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1" r:id="rId4"/>
    <p:sldMasterId id="2147483743" r:id="rId5"/>
    <p:sldMasterId id="2147483755" r:id="rId6"/>
    <p:sldMasterId id="2147483764" r:id="rId7"/>
  </p:sldMasterIdLst>
  <p:notesMasterIdLst>
    <p:notesMasterId r:id="rId52"/>
  </p:notesMasterIdLst>
  <p:sldIdLst>
    <p:sldId id="258" r:id="rId8"/>
    <p:sldId id="298" r:id="rId9"/>
    <p:sldId id="301" r:id="rId10"/>
    <p:sldId id="724" r:id="rId11"/>
    <p:sldId id="535" r:id="rId12"/>
    <p:sldId id="701" r:id="rId13"/>
    <p:sldId id="702" r:id="rId14"/>
    <p:sldId id="703" r:id="rId15"/>
    <p:sldId id="704" r:id="rId16"/>
    <p:sldId id="705" r:id="rId17"/>
    <p:sldId id="706" r:id="rId18"/>
    <p:sldId id="511" r:id="rId19"/>
    <p:sldId id="740" r:id="rId20"/>
    <p:sldId id="520" r:id="rId21"/>
    <p:sldId id="330" r:id="rId22"/>
    <p:sldId id="324" r:id="rId23"/>
    <p:sldId id="725" r:id="rId24"/>
    <p:sldId id="331" r:id="rId25"/>
    <p:sldId id="741" r:id="rId26"/>
    <p:sldId id="742" r:id="rId27"/>
    <p:sldId id="743" r:id="rId28"/>
    <p:sldId id="323" r:id="rId29"/>
    <p:sldId id="738" r:id="rId30"/>
    <p:sldId id="745" r:id="rId31"/>
    <p:sldId id="736" r:id="rId32"/>
    <p:sldId id="680" r:id="rId33"/>
    <p:sldId id="326" r:id="rId34"/>
    <p:sldId id="329" r:id="rId35"/>
    <p:sldId id="727" r:id="rId36"/>
    <p:sldId id="728" r:id="rId37"/>
    <p:sldId id="315" r:id="rId38"/>
    <p:sldId id="731" r:id="rId39"/>
    <p:sldId id="732" r:id="rId40"/>
    <p:sldId id="733" r:id="rId41"/>
    <p:sldId id="734" r:id="rId42"/>
    <p:sldId id="735" r:id="rId43"/>
    <p:sldId id="739" r:id="rId44"/>
    <p:sldId id="729" r:id="rId45"/>
    <p:sldId id="726" r:id="rId46"/>
    <p:sldId id="730" r:id="rId47"/>
    <p:sldId id="322" r:id="rId48"/>
    <p:sldId id="744" r:id="rId49"/>
    <p:sldId id="737" r:id="rId50"/>
    <p:sldId id="707" r:id="rId51"/>
  </p:sldIdLst>
  <p:sldSz cx="12192000" cy="6858000"/>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F75"/>
    <a:srgbClr val="E3EAFD"/>
    <a:srgbClr val="E87D1E"/>
    <a:srgbClr val="115076"/>
    <a:srgbClr val="EE6000"/>
    <a:srgbClr val="FCECE8"/>
    <a:srgbClr val="FBF0D5"/>
    <a:srgbClr val="000000"/>
    <a:srgbClr val="F8D7CD"/>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26" autoAdjust="0"/>
    <p:restoredTop sz="94737" autoAdjust="0"/>
  </p:normalViewPr>
  <p:slideViewPr>
    <p:cSldViewPr snapToGrid="0">
      <p:cViewPr varScale="1">
        <p:scale>
          <a:sx n="74" d="100"/>
          <a:sy n="74" d="100"/>
        </p:scale>
        <p:origin x="739" y="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en-GB" dirty="0"/>
          </a:p>
        </p:txBody>
      </p:sp>
      <p:sp>
        <p:nvSpPr>
          <p:cNvPr id="3" name="Date Placeholder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F79BAE9C-ACF2-4362-814B-1AB50972AD2E}" type="datetimeFigureOut">
              <a:rPr lang="en-GB" smtClean="0"/>
              <a:t>08/08/2022</a:t>
            </a:fld>
            <a:endParaRPr lang="en-GB" dirty="0"/>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en-GB" dirty="0"/>
          </a:p>
        </p:txBody>
      </p:sp>
      <p:sp>
        <p:nvSpPr>
          <p:cNvPr id="5" name="Notes Placeholder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en-GB" dirty="0"/>
          </a:p>
        </p:txBody>
      </p:sp>
      <p:sp>
        <p:nvSpPr>
          <p:cNvPr id="7" name="Slide Number Placeholder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051212F4-EB5A-464B-92EC-DACFCB1CC2CD}" type="slidenum">
              <a:rPr lang="en-GB" smtClean="0"/>
              <a:t>‹#›</a:t>
            </a:fld>
            <a:endParaRPr lang="en-GB" dirty="0"/>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resources.ncelp.org/concern/resources/3f462761r?locale=e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fontAlgn="base">
              <a:defRPr/>
            </a:pPr>
            <a:r>
              <a:rPr lang="en-CA" sz="1300" dirty="0"/>
              <a:t>Artwork by </a:t>
            </a:r>
            <a:r>
              <a:rPr lang="fr-FR" sz="1300" dirty="0"/>
              <a:t>Chloé</a:t>
            </a:r>
            <a:r>
              <a:rPr lang="en-CA" sz="1300" dirty="0"/>
              <a:t> </a:t>
            </a:r>
            <a:r>
              <a:rPr lang="fr-FR" sz="1300" dirty="0"/>
              <a:t>Motard</a:t>
            </a:r>
            <a:r>
              <a:rPr lang="en-CA" sz="1300" dirty="0"/>
              <a:t>. All additional pictures selected are available under a Creative Commons license, no attribution required.</a:t>
            </a:r>
          </a:p>
          <a:p>
            <a:pPr defTabSz="966064" fontAlgn="base">
              <a:defRPr/>
            </a:pPr>
            <a:r>
              <a:rPr lang="en-CA" sz="1300" dirty="0"/>
              <a:t>Native teacher feedback provided by </a:t>
            </a:r>
            <a:r>
              <a:rPr lang="fr-FR" b="0" i="0" dirty="0">
                <a:solidFill>
                  <a:srgbClr val="000000"/>
                </a:solidFill>
                <a:effectLst/>
                <a:latin typeface="Calibri" panose="020F0502020204030204" pitchFamily="34" charset="0"/>
              </a:rPr>
              <a:t>Sarah Brichory.</a:t>
            </a:r>
            <a:endParaRPr lang="en-CA" sz="1300" dirty="0"/>
          </a:p>
          <a:p>
            <a:pPr defTabSz="966064" fontAlgn="base">
              <a:defRPr/>
            </a:pPr>
            <a:r>
              <a:rPr lang="en-GB" sz="1900" dirty="0">
                <a:solidFill>
                  <a:srgbClr val="000000"/>
                </a:solidFill>
                <a:latin typeface="Calibri" panose="020F0502020204030204" pitchFamily="34" charset="0"/>
              </a:rPr>
              <a:t>With thanks to Rachel Hawkes for her input on the lesson material.</a:t>
            </a:r>
            <a:endParaRPr lang="en-GB" b="1" dirty="0"/>
          </a:p>
          <a:p>
            <a:pPr defTabSz="966064" fontAlgn="base">
              <a:defRPr/>
            </a:pPr>
            <a:endParaRPr lang="en-GB" b="1" dirty="0"/>
          </a:p>
          <a:p>
            <a:pPr defTabSz="966064" fontAlgn="base">
              <a:defRPr/>
            </a:pPr>
            <a:r>
              <a:rPr lang="en-GB" b="1" dirty="0"/>
              <a:t>Learning outcomes (lesson 1):</a:t>
            </a:r>
            <a:endParaRPr lang="en-GB" b="0" dirty="0"/>
          </a:p>
          <a:p>
            <a:pPr defTabSz="966064" fontAlgn="base">
              <a:defRPr/>
            </a:pPr>
            <a:r>
              <a:rPr lang="en-GB" sz="1300" dirty="0">
                <a:solidFill>
                  <a:prstClr val="white"/>
                </a:solidFill>
                <a:latin typeface="Calibri" panose="020F0502020204030204" pitchFamily="34" charset="0"/>
                <a:cs typeface="Calibri" panose="020F0502020204030204" pitchFamily="34" charset="0"/>
              </a:rPr>
              <a:t>Introduction of direct object pronouns </a:t>
            </a:r>
            <a:r>
              <a:rPr lang="en-GB" sz="1300" i="1" dirty="0">
                <a:solidFill>
                  <a:prstClr val="white"/>
                </a:solidFill>
                <a:latin typeface="Calibri" panose="020F0502020204030204" pitchFamily="34" charset="0"/>
                <a:cs typeface="Calibri" panose="020F0502020204030204" pitchFamily="34" charset="0"/>
              </a:rPr>
              <a:t>le</a:t>
            </a:r>
            <a:r>
              <a:rPr lang="en-GB" sz="1300" dirty="0">
                <a:solidFill>
                  <a:prstClr val="white"/>
                </a:solidFill>
                <a:latin typeface="Calibri" panose="020F0502020204030204" pitchFamily="34" charset="0"/>
                <a:cs typeface="Calibri" panose="020F0502020204030204" pitchFamily="34" charset="0"/>
              </a:rPr>
              <a:t> and </a:t>
            </a:r>
            <a:r>
              <a:rPr lang="en-GB" sz="1300" i="1" dirty="0">
                <a:solidFill>
                  <a:prstClr val="white"/>
                </a:solidFill>
                <a:latin typeface="Calibri" panose="020F0502020204030204" pitchFamily="34" charset="0"/>
                <a:cs typeface="Calibri" panose="020F0502020204030204" pitchFamily="34" charset="0"/>
              </a:rPr>
              <a:t>la </a:t>
            </a:r>
            <a:r>
              <a:rPr lang="en-GB" sz="1300" dirty="0">
                <a:solidFill>
                  <a:prstClr val="white"/>
                </a:solidFill>
                <a:latin typeface="Calibri" panose="020F0502020204030204" pitchFamily="34" charset="0"/>
                <a:cs typeface="Calibri" panose="020F0502020204030204" pitchFamily="34" charset="0"/>
              </a:rPr>
              <a:t>in the preverbal position with –ER verbs</a:t>
            </a:r>
          </a:p>
          <a:p>
            <a:pPr defTabSz="966064" fontAlgn="base">
              <a:defRPr/>
            </a:pPr>
            <a:r>
              <a:rPr lang="en-GB" sz="1300" dirty="0">
                <a:solidFill>
                  <a:prstClr val="white"/>
                </a:solidFill>
                <a:latin typeface="Calibri" panose="020F0502020204030204" pitchFamily="34" charset="0"/>
                <a:cs typeface="Calibri" panose="020F0502020204030204" pitchFamily="34" charset="0"/>
              </a:rPr>
              <a:t>Consolidation of SSC [</a:t>
            </a:r>
            <a:r>
              <a:rPr lang="en-GB" sz="1300" dirty="0" err="1">
                <a:solidFill>
                  <a:prstClr val="white"/>
                </a:solidFill>
                <a:latin typeface="Calibri" panose="020F0502020204030204" pitchFamily="34" charset="0"/>
                <a:cs typeface="Calibri" panose="020F0502020204030204" pitchFamily="34" charset="0"/>
              </a:rPr>
              <a:t>th</a:t>
            </a:r>
            <a:r>
              <a:rPr lang="en-GB" sz="1300" dirty="0">
                <a:solidFill>
                  <a:prstClr val="white"/>
                </a:solidFill>
                <a:latin typeface="Calibri" panose="020F0502020204030204" pitchFamily="34" charset="0"/>
                <a:cs typeface="Calibri" panose="020F0502020204030204" pitchFamily="34" charset="0"/>
              </a:rPr>
              <a:t>]</a:t>
            </a:r>
            <a:endParaRPr lang="en-GB" sz="1300" b="1" dirty="0">
              <a:solidFill>
                <a:prstClr val="white"/>
              </a:solidFill>
              <a:latin typeface="Calibri" panose="020F0502020204030204" pitchFamily="34" charset="0"/>
              <a:cs typeface="Calibri" panose="020F0502020204030204" pitchFamily="34" charset="0"/>
            </a:endParaRPr>
          </a:p>
          <a:p>
            <a:pPr defTabSz="966064">
              <a:defRPr/>
            </a:pPr>
            <a:br>
              <a:rPr lang="en-GB" baseline="0" dirty="0"/>
            </a:br>
            <a:r>
              <a:rPr lang="en-GB" b="1" dirty="0"/>
              <a:t>Word frequency </a:t>
            </a:r>
            <a:r>
              <a:rPr lang="en-GB" b="1" baseline="0" dirty="0"/>
              <a:t>(1 is the most frequent word in French): </a:t>
            </a:r>
            <a:endParaRPr lang="en-GB" sz="1300" b="1" dirty="0">
              <a:ea typeface="Calibri"/>
              <a:cs typeface="Calibri"/>
              <a:sym typeface="Calibri"/>
            </a:endParaRPr>
          </a:p>
          <a:p>
            <a:pPr defTabSz="966064">
              <a:defRPr/>
            </a:pPr>
            <a:r>
              <a:rPr lang="fr-FR" sz="1300" b="1" dirty="0">
                <a:ea typeface="Calibri"/>
                <a:cs typeface="Calibri"/>
                <a:sym typeface="Calibri"/>
              </a:rPr>
              <a:t>9.3.1.3: </a:t>
            </a:r>
            <a:r>
              <a:rPr lang="fr-FR" sz="1300" dirty="0">
                <a:ea typeface="Calibri"/>
                <a:cs typeface="Calibri"/>
                <a:sym typeface="Calibri"/>
              </a:rPr>
              <a:t>livrer [613], oublier [504], payer [537], le2 [1], la2 [1], coût [830], client [917], marque [1344], mode [1137], cent [704], mille [1008], quatre-vingt [&gt;5000], quatre-vingt-dix [&gt;5000], soixante-dix [4887]</a:t>
            </a:r>
          </a:p>
          <a:p>
            <a:pPr defTabSz="966064">
              <a:defRPr/>
            </a:pPr>
            <a:endParaRPr lang="fr-FR" sz="1300" dirty="0">
              <a:ea typeface="Calibri"/>
              <a:cs typeface="Calibri"/>
              <a:sym typeface="Calibri"/>
            </a:endParaRPr>
          </a:p>
          <a:p>
            <a:pPr defTabSz="966064">
              <a:defRPr/>
            </a:pPr>
            <a:r>
              <a:rPr lang="fr-FR" sz="1300" b="1" dirty="0" err="1">
                <a:ea typeface="Calibri"/>
                <a:cs typeface="Calibri"/>
                <a:sym typeface="Calibri"/>
              </a:rPr>
              <a:t>revisit</a:t>
            </a:r>
            <a:r>
              <a:rPr lang="fr-FR" sz="1300" b="1" dirty="0">
                <a:ea typeface="Calibri"/>
                <a:cs typeface="Calibri"/>
                <a:sym typeface="Calibri"/>
              </a:rPr>
              <a:t> 9.2.2.2: </a:t>
            </a:r>
            <a:r>
              <a:rPr lang="fr-FR" sz="1300" dirty="0">
                <a:ea typeface="Calibri"/>
                <a:cs typeface="Calibri"/>
                <a:sym typeface="Calibri"/>
              </a:rPr>
              <a:t>construire [793], réagir (à) [1052], réfléchir (à) [1058], an [76], clé [1200], club [1860], comportement [1489], enfance [2207], habitude [1221], ancien [392], familial [1622], libre [344], quotidien [1318], responsable [511],  il y a2 [13/36/8]</a:t>
            </a:r>
            <a:endParaRPr lang="en-GB" sz="1300" dirty="0">
              <a:ea typeface="Calibri"/>
              <a:cs typeface="Calibri"/>
              <a:sym typeface="Calibri"/>
            </a:endParaRPr>
          </a:p>
          <a:p>
            <a:pPr defTabSz="966064">
              <a:defRPr/>
            </a:pPr>
            <a:endParaRPr lang="en-GB" sz="1300" dirty="0">
              <a:ea typeface="Calibri"/>
              <a:cs typeface="Calibri"/>
              <a:sym typeface="Calibri"/>
            </a:endParaRPr>
          </a:p>
          <a:p>
            <a:pPr defTabSz="966064">
              <a:defRPr/>
            </a:pPr>
            <a:r>
              <a:rPr lang="en-GB" sz="1300" b="1" dirty="0">
                <a:ea typeface="Calibri"/>
                <a:cs typeface="Calibri"/>
                <a:sym typeface="Calibri"/>
              </a:rPr>
              <a:t>revisit 9.1.2.7: </a:t>
            </a:r>
            <a:r>
              <a:rPr lang="fr-FR" sz="1300" dirty="0">
                <a:ea typeface="Calibri"/>
                <a:cs typeface="Calibri"/>
                <a:sym typeface="Calibri"/>
              </a:rPr>
              <a:t>contenir [1033], air [761], bonheur [1948], symbole [1427], souvenir  [616], vent [1307], fort [107], long, longue [202], vers [182], Afrique [n/a], Asie [n/a], Europe [n/a]</a:t>
            </a:r>
            <a:endParaRPr lang="en-GB" sz="1300" dirty="0">
              <a:ea typeface="Calibri"/>
              <a:cs typeface="Calibri"/>
              <a:sym typeface="Calibri"/>
            </a:endParaRPr>
          </a:p>
          <a:p>
            <a:pPr defTabSz="966064">
              <a:defRPr/>
            </a:pPr>
            <a:endParaRPr lang="en-GB" sz="1300" b="1" dirty="0">
              <a:ea typeface="Calibri"/>
              <a:cs typeface="Calibri"/>
              <a:sym typeface="Calibri"/>
            </a:endParaRPr>
          </a:p>
          <a:p>
            <a:pPr defTabSz="966064">
              <a:defRPr/>
            </a:pPr>
            <a:r>
              <a:rPr lang="en-GB" sz="1300" dirty="0">
                <a:ea typeface="Calibri"/>
                <a:cs typeface="Calibri"/>
                <a:sym typeface="Calibri"/>
              </a:rPr>
              <a:t>Source: Lonsdale, D., &amp; Le Bras, Y.  (2009). </a:t>
            </a:r>
            <a:r>
              <a:rPr lang="en-GB" sz="1300" i="1" dirty="0">
                <a:ea typeface="Calibri"/>
                <a:cs typeface="Calibri"/>
                <a:sym typeface="Calibri"/>
              </a:rPr>
              <a:t>A Frequency Dictionary of French: Core vocabulary for learners </a:t>
            </a:r>
            <a:r>
              <a:rPr lang="en-GB" sz="1300" dirty="0">
                <a:ea typeface="Calibri"/>
                <a:cs typeface="Calibri"/>
                <a:sym typeface="Calibri"/>
              </a:rPr>
              <a:t>London: Routledge.</a:t>
            </a:r>
          </a:p>
          <a:p>
            <a:pPr defTabSz="966064">
              <a:defRPr/>
            </a:pPr>
            <a:endParaRPr lang="en-GB" sz="1300" dirty="0">
              <a:ea typeface="Calibri"/>
              <a:cs typeface="Calibri"/>
              <a:sym typeface="Calibri"/>
            </a:endParaRPr>
          </a:p>
          <a:p>
            <a:r>
              <a:rPr lang="en-CA" sz="1300" dirty="0"/>
              <a:t>The frequency rankings for words that occur in this PowerPoint which have been</a:t>
            </a:r>
            <a:r>
              <a:rPr lang="en-CA" sz="1300" i="1" dirty="0"/>
              <a:t> previously</a:t>
            </a:r>
            <a:r>
              <a:rPr lang="en-CA" sz="1300" dirty="0"/>
              <a:t> introduced in NCELP resources are given in the NCELP SOW and in the resources that first introduced and formally re-visited those words. </a:t>
            </a:r>
          </a:p>
          <a:p>
            <a:r>
              <a:rPr lang="en-CA" sz="1300" dirty="0"/>
              <a:t>For any </a:t>
            </a:r>
            <a:r>
              <a:rPr lang="en-CA" sz="1300" i="1" dirty="0"/>
              <a:t>other </a:t>
            </a:r>
            <a:r>
              <a:rPr lang="en-CA" sz="1300" dirty="0"/>
              <a:t>words that occur incidentally in this PowerPoint, frequency rankings will be provided in the notes field wherever possible.</a:t>
            </a:r>
          </a:p>
          <a:p>
            <a:endParaRPr lang="en-CA" sz="1300" dirty="0"/>
          </a:p>
          <a:p>
            <a:r>
              <a:rPr lang="en-US" sz="1400" b="0" i="0" dirty="0">
                <a:solidFill>
                  <a:srgbClr val="000000"/>
                </a:solidFill>
                <a:effectLst/>
                <a:latin typeface="Arial" panose="020B0604020202020204" pitchFamily="34" charset="0"/>
              </a:rPr>
              <a:t>The additional English meanings of the following words have been added to Quizlet since the creation of this resource:</a:t>
            </a:r>
            <a:endParaRPr lang="en-US" sz="1400" b="0" i="0" u="none" strike="noStrike" kern="1200" dirty="0">
              <a:solidFill>
                <a:srgbClr val="000000"/>
              </a:solidFill>
              <a:effectLst/>
              <a:latin typeface="Arial" panose="020B0604020202020204" pitchFamily="34" charset="0"/>
              <a:ea typeface="+mn-ea"/>
              <a:cs typeface="+mn-cs"/>
            </a:endParaRPr>
          </a:p>
          <a:p>
            <a:r>
              <a:rPr lang="en-US" sz="1400" b="0" i="0" u="none" strike="noStrike" kern="1200" dirty="0">
                <a:solidFill>
                  <a:srgbClr val="000000"/>
                </a:solidFill>
                <a:effectLst/>
                <a:latin typeface="Arial" panose="020B0604020202020204" pitchFamily="34" charset="0"/>
                <a:ea typeface="+mn-ea"/>
                <a:cs typeface="+mn-cs"/>
              </a:rPr>
              <a:t>client – customer, </a:t>
            </a:r>
            <a:r>
              <a:rPr lang="en-US" sz="1400" b="0" i="1" u="none" strike="noStrike" kern="1200" dirty="0">
                <a:solidFill>
                  <a:srgbClr val="000000"/>
                </a:solidFill>
                <a:effectLst/>
                <a:latin typeface="Arial" panose="020B0604020202020204" pitchFamily="34" charset="0"/>
                <a:ea typeface="+mn-ea"/>
                <a:cs typeface="+mn-cs"/>
              </a:rPr>
              <a:t>client</a:t>
            </a:r>
            <a:endParaRPr lang="en-CA" sz="1400" b="0" i="1" u="none" strike="noStrike" kern="1200" dirty="0">
              <a:solidFill>
                <a:schemeClr val="tx1"/>
              </a:solidFill>
              <a:effectLst/>
              <a:latin typeface="+mn-lt"/>
              <a:ea typeface="+mn-ea"/>
              <a:cs typeface="+mn-cs"/>
            </a:endParaRPr>
          </a:p>
          <a:p>
            <a:endParaRPr lang="en-CA" sz="1300" dirty="0"/>
          </a:p>
          <a:p>
            <a:pPr defTabSz="966064">
              <a:defRPr/>
            </a:pPr>
            <a:endParaRPr lang="en-GB" sz="1300" dirty="0">
              <a:solidFill>
                <a:schemeClr val="dk1"/>
              </a:solidFill>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a:buClr>
                <a:schemeClr val="dk1"/>
              </a:buClr>
              <a:buSzPts val="1200"/>
            </a:pPr>
            <a:r>
              <a:rPr lang="en-GB"/>
              <a:t>Cycle through the short form in context again.</a:t>
            </a:r>
            <a:endParaRPr/>
          </a:p>
          <a:p>
            <a:pPr marL="483032" indent="-241516">
              <a:buSzPts val="1400"/>
            </a:pPr>
            <a:endParaRPr/>
          </a:p>
          <a:p>
            <a:pPr marL="483032" indent="-241516">
              <a:buSzPts val="1400"/>
            </a:pPr>
            <a:endParaRPr/>
          </a:p>
        </p:txBody>
      </p:sp>
      <p:sp>
        <p:nvSpPr>
          <p:cNvPr id="89" name="Google Shape;89;p6:notes"/>
          <p:cNvSpPr txBox="1">
            <a:spLocks noGrp="1"/>
          </p:cNvSpPr>
          <p:nvPr>
            <p:ph type="sldNum" idx="12"/>
          </p:nvPr>
        </p:nvSpPr>
        <p:spPr>
          <a:xfrm>
            <a:off x="3901698" y="9516039"/>
            <a:ext cx="2984871" cy="502674"/>
          </a:xfrm>
          <a:prstGeom prst="rect">
            <a:avLst/>
          </a:prstGeom>
          <a:noFill/>
          <a:ln>
            <a:noFill/>
          </a:ln>
        </p:spPr>
        <p:txBody>
          <a:bodyPr spcFirstLastPara="1" wrap="square" lIns="96591" tIns="48282" rIns="96591" bIns="48282" anchor="b" anchorCtr="0">
            <a:noAutofit/>
          </a:bodyPr>
          <a:lstStyle/>
          <a:p>
            <a:pPr defTabSz="966064">
              <a:buClr>
                <a:srgbClr val="000000"/>
              </a:buClr>
              <a:buSzPts val="1200"/>
              <a:defRPr/>
            </a:pPr>
            <a:fld id="{00000000-1234-1234-1234-123412341234}" type="slidenum">
              <a:rPr lang="en-GB" kern="0">
                <a:solidFill>
                  <a:srgbClr val="000000"/>
                </a:solidFill>
                <a:latin typeface="Calibri"/>
                <a:ea typeface="Calibri"/>
                <a:cs typeface="Calibri"/>
                <a:sym typeface="Calibri"/>
              </a:rPr>
              <a:pPr defTabSz="966064">
                <a:buClr>
                  <a:srgbClr val="000000"/>
                </a:buClr>
                <a:buSzPts val="1200"/>
                <a:defRPr/>
              </a:pPr>
              <a:t>10</a:t>
            </a:fld>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66241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a:buClr>
                <a:schemeClr val="dk1"/>
              </a:buClr>
              <a:buSzPts val="1200"/>
            </a:pPr>
            <a:r>
              <a:rPr lang="en-GB" dirty="0"/>
              <a:t>Cycle through the long form in context again.</a:t>
            </a:r>
            <a:endParaRPr dirty="0"/>
          </a:p>
          <a:p>
            <a:pPr marL="483032" indent="-241516">
              <a:buSzPts val="1400"/>
            </a:pPr>
            <a:endParaRPr/>
          </a:p>
          <a:p>
            <a:pPr marL="483032" indent="-241516">
              <a:buSzPts val="1400"/>
            </a:pPr>
            <a:endParaRPr/>
          </a:p>
        </p:txBody>
      </p:sp>
      <p:sp>
        <p:nvSpPr>
          <p:cNvPr id="101" name="Google Shape;101;p7:notes"/>
          <p:cNvSpPr txBox="1">
            <a:spLocks noGrp="1"/>
          </p:cNvSpPr>
          <p:nvPr>
            <p:ph type="sldNum" idx="12"/>
          </p:nvPr>
        </p:nvSpPr>
        <p:spPr>
          <a:xfrm>
            <a:off x="3901698" y="9516039"/>
            <a:ext cx="2984871" cy="502674"/>
          </a:xfrm>
          <a:prstGeom prst="rect">
            <a:avLst/>
          </a:prstGeom>
          <a:noFill/>
          <a:ln>
            <a:noFill/>
          </a:ln>
        </p:spPr>
        <p:txBody>
          <a:bodyPr spcFirstLastPara="1" wrap="square" lIns="96591" tIns="48282" rIns="96591" bIns="48282" anchor="b" anchorCtr="0">
            <a:noAutofit/>
          </a:bodyPr>
          <a:lstStyle/>
          <a:p>
            <a:pPr defTabSz="966064">
              <a:buClr>
                <a:srgbClr val="000000"/>
              </a:buClr>
              <a:buSzPts val="1200"/>
              <a:defRPr/>
            </a:pPr>
            <a:fld id="{00000000-1234-1234-1234-123412341234}" type="slidenum">
              <a:rPr lang="en-GB" kern="0">
                <a:solidFill>
                  <a:srgbClr val="000000"/>
                </a:solidFill>
                <a:latin typeface="Calibri"/>
                <a:ea typeface="Calibri"/>
                <a:cs typeface="Calibri"/>
                <a:sym typeface="Calibri"/>
              </a:rPr>
              <a:pPr defTabSz="966064">
                <a:buClr>
                  <a:srgbClr val="000000"/>
                </a:buClr>
                <a:buSzPts val="1200"/>
                <a:defRPr/>
              </a:pPr>
              <a:t>11</a:t>
            </a:fld>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55744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revise construction rules for numbers 1-69, then the construction rules for numbers 70-99.</a:t>
            </a:r>
          </a:p>
          <a:p>
            <a:endParaRPr lang="en-US" b="0" dirty="0"/>
          </a:p>
          <a:p>
            <a:r>
              <a:rPr lang="en-US" b="1" dirty="0"/>
              <a:t>Procedure:</a:t>
            </a:r>
          </a:p>
          <a:p>
            <a:pPr marL="241516" indent="-241516">
              <a:buAutoNum type="arabicPeriod"/>
            </a:pPr>
            <a:r>
              <a:rPr lang="en-US" b="0" dirty="0"/>
              <a:t>Click through the explanation and examples.</a:t>
            </a:r>
          </a:p>
          <a:p>
            <a:pPr marL="241516" indent="-241516">
              <a:buAutoNum type="arabicPeriod"/>
            </a:pPr>
            <a:r>
              <a:rPr lang="en-US" b="0" dirty="0"/>
              <a:t>Ensure understanding.</a:t>
            </a:r>
          </a:p>
          <a:p>
            <a:pPr marL="241516" indent="-241516">
              <a:buAutoNum type="arabicPeriod"/>
            </a:pPr>
            <a:endParaRPr lang="en-US" b="0" dirty="0"/>
          </a:p>
          <a:p>
            <a:r>
              <a:rPr lang="en-US" b="1" dirty="0"/>
              <a:t>Transcript:</a:t>
            </a:r>
          </a:p>
          <a:p>
            <a:r>
              <a:rPr lang="en-US" b="0" dirty="0"/>
              <a:t>33, 61, 70, 71, 72, 73, 79, 80, 81, 82, 90, 91, 99</a:t>
            </a:r>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12</a:t>
            </a:fld>
            <a:endParaRPr lang="en-GB">
              <a:solidFill>
                <a:prstClr val="black"/>
              </a:solidFill>
              <a:latin typeface="Calibri" panose="020F0502020204030204"/>
            </a:endParaRPr>
          </a:p>
        </p:txBody>
      </p:sp>
    </p:spTree>
    <p:extLst>
      <p:ext uri="{BB962C8B-B14F-4D97-AF65-F5344CB8AC3E}">
        <p14:creationId xmlns:p14="http://schemas.microsoft.com/office/powerpoint/2010/main" val="3436418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Printable handout of numbers 1-100</a:t>
            </a:r>
            <a:endParaRPr lang="en-US" b="0" dirty="0"/>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13</a:t>
            </a:fld>
            <a:endParaRPr lang="en-GB">
              <a:solidFill>
                <a:prstClr val="black"/>
              </a:solidFill>
              <a:latin typeface="Calibri" panose="020F0502020204030204"/>
            </a:endParaRPr>
          </a:p>
        </p:txBody>
      </p:sp>
    </p:spTree>
    <p:extLst>
      <p:ext uri="{BB962C8B-B14F-4D97-AF65-F5344CB8AC3E}">
        <p14:creationId xmlns:p14="http://schemas.microsoft.com/office/powerpoint/2010/main" val="3216133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explain how to say and write prices in French</a:t>
            </a:r>
          </a:p>
          <a:p>
            <a:endParaRPr lang="en-US" b="1" dirty="0"/>
          </a:p>
          <a:p>
            <a:r>
              <a:rPr lang="en-US" b="1" dirty="0"/>
              <a:t>Procedure:</a:t>
            </a:r>
          </a:p>
          <a:p>
            <a:pPr marL="228600" indent="-228600">
              <a:buAutoNum type="arabicPeriod"/>
            </a:pPr>
            <a:r>
              <a:rPr lang="en-US" b="0" dirty="0"/>
              <a:t>Click to reveal information</a:t>
            </a:r>
          </a:p>
          <a:p>
            <a:pPr marL="228600" indent="-228600">
              <a:buAutoNum type="arabicPeriod"/>
            </a:pPr>
            <a:r>
              <a:rPr lang="en-US" b="0" dirty="0"/>
              <a:t>Click on numbers to listen to three prices, then click to reveal the digits and written form.</a:t>
            </a:r>
          </a:p>
          <a:p>
            <a:endParaRPr lang="en-US" b="0" dirty="0"/>
          </a:p>
          <a:p>
            <a:r>
              <a:rPr lang="en-US" b="1" dirty="0"/>
              <a:t>Transcript:</a:t>
            </a:r>
          </a:p>
          <a:p>
            <a:pPr marL="228600" indent="-228600">
              <a:buFont typeface="+mj-lt"/>
              <a:buAutoNum type="arabicPeriod"/>
            </a:pPr>
            <a:r>
              <a:rPr kumimoji="0" lang="fr-FR" sz="1200" b="0" i="0" u="none" strike="noStrike" kern="1200" cap="none" spc="0" normalizeH="0" baseline="0" dirty="0">
                <a:ln>
                  <a:noFill/>
                </a:ln>
                <a:solidFill>
                  <a:srgbClr val="104F75"/>
                </a:solidFill>
                <a:effectLst/>
                <a:uLnTx/>
                <a:uFillTx/>
                <a:latin typeface="Century Gothic" panose="020F0302020204030204"/>
                <a:ea typeface="+mn-ea"/>
                <a:cs typeface="+mn-cs"/>
              </a:rPr>
              <a:t>quarante euros</a:t>
            </a:r>
          </a:p>
          <a:p>
            <a:pPr marL="228600" indent="-228600">
              <a:buFont typeface="+mj-lt"/>
              <a:buAutoNum type="arabicPeriod"/>
            </a:pPr>
            <a:r>
              <a:rPr kumimoji="0" lang="fr-FR" sz="1200" b="0" i="0" u="none" strike="noStrike" kern="1200" cap="none" spc="0" normalizeH="0" baseline="0" dirty="0">
                <a:ln>
                  <a:noFill/>
                </a:ln>
                <a:solidFill>
                  <a:srgbClr val="104F75"/>
                </a:solidFill>
                <a:effectLst/>
                <a:uLnTx/>
                <a:uFillTx/>
                <a:latin typeface="Century Gothic" panose="020F0302020204030204"/>
                <a:ea typeface="+mn-ea"/>
                <a:cs typeface="+mn-cs"/>
              </a:rPr>
              <a:t>quarante euros, vingt-cinq centimes</a:t>
            </a:r>
            <a:endParaRPr lang="en-US" b="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i="0" u="none" strike="noStrike" kern="1200" cap="none" spc="0" normalizeH="0" baseline="0" noProof="0" dirty="0">
                <a:ln>
                  <a:noFill/>
                </a:ln>
                <a:solidFill>
                  <a:srgbClr val="104F75"/>
                </a:solidFill>
                <a:effectLst/>
                <a:uLnTx/>
                <a:uFillTx/>
                <a:latin typeface="+mn-lt"/>
              </a:rPr>
              <a:t>cinquante</a:t>
            </a:r>
            <a:r>
              <a:rPr lang="fr-FR" sz="1200" dirty="0">
                <a:solidFill>
                  <a:srgbClr val="104F75"/>
                </a:solidFill>
                <a:latin typeface="+mn-lt"/>
              </a:rPr>
              <a:t>-deux euros, trente-huit centimes</a:t>
            </a:r>
            <a:endParaRPr kumimoji="0" lang="fr-FR" sz="1200" i="0" u="none" strike="noStrike" kern="1200" cap="none" spc="0" normalizeH="0" baseline="0" noProof="0" dirty="0">
              <a:ln>
                <a:noFill/>
              </a:ln>
              <a:solidFill>
                <a:srgbClr val="104F75"/>
              </a:solidFill>
              <a:effectLst/>
              <a:uLnTx/>
              <a:uFillTx/>
              <a:latin typeface="+mn-l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i="0" u="none" strike="noStrike" kern="1200" cap="none" spc="0" normalizeH="0" baseline="0" noProof="0" dirty="0">
                <a:ln>
                  <a:noFill/>
                </a:ln>
                <a:solidFill>
                  <a:srgbClr val="104F75"/>
                </a:solidFill>
                <a:effectLst/>
                <a:uLnTx/>
                <a:uFillTx/>
                <a:latin typeface="+mn-lt"/>
              </a:rPr>
              <a:t>quatre-vingt-quatorze euros, soixante-quinze centimes</a:t>
            </a:r>
            <a:endParaRPr lang="en-US" b="0" dirty="0">
              <a:latin typeface="+mn-l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dirty="0">
                <a:solidFill>
                  <a:srgbClr val="104F75"/>
                </a:solidFill>
                <a:latin typeface="+mn-lt"/>
              </a:rPr>
              <a:t>soixante-douze euros, quatre-vingt-treize centimes</a:t>
            </a:r>
            <a:endParaRPr kumimoji="0" lang="fr-FR" sz="1200" i="0" u="none" strike="noStrike" kern="1200" cap="none" spc="0" normalizeH="0" baseline="0" noProof="0" dirty="0">
              <a:ln>
                <a:noFill/>
              </a:ln>
              <a:solidFill>
                <a:srgbClr val="104F75"/>
              </a:solidFill>
              <a:effectLst/>
              <a:uLnTx/>
              <a:uFillTx/>
              <a:latin typeface="+mn-lt"/>
            </a:endParaRPr>
          </a:p>
          <a:p>
            <a:endParaRPr lang="en-US" b="0" dirty="0"/>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14</a:t>
            </a:fld>
            <a:endParaRPr lang="en-GB">
              <a:solidFill>
                <a:prstClr val="black"/>
              </a:solidFill>
              <a:latin typeface="Calibri" panose="020F0502020204030204"/>
            </a:endParaRPr>
          </a:p>
        </p:txBody>
      </p:sp>
    </p:spTree>
    <p:extLst>
      <p:ext uri="{BB962C8B-B14F-4D97-AF65-F5344CB8AC3E}">
        <p14:creationId xmlns:p14="http://schemas.microsoft.com/office/powerpoint/2010/main" val="370939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endParaRPr lang="en-US" b="1" dirty="0"/>
          </a:p>
          <a:p>
            <a:endParaRPr lang="en-US" b="1" dirty="0"/>
          </a:p>
          <a:p>
            <a:r>
              <a:rPr lang="en-US" b="1" dirty="0"/>
              <a:t>Aim: </a:t>
            </a:r>
            <a:r>
              <a:rPr lang="en-US" b="0" dirty="0"/>
              <a:t>Aural recognition of numbers up to 99 in the context of prices</a:t>
            </a:r>
            <a:endParaRPr lang="en-US" b="1" dirty="0"/>
          </a:p>
          <a:p>
            <a:endParaRPr lang="en-US" b="1" dirty="0"/>
          </a:p>
          <a:p>
            <a:r>
              <a:rPr lang="en-US" b="1" dirty="0"/>
              <a:t>Procedure:</a:t>
            </a:r>
          </a:p>
          <a:p>
            <a:r>
              <a:rPr lang="en-US" b="0" dirty="0"/>
              <a:t>1. Click the buttons to play the audio.</a:t>
            </a:r>
          </a:p>
          <a:p>
            <a:r>
              <a:rPr lang="en-US" b="0" dirty="0"/>
              <a:t>2. Students listen and write the prices they hear.</a:t>
            </a:r>
          </a:p>
          <a:p>
            <a:r>
              <a:rPr lang="en-US" b="0" dirty="0"/>
              <a:t>3. Click to reveal answers.</a:t>
            </a:r>
          </a:p>
          <a:p>
            <a:endParaRPr lang="en-US" b="0" dirty="0"/>
          </a:p>
          <a:p>
            <a:r>
              <a:rPr lang="en-US" b="1" dirty="0"/>
              <a:t>Transcript:</a:t>
            </a:r>
          </a:p>
          <a:p>
            <a:endParaRPr lang="en-US" b="1" dirty="0"/>
          </a:p>
          <a:p>
            <a:pPr>
              <a:lnSpc>
                <a:spcPct val="150000"/>
              </a:lnSpc>
              <a:spcAft>
                <a:spcPts val="845"/>
              </a:spcAft>
            </a:pP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1. 40,75€</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45"/>
              </a:spcAft>
            </a:pP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2. 67,50€</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45"/>
              </a:spcAft>
            </a:pP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3. 92,15€</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45"/>
              </a:spcAft>
            </a:pP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4. 84,99€</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45"/>
              </a:spcAft>
            </a:pP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5. 38,95€</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45"/>
              </a:spcAft>
            </a:pP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6. 74,25€</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45"/>
              </a:spcAft>
            </a:pP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7. 82,74€</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45"/>
              </a:spcAft>
            </a:pP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8. 99,95€</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45"/>
              </a:spcAft>
            </a:pPr>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9. 75,89€</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r>
              <a:rPr lang="en-GB"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10. 68,49€</a:t>
            </a:r>
            <a:endParaRPr lang="en-US" sz="19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15</a:t>
            </a:fld>
            <a:endParaRPr lang="en-GB">
              <a:solidFill>
                <a:prstClr val="black"/>
              </a:solidFill>
              <a:latin typeface="Calibri" panose="020F0502020204030204"/>
            </a:endParaRPr>
          </a:p>
        </p:txBody>
      </p:sp>
    </p:spTree>
    <p:extLst>
      <p:ext uri="{BB962C8B-B14F-4D97-AF65-F5344CB8AC3E}">
        <p14:creationId xmlns:p14="http://schemas.microsoft.com/office/powerpoint/2010/main" val="963573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3 minutes</a:t>
            </a:r>
            <a:endParaRPr lang="en-US" b="1" dirty="0"/>
          </a:p>
          <a:p>
            <a:endParaRPr lang="en-US" b="1" dirty="0"/>
          </a:p>
          <a:p>
            <a:r>
              <a:rPr lang="en-US" b="1" dirty="0"/>
              <a:t>Aim: </a:t>
            </a:r>
            <a:r>
              <a:rPr lang="en-US" b="0" dirty="0"/>
              <a:t>Introduction of direct object pronouns </a:t>
            </a:r>
            <a:r>
              <a:rPr lang="en-US" b="0" i="1" dirty="0"/>
              <a:t>le</a:t>
            </a:r>
            <a:r>
              <a:rPr lang="en-US" b="0" i="0" dirty="0"/>
              <a:t> and </a:t>
            </a:r>
            <a:r>
              <a:rPr lang="en-US" b="0" i="1" dirty="0"/>
              <a:t>la</a:t>
            </a:r>
            <a:endParaRPr lang="en-US" b="1" dirty="0"/>
          </a:p>
          <a:p>
            <a:endParaRPr lang="en-US" b="1" dirty="0"/>
          </a:p>
          <a:p>
            <a:r>
              <a:rPr lang="en-US" b="1" dirty="0"/>
              <a:t>Procedure:</a:t>
            </a:r>
          </a:p>
          <a:p>
            <a:r>
              <a:rPr lang="en-US" b="0" dirty="0"/>
              <a:t>1. Click to reveal explanations and examples.</a:t>
            </a:r>
          </a:p>
          <a:p>
            <a:r>
              <a:rPr lang="en-US" b="0" dirty="0"/>
              <a:t>2. Ensure understanding.</a:t>
            </a:r>
            <a:endParaRPr lang="en-US" b="1" dirty="0"/>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16</a:t>
            </a:fld>
            <a:endParaRPr lang="en-GB">
              <a:solidFill>
                <a:prstClr val="black"/>
              </a:solidFill>
              <a:latin typeface="Calibri" panose="020F0502020204030204"/>
            </a:endParaRPr>
          </a:p>
        </p:txBody>
      </p:sp>
    </p:spTree>
    <p:extLst>
      <p:ext uri="{BB962C8B-B14F-4D97-AF65-F5344CB8AC3E}">
        <p14:creationId xmlns:p14="http://schemas.microsoft.com/office/powerpoint/2010/main" val="482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12 minutes</a:t>
            </a:r>
            <a:endParaRPr lang="en-US" b="1" dirty="0"/>
          </a:p>
          <a:p>
            <a:endParaRPr lang="en-US" b="1" dirty="0"/>
          </a:p>
          <a:p>
            <a:r>
              <a:rPr lang="en-US" b="1" dirty="0"/>
              <a:t>Aim: </a:t>
            </a:r>
            <a:r>
              <a:rPr lang="en-US" b="0" dirty="0"/>
              <a:t>Aural recognition of direct object pronouns </a:t>
            </a:r>
            <a:r>
              <a:rPr lang="en-US" b="0" i="1" dirty="0"/>
              <a:t>le</a:t>
            </a:r>
            <a:r>
              <a:rPr lang="en-US" b="0" i="0" dirty="0"/>
              <a:t> and </a:t>
            </a:r>
            <a:r>
              <a:rPr lang="en-US" b="0" i="1" dirty="0"/>
              <a:t>la</a:t>
            </a:r>
            <a:endParaRPr lang="en-US" b="1" dirty="0"/>
          </a:p>
          <a:p>
            <a:endParaRPr lang="en-US" b="1" dirty="0"/>
          </a:p>
          <a:p>
            <a:r>
              <a:rPr lang="en-US" b="1" dirty="0"/>
              <a:t>Procedure:</a:t>
            </a:r>
          </a:p>
          <a:p>
            <a:r>
              <a:rPr lang="en-US" b="0" dirty="0"/>
              <a:t>1. Click buttons to play audio.</a:t>
            </a:r>
          </a:p>
          <a:p>
            <a:r>
              <a:rPr lang="en-US" b="0" dirty="0"/>
              <a:t>2. Students choose correct noun according to whether they hear </a:t>
            </a:r>
            <a:r>
              <a:rPr lang="en-US" b="0" i="1" dirty="0"/>
              <a:t>le</a:t>
            </a:r>
            <a:r>
              <a:rPr lang="en-US" b="0" i="0" dirty="0"/>
              <a:t> or </a:t>
            </a:r>
            <a:r>
              <a:rPr lang="en-US" b="0" i="1" dirty="0"/>
              <a:t>la</a:t>
            </a:r>
            <a:r>
              <a:rPr lang="en-US" b="0" i="0" dirty="0"/>
              <a:t>.</a:t>
            </a:r>
            <a:endParaRPr lang="en-US" b="0" dirty="0"/>
          </a:p>
          <a:p>
            <a:r>
              <a:rPr lang="en-US" b="0" dirty="0"/>
              <a:t>3. Click to reveal answers.</a:t>
            </a:r>
          </a:p>
          <a:p>
            <a:r>
              <a:rPr lang="en-US" b="0" dirty="0"/>
              <a:t>4. Click buttons to play full audio.</a:t>
            </a:r>
          </a:p>
          <a:p>
            <a:r>
              <a:rPr lang="en-US" b="0" dirty="0"/>
              <a:t>5. Students make notes in English.</a:t>
            </a:r>
          </a:p>
          <a:p>
            <a:r>
              <a:rPr lang="en-US" b="0" dirty="0"/>
              <a:t>6. Students rewrite the French from their notes.</a:t>
            </a:r>
          </a:p>
          <a:p>
            <a:r>
              <a:rPr lang="en-US" b="0" dirty="0"/>
              <a:t>7. Click to reveal answers.</a:t>
            </a:r>
          </a:p>
          <a:p>
            <a:endParaRPr lang="en-US" b="0" dirty="0"/>
          </a:p>
          <a:p>
            <a:r>
              <a:rPr lang="en-US" b="1" dirty="0"/>
              <a:t>Transcript:</a:t>
            </a:r>
          </a:p>
          <a:p>
            <a:endParaRPr lang="en-US" b="1" dirty="0"/>
          </a:p>
          <a:p>
            <a:pPr>
              <a:lnSpc>
                <a:spcPct val="107000"/>
              </a:lnSpc>
              <a:spcAft>
                <a:spcPts val="845"/>
              </a:spcAft>
            </a:pPr>
            <a:r>
              <a:rPr lang="fr-FR"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1. J’aime [le manteau]. Je le veux !</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5"/>
              </a:spcAft>
            </a:pPr>
            <a:r>
              <a:rPr lang="fr-FR"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2. Tu aimes [la guitare] ? Tu la regardes beaucoup !</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5"/>
              </a:spcAft>
            </a:pPr>
            <a:r>
              <a:rPr lang="fr-FR"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3. [L’instrument] coûte trop cher ! Je le repose !</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5"/>
              </a:spcAft>
            </a:pPr>
            <a:r>
              <a:rPr lang="fr-FR"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4. Mes parents veulent [la télé]. Vous la livrez ?</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5"/>
              </a:spcAft>
            </a:pPr>
            <a:r>
              <a:rPr lang="fr-FR"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5. Si nous achetons [le sac], nous le payons ensemble.</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5"/>
              </a:spcAft>
            </a:pPr>
            <a:r>
              <a:rPr lang="fr-FR"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6. Il n’y a pas de problème avec [le coût]. Nous le partageons.</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5"/>
              </a:spcAft>
            </a:pPr>
            <a:r>
              <a:rPr lang="fr-FR"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7. Il va aimer [la chemise]. Nous la prenons !</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5"/>
              </a:spcAft>
            </a:pPr>
            <a:r>
              <a:rPr lang="fr-FR"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8. J’aime bien [la glace]. Vous la faites ici ?</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5"/>
              </a:spcAft>
            </a:pPr>
            <a:r>
              <a:rPr lang="fr-FR"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9. Vous avez trouvé [le roman] ? Vous le montrez à mon amie ?</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5"/>
              </a:spcAft>
            </a:pPr>
            <a:r>
              <a:rPr lang="fr-FR"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10. Tu veux [la règle] ? Je la regarde.</a:t>
            </a:r>
            <a:endParaRPr lang="en-GB"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17</a:t>
            </a:fld>
            <a:endParaRPr lang="en-GB">
              <a:solidFill>
                <a:prstClr val="black"/>
              </a:solidFill>
              <a:latin typeface="Calibri" panose="020F0502020204030204"/>
            </a:endParaRPr>
          </a:p>
        </p:txBody>
      </p:sp>
    </p:spTree>
    <p:extLst>
      <p:ext uri="{BB962C8B-B14F-4D97-AF65-F5344CB8AC3E}">
        <p14:creationId xmlns:p14="http://schemas.microsoft.com/office/powerpoint/2010/main" val="2115092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 of 4</a:t>
            </a:r>
          </a:p>
          <a:p>
            <a:endParaRPr lang="en-US" b="1" dirty="0"/>
          </a:p>
          <a:p>
            <a:r>
              <a:rPr lang="en-US" b="1" dirty="0"/>
              <a:t>Timing: </a:t>
            </a:r>
            <a:r>
              <a:rPr lang="en-US" b="0" dirty="0"/>
              <a:t>8 minutes</a:t>
            </a:r>
            <a:endParaRPr lang="en-US" b="1" dirty="0"/>
          </a:p>
          <a:p>
            <a:endParaRPr lang="en-US" b="1" dirty="0"/>
          </a:p>
          <a:p>
            <a:r>
              <a:rPr lang="en-US" b="1" dirty="0"/>
              <a:t>Aim: </a:t>
            </a:r>
            <a:r>
              <a:rPr lang="en-US" b="0" dirty="0"/>
              <a:t>Written recognition of direct object pronouns </a:t>
            </a:r>
            <a:r>
              <a:rPr lang="en-US" b="0" i="1" dirty="0"/>
              <a:t>le</a:t>
            </a:r>
            <a:r>
              <a:rPr lang="en-US" b="0" i="0" dirty="0"/>
              <a:t> and </a:t>
            </a:r>
            <a:r>
              <a:rPr lang="en-US" b="0" i="1" dirty="0"/>
              <a:t>la</a:t>
            </a:r>
            <a:r>
              <a:rPr lang="en-US" b="0" i="0" dirty="0"/>
              <a:t>.</a:t>
            </a:r>
            <a:endParaRPr lang="en-US" b="1" dirty="0"/>
          </a:p>
          <a:p>
            <a:endParaRPr lang="en-US" b="1" dirty="0"/>
          </a:p>
          <a:p>
            <a:r>
              <a:rPr lang="en-US" b="1" dirty="0"/>
              <a:t>Procedure:</a:t>
            </a:r>
          </a:p>
          <a:p>
            <a:pPr marL="228600" indent="-228600">
              <a:buFont typeface="+mj-lt"/>
              <a:buAutoNum type="arabicPeriod"/>
            </a:pPr>
            <a:r>
              <a:rPr lang="en-US" b="0" dirty="0"/>
              <a:t>Students read the messages and choose the noun that the direct object pronouns refer to.</a:t>
            </a:r>
          </a:p>
          <a:p>
            <a:pPr marL="228600" indent="-228600">
              <a:buFont typeface="+mj-lt"/>
              <a:buAutoNum type="arabicPeriod"/>
            </a:pPr>
            <a:r>
              <a:rPr lang="en-US" b="0" dirty="0"/>
              <a:t>Click to reveal answers.</a:t>
            </a:r>
          </a:p>
          <a:p>
            <a:pPr marL="228600" indent="-228600">
              <a:buFont typeface="+mj-lt"/>
              <a:buAutoNum type="arabicPeriod"/>
            </a:pPr>
            <a:r>
              <a:rPr lang="en-US" b="0" dirty="0"/>
              <a:t>Move to slide 2 of 4 and instruct the students to draw a table like the one on the screen, with four columns and nine rows.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Once the table has been drawn, go to slide 3 of 4 showing the sentences with ticked answers. Students read the sentences and use the information to complete the table in English: they must complete: the item being discussed, who is interested in having the item, whether or not the item was purchased, and any other information provided in the exchange between Léa and Sophie.</a:t>
            </a:r>
          </a:p>
          <a:p>
            <a:pPr marL="228600" indent="-228600">
              <a:buFont typeface="+mj-lt"/>
              <a:buAutoNum type="arabicPeriod"/>
            </a:pPr>
            <a:r>
              <a:rPr lang="en-US" b="0" dirty="0"/>
              <a:t>Once students have completed their tables, go to slide 4 of 4 to click and reveal the answers.</a:t>
            </a:r>
            <a:endParaRPr lang="en-US" b="1" dirty="0"/>
          </a:p>
          <a:p>
            <a:endParaRPr lang="en-US" b="1" dirty="0"/>
          </a:p>
          <a:p>
            <a:pPr defTabSz="966064">
              <a:defRPr/>
            </a:pPr>
            <a:r>
              <a:rPr lang="en-GB" b="1" baseline="0" dirty="0"/>
              <a:t>Word frequency of unknown words used (1 is the most frequent word in French): </a:t>
            </a:r>
            <a:br>
              <a:rPr lang="en-GB" baseline="0" dirty="0"/>
            </a:br>
            <a:r>
              <a:rPr lang="en-GB" baseline="0" dirty="0" err="1"/>
              <a:t>achat</a:t>
            </a:r>
            <a:r>
              <a:rPr lang="en-GB" baseline="0" dirty="0"/>
              <a:t> [1804]</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endParaRPr lang="en-US" b="1" dirty="0"/>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18</a:t>
            </a:fld>
            <a:endParaRPr lang="en-GB">
              <a:solidFill>
                <a:prstClr val="black"/>
              </a:solidFill>
              <a:latin typeface="Calibri" panose="020F0502020204030204"/>
            </a:endParaRPr>
          </a:p>
        </p:txBody>
      </p:sp>
    </p:spTree>
    <p:extLst>
      <p:ext uri="{BB962C8B-B14F-4D97-AF65-F5344CB8AC3E}">
        <p14:creationId xmlns:p14="http://schemas.microsoft.com/office/powerpoint/2010/main" val="1692107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 of 4</a:t>
            </a:r>
            <a:endParaRPr lang="en-GB" sz="1300" dirty="0">
              <a:latin typeface="Century Gothic" panose="020B0502020202020204" pitchFamily="34" charset="0"/>
            </a:endParaRPr>
          </a:p>
          <a:p>
            <a:endParaRPr lang="en-US" b="1" dirty="0"/>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19</a:t>
            </a:fld>
            <a:endParaRPr lang="en-GB">
              <a:solidFill>
                <a:prstClr val="black"/>
              </a:solidFill>
              <a:latin typeface="Calibri" panose="020F0502020204030204"/>
            </a:endParaRPr>
          </a:p>
        </p:txBody>
      </p:sp>
    </p:spTree>
    <p:extLst>
      <p:ext uri="{BB962C8B-B14F-4D97-AF65-F5344CB8AC3E}">
        <p14:creationId xmlns:p14="http://schemas.microsoft.com/office/powerpoint/2010/main" val="2827317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064">
              <a:defRPr/>
            </a:pPr>
            <a:r>
              <a:rPr lang="en-GB" b="1" baseline="0" dirty="0"/>
              <a:t>Timing: </a:t>
            </a:r>
            <a:r>
              <a:rPr lang="en-GB" b="0" baseline="0" dirty="0"/>
              <a:t>1 minute</a:t>
            </a:r>
          </a:p>
          <a:p>
            <a:pPr defTabSz="966064">
              <a:defRPr/>
            </a:pPr>
            <a:endParaRPr lang="en-GB" b="1" baseline="0" dirty="0"/>
          </a:p>
          <a:p>
            <a:pPr defTabSz="966064">
              <a:defRPr/>
            </a:pPr>
            <a:r>
              <a:rPr lang="en-GB" b="1" baseline="0" dirty="0"/>
              <a:t>Aim: </a:t>
            </a:r>
            <a:r>
              <a:rPr lang="en-GB" b="0" baseline="0" dirty="0"/>
              <a:t>To consolidate SSC </a:t>
            </a:r>
            <a:r>
              <a:rPr lang="en-GB" b="1" baseline="0" dirty="0"/>
              <a:t>[</a:t>
            </a:r>
            <a:r>
              <a:rPr lang="en-GB" b="1" baseline="0" dirty="0" err="1"/>
              <a:t>th</a:t>
            </a:r>
            <a:r>
              <a:rPr lang="en-GB" b="1" baseline="0" dirty="0"/>
              <a:t>]</a:t>
            </a:r>
          </a:p>
          <a:p>
            <a:pPr defTabSz="966064">
              <a:defRPr/>
            </a:pPr>
            <a:endParaRPr lang="en-GB" b="1" baseline="0" dirty="0"/>
          </a:p>
          <a:p>
            <a:pPr defTabSz="966064">
              <a:defRPr/>
            </a:pPr>
            <a:r>
              <a:rPr lang="en-GB" b="1" baseline="0" dirty="0"/>
              <a:t>Procedure:</a:t>
            </a:r>
            <a:br>
              <a:rPr lang="en-GB" b="0" dirty="0"/>
            </a:br>
            <a:r>
              <a:rPr lang="en-GB" b="0" dirty="0"/>
              <a:t>1. Present the letter(s) and say the </a:t>
            </a:r>
            <a:r>
              <a:rPr lang="en-GB" b="1" dirty="0"/>
              <a:t>[</a:t>
            </a:r>
            <a:r>
              <a:rPr lang="en-GB" b="1" dirty="0" err="1"/>
              <a:t>th</a:t>
            </a:r>
            <a:r>
              <a:rPr lang="en-GB" b="1" dirty="0"/>
              <a:t>] </a:t>
            </a:r>
            <a:r>
              <a:rPr lang="en-GB" b="0" dirty="0"/>
              <a:t>sound first, on its own. Students repeat it with you.</a:t>
            </a:r>
            <a:br>
              <a:rPr lang="en-GB" b="0" dirty="0"/>
            </a:br>
            <a:r>
              <a:rPr lang="en-GB" b="0" dirty="0"/>
              <a:t>2. Bring up the word </a:t>
            </a:r>
            <a:r>
              <a:rPr lang="en-GB" b="0" baseline="0" dirty="0"/>
              <a:t>”</a:t>
            </a:r>
            <a:r>
              <a:rPr lang="en-GB" sz="1300" b="1" dirty="0" err="1">
                <a:solidFill>
                  <a:srgbClr val="002060"/>
                </a:solidFill>
                <a:latin typeface="Century Gothic" panose="020B0502020202020204" pitchFamily="34" charset="0"/>
              </a:rPr>
              <a:t>thé</a:t>
            </a:r>
            <a:r>
              <a:rPr lang="en-GB" sz="1300" dirty="0"/>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be </a:t>
            </a:r>
            <a:r>
              <a:rPr lang="en-GB" b="1" baseline="0" dirty="0"/>
              <a:t>to mime drinking tea</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th</a:t>
            </a:r>
            <a:r>
              <a:rPr lang="en-GB" b="1" dirty="0"/>
              <a:t>] </a:t>
            </a:r>
            <a:r>
              <a:rPr lang="en-GB" baseline="0" dirty="0"/>
              <a:t>sound, pronouncing </a:t>
            </a:r>
            <a:r>
              <a:rPr lang="en-GB" b="0" baseline="0" dirty="0"/>
              <a:t>”</a:t>
            </a:r>
            <a:r>
              <a:rPr lang="en-GB" b="1" baseline="0" dirty="0" err="1"/>
              <a:t>thé</a:t>
            </a:r>
            <a:r>
              <a:rPr lang="en-GB" sz="1300" dirty="0"/>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endParaRPr lang="en-GB" b="1" dirty="0"/>
          </a:p>
          <a:p>
            <a:pPr defTabSz="966064">
              <a:defRPr/>
            </a:pPr>
            <a:r>
              <a:rPr lang="en-GB" b="1" dirty="0" err="1"/>
              <a:t>thé</a:t>
            </a:r>
            <a:r>
              <a:rPr lang="en-GB" b="1" dirty="0"/>
              <a:t> </a:t>
            </a:r>
            <a:r>
              <a:rPr lang="en-GB" b="0" dirty="0"/>
              <a:t>[3517]</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GB" dirty="0"/>
          </a:p>
        </p:txBody>
      </p:sp>
      <p:sp>
        <p:nvSpPr>
          <p:cNvPr id="4" name="Slide Number Placeholder 3"/>
          <p:cNvSpPr>
            <a:spLocks noGrp="1"/>
          </p:cNvSpPr>
          <p:nvPr>
            <p:ph type="sldNum" sz="quarter" idx="10"/>
          </p:nvPr>
        </p:nvSpPr>
        <p:spPr/>
        <p:txBody>
          <a:bodyPr/>
          <a:lstStyle/>
          <a:p>
            <a:pPr defTabSz="966064">
              <a:defRPr/>
            </a:pPr>
            <a:fld id="{672843D9-4757-4631-B0CD-BAA271821DF5}" type="slidenum">
              <a:rPr lang="en-GB">
                <a:solidFill>
                  <a:prstClr val="black"/>
                </a:solidFill>
                <a:latin typeface="Century Gothic" panose="020B0502020202020204" pitchFamily="34" charset="0"/>
              </a:rPr>
              <a:pPr defTabSz="966064">
                <a:defRPr/>
              </a:pPr>
              <a:t>2</a:t>
            </a:fld>
            <a:endParaRPr lang="en-GB">
              <a:solidFill>
                <a:prstClr val="black"/>
              </a:solidFill>
              <a:latin typeface="Century Gothic" panose="020B0502020202020204" pitchFamily="34" charset="0"/>
            </a:endParaRPr>
          </a:p>
        </p:txBody>
      </p:sp>
    </p:spTree>
    <p:extLst>
      <p:ext uri="{BB962C8B-B14F-4D97-AF65-F5344CB8AC3E}">
        <p14:creationId xmlns:p14="http://schemas.microsoft.com/office/powerpoint/2010/main" val="4029198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3 of 4</a:t>
            </a:r>
            <a:endParaRPr lang="en-GB" sz="1300" dirty="0">
              <a:latin typeface="Century Gothic" panose="020B0502020202020204" pitchFamily="34" charset="0"/>
            </a:endParaRPr>
          </a:p>
          <a:p>
            <a:endParaRPr lang="en-US" b="1" dirty="0"/>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20</a:t>
            </a:fld>
            <a:endParaRPr lang="en-GB">
              <a:solidFill>
                <a:prstClr val="black"/>
              </a:solidFill>
              <a:latin typeface="Calibri" panose="020F0502020204030204"/>
            </a:endParaRPr>
          </a:p>
        </p:txBody>
      </p:sp>
    </p:spTree>
    <p:extLst>
      <p:ext uri="{BB962C8B-B14F-4D97-AF65-F5344CB8AC3E}">
        <p14:creationId xmlns:p14="http://schemas.microsoft.com/office/powerpoint/2010/main" val="1672337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4 of 4</a:t>
            </a:r>
            <a:endParaRPr lang="en-GB" sz="1300" dirty="0">
              <a:latin typeface="Century Gothic" panose="020B0502020202020204" pitchFamily="34" charset="0"/>
            </a:endParaRPr>
          </a:p>
          <a:p>
            <a:endParaRPr lang="en-US" b="1" dirty="0"/>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21</a:t>
            </a:fld>
            <a:endParaRPr lang="en-GB">
              <a:solidFill>
                <a:prstClr val="black"/>
              </a:solidFill>
              <a:latin typeface="Calibri" panose="020F0502020204030204"/>
            </a:endParaRPr>
          </a:p>
        </p:txBody>
      </p:sp>
    </p:spTree>
    <p:extLst>
      <p:ext uri="{BB962C8B-B14F-4D97-AF65-F5344CB8AC3E}">
        <p14:creationId xmlns:p14="http://schemas.microsoft.com/office/powerpoint/2010/main" val="1534507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a:t>
            </a:r>
            <a:endParaRPr lang="en-US" b="1" dirty="0"/>
          </a:p>
          <a:p>
            <a:endParaRPr lang="en-US" b="1" dirty="0"/>
          </a:p>
          <a:p>
            <a:r>
              <a:rPr lang="en-US" b="1" dirty="0"/>
              <a:t>Aim: </a:t>
            </a:r>
            <a:r>
              <a:rPr lang="en-US" b="0" dirty="0"/>
              <a:t>Oral production of direct object pronouns </a:t>
            </a:r>
            <a:r>
              <a:rPr lang="en-US" b="0" i="1" dirty="0"/>
              <a:t>le </a:t>
            </a:r>
            <a:r>
              <a:rPr lang="en-US" b="0" i="0" dirty="0"/>
              <a:t>and </a:t>
            </a:r>
            <a:r>
              <a:rPr lang="en-US" b="0" i="1" dirty="0"/>
              <a:t>la</a:t>
            </a:r>
            <a:endParaRPr lang="en-US" b="1" dirty="0"/>
          </a:p>
          <a:p>
            <a:endParaRPr lang="en-US" b="1" dirty="0"/>
          </a:p>
          <a:p>
            <a:r>
              <a:rPr lang="en-US" b="1" dirty="0"/>
              <a:t>Procedure:</a:t>
            </a:r>
          </a:p>
          <a:p>
            <a:pPr marL="241516" indent="-241516">
              <a:buFont typeface="+mj-lt"/>
              <a:buAutoNum type="arabicPeriod"/>
            </a:pPr>
            <a:r>
              <a:rPr lang="en-US" b="0" dirty="0"/>
              <a:t>Print the role cards from slide 23. </a:t>
            </a:r>
          </a:p>
          <a:p>
            <a:pPr marL="241516" indent="-241516">
              <a:buFont typeface="+mj-lt"/>
              <a:buAutoNum type="arabicPeriod"/>
            </a:pPr>
            <a:r>
              <a:rPr lang="en-US" b="1" dirty="0"/>
              <a:t>A differentiated version is available on slide 24 with the French words provided.</a:t>
            </a:r>
          </a:p>
          <a:p>
            <a:pPr marL="241516" indent="-241516">
              <a:buFont typeface="+mj-lt"/>
              <a:buAutoNum type="arabicPeriod"/>
            </a:pPr>
            <a:r>
              <a:rPr lang="en-US" b="0" dirty="0"/>
              <a:t>Model the task with this slide.</a:t>
            </a:r>
          </a:p>
          <a:p>
            <a:pPr marL="241516" indent="-241516">
              <a:buFont typeface="+mj-lt"/>
              <a:buAutoNum type="arabicPeriod"/>
            </a:pPr>
            <a:r>
              <a:rPr lang="en-US" b="0" dirty="0"/>
              <a:t>Students work in pairs.</a:t>
            </a:r>
          </a:p>
          <a:p>
            <a:pPr marL="241516" indent="-241516">
              <a:buFont typeface="+mj-lt"/>
              <a:buAutoNum type="arabicPeriod"/>
            </a:pPr>
            <a:r>
              <a:rPr lang="en-US" b="0" dirty="0"/>
              <a:t>Partner A uses the prompts on the cards to say a sentence with a direct object pronoun.</a:t>
            </a:r>
          </a:p>
          <a:p>
            <a:pPr marL="241516" indent="-241516">
              <a:buFont typeface="+mj-lt"/>
              <a:buAutoNum type="arabicPeriod"/>
            </a:pPr>
            <a:r>
              <a:rPr lang="en-US" b="0" dirty="0"/>
              <a:t>Partner B listens for </a:t>
            </a:r>
            <a:r>
              <a:rPr lang="en-US" b="0" i="1" dirty="0"/>
              <a:t>le/la </a:t>
            </a:r>
            <a:r>
              <a:rPr lang="en-US" b="0" i="0" dirty="0"/>
              <a:t>and ticks the corresponding noun on their card.</a:t>
            </a:r>
            <a:endParaRPr lang="en-US" b="0" dirty="0"/>
          </a:p>
          <a:p>
            <a:pPr marL="241516" indent="-241516">
              <a:buFont typeface="+mj-lt"/>
              <a:buAutoNum type="arabicPeriod"/>
            </a:pPr>
            <a:r>
              <a:rPr lang="en-US" b="0" dirty="0"/>
              <a:t>Students swap roles.</a:t>
            </a:r>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22</a:t>
            </a:fld>
            <a:endParaRPr lang="en-GB">
              <a:solidFill>
                <a:prstClr val="black"/>
              </a:solidFill>
              <a:latin typeface="Calibri" panose="020F0502020204030204"/>
            </a:endParaRPr>
          </a:p>
        </p:txBody>
      </p:sp>
    </p:spTree>
    <p:extLst>
      <p:ext uri="{BB962C8B-B14F-4D97-AF65-F5344CB8AC3E}">
        <p14:creationId xmlns:p14="http://schemas.microsoft.com/office/powerpoint/2010/main" val="684122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ROLECARDS FOR PRINTING</a:t>
            </a:r>
            <a:endParaRPr lang="en-US" b="0" dirty="0"/>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23</a:t>
            </a:fld>
            <a:endParaRPr lang="en-GB">
              <a:solidFill>
                <a:prstClr val="black"/>
              </a:solidFill>
              <a:latin typeface="Calibri" panose="020F0502020204030204"/>
            </a:endParaRPr>
          </a:p>
        </p:txBody>
      </p:sp>
    </p:spTree>
    <p:extLst>
      <p:ext uri="{BB962C8B-B14F-4D97-AF65-F5344CB8AC3E}">
        <p14:creationId xmlns:p14="http://schemas.microsoft.com/office/powerpoint/2010/main" val="3627558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Differentiated version, with vocabulary provided</a:t>
            </a:r>
            <a:endParaRPr lang="en-US" b="0" dirty="0"/>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24</a:t>
            </a:fld>
            <a:endParaRPr lang="en-GB">
              <a:solidFill>
                <a:prstClr val="black"/>
              </a:solidFill>
              <a:latin typeface="Calibri" panose="020F0502020204030204"/>
            </a:endParaRPr>
          </a:p>
        </p:txBody>
      </p:sp>
    </p:spTree>
    <p:extLst>
      <p:ext uri="{BB962C8B-B14F-4D97-AF65-F5344CB8AC3E}">
        <p14:creationId xmlns:p14="http://schemas.microsoft.com/office/powerpoint/2010/main" val="3965024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ANSWERS</a:t>
            </a:r>
            <a:endParaRPr lang="en-US" b="0" dirty="0"/>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25</a:t>
            </a:fld>
            <a:endParaRPr lang="en-GB">
              <a:solidFill>
                <a:prstClr val="black"/>
              </a:solidFill>
              <a:latin typeface="Calibri" panose="020F0502020204030204"/>
            </a:endParaRPr>
          </a:p>
        </p:txBody>
      </p:sp>
    </p:spTree>
    <p:extLst>
      <p:ext uri="{BB962C8B-B14F-4D97-AF65-F5344CB8AC3E}">
        <p14:creationId xmlns:p14="http://schemas.microsoft.com/office/powerpoint/2010/main" val="3198202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fontAlgn="base">
              <a:defRPr/>
            </a:pPr>
            <a:r>
              <a:rPr lang="en-CA" sz="1300" dirty="0"/>
              <a:t>Artwork by Chloé Motard. All additional pictures selected are available under a Creative Commons license, no attribution required.</a:t>
            </a:r>
          </a:p>
          <a:p>
            <a:pPr defTabSz="966064" fontAlgn="base">
              <a:defRPr/>
            </a:pPr>
            <a:r>
              <a:rPr lang="en-CA" sz="1300" dirty="0"/>
              <a:t>Native teacher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p>
          <a:p>
            <a:pPr defTabSz="966064" fontAlgn="base">
              <a:defRPr/>
            </a:pPr>
            <a:r>
              <a:rPr lang="en-GB" sz="1900" dirty="0">
                <a:solidFill>
                  <a:srgbClr val="000000"/>
                </a:solidFill>
                <a:latin typeface="Calibri" panose="020F0502020204030204" pitchFamily="34" charset="0"/>
              </a:rPr>
              <a:t>With thanks to Rachel Hawkes for her input on the lesson material.</a:t>
            </a:r>
            <a:endParaRPr lang="en-CA" sz="1300" dirty="0"/>
          </a:p>
          <a:p>
            <a:pPr defTabSz="966064" fontAlgn="base">
              <a:defRPr/>
            </a:pPr>
            <a:endParaRPr lang="en-GB" b="1" dirty="0"/>
          </a:p>
          <a:p>
            <a:pPr defTabSz="966064" fontAlgn="base">
              <a:defRPr/>
            </a:pPr>
            <a:r>
              <a:rPr lang="en-GB" b="1" dirty="0"/>
              <a:t>Learning outcomes (lesson 2):</a:t>
            </a:r>
            <a:endParaRPr lang="en-GB" b="0" dirty="0"/>
          </a:p>
          <a:p>
            <a:pPr defTabSz="966064">
              <a:defRPr/>
            </a:pPr>
            <a:r>
              <a:rPr lang="en-GB" baseline="0" dirty="0"/>
              <a:t>Introduction of contraction of direct object pronouns </a:t>
            </a:r>
            <a:r>
              <a:rPr lang="en-GB" i="1" baseline="0" dirty="0"/>
              <a:t>le</a:t>
            </a:r>
            <a:r>
              <a:rPr lang="en-GB" i="0" baseline="0" dirty="0"/>
              <a:t> and </a:t>
            </a:r>
            <a:r>
              <a:rPr lang="en-GB" i="1" baseline="0" dirty="0"/>
              <a:t>la</a:t>
            </a:r>
            <a:r>
              <a:rPr lang="en-GB" i="0" baseline="0" dirty="0"/>
              <a:t> before a vowel or h </a:t>
            </a:r>
            <a:r>
              <a:rPr lang="en-GB" i="0" baseline="0" dirty="0" err="1"/>
              <a:t>muet</a:t>
            </a:r>
            <a:endParaRPr lang="en-GB" i="0" baseline="0" dirty="0"/>
          </a:p>
          <a:p>
            <a:pPr defTabSz="966064">
              <a:defRPr/>
            </a:pPr>
            <a:r>
              <a:rPr lang="en-GB" i="0" baseline="0" dirty="0"/>
              <a:t>Consolidation of SSCs [</a:t>
            </a:r>
            <a:r>
              <a:rPr lang="en-GB" i="0" baseline="0" dirty="0" err="1"/>
              <a:t>th</a:t>
            </a:r>
            <a:r>
              <a:rPr lang="en-GB" i="0" baseline="0" dirty="0"/>
              <a:t>] and [</a:t>
            </a:r>
            <a:r>
              <a:rPr lang="en-GB" i="0" baseline="0" dirty="0" err="1"/>
              <a:t>ch</a:t>
            </a:r>
            <a:r>
              <a:rPr lang="en-GB" i="0" baseline="0" dirty="0"/>
              <a:t>]</a:t>
            </a:r>
            <a:endParaRPr lang="en-GB" baseline="0" dirty="0"/>
          </a:p>
          <a:p>
            <a:pPr defTabSz="966064">
              <a:defRPr/>
            </a:pPr>
            <a:br>
              <a:rPr lang="en-GB" baseline="0" dirty="0"/>
            </a:br>
            <a:r>
              <a:rPr lang="en-GB" b="1" dirty="0"/>
              <a:t>Word frequency </a:t>
            </a:r>
            <a:r>
              <a:rPr lang="en-GB" b="1" baseline="0" dirty="0"/>
              <a:t>(1 is the most frequent word in French): </a:t>
            </a:r>
            <a:endParaRPr lang="en-GB" sz="1300" b="1" dirty="0">
              <a:ea typeface="Calibri"/>
              <a:cs typeface="Calibri"/>
              <a:sym typeface="Calibri"/>
            </a:endParaRPr>
          </a:p>
          <a:p>
            <a:pPr defTabSz="966064">
              <a:defRPr/>
            </a:pPr>
            <a:r>
              <a:rPr lang="fr-FR" sz="1300" b="1" dirty="0">
                <a:ea typeface="Calibri"/>
                <a:cs typeface="Calibri"/>
                <a:sym typeface="Calibri"/>
              </a:rPr>
              <a:t>9.3.1.3: </a:t>
            </a:r>
            <a:r>
              <a:rPr lang="fr-FR" sz="1300" dirty="0">
                <a:ea typeface="Calibri"/>
                <a:cs typeface="Calibri"/>
                <a:sym typeface="Calibri"/>
              </a:rPr>
              <a:t>livrer [613], oublier [504], payer [537], le2 [1], la2 [1], coût [830], client [917], marque [1344], mode [1137], cent [704], mille [1008], quatre-vingt [&gt;5000], quatre-vingt-dix [&gt;5000], soixante-dix [4887]</a:t>
            </a:r>
          </a:p>
          <a:p>
            <a:pPr defTabSz="966064">
              <a:defRPr/>
            </a:pPr>
            <a:endParaRPr lang="fr-FR" sz="1300" dirty="0">
              <a:ea typeface="Calibri"/>
              <a:cs typeface="Calibri"/>
              <a:sym typeface="Calibri"/>
            </a:endParaRPr>
          </a:p>
          <a:p>
            <a:pPr defTabSz="966064">
              <a:defRPr/>
            </a:pPr>
            <a:r>
              <a:rPr lang="fr-FR" sz="1300" b="1" dirty="0" err="1">
                <a:ea typeface="Calibri"/>
                <a:cs typeface="Calibri"/>
                <a:sym typeface="Calibri"/>
              </a:rPr>
              <a:t>revisit</a:t>
            </a:r>
            <a:r>
              <a:rPr lang="fr-FR" sz="1300" b="1" dirty="0">
                <a:ea typeface="Calibri"/>
                <a:cs typeface="Calibri"/>
                <a:sym typeface="Calibri"/>
              </a:rPr>
              <a:t> 9.2.2.2: </a:t>
            </a:r>
            <a:r>
              <a:rPr lang="fr-FR" sz="1300" dirty="0">
                <a:ea typeface="Calibri"/>
                <a:cs typeface="Calibri"/>
                <a:sym typeface="Calibri"/>
              </a:rPr>
              <a:t>construire [793], réagir (à) [1052], réfléchir (à) [1058], an [76], clé [1200], club [1860], comportement [1489], enfance [2207], habitude [1221], ancien [392], familial [1622], libre [344], quotidien [1318], responsable [511],  il y a2 [13/36/8]</a:t>
            </a:r>
            <a:endParaRPr lang="en-GB" sz="1300" dirty="0">
              <a:ea typeface="Calibri"/>
              <a:cs typeface="Calibri"/>
              <a:sym typeface="Calibri"/>
            </a:endParaRPr>
          </a:p>
          <a:p>
            <a:pPr defTabSz="966064">
              <a:defRPr/>
            </a:pPr>
            <a:endParaRPr lang="en-GB" sz="1300" dirty="0">
              <a:ea typeface="Calibri"/>
              <a:cs typeface="Calibri"/>
              <a:sym typeface="Calibri"/>
            </a:endParaRPr>
          </a:p>
          <a:p>
            <a:pPr defTabSz="966064">
              <a:defRPr/>
            </a:pPr>
            <a:r>
              <a:rPr lang="en-GB" sz="1300" b="1" dirty="0">
                <a:ea typeface="Calibri"/>
                <a:cs typeface="Calibri"/>
                <a:sym typeface="Calibri"/>
              </a:rPr>
              <a:t>revisit 9.1.2.7: </a:t>
            </a:r>
            <a:r>
              <a:rPr lang="fr-FR" sz="1300" dirty="0">
                <a:ea typeface="Calibri"/>
                <a:cs typeface="Calibri"/>
                <a:sym typeface="Calibri"/>
              </a:rPr>
              <a:t>contenir [1033], air [761], bonheur [1948], symbole [1427], souvenir  [616], vent [1307], fort [107], long, longue [202], vers [182], Afrique [n/a], Asie [n/a], Europe [n/a]</a:t>
            </a:r>
            <a:endParaRPr lang="en-GB" sz="1300" dirty="0">
              <a:ea typeface="Calibri"/>
              <a:cs typeface="Calibri"/>
              <a:sym typeface="Calibri"/>
            </a:endParaRPr>
          </a:p>
          <a:p>
            <a:pPr defTabSz="966064">
              <a:defRPr/>
            </a:pPr>
            <a:endParaRPr lang="en-GB" sz="1300" dirty="0">
              <a:ea typeface="Calibri"/>
              <a:cs typeface="Calibri"/>
              <a:sym typeface="Calibri"/>
            </a:endParaRPr>
          </a:p>
          <a:p>
            <a:pPr defTabSz="966064">
              <a:defRPr/>
            </a:pPr>
            <a:r>
              <a:rPr lang="en-GB" sz="1300" dirty="0">
                <a:ea typeface="Calibri"/>
                <a:cs typeface="Calibri"/>
                <a:sym typeface="Calibri"/>
              </a:rPr>
              <a:t>Source: Lonsdale, D., &amp; Le Bras, Y.  (2009). </a:t>
            </a:r>
            <a:r>
              <a:rPr lang="en-GB" sz="1300" i="1" dirty="0">
                <a:ea typeface="Calibri"/>
                <a:cs typeface="Calibri"/>
                <a:sym typeface="Calibri"/>
              </a:rPr>
              <a:t>A Frequency Dictionary of French: Core vocabulary for learners </a:t>
            </a:r>
            <a:r>
              <a:rPr lang="en-GB" sz="1300" dirty="0">
                <a:ea typeface="Calibri"/>
                <a:cs typeface="Calibri"/>
                <a:sym typeface="Calibri"/>
              </a:rPr>
              <a:t>London: Routledge.</a:t>
            </a:r>
          </a:p>
          <a:p>
            <a:pPr defTabSz="966064">
              <a:defRPr/>
            </a:pPr>
            <a:endParaRPr lang="en-GB" sz="1300" dirty="0">
              <a:ea typeface="Calibri"/>
              <a:cs typeface="Calibri"/>
              <a:sym typeface="Calibri"/>
            </a:endParaRPr>
          </a:p>
          <a:p>
            <a:r>
              <a:rPr lang="en-CA" sz="1300" dirty="0"/>
              <a:t>The frequency rankings for words that occur in this PowerPoint which have been</a:t>
            </a:r>
            <a:r>
              <a:rPr lang="en-CA" sz="1300" i="1" dirty="0"/>
              <a:t> previously</a:t>
            </a:r>
            <a:r>
              <a:rPr lang="en-CA" sz="1300" dirty="0"/>
              <a:t> introduced in NCELP resources are given in the NCELP SOW and in the resources that first introduced and formally re-visited those words. </a:t>
            </a:r>
          </a:p>
          <a:p>
            <a:r>
              <a:rPr lang="en-CA" sz="1300" dirty="0"/>
              <a:t>For any </a:t>
            </a:r>
            <a:r>
              <a:rPr lang="en-CA" sz="1300" i="1" dirty="0"/>
              <a:t>other </a:t>
            </a:r>
            <a:r>
              <a:rPr lang="en-CA" sz="1300" dirty="0"/>
              <a:t>words that occur incidentally in this PowerPoint, frequency rankings will be provided in the notes field wherever possible.</a:t>
            </a:r>
          </a:p>
          <a:p>
            <a:endParaRPr lang="en-CA" sz="1300" dirty="0"/>
          </a:p>
          <a:p>
            <a:r>
              <a:rPr lang="en-US" sz="1200" b="0" i="0" dirty="0">
                <a:solidFill>
                  <a:srgbClr val="000000"/>
                </a:solidFill>
                <a:effectLst/>
                <a:latin typeface="Arial" panose="020B0604020202020204" pitchFamily="34" charset="0"/>
              </a:rPr>
              <a:t>The additional English meanings of the following words have been added to Quizlet since the creation of this resource:</a:t>
            </a:r>
            <a:endParaRPr lang="en-US" sz="1200" b="0" i="0" u="none" strike="noStrike" kern="1200" dirty="0">
              <a:solidFill>
                <a:srgbClr val="000000"/>
              </a:solidFill>
              <a:effectLst/>
              <a:latin typeface="Arial" panose="020B0604020202020204" pitchFamily="34" charset="0"/>
              <a:ea typeface="+mn-ea"/>
              <a:cs typeface="+mn-cs"/>
            </a:endParaRPr>
          </a:p>
          <a:p>
            <a:r>
              <a:rPr lang="en-US" sz="1200" b="0" i="0" u="none" strike="noStrike" kern="1200" dirty="0">
                <a:solidFill>
                  <a:srgbClr val="000000"/>
                </a:solidFill>
                <a:effectLst/>
                <a:latin typeface="Arial" panose="020B0604020202020204" pitchFamily="34" charset="0"/>
                <a:ea typeface="+mn-ea"/>
                <a:cs typeface="+mn-cs"/>
              </a:rPr>
              <a:t>client – customer, </a:t>
            </a:r>
            <a:r>
              <a:rPr lang="en-US" sz="1200" b="0" i="1" u="none" strike="noStrike" kern="1200" dirty="0">
                <a:solidFill>
                  <a:srgbClr val="000000"/>
                </a:solidFill>
                <a:effectLst/>
                <a:latin typeface="Arial" panose="020B0604020202020204" pitchFamily="34" charset="0"/>
                <a:ea typeface="+mn-ea"/>
                <a:cs typeface="+mn-cs"/>
              </a:rPr>
              <a:t>client</a:t>
            </a:r>
            <a:endParaRPr lang="en-CA" sz="1200" b="0" i="1" u="none" strike="noStrike" kern="1200" dirty="0">
              <a:solidFill>
                <a:schemeClr val="tx1"/>
              </a:solidFill>
              <a:effectLst/>
              <a:latin typeface="+mn-lt"/>
              <a:ea typeface="+mn-ea"/>
              <a:cs typeface="+mn-cs"/>
            </a:endParaRPr>
          </a:p>
          <a:p>
            <a:endParaRPr lang="en-CA" sz="1300" dirty="0"/>
          </a:p>
          <a:p>
            <a:pPr defTabSz="966064">
              <a:defRPr/>
            </a:pPr>
            <a:endParaRPr lang="en-GB" sz="1300" dirty="0">
              <a:solidFill>
                <a:schemeClr val="dk1"/>
              </a:solidFill>
              <a:ea typeface="Calibri"/>
              <a:cs typeface="Calibri"/>
              <a:sym typeface="Calibri"/>
            </a:endParaRPr>
          </a:p>
        </p:txBody>
      </p:sp>
      <p:sp>
        <p:nvSpPr>
          <p:cNvPr id="4" name="Slide Number Placeholder 3"/>
          <p:cNvSpPr>
            <a:spLocks noGrp="1"/>
          </p:cNvSpPr>
          <p:nvPr>
            <p:ph type="sldNum" sz="quarter" idx="10"/>
          </p:nvPr>
        </p:nvSpPr>
        <p:spPr/>
        <p:txBody>
          <a:bodyPr/>
          <a:lstStyle/>
          <a:p>
            <a:pPr defTabSz="966064">
              <a:defRPr/>
            </a:pPr>
            <a:fld id="{672843D9-4757-4631-B0CD-BAA271821DF5}" type="slidenum">
              <a:rPr lang="en-GB">
                <a:solidFill>
                  <a:prstClr val="black"/>
                </a:solidFill>
                <a:latin typeface="Calibri" panose="020F0502020204030204"/>
              </a:rPr>
              <a:pPr defTabSz="966064">
                <a:defRPr/>
              </a:pPr>
              <a:t>26</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1042767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064">
              <a:defRPr/>
            </a:pPr>
            <a:r>
              <a:rPr lang="en-GB" b="1" baseline="0" dirty="0"/>
              <a:t>Timing: </a:t>
            </a:r>
            <a:r>
              <a:rPr lang="en-GB" b="0" baseline="0" dirty="0"/>
              <a:t>1 minute</a:t>
            </a:r>
          </a:p>
          <a:p>
            <a:pPr defTabSz="966064">
              <a:defRPr/>
            </a:pPr>
            <a:endParaRPr lang="en-GB" b="1" baseline="0" dirty="0"/>
          </a:p>
          <a:p>
            <a:pPr defTabSz="966064">
              <a:defRPr/>
            </a:pPr>
            <a:r>
              <a:rPr lang="en-GB" b="1" baseline="0" dirty="0"/>
              <a:t>Aim: </a:t>
            </a:r>
            <a:r>
              <a:rPr lang="en-GB" b="0" baseline="0" dirty="0"/>
              <a:t>To consolidate SSC </a:t>
            </a:r>
            <a:r>
              <a:rPr lang="en-GB" b="1" baseline="0" dirty="0"/>
              <a:t>[</a:t>
            </a:r>
            <a:r>
              <a:rPr lang="en-GB" b="1" baseline="0" dirty="0" err="1"/>
              <a:t>ch</a:t>
            </a:r>
            <a:r>
              <a:rPr lang="en-GB" b="1" baseline="0" dirty="0"/>
              <a:t>]</a:t>
            </a:r>
          </a:p>
          <a:p>
            <a:pPr defTabSz="966064">
              <a:defRPr/>
            </a:pPr>
            <a:endParaRPr lang="en-GB" b="1" baseline="0" dirty="0"/>
          </a:p>
          <a:p>
            <a:pPr defTabSz="966064">
              <a:defRPr/>
            </a:pPr>
            <a:r>
              <a:rPr lang="en-GB" b="1" baseline="0" dirty="0"/>
              <a:t>Procedure:</a:t>
            </a:r>
            <a:br>
              <a:rPr lang="en-GB" b="0" dirty="0"/>
            </a:br>
            <a:r>
              <a:rPr lang="en-GB" b="0" dirty="0"/>
              <a:t>1. Present the letter(s) and say the </a:t>
            </a:r>
            <a:r>
              <a:rPr lang="en-GB" b="1" dirty="0"/>
              <a:t>[</a:t>
            </a:r>
            <a:r>
              <a:rPr lang="en-GB" b="1" dirty="0" err="1"/>
              <a:t>ch</a:t>
            </a:r>
            <a:r>
              <a:rPr lang="en-GB" b="1" dirty="0"/>
              <a:t>] </a:t>
            </a:r>
            <a:r>
              <a:rPr lang="en-GB" b="0" dirty="0"/>
              <a:t>sound first, on its own. Students repeat it with you.</a:t>
            </a:r>
            <a:br>
              <a:rPr lang="en-GB" b="0" dirty="0"/>
            </a:br>
            <a:r>
              <a:rPr lang="en-GB" b="0" dirty="0"/>
              <a:t>2. Bring up the word </a:t>
            </a:r>
            <a:r>
              <a:rPr lang="en-GB" b="0" baseline="0" dirty="0"/>
              <a:t>”</a:t>
            </a:r>
            <a:r>
              <a:rPr lang="en-GB" sz="1300" b="1" dirty="0" err="1">
                <a:solidFill>
                  <a:srgbClr val="002060"/>
                </a:solidFill>
                <a:latin typeface="Century Gothic" panose="020B0502020202020204" pitchFamily="34" charset="0"/>
              </a:rPr>
              <a:t>chercher</a:t>
            </a:r>
            <a:r>
              <a:rPr lang="en-GB" sz="1300" dirty="0">
                <a:latin typeface="Century Gothic" panose="020B0502020202020204" pitchFamily="34" charset="0"/>
              </a:rPr>
              <a:t>”</a:t>
            </a:r>
            <a:r>
              <a:rPr lang="en-GB" b="0" dirty="0"/>
              <a:t> on its own, say</a:t>
            </a:r>
            <a:r>
              <a:rPr lang="en-GB" b="0" baseline="0" dirty="0"/>
              <a:t> it, students repeat it, so that they have the opportunity to focus all of their attention on the connection between the written word and its sound.</a:t>
            </a:r>
          </a:p>
          <a:p>
            <a:pPr defTabSz="966064">
              <a:defRPr/>
            </a:pPr>
            <a:r>
              <a:rPr lang="en-GB" b="0" baseline="0" dirty="0"/>
              <a:t>3. </a:t>
            </a:r>
            <a:r>
              <a:rPr lang="en-GB" dirty="0"/>
              <a:t>A</a:t>
            </a:r>
            <a:r>
              <a:rPr lang="en-GB" baseline="0" dirty="0"/>
              <a:t> possible gesture for this would be </a:t>
            </a:r>
            <a:r>
              <a:rPr lang="en-GB" dirty="0"/>
              <a:t>to mime looking for something everywhere. </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ch</a:t>
            </a:r>
            <a:r>
              <a:rPr lang="en-GB" b="1" dirty="0"/>
              <a:t>] </a:t>
            </a:r>
            <a:r>
              <a:rPr lang="en-GB" baseline="0" dirty="0"/>
              <a:t>sound, pronouncing </a:t>
            </a:r>
            <a:r>
              <a:rPr lang="en-GB" b="0" baseline="0" dirty="0"/>
              <a:t>”</a:t>
            </a:r>
            <a:r>
              <a:rPr lang="en-GB" b="1" baseline="0" dirty="0" err="1"/>
              <a:t>chercher</a:t>
            </a:r>
            <a:r>
              <a:rPr lang="en-GB" sz="1300" dirty="0">
                <a:latin typeface="Century Gothic" panose="020B0502020202020204" pitchFamily="34" charset="0"/>
              </a:rPr>
              <a:t>” </a:t>
            </a:r>
            <a:r>
              <a:rPr lang="en-GB" baseline="0" dirty="0"/>
              <a:t>and, if using, doing the gesture.</a:t>
            </a:r>
          </a:p>
          <a:p>
            <a:pPr defTabSz="966064">
              <a:defRPr/>
            </a:pPr>
            <a:endParaRPr lang="en-GB" baseline="0" dirty="0"/>
          </a:p>
          <a:p>
            <a:pPr defTabSz="966064">
              <a:defRPr/>
            </a:pPr>
            <a:r>
              <a:rPr lang="en-GB" b="1" dirty="0"/>
              <a:t>Word frequency </a:t>
            </a:r>
            <a:r>
              <a:rPr lang="en-GB" b="1" baseline="0" dirty="0"/>
              <a:t>(1 is the most frequent word in French): </a:t>
            </a:r>
          </a:p>
          <a:p>
            <a:pPr defTabSz="966064">
              <a:defRPr/>
            </a:pPr>
            <a:r>
              <a:rPr lang="en-GB" b="1" baseline="0" dirty="0" err="1"/>
              <a:t>chercher</a:t>
            </a:r>
            <a:r>
              <a:rPr lang="en-GB" b="1" baseline="0" dirty="0"/>
              <a:t> </a:t>
            </a:r>
            <a:r>
              <a:rPr lang="en-GB" baseline="0" dirty="0"/>
              <a:t>[336].</a:t>
            </a:r>
            <a:br>
              <a:rPr lang="en-GB" baseline="0" dirty="0"/>
            </a:b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defTabSz="966064">
              <a:defRPr/>
            </a:pPr>
            <a:fld id="{672843D9-4757-4631-B0CD-BAA271821DF5}" type="slidenum">
              <a:rPr lang="en-GB">
                <a:solidFill>
                  <a:prstClr val="black"/>
                </a:solidFill>
                <a:latin typeface="Calibri" panose="020F0502020204030204"/>
              </a:rPr>
              <a:pPr defTabSz="966064">
                <a:defRPr/>
              </a:pPr>
              <a:t>27</a:t>
            </a:fld>
            <a:endParaRPr lang="en-GB">
              <a:solidFill>
                <a:prstClr val="black"/>
              </a:solidFill>
              <a:latin typeface="Calibri" panose="020F0502020204030204"/>
            </a:endParaRPr>
          </a:p>
        </p:txBody>
      </p:sp>
    </p:spTree>
    <p:extLst>
      <p:ext uri="{BB962C8B-B14F-4D97-AF65-F5344CB8AC3E}">
        <p14:creationId xmlns:p14="http://schemas.microsoft.com/office/powerpoint/2010/main" val="41027523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baseline="0" dirty="0"/>
              <a:t>Timing: </a:t>
            </a:r>
            <a:r>
              <a:rPr lang="en-GB" b="0" baseline="0" dirty="0"/>
              <a:t>2 minutes</a:t>
            </a:r>
          </a:p>
          <a:p>
            <a:pPr defTabSz="966064">
              <a:defRPr/>
            </a:pPr>
            <a:endParaRPr lang="en-GB" b="1" baseline="0" dirty="0"/>
          </a:p>
          <a:p>
            <a:pPr defTabSz="966064">
              <a:defRPr/>
            </a:pPr>
            <a:r>
              <a:rPr lang="en-GB" b="1" baseline="0" dirty="0"/>
              <a:t>Aim: </a:t>
            </a:r>
            <a:r>
              <a:rPr lang="en-GB" b="0" baseline="0" dirty="0"/>
              <a:t>To consolidate SSC </a:t>
            </a:r>
            <a:r>
              <a:rPr lang="en-GB" b="1" baseline="0" dirty="0"/>
              <a:t>[</a:t>
            </a:r>
            <a:r>
              <a:rPr lang="en-GB" b="1" baseline="0" dirty="0" err="1"/>
              <a:t>ch</a:t>
            </a:r>
            <a:r>
              <a:rPr lang="en-GB" b="1" baseline="0" dirty="0"/>
              <a:t>]</a:t>
            </a:r>
          </a:p>
          <a:p>
            <a:pPr defTabSz="966064">
              <a:defRPr/>
            </a:pPr>
            <a:endParaRPr lang="en-GB" b="1" baseline="0" dirty="0"/>
          </a:p>
          <a:p>
            <a:pPr defTabSz="966064">
              <a:defRPr/>
            </a:pPr>
            <a:r>
              <a:rPr lang="en-GB" b="1" baseline="0" dirty="0"/>
              <a:t>Procedure:</a:t>
            </a:r>
          </a:p>
          <a:p>
            <a:pPr defTabSz="966064">
              <a:defRPr/>
            </a:pPr>
            <a:r>
              <a:rPr lang="en-GB" dirty="0"/>
              <a:t>1. Introduce</a:t>
            </a:r>
            <a:r>
              <a:rPr lang="en-GB" baseline="0" dirty="0"/>
              <a:t> and elicit the pronunciation of the </a:t>
            </a:r>
            <a:r>
              <a:rPr lang="en-GB" b="1" baseline="0" dirty="0"/>
              <a:t>individual SSC [</a:t>
            </a:r>
            <a:r>
              <a:rPr lang="en-GB" b="1" baseline="0" dirty="0" err="1"/>
              <a:t>ch</a:t>
            </a:r>
            <a:r>
              <a:rPr lang="en-GB" b="1" baseline="0" dirty="0"/>
              <a:t>] </a:t>
            </a:r>
            <a:r>
              <a:rPr lang="en-GB" baseline="0" dirty="0"/>
              <a:t>and then the </a:t>
            </a:r>
            <a:r>
              <a:rPr lang="en-GB" b="1" baseline="0" dirty="0"/>
              <a:t>source</a:t>
            </a:r>
            <a:r>
              <a:rPr lang="en-GB" baseline="0" dirty="0"/>
              <a:t> word again ‘</a:t>
            </a:r>
            <a:r>
              <a:rPr lang="en-GB" b="1" baseline="0" dirty="0" err="1"/>
              <a:t>chercher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defTabSz="966064">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defTabSz="966064">
              <a:defRPr/>
            </a:pPr>
            <a:r>
              <a:rPr lang="en-GB" b="1" baseline="0" dirty="0"/>
              <a:t>Word frequency (1 is the most frequent word in French): </a:t>
            </a:r>
            <a:br>
              <a:rPr lang="en-GB" baseline="0" dirty="0"/>
            </a:br>
            <a:r>
              <a:rPr lang="en-GB" b="1" baseline="0" dirty="0" err="1"/>
              <a:t>dimanche</a:t>
            </a:r>
            <a:r>
              <a:rPr lang="en-GB" baseline="0" dirty="0"/>
              <a:t> [1235]; </a:t>
            </a:r>
            <a:r>
              <a:rPr lang="en-GB" b="1" baseline="0" dirty="0"/>
              <a:t>chanter </a:t>
            </a:r>
            <a:r>
              <a:rPr lang="en-GB" b="0" baseline="0" dirty="0"/>
              <a:t>[1820]</a:t>
            </a:r>
            <a:r>
              <a:rPr lang="en-GB" baseline="0" dirty="0"/>
              <a:t> </a:t>
            </a:r>
            <a:r>
              <a:rPr lang="en-GB" b="1" baseline="0" dirty="0"/>
              <a:t>bouche</a:t>
            </a:r>
            <a:r>
              <a:rPr lang="en-GB" baseline="0" dirty="0"/>
              <a:t> [1838]; </a:t>
            </a:r>
            <a:r>
              <a:rPr lang="en-GB" b="1" baseline="0" dirty="0"/>
              <a:t>champ</a:t>
            </a:r>
            <a:r>
              <a:rPr lang="en-GB" baseline="0" dirty="0"/>
              <a:t> [847]; </a:t>
            </a:r>
            <a:r>
              <a:rPr lang="en-GB" b="1" baseline="0" dirty="0"/>
              <a:t>chat</a:t>
            </a:r>
            <a:r>
              <a:rPr lang="en-GB" baseline="0" dirty="0"/>
              <a:t> [3138]; </a:t>
            </a:r>
            <a:r>
              <a:rPr lang="en-GB" b="1" baseline="0" dirty="0" err="1"/>
              <a:t>chercher</a:t>
            </a:r>
            <a:r>
              <a:rPr lang="en-GB" b="1" baseline="0" dirty="0"/>
              <a:t> </a:t>
            </a:r>
            <a:r>
              <a:rPr lang="en-GB" baseline="0" dirty="0"/>
              <a:t>[336].</a:t>
            </a:r>
            <a:br>
              <a:rPr lang="en-GB" baseline="0" dirty="0"/>
            </a:b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p:txBody>
      </p:sp>
      <p:sp>
        <p:nvSpPr>
          <p:cNvPr id="4" name="Slide Number Placeholder 3"/>
          <p:cNvSpPr>
            <a:spLocks noGrp="1"/>
          </p:cNvSpPr>
          <p:nvPr>
            <p:ph type="sldNum" sz="quarter" idx="10"/>
          </p:nvPr>
        </p:nvSpPr>
        <p:spPr/>
        <p:txBody>
          <a:bodyPr/>
          <a:lstStyle/>
          <a:p>
            <a:pPr defTabSz="966064">
              <a:defRPr/>
            </a:pPr>
            <a:fld id="{041B59E2-4D50-4B14-BF39-82B610062CD8}" type="slidenum">
              <a:rPr lang="en-GB">
                <a:solidFill>
                  <a:prstClr val="black"/>
                </a:solidFill>
                <a:latin typeface="Calibri" panose="020F0502020204030204"/>
              </a:rPr>
              <a:pPr defTabSz="966064">
                <a:defRPr/>
              </a:pPr>
              <a:t>28</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4095586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baseline="0" dirty="0"/>
              <a:t>Timing: </a:t>
            </a:r>
            <a:r>
              <a:rPr lang="en-GB" b="0" baseline="0" dirty="0"/>
              <a:t>3 minutes</a:t>
            </a:r>
          </a:p>
          <a:p>
            <a:pPr defTabSz="966064">
              <a:defRPr/>
            </a:pPr>
            <a:endParaRPr lang="en-GB" b="1" baseline="0" dirty="0"/>
          </a:p>
          <a:p>
            <a:pPr defTabSz="966064">
              <a:defRPr/>
            </a:pPr>
            <a:r>
              <a:rPr lang="en-GB" b="1" baseline="0" dirty="0"/>
              <a:t>Aim: </a:t>
            </a:r>
            <a:r>
              <a:rPr lang="en-GB" b="0" baseline="0" dirty="0"/>
              <a:t>To consolidate pronunciation of SSC [</a:t>
            </a:r>
            <a:r>
              <a:rPr lang="en-GB" b="0" baseline="0" dirty="0" err="1"/>
              <a:t>th</a:t>
            </a:r>
            <a:r>
              <a:rPr lang="en-GB" b="0" baseline="0" dirty="0"/>
              <a:t>] and [</a:t>
            </a:r>
            <a:r>
              <a:rPr lang="en-GB" b="0" baseline="0" dirty="0" err="1"/>
              <a:t>ch</a:t>
            </a:r>
            <a:r>
              <a:rPr lang="en-GB" b="0" baseline="0" dirty="0"/>
              <a:t>]</a:t>
            </a:r>
          </a:p>
          <a:p>
            <a:pPr defTabSz="966064">
              <a:defRPr/>
            </a:pPr>
            <a:endParaRPr lang="en-GB" b="1" baseline="0" dirty="0"/>
          </a:p>
          <a:p>
            <a:pPr defTabSz="966064">
              <a:defRPr/>
            </a:pPr>
            <a:r>
              <a:rPr lang="en-GB" b="1" baseline="0" dirty="0"/>
              <a:t>Procedure:</a:t>
            </a:r>
          </a:p>
          <a:p>
            <a:pPr marL="241516" indent="-241516" defTabSz="966064">
              <a:buFont typeface="+mj-lt"/>
              <a:buAutoNum type="arabicPeriod"/>
              <a:defRPr/>
            </a:pPr>
            <a:r>
              <a:rPr lang="en-GB" b="0" baseline="0" dirty="0"/>
              <a:t>Ask students to match each person to the correct sentence, using the picture clues.</a:t>
            </a:r>
          </a:p>
          <a:p>
            <a:pPr marL="241516" indent="-241516" defTabSz="966064">
              <a:buFont typeface="+mj-lt"/>
              <a:buAutoNum type="arabicPeriod"/>
              <a:defRPr/>
            </a:pPr>
            <a:r>
              <a:rPr lang="en-GB" b="0" baseline="0" dirty="0"/>
              <a:t>Students read the complete matched sentences, paying close attention to the pronunciation of the SSC [</a:t>
            </a:r>
            <a:r>
              <a:rPr lang="en-GB" b="0" baseline="0" dirty="0" err="1"/>
              <a:t>th</a:t>
            </a:r>
            <a:r>
              <a:rPr lang="en-GB" b="0" baseline="0" dirty="0"/>
              <a:t>].</a:t>
            </a:r>
          </a:p>
          <a:p>
            <a:pPr marL="241516" indent="-241516" defTabSz="966064">
              <a:buFont typeface="+mj-lt"/>
              <a:buAutoNum type="arabicPeriod"/>
              <a:defRPr/>
            </a:pPr>
            <a:r>
              <a:rPr lang="en-GB" b="0" baseline="0" dirty="0"/>
              <a:t>Click on the audio boxes to hear the sentences spoken by a native speaker to verify the answers.</a:t>
            </a:r>
          </a:p>
          <a:p>
            <a:pPr marL="241516" indent="-241516" defTabSz="966064">
              <a:buFont typeface="+mj-lt"/>
              <a:buAutoNum type="arabicPeriod"/>
              <a:defRPr/>
            </a:pPr>
            <a:endParaRPr lang="en-GB" b="0" baseline="0" dirty="0"/>
          </a:p>
          <a:p>
            <a:pPr defTabSz="966064">
              <a:defRPr/>
            </a:pPr>
            <a:r>
              <a:rPr lang="en-GB" b="1" baseline="0" dirty="0"/>
              <a:t>Transcript:</a:t>
            </a:r>
          </a:p>
          <a:p>
            <a:pPr marL="241516" indent="-241516" defTabSz="966064">
              <a:buFont typeface="+mj-lt"/>
              <a:buAutoNum type="arabicPeriod"/>
              <a:defRPr/>
            </a:pPr>
            <a:r>
              <a:rPr lang="fr-FR" b="0" baseline="0" noProof="0" dirty="0"/>
              <a:t>Mathéo cherche son chien, Charles.</a:t>
            </a:r>
          </a:p>
          <a:p>
            <a:pPr marL="241516" indent="-241516" defTabSz="966064">
              <a:buFont typeface="+mj-lt"/>
              <a:buAutoNum type="arabicPeriod"/>
              <a:defRPr/>
            </a:pPr>
            <a:r>
              <a:rPr lang="fr-FR" b="0" baseline="0" noProof="0" dirty="0"/>
              <a:t>Nathan boit du chocolat chaud.</a:t>
            </a:r>
          </a:p>
          <a:p>
            <a:pPr marL="241516" indent="-241516" defTabSz="966064">
              <a:buFont typeface="+mj-lt"/>
              <a:buAutoNum type="arabicPeriod"/>
              <a:defRPr/>
            </a:pPr>
            <a:r>
              <a:rPr lang="fr-FR" b="0" baseline="0" noProof="0" dirty="0"/>
              <a:t>Nathalie est la prochaine championne de foot.</a:t>
            </a:r>
          </a:p>
          <a:p>
            <a:pPr marL="241516" indent="-241516" defTabSz="966064">
              <a:buFont typeface="+mj-lt"/>
              <a:buAutoNum type="arabicPeriod"/>
              <a:defRPr/>
            </a:pPr>
            <a:r>
              <a:rPr lang="fr-FR" b="0" baseline="0" noProof="0" dirty="0"/>
              <a:t>Théophile va chez le boucher chaque dimanche.</a:t>
            </a:r>
          </a:p>
          <a:p>
            <a:pPr marL="241516" indent="-241516" defTabSz="966064">
              <a:buFont typeface="+mj-lt"/>
              <a:buAutoNum type="arabicPeriod"/>
              <a:defRPr/>
            </a:pPr>
            <a:r>
              <a:rPr lang="fr-FR" b="0" baseline="0" noProof="0" dirty="0"/>
              <a:t>Élizabeth touche un chapeau en chenille.</a:t>
            </a:r>
          </a:p>
          <a:p>
            <a:pPr marL="241516" indent="-241516" defTabSz="966064">
              <a:buFont typeface="+mj-lt"/>
              <a:buAutoNum type="arabicPeriod"/>
              <a:defRPr/>
            </a:pPr>
            <a:r>
              <a:rPr lang="fr-FR" b="0" baseline="0" noProof="0" dirty="0"/>
              <a:t>Catherine choisit une chemise ch</a:t>
            </a:r>
            <a:r>
              <a:rPr lang="fr-FR" b="0" baseline="0" noProof="0" dirty="0">
                <a:latin typeface="Century Gothic" panose="020B0502020202020204" pitchFamily="34" charset="0"/>
              </a:rPr>
              <a:t>ère de Chanel.</a:t>
            </a:r>
            <a:endParaRPr lang="fr-FR" b="0" baseline="0" noProof="0" dirty="0"/>
          </a:p>
          <a:p>
            <a:pPr defTabSz="966064">
              <a:defRPr/>
            </a:pPr>
            <a:endParaRPr lang="en-GB" b="1" baseline="0" dirty="0"/>
          </a:p>
          <a:p>
            <a:pPr defTabSz="966064">
              <a:defRPr/>
            </a:pPr>
            <a:r>
              <a:rPr lang="en-GB" b="1" baseline="0" dirty="0"/>
              <a:t>Word frequency of cognates used (1 is the most frequent word in French): </a:t>
            </a:r>
            <a:br>
              <a:rPr lang="en-GB" baseline="0" dirty="0"/>
            </a:br>
            <a:r>
              <a:rPr lang="fr-FR" b="0" baseline="0" noProof="0" dirty="0"/>
              <a:t>athlète [4722], mandarine [&gt;5000], thérapie [4420], python [&gt;5000], enthousiaste [4287]</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b="1" baseline="0" dirty="0"/>
          </a:p>
          <a:p>
            <a:pPr defTabSz="966064">
              <a:defRPr/>
            </a:pPr>
            <a:r>
              <a:rPr lang="en-GB" b="1" baseline="0" dirty="0"/>
              <a:t>Word frequency (1 is the most frequent word in French): </a:t>
            </a:r>
            <a:br>
              <a:rPr lang="en-GB" baseline="0" dirty="0"/>
            </a:br>
            <a:r>
              <a:rPr lang="fr-FR" b="0" baseline="0" noProof="0" dirty="0"/>
              <a:t>menthe [&gt;5000], météo [4574]</a:t>
            </a:r>
            <a:endParaRPr lang="en-GB" baseline="0" dirty="0"/>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Londsale,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sz="13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defTabSz="966064">
              <a:defRPr/>
            </a:pPr>
            <a:fld id="{041B59E2-4D50-4B14-BF39-82B610062CD8}" type="slidenum">
              <a:rPr lang="en-GB">
                <a:solidFill>
                  <a:prstClr val="black"/>
                </a:solidFill>
                <a:latin typeface="Century Gothic" panose="020B0502020202020204" pitchFamily="34" charset="0"/>
              </a:rPr>
              <a:pPr defTabSz="966064">
                <a:defRPr/>
              </a:pPr>
              <a:t>29</a:t>
            </a:fld>
            <a:endParaRPr lang="en-GB"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43209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baseline="0" dirty="0"/>
              <a:t>Timing: </a:t>
            </a:r>
            <a:r>
              <a:rPr lang="en-GB" b="0" baseline="0" dirty="0"/>
              <a:t>2 minutes</a:t>
            </a:r>
          </a:p>
          <a:p>
            <a:pPr defTabSz="966064">
              <a:defRPr/>
            </a:pPr>
            <a:endParaRPr lang="en-GB" b="1" baseline="0" dirty="0"/>
          </a:p>
          <a:p>
            <a:pPr defTabSz="966064">
              <a:defRPr/>
            </a:pPr>
            <a:r>
              <a:rPr lang="en-GB" b="1" baseline="0" dirty="0"/>
              <a:t>Aim: </a:t>
            </a:r>
            <a:r>
              <a:rPr lang="en-GB" b="0" baseline="0" dirty="0"/>
              <a:t>To consolidate SSC </a:t>
            </a:r>
            <a:r>
              <a:rPr lang="en-GB" b="1" baseline="0" dirty="0"/>
              <a:t>[</a:t>
            </a:r>
            <a:r>
              <a:rPr lang="en-GB" b="1" baseline="0" dirty="0" err="1"/>
              <a:t>th</a:t>
            </a:r>
            <a:r>
              <a:rPr lang="en-GB" b="1" baseline="0" dirty="0"/>
              <a:t>]</a:t>
            </a:r>
          </a:p>
          <a:p>
            <a:pPr defTabSz="966064">
              <a:defRPr/>
            </a:pPr>
            <a:endParaRPr lang="en-GB" b="1" baseline="0" dirty="0"/>
          </a:p>
          <a:p>
            <a:pPr defTabSz="966064">
              <a:defRPr/>
            </a:pPr>
            <a:r>
              <a:rPr lang="en-GB" b="1" baseline="0" dirty="0"/>
              <a:t>Procedure:</a:t>
            </a:r>
          </a:p>
          <a:p>
            <a:pPr defTabSz="966064">
              <a:defRPr/>
            </a:pPr>
            <a:r>
              <a:rPr lang="en-GB" dirty="0"/>
              <a:t>Consolidate</a:t>
            </a:r>
            <a:r>
              <a:rPr lang="en-GB" baseline="0" dirty="0"/>
              <a:t> and elicit the pronunciation of the </a:t>
            </a:r>
            <a:r>
              <a:rPr lang="en-GB" b="1" baseline="0" dirty="0"/>
              <a:t>individual SSC [</a:t>
            </a:r>
            <a:r>
              <a:rPr lang="en-GB" b="1" baseline="0" dirty="0" err="1"/>
              <a:t>th</a:t>
            </a:r>
            <a:r>
              <a:rPr lang="en-GB" b="1" baseline="0" dirty="0"/>
              <a:t>] </a:t>
            </a:r>
            <a:r>
              <a:rPr lang="en-GB" baseline="0" dirty="0"/>
              <a:t>and then the </a:t>
            </a:r>
            <a:r>
              <a:rPr lang="en-GB" b="1" baseline="0" dirty="0"/>
              <a:t>source</a:t>
            </a:r>
            <a:r>
              <a:rPr lang="en-GB" baseline="0" dirty="0"/>
              <a:t> word again ‘</a:t>
            </a:r>
            <a:r>
              <a:rPr lang="en-GB" b="1" baseline="0" dirty="0" err="1"/>
              <a:t>thé</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defTabSz="966064">
              <a:defRPr/>
            </a:pPr>
            <a:r>
              <a:rPr lang="en-GB" b="1" baseline="0" dirty="0"/>
              <a:t>Word frequency (1 is the most frequent word in French): </a:t>
            </a:r>
            <a:br>
              <a:rPr lang="en-GB" baseline="0" dirty="0"/>
            </a:br>
            <a:r>
              <a:rPr lang="en-GB" b="1" baseline="0" dirty="0" err="1"/>
              <a:t>thé</a:t>
            </a:r>
            <a:r>
              <a:rPr lang="en-GB" baseline="0" dirty="0"/>
              <a:t> [3517]; </a:t>
            </a:r>
            <a:r>
              <a:rPr lang="en-GB" b="1" baseline="0" dirty="0" err="1"/>
              <a:t>méthode</a:t>
            </a:r>
            <a:r>
              <a:rPr lang="en-GB" b="1" baseline="0" dirty="0"/>
              <a:t> </a:t>
            </a:r>
            <a:r>
              <a:rPr lang="en-GB" b="0" baseline="0" dirty="0"/>
              <a:t>[1149];</a:t>
            </a:r>
            <a:r>
              <a:rPr lang="en-GB" baseline="0" dirty="0"/>
              <a:t> </a:t>
            </a:r>
            <a:r>
              <a:rPr lang="en-GB" b="1" baseline="0" dirty="0" err="1"/>
              <a:t>théâtre</a:t>
            </a:r>
            <a:r>
              <a:rPr lang="en-GB" baseline="0" dirty="0"/>
              <a:t> [1701]; </a:t>
            </a:r>
            <a:r>
              <a:rPr lang="en-GB" b="1" baseline="0" dirty="0" err="1"/>
              <a:t>bibliothèque</a:t>
            </a:r>
            <a:r>
              <a:rPr lang="en-GB" baseline="0" dirty="0"/>
              <a:t> [2511]; </a:t>
            </a:r>
            <a:r>
              <a:rPr lang="en-GB" b="1" baseline="0" dirty="0"/>
              <a:t>maths</a:t>
            </a:r>
            <a:r>
              <a:rPr lang="en-GB" baseline="0" dirty="0"/>
              <a:t> [3438]; </a:t>
            </a:r>
            <a:r>
              <a:rPr lang="en-GB" b="1" baseline="0" dirty="0" err="1"/>
              <a:t>sympathique</a:t>
            </a:r>
            <a:r>
              <a:rPr lang="en-GB" b="1" baseline="0" dirty="0"/>
              <a:t> </a:t>
            </a:r>
            <a:r>
              <a:rPr lang="en-GB" baseline="0" dirty="0"/>
              <a:t>[4164].</a:t>
            </a:r>
            <a:br>
              <a:rPr lang="en-GB" baseline="0" dirty="0"/>
            </a:b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p:txBody>
      </p:sp>
      <p:sp>
        <p:nvSpPr>
          <p:cNvPr id="4" name="Slide Number Placeholder 3"/>
          <p:cNvSpPr>
            <a:spLocks noGrp="1"/>
          </p:cNvSpPr>
          <p:nvPr>
            <p:ph type="sldNum" sz="quarter" idx="10"/>
          </p:nvPr>
        </p:nvSpPr>
        <p:spPr/>
        <p:txBody>
          <a:bodyPr/>
          <a:lstStyle/>
          <a:p>
            <a:pPr defTabSz="966064">
              <a:defRPr/>
            </a:pPr>
            <a:fld id="{041B59E2-4D50-4B14-BF39-82B610062CD8}" type="slidenum">
              <a:rPr lang="en-GB">
                <a:solidFill>
                  <a:prstClr val="black"/>
                </a:solidFill>
                <a:latin typeface="Century Gothic" panose="020B0502020202020204" pitchFamily="34" charset="0"/>
              </a:rPr>
              <a:pPr defTabSz="966064">
                <a:defRPr/>
              </a:pPr>
              <a:t>3</a:t>
            </a:fld>
            <a:endParaRPr lang="en-GB"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464266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Timing: </a:t>
            </a:r>
            <a:r>
              <a:rPr lang="fr-FR" b="0" dirty="0"/>
              <a:t>6</a:t>
            </a:r>
            <a:r>
              <a:rPr lang="fr-FR" dirty="0"/>
              <a:t> minutes</a:t>
            </a:r>
          </a:p>
          <a:p>
            <a:endParaRPr lang="fr-FR" dirty="0"/>
          </a:p>
          <a:p>
            <a:r>
              <a:rPr lang="fr-FR" b="1" dirty="0"/>
              <a:t>Aim: </a:t>
            </a:r>
            <a:r>
              <a:rPr lang="fr-FR" b="0" dirty="0"/>
              <a:t>Consolidation of recognition of </a:t>
            </a:r>
            <a:r>
              <a:rPr lang="fr-FR" b="0" dirty="0" err="1"/>
              <a:t>SSCs</a:t>
            </a:r>
            <a:r>
              <a:rPr lang="fr-FR" b="0" dirty="0"/>
              <a:t> [th] and [</a:t>
            </a:r>
            <a:r>
              <a:rPr lang="fr-FR" b="0" dirty="0" err="1"/>
              <a:t>ch</a:t>
            </a:r>
            <a:r>
              <a:rPr lang="fr-FR" b="0" dirty="0"/>
              <a:t>]</a:t>
            </a:r>
          </a:p>
          <a:p>
            <a:endParaRPr lang="fr-FR" b="0" dirty="0"/>
          </a:p>
          <a:p>
            <a:r>
              <a:rPr lang="fr-FR" b="1" dirty="0" err="1"/>
              <a:t>Procedure</a:t>
            </a:r>
            <a:r>
              <a:rPr lang="fr-FR" b="1" dirty="0"/>
              <a:t>:</a:t>
            </a:r>
          </a:p>
          <a:p>
            <a:pPr marL="241516" indent="-241516">
              <a:buAutoNum type="arabicPeriod"/>
            </a:pPr>
            <a:r>
              <a:rPr lang="fr-FR" b="0" dirty="0"/>
              <a:t>Click the buttons to </a:t>
            </a:r>
            <a:r>
              <a:rPr lang="fr-FR" b="0" dirty="0" err="1"/>
              <a:t>play</a:t>
            </a:r>
            <a:r>
              <a:rPr lang="fr-FR" b="0" dirty="0"/>
              <a:t> audio.</a:t>
            </a:r>
          </a:p>
          <a:p>
            <a:pPr marL="241516" indent="-241516">
              <a:buAutoNum type="arabicPeriod"/>
            </a:pPr>
            <a:r>
              <a:rPr lang="fr-FR" b="0" dirty="0" err="1"/>
              <a:t>Students</a:t>
            </a:r>
            <a:r>
              <a:rPr lang="fr-FR" b="0" dirty="0"/>
              <a:t> </a:t>
            </a:r>
            <a:r>
              <a:rPr lang="fr-FR" b="0" dirty="0" err="1"/>
              <a:t>tally</a:t>
            </a:r>
            <a:r>
              <a:rPr lang="fr-FR" b="0" dirty="0"/>
              <a:t> how </a:t>
            </a:r>
            <a:r>
              <a:rPr lang="fr-FR" b="0" dirty="0" err="1"/>
              <a:t>many</a:t>
            </a:r>
            <a:r>
              <a:rPr lang="fr-FR" b="0" dirty="0"/>
              <a:t> times </a:t>
            </a:r>
            <a:r>
              <a:rPr lang="fr-FR" b="0" dirty="0" err="1"/>
              <a:t>they</a:t>
            </a:r>
            <a:r>
              <a:rPr lang="fr-FR" b="0" dirty="0"/>
              <a:t> </a:t>
            </a:r>
            <a:r>
              <a:rPr lang="fr-FR" b="0" dirty="0" err="1"/>
              <a:t>hear</a:t>
            </a:r>
            <a:r>
              <a:rPr lang="fr-FR" b="0" dirty="0"/>
              <a:t> [th] and [</a:t>
            </a:r>
            <a:r>
              <a:rPr lang="fr-FR" b="0" dirty="0" err="1"/>
              <a:t>ch</a:t>
            </a:r>
            <a:r>
              <a:rPr lang="fr-FR" b="0" dirty="0"/>
              <a:t>].</a:t>
            </a:r>
          </a:p>
          <a:p>
            <a:pPr marL="241516" indent="-241516">
              <a:buAutoNum type="arabicPeriod"/>
            </a:pPr>
            <a:r>
              <a:rPr lang="fr-FR" b="0" dirty="0"/>
              <a:t>Click to </a:t>
            </a:r>
            <a:r>
              <a:rPr lang="fr-FR" b="0" dirty="0" err="1"/>
              <a:t>reveal</a:t>
            </a:r>
            <a:r>
              <a:rPr lang="fr-FR" b="0" dirty="0"/>
              <a:t> </a:t>
            </a:r>
            <a:r>
              <a:rPr lang="fr-FR" b="0" dirty="0" err="1"/>
              <a:t>answers</a:t>
            </a:r>
            <a:r>
              <a:rPr lang="fr-FR" b="0" dirty="0"/>
              <a:t> and sentences.</a:t>
            </a:r>
          </a:p>
          <a:p>
            <a:pPr marL="241516" indent="-241516">
              <a:buAutoNum type="arabicPeriod"/>
            </a:pPr>
            <a:endParaRPr lang="fr-FR" b="0" dirty="0"/>
          </a:p>
          <a:p>
            <a:r>
              <a:rPr lang="fr-FR" b="1" dirty="0" err="1"/>
              <a:t>Transcript</a:t>
            </a:r>
            <a:r>
              <a:rPr lang="fr-FR" b="1" dirty="0"/>
              <a:t>:</a:t>
            </a:r>
            <a:endParaRPr lang="fr-FR" dirty="0"/>
          </a:p>
          <a:p>
            <a:pPr marL="241516" indent="-241516">
              <a:buAutoNum type="arabicPeriod"/>
            </a:pPr>
            <a:r>
              <a:rPr lang="fr-FR" dirty="0"/>
              <a:t>Cinq chiens chassent six chats.</a:t>
            </a:r>
          </a:p>
          <a:p>
            <a:pPr marL="241516" indent="-241516">
              <a:buAutoNum type="arabicPeriod"/>
            </a:pPr>
            <a:r>
              <a:rPr lang="fr-FR" dirty="0"/>
              <a:t>Charl</a:t>
            </a:r>
            <a:r>
              <a:rPr lang="fr-FR" dirty="0">
                <a:latin typeface="Century Gothic" panose="020B0502020202020204" pitchFamily="34" charset="0"/>
              </a:rPr>
              <a:t>ène cherche une chemise sans manches.</a:t>
            </a:r>
          </a:p>
          <a:p>
            <a:pPr marL="241516" indent="-241516">
              <a:buAutoNum type="arabicPeriod"/>
            </a:pPr>
            <a:r>
              <a:rPr lang="fr-FR" dirty="0">
                <a:latin typeface="Century Gothic" panose="020B0502020202020204" pitchFamily="34" charset="0"/>
              </a:rPr>
              <a:t>Édith est sympathique mais son chapeau est moche.</a:t>
            </a:r>
          </a:p>
          <a:p>
            <a:pPr marL="241516" indent="-241516">
              <a:buAutoNum type="arabicPeriod"/>
            </a:pPr>
            <a:r>
              <a:rPr lang="fr-FR" dirty="0">
                <a:latin typeface="Century Gothic" panose="020B0502020202020204" pitchFamily="34" charset="0"/>
              </a:rPr>
              <a:t>Thierry marche sur chaque chemin sans changer de chaussures.</a:t>
            </a:r>
          </a:p>
          <a:p>
            <a:pPr marL="241516" indent="-241516">
              <a:buAutoNum type="arabicPeriod"/>
            </a:pPr>
            <a:r>
              <a:rPr lang="fr-FR" dirty="0">
                <a:latin typeface="Century Gothic" panose="020B0502020202020204" pitchFamily="34" charset="0"/>
              </a:rPr>
              <a:t>L’athénien charmant aime les bonbons à la menthe.</a:t>
            </a:r>
          </a:p>
          <a:p>
            <a:pPr marL="241516" indent="-241516">
              <a:buAutoNum type="arabicPeriod"/>
            </a:pPr>
            <a:r>
              <a:rPr lang="fr-FR" dirty="0">
                <a:latin typeface="Century Gothic" panose="020B0502020202020204" pitchFamily="34" charset="0"/>
              </a:rPr>
              <a:t>Sacha le professeur de chimie aime les maths et l’éthique.</a:t>
            </a:r>
          </a:p>
          <a:p>
            <a:pPr marL="241516" indent="-241516">
              <a:buAutoNum type="arabicPeriod"/>
            </a:pPr>
            <a:endParaRPr lang="fr-FR" dirty="0">
              <a:latin typeface="Century Gothic" panose="020B0502020202020204" pitchFamily="34" charset="0"/>
            </a:endParaRPr>
          </a:p>
          <a:p>
            <a:pPr defTabSz="966064">
              <a:defRPr/>
            </a:pPr>
            <a:r>
              <a:rPr lang="en-GB" b="1" baseline="0" dirty="0"/>
              <a:t>Word frequency of unknown words used (1 is the most frequent word in French): </a:t>
            </a:r>
            <a:br>
              <a:rPr lang="en-GB" baseline="0" dirty="0"/>
            </a:br>
            <a:r>
              <a:rPr lang="en-GB" baseline="0" dirty="0"/>
              <a:t>chaser [2364], manche [3437], </a:t>
            </a:r>
            <a:r>
              <a:rPr lang="en-GB" baseline="0" dirty="0" err="1"/>
              <a:t>moche</a:t>
            </a:r>
            <a:r>
              <a:rPr lang="en-GB" baseline="0" dirty="0"/>
              <a:t> [&gt;5000], chaussure [3638], </a:t>
            </a:r>
            <a:r>
              <a:rPr lang="en-GB" baseline="0" dirty="0" err="1"/>
              <a:t>athénien</a:t>
            </a:r>
            <a:r>
              <a:rPr lang="en-GB" baseline="0" dirty="0"/>
              <a:t> [&gt;5000], </a:t>
            </a:r>
            <a:r>
              <a:rPr lang="en-GB" baseline="0" dirty="0" err="1"/>
              <a:t>charmant</a:t>
            </a:r>
            <a:r>
              <a:rPr lang="en-GB" baseline="0" dirty="0"/>
              <a:t> [4030], bonbon [&gt;5000], menthe [&gt;5000], </a:t>
            </a:r>
            <a:r>
              <a:rPr lang="en-GB" baseline="0" dirty="0" err="1"/>
              <a:t>chimie</a:t>
            </a:r>
            <a:r>
              <a:rPr lang="en-GB" baseline="0" dirty="0"/>
              <a:t> [4073], </a:t>
            </a:r>
            <a:r>
              <a:rPr lang="en-GB" baseline="0" dirty="0" err="1"/>
              <a:t>éthique</a:t>
            </a:r>
            <a:r>
              <a:rPr lang="en-GB" baseline="0" dirty="0"/>
              <a:t> [2747]</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endParaRPr lang="fr-FR"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30</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32501268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 of 6</a:t>
            </a:r>
          </a:p>
          <a:p>
            <a:r>
              <a:rPr lang="en-US" b="1" dirty="0"/>
              <a:t>Timing: </a:t>
            </a:r>
            <a:r>
              <a:rPr lang="en-US" b="0" dirty="0"/>
              <a:t>6 minutes for 6 slides</a:t>
            </a:r>
          </a:p>
          <a:p>
            <a:endParaRPr lang="en-US" b="1" dirty="0"/>
          </a:p>
          <a:p>
            <a:r>
              <a:rPr lang="en-US" b="1" dirty="0"/>
              <a:t>Aim: Practise pronunciation of SSC [</a:t>
            </a:r>
            <a:r>
              <a:rPr lang="en-US" b="1" dirty="0" err="1"/>
              <a:t>ch</a:t>
            </a:r>
            <a:r>
              <a:rPr lang="en-US" b="1" dirty="0"/>
              <a:t>] and [</a:t>
            </a:r>
            <a:r>
              <a:rPr lang="en-US" b="1" dirty="0" err="1"/>
              <a:t>th</a:t>
            </a:r>
            <a:r>
              <a:rPr lang="en-US" b="1" dirty="0"/>
              <a:t>] in the form of tongue twisters</a:t>
            </a:r>
          </a:p>
          <a:p>
            <a:endParaRPr lang="en-US" b="1" dirty="0"/>
          </a:p>
          <a:p>
            <a:r>
              <a:rPr lang="en-US" b="1" dirty="0"/>
              <a:t>Procedure:</a:t>
            </a:r>
          </a:p>
          <a:p>
            <a:r>
              <a:rPr lang="en-US" b="0" dirty="0"/>
              <a:t>1. Students read the sentences aloud, aiming for accurate pronunciation as quickly as possible.</a:t>
            </a:r>
          </a:p>
          <a:p>
            <a:r>
              <a:rPr lang="en-US" b="0" dirty="0"/>
              <a:t>2. Click audio buttons to hear three different speeds (A = slowest, C = fastest).</a:t>
            </a:r>
          </a:p>
          <a:p>
            <a:r>
              <a:rPr lang="en-US" b="0" dirty="0"/>
              <a:t>3. Repeat on next three slides for three more tongue twisters.</a:t>
            </a:r>
          </a:p>
          <a:p>
            <a:endParaRPr lang="en-US" b="0" dirty="0"/>
          </a:p>
          <a:p>
            <a:r>
              <a:rPr lang="en-US" b="1" dirty="0"/>
              <a:t>Transcript:</a:t>
            </a:r>
          </a:p>
          <a:p>
            <a:pPr defTabSz="966064">
              <a:defRPr/>
            </a:pPr>
            <a:r>
              <a:rPr lang="fr-FR" sz="1300" dirty="0">
                <a:solidFill>
                  <a:srgbClr val="104F75"/>
                </a:solidFill>
                <a:latin typeface="Century Gothic" panose="020F0302020204030204"/>
              </a:rPr>
              <a:t>Cinq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iens</a:t>
            </a:r>
            <a:r>
              <a:rPr lang="fr-FR" sz="1300" dirty="0">
                <a:solidFill>
                  <a:srgbClr val="115076"/>
                </a:solidFill>
                <a:latin typeface="Century Gothic" panose="020F0302020204030204"/>
              </a:rPr>
              <a:t>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assent six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ats.</a:t>
            </a:r>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31</a:t>
            </a:fld>
            <a:endParaRPr lang="en-GB">
              <a:solidFill>
                <a:prstClr val="black"/>
              </a:solidFill>
              <a:latin typeface="Calibri" panose="020F0502020204030204"/>
            </a:endParaRPr>
          </a:p>
        </p:txBody>
      </p:sp>
    </p:spTree>
    <p:extLst>
      <p:ext uri="{BB962C8B-B14F-4D97-AF65-F5344CB8AC3E}">
        <p14:creationId xmlns:p14="http://schemas.microsoft.com/office/powerpoint/2010/main" val="20437664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b="1" dirty="0"/>
              <a:t>Slide 2 of 6</a:t>
            </a:r>
          </a:p>
          <a:p>
            <a:endParaRPr lang="en-US" b="0" dirty="0"/>
          </a:p>
          <a:p>
            <a:r>
              <a:rPr lang="en-US" b="1" dirty="0"/>
              <a:t>Transcript:</a:t>
            </a:r>
          </a:p>
          <a:p>
            <a:pPr defTabSz="966064">
              <a:defRPr/>
            </a:pP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arlène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er</a:t>
            </a:r>
            <a:r>
              <a:rPr lang="fr-FR" sz="1300" b="1" dirty="0">
                <a:solidFill>
                  <a:srgbClr val="104F75"/>
                </a:solidFill>
                <a:latin typeface="Century Gothic" panose="020F0302020204030204"/>
              </a:rPr>
              <a:t>ch</a:t>
            </a:r>
            <a:r>
              <a:rPr lang="fr-FR" sz="1300" dirty="0">
                <a:solidFill>
                  <a:srgbClr val="104F75"/>
                </a:solidFill>
                <a:latin typeface="Century Gothic" panose="020F0302020204030204"/>
              </a:rPr>
              <a:t>e une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emise sans man</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es.</a:t>
            </a:r>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32</a:t>
            </a:fld>
            <a:endParaRPr lang="en-GB">
              <a:solidFill>
                <a:prstClr val="black"/>
              </a:solidFill>
              <a:latin typeface="Calibri" panose="020F0502020204030204"/>
            </a:endParaRPr>
          </a:p>
        </p:txBody>
      </p:sp>
    </p:spTree>
    <p:extLst>
      <p:ext uri="{BB962C8B-B14F-4D97-AF65-F5344CB8AC3E}">
        <p14:creationId xmlns:p14="http://schemas.microsoft.com/office/powerpoint/2010/main" val="26947298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b="1" dirty="0"/>
              <a:t>Slide 3 of 6</a:t>
            </a:r>
          </a:p>
          <a:p>
            <a:endParaRPr lang="en-US" b="0" dirty="0"/>
          </a:p>
          <a:p>
            <a:r>
              <a:rPr lang="en-US" b="1" dirty="0"/>
              <a:t>Transcript:</a:t>
            </a:r>
          </a:p>
          <a:p>
            <a:pPr defTabSz="966064">
              <a:defRPr/>
            </a:pPr>
            <a:r>
              <a:rPr lang="fr-FR" sz="1300" dirty="0">
                <a:solidFill>
                  <a:srgbClr val="104F75"/>
                </a:solidFill>
                <a:latin typeface="Century Gothic" panose="020F0302020204030204"/>
              </a:rPr>
              <a:t>Édi</a:t>
            </a:r>
            <a:r>
              <a:rPr lang="fr-FR" sz="1300" b="1" dirty="0">
                <a:solidFill>
                  <a:srgbClr val="E87D1E"/>
                </a:solidFill>
                <a:latin typeface="Century Gothic" panose="020F0302020204030204"/>
              </a:rPr>
              <a:t>th</a:t>
            </a:r>
            <a:r>
              <a:rPr lang="fr-FR" sz="1300" dirty="0">
                <a:solidFill>
                  <a:srgbClr val="104F75"/>
                </a:solidFill>
                <a:latin typeface="Century Gothic" panose="020F0302020204030204"/>
              </a:rPr>
              <a:t> est sympa</a:t>
            </a:r>
            <a:r>
              <a:rPr lang="fr-FR" sz="1300" b="1" dirty="0">
                <a:solidFill>
                  <a:srgbClr val="E87D1E"/>
                </a:solidFill>
                <a:latin typeface="Century Gothic" panose="020F0302020204030204"/>
              </a:rPr>
              <a:t>th</a:t>
            </a:r>
            <a:r>
              <a:rPr lang="fr-FR" sz="1300" dirty="0">
                <a:solidFill>
                  <a:srgbClr val="104F75"/>
                </a:solidFill>
                <a:latin typeface="Century Gothic" panose="020F0302020204030204"/>
              </a:rPr>
              <a:t>ique mais son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apeau est mo</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e.</a:t>
            </a:r>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33</a:t>
            </a:fld>
            <a:endParaRPr lang="en-GB">
              <a:solidFill>
                <a:prstClr val="black"/>
              </a:solidFill>
              <a:latin typeface="Calibri" panose="020F0502020204030204"/>
            </a:endParaRPr>
          </a:p>
        </p:txBody>
      </p:sp>
    </p:spTree>
    <p:extLst>
      <p:ext uri="{BB962C8B-B14F-4D97-AF65-F5344CB8AC3E}">
        <p14:creationId xmlns:p14="http://schemas.microsoft.com/office/powerpoint/2010/main" val="6619215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b="1" dirty="0"/>
              <a:t>Slide 4 of 6</a:t>
            </a:r>
          </a:p>
          <a:p>
            <a:endParaRPr lang="en-US" b="0" dirty="0"/>
          </a:p>
          <a:p>
            <a:r>
              <a:rPr lang="en-US" b="1" dirty="0"/>
              <a:t>Transcript:</a:t>
            </a:r>
          </a:p>
          <a:p>
            <a:pPr defTabSz="966064">
              <a:defRPr/>
            </a:pPr>
            <a:r>
              <a:rPr lang="fr-FR" sz="1300" b="1" dirty="0">
                <a:solidFill>
                  <a:srgbClr val="E87D1E"/>
                </a:solidFill>
                <a:latin typeface="Century Gothic" panose="020F0302020204030204"/>
              </a:rPr>
              <a:t>Th</a:t>
            </a:r>
            <a:r>
              <a:rPr lang="fr-FR" sz="1300" dirty="0">
                <a:solidFill>
                  <a:srgbClr val="104F75"/>
                </a:solidFill>
                <a:latin typeface="Century Gothic" panose="020F0302020204030204"/>
              </a:rPr>
              <a:t>ierry mar</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e sur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aque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emin sans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anger de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aussures.</a:t>
            </a:r>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34</a:t>
            </a:fld>
            <a:endParaRPr lang="en-GB">
              <a:solidFill>
                <a:prstClr val="black"/>
              </a:solidFill>
              <a:latin typeface="Calibri" panose="020F0502020204030204"/>
            </a:endParaRPr>
          </a:p>
        </p:txBody>
      </p:sp>
    </p:spTree>
    <p:extLst>
      <p:ext uri="{BB962C8B-B14F-4D97-AF65-F5344CB8AC3E}">
        <p14:creationId xmlns:p14="http://schemas.microsoft.com/office/powerpoint/2010/main" val="3646153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b="1" dirty="0"/>
              <a:t>Slide 5 of 6</a:t>
            </a:r>
          </a:p>
          <a:p>
            <a:endParaRPr lang="en-US" b="0" dirty="0"/>
          </a:p>
          <a:p>
            <a:r>
              <a:rPr lang="en-US" b="1" dirty="0"/>
              <a:t>Transcript:</a:t>
            </a:r>
          </a:p>
          <a:p>
            <a:pPr defTabSz="966064">
              <a:defRPr/>
            </a:pPr>
            <a:r>
              <a:rPr lang="fr-FR" sz="1300" dirty="0">
                <a:solidFill>
                  <a:srgbClr val="104F75"/>
                </a:solidFill>
                <a:latin typeface="Century Gothic" panose="020F0302020204030204"/>
              </a:rPr>
              <a:t>L’a</a:t>
            </a:r>
            <a:r>
              <a:rPr lang="fr-FR" sz="1300" b="1" dirty="0">
                <a:solidFill>
                  <a:srgbClr val="E87D1E"/>
                </a:solidFill>
                <a:latin typeface="Century Gothic" panose="020F0302020204030204"/>
              </a:rPr>
              <a:t>th</a:t>
            </a:r>
            <a:r>
              <a:rPr lang="fr-FR" sz="1300" dirty="0">
                <a:solidFill>
                  <a:srgbClr val="104F75"/>
                </a:solidFill>
                <a:latin typeface="Century Gothic" panose="020F0302020204030204"/>
              </a:rPr>
              <a:t>énien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armant aime les bonbons à la men</a:t>
            </a:r>
            <a:r>
              <a:rPr lang="fr-FR" sz="1300" b="1" dirty="0">
                <a:solidFill>
                  <a:srgbClr val="E87D1E"/>
                </a:solidFill>
                <a:latin typeface="Century Gothic" panose="020F0302020204030204"/>
              </a:rPr>
              <a:t>th</a:t>
            </a:r>
            <a:r>
              <a:rPr lang="fr-FR" sz="1300" dirty="0">
                <a:solidFill>
                  <a:srgbClr val="104F75"/>
                </a:solidFill>
                <a:latin typeface="Century Gothic" panose="020F0302020204030204"/>
              </a:rPr>
              <a:t>e.</a:t>
            </a:r>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35</a:t>
            </a:fld>
            <a:endParaRPr lang="en-GB">
              <a:solidFill>
                <a:prstClr val="black"/>
              </a:solidFill>
              <a:latin typeface="Calibri" panose="020F0502020204030204"/>
            </a:endParaRPr>
          </a:p>
        </p:txBody>
      </p:sp>
    </p:spTree>
    <p:extLst>
      <p:ext uri="{BB962C8B-B14F-4D97-AF65-F5344CB8AC3E}">
        <p14:creationId xmlns:p14="http://schemas.microsoft.com/office/powerpoint/2010/main" val="33899822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b="1" dirty="0"/>
              <a:t>Slide 6 of 6</a:t>
            </a:r>
          </a:p>
          <a:p>
            <a:endParaRPr lang="en-US" b="0" dirty="0"/>
          </a:p>
          <a:p>
            <a:r>
              <a:rPr lang="en-US" b="1" dirty="0"/>
              <a:t>Transcript:</a:t>
            </a:r>
          </a:p>
          <a:p>
            <a:pPr defTabSz="966064">
              <a:defRPr/>
            </a:pPr>
            <a:r>
              <a:rPr lang="fr-FR" sz="1300" dirty="0">
                <a:solidFill>
                  <a:srgbClr val="104F75"/>
                </a:solidFill>
                <a:latin typeface="Century Gothic" panose="020F0302020204030204"/>
              </a:rPr>
              <a:t>Sa</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a le professeur de </a:t>
            </a:r>
            <a:r>
              <a:rPr lang="fr-FR" sz="1300" b="1" dirty="0">
                <a:solidFill>
                  <a:srgbClr val="E87D1E"/>
                </a:solidFill>
                <a:latin typeface="Century Gothic" panose="020F0302020204030204"/>
              </a:rPr>
              <a:t>ch</a:t>
            </a:r>
            <a:r>
              <a:rPr lang="fr-FR" sz="1300" dirty="0">
                <a:solidFill>
                  <a:srgbClr val="104F75"/>
                </a:solidFill>
                <a:latin typeface="Century Gothic" panose="020F0302020204030204"/>
              </a:rPr>
              <a:t>imie aime les ma</a:t>
            </a:r>
            <a:r>
              <a:rPr lang="fr-FR" sz="1300" b="1" dirty="0">
                <a:solidFill>
                  <a:srgbClr val="E87D1E"/>
                </a:solidFill>
                <a:latin typeface="Century Gothic" panose="020F0302020204030204"/>
              </a:rPr>
              <a:t>th</a:t>
            </a:r>
            <a:r>
              <a:rPr lang="fr-FR" sz="1300" dirty="0">
                <a:solidFill>
                  <a:srgbClr val="104F75"/>
                </a:solidFill>
                <a:latin typeface="Century Gothic" panose="020F0302020204030204"/>
              </a:rPr>
              <a:t>s et l’é</a:t>
            </a:r>
            <a:r>
              <a:rPr lang="fr-FR" sz="1300" b="1" dirty="0">
                <a:solidFill>
                  <a:srgbClr val="E87D1E"/>
                </a:solidFill>
                <a:latin typeface="Century Gothic" panose="020F0302020204030204"/>
              </a:rPr>
              <a:t>th</a:t>
            </a:r>
            <a:r>
              <a:rPr lang="fr-FR" sz="1300" dirty="0">
                <a:solidFill>
                  <a:srgbClr val="104F75"/>
                </a:solidFill>
                <a:latin typeface="Century Gothic" panose="020F0302020204030204"/>
              </a:rPr>
              <a:t>ique.</a:t>
            </a:r>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36</a:t>
            </a:fld>
            <a:endParaRPr lang="en-GB">
              <a:solidFill>
                <a:prstClr val="black"/>
              </a:solidFill>
              <a:latin typeface="Calibri" panose="020F0502020204030204"/>
            </a:endParaRPr>
          </a:p>
        </p:txBody>
      </p:sp>
    </p:spTree>
    <p:extLst>
      <p:ext uri="{BB962C8B-B14F-4D97-AF65-F5344CB8AC3E}">
        <p14:creationId xmlns:p14="http://schemas.microsoft.com/office/powerpoint/2010/main" val="1660919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baseline="0" dirty="0"/>
              <a:t>Timing: </a:t>
            </a:r>
            <a:r>
              <a:rPr lang="en-GB" b="0" baseline="0" dirty="0"/>
              <a:t>4 minutes</a:t>
            </a:r>
          </a:p>
          <a:p>
            <a:pPr defTabSz="966064">
              <a:defRPr/>
            </a:pPr>
            <a:endParaRPr lang="en-GB" b="1" baseline="0" dirty="0"/>
          </a:p>
          <a:p>
            <a:pPr defTabSz="966064">
              <a:defRPr/>
            </a:pPr>
            <a:r>
              <a:rPr lang="en-GB" b="1" baseline="0" dirty="0"/>
              <a:t>Aim: </a:t>
            </a:r>
            <a:r>
              <a:rPr lang="en-GB" b="0" baseline="0" dirty="0"/>
              <a:t>Written recognition of revisited vocabulary</a:t>
            </a:r>
          </a:p>
          <a:p>
            <a:pPr defTabSz="966064">
              <a:defRPr/>
            </a:pPr>
            <a:endParaRPr lang="en-GB" b="1" baseline="0" dirty="0"/>
          </a:p>
          <a:p>
            <a:pPr defTabSz="966064">
              <a:defRPr/>
            </a:pPr>
            <a:r>
              <a:rPr lang="en-GB" b="1" baseline="0" dirty="0"/>
              <a:t>Procedure:</a:t>
            </a:r>
          </a:p>
          <a:p>
            <a:pPr marL="241516" indent="-241516" defTabSz="966064">
              <a:buFontTx/>
              <a:buAutoNum type="arabicPeriod"/>
              <a:defRPr/>
            </a:pPr>
            <a:r>
              <a:rPr lang="en-GB" b="0" baseline="0" dirty="0"/>
              <a:t>Students write the English for each word.</a:t>
            </a:r>
          </a:p>
          <a:p>
            <a:pPr marL="241516" indent="-241516" defTabSz="966064">
              <a:buFontTx/>
              <a:buAutoNum type="arabicPeriod"/>
              <a:defRPr/>
            </a:pPr>
            <a:r>
              <a:rPr lang="en-GB" b="0" baseline="0" dirty="0"/>
              <a:t>Click to reveal answers.</a:t>
            </a:r>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37</a:t>
            </a:fld>
            <a:endParaRPr lang="en-GB">
              <a:solidFill>
                <a:prstClr val="black"/>
              </a:solidFill>
              <a:latin typeface="Calibri" panose="020F0502020204030204"/>
            </a:endParaRPr>
          </a:p>
        </p:txBody>
      </p:sp>
    </p:spTree>
    <p:extLst>
      <p:ext uri="{BB962C8B-B14F-4D97-AF65-F5344CB8AC3E}">
        <p14:creationId xmlns:p14="http://schemas.microsoft.com/office/powerpoint/2010/main" val="12307555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3 minutes</a:t>
            </a:r>
          </a:p>
          <a:p>
            <a:endParaRPr lang="en-US" b="1" dirty="0"/>
          </a:p>
          <a:p>
            <a:r>
              <a:rPr lang="en-US" b="1" dirty="0"/>
              <a:t>Aim: </a:t>
            </a:r>
            <a:r>
              <a:rPr lang="en-US" b="0" dirty="0"/>
              <a:t>Introduction of contraction of direct object pronouns </a:t>
            </a:r>
            <a:r>
              <a:rPr lang="en-US" b="0" i="1" dirty="0"/>
              <a:t>le</a:t>
            </a:r>
            <a:r>
              <a:rPr lang="en-US" b="0" i="0" dirty="0"/>
              <a:t> and </a:t>
            </a:r>
            <a:r>
              <a:rPr lang="en-US" b="0" i="1" dirty="0"/>
              <a:t>la</a:t>
            </a:r>
            <a:r>
              <a:rPr lang="en-US" b="0" i="0" dirty="0"/>
              <a:t> before a verb beginning with a vowel or h </a:t>
            </a:r>
            <a:r>
              <a:rPr lang="en-US" b="0" i="0" dirty="0" err="1"/>
              <a:t>muet</a:t>
            </a:r>
            <a:r>
              <a:rPr lang="en-US" b="0" i="0" dirty="0"/>
              <a:t>.</a:t>
            </a:r>
            <a:endParaRPr lang="en-US" b="1" dirty="0"/>
          </a:p>
          <a:p>
            <a:endParaRPr lang="en-US" b="1" dirty="0"/>
          </a:p>
          <a:p>
            <a:r>
              <a:rPr lang="en-US" b="1" dirty="0"/>
              <a:t>Procedure:</a:t>
            </a:r>
          </a:p>
          <a:p>
            <a:r>
              <a:rPr lang="en-US" b="0" dirty="0"/>
              <a:t>1. Click to reveal examples and explanations.</a:t>
            </a:r>
          </a:p>
          <a:p>
            <a:r>
              <a:rPr lang="en-US" b="0" dirty="0"/>
              <a:t>2. Ensure understanding.</a:t>
            </a:r>
            <a:endParaRPr lang="en-US" b="1" dirty="0"/>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38</a:t>
            </a:fld>
            <a:endParaRPr lang="en-GB">
              <a:solidFill>
                <a:prstClr val="black"/>
              </a:solidFill>
              <a:latin typeface="Calibri" panose="020F0502020204030204"/>
            </a:endParaRPr>
          </a:p>
        </p:txBody>
      </p:sp>
    </p:spTree>
    <p:extLst>
      <p:ext uri="{BB962C8B-B14F-4D97-AF65-F5344CB8AC3E}">
        <p14:creationId xmlns:p14="http://schemas.microsoft.com/office/powerpoint/2010/main" val="1170219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12 minutes</a:t>
            </a:r>
          </a:p>
          <a:p>
            <a:endParaRPr lang="en-US" b="1" dirty="0"/>
          </a:p>
          <a:p>
            <a:r>
              <a:rPr lang="en-US" b="1" dirty="0"/>
              <a:t>Aim: </a:t>
            </a:r>
            <a:r>
              <a:rPr lang="en-US" b="0" dirty="0"/>
              <a:t>Aural recognition of direct object pronouns </a:t>
            </a:r>
            <a:r>
              <a:rPr lang="en-US" b="0" i="1" dirty="0"/>
              <a:t>le, la</a:t>
            </a:r>
            <a:r>
              <a:rPr lang="en-US" b="0" i="0" dirty="0"/>
              <a:t>, and contracted forms in context</a:t>
            </a:r>
            <a:endParaRPr lang="en-US" b="1" dirty="0"/>
          </a:p>
          <a:p>
            <a:endParaRPr lang="en-US" b="1" dirty="0"/>
          </a:p>
          <a:p>
            <a:r>
              <a:rPr lang="en-US" b="1" dirty="0"/>
              <a:t>Procedure:</a:t>
            </a:r>
          </a:p>
          <a:p>
            <a:r>
              <a:rPr lang="en-US" b="0" dirty="0"/>
              <a:t>1. Click the buttons on the left to play audio.</a:t>
            </a:r>
          </a:p>
          <a:p>
            <a:r>
              <a:rPr lang="en-US" b="0" dirty="0"/>
              <a:t>2. Students listen and tick the appropriate direct object pronoun.</a:t>
            </a:r>
          </a:p>
          <a:p>
            <a:r>
              <a:rPr lang="en-US" b="0" dirty="0"/>
              <a:t>3. Click to reveal answers.</a:t>
            </a:r>
          </a:p>
          <a:p>
            <a:r>
              <a:rPr lang="en-US" b="0" dirty="0"/>
              <a:t>4. Click the buttons on the right to play the full audio.</a:t>
            </a:r>
          </a:p>
          <a:p>
            <a:r>
              <a:rPr lang="en-US" b="0" dirty="0"/>
              <a:t>5. Students make notes in English.</a:t>
            </a:r>
          </a:p>
          <a:p>
            <a:r>
              <a:rPr lang="en-US" b="0" dirty="0"/>
              <a:t>6. Students rewrite the French from their notes.</a:t>
            </a:r>
          </a:p>
          <a:p>
            <a:r>
              <a:rPr lang="en-US" b="0" dirty="0"/>
              <a:t>7. Click to reveal answers.</a:t>
            </a:r>
          </a:p>
          <a:p>
            <a:endParaRPr lang="en-US" b="0" dirty="0"/>
          </a:p>
          <a:p>
            <a:r>
              <a:rPr lang="en-US" b="1" dirty="0"/>
              <a:t>Transcript:</a:t>
            </a:r>
          </a:p>
          <a:p>
            <a:endParaRPr lang="en-US" b="1" dirty="0"/>
          </a:p>
          <a:p>
            <a:pPr>
              <a:lnSpc>
                <a:spcPct val="150000"/>
              </a:lnSpc>
              <a:spcAft>
                <a:spcPts val="845"/>
              </a:spcAft>
            </a:pPr>
            <a:r>
              <a:rPr lang="fr-FR"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1. Où est mon chapeau ? Je [l’]oublie chaque fois !</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45"/>
              </a:spcAft>
            </a:pPr>
            <a:r>
              <a:rPr lang="fr-FR"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2. J’ai acheté un modèle. Je [le] construis ce soir.</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45"/>
              </a:spcAft>
            </a:pPr>
            <a:r>
              <a:rPr lang="fr-FR"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3.  Tu trouves la mode importante ? Je [l’]aime bien.</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45"/>
              </a:spcAft>
            </a:pPr>
            <a:r>
              <a:rPr lang="fr-FR"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4. Mon argent ? Je [l’]ai dans mon sac.</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45"/>
              </a:spcAft>
            </a:pPr>
            <a:r>
              <a:rPr lang="fr-FR"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5. Tu as acheté du fromage ? On [le] mange demain ?</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45"/>
              </a:spcAft>
            </a:pPr>
            <a:r>
              <a:rPr lang="fr-FR"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6. J’ai trouvé une belle chemise. Je [la] porte ce samedi.</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45"/>
              </a:spcAft>
            </a:pPr>
            <a:r>
              <a:rPr lang="fr-FR"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7. Tu as acheté un journal anglais ? Tu [l’]apportes chez moi ?</a:t>
            </a:r>
            <a:endParaRPr lang="en-GB" sz="19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45"/>
              </a:spcAft>
            </a:pPr>
            <a:r>
              <a:rPr lang="fr-FR" sz="19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8. Tu aimes cette marque ? Je [la] trouve très chère !</a:t>
            </a:r>
            <a:endParaRPr lang="en-GB"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39</a:t>
            </a:fld>
            <a:endParaRPr lang="en-GB">
              <a:solidFill>
                <a:prstClr val="black"/>
              </a:solidFill>
              <a:latin typeface="Calibri" panose="020F0502020204030204"/>
            </a:endParaRPr>
          </a:p>
        </p:txBody>
      </p:sp>
    </p:spTree>
    <p:extLst>
      <p:ext uri="{BB962C8B-B14F-4D97-AF65-F5344CB8AC3E}">
        <p14:creationId xmlns:p14="http://schemas.microsoft.com/office/powerpoint/2010/main" val="3772975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baseline="0" dirty="0"/>
              <a:t>Timing: </a:t>
            </a:r>
            <a:r>
              <a:rPr lang="en-GB" b="0" baseline="0" dirty="0"/>
              <a:t>4 minutes</a:t>
            </a:r>
          </a:p>
          <a:p>
            <a:pPr defTabSz="966064">
              <a:defRPr/>
            </a:pPr>
            <a:endParaRPr lang="en-GB" b="0" baseline="0" dirty="0"/>
          </a:p>
          <a:p>
            <a:pPr defTabSz="966064">
              <a:defRPr/>
            </a:pPr>
            <a:r>
              <a:rPr lang="en-GB" b="1" baseline="0" dirty="0"/>
              <a:t>Aim: </a:t>
            </a:r>
            <a:r>
              <a:rPr lang="en-GB" b="0" baseline="0" dirty="0"/>
              <a:t>Consolidation of SSC [</a:t>
            </a:r>
            <a:r>
              <a:rPr lang="en-GB" b="0" baseline="0" dirty="0" err="1"/>
              <a:t>th</a:t>
            </a:r>
            <a:r>
              <a:rPr lang="en-GB" b="0" baseline="0" dirty="0"/>
              <a:t>]</a:t>
            </a:r>
          </a:p>
          <a:p>
            <a:pPr defTabSz="966064">
              <a:defRPr/>
            </a:pPr>
            <a:endParaRPr lang="en-GB" b="0" baseline="0" dirty="0"/>
          </a:p>
          <a:p>
            <a:pPr defTabSz="966064">
              <a:defRPr/>
            </a:pPr>
            <a:r>
              <a:rPr lang="en-GB" b="1" baseline="0" dirty="0"/>
              <a:t>Procedure:</a:t>
            </a:r>
          </a:p>
          <a:p>
            <a:pPr marL="241516" indent="-241516" defTabSz="966064">
              <a:buFontTx/>
              <a:buAutoNum type="arabicPeriod"/>
              <a:defRPr/>
            </a:pPr>
            <a:r>
              <a:rPr lang="en-GB" b="0" baseline="0" dirty="0"/>
              <a:t>Students read the phrases aloud in pairs and match them to each person.</a:t>
            </a:r>
          </a:p>
          <a:p>
            <a:pPr marL="241516" indent="-241516" defTabSz="966064">
              <a:buFontTx/>
              <a:buAutoNum type="arabicPeriod"/>
              <a:defRPr/>
            </a:pPr>
            <a:r>
              <a:rPr lang="en-GB" b="0" baseline="0" dirty="0"/>
              <a:t>Click on buttons to play the audio.</a:t>
            </a:r>
          </a:p>
          <a:p>
            <a:pPr marL="241516" indent="-241516" defTabSz="966064">
              <a:buFontTx/>
              <a:buAutoNum type="arabicPeriod"/>
              <a:defRPr/>
            </a:pPr>
            <a:r>
              <a:rPr lang="en-GB" b="0" baseline="0" dirty="0"/>
              <a:t>Students listen and check their answers.</a:t>
            </a:r>
          </a:p>
          <a:p>
            <a:pPr marL="241516" indent="-241516" defTabSz="966064">
              <a:buFontTx/>
              <a:buAutoNum type="arabicPeriod"/>
              <a:defRPr/>
            </a:pPr>
            <a:r>
              <a:rPr lang="en-GB" b="0" baseline="0" dirty="0"/>
              <a:t>Click to reveal answers.</a:t>
            </a:r>
          </a:p>
          <a:p>
            <a:pPr defTabSz="966064">
              <a:defRPr/>
            </a:pPr>
            <a:endParaRPr lang="en-GB" b="1" baseline="0" dirty="0"/>
          </a:p>
          <a:p>
            <a:pPr defTabSz="966064">
              <a:defRPr/>
            </a:pPr>
            <a:r>
              <a:rPr lang="en-GB" b="1" baseline="0" dirty="0"/>
              <a:t>Word frequency of cognates used (1 is the most frequent word in French): </a:t>
            </a:r>
            <a:br>
              <a:rPr lang="en-GB" baseline="0" dirty="0"/>
            </a:br>
            <a:r>
              <a:rPr lang="fr-FR" b="0" baseline="0" noProof="0" dirty="0"/>
              <a:t>athlète [4722], mandarine [&gt;5000], thérapie [4420], python [&gt;5000], enthousiaste [4287]</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b="1" baseline="0" dirty="0"/>
          </a:p>
          <a:p>
            <a:pPr defTabSz="966064">
              <a:defRPr/>
            </a:pPr>
            <a:r>
              <a:rPr lang="en-GB" b="1" baseline="0" dirty="0"/>
              <a:t>Word frequency (1 is the most frequent word in French): </a:t>
            </a:r>
            <a:br>
              <a:rPr lang="en-GB" baseline="0" dirty="0"/>
            </a:br>
            <a:r>
              <a:rPr lang="fr-FR" b="0" baseline="0" noProof="0" dirty="0"/>
              <a:t>menthe [&gt;5000], météo [4574]</a:t>
            </a:r>
            <a:endParaRPr lang="en-GB" baseline="0" dirty="0"/>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pPr defTabSz="966064">
              <a:defRPr/>
            </a:pPr>
            <a:endParaRPr lang="en-GB" sz="13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defTabSz="966064">
              <a:defRPr/>
            </a:pPr>
            <a:fld id="{041B59E2-4D50-4B14-BF39-82B610062CD8}" type="slidenum">
              <a:rPr lang="en-GB">
                <a:solidFill>
                  <a:prstClr val="black"/>
                </a:solidFill>
                <a:latin typeface="Century Gothic" panose="020B0502020202020204" pitchFamily="34" charset="0"/>
              </a:rPr>
              <a:pPr defTabSz="966064">
                <a:defRPr/>
              </a:pPr>
              <a:t>4</a:t>
            </a:fld>
            <a:endParaRPr lang="en-GB"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3045156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endParaRPr lang="en-US" b="1" dirty="0"/>
          </a:p>
          <a:p>
            <a:endParaRPr lang="en-US" b="1" dirty="0"/>
          </a:p>
          <a:p>
            <a:r>
              <a:rPr lang="en-US" b="1" dirty="0"/>
              <a:t>Aim: </a:t>
            </a:r>
            <a:r>
              <a:rPr lang="en-US" b="0" dirty="0"/>
              <a:t>Written production of direct object pronouns </a:t>
            </a:r>
            <a:r>
              <a:rPr lang="en-US" b="0" i="1" dirty="0"/>
              <a:t>le</a:t>
            </a:r>
            <a:r>
              <a:rPr lang="en-US" b="0" i="0" dirty="0"/>
              <a:t> and </a:t>
            </a:r>
            <a:r>
              <a:rPr lang="en-US" b="0" i="1" dirty="0"/>
              <a:t>la</a:t>
            </a:r>
            <a:r>
              <a:rPr lang="en-US" b="0" i="0" dirty="0"/>
              <a:t>, with contractions where required.</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The task comes with prompts to support students to think carefully about what is being referred to in each sentence.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The teacher can discuss this further with students, pointing out that the direct object pronoun can be replacing something mentioned in a previous part of the conversation or text, pointing out that the direct object pronouns in lines 2-5 all refer back to “la chemise” from the first sentence.</a:t>
            </a:r>
          </a:p>
          <a:p>
            <a:pPr marL="228600" indent="-228600">
              <a:buFont typeface="+mj-lt"/>
              <a:buAutoNum type="arabicPeriod"/>
            </a:pPr>
            <a:r>
              <a:rPr lang="en-US" b="0" dirty="0"/>
              <a:t>Students write </a:t>
            </a:r>
            <a:r>
              <a:rPr lang="en-US" b="0" i="1" dirty="0"/>
              <a:t>le, la</a:t>
            </a:r>
            <a:r>
              <a:rPr lang="en-US" b="0" i="0" dirty="0"/>
              <a:t>, or </a:t>
            </a:r>
            <a:r>
              <a:rPr lang="en-US" b="0" i="1" dirty="0"/>
              <a:t>l’</a:t>
            </a:r>
            <a:r>
              <a:rPr lang="en-US" b="0" i="0" dirty="0"/>
              <a:t>.</a:t>
            </a:r>
            <a:r>
              <a:rPr lang="en-US" b="0" dirty="0"/>
              <a:t> </a:t>
            </a:r>
          </a:p>
          <a:p>
            <a:pPr marL="228600" indent="-228600">
              <a:buFont typeface="+mj-lt"/>
              <a:buAutoNum type="arabicPeriod"/>
            </a:pPr>
            <a:r>
              <a:rPr lang="en-US" b="0" dirty="0"/>
              <a:t>Click to reveal answers.</a:t>
            </a:r>
          </a:p>
          <a:p>
            <a:endParaRPr lang="en-US" b="1" dirty="0"/>
          </a:p>
          <a:p>
            <a:pPr defTabSz="966064">
              <a:defRPr/>
            </a:pPr>
            <a:r>
              <a:rPr lang="en-GB" b="1" baseline="0" dirty="0"/>
              <a:t>Word frequency of cognates used (1 is the most frequent word in French): </a:t>
            </a:r>
            <a:br>
              <a:rPr lang="en-GB" baseline="0" dirty="0"/>
            </a:br>
            <a:r>
              <a:rPr lang="en-GB" baseline="0" dirty="0"/>
              <a:t>internet [&gt;5000]</a:t>
            </a:r>
          </a:p>
          <a:p>
            <a:pPr defTabSz="966064">
              <a:defRPr/>
            </a:pPr>
            <a:r>
              <a:rPr lang="de-DE" sz="1300" dirty="0">
                <a:latin typeface="Century Gothic" panose="020B0502020202020204" pitchFamily="34" charset="0"/>
              </a:rPr>
              <a:t>Source: </a:t>
            </a:r>
            <a:r>
              <a:rPr lang="en-GB" sz="1300" dirty="0">
                <a:latin typeface="Century Gothic" panose="020B0502020202020204" pitchFamily="34" charset="0"/>
              </a:rPr>
              <a:t>Lonsdale, D., &amp; Le Bras, Y.  (2009). </a:t>
            </a:r>
            <a:r>
              <a:rPr lang="en-GB" sz="1300" i="1" dirty="0">
                <a:latin typeface="Century Gothic" panose="020B0502020202020204" pitchFamily="34" charset="0"/>
              </a:rPr>
              <a:t>A Frequency Dictionary of French: Core vocabulary for learners </a:t>
            </a:r>
            <a:r>
              <a:rPr lang="en-GB" sz="1300" dirty="0">
                <a:latin typeface="Century Gothic" panose="020B0502020202020204" pitchFamily="34" charset="0"/>
              </a:rPr>
              <a:t>London: Routledge.</a:t>
            </a:r>
          </a:p>
          <a:p>
            <a:endParaRPr lang="en-US" b="1" dirty="0"/>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40</a:t>
            </a:fld>
            <a:endParaRPr lang="en-GB">
              <a:solidFill>
                <a:prstClr val="black"/>
              </a:solidFill>
              <a:latin typeface="Calibri" panose="020F0502020204030204"/>
            </a:endParaRPr>
          </a:p>
        </p:txBody>
      </p:sp>
    </p:spTree>
    <p:extLst>
      <p:ext uri="{BB962C8B-B14F-4D97-AF65-F5344CB8AC3E}">
        <p14:creationId xmlns:p14="http://schemas.microsoft.com/office/powerpoint/2010/main" val="16921074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differentiated version of this is on the following slide, with a focus on translating only sentences with direct object pronouns.</a:t>
            </a:r>
          </a:p>
          <a:p>
            <a:endParaRPr lang="en-US" b="1" dirty="0"/>
          </a:p>
          <a:p>
            <a:r>
              <a:rPr lang="en-US" b="1" dirty="0"/>
              <a:t>Timing: </a:t>
            </a:r>
            <a:r>
              <a:rPr lang="en-US" b="0" dirty="0"/>
              <a:t>8 minutes</a:t>
            </a:r>
          </a:p>
          <a:p>
            <a:endParaRPr lang="en-US" b="1" dirty="0"/>
          </a:p>
          <a:p>
            <a:r>
              <a:rPr lang="en-US" b="1" dirty="0"/>
              <a:t>Aim: </a:t>
            </a:r>
            <a:r>
              <a:rPr lang="en-US" b="0" dirty="0"/>
              <a:t>Written production of direct object pronouns </a:t>
            </a:r>
            <a:r>
              <a:rPr lang="en-US" b="0" i="1" dirty="0"/>
              <a:t>le</a:t>
            </a:r>
            <a:r>
              <a:rPr lang="en-US" b="0" i="0" dirty="0"/>
              <a:t> and </a:t>
            </a:r>
            <a:r>
              <a:rPr lang="en-US" b="0" i="1" dirty="0"/>
              <a:t>la, </a:t>
            </a:r>
            <a:r>
              <a:rPr lang="en-US" b="0" i="0" dirty="0"/>
              <a:t>with contractions where required, and revisited vocabulary.</a:t>
            </a:r>
            <a:endParaRPr lang="en-US" b="1" dirty="0"/>
          </a:p>
          <a:p>
            <a:endParaRPr lang="en-US" b="1" dirty="0"/>
          </a:p>
          <a:p>
            <a:r>
              <a:rPr lang="en-US" b="1" dirty="0"/>
              <a:t>Procedure:</a:t>
            </a:r>
          </a:p>
          <a:p>
            <a:pPr marL="228600" indent="-228600">
              <a:buFont typeface="+mj-lt"/>
              <a:buAutoNum type="arabicPeriod"/>
            </a:pPr>
            <a:r>
              <a:rPr lang="en-US" b="0" dirty="0"/>
              <a:t>Students translate the text into French.</a:t>
            </a:r>
          </a:p>
          <a:p>
            <a:pPr marL="228600" indent="-228600">
              <a:buFont typeface="+mj-lt"/>
              <a:buAutoNum type="arabicPeriod"/>
            </a:pPr>
            <a:r>
              <a:rPr lang="en-US" b="0" dirty="0"/>
              <a:t>Check answers on next slide.</a:t>
            </a:r>
          </a:p>
          <a:p>
            <a:pPr marL="228600" indent="-228600">
              <a:buFont typeface="+mj-lt"/>
              <a:buAutoNum type="arabicPeriod"/>
            </a:pPr>
            <a:r>
              <a:rPr lang="en-US" b="0" dirty="0"/>
              <a:t>The teacher can prompt students to remind them of the translation of “a feeling of happiness” as “un air de bonheur” which they have seen before.</a:t>
            </a:r>
          </a:p>
          <a:p>
            <a:endParaRPr lang="en-US" b="1" dirty="0"/>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41</a:t>
            </a:fld>
            <a:endParaRPr lang="en-GB">
              <a:solidFill>
                <a:prstClr val="black"/>
              </a:solidFill>
              <a:latin typeface="Calibri" panose="020F0502020204030204"/>
            </a:endParaRPr>
          </a:p>
        </p:txBody>
      </p:sp>
    </p:spTree>
    <p:extLst>
      <p:ext uri="{BB962C8B-B14F-4D97-AF65-F5344CB8AC3E}">
        <p14:creationId xmlns:p14="http://schemas.microsoft.com/office/powerpoint/2010/main" val="42810483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Differentiated version, </a:t>
            </a:r>
            <a:r>
              <a:rPr lang="en-US" b="0" dirty="0"/>
              <a:t>with translations of sentences not containing direct object pronouns already done, to reduce time taken on task and to focus on the main grammar point for this lesson.</a:t>
            </a:r>
            <a:endParaRPr lang="en-US" b="1" dirty="0"/>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42</a:t>
            </a:fld>
            <a:endParaRPr lang="en-GB">
              <a:solidFill>
                <a:prstClr val="black"/>
              </a:solidFill>
              <a:latin typeface="Calibri" panose="020F0502020204030204"/>
            </a:endParaRPr>
          </a:p>
        </p:txBody>
      </p:sp>
    </p:spTree>
    <p:extLst>
      <p:ext uri="{BB962C8B-B14F-4D97-AF65-F5344CB8AC3E}">
        <p14:creationId xmlns:p14="http://schemas.microsoft.com/office/powerpoint/2010/main" val="23576263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ANSWER, </a:t>
            </a:r>
            <a:r>
              <a:rPr lang="en-US" b="0" dirty="0"/>
              <a:t>highlighting the four items discussed in the letter, and the direct object pronouns.</a:t>
            </a:r>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43</a:t>
            </a:fld>
            <a:endParaRPr lang="en-GB">
              <a:solidFill>
                <a:prstClr val="black"/>
              </a:solidFill>
              <a:latin typeface="Calibri" panose="020F0502020204030204"/>
            </a:endParaRPr>
          </a:p>
        </p:txBody>
      </p:sp>
    </p:spTree>
    <p:extLst>
      <p:ext uri="{BB962C8B-B14F-4D97-AF65-F5344CB8AC3E}">
        <p14:creationId xmlns:p14="http://schemas.microsoft.com/office/powerpoint/2010/main" val="4228865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9.3.1.4 vocabulary learning homework is here: </a:t>
            </a:r>
            <a:r>
              <a:rPr lang="en-US" dirty="0">
                <a:hlinkClick r:id="rId3"/>
              </a:rPr>
              <a:t>Resource | French SOW Y9 Term 3.1 Week 4 - vocabulary learning homework answers | ID: 3f462761r | NCELP</a:t>
            </a:r>
            <a:r>
              <a:rPr lang="en-US" dirty="0"/>
              <a:t> </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b="1" baseline="0" dirty="0"/>
              <a:t>Timing: </a:t>
            </a:r>
            <a:r>
              <a:rPr lang="en-GB" b="0" baseline="0" dirty="0"/>
              <a:t>3 minutes</a:t>
            </a:r>
          </a:p>
          <a:p>
            <a:pPr defTabSz="966064">
              <a:defRPr/>
            </a:pPr>
            <a:endParaRPr lang="en-GB" b="1" baseline="0" dirty="0"/>
          </a:p>
          <a:p>
            <a:pPr defTabSz="966064">
              <a:defRPr/>
            </a:pPr>
            <a:r>
              <a:rPr lang="en-GB" b="1" baseline="0" dirty="0"/>
              <a:t>Aim: </a:t>
            </a:r>
            <a:r>
              <a:rPr lang="en-GB" b="0" baseline="0" dirty="0"/>
              <a:t>Aural recognition of this week’s vocabulary</a:t>
            </a:r>
          </a:p>
          <a:p>
            <a:pPr defTabSz="966064">
              <a:defRPr/>
            </a:pPr>
            <a:endParaRPr lang="en-GB" b="1" baseline="0" dirty="0"/>
          </a:p>
          <a:p>
            <a:pPr defTabSz="966064">
              <a:defRPr/>
            </a:pPr>
            <a:r>
              <a:rPr lang="en-GB" b="1" baseline="0" dirty="0"/>
              <a:t>Procedure:</a:t>
            </a:r>
          </a:p>
          <a:p>
            <a:pPr marL="241516" indent="-241516" defTabSz="966064">
              <a:buFont typeface="+mj-lt"/>
              <a:buAutoNum type="arabicPeriod"/>
              <a:defRPr/>
            </a:pPr>
            <a:r>
              <a:rPr lang="fr-FR" b="0" baseline="0" noProof="0" dirty="0"/>
              <a:t>Click the buttons to </a:t>
            </a:r>
            <a:r>
              <a:rPr lang="fr-FR" b="0" baseline="0" noProof="0" dirty="0" err="1"/>
              <a:t>play</a:t>
            </a:r>
            <a:r>
              <a:rPr lang="fr-FR" b="0" baseline="0" noProof="0" dirty="0"/>
              <a:t> the audio.</a:t>
            </a:r>
          </a:p>
          <a:p>
            <a:pPr marL="241516" indent="-241516" defTabSz="966064">
              <a:buFont typeface="+mj-lt"/>
              <a:buAutoNum type="arabicPeriod"/>
              <a:defRPr/>
            </a:pPr>
            <a:r>
              <a:rPr lang="fr-FR" b="0" baseline="0" noProof="0" dirty="0"/>
              <a:t>Students listen and write the letter of the corresponding picture for each word.  Students can also be challenged to transcribe the words, for additional practice, as appropriate to the proficiency of the class/individual students.</a:t>
            </a:r>
          </a:p>
          <a:p>
            <a:pPr marL="241516" indent="-241516" defTabSz="966064">
              <a:buFont typeface="+mj-lt"/>
              <a:buAutoNum type="arabicPeriod"/>
              <a:defRPr/>
            </a:pPr>
            <a:r>
              <a:rPr lang="fr-FR" b="0" baseline="0" noProof="0" dirty="0"/>
              <a:t>Click to </a:t>
            </a:r>
            <a:r>
              <a:rPr lang="fr-FR" b="0" baseline="0" noProof="0" dirty="0" err="1"/>
              <a:t>reveal</a:t>
            </a:r>
            <a:r>
              <a:rPr lang="fr-FR" b="0" baseline="0" noProof="0" dirty="0"/>
              <a:t> </a:t>
            </a:r>
            <a:r>
              <a:rPr lang="fr-FR" b="0" baseline="0" noProof="0" dirty="0" err="1"/>
              <a:t>answers</a:t>
            </a:r>
            <a:r>
              <a:rPr lang="fr-FR" b="0" baseline="0" noProof="0" dirty="0"/>
              <a:t>.</a:t>
            </a:r>
          </a:p>
        </p:txBody>
      </p:sp>
      <p:sp>
        <p:nvSpPr>
          <p:cNvPr id="4" name="Slide Number Placeholder 3"/>
          <p:cNvSpPr>
            <a:spLocks noGrp="1"/>
          </p:cNvSpPr>
          <p:nvPr>
            <p:ph type="sldNum" sz="quarter" idx="5"/>
          </p:nvPr>
        </p:nvSpPr>
        <p:spPr/>
        <p:txBody>
          <a:bodyPr/>
          <a:lstStyle/>
          <a:p>
            <a:pPr defTabSz="966064">
              <a:defRPr/>
            </a:pPr>
            <a:fld id="{051212F4-EB5A-464B-92EC-DACFCB1CC2CD}" type="slidenum">
              <a:rPr lang="en-GB">
                <a:solidFill>
                  <a:prstClr val="black"/>
                </a:solidFill>
                <a:latin typeface="Calibri" panose="020F0502020204030204"/>
              </a:rPr>
              <a:pPr defTabSz="966064">
                <a:defRPr/>
              </a:pPr>
              <a:t>5</a:t>
            </a:fld>
            <a:endParaRPr lang="en-GB">
              <a:solidFill>
                <a:prstClr val="black"/>
              </a:solidFill>
              <a:latin typeface="Calibri" panose="020F0502020204030204"/>
            </a:endParaRPr>
          </a:p>
        </p:txBody>
      </p:sp>
    </p:spTree>
    <p:extLst>
      <p:ext uri="{BB962C8B-B14F-4D97-AF65-F5344CB8AC3E}">
        <p14:creationId xmlns:p14="http://schemas.microsoft.com/office/powerpoint/2010/main" val="1339887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defTabSz="966064">
              <a:spcAft>
                <a:spcPts val="845"/>
              </a:spcAft>
              <a:defRPr/>
            </a:pPr>
            <a:r>
              <a:rPr lang="en-GB" b="1" baseline="0" dirty="0"/>
              <a:t>Timing: 2 minutes [1/6]</a:t>
            </a:r>
          </a:p>
          <a:p>
            <a:pPr defTabSz="966064">
              <a:spcAft>
                <a:spcPts val="845"/>
              </a:spcAft>
              <a:defRPr/>
            </a:pPr>
            <a:endParaRPr lang="en-GB" sz="1300" b="1" dirty="0">
              <a:solidFill>
                <a:srgbClr val="000000"/>
              </a:solidFill>
              <a:latin typeface="arial" panose="020B0604020202020204" pitchFamily="34" charset="0"/>
            </a:endParaRPr>
          </a:p>
          <a:p>
            <a:pPr defTabSz="966064">
              <a:spcAft>
                <a:spcPts val="845"/>
              </a:spcAft>
              <a:defRPr/>
            </a:pPr>
            <a:r>
              <a:rPr lang="en-GB" sz="1300" b="1" dirty="0">
                <a:solidFill>
                  <a:srgbClr val="000000"/>
                </a:solidFill>
                <a:latin typeface="arial" panose="020B0604020202020204" pitchFamily="34" charset="0"/>
              </a:rPr>
              <a:t>Aim: </a:t>
            </a:r>
            <a:r>
              <a:rPr lang="en-GB" sz="1300" dirty="0">
                <a:solidFill>
                  <a:prstClr val="black"/>
                </a:solidFill>
              </a:rPr>
              <a:t>to introduce the verb </a:t>
            </a:r>
            <a:r>
              <a:rPr lang="en-GB" sz="1300" b="1" dirty="0">
                <a:solidFill>
                  <a:srgbClr val="000000"/>
                </a:solidFill>
                <a:latin typeface="arial" panose="020B0604020202020204" pitchFamily="34" charset="0"/>
                <a:cs typeface="Calibri"/>
                <a:sym typeface="Calibri"/>
              </a:rPr>
              <a:t>payer </a:t>
            </a:r>
            <a:r>
              <a:rPr lang="en-GB" sz="1300" dirty="0">
                <a:solidFill>
                  <a:prstClr val="black"/>
                </a:solidFill>
              </a:rPr>
              <a:t>more explicitly. </a:t>
            </a:r>
            <a:r>
              <a:rPr lang="en-GB" sz="1300" b="1" dirty="0">
                <a:solidFill>
                  <a:srgbClr val="000000"/>
                </a:solidFill>
                <a:latin typeface="arial" panose="020B0604020202020204" pitchFamily="34" charset="0"/>
                <a:cs typeface="Calibri"/>
                <a:sym typeface="Calibri"/>
              </a:rPr>
              <a:t>p</a:t>
            </a:r>
            <a:r>
              <a:rPr lang="en-GB" sz="1300" b="1" dirty="0">
                <a:solidFill>
                  <a:srgbClr val="000000"/>
                </a:solidFill>
                <a:latin typeface="arial" panose="020B0604020202020204" pitchFamily="34" charset="0"/>
                <a:ea typeface="Calibri"/>
                <a:cs typeface="Calibri"/>
                <a:sym typeface="Calibri"/>
              </a:rPr>
              <a:t>ayer </a:t>
            </a:r>
            <a:r>
              <a:rPr lang="en-GB" sz="1300" dirty="0">
                <a:solidFill>
                  <a:prstClr val="black"/>
                </a:solidFill>
              </a:rPr>
              <a:t>is one of the NCELP prototypical verbs in French. Prototypical verbs are common verbs that illustrate the typical characteristics of a class of verb – the French prototypical verbs contain examples of regular/weak verbs, but also common examples of changes to the stem.  All 15 prototypical verbs will be introduced early on using the same format. Both long form (infinitive) and short form (3</a:t>
            </a:r>
            <a:r>
              <a:rPr lang="en-GB" sz="1300" baseline="30000" dirty="0">
                <a:solidFill>
                  <a:prstClr val="black"/>
                </a:solidFill>
              </a:rPr>
              <a:t>rd</a:t>
            </a:r>
            <a:r>
              <a:rPr lang="en-GB" sz="1300" dirty="0">
                <a:solidFill>
                  <a:prstClr val="black"/>
                </a:solidFill>
              </a:rPr>
              <a:t> person singular) are introduced in order to familiarise students with various forms of the same verb. </a:t>
            </a:r>
          </a:p>
          <a:p>
            <a:pPr defTabSz="966064">
              <a:spcAft>
                <a:spcPts val="845"/>
              </a:spcAft>
              <a:defRPr/>
            </a:pPr>
            <a:endParaRPr lang="en-GB" sz="1300" dirty="0">
              <a:solidFill>
                <a:srgbClr val="000000"/>
              </a:solidFill>
              <a:latin typeface="arial" panose="020B0604020202020204" pitchFamily="34" charset="0"/>
            </a:endParaRPr>
          </a:p>
          <a:p>
            <a:pPr defTabSz="966064">
              <a:defRPr/>
            </a:pPr>
            <a:r>
              <a:rPr lang="en-GB" sz="1300" b="1" dirty="0">
                <a:solidFill>
                  <a:srgbClr val="000000"/>
                </a:solidFill>
                <a:latin typeface="arial" panose="020B0604020202020204" pitchFamily="34" charset="0"/>
              </a:rPr>
              <a:t>Procedure</a:t>
            </a:r>
          </a:p>
          <a:p>
            <a:pPr defTabSz="966064" fontAlgn="base">
              <a:buFont typeface="+mj-lt"/>
              <a:buAutoNum type="arabicPeriod"/>
              <a:defRPr/>
            </a:pPr>
            <a:r>
              <a:rPr lang="en-GB" sz="1300" dirty="0">
                <a:solidFill>
                  <a:srgbClr val="000000"/>
                </a:solidFill>
                <a:latin typeface="arial" panose="020B0604020202020204" pitchFamily="34" charset="0"/>
                <a:ea typeface="Calibri"/>
                <a:cs typeface="Calibri"/>
                <a:sym typeface="Calibri"/>
              </a:rPr>
              <a:t> Bring up the word </a:t>
            </a:r>
            <a:r>
              <a:rPr lang="en-GB" sz="1300" b="1" dirty="0">
                <a:solidFill>
                  <a:srgbClr val="000000"/>
                </a:solidFill>
                <a:latin typeface="arial" panose="020B0604020202020204" pitchFamily="34" charset="0"/>
                <a:cs typeface="Calibri"/>
                <a:sym typeface="Calibri"/>
              </a:rPr>
              <a:t>payer </a:t>
            </a:r>
            <a:r>
              <a:rPr lang="en-GB" sz="1300" dirty="0">
                <a:solidFill>
                  <a:srgbClr val="000000"/>
                </a:solidFill>
                <a:latin typeface="arial" panose="020B0604020202020204" pitchFamily="34" charset="0"/>
                <a:ea typeface="Calibri"/>
                <a:cs typeface="Calibri"/>
                <a:sym typeface="Calibri"/>
              </a:rPr>
              <a:t>on its own, say it, students repeat it, and remind them of the phonics. Draw attention to </a:t>
            </a:r>
            <a:r>
              <a:rPr lang="en-GB" sz="1300" b="1" dirty="0">
                <a:solidFill>
                  <a:srgbClr val="000000"/>
                </a:solidFill>
                <a:latin typeface="arial" panose="020B0604020202020204" pitchFamily="34" charset="0"/>
                <a:ea typeface="Calibri"/>
                <a:cs typeface="Calibri"/>
                <a:sym typeface="Calibri"/>
              </a:rPr>
              <a:t>the pronunciation of [ay], which is an SSC students have not yet encountered.</a:t>
            </a:r>
          </a:p>
          <a:p>
            <a:pPr defTabSz="966064" fontAlgn="base">
              <a:buFont typeface="+mj-lt"/>
              <a:buAutoNum type="arabicPeriod"/>
              <a:defRPr/>
            </a:pPr>
            <a:r>
              <a:rPr lang="en-GB" sz="1300" dirty="0">
                <a:solidFill>
                  <a:srgbClr val="000000"/>
                </a:solidFill>
                <a:latin typeface="arial" panose="020B0604020202020204" pitchFamily="34" charset="0"/>
                <a:ea typeface="Calibri"/>
                <a:cs typeface="Calibri"/>
                <a:sym typeface="Calibri"/>
              </a:rPr>
              <a:t> Try to elicit the meaning from the students. </a:t>
            </a:r>
            <a:r>
              <a:rPr lang="en-GB" sz="1300" dirty="0">
                <a:solidFill>
                  <a:prstClr val="black"/>
                </a:solidFill>
              </a:rPr>
              <a:t>Students have had explicit teaching that the present tense in French communicates two different present tense meanings in English. This reinforces that learning. </a:t>
            </a:r>
            <a:r>
              <a:rPr lang="en-GB" sz="1300" b="1" dirty="0">
                <a:solidFill>
                  <a:prstClr val="black"/>
                </a:solidFill>
              </a:rPr>
              <a:t>Emphasise the two meanings for the short form, </a:t>
            </a:r>
            <a:r>
              <a:rPr lang="en-GB" sz="1300" dirty="0">
                <a:solidFill>
                  <a:prstClr val="black"/>
                </a:solidFill>
              </a:rPr>
              <a:t>reminding students that French only has one form and does not have a direct equivalent of the grammar for ‘is + </a:t>
            </a:r>
            <a:r>
              <a:rPr lang="en-GB" sz="1300" dirty="0" err="1">
                <a:solidFill>
                  <a:prstClr val="black"/>
                </a:solidFill>
              </a:rPr>
              <a:t>ing</a:t>
            </a:r>
            <a:r>
              <a:rPr lang="en-GB" sz="1300" dirty="0">
                <a:solidFill>
                  <a:prstClr val="black"/>
                </a:solidFill>
              </a:rPr>
              <a:t>’, the continuous form (as covered in previous weeks).</a:t>
            </a:r>
            <a:endParaRPr lang="en-GB" sz="1300" dirty="0">
              <a:solidFill>
                <a:srgbClr val="000000"/>
              </a:solidFill>
              <a:latin typeface="arial" panose="020B0604020202020204" pitchFamily="34" charset="0"/>
              <a:ea typeface="Calibri"/>
              <a:cs typeface="Calibri"/>
              <a:sym typeface="Calibri"/>
            </a:endParaRPr>
          </a:p>
          <a:p>
            <a:pPr defTabSz="966064" fontAlgn="base">
              <a:buFont typeface="+mj-lt"/>
              <a:buAutoNum type="arabicPeriod"/>
              <a:defRPr/>
            </a:pPr>
            <a:r>
              <a:rPr lang="en-GB" sz="1300" dirty="0">
                <a:solidFill>
                  <a:srgbClr val="000000"/>
                </a:solidFill>
                <a:latin typeface="arial" panose="020B0604020202020204" pitchFamily="34" charset="0"/>
                <a:ea typeface="Calibri"/>
                <a:cs typeface="Calibri"/>
                <a:sym typeface="Calibri"/>
              </a:rPr>
              <a:t> Bring up the picture, and, if using gestures, a possible gesture would be </a:t>
            </a:r>
            <a:r>
              <a:rPr lang="en-GB" sz="1300" b="1" dirty="0">
                <a:solidFill>
                  <a:srgbClr val="000000"/>
                </a:solidFill>
                <a:latin typeface="arial" panose="020B0604020202020204" pitchFamily="34" charset="0"/>
                <a:ea typeface="Calibri"/>
                <a:cs typeface="Calibri"/>
                <a:sym typeface="Calibri"/>
              </a:rPr>
              <a:t>to hand over banknotes.</a:t>
            </a:r>
            <a:endParaRPr lang="en-GB" sz="1300" dirty="0">
              <a:solidFill>
                <a:srgbClr val="000000"/>
              </a:solidFill>
              <a:latin typeface="arial" panose="020B0604020202020204" pitchFamily="34" charset="0"/>
              <a:ea typeface="Calibri"/>
              <a:cs typeface="Calibri"/>
              <a:sym typeface="Calibri"/>
            </a:endParaRPr>
          </a:p>
          <a:p>
            <a:pPr defTabSz="966064" fontAlgn="base">
              <a:buFont typeface="+mj-lt"/>
              <a:buAutoNum type="arabicPeriod"/>
              <a:defRPr/>
            </a:pPr>
            <a:r>
              <a:rPr lang="en-GB" sz="1300" dirty="0">
                <a:solidFill>
                  <a:srgbClr val="000000"/>
                </a:solidFill>
                <a:latin typeface="arial" panose="020B0604020202020204" pitchFamily="34" charset="0"/>
                <a:ea typeface="Calibri"/>
                <a:cs typeface="Calibri"/>
                <a:sym typeface="Calibri"/>
              </a:rPr>
              <a:t> Then bring up the English translations.  Emphasise the two meanings for the infinitive.</a:t>
            </a:r>
          </a:p>
          <a:p>
            <a:pPr defTabSz="966064" fontAlgn="base">
              <a:buFont typeface="+mj-lt"/>
              <a:buAutoNum type="arabicPeriod"/>
              <a:defRPr/>
            </a:pPr>
            <a:r>
              <a:rPr lang="en-GB" sz="1300" dirty="0">
                <a:solidFill>
                  <a:srgbClr val="000000"/>
                </a:solidFill>
                <a:latin typeface="arial" panose="020B0604020202020204" pitchFamily="34" charset="0"/>
                <a:ea typeface="Calibri"/>
                <a:cs typeface="Calibri"/>
                <a:sym typeface="Calibri"/>
              </a:rPr>
              <a:t> Bring up the short form </a:t>
            </a:r>
            <a:r>
              <a:rPr lang="en-GB" sz="1300" b="1" dirty="0" err="1">
                <a:solidFill>
                  <a:srgbClr val="000000"/>
                </a:solidFill>
                <a:latin typeface="arial" panose="020B0604020202020204" pitchFamily="34" charset="0"/>
                <a:ea typeface="Calibri"/>
                <a:cs typeface="Calibri"/>
                <a:sym typeface="Calibri"/>
              </a:rPr>
              <a:t>paie</a:t>
            </a:r>
            <a:r>
              <a:rPr lang="en-GB" sz="1300" b="1" dirty="0">
                <a:solidFill>
                  <a:srgbClr val="000000"/>
                </a:solidFill>
                <a:latin typeface="arial" panose="020B0604020202020204" pitchFamily="34" charset="0"/>
                <a:ea typeface="Calibri"/>
                <a:cs typeface="Calibri"/>
                <a:sym typeface="Calibri"/>
              </a:rPr>
              <a:t>/</a:t>
            </a:r>
            <a:r>
              <a:rPr lang="en-GB" sz="1300" b="1" dirty="0" err="1">
                <a:solidFill>
                  <a:srgbClr val="000000"/>
                </a:solidFill>
                <a:latin typeface="arial" panose="020B0604020202020204" pitchFamily="34" charset="0"/>
                <a:ea typeface="Calibri"/>
                <a:cs typeface="Calibri"/>
                <a:sym typeface="Calibri"/>
              </a:rPr>
              <a:t>paye</a:t>
            </a:r>
            <a:r>
              <a:rPr lang="en-GB" sz="1300" b="1" dirty="0">
                <a:solidFill>
                  <a:srgbClr val="000000"/>
                </a:solidFill>
                <a:latin typeface="arial" panose="020B0604020202020204" pitchFamily="34" charset="0"/>
                <a:ea typeface="Calibri"/>
                <a:cs typeface="Calibri"/>
                <a:sym typeface="Calibri"/>
              </a:rPr>
              <a:t> </a:t>
            </a:r>
            <a:r>
              <a:rPr lang="en-GB" sz="1300" dirty="0">
                <a:solidFill>
                  <a:srgbClr val="000000"/>
                </a:solidFill>
                <a:latin typeface="arial" panose="020B0604020202020204" pitchFamily="34" charset="0"/>
                <a:ea typeface="Calibri"/>
                <a:cs typeface="Calibri"/>
                <a:sym typeface="Calibri"/>
              </a:rPr>
              <a:t>say it, students repeat it. Draw attention to </a:t>
            </a:r>
            <a:r>
              <a:rPr lang="en-GB" sz="1300" b="1" dirty="0">
                <a:solidFill>
                  <a:srgbClr val="000000"/>
                </a:solidFill>
                <a:latin typeface="arial" panose="020B0604020202020204" pitchFamily="34" charset="0"/>
                <a:ea typeface="Calibri"/>
                <a:cs typeface="Calibri"/>
                <a:sym typeface="Calibri"/>
              </a:rPr>
              <a:t>the two possible spellings of the short from, which are pronounced the same way.</a:t>
            </a:r>
          </a:p>
          <a:p>
            <a:pPr defTabSz="966064" fontAlgn="base">
              <a:buFont typeface="+mj-lt"/>
              <a:buAutoNum type="arabicPeriod"/>
              <a:defRPr/>
            </a:pPr>
            <a:r>
              <a:rPr lang="en-GB" sz="1300" dirty="0">
                <a:solidFill>
                  <a:srgbClr val="000000"/>
                </a:solidFill>
                <a:latin typeface="arial" panose="020B0604020202020204" pitchFamily="34" charset="0"/>
                <a:ea typeface="Calibri"/>
                <a:cs typeface="Calibri"/>
                <a:sym typeface="Calibri"/>
              </a:rPr>
              <a:t> Try to elicit the meaning from the students. Emphasise the two meanings for the short form.  </a:t>
            </a:r>
          </a:p>
        </p:txBody>
      </p:sp>
      <p:sp>
        <p:nvSpPr>
          <p:cNvPr id="50" name="Google Shape;50;p2:notes"/>
          <p:cNvSpPr txBox="1">
            <a:spLocks noGrp="1"/>
          </p:cNvSpPr>
          <p:nvPr>
            <p:ph type="sldNum" idx="12"/>
          </p:nvPr>
        </p:nvSpPr>
        <p:spPr>
          <a:xfrm>
            <a:off x="3901698" y="9516039"/>
            <a:ext cx="2984871" cy="502674"/>
          </a:xfrm>
          <a:prstGeom prst="rect">
            <a:avLst/>
          </a:prstGeom>
          <a:noFill/>
          <a:ln>
            <a:noFill/>
          </a:ln>
        </p:spPr>
        <p:txBody>
          <a:bodyPr spcFirstLastPara="1" wrap="square" lIns="96591" tIns="48282" rIns="96591" bIns="48282" anchor="b" anchorCtr="0">
            <a:noAutofit/>
          </a:bodyPr>
          <a:lstStyle/>
          <a:p>
            <a:pPr defTabSz="966064">
              <a:buClr>
                <a:srgbClr val="000000"/>
              </a:buClr>
              <a:buSzPts val="1200"/>
              <a:defRPr/>
            </a:pPr>
            <a:fld id="{00000000-1234-1234-1234-123412341234}" type="slidenum">
              <a:rPr lang="en-GB" kern="0">
                <a:solidFill>
                  <a:srgbClr val="000000"/>
                </a:solidFill>
                <a:latin typeface="Calibri"/>
                <a:ea typeface="Calibri"/>
                <a:cs typeface="Calibri"/>
                <a:sym typeface="Calibri"/>
              </a:rPr>
              <a:pPr defTabSz="966064">
                <a:buClr>
                  <a:srgbClr val="000000"/>
                </a:buClr>
                <a:buSzPts val="1200"/>
                <a:defRPr/>
              </a:pPr>
              <a:t>6</a:t>
            </a:fld>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92929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a:buClr>
                <a:schemeClr val="dk1"/>
              </a:buClr>
              <a:buSzPts val="1200"/>
            </a:pPr>
            <a:r>
              <a:rPr lang="en-GB" dirty="0"/>
              <a:t>Cycle through the long and short form again.</a:t>
            </a:r>
            <a:endParaRPr dirty="0"/>
          </a:p>
          <a:p>
            <a:pPr marL="483032" indent="-241516">
              <a:buSzPts val="1400"/>
            </a:pPr>
            <a:endParaRPr dirty="0"/>
          </a:p>
        </p:txBody>
      </p:sp>
      <p:sp>
        <p:nvSpPr>
          <p:cNvPr id="60" name="Google Shape;60;p3:notes"/>
          <p:cNvSpPr txBox="1">
            <a:spLocks noGrp="1"/>
          </p:cNvSpPr>
          <p:nvPr>
            <p:ph type="sldNum" idx="12"/>
          </p:nvPr>
        </p:nvSpPr>
        <p:spPr>
          <a:xfrm>
            <a:off x="3901698" y="9516039"/>
            <a:ext cx="2984871" cy="502674"/>
          </a:xfrm>
          <a:prstGeom prst="rect">
            <a:avLst/>
          </a:prstGeom>
          <a:noFill/>
          <a:ln>
            <a:noFill/>
          </a:ln>
        </p:spPr>
        <p:txBody>
          <a:bodyPr spcFirstLastPara="1" wrap="square" lIns="96591" tIns="48282" rIns="96591" bIns="48282" anchor="b" anchorCtr="0">
            <a:noAutofit/>
          </a:bodyPr>
          <a:lstStyle/>
          <a:p>
            <a:pPr defTabSz="966064">
              <a:buClr>
                <a:srgbClr val="000000"/>
              </a:buClr>
              <a:buSzPts val="1200"/>
              <a:defRPr/>
            </a:pPr>
            <a:fld id="{00000000-1234-1234-1234-123412341234}" type="slidenum">
              <a:rPr lang="en-GB" kern="0">
                <a:solidFill>
                  <a:srgbClr val="000000"/>
                </a:solidFill>
                <a:latin typeface="Calibri"/>
                <a:ea typeface="Calibri"/>
                <a:cs typeface="Calibri"/>
                <a:sym typeface="Calibri"/>
              </a:rPr>
              <a:pPr defTabSz="966064">
                <a:buClr>
                  <a:srgbClr val="000000"/>
                </a:buClr>
                <a:buSzPts val="1200"/>
                <a:defRPr/>
              </a:pPr>
              <a:t>7</a:t>
            </a:fld>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51251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a:buClr>
                <a:schemeClr val="dk1"/>
              </a:buClr>
              <a:buSzPts val="1200"/>
            </a:pPr>
            <a:r>
              <a:rPr lang="en-GB" dirty="0"/>
              <a:t>Introduce the short form in a sentence. </a:t>
            </a:r>
            <a:endParaRPr dirty="0"/>
          </a:p>
          <a:p>
            <a:pPr marL="483032" indent="-241516">
              <a:buSzPts val="1400"/>
            </a:pPr>
            <a:endParaRPr dirty="0"/>
          </a:p>
          <a:p>
            <a:pPr marL="483032" indent="-241516">
              <a:buSzPts val="1400"/>
            </a:pPr>
            <a:endParaRPr dirty="0"/>
          </a:p>
        </p:txBody>
      </p:sp>
      <p:sp>
        <p:nvSpPr>
          <p:cNvPr id="71" name="Google Shape;71;p4:notes"/>
          <p:cNvSpPr txBox="1">
            <a:spLocks noGrp="1"/>
          </p:cNvSpPr>
          <p:nvPr>
            <p:ph type="sldNum" idx="12"/>
          </p:nvPr>
        </p:nvSpPr>
        <p:spPr>
          <a:xfrm>
            <a:off x="3901698" y="9516039"/>
            <a:ext cx="2984871" cy="502674"/>
          </a:xfrm>
          <a:prstGeom prst="rect">
            <a:avLst/>
          </a:prstGeom>
          <a:noFill/>
          <a:ln>
            <a:noFill/>
          </a:ln>
        </p:spPr>
        <p:txBody>
          <a:bodyPr spcFirstLastPara="1" wrap="square" lIns="96591" tIns="48282" rIns="96591" bIns="48282" anchor="b" anchorCtr="0">
            <a:noAutofit/>
          </a:bodyPr>
          <a:lstStyle/>
          <a:p>
            <a:pPr defTabSz="966064">
              <a:buClr>
                <a:srgbClr val="000000"/>
              </a:buClr>
              <a:buSzPts val="1200"/>
              <a:defRPr/>
            </a:pPr>
            <a:fld id="{00000000-1234-1234-1234-123412341234}" type="slidenum">
              <a:rPr lang="en-GB" kern="0">
                <a:solidFill>
                  <a:srgbClr val="000000"/>
                </a:solidFill>
                <a:latin typeface="Calibri"/>
                <a:ea typeface="Calibri"/>
                <a:cs typeface="Calibri"/>
                <a:sym typeface="Calibri"/>
              </a:rPr>
              <a:pPr defTabSz="966064">
                <a:buClr>
                  <a:srgbClr val="000000"/>
                </a:buClr>
                <a:buSzPts val="1200"/>
                <a:defRPr/>
              </a:pPr>
              <a:t>8</a:t>
            </a:fld>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79582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8817" y="4821506"/>
            <a:ext cx="5510530" cy="3944868"/>
          </a:xfrm>
          <a:prstGeom prst="rect">
            <a:avLst/>
          </a:prstGeom>
          <a:noFill/>
          <a:ln>
            <a:noFill/>
          </a:ln>
        </p:spPr>
        <p:txBody>
          <a:bodyPr spcFirstLastPara="1" wrap="square" lIns="96591" tIns="48282" rIns="96591" bIns="48282" anchor="t" anchorCtr="0">
            <a:noAutofit/>
          </a:bodyPr>
          <a:lstStyle/>
          <a:p>
            <a:pPr>
              <a:buClr>
                <a:schemeClr val="dk1"/>
              </a:buClr>
              <a:buSzPts val="1200"/>
            </a:pPr>
            <a:r>
              <a:rPr lang="en-GB"/>
              <a:t>Introduce the long form in a sentence. </a:t>
            </a:r>
            <a:endParaRPr/>
          </a:p>
          <a:p>
            <a:pPr marL="483032" indent="-241516">
              <a:buSzPts val="1400"/>
            </a:pPr>
            <a:endParaRPr/>
          </a:p>
        </p:txBody>
      </p:sp>
      <p:sp>
        <p:nvSpPr>
          <p:cNvPr id="80" name="Google Shape;80;p5:notes"/>
          <p:cNvSpPr txBox="1">
            <a:spLocks noGrp="1"/>
          </p:cNvSpPr>
          <p:nvPr>
            <p:ph type="sldNum" idx="12"/>
          </p:nvPr>
        </p:nvSpPr>
        <p:spPr>
          <a:xfrm>
            <a:off x="3901698" y="9516039"/>
            <a:ext cx="2984871" cy="502674"/>
          </a:xfrm>
          <a:prstGeom prst="rect">
            <a:avLst/>
          </a:prstGeom>
          <a:noFill/>
          <a:ln>
            <a:noFill/>
          </a:ln>
        </p:spPr>
        <p:txBody>
          <a:bodyPr spcFirstLastPara="1" wrap="square" lIns="96591" tIns="48282" rIns="96591" bIns="48282" anchor="b" anchorCtr="0">
            <a:noAutofit/>
          </a:bodyPr>
          <a:lstStyle/>
          <a:p>
            <a:pPr defTabSz="966064">
              <a:buClr>
                <a:srgbClr val="000000"/>
              </a:buClr>
              <a:buSzPts val="1200"/>
              <a:defRPr/>
            </a:pPr>
            <a:fld id="{00000000-1234-1234-1234-123412341234}" type="slidenum">
              <a:rPr lang="en-GB" kern="0">
                <a:solidFill>
                  <a:srgbClr val="000000"/>
                </a:solidFill>
                <a:latin typeface="Calibri"/>
                <a:ea typeface="Calibri"/>
                <a:cs typeface="Calibri"/>
                <a:sym typeface="Calibri"/>
              </a:rPr>
              <a:pPr defTabSz="966064">
                <a:buClr>
                  <a:srgbClr val="000000"/>
                </a:buClr>
                <a:buSzPts val="1200"/>
                <a:defRPr/>
              </a:pPr>
              <a:t>9</a:t>
            </a:fld>
            <a:endParaRPr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27741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08/08/2022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681181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65409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384736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6471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39250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71332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5416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076962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115556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5801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72644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469660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63630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116515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4499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2631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878670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464046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894017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95789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535078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08/08/2022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155859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 name="Google Shape;14;p2"/>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Tree>
    <p:extLst>
      <p:ext uri="{BB962C8B-B14F-4D97-AF65-F5344CB8AC3E}">
        <p14:creationId xmlns:p14="http://schemas.microsoft.com/office/powerpoint/2010/main" val="2813467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19790379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0" name="Google Shape;20;p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9114674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3" name="Google Shape;23;p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4" name="Google Shape;24;p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5" name="Google Shape;25;p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6" name="Google Shape;26;p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123915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9" name="Google Shape;29;p6"/>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30" name="Google Shape;30;p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22337595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7"/>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a:t>Click icon to add picture</a:t>
            </a:r>
            <a:endParaRPr/>
          </a:p>
        </p:txBody>
      </p:sp>
      <p:sp>
        <p:nvSpPr>
          <p:cNvPr id="34" name="Google Shape;34;p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9177670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30432472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0" name="Google Shape;40;p9"/>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7394088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97707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357562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541484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05798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214582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95986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6933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722477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219471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255173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3702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10" Type="http://schemas.openxmlformats.org/officeDocument/2006/relationships/image" Target="../media/image1.jpg"/><Relationship Id="rId4" Type="http://schemas.openxmlformats.org/officeDocument/2006/relationships/slideLayout" Target="../slideLayouts/slideLayout59.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jp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166534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04669197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423678261"/>
      </p:ext>
    </p:extLst>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28602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10.xml"/><Relationship Id="rId1" Type="http://schemas.openxmlformats.org/officeDocument/2006/relationships/slideLayout" Target="../slideLayouts/slideLayout57.xml"/><Relationship Id="rId4" Type="http://schemas.openxmlformats.org/officeDocument/2006/relationships/audio" Target="../media/audio40.wav"/></Relationships>
</file>

<file path=ppt/slides/_rels/slide11.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notesSlide" Target="../notesSlides/notesSlide11.xml"/><Relationship Id="rId1" Type="http://schemas.openxmlformats.org/officeDocument/2006/relationships/slideLayout" Target="../slideLayouts/slideLayout57.xml"/><Relationship Id="rId4" Type="http://schemas.openxmlformats.org/officeDocument/2006/relationships/audio" Target="../media/audio41.wav"/></Relationships>
</file>

<file path=ppt/slides/_rels/slide12.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audio" Target="../media/audio52.wav"/><Relationship Id="rId18" Type="http://schemas.openxmlformats.org/officeDocument/2006/relationships/image" Target="../media/image33.png"/><Relationship Id="rId3" Type="http://schemas.openxmlformats.org/officeDocument/2006/relationships/audio" Target="../media/audio42.wav"/><Relationship Id="rId21" Type="http://schemas.openxmlformats.org/officeDocument/2006/relationships/image" Target="../media/image36.png"/><Relationship Id="rId7" Type="http://schemas.openxmlformats.org/officeDocument/2006/relationships/audio" Target="../media/audio46.wav"/><Relationship Id="rId12" Type="http://schemas.openxmlformats.org/officeDocument/2006/relationships/audio" Target="../media/audio51.wav"/><Relationship Id="rId17" Type="http://schemas.openxmlformats.org/officeDocument/2006/relationships/image" Target="../media/image32.png"/><Relationship Id="rId2" Type="http://schemas.openxmlformats.org/officeDocument/2006/relationships/notesSlide" Target="../notesSlides/notesSlide12.xml"/><Relationship Id="rId16" Type="http://schemas.openxmlformats.org/officeDocument/2006/relationships/image" Target="../media/image11.png"/><Relationship Id="rId20" Type="http://schemas.openxmlformats.org/officeDocument/2006/relationships/image" Target="../media/image35.png"/><Relationship Id="rId1" Type="http://schemas.openxmlformats.org/officeDocument/2006/relationships/slideLayout" Target="../slideLayouts/slideLayout65.xml"/><Relationship Id="rId6" Type="http://schemas.openxmlformats.org/officeDocument/2006/relationships/audio" Target="../media/audio45.wav"/><Relationship Id="rId11" Type="http://schemas.openxmlformats.org/officeDocument/2006/relationships/audio" Target="../media/audio50.wav"/><Relationship Id="rId5" Type="http://schemas.openxmlformats.org/officeDocument/2006/relationships/audio" Target="../media/audio44.wav"/><Relationship Id="rId15" Type="http://schemas.openxmlformats.org/officeDocument/2006/relationships/audio" Target="../media/audio54.wav"/><Relationship Id="rId10" Type="http://schemas.openxmlformats.org/officeDocument/2006/relationships/audio" Target="../media/audio49.wav"/><Relationship Id="rId19" Type="http://schemas.openxmlformats.org/officeDocument/2006/relationships/image" Target="../media/image34.png"/><Relationship Id="rId4" Type="http://schemas.openxmlformats.org/officeDocument/2006/relationships/audio" Target="../media/audio43.wav"/><Relationship Id="rId9" Type="http://schemas.openxmlformats.org/officeDocument/2006/relationships/audio" Target="../media/audio48.wav"/><Relationship Id="rId14" Type="http://schemas.openxmlformats.org/officeDocument/2006/relationships/audio" Target="../media/audio53.wav"/></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8" Type="http://schemas.openxmlformats.org/officeDocument/2006/relationships/audio" Target="../media/audio59.wav"/><Relationship Id="rId3" Type="http://schemas.openxmlformats.org/officeDocument/2006/relationships/audio" Target="../media/audio55.wav"/><Relationship Id="rId7" Type="http://schemas.openxmlformats.org/officeDocument/2006/relationships/audio" Target="../media/audio58.wav"/><Relationship Id="rId2" Type="http://schemas.openxmlformats.org/officeDocument/2006/relationships/notesSlide" Target="../notesSlides/notesSlide14.xml"/><Relationship Id="rId1" Type="http://schemas.openxmlformats.org/officeDocument/2006/relationships/slideLayout" Target="../slideLayouts/slideLayout65.xml"/><Relationship Id="rId6" Type="http://schemas.openxmlformats.org/officeDocument/2006/relationships/audio" Target="../media/audio57.wav"/><Relationship Id="rId5" Type="http://schemas.openxmlformats.org/officeDocument/2006/relationships/image" Target="../media/image11.png"/><Relationship Id="rId4" Type="http://schemas.openxmlformats.org/officeDocument/2006/relationships/audio" Target="../media/audio56.wav"/><Relationship Id="rId9" Type="http://schemas.openxmlformats.org/officeDocument/2006/relationships/image" Target="../media/image37.jpeg"/></Relationships>
</file>

<file path=ppt/slides/_rels/slide15.xml.rels><?xml version="1.0" encoding="UTF-8" standalone="yes"?>
<Relationships xmlns="http://schemas.openxmlformats.org/package/2006/relationships"><Relationship Id="rId8" Type="http://schemas.openxmlformats.org/officeDocument/2006/relationships/audio" Target="../media/audio64.wav"/><Relationship Id="rId13" Type="http://schemas.openxmlformats.org/officeDocument/2006/relationships/audio" Target="../media/audio69.wav"/><Relationship Id="rId18" Type="http://schemas.openxmlformats.org/officeDocument/2006/relationships/image" Target="../media/image42.png"/><Relationship Id="rId3" Type="http://schemas.openxmlformats.org/officeDocument/2006/relationships/image" Target="../media/image11.png"/><Relationship Id="rId21" Type="http://schemas.openxmlformats.org/officeDocument/2006/relationships/image" Target="../media/image45.png"/><Relationship Id="rId7" Type="http://schemas.openxmlformats.org/officeDocument/2006/relationships/audio" Target="../media/audio63.wav"/><Relationship Id="rId12" Type="http://schemas.openxmlformats.org/officeDocument/2006/relationships/audio" Target="../media/audio68.wav"/><Relationship Id="rId17" Type="http://schemas.openxmlformats.org/officeDocument/2006/relationships/image" Target="../media/image41.png"/><Relationship Id="rId2" Type="http://schemas.openxmlformats.org/officeDocument/2006/relationships/notesSlide" Target="../notesSlides/notesSlide15.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audio" Target="../media/audio62.wav"/><Relationship Id="rId11" Type="http://schemas.openxmlformats.org/officeDocument/2006/relationships/audio" Target="../media/audio67.wav"/><Relationship Id="rId5" Type="http://schemas.openxmlformats.org/officeDocument/2006/relationships/audio" Target="../media/audio61.wav"/><Relationship Id="rId15" Type="http://schemas.openxmlformats.org/officeDocument/2006/relationships/image" Target="../media/image39.png"/><Relationship Id="rId23" Type="http://schemas.openxmlformats.org/officeDocument/2006/relationships/image" Target="../media/image47.png"/><Relationship Id="rId10" Type="http://schemas.openxmlformats.org/officeDocument/2006/relationships/audio" Target="../media/audio66.wav"/><Relationship Id="rId19" Type="http://schemas.openxmlformats.org/officeDocument/2006/relationships/image" Target="../media/image43.png"/><Relationship Id="rId4" Type="http://schemas.openxmlformats.org/officeDocument/2006/relationships/audio" Target="../media/audio60.wav"/><Relationship Id="rId9" Type="http://schemas.openxmlformats.org/officeDocument/2006/relationships/audio" Target="../media/audio65.wav"/><Relationship Id="rId14" Type="http://schemas.openxmlformats.org/officeDocument/2006/relationships/image" Target="../media/image38.png"/><Relationship Id="rId22"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8" Type="http://schemas.openxmlformats.org/officeDocument/2006/relationships/audio" Target="../media/audio74.wav"/><Relationship Id="rId13" Type="http://schemas.openxmlformats.org/officeDocument/2006/relationships/audio" Target="../media/audio79.wav"/><Relationship Id="rId18" Type="http://schemas.openxmlformats.org/officeDocument/2006/relationships/audio" Target="../media/audio83.wav"/><Relationship Id="rId26" Type="http://schemas.openxmlformats.org/officeDocument/2006/relationships/image" Target="../media/image52.png"/><Relationship Id="rId3" Type="http://schemas.openxmlformats.org/officeDocument/2006/relationships/image" Target="../media/image11.png"/><Relationship Id="rId21" Type="http://schemas.openxmlformats.org/officeDocument/2006/relationships/audio" Target="../media/audio86.wav"/><Relationship Id="rId7" Type="http://schemas.openxmlformats.org/officeDocument/2006/relationships/audio" Target="../media/audio73.wav"/><Relationship Id="rId12" Type="http://schemas.openxmlformats.org/officeDocument/2006/relationships/audio" Target="../media/audio78.wav"/><Relationship Id="rId17" Type="http://schemas.openxmlformats.org/officeDocument/2006/relationships/audio" Target="../media/audio82.wav"/><Relationship Id="rId25" Type="http://schemas.openxmlformats.org/officeDocument/2006/relationships/image" Target="../media/image51.png"/><Relationship Id="rId2" Type="http://schemas.openxmlformats.org/officeDocument/2006/relationships/notesSlide" Target="../notesSlides/notesSlide17.xml"/><Relationship Id="rId16" Type="http://schemas.openxmlformats.org/officeDocument/2006/relationships/audio" Target="../media/audio81.wav"/><Relationship Id="rId20" Type="http://schemas.openxmlformats.org/officeDocument/2006/relationships/audio" Target="../media/audio85.wav"/><Relationship Id="rId1" Type="http://schemas.openxmlformats.org/officeDocument/2006/relationships/slideLayout" Target="../slideLayouts/slideLayout2.xml"/><Relationship Id="rId6" Type="http://schemas.openxmlformats.org/officeDocument/2006/relationships/audio" Target="../media/audio72.wav"/><Relationship Id="rId11" Type="http://schemas.openxmlformats.org/officeDocument/2006/relationships/audio" Target="../media/audio77.wav"/><Relationship Id="rId24" Type="http://schemas.openxmlformats.org/officeDocument/2006/relationships/audio" Target="../media/audio89.wav"/><Relationship Id="rId5" Type="http://schemas.openxmlformats.org/officeDocument/2006/relationships/audio" Target="../media/audio71.wav"/><Relationship Id="rId15" Type="http://schemas.openxmlformats.org/officeDocument/2006/relationships/audio" Target="../media/audio80.wav"/><Relationship Id="rId23" Type="http://schemas.openxmlformats.org/officeDocument/2006/relationships/audio" Target="../media/audio88.wav"/><Relationship Id="rId10" Type="http://schemas.openxmlformats.org/officeDocument/2006/relationships/audio" Target="../media/audio76.wav"/><Relationship Id="rId19" Type="http://schemas.openxmlformats.org/officeDocument/2006/relationships/audio" Target="../media/audio84.wav"/><Relationship Id="rId4" Type="http://schemas.openxmlformats.org/officeDocument/2006/relationships/audio" Target="../media/audio70.wav"/><Relationship Id="rId9" Type="http://schemas.openxmlformats.org/officeDocument/2006/relationships/audio" Target="../media/audio75.wav"/><Relationship Id="rId14" Type="http://schemas.openxmlformats.org/officeDocument/2006/relationships/image" Target="../media/image50.png"/><Relationship Id="rId22" Type="http://schemas.openxmlformats.org/officeDocument/2006/relationships/audio" Target="../media/audio87.wav"/></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audio" Target="../media/audio90.wav"/><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image" Target="../media/image58.png"/><Relationship Id="rId4" Type="http://schemas.openxmlformats.org/officeDocument/2006/relationships/audio" Target="../media/audio91.wav"/></Relationships>
</file>

<file path=ppt/slides/_rels/slide28.xml.rels><?xml version="1.0" encoding="UTF-8" standalone="yes"?>
<Relationships xmlns="http://schemas.openxmlformats.org/package/2006/relationships"><Relationship Id="rId8" Type="http://schemas.openxmlformats.org/officeDocument/2006/relationships/audio" Target="../media/audio95.wav"/><Relationship Id="rId13" Type="http://schemas.openxmlformats.org/officeDocument/2006/relationships/image" Target="../media/image62.png"/><Relationship Id="rId3" Type="http://schemas.openxmlformats.org/officeDocument/2006/relationships/audio" Target="../media/audio90.wav"/><Relationship Id="rId7" Type="http://schemas.openxmlformats.org/officeDocument/2006/relationships/audio" Target="../media/audio94.wav"/><Relationship Id="rId12"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50.xml"/><Relationship Id="rId6" Type="http://schemas.openxmlformats.org/officeDocument/2006/relationships/audio" Target="../media/audio93.wav"/><Relationship Id="rId11" Type="http://schemas.openxmlformats.org/officeDocument/2006/relationships/image" Target="../media/image60.png"/><Relationship Id="rId5" Type="http://schemas.openxmlformats.org/officeDocument/2006/relationships/audio" Target="../media/audio92.wav"/><Relationship Id="rId10" Type="http://schemas.openxmlformats.org/officeDocument/2006/relationships/image" Target="../media/image59.png"/><Relationship Id="rId4" Type="http://schemas.openxmlformats.org/officeDocument/2006/relationships/audio" Target="../media/audio91.wav"/><Relationship Id="rId9" Type="http://schemas.openxmlformats.org/officeDocument/2006/relationships/audio" Target="../media/audio96.wav"/><Relationship Id="rId14"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4.png"/><Relationship Id="rId18" Type="http://schemas.openxmlformats.org/officeDocument/2006/relationships/audio" Target="../media/audio101.wav"/><Relationship Id="rId3" Type="http://schemas.openxmlformats.org/officeDocument/2006/relationships/image" Target="../media/image11.png"/><Relationship Id="rId21" Type="http://schemas.openxmlformats.org/officeDocument/2006/relationships/image" Target="../media/image68.png"/><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audio" Target="../media/audio100.wav"/><Relationship Id="rId2" Type="http://schemas.openxmlformats.org/officeDocument/2006/relationships/notesSlide" Target="../notesSlides/notesSlide29.xml"/><Relationship Id="rId16" Type="http://schemas.openxmlformats.org/officeDocument/2006/relationships/audio" Target="../media/audio99.wav"/><Relationship Id="rId20" Type="http://schemas.openxmlformats.org/officeDocument/2006/relationships/image" Target="../media/image67.png"/><Relationship Id="rId1" Type="http://schemas.openxmlformats.org/officeDocument/2006/relationships/slideLayout" Target="../slideLayouts/slideLayout50.xml"/><Relationship Id="rId6" Type="http://schemas.openxmlformats.org/officeDocument/2006/relationships/image" Target="../media/image66.png"/><Relationship Id="rId11" Type="http://schemas.openxmlformats.org/officeDocument/2006/relationships/image" Target="../media/image22.png"/><Relationship Id="rId5" Type="http://schemas.openxmlformats.org/officeDocument/2006/relationships/image" Target="../media/image65.png"/><Relationship Id="rId15" Type="http://schemas.openxmlformats.org/officeDocument/2006/relationships/audio" Target="../media/audio98.wav"/><Relationship Id="rId10" Type="http://schemas.openxmlformats.org/officeDocument/2006/relationships/image" Target="../media/image21.png"/><Relationship Id="rId19" Type="http://schemas.openxmlformats.org/officeDocument/2006/relationships/audio" Target="../media/audio102.wav"/><Relationship Id="rId4" Type="http://schemas.openxmlformats.org/officeDocument/2006/relationships/image" Target="../media/image64.png"/><Relationship Id="rId9" Type="http://schemas.openxmlformats.org/officeDocument/2006/relationships/image" Target="../media/image20.png"/><Relationship Id="rId14" Type="http://schemas.openxmlformats.org/officeDocument/2006/relationships/audio" Target="../media/audio97.wav"/><Relationship Id="rId22"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audio" Target="../media/audio107.wav"/><Relationship Id="rId3" Type="http://schemas.openxmlformats.org/officeDocument/2006/relationships/image" Target="../media/image11.png"/><Relationship Id="rId7" Type="http://schemas.openxmlformats.org/officeDocument/2006/relationships/audio" Target="../media/audio106.wav"/><Relationship Id="rId2" Type="http://schemas.openxmlformats.org/officeDocument/2006/relationships/notesSlide" Target="../notesSlides/notesSlide30.xml"/><Relationship Id="rId1" Type="http://schemas.openxmlformats.org/officeDocument/2006/relationships/slideLayout" Target="../slideLayouts/slideLayout50.xml"/><Relationship Id="rId6" Type="http://schemas.openxmlformats.org/officeDocument/2006/relationships/audio" Target="../media/audio105.wav"/><Relationship Id="rId5" Type="http://schemas.openxmlformats.org/officeDocument/2006/relationships/audio" Target="../media/audio104.wav"/><Relationship Id="rId10" Type="http://schemas.openxmlformats.org/officeDocument/2006/relationships/image" Target="../media/image70.png"/><Relationship Id="rId4" Type="http://schemas.openxmlformats.org/officeDocument/2006/relationships/audio" Target="../media/audio103.wav"/><Relationship Id="rId9" Type="http://schemas.openxmlformats.org/officeDocument/2006/relationships/audio" Target="../media/audio108.wav"/></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1.png"/><Relationship Id="rId7"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audio" Target="../media/audio110.wav"/><Relationship Id="rId5" Type="http://schemas.openxmlformats.org/officeDocument/2006/relationships/audio" Target="../media/audio109.wav"/><Relationship Id="rId4" Type="http://schemas.openxmlformats.org/officeDocument/2006/relationships/audio" Target="../media/audio103.wav"/></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audio" Target="../media/audio112.wav"/><Relationship Id="rId5" Type="http://schemas.openxmlformats.org/officeDocument/2006/relationships/audio" Target="../media/audio111.wav"/><Relationship Id="rId4" Type="http://schemas.openxmlformats.org/officeDocument/2006/relationships/audio" Target="../media/audio104.wav"/></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audio" Target="../media/audio114.wav"/><Relationship Id="rId5" Type="http://schemas.openxmlformats.org/officeDocument/2006/relationships/audio" Target="../media/audio113.wav"/><Relationship Id="rId4" Type="http://schemas.openxmlformats.org/officeDocument/2006/relationships/audio" Target="../media/audio105.wav"/></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audio" Target="../media/audio116.wav"/><Relationship Id="rId5" Type="http://schemas.openxmlformats.org/officeDocument/2006/relationships/audio" Target="../media/audio115.wav"/><Relationship Id="rId4" Type="http://schemas.openxmlformats.org/officeDocument/2006/relationships/audio" Target="../media/audio106.wav"/></Relationships>
</file>

<file path=ppt/slides/_rels/slide3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1.png"/><Relationship Id="rId7"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audio" Target="../media/audio118.wav"/><Relationship Id="rId5" Type="http://schemas.openxmlformats.org/officeDocument/2006/relationships/audio" Target="../media/audio117.wav"/><Relationship Id="rId4" Type="http://schemas.openxmlformats.org/officeDocument/2006/relationships/audio" Target="../media/audio107.wav"/></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8.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audio" Target="../media/audio120.wav"/><Relationship Id="rId5" Type="http://schemas.openxmlformats.org/officeDocument/2006/relationships/audio" Target="../media/audio119.wav"/><Relationship Id="rId4" Type="http://schemas.openxmlformats.org/officeDocument/2006/relationships/audio" Target="../media/audio108.wav"/></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8" Type="http://schemas.openxmlformats.org/officeDocument/2006/relationships/audio" Target="../media/audio125.wav"/><Relationship Id="rId13" Type="http://schemas.openxmlformats.org/officeDocument/2006/relationships/audio" Target="../media/audio129.wav"/><Relationship Id="rId18" Type="http://schemas.openxmlformats.org/officeDocument/2006/relationships/audio" Target="../media/audio134.wav"/><Relationship Id="rId3" Type="http://schemas.openxmlformats.org/officeDocument/2006/relationships/image" Target="../media/image11.png"/><Relationship Id="rId21" Type="http://schemas.openxmlformats.org/officeDocument/2006/relationships/image" Target="../media/image83.png"/><Relationship Id="rId7" Type="http://schemas.openxmlformats.org/officeDocument/2006/relationships/audio" Target="../media/audio124.wav"/><Relationship Id="rId12" Type="http://schemas.openxmlformats.org/officeDocument/2006/relationships/image" Target="../media/image50.png"/><Relationship Id="rId17" Type="http://schemas.openxmlformats.org/officeDocument/2006/relationships/audio" Target="../media/audio133.wav"/><Relationship Id="rId2" Type="http://schemas.openxmlformats.org/officeDocument/2006/relationships/notesSlide" Target="../notesSlides/notesSlide39.xml"/><Relationship Id="rId16" Type="http://schemas.openxmlformats.org/officeDocument/2006/relationships/audio" Target="../media/audio132.wav"/><Relationship Id="rId20" Type="http://schemas.openxmlformats.org/officeDocument/2006/relationships/audio" Target="../media/audio136.wav"/><Relationship Id="rId1" Type="http://schemas.openxmlformats.org/officeDocument/2006/relationships/slideLayout" Target="../slideLayouts/slideLayout2.xml"/><Relationship Id="rId6" Type="http://schemas.openxmlformats.org/officeDocument/2006/relationships/audio" Target="../media/audio123.wav"/><Relationship Id="rId11" Type="http://schemas.openxmlformats.org/officeDocument/2006/relationships/audio" Target="../media/audio128.wav"/><Relationship Id="rId5" Type="http://schemas.openxmlformats.org/officeDocument/2006/relationships/audio" Target="../media/audio122.wav"/><Relationship Id="rId15" Type="http://schemas.openxmlformats.org/officeDocument/2006/relationships/audio" Target="../media/audio131.wav"/><Relationship Id="rId10" Type="http://schemas.openxmlformats.org/officeDocument/2006/relationships/audio" Target="../media/audio127.wav"/><Relationship Id="rId19" Type="http://schemas.openxmlformats.org/officeDocument/2006/relationships/audio" Target="../media/audio135.wav"/><Relationship Id="rId4" Type="http://schemas.openxmlformats.org/officeDocument/2006/relationships/audio" Target="../media/audio121.wav"/><Relationship Id="rId9" Type="http://schemas.openxmlformats.org/officeDocument/2006/relationships/audio" Target="../media/audio126.wav"/><Relationship Id="rId14" Type="http://schemas.openxmlformats.org/officeDocument/2006/relationships/audio" Target="../media/audio130.wav"/><Relationship Id="rId22" Type="http://schemas.openxmlformats.org/officeDocument/2006/relationships/image" Target="../media/image84.pn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0.png"/><Relationship Id="rId18" Type="http://schemas.openxmlformats.org/officeDocument/2006/relationships/audio" Target="../media/audio8.wav"/><Relationship Id="rId3" Type="http://schemas.openxmlformats.org/officeDocument/2006/relationships/image" Target="../media/image11.png"/><Relationship Id="rId21" Type="http://schemas.openxmlformats.org/officeDocument/2006/relationships/audio" Target="../media/audio11.wav"/><Relationship Id="rId7" Type="http://schemas.openxmlformats.org/officeDocument/2006/relationships/image" Target="../media/image15.jpeg"/><Relationship Id="rId12" Type="http://schemas.microsoft.com/office/2007/relationships/hdphoto" Target="../media/hdphoto1.wdp"/><Relationship Id="rId17"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image" Target="../media/image23.png"/><Relationship Id="rId20" Type="http://schemas.openxmlformats.org/officeDocument/2006/relationships/audio" Target="../media/audio10.wav"/><Relationship Id="rId1" Type="http://schemas.openxmlformats.org/officeDocument/2006/relationships/slideLayout" Target="../slideLayouts/slideLayout50.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eg"/><Relationship Id="rId15" Type="http://schemas.openxmlformats.org/officeDocument/2006/relationships/image" Target="../media/image22.png"/><Relationship Id="rId23" Type="http://schemas.openxmlformats.org/officeDocument/2006/relationships/audio" Target="../media/audio13.wav"/><Relationship Id="rId10" Type="http://schemas.openxmlformats.org/officeDocument/2006/relationships/image" Target="../media/image18.png"/><Relationship Id="rId19" Type="http://schemas.openxmlformats.org/officeDocument/2006/relationships/audio" Target="../media/audio9.wav"/><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1.png"/><Relationship Id="rId22" Type="http://schemas.openxmlformats.org/officeDocument/2006/relationships/audio" Target="../media/audio12.wav"/></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35.xml"/><Relationship Id="rId6" Type="http://schemas.openxmlformats.org/officeDocument/2006/relationships/hyperlink" Target="https://quizlet.com/gb/673822759/year-9-french-term-31-week-4-flash-cards/" TargetMode="External"/><Relationship Id="rId5" Type="http://schemas.openxmlformats.org/officeDocument/2006/relationships/hyperlink" Target="https://resources.ncelp.org/concern/resources/q811km668?locale=en" TargetMode="External"/><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13" Type="http://schemas.openxmlformats.org/officeDocument/2006/relationships/audio" Target="../media/audio21.wav"/><Relationship Id="rId18" Type="http://schemas.openxmlformats.org/officeDocument/2006/relationships/image" Target="../media/image28.png"/><Relationship Id="rId26" Type="http://schemas.openxmlformats.org/officeDocument/2006/relationships/audio" Target="../media/audio30.wav"/><Relationship Id="rId3" Type="http://schemas.openxmlformats.org/officeDocument/2006/relationships/image" Target="../media/image25.png"/><Relationship Id="rId21" Type="http://schemas.openxmlformats.org/officeDocument/2006/relationships/audio" Target="../media/audio25.wav"/><Relationship Id="rId34" Type="http://schemas.openxmlformats.org/officeDocument/2006/relationships/audio" Target="../media/audio37.wav"/><Relationship Id="rId7" Type="http://schemas.openxmlformats.org/officeDocument/2006/relationships/audio" Target="../media/audio15.wav"/><Relationship Id="rId12" Type="http://schemas.openxmlformats.org/officeDocument/2006/relationships/audio" Target="../media/audio20.wav"/><Relationship Id="rId17" Type="http://schemas.openxmlformats.org/officeDocument/2006/relationships/image" Target="../media/image27.png"/><Relationship Id="rId25" Type="http://schemas.openxmlformats.org/officeDocument/2006/relationships/audio" Target="../media/audio29.wav"/><Relationship Id="rId33" Type="http://schemas.openxmlformats.org/officeDocument/2006/relationships/audio" Target="../media/audio36.wav"/><Relationship Id="rId2" Type="http://schemas.openxmlformats.org/officeDocument/2006/relationships/notesSlide" Target="../notesSlides/notesSlide5.xml"/><Relationship Id="rId16" Type="http://schemas.openxmlformats.org/officeDocument/2006/relationships/audio" Target="../media/audio24.wav"/><Relationship Id="rId20" Type="http://schemas.openxmlformats.org/officeDocument/2006/relationships/image" Target="../media/image30.jpg"/><Relationship Id="rId29"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audio" Target="../media/audio14.wav"/><Relationship Id="rId11" Type="http://schemas.openxmlformats.org/officeDocument/2006/relationships/audio" Target="../media/audio19.wav"/><Relationship Id="rId24" Type="http://schemas.openxmlformats.org/officeDocument/2006/relationships/audio" Target="../media/audio28.wav"/><Relationship Id="rId32" Type="http://schemas.openxmlformats.org/officeDocument/2006/relationships/audio" Target="../media/audio35.wav"/><Relationship Id="rId5" Type="http://schemas.openxmlformats.org/officeDocument/2006/relationships/image" Target="../media/image11.png"/><Relationship Id="rId15" Type="http://schemas.openxmlformats.org/officeDocument/2006/relationships/audio" Target="../media/audio23.wav"/><Relationship Id="rId23" Type="http://schemas.openxmlformats.org/officeDocument/2006/relationships/audio" Target="../media/audio27.wav"/><Relationship Id="rId28" Type="http://schemas.openxmlformats.org/officeDocument/2006/relationships/audio" Target="../media/audio32.wav"/><Relationship Id="rId10" Type="http://schemas.openxmlformats.org/officeDocument/2006/relationships/audio" Target="../media/audio18.wav"/><Relationship Id="rId19" Type="http://schemas.openxmlformats.org/officeDocument/2006/relationships/image" Target="../media/image29.png"/><Relationship Id="rId31" Type="http://schemas.openxmlformats.org/officeDocument/2006/relationships/audio" Target="../media/audio34.wav"/><Relationship Id="rId4" Type="http://schemas.openxmlformats.org/officeDocument/2006/relationships/image" Target="../media/image26.png"/><Relationship Id="rId9" Type="http://schemas.openxmlformats.org/officeDocument/2006/relationships/audio" Target="../media/audio17.wav"/><Relationship Id="rId14" Type="http://schemas.openxmlformats.org/officeDocument/2006/relationships/audio" Target="../media/audio22.wav"/><Relationship Id="rId22" Type="http://schemas.openxmlformats.org/officeDocument/2006/relationships/audio" Target="../media/audio26.wav"/><Relationship Id="rId27" Type="http://schemas.openxmlformats.org/officeDocument/2006/relationships/audio" Target="../media/audio31.wav"/><Relationship Id="rId30" Type="http://schemas.openxmlformats.org/officeDocument/2006/relationships/audio" Target="../media/audio33.wav"/><Relationship Id="rId8" Type="http://schemas.openxmlformats.org/officeDocument/2006/relationships/audio" Target="../media/audio16.wav"/></Relationships>
</file>

<file path=ppt/slides/_rels/slide6.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notesSlide" Target="../notesSlides/notesSlide6.xml"/><Relationship Id="rId1" Type="http://schemas.openxmlformats.org/officeDocument/2006/relationships/slideLayout" Target="../slideLayouts/slideLayout57.xml"/><Relationship Id="rId5" Type="http://schemas.openxmlformats.org/officeDocument/2006/relationships/image" Target="../media/image26.png"/><Relationship Id="rId4" Type="http://schemas.openxmlformats.org/officeDocument/2006/relationships/audio" Target="../media/audio39.wav"/></Relationships>
</file>

<file path=ppt/slides/_rels/slide7.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notesSlide" Target="../notesSlides/notesSlide7.xml"/><Relationship Id="rId1" Type="http://schemas.openxmlformats.org/officeDocument/2006/relationships/slideLayout" Target="../slideLayouts/slideLayout57.xml"/><Relationship Id="rId4" Type="http://schemas.openxmlformats.org/officeDocument/2006/relationships/audio" Target="../media/audio39.wav"/></Relationships>
</file>

<file path=ppt/slides/_rels/slide8.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8.xml"/><Relationship Id="rId1" Type="http://schemas.openxmlformats.org/officeDocument/2006/relationships/slideLayout" Target="../slideLayouts/slideLayout57.xml"/><Relationship Id="rId4" Type="http://schemas.openxmlformats.org/officeDocument/2006/relationships/audio" Target="../media/audio40.wav"/></Relationships>
</file>

<file path=ppt/slides/_rels/slide9.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notesSlide" Target="../notesSlides/notesSlide9.xml"/><Relationship Id="rId1" Type="http://schemas.openxmlformats.org/officeDocument/2006/relationships/slideLayout" Target="../slideLayouts/slideLayout57.xml"/><Relationship Id="rId4" Type="http://schemas.openxmlformats.org/officeDocument/2006/relationships/audio" Target="../media/audio41.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401406" y="900000"/>
            <a:ext cx="7308549" cy="640111"/>
          </a:xfrm>
        </p:spPr>
        <p:txBody>
          <a:bodyPr>
            <a:normAutofit/>
          </a:bodyPr>
          <a:lstStyle/>
          <a:p>
            <a:pPr algn="l"/>
            <a:r>
              <a:rPr lang="en-GB" sz="4000" b="1" dirty="0">
                <a:solidFill>
                  <a:prstClr val="white"/>
                </a:solidFill>
              </a:rPr>
              <a:t>Shopping</a:t>
            </a: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300038" y="1789618"/>
            <a:ext cx="6840991" cy="1918305"/>
          </a:xfrm>
        </p:spPr>
        <p:txBody>
          <a:bodyPr>
            <a:noAutofit/>
          </a:bodyPr>
          <a:lstStyle/>
          <a:p>
            <a:pPr algn="l"/>
            <a:r>
              <a:rPr lang="en-US" sz="3000" dirty="0">
                <a:solidFill>
                  <a:prstClr val="white"/>
                </a:solidFill>
              </a:rPr>
              <a:t>Direct object pronouns (le, la) (preverbal position) with –ER verbs (present)</a:t>
            </a:r>
          </a:p>
          <a:p>
            <a:pPr algn="l"/>
            <a:r>
              <a:rPr lang="fr-FR" sz="3000" dirty="0">
                <a:solidFill>
                  <a:prstClr val="white"/>
                </a:solidFill>
              </a:rPr>
              <a:t>Les numéros 70-99</a:t>
            </a:r>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350895" y="4780950"/>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3 - Lesson 51</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401406"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Catherine Salkeld / Louise Bibbey</a:t>
            </a:r>
          </a:p>
          <a:p>
            <a:pPr>
              <a:defRPr/>
            </a:pPr>
            <a:r>
              <a:rPr lang="en-GB" sz="1400" dirty="0">
                <a:solidFill>
                  <a:prstClr val="white"/>
                </a:solidFill>
                <a:latin typeface="Century Gothic" panose="020B0502020202020204" pitchFamily="34" charset="0"/>
              </a:rPr>
              <a:t>Artwork by: Chloé </a:t>
            </a:r>
            <a:r>
              <a:rPr lang="fr-FR" sz="1400" dirty="0">
                <a:solidFill>
                  <a:prstClr val="white"/>
                </a:solidFill>
                <a:latin typeface="Century Gothic" panose="020B0502020202020204" pitchFamily="34" charset="0"/>
              </a:rPr>
              <a:t>Motard</a:t>
            </a: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08/08/22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4" name="Subtitle 5">
            <a:extLst>
              <a:ext uri="{FF2B5EF4-FFF2-40B4-BE49-F238E27FC236}">
                <a16:creationId xmlns:a16="http://schemas.microsoft.com/office/drawing/2014/main" id="{73FA6A76-D198-40BC-A5BA-51171DF2FF42}"/>
              </a:ext>
            </a:extLst>
          </p:cNvPr>
          <p:cNvSpPr txBox="1">
            <a:spLocks/>
          </p:cNvSpPr>
          <p:nvPr/>
        </p:nvSpPr>
        <p:spPr>
          <a:xfrm>
            <a:off x="359629" y="3819404"/>
            <a:ext cx="7193587" cy="6401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000" dirty="0">
                <a:solidFill>
                  <a:prstClr val="white"/>
                </a:solidFill>
              </a:rPr>
              <a:t>SSC: [</a:t>
            </a:r>
            <a:r>
              <a:rPr lang="en-US" sz="3000" dirty="0" err="1">
                <a:solidFill>
                  <a:prstClr val="white"/>
                </a:solidFill>
              </a:rPr>
              <a:t>th</a:t>
            </a:r>
            <a:r>
              <a:rPr lang="en-US" sz="3000" dirty="0">
                <a:solidFill>
                  <a:prstClr val="white"/>
                </a:solidFill>
              </a:rPr>
              <a:t>]</a:t>
            </a:r>
          </a:p>
        </p:txBody>
      </p:sp>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lvl="0" algn="ctr"/>
            <a:r>
              <a:rPr lang="fr-FR" sz="8400" b="1" dirty="0">
                <a:solidFill>
                  <a:srgbClr val="104F75"/>
                </a:solidFill>
              </a:rPr>
              <a:t>paie/paye</a:t>
            </a:r>
            <a:endParaRPr lang="fr-FR" sz="8400" dirty="0">
              <a:solidFill>
                <a:srgbClr val="104F75"/>
              </a:solidFill>
            </a:endParaRPr>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US"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a:t>
            </a:r>
            <a:r>
              <a:rPr lang="en-US" sz="3200" kern="0" dirty="0">
                <a:solidFill>
                  <a:srgbClr val="104F75"/>
                </a:solidFill>
                <a:latin typeface="Century Gothic"/>
                <a:ea typeface="Century Gothic"/>
                <a:cs typeface="Century Gothic"/>
                <a:sym typeface="Century Gothic"/>
              </a:rPr>
              <a:t>pay</a:t>
            </a:r>
            <a:r>
              <a:rPr kumimoji="0" lang="en-US"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s (for) | is </a:t>
            </a:r>
            <a:r>
              <a:rPr lang="en-US" sz="3200" kern="0" dirty="0">
                <a:solidFill>
                  <a:srgbClr val="104F75"/>
                </a:solidFill>
                <a:latin typeface="Century Gothic"/>
                <a:ea typeface="Century Gothic"/>
                <a:cs typeface="Century Gothic"/>
                <a:sym typeface="Century Gothic"/>
              </a:rPr>
              <a:t>pa</a:t>
            </a:r>
            <a:r>
              <a:rPr kumimoji="0" lang="en-US" sz="3200" b="0" i="0" u="none" strike="noStrike" kern="0" cap="none" spc="0" normalizeH="0" baseline="0" noProof="0" dirty="0" err="1">
                <a:ln>
                  <a:noFill/>
                </a:ln>
                <a:solidFill>
                  <a:srgbClr val="104F75"/>
                </a:solidFill>
                <a:effectLst/>
                <a:uLnTx/>
                <a:uFillTx/>
                <a:latin typeface="Century Gothic"/>
                <a:ea typeface="Century Gothic"/>
                <a:cs typeface="Century Gothic"/>
                <a:sym typeface="Century Gothic"/>
              </a:rPr>
              <a:t>ying</a:t>
            </a:r>
            <a:r>
              <a:rPr kumimoji="0" lang="en-US"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 (for)]</a:t>
            </a:r>
            <a:endParaRPr kumimoji="0" lang="en-US" sz="1400" b="0" i="0" u="none" strike="noStrike" kern="0" cap="none" spc="0" normalizeH="0" baseline="0" noProof="0" dirty="0">
              <a:ln>
                <a:noFill/>
              </a:ln>
              <a:solidFill>
                <a:srgbClr val="104F75"/>
              </a:solidFill>
              <a:effectLst/>
              <a:uLnTx/>
              <a:uFillTx/>
              <a:latin typeface="Arial"/>
              <a:ea typeface="+mn-ea"/>
              <a:cs typeface="Arial"/>
              <a:sym typeface="Arial"/>
            </a:endParaRPr>
          </a:p>
        </p:txBody>
      </p:sp>
      <p:sp>
        <p:nvSpPr>
          <p:cNvPr id="94" name="Google Shape;94;p15" descr="question mark action button"/>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fr-FR" sz="54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Je  </a:t>
            </a:r>
            <a:r>
              <a:rPr kumimoji="0" lang="fr-FR" sz="54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       </a:t>
            </a:r>
            <a:r>
              <a:rPr kumimoji="0" lang="fr-FR" sz="54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les billets de cinéma.</a:t>
            </a:r>
            <a:r>
              <a:rPr kumimoji="0" lang="fr-FR"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lang="fr-FR" sz="54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7" name="Google Shape;97;p15"/>
          <p:cNvSpPr txBox="1"/>
          <p:nvPr/>
        </p:nvSpPr>
        <p:spPr>
          <a:xfrm>
            <a:off x="1543051" y="5166000"/>
            <a:ext cx="9635490"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US"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[I </a:t>
            </a:r>
            <a:r>
              <a:rPr lang="en-US" sz="3200" b="1" kern="0" dirty="0">
                <a:solidFill>
                  <a:srgbClr val="ED7D31"/>
                </a:solidFill>
                <a:latin typeface="Century Gothic"/>
                <a:ea typeface="Century Gothic"/>
                <a:cs typeface="Century Gothic"/>
                <a:sym typeface="Century Gothic"/>
              </a:rPr>
              <a:t>pay</a:t>
            </a:r>
            <a:r>
              <a:rPr kumimoji="0" lang="en-US"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 </a:t>
            </a:r>
            <a:r>
              <a:rPr lang="en-US" sz="3200" b="1" kern="0" dirty="0">
                <a:solidFill>
                  <a:srgbClr val="ED7D31"/>
                </a:solidFill>
                <a:latin typeface="Century Gothic"/>
                <a:ea typeface="Century Gothic"/>
                <a:cs typeface="Century Gothic"/>
                <a:sym typeface="Century Gothic"/>
              </a:rPr>
              <a:t>f</a:t>
            </a:r>
            <a:r>
              <a:rPr kumimoji="0" lang="en-US"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or</a:t>
            </a:r>
            <a:r>
              <a:rPr kumimoji="0" lang="en-US" sz="32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 </a:t>
            </a:r>
            <a:r>
              <a:rPr kumimoji="0" lang="en-US"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 I am</a:t>
            </a:r>
            <a:r>
              <a:rPr kumimoji="0" lang="en-US"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 </a:t>
            </a:r>
            <a:r>
              <a:rPr lang="en-US" sz="3200" b="1" kern="0" dirty="0">
                <a:solidFill>
                  <a:srgbClr val="ED7D31"/>
                </a:solidFill>
                <a:latin typeface="Century Gothic"/>
                <a:ea typeface="Century Gothic"/>
                <a:cs typeface="Century Gothic"/>
                <a:sym typeface="Century Gothic"/>
              </a:rPr>
              <a:t>pa</a:t>
            </a:r>
            <a:r>
              <a:rPr kumimoji="0" lang="en-US" sz="32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ying</a:t>
            </a:r>
            <a:r>
              <a:rPr kumimoji="0" lang="en-US"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 </a:t>
            </a:r>
            <a:r>
              <a:rPr lang="en-US" sz="3200" b="1" kern="0" dirty="0">
                <a:solidFill>
                  <a:srgbClr val="ED7D31"/>
                </a:solidFill>
                <a:latin typeface="Century Gothic"/>
                <a:ea typeface="Century Gothic"/>
                <a:cs typeface="Century Gothic"/>
                <a:sym typeface="Century Gothic"/>
              </a:rPr>
              <a:t>f</a:t>
            </a:r>
            <a:r>
              <a:rPr kumimoji="0" lang="en-US"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or </a:t>
            </a:r>
            <a:r>
              <a:rPr lang="en-US" sz="3200" kern="0" dirty="0">
                <a:solidFill>
                  <a:srgbClr val="104F75"/>
                </a:solidFill>
                <a:latin typeface="Century Gothic"/>
                <a:ea typeface="Century Gothic"/>
                <a:cs typeface="Century Gothic"/>
                <a:sym typeface="Century Gothic"/>
              </a:rPr>
              <a:t>the cinema tickets</a:t>
            </a:r>
            <a:r>
              <a:rPr kumimoji="0" lang="en-US"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a:t>
            </a:r>
            <a:endParaRPr kumimoji="0" lang="en-US" sz="1400" b="0" i="0" u="none" strike="noStrike" kern="0" cap="none" spc="0" normalizeH="0" baseline="0" noProof="0" dirty="0">
              <a:ln>
                <a:noFill/>
              </a:ln>
              <a:solidFill>
                <a:srgbClr val="104F75"/>
              </a:solidFill>
              <a:effectLst/>
              <a:uLnTx/>
              <a:uFillTx/>
              <a:latin typeface="Arial"/>
              <a:ea typeface="+mn-ea"/>
              <a:cs typeface="Arial"/>
              <a:sym typeface="Arial"/>
            </a:endParaRPr>
          </a:p>
        </p:txBody>
      </p:sp>
      <p:sp>
        <p:nvSpPr>
          <p:cNvPr id="10" name="TextBox 9">
            <a:extLst>
              <a:ext uri="{FF2B5EF4-FFF2-40B4-BE49-F238E27FC236}">
                <a16:creationId xmlns:a16="http://schemas.microsoft.com/office/drawing/2014/main" id="{C2133321-B05D-4A39-806D-4D6485FB29F3}"/>
              </a:ext>
            </a:extLst>
          </p:cNvPr>
          <p:cNvSpPr txBox="1"/>
          <p:nvPr/>
        </p:nvSpPr>
        <p:spPr>
          <a:xfrm>
            <a:off x="2211150" y="4036786"/>
            <a:ext cx="184088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5400" b="1" kern="0" dirty="0">
                <a:solidFill>
                  <a:srgbClr val="ED7D31"/>
                </a:solidFill>
                <a:latin typeface="Century Gothic"/>
                <a:ea typeface="Century Gothic"/>
                <a:cs typeface="Century Gothic"/>
                <a:sym typeface="Century Gothic"/>
              </a:rPr>
              <a:t>p</a:t>
            </a:r>
            <a:r>
              <a:rPr kumimoji="0" lang="fr-FR" sz="54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aie</a:t>
            </a:r>
            <a:endParaRPr kumimoji="0" lang="en-GB" sz="5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09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pai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je paie les billets.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fade">
                                      <p:cBhvr>
                                        <p:cTn id="31" dur="500"/>
                                        <p:tgtEl>
                                          <p:spTgt spid="9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7"/>
                                        </p:tgtEl>
                                        <p:attrNameLst>
                                          <p:attrName>style.visibility</p:attrName>
                                        </p:attrNameLst>
                                      </p:cBhvr>
                                      <p:to>
                                        <p:strVal val="visible"/>
                                      </p:to>
                                    </p:set>
                                    <p:animEffect transition="in" filter="fade">
                                      <p:cBhvr>
                                        <p:cTn id="36"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US"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[to </a:t>
            </a:r>
            <a:r>
              <a:rPr lang="en-US" sz="3200" kern="0" dirty="0">
                <a:solidFill>
                  <a:srgbClr val="104F75"/>
                </a:solidFill>
                <a:latin typeface="Century Gothic"/>
                <a:ea typeface="Century Gothic"/>
                <a:cs typeface="Century Gothic"/>
                <a:sym typeface="Century Gothic"/>
              </a:rPr>
              <a:t>pay</a:t>
            </a:r>
            <a:r>
              <a:rPr kumimoji="0" lang="en-US"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 (for) | </a:t>
            </a:r>
            <a:r>
              <a:rPr lang="en-US" sz="3200" kern="0" dirty="0">
                <a:solidFill>
                  <a:srgbClr val="104F75"/>
                </a:solidFill>
                <a:latin typeface="Century Gothic"/>
                <a:ea typeface="Century Gothic"/>
                <a:cs typeface="Century Gothic"/>
                <a:sym typeface="Century Gothic"/>
              </a:rPr>
              <a:t>pa</a:t>
            </a:r>
            <a:r>
              <a:rPr kumimoji="0" lang="en-US" sz="3200" b="0" i="0" u="none" strike="noStrike" kern="0" cap="none" spc="0" normalizeH="0" baseline="0" noProof="0" dirty="0" err="1">
                <a:ln>
                  <a:noFill/>
                </a:ln>
                <a:solidFill>
                  <a:srgbClr val="104F75"/>
                </a:solidFill>
                <a:effectLst/>
                <a:uLnTx/>
                <a:uFillTx/>
                <a:latin typeface="Century Gothic"/>
                <a:ea typeface="Century Gothic"/>
                <a:cs typeface="Century Gothic"/>
                <a:sym typeface="Century Gothic"/>
              </a:rPr>
              <a:t>ying</a:t>
            </a:r>
            <a:r>
              <a:rPr kumimoji="0" lang="en-US"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 (for)]</a:t>
            </a:r>
            <a:endParaRPr kumimoji="0" lang="en-US" sz="1400" b="0" i="0" u="none" strike="noStrike" kern="0" cap="none" spc="0" normalizeH="0" baseline="0" noProof="0" dirty="0">
              <a:ln>
                <a:noFill/>
              </a:ln>
              <a:solidFill>
                <a:srgbClr val="104F75"/>
              </a:solidFill>
              <a:effectLst/>
              <a:uLnTx/>
              <a:uFillTx/>
              <a:latin typeface="Arial"/>
              <a:ea typeface="+mn-ea"/>
              <a:cs typeface="Arial"/>
              <a:sym typeface="Arial"/>
            </a:endParaRPr>
          </a:p>
        </p:txBody>
      </p:sp>
      <p:sp>
        <p:nvSpPr>
          <p:cNvPr id="103" name="Google Shape;103;p16" descr="question mark action button"/>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lvl="0" algn="ctr"/>
            <a:r>
              <a:rPr lang="fr-FR" sz="8400" b="1" dirty="0">
                <a:solidFill>
                  <a:srgbClr val="104F75"/>
                </a:solidFill>
              </a:rPr>
              <a:t>payer</a:t>
            </a:r>
            <a:endParaRPr lang="fr-FR" sz="8400" dirty="0">
              <a:solidFill>
                <a:srgbClr val="104F75"/>
              </a:solidFill>
            </a:endParaRPr>
          </a:p>
        </p:txBody>
      </p:sp>
      <p:sp>
        <p:nvSpPr>
          <p:cNvPr id="106" name="Google Shape;106;p16" descr="question mark action button"/>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194310" y="4039200"/>
            <a:ext cx="11997690"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Tx/>
              <a:buNone/>
              <a:tabLst/>
              <a:defRPr/>
            </a:pPr>
            <a:r>
              <a:rPr kumimoji="0" lang="fr-FR" sz="48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Il faut </a:t>
            </a:r>
            <a:r>
              <a:rPr kumimoji="0" lang="fr-FR" sz="48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           </a:t>
            </a:r>
            <a:r>
              <a:rPr lang="fr-FR" sz="4800" kern="0" dirty="0">
                <a:solidFill>
                  <a:srgbClr val="104F75"/>
                </a:solidFill>
                <a:latin typeface="Century Gothic"/>
                <a:ea typeface="Century Gothic"/>
                <a:cs typeface="Century Gothic"/>
                <a:sym typeface="Century Gothic"/>
              </a:rPr>
              <a:t>les billets de cinéma</a:t>
            </a:r>
            <a:r>
              <a:rPr kumimoji="0" lang="fr-FR" sz="48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 </a:t>
            </a:r>
          </a:p>
        </p:txBody>
      </p:sp>
      <p:sp>
        <p:nvSpPr>
          <p:cNvPr id="108" name="Google Shape;108;p16"/>
          <p:cNvSpPr/>
          <p:nvPr/>
        </p:nvSpPr>
        <p:spPr>
          <a:xfrm>
            <a:off x="2955877" y="4039200"/>
            <a:ext cx="1992630" cy="923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lang="fr-FR" sz="4800" b="1" kern="0" dirty="0">
                <a:solidFill>
                  <a:srgbClr val="ED7D31"/>
                </a:solidFill>
                <a:latin typeface="Century Gothic"/>
                <a:ea typeface="Century Gothic"/>
                <a:cs typeface="Century Gothic"/>
                <a:sym typeface="Century Gothic"/>
              </a:rPr>
              <a:t>p</a:t>
            </a:r>
            <a:r>
              <a:rPr kumimoji="0" lang="fr-FR" sz="48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ayer</a:t>
            </a:r>
            <a:endParaRPr kumimoji="0" lang="fr-FR" sz="48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US"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[You have to </a:t>
            </a:r>
            <a:r>
              <a:rPr lang="en-US" sz="3200" b="1" kern="0" dirty="0">
                <a:solidFill>
                  <a:srgbClr val="ED7D31"/>
                </a:solidFill>
                <a:latin typeface="Century Gothic"/>
                <a:ea typeface="Century Gothic"/>
                <a:cs typeface="Century Gothic"/>
                <a:sym typeface="Century Gothic"/>
              </a:rPr>
              <a:t>pa</a:t>
            </a:r>
            <a:r>
              <a:rPr kumimoji="0" lang="en-US"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y</a:t>
            </a:r>
            <a:r>
              <a:rPr kumimoji="0" lang="en-US"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US"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for the cinema tickets.]</a:t>
            </a:r>
            <a:endParaRPr kumimoji="0" lang="en-US" sz="1400" b="0" i="0" u="none" strike="noStrike" kern="0" cap="none" spc="0" normalizeH="0" baseline="0" noProof="0" dirty="0">
              <a:ln>
                <a:noFill/>
              </a:ln>
              <a:solidFill>
                <a:srgbClr val="104F75"/>
              </a:solidFill>
              <a:effectLst/>
              <a:uLnTx/>
              <a:uFillTx/>
              <a:latin typeface="Arial"/>
              <a:ea typeface="+mn-ea"/>
              <a:cs typeface="Arial"/>
              <a:sym typeface="Arial"/>
            </a:endParaRPr>
          </a:p>
        </p:txBody>
      </p:sp>
    </p:spTree>
    <p:extLst>
      <p:ext uri="{BB962C8B-B14F-4D97-AF65-F5344CB8AC3E}">
        <p14:creationId xmlns:p14="http://schemas.microsoft.com/office/powerpoint/2010/main" val="2500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pay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subTnLst>
                                    <p:audio>
                                      <p:cMediaNode>
                                        <p:cTn display="0" masterRel="sameClick">
                                          <p:stCondLst>
                                            <p:cond evt="begin" delay="0">
                                              <p:tn val="25"/>
                                            </p:cond>
                                          </p:stCondLst>
                                          <p:endCondLst>
                                            <p:cond evt="onStopAudio" delay="0">
                                              <p:tgtEl>
                                                <p:sldTgt/>
                                              </p:tgtEl>
                                            </p:cond>
                                          </p:endCondLst>
                                        </p:cTn>
                                        <p:tgtEl>
                                          <p:sndTgt r:embed="rId4" name="il faut payer les billet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Les numéros 70-99</a:t>
            </a:r>
          </a:p>
        </p:txBody>
      </p:sp>
      <p:sp>
        <p:nvSpPr>
          <p:cNvPr id="36" name="Rounded Rectangle 46">
            <a:extLst>
              <a:ext uri="{FF2B5EF4-FFF2-40B4-BE49-F238E27FC236}">
                <a16:creationId xmlns:a16="http://schemas.microsoft.com/office/drawing/2014/main" id="{EBA3F36D-AF36-4CE6-94A4-059AA9255F7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57" name="TextBox 56">
            <a:extLst>
              <a:ext uri="{FF2B5EF4-FFF2-40B4-BE49-F238E27FC236}">
                <a16:creationId xmlns:a16="http://schemas.microsoft.com/office/drawing/2014/main" id="{E4F9E886-8ACF-4115-A61D-75E914210E28}"/>
              </a:ext>
            </a:extLst>
          </p:cNvPr>
          <p:cNvSpPr txBox="1"/>
          <p:nvPr/>
        </p:nvSpPr>
        <p:spPr>
          <a:xfrm>
            <a:off x="50903" y="1197324"/>
            <a:ext cx="1161074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Remember</a:t>
            </a:r>
            <a:r>
              <a:rPr lang="en-GB" sz="2400" noProof="0" dirty="0">
                <a:solidFill>
                  <a:srgbClr val="104F75"/>
                </a:solidFill>
                <a:latin typeface="Century Gothic" panose="020F0302020204030204"/>
              </a:rPr>
              <a:t>,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the numbers </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17-69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are made up of a </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combination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of numbers in French:</a:t>
            </a:r>
          </a:p>
        </p:txBody>
      </p:sp>
      <p:sp>
        <p:nvSpPr>
          <p:cNvPr id="66" name="TextBox 65">
            <a:extLst>
              <a:ext uri="{FF2B5EF4-FFF2-40B4-BE49-F238E27FC236}">
                <a16:creationId xmlns:a16="http://schemas.microsoft.com/office/drawing/2014/main" id="{EB0544D9-029D-4BB0-9A37-75299BCCA1D1}"/>
              </a:ext>
            </a:extLst>
          </p:cNvPr>
          <p:cNvSpPr txBox="1"/>
          <p:nvPr/>
        </p:nvSpPr>
        <p:spPr>
          <a:xfrm>
            <a:off x="1299695" y="2095937"/>
            <a:ext cx="4881465" cy="442674"/>
          </a:xfrm>
          <a:prstGeom prst="wedgeRoundRectCallout">
            <a:avLst>
              <a:gd name="adj1" fmla="val -22153"/>
              <a:gd name="adj2" fmla="val -66601"/>
              <a:gd name="adj3" fmla="val 16667"/>
            </a:avLst>
          </a:prstGeom>
          <a:solidFill>
            <a:srgbClr val="104F75"/>
          </a:solidFill>
          <a:ln>
            <a:solidFill>
              <a:srgbClr val="E87D1E"/>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Add a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hyphen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between the numbers.</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CC9AE98F-F9EC-430A-AC42-EF894D6666A4}"/>
              </a:ext>
            </a:extLst>
          </p:cNvPr>
          <p:cNvSpPr txBox="1"/>
          <p:nvPr/>
        </p:nvSpPr>
        <p:spPr>
          <a:xfrm>
            <a:off x="7162413" y="1612938"/>
            <a:ext cx="230978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dirty="0">
                <a:ln>
                  <a:noFill/>
                </a:ln>
                <a:solidFill>
                  <a:srgbClr val="E87D1E"/>
                </a:solidFill>
                <a:effectLst/>
                <a:uLnTx/>
                <a:uFillTx/>
                <a:latin typeface="Century Gothic" panose="020F0302020204030204"/>
                <a:ea typeface="+mn-ea"/>
                <a:cs typeface="+mn-cs"/>
              </a:rPr>
              <a:t>soixante</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 et un</a:t>
            </a:r>
            <a:endParaRPr kumimoji="0" lang="fr-FR" sz="1800" b="0"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259D2C5C-480F-4433-A278-34F8C4A9E120}"/>
              </a:ext>
            </a:extLst>
          </p:cNvPr>
          <p:cNvSpPr txBox="1"/>
          <p:nvPr/>
        </p:nvSpPr>
        <p:spPr>
          <a:xfrm>
            <a:off x="10033687" y="1605088"/>
            <a:ext cx="14750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sixty-one</a:t>
            </a:r>
          </a:p>
        </p:txBody>
      </p:sp>
      <p:sp>
        <p:nvSpPr>
          <p:cNvPr id="73" name="TextBox 72">
            <a:extLst>
              <a:ext uri="{FF2B5EF4-FFF2-40B4-BE49-F238E27FC236}">
                <a16:creationId xmlns:a16="http://schemas.microsoft.com/office/drawing/2014/main" id="{FA4F4389-6F45-45F3-BE0C-756ECE38D3E1}"/>
              </a:ext>
            </a:extLst>
          </p:cNvPr>
          <p:cNvSpPr txBox="1"/>
          <p:nvPr/>
        </p:nvSpPr>
        <p:spPr>
          <a:xfrm>
            <a:off x="6961453" y="2091189"/>
            <a:ext cx="2512155" cy="442674"/>
          </a:xfrm>
          <a:prstGeom prst="wedgeRoundRectCallout">
            <a:avLst>
              <a:gd name="adj1" fmla="val 20905"/>
              <a:gd name="adj2" fmla="val -66601"/>
              <a:gd name="adj3" fmla="val 16667"/>
            </a:avLst>
          </a:prstGeom>
          <a:solidFill>
            <a:srgbClr val="104F75"/>
          </a:solidFill>
          <a:ln>
            <a:solidFill>
              <a:srgbClr val="E87D1E"/>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Add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et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before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un.</a:t>
            </a:r>
          </a:p>
        </p:txBody>
      </p:sp>
      <p:sp>
        <p:nvSpPr>
          <p:cNvPr id="15" name="TextBox 14">
            <a:extLst>
              <a:ext uri="{FF2B5EF4-FFF2-40B4-BE49-F238E27FC236}">
                <a16:creationId xmlns:a16="http://schemas.microsoft.com/office/drawing/2014/main" id="{A2D7A7A2-2F3F-4925-8FBA-23F6ADCE652B}"/>
              </a:ext>
            </a:extLst>
          </p:cNvPr>
          <p:cNvSpPr txBox="1"/>
          <p:nvPr/>
        </p:nvSpPr>
        <p:spPr>
          <a:xfrm>
            <a:off x="1638222" y="1612938"/>
            <a:ext cx="198887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dirty="0">
                <a:ln>
                  <a:noFill/>
                </a:ln>
                <a:solidFill>
                  <a:srgbClr val="E87D1E"/>
                </a:solidFill>
                <a:effectLst/>
                <a:uLnTx/>
                <a:uFillTx/>
                <a:latin typeface="Century Gothic" panose="020F0302020204030204"/>
                <a:ea typeface="+mn-ea"/>
                <a:cs typeface="+mn-cs"/>
              </a:rPr>
              <a:t>trente-trois</a:t>
            </a:r>
            <a:endParaRPr kumimoji="0" lang="fr-FR" sz="1800" b="0" i="0" u="none" strike="noStrike" kern="1200" cap="none" spc="0" normalizeH="0" baseline="0" dirty="0">
              <a:ln>
                <a:noFill/>
              </a:ln>
              <a:solidFill>
                <a:srgbClr val="E87D1E"/>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5DE85908-F5FB-4326-9778-EBDB15746D0B}"/>
              </a:ext>
            </a:extLst>
          </p:cNvPr>
          <p:cNvSpPr txBox="1"/>
          <p:nvPr/>
        </p:nvSpPr>
        <p:spPr>
          <a:xfrm>
            <a:off x="4188586" y="1622667"/>
            <a:ext cx="178766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thirty-three</a:t>
            </a:r>
          </a:p>
        </p:txBody>
      </p:sp>
      <p:sp>
        <p:nvSpPr>
          <p:cNvPr id="19" name="TextBox 18">
            <a:extLst>
              <a:ext uri="{FF2B5EF4-FFF2-40B4-BE49-F238E27FC236}">
                <a16:creationId xmlns:a16="http://schemas.microsoft.com/office/drawing/2014/main" id="{FE226F6A-8281-4E2D-BFF9-5259724DB6E6}"/>
              </a:ext>
            </a:extLst>
          </p:cNvPr>
          <p:cNvSpPr txBox="1"/>
          <p:nvPr/>
        </p:nvSpPr>
        <p:spPr>
          <a:xfrm>
            <a:off x="2134829" y="3454013"/>
            <a:ext cx="258669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dirty="0">
                <a:ln>
                  <a:noFill/>
                </a:ln>
                <a:solidFill>
                  <a:srgbClr val="E87D1E"/>
                </a:solidFill>
                <a:effectLst/>
                <a:uLnTx/>
                <a:uFillTx/>
                <a:latin typeface="Century Gothic" panose="020F0302020204030204"/>
                <a:ea typeface="+mn-ea"/>
                <a:cs typeface="+mn-cs"/>
              </a:rPr>
              <a:t>soixante-dix</a:t>
            </a:r>
            <a:endParaRPr kumimoji="0" lang="fr-FR" sz="1800" b="0" i="0" u="none" strike="noStrike" kern="1200" cap="none" spc="0" normalizeH="0" baseline="0" dirty="0">
              <a:ln>
                <a:noFill/>
              </a:ln>
              <a:solidFill>
                <a:srgbClr val="E87D1E"/>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CF76F215-9467-4E0D-8D31-4C52C602B11D}"/>
              </a:ext>
            </a:extLst>
          </p:cNvPr>
          <p:cNvSpPr txBox="1"/>
          <p:nvPr/>
        </p:nvSpPr>
        <p:spPr>
          <a:xfrm>
            <a:off x="75244" y="2711490"/>
            <a:ext cx="1021175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The numbers </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70-99</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are also made from a combination of numbers:</a:t>
            </a:r>
          </a:p>
        </p:txBody>
      </p:sp>
      <p:sp>
        <p:nvSpPr>
          <p:cNvPr id="41" name="TextBox 40">
            <a:extLst>
              <a:ext uri="{FF2B5EF4-FFF2-40B4-BE49-F238E27FC236}">
                <a16:creationId xmlns:a16="http://schemas.microsoft.com/office/drawing/2014/main" id="{7FB81BFF-12E6-4C60-9146-8231CF7E83BE}"/>
              </a:ext>
            </a:extLst>
          </p:cNvPr>
          <p:cNvSpPr txBox="1"/>
          <p:nvPr/>
        </p:nvSpPr>
        <p:spPr>
          <a:xfrm>
            <a:off x="2134829" y="4457675"/>
            <a:ext cx="283083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dirty="0">
                <a:ln>
                  <a:noFill/>
                </a:ln>
                <a:solidFill>
                  <a:srgbClr val="E87D1E"/>
                </a:solidFill>
                <a:effectLst/>
                <a:uLnTx/>
                <a:uFillTx/>
                <a:latin typeface="Century Gothic" panose="020F0302020204030204"/>
                <a:ea typeface="+mn-ea"/>
                <a:cs typeface="+mn-cs"/>
              </a:rPr>
              <a:t>soixante-douze</a:t>
            </a:r>
            <a:endParaRPr kumimoji="0" lang="fr-FR" sz="1800" b="0" i="0" u="none" strike="noStrike" kern="1200" cap="none" spc="0" normalizeH="0" baseline="0" dirty="0">
              <a:ln>
                <a:noFill/>
              </a:ln>
              <a:solidFill>
                <a:srgbClr val="E87D1E"/>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53B63466-2438-490E-B812-60959A483F01}"/>
              </a:ext>
            </a:extLst>
          </p:cNvPr>
          <p:cNvSpPr txBox="1"/>
          <p:nvPr/>
        </p:nvSpPr>
        <p:spPr>
          <a:xfrm>
            <a:off x="165170" y="3454013"/>
            <a:ext cx="5448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70</a:t>
            </a:r>
          </a:p>
        </p:txBody>
      </p:sp>
      <p:sp>
        <p:nvSpPr>
          <p:cNvPr id="55" name="TextBox 54">
            <a:extLst>
              <a:ext uri="{FF2B5EF4-FFF2-40B4-BE49-F238E27FC236}">
                <a16:creationId xmlns:a16="http://schemas.microsoft.com/office/drawing/2014/main" id="{50517B4C-C732-480A-8A56-73671E0608EF}"/>
              </a:ext>
            </a:extLst>
          </p:cNvPr>
          <p:cNvSpPr txBox="1"/>
          <p:nvPr/>
        </p:nvSpPr>
        <p:spPr>
          <a:xfrm>
            <a:off x="868746" y="3454013"/>
            <a:ext cx="10502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60+10</a:t>
            </a:r>
          </a:p>
        </p:txBody>
      </p:sp>
      <p:sp>
        <p:nvSpPr>
          <p:cNvPr id="63" name="TextBox 62">
            <a:extLst>
              <a:ext uri="{FF2B5EF4-FFF2-40B4-BE49-F238E27FC236}">
                <a16:creationId xmlns:a16="http://schemas.microsoft.com/office/drawing/2014/main" id="{C33C9485-1EFD-44BB-82C8-D498E38E912B}"/>
              </a:ext>
            </a:extLst>
          </p:cNvPr>
          <p:cNvSpPr txBox="1"/>
          <p:nvPr/>
        </p:nvSpPr>
        <p:spPr>
          <a:xfrm>
            <a:off x="2134829" y="3947647"/>
            <a:ext cx="326441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E87D1E"/>
                </a:solidFill>
                <a:latin typeface="Century Gothic" panose="020F0302020204030204"/>
              </a:rPr>
              <a:t>s</a:t>
            </a:r>
            <a:r>
              <a:rPr kumimoji="0" lang="fr-FR" sz="2400" b="1" i="0" u="none" strike="noStrike" kern="1200" cap="none" spc="0" normalizeH="0" baseline="0" dirty="0">
                <a:ln>
                  <a:noFill/>
                </a:ln>
                <a:solidFill>
                  <a:srgbClr val="E87D1E"/>
                </a:solidFill>
                <a:effectLst/>
                <a:uLnTx/>
                <a:uFillTx/>
                <a:latin typeface="Century Gothic" panose="020F0302020204030204"/>
                <a:ea typeface="+mn-ea"/>
                <a:cs typeface="+mn-cs"/>
              </a:rPr>
              <a:t>oixante et onze</a:t>
            </a:r>
            <a:endParaRPr kumimoji="0" lang="fr-FR" sz="1800" b="0" i="0" u="none" strike="noStrike" kern="1200" cap="none" spc="0" normalizeH="0" baseline="0" dirty="0">
              <a:ln>
                <a:noFill/>
              </a:ln>
              <a:solidFill>
                <a:srgbClr val="E87D1E"/>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98D910F9-F7E9-4AEE-8A09-96600D4AACD4}"/>
              </a:ext>
            </a:extLst>
          </p:cNvPr>
          <p:cNvSpPr txBox="1"/>
          <p:nvPr/>
        </p:nvSpPr>
        <p:spPr>
          <a:xfrm>
            <a:off x="165170" y="3955844"/>
            <a:ext cx="5448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71</a:t>
            </a:r>
          </a:p>
        </p:txBody>
      </p:sp>
      <p:sp>
        <p:nvSpPr>
          <p:cNvPr id="65" name="TextBox 64">
            <a:extLst>
              <a:ext uri="{FF2B5EF4-FFF2-40B4-BE49-F238E27FC236}">
                <a16:creationId xmlns:a16="http://schemas.microsoft.com/office/drawing/2014/main" id="{C1C4AC22-180B-4CE9-AFD1-263A0AF2D8D7}"/>
              </a:ext>
            </a:extLst>
          </p:cNvPr>
          <p:cNvSpPr txBox="1"/>
          <p:nvPr/>
        </p:nvSpPr>
        <p:spPr>
          <a:xfrm>
            <a:off x="868746" y="3955844"/>
            <a:ext cx="10502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60+11</a:t>
            </a:r>
          </a:p>
        </p:txBody>
      </p:sp>
      <p:sp>
        <p:nvSpPr>
          <p:cNvPr id="67" name="TextBox 66">
            <a:extLst>
              <a:ext uri="{FF2B5EF4-FFF2-40B4-BE49-F238E27FC236}">
                <a16:creationId xmlns:a16="http://schemas.microsoft.com/office/drawing/2014/main" id="{29826F8D-2FF3-43C6-8913-81C0FC1F2E3E}"/>
              </a:ext>
            </a:extLst>
          </p:cNvPr>
          <p:cNvSpPr txBox="1"/>
          <p:nvPr/>
        </p:nvSpPr>
        <p:spPr>
          <a:xfrm>
            <a:off x="165170" y="4457675"/>
            <a:ext cx="5448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72</a:t>
            </a:r>
          </a:p>
        </p:txBody>
      </p:sp>
      <p:sp>
        <p:nvSpPr>
          <p:cNvPr id="68" name="TextBox 67">
            <a:extLst>
              <a:ext uri="{FF2B5EF4-FFF2-40B4-BE49-F238E27FC236}">
                <a16:creationId xmlns:a16="http://schemas.microsoft.com/office/drawing/2014/main" id="{0B526EFF-7F6A-4564-8CA2-C11A82ACAD63}"/>
              </a:ext>
            </a:extLst>
          </p:cNvPr>
          <p:cNvSpPr txBox="1"/>
          <p:nvPr/>
        </p:nvSpPr>
        <p:spPr>
          <a:xfrm>
            <a:off x="868746" y="4457675"/>
            <a:ext cx="10502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60+12</a:t>
            </a:r>
          </a:p>
        </p:txBody>
      </p:sp>
      <p:sp>
        <p:nvSpPr>
          <p:cNvPr id="69" name="TextBox 68">
            <a:extLst>
              <a:ext uri="{FF2B5EF4-FFF2-40B4-BE49-F238E27FC236}">
                <a16:creationId xmlns:a16="http://schemas.microsoft.com/office/drawing/2014/main" id="{86416C5A-FBEF-4488-8AF8-4766A33CB8A9}"/>
              </a:ext>
            </a:extLst>
          </p:cNvPr>
          <p:cNvSpPr txBox="1"/>
          <p:nvPr/>
        </p:nvSpPr>
        <p:spPr>
          <a:xfrm>
            <a:off x="2134829" y="4959506"/>
            <a:ext cx="283083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dirty="0">
                <a:ln>
                  <a:noFill/>
                </a:ln>
                <a:solidFill>
                  <a:srgbClr val="E87D1E"/>
                </a:solidFill>
                <a:effectLst/>
                <a:uLnTx/>
                <a:uFillTx/>
                <a:latin typeface="Century Gothic" panose="020F0302020204030204"/>
                <a:ea typeface="+mn-ea"/>
                <a:cs typeface="+mn-cs"/>
              </a:rPr>
              <a:t>soixante-treize</a:t>
            </a:r>
            <a:endParaRPr kumimoji="0" lang="fr-FR" sz="1800" b="0" i="0" u="none" strike="noStrike" kern="1200" cap="none" spc="0" normalizeH="0" baseline="0" dirty="0">
              <a:ln>
                <a:noFill/>
              </a:ln>
              <a:solidFill>
                <a:srgbClr val="E87D1E"/>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20C4A2BF-163A-4D59-A483-84561767EF31}"/>
              </a:ext>
            </a:extLst>
          </p:cNvPr>
          <p:cNvSpPr txBox="1"/>
          <p:nvPr/>
        </p:nvSpPr>
        <p:spPr>
          <a:xfrm>
            <a:off x="165170" y="4959506"/>
            <a:ext cx="5448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73</a:t>
            </a:r>
          </a:p>
        </p:txBody>
      </p:sp>
      <p:sp>
        <p:nvSpPr>
          <p:cNvPr id="74" name="TextBox 73">
            <a:extLst>
              <a:ext uri="{FF2B5EF4-FFF2-40B4-BE49-F238E27FC236}">
                <a16:creationId xmlns:a16="http://schemas.microsoft.com/office/drawing/2014/main" id="{DD709644-9D5D-48F2-9741-311AF96A0DD6}"/>
              </a:ext>
            </a:extLst>
          </p:cNvPr>
          <p:cNvSpPr txBox="1"/>
          <p:nvPr/>
        </p:nvSpPr>
        <p:spPr>
          <a:xfrm>
            <a:off x="868746" y="4959506"/>
            <a:ext cx="10502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60+13</a:t>
            </a:r>
          </a:p>
        </p:txBody>
      </p:sp>
      <p:sp>
        <p:nvSpPr>
          <p:cNvPr id="75" name="TextBox 74">
            <a:extLst>
              <a:ext uri="{FF2B5EF4-FFF2-40B4-BE49-F238E27FC236}">
                <a16:creationId xmlns:a16="http://schemas.microsoft.com/office/drawing/2014/main" id="{18136A01-2C72-459A-AC7A-AE68CD5BCD0F}"/>
              </a:ext>
            </a:extLst>
          </p:cNvPr>
          <p:cNvSpPr txBox="1"/>
          <p:nvPr/>
        </p:nvSpPr>
        <p:spPr>
          <a:xfrm>
            <a:off x="2134829" y="5461337"/>
            <a:ext cx="283083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dirty="0">
                <a:ln>
                  <a:noFill/>
                </a:ln>
                <a:solidFill>
                  <a:srgbClr val="E87D1E"/>
                </a:solidFill>
                <a:effectLst/>
                <a:uLnTx/>
                <a:uFillTx/>
                <a:latin typeface="Century Gothic" panose="020F0302020204030204"/>
                <a:ea typeface="+mn-ea"/>
                <a:cs typeface="+mn-cs"/>
              </a:rPr>
              <a:t>soixante-dix-neuf</a:t>
            </a:r>
            <a:endParaRPr kumimoji="0" lang="fr-FR" sz="1800" b="0" i="0" u="none" strike="noStrike" kern="1200" cap="none" spc="0" normalizeH="0" baseline="0" dirty="0">
              <a:ln>
                <a:noFill/>
              </a:ln>
              <a:solidFill>
                <a:srgbClr val="E87D1E"/>
              </a:solidFill>
              <a:effectLst/>
              <a:uLnTx/>
              <a:uFillTx/>
              <a:latin typeface="Century Gothic" panose="020F0302020204030204"/>
              <a:ea typeface="+mn-ea"/>
              <a:cs typeface="+mn-cs"/>
            </a:endParaRPr>
          </a:p>
        </p:txBody>
      </p:sp>
      <p:sp>
        <p:nvSpPr>
          <p:cNvPr id="76" name="TextBox 75">
            <a:extLst>
              <a:ext uri="{FF2B5EF4-FFF2-40B4-BE49-F238E27FC236}">
                <a16:creationId xmlns:a16="http://schemas.microsoft.com/office/drawing/2014/main" id="{2C0F60B6-372F-4790-884C-A8D3B8DE9A00}"/>
              </a:ext>
            </a:extLst>
          </p:cNvPr>
          <p:cNvSpPr txBox="1"/>
          <p:nvPr/>
        </p:nvSpPr>
        <p:spPr>
          <a:xfrm>
            <a:off x="165170" y="5461337"/>
            <a:ext cx="5448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79</a:t>
            </a:r>
          </a:p>
        </p:txBody>
      </p:sp>
      <p:sp>
        <p:nvSpPr>
          <p:cNvPr id="77" name="TextBox 76">
            <a:extLst>
              <a:ext uri="{FF2B5EF4-FFF2-40B4-BE49-F238E27FC236}">
                <a16:creationId xmlns:a16="http://schemas.microsoft.com/office/drawing/2014/main" id="{BEF99BCD-C9C0-46E1-A48E-A477C3955EF8}"/>
              </a:ext>
            </a:extLst>
          </p:cNvPr>
          <p:cNvSpPr txBox="1"/>
          <p:nvPr/>
        </p:nvSpPr>
        <p:spPr>
          <a:xfrm>
            <a:off x="868746" y="5461337"/>
            <a:ext cx="10502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60+19</a:t>
            </a:r>
          </a:p>
        </p:txBody>
      </p:sp>
      <p:sp>
        <p:nvSpPr>
          <p:cNvPr id="78" name="TextBox 77">
            <a:extLst>
              <a:ext uri="{FF2B5EF4-FFF2-40B4-BE49-F238E27FC236}">
                <a16:creationId xmlns:a16="http://schemas.microsoft.com/office/drawing/2014/main" id="{4C8B6FCB-E142-4FE2-A90F-F19098DC8AEB}"/>
              </a:ext>
            </a:extLst>
          </p:cNvPr>
          <p:cNvSpPr txBox="1"/>
          <p:nvPr/>
        </p:nvSpPr>
        <p:spPr>
          <a:xfrm>
            <a:off x="8145382" y="3223181"/>
            <a:ext cx="311230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dirty="0">
                <a:ln>
                  <a:noFill/>
                </a:ln>
                <a:solidFill>
                  <a:srgbClr val="E87D1E"/>
                </a:solidFill>
                <a:effectLst/>
                <a:uLnTx/>
                <a:uFillTx/>
                <a:latin typeface="Century Gothic" panose="020F0302020204030204"/>
                <a:ea typeface="+mn-ea"/>
                <a:cs typeface="+mn-cs"/>
              </a:rPr>
              <a:t>quatre-vingts</a:t>
            </a:r>
            <a:endParaRPr kumimoji="0" lang="fr-FR" sz="1800" b="0" i="0" u="none" strike="noStrike" kern="1200" cap="none" spc="0" normalizeH="0" baseline="0" dirty="0">
              <a:ln>
                <a:noFill/>
              </a:ln>
              <a:solidFill>
                <a:srgbClr val="E87D1E"/>
              </a:solidFill>
              <a:effectLst/>
              <a:uLnTx/>
              <a:uFillTx/>
              <a:latin typeface="Century Gothic" panose="020F0302020204030204"/>
              <a:ea typeface="+mn-ea"/>
              <a:cs typeface="+mn-cs"/>
            </a:endParaRPr>
          </a:p>
        </p:txBody>
      </p:sp>
      <p:sp>
        <p:nvSpPr>
          <p:cNvPr id="79" name="TextBox 78">
            <a:extLst>
              <a:ext uri="{FF2B5EF4-FFF2-40B4-BE49-F238E27FC236}">
                <a16:creationId xmlns:a16="http://schemas.microsoft.com/office/drawing/2014/main" id="{C4D6DF70-1EE3-49FB-907E-02CFAA76E9F9}"/>
              </a:ext>
            </a:extLst>
          </p:cNvPr>
          <p:cNvSpPr txBox="1"/>
          <p:nvPr/>
        </p:nvSpPr>
        <p:spPr>
          <a:xfrm>
            <a:off x="5805467" y="3223181"/>
            <a:ext cx="5309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80</a:t>
            </a:r>
          </a:p>
        </p:txBody>
      </p:sp>
      <p:sp>
        <p:nvSpPr>
          <p:cNvPr id="80" name="TextBox 79">
            <a:extLst>
              <a:ext uri="{FF2B5EF4-FFF2-40B4-BE49-F238E27FC236}">
                <a16:creationId xmlns:a16="http://schemas.microsoft.com/office/drawing/2014/main" id="{E8DF2C8B-4A58-44E7-8866-21F130F02C38}"/>
              </a:ext>
            </a:extLst>
          </p:cNvPr>
          <p:cNvSpPr txBox="1"/>
          <p:nvPr/>
        </p:nvSpPr>
        <p:spPr>
          <a:xfrm>
            <a:off x="6543661" y="3265310"/>
            <a:ext cx="841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4x20</a:t>
            </a:r>
          </a:p>
        </p:txBody>
      </p:sp>
      <p:sp>
        <p:nvSpPr>
          <p:cNvPr id="81" name="TextBox 80">
            <a:extLst>
              <a:ext uri="{FF2B5EF4-FFF2-40B4-BE49-F238E27FC236}">
                <a16:creationId xmlns:a16="http://schemas.microsoft.com/office/drawing/2014/main" id="{75B181EC-E684-4E83-97A9-AA8C0AFBCCCF}"/>
              </a:ext>
            </a:extLst>
          </p:cNvPr>
          <p:cNvSpPr txBox="1"/>
          <p:nvPr/>
        </p:nvSpPr>
        <p:spPr>
          <a:xfrm>
            <a:off x="8145382" y="3714018"/>
            <a:ext cx="311230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dirty="0">
                <a:ln>
                  <a:noFill/>
                </a:ln>
                <a:solidFill>
                  <a:srgbClr val="E87D1E"/>
                </a:solidFill>
                <a:effectLst/>
                <a:uLnTx/>
                <a:uFillTx/>
                <a:latin typeface="Century Gothic" panose="020F0302020204030204"/>
                <a:ea typeface="+mn-ea"/>
                <a:cs typeface="+mn-cs"/>
              </a:rPr>
              <a:t>quatre-vingt-un</a:t>
            </a:r>
            <a:endParaRPr kumimoji="0" lang="fr-FR" sz="1800" b="0" i="0" u="none" strike="noStrike" kern="1200" cap="none" spc="0" normalizeH="0" baseline="0" dirty="0">
              <a:ln>
                <a:noFill/>
              </a:ln>
              <a:solidFill>
                <a:srgbClr val="E87D1E"/>
              </a:solidFill>
              <a:effectLst/>
              <a:uLnTx/>
              <a:uFillTx/>
              <a:latin typeface="Century Gothic" panose="020F0302020204030204"/>
              <a:ea typeface="+mn-ea"/>
              <a:cs typeface="+mn-cs"/>
            </a:endParaRPr>
          </a:p>
        </p:txBody>
      </p:sp>
      <p:sp>
        <p:nvSpPr>
          <p:cNvPr id="82" name="TextBox 81">
            <a:extLst>
              <a:ext uri="{FF2B5EF4-FFF2-40B4-BE49-F238E27FC236}">
                <a16:creationId xmlns:a16="http://schemas.microsoft.com/office/drawing/2014/main" id="{1B2A4992-0A21-49AE-AC1E-DEE18474A5F0}"/>
              </a:ext>
            </a:extLst>
          </p:cNvPr>
          <p:cNvSpPr txBox="1"/>
          <p:nvPr/>
        </p:nvSpPr>
        <p:spPr>
          <a:xfrm>
            <a:off x="5805467" y="3714018"/>
            <a:ext cx="5309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81</a:t>
            </a:r>
          </a:p>
        </p:txBody>
      </p:sp>
      <p:sp>
        <p:nvSpPr>
          <p:cNvPr id="83" name="TextBox 82">
            <a:extLst>
              <a:ext uri="{FF2B5EF4-FFF2-40B4-BE49-F238E27FC236}">
                <a16:creationId xmlns:a16="http://schemas.microsoft.com/office/drawing/2014/main" id="{184C2F89-5FC6-4151-B023-C0A53ECFD60A}"/>
              </a:ext>
            </a:extLst>
          </p:cNvPr>
          <p:cNvSpPr txBox="1"/>
          <p:nvPr/>
        </p:nvSpPr>
        <p:spPr>
          <a:xfrm>
            <a:off x="6543661" y="3747721"/>
            <a:ext cx="11977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4x20+1</a:t>
            </a:r>
          </a:p>
        </p:txBody>
      </p:sp>
      <p:sp>
        <p:nvSpPr>
          <p:cNvPr id="84" name="TextBox 83">
            <a:extLst>
              <a:ext uri="{FF2B5EF4-FFF2-40B4-BE49-F238E27FC236}">
                <a16:creationId xmlns:a16="http://schemas.microsoft.com/office/drawing/2014/main" id="{EBED8482-79AB-4E47-820B-5703E4A63431}"/>
              </a:ext>
            </a:extLst>
          </p:cNvPr>
          <p:cNvSpPr txBox="1"/>
          <p:nvPr/>
        </p:nvSpPr>
        <p:spPr>
          <a:xfrm>
            <a:off x="8145382" y="4204855"/>
            <a:ext cx="362945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dirty="0">
                <a:ln>
                  <a:noFill/>
                </a:ln>
                <a:solidFill>
                  <a:srgbClr val="E87D1E"/>
                </a:solidFill>
                <a:effectLst/>
                <a:uLnTx/>
                <a:uFillTx/>
                <a:latin typeface="Century Gothic" panose="020F0302020204030204"/>
                <a:ea typeface="+mn-ea"/>
                <a:cs typeface="+mn-cs"/>
              </a:rPr>
              <a:t>quatre-vingt-deux</a:t>
            </a:r>
            <a:endParaRPr kumimoji="0" lang="fr-FR" sz="1800" b="0" i="0" u="none" strike="noStrike" kern="1200" cap="none" spc="0" normalizeH="0" baseline="0" dirty="0">
              <a:ln>
                <a:noFill/>
              </a:ln>
              <a:solidFill>
                <a:srgbClr val="E87D1E"/>
              </a:solidFill>
              <a:effectLst/>
              <a:uLnTx/>
              <a:uFillTx/>
              <a:latin typeface="Century Gothic" panose="020F0302020204030204"/>
              <a:ea typeface="+mn-ea"/>
              <a:cs typeface="+mn-cs"/>
            </a:endParaRPr>
          </a:p>
        </p:txBody>
      </p:sp>
      <p:sp>
        <p:nvSpPr>
          <p:cNvPr id="85" name="TextBox 84">
            <a:extLst>
              <a:ext uri="{FF2B5EF4-FFF2-40B4-BE49-F238E27FC236}">
                <a16:creationId xmlns:a16="http://schemas.microsoft.com/office/drawing/2014/main" id="{D103B905-BAB2-4ECE-BA9C-E51AB2AC3201}"/>
              </a:ext>
            </a:extLst>
          </p:cNvPr>
          <p:cNvSpPr txBox="1"/>
          <p:nvPr/>
        </p:nvSpPr>
        <p:spPr>
          <a:xfrm>
            <a:off x="5805467" y="4204855"/>
            <a:ext cx="5309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82</a:t>
            </a:r>
          </a:p>
        </p:txBody>
      </p:sp>
      <p:sp>
        <p:nvSpPr>
          <p:cNvPr id="86" name="TextBox 85">
            <a:extLst>
              <a:ext uri="{FF2B5EF4-FFF2-40B4-BE49-F238E27FC236}">
                <a16:creationId xmlns:a16="http://schemas.microsoft.com/office/drawing/2014/main" id="{70DC2A15-5277-4AF8-A254-15FBEE5A0BBF}"/>
              </a:ext>
            </a:extLst>
          </p:cNvPr>
          <p:cNvSpPr txBox="1"/>
          <p:nvPr/>
        </p:nvSpPr>
        <p:spPr>
          <a:xfrm>
            <a:off x="6543661" y="4230132"/>
            <a:ext cx="11977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4x20+2</a:t>
            </a:r>
          </a:p>
        </p:txBody>
      </p:sp>
      <p:sp>
        <p:nvSpPr>
          <p:cNvPr id="90" name="TextBox 89">
            <a:extLst>
              <a:ext uri="{FF2B5EF4-FFF2-40B4-BE49-F238E27FC236}">
                <a16:creationId xmlns:a16="http://schemas.microsoft.com/office/drawing/2014/main" id="{A1EA04F0-EE80-4F43-8BEF-B1511544B248}"/>
              </a:ext>
            </a:extLst>
          </p:cNvPr>
          <p:cNvSpPr txBox="1"/>
          <p:nvPr/>
        </p:nvSpPr>
        <p:spPr>
          <a:xfrm>
            <a:off x="8145382" y="4695692"/>
            <a:ext cx="274885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dirty="0">
                <a:ln>
                  <a:noFill/>
                </a:ln>
                <a:solidFill>
                  <a:srgbClr val="E87D1E"/>
                </a:solidFill>
                <a:effectLst/>
                <a:uLnTx/>
                <a:uFillTx/>
                <a:latin typeface="Century Gothic" panose="020F0302020204030204"/>
                <a:ea typeface="+mn-ea"/>
                <a:cs typeface="+mn-cs"/>
              </a:rPr>
              <a:t>quatre-vingt-dix</a:t>
            </a:r>
            <a:endParaRPr kumimoji="0" lang="fr-FR" sz="1800" b="0" i="0" u="none" strike="noStrike" kern="1200" cap="none" spc="0" normalizeH="0" baseline="0" dirty="0">
              <a:ln>
                <a:noFill/>
              </a:ln>
              <a:solidFill>
                <a:srgbClr val="E87D1E"/>
              </a:solidFill>
              <a:effectLst/>
              <a:uLnTx/>
              <a:uFillTx/>
              <a:latin typeface="Century Gothic" panose="020F0302020204030204"/>
              <a:ea typeface="+mn-ea"/>
              <a:cs typeface="+mn-cs"/>
            </a:endParaRPr>
          </a:p>
        </p:txBody>
      </p:sp>
      <p:sp>
        <p:nvSpPr>
          <p:cNvPr id="91" name="TextBox 90">
            <a:extLst>
              <a:ext uri="{FF2B5EF4-FFF2-40B4-BE49-F238E27FC236}">
                <a16:creationId xmlns:a16="http://schemas.microsoft.com/office/drawing/2014/main" id="{5B97483D-DA4A-4C8C-8191-3E2DAAFAA519}"/>
              </a:ext>
            </a:extLst>
          </p:cNvPr>
          <p:cNvSpPr txBox="1"/>
          <p:nvPr/>
        </p:nvSpPr>
        <p:spPr>
          <a:xfrm>
            <a:off x="5805467" y="4695692"/>
            <a:ext cx="5309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90</a:t>
            </a:r>
          </a:p>
        </p:txBody>
      </p:sp>
      <p:sp>
        <p:nvSpPr>
          <p:cNvPr id="92" name="TextBox 91">
            <a:extLst>
              <a:ext uri="{FF2B5EF4-FFF2-40B4-BE49-F238E27FC236}">
                <a16:creationId xmlns:a16="http://schemas.microsoft.com/office/drawing/2014/main" id="{EF1DE08B-59C4-4EA2-9A9D-C72F39BA9C78}"/>
              </a:ext>
            </a:extLst>
          </p:cNvPr>
          <p:cNvSpPr txBox="1"/>
          <p:nvPr/>
        </p:nvSpPr>
        <p:spPr>
          <a:xfrm>
            <a:off x="6543661" y="4712543"/>
            <a:ext cx="13676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4x20+10</a:t>
            </a:r>
          </a:p>
        </p:txBody>
      </p:sp>
      <p:sp>
        <p:nvSpPr>
          <p:cNvPr id="93" name="TextBox 92">
            <a:extLst>
              <a:ext uri="{FF2B5EF4-FFF2-40B4-BE49-F238E27FC236}">
                <a16:creationId xmlns:a16="http://schemas.microsoft.com/office/drawing/2014/main" id="{AEB5F5CE-1689-428E-85AC-0A8549B41F9E}"/>
              </a:ext>
            </a:extLst>
          </p:cNvPr>
          <p:cNvSpPr txBox="1"/>
          <p:nvPr/>
        </p:nvSpPr>
        <p:spPr>
          <a:xfrm>
            <a:off x="8145382" y="5186529"/>
            <a:ext cx="362945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dirty="0">
                <a:ln>
                  <a:noFill/>
                </a:ln>
                <a:solidFill>
                  <a:srgbClr val="E87D1E"/>
                </a:solidFill>
                <a:effectLst/>
                <a:uLnTx/>
                <a:uFillTx/>
                <a:latin typeface="Century Gothic" panose="020F0302020204030204"/>
                <a:ea typeface="+mn-ea"/>
                <a:cs typeface="+mn-cs"/>
              </a:rPr>
              <a:t>quatre-vingt-onze</a:t>
            </a:r>
            <a:endParaRPr kumimoji="0" lang="fr-FR" sz="1800" b="0" i="0" u="none" strike="noStrike" kern="1200" cap="none" spc="0" normalizeH="0" baseline="0" dirty="0">
              <a:ln>
                <a:noFill/>
              </a:ln>
              <a:solidFill>
                <a:srgbClr val="E87D1E"/>
              </a:solidFill>
              <a:effectLst/>
              <a:uLnTx/>
              <a:uFillTx/>
              <a:latin typeface="Century Gothic" panose="020F0302020204030204"/>
              <a:ea typeface="+mn-ea"/>
              <a:cs typeface="+mn-cs"/>
            </a:endParaRPr>
          </a:p>
        </p:txBody>
      </p:sp>
      <p:sp>
        <p:nvSpPr>
          <p:cNvPr id="94" name="TextBox 93">
            <a:extLst>
              <a:ext uri="{FF2B5EF4-FFF2-40B4-BE49-F238E27FC236}">
                <a16:creationId xmlns:a16="http://schemas.microsoft.com/office/drawing/2014/main" id="{D958B81A-2293-4F15-955A-E778E0F13A7F}"/>
              </a:ext>
            </a:extLst>
          </p:cNvPr>
          <p:cNvSpPr txBox="1"/>
          <p:nvPr/>
        </p:nvSpPr>
        <p:spPr>
          <a:xfrm>
            <a:off x="5805467" y="5186529"/>
            <a:ext cx="5309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91</a:t>
            </a:r>
          </a:p>
        </p:txBody>
      </p:sp>
      <p:sp>
        <p:nvSpPr>
          <p:cNvPr id="95" name="TextBox 94">
            <a:extLst>
              <a:ext uri="{FF2B5EF4-FFF2-40B4-BE49-F238E27FC236}">
                <a16:creationId xmlns:a16="http://schemas.microsoft.com/office/drawing/2014/main" id="{4ED23F13-8BC7-4DD9-B4D1-6D8AA4EDF44A}"/>
              </a:ext>
            </a:extLst>
          </p:cNvPr>
          <p:cNvSpPr txBox="1"/>
          <p:nvPr/>
        </p:nvSpPr>
        <p:spPr>
          <a:xfrm>
            <a:off x="6543661" y="5194954"/>
            <a:ext cx="13676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4x20+11</a:t>
            </a:r>
          </a:p>
        </p:txBody>
      </p:sp>
      <p:sp>
        <p:nvSpPr>
          <p:cNvPr id="96" name="TextBox 95">
            <a:extLst>
              <a:ext uri="{FF2B5EF4-FFF2-40B4-BE49-F238E27FC236}">
                <a16:creationId xmlns:a16="http://schemas.microsoft.com/office/drawing/2014/main" id="{C7693274-CA50-4B3A-BAEA-68CED7AEC113}"/>
              </a:ext>
            </a:extLst>
          </p:cNvPr>
          <p:cNvSpPr txBox="1"/>
          <p:nvPr/>
        </p:nvSpPr>
        <p:spPr>
          <a:xfrm>
            <a:off x="8145382" y="5677365"/>
            <a:ext cx="362945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dirty="0">
                <a:ln>
                  <a:noFill/>
                </a:ln>
                <a:solidFill>
                  <a:srgbClr val="E87D1E"/>
                </a:solidFill>
                <a:effectLst/>
                <a:uLnTx/>
                <a:uFillTx/>
                <a:latin typeface="Century Gothic" panose="020F0302020204030204"/>
                <a:ea typeface="+mn-ea"/>
                <a:cs typeface="+mn-cs"/>
              </a:rPr>
              <a:t>quatre-vingt-dix-</a:t>
            </a:r>
            <a:r>
              <a:rPr lang="fr-FR" sz="2400" b="1" dirty="0">
                <a:solidFill>
                  <a:srgbClr val="E87D1E"/>
                </a:solidFill>
                <a:latin typeface="Century Gothic" panose="020F0302020204030204"/>
              </a:rPr>
              <a:t>neuf</a:t>
            </a:r>
            <a:endParaRPr kumimoji="0" lang="fr-FR" sz="1800" b="0" i="0" u="none" strike="noStrike" kern="1200" cap="none" spc="0" normalizeH="0" baseline="0" dirty="0">
              <a:ln>
                <a:noFill/>
              </a:ln>
              <a:solidFill>
                <a:srgbClr val="E87D1E"/>
              </a:solidFill>
              <a:effectLst/>
              <a:uLnTx/>
              <a:uFillTx/>
              <a:latin typeface="Century Gothic" panose="020F0302020204030204"/>
              <a:ea typeface="+mn-ea"/>
              <a:cs typeface="+mn-cs"/>
            </a:endParaRPr>
          </a:p>
        </p:txBody>
      </p:sp>
      <p:sp>
        <p:nvSpPr>
          <p:cNvPr id="97" name="TextBox 96">
            <a:extLst>
              <a:ext uri="{FF2B5EF4-FFF2-40B4-BE49-F238E27FC236}">
                <a16:creationId xmlns:a16="http://schemas.microsoft.com/office/drawing/2014/main" id="{526B3C48-A7F4-45F4-A1F2-686A72CBC9ED}"/>
              </a:ext>
            </a:extLst>
          </p:cNvPr>
          <p:cNvSpPr txBox="1"/>
          <p:nvPr/>
        </p:nvSpPr>
        <p:spPr>
          <a:xfrm>
            <a:off x="5805467" y="5677365"/>
            <a:ext cx="5309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99</a:t>
            </a:r>
          </a:p>
        </p:txBody>
      </p:sp>
      <p:sp>
        <p:nvSpPr>
          <p:cNvPr id="98" name="TextBox 97">
            <a:extLst>
              <a:ext uri="{FF2B5EF4-FFF2-40B4-BE49-F238E27FC236}">
                <a16:creationId xmlns:a16="http://schemas.microsoft.com/office/drawing/2014/main" id="{B757C520-65A5-4386-8993-DCC8C888A259}"/>
              </a:ext>
            </a:extLst>
          </p:cNvPr>
          <p:cNvSpPr txBox="1"/>
          <p:nvPr/>
        </p:nvSpPr>
        <p:spPr>
          <a:xfrm>
            <a:off x="6543661" y="5677365"/>
            <a:ext cx="13676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4x20+19</a:t>
            </a:r>
          </a:p>
        </p:txBody>
      </p:sp>
      <p:pic>
        <p:nvPicPr>
          <p:cNvPr id="99" name="Picture 2" descr="Eight, Glossy, Number, Numbers, Numerals">
            <a:extLst>
              <a:ext uri="{FF2B5EF4-FFF2-40B4-BE49-F238E27FC236}">
                <a16:creationId xmlns:a16="http://schemas.microsoft.com/office/drawing/2014/main" id="{FE135A44-38C7-4F22-9B65-E4CBC10CCFF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894238" y="3264842"/>
            <a:ext cx="552266" cy="78895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6" descr="Blue, Glossy, Nine, Number, Numbers">
            <a:extLst>
              <a:ext uri="{FF2B5EF4-FFF2-40B4-BE49-F238E27FC236}">
                <a16:creationId xmlns:a16="http://schemas.microsoft.com/office/drawing/2014/main" id="{097CBD28-6604-4745-B8CA-D5806BEDA42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911889" y="4622517"/>
            <a:ext cx="557748" cy="785453"/>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0" descr="Glossy, Number, Numbers, Numerals, Red">
            <a:extLst>
              <a:ext uri="{FF2B5EF4-FFF2-40B4-BE49-F238E27FC236}">
                <a16:creationId xmlns:a16="http://schemas.microsoft.com/office/drawing/2014/main" id="{C7F0A1E2-7DBE-4858-A805-B43C57EA4FE3}"/>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41257"/>
          <a:stretch/>
        </p:blipFill>
        <p:spPr bwMode="auto">
          <a:xfrm>
            <a:off x="11381527" y="3235670"/>
            <a:ext cx="560234" cy="788953"/>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20" descr="Glossy, Number, Numbers, Numerals, Red">
            <a:extLst>
              <a:ext uri="{FF2B5EF4-FFF2-40B4-BE49-F238E27FC236}">
                <a16:creationId xmlns:a16="http://schemas.microsoft.com/office/drawing/2014/main" id="{DAD1B507-EC8E-418E-A121-33B00637E016}"/>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41257"/>
          <a:stretch/>
        </p:blipFill>
        <p:spPr bwMode="auto">
          <a:xfrm>
            <a:off x="11416684" y="4606830"/>
            <a:ext cx="557748" cy="785452"/>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4" descr="Blue, Glossy, Number, Numbers, Numerals">
            <a:extLst>
              <a:ext uri="{FF2B5EF4-FFF2-40B4-BE49-F238E27FC236}">
                <a16:creationId xmlns:a16="http://schemas.microsoft.com/office/drawing/2014/main" id="{F5D92ADB-A32D-47F3-9E41-239139EE5489}"/>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691041" y="3353770"/>
            <a:ext cx="545192" cy="788953"/>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0" descr="Glossy, Number, Numbers, Numerals, Red">
            <a:extLst>
              <a:ext uri="{FF2B5EF4-FFF2-40B4-BE49-F238E27FC236}">
                <a16:creationId xmlns:a16="http://schemas.microsoft.com/office/drawing/2014/main" id="{0FB9E595-B4FA-44FA-9054-BBE3F5BC7720}"/>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41257"/>
          <a:stretch/>
        </p:blipFill>
        <p:spPr bwMode="auto">
          <a:xfrm>
            <a:off x="5131997" y="3319541"/>
            <a:ext cx="560234" cy="78895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4245423A-064E-4B99-B916-134B4BBB7860}"/>
              </a:ext>
            </a:extLst>
          </p:cNvPr>
          <p:cNvSpPr txBox="1"/>
          <p:nvPr/>
        </p:nvSpPr>
        <p:spPr>
          <a:xfrm>
            <a:off x="7006792" y="2706742"/>
            <a:ext cx="4469471" cy="442674"/>
          </a:xfrm>
          <a:prstGeom prst="wedgeRoundRectCallout">
            <a:avLst>
              <a:gd name="adj1" fmla="val 18914"/>
              <a:gd name="adj2" fmla="val 86848"/>
              <a:gd name="adj3" fmla="val 16667"/>
            </a:avLst>
          </a:prstGeom>
          <a:solidFill>
            <a:srgbClr val="104F75"/>
          </a:solidFill>
          <a:ln>
            <a:solidFill>
              <a:srgbClr val="E87D1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prstClr val="white"/>
                </a:solidFill>
                <a:latin typeface="Century Gothic" panose="020F0302020204030204"/>
              </a:rPr>
              <a:t>Note: the </a:t>
            </a:r>
            <a:r>
              <a:rPr lang="en-GB" sz="2000" b="1" noProof="0" dirty="0">
                <a:solidFill>
                  <a:prstClr val="white"/>
                </a:solidFill>
                <a:latin typeface="Century Gothic" panose="020F0302020204030204"/>
              </a:rPr>
              <a:t>-s</a:t>
            </a:r>
            <a:r>
              <a:rPr lang="en-GB" sz="2000" noProof="0" dirty="0">
                <a:solidFill>
                  <a:prstClr val="white"/>
                </a:solidFill>
                <a:latin typeface="Century Gothic" panose="020F0302020204030204"/>
              </a:rPr>
              <a:t> is added only on </a:t>
            </a:r>
            <a:r>
              <a:rPr lang="en-GB" sz="2000" b="1" noProof="0" dirty="0">
                <a:solidFill>
                  <a:prstClr val="white"/>
                </a:solidFill>
                <a:latin typeface="Century Gothic" panose="020F0302020204030204"/>
              </a:rPr>
              <a:t>80</a:t>
            </a:r>
            <a:endParaRPr kumimoji="0" lang="en-GB" sz="2000" b="1" i="0" u="none" strike="noStrike" kern="1200" cap="none" spc="0" normalizeH="0" baseline="0" noProof="0" dirty="0">
              <a:ln>
                <a:noFill/>
              </a:ln>
              <a:solidFill>
                <a:prstClr val="white"/>
              </a:solidFill>
              <a:effectLst/>
              <a:uLnTx/>
              <a:uFillTx/>
              <a:latin typeface="Century Gothic" panose="020F0302020204030204"/>
            </a:endParaRPr>
          </a:p>
        </p:txBody>
      </p:sp>
    </p:spTree>
    <p:extLst>
      <p:ext uri="{BB962C8B-B14F-4D97-AF65-F5344CB8AC3E}">
        <p14:creationId xmlns:p14="http://schemas.microsoft.com/office/powerpoint/2010/main" val="407720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33.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61.wav"/>
                                        </p:tgtEl>
                                      </p:cMediaNode>
                                    </p:audio>
                                  </p:subTnLst>
                                </p:cTn>
                              </p:par>
                              <p:par>
                                <p:cTn id="19" presetID="1" presetClass="entr" presetSubtype="0" fill="hold" grpId="0" nodeType="with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70.wav"/>
                                        </p:tgtEl>
                                      </p:cMediaNode>
                                    </p:audio>
                                  </p:subTnLst>
                                </p:cTn>
                              </p:par>
                              <p:par>
                                <p:cTn id="35" presetID="1" presetClass="entr" presetSubtype="0" fill="hold" nodeType="withEffect">
                                  <p:stCondLst>
                                    <p:cond delay="0"/>
                                  </p:stCondLst>
                                  <p:childTnLst>
                                    <p:set>
                                      <p:cBhvr>
                                        <p:cTn id="36" dur="1" fill="hold">
                                          <p:stCondLst>
                                            <p:cond delay="0"/>
                                          </p:stCondLst>
                                        </p:cTn>
                                        <p:tgtEl>
                                          <p:spTgt spid="10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6" name="7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7" name="72.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8" name="73.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9" name="7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10" name="80.wav"/>
                                        </p:tgtEl>
                                      </p:cMediaNode>
                                    </p:audio>
                                  </p:subTnLst>
                                </p:cTn>
                              </p:par>
                              <p:par>
                                <p:cTn id="79" presetID="1" presetClass="entr" presetSubtype="0" fill="hold" nodeType="withEffect">
                                  <p:stCondLst>
                                    <p:cond delay="0"/>
                                  </p:stCondLst>
                                  <p:childTnLst>
                                    <p:set>
                                      <p:cBhvr>
                                        <p:cTn id="80" dur="1" fill="hold">
                                          <p:stCondLst>
                                            <p:cond delay="0"/>
                                          </p:stCondLst>
                                        </p:cTn>
                                        <p:tgtEl>
                                          <p:spTgt spid="9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8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11" name="81.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8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8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12" name="82.wav"/>
                                        </p:tgtEl>
                                      </p:cMediaNode>
                                    </p:audio>
                                  </p:sub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91"/>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92"/>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13" name="90.wav"/>
                                        </p:tgtEl>
                                      </p:cMediaNode>
                                    </p:audio>
                                  </p:subTnLst>
                                </p:cTn>
                              </p:par>
                              <p:par>
                                <p:cTn id="107" presetID="1" presetClass="entr" presetSubtype="0" fill="hold" nodeType="withEffect">
                                  <p:stCondLst>
                                    <p:cond delay="0"/>
                                  </p:stCondLst>
                                  <p:childTnLst>
                                    <p:set>
                                      <p:cBhvr>
                                        <p:cTn id="108" dur="1" fill="hold">
                                          <p:stCondLst>
                                            <p:cond delay="0"/>
                                          </p:stCondLst>
                                        </p:cTn>
                                        <p:tgtEl>
                                          <p:spTgt spid="100"/>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0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9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95"/>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14" name="91.wav"/>
                                        </p:tgtEl>
                                      </p:cMediaNode>
                                    </p:audio>
                                  </p:sub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97"/>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98"/>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15" name="99.wav"/>
                                        </p:tgtEl>
                                      </p:cMediaNode>
                                    </p:audio>
                                  </p:subTnLst>
                                </p:cTn>
                              </p:par>
                              <p:par>
                                <p:cTn id="127" presetID="1" presetClass="entr" presetSubtype="0" fill="hold" grpId="0" nodeType="withEffect">
                                  <p:stCondLst>
                                    <p:cond delay="0"/>
                                  </p:stCondLst>
                                  <p:childTnLst>
                                    <p:set>
                                      <p:cBhvr>
                                        <p:cTn id="128"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6" grpId="0" animBg="1"/>
      <p:bldP spid="71" grpId="0"/>
      <p:bldP spid="72" grpId="0"/>
      <p:bldP spid="73" grpId="0" animBg="1"/>
      <p:bldP spid="15" grpId="0"/>
      <p:bldP spid="16" grpId="0"/>
      <p:bldP spid="19" grpId="0"/>
      <p:bldP spid="23" grpId="0"/>
      <p:bldP spid="41" grpId="0"/>
      <p:bldP spid="51" grpId="0"/>
      <p:bldP spid="55" grpId="0"/>
      <p:bldP spid="63" grpId="0"/>
      <p:bldP spid="64" grpId="0"/>
      <p:bldP spid="65" grpId="0"/>
      <p:bldP spid="67" grpId="0"/>
      <p:bldP spid="68" grpId="0"/>
      <p:bldP spid="69" grpId="0"/>
      <p:bldP spid="70" grpId="0"/>
      <p:bldP spid="74" grpId="0"/>
      <p:bldP spid="75" grpId="0"/>
      <p:bldP spid="76" grpId="0"/>
      <p:bldP spid="77" grpId="0"/>
      <p:bldP spid="78" grpId="0"/>
      <p:bldP spid="79" grpId="0"/>
      <p:bldP spid="80" grpId="0"/>
      <p:bldP spid="81" grpId="0"/>
      <p:bldP spid="82" grpId="0"/>
      <p:bldP spid="83" grpId="0"/>
      <p:bldP spid="84" grpId="0"/>
      <p:bldP spid="85" grpId="0"/>
      <p:bldP spid="86" grpId="0"/>
      <p:bldP spid="90" grpId="0"/>
      <p:bldP spid="91" grpId="0"/>
      <p:bldP spid="92" grpId="0"/>
      <p:bldP spid="93" grpId="0"/>
      <p:bldP spid="94" grpId="0"/>
      <p:bldP spid="95" grpId="0"/>
      <p:bldP spid="96" grpId="0"/>
      <p:bldP spid="97" grpId="0"/>
      <p:bldP spid="98" grpId="0"/>
      <p:bldP spid="10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954CB8A2-DE41-4D3D-9536-A5C31B6DA47F}"/>
              </a:ext>
            </a:extLst>
          </p:cNvPr>
          <p:cNvGraphicFramePr>
            <a:graphicFrameLocks noGrp="1"/>
          </p:cNvGraphicFramePr>
          <p:nvPr>
            <p:extLst>
              <p:ext uri="{D42A27DB-BD31-4B8C-83A1-F6EECF244321}">
                <p14:modId xmlns:p14="http://schemas.microsoft.com/office/powerpoint/2010/main" val="1821358474"/>
              </p:ext>
            </p:extLst>
          </p:nvPr>
        </p:nvGraphicFramePr>
        <p:xfrm>
          <a:off x="123860" y="93133"/>
          <a:ext cx="11944280" cy="6185123"/>
        </p:xfrm>
        <a:graphic>
          <a:graphicData uri="http://schemas.openxmlformats.org/drawingml/2006/table">
            <a:tbl>
              <a:tblPr firstRow="1" bandRow="1">
                <a:tableStyleId>{5C22544A-7EE6-4342-B048-85BDC9FD1C3A}</a:tableStyleId>
              </a:tblPr>
              <a:tblGrid>
                <a:gridCol w="1093937">
                  <a:extLst>
                    <a:ext uri="{9D8B030D-6E8A-4147-A177-3AD203B41FA5}">
                      <a16:colId xmlns:a16="http://schemas.microsoft.com/office/drawing/2014/main" val="681949417"/>
                    </a:ext>
                  </a:extLst>
                </a:gridCol>
                <a:gridCol w="1294919">
                  <a:extLst>
                    <a:ext uri="{9D8B030D-6E8A-4147-A177-3AD203B41FA5}">
                      <a16:colId xmlns:a16="http://schemas.microsoft.com/office/drawing/2014/main" val="1808708252"/>
                    </a:ext>
                  </a:extLst>
                </a:gridCol>
                <a:gridCol w="1194428">
                  <a:extLst>
                    <a:ext uri="{9D8B030D-6E8A-4147-A177-3AD203B41FA5}">
                      <a16:colId xmlns:a16="http://schemas.microsoft.com/office/drawing/2014/main" val="160243685"/>
                    </a:ext>
                  </a:extLst>
                </a:gridCol>
                <a:gridCol w="1194428">
                  <a:extLst>
                    <a:ext uri="{9D8B030D-6E8A-4147-A177-3AD203B41FA5}">
                      <a16:colId xmlns:a16="http://schemas.microsoft.com/office/drawing/2014/main" val="2058004037"/>
                    </a:ext>
                  </a:extLst>
                </a:gridCol>
                <a:gridCol w="1194428">
                  <a:extLst>
                    <a:ext uri="{9D8B030D-6E8A-4147-A177-3AD203B41FA5}">
                      <a16:colId xmlns:a16="http://schemas.microsoft.com/office/drawing/2014/main" val="1975052432"/>
                    </a:ext>
                  </a:extLst>
                </a:gridCol>
                <a:gridCol w="1194428">
                  <a:extLst>
                    <a:ext uri="{9D8B030D-6E8A-4147-A177-3AD203B41FA5}">
                      <a16:colId xmlns:a16="http://schemas.microsoft.com/office/drawing/2014/main" val="1133675695"/>
                    </a:ext>
                  </a:extLst>
                </a:gridCol>
                <a:gridCol w="1232934">
                  <a:extLst>
                    <a:ext uri="{9D8B030D-6E8A-4147-A177-3AD203B41FA5}">
                      <a16:colId xmlns:a16="http://schemas.microsoft.com/office/drawing/2014/main" val="291329731"/>
                    </a:ext>
                  </a:extLst>
                </a:gridCol>
                <a:gridCol w="1155922">
                  <a:extLst>
                    <a:ext uri="{9D8B030D-6E8A-4147-A177-3AD203B41FA5}">
                      <a16:colId xmlns:a16="http://schemas.microsoft.com/office/drawing/2014/main" val="3489176412"/>
                    </a:ext>
                  </a:extLst>
                </a:gridCol>
                <a:gridCol w="1249973">
                  <a:extLst>
                    <a:ext uri="{9D8B030D-6E8A-4147-A177-3AD203B41FA5}">
                      <a16:colId xmlns:a16="http://schemas.microsoft.com/office/drawing/2014/main" val="3139030799"/>
                    </a:ext>
                  </a:extLst>
                </a:gridCol>
                <a:gridCol w="1138883">
                  <a:extLst>
                    <a:ext uri="{9D8B030D-6E8A-4147-A177-3AD203B41FA5}">
                      <a16:colId xmlns:a16="http://schemas.microsoft.com/office/drawing/2014/main" val="3816583203"/>
                    </a:ext>
                  </a:extLst>
                </a:gridCol>
              </a:tblGrid>
              <a:tr h="477763">
                <a:tc>
                  <a:txBody>
                    <a:bodyPr/>
                    <a:lstStyle/>
                    <a:p>
                      <a:pPr algn="ctr"/>
                      <a:r>
                        <a:rPr lang="fr-FR" sz="1200" b="0" noProof="0" dirty="0">
                          <a:solidFill>
                            <a:srgbClr val="104F75"/>
                          </a:solidFill>
                        </a:rPr>
                        <a:t>1</a:t>
                      </a:r>
                    </a:p>
                    <a:p>
                      <a:pPr algn="ctr"/>
                      <a:r>
                        <a:rPr lang="fr-FR" sz="1200" b="0" noProof="0" dirty="0">
                          <a:solidFill>
                            <a:srgbClr val="104F75"/>
                          </a:solidFill>
                        </a:rPr>
                        <a:t>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2</a:t>
                      </a:r>
                    </a:p>
                    <a:p>
                      <a:pPr algn="ctr"/>
                      <a:r>
                        <a:rPr lang="fr-FR" sz="1200" b="0" noProof="0" dirty="0">
                          <a:solidFill>
                            <a:srgbClr val="104F75"/>
                          </a:solidFill>
                        </a:rPr>
                        <a:t>deux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3</a:t>
                      </a:r>
                    </a:p>
                    <a:p>
                      <a:pPr algn="ctr"/>
                      <a:r>
                        <a:rPr lang="fr-FR" sz="1200" b="0" noProof="0" dirty="0">
                          <a:solidFill>
                            <a:srgbClr val="104F75"/>
                          </a:solidFill>
                        </a:rPr>
                        <a:t>trois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4</a:t>
                      </a:r>
                    </a:p>
                    <a:p>
                      <a:pPr algn="ctr"/>
                      <a:r>
                        <a:rPr lang="fr-FR" sz="1200" b="0" noProof="0" dirty="0">
                          <a:solidFill>
                            <a:srgbClr val="104F75"/>
                          </a:solidFill>
                        </a:rPr>
                        <a:t>quatre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5</a:t>
                      </a:r>
                    </a:p>
                    <a:p>
                      <a:pPr algn="ctr"/>
                      <a:r>
                        <a:rPr lang="fr-FR" sz="1200" b="0" noProof="0" dirty="0">
                          <a:solidFill>
                            <a:srgbClr val="104F75"/>
                          </a:solidFill>
                        </a:rPr>
                        <a:t>cinq</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a:solidFill>
                            <a:srgbClr val="104F75"/>
                          </a:solidFill>
                        </a:rPr>
                        <a:t>6</a:t>
                      </a:r>
                    </a:p>
                    <a:p>
                      <a:pPr algn="ctr"/>
                      <a:r>
                        <a:rPr lang="fr-FR" sz="1200" b="0" noProof="0">
                          <a:solidFill>
                            <a:srgbClr val="104F75"/>
                          </a:solidFill>
                        </a:rPr>
                        <a:t>six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a:solidFill>
                            <a:srgbClr val="104F75"/>
                          </a:solidFill>
                        </a:rPr>
                        <a:t>7</a:t>
                      </a:r>
                    </a:p>
                    <a:p>
                      <a:pPr algn="ctr"/>
                      <a:r>
                        <a:rPr lang="fr-FR" sz="1200" b="0" noProof="0">
                          <a:solidFill>
                            <a:srgbClr val="104F75"/>
                          </a:solidFill>
                        </a:rPr>
                        <a:t>sept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a:solidFill>
                            <a:srgbClr val="104F75"/>
                          </a:solidFill>
                        </a:rPr>
                        <a:t>8</a:t>
                      </a:r>
                    </a:p>
                    <a:p>
                      <a:pPr algn="ctr"/>
                      <a:r>
                        <a:rPr lang="fr-FR" sz="1200" b="0" noProof="0">
                          <a:solidFill>
                            <a:srgbClr val="104F75"/>
                          </a:solidFill>
                        </a:rPr>
                        <a:t>huit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a:solidFill>
                            <a:srgbClr val="104F75"/>
                          </a:solidFill>
                        </a:rPr>
                        <a:t>9</a:t>
                      </a:r>
                    </a:p>
                    <a:p>
                      <a:pPr algn="ctr"/>
                      <a:r>
                        <a:rPr lang="fr-FR" sz="1200" b="0" noProof="0">
                          <a:solidFill>
                            <a:srgbClr val="104F75"/>
                          </a:solidFill>
                        </a:rPr>
                        <a:t>neuf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10</a:t>
                      </a:r>
                    </a:p>
                    <a:p>
                      <a:pPr algn="ctr"/>
                      <a:r>
                        <a:rPr lang="fr-FR" sz="1200" b="0" noProof="0" dirty="0">
                          <a:solidFill>
                            <a:srgbClr val="104F75"/>
                          </a:solidFill>
                        </a:rPr>
                        <a:t>dix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6744167"/>
                  </a:ext>
                </a:extLst>
              </a:tr>
              <a:tr h="487288">
                <a:tc>
                  <a:txBody>
                    <a:bodyPr/>
                    <a:lstStyle/>
                    <a:p>
                      <a:pPr algn="ctr"/>
                      <a:r>
                        <a:rPr lang="fr-FR" sz="1200" b="0" noProof="0" dirty="0">
                          <a:solidFill>
                            <a:srgbClr val="104F75"/>
                          </a:solidFill>
                        </a:rPr>
                        <a:t>11</a:t>
                      </a:r>
                    </a:p>
                    <a:p>
                      <a:pPr algn="ctr"/>
                      <a:r>
                        <a:rPr lang="fr-FR" sz="1200" b="0" noProof="0" dirty="0">
                          <a:solidFill>
                            <a:srgbClr val="104F75"/>
                          </a:solidFill>
                        </a:rPr>
                        <a:t>onze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12</a:t>
                      </a:r>
                    </a:p>
                    <a:p>
                      <a:pPr algn="ctr"/>
                      <a:r>
                        <a:rPr lang="fr-FR" sz="1200" b="0" noProof="0" dirty="0">
                          <a:solidFill>
                            <a:srgbClr val="104F75"/>
                          </a:solidFill>
                        </a:rPr>
                        <a:t>douze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13</a:t>
                      </a:r>
                    </a:p>
                    <a:p>
                      <a:pPr algn="ctr"/>
                      <a:r>
                        <a:rPr lang="fr-FR" sz="1200" b="0" noProof="0" dirty="0">
                          <a:solidFill>
                            <a:srgbClr val="104F75"/>
                          </a:solidFill>
                        </a:rPr>
                        <a:t>treize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14</a:t>
                      </a:r>
                    </a:p>
                    <a:p>
                      <a:pPr algn="ctr"/>
                      <a:r>
                        <a:rPr lang="fr-FR" sz="1200" b="0" noProof="0" dirty="0">
                          <a:solidFill>
                            <a:srgbClr val="104F75"/>
                          </a:solidFill>
                        </a:rPr>
                        <a:t>quatorze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15</a:t>
                      </a:r>
                    </a:p>
                    <a:p>
                      <a:pPr algn="ctr"/>
                      <a:r>
                        <a:rPr lang="fr-FR" sz="1200" b="0" noProof="0" dirty="0">
                          <a:solidFill>
                            <a:srgbClr val="104F75"/>
                          </a:solidFill>
                        </a:rPr>
                        <a:t>quinze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16</a:t>
                      </a:r>
                    </a:p>
                    <a:p>
                      <a:pPr algn="ctr"/>
                      <a:r>
                        <a:rPr lang="fr-FR" sz="1200" b="0" noProof="0" dirty="0">
                          <a:solidFill>
                            <a:srgbClr val="104F75"/>
                          </a:solidFill>
                        </a:rPr>
                        <a:t>seize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17</a:t>
                      </a:r>
                    </a:p>
                    <a:p>
                      <a:pPr algn="ctr"/>
                      <a:r>
                        <a:rPr lang="fr-FR" sz="1200" b="0" noProof="0" dirty="0">
                          <a:solidFill>
                            <a:srgbClr val="104F75"/>
                          </a:solidFill>
                        </a:rPr>
                        <a:t>dix-sept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18</a:t>
                      </a:r>
                    </a:p>
                    <a:p>
                      <a:pPr algn="ctr"/>
                      <a:r>
                        <a:rPr lang="fr-FR" sz="1200" b="0" noProof="0" dirty="0">
                          <a:solidFill>
                            <a:srgbClr val="104F75"/>
                          </a:solidFill>
                        </a:rPr>
                        <a:t>dix-huit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19</a:t>
                      </a:r>
                    </a:p>
                    <a:p>
                      <a:pPr algn="ctr"/>
                      <a:r>
                        <a:rPr lang="fr-FR" sz="1200" b="0" noProof="0" dirty="0">
                          <a:solidFill>
                            <a:srgbClr val="104F75"/>
                          </a:solidFill>
                        </a:rPr>
                        <a:t>dix-neuf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20</a:t>
                      </a:r>
                    </a:p>
                    <a:p>
                      <a:pPr algn="ctr"/>
                      <a:r>
                        <a:rPr lang="fr-FR" sz="1200" b="0" noProof="0" dirty="0">
                          <a:solidFill>
                            <a:srgbClr val="104F75"/>
                          </a:solidFill>
                        </a:rPr>
                        <a:t>vingt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4620428"/>
                  </a:ext>
                </a:extLst>
              </a:tr>
              <a:tr h="558800">
                <a:tc>
                  <a:txBody>
                    <a:bodyPr/>
                    <a:lstStyle/>
                    <a:p>
                      <a:pPr algn="ctr"/>
                      <a:r>
                        <a:rPr lang="fr-FR" sz="1200" b="0" noProof="0" dirty="0">
                          <a:solidFill>
                            <a:srgbClr val="104F75"/>
                          </a:solidFill>
                        </a:rPr>
                        <a:t>21</a:t>
                      </a:r>
                    </a:p>
                    <a:p>
                      <a:pPr algn="ctr"/>
                      <a:r>
                        <a:rPr lang="fr-FR" sz="1200" b="0" noProof="0" dirty="0">
                          <a:solidFill>
                            <a:srgbClr val="104F75"/>
                          </a:solidFill>
                        </a:rPr>
                        <a:t>vingt et </a:t>
                      </a:r>
                    </a:p>
                    <a:p>
                      <a:pPr algn="ctr"/>
                      <a:r>
                        <a:rPr lang="fr-FR" sz="1200" b="0" noProof="0" dirty="0">
                          <a:solidFill>
                            <a:srgbClr val="104F75"/>
                          </a:solidFill>
                        </a:rPr>
                        <a:t>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22</a:t>
                      </a:r>
                    </a:p>
                    <a:p>
                      <a:pPr algn="ctr"/>
                      <a:r>
                        <a:rPr lang="fr-FR" sz="1200" b="0" noProof="0" dirty="0">
                          <a:solidFill>
                            <a:srgbClr val="104F75"/>
                          </a:solidFill>
                        </a:rPr>
                        <a:t>vingt-</a:t>
                      </a:r>
                    </a:p>
                    <a:p>
                      <a:pPr algn="ctr"/>
                      <a:r>
                        <a:rPr lang="fr-FR" sz="1200" b="0" noProof="0" dirty="0">
                          <a:solidFill>
                            <a:srgbClr val="104F75"/>
                          </a:solidFill>
                        </a:rPr>
                        <a:t>deux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23</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vingt-</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trois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24</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vingt-</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quatre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25</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vingt-</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cinq</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26</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vingt-</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six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27</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vingt-</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sept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28</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vingt-</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huit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29</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vingt-</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neuf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30</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trente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9469004"/>
                  </a:ext>
                </a:extLst>
              </a:tr>
              <a:tr h="558799">
                <a:tc>
                  <a:txBody>
                    <a:bodyPr/>
                    <a:lstStyle/>
                    <a:p>
                      <a:pPr algn="ctr"/>
                      <a:r>
                        <a:rPr lang="fr-FR" sz="1200" b="0" noProof="0" dirty="0">
                          <a:solidFill>
                            <a:srgbClr val="104F75"/>
                          </a:solidFill>
                        </a:rPr>
                        <a:t>31</a:t>
                      </a:r>
                    </a:p>
                    <a:p>
                      <a:pPr algn="ctr"/>
                      <a:r>
                        <a:rPr lang="fr-FR" sz="1200" b="0" noProof="0" dirty="0">
                          <a:solidFill>
                            <a:srgbClr val="104F75"/>
                          </a:solidFill>
                        </a:rPr>
                        <a:t>trente et </a:t>
                      </a:r>
                    </a:p>
                    <a:p>
                      <a:pPr algn="ctr"/>
                      <a:r>
                        <a:rPr lang="fr-FR" sz="1200" b="0" noProof="0" dirty="0">
                          <a:solidFill>
                            <a:srgbClr val="104F75"/>
                          </a:solidFill>
                        </a:rPr>
                        <a:t>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32</a:t>
                      </a:r>
                    </a:p>
                    <a:p>
                      <a:pPr algn="ctr"/>
                      <a:r>
                        <a:rPr lang="fr-FR" sz="1200" b="0" noProof="0" dirty="0">
                          <a:solidFill>
                            <a:srgbClr val="104F75"/>
                          </a:solidFill>
                        </a:rPr>
                        <a:t>trente-</a:t>
                      </a:r>
                    </a:p>
                    <a:p>
                      <a:pPr algn="ctr"/>
                      <a:r>
                        <a:rPr lang="fr-FR" sz="1200" b="0" noProof="0" dirty="0">
                          <a:solidFill>
                            <a:srgbClr val="104F75"/>
                          </a:solidFill>
                        </a:rPr>
                        <a:t>deux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33</a:t>
                      </a:r>
                    </a:p>
                    <a:p>
                      <a:pPr algn="ctr"/>
                      <a:r>
                        <a:rPr lang="fr-FR" sz="1200" b="0" noProof="0" dirty="0">
                          <a:solidFill>
                            <a:srgbClr val="104F75"/>
                          </a:solidFill>
                        </a:rPr>
                        <a:t>trente-</a:t>
                      </a:r>
                    </a:p>
                    <a:p>
                      <a:pPr algn="ctr"/>
                      <a:r>
                        <a:rPr lang="fr-FR" sz="1200" b="0" noProof="0" dirty="0">
                          <a:solidFill>
                            <a:srgbClr val="104F75"/>
                          </a:solidFill>
                        </a:rPr>
                        <a:t>trois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34</a:t>
                      </a:r>
                    </a:p>
                    <a:p>
                      <a:pPr algn="ctr"/>
                      <a:r>
                        <a:rPr lang="fr-FR" sz="1200" b="0" noProof="0" dirty="0">
                          <a:solidFill>
                            <a:srgbClr val="104F75"/>
                          </a:solidFill>
                        </a:rPr>
                        <a:t>trente-</a:t>
                      </a:r>
                    </a:p>
                    <a:p>
                      <a:pPr algn="ctr"/>
                      <a:r>
                        <a:rPr lang="fr-FR" sz="1200" b="0" noProof="0" dirty="0">
                          <a:solidFill>
                            <a:srgbClr val="104F75"/>
                          </a:solidFill>
                        </a:rPr>
                        <a:t>quatre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35</a:t>
                      </a:r>
                    </a:p>
                    <a:p>
                      <a:pPr algn="ctr"/>
                      <a:r>
                        <a:rPr lang="fr-FR" sz="1200" b="0" noProof="0" dirty="0">
                          <a:solidFill>
                            <a:srgbClr val="104F75"/>
                          </a:solidFill>
                        </a:rPr>
                        <a:t>trente-</a:t>
                      </a:r>
                    </a:p>
                    <a:p>
                      <a:pPr algn="ctr"/>
                      <a:r>
                        <a:rPr lang="fr-FR" sz="1200" b="0" noProof="0" dirty="0">
                          <a:solidFill>
                            <a:srgbClr val="104F75"/>
                          </a:solidFill>
                        </a:rPr>
                        <a:t>cinq</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36</a:t>
                      </a:r>
                    </a:p>
                    <a:p>
                      <a:pPr algn="ctr"/>
                      <a:r>
                        <a:rPr lang="fr-FR" sz="1200" b="0" noProof="0" dirty="0">
                          <a:solidFill>
                            <a:srgbClr val="104F75"/>
                          </a:solidFill>
                        </a:rPr>
                        <a:t>trente-</a:t>
                      </a:r>
                    </a:p>
                    <a:p>
                      <a:pPr algn="ctr"/>
                      <a:r>
                        <a:rPr lang="fr-FR" sz="1200" b="0" noProof="0" dirty="0">
                          <a:solidFill>
                            <a:srgbClr val="104F75"/>
                          </a:solidFill>
                        </a:rPr>
                        <a:t>six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37</a:t>
                      </a:r>
                    </a:p>
                    <a:p>
                      <a:pPr algn="ctr"/>
                      <a:r>
                        <a:rPr lang="fr-FR" sz="1200" b="0" noProof="0" dirty="0">
                          <a:solidFill>
                            <a:srgbClr val="104F75"/>
                          </a:solidFill>
                        </a:rPr>
                        <a:t>trente-</a:t>
                      </a:r>
                    </a:p>
                    <a:p>
                      <a:pPr algn="ctr"/>
                      <a:r>
                        <a:rPr lang="fr-FR" sz="1200" b="0" noProof="0" dirty="0">
                          <a:solidFill>
                            <a:srgbClr val="104F75"/>
                          </a:solidFill>
                        </a:rPr>
                        <a:t>sept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38</a:t>
                      </a:r>
                    </a:p>
                    <a:p>
                      <a:pPr algn="ctr"/>
                      <a:r>
                        <a:rPr lang="fr-FR" sz="1200" b="0" noProof="0" dirty="0">
                          <a:solidFill>
                            <a:srgbClr val="104F75"/>
                          </a:solidFill>
                        </a:rPr>
                        <a:t>trente-</a:t>
                      </a:r>
                    </a:p>
                    <a:p>
                      <a:pPr algn="ctr"/>
                      <a:r>
                        <a:rPr lang="fr-FR" sz="1200" b="0" noProof="0" dirty="0">
                          <a:solidFill>
                            <a:srgbClr val="104F75"/>
                          </a:solidFill>
                        </a:rPr>
                        <a:t>huit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39</a:t>
                      </a:r>
                    </a:p>
                    <a:p>
                      <a:pPr algn="ctr"/>
                      <a:r>
                        <a:rPr lang="fr-FR" sz="1200" b="0" baseline="0" noProof="0" dirty="0">
                          <a:solidFill>
                            <a:srgbClr val="104F75"/>
                          </a:solidFill>
                        </a:rPr>
                        <a:t>trente-</a:t>
                      </a:r>
                    </a:p>
                    <a:p>
                      <a:pPr algn="ctr"/>
                      <a:r>
                        <a:rPr lang="fr-FR" sz="1200" b="0" baseline="0" noProof="0" dirty="0">
                          <a:solidFill>
                            <a:srgbClr val="104F75"/>
                          </a:solidFill>
                        </a:rPr>
                        <a:t>neuf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40</a:t>
                      </a:r>
                    </a:p>
                    <a:p>
                      <a:pPr algn="ctr"/>
                      <a:r>
                        <a:rPr lang="fr-FR" sz="1200" b="0" noProof="0" dirty="0">
                          <a:solidFill>
                            <a:srgbClr val="104F75"/>
                          </a:solidFill>
                        </a:rPr>
                        <a:t>quarante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0014017"/>
                  </a:ext>
                </a:extLst>
              </a:tr>
              <a:tr h="609600">
                <a:tc>
                  <a:txBody>
                    <a:bodyPr/>
                    <a:lstStyle/>
                    <a:p>
                      <a:pPr algn="ctr"/>
                      <a:r>
                        <a:rPr lang="fr-FR" sz="1200" b="0" noProof="0" dirty="0">
                          <a:solidFill>
                            <a:srgbClr val="104F75"/>
                          </a:solidFill>
                        </a:rPr>
                        <a:t>41</a:t>
                      </a:r>
                    </a:p>
                    <a:p>
                      <a:pPr algn="ctr"/>
                      <a:r>
                        <a:rPr lang="fr-FR" sz="1200" b="0" noProof="0" dirty="0">
                          <a:solidFill>
                            <a:srgbClr val="104F75"/>
                          </a:solidFill>
                        </a:rPr>
                        <a:t>quarante et 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42</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quarante-deux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43</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quarante-trois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44</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quarante-quatre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45</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quarante-cinq</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46</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quarante-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six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47</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quarante-sept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48</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quarante-huit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49</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quarante-neuf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50</a:t>
                      </a:r>
                    </a:p>
                    <a:p>
                      <a:pPr algn="ctr"/>
                      <a:r>
                        <a:rPr lang="fr-FR" sz="1200" b="0" noProof="0" dirty="0">
                          <a:solidFill>
                            <a:srgbClr val="104F75"/>
                          </a:solidFill>
                        </a:rPr>
                        <a:t>cinquante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8114933"/>
                  </a:ext>
                </a:extLst>
              </a:tr>
              <a:tr h="673224">
                <a:tc>
                  <a:txBody>
                    <a:bodyPr/>
                    <a:lstStyle/>
                    <a:p>
                      <a:pPr algn="ctr"/>
                      <a:r>
                        <a:rPr lang="fr-FR" sz="1200" b="0" noProof="0" dirty="0">
                          <a:solidFill>
                            <a:srgbClr val="104F75"/>
                          </a:solidFill>
                        </a:rPr>
                        <a:t>51</a:t>
                      </a:r>
                    </a:p>
                    <a:p>
                      <a:pPr algn="ctr"/>
                      <a:r>
                        <a:rPr lang="fr-FR" sz="1200" b="0" noProof="0" dirty="0">
                          <a:solidFill>
                            <a:srgbClr val="104F75"/>
                          </a:solidFill>
                        </a:rPr>
                        <a:t>cinquante et 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52</a:t>
                      </a:r>
                    </a:p>
                    <a:p>
                      <a:pPr algn="ctr"/>
                      <a:r>
                        <a:rPr lang="fr-FR" sz="1200" b="0" noProof="0" dirty="0">
                          <a:solidFill>
                            <a:srgbClr val="104F75"/>
                          </a:solidFill>
                        </a:rPr>
                        <a:t>cinquante-deux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53</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cinquante-trois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54</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cinquante-quatre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55</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cinquante-cinq</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56</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cinquante-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six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57</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cinquante-sept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58</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cinquante-huit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59</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cinquante-neuf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60</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soixante</a:t>
                      </a:r>
                    </a:p>
                    <a:p>
                      <a:pPr algn="ctr"/>
                      <a:endParaRPr lang="fr-FR" sz="1200" b="0" noProof="0"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7825497"/>
                  </a:ext>
                </a:extLst>
              </a:tr>
              <a:tr h="673224">
                <a:tc>
                  <a:txBody>
                    <a:bodyPr/>
                    <a:lstStyle/>
                    <a:p>
                      <a:pPr algn="ctr"/>
                      <a:r>
                        <a:rPr lang="fr-FR" sz="1200" b="0" noProof="0" dirty="0">
                          <a:solidFill>
                            <a:srgbClr val="104F75"/>
                          </a:solidFill>
                        </a:rPr>
                        <a:t>61</a:t>
                      </a:r>
                    </a:p>
                    <a:p>
                      <a:pPr algn="ctr"/>
                      <a:r>
                        <a:rPr lang="fr-FR" sz="1200" b="0" noProof="0" dirty="0">
                          <a:solidFill>
                            <a:srgbClr val="104F75"/>
                          </a:solidFill>
                        </a:rPr>
                        <a:t>soixante et 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62</a:t>
                      </a:r>
                    </a:p>
                    <a:p>
                      <a:pPr algn="ctr"/>
                      <a:r>
                        <a:rPr lang="fr-FR" sz="1200" b="0" noProof="0" dirty="0">
                          <a:solidFill>
                            <a:srgbClr val="104F75"/>
                          </a:solidFill>
                        </a:rPr>
                        <a:t>soixante-</a:t>
                      </a:r>
                    </a:p>
                    <a:p>
                      <a:pPr algn="ctr"/>
                      <a:r>
                        <a:rPr lang="fr-FR" sz="1200" b="0" noProof="0" dirty="0">
                          <a:solidFill>
                            <a:srgbClr val="104F75"/>
                          </a:solidFill>
                        </a:rPr>
                        <a:t>deux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63</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soixante-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trois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64</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soixante-quatre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65</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soixante-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cinq</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66</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soixante-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six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67</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soixante-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sept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68</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soixante-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huit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69</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soixante-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neuf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70</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soixante-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dix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1515427"/>
                  </a:ext>
                </a:extLst>
              </a:tr>
              <a:tr h="673224">
                <a:tc>
                  <a:txBody>
                    <a:bodyPr/>
                    <a:lstStyle/>
                    <a:p>
                      <a:pPr algn="ctr"/>
                      <a:r>
                        <a:rPr lang="fr-FR" sz="1200" b="0" noProof="0" dirty="0">
                          <a:solidFill>
                            <a:srgbClr val="104F75"/>
                          </a:solidFill>
                        </a:rPr>
                        <a:t>71</a:t>
                      </a:r>
                    </a:p>
                    <a:p>
                      <a:pPr algn="ctr"/>
                      <a:r>
                        <a:rPr lang="fr-FR" sz="1200" b="0" noProof="0" dirty="0">
                          <a:solidFill>
                            <a:srgbClr val="104F75"/>
                          </a:solidFill>
                        </a:rPr>
                        <a:t>soixante et onze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72</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soixante-douze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73</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soixante-treize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74</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soixante-quatorze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75</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soixante-quinze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76</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soixante-seize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77</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soixante-dix-sept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78</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soixante-dix-huit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79</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soixante-dix-neuf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80</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quatre-vingts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3821327"/>
                  </a:ext>
                </a:extLst>
              </a:tr>
              <a:tr h="566842">
                <a:tc>
                  <a:txBody>
                    <a:bodyPr/>
                    <a:lstStyle/>
                    <a:p>
                      <a:pPr algn="ctr"/>
                      <a:r>
                        <a:rPr lang="fr-FR" sz="1200" b="0" noProof="0" dirty="0">
                          <a:solidFill>
                            <a:srgbClr val="104F75"/>
                          </a:solidFill>
                        </a:rPr>
                        <a:t>81</a:t>
                      </a:r>
                    </a:p>
                    <a:p>
                      <a:pPr algn="ctr"/>
                      <a:r>
                        <a:rPr lang="fr-FR" sz="1200" b="0" noProof="0" dirty="0">
                          <a:solidFill>
                            <a:srgbClr val="104F75"/>
                          </a:solidFill>
                        </a:rPr>
                        <a:t>quatre-vingt-un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82</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quatre-vingt-deux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83</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quatre-vingt-trois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84</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quatre-vingt-quatre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85</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quatre-vingt-cinq</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86</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quatre-vingt-six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87</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quatre-vingt-sept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88</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quatre-vingt-huit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89</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quatre-vingt-neuf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90</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quatre-vingt-dix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8577215"/>
                  </a:ext>
                </a:extLst>
              </a:tr>
              <a:tr h="566842">
                <a:tc>
                  <a:txBody>
                    <a:bodyPr/>
                    <a:lstStyle/>
                    <a:p>
                      <a:pPr algn="ctr"/>
                      <a:r>
                        <a:rPr lang="fr-FR" sz="1200" b="0" noProof="0" dirty="0">
                          <a:solidFill>
                            <a:srgbClr val="104F75"/>
                          </a:solidFill>
                        </a:rPr>
                        <a:t>91</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quatre-vingt-onze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92</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quatre-vingt-douze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93</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quatre-vingt-treize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94</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quatre-vingt-quatorze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95</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quatre-vingt-quinze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96</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quatre-vingt-seize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97</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quatre-vingt-dix-sept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98</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quatre-vingt-dix-huit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99</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quatre-vingt-dix-neuf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200" b="0" noProof="0" dirty="0">
                          <a:solidFill>
                            <a:srgbClr val="104F75"/>
                          </a:solidFill>
                        </a:rPr>
                        <a:t>100</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104F75"/>
                          </a:solidFill>
                        </a:rPr>
                        <a:t>cent</a:t>
                      </a:r>
                    </a:p>
                    <a:p>
                      <a:pPr algn="ctr"/>
                      <a:endParaRPr lang="fr-FR" sz="1200" b="0" noProof="0"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200479"/>
                  </a:ext>
                </a:extLst>
              </a:tr>
            </a:tbl>
          </a:graphicData>
        </a:graphic>
      </p:graphicFrame>
    </p:spTree>
    <p:extLst>
      <p:ext uri="{BB962C8B-B14F-4D97-AF65-F5344CB8AC3E}">
        <p14:creationId xmlns:p14="http://schemas.microsoft.com/office/powerpoint/2010/main" val="1737147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662863" cy="707849"/>
          </a:xfrm>
        </p:spPr>
        <p:txBody>
          <a:bodyPr>
            <a:normAutofit/>
          </a:bodyPr>
          <a:lstStyle/>
          <a:p>
            <a:r>
              <a:rPr lang="en-GB" sz="3600" b="1" dirty="0">
                <a:solidFill>
                  <a:schemeClr val="bg1"/>
                </a:solidFill>
              </a:rPr>
              <a:t>Les </a:t>
            </a:r>
            <a:r>
              <a:rPr lang="fr-FR" sz="3600" b="1" dirty="0">
                <a:solidFill>
                  <a:schemeClr val="bg1"/>
                </a:solidFill>
              </a:rPr>
              <a:t>prix</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608025" y="249870"/>
            <a:ext cx="230189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10" name="Rectangle 9">
            <a:hlinkClick r:id="" action="ppaction://noaction">
              <a:snd r:embed="rId6" name="52 euros 38 centimes.wav"/>
            </a:hlinkClick>
            <a:extLst>
              <a:ext uri="{FF2B5EF4-FFF2-40B4-BE49-F238E27FC236}">
                <a16:creationId xmlns:a16="http://schemas.microsoft.com/office/drawing/2014/main" id="{27A1227B-1AA2-43D6-A5B4-26D722EFC076}"/>
              </a:ext>
            </a:extLst>
          </p:cNvPr>
          <p:cNvSpPr/>
          <p:nvPr/>
        </p:nvSpPr>
        <p:spPr>
          <a:xfrm>
            <a:off x="1776728" y="4367935"/>
            <a:ext cx="462756"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1" name="Rectangle 10">
            <a:hlinkClick r:id="" action="ppaction://noaction">
              <a:snd r:embed="rId7" name="94 euros 75 centimes.wav"/>
            </a:hlinkClick>
            <a:extLst>
              <a:ext uri="{FF2B5EF4-FFF2-40B4-BE49-F238E27FC236}">
                <a16:creationId xmlns:a16="http://schemas.microsoft.com/office/drawing/2014/main" id="{3835EDD0-C945-45CA-B8DF-73A66E9DCCD5}"/>
              </a:ext>
            </a:extLst>
          </p:cNvPr>
          <p:cNvSpPr/>
          <p:nvPr/>
        </p:nvSpPr>
        <p:spPr>
          <a:xfrm>
            <a:off x="1776728" y="4951239"/>
            <a:ext cx="462756"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2" name="Rectangle 11">
            <a:hlinkClick r:id="" action="ppaction://noaction">
              <a:snd r:embed="rId8" name="72 euros 93 centimes.wav"/>
            </a:hlinkClick>
            <a:extLst>
              <a:ext uri="{FF2B5EF4-FFF2-40B4-BE49-F238E27FC236}">
                <a16:creationId xmlns:a16="http://schemas.microsoft.com/office/drawing/2014/main" id="{593BA820-84BB-448F-8A3D-34B716848961}"/>
              </a:ext>
            </a:extLst>
          </p:cNvPr>
          <p:cNvSpPr/>
          <p:nvPr/>
        </p:nvSpPr>
        <p:spPr>
          <a:xfrm>
            <a:off x="1776728" y="5534543"/>
            <a:ext cx="462756"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6" name="TextBox 5">
            <a:extLst>
              <a:ext uri="{FF2B5EF4-FFF2-40B4-BE49-F238E27FC236}">
                <a16:creationId xmlns:a16="http://schemas.microsoft.com/office/drawing/2014/main" id="{F3E11188-B433-5A4A-A669-78C0EE9B8445}"/>
              </a:ext>
            </a:extLst>
          </p:cNvPr>
          <p:cNvSpPr txBox="1"/>
          <p:nvPr/>
        </p:nvSpPr>
        <p:spPr>
          <a:xfrm>
            <a:off x="2239484" y="4367934"/>
            <a:ext cx="1399571" cy="461665"/>
          </a:xfrm>
          <a:prstGeom prst="rect">
            <a:avLst/>
          </a:prstGeom>
          <a:noFill/>
        </p:spPr>
        <p:txBody>
          <a:bodyPr wrap="square" rtlCol="0">
            <a:spAutoFit/>
          </a:bodyPr>
          <a:lstStyle/>
          <a:p>
            <a:pPr lvl="0" algn="ctr">
              <a:defRPr/>
            </a:pPr>
            <a:r>
              <a:rPr kumimoji="0" lang="en-GB" sz="2400" i="0" u="none" strike="noStrike" kern="1200" cap="none" spc="0" normalizeH="0" baseline="0" noProof="0" dirty="0">
                <a:ln>
                  <a:noFill/>
                </a:ln>
                <a:solidFill>
                  <a:srgbClr val="104F75"/>
                </a:solidFill>
                <a:effectLst/>
                <a:uLnTx/>
                <a:uFillTx/>
                <a:latin typeface="Century Gothic" panose="020F0302020204030204"/>
              </a:rPr>
              <a:t>52,38</a:t>
            </a:r>
            <a:r>
              <a:rPr lang="en-GB" sz="2400" dirty="0">
                <a:solidFill>
                  <a:srgbClr val="104F75"/>
                </a:solidFill>
                <a:latin typeface="Century Gothic" panose="020B0502020202020204" pitchFamily="34" charset="0"/>
              </a:rPr>
              <a:t> €</a:t>
            </a:r>
            <a:endParaRPr kumimoji="0" lang="en-US" sz="2400" i="0" u="none" strike="noStrike" kern="1200" cap="none" spc="0" normalizeH="0" baseline="0" noProof="0" dirty="0">
              <a:ln>
                <a:noFill/>
              </a:ln>
              <a:solidFill>
                <a:srgbClr val="104F75"/>
              </a:solidFill>
              <a:effectLst/>
              <a:uLnTx/>
              <a:uFillTx/>
              <a:latin typeface="Century Gothic" panose="020F0302020204030204"/>
            </a:endParaRPr>
          </a:p>
        </p:txBody>
      </p:sp>
      <p:sp>
        <p:nvSpPr>
          <p:cNvPr id="88" name="TextBox 87">
            <a:extLst>
              <a:ext uri="{FF2B5EF4-FFF2-40B4-BE49-F238E27FC236}">
                <a16:creationId xmlns:a16="http://schemas.microsoft.com/office/drawing/2014/main" id="{F600D326-AB40-443A-A4D0-A6AC17834D76}"/>
              </a:ext>
            </a:extLst>
          </p:cNvPr>
          <p:cNvSpPr txBox="1"/>
          <p:nvPr/>
        </p:nvSpPr>
        <p:spPr>
          <a:xfrm>
            <a:off x="101802" y="1214447"/>
            <a:ext cx="537650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Prices in French are given in Euros.</a:t>
            </a:r>
            <a:endParaRPr kumimoji="0" lang="en-GB" sz="2400" b="0" i="0" u="none" strike="noStrike" kern="1200" cap="none" spc="0" normalizeH="0" baseline="0" noProof="0" dirty="0">
              <a:ln>
                <a:noFill/>
              </a:ln>
              <a:solidFill>
                <a:srgbClr val="104F75"/>
              </a:solidFill>
              <a:effectLst/>
              <a:uLnTx/>
              <a:uFillTx/>
              <a:latin typeface="Century Gothic" panose="020F0302020204030204"/>
            </a:endParaRPr>
          </a:p>
        </p:txBody>
      </p:sp>
      <p:sp>
        <p:nvSpPr>
          <p:cNvPr id="89" name="TextBox 88">
            <a:extLst>
              <a:ext uri="{FF2B5EF4-FFF2-40B4-BE49-F238E27FC236}">
                <a16:creationId xmlns:a16="http://schemas.microsoft.com/office/drawing/2014/main" id="{297D0F0D-F59D-4A2D-8555-3AF33551173A}"/>
              </a:ext>
            </a:extLst>
          </p:cNvPr>
          <p:cNvSpPr txBox="1"/>
          <p:nvPr/>
        </p:nvSpPr>
        <p:spPr>
          <a:xfrm>
            <a:off x="5478307" y="1214447"/>
            <a:ext cx="256211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04F75"/>
                </a:solidFill>
                <a:latin typeface="Century Gothic" panose="020F0302020204030204"/>
              </a:rPr>
              <a:t>e.g. forty euros</a:t>
            </a:r>
            <a:endParaRPr kumimoji="0" lang="en-GB" sz="2400" b="1" i="0" u="none" strike="noStrike" kern="1200" cap="none" spc="0" normalizeH="0" baseline="0" noProof="0" dirty="0">
              <a:ln>
                <a:noFill/>
              </a:ln>
              <a:solidFill>
                <a:srgbClr val="104F75"/>
              </a:solidFill>
              <a:effectLst/>
              <a:uLnTx/>
              <a:uFillTx/>
              <a:latin typeface="Century Gothic" panose="020F0302020204030204"/>
            </a:endParaRPr>
          </a:p>
        </p:txBody>
      </p:sp>
      <p:sp>
        <p:nvSpPr>
          <p:cNvPr id="90" name="TextBox 89">
            <a:extLst>
              <a:ext uri="{FF2B5EF4-FFF2-40B4-BE49-F238E27FC236}">
                <a16:creationId xmlns:a16="http://schemas.microsoft.com/office/drawing/2014/main" id="{6C5FF576-DF28-49BE-B386-F755AC6FBB1D}"/>
              </a:ext>
            </a:extLst>
          </p:cNvPr>
          <p:cNvSpPr txBox="1"/>
          <p:nvPr/>
        </p:nvSpPr>
        <p:spPr>
          <a:xfrm>
            <a:off x="8215492" y="1214447"/>
            <a:ext cx="266085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E87D1E"/>
                </a:solidFill>
                <a:latin typeface="Century Gothic" panose="020F0302020204030204"/>
              </a:rPr>
              <a:t>quarante euros</a:t>
            </a:r>
            <a:endParaRPr kumimoji="0" lang="fr-FR" sz="2400" b="1" i="0" u="none" strike="noStrike" kern="1200" cap="none" spc="0" normalizeH="0" baseline="0" dirty="0">
              <a:ln>
                <a:noFill/>
              </a:ln>
              <a:solidFill>
                <a:srgbClr val="E87D1E"/>
              </a:solidFill>
              <a:effectLst/>
              <a:uLnTx/>
              <a:uFillTx/>
              <a:latin typeface="Century Gothic" panose="020F0302020204030204"/>
            </a:endParaRPr>
          </a:p>
        </p:txBody>
      </p:sp>
      <p:sp>
        <p:nvSpPr>
          <p:cNvPr id="92" name="TextBox 91">
            <a:extLst>
              <a:ext uri="{FF2B5EF4-FFF2-40B4-BE49-F238E27FC236}">
                <a16:creationId xmlns:a16="http://schemas.microsoft.com/office/drawing/2014/main" id="{EEF33A78-764D-47CA-A976-470275340820}"/>
              </a:ext>
            </a:extLst>
          </p:cNvPr>
          <p:cNvSpPr txBox="1"/>
          <p:nvPr/>
        </p:nvSpPr>
        <p:spPr>
          <a:xfrm>
            <a:off x="66888" y="1770150"/>
            <a:ext cx="4160361" cy="707886"/>
          </a:xfrm>
          <a:prstGeom prst="rect">
            <a:avLst/>
          </a:prstGeom>
          <a:noFill/>
        </p:spPr>
        <p:txBody>
          <a:bodyPr wrap="square">
            <a:spAutoFit/>
          </a:bodyPr>
          <a:lstStyle/>
          <a:p>
            <a:pPr lvl="0">
              <a:defRPr/>
            </a:pPr>
            <a:r>
              <a:rPr lang="en-GB" sz="2000" dirty="0">
                <a:solidFill>
                  <a:srgbClr val="104F75"/>
                </a:solidFill>
                <a:latin typeface="Century Gothic" panose="020F0302020204030204"/>
              </a:rPr>
              <a:t>In the UK, the pound (£) symbol comes before the number.</a:t>
            </a:r>
          </a:p>
        </p:txBody>
      </p:sp>
      <p:sp>
        <p:nvSpPr>
          <p:cNvPr id="18" name="TextBox 17">
            <a:extLst>
              <a:ext uri="{FF2B5EF4-FFF2-40B4-BE49-F238E27FC236}">
                <a16:creationId xmlns:a16="http://schemas.microsoft.com/office/drawing/2014/main" id="{ABCD0996-8544-4DFA-BB81-B62133EC8CB6}"/>
              </a:ext>
            </a:extLst>
          </p:cNvPr>
          <p:cNvSpPr txBox="1"/>
          <p:nvPr/>
        </p:nvSpPr>
        <p:spPr>
          <a:xfrm>
            <a:off x="3925469" y="1621583"/>
            <a:ext cx="1474839" cy="816249"/>
          </a:xfrm>
          <a:prstGeom prst="rect">
            <a:avLst/>
          </a:prstGeom>
          <a:noFill/>
        </p:spPr>
        <p:txBody>
          <a:bodyPr wrap="square" rtlCol="0" anchor="ctr">
            <a:spAutoFit/>
          </a:bodyPr>
          <a:lstStyle/>
          <a:p>
            <a:pPr algn="ctr">
              <a:lnSpc>
                <a:spcPct val="150000"/>
              </a:lnSpc>
            </a:pPr>
            <a:r>
              <a:rPr lang="en-GB" sz="3600" b="1" dirty="0">
                <a:solidFill>
                  <a:srgbClr val="104F75"/>
                </a:solidFill>
              </a:rPr>
              <a:t>£40</a:t>
            </a:r>
          </a:p>
        </p:txBody>
      </p:sp>
      <p:sp>
        <p:nvSpPr>
          <p:cNvPr id="94" name="TextBox 93">
            <a:extLst>
              <a:ext uri="{FF2B5EF4-FFF2-40B4-BE49-F238E27FC236}">
                <a16:creationId xmlns:a16="http://schemas.microsoft.com/office/drawing/2014/main" id="{75DC7CB7-40A9-43D8-8A66-FB4E443CC37E}"/>
              </a:ext>
            </a:extLst>
          </p:cNvPr>
          <p:cNvSpPr txBox="1"/>
          <p:nvPr/>
        </p:nvSpPr>
        <p:spPr>
          <a:xfrm>
            <a:off x="3971202" y="2472431"/>
            <a:ext cx="1405885" cy="816249"/>
          </a:xfrm>
          <a:prstGeom prst="rect">
            <a:avLst/>
          </a:prstGeom>
          <a:noFill/>
        </p:spPr>
        <p:txBody>
          <a:bodyPr wrap="square" rtlCol="0" anchor="ctr">
            <a:spAutoFit/>
          </a:bodyPr>
          <a:lstStyle/>
          <a:p>
            <a:pPr algn="ctr">
              <a:lnSpc>
                <a:spcPct val="150000"/>
              </a:lnSpc>
            </a:pPr>
            <a:r>
              <a:rPr lang="en-GB" sz="3600" b="1" dirty="0">
                <a:solidFill>
                  <a:srgbClr val="E87D1E"/>
                </a:solidFill>
              </a:rPr>
              <a:t>40 €</a:t>
            </a:r>
          </a:p>
        </p:txBody>
      </p:sp>
      <p:sp>
        <p:nvSpPr>
          <p:cNvPr id="95" name="TextBox 94">
            <a:extLst>
              <a:ext uri="{FF2B5EF4-FFF2-40B4-BE49-F238E27FC236}">
                <a16:creationId xmlns:a16="http://schemas.microsoft.com/office/drawing/2014/main" id="{85A3C6AE-3AC6-460D-8B30-0C2B41481CEE}"/>
              </a:ext>
            </a:extLst>
          </p:cNvPr>
          <p:cNvSpPr txBox="1"/>
          <p:nvPr/>
        </p:nvSpPr>
        <p:spPr>
          <a:xfrm>
            <a:off x="66888" y="2620998"/>
            <a:ext cx="3993835" cy="707886"/>
          </a:xfrm>
          <a:prstGeom prst="rect">
            <a:avLst/>
          </a:prstGeom>
          <a:noFill/>
        </p:spPr>
        <p:txBody>
          <a:bodyPr wrap="square">
            <a:spAutoFit/>
          </a:bodyPr>
          <a:lstStyle/>
          <a:p>
            <a:pPr lvl="0">
              <a:defRPr/>
            </a:pPr>
            <a:r>
              <a:rPr lang="en-GB" sz="2000" dirty="0">
                <a:solidFill>
                  <a:srgbClr val="104F75"/>
                </a:solidFill>
                <a:latin typeface="Century Gothic" panose="020F0302020204030204"/>
              </a:rPr>
              <a:t>In France, the euro (</a:t>
            </a:r>
            <a:r>
              <a:rPr lang="en-GB" sz="2000" dirty="0">
                <a:solidFill>
                  <a:srgbClr val="104F75"/>
                </a:solidFill>
                <a:latin typeface="Century Gothic" panose="020B0502020202020204" pitchFamily="34" charset="0"/>
              </a:rPr>
              <a:t>€)</a:t>
            </a:r>
            <a:r>
              <a:rPr lang="en-GB" sz="2000" dirty="0">
                <a:solidFill>
                  <a:srgbClr val="104F75"/>
                </a:solidFill>
                <a:latin typeface="Century Gothic" panose="020F0302020204030204"/>
              </a:rPr>
              <a:t> symbol comes after the number.</a:t>
            </a:r>
            <a:endParaRPr kumimoji="0" lang="en-GB" sz="2000" b="1" i="0" u="none" strike="noStrike" kern="1200" cap="none" spc="0" normalizeH="0" baseline="0" noProof="0" dirty="0">
              <a:ln>
                <a:noFill/>
              </a:ln>
              <a:solidFill>
                <a:srgbClr val="104F75"/>
              </a:solidFill>
              <a:effectLst/>
              <a:uLnTx/>
              <a:uFillTx/>
              <a:latin typeface="Century Gothic" panose="020F0302020204030204"/>
            </a:endParaRPr>
          </a:p>
        </p:txBody>
      </p:sp>
      <p:sp>
        <p:nvSpPr>
          <p:cNvPr id="96" name="TextBox 95">
            <a:extLst>
              <a:ext uri="{FF2B5EF4-FFF2-40B4-BE49-F238E27FC236}">
                <a16:creationId xmlns:a16="http://schemas.microsoft.com/office/drawing/2014/main" id="{F0B8FC37-2BB6-4762-A8A9-E8886E234AD2}"/>
              </a:ext>
            </a:extLst>
          </p:cNvPr>
          <p:cNvSpPr txBox="1"/>
          <p:nvPr/>
        </p:nvSpPr>
        <p:spPr>
          <a:xfrm>
            <a:off x="5501859" y="1770150"/>
            <a:ext cx="4556542" cy="707886"/>
          </a:xfrm>
          <a:prstGeom prst="rect">
            <a:avLst/>
          </a:prstGeom>
          <a:noFill/>
        </p:spPr>
        <p:txBody>
          <a:bodyPr wrap="square">
            <a:spAutoFit/>
          </a:bodyPr>
          <a:lstStyle/>
          <a:p>
            <a:pPr lvl="0">
              <a:defRPr/>
            </a:pPr>
            <a:r>
              <a:rPr lang="en-GB" sz="2000" dirty="0">
                <a:solidFill>
                  <a:srgbClr val="104F75"/>
                </a:solidFill>
                <a:latin typeface="Century Gothic" panose="020F0302020204030204"/>
              </a:rPr>
              <a:t>For prices in </a:t>
            </a:r>
            <a:r>
              <a:rPr lang="en-GB" sz="2000" b="1" dirty="0">
                <a:solidFill>
                  <a:srgbClr val="104F75"/>
                </a:solidFill>
                <a:latin typeface="Century Gothic" panose="020F0302020204030204"/>
              </a:rPr>
              <a:t>pounds</a:t>
            </a:r>
            <a:r>
              <a:rPr lang="en-GB" sz="2000" dirty="0">
                <a:solidFill>
                  <a:srgbClr val="104F75"/>
                </a:solidFill>
                <a:latin typeface="Century Gothic" panose="020F0302020204030204"/>
              </a:rPr>
              <a:t> and </a:t>
            </a:r>
            <a:r>
              <a:rPr lang="en-GB" sz="2000" b="1" dirty="0">
                <a:solidFill>
                  <a:srgbClr val="104F75"/>
                </a:solidFill>
                <a:latin typeface="Century Gothic" panose="020F0302020204030204"/>
              </a:rPr>
              <a:t>pence</a:t>
            </a:r>
            <a:r>
              <a:rPr lang="en-GB" sz="2000" dirty="0">
                <a:solidFill>
                  <a:srgbClr val="104F75"/>
                </a:solidFill>
                <a:latin typeface="Century Gothic" panose="020F0302020204030204"/>
              </a:rPr>
              <a:t>, in the UK, we use a </a:t>
            </a:r>
            <a:r>
              <a:rPr lang="en-GB" sz="2000" b="1" dirty="0">
                <a:solidFill>
                  <a:srgbClr val="104F75"/>
                </a:solidFill>
                <a:latin typeface="Century Gothic" panose="020F0302020204030204"/>
              </a:rPr>
              <a:t>decimal point</a:t>
            </a:r>
            <a:r>
              <a:rPr lang="en-GB" sz="2000" dirty="0">
                <a:solidFill>
                  <a:srgbClr val="104F75"/>
                </a:solidFill>
                <a:latin typeface="Century Gothic" panose="020F0302020204030204"/>
              </a:rPr>
              <a:t>.</a:t>
            </a:r>
          </a:p>
        </p:txBody>
      </p:sp>
      <p:sp>
        <p:nvSpPr>
          <p:cNvPr id="100" name="TextBox 99">
            <a:extLst>
              <a:ext uri="{FF2B5EF4-FFF2-40B4-BE49-F238E27FC236}">
                <a16:creationId xmlns:a16="http://schemas.microsoft.com/office/drawing/2014/main" id="{68E2F51B-85CE-4374-9EDA-4806A3C7841E}"/>
              </a:ext>
            </a:extLst>
          </p:cNvPr>
          <p:cNvSpPr txBox="1"/>
          <p:nvPr/>
        </p:nvSpPr>
        <p:spPr>
          <a:xfrm>
            <a:off x="5513755" y="2620998"/>
            <a:ext cx="4696804" cy="707886"/>
          </a:xfrm>
          <a:prstGeom prst="rect">
            <a:avLst/>
          </a:prstGeom>
          <a:noFill/>
        </p:spPr>
        <p:txBody>
          <a:bodyPr wrap="square">
            <a:spAutoFit/>
          </a:bodyPr>
          <a:lstStyle/>
          <a:p>
            <a:pPr lvl="0">
              <a:defRPr/>
            </a:pPr>
            <a:r>
              <a:rPr lang="en-GB" sz="2000" dirty="0">
                <a:solidFill>
                  <a:srgbClr val="104F75"/>
                </a:solidFill>
                <a:latin typeface="Century Gothic" panose="020F0302020204030204"/>
              </a:rPr>
              <a:t>For prices in </a:t>
            </a:r>
            <a:r>
              <a:rPr lang="en-GB" sz="2000" b="1" dirty="0">
                <a:solidFill>
                  <a:srgbClr val="104F75"/>
                </a:solidFill>
                <a:latin typeface="Century Gothic" panose="020F0302020204030204"/>
              </a:rPr>
              <a:t>euros </a:t>
            </a:r>
            <a:r>
              <a:rPr lang="en-GB" sz="2000" dirty="0">
                <a:solidFill>
                  <a:srgbClr val="104F75"/>
                </a:solidFill>
                <a:latin typeface="Century Gothic" panose="020F0302020204030204"/>
              </a:rPr>
              <a:t>and </a:t>
            </a:r>
            <a:r>
              <a:rPr lang="en-GB" sz="2000" b="1" dirty="0">
                <a:solidFill>
                  <a:srgbClr val="104F75"/>
                </a:solidFill>
                <a:latin typeface="Century Gothic" panose="020F0302020204030204"/>
              </a:rPr>
              <a:t>centimes</a:t>
            </a:r>
            <a:r>
              <a:rPr lang="en-GB" sz="2000" dirty="0">
                <a:solidFill>
                  <a:srgbClr val="104F75"/>
                </a:solidFill>
                <a:latin typeface="Century Gothic" panose="020F0302020204030204"/>
              </a:rPr>
              <a:t>, in France, we use a </a:t>
            </a:r>
            <a:r>
              <a:rPr lang="en-GB" sz="2000" b="1" dirty="0">
                <a:solidFill>
                  <a:srgbClr val="104F75"/>
                </a:solidFill>
                <a:latin typeface="Century Gothic" panose="020F0302020204030204"/>
              </a:rPr>
              <a:t>comma</a:t>
            </a:r>
            <a:r>
              <a:rPr lang="en-GB" sz="2000" dirty="0">
                <a:solidFill>
                  <a:srgbClr val="104F75"/>
                </a:solidFill>
                <a:latin typeface="Century Gothic" panose="020F0302020204030204"/>
              </a:rPr>
              <a:t>.</a:t>
            </a:r>
          </a:p>
        </p:txBody>
      </p:sp>
      <p:sp>
        <p:nvSpPr>
          <p:cNvPr id="101" name="TextBox 100">
            <a:extLst>
              <a:ext uri="{FF2B5EF4-FFF2-40B4-BE49-F238E27FC236}">
                <a16:creationId xmlns:a16="http://schemas.microsoft.com/office/drawing/2014/main" id="{CBBEB1A2-36ED-41FB-A999-CED3685ADF58}"/>
              </a:ext>
            </a:extLst>
          </p:cNvPr>
          <p:cNvSpPr txBox="1"/>
          <p:nvPr/>
        </p:nvSpPr>
        <p:spPr>
          <a:xfrm>
            <a:off x="9943003" y="1621583"/>
            <a:ext cx="1823618" cy="816249"/>
          </a:xfrm>
          <a:prstGeom prst="rect">
            <a:avLst/>
          </a:prstGeom>
          <a:noFill/>
        </p:spPr>
        <p:txBody>
          <a:bodyPr wrap="square" rtlCol="0" anchor="ctr">
            <a:spAutoFit/>
          </a:bodyPr>
          <a:lstStyle/>
          <a:p>
            <a:pPr algn="ctr">
              <a:lnSpc>
                <a:spcPct val="150000"/>
              </a:lnSpc>
            </a:pPr>
            <a:r>
              <a:rPr lang="en-GB" sz="3600" b="1" dirty="0">
                <a:solidFill>
                  <a:srgbClr val="104F75"/>
                </a:solidFill>
              </a:rPr>
              <a:t>£40.25</a:t>
            </a:r>
          </a:p>
        </p:txBody>
      </p:sp>
      <p:sp>
        <p:nvSpPr>
          <p:cNvPr id="102" name="TextBox 101">
            <a:extLst>
              <a:ext uri="{FF2B5EF4-FFF2-40B4-BE49-F238E27FC236}">
                <a16:creationId xmlns:a16="http://schemas.microsoft.com/office/drawing/2014/main" id="{CAADD5DB-E3EB-47C8-8BB9-943519041B5F}"/>
              </a:ext>
            </a:extLst>
          </p:cNvPr>
          <p:cNvSpPr txBox="1"/>
          <p:nvPr/>
        </p:nvSpPr>
        <p:spPr>
          <a:xfrm>
            <a:off x="9818601" y="2472431"/>
            <a:ext cx="2158888" cy="816249"/>
          </a:xfrm>
          <a:prstGeom prst="rect">
            <a:avLst/>
          </a:prstGeom>
          <a:noFill/>
        </p:spPr>
        <p:txBody>
          <a:bodyPr wrap="square" rtlCol="0" anchor="ctr">
            <a:spAutoFit/>
          </a:bodyPr>
          <a:lstStyle/>
          <a:p>
            <a:pPr algn="ctr">
              <a:lnSpc>
                <a:spcPct val="150000"/>
              </a:lnSpc>
            </a:pPr>
            <a:r>
              <a:rPr lang="en-GB" sz="3600" b="1" dirty="0">
                <a:solidFill>
                  <a:srgbClr val="E87D1E"/>
                </a:solidFill>
              </a:rPr>
              <a:t>40,25 €</a:t>
            </a:r>
          </a:p>
        </p:txBody>
      </p:sp>
      <p:sp>
        <p:nvSpPr>
          <p:cNvPr id="103" name="TextBox 102">
            <a:extLst>
              <a:ext uri="{FF2B5EF4-FFF2-40B4-BE49-F238E27FC236}">
                <a16:creationId xmlns:a16="http://schemas.microsoft.com/office/drawing/2014/main" id="{AFB70C39-3FA2-4B83-A29C-E3C3095C4FC1}"/>
              </a:ext>
            </a:extLst>
          </p:cNvPr>
          <p:cNvSpPr txBox="1"/>
          <p:nvPr/>
        </p:nvSpPr>
        <p:spPr>
          <a:xfrm>
            <a:off x="66888" y="3420221"/>
            <a:ext cx="8673989" cy="830997"/>
          </a:xfrm>
          <a:prstGeom prst="rect">
            <a:avLst/>
          </a:prstGeom>
          <a:noFill/>
        </p:spPr>
        <p:txBody>
          <a:bodyPr wrap="square">
            <a:spAutoFit/>
          </a:bodyPr>
          <a:lstStyle/>
          <a:p>
            <a:pPr lvl="0">
              <a:defRPr/>
            </a:pPr>
            <a:r>
              <a:rPr kumimoji="0" lang="en-GB" sz="2400" b="0" i="0" u="none" strike="noStrike" kern="1200" cap="none" spc="0" normalizeH="0" baseline="0" noProof="0" dirty="0">
                <a:ln>
                  <a:noFill/>
                </a:ln>
                <a:solidFill>
                  <a:srgbClr val="104F75"/>
                </a:solidFill>
                <a:effectLst/>
                <a:uLnTx/>
                <a:uFillTx/>
                <a:latin typeface="Century Gothic" panose="020F0302020204030204"/>
              </a:rPr>
              <a:t>When buying items in France, you will usually hear </a:t>
            </a:r>
            <a:r>
              <a:rPr kumimoji="0" lang="en-GB" sz="2400" b="1" i="0" u="none" strike="noStrike" kern="1200" cap="none" spc="0" normalizeH="0" baseline="0" noProof="0" dirty="0">
                <a:ln>
                  <a:noFill/>
                </a:ln>
                <a:solidFill>
                  <a:srgbClr val="104F75"/>
                </a:solidFill>
                <a:effectLst/>
                <a:uLnTx/>
                <a:uFillTx/>
                <a:latin typeface="Century Gothic" panose="020F0302020204030204"/>
              </a:rPr>
              <a:t>40,25</a:t>
            </a:r>
            <a:r>
              <a:rPr lang="en-GB" sz="2400" b="1" dirty="0">
                <a:solidFill>
                  <a:srgbClr val="104F75"/>
                </a:solidFill>
                <a:latin typeface="Century Gothic" panose="020B0502020202020204" pitchFamily="34" charset="0"/>
              </a:rPr>
              <a:t> €</a:t>
            </a:r>
            <a:r>
              <a:rPr lang="en-GB" sz="2400" dirty="0">
                <a:solidFill>
                  <a:srgbClr val="104F75"/>
                </a:solidFill>
                <a:latin typeface="Century Gothic" panose="020B0502020202020204" pitchFamily="34" charset="0"/>
              </a:rPr>
              <a:t> </a:t>
            </a:r>
            <a:r>
              <a:rPr kumimoji="0" lang="en-GB" sz="2400" b="0" i="0" u="none" strike="noStrike" kern="1200" cap="none" spc="0" normalizeH="0" baseline="0" noProof="0" dirty="0">
                <a:ln>
                  <a:noFill/>
                </a:ln>
                <a:solidFill>
                  <a:srgbClr val="104F75"/>
                </a:solidFill>
                <a:effectLst/>
                <a:uLnTx/>
                <a:uFillTx/>
                <a:latin typeface="Century Gothic" panose="020F0302020204030204"/>
              </a:rPr>
              <a:t>as </a:t>
            </a:r>
            <a:r>
              <a:rPr kumimoji="0" lang="fr-FR" sz="2400" b="1" i="0" u="none" strike="noStrike" kern="1200" cap="none" spc="0" normalizeH="0" baseline="0" dirty="0">
                <a:ln>
                  <a:noFill/>
                </a:ln>
                <a:solidFill>
                  <a:srgbClr val="104F75"/>
                </a:solidFill>
                <a:effectLst/>
                <a:uLnTx/>
                <a:uFillTx/>
                <a:latin typeface="Century Gothic" panose="020F0302020204030204"/>
              </a:rPr>
              <a:t>“quarante euros, vingt-cinq centimes”</a:t>
            </a:r>
          </a:p>
        </p:txBody>
      </p:sp>
      <p:sp>
        <p:nvSpPr>
          <p:cNvPr id="107" name="TextBox 106">
            <a:extLst>
              <a:ext uri="{FF2B5EF4-FFF2-40B4-BE49-F238E27FC236}">
                <a16:creationId xmlns:a16="http://schemas.microsoft.com/office/drawing/2014/main" id="{7D324F5C-3B83-41E5-9F55-E03F17832156}"/>
              </a:ext>
            </a:extLst>
          </p:cNvPr>
          <p:cNvSpPr txBox="1"/>
          <p:nvPr/>
        </p:nvSpPr>
        <p:spPr>
          <a:xfrm>
            <a:off x="110111" y="4534383"/>
            <a:ext cx="148341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Listen to these prices</a:t>
            </a:r>
            <a:endParaRPr kumimoji="0" lang="fr-FR" sz="2400" b="1" i="0" u="none" strike="noStrike" kern="1200" cap="none" spc="0" normalizeH="0" baseline="0" dirty="0">
              <a:ln>
                <a:noFill/>
              </a:ln>
              <a:solidFill>
                <a:srgbClr val="104F75"/>
              </a:solidFill>
              <a:effectLst/>
              <a:uLnTx/>
              <a:uFillTx/>
              <a:latin typeface="Century Gothic" panose="020F0302020204030204"/>
              <a:ea typeface="+mn-ea"/>
              <a:cs typeface="+mn-cs"/>
            </a:endParaRPr>
          </a:p>
        </p:txBody>
      </p:sp>
      <p:sp>
        <p:nvSpPr>
          <p:cNvPr id="108" name="TextBox 107">
            <a:extLst>
              <a:ext uri="{FF2B5EF4-FFF2-40B4-BE49-F238E27FC236}">
                <a16:creationId xmlns:a16="http://schemas.microsoft.com/office/drawing/2014/main" id="{B002A680-9493-4BB2-88D1-844E4F9C110B}"/>
              </a:ext>
            </a:extLst>
          </p:cNvPr>
          <p:cNvSpPr txBox="1"/>
          <p:nvPr/>
        </p:nvSpPr>
        <p:spPr>
          <a:xfrm>
            <a:off x="3830563" y="4373400"/>
            <a:ext cx="7642981" cy="461665"/>
          </a:xfrm>
          <a:prstGeom prst="rect">
            <a:avLst/>
          </a:prstGeom>
          <a:noFill/>
        </p:spPr>
        <p:txBody>
          <a:bodyPr wrap="square" rtlCol="0">
            <a:spAutoFit/>
          </a:bodyPr>
          <a:lstStyle/>
          <a:p>
            <a:pPr lvl="0">
              <a:defRPr/>
            </a:pPr>
            <a:r>
              <a:rPr kumimoji="0" lang="fr-FR" sz="2400" i="0" u="none" strike="noStrike" kern="1200" cap="none" spc="0" normalizeH="0" baseline="0" noProof="0" dirty="0">
                <a:ln>
                  <a:noFill/>
                </a:ln>
                <a:solidFill>
                  <a:srgbClr val="104F75"/>
                </a:solidFill>
                <a:effectLst/>
                <a:uLnTx/>
                <a:uFillTx/>
                <a:latin typeface="Century Gothic" panose="020F0302020204030204"/>
              </a:rPr>
              <a:t>cinquante</a:t>
            </a:r>
            <a:r>
              <a:rPr lang="fr-FR" sz="2400" dirty="0">
                <a:solidFill>
                  <a:srgbClr val="104F75"/>
                </a:solidFill>
                <a:latin typeface="Century Gothic" panose="020F0302020204030204"/>
              </a:rPr>
              <a:t>-deux euros, trente-huit centimes</a:t>
            </a:r>
            <a:endParaRPr kumimoji="0" lang="fr-FR" sz="2400" i="0" u="none" strike="noStrike" kern="1200" cap="none" spc="0" normalizeH="0" baseline="0" noProof="0" dirty="0">
              <a:ln>
                <a:noFill/>
              </a:ln>
              <a:solidFill>
                <a:srgbClr val="104F75"/>
              </a:solidFill>
              <a:effectLst/>
              <a:uLnTx/>
              <a:uFillTx/>
              <a:latin typeface="Century Gothic" panose="020F0302020204030204"/>
            </a:endParaRPr>
          </a:p>
        </p:txBody>
      </p:sp>
      <p:sp>
        <p:nvSpPr>
          <p:cNvPr id="109" name="TextBox 108">
            <a:extLst>
              <a:ext uri="{FF2B5EF4-FFF2-40B4-BE49-F238E27FC236}">
                <a16:creationId xmlns:a16="http://schemas.microsoft.com/office/drawing/2014/main" id="{A896C17A-B9C1-42B1-AACD-C0ABCE53AD58}"/>
              </a:ext>
            </a:extLst>
          </p:cNvPr>
          <p:cNvSpPr txBox="1"/>
          <p:nvPr/>
        </p:nvSpPr>
        <p:spPr>
          <a:xfrm>
            <a:off x="2239484" y="4955522"/>
            <a:ext cx="1399571" cy="461665"/>
          </a:xfrm>
          <a:prstGeom prst="rect">
            <a:avLst/>
          </a:prstGeom>
          <a:noFill/>
        </p:spPr>
        <p:txBody>
          <a:bodyPr wrap="square" rtlCol="0">
            <a:spAutoFit/>
          </a:bodyPr>
          <a:lstStyle/>
          <a:p>
            <a:pPr lvl="0" algn="ctr">
              <a:defRPr/>
            </a:pPr>
            <a:r>
              <a:rPr kumimoji="0" lang="en-GB" sz="2400" i="0" u="none" strike="noStrike" kern="1200" cap="none" spc="0" normalizeH="0" baseline="0" noProof="0" dirty="0">
                <a:ln>
                  <a:noFill/>
                </a:ln>
                <a:solidFill>
                  <a:srgbClr val="104F75"/>
                </a:solidFill>
                <a:effectLst/>
                <a:uLnTx/>
                <a:uFillTx/>
                <a:latin typeface="Century Gothic" panose="020F0302020204030204"/>
              </a:rPr>
              <a:t>94,75</a:t>
            </a:r>
            <a:r>
              <a:rPr lang="en-GB" sz="2400" dirty="0">
                <a:solidFill>
                  <a:srgbClr val="104F75"/>
                </a:solidFill>
                <a:latin typeface="Century Gothic" panose="020B0502020202020204" pitchFamily="34" charset="0"/>
              </a:rPr>
              <a:t> €</a:t>
            </a:r>
            <a:endParaRPr kumimoji="0" lang="en-US" sz="2400" i="0" u="none" strike="noStrike" kern="1200" cap="none" spc="0" normalizeH="0" baseline="0" noProof="0" dirty="0">
              <a:ln>
                <a:noFill/>
              </a:ln>
              <a:solidFill>
                <a:srgbClr val="104F75"/>
              </a:solidFill>
              <a:effectLst/>
              <a:uLnTx/>
              <a:uFillTx/>
              <a:latin typeface="Century Gothic" panose="020F0302020204030204"/>
            </a:endParaRPr>
          </a:p>
        </p:txBody>
      </p:sp>
      <p:sp>
        <p:nvSpPr>
          <p:cNvPr id="110" name="TextBox 109">
            <a:extLst>
              <a:ext uri="{FF2B5EF4-FFF2-40B4-BE49-F238E27FC236}">
                <a16:creationId xmlns:a16="http://schemas.microsoft.com/office/drawing/2014/main" id="{5F02F558-83ED-44CD-A819-601363768355}"/>
              </a:ext>
            </a:extLst>
          </p:cNvPr>
          <p:cNvSpPr txBox="1"/>
          <p:nvPr/>
        </p:nvSpPr>
        <p:spPr>
          <a:xfrm>
            <a:off x="3830563" y="4960988"/>
            <a:ext cx="8373273" cy="461665"/>
          </a:xfrm>
          <a:prstGeom prst="rect">
            <a:avLst/>
          </a:prstGeom>
          <a:noFill/>
        </p:spPr>
        <p:txBody>
          <a:bodyPr wrap="square" rtlCol="0">
            <a:spAutoFit/>
          </a:bodyPr>
          <a:lstStyle/>
          <a:p>
            <a:pPr lvl="0">
              <a:defRPr/>
            </a:pPr>
            <a:r>
              <a:rPr kumimoji="0" lang="fr-FR" sz="2400" i="0" u="none" strike="noStrike" kern="1200" cap="none" spc="0" normalizeH="0" baseline="0" noProof="0" dirty="0">
                <a:ln>
                  <a:noFill/>
                </a:ln>
                <a:solidFill>
                  <a:srgbClr val="104F75"/>
                </a:solidFill>
                <a:effectLst/>
                <a:uLnTx/>
                <a:uFillTx/>
                <a:latin typeface="Century Gothic" panose="020F0302020204030204"/>
              </a:rPr>
              <a:t>quatre-vingt-quatorze euros, soixante-quinze centimes</a:t>
            </a:r>
          </a:p>
        </p:txBody>
      </p:sp>
      <p:sp>
        <p:nvSpPr>
          <p:cNvPr id="111" name="TextBox 110">
            <a:extLst>
              <a:ext uri="{FF2B5EF4-FFF2-40B4-BE49-F238E27FC236}">
                <a16:creationId xmlns:a16="http://schemas.microsoft.com/office/drawing/2014/main" id="{6E3F9E78-ADFC-4EBF-8C93-532DD3C51798}"/>
              </a:ext>
            </a:extLst>
          </p:cNvPr>
          <p:cNvSpPr txBox="1"/>
          <p:nvPr/>
        </p:nvSpPr>
        <p:spPr>
          <a:xfrm>
            <a:off x="2239484" y="5534373"/>
            <a:ext cx="1399571" cy="461665"/>
          </a:xfrm>
          <a:prstGeom prst="rect">
            <a:avLst/>
          </a:prstGeom>
          <a:noFill/>
        </p:spPr>
        <p:txBody>
          <a:bodyPr wrap="square" rtlCol="0">
            <a:spAutoFit/>
          </a:bodyPr>
          <a:lstStyle/>
          <a:p>
            <a:pPr lvl="0" algn="ctr">
              <a:defRPr/>
            </a:pPr>
            <a:r>
              <a:rPr lang="en-GB" sz="2400" dirty="0">
                <a:solidFill>
                  <a:srgbClr val="104F75"/>
                </a:solidFill>
                <a:latin typeface="Century Gothic" panose="020F0302020204030204"/>
              </a:rPr>
              <a:t>7</a:t>
            </a:r>
            <a:r>
              <a:rPr kumimoji="0" lang="en-GB" sz="2400" i="0" u="none" strike="noStrike" kern="1200" cap="none" spc="0" normalizeH="0" baseline="0" noProof="0" dirty="0">
                <a:ln>
                  <a:noFill/>
                </a:ln>
                <a:solidFill>
                  <a:srgbClr val="104F75"/>
                </a:solidFill>
                <a:effectLst/>
                <a:uLnTx/>
                <a:uFillTx/>
                <a:latin typeface="Century Gothic" panose="020F0302020204030204"/>
              </a:rPr>
              <a:t>2,93</a:t>
            </a:r>
            <a:r>
              <a:rPr lang="en-GB" sz="2400" dirty="0">
                <a:solidFill>
                  <a:srgbClr val="104F75"/>
                </a:solidFill>
                <a:latin typeface="Century Gothic" panose="020B0502020202020204" pitchFamily="34" charset="0"/>
              </a:rPr>
              <a:t> €</a:t>
            </a:r>
            <a:endParaRPr kumimoji="0" lang="en-US" sz="2400" i="0" u="none" strike="noStrike" kern="1200" cap="none" spc="0" normalizeH="0" baseline="0" noProof="0" dirty="0">
              <a:ln>
                <a:noFill/>
              </a:ln>
              <a:solidFill>
                <a:srgbClr val="104F75"/>
              </a:solidFill>
              <a:effectLst/>
              <a:uLnTx/>
              <a:uFillTx/>
              <a:latin typeface="Century Gothic" panose="020F0302020204030204"/>
            </a:endParaRPr>
          </a:p>
        </p:txBody>
      </p:sp>
      <p:sp>
        <p:nvSpPr>
          <p:cNvPr id="112" name="TextBox 111">
            <a:extLst>
              <a:ext uri="{FF2B5EF4-FFF2-40B4-BE49-F238E27FC236}">
                <a16:creationId xmlns:a16="http://schemas.microsoft.com/office/drawing/2014/main" id="{37654368-100E-40E1-BC14-7452C815A21F}"/>
              </a:ext>
            </a:extLst>
          </p:cNvPr>
          <p:cNvSpPr txBox="1"/>
          <p:nvPr/>
        </p:nvSpPr>
        <p:spPr>
          <a:xfrm>
            <a:off x="3830563" y="5539839"/>
            <a:ext cx="7642981" cy="461665"/>
          </a:xfrm>
          <a:prstGeom prst="rect">
            <a:avLst/>
          </a:prstGeom>
          <a:noFill/>
        </p:spPr>
        <p:txBody>
          <a:bodyPr wrap="square" rtlCol="0">
            <a:spAutoFit/>
          </a:bodyPr>
          <a:lstStyle/>
          <a:p>
            <a:pPr lvl="0">
              <a:defRPr/>
            </a:pPr>
            <a:r>
              <a:rPr lang="fr-FR" sz="2400" dirty="0">
                <a:solidFill>
                  <a:srgbClr val="104F75"/>
                </a:solidFill>
                <a:latin typeface="Century Gothic" panose="020F0302020204030204"/>
              </a:rPr>
              <a:t>soixante-douze euros, quatre-vingt-treize centimes</a:t>
            </a:r>
            <a:endParaRPr kumimoji="0" lang="fr-FR" sz="2400" i="0" u="none" strike="noStrike" kern="1200" cap="none" spc="0" normalizeH="0" baseline="0" noProof="0" dirty="0">
              <a:ln>
                <a:noFill/>
              </a:ln>
              <a:solidFill>
                <a:srgbClr val="104F75"/>
              </a:solidFill>
              <a:effectLst/>
              <a:uLnTx/>
              <a:uFillTx/>
              <a:latin typeface="Century Gothic" panose="020F0302020204030204"/>
            </a:endParaRPr>
          </a:p>
        </p:txBody>
      </p:sp>
      <p:pic>
        <p:nvPicPr>
          <p:cNvPr id="27" name="Picture 26" descr="Logo&#10;&#10;Description automatically generated">
            <a:extLst>
              <a:ext uri="{FF2B5EF4-FFF2-40B4-BE49-F238E27FC236}">
                <a16:creationId xmlns:a16="http://schemas.microsoft.com/office/drawing/2014/main" id="{25BF6CCA-D1C9-42F3-91C8-592F37A256C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7329" t="6984" r="26613" b="6984"/>
          <a:stretch/>
        </p:blipFill>
        <p:spPr>
          <a:xfrm>
            <a:off x="10758973" y="3489218"/>
            <a:ext cx="1023471" cy="1274481"/>
          </a:xfrm>
          <a:prstGeom prst="rect">
            <a:avLst/>
          </a:prstGeom>
        </p:spPr>
      </p:pic>
    </p:spTree>
    <p:extLst>
      <p:ext uri="{BB962C8B-B14F-4D97-AF65-F5344CB8AC3E}">
        <p14:creationId xmlns:p14="http://schemas.microsoft.com/office/powerpoint/2010/main" val="52978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40 euros.wav"/>
                                        </p:tgtEl>
                                      </p:cMediaNode>
                                    </p:audio>
                                  </p:sub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40 euros.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40 euro 25 centimes.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6" grpId="0"/>
      <p:bldP spid="88" grpId="0"/>
      <p:bldP spid="89" grpId="0"/>
      <p:bldP spid="90" grpId="0"/>
      <p:bldP spid="92" grpId="0"/>
      <p:bldP spid="18" grpId="0"/>
      <p:bldP spid="94" grpId="0"/>
      <p:bldP spid="95" grpId="0"/>
      <p:bldP spid="96" grpId="0"/>
      <p:bldP spid="100" grpId="0"/>
      <p:bldP spid="101" grpId="0"/>
      <p:bldP spid="102" grpId="0"/>
      <p:bldP spid="103" grpId="0"/>
      <p:bldP spid="107" grpId="0"/>
      <p:bldP spid="108" grpId="0"/>
      <p:bldP spid="109" grpId="0"/>
      <p:bldP spid="110" grpId="0"/>
      <p:bldP spid="111" grpId="0"/>
      <p:bldP spid="11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prix</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79999" y="1296000"/>
            <a:ext cx="7347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a:ln>
                  <a:noFill/>
                </a:ln>
                <a:solidFill>
                  <a:srgbClr val="104F75"/>
                </a:solidFill>
                <a:effectLst/>
                <a:uLnTx/>
                <a:uFillTx/>
                <a:latin typeface="Century Gothic" panose="020B0502020202020204" pitchFamily="34" charset="0"/>
              </a:rPr>
              <a:t>Ça coûte combien ? Écoute et écris les prix.</a:t>
            </a:r>
            <a:endParaRPr kumimoji="0" lang="fr-FR" sz="2400" b="0" i="0" u="none" strike="noStrike" kern="1200" cap="none" spc="0" normalizeH="0" baseline="0">
              <a:ln>
                <a:noFill/>
              </a:ln>
              <a:solidFill>
                <a:srgbClr val="104F75"/>
              </a:solidFill>
              <a:effectLst/>
              <a:uLnTx/>
              <a:uFillTx/>
              <a:latin typeface="Century Gothic" panose="020F0302020204030204"/>
              <a:ea typeface="+mn-ea"/>
              <a:cs typeface="+mn-cs"/>
            </a:endParaRPr>
          </a:p>
        </p:txBody>
      </p:sp>
      <p:sp>
        <p:nvSpPr>
          <p:cNvPr id="29" name="Action Button: Custom 16">
            <a:hlinkClick r:id="" action="ppaction://noaction" highlightClick="1">
              <a:snd r:embed="rId4" name="4075.wav"/>
            </a:hlinkClick>
            <a:extLst>
              <a:ext uri="{FF2B5EF4-FFF2-40B4-BE49-F238E27FC236}">
                <a16:creationId xmlns:a16="http://schemas.microsoft.com/office/drawing/2014/main" id="{00B3E4C1-DFF4-46C3-8013-784275E7AA6B}"/>
              </a:ext>
            </a:extLst>
          </p:cNvPr>
          <p:cNvSpPr/>
          <p:nvPr/>
        </p:nvSpPr>
        <p:spPr>
          <a:xfrm>
            <a:off x="106899" y="324952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5" name="6750.wav"/>
            </a:hlinkClick>
            <a:extLst>
              <a:ext uri="{FF2B5EF4-FFF2-40B4-BE49-F238E27FC236}">
                <a16:creationId xmlns:a16="http://schemas.microsoft.com/office/drawing/2014/main" id="{5B92A95F-523A-4E36-B65E-94DAE9FBB368}"/>
              </a:ext>
            </a:extLst>
          </p:cNvPr>
          <p:cNvSpPr/>
          <p:nvPr/>
        </p:nvSpPr>
        <p:spPr>
          <a:xfrm>
            <a:off x="2584056" y="324952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6" name="9215.wav"/>
            </a:hlinkClick>
            <a:extLst>
              <a:ext uri="{FF2B5EF4-FFF2-40B4-BE49-F238E27FC236}">
                <a16:creationId xmlns:a16="http://schemas.microsoft.com/office/drawing/2014/main" id="{D4B491BE-DEE1-4BAB-B62E-08BEC8F84C2F}"/>
              </a:ext>
            </a:extLst>
          </p:cNvPr>
          <p:cNvSpPr/>
          <p:nvPr/>
        </p:nvSpPr>
        <p:spPr>
          <a:xfrm>
            <a:off x="5020659" y="324952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7" name="8499.wav"/>
            </a:hlinkClick>
            <a:extLst>
              <a:ext uri="{FF2B5EF4-FFF2-40B4-BE49-F238E27FC236}">
                <a16:creationId xmlns:a16="http://schemas.microsoft.com/office/drawing/2014/main" id="{7C5D1C98-B338-48C7-A0D6-9CC93C596CA9}"/>
              </a:ext>
            </a:extLst>
          </p:cNvPr>
          <p:cNvSpPr/>
          <p:nvPr/>
        </p:nvSpPr>
        <p:spPr>
          <a:xfrm>
            <a:off x="7467806" y="324952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8" name="3895.wav"/>
            </a:hlinkClick>
            <a:extLst>
              <a:ext uri="{FF2B5EF4-FFF2-40B4-BE49-F238E27FC236}">
                <a16:creationId xmlns:a16="http://schemas.microsoft.com/office/drawing/2014/main" id="{735F5EA0-D015-4C01-9444-94092DE5E112}"/>
              </a:ext>
            </a:extLst>
          </p:cNvPr>
          <p:cNvSpPr/>
          <p:nvPr/>
        </p:nvSpPr>
        <p:spPr>
          <a:xfrm>
            <a:off x="9948675" y="324952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9" name="7425.wav"/>
            </a:hlinkClick>
            <a:extLst>
              <a:ext uri="{FF2B5EF4-FFF2-40B4-BE49-F238E27FC236}">
                <a16:creationId xmlns:a16="http://schemas.microsoft.com/office/drawing/2014/main" id="{C85FFF45-DBEA-4B31-808F-B9B100F63A1A}"/>
              </a:ext>
            </a:extLst>
          </p:cNvPr>
          <p:cNvSpPr/>
          <p:nvPr/>
        </p:nvSpPr>
        <p:spPr>
          <a:xfrm>
            <a:off x="117576" y="553305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1" name="Action Button: Custom 16">
            <a:hlinkClick r:id="" action="ppaction://noaction" highlightClick="1">
              <a:snd r:embed="rId10" name="8274.wav"/>
            </a:hlinkClick>
            <a:extLst>
              <a:ext uri="{FF2B5EF4-FFF2-40B4-BE49-F238E27FC236}">
                <a16:creationId xmlns:a16="http://schemas.microsoft.com/office/drawing/2014/main" id="{C30A216B-AEBB-4E5C-9D72-F3186157431E}"/>
              </a:ext>
            </a:extLst>
          </p:cNvPr>
          <p:cNvSpPr/>
          <p:nvPr/>
        </p:nvSpPr>
        <p:spPr>
          <a:xfrm>
            <a:off x="2584056" y="55620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2" name="Action Button: Custom 16">
            <a:hlinkClick r:id="" action="ppaction://noaction" highlightClick="1">
              <a:snd r:embed="rId11" name="9995.wav"/>
            </a:hlinkClick>
            <a:extLst>
              <a:ext uri="{FF2B5EF4-FFF2-40B4-BE49-F238E27FC236}">
                <a16:creationId xmlns:a16="http://schemas.microsoft.com/office/drawing/2014/main" id="{B283615F-33BB-4FCE-934D-0B85B4100205}"/>
              </a:ext>
            </a:extLst>
          </p:cNvPr>
          <p:cNvSpPr/>
          <p:nvPr/>
        </p:nvSpPr>
        <p:spPr>
          <a:xfrm>
            <a:off x="5020659" y="555011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4" name="Action Button: Custom 16">
            <a:hlinkClick r:id="" action="ppaction://noaction" highlightClick="1">
              <a:snd r:embed="rId12" name="7589.wav"/>
            </a:hlinkClick>
            <a:extLst>
              <a:ext uri="{FF2B5EF4-FFF2-40B4-BE49-F238E27FC236}">
                <a16:creationId xmlns:a16="http://schemas.microsoft.com/office/drawing/2014/main" id="{AB8FDDE4-133B-4DE9-B750-300BA0338CFE}"/>
              </a:ext>
            </a:extLst>
          </p:cNvPr>
          <p:cNvSpPr/>
          <p:nvPr/>
        </p:nvSpPr>
        <p:spPr>
          <a:xfrm>
            <a:off x="7467806" y="554130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Action Button: Custom 16">
            <a:hlinkClick r:id="" action="ppaction://noaction" highlightClick="1">
              <a:snd r:embed="rId13" name="6849.wav"/>
            </a:hlinkClick>
            <a:extLst>
              <a:ext uri="{FF2B5EF4-FFF2-40B4-BE49-F238E27FC236}">
                <a16:creationId xmlns:a16="http://schemas.microsoft.com/office/drawing/2014/main" id="{7129FAA5-A234-409B-B0C2-B0B28B417A1F}"/>
              </a:ext>
            </a:extLst>
          </p:cNvPr>
          <p:cNvSpPr/>
          <p:nvPr/>
        </p:nvSpPr>
        <p:spPr>
          <a:xfrm>
            <a:off x="9948675" y="555011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10</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ounded Rectangle 46">
            <a:extLst>
              <a:ext uri="{FF2B5EF4-FFF2-40B4-BE49-F238E27FC236}">
                <a16:creationId xmlns:a16="http://schemas.microsoft.com/office/drawing/2014/main" id="{71BB8582-C7A2-4A24-901E-4B6B6B2CC377}"/>
              </a:ext>
            </a:extLst>
          </p:cNvPr>
          <p:cNvSpPr/>
          <p:nvPr/>
        </p:nvSpPr>
        <p:spPr>
          <a:xfrm>
            <a:off x="587659" y="3244602"/>
            <a:ext cx="1440000" cy="400919"/>
          </a:xfrm>
          <a:prstGeom prst="roundRect">
            <a:avLst/>
          </a:prstGeom>
          <a:solidFill>
            <a:srgbClr val="11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40,75€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Rounded Rectangle 46">
            <a:extLst>
              <a:ext uri="{FF2B5EF4-FFF2-40B4-BE49-F238E27FC236}">
                <a16:creationId xmlns:a16="http://schemas.microsoft.com/office/drawing/2014/main" id="{85E6DC72-098C-462A-801B-0D28CD43F053}"/>
              </a:ext>
            </a:extLst>
          </p:cNvPr>
          <p:cNvSpPr/>
          <p:nvPr/>
        </p:nvSpPr>
        <p:spPr>
          <a:xfrm>
            <a:off x="3040576" y="3244602"/>
            <a:ext cx="1440000" cy="400919"/>
          </a:xfrm>
          <a:prstGeom prst="roundRect">
            <a:avLst/>
          </a:prstGeom>
          <a:solidFill>
            <a:srgbClr val="11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67,50</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Rounded Rectangle 46">
            <a:extLst>
              <a:ext uri="{FF2B5EF4-FFF2-40B4-BE49-F238E27FC236}">
                <a16:creationId xmlns:a16="http://schemas.microsoft.com/office/drawing/2014/main" id="{51CA0678-7CD9-493E-BD08-044BD86A8110}"/>
              </a:ext>
            </a:extLst>
          </p:cNvPr>
          <p:cNvSpPr/>
          <p:nvPr/>
        </p:nvSpPr>
        <p:spPr>
          <a:xfrm>
            <a:off x="5476655" y="3244602"/>
            <a:ext cx="1440000" cy="400919"/>
          </a:xfrm>
          <a:prstGeom prst="roundRect">
            <a:avLst/>
          </a:prstGeom>
          <a:solidFill>
            <a:srgbClr val="11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92,15</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Rounded Rectangle 46">
            <a:extLst>
              <a:ext uri="{FF2B5EF4-FFF2-40B4-BE49-F238E27FC236}">
                <a16:creationId xmlns:a16="http://schemas.microsoft.com/office/drawing/2014/main" id="{ECE2C74E-0D9E-4A41-8955-D1461A0B852A}"/>
              </a:ext>
            </a:extLst>
          </p:cNvPr>
          <p:cNvSpPr/>
          <p:nvPr/>
        </p:nvSpPr>
        <p:spPr>
          <a:xfrm>
            <a:off x="7944118" y="3244602"/>
            <a:ext cx="1440000" cy="400919"/>
          </a:xfrm>
          <a:prstGeom prst="roundRect">
            <a:avLst/>
          </a:prstGeom>
          <a:solidFill>
            <a:srgbClr val="11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84,99</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Rounded Rectangle 46">
            <a:extLst>
              <a:ext uri="{FF2B5EF4-FFF2-40B4-BE49-F238E27FC236}">
                <a16:creationId xmlns:a16="http://schemas.microsoft.com/office/drawing/2014/main" id="{CB2BDA3D-7F40-480A-82CD-0CFB5CBD601E}"/>
              </a:ext>
            </a:extLst>
          </p:cNvPr>
          <p:cNvSpPr/>
          <p:nvPr/>
        </p:nvSpPr>
        <p:spPr>
          <a:xfrm>
            <a:off x="10413139" y="3244602"/>
            <a:ext cx="1440000" cy="400919"/>
          </a:xfrm>
          <a:prstGeom prst="roundRect">
            <a:avLst/>
          </a:prstGeom>
          <a:solidFill>
            <a:srgbClr val="11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38,95</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Rounded Rectangle 46">
            <a:extLst>
              <a:ext uri="{FF2B5EF4-FFF2-40B4-BE49-F238E27FC236}">
                <a16:creationId xmlns:a16="http://schemas.microsoft.com/office/drawing/2014/main" id="{8E8E44DB-17CE-4CF6-85D3-492D5BB9F572}"/>
              </a:ext>
            </a:extLst>
          </p:cNvPr>
          <p:cNvSpPr/>
          <p:nvPr/>
        </p:nvSpPr>
        <p:spPr>
          <a:xfrm>
            <a:off x="597740" y="5536078"/>
            <a:ext cx="1440000" cy="400919"/>
          </a:xfrm>
          <a:prstGeom prst="roundRect">
            <a:avLst/>
          </a:prstGeom>
          <a:solidFill>
            <a:srgbClr val="11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74,25</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Rounded Rectangle 46">
            <a:extLst>
              <a:ext uri="{FF2B5EF4-FFF2-40B4-BE49-F238E27FC236}">
                <a16:creationId xmlns:a16="http://schemas.microsoft.com/office/drawing/2014/main" id="{58CBE151-08FC-4411-80C1-E3E252CDA5FF}"/>
              </a:ext>
            </a:extLst>
          </p:cNvPr>
          <p:cNvSpPr/>
          <p:nvPr/>
        </p:nvSpPr>
        <p:spPr>
          <a:xfrm>
            <a:off x="3058908" y="5547652"/>
            <a:ext cx="1440000" cy="400919"/>
          </a:xfrm>
          <a:prstGeom prst="roundRect">
            <a:avLst/>
          </a:prstGeom>
          <a:solidFill>
            <a:srgbClr val="11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82,74</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Rounded Rectangle 46">
            <a:extLst>
              <a:ext uri="{FF2B5EF4-FFF2-40B4-BE49-F238E27FC236}">
                <a16:creationId xmlns:a16="http://schemas.microsoft.com/office/drawing/2014/main" id="{F74C8844-27CB-45B7-B881-244AD07C65B2}"/>
              </a:ext>
            </a:extLst>
          </p:cNvPr>
          <p:cNvSpPr/>
          <p:nvPr/>
        </p:nvSpPr>
        <p:spPr>
          <a:xfrm>
            <a:off x="5494987" y="5536078"/>
            <a:ext cx="1440000" cy="400919"/>
          </a:xfrm>
          <a:prstGeom prst="roundRect">
            <a:avLst/>
          </a:prstGeom>
          <a:solidFill>
            <a:srgbClr val="11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99,95</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Rounded Rectangle 46">
            <a:extLst>
              <a:ext uri="{FF2B5EF4-FFF2-40B4-BE49-F238E27FC236}">
                <a16:creationId xmlns:a16="http://schemas.microsoft.com/office/drawing/2014/main" id="{6CF31C09-B3C2-4E35-8EC3-58A609E91F53}"/>
              </a:ext>
            </a:extLst>
          </p:cNvPr>
          <p:cNvSpPr/>
          <p:nvPr/>
        </p:nvSpPr>
        <p:spPr>
          <a:xfrm>
            <a:off x="7968390" y="5536078"/>
            <a:ext cx="1440000" cy="400919"/>
          </a:xfrm>
          <a:prstGeom prst="roundRect">
            <a:avLst/>
          </a:prstGeom>
          <a:solidFill>
            <a:srgbClr val="11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75,89</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Rounded Rectangle 46">
            <a:extLst>
              <a:ext uri="{FF2B5EF4-FFF2-40B4-BE49-F238E27FC236}">
                <a16:creationId xmlns:a16="http://schemas.microsoft.com/office/drawing/2014/main" id="{7035C256-B979-404A-A4C9-9516DA1195FF}"/>
              </a:ext>
            </a:extLst>
          </p:cNvPr>
          <p:cNvSpPr/>
          <p:nvPr/>
        </p:nvSpPr>
        <p:spPr>
          <a:xfrm>
            <a:off x="10436424" y="5547652"/>
            <a:ext cx="1440000" cy="400919"/>
          </a:xfrm>
          <a:prstGeom prst="roundRect">
            <a:avLst/>
          </a:prstGeom>
          <a:solidFill>
            <a:srgbClr val="11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68,49</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8AA9AB30-988E-413E-A3FB-5EAA1989EE4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6422" y="2136526"/>
            <a:ext cx="2052735" cy="1026368"/>
          </a:xfrm>
          <a:prstGeom prst="rect">
            <a:avLst/>
          </a:prstGeom>
        </p:spPr>
      </p:pic>
      <p:pic>
        <p:nvPicPr>
          <p:cNvPr id="9" name="Picture 8">
            <a:extLst>
              <a:ext uri="{FF2B5EF4-FFF2-40B4-BE49-F238E27FC236}">
                <a16:creationId xmlns:a16="http://schemas.microsoft.com/office/drawing/2014/main" id="{9E654E10-902C-4544-9554-D5BA8C91903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839404" y="2107319"/>
            <a:ext cx="1527617" cy="1026368"/>
          </a:xfrm>
          <a:prstGeom prst="rect">
            <a:avLst/>
          </a:prstGeom>
        </p:spPr>
      </p:pic>
      <p:pic>
        <p:nvPicPr>
          <p:cNvPr id="11" name="Picture 10">
            <a:extLst>
              <a:ext uri="{FF2B5EF4-FFF2-40B4-BE49-F238E27FC236}">
                <a16:creationId xmlns:a16="http://schemas.microsoft.com/office/drawing/2014/main" id="{A1C1CD7C-5AF8-4FF3-AD84-277BBA7A1D4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19603" y="1990076"/>
            <a:ext cx="1455883" cy="1197691"/>
          </a:xfrm>
          <a:prstGeom prst="rect">
            <a:avLst/>
          </a:prstGeom>
        </p:spPr>
      </p:pic>
      <p:pic>
        <p:nvPicPr>
          <p:cNvPr id="13" name="Picture 12">
            <a:extLst>
              <a:ext uri="{FF2B5EF4-FFF2-40B4-BE49-F238E27FC236}">
                <a16:creationId xmlns:a16="http://schemas.microsoft.com/office/drawing/2014/main" id="{054F374F-7023-44EC-B244-3D00EE5AF55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30460" y="1921042"/>
            <a:ext cx="1632446" cy="1249841"/>
          </a:xfrm>
          <a:prstGeom prst="rect">
            <a:avLst/>
          </a:prstGeom>
        </p:spPr>
      </p:pic>
      <p:pic>
        <p:nvPicPr>
          <p:cNvPr id="15" name="Picture 14">
            <a:extLst>
              <a:ext uri="{FF2B5EF4-FFF2-40B4-BE49-F238E27FC236}">
                <a16:creationId xmlns:a16="http://schemas.microsoft.com/office/drawing/2014/main" id="{9C65376C-EE52-462B-9DCE-1A0666B91E6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076396" y="1835229"/>
            <a:ext cx="1776743" cy="1310348"/>
          </a:xfrm>
          <a:prstGeom prst="rect">
            <a:avLst/>
          </a:prstGeom>
        </p:spPr>
      </p:pic>
      <p:pic>
        <p:nvPicPr>
          <p:cNvPr id="17" name="Picture 16">
            <a:extLst>
              <a:ext uri="{FF2B5EF4-FFF2-40B4-BE49-F238E27FC236}">
                <a16:creationId xmlns:a16="http://schemas.microsoft.com/office/drawing/2014/main" id="{F33AD9D0-DD78-4108-BFF4-1DE242362B6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21460" y="3871567"/>
            <a:ext cx="1149459" cy="1722842"/>
          </a:xfrm>
          <a:prstGeom prst="rect">
            <a:avLst/>
          </a:prstGeom>
        </p:spPr>
      </p:pic>
      <p:pic>
        <p:nvPicPr>
          <p:cNvPr id="19" name="Picture 18">
            <a:extLst>
              <a:ext uri="{FF2B5EF4-FFF2-40B4-BE49-F238E27FC236}">
                <a16:creationId xmlns:a16="http://schemas.microsoft.com/office/drawing/2014/main" id="{B75A9C26-6A3C-4E57-9D0D-D44AEFC4ADB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990103" y="4036918"/>
            <a:ext cx="1434895" cy="1434895"/>
          </a:xfrm>
          <a:prstGeom prst="rect">
            <a:avLst/>
          </a:prstGeom>
        </p:spPr>
      </p:pic>
      <p:pic>
        <p:nvPicPr>
          <p:cNvPr id="21" name="Picture 20">
            <a:extLst>
              <a:ext uri="{FF2B5EF4-FFF2-40B4-BE49-F238E27FC236}">
                <a16:creationId xmlns:a16="http://schemas.microsoft.com/office/drawing/2014/main" id="{099EFE86-C141-4436-B718-A0BA7C669C0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550952" y="3957256"/>
            <a:ext cx="1291406" cy="1434895"/>
          </a:xfrm>
          <a:prstGeom prst="rect">
            <a:avLst/>
          </a:prstGeom>
        </p:spPr>
      </p:pic>
      <p:pic>
        <p:nvPicPr>
          <p:cNvPr id="23" name="Picture 22">
            <a:extLst>
              <a:ext uri="{FF2B5EF4-FFF2-40B4-BE49-F238E27FC236}">
                <a16:creationId xmlns:a16="http://schemas.microsoft.com/office/drawing/2014/main" id="{0E9C29A6-12A3-48CA-AC1D-4CF56417DCE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467806" y="4092001"/>
            <a:ext cx="1980551" cy="1414238"/>
          </a:xfrm>
          <a:prstGeom prst="rect">
            <a:avLst/>
          </a:prstGeom>
        </p:spPr>
      </p:pic>
      <p:pic>
        <p:nvPicPr>
          <p:cNvPr id="25" name="Picture 24">
            <a:extLst>
              <a:ext uri="{FF2B5EF4-FFF2-40B4-BE49-F238E27FC236}">
                <a16:creationId xmlns:a16="http://schemas.microsoft.com/office/drawing/2014/main" id="{5FDCE63F-6216-401B-82A9-DEBE7FCA8C1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315621" y="4273064"/>
            <a:ext cx="1372785" cy="1052111"/>
          </a:xfrm>
          <a:prstGeom prst="rect">
            <a:avLst/>
          </a:prstGeom>
        </p:spPr>
      </p:pic>
    </p:spTree>
    <p:extLst>
      <p:ext uri="{BB962C8B-B14F-4D97-AF65-F5344CB8AC3E}">
        <p14:creationId xmlns:p14="http://schemas.microsoft.com/office/powerpoint/2010/main" val="26022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Saying ‘it’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D824F770-3830-49AE-82DE-01634102FBEF}"/>
              </a:ext>
            </a:extLst>
          </p:cNvPr>
          <p:cNvSpPr txBox="1"/>
          <p:nvPr/>
        </p:nvSpPr>
        <p:spPr>
          <a:xfrm>
            <a:off x="65767" y="1259392"/>
            <a:ext cx="11836964" cy="830997"/>
          </a:xfrm>
          <a:prstGeom prst="rect">
            <a:avLst/>
          </a:prstGeom>
          <a:noFill/>
        </p:spPr>
        <p:txBody>
          <a:bodyPr wrap="square">
            <a:spAutoFit/>
          </a:bodyPr>
          <a:lstStyle/>
          <a:p>
            <a:pPr algn="l"/>
            <a:r>
              <a:rPr lang="en-GB" sz="2400" dirty="0">
                <a:solidFill>
                  <a:srgbClr val="104F75"/>
                </a:solidFill>
              </a:rPr>
              <a:t>The word for ‘it’ in French changes according to whether the noun it replaces is masculine or feminine.</a:t>
            </a:r>
          </a:p>
        </p:txBody>
      </p:sp>
      <p:sp>
        <p:nvSpPr>
          <p:cNvPr id="10" name="TextBox 9">
            <a:extLst>
              <a:ext uri="{FF2B5EF4-FFF2-40B4-BE49-F238E27FC236}">
                <a16:creationId xmlns:a16="http://schemas.microsoft.com/office/drawing/2014/main" id="{C45D23DC-F0FF-4A98-9478-D879532223B6}"/>
              </a:ext>
            </a:extLst>
          </p:cNvPr>
          <p:cNvSpPr txBox="1"/>
          <p:nvPr/>
        </p:nvSpPr>
        <p:spPr>
          <a:xfrm>
            <a:off x="65767" y="3394986"/>
            <a:ext cx="5822005" cy="461665"/>
          </a:xfrm>
          <a:prstGeom prst="rect">
            <a:avLst/>
          </a:prstGeom>
          <a:noFill/>
        </p:spPr>
        <p:txBody>
          <a:bodyPr wrap="square">
            <a:spAutoFit/>
          </a:bodyPr>
          <a:lstStyle/>
          <a:p>
            <a:pPr algn="l"/>
            <a:r>
              <a:rPr lang="en-GB" sz="2400" dirty="0">
                <a:solidFill>
                  <a:srgbClr val="104F75"/>
                </a:solidFill>
              </a:rPr>
              <a:t>The word for ‘it’ goes </a:t>
            </a:r>
            <a:r>
              <a:rPr lang="en-GB" sz="2400" b="1" dirty="0">
                <a:solidFill>
                  <a:srgbClr val="104F75"/>
                </a:solidFill>
              </a:rPr>
              <a:t>before</a:t>
            </a:r>
            <a:r>
              <a:rPr lang="en-GB" sz="2400" dirty="0">
                <a:solidFill>
                  <a:srgbClr val="104F75"/>
                </a:solidFill>
              </a:rPr>
              <a:t> the verb.</a:t>
            </a:r>
          </a:p>
        </p:txBody>
      </p:sp>
      <p:sp>
        <p:nvSpPr>
          <p:cNvPr id="11" name="TextBox 10">
            <a:extLst>
              <a:ext uri="{FF2B5EF4-FFF2-40B4-BE49-F238E27FC236}">
                <a16:creationId xmlns:a16="http://schemas.microsoft.com/office/drawing/2014/main" id="{40EF6B54-65C7-4A9A-B70C-2590E417179E}"/>
              </a:ext>
            </a:extLst>
          </p:cNvPr>
          <p:cNvSpPr txBox="1"/>
          <p:nvPr/>
        </p:nvSpPr>
        <p:spPr>
          <a:xfrm>
            <a:off x="65767" y="3983740"/>
            <a:ext cx="4174509" cy="461665"/>
          </a:xfrm>
          <a:prstGeom prst="rect">
            <a:avLst/>
          </a:prstGeom>
          <a:noFill/>
        </p:spPr>
        <p:txBody>
          <a:bodyPr wrap="square">
            <a:spAutoFit/>
          </a:bodyPr>
          <a:lstStyle/>
          <a:p>
            <a:r>
              <a:rPr lang="fr-FR" sz="2400" dirty="0">
                <a:solidFill>
                  <a:srgbClr val="104F75"/>
                </a:solidFill>
              </a:rPr>
              <a:t>Je construis </a:t>
            </a:r>
            <a:r>
              <a:rPr lang="fr-FR" sz="2400" b="1" dirty="0">
                <a:solidFill>
                  <a:srgbClr val="104F75"/>
                </a:solidFill>
              </a:rPr>
              <a:t>le mod</a:t>
            </a:r>
            <a:r>
              <a:rPr lang="fr-FR" sz="2400" b="1" dirty="0">
                <a:solidFill>
                  <a:srgbClr val="104F75"/>
                </a:solidFill>
                <a:latin typeface="Century Gothic" panose="020B0502020202020204" pitchFamily="34" charset="0"/>
              </a:rPr>
              <a:t>èle</a:t>
            </a:r>
            <a:r>
              <a:rPr lang="fr-FR" sz="2400" dirty="0">
                <a:solidFill>
                  <a:srgbClr val="104F75"/>
                </a:solidFill>
              </a:rPr>
              <a:t>.</a:t>
            </a:r>
          </a:p>
        </p:txBody>
      </p:sp>
      <p:sp>
        <p:nvSpPr>
          <p:cNvPr id="13" name="TextBox 12">
            <a:extLst>
              <a:ext uri="{FF2B5EF4-FFF2-40B4-BE49-F238E27FC236}">
                <a16:creationId xmlns:a16="http://schemas.microsoft.com/office/drawing/2014/main" id="{75FAFBE8-8B76-4F59-8423-AC9B193D9628}"/>
              </a:ext>
            </a:extLst>
          </p:cNvPr>
          <p:cNvSpPr txBox="1"/>
          <p:nvPr/>
        </p:nvSpPr>
        <p:spPr>
          <a:xfrm>
            <a:off x="6087916" y="3983739"/>
            <a:ext cx="3142416" cy="461665"/>
          </a:xfrm>
          <a:prstGeom prst="rect">
            <a:avLst/>
          </a:prstGeom>
          <a:noFill/>
        </p:spPr>
        <p:txBody>
          <a:bodyPr wrap="square">
            <a:spAutoFit/>
          </a:bodyPr>
          <a:lstStyle/>
          <a:p>
            <a:pPr algn="l"/>
            <a:r>
              <a:rPr lang="fr-FR" sz="2400" dirty="0">
                <a:solidFill>
                  <a:srgbClr val="104F75"/>
                </a:solidFill>
              </a:rPr>
              <a:t>Je </a:t>
            </a:r>
            <a:r>
              <a:rPr lang="fr-FR" sz="2400" b="1" dirty="0">
                <a:solidFill>
                  <a:srgbClr val="104F75"/>
                </a:solidFill>
              </a:rPr>
              <a:t>le</a:t>
            </a:r>
            <a:r>
              <a:rPr lang="fr-FR" sz="2400" dirty="0">
                <a:solidFill>
                  <a:srgbClr val="104F75"/>
                </a:solidFill>
              </a:rPr>
              <a:t> construis.</a:t>
            </a:r>
          </a:p>
        </p:txBody>
      </p:sp>
      <p:sp>
        <p:nvSpPr>
          <p:cNvPr id="15" name="TextBox 14">
            <a:extLst>
              <a:ext uri="{FF2B5EF4-FFF2-40B4-BE49-F238E27FC236}">
                <a16:creationId xmlns:a16="http://schemas.microsoft.com/office/drawing/2014/main" id="{278C1B82-E31E-4D61-91E7-6AE0376FBC30}"/>
              </a:ext>
            </a:extLst>
          </p:cNvPr>
          <p:cNvSpPr txBox="1"/>
          <p:nvPr/>
        </p:nvSpPr>
        <p:spPr>
          <a:xfrm>
            <a:off x="65767" y="4572494"/>
            <a:ext cx="3162833" cy="461665"/>
          </a:xfrm>
          <a:prstGeom prst="rect">
            <a:avLst/>
          </a:prstGeom>
          <a:noFill/>
        </p:spPr>
        <p:txBody>
          <a:bodyPr wrap="square">
            <a:spAutoFit/>
          </a:bodyPr>
          <a:lstStyle/>
          <a:p>
            <a:r>
              <a:rPr lang="en-GB" sz="2400" dirty="0">
                <a:solidFill>
                  <a:srgbClr val="104F75"/>
                </a:solidFill>
              </a:rPr>
              <a:t>I build </a:t>
            </a:r>
            <a:r>
              <a:rPr lang="en-GB" sz="2400" b="1" dirty="0">
                <a:solidFill>
                  <a:srgbClr val="104F75"/>
                </a:solidFill>
              </a:rPr>
              <a:t>the model</a:t>
            </a:r>
            <a:r>
              <a:rPr lang="en-GB" sz="2400" dirty="0">
                <a:solidFill>
                  <a:srgbClr val="104F75"/>
                </a:solidFill>
              </a:rPr>
              <a:t>.</a:t>
            </a:r>
          </a:p>
        </p:txBody>
      </p:sp>
      <p:sp>
        <p:nvSpPr>
          <p:cNvPr id="17" name="TextBox 16">
            <a:extLst>
              <a:ext uri="{FF2B5EF4-FFF2-40B4-BE49-F238E27FC236}">
                <a16:creationId xmlns:a16="http://schemas.microsoft.com/office/drawing/2014/main" id="{CAC9BFBB-0847-45CD-94B2-7D42230B72B1}"/>
              </a:ext>
            </a:extLst>
          </p:cNvPr>
          <p:cNvSpPr txBox="1"/>
          <p:nvPr/>
        </p:nvSpPr>
        <p:spPr>
          <a:xfrm>
            <a:off x="6096000" y="4572493"/>
            <a:ext cx="1478627" cy="461665"/>
          </a:xfrm>
          <a:prstGeom prst="rect">
            <a:avLst/>
          </a:prstGeom>
          <a:noFill/>
        </p:spPr>
        <p:txBody>
          <a:bodyPr wrap="square">
            <a:spAutoFit/>
          </a:bodyPr>
          <a:lstStyle/>
          <a:p>
            <a:pPr algn="l"/>
            <a:r>
              <a:rPr lang="en-GB" sz="2400" dirty="0">
                <a:solidFill>
                  <a:srgbClr val="104F75"/>
                </a:solidFill>
              </a:rPr>
              <a:t>I build</a:t>
            </a:r>
            <a:r>
              <a:rPr lang="en-GB" sz="2400" b="1" dirty="0">
                <a:solidFill>
                  <a:srgbClr val="104F75"/>
                </a:solidFill>
              </a:rPr>
              <a:t> it</a:t>
            </a:r>
            <a:r>
              <a:rPr lang="en-GB" sz="2400" dirty="0">
                <a:solidFill>
                  <a:srgbClr val="104F75"/>
                </a:solidFill>
              </a:rPr>
              <a:t>.</a:t>
            </a:r>
          </a:p>
        </p:txBody>
      </p:sp>
      <p:sp>
        <p:nvSpPr>
          <p:cNvPr id="19" name="TextBox 18">
            <a:extLst>
              <a:ext uri="{FF2B5EF4-FFF2-40B4-BE49-F238E27FC236}">
                <a16:creationId xmlns:a16="http://schemas.microsoft.com/office/drawing/2014/main" id="{EB13D238-3BA6-4D7E-B5F5-A5995EA797C1}"/>
              </a:ext>
            </a:extLst>
          </p:cNvPr>
          <p:cNvSpPr txBox="1"/>
          <p:nvPr/>
        </p:nvSpPr>
        <p:spPr>
          <a:xfrm>
            <a:off x="65767" y="5161248"/>
            <a:ext cx="3344194" cy="461665"/>
          </a:xfrm>
          <a:prstGeom prst="rect">
            <a:avLst/>
          </a:prstGeom>
          <a:noFill/>
        </p:spPr>
        <p:txBody>
          <a:bodyPr wrap="square">
            <a:spAutoFit/>
          </a:bodyPr>
          <a:lstStyle/>
          <a:p>
            <a:r>
              <a:rPr lang="fr-FR" sz="2400" dirty="0">
                <a:solidFill>
                  <a:srgbClr val="104F75"/>
                </a:solidFill>
              </a:rPr>
              <a:t>Je trouve </a:t>
            </a:r>
            <a:r>
              <a:rPr lang="fr-FR" sz="2400" b="1" dirty="0">
                <a:solidFill>
                  <a:srgbClr val="104F75"/>
                </a:solidFill>
              </a:rPr>
              <a:t>la clé</a:t>
            </a:r>
            <a:r>
              <a:rPr lang="fr-FR" sz="2400" dirty="0">
                <a:solidFill>
                  <a:srgbClr val="104F75"/>
                </a:solidFill>
              </a:rPr>
              <a:t>.</a:t>
            </a:r>
          </a:p>
        </p:txBody>
      </p:sp>
      <p:sp>
        <p:nvSpPr>
          <p:cNvPr id="21" name="TextBox 20">
            <a:extLst>
              <a:ext uri="{FF2B5EF4-FFF2-40B4-BE49-F238E27FC236}">
                <a16:creationId xmlns:a16="http://schemas.microsoft.com/office/drawing/2014/main" id="{222339A5-082A-4456-88B9-EC3365A623EE}"/>
              </a:ext>
            </a:extLst>
          </p:cNvPr>
          <p:cNvSpPr txBox="1"/>
          <p:nvPr/>
        </p:nvSpPr>
        <p:spPr>
          <a:xfrm>
            <a:off x="6087916" y="5161248"/>
            <a:ext cx="2033462" cy="461665"/>
          </a:xfrm>
          <a:prstGeom prst="rect">
            <a:avLst/>
          </a:prstGeom>
          <a:noFill/>
        </p:spPr>
        <p:txBody>
          <a:bodyPr wrap="square">
            <a:spAutoFit/>
          </a:bodyPr>
          <a:lstStyle/>
          <a:p>
            <a:pPr algn="l"/>
            <a:r>
              <a:rPr lang="fr-FR" sz="2400" dirty="0">
                <a:solidFill>
                  <a:srgbClr val="104F75"/>
                </a:solidFill>
              </a:rPr>
              <a:t>Je </a:t>
            </a:r>
            <a:r>
              <a:rPr lang="fr-FR" sz="2400" b="1" dirty="0">
                <a:solidFill>
                  <a:srgbClr val="104F75"/>
                </a:solidFill>
              </a:rPr>
              <a:t>la</a:t>
            </a:r>
            <a:r>
              <a:rPr lang="fr-FR" sz="2400" dirty="0">
                <a:solidFill>
                  <a:srgbClr val="104F75"/>
                </a:solidFill>
              </a:rPr>
              <a:t> trouve.</a:t>
            </a:r>
          </a:p>
        </p:txBody>
      </p:sp>
      <p:sp>
        <p:nvSpPr>
          <p:cNvPr id="23" name="TextBox 22">
            <a:extLst>
              <a:ext uri="{FF2B5EF4-FFF2-40B4-BE49-F238E27FC236}">
                <a16:creationId xmlns:a16="http://schemas.microsoft.com/office/drawing/2014/main" id="{1ABA5CAD-49E8-403D-980F-FC5CB4A73B0E}"/>
              </a:ext>
            </a:extLst>
          </p:cNvPr>
          <p:cNvSpPr txBox="1"/>
          <p:nvPr/>
        </p:nvSpPr>
        <p:spPr>
          <a:xfrm>
            <a:off x="65767" y="5750002"/>
            <a:ext cx="2371428" cy="461665"/>
          </a:xfrm>
          <a:prstGeom prst="rect">
            <a:avLst/>
          </a:prstGeom>
          <a:noFill/>
        </p:spPr>
        <p:txBody>
          <a:bodyPr wrap="square">
            <a:spAutoFit/>
          </a:bodyPr>
          <a:lstStyle/>
          <a:p>
            <a:r>
              <a:rPr lang="en-GB" sz="2400" dirty="0">
                <a:solidFill>
                  <a:srgbClr val="104F75"/>
                </a:solidFill>
              </a:rPr>
              <a:t>I find </a:t>
            </a:r>
            <a:r>
              <a:rPr lang="en-GB" sz="2400" b="1" dirty="0">
                <a:solidFill>
                  <a:srgbClr val="104F75"/>
                </a:solidFill>
              </a:rPr>
              <a:t>the key</a:t>
            </a:r>
            <a:r>
              <a:rPr lang="en-GB" sz="2400" dirty="0">
                <a:solidFill>
                  <a:srgbClr val="104F75"/>
                </a:solidFill>
              </a:rPr>
              <a:t>.</a:t>
            </a:r>
          </a:p>
        </p:txBody>
      </p:sp>
      <p:sp>
        <p:nvSpPr>
          <p:cNvPr id="25" name="TextBox 24">
            <a:extLst>
              <a:ext uri="{FF2B5EF4-FFF2-40B4-BE49-F238E27FC236}">
                <a16:creationId xmlns:a16="http://schemas.microsoft.com/office/drawing/2014/main" id="{CA64026B-64CA-4F6C-B1F0-272E2D255B0B}"/>
              </a:ext>
            </a:extLst>
          </p:cNvPr>
          <p:cNvSpPr txBox="1"/>
          <p:nvPr/>
        </p:nvSpPr>
        <p:spPr>
          <a:xfrm>
            <a:off x="6087916" y="5750001"/>
            <a:ext cx="1787768" cy="461665"/>
          </a:xfrm>
          <a:prstGeom prst="rect">
            <a:avLst/>
          </a:prstGeom>
          <a:noFill/>
        </p:spPr>
        <p:txBody>
          <a:bodyPr wrap="square">
            <a:spAutoFit/>
          </a:bodyPr>
          <a:lstStyle/>
          <a:p>
            <a:r>
              <a:rPr lang="en-GB" sz="2400" dirty="0">
                <a:solidFill>
                  <a:srgbClr val="104F75"/>
                </a:solidFill>
              </a:rPr>
              <a:t>I find</a:t>
            </a:r>
            <a:r>
              <a:rPr lang="en-GB" sz="2400" b="1" dirty="0">
                <a:solidFill>
                  <a:srgbClr val="104F75"/>
                </a:solidFill>
              </a:rPr>
              <a:t> it</a:t>
            </a:r>
            <a:r>
              <a:rPr lang="en-GB" sz="2400" dirty="0">
                <a:solidFill>
                  <a:srgbClr val="104F75"/>
                </a:solidFill>
              </a:rPr>
              <a:t>.</a:t>
            </a:r>
          </a:p>
        </p:txBody>
      </p:sp>
      <p:sp>
        <p:nvSpPr>
          <p:cNvPr id="26" name="TextBox 25">
            <a:extLst>
              <a:ext uri="{FF2B5EF4-FFF2-40B4-BE49-F238E27FC236}">
                <a16:creationId xmlns:a16="http://schemas.microsoft.com/office/drawing/2014/main" id="{97EC9350-A683-4077-9B80-6931D82E557A}"/>
              </a:ext>
            </a:extLst>
          </p:cNvPr>
          <p:cNvSpPr txBox="1"/>
          <p:nvPr/>
        </p:nvSpPr>
        <p:spPr>
          <a:xfrm>
            <a:off x="65767" y="2217478"/>
            <a:ext cx="11836964" cy="461665"/>
          </a:xfrm>
          <a:prstGeom prst="rect">
            <a:avLst/>
          </a:prstGeom>
          <a:noFill/>
        </p:spPr>
        <p:txBody>
          <a:bodyPr wrap="square">
            <a:spAutoFit/>
          </a:bodyPr>
          <a:lstStyle/>
          <a:p>
            <a:pPr algn="l"/>
            <a:r>
              <a:rPr lang="en-GB" sz="2400" dirty="0">
                <a:solidFill>
                  <a:srgbClr val="104F75"/>
                </a:solidFill>
              </a:rPr>
              <a:t>To replace a </a:t>
            </a:r>
            <a:r>
              <a:rPr lang="en-GB" sz="2400" b="1" dirty="0">
                <a:solidFill>
                  <a:srgbClr val="104F75"/>
                </a:solidFill>
              </a:rPr>
              <a:t>masculine</a:t>
            </a:r>
            <a:r>
              <a:rPr lang="en-GB" sz="2400" dirty="0">
                <a:solidFill>
                  <a:srgbClr val="104F75"/>
                </a:solidFill>
              </a:rPr>
              <a:t> noun, we use </a:t>
            </a:r>
            <a:r>
              <a:rPr lang="en-GB" sz="2400" b="1" dirty="0">
                <a:solidFill>
                  <a:srgbClr val="104F75"/>
                </a:solidFill>
              </a:rPr>
              <a:t>le</a:t>
            </a:r>
            <a:r>
              <a:rPr lang="en-GB" sz="2400" dirty="0">
                <a:solidFill>
                  <a:srgbClr val="104F75"/>
                </a:solidFill>
              </a:rPr>
              <a:t>.</a:t>
            </a:r>
          </a:p>
        </p:txBody>
      </p:sp>
      <p:sp>
        <p:nvSpPr>
          <p:cNvPr id="27" name="TextBox 26">
            <a:extLst>
              <a:ext uri="{FF2B5EF4-FFF2-40B4-BE49-F238E27FC236}">
                <a16:creationId xmlns:a16="http://schemas.microsoft.com/office/drawing/2014/main" id="{1A004A15-EB2F-49F8-87F6-2A7ACE90E443}"/>
              </a:ext>
            </a:extLst>
          </p:cNvPr>
          <p:cNvSpPr txBox="1"/>
          <p:nvPr/>
        </p:nvSpPr>
        <p:spPr>
          <a:xfrm>
            <a:off x="65767" y="2806232"/>
            <a:ext cx="11836964" cy="461665"/>
          </a:xfrm>
          <a:prstGeom prst="rect">
            <a:avLst/>
          </a:prstGeom>
          <a:noFill/>
        </p:spPr>
        <p:txBody>
          <a:bodyPr wrap="square">
            <a:spAutoFit/>
          </a:bodyPr>
          <a:lstStyle/>
          <a:p>
            <a:pPr algn="l"/>
            <a:r>
              <a:rPr lang="en-GB" sz="2400" dirty="0">
                <a:solidFill>
                  <a:srgbClr val="104F75"/>
                </a:solidFill>
              </a:rPr>
              <a:t>To replace a </a:t>
            </a:r>
            <a:r>
              <a:rPr lang="en-GB" sz="2400" b="1" dirty="0">
                <a:solidFill>
                  <a:srgbClr val="104F75"/>
                </a:solidFill>
              </a:rPr>
              <a:t>feminine</a:t>
            </a:r>
            <a:r>
              <a:rPr lang="en-GB" sz="2400" dirty="0">
                <a:solidFill>
                  <a:srgbClr val="104F75"/>
                </a:solidFill>
              </a:rPr>
              <a:t> noun, we use </a:t>
            </a:r>
            <a:r>
              <a:rPr lang="en-GB" sz="2400" b="1" dirty="0">
                <a:solidFill>
                  <a:srgbClr val="104F75"/>
                </a:solidFill>
              </a:rPr>
              <a:t>la</a:t>
            </a:r>
            <a:r>
              <a:rPr lang="en-GB" sz="2400" dirty="0">
                <a:solidFill>
                  <a:srgbClr val="104F75"/>
                </a:solidFill>
              </a:rPr>
              <a:t>.</a:t>
            </a:r>
          </a:p>
        </p:txBody>
      </p:sp>
      <p:pic>
        <p:nvPicPr>
          <p:cNvPr id="3" name="Picture 2" descr="A picture containing LEGO, toy&#10;&#10;Description automatically generated">
            <a:extLst>
              <a:ext uri="{FF2B5EF4-FFF2-40B4-BE49-F238E27FC236}">
                <a16:creationId xmlns:a16="http://schemas.microsoft.com/office/drawing/2014/main" id="{AA73872B-137B-7AF4-5CDA-2F3FDB2A18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7906" y="3725792"/>
            <a:ext cx="2673634" cy="2628418"/>
          </a:xfrm>
          <a:prstGeom prst="rect">
            <a:avLst/>
          </a:prstGeom>
        </p:spPr>
      </p:pic>
      <p:pic>
        <p:nvPicPr>
          <p:cNvPr id="6" name="Picture 5" descr="A picture containing LEGO, toy, indoor&#10;&#10;Description automatically generated">
            <a:extLst>
              <a:ext uri="{FF2B5EF4-FFF2-40B4-BE49-F238E27FC236}">
                <a16:creationId xmlns:a16="http://schemas.microsoft.com/office/drawing/2014/main" id="{DE17CC08-E403-8833-3608-69A167FA3B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755"/>
          <a:stretch/>
        </p:blipFill>
        <p:spPr>
          <a:xfrm>
            <a:off x="9112056" y="1790194"/>
            <a:ext cx="2534870" cy="2008755"/>
          </a:xfrm>
          <a:prstGeom prst="rect">
            <a:avLst/>
          </a:prstGeom>
        </p:spPr>
      </p:pic>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5" grpId="0"/>
      <p:bldP spid="17" grpId="0"/>
      <p:bldP spid="19" grpId="0"/>
      <p:bldP spid="21" grpId="0"/>
      <p:bldP spid="23" grpId="0"/>
      <p:bldP spid="25"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Aux magasins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écouter</a:t>
            </a:r>
          </a:p>
        </p:txBody>
      </p:sp>
      <p:sp>
        <p:nvSpPr>
          <p:cNvPr id="6" name="TextBox 5">
            <a:extLst>
              <a:ext uri="{FF2B5EF4-FFF2-40B4-BE49-F238E27FC236}">
                <a16:creationId xmlns:a16="http://schemas.microsoft.com/office/drawing/2014/main" id="{AD51C940-ACE5-FD48-A09A-D04E7D00194B}"/>
              </a:ext>
            </a:extLst>
          </p:cNvPr>
          <p:cNvSpPr txBox="1"/>
          <p:nvPr/>
        </p:nvSpPr>
        <p:spPr>
          <a:xfrm>
            <a:off x="34525" y="1296000"/>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rPr>
              <a:t>Léa et Stéphanie cherchent un cadeau pour un ami. De quoi parlent-elles ?</a:t>
            </a:r>
          </a:p>
        </p:txBody>
      </p:sp>
      <p:graphicFrame>
        <p:nvGraphicFramePr>
          <p:cNvPr id="2" name="Table 2">
            <a:extLst>
              <a:ext uri="{FF2B5EF4-FFF2-40B4-BE49-F238E27FC236}">
                <a16:creationId xmlns:a16="http://schemas.microsoft.com/office/drawing/2014/main" id="{F6BE7401-6ACC-46F3-A016-4A57FE99939D}"/>
              </a:ext>
            </a:extLst>
          </p:cNvPr>
          <p:cNvGraphicFramePr>
            <a:graphicFrameLocks noGrp="1"/>
          </p:cNvGraphicFramePr>
          <p:nvPr>
            <p:extLst>
              <p:ext uri="{D42A27DB-BD31-4B8C-83A1-F6EECF244321}">
                <p14:modId xmlns:p14="http://schemas.microsoft.com/office/powerpoint/2010/main" val="2836552837"/>
              </p:ext>
            </p:extLst>
          </p:nvPr>
        </p:nvGraphicFramePr>
        <p:xfrm>
          <a:off x="34525" y="1786950"/>
          <a:ext cx="12044572" cy="4358640"/>
        </p:xfrm>
        <a:graphic>
          <a:graphicData uri="http://schemas.openxmlformats.org/drawingml/2006/table">
            <a:tbl>
              <a:tblPr firstRow="1" bandRow="1">
                <a:tableStyleId>{21E4AEA4-8DFA-4A89-87EB-49C32662AFE0}</a:tableStyleId>
              </a:tblPr>
              <a:tblGrid>
                <a:gridCol w="514286">
                  <a:extLst>
                    <a:ext uri="{9D8B030D-6E8A-4147-A177-3AD203B41FA5}">
                      <a16:colId xmlns:a16="http://schemas.microsoft.com/office/drawing/2014/main" val="1884140766"/>
                    </a:ext>
                  </a:extLst>
                </a:gridCol>
                <a:gridCol w="1728000">
                  <a:extLst>
                    <a:ext uri="{9D8B030D-6E8A-4147-A177-3AD203B41FA5}">
                      <a16:colId xmlns:a16="http://schemas.microsoft.com/office/drawing/2014/main" val="3933866102"/>
                    </a:ext>
                  </a:extLst>
                </a:gridCol>
                <a:gridCol w="1728000">
                  <a:extLst>
                    <a:ext uri="{9D8B030D-6E8A-4147-A177-3AD203B41FA5}">
                      <a16:colId xmlns:a16="http://schemas.microsoft.com/office/drawing/2014/main" val="3258480720"/>
                    </a:ext>
                  </a:extLst>
                </a:gridCol>
                <a:gridCol w="7560000">
                  <a:extLst>
                    <a:ext uri="{9D8B030D-6E8A-4147-A177-3AD203B41FA5}">
                      <a16:colId xmlns:a16="http://schemas.microsoft.com/office/drawing/2014/main" val="4170152643"/>
                    </a:ext>
                  </a:extLst>
                </a:gridCol>
                <a:gridCol w="514286">
                  <a:extLst>
                    <a:ext uri="{9D8B030D-6E8A-4147-A177-3AD203B41FA5}">
                      <a16:colId xmlns:a16="http://schemas.microsoft.com/office/drawing/2014/main" val="2280908740"/>
                    </a:ext>
                  </a:extLst>
                </a:gridCol>
              </a:tblGrid>
              <a:tr h="370840">
                <a:tc>
                  <a:txBody>
                    <a:bodyPr/>
                    <a:lstStyle/>
                    <a:p>
                      <a:pPr algn="ctr"/>
                      <a:r>
                        <a:rPr lang="fr-FR" sz="2000" dirty="0"/>
                        <a:t>Q</a:t>
                      </a:r>
                    </a:p>
                  </a:txBody>
                  <a:tcPr/>
                </a:tc>
                <a:tc>
                  <a:txBody>
                    <a:bodyPr/>
                    <a:lstStyle/>
                    <a:p>
                      <a:pPr algn="ctr"/>
                      <a:r>
                        <a:rPr lang="fr-FR" sz="2000" dirty="0"/>
                        <a:t>A</a:t>
                      </a:r>
                    </a:p>
                  </a:txBody>
                  <a:tcPr/>
                </a:tc>
                <a:tc>
                  <a:txBody>
                    <a:bodyPr/>
                    <a:lstStyle/>
                    <a:p>
                      <a:pPr algn="ctr"/>
                      <a:r>
                        <a:rPr lang="fr-FR" sz="2000" dirty="0"/>
                        <a:t>B</a:t>
                      </a:r>
                    </a:p>
                  </a:txBody>
                  <a:tcPr/>
                </a:tc>
                <a:tc>
                  <a:txBody>
                    <a:bodyPr/>
                    <a:lstStyle/>
                    <a:p>
                      <a:pPr algn="ctr"/>
                      <a:r>
                        <a:rPr lang="fr-FR" sz="2000" dirty="0"/>
                        <a:t>les réponses</a:t>
                      </a:r>
                    </a:p>
                  </a:txBody>
                  <a:tcPr/>
                </a:tc>
                <a:tc>
                  <a:txBody>
                    <a:bodyPr/>
                    <a:lstStyle/>
                    <a:p>
                      <a:pPr algn="ctr"/>
                      <a:r>
                        <a:rPr lang="fr-FR" sz="2000" dirty="0"/>
                        <a:t>R</a:t>
                      </a:r>
                    </a:p>
                  </a:txBody>
                  <a:tcPr/>
                </a:tc>
                <a:extLst>
                  <a:ext uri="{0D108BD9-81ED-4DB2-BD59-A6C34878D82A}">
                    <a16:rowId xmlns:a16="http://schemas.microsoft.com/office/drawing/2014/main" val="3716962721"/>
                  </a:ext>
                </a:extLst>
              </a:tr>
              <a:tr h="370840">
                <a:tc>
                  <a:txBody>
                    <a:bodyPr/>
                    <a:lstStyle/>
                    <a:p>
                      <a:pPr algn="ctr"/>
                      <a:endParaRPr lang="fr-FR" sz="2000"/>
                    </a:p>
                  </a:txBody>
                  <a:tcPr/>
                </a:tc>
                <a:tc>
                  <a:txBody>
                    <a:bodyPr/>
                    <a:lstStyle/>
                    <a:p>
                      <a:pPr algn="ctr"/>
                      <a:r>
                        <a:rPr lang="fr-FR" sz="2000" dirty="0">
                          <a:solidFill>
                            <a:srgbClr val="115076"/>
                          </a:solidFill>
                        </a:rPr>
                        <a:t>le manteau</a:t>
                      </a:r>
                    </a:p>
                  </a:txBody>
                  <a:tcPr/>
                </a:tc>
                <a:tc>
                  <a:txBody>
                    <a:bodyPr/>
                    <a:lstStyle/>
                    <a:p>
                      <a:pPr algn="ctr"/>
                      <a:r>
                        <a:rPr lang="fr-FR" sz="2000" dirty="0">
                          <a:solidFill>
                            <a:srgbClr val="115076"/>
                          </a:solidFill>
                        </a:rPr>
                        <a:t>la chemise</a:t>
                      </a:r>
                    </a:p>
                  </a:txBody>
                  <a:tcPr/>
                </a:tc>
                <a:tc>
                  <a:txBody>
                    <a:bodyPr/>
                    <a:lstStyle/>
                    <a:p>
                      <a:pPr algn="ctr"/>
                      <a:r>
                        <a:rPr lang="fr-FR" sz="2000" dirty="0">
                          <a:solidFill>
                            <a:srgbClr val="115076"/>
                          </a:solidFill>
                        </a:rPr>
                        <a:t>J’aime le manteau. Je le veux !</a:t>
                      </a:r>
                    </a:p>
                  </a:txBody>
                  <a:tcPr/>
                </a:tc>
                <a:tc>
                  <a:txBody>
                    <a:bodyPr/>
                    <a:lstStyle/>
                    <a:p>
                      <a:pPr algn="ctr"/>
                      <a:endParaRPr lang="fr-FR" sz="2000"/>
                    </a:p>
                  </a:txBody>
                  <a:tcPr/>
                </a:tc>
                <a:extLst>
                  <a:ext uri="{0D108BD9-81ED-4DB2-BD59-A6C34878D82A}">
                    <a16:rowId xmlns:a16="http://schemas.microsoft.com/office/drawing/2014/main" val="78744154"/>
                  </a:ext>
                </a:extLst>
              </a:tr>
              <a:tr h="370840">
                <a:tc>
                  <a:txBody>
                    <a:bodyPr/>
                    <a:lstStyle/>
                    <a:p>
                      <a:pPr algn="ctr"/>
                      <a:endParaRPr lang="fr-FR" sz="2000"/>
                    </a:p>
                  </a:txBody>
                  <a:tcPr/>
                </a:tc>
                <a:tc>
                  <a:txBody>
                    <a:bodyPr/>
                    <a:lstStyle/>
                    <a:p>
                      <a:pPr algn="ctr"/>
                      <a:r>
                        <a:rPr lang="fr-FR" sz="2000" dirty="0">
                          <a:solidFill>
                            <a:srgbClr val="115076"/>
                          </a:solidFill>
                        </a:rPr>
                        <a:t>le livre</a:t>
                      </a:r>
                    </a:p>
                  </a:txBody>
                  <a:tcPr/>
                </a:tc>
                <a:tc>
                  <a:txBody>
                    <a:bodyPr/>
                    <a:lstStyle/>
                    <a:p>
                      <a:pPr algn="ctr"/>
                      <a:r>
                        <a:rPr lang="fr-FR" sz="2000" dirty="0">
                          <a:solidFill>
                            <a:srgbClr val="115076"/>
                          </a:solidFill>
                        </a:rPr>
                        <a:t>la guitare</a:t>
                      </a:r>
                    </a:p>
                  </a:txBody>
                  <a:tcPr/>
                </a:tc>
                <a:tc>
                  <a:txBody>
                    <a:bodyPr/>
                    <a:lstStyle/>
                    <a:p>
                      <a:pPr algn="ctr"/>
                      <a:r>
                        <a:rPr lang="fr-FR" sz="2000" dirty="0">
                          <a:solidFill>
                            <a:srgbClr val="115076"/>
                          </a:solidFill>
                        </a:rPr>
                        <a:t>Tu aimes la guitare ? Tu la regardes beaucoup!</a:t>
                      </a:r>
                    </a:p>
                  </a:txBody>
                  <a:tcPr/>
                </a:tc>
                <a:tc>
                  <a:txBody>
                    <a:bodyPr/>
                    <a:lstStyle/>
                    <a:p>
                      <a:pPr algn="ctr"/>
                      <a:endParaRPr lang="fr-FR" sz="2000"/>
                    </a:p>
                  </a:txBody>
                  <a:tcPr/>
                </a:tc>
                <a:extLst>
                  <a:ext uri="{0D108BD9-81ED-4DB2-BD59-A6C34878D82A}">
                    <a16:rowId xmlns:a16="http://schemas.microsoft.com/office/drawing/2014/main" val="2455485517"/>
                  </a:ext>
                </a:extLst>
              </a:tr>
              <a:tr h="370840">
                <a:tc>
                  <a:txBody>
                    <a:bodyPr/>
                    <a:lstStyle/>
                    <a:p>
                      <a:pPr algn="ctr"/>
                      <a:endParaRPr lang="fr-FR" sz="2000"/>
                    </a:p>
                  </a:txBody>
                  <a:tcPr/>
                </a:tc>
                <a:tc>
                  <a:txBody>
                    <a:bodyPr/>
                    <a:lstStyle/>
                    <a:p>
                      <a:pPr algn="ctr"/>
                      <a:r>
                        <a:rPr lang="fr-FR" sz="2000" dirty="0">
                          <a:solidFill>
                            <a:srgbClr val="115076"/>
                          </a:solidFill>
                        </a:rPr>
                        <a:t>l’instrument</a:t>
                      </a:r>
                    </a:p>
                  </a:txBody>
                  <a:tcPr/>
                </a:tc>
                <a:tc>
                  <a:txBody>
                    <a:bodyPr/>
                    <a:lstStyle/>
                    <a:p>
                      <a:pPr algn="ctr"/>
                      <a:r>
                        <a:rPr lang="fr-FR" sz="2000" dirty="0">
                          <a:solidFill>
                            <a:srgbClr val="115076"/>
                          </a:solidFill>
                        </a:rPr>
                        <a:t>  la radio</a:t>
                      </a:r>
                    </a:p>
                  </a:txBody>
                  <a:tcPr/>
                </a:tc>
                <a:tc>
                  <a:txBody>
                    <a:bodyPr/>
                    <a:lstStyle/>
                    <a:p>
                      <a:pPr algn="ctr"/>
                      <a:r>
                        <a:rPr lang="fr-FR" sz="2000" dirty="0">
                          <a:solidFill>
                            <a:srgbClr val="115076"/>
                          </a:solidFill>
                        </a:rPr>
                        <a:t>L’instrument co</a:t>
                      </a:r>
                      <a:r>
                        <a:rPr lang="fr-FR" sz="2000" dirty="0">
                          <a:solidFill>
                            <a:srgbClr val="115076"/>
                          </a:solidFill>
                          <a:latin typeface="Century Gothic" panose="020B0502020202020204" pitchFamily="34" charset="0"/>
                        </a:rPr>
                        <a:t>ûte trop cher ! Je le repose !</a:t>
                      </a:r>
                      <a:endParaRPr lang="fr-FR" sz="2000" dirty="0">
                        <a:solidFill>
                          <a:srgbClr val="115076"/>
                        </a:solidFill>
                      </a:endParaRPr>
                    </a:p>
                  </a:txBody>
                  <a:tcPr/>
                </a:tc>
                <a:tc>
                  <a:txBody>
                    <a:bodyPr/>
                    <a:lstStyle/>
                    <a:p>
                      <a:pPr algn="ctr"/>
                      <a:endParaRPr lang="fr-FR" sz="2000"/>
                    </a:p>
                  </a:txBody>
                  <a:tcPr/>
                </a:tc>
                <a:extLst>
                  <a:ext uri="{0D108BD9-81ED-4DB2-BD59-A6C34878D82A}">
                    <a16:rowId xmlns:a16="http://schemas.microsoft.com/office/drawing/2014/main" val="3155968151"/>
                  </a:ext>
                </a:extLst>
              </a:tr>
              <a:tr h="370840">
                <a:tc>
                  <a:txBody>
                    <a:bodyPr/>
                    <a:lstStyle/>
                    <a:p>
                      <a:pPr algn="ctr"/>
                      <a:endParaRPr lang="fr-FR" sz="2000"/>
                    </a:p>
                  </a:txBody>
                  <a:tcPr/>
                </a:tc>
                <a:tc>
                  <a:txBody>
                    <a:bodyPr/>
                    <a:lstStyle/>
                    <a:p>
                      <a:pPr algn="ctr"/>
                      <a:r>
                        <a:rPr lang="fr-FR" sz="2000" dirty="0">
                          <a:solidFill>
                            <a:srgbClr val="115076"/>
                          </a:solidFill>
                        </a:rPr>
                        <a:t>le piano</a:t>
                      </a:r>
                    </a:p>
                  </a:txBody>
                  <a:tcPr/>
                </a:tc>
                <a:tc>
                  <a:txBody>
                    <a:bodyPr/>
                    <a:lstStyle/>
                    <a:p>
                      <a:pPr algn="ctr"/>
                      <a:r>
                        <a:rPr lang="fr-FR" sz="2000" dirty="0">
                          <a:solidFill>
                            <a:srgbClr val="115076"/>
                          </a:solidFill>
                        </a:rPr>
                        <a:t>la télé</a:t>
                      </a:r>
                    </a:p>
                  </a:txBody>
                  <a:tcPr/>
                </a:tc>
                <a:tc>
                  <a:txBody>
                    <a:bodyPr/>
                    <a:lstStyle/>
                    <a:p>
                      <a:pPr algn="ctr"/>
                      <a:r>
                        <a:rPr lang="fr-FR" sz="2000" dirty="0">
                          <a:solidFill>
                            <a:srgbClr val="115076"/>
                          </a:solidFill>
                        </a:rPr>
                        <a:t>Mes parents veulent la télé. Vous la livrez ?</a:t>
                      </a:r>
                    </a:p>
                  </a:txBody>
                  <a:tcPr/>
                </a:tc>
                <a:tc>
                  <a:txBody>
                    <a:bodyPr/>
                    <a:lstStyle/>
                    <a:p>
                      <a:pPr algn="ctr"/>
                      <a:endParaRPr lang="fr-FR" sz="2000"/>
                    </a:p>
                  </a:txBody>
                  <a:tcPr/>
                </a:tc>
                <a:extLst>
                  <a:ext uri="{0D108BD9-81ED-4DB2-BD59-A6C34878D82A}">
                    <a16:rowId xmlns:a16="http://schemas.microsoft.com/office/drawing/2014/main" val="2239889059"/>
                  </a:ext>
                </a:extLst>
              </a:tr>
              <a:tr h="370840">
                <a:tc>
                  <a:txBody>
                    <a:bodyPr/>
                    <a:lstStyle/>
                    <a:p>
                      <a:pPr algn="ctr"/>
                      <a:endParaRPr lang="fr-FR" sz="2000"/>
                    </a:p>
                  </a:txBody>
                  <a:tcPr/>
                </a:tc>
                <a:tc>
                  <a:txBody>
                    <a:bodyPr/>
                    <a:lstStyle/>
                    <a:p>
                      <a:pPr algn="ctr"/>
                      <a:r>
                        <a:rPr lang="fr-FR" sz="2000" dirty="0">
                          <a:solidFill>
                            <a:srgbClr val="115076"/>
                          </a:solidFill>
                        </a:rPr>
                        <a:t>le sac</a:t>
                      </a:r>
                    </a:p>
                  </a:txBody>
                  <a:tcPr/>
                </a:tc>
                <a:tc>
                  <a:txBody>
                    <a:bodyPr/>
                    <a:lstStyle/>
                    <a:p>
                      <a:pPr algn="ctr"/>
                      <a:r>
                        <a:rPr lang="fr-FR" sz="2000" dirty="0">
                          <a:solidFill>
                            <a:srgbClr val="115076"/>
                          </a:solidFill>
                        </a:rPr>
                        <a:t>la viande</a:t>
                      </a:r>
                    </a:p>
                  </a:txBody>
                  <a:tcPr/>
                </a:tc>
                <a:tc>
                  <a:txBody>
                    <a:bodyPr/>
                    <a:lstStyle/>
                    <a:p>
                      <a:pPr algn="ctr"/>
                      <a:r>
                        <a:rPr lang="fr-FR" sz="2000" dirty="0">
                          <a:solidFill>
                            <a:srgbClr val="115076"/>
                          </a:solidFill>
                        </a:rPr>
                        <a:t>Si nous achetons le sac, nous le payons ensemble.</a:t>
                      </a:r>
                    </a:p>
                  </a:txBody>
                  <a:tcPr/>
                </a:tc>
                <a:tc>
                  <a:txBody>
                    <a:bodyPr/>
                    <a:lstStyle/>
                    <a:p>
                      <a:pPr algn="ctr"/>
                      <a:endParaRPr lang="fr-FR" sz="2000"/>
                    </a:p>
                  </a:txBody>
                  <a:tcPr/>
                </a:tc>
                <a:extLst>
                  <a:ext uri="{0D108BD9-81ED-4DB2-BD59-A6C34878D82A}">
                    <a16:rowId xmlns:a16="http://schemas.microsoft.com/office/drawing/2014/main" val="817089284"/>
                  </a:ext>
                </a:extLst>
              </a:tr>
              <a:tr h="370840">
                <a:tc>
                  <a:txBody>
                    <a:bodyPr/>
                    <a:lstStyle/>
                    <a:p>
                      <a:pPr algn="ctr"/>
                      <a:endParaRPr lang="fr-FR" sz="2000"/>
                    </a:p>
                  </a:txBody>
                  <a:tcPr/>
                </a:tc>
                <a:tc>
                  <a:txBody>
                    <a:bodyPr/>
                    <a:lstStyle/>
                    <a:p>
                      <a:pPr algn="ctr"/>
                      <a:r>
                        <a:rPr lang="fr-FR" sz="2000" dirty="0">
                          <a:solidFill>
                            <a:srgbClr val="115076"/>
                          </a:solidFill>
                        </a:rPr>
                        <a:t>le co</a:t>
                      </a:r>
                      <a:r>
                        <a:rPr lang="fr-FR" sz="2000" dirty="0">
                          <a:solidFill>
                            <a:srgbClr val="115076"/>
                          </a:solidFill>
                          <a:latin typeface="Century Gothic" panose="020B0502020202020204" pitchFamily="34" charset="0"/>
                        </a:rPr>
                        <a:t>ût</a:t>
                      </a:r>
                      <a:endParaRPr lang="fr-FR" sz="2000" dirty="0">
                        <a:solidFill>
                          <a:srgbClr val="115076"/>
                        </a:solidFill>
                      </a:endParaRPr>
                    </a:p>
                  </a:txBody>
                  <a:tcPr/>
                </a:tc>
                <a:tc>
                  <a:txBody>
                    <a:bodyPr/>
                    <a:lstStyle/>
                    <a:p>
                      <a:pPr algn="ctr"/>
                      <a:r>
                        <a:rPr lang="fr-FR" sz="2000" dirty="0">
                          <a:solidFill>
                            <a:srgbClr val="115076"/>
                          </a:solidFill>
                        </a:rPr>
                        <a:t>la marque</a:t>
                      </a:r>
                    </a:p>
                  </a:txBody>
                  <a:tcPr/>
                </a:tc>
                <a:tc>
                  <a:txBody>
                    <a:bodyPr/>
                    <a:lstStyle/>
                    <a:p>
                      <a:pPr algn="ctr"/>
                      <a:r>
                        <a:rPr lang="fr-FR" sz="2000" dirty="0">
                          <a:solidFill>
                            <a:srgbClr val="115076"/>
                          </a:solidFill>
                        </a:rPr>
                        <a:t>Il n’y a pas de probl</a:t>
                      </a:r>
                      <a:r>
                        <a:rPr lang="fr-FR" sz="2000" dirty="0">
                          <a:solidFill>
                            <a:srgbClr val="115076"/>
                          </a:solidFill>
                          <a:latin typeface="Century Gothic" panose="020B0502020202020204" pitchFamily="34" charset="0"/>
                        </a:rPr>
                        <a:t>ème avec le coût. Nous le partageons.</a:t>
                      </a:r>
                      <a:endParaRPr lang="fr-FR" sz="2000" dirty="0">
                        <a:solidFill>
                          <a:srgbClr val="115076"/>
                        </a:solidFill>
                      </a:endParaRPr>
                    </a:p>
                  </a:txBody>
                  <a:tcPr/>
                </a:tc>
                <a:tc>
                  <a:txBody>
                    <a:bodyPr/>
                    <a:lstStyle/>
                    <a:p>
                      <a:pPr algn="ctr"/>
                      <a:endParaRPr lang="fr-FR" sz="2000" dirty="0"/>
                    </a:p>
                  </a:txBody>
                  <a:tcPr/>
                </a:tc>
                <a:extLst>
                  <a:ext uri="{0D108BD9-81ED-4DB2-BD59-A6C34878D82A}">
                    <a16:rowId xmlns:a16="http://schemas.microsoft.com/office/drawing/2014/main" val="1918937667"/>
                  </a:ext>
                </a:extLst>
              </a:tr>
              <a:tr h="370840">
                <a:tc>
                  <a:txBody>
                    <a:bodyPr/>
                    <a:lstStyle/>
                    <a:p>
                      <a:pPr algn="ctr"/>
                      <a:endParaRPr lang="fr-FR" sz="2000"/>
                    </a:p>
                  </a:txBody>
                  <a:tcPr/>
                </a:tc>
                <a:tc>
                  <a:txBody>
                    <a:bodyPr/>
                    <a:lstStyle/>
                    <a:p>
                      <a:pPr algn="ctr"/>
                      <a:r>
                        <a:rPr lang="fr-FR" sz="2000" dirty="0">
                          <a:solidFill>
                            <a:srgbClr val="115076"/>
                          </a:solidFill>
                        </a:rPr>
                        <a:t>le vélo</a:t>
                      </a:r>
                    </a:p>
                  </a:txBody>
                  <a:tcPr/>
                </a:tc>
                <a:tc>
                  <a:txBody>
                    <a:bodyPr/>
                    <a:lstStyle/>
                    <a:p>
                      <a:pPr algn="ctr"/>
                      <a:r>
                        <a:rPr lang="fr-FR" sz="2000" dirty="0">
                          <a:solidFill>
                            <a:srgbClr val="115076"/>
                          </a:solidFill>
                        </a:rPr>
                        <a:t>la chemise</a:t>
                      </a:r>
                    </a:p>
                  </a:txBody>
                  <a:tcPr/>
                </a:tc>
                <a:tc>
                  <a:txBody>
                    <a:bodyPr/>
                    <a:lstStyle/>
                    <a:p>
                      <a:pPr algn="ctr"/>
                      <a:r>
                        <a:rPr lang="fr-FR" sz="2000" dirty="0">
                          <a:solidFill>
                            <a:srgbClr val="115076"/>
                          </a:solidFill>
                        </a:rPr>
                        <a:t>Il va aimer la chemise. Nous  la prenons !</a:t>
                      </a:r>
                    </a:p>
                  </a:txBody>
                  <a:tcPr/>
                </a:tc>
                <a:tc>
                  <a:txBody>
                    <a:bodyPr/>
                    <a:lstStyle/>
                    <a:p>
                      <a:pPr algn="ctr"/>
                      <a:endParaRPr lang="fr-FR" sz="2000" dirty="0"/>
                    </a:p>
                  </a:txBody>
                  <a:tcPr/>
                </a:tc>
                <a:extLst>
                  <a:ext uri="{0D108BD9-81ED-4DB2-BD59-A6C34878D82A}">
                    <a16:rowId xmlns:a16="http://schemas.microsoft.com/office/drawing/2014/main" val="3479915486"/>
                  </a:ext>
                </a:extLst>
              </a:tr>
              <a:tr h="370840">
                <a:tc>
                  <a:txBody>
                    <a:bodyPr/>
                    <a:lstStyle/>
                    <a:p>
                      <a:pPr algn="ctr"/>
                      <a:endParaRPr lang="fr-FR" sz="2000" dirty="0"/>
                    </a:p>
                  </a:txBody>
                  <a:tcPr/>
                </a:tc>
                <a:tc>
                  <a:txBody>
                    <a:bodyPr/>
                    <a:lstStyle/>
                    <a:p>
                      <a:pPr algn="ctr"/>
                      <a:r>
                        <a:rPr lang="fr-FR" sz="2000" dirty="0">
                          <a:solidFill>
                            <a:srgbClr val="115076"/>
                          </a:solidFill>
                        </a:rPr>
                        <a:t>le fromage</a:t>
                      </a:r>
                    </a:p>
                  </a:txBody>
                  <a:tcPr/>
                </a:tc>
                <a:tc>
                  <a:txBody>
                    <a:bodyPr/>
                    <a:lstStyle/>
                    <a:p>
                      <a:pPr algn="ctr"/>
                      <a:r>
                        <a:rPr lang="fr-FR" sz="2000" dirty="0">
                          <a:solidFill>
                            <a:srgbClr val="115076"/>
                          </a:solidFill>
                        </a:rPr>
                        <a:t>la glace</a:t>
                      </a:r>
                    </a:p>
                  </a:txBody>
                  <a:tcPr/>
                </a:tc>
                <a:tc>
                  <a:txBody>
                    <a:bodyPr/>
                    <a:lstStyle/>
                    <a:p>
                      <a:pPr algn="ctr"/>
                      <a:r>
                        <a:rPr lang="fr-FR" sz="2000" dirty="0">
                          <a:solidFill>
                            <a:srgbClr val="115076"/>
                          </a:solidFill>
                        </a:rPr>
                        <a:t>J’aime bien la glace. Vous la faites ici ?</a:t>
                      </a:r>
                    </a:p>
                  </a:txBody>
                  <a:tcPr/>
                </a:tc>
                <a:tc>
                  <a:txBody>
                    <a:bodyPr/>
                    <a:lstStyle/>
                    <a:p>
                      <a:pPr algn="ctr"/>
                      <a:endParaRPr lang="fr-FR" sz="2000" dirty="0"/>
                    </a:p>
                  </a:txBody>
                  <a:tcPr/>
                </a:tc>
                <a:extLst>
                  <a:ext uri="{0D108BD9-81ED-4DB2-BD59-A6C34878D82A}">
                    <a16:rowId xmlns:a16="http://schemas.microsoft.com/office/drawing/2014/main" val="2443237555"/>
                  </a:ext>
                </a:extLst>
              </a:tr>
              <a:tr h="370840">
                <a:tc>
                  <a:txBody>
                    <a:bodyPr/>
                    <a:lstStyle/>
                    <a:p>
                      <a:pPr algn="ctr"/>
                      <a:endParaRPr lang="fr-FR" sz="2000" dirty="0"/>
                    </a:p>
                  </a:txBody>
                  <a:tcPr/>
                </a:tc>
                <a:tc>
                  <a:txBody>
                    <a:bodyPr/>
                    <a:lstStyle/>
                    <a:p>
                      <a:pPr algn="ctr"/>
                      <a:r>
                        <a:rPr lang="fr-FR" sz="2000" dirty="0">
                          <a:solidFill>
                            <a:srgbClr val="115076"/>
                          </a:solidFill>
                        </a:rPr>
                        <a:t>le roman</a:t>
                      </a:r>
                    </a:p>
                  </a:txBody>
                  <a:tcPr/>
                </a:tc>
                <a:tc>
                  <a:txBody>
                    <a:bodyPr/>
                    <a:lstStyle/>
                    <a:p>
                      <a:pPr algn="ctr"/>
                      <a:r>
                        <a:rPr lang="fr-FR" sz="2000" dirty="0">
                          <a:solidFill>
                            <a:srgbClr val="115076"/>
                          </a:solidFill>
                        </a:rPr>
                        <a:t>l’histoire</a:t>
                      </a:r>
                    </a:p>
                  </a:txBody>
                  <a:tcPr/>
                </a:tc>
                <a:tc>
                  <a:txBody>
                    <a:bodyPr/>
                    <a:lstStyle/>
                    <a:p>
                      <a:pPr algn="ctr"/>
                      <a:r>
                        <a:rPr lang="fr-FR" sz="2000" dirty="0">
                          <a:solidFill>
                            <a:srgbClr val="115076"/>
                          </a:solidFill>
                        </a:rPr>
                        <a:t>Vous avez trouvé le roman ? Vous le montrez </a:t>
                      </a:r>
                      <a:r>
                        <a:rPr lang="fr-FR" sz="2000" dirty="0">
                          <a:solidFill>
                            <a:srgbClr val="115076"/>
                          </a:solidFill>
                          <a:latin typeface="Century Gothic" panose="020B0502020202020204" pitchFamily="34" charset="0"/>
                        </a:rPr>
                        <a:t>à mon amie ?</a:t>
                      </a:r>
                      <a:endParaRPr lang="fr-FR" sz="2000" dirty="0">
                        <a:solidFill>
                          <a:srgbClr val="115076"/>
                        </a:solidFill>
                      </a:endParaRPr>
                    </a:p>
                  </a:txBody>
                  <a:tcPr/>
                </a:tc>
                <a:tc>
                  <a:txBody>
                    <a:bodyPr/>
                    <a:lstStyle/>
                    <a:p>
                      <a:pPr algn="ctr"/>
                      <a:endParaRPr lang="fr-FR" sz="2000" dirty="0"/>
                    </a:p>
                  </a:txBody>
                  <a:tcPr/>
                </a:tc>
                <a:extLst>
                  <a:ext uri="{0D108BD9-81ED-4DB2-BD59-A6C34878D82A}">
                    <a16:rowId xmlns:a16="http://schemas.microsoft.com/office/drawing/2014/main" val="978232271"/>
                  </a:ext>
                </a:extLst>
              </a:tr>
              <a:tr h="158133">
                <a:tc>
                  <a:txBody>
                    <a:bodyPr/>
                    <a:lstStyle/>
                    <a:p>
                      <a:pPr algn="ctr"/>
                      <a:endParaRPr lang="fr-FR" sz="2000" dirty="0"/>
                    </a:p>
                  </a:txBody>
                  <a:tcPr/>
                </a:tc>
                <a:tc>
                  <a:txBody>
                    <a:bodyPr/>
                    <a:lstStyle/>
                    <a:p>
                      <a:pPr algn="ctr"/>
                      <a:r>
                        <a:rPr lang="fr-FR" sz="2000" dirty="0">
                          <a:solidFill>
                            <a:srgbClr val="115076"/>
                          </a:solidFill>
                        </a:rPr>
                        <a:t>le chapeau</a:t>
                      </a:r>
                    </a:p>
                  </a:txBody>
                  <a:tcPr/>
                </a:tc>
                <a:tc>
                  <a:txBody>
                    <a:bodyPr/>
                    <a:lstStyle/>
                    <a:p>
                      <a:pPr algn="ctr"/>
                      <a:r>
                        <a:rPr lang="fr-FR" sz="2000" dirty="0">
                          <a:solidFill>
                            <a:srgbClr val="115076"/>
                          </a:solidFill>
                        </a:rPr>
                        <a:t>la r</a:t>
                      </a:r>
                      <a:r>
                        <a:rPr lang="fr-FR" sz="2000" dirty="0">
                          <a:solidFill>
                            <a:srgbClr val="115076"/>
                          </a:solidFill>
                          <a:latin typeface="Century Gothic" panose="020B0502020202020204" pitchFamily="34" charset="0"/>
                        </a:rPr>
                        <a:t>ègle</a:t>
                      </a:r>
                      <a:endParaRPr lang="fr-FR" sz="2000" dirty="0">
                        <a:solidFill>
                          <a:srgbClr val="115076"/>
                        </a:solidFill>
                      </a:endParaRPr>
                    </a:p>
                  </a:txBody>
                  <a:tcPr/>
                </a:tc>
                <a:tc>
                  <a:txBody>
                    <a:bodyPr/>
                    <a:lstStyle/>
                    <a:p>
                      <a:pPr algn="ctr"/>
                      <a:r>
                        <a:rPr lang="fr-FR" sz="2000" dirty="0">
                          <a:solidFill>
                            <a:srgbClr val="115076"/>
                          </a:solidFill>
                        </a:rPr>
                        <a:t>Tu veux la r</a:t>
                      </a:r>
                      <a:r>
                        <a:rPr lang="fr-FR" sz="2000" dirty="0">
                          <a:solidFill>
                            <a:srgbClr val="115076"/>
                          </a:solidFill>
                          <a:latin typeface="Century Gothic" panose="020B0502020202020204" pitchFamily="34" charset="0"/>
                        </a:rPr>
                        <a:t>ègle ? Je la regarde.</a:t>
                      </a:r>
                      <a:endParaRPr lang="fr-FR" sz="2000" dirty="0">
                        <a:solidFill>
                          <a:srgbClr val="115076"/>
                        </a:solidFill>
                      </a:endParaRPr>
                    </a:p>
                  </a:txBody>
                  <a:tcPr/>
                </a:tc>
                <a:tc>
                  <a:txBody>
                    <a:bodyPr/>
                    <a:lstStyle/>
                    <a:p>
                      <a:pPr algn="ctr"/>
                      <a:endParaRPr lang="fr-FR" sz="2000" dirty="0"/>
                    </a:p>
                  </a:txBody>
                  <a:tcPr/>
                </a:tc>
                <a:extLst>
                  <a:ext uri="{0D108BD9-81ED-4DB2-BD59-A6C34878D82A}">
                    <a16:rowId xmlns:a16="http://schemas.microsoft.com/office/drawing/2014/main" val="2599541098"/>
                  </a:ext>
                </a:extLst>
              </a:tr>
            </a:tbl>
          </a:graphicData>
        </a:graphic>
      </p:graphicFrame>
      <p:sp>
        <p:nvSpPr>
          <p:cNvPr id="29" name="Action Button: Custom 16">
            <a:hlinkClick r:id="" action="ppaction://noaction" highlightClick="1">
              <a:snd r:embed="rId4" name="jaime BEEP je le veux.wav"/>
            </a:hlinkClick>
            <a:extLst>
              <a:ext uri="{FF2B5EF4-FFF2-40B4-BE49-F238E27FC236}">
                <a16:creationId xmlns:a16="http://schemas.microsoft.com/office/drawing/2014/main" id="{00B3E4C1-DFF4-46C3-8013-784275E7AA6B}"/>
              </a:ext>
            </a:extLst>
          </p:cNvPr>
          <p:cNvSpPr/>
          <p:nvPr/>
        </p:nvSpPr>
        <p:spPr>
          <a:xfrm>
            <a:off x="105439" y="220487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5" name="tu aimes BEEP tu la regardes beaucoup.wav"/>
            </a:hlinkClick>
            <a:extLst>
              <a:ext uri="{FF2B5EF4-FFF2-40B4-BE49-F238E27FC236}">
                <a16:creationId xmlns:a16="http://schemas.microsoft.com/office/drawing/2014/main" id="{5B92A95F-523A-4E36-B65E-94DAE9FBB368}"/>
              </a:ext>
            </a:extLst>
          </p:cNvPr>
          <p:cNvSpPr/>
          <p:nvPr/>
        </p:nvSpPr>
        <p:spPr>
          <a:xfrm>
            <a:off x="107517" y="260957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6" name="BEEP coute trop cher je le repose.wav"/>
            </a:hlinkClick>
            <a:extLst>
              <a:ext uri="{FF2B5EF4-FFF2-40B4-BE49-F238E27FC236}">
                <a16:creationId xmlns:a16="http://schemas.microsoft.com/office/drawing/2014/main" id="{D4B491BE-DEE1-4BAB-B62E-08BEC8F84C2F}"/>
              </a:ext>
            </a:extLst>
          </p:cNvPr>
          <p:cNvSpPr/>
          <p:nvPr/>
        </p:nvSpPr>
        <p:spPr>
          <a:xfrm>
            <a:off x="105439" y="301427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7" name="mes parents veulent BEEP.wav"/>
            </a:hlinkClick>
            <a:extLst>
              <a:ext uri="{FF2B5EF4-FFF2-40B4-BE49-F238E27FC236}">
                <a16:creationId xmlns:a16="http://schemas.microsoft.com/office/drawing/2014/main" id="{7C5D1C98-B338-48C7-A0D6-9CC93C596CA9}"/>
              </a:ext>
            </a:extLst>
          </p:cNvPr>
          <p:cNvSpPr/>
          <p:nvPr/>
        </p:nvSpPr>
        <p:spPr>
          <a:xfrm>
            <a:off x="105439" y="341897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8" name="si nous achetons BEEP.wav"/>
            </a:hlinkClick>
            <a:extLst>
              <a:ext uri="{FF2B5EF4-FFF2-40B4-BE49-F238E27FC236}">
                <a16:creationId xmlns:a16="http://schemas.microsoft.com/office/drawing/2014/main" id="{735F5EA0-D015-4C01-9444-94092DE5E112}"/>
              </a:ext>
            </a:extLst>
          </p:cNvPr>
          <p:cNvSpPr/>
          <p:nvPr/>
        </p:nvSpPr>
        <p:spPr>
          <a:xfrm>
            <a:off x="105439" y="382367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9" name="il ny a pas de probleme avec BEEP.wav"/>
            </a:hlinkClick>
            <a:extLst>
              <a:ext uri="{FF2B5EF4-FFF2-40B4-BE49-F238E27FC236}">
                <a16:creationId xmlns:a16="http://schemas.microsoft.com/office/drawing/2014/main" id="{C85FFF45-DBEA-4B31-808F-B9B100F63A1A}"/>
              </a:ext>
            </a:extLst>
          </p:cNvPr>
          <p:cNvSpPr/>
          <p:nvPr/>
        </p:nvSpPr>
        <p:spPr>
          <a:xfrm>
            <a:off x="110233" y="42283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1" name="Action Button: Custom 16">
            <a:hlinkClick r:id="" action="ppaction://noaction" highlightClick="1">
              <a:snd r:embed="rId10" name="il va aimer BEEP.wav"/>
            </a:hlinkClick>
            <a:extLst>
              <a:ext uri="{FF2B5EF4-FFF2-40B4-BE49-F238E27FC236}">
                <a16:creationId xmlns:a16="http://schemas.microsoft.com/office/drawing/2014/main" id="{C30A216B-AEBB-4E5C-9D72-F3186157431E}"/>
              </a:ext>
            </a:extLst>
          </p:cNvPr>
          <p:cNvSpPr/>
          <p:nvPr/>
        </p:nvSpPr>
        <p:spPr>
          <a:xfrm>
            <a:off x="115633" y="463307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4" name="Action Button: Custom 16">
            <a:hlinkClick r:id="" action="ppaction://noaction" highlightClick="1">
              <a:snd r:embed="rId11" name="jaime bien BEEP.wav"/>
            </a:hlinkClick>
            <a:extLst>
              <a:ext uri="{FF2B5EF4-FFF2-40B4-BE49-F238E27FC236}">
                <a16:creationId xmlns:a16="http://schemas.microsoft.com/office/drawing/2014/main" id="{7B9984AC-B9AD-4989-A8ED-5C31D0E6A31A}"/>
              </a:ext>
            </a:extLst>
          </p:cNvPr>
          <p:cNvSpPr/>
          <p:nvPr/>
        </p:nvSpPr>
        <p:spPr>
          <a:xfrm>
            <a:off x="105439" y="50377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5" name="Action Button: Custom 16">
            <a:hlinkClick r:id="" action="ppaction://noaction" highlightClick="1">
              <a:snd r:embed="rId12" name="vous avez trouve BEEP.wav"/>
            </a:hlinkClick>
            <a:extLst>
              <a:ext uri="{FF2B5EF4-FFF2-40B4-BE49-F238E27FC236}">
                <a16:creationId xmlns:a16="http://schemas.microsoft.com/office/drawing/2014/main" id="{F1DCE485-31B7-416D-9352-552DFC83FF87}"/>
              </a:ext>
            </a:extLst>
          </p:cNvPr>
          <p:cNvSpPr/>
          <p:nvPr/>
        </p:nvSpPr>
        <p:spPr>
          <a:xfrm>
            <a:off x="105439" y="544246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Action Button: Custom 16">
            <a:hlinkClick r:id="" action="ppaction://noaction" highlightClick="1">
              <a:snd r:embed="rId13" name="tu veux BEEP.wav"/>
            </a:hlinkClick>
            <a:extLst>
              <a:ext uri="{FF2B5EF4-FFF2-40B4-BE49-F238E27FC236}">
                <a16:creationId xmlns:a16="http://schemas.microsoft.com/office/drawing/2014/main" id="{E60BE8D9-2DB9-4E55-B398-AC2D11BB28E0}"/>
              </a:ext>
            </a:extLst>
          </p:cNvPr>
          <p:cNvSpPr/>
          <p:nvPr/>
        </p:nvSpPr>
        <p:spPr>
          <a:xfrm>
            <a:off x="105439" y="584716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10</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green checkmark">
            <a:extLst>
              <a:ext uri="{FF2B5EF4-FFF2-40B4-BE49-F238E27FC236}">
                <a16:creationId xmlns:a16="http://schemas.microsoft.com/office/drawing/2014/main" id="{A477D0DB-1AF6-4313-B192-A8688B6E5EF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63384" y="2300154"/>
            <a:ext cx="282522" cy="294294"/>
          </a:xfrm>
          <a:prstGeom prst="rect">
            <a:avLst/>
          </a:prstGeom>
        </p:spPr>
      </p:pic>
      <p:pic>
        <p:nvPicPr>
          <p:cNvPr id="11" name="Picture 10" descr="green checkmark">
            <a:extLst>
              <a:ext uri="{FF2B5EF4-FFF2-40B4-BE49-F238E27FC236}">
                <a16:creationId xmlns:a16="http://schemas.microsoft.com/office/drawing/2014/main" id="{BEA48408-6454-443D-9F14-530DE0CD6CE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62405" y="2660429"/>
            <a:ext cx="282522" cy="294294"/>
          </a:xfrm>
          <a:prstGeom prst="rect">
            <a:avLst/>
          </a:prstGeom>
        </p:spPr>
      </p:pic>
      <p:pic>
        <p:nvPicPr>
          <p:cNvPr id="12" name="Picture 11" descr="green checkmark">
            <a:extLst>
              <a:ext uri="{FF2B5EF4-FFF2-40B4-BE49-F238E27FC236}">
                <a16:creationId xmlns:a16="http://schemas.microsoft.com/office/drawing/2014/main" id="{585F7701-B3C2-4037-956E-E382C5D1898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63384" y="3046932"/>
            <a:ext cx="282522" cy="294294"/>
          </a:xfrm>
          <a:prstGeom prst="rect">
            <a:avLst/>
          </a:prstGeom>
        </p:spPr>
      </p:pic>
      <p:pic>
        <p:nvPicPr>
          <p:cNvPr id="13" name="Picture 12" descr="green checkmark">
            <a:extLst>
              <a:ext uri="{FF2B5EF4-FFF2-40B4-BE49-F238E27FC236}">
                <a16:creationId xmlns:a16="http://schemas.microsoft.com/office/drawing/2014/main" id="{82CCF11B-407B-4EB8-B7E3-BF921D53609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62405" y="3429938"/>
            <a:ext cx="282522" cy="294294"/>
          </a:xfrm>
          <a:prstGeom prst="rect">
            <a:avLst/>
          </a:prstGeom>
        </p:spPr>
      </p:pic>
      <p:pic>
        <p:nvPicPr>
          <p:cNvPr id="14" name="Picture 13" descr="green checkmark">
            <a:extLst>
              <a:ext uri="{FF2B5EF4-FFF2-40B4-BE49-F238E27FC236}">
                <a16:creationId xmlns:a16="http://schemas.microsoft.com/office/drawing/2014/main" id="{468F95B0-30D5-4627-80BA-98F9A351436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63384" y="3823673"/>
            <a:ext cx="282522" cy="294294"/>
          </a:xfrm>
          <a:prstGeom prst="rect">
            <a:avLst/>
          </a:prstGeom>
        </p:spPr>
      </p:pic>
      <p:pic>
        <p:nvPicPr>
          <p:cNvPr id="15" name="Picture 14" descr="green checkmark">
            <a:extLst>
              <a:ext uri="{FF2B5EF4-FFF2-40B4-BE49-F238E27FC236}">
                <a16:creationId xmlns:a16="http://schemas.microsoft.com/office/drawing/2014/main" id="{AC0F72A2-2367-49CB-B79D-A173482087D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63384" y="4279225"/>
            <a:ext cx="282522" cy="294294"/>
          </a:xfrm>
          <a:prstGeom prst="rect">
            <a:avLst/>
          </a:prstGeom>
        </p:spPr>
      </p:pic>
      <p:pic>
        <p:nvPicPr>
          <p:cNvPr id="24" name="Picture 23" descr="green checkmark">
            <a:extLst>
              <a:ext uri="{FF2B5EF4-FFF2-40B4-BE49-F238E27FC236}">
                <a16:creationId xmlns:a16="http://schemas.microsoft.com/office/drawing/2014/main" id="{F69DC784-408A-4D6F-BF66-7212C6A4C37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62405" y="4624372"/>
            <a:ext cx="282522" cy="294294"/>
          </a:xfrm>
          <a:prstGeom prst="rect">
            <a:avLst/>
          </a:prstGeom>
        </p:spPr>
      </p:pic>
      <p:pic>
        <p:nvPicPr>
          <p:cNvPr id="25" name="Picture 24" descr="green checkmark">
            <a:extLst>
              <a:ext uri="{FF2B5EF4-FFF2-40B4-BE49-F238E27FC236}">
                <a16:creationId xmlns:a16="http://schemas.microsoft.com/office/drawing/2014/main" id="{6A149CAA-3725-49E0-A46F-9A3F448AB68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62405" y="5027823"/>
            <a:ext cx="282522" cy="294294"/>
          </a:xfrm>
          <a:prstGeom prst="rect">
            <a:avLst/>
          </a:prstGeom>
        </p:spPr>
      </p:pic>
      <p:pic>
        <p:nvPicPr>
          <p:cNvPr id="48" name="Picture 47" descr="green checkmark">
            <a:extLst>
              <a:ext uri="{FF2B5EF4-FFF2-40B4-BE49-F238E27FC236}">
                <a16:creationId xmlns:a16="http://schemas.microsoft.com/office/drawing/2014/main" id="{4B824448-CF00-4F12-A97A-3AC872D187B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62881" y="5411091"/>
            <a:ext cx="282522" cy="294294"/>
          </a:xfrm>
          <a:prstGeom prst="rect">
            <a:avLst/>
          </a:prstGeom>
        </p:spPr>
      </p:pic>
      <p:pic>
        <p:nvPicPr>
          <p:cNvPr id="49" name="Picture 48" descr="green checkmark">
            <a:extLst>
              <a:ext uri="{FF2B5EF4-FFF2-40B4-BE49-F238E27FC236}">
                <a16:creationId xmlns:a16="http://schemas.microsoft.com/office/drawing/2014/main" id="{5DD58431-573F-4E42-B1B6-EADB29FCE3F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62405" y="5813859"/>
            <a:ext cx="282522" cy="294294"/>
          </a:xfrm>
          <a:prstGeom prst="rect">
            <a:avLst/>
          </a:prstGeom>
        </p:spPr>
      </p:pic>
      <p:sp>
        <p:nvSpPr>
          <p:cNvPr id="50" name="Action Button: Custom 16">
            <a:hlinkClick r:id="" action="ppaction://noaction" highlightClick="1">
              <a:snd r:embed="rId15" name="jaime le manteau je le veux.wav"/>
            </a:hlinkClick>
            <a:extLst>
              <a:ext uri="{FF2B5EF4-FFF2-40B4-BE49-F238E27FC236}">
                <a16:creationId xmlns:a16="http://schemas.microsoft.com/office/drawing/2014/main" id="{398695DD-2CF7-4AEC-A24A-198B34132373}"/>
              </a:ext>
            </a:extLst>
          </p:cNvPr>
          <p:cNvSpPr/>
          <p:nvPr/>
        </p:nvSpPr>
        <p:spPr>
          <a:xfrm>
            <a:off x="11626137" y="220487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1" name="Action Button: Custom 16">
            <a:hlinkClick r:id="" action="ppaction://noaction" highlightClick="1">
              <a:snd r:embed="rId16" name="tu aimes la guitare tu la regardes beaucoup.wav"/>
            </a:hlinkClick>
            <a:extLst>
              <a:ext uri="{FF2B5EF4-FFF2-40B4-BE49-F238E27FC236}">
                <a16:creationId xmlns:a16="http://schemas.microsoft.com/office/drawing/2014/main" id="{57EB0E2F-13DF-40BD-A8EF-0195EFE04B68}"/>
              </a:ext>
            </a:extLst>
          </p:cNvPr>
          <p:cNvSpPr/>
          <p:nvPr/>
        </p:nvSpPr>
        <p:spPr>
          <a:xfrm>
            <a:off x="11628215" y="260957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2" name="Action Button: Custom 16">
            <a:hlinkClick r:id="" action="ppaction://noaction" highlightClick="1">
              <a:snd r:embed="rId17" name="linstrument coute trop cher je le repose.wav"/>
            </a:hlinkClick>
            <a:extLst>
              <a:ext uri="{FF2B5EF4-FFF2-40B4-BE49-F238E27FC236}">
                <a16:creationId xmlns:a16="http://schemas.microsoft.com/office/drawing/2014/main" id="{8FE167FD-031E-4E75-B12C-A43D4141E409}"/>
              </a:ext>
            </a:extLst>
          </p:cNvPr>
          <p:cNvSpPr/>
          <p:nvPr/>
        </p:nvSpPr>
        <p:spPr>
          <a:xfrm>
            <a:off x="11626137" y="301427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3" name="Action Button: Custom 16">
            <a:hlinkClick r:id="" action="ppaction://noaction" highlightClick="1">
              <a:snd r:embed="rId18" name="mes parents veulent la tele.wav"/>
            </a:hlinkClick>
            <a:extLst>
              <a:ext uri="{FF2B5EF4-FFF2-40B4-BE49-F238E27FC236}">
                <a16:creationId xmlns:a16="http://schemas.microsoft.com/office/drawing/2014/main" id="{57D62B2D-142E-49F8-9902-784430887C04}"/>
              </a:ext>
            </a:extLst>
          </p:cNvPr>
          <p:cNvSpPr/>
          <p:nvPr/>
        </p:nvSpPr>
        <p:spPr>
          <a:xfrm>
            <a:off x="11626137" y="341897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4" name="Action Button: Custom 16">
            <a:hlinkClick r:id="" action="ppaction://noaction" highlightClick="1">
              <a:snd r:embed="rId19" name="si nous achetons le sac.wav"/>
            </a:hlinkClick>
            <a:extLst>
              <a:ext uri="{FF2B5EF4-FFF2-40B4-BE49-F238E27FC236}">
                <a16:creationId xmlns:a16="http://schemas.microsoft.com/office/drawing/2014/main" id="{2B77FC1E-ED58-4BFF-A63B-7129BBDB2A76}"/>
              </a:ext>
            </a:extLst>
          </p:cNvPr>
          <p:cNvSpPr/>
          <p:nvPr/>
        </p:nvSpPr>
        <p:spPr>
          <a:xfrm>
            <a:off x="11626137" y="382367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5" name="Action Button: Custom 16">
            <a:hlinkClick r:id="" action="ppaction://noaction" highlightClick="1">
              <a:snd r:embed="rId20" name="il ny a pas de probleme avec le cout.wav"/>
            </a:hlinkClick>
            <a:extLst>
              <a:ext uri="{FF2B5EF4-FFF2-40B4-BE49-F238E27FC236}">
                <a16:creationId xmlns:a16="http://schemas.microsoft.com/office/drawing/2014/main" id="{267BADDD-FF23-4FC4-94A7-2BCCD860686B}"/>
              </a:ext>
            </a:extLst>
          </p:cNvPr>
          <p:cNvSpPr/>
          <p:nvPr/>
        </p:nvSpPr>
        <p:spPr>
          <a:xfrm>
            <a:off x="11630931" y="42283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6" name="Action Button: Custom 16">
            <a:hlinkClick r:id="" action="ppaction://noaction" highlightClick="1">
              <a:snd r:embed="rId21" name="il va aimer la chemise.wav"/>
            </a:hlinkClick>
            <a:extLst>
              <a:ext uri="{FF2B5EF4-FFF2-40B4-BE49-F238E27FC236}">
                <a16:creationId xmlns:a16="http://schemas.microsoft.com/office/drawing/2014/main" id="{C888F3B6-4E54-4B8A-8CDD-C05F68023BAF}"/>
              </a:ext>
            </a:extLst>
          </p:cNvPr>
          <p:cNvSpPr/>
          <p:nvPr/>
        </p:nvSpPr>
        <p:spPr>
          <a:xfrm>
            <a:off x="11636331" y="463307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7" name="Action Button: Custom 16">
            <a:hlinkClick r:id="" action="ppaction://noaction" highlightClick="1">
              <a:snd r:embed="rId22" name="jaime bien la glace.wav"/>
            </a:hlinkClick>
            <a:extLst>
              <a:ext uri="{FF2B5EF4-FFF2-40B4-BE49-F238E27FC236}">
                <a16:creationId xmlns:a16="http://schemas.microsoft.com/office/drawing/2014/main" id="{295DE9FF-31C5-4A90-9B0F-F8297B66A3E6}"/>
              </a:ext>
            </a:extLst>
          </p:cNvPr>
          <p:cNvSpPr/>
          <p:nvPr/>
        </p:nvSpPr>
        <p:spPr>
          <a:xfrm>
            <a:off x="11626137" y="50377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8" name="Action Button: Custom 16">
            <a:hlinkClick r:id="" action="ppaction://noaction" highlightClick="1">
              <a:snd r:embed="rId23" name="vous avez trouve le roman.wav"/>
            </a:hlinkClick>
            <a:extLst>
              <a:ext uri="{FF2B5EF4-FFF2-40B4-BE49-F238E27FC236}">
                <a16:creationId xmlns:a16="http://schemas.microsoft.com/office/drawing/2014/main" id="{A339CD86-2965-476F-8661-3EBE838A4322}"/>
              </a:ext>
            </a:extLst>
          </p:cNvPr>
          <p:cNvSpPr/>
          <p:nvPr/>
        </p:nvSpPr>
        <p:spPr>
          <a:xfrm>
            <a:off x="11626137" y="544246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Action Button: Custom 16">
            <a:hlinkClick r:id="" action="ppaction://noaction" highlightClick="1">
              <a:snd r:embed="rId24" name="tu veux la regle.wav"/>
            </a:hlinkClick>
            <a:extLst>
              <a:ext uri="{FF2B5EF4-FFF2-40B4-BE49-F238E27FC236}">
                <a16:creationId xmlns:a16="http://schemas.microsoft.com/office/drawing/2014/main" id="{4DE0BF57-7018-44F7-8EF9-747A7DCD2540}"/>
              </a:ext>
            </a:extLst>
          </p:cNvPr>
          <p:cNvSpPr/>
          <p:nvPr/>
        </p:nvSpPr>
        <p:spPr>
          <a:xfrm>
            <a:off x="11626137" y="584716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10</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Rectangle 36">
            <a:extLst>
              <a:ext uri="{FF2B5EF4-FFF2-40B4-BE49-F238E27FC236}">
                <a16:creationId xmlns:a16="http://schemas.microsoft.com/office/drawing/2014/main" id="{73854D99-7150-4211-953A-3F8F2564E9A0}"/>
              </a:ext>
            </a:extLst>
          </p:cNvPr>
          <p:cNvSpPr/>
          <p:nvPr/>
        </p:nvSpPr>
        <p:spPr>
          <a:xfrm>
            <a:off x="4001887" y="2217706"/>
            <a:ext cx="7624250"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38" name="Rectangle 37">
            <a:extLst>
              <a:ext uri="{FF2B5EF4-FFF2-40B4-BE49-F238E27FC236}">
                <a16:creationId xmlns:a16="http://schemas.microsoft.com/office/drawing/2014/main" id="{31F6FA25-0EBA-485C-AA7B-BF69D0CD3917}"/>
              </a:ext>
            </a:extLst>
          </p:cNvPr>
          <p:cNvSpPr/>
          <p:nvPr/>
        </p:nvSpPr>
        <p:spPr>
          <a:xfrm>
            <a:off x="3944927" y="2660429"/>
            <a:ext cx="7624250"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39" name="Rectangle 38">
            <a:extLst>
              <a:ext uri="{FF2B5EF4-FFF2-40B4-BE49-F238E27FC236}">
                <a16:creationId xmlns:a16="http://schemas.microsoft.com/office/drawing/2014/main" id="{B6D07FEE-65FE-4B45-8F21-72C80FED8797}"/>
              </a:ext>
            </a:extLst>
          </p:cNvPr>
          <p:cNvSpPr/>
          <p:nvPr/>
        </p:nvSpPr>
        <p:spPr>
          <a:xfrm>
            <a:off x="3944927" y="3028006"/>
            <a:ext cx="7624250"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40" name="Rectangle 39">
            <a:extLst>
              <a:ext uri="{FF2B5EF4-FFF2-40B4-BE49-F238E27FC236}">
                <a16:creationId xmlns:a16="http://schemas.microsoft.com/office/drawing/2014/main" id="{D9207FE2-2B66-4053-824B-CC64D4D6E97D}"/>
              </a:ext>
            </a:extLst>
          </p:cNvPr>
          <p:cNvSpPr/>
          <p:nvPr/>
        </p:nvSpPr>
        <p:spPr>
          <a:xfrm>
            <a:off x="3973407" y="3445031"/>
            <a:ext cx="7624250"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41" name="Rectangle 40">
            <a:extLst>
              <a:ext uri="{FF2B5EF4-FFF2-40B4-BE49-F238E27FC236}">
                <a16:creationId xmlns:a16="http://schemas.microsoft.com/office/drawing/2014/main" id="{9FE9C0C6-F56E-451B-99BC-97924D3992E4}"/>
              </a:ext>
            </a:extLst>
          </p:cNvPr>
          <p:cNvSpPr/>
          <p:nvPr/>
        </p:nvSpPr>
        <p:spPr>
          <a:xfrm>
            <a:off x="4001887" y="3828202"/>
            <a:ext cx="7624250"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42" name="Rectangle 41">
            <a:extLst>
              <a:ext uri="{FF2B5EF4-FFF2-40B4-BE49-F238E27FC236}">
                <a16:creationId xmlns:a16="http://schemas.microsoft.com/office/drawing/2014/main" id="{D9753A2B-575C-4487-A282-207DEA859B23}"/>
              </a:ext>
            </a:extLst>
          </p:cNvPr>
          <p:cNvSpPr/>
          <p:nvPr/>
        </p:nvSpPr>
        <p:spPr>
          <a:xfrm>
            <a:off x="4012081" y="4224202"/>
            <a:ext cx="7624250"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43" name="Rectangle 42">
            <a:extLst>
              <a:ext uri="{FF2B5EF4-FFF2-40B4-BE49-F238E27FC236}">
                <a16:creationId xmlns:a16="http://schemas.microsoft.com/office/drawing/2014/main" id="{6BF0B245-4262-42A9-BDAF-37B5B6CCEF53}"/>
              </a:ext>
            </a:extLst>
          </p:cNvPr>
          <p:cNvSpPr/>
          <p:nvPr/>
        </p:nvSpPr>
        <p:spPr>
          <a:xfrm>
            <a:off x="4008391" y="4614144"/>
            <a:ext cx="7624250"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44" name="Rectangle 43">
            <a:extLst>
              <a:ext uri="{FF2B5EF4-FFF2-40B4-BE49-F238E27FC236}">
                <a16:creationId xmlns:a16="http://schemas.microsoft.com/office/drawing/2014/main" id="{665E049D-724D-49B2-8117-D5AE849EC3A4}"/>
              </a:ext>
            </a:extLst>
          </p:cNvPr>
          <p:cNvSpPr/>
          <p:nvPr/>
        </p:nvSpPr>
        <p:spPr>
          <a:xfrm>
            <a:off x="4008391" y="5036657"/>
            <a:ext cx="7624250"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45" name="Rectangle 44">
            <a:extLst>
              <a:ext uri="{FF2B5EF4-FFF2-40B4-BE49-F238E27FC236}">
                <a16:creationId xmlns:a16="http://schemas.microsoft.com/office/drawing/2014/main" id="{1D7A33A2-D537-489B-B26C-B5FE06A52EE8}"/>
              </a:ext>
            </a:extLst>
          </p:cNvPr>
          <p:cNvSpPr/>
          <p:nvPr/>
        </p:nvSpPr>
        <p:spPr>
          <a:xfrm>
            <a:off x="4008391" y="5433770"/>
            <a:ext cx="7624250" cy="29429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46" name="Rectangle 45">
            <a:extLst>
              <a:ext uri="{FF2B5EF4-FFF2-40B4-BE49-F238E27FC236}">
                <a16:creationId xmlns:a16="http://schemas.microsoft.com/office/drawing/2014/main" id="{FF69FAFF-315A-4A8F-903A-BACF738A1984}"/>
              </a:ext>
            </a:extLst>
          </p:cNvPr>
          <p:cNvSpPr/>
          <p:nvPr/>
        </p:nvSpPr>
        <p:spPr>
          <a:xfrm>
            <a:off x="3944927" y="5803328"/>
            <a:ext cx="7624250" cy="294294"/>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pic>
        <p:nvPicPr>
          <p:cNvPr id="5" name="Picture 4">
            <a:extLst>
              <a:ext uri="{FF2B5EF4-FFF2-40B4-BE49-F238E27FC236}">
                <a16:creationId xmlns:a16="http://schemas.microsoft.com/office/drawing/2014/main" id="{5CD05D5F-3DD6-4BB3-B670-3644099C6908}"/>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457245" y="-340981"/>
            <a:ext cx="1620863" cy="1620863"/>
          </a:xfrm>
          <a:prstGeom prst="rect">
            <a:avLst/>
          </a:prstGeom>
        </p:spPr>
      </p:pic>
      <p:pic>
        <p:nvPicPr>
          <p:cNvPr id="16" name="Picture 15">
            <a:extLst>
              <a:ext uri="{FF2B5EF4-FFF2-40B4-BE49-F238E27FC236}">
                <a16:creationId xmlns:a16="http://schemas.microsoft.com/office/drawing/2014/main" id="{6334335D-772A-4765-98F1-AFED17C6AC59}"/>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078108" y="-228457"/>
            <a:ext cx="1524457" cy="1524457"/>
          </a:xfrm>
          <a:prstGeom prst="rect">
            <a:avLst/>
          </a:prstGeom>
        </p:spPr>
      </p:pic>
    </p:spTree>
    <p:extLst>
      <p:ext uri="{BB962C8B-B14F-4D97-AF65-F5344CB8AC3E}">
        <p14:creationId xmlns:p14="http://schemas.microsoft.com/office/powerpoint/2010/main" val="61717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25865"/>
            <a:ext cx="3570555" cy="867128"/>
          </a:xfrm>
          <a:prstGeom prst="rect">
            <a:avLst/>
          </a:prstGeom>
        </p:spPr>
      </p:pic>
      <p:sp>
        <p:nvSpPr>
          <p:cNvPr id="4" name="Title 3"/>
          <p:cNvSpPr>
            <a:spLocks noGrp="1"/>
          </p:cNvSpPr>
          <p:nvPr>
            <p:ph type="title"/>
          </p:nvPr>
        </p:nvSpPr>
        <p:spPr>
          <a:xfrm>
            <a:off x="0" y="125865"/>
            <a:ext cx="5265384" cy="707849"/>
          </a:xfrm>
        </p:spPr>
        <p:txBody>
          <a:bodyPr>
            <a:normAutofit/>
          </a:bodyPr>
          <a:lstStyle/>
          <a:p>
            <a:r>
              <a:rPr lang="fr-FR" sz="3600" b="1">
                <a:solidFill>
                  <a:schemeClr val="bg1"/>
                </a:solidFill>
              </a:rPr>
              <a:t>Les achats*</a:t>
            </a:r>
            <a:endParaRPr lang="fr-FR"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3984388" y="162822"/>
            <a:ext cx="544150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Léa et Sophie envoient des messages sur des achats*. Choisi</a:t>
            </a:r>
            <a:r>
              <a:rPr lang="fr-FR" sz="2000" dirty="0">
                <a:solidFill>
                  <a:srgbClr val="4472C4">
                    <a:lumMod val="50000"/>
                  </a:srgbClr>
                </a:solidFill>
                <a:latin typeface="Century Gothic" panose="020F0302020204030204"/>
              </a:rPr>
              <a:t>s le bon mot.</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E195D4C5-6064-48D5-A3C1-BB15D0DEDAF4}"/>
              </a:ext>
            </a:extLst>
          </p:cNvPr>
          <p:cNvSpPr/>
          <p:nvPr/>
        </p:nvSpPr>
        <p:spPr>
          <a:xfrm>
            <a:off x="6514205" y="1736991"/>
            <a:ext cx="5654863" cy="486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4472C4">
                    <a:lumMod val="50000"/>
                  </a:srgbClr>
                </a:solidFill>
                <a:latin typeface="Century Gothic" panose="020F0302020204030204"/>
              </a:rPr>
              <a:t>Oui, je le montre </a:t>
            </a:r>
            <a:r>
              <a:rPr lang="fr-FR" sz="2000" dirty="0">
                <a:solidFill>
                  <a:srgbClr val="4472C4">
                    <a:lumMod val="50000"/>
                  </a:srgbClr>
                </a:solidFill>
                <a:latin typeface="Century Gothic" panose="020B0502020202020204" pitchFamily="34" charset="0"/>
              </a:rPr>
              <a:t>à ma mère ce soir.</a:t>
            </a:r>
          </a:p>
        </p:txBody>
      </p:sp>
      <p:sp>
        <p:nvSpPr>
          <p:cNvPr id="17" name="Rectangle: Rounded Corners 16">
            <a:extLst>
              <a:ext uri="{FF2B5EF4-FFF2-40B4-BE49-F238E27FC236}">
                <a16:creationId xmlns:a16="http://schemas.microsoft.com/office/drawing/2014/main" id="{61FABDD9-44C1-4033-B150-0E963BBE507E}"/>
              </a:ext>
            </a:extLst>
          </p:cNvPr>
          <p:cNvSpPr/>
          <p:nvPr/>
        </p:nvSpPr>
        <p:spPr>
          <a:xfrm>
            <a:off x="149410" y="1736991"/>
            <a:ext cx="6277245" cy="486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000">
                <a:solidFill>
                  <a:srgbClr val="4472C4">
                    <a:lumMod val="50000"/>
                  </a:srgbClr>
                </a:solidFill>
                <a:latin typeface="Century Gothic" panose="020F0302020204030204"/>
              </a:rPr>
              <a:t>Tu as acheté [un long manteau/une r</a:t>
            </a:r>
            <a:r>
              <a:rPr lang="fr-FR" sz="2000">
                <a:solidFill>
                  <a:srgbClr val="4472C4">
                    <a:lumMod val="50000"/>
                  </a:srgbClr>
                </a:solidFill>
                <a:latin typeface="Century Gothic" panose="020B0502020202020204" pitchFamily="34" charset="0"/>
              </a:rPr>
              <a:t>ègle</a:t>
            </a:r>
            <a:r>
              <a:rPr lang="fr-FR" sz="2000">
                <a:solidFill>
                  <a:srgbClr val="4472C4">
                    <a:lumMod val="50000"/>
                  </a:srgbClr>
                </a:solidFill>
                <a:latin typeface="Century Gothic" panose="020F0302020204030204"/>
              </a:rPr>
              <a:t>] ?</a:t>
            </a:r>
            <a:endParaRPr lang="fr-FR" sz="2000" dirty="0"/>
          </a:p>
        </p:txBody>
      </p:sp>
      <p:sp>
        <p:nvSpPr>
          <p:cNvPr id="18" name="Rectangle: Rounded Corners 17">
            <a:extLst>
              <a:ext uri="{FF2B5EF4-FFF2-40B4-BE49-F238E27FC236}">
                <a16:creationId xmlns:a16="http://schemas.microsoft.com/office/drawing/2014/main" id="{6A0FCCBB-F93E-40EC-9B83-1F5AC4242373}"/>
              </a:ext>
            </a:extLst>
          </p:cNvPr>
          <p:cNvSpPr/>
          <p:nvPr/>
        </p:nvSpPr>
        <p:spPr>
          <a:xfrm>
            <a:off x="149410" y="2325469"/>
            <a:ext cx="5916001" cy="486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000" dirty="0">
                <a:solidFill>
                  <a:srgbClr val="4472C4">
                    <a:lumMod val="50000"/>
                  </a:srgbClr>
                </a:solidFill>
                <a:latin typeface="Century Gothic" panose="020F0302020204030204"/>
              </a:rPr>
              <a:t>Stéphanie a acheté [l’instrument/la guitare] ?</a:t>
            </a:r>
            <a:endParaRPr lang="fr-FR" sz="2000" dirty="0"/>
          </a:p>
        </p:txBody>
      </p:sp>
      <p:sp>
        <p:nvSpPr>
          <p:cNvPr id="19" name="Rectangle: Rounded Corners 18">
            <a:extLst>
              <a:ext uri="{FF2B5EF4-FFF2-40B4-BE49-F238E27FC236}">
                <a16:creationId xmlns:a16="http://schemas.microsoft.com/office/drawing/2014/main" id="{E68B3D69-2427-4D37-AB5F-7B101F4C0E85}"/>
              </a:ext>
            </a:extLst>
          </p:cNvPr>
          <p:cNvSpPr/>
          <p:nvPr/>
        </p:nvSpPr>
        <p:spPr>
          <a:xfrm>
            <a:off x="6244811" y="2327512"/>
            <a:ext cx="5916001" cy="486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a:solidFill>
                  <a:srgbClr val="4472C4">
                    <a:lumMod val="50000"/>
                  </a:srgbClr>
                </a:solidFill>
                <a:latin typeface="Century Gothic" panose="020F0302020204030204"/>
              </a:rPr>
              <a:t>Non, mais elle la veut !</a:t>
            </a:r>
            <a:endParaRPr lang="fr-FR" sz="2000" dirty="0">
              <a:solidFill>
                <a:srgbClr val="4472C4">
                  <a:lumMod val="50000"/>
                </a:srgbClr>
              </a:solidFill>
              <a:latin typeface="Century Gothic" panose="020F0302020204030204"/>
            </a:endParaRPr>
          </a:p>
        </p:txBody>
      </p:sp>
      <p:sp>
        <p:nvSpPr>
          <p:cNvPr id="20" name="Rectangle: Rounded Corners 19">
            <a:extLst>
              <a:ext uri="{FF2B5EF4-FFF2-40B4-BE49-F238E27FC236}">
                <a16:creationId xmlns:a16="http://schemas.microsoft.com/office/drawing/2014/main" id="{5C136327-F2DE-4C6C-BDF2-B47DDFA0B39E}"/>
              </a:ext>
            </a:extLst>
          </p:cNvPr>
          <p:cNvSpPr/>
          <p:nvPr/>
        </p:nvSpPr>
        <p:spPr>
          <a:xfrm>
            <a:off x="149410" y="2913947"/>
            <a:ext cx="7388121" cy="486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Tu as trouvé</a:t>
            </a:r>
            <a:r>
              <a:rPr lang="fr-FR" sz="2000">
                <a:solidFill>
                  <a:srgbClr val="4472C4">
                    <a:lumMod val="50000"/>
                  </a:srgbClr>
                </a:solidFill>
                <a:latin typeface="Century Gothic" panose="020F0302020204030204"/>
              </a:rPr>
              <a:t> [ta marque préférée/ton fromage préféré] ?</a:t>
            </a:r>
            <a:endParaRPr lang="fr-FR" sz="2000" dirty="0"/>
          </a:p>
        </p:txBody>
      </p:sp>
      <p:sp>
        <p:nvSpPr>
          <p:cNvPr id="21" name="Rectangle: Rounded Corners 20">
            <a:extLst>
              <a:ext uri="{FF2B5EF4-FFF2-40B4-BE49-F238E27FC236}">
                <a16:creationId xmlns:a16="http://schemas.microsoft.com/office/drawing/2014/main" id="{6C409085-F1C6-473C-9164-6E530FD0BA5B}"/>
              </a:ext>
            </a:extLst>
          </p:cNvPr>
          <p:cNvSpPr/>
          <p:nvPr/>
        </p:nvSpPr>
        <p:spPr>
          <a:xfrm>
            <a:off x="7457641" y="2918033"/>
            <a:ext cx="4711429" cy="486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a:solidFill>
                  <a:srgbClr val="4472C4">
                    <a:lumMod val="50000"/>
                  </a:srgbClr>
                </a:solidFill>
                <a:latin typeface="Century Gothic" panose="020F0302020204030204"/>
              </a:rPr>
              <a:t>Non, je la cherche la prochaine fois.</a:t>
            </a:r>
            <a:endParaRPr lang="fr-FR" sz="2000" dirty="0">
              <a:solidFill>
                <a:srgbClr val="4472C4">
                  <a:lumMod val="50000"/>
                </a:srgbClr>
              </a:solidFill>
              <a:latin typeface="Century Gothic" panose="020F0302020204030204"/>
            </a:endParaRPr>
          </a:p>
        </p:txBody>
      </p:sp>
      <p:sp>
        <p:nvSpPr>
          <p:cNvPr id="22" name="Rectangle: Rounded Corners 21">
            <a:extLst>
              <a:ext uri="{FF2B5EF4-FFF2-40B4-BE49-F238E27FC236}">
                <a16:creationId xmlns:a16="http://schemas.microsoft.com/office/drawing/2014/main" id="{E6EA0A6F-B2DC-421E-9037-40F8A4F296E4}"/>
              </a:ext>
            </a:extLst>
          </p:cNvPr>
          <p:cNvSpPr/>
          <p:nvPr/>
        </p:nvSpPr>
        <p:spPr>
          <a:xfrm>
            <a:off x="149410" y="3502425"/>
            <a:ext cx="7388121" cy="486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Vous avez trouvé [un </a:t>
            </a:r>
            <a:r>
              <a:rPr lang="fr-FR" sz="2000">
                <a:solidFill>
                  <a:srgbClr val="4472C4">
                    <a:lumMod val="50000"/>
                  </a:srgbClr>
                </a:solidFill>
                <a:latin typeface="Century Gothic" panose="020F0302020204030204"/>
              </a:rPr>
              <a:t>petit cadeau/</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une belle chemise] ?</a:t>
            </a:r>
            <a:endParaRPr lang="fr-FR" sz="2000" dirty="0"/>
          </a:p>
        </p:txBody>
      </p:sp>
      <p:sp>
        <p:nvSpPr>
          <p:cNvPr id="25" name="Rectangle: Rounded Corners 24">
            <a:extLst>
              <a:ext uri="{FF2B5EF4-FFF2-40B4-BE49-F238E27FC236}">
                <a16:creationId xmlns:a16="http://schemas.microsoft.com/office/drawing/2014/main" id="{2624030B-57E5-4A58-BE3B-EB6937D2D9A4}"/>
              </a:ext>
            </a:extLst>
          </p:cNvPr>
          <p:cNvSpPr/>
          <p:nvPr/>
        </p:nvSpPr>
        <p:spPr>
          <a:xfrm>
            <a:off x="7537531" y="3502424"/>
            <a:ext cx="4631537" cy="59664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Oui, nous le donnons </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rPr>
              <a:t>à notre ami demain.</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28" name="Rectangle: Rounded Corners 27">
            <a:extLst>
              <a:ext uri="{FF2B5EF4-FFF2-40B4-BE49-F238E27FC236}">
                <a16:creationId xmlns:a16="http://schemas.microsoft.com/office/drawing/2014/main" id="{4801095E-3EC9-42AF-91B9-BD129583484C}"/>
              </a:ext>
            </a:extLst>
          </p:cNvPr>
          <p:cNvSpPr/>
          <p:nvPr/>
        </p:nvSpPr>
        <p:spPr>
          <a:xfrm>
            <a:off x="149410" y="4090903"/>
            <a:ext cx="6364795" cy="486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000">
                <a:solidFill>
                  <a:srgbClr val="4472C4">
                    <a:lumMod val="50000"/>
                  </a:srgbClr>
                </a:solidFill>
                <a:latin typeface="Century Gothic" panose="020B0502020202020204" pitchFamily="34" charset="0"/>
                <a:ea typeface="+mn-ea"/>
                <a:cs typeface="+mn-cs"/>
              </a:rPr>
              <a:t>Vous avez mang</a:t>
            </a:r>
            <a:r>
              <a:rPr lang="fr-FR" sz="2000">
                <a:solidFill>
                  <a:srgbClr val="4472C4">
                    <a:lumMod val="50000"/>
                  </a:srgbClr>
                </a:solidFill>
                <a:latin typeface="Century Gothic" panose="020B0502020202020204" pitchFamily="34" charset="0"/>
              </a:rPr>
              <a:t>é [du gâteau/de la glace] ?</a:t>
            </a:r>
            <a:endParaRPr lang="fr-FR" sz="2000" dirty="0"/>
          </a:p>
        </p:txBody>
      </p:sp>
      <p:sp>
        <p:nvSpPr>
          <p:cNvPr id="29" name="Rectangle: Rounded Corners 28">
            <a:extLst>
              <a:ext uri="{FF2B5EF4-FFF2-40B4-BE49-F238E27FC236}">
                <a16:creationId xmlns:a16="http://schemas.microsoft.com/office/drawing/2014/main" id="{E7DAC550-D05D-403D-98D9-E233F3E185A8}"/>
              </a:ext>
            </a:extLst>
          </p:cNvPr>
          <p:cNvSpPr/>
          <p:nvPr/>
        </p:nvSpPr>
        <p:spPr>
          <a:xfrm>
            <a:off x="6838313" y="4099075"/>
            <a:ext cx="5322499" cy="486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a:solidFill>
                  <a:srgbClr val="4472C4">
                    <a:lumMod val="50000"/>
                  </a:srgbClr>
                </a:solidFill>
                <a:latin typeface="Century Gothic" panose="020B0502020202020204" pitchFamily="34" charset="0"/>
              </a:rPr>
              <a:t>Non, ils ne le</a:t>
            </a:r>
            <a:r>
              <a:rPr lang="fr-FR" sz="2000" b="1">
                <a:solidFill>
                  <a:srgbClr val="4472C4">
                    <a:lumMod val="50000"/>
                  </a:srgbClr>
                </a:solidFill>
                <a:latin typeface="Century Gothic" panose="020B0502020202020204" pitchFamily="34" charset="0"/>
              </a:rPr>
              <a:t> </a:t>
            </a:r>
            <a:r>
              <a:rPr lang="fr-FR" sz="2000">
                <a:solidFill>
                  <a:srgbClr val="4472C4">
                    <a:lumMod val="50000"/>
                  </a:srgbClr>
                </a:solidFill>
                <a:latin typeface="Century Gothic" panose="020B0502020202020204" pitchFamily="34" charset="0"/>
              </a:rPr>
              <a:t>font</a:t>
            </a:r>
            <a:r>
              <a:rPr lang="fr-FR" sz="2000" b="1">
                <a:solidFill>
                  <a:srgbClr val="4472C4">
                    <a:lumMod val="50000"/>
                  </a:srgbClr>
                </a:solidFill>
                <a:latin typeface="Century Gothic" panose="020B0502020202020204" pitchFamily="34" charset="0"/>
              </a:rPr>
              <a:t> </a:t>
            </a:r>
            <a:r>
              <a:rPr lang="fr-FR" sz="2000">
                <a:solidFill>
                  <a:srgbClr val="4472C4">
                    <a:lumMod val="50000"/>
                  </a:srgbClr>
                </a:solidFill>
                <a:latin typeface="Century Gothic" panose="020B0502020202020204" pitchFamily="34" charset="0"/>
              </a:rPr>
              <a:t>pas au café.</a:t>
            </a:r>
            <a:endParaRPr lang="fr-FR" sz="2000" dirty="0">
              <a:solidFill>
                <a:srgbClr val="4472C4">
                  <a:lumMod val="50000"/>
                </a:srgbClr>
              </a:solidFill>
              <a:latin typeface="Century Gothic" panose="020B0502020202020204" pitchFamily="34" charset="0"/>
            </a:endParaRPr>
          </a:p>
        </p:txBody>
      </p:sp>
      <p:sp>
        <p:nvSpPr>
          <p:cNvPr id="30" name="Rectangle: Rounded Corners 29">
            <a:extLst>
              <a:ext uri="{FF2B5EF4-FFF2-40B4-BE49-F238E27FC236}">
                <a16:creationId xmlns:a16="http://schemas.microsoft.com/office/drawing/2014/main" id="{033D65A4-A002-4FCE-AE25-6DEA5FA3E2FB}"/>
              </a:ext>
            </a:extLst>
          </p:cNvPr>
          <p:cNvSpPr/>
          <p:nvPr/>
        </p:nvSpPr>
        <p:spPr>
          <a:xfrm>
            <a:off x="149410" y="4679381"/>
            <a:ext cx="6364795" cy="486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Stéphanie a trouvé [le </a:t>
            </a:r>
            <a:r>
              <a:rPr lang="fr-FR" sz="2000">
                <a:solidFill>
                  <a:srgbClr val="4472C4">
                    <a:lumMod val="50000"/>
                  </a:srgbClr>
                </a:solidFill>
                <a:latin typeface="Century Gothic" panose="020B0502020202020204" pitchFamily="34" charset="0"/>
              </a:rPr>
              <a:t>livre/l’histoire] ?</a:t>
            </a:r>
            <a:endParaRPr lang="fr-FR" sz="2000" dirty="0"/>
          </a:p>
        </p:txBody>
      </p:sp>
      <p:sp>
        <p:nvSpPr>
          <p:cNvPr id="31" name="Rectangle: Rounded Corners 30">
            <a:extLst>
              <a:ext uri="{FF2B5EF4-FFF2-40B4-BE49-F238E27FC236}">
                <a16:creationId xmlns:a16="http://schemas.microsoft.com/office/drawing/2014/main" id="{C58525A5-0835-4873-9960-F259DCC441A9}"/>
              </a:ext>
            </a:extLst>
          </p:cNvPr>
          <p:cNvSpPr/>
          <p:nvPr/>
        </p:nvSpPr>
        <p:spPr>
          <a:xfrm>
            <a:off x="6838312" y="4689596"/>
            <a:ext cx="5322499" cy="486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a:solidFill>
                  <a:srgbClr val="4472C4">
                    <a:lumMod val="50000"/>
                  </a:srgbClr>
                </a:solidFill>
                <a:latin typeface="Century Gothic" panose="020B0502020202020204" pitchFamily="34" charset="0"/>
              </a:rPr>
              <a:t>Oui, elle la lit ce soir.</a:t>
            </a:r>
            <a:endParaRPr lang="fr-FR" sz="2000" dirty="0">
              <a:solidFill>
                <a:srgbClr val="4472C4">
                  <a:lumMod val="50000"/>
                </a:srgbClr>
              </a:solidFill>
              <a:latin typeface="Century Gothic" panose="020B0502020202020204" pitchFamily="34" charset="0"/>
            </a:endParaRPr>
          </a:p>
        </p:txBody>
      </p:sp>
      <p:sp>
        <p:nvSpPr>
          <p:cNvPr id="32" name="Rectangle: Rounded Corners 31">
            <a:extLst>
              <a:ext uri="{FF2B5EF4-FFF2-40B4-BE49-F238E27FC236}">
                <a16:creationId xmlns:a16="http://schemas.microsoft.com/office/drawing/2014/main" id="{6F5E1502-4F18-4B34-8D5A-9C86356ECE01}"/>
              </a:ext>
            </a:extLst>
          </p:cNvPr>
          <p:cNvSpPr/>
          <p:nvPr/>
        </p:nvSpPr>
        <p:spPr>
          <a:xfrm>
            <a:off x="149410" y="5267859"/>
            <a:ext cx="6364795" cy="486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Tes parents ont commandé [le vélo/la télé] ?</a:t>
            </a:r>
            <a:endParaRPr lang="fr-FR" sz="2000" dirty="0"/>
          </a:p>
        </p:txBody>
      </p:sp>
      <p:sp>
        <p:nvSpPr>
          <p:cNvPr id="33" name="Rectangle: Rounded Corners 32">
            <a:extLst>
              <a:ext uri="{FF2B5EF4-FFF2-40B4-BE49-F238E27FC236}">
                <a16:creationId xmlns:a16="http://schemas.microsoft.com/office/drawing/2014/main" id="{3CF74B61-58DF-4F29-B971-8F937ECDC6BD}"/>
              </a:ext>
            </a:extLst>
          </p:cNvPr>
          <p:cNvSpPr/>
          <p:nvPr/>
        </p:nvSpPr>
        <p:spPr>
          <a:xfrm>
            <a:off x="6838312" y="5280117"/>
            <a:ext cx="5322499" cy="486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Oui, ils la livrent</a:t>
            </a:r>
            <a:r>
              <a:rPr lang="fr-FR" sz="2000">
                <a:solidFill>
                  <a:srgbClr val="4472C4">
                    <a:lumMod val="50000"/>
                  </a:srgbClr>
                </a:solidFill>
                <a:latin typeface="Century Gothic" panose="020B0502020202020204" pitchFamily="34" charset="0"/>
              </a:rPr>
              <a:t> demain !</a:t>
            </a:r>
            <a:endParaRPr lang="fr-FR" sz="2000" dirty="0">
              <a:solidFill>
                <a:srgbClr val="4472C4">
                  <a:lumMod val="50000"/>
                </a:srgbClr>
              </a:solidFill>
              <a:latin typeface="Century Gothic" panose="020B0502020202020204" pitchFamily="34" charset="0"/>
            </a:endParaRPr>
          </a:p>
        </p:txBody>
      </p:sp>
      <p:sp>
        <p:nvSpPr>
          <p:cNvPr id="34" name="Rectangle: Rounded Corners 33">
            <a:extLst>
              <a:ext uri="{FF2B5EF4-FFF2-40B4-BE49-F238E27FC236}">
                <a16:creationId xmlns:a16="http://schemas.microsoft.com/office/drawing/2014/main" id="{EB2B5E2A-C4ED-4B24-A51F-D940D69A0F9B}"/>
              </a:ext>
            </a:extLst>
          </p:cNvPr>
          <p:cNvSpPr/>
          <p:nvPr/>
        </p:nvSpPr>
        <p:spPr>
          <a:xfrm>
            <a:off x="149410" y="5856337"/>
            <a:ext cx="6364795" cy="486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Tu as acheté du pain/de la glace ?</a:t>
            </a:r>
            <a:endParaRPr lang="fr-FR" sz="2000" dirty="0"/>
          </a:p>
        </p:txBody>
      </p:sp>
      <p:sp>
        <p:nvSpPr>
          <p:cNvPr id="35" name="Rectangle: Rounded Corners 34">
            <a:extLst>
              <a:ext uri="{FF2B5EF4-FFF2-40B4-BE49-F238E27FC236}">
                <a16:creationId xmlns:a16="http://schemas.microsoft.com/office/drawing/2014/main" id="{12FC7AC3-47BA-4A88-93DE-E48B0009A9FE}"/>
              </a:ext>
            </a:extLst>
          </p:cNvPr>
          <p:cNvSpPr/>
          <p:nvPr/>
        </p:nvSpPr>
        <p:spPr>
          <a:xfrm>
            <a:off x="6838311" y="5870637"/>
            <a:ext cx="5322499" cy="486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Oui, on le mange ce soir</a:t>
            </a:r>
            <a:r>
              <a:rPr lang="fr-FR" sz="2000">
                <a:solidFill>
                  <a:srgbClr val="4472C4">
                    <a:lumMod val="50000"/>
                  </a:srgbClr>
                </a:solidFill>
                <a:latin typeface="Century Gothic" panose="020B0502020202020204" pitchFamily="34" charset="0"/>
              </a:rPr>
              <a:t>.</a:t>
            </a:r>
            <a:endParaRPr lang="fr-FR" sz="2000" dirty="0">
              <a:solidFill>
                <a:srgbClr val="4472C4">
                  <a:lumMod val="50000"/>
                </a:srgbClr>
              </a:solidFill>
              <a:latin typeface="Century Gothic" panose="020B0502020202020204" pitchFamily="34" charset="0"/>
            </a:endParaRPr>
          </a:p>
        </p:txBody>
      </p:sp>
      <p:pic>
        <p:nvPicPr>
          <p:cNvPr id="37" name="Picture 36" descr="green checkmark">
            <a:extLst>
              <a:ext uri="{FF2B5EF4-FFF2-40B4-BE49-F238E27FC236}">
                <a16:creationId xmlns:a16="http://schemas.microsoft.com/office/drawing/2014/main" id="{A8F3C336-1FDA-4DFF-9E77-E068918DDE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2862" y="2224785"/>
            <a:ext cx="282522" cy="294294"/>
          </a:xfrm>
          <a:prstGeom prst="rect">
            <a:avLst/>
          </a:prstGeom>
        </p:spPr>
      </p:pic>
      <p:pic>
        <p:nvPicPr>
          <p:cNvPr id="38" name="Picture 37" descr="green checkmark">
            <a:extLst>
              <a:ext uri="{FF2B5EF4-FFF2-40B4-BE49-F238E27FC236}">
                <a16:creationId xmlns:a16="http://schemas.microsoft.com/office/drawing/2014/main" id="{DFF40934-5A68-46D1-8694-98BF185C26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6144" y="2836485"/>
            <a:ext cx="282522" cy="294294"/>
          </a:xfrm>
          <a:prstGeom prst="rect">
            <a:avLst/>
          </a:prstGeom>
        </p:spPr>
      </p:pic>
      <p:pic>
        <p:nvPicPr>
          <p:cNvPr id="39" name="Picture 38" descr="green checkmark">
            <a:extLst>
              <a:ext uri="{FF2B5EF4-FFF2-40B4-BE49-F238E27FC236}">
                <a16:creationId xmlns:a16="http://schemas.microsoft.com/office/drawing/2014/main" id="{7187DF6B-A3DF-430C-A621-34624360CD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9471" y="3416420"/>
            <a:ext cx="282522" cy="294294"/>
          </a:xfrm>
          <a:prstGeom prst="rect">
            <a:avLst/>
          </a:prstGeom>
        </p:spPr>
      </p:pic>
      <p:pic>
        <p:nvPicPr>
          <p:cNvPr id="40" name="Picture 39" descr="green checkmark">
            <a:extLst>
              <a:ext uri="{FF2B5EF4-FFF2-40B4-BE49-F238E27FC236}">
                <a16:creationId xmlns:a16="http://schemas.microsoft.com/office/drawing/2014/main" id="{CE48BFCA-EBB0-4F39-8B9B-5D85FCC0BF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9471" y="3975012"/>
            <a:ext cx="282522" cy="294294"/>
          </a:xfrm>
          <a:prstGeom prst="rect">
            <a:avLst/>
          </a:prstGeom>
        </p:spPr>
      </p:pic>
      <p:pic>
        <p:nvPicPr>
          <p:cNvPr id="41" name="Picture 40" descr="green checkmark">
            <a:extLst>
              <a:ext uri="{FF2B5EF4-FFF2-40B4-BE49-F238E27FC236}">
                <a16:creationId xmlns:a16="http://schemas.microsoft.com/office/drawing/2014/main" id="{F79D4CC2-5DC1-4981-9001-34A159D9CB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5535" y="4576903"/>
            <a:ext cx="282522" cy="294294"/>
          </a:xfrm>
          <a:prstGeom prst="rect">
            <a:avLst/>
          </a:prstGeom>
        </p:spPr>
      </p:pic>
      <p:pic>
        <p:nvPicPr>
          <p:cNvPr id="42" name="Picture 41" descr="green checkmark">
            <a:extLst>
              <a:ext uri="{FF2B5EF4-FFF2-40B4-BE49-F238E27FC236}">
                <a16:creationId xmlns:a16="http://schemas.microsoft.com/office/drawing/2014/main" id="{57AC720F-1D20-440B-AE6C-B38F8F23F8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8821" y="5132970"/>
            <a:ext cx="282522" cy="294294"/>
          </a:xfrm>
          <a:prstGeom prst="rect">
            <a:avLst/>
          </a:prstGeom>
        </p:spPr>
      </p:pic>
      <p:pic>
        <p:nvPicPr>
          <p:cNvPr id="43" name="Picture 42" descr="green checkmark">
            <a:extLst>
              <a:ext uri="{FF2B5EF4-FFF2-40B4-BE49-F238E27FC236}">
                <a16:creationId xmlns:a16="http://schemas.microsoft.com/office/drawing/2014/main" id="{7DF05ECD-E844-4C07-B025-CFF4E4C82F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8032" y="5819343"/>
            <a:ext cx="282522" cy="294294"/>
          </a:xfrm>
          <a:prstGeom prst="rect">
            <a:avLst/>
          </a:prstGeom>
        </p:spPr>
      </p:pic>
      <p:pic>
        <p:nvPicPr>
          <p:cNvPr id="3" name="Picture 2">
            <a:extLst>
              <a:ext uri="{FF2B5EF4-FFF2-40B4-BE49-F238E27FC236}">
                <a16:creationId xmlns:a16="http://schemas.microsoft.com/office/drawing/2014/main" id="{0B394960-88B8-4AE2-B71E-C3145AAB85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0228" y="70196"/>
            <a:ext cx="1658447" cy="1658447"/>
          </a:xfrm>
          <a:prstGeom prst="rect">
            <a:avLst/>
          </a:prstGeom>
        </p:spPr>
      </p:pic>
      <p:pic>
        <p:nvPicPr>
          <p:cNvPr id="9" name="Picture 8">
            <a:extLst>
              <a:ext uri="{FF2B5EF4-FFF2-40B4-BE49-F238E27FC236}">
                <a16:creationId xmlns:a16="http://schemas.microsoft.com/office/drawing/2014/main" id="{AFAD8C8B-3FD6-4FA3-A2D5-E87BC7BAFC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22872" y="102983"/>
            <a:ext cx="1625660" cy="1625660"/>
          </a:xfrm>
          <a:prstGeom prst="rect">
            <a:avLst/>
          </a:prstGeom>
        </p:spPr>
      </p:pic>
      <p:sp>
        <p:nvSpPr>
          <p:cNvPr id="2" name="Speech Bubble: Rectangle with Corners Rounded 1">
            <a:extLst>
              <a:ext uri="{FF2B5EF4-FFF2-40B4-BE49-F238E27FC236}">
                <a16:creationId xmlns:a16="http://schemas.microsoft.com/office/drawing/2014/main" id="{062A06B9-610E-4C03-B72C-C5E31418A3B4}"/>
              </a:ext>
            </a:extLst>
          </p:cNvPr>
          <p:cNvSpPr/>
          <p:nvPr/>
        </p:nvSpPr>
        <p:spPr>
          <a:xfrm>
            <a:off x="4611110" y="949707"/>
            <a:ext cx="4188065" cy="588478"/>
          </a:xfrm>
          <a:prstGeom prst="wedgeRoundRectCallout">
            <a:avLst>
              <a:gd name="adj1" fmla="val -68160"/>
              <a:gd name="adj2" fmla="val -18248"/>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*l’achat (m.)</a:t>
            </a:r>
            <a:r>
              <a:rPr lang="fr-FR" sz="2000" dirty="0">
                <a:solidFill>
                  <a:prstClr val="white"/>
                </a:solidFill>
                <a:latin typeface="Century Gothic" panose="020B0502020202020204" pitchFamily="34" charset="0"/>
              </a:rPr>
              <a:t> = </a:t>
            </a:r>
            <a:r>
              <a:rPr lang="en-GB" sz="2000" dirty="0">
                <a:solidFill>
                  <a:prstClr val="white"/>
                </a:solidFill>
                <a:latin typeface="Century Gothic" panose="020B0502020202020204" pitchFamily="34" charset="0"/>
              </a:rPr>
              <a:t>purchase</a:t>
            </a:r>
            <a:endParaRPr lang="en-GB" sz="2000" b="1" dirty="0">
              <a:solidFill>
                <a:prstClr val="white"/>
              </a:solidFill>
              <a:latin typeface="Century Gothic" panose="020B0502020202020204" pitchFamily="34" charset="0"/>
            </a:endParaRPr>
          </a:p>
        </p:txBody>
      </p:sp>
      <p:pic>
        <p:nvPicPr>
          <p:cNvPr id="36" name="Picture 35" descr="green checkmark">
            <a:extLst>
              <a:ext uri="{FF2B5EF4-FFF2-40B4-BE49-F238E27FC236}">
                <a16:creationId xmlns:a16="http://schemas.microsoft.com/office/drawing/2014/main" id="{805B03C1-AC85-472E-9BB5-06727265EE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3770" y="1597583"/>
            <a:ext cx="282522" cy="294294"/>
          </a:xfrm>
          <a:prstGeom prst="rect">
            <a:avLst/>
          </a:prstGeom>
        </p:spPr>
      </p:pic>
      <p:sp>
        <p:nvSpPr>
          <p:cNvPr id="5" name="TextBox 4">
            <a:extLst>
              <a:ext uri="{FF2B5EF4-FFF2-40B4-BE49-F238E27FC236}">
                <a16:creationId xmlns:a16="http://schemas.microsoft.com/office/drawing/2014/main" id="{A4E3307E-E090-4690-940B-5C59E6A17A36}"/>
              </a:ext>
            </a:extLst>
          </p:cNvPr>
          <p:cNvSpPr txBox="1"/>
          <p:nvPr/>
        </p:nvSpPr>
        <p:spPr>
          <a:xfrm>
            <a:off x="2149778" y="1155985"/>
            <a:ext cx="751114" cy="461665"/>
          </a:xfrm>
          <a:prstGeom prst="rect">
            <a:avLst/>
          </a:prstGeom>
          <a:noFill/>
        </p:spPr>
        <p:txBody>
          <a:bodyPr wrap="square" rtlCol="0">
            <a:spAutoFit/>
          </a:bodyPr>
          <a:lstStyle/>
          <a:p>
            <a:pPr algn="l"/>
            <a:r>
              <a:rPr lang="en-GB" sz="2400" dirty="0">
                <a:solidFill>
                  <a:srgbClr val="104F75"/>
                </a:solidFill>
              </a:rPr>
              <a:t>Léa</a:t>
            </a:r>
          </a:p>
        </p:txBody>
      </p:sp>
      <p:sp>
        <p:nvSpPr>
          <p:cNvPr id="44" name="TextBox 43">
            <a:extLst>
              <a:ext uri="{FF2B5EF4-FFF2-40B4-BE49-F238E27FC236}">
                <a16:creationId xmlns:a16="http://schemas.microsoft.com/office/drawing/2014/main" id="{F1E76942-7CCE-4374-854B-5DE25DBDE63D}"/>
              </a:ext>
            </a:extLst>
          </p:cNvPr>
          <p:cNvSpPr txBox="1"/>
          <p:nvPr/>
        </p:nvSpPr>
        <p:spPr>
          <a:xfrm>
            <a:off x="10096672" y="1161489"/>
            <a:ext cx="1257128" cy="461665"/>
          </a:xfrm>
          <a:prstGeom prst="rect">
            <a:avLst/>
          </a:prstGeom>
          <a:noFill/>
        </p:spPr>
        <p:txBody>
          <a:bodyPr wrap="square" rtlCol="0">
            <a:spAutoFit/>
          </a:bodyPr>
          <a:lstStyle/>
          <a:p>
            <a:pPr algn="l"/>
            <a:r>
              <a:rPr lang="en-GB" sz="2400" dirty="0">
                <a:solidFill>
                  <a:srgbClr val="104F75"/>
                </a:solidFill>
              </a:rPr>
              <a:t>Sophie</a:t>
            </a:r>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25865"/>
            <a:ext cx="3570555" cy="867128"/>
          </a:xfrm>
          <a:prstGeom prst="rect">
            <a:avLst/>
          </a:prstGeom>
        </p:spPr>
      </p:pic>
      <p:sp>
        <p:nvSpPr>
          <p:cNvPr id="4" name="Title 3"/>
          <p:cNvSpPr>
            <a:spLocks noGrp="1"/>
          </p:cNvSpPr>
          <p:nvPr>
            <p:ph type="title"/>
          </p:nvPr>
        </p:nvSpPr>
        <p:spPr>
          <a:xfrm>
            <a:off x="0" y="125865"/>
            <a:ext cx="5265384" cy="707849"/>
          </a:xfrm>
        </p:spPr>
        <p:txBody>
          <a:bodyPr>
            <a:normAutofit/>
          </a:bodyPr>
          <a:lstStyle/>
          <a:p>
            <a:r>
              <a:rPr lang="fr-FR" sz="3600" b="1">
                <a:solidFill>
                  <a:schemeClr val="bg1"/>
                </a:solidFill>
              </a:rPr>
              <a:t>Les achats*</a:t>
            </a:r>
            <a:endParaRPr lang="fr-FR"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3570554" y="124062"/>
            <a:ext cx="59517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Draw a table with four columns and nine rows, and, and for each item being discussed by Léa and Sophie, complete the table in English.</a:t>
            </a:r>
          </a:p>
        </p:txBody>
      </p:sp>
      <p:graphicFrame>
        <p:nvGraphicFramePr>
          <p:cNvPr id="5" name="Table 9">
            <a:extLst>
              <a:ext uri="{FF2B5EF4-FFF2-40B4-BE49-F238E27FC236}">
                <a16:creationId xmlns:a16="http://schemas.microsoft.com/office/drawing/2014/main" id="{A79794FA-529D-4F8B-9428-EDD8DE868E83}"/>
              </a:ext>
            </a:extLst>
          </p:cNvPr>
          <p:cNvGraphicFramePr>
            <a:graphicFrameLocks noGrp="1"/>
          </p:cNvGraphicFramePr>
          <p:nvPr>
            <p:extLst>
              <p:ext uri="{D42A27DB-BD31-4B8C-83A1-F6EECF244321}">
                <p14:modId xmlns:p14="http://schemas.microsoft.com/office/powerpoint/2010/main" val="57017061"/>
              </p:ext>
            </p:extLst>
          </p:nvPr>
        </p:nvGraphicFramePr>
        <p:xfrm>
          <a:off x="285258" y="1395795"/>
          <a:ext cx="11621483" cy="4380480"/>
        </p:xfrm>
        <a:graphic>
          <a:graphicData uri="http://schemas.openxmlformats.org/drawingml/2006/table">
            <a:tbl>
              <a:tblPr firstRow="1" bandRow="1">
                <a:tableStyleId>{5C22544A-7EE6-4342-B048-85BDC9FD1C3A}</a:tableStyleId>
              </a:tblPr>
              <a:tblGrid>
                <a:gridCol w="1989856">
                  <a:extLst>
                    <a:ext uri="{9D8B030D-6E8A-4147-A177-3AD203B41FA5}">
                      <a16:colId xmlns:a16="http://schemas.microsoft.com/office/drawing/2014/main" val="576095963"/>
                    </a:ext>
                  </a:extLst>
                </a:gridCol>
                <a:gridCol w="2111829">
                  <a:extLst>
                    <a:ext uri="{9D8B030D-6E8A-4147-A177-3AD203B41FA5}">
                      <a16:colId xmlns:a16="http://schemas.microsoft.com/office/drawing/2014/main" val="2837380653"/>
                    </a:ext>
                  </a:extLst>
                </a:gridCol>
                <a:gridCol w="1262743">
                  <a:extLst>
                    <a:ext uri="{9D8B030D-6E8A-4147-A177-3AD203B41FA5}">
                      <a16:colId xmlns:a16="http://schemas.microsoft.com/office/drawing/2014/main" val="2088573060"/>
                    </a:ext>
                  </a:extLst>
                </a:gridCol>
                <a:gridCol w="6257055">
                  <a:extLst>
                    <a:ext uri="{9D8B030D-6E8A-4147-A177-3AD203B41FA5}">
                      <a16:colId xmlns:a16="http://schemas.microsoft.com/office/drawing/2014/main" val="1062329771"/>
                    </a:ext>
                  </a:extLst>
                </a:gridCol>
              </a:tblGrid>
              <a:tr h="433260">
                <a:tc>
                  <a:txBody>
                    <a:bodyPr/>
                    <a:lstStyle/>
                    <a:p>
                      <a:r>
                        <a:rPr lang="en-GB" b="0" dirty="0">
                          <a:solidFill>
                            <a:schemeClr val="bg1"/>
                          </a:solidFill>
                        </a:rPr>
                        <a:t>Item being discussed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7D1E"/>
                    </a:solidFill>
                  </a:tcPr>
                </a:tc>
                <a:tc>
                  <a:txBody>
                    <a:bodyPr/>
                    <a:lstStyle/>
                    <a:p>
                      <a:r>
                        <a:rPr lang="en-GB" b="0" dirty="0">
                          <a:solidFill>
                            <a:schemeClr val="bg1"/>
                          </a:solidFill>
                        </a:rPr>
                        <a:t>Who was interested in buying the item?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7D1E"/>
                    </a:solidFill>
                  </a:tcPr>
                </a:tc>
                <a:tc>
                  <a:txBody>
                    <a:bodyPr/>
                    <a:lstStyle/>
                    <a:p>
                      <a:r>
                        <a:rPr lang="en-GB" b="0" dirty="0">
                          <a:solidFill>
                            <a:schemeClr val="bg1"/>
                          </a:solidFill>
                        </a:rPr>
                        <a:t>Was the item bought?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7D1E"/>
                    </a:solidFill>
                  </a:tcPr>
                </a:tc>
                <a:tc>
                  <a:txBody>
                    <a:bodyPr/>
                    <a:lstStyle/>
                    <a:p>
                      <a:r>
                        <a:rPr lang="en-GB" b="0" dirty="0">
                          <a:solidFill>
                            <a:schemeClr val="bg1"/>
                          </a:solidFill>
                        </a:rPr>
                        <a:t>Extra details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7D1E"/>
                    </a:solidFill>
                  </a:tcPr>
                </a:tc>
                <a:extLst>
                  <a:ext uri="{0D108BD9-81ED-4DB2-BD59-A6C34878D82A}">
                    <a16:rowId xmlns:a16="http://schemas.microsoft.com/office/drawing/2014/main" val="3854399401"/>
                  </a:ext>
                </a:extLst>
              </a:tr>
              <a:tr h="433260">
                <a:tc>
                  <a:txBody>
                    <a:bodyPr/>
                    <a:lstStyle/>
                    <a:p>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6132097"/>
                  </a:ext>
                </a:extLst>
              </a:tr>
              <a:tr h="433260">
                <a:tc>
                  <a:txBody>
                    <a:bodyPr/>
                    <a:lstStyle/>
                    <a:p>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9896616"/>
                  </a:ext>
                </a:extLst>
              </a:tr>
              <a:tr h="433260">
                <a:tc>
                  <a:txBody>
                    <a:bodyPr/>
                    <a:lstStyle/>
                    <a:p>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7279667"/>
                  </a:ext>
                </a:extLst>
              </a:tr>
              <a:tr h="433260">
                <a:tc>
                  <a:txBody>
                    <a:bodyPr/>
                    <a:lstStyle/>
                    <a:p>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6487450"/>
                  </a:ext>
                </a:extLst>
              </a:tr>
              <a:tr h="433260">
                <a:tc>
                  <a:txBody>
                    <a:bodyPr/>
                    <a:lstStyle/>
                    <a:p>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8144316"/>
                  </a:ext>
                </a:extLst>
              </a:tr>
              <a:tr h="433260">
                <a:tc>
                  <a:txBody>
                    <a:bodyPr/>
                    <a:lstStyle/>
                    <a:p>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6010029"/>
                  </a:ext>
                </a:extLst>
              </a:tr>
              <a:tr h="433260">
                <a:tc>
                  <a:txBody>
                    <a:bodyPr/>
                    <a:lstStyle/>
                    <a:p>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37958077"/>
                  </a:ext>
                </a:extLst>
              </a:tr>
              <a:tr h="433260">
                <a:tc>
                  <a:txBody>
                    <a:bodyPr/>
                    <a:lstStyle/>
                    <a:p>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6150702"/>
                  </a:ext>
                </a:extLst>
              </a:tr>
            </a:tbl>
          </a:graphicData>
        </a:graphic>
      </p:graphicFrame>
      <p:pic>
        <p:nvPicPr>
          <p:cNvPr id="78" name="Picture 77">
            <a:extLst>
              <a:ext uri="{FF2B5EF4-FFF2-40B4-BE49-F238E27FC236}">
                <a16:creationId xmlns:a16="http://schemas.microsoft.com/office/drawing/2014/main" id="{D4AF5D21-063E-4FA0-9072-BD14695C0B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5938" y="-263377"/>
            <a:ext cx="1658447" cy="1658447"/>
          </a:xfrm>
          <a:prstGeom prst="rect">
            <a:avLst/>
          </a:prstGeom>
        </p:spPr>
      </p:pic>
      <p:pic>
        <p:nvPicPr>
          <p:cNvPr id="79" name="Picture 78">
            <a:extLst>
              <a:ext uri="{FF2B5EF4-FFF2-40B4-BE49-F238E27FC236}">
                <a16:creationId xmlns:a16="http://schemas.microsoft.com/office/drawing/2014/main" id="{E8135DE1-B5D9-4A0C-B2EE-A1EA434639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46427" y="-229865"/>
            <a:ext cx="1625660" cy="1625660"/>
          </a:xfrm>
          <a:prstGeom prst="rect">
            <a:avLst/>
          </a:prstGeom>
        </p:spPr>
      </p:pic>
    </p:spTree>
    <p:extLst>
      <p:ext uri="{BB962C8B-B14F-4D97-AF65-F5344CB8AC3E}">
        <p14:creationId xmlns:p14="http://schemas.microsoft.com/office/powerpoint/2010/main" val="680566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th</a:t>
            </a:r>
            <a:endParaRPr lang="en-US" dirty="0"/>
          </a:p>
        </p:txBody>
      </p:sp>
      <p:pic>
        <p:nvPicPr>
          <p:cNvPr id="10242" name="Picture 2" descr="tea"/>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65057" y="1145107"/>
            <a:ext cx="3245977" cy="2727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03078" y="4410175"/>
            <a:ext cx="256993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1" i="0" u="none" strike="noStrike" kern="1200" cap="none" spc="0" normalizeH="0" baseline="0" dirty="0">
                <a:ln>
                  <a:noFill/>
                </a:ln>
                <a:solidFill>
                  <a:srgbClr val="E87D1E"/>
                </a:solidFill>
                <a:effectLst/>
                <a:uLnTx/>
                <a:uFillTx/>
                <a:latin typeface="Century Gothic" panose="020F0302020204030204"/>
                <a:ea typeface="+mn-ea"/>
                <a:cs typeface="Calibri" panose="020F0502020204030204" pitchFamily="34" charset="0"/>
              </a:rPr>
              <a:t>th</a:t>
            </a:r>
            <a:r>
              <a:rPr kumimoji="0" lang="fr-FR" sz="12000" b="0" i="0" u="none" strike="noStrike" kern="1200" cap="none" spc="0" normalizeH="0" baseline="0" dirty="0">
                <a:ln>
                  <a:noFill/>
                </a:ln>
                <a:solidFill>
                  <a:srgbClr val="1F4E79"/>
                </a:solidFill>
                <a:effectLst/>
                <a:uLnTx/>
                <a:uFillTx/>
                <a:latin typeface="Century Gothic" panose="020F0302020204030204"/>
                <a:ea typeface="+mn-ea"/>
                <a:cs typeface="Calibri" panose="020F0502020204030204" pitchFamily="34" charset="0"/>
              </a:rPr>
              <a:t>é</a:t>
            </a:r>
            <a:endParaRPr kumimoji="0" lang="fr-FR" sz="12000" b="1" i="0" u="none" strike="noStrike" kern="1200" cap="none" spc="0" normalizeH="0" baseline="0" dirty="0">
              <a:ln>
                <a:noFill/>
              </a:ln>
              <a:solidFill>
                <a:srgbClr val="FA65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366436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t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th thé.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500"/>
                                        <p:tgtEl>
                                          <p:spTgt spid="10242"/>
                                        </p:tgtEl>
                                      </p:cBhvr>
                                    </p:animEffect>
                                  </p:childTnLst>
                                  <p:subTnLst>
                                    <p:audio>
                                      <p:cMediaNode>
                                        <p:cTn display="0" masterRel="sameClick">
                                          <p:stCondLst>
                                            <p:cond evt="begin" delay="0">
                                              <p:tn val="15"/>
                                            </p:cond>
                                          </p:stCondLst>
                                          <p:endCondLst>
                                            <p:cond evt="onStopAudio" delay="0">
                                              <p:tgtEl>
                                                <p:sldTgt/>
                                              </p:tgtEl>
                                            </p:cond>
                                          </p:endCondLst>
                                        </p:cTn>
                                        <p:tgtEl>
                                          <p:sndTgt r:embed="rId4" name="th th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25865"/>
            <a:ext cx="3570555" cy="867128"/>
          </a:xfrm>
          <a:prstGeom prst="rect">
            <a:avLst/>
          </a:prstGeom>
        </p:spPr>
      </p:pic>
      <p:sp>
        <p:nvSpPr>
          <p:cNvPr id="4" name="Title 3"/>
          <p:cNvSpPr>
            <a:spLocks noGrp="1"/>
          </p:cNvSpPr>
          <p:nvPr>
            <p:ph type="title"/>
          </p:nvPr>
        </p:nvSpPr>
        <p:spPr>
          <a:xfrm>
            <a:off x="0" y="125865"/>
            <a:ext cx="5265384" cy="707849"/>
          </a:xfrm>
        </p:spPr>
        <p:txBody>
          <a:bodyPr>
            <a:normAutofit/>
          </a:bodyPr>
          <a:lstStyle/>
          <a:p>
            <a:r>
              <a:rPr lang="fr-FR" sz="3600" b="1">
                <a:solidFill>
                  <a:schemeClr val="bg1"/>
                </a:solidFill>
              </a:rPr>
              <a:t>Les achats*</a:t>
            </a:r>
            <a:endParaRPr lang="fr-FR"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6" name="Rectangle: Rounded Corners 15">
            <a:extLst>
              <a:ext uri="{FF2B5EF4-FFF2-40B4-BE49-F238E27FC236}">
                <a16:creationId xmlns:a16="http://schemas.microsoft.com/office/drawing/2014/main" id="{E195D4C5-6064-48D5-A3C1-BB15D0DEDAF4}"/>
              </a:ext>
            </a:extLst>
          </p:cNvPr>
          <p:cNvSpPr/>
          <p:nvPr/>
        </p:nvSpPr>
        <p:spPr>
          <a:xfrm>
            <a:off x="6838311" y="1736991"/>
            <a:ext cx="5330757" cy="486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a:solidFill>
                  <a:srgbClr val="4472C4">
                    <a:lumMod val="50000"/>
                  </a:srgbClr>
                </a:solidFill>
                <a:latin typeface="Century Gothic" panose="020F0302020204030204"/>
              </a:rPr>
              <a:t>Oui, je le montre </a:t>
            </a:r>
            <a:r>
              <a:rPr lang="fr-FR" sz="2000">
                <a:solidFill>
                  <a:srgbClr val="4472C4">
                    <a:lumMod val="50000"/>
                  </a:srgbClr>
                </a:solidFill>
                <a:latin typeface="Century Gothic" panose="020B0502020202020204" pitchFamily="34" charset="0"/>
              </a:rPr>
              <a:t>à ma mère ce soir.</a:t>
            </a:r>
            <a:endParaRPr lang="fr-FR" sz="2000" dirty="0">
              <a:solidFill>
                <a:srgbClr val="4472C4">
                  <a:lumMod val="50000"/>
                </a:srgbClr>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61FABDD9-44C1-4033-B150-0E963BBE507E}"/>
              </a:ext>
            </a:extLst>
          </p:cNvPr>
          <p:cNvSpPr/>
          <p:nvPr/>
        </p:nvSpPr>
        <p:spPr>
          <a:xfrm>
            <a:off x="149410" y="1736991"/>
            <a:ext cx="6277245" cy="486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000">
                <a:solidFill>
                  <a:srgbClr val="4472C4">
                    <a:lumMod val="50000"/>
                  </a:srgbClr>
                </a:solidFill>
                <a:latin typeface="Century Gothic" panose="020F0302020204030204"/>
              </a:rPr>
              <a:t>Tu as acheté [un long manteau/une r</a:t>
            </a:r>
            <a:r>
              <a:rPr lang="fr-FR" sz="2000">
                <a:solidFill>
                  <a:srgbClr val="4472C4">
                    <a:lumMod val="50000"/>
                  </a:srgbClr>
                </a:solidFill>
                <a:latin typeface="Century Gothic" panose="020B0502020202020204" pitchFamily="34" charset="0"/>
              </a:rPr>
              <a:t>ègle</a:t>
            </a:r>
            <a:r>
              <a:rPr lang="fr-FR" sz="2000">
                <a:solidFill>
                  <a:srgbClr val="4472C4">
                    <a:lumMod val="50000"/>
                  </a:srgbClr>
                </a:solidFill>
                <a:latin typeface="Century Gothic" panose="020F0302020204030204"/>
              </a:rPr>
              <a:t>] ?</a:t>
            </a:r>
            <a:endParaRPr lang="fr-FR" sz="2000" dirty="0"/>
          </a:p>
        </p:txBody>
      </p:sp>
      <p:sp>
        <p:nvSpPr>
          <p:cNvPr id="18" name="Rectangle: Rounded Corners 17">
            <a:extLst>
              <a:ext uri="{FF2B5EF4-FFF2-40B4-BE49-F238E27FC236}">
                <a16:creationId xmlns:a16="http://schemas.microsoft.com/office/drawing/2014/main" id="{6A0FCCBB-F93E-40EC-9B83-1F5AC4242373}"/>
              </a:ext>
            </a:extLst>
          </p:cNvPr>
          <p:cNvSpPr/>
          <p:nvPr/>
        </p:nvSpPr>
        <p:spPr>
          <a:xfrm>
            <a:off x="149410" y="2325469"/>
            <a:ext cx="5916001" cy="486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000" dirty="0">
                <a:solidFill>
                  <a:srgbClr val="4472C4">
                    <a:lumMod val="50000"/>
                  </a:srgbClr>
                </a:solidFill>
                <a:latin typeface="Century Gothic" panose="020F0302020204030204"/>
              </a:rPr>
              <a:t>Stéphanie a acheté [l’instrument/la guitare] ?</a:t>
            </a:r>
            <a:endParaRPr lang="fr-FR" sz="2000" dirty="0"/>
          </a:p>
        </p:txBody>
      </p:sp>
      <p:sp>
        <p:nvSpPr>
          <p:cNvPr id="19" name="Rectangle: Rounded Corners 18">
            <a:extLst>
              <a:ext uri="{FF2B5EF4-FFF2-40B4-BE49-F238E27FC236}">
                <a16:creationId xmlns:a16="http://schemas.microsoft.com/office/drawing/2014/main" id="{E68B3D69-2427-4D37-AB5F-7B101F4C0E85}"/>
              </a:ext>
            </a:extLst>
          </p:cNvPr>
          <p:cNvSpPr/>
          <p:nvPr/>
        </p:nvSpPr>
        <p:spPr>
          <a:xfrm>
            <a:off x="6244811" y="2327512"/>
            <a:ext cx="5916001" cy="486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a:solidFill>
                  <a:srgbClr val="4472C4">
                    <a:lumMod val="50000"/>
                  </a:srgbClr>
                </a:solidFill>
                <a:latin typeface="Century Gothic" panose="020F0302020204030204"/>
              </a:rPr>
              <a:t>Non, mais elle la veut !</a:t>
            </a:r>
            <a:endParaRPr lang="fr-FR" sz="2000" dirty="0">
              <a:solidFill>
                <a:srgbClr val="4472C4">
                  <a:lumMod val="50000"/>
                </a:srgbClr>
              </a:solidFill>
              <a:latin typeface="Century Gothic" panose="020F0302020204030204"/>
            </a:endParaRPr>
          </a:p>
        </p:txBody>
      </p:sp>
      <p:sp>
        <p:nvSpPr>
          <p:cNvPr id="20" name="Rectangle: Rounded Corners 19">
            <a:extLst>
              <a:ext uri="{FF2B5EF4-FFF2-40B4-BE49-F238E27FC236}">
                <a16:creationId xmlns:a16="http://schemas.microsoft.com/office/drawing/2014/main" id="{5C136327-F2DE-4C6C-BDF2-B47DDFA0B39E}"/>
              </a:ext>
            </a:extLst>
          </p:cNvPr>
          <p:cNvSpPr/>
          <p:nvPr/>
        </p:nvSpPr>
        <p:spPr>
          <a:xfrm>
            <a:off x="149410" y="2913947"/>
            <a:ext cx="7308231" cy="486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as trouvé</a:t>
            </a:r>
            <a:r>
              <a:rPr lang="fr-FR" sz="2000" dirty="0">
                <a:solidFill>
                  <a:srgbClr val="4472C4">
                    <a:lumMod val="50000"/>
                  </a:srgbClr>
                </a:solidFill>
                <a:latin typeface="Century Gothic" panose="020F0302020204030204"/>
              </a:rPr>
              <a:t> [ta marque préférée/ton fromage préféré] ?</a:t>
            </a:r>
            <a:endParaRPr lang="fr-FR" sz="2000" dirty="0"/>
          </a:p>
        </p:txBody>
      </p:sp>
      <p:sp>
        <p:nvSpPr>
          <p:cNvPr id="21" name="Rectangle: Rounded Corners 20">
            <a:extLst>
              <a:ext uri="{FF2B5EF4-FFF2-40B4-BE49-F238E27FC236}">
                <a16:creationId xmlns:a16="http://schemas.microsoft.com/office/drawing/2014/main" id="{6C409085-F1C6-473C-9164-6E530FD0BA5B}"/>
              </a:ext>
            </a:extLst>
          </p:cNvPr>
          <p:cNvSpPr/>
          <p:nvPr/>
        </p:nvSpPr>
        <p:spPr>
          <a:xfrm>
            <a:off x="7457641" y="2918033"/>
            <a:ext cx="4711429" cy="486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4472C4">
                    <a:lumMod val="50000"/>
                  </a:srgbClr>
                </a:solidFill>
                <a:latin typeface="Century Gothic" panose="020F0302020204030204"/>
              </a:rPr>
              <a:t>Non, je la cherche la prochaine fois.</a:t>
            </a:r>
          </a:p>
        </p:txBody>
      </p:sp>
      <p:sp>
        <p:nvSpPr>
          <p:cNvPr id="22" name="Rectangle: Rounded Corners 21">
            <a:extLst>
              <a:ext uri="{FF2B5EF4-FFF2-40B4-BE49-F238E27FC236}">
                <a16:creationId xmlns:a16="http://schemas.microsoft.com/office/drawing/2014/main" id="{E6EA0A6F-B2DC-421E-9037-40F8A4F296E4}"/>
              </a:ext>
            </a:extLst>
          </p:cNvPr>
          <p:cNvSpPr/>
          <p:nvPr/>
        </p:nvSpPr>
        <p:spPr>
          <a:xfrm>
            <a:off x="149410" y="3502425"/>
            <a:ext cx="7308231" cy="486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Vous avez trouvé [un </a:t>
            </a:r>
            <a:r>
              <a:rPr lang="fr-FR" sz="2000">
                <a:solidFill>
                  <a:srgbClr val="4472C4">
                    <a:lumMod val="50000"/>
                  </a:srgbClr>
                </a:solidFill>
                <a:latin typeface="Century Gothic" panose="020F0302020204030204"/>
              </a:rPr>
              <a:t>petit cadeau/</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une belle chemise] ?</a:t>
            </a:r>
            <a:endParaRPr lang="fr-FR" sz="2000" dirty="0"/>
          </a:p>
        </p:txBody>
      </p:sp>
      <p:sp>
        <p:nvSpPr>
          <p:cNvPr id="25" name="Rectangle: Rounded Corners 24">
            <a:extLst>
              <a:ext uri="{FF2B5EF4-FFF2-40B4-BE49-F238E27FC236}">
                <a16:creationId xmlns:a16="http://schemas.microsoft.com/office/drawing/2014/main" id="{2624030B-57E5-4A58-BE3B-EB6937D2D9A4}"/>
              </a:ext>
            </a:extLst>
          </p:cNvPr>
          <p:cNvSpPr/>
          <p:nvPr/>
        </p:nvSpPr>
        <p:spPr>
          <a:xfrm>
            <a:off x="7537531" y="3502424"/>
            <a:ext cx="4631537" cy="59664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Oui, nous le donnons </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rPr>
              <a:t>à notre ami demain.</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28" name="Rectangle: Rounded Corners 27">
            <a:extLst>
              <a:ext uri="{FF2B5EF4-FFF2-40B4-BE49-F238E27FC236}">
                <a16:creationId xmlns:a16="http://schemas.microsoft.com/office/drawing/2014/main" id="{4801095E-3EC9-42AF-91B9-BD129583484C}"/>
              </a:ext>
            </a:extLst>
          </p:cNvPr>
          <p:cNvSpPr/>
          <p:nvPr/>
        </p:nvSpPr>
        <p:spPr>
          <a:xfrm>
            <a:off x="149410" y="4090903"/>
            <a:ext cx="6364795" cy="486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2000">
                <a:solidFill>
                  <a:srgbClr val="4472C4">
                    <a:lumMod val="50000"/>
                  </a:srgbClr>
                </a:solidFill>
                <a:latin typeface="Century Gothic" panose="020B0502020202020204" pitchFamily="34" charset="0"/>
                <a:ea typeface="+mn-ea"/>
                <a:cs typeface="+mn-cs"/>
              </a:rPr>
              <a:t>Vous avez mang</a:t>
            </a:r>
            <a:r>
              <a:rPr lang="fr-FR" sz="2000">
                <a:solidFill>
                  <a:srgbClr val="4472C4">
                    <a:lumMod val="50000"/>
                  </a:srgbClr>
                </a:solidFill>
                <a:latin typeface="Century Gothic" panose="020B0502020202020204" pitchFamily="34" charset="0"/>
              </a:rPr>
              <a:t>é [du gâteau/de la glace] ?</a:t>
            </a:r>
            <a:endParaRPr lang="fr-FR" sz="2000" dirty="0"/>
          </a:p>
        </p:txBody>
      </p:sp>
      <p:sp>
        <p:nvSpPr>
          <p:cNvPr id="29" name="Rectangle: Rounded Corners 28">
            <a:extLst>
              <a:ext uri="{FF2B5EF4-FFF2-40B4-BE49-F238E27FC236}">
                <a16:creationId xmlns:a16="http://schemas.microsoft.com/office/drawing/2014/main" id="{E7DAC550-D05D-403D-98D9-E233F3E185A8}"/>
              </a:ext>
            </a:extLst>
          </p:cNvPr>
          <p:cNvSpPr/>
          <p:nvPr/>
        </p:nvSpPr>
        <p:spPr>
          <a:xfrm>
            <a:off x="6838313" y="4099075"/>
            <a:ext cx="5322500" cy="486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a:solidFill>
                  <a:srgbClr val="4472C4">
                    <a:lumMod val="50000"/>
                  </a:srgbClr>
                </a:solidFill>
                <a:latin typeface="Century Gothic" panose="020B0502020202020204" pitchFamily="34" charset="0"/>
              </a:rPr>
              <a:t>Non, ils ne le</a:t>
            </a:r>
            <a:r>
              <a:rPr lang="fr-FR" sz="2000" b="1">
                <a:solidFill>
                  <a:srgbClr val="4472C4">
                    <a:lumMod val="50000"/>
                  </a:srgbClr>
                </a:solidFill>
                <a:latin typeface="Century Gothic" panose="020B0502020202020204" pitchFamily="34" charset="0"/>
              </a:rPr>
              <a:t> </a:t>
            </a:r>
            <a:r>
              <a:rPr lang="fr-FR" sz="2000">
                <a:solidFill>
                  <a:srgbClr val="4472C4">
                    <a:lumMod val="50000"/>
                  </a:srgbClr>
                </a:solidFill>
                <a:latin typeface="Century Gothic" panose="020B0502020202020204" pitchFamily="34" charset="0"/>
              </a:rPr>
              <a:t>font</a:t>
            </a:r>
            <a:r>
              <a:rPr lang="fr-FR" sz="2000" b="1">
                <a:solidFill>
                  <a:srgbClr val="4472C4">
                    <a:lumMod val="50000"/>
                  </a:srgbClr>
                </a:solidFill>
                <a:latin typeface="Century Gothic" panose="020B0502020202020204" pitchFamily="34" charset="0"/>
              </a:rPr>
              <a:t> </a:t>
            </a:r>
            <a:r>
              <a:rPr lang="fr-FR" sz="2000">
                <a:solidFill>
                  <a:srgbClr val="4472C4">
                    <a:lumMod val="50000"/>
                  </a:srgbClr>
                </a:solidFill>
                <a:latin typeface="Century Gothic" panose="020B0502020202020204" pitchFamily="34" charset="0"/>
              </a:rPr>
              <a:t>pas au café.</a:t>
            </a:r>
            <a:endParaRPr lang="fr-FR" sz="2000" dirty="0">
              <a:solidFill>
                <a:srgbClr val="4472C4">
                  <a:lumMod val="50000"/>
                </a:srgbClr>
              </a:solidFill>
              <a:latin typeface="Century Gothic" panose="020B0502020202020204" pitchFamily="34" charset="0"/>
            </a:endParaRPr>
          </a:p>
        </p:txBody>
      </p:sp>
      <p:sp>
        <p:nvSpPr>
          <p:cNvPr id="30" name="Rectangle: Rounded Corners 29">
            <a:extLst>
              <a:ext uri="{FF2B5EF4-FFF2-40B4-BE49-F238E27FC236}">
                <a16:creationId xmlns:a16="http://schemas.microsoft.com/office/drawing/2014/main" id="{033D65A4-A002-4FCE-AE25-6DEA5FA3E2FB}"/>
              </a:ext>
            </a:extLst>
          </p:cNvPr>
          <p:cNvSpPr/>
          <p:nvPr/>
        </p:nvSpPr>
        <p:spPr>
          <a:xfrm>
            <a:off x="149410" y="4679381"/>
            <a:ext cx="6364795" cy="486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Stéphanie a trouvé [le </a:t>
            </a:r>
            <a:r>
              <a:rPr lang="fr-FR" sz="2000">
                <a:solidFill>
                  <a:srgbClr val="4472C4">
                    <a:lumMod val="50000"/>
                  </a:srgbClr>
                </a:solidFill>
                <a:latin typeface="Century Gothic" panose="020B0502020202020204" pitchFamily="34" charset="0"/>
              </a:rPr>
              <a:t>livre/l’histoire] ?</a:t>
            </a:r>
            <a:endParaRPr lang="fr-FR" sz="2000" dirty="0"/>
          </a:p>
        </p:txBody>
      </p:sp>
      <p:sp>
        <p:nvSpPr>
          <p:cNvPr id="31" name="Rectangle: Rounded Corners 30">
            <a:extLst>
              <a:ext uri="{FF2B5EF4-FFF2-40B4-BE49-F238E27FC236}">
                <a16:creationId xmlns:a16="http://schemas.microsoft.com/office/drawing/2014/main" id="{C58525A5-0835-4873-9960-F259DCC441A9}"/>
              </a:ext>
            </a:extLst>
          </p:cNvPr>
          <p:cNvSpPr/>
          <p:nvPr/>
        </p:nvSpPr>
        <p:spPr>
          <a:xfrm>
            <a:off x="6838312" y="4689596"/>
            <a:ext cx="5322500" cy="486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a:solidFill>
                  <a:srgbClr val="4472C4">
                    <a:lumMod val="50000"/>
                  </a:srgbClr>
                </a:solidFill>
                <a:latin typeface="Century Gothic" panose="020B0502020202020204" pitchFamily="34" charset="0"/>
              </a:rPr>
              <a:t>Oui, elle la lit ce soir.</a:t>
            </a:r>
            <a:endParaRPr lang="fr-FR" sz="2000" dirty="0">
              <a:solidFill>
                <a:srgbClr val="4472C4">
                  <a:lumMod val="50000"/>
                </a:srgbClr>
              </a:solidFill>
              <a:latin typeface="Century Gothic" panose="020B0502020202020204" pitchFamily="34" charset="0"/>
            </a:endParaRPr>
          </a:p>
        </p:txBody>
      </p:sp>
      <p:sp>
        <p:nvSpPr>
          <p:cNvPr id="32" name="Rectangle: Rounded Corners 31">
            <a:extLst>
              <a:ext uri="{FF2B5EF4-FFF2-40B4-BE49-F238E27FC236}">
                <a16:creationId xmlns:a16="http://schemas.microsoft.com/office/drawing/2014/main" id="{6F5E1502-4F18-4B34-8D5A-9C86356ECE01}"/>
              </a:ext>
            </a:extLst>
          </p:cNvPr>
          <p:cNvSpPr/>
          <p:nvPr/>
        </p:nvSpPr>
        <p:spPr>
          <a:xfrm>
            <a:off x="149410" y="5267859"/>
            <a:ext cx="6364795" cy="486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Tes parents ont commandé [le vélo/la télé] ?</a:t>
            </a:r>
            <a:endParaRPr lang="fr-FR" sz="2000" dirty="0"/>
          </a:p>
        </p:txBody>
      </p:sp>
      <p:sp>
        <p:nvSpPr>
          <p:cNvPr id="33" name="Rectangle: Rounded Corners 32">
            <a:extLst>
              <a:ext uri="{FF2B5EF4-FFF2-40B4-BE49-F238E27FC236}">
                <a16:creationId xmlns:a16="http://schemas.microsoft.com/office/drawing/2014/main" id="{3CF74B61-58DF-4F29-B971-8F937ECDC6BD}"/>
              </a:ext>
            </a:extLst>
          </p:cNvPr>
          <p:cNvSpPr/>
          <p:nvPr/>
        </p:nvSpPr>
        <p:spPr>
          <a:xfrm>
            <a:off x="6838312" y="5280117"/>
            <a:ext cx="5322500" cy="486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Oui, ils la livrent</a:t>
            </a:r>
            <a:r>
              <a:rPr lang="fr-FR" sz="2000">
                <a:solidFill>
                  <a:srgbClr val="4472C4">
                    <a:lumMod val="50000"/>
                  </a:srgbClr>
                </a:solidFill>
                <a:latin typeface="Century Gothic" panose="020B0502020202020204" pitchFamily="34" charset="0"/>
              </a:rPr>
              <a:t> demain !</a:t>
            </a:r>
            <a:endParaRPr lang="fr-FR" sz="2000" dirty="0">
              <a:solidFill>
                <a:srgbClr val="4472C4">
                  <a:lumMod val="50000"/>
                </a:srgbClr>
              </a:solidFill>
              <a:latin typeface="Century Gothic" panose="020B0502020202020204" pitchFamily="34" charset="0"/>
            </a:endParaRPr>
          </a:p>
        </p:txBody>
      </p:sp>
      <p:sp>
        <p:nvSpPr>
          <p:cNvPr id="34" name="Rectangle: Rounded Corners 33">
            <a:extLst>
              <a:ext uri="{FF2B5EF4-FFF2-40B4-BE49-F238E27FC236}">
                <a16:creationId xmlns:a16="http://schemas.microsoft.com/office/drawing/2014/main" id="{EB2B5E2A-C4ED-4B24-A51F-D940D69A0F9B}"/>
              </a:ext>
            </a:extLst>
          </p:cNvPr>
          <p:cNvSpPr/>
          <p:nvPr/>
        </p:nvSpPr>
        <p:spPr>
          <a:xfrm>
            <a:off x="149410" y="5856337"/>
            <a:ext cx="6364795" cy="486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Tu as acheté du pain/de la glace ?</a:t>
            </a:r>
            <a:endParaRPr lang="fr-FR" sz="2000" dirty="0"/>
          </a:p>
        </p:txBody>
      </p:sp>
      <p:sp>
        <p:nvSpPr>
          <p:cNvPr id="35" name="Rectangle: Rounded Corners 34">
            <a:extLst>
              <a:ext uri="{FF2B5EF4-FFF2-40B4-BE49-F238E27FC236}">
                <a16:creationId xmlns:a16="http://schemas.microsoft.com/office/drawing/2014/main" id="{12FC7AC3-47BA-4A88-93DE-E48B0009A9FE}"/>
              </a:ext>
            </a:extLst>
          </p:cNvPr>
          <p:cNvSpPr/>
          <p:nvPr/>
        </p:nvSpPr>
        <p:spPr>
          <a:xfrm>
            <a:off x="6838311" y="5870637"/>
            <a:ext cx="5322500" cy="486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Oui, on le mange ce soir</a:t>
            </a:r>
            <a:r>
              <a:rPr lang="fr-FR" sz="2000">
                <a:solidFill>
                  <a:srgbClr val="4472C4">
                    <a:lumMod val="50000"/>
                  </a:srgbClr>
                </a:solidFill>
                <a:latin typeface="Century Gothic" panose="020B0502020202020204" pitchFamily="34" charset="0"/>
              </a:rPr>
              <a:t>.</a:t>
            </a:r>
            <a:endParaRPr lang="fr-FR" sz="2000" dirty="0">
              <a:solidFill>
                <a:srgbClr val="4472C4">
                  <a:lumMod val="50000"/>
                </a:srgbClr>
              </a:solidFill>
              <a:latin typeface="Century Gothic" panose="020B0502020202020204" pitchFamily="34" charset="0"/>
            </a:endParaRPr>
          </a:p>
        </p:txBody>
      </p:sp>
      <p:pic>
        <p:nvPicPr>
          <p:cNvPr id="36" name="Picture 35" descr="green checkmark">
            <a:extLst>
              <a:ext uri="{FF2B5EF4-FFF2-40B4-BE49-F238E27FC236}">
                <a16:creationId xmlns:a16="http://schemas.microsoft.com/office/drawing/2014/main" id="{805B03C1-AC85-472E-9BB5-06727265EE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3770" y="1597583"/>
            <a:ext cx="282522" cy="294294"/>
          </a:xfrm>
          <a:prstGeom prst="rect">
            <a:avLst/>
          </a:prstGeom>
        </p:spPr>
      </p:pic>
      <p:pic>
        <p:nvPicPr>
          <p:cNvPr id="37" name="Picture 36" descr="green checkmark">
            <a:extLst>
              <a:ext uri="{FF2B5EF4-FFF2-40B4-BE49-F238E27FC236}">
                <a16:creationId xmlns:a16="http://schemas.microsoft.com/office/drawing/2014/main" id="{A8F3C336-1FDA-4DFF-9E77-E068918DDE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2862" y="2224785"/>
            <a:ext cx="282522" cy="294294"/>
          </a:xfrm>
          <a:prstGeom prst="rect">
            <a:avLst/>
          </a:prstGeom>
        </p:spPr>
      </p:pic>
      <p:pic>
        <p:nvPicPr>
          <p:cNvPr id="38" name="Picture 37" descr="green checkmark">
            <a:extLst>
              <a:ext uri="{FF2B5EF4-FFF2-40B4-BE49-F238E27FC236}">
                <a16:creationId xmlns:a16="http://schemas.microsoft.com/office/drawing/2014/main" id="{DFF40934-5A68-46D1-8694-98BF185C26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6144" y="2836485"/>
            <a:ext cx="282522" cy="294294"/>
          </a:xfrm>
          <a:prstGeom prst="rect">
            <a:avLst/>
          </a:prstGeom>
        </p:spPr>
      </p:pic>
      <p:pic>
        <p:nvPicPr>
          <p:cNvPr id="39" name="Picture 38" descr="green checkmark">
            <a:extLst>
              <a:ext uri="{FF2B5EF4-FFF2-40B4-BE49-F238E27FC236}">
                <a16:creationId xmlns:a16="http://schemas.microsoft.com/office/drawing/2014/main" id="{7187DF6B-A3DF-430C-A621-34624360CD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9471" y="3416420"/>
            <a:ext cx="282522" cy="294294"/>
          </a:xfrm>
          <a:prstGeom prst="rect">
            <a:avLst/>
          </a:prstGeom>
        </p:spPr>
      </p:pic>
      <p:pic>
        <p:nvPicPr>
          <p:cNvPr id="40" name="Picture 39" descr="green checkmark">
            <a:extLst>
              <a:ext uri="{FF2B5EF4-FFF2-40B4-BE49-F238E27FC236}">
                <a16:creationId xmlns:a16="http://schemas.microsoft.com/office/drawing/2014/main" id="{CE48BFCA-EBB0-4F39-8B9B-5D85FCC0BF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9471" y="3975012"/>
            <a:ext cx="282522" cy="294294"/>
          </a:xfrm>
          <a:prstGeom prst="rect">
            <a:avLst/>
          </a:prstGeom>
        </p:spPr>
      </p:pic>
      <p:pic>
        <p:nvPicPr>
          <p:cNvPr id="41" name="Picture 40" descr="green checkmark">
            <a:extLst>
              <a:ext uri="{FF2B5EF4-FFF2-40B4-BE49-F238E27FC236}">
                <a16:creationId xmlns:a16="http://schemas.microsoft.com/office/drawing/2014/main" id="{F79D4CC2-5DC1-4981-9001-34A159D9CB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5535" y="4576903"/>
            <a:ext cx="282522" cy="294294"/>
          </a:xfrm>
          <a:prstGeom prst="rect">
            <a:avLst/>
          </a:prstGeom>
        </p:spPr>
      </p:pic>
      <p:pic>
        <p:nvPicPr>
          <p:cNvPr id="42" name="Picture 41" descr="green checkmark">
            <a:extLst>
              <a:ext uri="{FF2B5EF4-FFF2-40B4-BE49-F238E27FC236}">
                <a16:creationId xmlns:a16="http://schemas.microsoft.com/office/drawing/2014/main" id="{57AC720F-1D20-440B-AE6C-B38F8F23F8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8821" y="5132970"/>
            <a:ext cx="282522" cy="294294"/>
          </a:xfrm>
          <a:prstGeom prst="rect">
            <a:avLst/>
          </a:prstGeom>
        </p:spPr>
      </p:pic>
      <p:pic>
        <p:nvPicPr>
          <p:cNvPr id="43" name="Picture 42" descr="green checkmark">
            <a:extLst>
              <a:ext uri="{FF2B5EF4-FFF2-40B4-BE49-F238E27FC236}">
                <a16:creationId xmlns:a16="http://schemas.microsoft.com/office/drawing/2014/main" id="{7DF05ECD-E844-4C07-B025-CFF4E4C82F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8032" y="5819343"/>
            <a:ext cx="282522" cy="294294"/>
          </a:xfrm>
          <a:prstGeom prst="rect">
            <a:avLst/>
          </a:prstGeom>
        </p:spPr>
      </p:pic>
      <p:sp>
        <p:nvSpPr>
          <p:cNvPr id="44" name="TextBox 43">
            <a:extLst>
              <a:ext uri="{FF2B5EF4-FFF2-40B4-BE49-F238E27FC236}">
                <a16:creationId xmlns:a16="http://schemas.microsoft.com/office/drawing/2014/main" id="{68801A0F-41E2-4BC9-B454-032ADF3E5EED}"/>
              </a:ext>
            </a:extLst>
          </p:cNvPr>
          <p:cNvSpPr txBox="1"/>
          <p:nvPr/>
        </p:nvSpPr>
        <p:spPr>
          <a:xfrm>
            <a:off x="4399703" y="444357"/>
            <a:ext cx="44269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Utilise les informations pour compléter le tableau.</a:t>
            </a:r>
          </a:p>
        </p:txBody>
      </p:sp>
      <p:pic>
        <p:nvPicPr>
          <p:cNvPr id="45" name="Picture 44">
            <a:extLst>
              <a:ext uri="{FF2B5EF4-FFF2-40B4-BE49-F238E27FC236}">
                <a16:creationId xmlns:a16="http://schemas.microsoft.com/office/drawing/2014/main" id="{6C419236-4029-40F9-8F2E-987975FEFF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0228" y="70196"/>
            <a:ext cx="1658447" cy="1658447"/>
          </a:xfrm>
          <a:prstGeom prst="rect">
            <a:avLst/>
          </a:prstGeom>
        </p:spPr>
      </p:pic>
      <p:pic>
        <p:nvPicPr>
          <p:cNvPr id="46" name="Picture 45">
            <a:extLst>
              <a:ext uri="{FF2B5EF4-FFF2-40B4-BE49-F238E27FC236}">
                <a16:creationId xmlns:a16="http://schemas.microsoft.com/office/drawing/2014/main" id="{4D4E590C-C847-4278-BFDB-A2EA765963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8889" y="102983"/>
            <a:ext cx="1625660" cy="1625660"/>
          </a:xfrm>
          <a:prstGeom prst="rect">
            <a:avLst/>
          </a:prstGeom>
        </p:spPr>
      </p:pic>
      <p:sp>
        <p:nvSpPr>
          <p:cNvPr id="48" name="TextBox 47">
            <a:extLst>
              <a:ext uri="{FF2B5EF4-FFF2-40B4-BE49-F238E27FC236}">
                <a16:creationId xmlns:a16="http://schemas.microsoft.com/office/drawing/2014/main" id="{F0FDA95F-7860-4148-8148-D0B67F422204}"/>
              </a:ext>
            </a:extLst>
          </p:cNvPr>
          <p:cNvSpPr txBox="1"/>
          <p:nvPr/>
        </p:nvSpPr>
        <p:spPr>
          <a:xfrm>
            <a:off x="2149778" y="1155985"/>
            <a:ext cx="751114" cy="461665"/>
          </a:xfrm>
          <a:prstGeom prst="rect">
            <a:avLst/>
          </a:prstGeom>
          <a:noFill/>
        </p:spPr>
        <p:txBody>
          <a:bodyPr wrap="square" rtlCol="0">
            <a:spAutoFit/>
          </a:bodyPr>
          <a:lstStyle/>
          <a:p>
            <a:pPr algn="l"/>
            <a:r>
              <a:rPr lang="en-GB" sz="2400" dirty="0">
                <a:solidFill>
                  <a:srgbClr val="104F75"/>
                </a:solidFill>
              </a:rPr>
              <a:t>Léa</a:t>
            </a:r>
          </a:p>
        </p:txBody>
      </p:sp>
      <p:sp>
        <p:nvSpPr>
          <p:cNvPr id="49" name="TextBox 48">
            <a:extLst>
              <a:ext uri="{FF2B5EF4-FFF2-40B4-BE49-F238E27FC236}">
                <a16:creationId xmlns:a16="http://schemas.microsoft.com/office/drawing/2014/main" id="{AF117640-27EF-41EA-B8D1-8DCB0FD1D8B2}"/>
              </a:ext>
            </a:extLst>
          </p:cNvPr>
          <p:cNvSpPr txBox="1"/>
          <p:nvPr/>
        </p:nvSpPr>
        <p:spPr>
          <a:xfrm>
            <a:off x="10096672" y="1161489"/>
            <a:ext cx="1257128" cy="461665"/>
          </a:xfrm>
          <a:prstGeom prst="rect">
            <a:avLst/>
          </a:prstGeom>
          <a:noFill/>
        </p:spPr>
        <p:txBody>
          <a:bodyPr wrap="square" rtlCol="0">
            <a:spAutoFit/>
          </a:bodyPr>
          <a:lstStyle/>
          <a:p>
            <a:pPr algn="l"/>
            <a:r>
              <a:rPr lang="en-GB" sz="2400" dirty="0">
                <a:solidFill>
                  <a:srgbClr val="104F75"/>
                </a:solidFill>
              </a:rPr>
              <a:t>Sophie</a:t>
            </a:r>
          </a:p>
        </p:txBody>
      </p:sp>
    </p:spTree>
    <p:extLst>
      <p:ext uri="{BB962C8B-B14F-4D97-AF65-F5344CB8AC3E}">
        <p14:creationId xmlns:p14="http://schemas.microsoft.com/office/powerpoint/2010/main" val="2593214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25865"/>
            <a:ext cx="5889172" cy="867128"/>
          </a:xfrm>
          <a:prstGeom prst="rect">
            <a:avLst/>
          </a:prstGeom>
        </p:spPr>
      </p:pic>
      <p:sp>
        <p:nvSpPr>
          <p:cNvPr id="4" name="Title 3"/>
          <p:cNvSpPr>
            <a:spLocks noGrp="1"/>
          </p:cNvSpPr>
          <p:nvPr>
            <p:ph type="title"/>
          </p:nvPr>
        </p:nvSpPr>
        <p:spPr>
          <a:xfrm>
            <a:off x="0" y="125865"/>
            <a:ext cx="5265384" cy="707849"/>
          </a:xfrm>
        </p:spPr>
        <p:txBody>
          <a:bodyPr>
            <a:normAutofit/>
          </a:bodyPr>
          <a:lstStyle/>
          <a:p>
            <a:r>
              <a:rPr lang="fr-FR" sz="3600" b="1">
                <a:solidFill>
                  <a:schemeClr val="bg1"/>
                </a:solidFill>
              </a:rPr>
              <a:t>Les achats*</a:t>
            </a:r>
            <a:endParaRPr lang="fr-FR"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5" name="Table 9">
            <a:extLst>
              <a:ext uri="{FF2B5EF4-FFF2-40B4-BE49-F238E27FC236}">
                <a16:creationId xmlns:a16="http://schemas.microsoft.com/office/drawing/2014/main" id="{A79794FA-529D-4F8B-9428-EDD8DE868E83}"/>
              </a:ext>
            </a:extLst>
          </p:cNvPr>
          <p:cNvGraphicFramePr>
            <a:graphicFrameLocks noGrp="1"/>
          </p:cNvGraphicFramePr>
          <p:nvPr>
            <p:extLst>
              <p:ext uri="{D42A27DB-BD31-4B8C-83A1-F6EECF244321}">
                <p14:modId xmlns:p14="http://schemas.microsoft.com/office/powerpoint/2010/main" val="1426460513"/>
              </p:ext>
            </p:extLst>
          </p:nvPr>
        </p:nvGraphicFramePr>
        <p:xfrm>
          <a:off x="285258" y="1395795"/>
          <a:ext cx="11621483" cy="4794120"/>
        </p:xfrm>
        <a:graphic>
          <a:graphicData uri="http://schemas.openxmlformats.org/drawingml/2006/table">
            <a:tbl>
              <a:tblPr firstRow="1" bandRow="1">
                <a:tableStyleId>{5C22544A-7EE6-4342-B048-85BDC9FD1C3A}</a:tableStyleId>
              </a:tblPr>
              <a:tblGrid>
                <a:gridCol w="1989856">
                  <a:extLst>
                    <a:ext uri="{9D8B030D-6E8A-4147-A177-3AD203B41FA5}">
                      <a16:colId xmlns:a16="http://schemas.microsoft.com/office/drawing/2014/main" val="576095963"/>
                    </a:ext>
                  </a:extLst>
                </a:gridCol>
                <a:gridCol w="2111829">
                  <a:extLst>
                    <a:ext uri="{9D8B030D-6E8A-4147-A177-3AD203B41FA5}">
                      <a16:colId xmlns:a16="http://schemas.microsoft.com/office/drawing/2014/main" val="2837380653"/>
                    </a:ext>
                  </a:extLst>
                </a:gridCol>
                <a:gridCol w="1262743">
                  <a:extLst>
                    <a:ext uri="{9D8B030D-6E8A-4147-A177-3AD203B41FA5}">
                      <a16:colId xmlns:a16="http://schemas.microsoft.com/office/drawing/2014/main" val="2088573060"/>
                    </a:ext>
                  </a:extLst>
                </a:gridCol>
                <a:gridCol w="6257055">
                  <a:extLst>
                    <a:ext uri="{9D8B030D-6E8A-4147-A177-3AD203B41FA5}">
                      <a16:colId xmlns:a16="http://schemas.microsoft.com/office/drawing/2014/main" val="1062329771"/>
                    </a:ext>
                  </a:extLst>
                </a:gridCol>
              </a:tblGrid>
              <a:tr h="433260">
                <a:tc>
                  <a:txBody>
                    <a:bodyPr/>
                    <a:lstStyle/>
                    <a:p>
                      <a:r>
                        <a:rPr lang="en-GB" b="0" dirty="0">
                          <a:solidFill>
                            <a:schemeClr val="bg1"/>
                          </a:solidFill>
                        </a:rPr>
                        <a:t>Item being discussed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7D1E"/>
                    </a:solidFill>
                  </a:tcPr>
                </a:tc>
                <a:tc>
                  <a:txBody>
                    <a:bodyPr/>
                    <a:lstStyle/>
                    <a:p>
                      <a:r>
                        <a:rPr lang="en-GB" b="0" dirty="0">
                          <a:solidFill>
                            <a:schemeClr val="bg1"/>
                          </a:solidFill>
                        </a:rPr>
                        <a:t>Who was interested in buying the item?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7D1E"/>
                    </a:solidFill>
                  </a:tcPr>
                </a:tc>
                <a:tc>
                  <a:txBody>
                    <a:bodyPr/>
                    <a:lstStyle/>
                    <a:p>
                      <a:r>
                        <a:rPr lang="en-GB" b="0" dirty="0">
                          <a:solidFill>
                            <a:schemeClr val="bg1"/>
                          </a:solidFill>
                        </a:rPr>
                        <a:t>Was the item bought?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7D1E"/>
                    </a:solidFill>
                  </a:tcPr>
                </a:tc>
                <a:tc>
                  <a:txBody>
                    <a:bodyPr/>
                    <a:lstStyle/>
                    <a:p>
                      <a:r>
                        <a:rPr lang="en-GB" b="0" dirty="0">
                          <a:solidFill>
                            <a:schemeClr val="bg1"/>
                          </a:solidFill>
                        </a:rPr>
                        <a:t>Extra details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7D1E"/>
                    </a:solidFill>
                  </a:tcPr>
                </a:tc>
                <a:extLst>
                  <a:ext uri="{0D108BD9-81ED-4DB2-BD59-A6C34878D82A}">
                    <a16:rowId xmlns:a16="http://schemas.microsoft.com/office/drawing/2014/main" val="3854399401"/>
                  </a:ext>
                </a:extLst>
              </a:tr>
              <a:tr h="433260">
                <a:tc>
                  <a:txBody>
                    <a:bodyPr/>
                    <a:lstStyle/>
                    <a:p>
                      <a:r>
                        <a:rPr lang="en-GB" dirty="0">
                          <a:solidFill>
                            <a:srgbClr val="104F75"/>
                          </a:solidFill>
                        </a:rPr>
                        <a:t>Long coat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rgbClr val="104F75"/>
                          </a:solidFill>
                        </a:rPr>
                        <a:t>Sophie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rgbClr val="104F75"/>
                          </a:solidFill>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rgbClr val="104F75"/>
                          </a:solidFill>
                        </a:rPr>
                        <a:t>Sophie is showing it to her mother this evening.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6132097"/>
                  </a:ext>
                </a:extLst>
              </a:tr>
              <a:tr h="433260">
                <a:tc>
                  <a:txBody>
                    <a:bodyPr/>
                    <a:lstStyle/>
                    <a:p>
                      <a:r>
                        <a:rPr lang="en-GB" dirty="0">
                          <a:solidFill>
                            <a:srgbClr val="104F75"/>
                          </a:solidFill>
                        </a:rPr>
                        <a:t>Guitar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err="1">
                          <a:solidFill>
                            <a:srgbClr val="104F75"/>
                          </a:solidFill>
                        </a:rPr>
                        <a:t>Stéphanie</a:t>
                      </a:r>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rgbClr val="104F75"/>
                          </a:solidFill>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rgbClr val="104F75"/>
                          </a:solidFill>
                        </a:rPr>
                        <a:t>She didn’t buy it, but wants 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9896616"/>
                  </a:ext>
                </a:extLst>
              </a:tr>
              <a:tr h="433260">
                <a:tc>
                  <a:txBody>
                    <a:bodyPr/>
                    <a:lstStyle/>
                    <a:p>
                      <a:r>
                        <a:rPr lang="en-GB" dirty="0">
                          <a:solidFill>
                            <a:srgbClr val="104F75"/>
                          </a:solidFill>
                        </a:rPr>
                        <a:t>Favourite brand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rgbClr val="104F75"/>
                          </a:solidFill>
                        </a:rPr>
                        <a:t>Sophie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rgbClr val="104F75"/>
                          </a:solidFill>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rgbClr val="104F75"/>
                          </a:solidFill>
                        </a:rPr>
                        <a:t>Sophie will look for it next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7279667"/>
                  </a:ext>
                </a:extLst>
              </a:tr>
              <a:tr h="433260">
                <a:tc>
                  <a:txBody>
                    <a:bodyPr/>
                    <a:lstStyle/>
                    <a:p>
                      <a:r>
                        <a:rPr lang="en-GB" dirty="0">
                          <a:solidFill>
                            <a:srgbClr val="104F75"/>
                          </a:solidFill>
                        </a:rPr>
                        <a:t>Small gift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rgbClr val="104F75"/>
                          </a:solidFill>
                        </a:rPr>
                        <a:t>Sophie and someone else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rgbClr val="104F75"/>
                          </a:solidFill>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rgbClr val="104F75"/>
                          </a:solidFill>
                        </a:rPr>
                        <a:t>They are giving it to their friend tomorrow.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6487450"/>
                  </a:ext>
                </a:extLst>
              </a:tr>
              <a:tr h="433260">
                <a:tc>
                  <a:txBody>
                    <a:bodyPr/>
                    <a:lstStyle/>
                    <a:p>
                      <a:r>
                        <a:rPr lang="en-GB" dirty="0">
                          <a:solidFill>
                            <a:srgbClr val="104F75"/>
                          </a:solidFill>
                        </a:rPr>
                        <a:t>Cake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rgbClr val="104F75"/>
                          </a:solidFill>
                        </a:rPr>
                        <a:t>Sophie and someone else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rgbClr val="104F75"/>
                          </a:solidFill>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rgbClr val="104F75"/>
                          </a:solidFill>
                        </a:rPr>
                        <a:t>The café didn’t make cakes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8144316"/>
                  </a:ext>
                </a:extLst>
              </a:tr>
              <a:tr h="433260">
                <a:tc>
                  <a:txBody>
                    <a:bodyPr/>
                    <a:lstStyle/>
                    <a:p>
                      <a:r>
                        <a:rPr lang="en-GB" dirty="0">
                          <a:solidFill>
                            <a:srgbClr val="104F75"/>
                          </a:solidFill>
                        </a:rPr>
                        <a:t>Story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err="1">
                          <a:solidFill>
                            <a:srgbClr val="104F75"/>
                          </a:solidFill>
                        </a:rPr>
                        <a:t>Stéphanie</a:t>
                      </a:r>
                      <a:endParaRPr lang="en-GB" dirty="0">
                        <a:solidFill>
                          <a:srgbClr val="104F75"/>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rgbClr val="104F75"/>
                          </a:solidFill>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rgbClr val="104F75"/>
                          </a:solidFill>
                        </a:rPr>
                        <a:t>She will be reading it this evening.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6010029"/>
                  </a:ext>
                </a:extLst>
              </a:tr>
              <a:tr h="433260">
                <a:tc>
                  <a:txBody>
                    <a:bodyPr/>
                    <a:lstStyle/>
                    <a:p>
                      <a:r>
                        <a:rPr lang="en-GB" dirty="0">
                          <a:solidFill>
                            <a:srgbClr val="104F75"/>
                          </a:solidFill>
                        </a:rPr>
                        <a:t>Television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rgbClr val="104F75"/>
                          </a:solidFill>
                        </a:rPr>
                        <a:t>Sophie’s parents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rgbClr val="104F75"/>
                          </a:solidFill>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rgbClr val="104F75"/>
                          </a:solidFill>
                        </a:rPr>
                        <a:t>It’s being delivered tomorrow.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37958077"/>
                  </a:ext>
                </a:extLst>
              </a:tr>
              <a:tr h="433260">
                <a:tc>
                  <a:txBody>
                    <a:bodyPr/>
                    <a:lstStyle/>
                    <a:p>
                      <a:r>
                        <a:rPr lang="en-GB" dirty="0">
                          <a:solidFill>
                            <a:srgbClr val="104F75"/>
                          </a:solidFill>
                        </a:rPr>
                        <a:t>Bread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rgbClr val="104F75"/>
                          </a:solidFill>
                        </a:rPr>
                        <a:t>Sophie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rgbClr val="104F75"/>
                          </a:solidFill>
                        </a:rPr>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rgbClr val="104F75"/>
                          </a:solidFill>
                        </a:rPr>
                        <a:t>She is going to eat it with someone else this evening.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6150702"/>
                  </a:ext>
                </a:extLst>
              </a:tr>
            </a:tbl>
          </a:graphicData>
        </a:graphic>
      </p:graphicFrame>
      <p:sp>
        <p:nvSpPr>
          <p:cNvPr id="11" name="Rectangle 10">
            <a:extLst>
              <a:ext uri="{FF2B5EF4-FFF2-40B4-BE49-F238E27FC236}">
                <a16:creationId xmlns:a16="http://schemas.microsoft.com/office/drawing/2014/main" id="{25C2E469-C982-4F72-9376-10858B7072DF}"/>
              </a:ext>
            </a:extLst>
          </p:cNvPr>
          <p:cNvSpPr/>
          <p:nvPr/>
        </p:nvSpPr>
        <p:spPr>
          <a:xfrm>
            <a:off x="308447" y="2351314"/>
            <a:ext cx="1875971" cy="32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C21F5547-E703-4D7C-9ED0-B2FD931296C3}"/>
              </a:ext>
            </a:extLst>
          </p:cNvPr>
          <p:cNvSpPr/>
          <p:nvPr/>
        </p:nvSpPr>
        <p:spPr>
          <a:xfrm>
            <a:off x="308447" y="2801635"/>
            <a:ext cx="1875971" cy="32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4BBC47B1-90A6-4333-9648-AD5689C952F1}"/>
              </a:ext>
            </a:extLst>
          </p:cNvPr>
          <p:cNvSpPr/>
          <p:nvPr/>
        </p:nvSpPr>
        <p:spPr>
          <a:xfrm>
            <a:off x="308447" y="5787628"/>
            <a:ext cx="1875971" cy="32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133DFA40-34A6-4D16-BE92-AE19A1D71992}"/>
              </a:ext>
            </a:extLst>
          </p:cNvPr>
          <p:cNvSpPr/>
          <p:nvPr/>
        </p:nvSpPr>
        <p:spPr>
          <a:xfrm>
            <a:off x="308447" y="5351836"/>
            <a:ext cx="1875971" cy="32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9778FD55-02B4-4DF1-B37F-2FBDF8E19C2A}"/>
              </a:ext>
            </a:extLst>
          </p:cNvPr>
          <p:cNvSpPr/>
          <p:nvPr/>
        </p:nvSpPr>
        <p:spPr>
          <a:xfrm>
            <a:off x="308447" y="3239967"/>
            <a:ext cx="1875971" cy="32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AF3268D7-60F8-4093-8CB8-52702B9A53C0}"/>
              </a:ext>
            </a:extLst>
          </p:cNvPr>
          <p:cNvSpPr/>
          <p:nvPr/>
        </p:nvSpPr>
        <p:spPr>
          <a:xfrm>
            <a:off x="308447" y="4961493"/>
            <a:ext cx="1875971" cy="32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F1FC8CB2-F97B-4348-8DCF-607821B1904E}"/>
              </a:ext>
            </a:extLst>
          </p:cNvPr>
          <p:cNvSpPr/>
          <p:nvPr/>
        </p:nvSpPr>
        <p:spPr>
          <a:xfrm>
            <a:off x="308447" y="3690288"/>
            <a:ext cx="1875971" cy="32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54BC8248-07C6-4F6C-A2A4-81FB25F399A6}"/>
              </a:ext>
            </a:extLst>
          </p:cNvPr>
          <p:cNvSpPr/>
          <p:nvPr/>
        </p:nvSpPr>
        <p:spPr>
          <a:xfrm>
            <a:off x="308447" y="4335928"/>
            <a:ext cx="1875971" cy="32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24EA9762-DB40-4568-B6B8-7EAFE9EBC24C}"/>
              </a:ext>
            </a:extLst>
          </p:cNvPr>
          <p:cNvSpPr/>
          <p:nvPr/>
        </p:nvSpPr>
        <p:spPr>
          <a:xfrm>
            <a:off x="2301913" y="2351314"/>
            <a:ext cx="1875971" cy="32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7080BDF6-85A0-4906-BA9C-800CA462E3D0}"/>
              </a:ext>
            </a:extLst>
          </p:cNvPr>
          <p:cNvSpPr/>
          <p:nvPr/>
        </p:nvSpPr>
        <p:spPr>
          <a:xfrm>
            <a:off x="2366275" y="2797461"/>
            <a:ext cx="1875971" cy="32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824D25D3-8472-4709-9DB2-F2704E018ED9}"/>
              </a:ext>
            </a:extLst>
          </p:cNvPr>
          <p:cNvSpPr/>
          <p:nvPr/>
        </p:nvSpPr>
        <p:spPr>
          <a:xfrm>
            <a:off x="2366276" y="3229478"/>
            <a:ext cx="1875971" cy="32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C07B28CF-E756-4510-8DFF-95460EAE8613}"/>
              </a:ext>
            </a:extLst>
          </p:cNvPr>
          <p:cNvSpPr/>
          <p:nvPr/>
        </p:nvSpPr>
        <p:spPr>
          <a:xfrm>
            <a:off x="2338709" y="3648472"/>
            <a:ext cx="1875971" cy="541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28371268-9F1F-4E29-A446-DEBB77B489B1}"/>
              </a:ext>
            </a:extLst>
          </p:cNvPr>
          <p:cNvSpPr/>
          <p:nvPr/>
        </p:nvSpPr>
        <p:spPr>
          <a:xfrm>
            <a:off x="2338709" y="4276190"/>
            <a:ext cx="1869884" cy="541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039196E0-EAF5-4009-82CD-4A7C74474343}"/>
              </a:ext>
            </a:extLst>
          </p:cNvPr>
          <p:cNvSpPr/>
          <p:nvPr/>
        </p:nvSpPr>
        <p:spPr>
          <a:xfrm>
            <a:off x="2318388" y="4942596"/>
            <a:ext cx="1875971" cy="32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1B89F3DD-774A-4F96-9E38-93D587E6979F}"/>
              </a:ext>
            </a:extLst>
          </p:cNvPr>
          <p:cNvSpPr/>
          <p:nvPr/>
        </p:nvSpPr>
        <p:spPr>
          <a:xfrm>
            <a:off x="2335665" y="5397758"/>
            <a:ext cx="1875971" cy="32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41819079-FE50-4523-807B-30D58066EE72}"/>
              </a:ext>
            </a:extLst>
          </p:cNvPr>
          <p:cNvSpPr/>
          <p:nvPr/>
        </p:nvSpPr>
        <p:spPr>
          <a:xfrm>
            <a:off x="2335664" y="5821222"/>
            <a:ext cx="1875971" cy="32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9F8D85B4-0200-4274-9D53-78648E91E66D}"/>
              </a:ext>
            </a:extLst>
          </p:cNvPr>
          <p:cNvSpPr/>
          <p:nvPr/>
        </p:nvSpPr>
        <p:spPr>
          <a:xfrm>
            <a:off x="4469381" y="2351314"/>
            <a:ext cx="940820" cy="32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91ABD72A-A686-49A9-9353-32C475A2D61D}"/>
              </a:ext>
            </a:extLst>
          </p:cNvPr>
          <p:cNvSpPr/>
          <p:nvPr/>
        </p:nvSpPr>
        <p:spPr>
          <a:xfrm>
            <a:off x="4469381" y="2801635"/>
            <a:ext cx="940820" cy="32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F3AD7169-9A79-45D1-85F2-14F7BC292746}"/>
              </a:ext>
            </a:extLst>
          </p:cNvPr>
          <p:cNvSpPr/>
          <p:nvPr/>
        </p:nvSpPr>
        <p:spPr>
          <a:xfrm>
            <a:off x="4469381" y="3260925"/>
            <a:ext cx="940820" cy="32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6302E8EA-6061-4728-9D18-9BAEC0E90A85}"/>
              </a:ext>
            </a:extLst>
          </p:cNvPr>
          <p:cNvSpPr/>
          <p:nvPr/>
        </p:nvSpPr>
        <p:spPr>
          <a:xfrm>
            <a:off x="4469381" y="3691044"/>
            <a:ext cx="940820" cy="32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5CAFE6A4-2A4D-4ACD-AD1C-D1D746FA7D72}"/>
              </a:ext>
            </a:extLst>
          </p:cNvPr>
          <p:cNvSpPr/>
          <p:nvPr/>
        </p:nvSpPr>
        <p:spPr>
          <a:xfrm>
            <a:off x="4469381" y="4333822"/>
            <a:ext cx="940820" cy="32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EBA01369-E064-48C5-903F-AFF88B4B571D}"/>
              </a:ext>
            </a:extLst>
          </p:cNvPr>
          <p:cNvSpPr/>
          <p:nvPr/>
        </p:nvSpPr>
        <p:spPr>
          <a:xfrm>
            <a:off x="4469381" y="4914344"/>
            <a:ext cx="940820" cy="32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C500F5A2-D118-4996-8664-602AA9EEDA27}"/>
              </a:ext>
            </a:extLst>
          </p:cNvPr>
          <p:cNvSpPr/>
          <p:nvPr/>
        </p:nvSpPr>
        <p:spPr>
          <a:xfrm>
            <a:off x="4469381" y="5388843"/>
            <a:ext cx="940820" cy="32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BD2AFC00-21EB-436D-A7DE-6F7AC11CD45C}"/>
              </a:ext>
            </a:extLst>
          </p:cNvPr>
          <p:cNvSpPr/>
          <p:nvPr/>
        </p:nvSpPr>
        <p:spPr>
          <a:xfrm>
            <a:off x="4469381" y="5823955"/>
            <a:ext cx="940820" cy="32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60858F70-CA11-44EF-AD3B-3296DD664098}"/>
              </a:ext>
            </a:extLst>
          </p:cNvPr>
          <p:cNvSpPr/>
          <p:nvPr/>
        </p:nvSpPr>
        <p:spPr>
          <a:xfrm>
            <a:off x="5687144" y="2351427"/>
            <a:ext cx="5453552" cy="32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8067FB22-F143-46D7-A713-28ECFEED8C74}"/>
              </a:ext>
            </a:extLst>
          </p:cNvPr>
          <p:cNvSpPr/>
          <p:nvPr/>
        </p:nvSpPr>
        <p:spPr>
          <a:xfrm>
            <a:off x="5701698" y="2754229"/>
            <a:ext cx="5453552" cy="32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BBEADE3C-272A-4FF3-BCBD-F3B769F4B83B}"/>
              </a:ext>
            </a:extLst>
          </p:cNvPr>
          <p:cNvSpPr/>
          <p:nvPr/>
        </p:nvSpPr>
        <p:spPr>
          <a:xfrm>
            <a:off x="5718765" y="3256296"/>
            <a:ext cx="5453552" cy="32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14B8AF2D-965C-493F-9ABE-E9DF61C36A24}"/>
              </a:ext>
            </a:extLst>
          </p:cNvPr>
          <p:cNvSpPr/>
          <p:nvPr/>
        </p:nvSpPr>
        <p:spPr>
          <a:xfrm>
            <a:off x="5687144" y="3692795"/>
            <a:ext cx="5453552" cy="32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B6765EE2-9F4F-4519-8694-F52842636800}"/>
              </a:ext>
            </a:extLst>
          </p:cNvPr>
          <p:cNvSpPr/>
          <p:nvPr/>
        </p:nvSpPr>
        <p:spPr>
          <a:xfrm>
            <a:off x="5701698" y="4297549"/>
            <a:ext cx="5453552" cy="403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EE2F6214-0D9B-491C-B35D-F21B36A60AD3}"/>
              </a:ext>
            </a:extLst>
          </p:cNvPr>
          <p:cNvSpPr/>
          <p:nvPr/>
        </p:nvSpPr>
        <p:spPr>
          <a:xfrm>
            <a:off x="5687144" y="5397343"/>
            <a:ext cx="5453552" cy="32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F854848F-C5C6-4DF1-A4E3-37C84D2022A8}"/>
              </a:ext>
            </a:extLst>
          </p:cNvPr>
          <p:cNvSpPr/>
          <p:nvPr/>
        </p:nvSpPr>
        <p:spPr>
          <a:xfrm>
            <a:off x="5718765" y="4928280"/>
            <a:ext cx="5453552" cy="32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5B4AFA1A-BF90-44CE-BFDE-03C91137EDF5}"/>
              </a:ext>
            </a:extLst>
          </p:cNvPr>
          <p:cNvSpPr/>
          <p:nvPr/>
        </p:nvSpPr>
        <p:spPr>
          <a:xfrm>
            <a:off x="5687144" y="5769941"/>
            <a:ext cx="5893819" cy="32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8" name="Picture 77">
            <a:extLst>
              <a:ext uri="{FF2B5EF4-FFF2-40B4-BE49-F238E27FC236}">
                <a16:creationId xmlns:a16="http://schemas.microsoft.com/office/drawing/2014/main" id="{D4AF5D21-063E-4FA0-9072-BD14695C0B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2560" y="-285665"/>
            <a:ext cx="1658447" cy="1658447"/>
          </a:xfrm>
          <a:prstGeom prst="rect">
            <a:avLst/>
          </a:prstGeom>
        </p:spPr>
      </p:pic>
      <p:pic>
        <p:nvPicPr>
          <p:cNvPr id="79" name="Picture 78">
            <a:extLst>
              <a:ext uri="{FF2B5EF4-FFF2-40B4-BE49-F238E27FC236}">
                <a16:creationId xmlns:a16="http://schemas.microsoft.com/office/drawing/2014/main" id="{E8135DE1-B5D9-4A0C-B2EE-A1EA434639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5360" y="-257993"/>
            <a:ext cx="1625660" cy="1625660"/>
          </a:xfrm>
          <a:prstGeom prst="rect">
            <a:avLst/>
          </a:prstGeom>
        </p:spPr>
      </p:pic>
    </p:spTree>
    <p:extLst>
      <p:ext uri="{BB962C8B-B14F-4D97-AF65-F5344CB8AC3E}">
        <p14:creationId xmlns:p14="http://schemas.microsoft.com/office/powerpoint/2010/main" val="418981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7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5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5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5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5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7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49"/>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60"/>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68"/>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75"/>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48"/>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6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69"/>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Aux </a:t>
            </a:r>
            <a:r>
              <a:rPr lang="fr-FR" sz="3600" b="1" dirty="0">
                <a:solidFill>
                  <a:schemeClr val="bg1"/>
                </a:solidFill>
              </a:rPr>
              <a:t>magasins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2" name="TextBox 1">
            <a:extLst>
              <a:ext uri="{FF2B5EF4-FFF2-40B4-BE49-F238E27FC236}">
                <a16:creationId xmlns:a16="http://schemas.microsoft.com/office/drawing/2014/main" id="{B1B66412-34D5-4BB7-904B-87ED950F57FE}"/>
              </a:ext>
            </a:extLst>
          </p:cNvPr>
          <p:cNvSpPr txBox="1"/>
          <p:nvPr/>
        </p:nvSpPr>
        <p:spPr>
          <a:xfrm>
            <a:off x="0" y="1163992"/>
            <a:ext cx="11734822" cy="461665"/>
          </a:xfrm>
          <a:prstGeom prst="rect">
            <a:avLst/>
          </a:prstGeom>
          <a:noFill/>
        </p:spPr>
        <p:txBody>
          <a:bodyPr wrap="square" rtlCol="0">
            <a:spAutoFit/>
          </a:bodyPr>
          <a:lstStyle/>
          <a:p>
            <a:pPr algn="l"/>
            <a:r>
              <a:rPr lang="fr-FR" sz="2400" dirty="0">
                <a:solidFill>
                  <a:schemeClr val="accent5">
                    <a:lumMod val="50000"/>
                  </a:schemeClr>
                </a:solidFill>
              </a:rPr>
              <a:t>Tu fais du shopping avec ton/ta partenaire.</a:t>
            </a:r>
          </a:p>
        </p:txBody>
      </p:sp>
      <p:pic>
        <p:nvPicPr>
          <p:cNvPr id="9" name="Picture 8">
            <a:extLst>
              <a:ext uri="{FF2B5EF4-FFF2-40B4-BE49-F238E27FC236}">
                <a16:creationId xmlns:a16="http://schemas.microsoft.com/office/drawing/2014/main" id="{493AE8DC-2CE0-4EFA-A9EB-6583C014B4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452" y="3173285"/>
            <a:ext cx="2920219" cy="2920219"/>
          </a:xfrm>
          <a:prstGeom prst="rect">
            <a:avLst/>
          </a:prstGeom>
        </p:spPr>
      </p:pic>
      <p:pic>
        <p:nvPicPr>
          <p:cNvPr id="12" name="Picture 11">
            <a:extLst>
              <a:ext uri="{FF2B5EF4-FFF2-40B4-BE49-F238E27FC236}">
                <a16:creationId xmlns:a16="http://schemas.microsoft.com/office/drawing/2014/main" id="{225C4179-F7B3-40BE-BEEE-C6B933D3FB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1331" y="3360013"/>
            <a:ext cx="2733491" cy="2733491"/>
          </a:xfrm>
          <a:prstGeom prst="rect">
            <a:avLst/>
          </a:prstGeom>
        </p:spPr>
      </p:pic>
      <p:sp>
        <p:nvSpPr>
          <p:cNvPr id="3" name="Speech Bubble: Rectangle with Corners Rounded 2">
            <a:extLst>
              <a:ext uri="{FF2B5EF4-FFF2-40B4-BE49-F238E27FC236}">
                <a16:creationId xmlns:a16="http://schemas.microsoft.com/office/drawing/2014/main" id="{D395C797-CB46-4DE8-B850-BD54F5AA0BDE}"/>
              </a:ext>
            </a:extLst>
          </p:cNvPr>
          <p:cNvSpPr/>
          <p:nvPr/>
        </p:nvSpPr>
        <p:spPr>
          <a:xfrm>
            <a:off x="2632692" y="2220068"/>
            <a:ext cx="2733491" cy="1498059"/>
          </a:xfrm>
          <a:prstGeom prst="wedgeRoundRectCallout">
            <a:avLst>
              <a:gd name="adj1" fmla="val -48591"/>
              <a:gd name="adj2" fmla="val 70292"/>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400" dirty="0"/>
              <a:t>Je la trouve. </a:t>
            </a:r>
          </a:p>
        </p:txBody>
      </p:sp>
      <p:sp>
        <p:nvSpPr>
          <p:cNvPr id="5" name="TextBox 4">
            <a:extLst>
              <a:ext uri="{FF2B5EF4-FFF2-40B4-BE49-F238E27FC236}">
                <a16:creationId xmlns:a16="http://schemas.microsoft.com/office/drawing/2014/main" id="{1F77D4A6-3705-44CB-925C-F0E3A66B37F5}"/>
              </a:ext>
            </a:extLst>
          </p:cNvPr>
          <p:cNvSpPr txBox="1"/>
          <p:nvPr/>
        </p:nvSpPr>
        <p:spPr>
          <a:xfrm>
            <a:off x="2632692" y="4495925"/>
            <a:ext cx="2920219" cy="461665"/>
          </a:xfrm>
          <a:prstGeom prst="rect">
            <a:avLst/>
          </a:prstGeom>
          <a:noFill/>
          <a:ln>
            <a:solidFill>
              <a:srgbClr val="002060"/>
            </a:solidFill>
          </a:ln>
        </p:spPr>
        <p:txBody>
          <a:bodyPr wrap="square" rtlCol="0">
            <a:spAutoFit/>
          </a:bodyPr>
          <a:lstStyle/>
          <a:p>
            <a:pPr algn="l"/>
            <a:r>
              <a:rPr lang="en-GB" sz="2400">
                <a:solidFill>
                  <a:srgbClr val="104F75"/>
                </a:solidFill>
              </a:rPr>
              <a:t>I find it. (the shirt)</a:t>
            </a:r>
          </a:p>
        </p:txBody>
      </p:sp>
      <p:sp>
        <p:nvSpPr>
          <p:cNvPr id="14" name="TextBox 13">
            <a:extLst>
              <a:ext uri="{FF2B5EF4-FFF2-40B4-BE49-F238E27FC236}">
                <a16:creationId xmlns:a16="http://schemas.microsoft.com/office/drawing/2014/main" id="{E4537645-DDC6-4BCC-8AE3-B5E4E954D6FE}"/>
              </a:ext>
            </a:extLst>
          </p:cNvPr>
          <p:cNvSpPr txBox="1"/>
          <p:nvPr/>
        </p:nvSpPr>
        <p:spPr>
          <a:xfrm>
            <a:off x="6457245" y="4495925"/>
            <a:ext cx="2920219" cy="461665"/>
          </a:xfrm>
          <a:prstGeom prst="rect">
            <a:avLst/>
          </a:prstGeom>
          <a:noFill/>
          <a:ln>
            <a:solidFill>
              <a:srgbClr val="002060"/>
            </a:solidFill>
          </a:ln>
        </p:spPr>
        <p:txBody>
          <a:bodyPr wrap="square" rtlCol="0">
            <a:spAutoFit/>
          </a:bodyPr>
          <a:lstStyle/>
          <a:p>
            <a:pPr algn="l"/>
            <a:r>
              <a:rPr lang="en-GB" sz="2400">
                <a:solidFill>
                  <a:srgbClr val="104F75"/>
                </a:solidFill>
              </a:rPr>
              <a:t>the book/the shirt</a:t>
            </a:r>
          </a:p>
        </p:txBody>
      </p:sp>
      <p:pic>
        <p:nvPicPr>
          <p:cNvPr id="16" name="Picture 15">
            <a:extLst>
              <a:ext uri="{FF2B5EF4-FFF2-40B4-BE49-F238E27FC236}">
                <a16:creationId xmlns:a16="http://schemas.microsoft.com/office/drawing/2014/main" id="{775BD23B-78FE-40BE-8B17-96C27C6963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39403" y="3617057"/>
            <a:ext cx="876122" cy="878868"/>
          </a:xfrm>
          <a:prstGeom prst="rect">
            <a:avLst/>
          </a:prstGeom>
        </p:spPr>
      </p:pic>
      <p:pic>
        <p:nvPicPr>
          <p:cNvPr id="17" name="Picture 16" descr="green checkmark">
            <a:extLst>
              <a:ext uri="{FF2B5EF4-FFF2-40B4-BE49-F238E27FC236}">
                <a16:creationId xmlns:a16="http://schemas.microsoft.com/office/drawing/2014/main" id="{6A8414AC-33A7-4359-90F1-7744F138F4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24525" y="3948592"/>
            <a:ext cx="593428" cy="618155"/>
          </a:xfrm>
          <a:prstGeom prst="rect">
            <a:avLst/>
          </a:prstGeom>
        </p:spPr>
      </p:pic>
    </p:spTree>
    <p:extLst>
      <p:ext uri="{BB962C8B-B14F-4D97-AF65-F5344CB8AC3E}">
        <p14:creationId xmlns:p14="http://schemas.microsoft.com/office/powerpoint/2010/main" val="382914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Aux magasins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3FF39D30-4649-CC4D-B004-F55757FC4AEF}"/>
              </a:ext>
            </a:extLst>
          </p:cNvPr>
          <p:cNvSpPr txBox="1"/>
          <p:nvPr/>
        </p:nvSpPr>
        <p:spPr>
          <a:xfrm>
            <a:off x="180001" y="1296000"/>
            <a:ext cx="5916000" cy="4524315"/>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4472C4">
                    <a:lumMod val="50000"/>
                  </a:srgbClr>
                </a:solidFill>
                <a:latin typeface="Century Gothic" panose="020F0302020204030204"/>
              </a:rPr>
              <a:t>Partenaire</a:t>
            </a:r>
            <a:r>
              <a:rPr lang="en-US" sz="2400" dirty="0">
                <a:solidFill>
                  <a:srgbClr val="4472C4">
                    <a:lumMod val="50000"/>
                  </a:srgbClr>
                </a:solidFill>
                <a:latin typeface="Century Gothic" panose="020F0302020204030204"/>
              </a:rPr>
              <a:t>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I look for it. (the coat)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I look at it. (the television)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I don’t find it. (the 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They deliver it. (the piano)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the book | the 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the cheese | the ice cream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the meal | the guitar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the bike | the car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0D71B3ED-F5D5-4277-9394-1BCB8C2AA10D}"/>
              </a:ext>
            </a:extLst>
          </p:cNvPr>
          <p:cNvSpPr txBox="1"/>
          <p:nvPr/>
        </p:nvSpPr>
        <p:spPr>
          <a:xfrm>
            <a:off x="6096001" y="1307949"/>
            <a:ext cx="5813920" cy="4524315"/>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4472C4">
                    <a:lumMod val="50000"/>
                  </a:srgbClr>
                </a:solidFill>
                <a:latin typeface="Century Gothic" panose="020F0302020204030204"/>
              </a:rPr>
              <a:t>Partenaire</a:t>
            </a:r>
            <a:r>
              <a:rPr lang="en-US" sz="2400" dirty="0">
                <a:solidFill>
                  <a:srgbClr val="4472C4">
                    <a:lumMod val="50000"/>
                  </a:srgbClr>
                </a:solidFill>
                <a:latin typeface="Century Gothic" panose="020F0302020204030204"/>
              </a:rPr>
              <a:t>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I show it to my brother. (the 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I do not eat it. (the cheese)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I’m paying for it tomorrow. (the meal)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We are ordering. (the car)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the coat | the key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the novel | the television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the book | the shirt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the piano | the guitar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p:txBody>
      </p:sp>
    </p:spTree>
    <p:extLst>
      <p:ext uri="{BB962C8B-B14F-4D97-AF65-F5344CB8AC3E}">
        <p14:creationId xmlns:p14="http://schemas.microsoft.com/office/powerpoint/2010/main" val="3071868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Aux magasins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3FF39D30-4649-CC4D-B004-F55757FC4AEF}"/>
              </a:ext>
            </a:extLst>
          </p:cNvPr>
          <p:cNvSpPr txBox="1"/>
          <p:nvPr/>
        </p:nvSpPr>
        <p:spPr>
          <a:xfrm>
            <a:off x="141514" y="1307949"/>
            <a:ext cx="5954486" cy="3416320"/>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4472C4">
                    <a:lumMod val="50000"/>
                  </a:srgbClr>
                </a:solidFill>
                <a:latin typeface="Century Gothic" panose="020F0302020204030204"/>
              </a:rPr>
              <a:t>Partenaire</a:t>
            </a:r>
            <a:r>
              <a:rPr lang="en-US" dirty="0">
                <a:solidFill>
                  <a:srgbClr val="4472C4">
                    <a:lumMod val="50000"/>
                  </a:srgbClr>
                </a:solidFill>
                <a:latin typeface="Century Gothic" panose="020F0302020204030204"/>
              </a:rPr>
              <a:t>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472C4">
                    <a:lumMod val="50000"/>
                  </a:srgbClr>
                </a:solidFill>
                <a:latin typeface="Century Gothic" panose="020F0302020204030204"/>
              </a:rPr>
              <a:t>I look for it. (the coat – </a:t>
            </a:r>
            <a:r>
              <a:rPr lang="fr-FR" dirty="0">
                <a:solidFill>
                  <a:srgbClr val="4472C4">
                    <a:lumMod val="50000"/>
                  </a:srgbClr>
                </a:solidFill>
                <a:latin typeface="Century Gothic" panose="020F0302020204030204"/>
              </a:rPr>
              <a:t>le manteau</a:t>
            </a:r>
            <a:r>
              <a:rPr lang="en-US"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472C4">
                    <a:lumMod val="50000"/>
                  </a:srgbClr>
                </a:solidFill>
                <a:latin typeface="Century Gothic" panose="020F0302020204030204"/>
              </a:rPr>
              <a:t>I look at it. (the television – </a:t>
            </a:r>
            <a:r>
              <a:rPr lang="fr-FR" dirty="0">
                <a:solidFill>
                  <a:srgbClr val="4472C4">
                    <a:lumMod val="50000"/>
                  </a:srgbClr>
                </a:solidFill>
                <a:latin typeface="Century Gothic" panose="020F0302020204030204"/>
              </a:rPr>
              <a:t>la télévision)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472C4">
                    <a:lumMod val="50000"/>
                  </a:srgbClr>
                </a:solidFill>
                <a:latin typeface="Century Gothic" panose="020F0302020204030204"/>
              </a:rPr>
              <a:t>I don’t find it. (the book – </a:t>
            </a:r>
            <a:r>
              <a:rPr lang="fr-FR" dirty="0">
                <a:solidFill>
                  <a:srgbClr val="4472C4">
                    <a:lumMod val="50000"/>
                  </a:srgbClr>
                </a:solidFill>
                <a:latin typeface="Century Gothic" panose="020F0302020204030204"/>
              </a:rPr>
              <a:t>le livre</a:t>
            </a:r>
            <a:r>
              <a:rPr lang="en-US"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472C4">
                    <a:lumMod val="50000"/>
                  </a:srgbClr>
                </a:solidFill>
                <a:latin typeface="Century Gothic" panose="020F0302020204030204"/>
              </a:rPr>
              <a:t>They deliver it. (the piano – le piano)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472C4">
                    <a:lumMod val="50000"/>
                  </a:srgbClr>
                </a:solidFill>
                <a:latin typeface="Century Gothic" panose="020F0302020204030204"/>
              </a:rPr>
              <a:t>the book (</a:t>
            </a:r>
            <a:r>
              <a:rPr lang="fr-FR" dirty="0">
                <a:solidFill>
                  <a:srgbClr val="4472C4">
                    <a:lumMod val="50000"/>
                  </a:srgbClr>
                </a:solidFill>
                <a:latin typeface="Century Gothic" panose="020F0302020204030204"/>
              </a:rPr>
              <a:t>le livre</a:t>
            </a:r>
            <a:r>
              <a:rPr lang="en-US" dirty="0">
                <a:solidFill>
                  <a:srgbClr val="4472C4">
                    <a:lumMod val="50000"/>
                  </a:srgbClr>
                </a:solidFill>
                <a:latin typeface="Century Gothic" panose="020F0302020204030204"/>
              </a:rPr>
              <a:t>)|the table (</a:t>
            </a:r>
            <a:r>
              <a:rPr lang="fr-FR" dirty="0">
                <a:solidFill>
                  <a:srgbClr val="4472C4">
                    <a:lumMod val="50000"/>
                  </a:srgbClr>
                </a:solidFill>
                <a:latin typeface="Century Gothic" panose="020F0302020204030204"/>
              </a:rPr>
              <a:t>la 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472C4">
                    <a:lumMod val="50000"/>
                  </a:srgbClr>
                </a:solidFill>
                <a:latin typeface="Century Gothic" panose="020F0302020204030204"/>
              </a:rPr>
              <a:t>the cheese (</a:t>
            </a:r>
            <a:r>
              <a:rPr lang="fr-FR" dirty="0">
                <a:solidFill>
                  <a:srgbClr val="4472C4">
                    <a:lumMod val="50000"/>
                  </a:srgbClr>
                </a:solidFill>
                <a:latin typeface="Century Gothic" panose="020F0302020204030204"/>
              </a:rPr>
              <a:t>le fromage</a:t>
            </a:r>
            <a:r>
              <a:rPr lang="en-US" dirty="0">
                <a:solidFill>
                  <a:srgbClr val="4472C4">
                    <a:lumMod val="50000"/>
                  </a:srgbClr>
                </a:solidFill>
                <a:latin typeface="Century Gothic" panose="020F0302020204030204"/>
              </a:rPr>
              <a:t>)|the ice cream (</a:t>
            </a:r>
            <a:r>
              <a:rPr lang="fr-FR" dirty="0">
                <a:solidFill>
                  <a:srgbClr val="4472C4">
                    <a:lumMod val="50000"/>
                  </a:srgbClr>
                </a:solidFill>
                <a:latin typeface="Century Gothic" panose="020F0302020204030204"/>
              </a:rPr>
              <a:t>la glace)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472C4">
                    <a:lumMod val="50000"/>
                  </a:srgbClr>
                </a:solidFill>
                <a:latin typeface="Century Gothic" panose="020F0302020204030204"/>
              </a:rPr>
              <a:t>the meal (</a:t>
            </a:r>
            <a:r>
              <a:rPr lang="fr-FR" dirty="0">
                <a:solidFill>
                  <a:srgbClr val="4472C4">
                    <a:lumMod val="50000"/>
                  </a:srgbClr>
                </a:solidFill>
                <a:latin typeface="Century Gothic" panose="020F0302020204030204"/>
              </a:rPr>
              <a:t>le repas</a:t>
            </a:r>
            <a:r>
              <a:rPr lang="en-US" dirty="0">
                <a:solidFill>
                  <a:srgbClr val="4472C4">
                    <a:lumMod val="50000"/>
                  </a:srgbClr>
                </a:solidFill>
                <a:latin typeface="Century Gothic" panose="020F0302020204030204"/>
              </a:rPr>
              <a:t>)|the guitar (</a:t>
            </a:r>
            <a:r>
              <a:rPr lang="fr-FR" dirty="0">
                <a:solidFill>
                  <a:srgbClr val="4472C4">
                    <a:lumMod val="50000"/>
                  </a:srgbClr>
                </a:solidFill>
                <a:latin typeface="Century Gothic" panose="020F0302020204030204"/>
              </a:rPr>
              <a:t>la guitare)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472C4">
                    <a:lumMod val="50000"/>
                  </a:srgbClr>
                </a:solidFill>
                <a:latin typeface="Century Gothic" panose="020F0302020204030204"/>
              </a:rPr>
              <a:t>the bike (</a:t>
            </a:r>
            <a:r>
              <a:rPr lang="fr-FR" dirty="0">
                <a:solidFill>
                  <a:srgbClr val="4472C4">
                    <a:lumMod val="50000"/>
                  </a:srgbClr>
                </a:solidFill>
                <a:latin typeface="Century Gothic" panose="020F0302020204030204"/>
              </a:rPr>
              <a:t>le vélo)</a:t>
            </a:r>
            <a:r>
              <a:rPr lang="en-US" dirty="0">
                <a:solidFill>
                  <a:srgbClr val="4472C4">
                    <a:lumMod val="50000"/>
                  </a:srgbClr>
                </a:solidFill>
                <a:latin typeface="Century Gothic" panose="020F0302020204030204"/>
              </a:rPr>
              <a:t>|the car (</a:t>
            </a:r>
            <a:r>
              <a:rPr lang="fr-FR" dirty="0">
                <a:solidFill>
                  <a:srgbClr val="4472C4">
                    <a:lumMod val="50000"/>
                  </a:srgbClr>
                </a:solidFill>
                <a:latin typeface="Century Gothic" panose="020F0302020204030204"/>
              </a:rPr>
              <a:t>la voiture)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0D71B3ED-F5D5-4277-9394-1BCB8C2AA10D}"/>
              </a:ext>
            </a:extLst>
          </p:cNvPr>
          <p:cNvSpPr txBox="1"/>
          <p:nvPr/>
        </p:nvSpPr>
        <p:spPr>
          <a:xfrm>
            <a:off x="6237514" y="1307949"/>
            <a:ext cx="5812972" cy="3416320"/>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4472C4">
                    <a:lumMod val="50000"/>
                  </a:srgbClr>
                </a:solidFill>
                <a:latin typeface="Century Gothic" panose="020F0302020204030204"/>
              </a:rPr>
              <a:t>Partenaire</a:t>
            </a:r>
            <a:r>
              <a:rPr lang="en-US" dirty="0">
                <a:solidFill>
                  <a:srgbClr val="4472C4">
                    <a:lumMod val="50000"/>
                  </a:srgbClr>
                </a:solidFill>
                <a:latin typeface="Century Gothic" panose="020F0302020204030204"/>
              </a:rPr>
              <a:t> 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472C4">
                    <a:lumMod val="50000"/>
                  </a:srgbClr>
                </a:solidFill>
                <a:latin typeface="Century Gothic" panose="020F0302020204030204"/>
              </a:rPr>
              <a:t>I show it to my brother. (the table – </a:t>
            </a:r>
            <a:r>
              <a:rPr lang="fr-FR" dirty="0">
                <a:solidFill>
                  <a:srgbClr val="4472C4">
                    <a:lumMod val="50000"/>
                  </a:srgbClr>
                </a:solidFill>
                <a:latin typeface="Century Gothic" panose="020F0302020204030204"/>
              </a:rPr>
              <a:t>la table</a:t>
            </a:r>
            <a:r>
              <a:rPr lang="en-US"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472C4">
                    <a:lumMod val="50000"/>
                  </a:srgbClr>
                </a:solidFill>
                <a:latin typeface="Century Gothic" panose="020F0302020204030204"/>
              </a:rPr>
              <a:t>I do not eat it. (the cheese – </a:t>
            </a:r>
            <a:r>
              <a:rPr lang="fr-FR" dirty="0">
                <a:solidFill>
                  <a:srgbClr val="4472C4">
                    <a:lumMod val="50000"/>
                  </a:srgbClr>
                </a:solidFill>
                <a:latin typeface="Century Gothic" panose="020F0302020204030204"/>
              </a:rPr>
              <a:t>le fromage</a:t>
            </a:r>
            <a:r>
              <a:rPr lang="en-US"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472C4">
                    <a:lumMod val="50000"/>
                  </a:srgbClr>
                </a:solidFill>
                <a:latin typeface="Century Gothic" panose="020F0302020204030204"/>
              </a:rPr>
              <a:t>I’m paying for it tomorrow. (the meal – </a:t>
            </a:r>
            <a:r>
              <a:rPr lang="fr-FR" dirty="0">
                <a:solidFill>
                  <a:srgbClr val="4472C4">
                    <a:lumMod val="50000"/>
                  </a:srgbClr>
                </a:solidFill>
                <a:latin typeface="Century Gothic" panose="020F0302020204030204"/>
              </a:rPr>
              <a:t>le repas</a:t>
            </a:r>
            <a:r>
              <a:rPr lang="en-US"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472C4">
                    <a:lumMod val="50000"/>
                  </a:srgbClr>
                </a:solidFill>
                <a:latin typeface="Century Gothic" panose="020F0302020204030204"/>
              </a:rPr>
              <a:t>We are ordering. (the car – la voiture)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472C4">
                    <a:lumMod val="50000"/>
                  </a:srgbClr>
                </a:solidFill>
                <a:latin typeface="Century Gothic" panose="020F0302020204030204"/>
              </a:rPr>
              <a:t>the coat (</a:t>
            </a:r>
            <a:r>
              <a:rPr lang="fr-FR" dirty="0">
                <a:solidFill>
                  <a:srgbClr val="4472C4">
                    <a:lumMod val="50000"/>
                  </a:srgbClr>
                </a:solidFill>
                <a:latin typeface="Century Gothic" panose="020F0302020204030204"/>
              </a:rPr>
              <a:t>le manteau</a:t>
            </a:r>
            <a:r>
              <a:rPr lang="en-US" dirty="0">
                <a:solidFill>
                  <a:srgbClr val="4472C4">
                    <a:lumMod val="50000"/>
                  </a:srgbClr>
                </a:solidFill>
                <a:latin typeface="Century Gothic" panose="020F0302020204030204"/>
              </a:rPr>
              <a:t>)|the key (</a:t>
            </a:r>
            <a:r>
              <a:rPr lang="fr-FR" dirty="0">
                <a:solidFill>
                  <a:srgbClr val="4472C4">
                    <a:lumMod val="50000"/>
                  </a:srgbClr>
                </a:solidFill>
                <a:latin typeface="Century Gothic" panose="020F0302020204030204"/>
              </a:rPr>
              <a:t>la clé)</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472C4">
                    <a:lumMod val="50000"/>
                  </a:srgbClr>
                </a:solidFill>
                <a:latin typeface="Century Gothic" panose="020F0302020204030204"/>
              </a:rPr>
              <a:t>the novel (</a:t>
            </a:r>
            <a:r>
              <a:rPr lang="fr-FR" dirty="0">
                <a:solidFill>
                  <a:srgbClr val="4472C4">
                    <a:lumMod val="50000"/>
                  </a:srgbClr>
                </a:solidFill>
                <a:latin typeface="Century Gothic" panose="020F0302020204030204"/>
              </a:rPr>
              <a:t>le roman</a:t>
            </a:r>
            <a:r>
              <a:rPr lang="en-US" dirty="0">
                <a:solidFill>
                  <a:srgbClr val="4472C4">
                    <a:lumMod val="50000"/>
                  </a:srgbClr>
                </a:solidFill>
                <a:latin typeface="Century Gothic" panose="020F0302020204030204"/>
              </a:rPr>
              <a:t>)|the television (</a:t>
            </a:r>
            <a:r>
              <a:rPr lang="fr-FR" dirty="0">
                <a:solidFill>
                  <a:srgbClr val="4472C4">
                    <a:lumMod val="50000"/>
                  </a:srgbClr>
                </a:solidFill>
                <a:latin typeface="Century Gothic" panose="020F0302020204030204"/>
              </a:rPr>
              <a:t>la télévision)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472C4">
                    <a:lumMod val="50000"/>
                  </a:srgbClr>
                </a:solidFill>
                <a:latin typeface="Century Gothic" panose="020F0302020204030204"/>
              </a:rPr>
              <a:t>the book (</a:t>
            </a:r>
            <a:r>
              <a:rPr lang="fr-FR" dirty="0">
                <a:solidFill>
                  <a:srgbClr val="4472C4">
                    <a:lumMod val="50000"/>
                  </a:srgbClr>
                </a:solidFill>
                <a:latin typeface="Century Gothic" panose="020F0302020204030204"/>
              </a:rPr>
              <a:t>le livre</a:t>
            </a:r>
            <a:r>
              <a:rPr lang="en-US" dirty="0">
                <a:solidFill>
                  <a:srgbClr val="4472C4">
                    <a:lumMod val="50000"/>
                  </a:srgbClr>
                </a:solidFill>
                <a:latin typeface="Century Gothic" panose="020F0302020204030204"/>
              </a:rPr>
              <a:t>)|the shirt (</a:t>
            </a:r>
            <a:r>
              <a:rPr lang="fr-FR" dirty="0">
                <a:solidFill>
                  <a:srgbClr val="4472C4">
                    <a:lumMod val="50000"/>
                  </a:srgbClr>
                </a:solidFill>
                <a:latin typeface="Century Gothic" panose="020F0302020204030204"/>
              </a:rPr>
              <a:t>la chemise</a:t>
            </a:r>
            <a:r>
              <a:rPr lang="en-US"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472C4">
                    <a:lumMod val="50000"/>
                  </a:srgbClr>
                </a:solidFill>
                <a:latin typeface="Century Gothic" panose="020F0302020204030204"/>
              </a:rPr>
              <a:t>the piano (</a:t>
            </a:r>
            <a:r>
              <a:rPr lang="fr-FR" dirty="0">
                <a:solidFill>
                  <a:srgbClr val="4472C4">
                    <a:lumMod val="50000"/>
                  </a:srgbClr>
                </a:solidFill>
                <a:latin typeface="Century Gothic" panose="020F0302020204030204"/>
              </a:rPr>
              <a:t>le piano</a:t>
            </a:r>
            <a:r>
              <a:rPr lang="en-US" dirty="0">
                <a:solidFill>
                  <a:srgbClr val="4472C4">
                    <a:lumMod val="50000"/>
                  </a:srgbClr>
                </a:solidFill>
                <a:latin typeface="Century Gothic" panose="020F0302020204030204"/>
              </a:rPr>
              <a:t>)|the guitar (</a:t>
            </a:r>
            <a:r>
              <a:rPr lang="fr-FR" dirty="0">
                <a:solidFill>
                  <a:srgbClr val="4472C4">
                    <a:lumMod val="50000"/>
                  </a:srgbClr>
                </a:solidFill>
                <a:latin typeface="Century Gothic" panose="020F0302020204030204"/>
              </a:rPr>
              <a:t>la guitare)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4472C4">
                  <a:lumMod val="50000"/>
                </a:srgbClr>
              </a:solidFill>
              <a:latin typeface="Century Gothic" panose="020F0302020204030204"/>
            </a:endParaRPr>
          </a:p>
        </p:txBody>
      </p:sp>
    </p:spTree>
    <p:extLst>
      <p:ext uri="{BB962C8B-B14F-4D97-AF65-F5344CB8AC3E}">
        <p14:creationId xmlns:p14="http://schemas.microsoft.com/office/powerpoint/2010/main" val="1851931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Aux magasins</a:t>
            </a:r>
            <a:endParaRPr lang="fr-FR"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669666" y="2047802"/>
            <a:ext cx="4802548" cy="293061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le cherche. (le manteau)</a:t>
            </a:r>
          </a:p>
          <a:p>
            <a:pPr marL="0" marR="0" lvl="0" indent="0" algn="l" defTabSz="914400" rtl="0" eaLnBrk="1" fontAlgn="auto" latinLnBrk="0" hangingPunct="1">
              <a:lnSpc>
                <a:spcPct val="200000"/>
              </a:lnSpc>
              <a:spcBef>
                <a:spcPts val="0"/>
              </a:spcBef>
              <a:spcAft>
                <a:spcPts val="0"/>
              </a:spcAft>
              <a:buClrTx/>
              <a:buSzTx/>
              <a:buFontTx/>
              <a:buNone/>
              <a:tabLst/>
              <a:defRPr/>
            </a:pPr>
            <a:r>
              <a:rPr lang="fr-FR" sz="2400" dirty="0">
                <a:solidFill>
                  <a:srgbClr val="4472C4">
                    <a:lumMod val="50000"/>
                  </a:srgbClr>
                </a:solidFill>
                <a:latin typeface="Century Gothic" panose="020F0302020204030204"/>
              </a:rPr>
              <a:t>Je la regarde. (la télé)</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ne le trouve pas. (le livre)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Ils le livrent. (le piano)</a:t>
            </a:r>
          </a:p>
        </p:txBody>
      </p:sp>
      <p:sp>
        <p:nvSpPr>
          <p:cNvPr id="9" name="TextBox 8">
            <a:extLst>
              <a:ext uri="{FF2B5EF4-FFF2-40B4-BE49-F238E27FC236}">
                <a16:creationId xmlns:a16="http://schemas.microsoft.com/office/drawing/2014/main" id="{AB345D4F-40EC-62ED-889D-BB6C2DEA3347}"/>
              </a:ext>
            </a:extLst>
          </p:cNvPr>
          <p:cNvSpPr txBox="1"/>
          <p:nvPr/>
        </p:nvSpPr>
        <p:spPr>
          <a:xfrm>
            <a:off x="5873036" y="2047802"/>
            <a:ext cx="5883536" cy="293061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fr-FR" sz="2400" dirty="0">
                <a:solidFill>
                  <a:srgbClr val="4472C4">
                    <a:lumMod val="50000"/>
                  </a:srgbClr>
                </a:solidFill>
                <a:latin typeface="Century Gothic" panose="020F0302020204030204"/>
              </a:rPr>
              <a:t>Je la montre </a:t>
            </a:r>
            <a:r>
              <a:rPr lang="fr-FR" sz="2400" dirty="0">
                <a:solidFill>
                  <a:srgbClr val="4472C4">
                    <a:lumMod val="50000"/>
                  </a:srgbClr>
                </a:solidFill>
                <a:latin typeface="Century Gothic" panose="020B0502020202020204" pitchFamily="34" charset="0"/>
              </a:rPr>
              <a:t>à mon frère</a:t>
            </a:r>
            <a:r>
              <a:rPr lang="fr-FR" sz="2400" dirty="0">
                <a:solidFill>
                  <a:srgbClr val="4472C4">
                    <a:lumMod val="50000"/>
                  </a:srgbClr>
                </a:solidFill>
                <a:latin typeface="Century Gothic" panose="020F0302020204030204"/>
              </a:rPr>
              <a:t>. (la table)</a:t>
            </a:r>
          </a:p>
          <a:p>
            <a:pPr marL="0" marR="0" lvl="0" indent="0" algn="l" defTabSz="914400" rtl="0" eaLnBrk="1" fontAlgn="auto" latinLnBrk="0" hangingPunct="1">
              <a:lnSpc>
                <a:spcPct val="200000"/>
              </a:lnSpc>
              <a:spcBef>
                <a:spcPts val="0"/>
              </a:spcBef>
              <a:spcAft>
                <a:spcPts val="0"/>
              </a:spcAft>
              <a:buClrTx/>
              <a:buSzTx/>
              <a:buFontTx/>
              <a:buNone/>
              <a:tabLst/>
              <a:defRPr/>
            </a:pPr>
            <a:r>
              <a:rPr lang="fr-FR" sz="2400" dirty="0">
                <a:solidFill>
                  <a:srgbClr val="4472C4">
                    <a:lumMod val="50000"/>
                  </a:srgbClr>
                </a:solidFill>
                <a:latin typeface="Century Gothic" panose="020F0302020204030204"/>
              </a:rPr>
              <a:t>Je ne le mange pas. (le fromage)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le paie demain. (le repas)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la commandons. (la voiture)</a:t>
            </a:r>
          </a:p>
        </p:txBody>
      </p:sp>
    </p:spTree>
    <p:extLst>
      <p:ext uri="{BB962C8B-B14F-4D97-AF65-F5344CB8AC3E}">
        <p14:creationId xmlns:p14="http://schemas.microsoft.com/office/powerpoint/2010/main" val="734458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359629" y="490409"/>
            <a:ext cx="7308549" cy="1062010"/>
          </a:xfrm>
        </p:spPr>
        <p:txBody>
          <a:bodyPr>
            <a:normAutofit fontScale="90000"/>
          </a:bodyPr>
          <a:lstStyle/>
          <a:p>
            <a:pPr algn="l"/>
            <a:r>
              <a:rPr lang="en-GB" sz="4000" b="1" dirty="0">
                <a:solidFill>
                  <a:prstClr val="white"/>
                </a:solidFill>
              </a:rPr>
              <a:t>Shopping</a:t>
            </a:r>
            <a:br>
              <a:rPr lang="en-GB" sz="4000" b="1" dirty="0">
                <a:solidFill>
                  <a:prstClr val="white"/>
                </a:solidFill>
              </a:rPr>
            </a:br>
            <a:endParaRPr lang="en-US" sz="4000"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2 - Lesson </a:t>
            </a:r>
            <a:r>
              <a:rPr lang="en-GB" sz="2000" dirty="0">
                <a:solidFill>
                  <a:prstClr val="white"/>
                </a:solidFill>
                <a:latin typeface="Century Gothic" panose="020B0502020202020204" pitchFamily="34" charset="0"/>
              </a:rPr>
              <a:t>52</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Catherine Salkeld / Louise Bibbey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08/08</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8" name="Subtitle 5">
            <a:extLst>
              <a:ext uri="{FF2B5EF4-FFF2-40B4-BE49-F238E27FC236}">
                <a16:creationId xmlns:a16="http://schemas.microsoft.com/office/drawing/2014/main" id="{55A270C5-6ED0-42B3-BA9E-DAAA8191BDD5}"/>
              </a:ext>
            </a:extLst>
          </p:cNvPr>
          <p:cNvSpPr txBox="1">
            <a:spLocks/>
          </p:cNvSpPr>
          <p:nvPr/>
        </p:nvSpPr>
        <p:spPr>
          <a:xfrm>
            <a:off x="300038" y="1300122"/>
            <a:ext cx="6840991" cy="13647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000" dirty="0">
                <a:solidFill>
                  <a:prstClr val="white"/>
                </a:solidFill>
              </a:rPr>
              <a:t>Contraction of pronouns  (le/la ➜ l’) before a vowel or h </a:t>
            </a:r>
            <a:r>
              <a:rPr lang="fr-FR" sz="3000" dirty="0">
                <a:solidFill>
                  <a:prstClr val="white"/>
                </a:solidFill>
              </a:rPr>
              <a:t>muet</a:t>
            </a:r>
          </a:p>
          <a:p>
            <a:pPr algn="l"/>
            <a:endParaRPr lang="en-US" sz="3000" dirty="0">
              <a:solidFill>
                <a:prstClr val="white"/>
              </a:solidFill>
            </a:endParaRPr>
          </a:p>
        </p:txBody>
      </p:sp>
      <p:sp>
        <p:nvSpPr>
          <p:cNvPr id="19" name="Subtitle 5">
            <a:extLst>
              <a:ext uri="{FF2B5EF4-FFF2-40B4-BE49-F238E27FC236}">
                <a16:creationId xmlns:a16="http://schemas.microsoft.com/office/drawing/2014/main" id="{8F95AB36-41F2-4DE4-B81D-9DCA4B90500F}"/>
              </a:ext>
            </a:extLst>
          </p:cNvPr>
          <p:cNvSpPr txBox="1">
            <a:spLocks/>
          </p:cNvSpPr>
          <p:nvPr/>
        </p:nvSpPr>
        <p:spPr>
          <a:xfrm>
            <a:off x="359629" y="2229216"/>
            <a:ext cx="7193587" cy="195934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3000" dirty="0">
              <a:solidFill>
                <a:prstClr val="white"/>
              </a:solidFill>
            </a:endParaRPr>
          </a:p>
          <a:p>
            <a:pPr algn="l"/>
            <a:r>
              <a:rPr lang="en-US" sz="3000" dirty="0">
                <a:solidFill>
                  <a:prstClr val="white"/>
                </a:solidFill>
              </a:rPr>
              <a:t>SSCs: [</a:t>
            </a:r>
            <a:r>
              <a:rPr lang="en-US" sz="3000" dirty="0" err="1">
                <a:solidFill>
                  <a:prstClr val="white"/>
                </a:solidFill>
              </a:rPr>
              <a:t>th</a:t>
            </a:r>
            <a:r>
              <a:rPr lang="en-US" sz="3000" dirty="0">
                <a:solidFill>
                  <a:prstClr val="white"/>
                </a:solidFill>
              </a:rPr>
              <a:t>], [</a:t>
            </a:r>
            <a:r>
              <a:rPr lang="en-US" sz="3000" dirty="0" err="1">
                <a:solidFill>
                  <a:prstClr val="white"/>
                </a:solidFill>
              </a:rPr>
              <a:t>ch</a:t>
            </a:r>
            <a:r>
              <a:rPr lang="en-US" sz="3000" dirty="0">
                <a:solidFill>
                  <a:prstClr val="white"/>
                </a:solidFill>
              </a:rPr>
              <a:t>]</a:t>
            </a:r>
          </a:p>
        </p:txBody>
      </p:sp>
    </p:spTree>
    <p:extLst>
      <p:ext uri="{BB962C8B-B14F-4D97-AF65-F5344CB8AC3E}">
        <p14:creationId xmlns:p14="http://schemas.microsoft.com/office/powerpoint/2010/main" val="2533872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C30714-DCCF-3D43-B0F7-2610004A83B8}"/>
              </a:ext>
            </a:extLst>
          </p:cNvPr>
          <p:cNvSpPr>
            <a:spLocks noGrp="1"/>
          </p:cNvSpPr>
          <p:nvPr>
            <p:ph type="title"/>
          </p:nvPr>
        </p:nvSpPr>
        <p:spPr>
          <a:xfrm>
            <a:off x="100289" y="-544253"/>
            <a:ext cx="4301942" cy="3440466"/>
          </a:xfrm>
        </p:spPr>
        <p:txBody>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ch</a:t>
            </a:r>
            <a:endParaRPr lang="en-US" dirty="0"/>
          </a:p>
        </p:txBody>
      </p:sp>
      <p:sp>
        <p:nvSpPr>
          <p:cNvPr id="3" name="TextBox 2"/>
          <p:cNvSpPr txBox="1"/>
          <p:nvPr/>
        </p:nvSpPr>
        <p:spPr>
          <a:xfrm>
            <a:off x="2541859" y="4282829"/>
            <a:ext cx="710828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1" i="0" u="none" strike="noStrike" kern="1200" cap="none" spc="0" normalizeH="0" baseline="0" dirty="0">
                <a:ln>
                  <a:noFill/>
                </a:ln>
                <a:solidFill>
                  <a:srgbClr val="FA6500"/>
                </a:solidFill>
                <a:effectLst/>
                <a:uLnTx/>
                <a:uFillTx/>
                <a:latin typeface="Century Gothic" panose="020F0302020204030204"/>
                <a:ea typeface="+mn-ea"/>
                <a:cs typeface="Calibri" panose="020F0502020204030204" pitchFamily="34" charset="0"/>
              </a:rPr>
              <a:t>ch</a:t>
            </a:r>
            <a:r>
              <a:rPr kumimoji="0" lang="fr-FR" sz="12000" b="0" i="0" u="none" strike="noStrike" kern="1200" cap="none" spc="0" normalizeH="0" baseline="0" dirty="0">
                <a:ln>
                  <a:noFill/>
                </a:ln>
                <a:solidFill>
                  <a:srgbClr val="1F4E79"/>
                </a:solidFill>
                <a:effectLst/>
                <a:uLnTx/>
                <a:uFillTx/>
                <a:latin typeface="Century Gothic" panose="020F0302020204030204"/>
                <a:ea typeface="+mn-ea"/>
                <a:cs typeface="Calibri" panose="020F0502020204030204" pitchFamily="34" charset="0"/>
              </a:rPr>
              <a:t>er</a:t>
            </a:r>
            <a:r>
              <a:rPr kumimoji="0" lang="fr-FR" sz="12000" b="1" i="0" u="none" strike="noStrike" kern="1200" cap="none" spc="0" normalizeH="0" baseline="0" dirty="0">
                <a:ln>
                  <a:noFill/>
                </a:ln>
                <a:solidFill>
                  <a:srgbClr val="FA6500"/>
                </a:solidFill>
                <a:effectLst/>
                <a:uLnTx/>
                <a:uFillTx/>
                <a:latin typeface="Century Gothic" panose="020F0302020204030204"/>
                <a:ea typeface="+mn-ea"/>
                <a:cs typeface="Calibri" panose="020F0502020204030204" pitchFamily="34" charset="0"/>
              </a:rPr>
              <a:t>ch</a:t>
            </a:r>
            <a:r>
              <a:rPr kumimoji="0" lang="fr-FR" sz="12000" b="0" i="0" u="none" strike="noStrike" kern="1200" cap="none" spc="0" normalizeH="0" baseline="0" dirty="0">
                <a:ln>
                  <a:noFill/>
                </a:ln>
                <a:solidFill>
                  <a:srgbClr val="1F4E79"/>
                </a:solidFill>
                <a:effectLst/>
                <a:uLnTx/>
                <a:uFillTx/>
                <a:latin typeface="Century Gothic" panose="020F0302020204030204"/>
                <a:ea typeface="+mn-ea"/>
                <a:cs typeface="Calibri" panose="020F0502020204030204" pitchFamily="34" charset="0"/>
              </a:rPr>
              <a:t>er</a:t>
            </a:r>
          </a:p>
        </p:txBody>
      </p:sp>
      <p:pic>
        <p:nvPicPr>
          <p:cNvPr id="4" name="Picture 3" descr="a search sig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231" y="419700"/>
            <a:ext cx="4259906" cy="4372641"/>
          </a:xfrm>
          <a:prstGeom prst="rect">
            <a:avLst/>
          </a:prstGeom>
        </p:spPr>
      </p:pic>
    </p:spTree>
    <p:extLst>
      <p:ext uri="{BB962C8B-B14F-4D97-AF65-F5344CB8AC3E}">
        <p14:creationId xmlns:p14="http://schemas.microsoft.com/office/powerpoint/2010/main" val="427762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cherch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cherch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10350" y="135299"/>
            <a:ext cx="10515600" cy="1325563"/>
          </a:xfrm>
        </p:spPr>
        <p:txBody>
          <a:bodyPr>
            <a:normAutofit fontScale="90000"/>
          </a:bodyPr>
          <a:lstStyle/>
          <a:p>
            <a:pPr algn="ctr"/>
            <a:r>
              <a:rPr lang="fr-FR" sz="13300" b="1" dirty="0" err="1">
                <a:solidFill>
                  <a:srgbClr val="115076"/>
                </a:solidFill>
                <a:cs typeface="Calibri" panose="020F0502020204030204" pitchFamily="34" charset="0"/>
              </a:rPr>
              <a:t>ch</a:t>
            </a:r>
            <a:endParaRPr lang="fr-FR" dirty="0"/>
          </a:p>
        </p:txBody>
      </p:sp>
      <p:sp>
        <p:nvSpPr>
          <p:cNvPr id="3" name="Rounded Rectangle 2" descr="rectangle"/>
          <p:cNvSpPr/>
          <p:nvPr/>
        </p:nvSpPr>
        <p:spPr>
          <a:xfrm>
            <a:off x="4190520" y="1813891"/>
            <a:ext cx="3806447" cy="28006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descr="magnifying glass with a questionmark "/>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68521" y="2009654"/>
            <a:ext cx="1513563" cy="1553618"/>
          </a:xfrm>
          <a:prstGeom prst="rect">
            <a:avLst/>
          </a:prstGeom>
        </p:spPr>
      </p:pic>
      <p:sp>
        <p:nvSpPr>
          <p:cNvPr id="15" name="TextBox 14"/>
          <p:cNvSpPr txBox="1"/>
          <p:nvPr/>
        </p:nvSpPr>
        <p:spPr>
          <a:xfrm>
            <a:off x="4190520" y="3385018"/>
            <a:ext cx="38064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er</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er</a:t>
            </a:r>
          </a:p>
        </p:txBody>
      </p:sp>
      <p:sp>
        <p:nvSpPr>
          <p:cNvPr id="4" name="TextBox 3"/>
          <p:cNvSpPr txBox="1"/>
          <p:nvPr/>
        </p:nvSpPr>
        <p:spPr>
          <a:xfrm>
            <a:off x="359243" y="439705"/>
            <a:ext cx="45383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diman</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grpSp>
        <p:nvGrpSpPr>
          <p:cNvPr id="22" name="Group 21" descr="calendar with an arrow pointing to a sunday"/>
          <p:cNvGrpSpPr/>
          <p:nvPr/>
        </p:nvGrpSpPr>
        <p:grpSpPr>
          <a:xfrm>
            <a:off x="1237429" y="1423687"/>
            <a:ext cx="2275340" cy="1459436"/>
            <a:chOff x="975783" y="1716250"/>
            <a:chExt cx="2275340" cy="1459436"/>
          </a:xfrm>
        </p:grpSpPr>
        <p:pic>
          <p:nvPicPr>
            <p:cNvPr id="9" name="Picture 2" descr="calendar with an arrow pointing to a sunda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5783" y="1716250"/>
              <a:ext cx="1711260" cy="145943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flipH="1">
              <a:off x="2494378" y="2480332"/>
              <a:ext cx="756745" cy="28270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492859" y="3563272"/>
            <a:ext cx="32004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bou</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pic>
        <p:nvPicPr>
          <p:cNvPr id="12" name="Picture 4" descr="Mouth"/>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32982" y="4614494"/>
            <a:ext cx="850859" cy="11817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371598" y="4614494"/>
            <a:ext cx="34488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amp</a:t>
            </a:r>
          </a:p>
        </p:txBody>
      </p:sp>
      <p:sp>
        <p:nvSpPr>
          <p:cNvPr id="23" name="Rectangle 22"/>
          <p:cNvSpPr/>
          <p:nvPr/>
        </p:nvSpPr>
        <p:spPr>
          <a:xfrm>
            <a:off x="5398180" y="5413588"/>
            <a:ext cx="14542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[field]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139497" y="483505"/>
            <a:ext cx="388712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anter</a:t>
            </a:r>
          </a:p>
        </p:txBody>
      </p:sp>
      <p:pic>
        <p:nvPicPr>
          <p:cNvPr id="20" name="Picture 19" descr="woman singi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63561" y="1405020"/>
            <a:ext cx="1038996" cy="2077991"/>
          </a:xfrm>
          <a:prstGeom prst="rect">
            <a:avLst/>
          </a:prstGeom>
        </p:spPr>
      </p:pic>
      <p:sp>
        <p:nvSpPr>
          <p:cNvPr id="7" name="TextBox 6"/>
          <p:cNvSpPr txBox="1"/>
          <p:nvPr/>
        </p:nvSpPr>
        <p:spPr>
          <a:xfrm>
            <a:off x="8674718" y="3531810"/>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at</a:t>
            </a:r>
          </a:p>
        </p:txBody>
      </p:sp>
      <p:pic>
        <p:nvPicPr>
          <p:cNvPr id="2" name="Picture 1" descr="cat"/>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22072" y="4368301"/>
            <a:ext cx="2125303" cy="1593978"/>
          </a:xfrm>
          <a:prstGeom prst="rect">
            <a:avLst/>
          </a:prstGeom>
        </p:spPr>
      </p:pic>
    </p:spTree>
    <p:extLst>
      <p:ext uri="{BB962C8B-B14F-4D97-AF65-F5344CB8AC3E}">
        <p14:creationId xmlns:p14="http://schemas.microsoft.com/office/powerpoint/2010/main" val="166666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4" name="cherche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dimancg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5" name="dimancg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6" name="chant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6" name="chant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subTnLst>
                                    <p:audio>
                                      <p:cMediaNode>
                                        <p:cTn display="0" masterRel="sameClick">
                                          <p:stCondLst>
                                            <p:cond evt="begin" delay="0">
                                              <p:tn val="41"/>
                                            </p:cond>
                                          </p:stCondLst>
                                          <p:endCondLst>
                                            <p:cond evt="onStopAudio" delay="0">
                                              <p:tgtEl>
                                                <p:sldTgt/>
                                              </p:tgtEl>
                                            </p:cond>
                                          </p:endCondLst>
                                        </p:cTn>
                                        <p:tgtEl>
                                          <p:sndTgt r:embed="rId7" name="bouch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subTnLst>
                                    <p:audio>
                                      <p:cMediaNode>
                                        <p:cTn display="0" masterRel="sameClick">
                                          <p:stCondLst>
                                            <p:cond evt="begin" delay="0">
                                              <p:tn val="46"/>
                                            </p:cond>
                                          </p:stCondLst>
                                          <p:endCondLst>
                                            <p:cond evt="onStopAudio" delay="0">
                                              <p:tgtEl>
                                                <p:sldTgt/>
                                              </p:tgtEl>
                                            </p:cond>
                                          </p:endCondLst>
                                        </p:cTn>
                                        <p:tgtEl>
                                          <p:sndTgt r:embed="rId7" name="bouch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8" name="champ.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subTnLst>
                                    <p:audio>
                                      <p:cMediaNode>
                                        <p:cTn display="0" masterRel="sameClick">
                                          <p:stCondLst>
                                            <p:cond evt="begin" delay="0">
                                              <p:tn val="56"/>
                                            </p:cond>
                                          </p:stCondLst>
                                          <p:endCondLst>
                                            <p:cond evt="onStopAudio" delay="0">
                                              <p:tgtEl>
                                                <p:sldTgt/>
                                              </p:tgtEl>
                                            </p:cond>
                                          </p:endCondLst>
                                        </p:cTn>
                                        <p:tgtEl>
                                          <p:sndTgt r:embed="rId8" name="champ.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9" name="chat.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subTnLst>
                                    <p:audio>
                                      <p:cMediaNode>
                                        <p:cTn display="0" masterRel="sameClick">
                                          <p:stCondLst>
                                            <p:cond evt="begin" delay="0">
                                              <p:tn val="66"/>
                                            </p:cond>
                                          </p:stCondLst>
                                          <p:endCondLst>
                                            <p:cond evt="onStopAudio" delay="0">
                                              <p:tgtEl>
                                                <p:sldTgt/>
                                              </p:tgtEl>
                                            </p:cond>
                                          </p:endCondLst>
                                        </p:cTn>
                                        <p:tgtEl>
                                          <p:sndTgt r:embed="rId9" name="cha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15" grpId="0"/>
      <p:bldP spid="4" grpId="0"/>
      <p:bldP spid="5" grpId="0"/>
      <p:bldP spid="8" grpId="0"/>
      <p:bldP spid="23"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background rectangle">
            <a:extLst>
              <a:ext uri="{FF2B5EF4-FFF2-40B4-BE49-F238E27FC236}">
                <a16:creationId xmlns:a16="http://schemas.microsoft.com/office/drawing/2014/main" id="{0D8D4AE4-4ECC-4741-8E24-2FED7510939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5285647" cy="867128"/>
          </a:xfrm>
          <a:prstGeom prst="rect">
            <a:avLst/>
          </a:prstGeom>
        </p:spPr>
      </p:pic>
      <p:sp>
        <p:nvSpPr>
          <p:cNvPr id="20" name="Title 3">
            <a:extLst>
              <a:ext uri="{FF2B5EF4-FFF2-40B4-BE49-F238E27FC236}">
                <a16:creationId xmlns:a16="http://schemas.microsoft.com/office/drawing/2014/main" id="{7F4387C7-1415-4680-AABB-82D26DB325E8}"/>
              </a:ext>
            </a:extLst>
          </p:cNvPr>
          <p:cNvSpPr txBox="1">
            <a:spLocks/>
          </p:cNvSpPr>
          <p:nvPr/>
        </p:nvSpPr>
        <p:spPr>
          <a:xfrm>
            <a:off x="0" y="246120"/>
            <a:ext cx="6096000" cy="7585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Phonétique: SSC [</a:t>
            </a:r>
            <a:r>
              <a:rPr kumimoji="0" lang="en-GB" sz="3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a:t>
            </a:r>
            <a:r>
              <a:rPr kumimoji="0" lang="en-GB" sz="3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t>
            </a:r>
          </a:p>
        </p:txBody>
      </p:sp>
      <p:sp>
        <p:nvSpPr>
          <p:cNvPr id="21" name="Rounded Rectangle 46">
            <a:extLst>
              <a:ext uri="{FF2B5EF4-FFF2-40B4-BE49-F238E27FC236}">
                <a16:creationId xmlns:a16="http://schemas.microsoft.com/office/drawing/2014/main" id="{7831E268-38BD-427A-8296-70F00A5240E6}"/>
              </a:ext>
            </a:extLst>
          </p:cNvPr>
          <p:cNvSpPr/>
          <p:nvPr/>
        </p:nvSpPr>
        <p:spPr>
          <a:xfrm>
            <a:off x="10045825" y="249869"/>
            <a:ext cx="186409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3" name="TextBox 12">
            <a:extLst>
              <a:ext uri="{FF2B5EF4-FFF2-40B4-BE49-F238E27FC236}">
                <a16:creationId xmlns:a16="http://schemas.microsoft.com/office/drawing/2014/main" id="{E1DCA211-0879-49BC-9BA9-3D69435FBEB7}"/>
              </a:ext>
            </a:extLst>
          </p:cNvPr>
          <p:cNvSpPr txBox="1"/>
          <p:nvPr/>
        </p:nvSpPr>
        <p:spPr>
          <a:xfrm>
            <a:off x="46963" y="2711555"/>
            <a:ext cx="19912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Ca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erine</a:t>
            </a:r>
          </a:p>
        </p:txBody>
      </p:sp>
      <p:sp>
        <p:nvSpPr>
          <p:cNvPr id="23" name="TextBox 22">
            <a:extLst>
              <a:ext uri="{FF2B5EF4-FFF2-40B4-BE49-F238E27FC236}">
                <a16:creationId xmlns:a16="http://schemas.microsoft.com/office/drawing/2014/main" id="{EDD5934E-2A80-410C-9A82-7DC4061F4894}"/>
              </a:ext>
            </a:extLst>
          </p:cNvPr>
          <p:cNvSpPr txBox="1"/>
          <p:nvPr/>
        </p:nvSpPr>
        <p:spPr>
          <a:xfrm>
            <a:off x="8119357" y="2711555"/>
            <a:ext cx="18591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Elizabe</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p>
        </p:txBody>
      </p:sp>
      <p:sp>
        <p:nvSpPr>
          <p:cNvPr id="25" name="TextBox 24">
            <a:extLst>
              <a:ext uri="{FF2B5EF4-FFF2-40B4-BE49-F238E27FC236}">
                <a16:creationId xmlns:a16="http://schemas.microsoft.com/office/drawing/2014/main" id="{494B2943-07D8-4452-88E5-E4FE8B990E7B}"/>
              </a:ext>
            </a:extLst>
          </p:cNvPr>
          <p:cNvSpPr txBox="1"/>
          <p:nvPr/>
        </p:nvSpPr>
        <p:spPr>
          <a:xfrm>
            <a:off x="2102191" y="2711555"/>
            <a:ext cx="16083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Ma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éo</a:t>
            </a:r>
          </a:p>
        </p:txBody>
      </p:sp>
      <p:sp>
        <p:nvSpPr>
          <p:cNvPr id="26" name="TextBox 25">
            <a:extLst>
              <a:ext uri="{FF2B5EF4-FFF2-40B4-BE49-F238E27FC236}">
                <a16:creationId xmlns:a16="http://schemas.microsoft.com/office/drawing/2014/main" id="{03F33294-4C85-4147-B67E-491E2E57B67D}"/>
              </a:ext>
            </a:extLst>
          </p:cNvPr>
          <p:cNvSpPr txBox="1"/>
          <p:nvPr/>
        </p:nvSpPr>
        <p:spPr>
          <a:xfrm>
            <a:off x="4038690" y="2711555"/>
            <a:ext cx="18091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Na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alie</a:t>
            </a:r>
          </a:p>
        </p:txBody>
      </p:sp>
      <p:sp>
        <p:nvSpPr>
          <p:cNvPr id="27" name="TextBox 26">
            <a:extLst>
              <a:ext uri="{FF2B5EF4-FFF2-40B4-BE49-F238E27FC236}">
                <a16:creationId xmlns:a16="http://schemas.microsoft.com/office/drawing/2014/main" id="{51BB5968-E40C-4B8E-BE59-0236D7FB833B}"/>
              </a:ext>
            </a:extLst>
          </p:cNvPr>
          <p:cNvSpPr txBox="1"/>
          <p:nvPr/>
        </p:nvSpPr>
        <p:spPr>
          <a:xfrm>
            <a:off x="10306657" y="2711555"/>
            <a:ext cx="16207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Na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an</a:t>
            </a:r>
          </a:p>
        </p:txBody>
      </p:sp>
      <p:sp>
        <p:nvSpPr>
          <p:cNvPr id="29" name="TextBox 28">
            <a:extLst>
              <a:ext uri="{FF2B5EF4-FFF2-40B4-BE49-F238E27FC236}">
                <a16:creationId xmlns:a16="http://schemas.microsoft.com/office/drawing/2014/main" id="{102F0988-0E87-48E2-B98A-D679AC5BD4F5}"/>
              </a:ext>
            </a:extLst>
          </p:cNvPr>
          <p:cNvSpPr txBox="1"/>
          <p:nvPr/>
        </p:nvSpPr>
        <p:spPr>
          <a:xfrm>
            <a:off x="6097476" y="2711555"/>
            <a:ext cx="18578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éophile</a:t>
            </a:r>
          </a:p>
        </p:txBody>
      </p:sp>
      <p:pic>
        <p:nvPicPr>
          <p:cNvPr id="5" name="Picture 4">
            <a:extLst>
              <a:ext uri="{FF2B5EF4-FFF2-40B4-BE49-F238E27FC236}">
                <a16:creationId xmlns:a16="http://schemas.microsoft.com/office/drawing/2014/main" id="{70672E93-0146-4C56-99C8-1761A26A889A}"/>
              </a:ext>
            </a:extLst>
          </p:cNvPr>
          <p:cNvPicPr>
            <a:picLocks/>
          </p:cNvPicPr>
          <p:nvPr/>
        </p:nvPicPr>
        <p:blipFill>
          <a:blip r:embed="rId4" cstate="print">
            <a:extLst>
              <a:ext uri="{28A0092B-C50C-407E-A947-70E740481C1C}">
                <a14:useLocalDpi xmlns:a14="http://schemas.microsoft.com/office/drawing/2010/main" val="0"/>
              </a:ext>
            </a:extLst>
          </a:blip>
          <a:srcRect t="2188" b="2188"/>
          <a:stretch/>
        </p:blipFill>
        <p:spPr>
          <a:xfrm>
            <a:off x="4622370" y="1508271"/>
            <a:ext cx="1080000" cy="1080000"/>
          </a:xfrm>
          <a:prstGeom prst="rect">
            <a:avLst/>
          </a:prstGeom>
          <a:solidFill>
            <a:schemeClr val="bg1"/>
          </a:solidFill>
          <a:ln>
            <a:solidFill>
              <a:srgbClr val="104F75"/>
            </a:solidFill>
          </a:ln>
        </p:spPr>
      </p:pic>
      <p:pic>
        <p:nvPicPr>
          <p:cNvPr id="11" name="Picture 10">
            <a:extLst>
              <a:ext uri="{FF2B5EF4-FFF2-40B4-BE49-F238E27FC236}">
                <a16:creationId xmlns:a16="http://schemas.microsoft.com/office/drawing/2014/main" id="{3806C4D7-3D01-48BA-9F22-AEB3EEA2B715}"/>
              </a:ext>
            </a:extLst>
          </p:cNvPr>
          <p:cNvPicPr>
            <a:picLocks/>
          </p:cNvPicPr>
          <p:nvPr/>
        </p:nvPicPr>
        <p:blipFill>
          <a:blip r:embed="rId5" cstate="print">
            <a:extLst>
              <a:ext uri="{28A0092B-C50C-407E-A947-70E740481C1C}">
                <a14:useLocalDpi xmlns:a14="http://schemas.microsoft.com/office/drawing/2010/main" val="0"/>
              </a:ext>
            </a:extLst>
          </a:blip>
          <a:srcRect l="4688" r="4688"/>
          <a:stretch/>
        </p:blipFill>
        <p:spPr>
          <a:xfrm>
            <a:off x="2721975" y="1508271"/>
            <a:ext cx="1080000" cy="1080000"/>
          </a:xfrm>
          <a:prstGeom prst="rect">
            <a:avLst/>
          </a:prstGeom>
          <a:ln>
            <a:solidFill>
              <a:srgbClr val="104F75"/>
            </a:solidFill>
          </a:ln>
        </p:spPr>
      </p:pic>
      <p:pic>
        <p:nvPicPr>
          <p:cNvPr id="14" name="Picture 13">
            <a:extLst>
              <a:ext uri="{FF2B5EF4-FFF2-40B4-BE49-F238E27FC236}">
                <a16:creationId xmlns:a16="http://schemas.microsoft.com/office/drawing/2014/main" id="{400E471A-E378-4343-8C41-7AB46590D560}"/>
              </a:ext>
            </a:extLst>
          </p:cNvPr>
          <p:cNvPicPr>
            <a:picLocks/>
          </p:cNvPicPr>
          <p:nvPr/>
        </p:nvPicPr>
        <p:blipFill rotWithShape="1">
          <a:blip r:embed="rId6" cstate="print">
            <a:extLst>
              <a:ext uri="{28A0092B-C50C-407E-A947-70E740481C1C}">
                <a14:useLocalDpi xmlns:a14="http://schemas.microsoft.com/office/drawing/2010/main" val="0"/>
              </a:ext>
            </a:extLst>
          </a:blip>
          <a:srcRect l="-5172" t="20094" r="1724" b="-1656"/>
          <a:stretch/>
        </p:blipFill>
        <p:spPr>
          <a:xfrm>
            <a:off x="10764353" y="1508271"/>
            <a:ext cx="1080000" cy="1080000"/>
          </a:xfrm>
          <a:prstGeom prst="rect">
            <a:avLst/>
          </a:prstGeom>
          <a:solidFill>
            <a:schemeClr val="bg1">
              <a:alpha val="0"/>
            </a:schemeClr>
          </a:solidFill>
          <a:ln>
            <a:solidFill>
              <a:srgbClr val="104F75"/>
            </a:solidFill>
          </a:ln>
        </p:spPr>
      </p:pic>
      <p:sp>
        <p:nvSpPr>
          <p:cNvPr id="48" name="Rounded Rectangle 46">
            <a:extLst>
              <a:ext uri="{FF2B5EF4-FFF2-40B4-BE49-F238E27FC236}">
                <a16:creationId xmlns:a16="http://schemas.microsoft.com/office/drawing/2014/main" id="{F348F016-8533-4615-904E-C8DC90A89776}"/>
              </a:ext>
            </a:extLst>
          </p:cNvPr>
          <p:cNvSpPr/>
          <p:nvPr/>
        </p:nvSpPr>
        <p:spPr>
          <a:xfrm>
            <a:off x="8272213" y="3485234"/>
            <a:ext cx="3792417" cy="119924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 est la pro</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aine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ampionne de foot</a:t>
            </a:r>
            <a:endPar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endParaRPr>
          </a:p>
        </p:txBody>
      </p:sp>
      <p:sp>
        <p:nvSpPr>
          <p:cNvPr id="51" name="Rounded Rectangle 46">
            <a:extLst>
              <a:ext uri="{FF2B5EF4-FFF2-40B4-BE49-F238E27FC236}">
                <a16:creationId xmlns:a16="http://schemas.microsoft.com/office/drawing/2014/main" id="{3A0FDAC6-D50C-4EAA-B95F-BB06FE3EBBD8}"/>
              </a:ext>
            </a:extLst>
          </p:cNvPr>
          <p:cNvSpPr/>
          <p:nvPr/>
        </p:nvSpPr>
        <p:spPr>
          <a:xfrm>
            <a:off x="153267" y="4813119"/>
            <a:ext cx="3792419"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 va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ez le bou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er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aque diman</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a:t>
            </a:r>
          </a:p>
        </p:txBody>
      </p:sp>
      <p:sp>
        <p:nvSpPr>
          <p:cNvPr id="52" name="Rounded Rectangle 46">
            <a:extLst>
              <a:ext uri="{FF2B5EF4-FFF2-40B4-BE49-F238E27FC236}">
                <a16:creationId xmlns:a16="http://schemas.microsoft.com/office/drawing/2014/main" id="{218E9DD3-E62E-4E81-B8DD-948DF9E536D1}"/>
              </a:ext>
            </a:extLst>
          </p:cNvPr>
          <p:cNvSpPr/>
          <p:nvPr/>
        </p:nvSpPr>
        <p:spPr>
          <a:xfrm>
            <a:off x="4214942" y="4813119"/>
            <a:ext cx="3792419"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 tou</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 un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apeau en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enille</a:t>
            </a:r>
          </a:p>
        </p:txBody>
      </p:sp>
      <p:sp>
        <p:nvSpPr>
          <p:cNvPr id="53" name="Rounded Rectangle 46">
            <a:extLst>
              <a:ext uri="{FF2B5EF4-FFF2-40B4-BE49-F238E27FC236}">
                <a16:creationId xmlns:a16="http://schemas.microsoft.com/office/drawing/2014/main" id="{EDBD5CCF-FEB4-4FD4-8621-15BD66FF2777}"/>
              </a:ext>
            </a:extLst>
          </p:cNvPr>
          <p:cNvSpPr/>
          <p:nvPr/>
        </p:nvSpPr>
        <p:spPr>
          <a:xfrm>
            <a:off x="153268" y="3454854"/>
            <a:ext cx="3792418"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er</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 son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ien,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arles</a:t>
            </a:r>
          </a:p>
        </p:txBody>
      </p:sp>
      <p:sp>
        <p:nvSpPr>
          <p:cNvPr id="54" name="Rounded Rectangle 46">
            <a:extLst>
              <a:ext uri="{FF2B5EF4-FFF2-40B4-BE49-F238E27FC236}">
                <a16:creationId xmlns:a16="http://schemas.microsoft.com/office/drawing/2014/main" id="{1CCFCD5E-AE2B-4F19-AC49-B8CA56B74FD8}"/>
              </a:ext>
            </a:extLst>
          </p:cNvPr>
          <p:cNvSpPr/>
          <p:nvPr/>
        </p:nvSpPr>
        <p:spPr>
          <a:xfrm>
            <a:off x="8278569" y="4796752"/>
            <a:ext cx="3792418"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oisit une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emise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ère de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anel</a:t>
            </a:r>
          </a:p>
        </p:txBody>
      </p:sp>
      <p:sp>
        <p:nvSpPr>
          <p:cNvPr id="47" name="Rounded Rectangle 46">
            <a:extLst>
              <a:ext uri="{FF2B5EF4-FFF2-40B4-BE49-F238E27FC236}">
                <a16:creationId xmlns:a16="http://schemas.microsoft.com/office/drawing/2014/main" id="{86534D38-F035-4784-8545-075F091DE4FC}"/>
              </a:ext>
            </a:extLst>
          </p:cNvPr>
          <p:cNvSpPr/>
          <p:nvPr/>
        </p:nvSpPr>
        <p:spPr>
          <a:xfrm>
            <a:off x="4214941" y="3454854"/>
            <a:ext cx="3792418"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 boit du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ocolat </a:t>
            </a:r>
            <a:r>
              <a:rPr kumimoji="0" lang="fr-FR" sz="2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ch</a:t>
            </a: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aud </a:t>
            </a:r>
          </a:p>
        </p:txBody>
      </p:sp>
      <p:pic>
        <p:nvPicPr>
          <p:cNvPr id="50" name="Picture 49">
            <a:extLst>
              <a:ext uri="{FF2B5EF4-FFF2-40B4-BE49-F238E27FC236}">
                <a16:creationId xmlns:a16="http://schemas.microsoft.com/office/drawing/2014/main" id="{987445CE-5AC3-44C1-85DE-7946A2538459}"/>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4521" b="86849" l="38196" r="60653">
                        <a14:foregroundMark x1="41363" y1="26575" x2="41363" y2="26575"/>
                        <a14:foregroundMark x1="41363" y1="26575" x2="41363" y2="26575"/>
                        <a14:foregroundMark x1="43090" y1="36849" x2="50000" y2="29452"/>
                        <a14:foregroundMark x1="50000" y1="29452" x2="50288" y2="29452"/>
                        <a14:foregroundMark x1="44530" y1="86164" x2="47985" y2="86575"/>
                        <a14:foregroundMark x1="41075" y1="41370" x2="42610" y2="27945"/>
                        <a14:foregroundMark x1="42610" y1="27945" x2="47121" y2="25342"/>
                        <a14:foregroundMark x1="39635" y1="42192" x2="44242" y2="44658"/>
                        <a14:foregroundMark x1="54894" y1="84932" x2="54319" y2="84521"/>
                        <a14:foregroundMark x1="52303" y1="24521" x2="56046" y2="26164"/>
                        <a14:foregroundMark x1="55758" y1="24932" x2="60269" y2="36712"/>
                        <a14:foregroundMark x1="60269" y1="36712" x2="55374" y2="45753"/>
                        <a14:foregroundMark x1="55374" y1="45753" x2="55182" y2="45890"/>
                        <a14:foregroundMark x1="54894" y1="86986" x2="57198" y2="86575"/>
                        <a14:foregroundMark x1="43666" y1="26164" x2="38196" y2="35342"/>
                        <a14:foregroundMark x1="38196" y1="35342" x2="40787" y2="40959"/>
                      </a14:backgroundRemoval>
                    </a14:imgEffect>
                  </a14:imgLayer>
                </a14:imgProps>
              </a:ext>
              <a:ext uri="{28A0092B-C50C-407E-A947-70E740481C1C}">
                <a14:useLocalDpi xmlns:a14="http://schemas.microsoft.com/office/drawing/2010/main" val="0"/>
              </a:ext>
            </a:extLst>
          </a:blip>
          <a:srcRect l="37448" t="19074" r="36757" b="9444"/>
          <a:stretch/>
        </p:blipFill>
        <p:spPr>
          <a:xfrm>
            <a:off x="46963" y="1353290"/>
            <a:ext cx="720988" cy="1260000"/>
          </a:xfrm>
          <a:prstGeom prst="rect">
            <a:avLst/>
          </a:prstGeom>
        </p:spPr>
      </p:pic>
      <p:pic>
        <p:nvPicPr>
          <p:cNvPr id="49" name="Picture 48" descr="A picture containing text, clipart&#10;&#10;Description automatically generated">
            <a:extLst>
              <a:ext uri="{FF2B5EF4-FFF2-40B4-BE49-F238E27FC236}">
                <a16:creationId xmlns:a16="http://schemas.microsoft.com/office/drawing/2014/main" id="{0950458D-BEA9-4CEB-801F-E546245C856B}"/>
              </a:ext>
            </a:extLst>
          </p:cNvPr>
          <p:cNvPicPr>
            <a:picLocks noChangeAspect="1"/>
          </p:cNvPicPr>
          <p:nvPr/>
        </p:nvPicPr>
        <p:blipFill rotWithShape="1">
          <a:blip r:embed="rId9" cstate="print">
            <a:clrChange>
              <a:clrFrom>
                <a:srgbClr val="FFFFFE"/>
              </a:clrFrom>
              <a:clrTo>
                <a:srgbClr val="FFFFFE">
                  <a:alpha val="0"/>
                </a:srgbClr>
              </a:clrTo>
            </a:clrChange>
            <a:extLst>
              <a:ext uri="{28A0092B-C50C-407E-A947-70E740481C1C}">
                <a14:useLocalDpi xmlns:a14="http://schemas.microsoft.com/office/drawing/2010/main" val="0"/>
              </a:ext>
            </a:extLst>
          </a:blip>
          <a:srcRect l="37637" t="15836" r="32704" b="4975"/>
          <a:stretch/>
        </p:blipFill>
        <p:spPr>
          <a:xfrm>
            <a:off x="1966216" y="1353290"/>
            <a:ext cx="807390" cy="1260000"/>
          </a:xfrm>
          <a:prstGeom prst="rect">
            <a:avLst/>
          </a:prstGeom>
        </p:spPr>
      </p:pic>
      <p:pic>
        <p:nvPicPr>
          <p:cNvPr id="38" name="Picture 37" descr="group of children">
            <a:extLst>
              <a:ext uri="{FF2B5EF4-FFF2-40B4-BE49-F238E27FC236}">
                <a16:creationId xmlns:a16="http://schemas.microsoft.com/office/drawing/2014/main" id="{7B7256EF-00CA-40B4-A82B-431B8808B01F}"/>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501"/>
          <a:stretch/>
        </p:blipFill>
        <p:spPr bwMode="auto">
          <a:xfrm>
            <a:off x="4077662" y="1455572"/>
            <a:ext cx="616449" cy="115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descr="Background pattern&#10;&#10;Description automatically generated">
            <a:extLst>
              <a:ext uri="{FF2B5EF4-FFF2-40B4-BE49-F238E27FC236}">
                <a16:creationId xmlns:a16="http://schemas.microsoft.com/office/drawing/2014/main" id="{606C5BDB-D1DD-4FAA-B902-D593560F8E9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 t="51876" r="65924"/>
          <a:stretch/>
        </p:blipFill>
        <p:spPr>
          <a:xfrm>
            <a:off x="5890996" y="1353290"/>
            <a:ext cx="785774" cy="1260000"/>
          </a:xfrm>
          <a:prstGeom prst="rect">
            <a:avLst/>
          </a:prstGeom>
        </p:spPr>
      </p:pic>
      <p:pic>
        <p:nvPicPr>
          <p:cNvPr id="45" name="Picture 44" descr="Background pattern&#10;&#10;Description automatically generated">
            <a:extLst>
              <a:ext uri="{FF2B5EF4-FFF2-40B4-BE49-F238E27FC236}">
                <a16:creationId xmlns:a16="http://schemas.microsoft.com/office/drawing/2014/main" id="{C054864E-6850-443F-846E-1BB254309D4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5064" r="24795" b="47239"/>
          <a:stretch/>
        </p:blipFill>
        <p:spPr>
          <a:xfrm>
            <a:off x="7916249" y="1378374"/>
            <a:ext cx="909189" cy="1260000"/>
          </a:xfrm>
          <a:prstGeom prst="rect">
            <a:avLst/>
          </a:prstGeom>
        </p:spPr>
      </p:pic>
      <p:pic>
        <p:nvPicPr>
          <p:cNvPr id="44" name="Picture 43" descr="Background pattern&#10;&#10;Description automatically generated">
            <a:extLst>
              <a:ext uri="{FF2B5EF4-FFF2-40B4-BE49-F238E27FC236}">
                <a16:creationId xmlns:a16="http://schemas.microsoft.com/office/drawing/2014/main" id="{747FE97E-9BCF-4595-AB64-A8F060B57D8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4637" b="47710"/>
          <a:stretch/>
        </p:blipFill>
        <p:spPr>
          <a:xfrm>
            <a:off x="10045825" y="1353290"/>
            <a:ext cx="679900" cy="1260000"/>
          </a:xfrm>
          <a:prstGeom prst="rect">
            <a:avLst/>
          </a:prstGeom>
        </p:spPr>
      </p:pic>
      <p:sp>
        <p:nvSpPr>
          <p:cNvPr id="42" name="TextBox 41">
            <a:extLst>
              <a:ext uri="{FF2B5EF4-FFF2-40B4-BE49-F238E27FC236}">
                <a16:creationId xmlns:a16="http://schemas.microsoft.com/office/drawing/2014/main" id="{49F50967-1DF6-4B0C-89D1-6F62C593CF10}"/>
              </a:ext>
            </a:extLst>
          </p:cNvPr>
          <p:cNvSpPr txBox="1"/>
          <p:nvPr/>
        </p:nvSpPr>
        <p:spPr>
          <a:xfrm>
            <a:off x="5754732" y="182009"/>
            <a:ext cx="307070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Qui va avec chaque phrase?</a:t>
            </a:r>
          </a:p>
        </p:txBody>
      </p:sp>
      <p:sp>
        <p:nvSpPr>
          <p:cNvPr id="55" name="TextBox 54">
            <a:extLst>
              <a:ext uri="{FF2B5EF4-FFF2-40B4-BE49-F238E27FC236}">
                <a16:creationId xmlns:a16="http://schemas.microsoft.com/office/drawing/2014/main" id="{9AE57206-DC4B-4F9D-9DAB-BBD9401E1C22}"/>
              </a:ext>
            </a:extLst>
          </p:cNvPr>
          <p:cNvSpPr txBox="1"/>
          <p:nvPr/>
        </p:nvSpPr>
        <p:spPr>
          <a:xfrm>
            <a:off x="5152884" y="3429000"/>
            <a:ext cx="19912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Na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an</a:t>
            </a:r>
          </a:p>
        </p:txBody>
      </p:sp>
      <p:sp>
        <p:nvSpPr>
          <p:cNvPr id="56" name="TextBox 55">
            <a:extLst>
              <a:ext uri="{FF2B5EF4-FFF2-40B4-BE49-F238E27FC236}">
                <a16:creationId xmlns:a16="http://schemas.microsoft.com/office/drawing/2014/main" id="{9F52C1F8-6324-452F-BBD4-9D76B4A36997}"/>
              </a:ext>
            </a:extLst>
          </p:cNvPr>
          <p:cNvSpPr txBox="1"/>
          <p:nvPr/>
        </p:nvSpPr>
        <p:spPr>
          <a:xfrm>
            <a:off x="9245869" y="4767199"/>
            <a:ext cx="19490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Ca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erine</a:t>
            </a:r>
          </a:p>
        </p:txBody>
      </p:sp>
      <p:sp>
        <p:nvSpPr>
          <p:cNvPr id="57" name="TextBox 56">
            <a:extLst>
              <a:ext uri="{FF2B5EF4-FFF2-40B4-BE49-F238E27FC236}">
                <a16:creationId xmlns:a16="http://schemas.microsoft.com/office/drawing/2014/main" id="{E681A060-6E16-4D7C-B21C-4BBEA5E58FBD}"/>
              </a:ext>
            </a:extLst>
          </p:cNvPr>
          <p:cNvSpPr txBox="1"/>
          <p:nvPr/>
        </p:nvSpPr>
        <p:spPr>
          <a:xfrm>
            <a:off x="1041410" y="4767199"/>
            <a:ext cx="22153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éophile</a:t>
            </a:r>
          </a:p>
        </p:txBody>
      </p:sp>
      <p:sp>
        <p:nvSpPr>
          <p:cNvPr id="58" name="TextBox 57">
            <a:extLst>
              <a:ext uri="{FF2B5EF4-FFF2-40B4-BE49-F238E27FC236}">
                <a16:creationId xmlns:a16="http://schemas.microsoft.com/office/drawing/2014/main" id="{299C55A0-FE5D-44B0-B812-35C68C5A9987}"/>
              </a:ext>
            </a:extLst>
          </p:cNvPr>
          <p:cNvSpPr txBox="1"/>
          <p:nvPr/>
        </p:nvSpPr>
        <p:spPr>
          <a:xfrm>
            <a:off x="9245869" y="3429000"/>
            <a:ext cx="18578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Na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alie</a:t>
            </a:r>
          </a:p>
        </p:txBody>
      </p:sp>
      <p:sp>
        <p:nvSpPr>
          <p:cNvPr id="59" name="TextBox 58">
            <a:extLst>
              <a:ext uri="{FF2B5EF4-FFF2-40B4-BE49-F238E27FC236}">
                <a16:creationId xmlns:a16="http://schemas.microsoft.com/office/drawing/2014/main" id="{6CD381A0-00C0-44B8-91F0-95625FD26961}"/>
              </a:ext>
            </a:extLst>
          </p:cNvPr>
          <p:cNvSpPr txBox="1"/>
          <p:nvPr/>
        </p:nvSpPr>
        <p:spPr>
          <a:xfrm>
            <a:off x="1101749" y="3429000"/>
            <a:ext cx="18591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Ma</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éo</a:t>
            </a:r>
          </a:p>
        </p:txBody>
      </p:sp>
      <p:sp>
        <p:nvSpPr>
          <p:cNvPr id="60" name="TextBox 59">
            <a:extLst>
              <a:ext uri="{FF2B5EF4-FFF2-40B4-BE49-F238E27FC236}">
                <a16:creationId xmlns:a16="http://schemas.microsoft.com/office/drawing/2014/main" id="{BBD9FAE4-36E1-425A-8C14-24D99134DEE0}"/>
              </a:ext>
            </a:extLst>
          </p:cNvPr>
          <p:cNvSpPr txBox="1"/>
          <p:nvPr/>
        </p:nvSpPr>
        <p:spPr>
          <a:xfrm>
            <a:off x="5243936" y="4767199"/>
            <a:ext cx="18059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rPr>
              <a:t>Elizabe</a:t>
            </a:r>
            <a:r>
              <a:rPr kumimoji="0" lang="fr-FR" sz="28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Light" panose="020F0302020204030204" pitchFamily="34" charset="0"/>
              </a:rPr>
              <a:t>th</a:t>
            </a:r>
            <a:endParaRPr kumimoji="0" lang="fr-FR" sz="28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Light" panose="020F0302020204030204" pitchFamily="34" charset="0"/>
            </a:endParaRPr>
          </a:p>
        </p:txBody>
      </p:sp>
      <p:sp>
        <p:nvSpPr>
          <p:cNvPr id="61" name="Action Button: Custom 16">
            <a:hlinkClick r:id="" action="ppaction://noaction" highlightClick="1">
              <a:snd r:embed="rId14" name="matheo cherche son chien charles.wav"/>
            </a:hlinkClick>
            <a:extLst>
              <a:ext uri="{FF2B5EF4-FFF2-40B4-BE49-F238E27FC236}">
                <a16:creationId xmlns:a16="http://schemas.microsoft.com/office/drawing/2014/main" id="{1ECEAA2A-904E-42A3-B502-AEEA6A9AE62F}"/>
              </a:ext>
            </a:extLst>
          </p:cNvPr>
          <p:cNvSpPr/>
          <p:nvPr/>
        </p:nvSpPr>
        <p:spPr>
          <a:xfrm>
            <a:off x="3581125" y="34154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2" name="Action Button: Custom 16">
            <a:hlinkClick r:id="" action="ppaction://noaction" highlightClick="1">
              <a:snd r:embed="rId15" name="nathan boit du chocolat chaud.wav"/>
            </a:hlinkClick>
            <a:extLst>
              <a:ext uri="{FF2B5EF4-FFF2-40B4-BE49-F238E27FC236}">
                <a16:creationId xmlns:a16="http://schemas.microsoft.com/office/drawing/2014/main" id="{611D5FB6-FA97-4F00-86CC-7D167F0C118B}"/>
              </a:ext>
            </a:extLst>
          </p:cNvPr>
          <p:cNvSpPr/>
          <p:nvPr/>
        </p:nvSpPr>
        <p:spPr>
          <a:xfrm>
            <a:off x="7643576" y="34154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3" name="Action Button: Custom 16">
            <a:hlinkClick r:id="" action="ppaction://noaction" highlightClick="1">
              <a:snd r:embed="rId16" name="nathalie est la prochaine championne de foot.wav"/>
            </a:hlinkClick>
            <a:extLst>
              <a:ext uri="{FF2B5EF4-FFF2-40B4-BE49-F238E27FC236}">
                <a16:creationId xmlns:a16="http://schemas.microsoft.com/office/drawing/2014/main" id="{26E25D46-6807-409E-A3F7-7509A4F53086}"/>
              </a:ext>
            </a:extLst>
          </p:cNvPr>
          <p:cNvSpPr/>
          <p:nvPr/>
        </p:nvSpPr>
        <p:spPr>
          <a:xfrm>
            <a:off x="11705353" y="34154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4" name="Action Button: Custom 16">
            <a:hlinkClick r:id="" action="ppaction://noaction" highlightClick="1">
              <a:snd r:embed="rId17" name="theophile va chez le boucher chaque dimanche.wav"/>
            </a:hlinkClick>
            <a:extLst>
              <a:ext uri="{FF2B5EF4-FFF2-40B4-BE49-F238E27FC236}">
                <a16:creationId xmlns:a16="http://schemas.microsoft.com/office/drawing/2014/main" id="{743A77C8-92E8-46D7-B36F-8B224B8BABC5}"/>
              </a:ext>
            </a:extLst>
          </p:cNvPr>
          <p:cNvSpPr/>
          <p:nvPr/>
        </p:nvSpPr>
        <p:spPr>
          <a:xfrm>
            <a:off x="3581125" y="47637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5" name="Action Button: Custom 16">
            <a:hlinkClick r:id="" action="ppaction://noaction" highlightClick="1">
              <a:snd r:embed="rId18" name="elizabeth touche un chapeau en chenille.wav"/>
            </a:hlinkClick>
            <a:extLst>
              <a:ext uri="{FF2B5EF4-FFF2-40B4-BE49-F238E27FC236}">
                <a16:creationId xmlns:a16="http://schemas.microsoft.com/office/drawing/2014/main" id="{CC223A4F-5D39-4993-84B4-A8AECEA1E999}"/>
              </a:ext>
            </a:extLst>
          </p:cNvPr>
          <p:cNvSpPr/>
          <p:nvPr/>
        </p:nvSpPr>
        <p:spPr>
          <a:xfrm>
            <a:off x="7643576" y="47637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6" name="Action Button: Custom 16">
            <a:hlinkClick r:id="" action="ppaction://noaction" highlightClick="1">
              <a:snd r:embed="rId19" name="catherine choisit une chemise chere de chanel.wav"/>
            </a:hlinkClick>
            <a:extLst>
              <a:ext uri="{FF2B5EF4-FFF2-40B4-BE49-F238E27FC236}">
                <a16:creationId xmlns:a16="http://schemas.microsoft.com/office/drawing/2014/main" id="{318284E6-8DF6-484D-8D9B-74ADC5106BC4}"/>
              </a:ext>
            </a:extLst>
          </p:cNvPr>
          <p:cNvSpPr/>
          <p:nvPr/>
        </p:nvSpPr>
        <p:spPr>
          <a:xfrm>
            <a:off x="11705353" y="47637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68" name="Picture 67">
            <a:extLst>
              <a:ext uri="{FF2B5EF4-FFF2-40B4-BE49-F238E27FC236}">
                <a16:creationId xmlns:a16="http://schemas.microsoft.com/office/drawing/2014/main" id="{CF1EEF9A-5A1D-2B43-B761-576EEB9B7ED1}"/>
              </a:ext>
            </a:extLst>
          </p:cNvPr>
          <p:cNvPicPr>
            <a:picLocks/>
          </p:cNvPicPr>
          <p:nvPr/>
        </p:nvPicPr>
        <p:blipFill>
          <a:blip r:embed="rId20" cstate="print">
            <a:extLst>
              <a:ext uri="{28A0092B-C50C-407E-A947-70E740481C1C}">
                <a14:useLocalDpi xmlns:a14="http://schemas.microsoft.com/office/drawing/2010/main" val="0"/>
              </a:ext>
            </a:extLst>
          </a:blip>
          <a:srcRect l="7188" r="7188"/>
          <a:stretch/>
        </p:blipFill>
        <p:spPr>
          <a:xfrm>
            <a:off x="841389" y="1508271"/>
            <a:ext cx="1080000" cy="1080000"/>
          </a:xfrm>
          <a:prstGeom prst="rect">
            <a:avLst/>
          </a:prstGeom>
          <a:ln>
            <a:solidFill>
              <a:srgbClr val="104F75"/>
            </a:solidFill>
          </a:ln>
        </p:spPr>
      </p:pic>
      <p:pic>
        <p:nvPicPr>
          <p:cNvPr id="3" name="Picture 2" descr="A picture containing indoor, different, colorful, set&#10;&#10;Description automatically generated">
            <a:extLst>
              <a:ext uri="{FF2B5EF4-FFF2-40B4-BE49-F238E27FC236}">
                <a16:creationId xmlns:a16="http://schemas.microsoft.com/office/drawing/2014/main" id="{8A1A86D9-CFE1-4EC7-9F23-5DF44A31873C}"/>
              </a:ext>
            </a:extLst>
          </p:cNvPr>
          <p:cNvPicPr>
            <a:picLocks noChangeAspect="1"/>
          </p:cNvPicPr>
          <p:nvPr/>
        </p:nvPicPr>
        <p:blipFill rotWithShape="1">
          <a:blip r:embed="rId21">
            <a:extLst>
              <a:ext uri="{28A0092B-C50C-407E-A947-70E740481C1C}">
                <a14:useLocalDpi xmlns:a14="http://schemas.microsoft.com/office/drawing/2010/main" val="0"/>
              </a:ext>
            </a:extLst>
          </a:blip>
          <a:srcRect l="2891" t="49778" r="78510" b="11089"/>
          <a:stretch/>
        </p:blipFill>
        <p:spPr>
          <a:xfrm>
            <a:off x="6789911" y="1508271"/>
            <a:ext cx="1075602" cy="1078719"/>
          </a:xfrm>
          <a:prstGeom prst="rect">
            <a:avLst/>
          </a:prstGeom>
          <a:ln>
            <a:solidFill>
              <a:srgbClr val="104F75"/>
            </a:solidFill>
          </a:ln>
        </p:spPr>
      </p:pic>
      <p:pic>
        <p:nvPicPr>
          <p:cNvPr id="6" name="Picture 5" descr="Text&#10;&#10;Description automatically generated">
            <a:extLst>
              <a:ext uri="{FF2B5EF4-FFF2-40B4-BE49-F238E27FC236}">
                <a16:creationId xmlns:a16="http://schemas.microsoft.com/office/drawing/2014/main" id="{209FF93A-0507-4A83-9F2D-1A2FD52ED27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876174" y="1506990"/>
            <a:ext cx="1080000" cy="1080000"/>
          </a:xfrm>
          <a:prstGeom prst="rect">
            <a:avLst/>
          </a:prstGeom>
          <a:ln>
            <a:solidFill>
              <a:srgbClr val="104F75"/>
            </a:solidFill>
          </a:ln>
        </p:spPr>
      </p:pic>
    </p:spTree>
    <p:extLst>
      <p:ext uri="{BB962C8B-B14F-4D97-AF65-F5344CB8AC3E}">
        <p14:creationId xmlns:p14="http://schemas.microsoft.com/office/powerpoint/2010/main" val="407716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1.04167E-6 -3.7037E-7 L -0.16068 0.30741 " pathEditMode="relative" rAng="0" ptsTypes="AA">
                                      <p:cBhvr>
                                        <p:cTn id="6" dur="2000" fill="hold"/>
                                        <p:tgtEl>
                                          <p:spTgt spid="49"/>
                                        </p:tgtEl>
                                        <p:attrNameLst>
                                          <p:attrName>ppt_x</p:attrName>
                                          <p:attrName>ppt_y</p:attrName>
                                        </p:attrNameLst>
                                      </p:cBhvr>
                                      <p:rCtr x="-8034" y="15370"/>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5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9" presetClass="path" presetSubtype="0" accel="50000" decel="50000" fill="hold" nodeType="clickEffect">
                                  <p:stCondLst>
                                    <p:cond delay="0"/>
                                  </p:stCondLst>
                                  <p:childTnLst>
                                    <p:animMotion origin="layout" path="M -2.91667E-6 -3.7037E-7 L -0.48554 0.30579 " pathEditMode="relative" rAng="0" ptsTypes="AA">
                                      <p:cBhvr>
                                        <p:cTn id="13" dur="2000" fill="hold"/>
                                        <p:tgtEl>
                                          <p:spTgt spid="44"/>
                                        </p:tgtEl>
                                        <p:attrNameLst>
                                          <p:attrName>ppt_x</p:attrName>
                                          <p:attrName>ppt_y</p:attrName>
                                        </p:attrNameLst>
                                      </p:cBhvr>
                                      <p:rCtr x="-24284" y="15278"/>
                                    </p:animMotion>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9" presetClass="path" presetSubtype="0" accel="50000" decel="50000" fill="hold" nodeType="clickEffect">
                                  <p:stCondLst>
                                    <p:cond delay="0"/>
                                  </p:stCondLst>
                                  <p:childTnLst>
                                    <p:animMotion origin="layout" path="M -0.00248 0.00023 L 0.3414 0.28403 " pathEditMode="relative" rAng="0" ptsTypes="AA">
                                      <p:cBhvr>
                                        <p:cTn id="20" dur="2000" fill="hold"/>
                                        <p:tgtEl>
                                          <p:spTgt spid="38"/>
                                        </p:tgtEl>
                                        <p:attrNameLst>
                                          <p:attrName>ppt_x</p:attrName>
                                          <p:attrName>ppt_y</p:attrName>
                                        </p:attrNameLst>
                                      </p:cBhvr>
                                      <p:rCtr x="17188" y="14190"/>
                                    </p:animMotion>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5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9" presetClass="path" presetSubtype="0" accel="50000" decel="50000" fill="hold" nodeType="clickEffect">
                                  <p:stCondLst>
                                    <p:cond delay="0"/>
                                  </p:stCondLst>
                                  <p:childTnLst>
                                    <p:animMotion origin="layout" path="M -4.58333E-6 -3.7037E-7 L -0.48072 0.49097 " pathEditMode="relative" rAng="0" ptsTypes="AA">
                                      <p:cBhvr>
                                        <p:cTn id="27" dur="2000" fill="hold"/>
                                        <p:tgtEl>
                                          <p:spTgt spid="46"/>
                                        </p:tgtEl>
                                        <p:attrNameLst>
                                          <p:attrName>ppt_x</p:attrName>
                                          <p:attrName>ppt_y</p:attrName>
                                        </p:attrNameLst>
                                      </p:cBhvr>
                                      <p:rCtr x="-24036" y="24537"/>
                                    </p:animMotion>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9" presetClass="path" presetSubtype="0" accel="50000" decel="50000" fill="hold" nodeType="clickEffect">
                                  <p:stCondLst>
                                    <p:cond delay="0"/>
                                  </p:stCondLst>
                                  <p:childTnLst>
                                    <p:animMotion origin="layout" path="M 0.00911 0.00973 L -0.31784 0.49491 " pathEditMode="relative" rAng="0" ptsTypes="AA">
                                      <p:cBhvr>
                                        <p:cTn id="34" dur="2000" fill="hold"/>
                                        <p:tgtEl>
                                          <p:spTgt spid="45"/>
                                        </p:tgtEl>
                                        <p:attrNameLst>
                                          <p:attrName>ppt_x</p:attrName>
                                          <p:attrName>ppt_y</p:attrName>
                                        </p:attrNameLst>
                                      </p:cBhvr>
                                      <p:rCtr x="-16354" y="24259"/>
                                    </p:animMotion>
                                  </p:childTnLst>
                                </p:cTn>
                              </p:par>
                            </p:childTnLst>
                          </p:cTn>
                        </p:par>
                        <p:par>
                          <p:cTn id="35" fill="hold">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6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9" presetClass="path" presetSubtype="0" accel="50000" decel="50000" fill="hold" nodeType="clickEffect">
                                  <p:stCondLst>
                                    <p:cond delay="0"/>
                                  </p:stCondLst>
                                  <p:childTnLst>
                                    <p:animMotion origin="layout" path="M -3.54167E-6 0.01921 L 0.66094 0.49861 " pathEditMode="relative" rAng="0" ptsTypes="AA">
                                      <p:cBhvr>
                                        <p:cTn id="41" dur="2000" fill="hold"/>
                                        <p:tgtEl>
                                          <p:spTgt spid="50"/>
                                        </p:tgtEl>
                                        <p:attrNameLst>
                                          <p:attrName>ppt_x</p:attrName>
                                          <p:attrName>ppt_y</p:attrName>
                                        </p:attrNameLst>
                                      </p:cBhvr>
                                      <p:rCtr x="33047" y="23958"/>
                                    </p:animMotion>
                                  </p:childTnLst>
                                </p:cTn>
                              </p:par>
                            </p:childTnLst>
                          </p:cTn>
                        </p:par>
                        <p:par>
                          <p:cTn id="42" fill="hold">
                            <p:stCondLst>
                              <p:cond delay="2000"/>
                            </p:stCondLst>
                            <p:childTnLst>
                              <p:par>
                                <p:cTn id="43" presetID="1" presetClass="entr" presetSubtype="0" fill="hold" grpId="0" nodeType="after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fr-FR" sz="13300" b="1" dirty="0">
                <a:solidFill>
                  <a:srgbClr val="115076"/>
                </a:solidFill>
                <a:cs typeface="Calibri" panose="020F0502020204030204" pitchFamily="34" charset="0"/>
              </a:rPr>
              <a:t>th</a:t>
            </a:r>
            <a:endParaRPr lang="fr-FR"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388111" y="3594940"/>
            <a:ext cx="141577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th</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628029" y="584479"/>
            <a:ext cx="293381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th</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éâtre</a:t>
            </a:r>
            <a:endPar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141752" y="3594940"/>
            <a:ext cx="473156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sympa</a:t>
            </a:r>
            <a:r>
              <a:rPr kumimoji="0" lang="fr-FR" sz="54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th</a:t>
            </a:r>
            <a:r>
              <a:rPr kumimoji="0" lang="fr-FR" sz="54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ique</a:t>
            </a:r>
            <a:endParaRPr kumimoji="0" lang="fr-FR" sz="54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mé</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th</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ode</a:t>
            </a:r>
          </a:p>
        </p:txBody>
      </p:sp>
      <p:sp>
        <p:nvSpPr>
          <p:cNvPr id="8" name="TextBox 7"/>
          <p:cNvSpPr txBox="1"/>
          <p:nvPr/>
        </p:nvSpPr>
        <p:spPr>
          <a:xfrm>
            <a:off x="6803883" y="608301"/>
            <a:ext cx="564371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biblio</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th</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èque</a:t>
            </a:r>
            <a:endPar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768852" y="3502607"/>
            <a:ext cx="246093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ma</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th</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fr-FR" sz="6000" b="0" i="0" u="none" strike="noStrike" kern="1200" cap="none" spc="0" normalizeH="0" baseline="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1" name="Picture 2" descr="tea">
            <a:extLst>
              <a:ext uri="{FF2B5EF4-FFF2-40B4-BE49-F238E27FC236}">
                <a16:creationId xmlns:a16="http://schemas.microsoft.com/office/drawing/2014/main" id="{7D9D9C46-FE71-F341-8608-7E375E3103A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491327" y="2578223"/>
            <a:ext cx="1113362" cy="9353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theater masks">
            <a:extLst>
              <a:ext uri="{FF2B5EF4-FFF2-40B4-BE49-F238E27FC236}">
                <a16:creationId xmlns:a16="http://schemas.microsoft.com/office/drawing/2014/main" id="{B539A51D-168B-0543-A858-8DDA78E238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24477" y="1839057"/>
            <a:ext cx="1729534" cy="1562439"/>
          </a:xfrm>
          <a:prstGeom prst="rect">
            <a:avLst/>
          </a:prstGeom>
        </p:spPr>
      </p:pic>
      <p:sp>
        <p:nvSpPr>
          <p:cNvPr id="16" name="Rectangle 15">
            <a:extLst>
              <a:ext uri="{FF2B5EF4-FFF2-40B4-BE49-F238E27FC236}">
                <a16:creationId xmlns:a16="http://schemas.microsoft.com/office/drawing/2014/main" id="{DF55CC76-FF9C-224F-97DB-596F6EA4100B}"/>
              </a:ext>
            </a:extLst>
          </p:cNvPr>
          <p:cNvSpPr/>
          <p:nvPr/>
        </p:nvSpPr>
        <p:spPr>
          <a:xfrm>
            <a:off x="1351656" y="4498273"/>
            <a:ext cx="148149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[nice]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D60EDF84-67F6-4780-B0AD-F811625FA316}"/>
              </a:ext>
            </a:extLst>
          </p:cNvPr>
          <p:cNvSpPr/>
          <p:nvPr/>
        </p:nvSpPr>
        <p:spPr>
          <a:xfrm>
            <a:off x="4660575" y="5655319"/>
            <a:ext cx="28708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[method]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6" name="Group 5" descr="library with building and books">
            <a:extLst>
              <a:ext uri="{FF2B5EF4-FFF2-40B4-BE49-F238E27FC236}">
                <a16:creationId xmlns:a16="http://schemas.microsoft.com/office/drawing/2014/main" id="{4F26B3D8-64CC-41BA-8093-BD1C764B770D}"/>
              </a:ext>
            </a:extLst>
          </p:cNvPr>
          <p:cNvGrpSpPr/>
          <p:nvPr/>
        </p:nvGrpSpPr>
        <p:grpSpPr>
          <a:xfrm>
            <a:off x="8453140" y="1788758"/>
            <a:ext cx="2549453" cy="1559776"/>
            <a:chOff x="8438093" y="1328787"/>
            <a:chExt cx="2549453" cy="1559776"/>
          </a:xfrm>
        </p:grpSpPr>
        <p:pic>
          <p:nvPicPr>
            <p:cNvPr id="1026" name="Picture 2">
              <a:extLst>
                <a:ext uri="{FF2B5EF4-FFF2-40B4-BE49-F238E27FC236}">
                  <a16:creationId xmlns:a16="http://schemas.microsoft.com/office/drawing/2014/main" id="{E2556FE8-675C-476B-B0C7-DA62BE17E23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11088" y="1328787"/>
              <a:ext cx="1976458" cy="14700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ack Of Books Clip Art">
              <a:extLst>
                <a:ext uri="{FF2B5EF4-FFF2-40B4-BE49-F238E27FC236}">
                  <a16:creationId xmlns:a16="http://schemas.microsoft.com/office/drawing/2014/main" id="{DA209533-FEE2-47A4-8037-74AC227A35F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438093" y="1828935"/>
              <a:ext cx="903696" cy="1059628"/>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slate with addition sum and apple">
            <a:extLst>
              <a:ext uri="{FF2B5EF4-FFF2-40B4-BE49-F238E27FC236}">
                <a16:creationId xmlns:a16="http://schemas.microsoft.com/office/drawing/2014/main" id="{6A84AD24-DF22-4BB7-A7FF-D2B32EDBF23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19078" y="4412966"/>
            <a:ext cx="1442517" cy="1774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52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t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th thé.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th théa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5" name="th théat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th bibliothequ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subTnLst>
                                    <p:audio>
                                      <p:cMediaNode>
                                        <p:cTn display="0" masterRel="sameClick">
                                          <p:stCondLst>
                                            <p:cond evt="begin" delay="0">
                                              <p:tn val="36"/>
                                            </p:cond>
                                          </p:stCondLst>
                                          <p:endCondLst>
                                            <p:cond evt="onStopAudio" delay="0">
                                              <p:tgtEl>
                                                <p:sldTgt/>
                                              </p:tgtEl>
                                            </p:cond>
                                          </p:endCondLst>
                                        </p:cTn>
                                        <p:tgtEl>
                                          <p:sndTgt r:embed="rId6" name="th bibliothequ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th sympathiqu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subTnLst>
                                    <p:audio>
                                      <p:cMediaNode>
                                        <p:cTn display="0" masterRel="sameClick">
                                          <p:stCondLst>
                                            <p:cond evt="begin" delay="0">
                                              <p:tn val="46"/>
                                            </p:cond>
                                          </p:stCondLst>
                                          <p:endCondLst>
                                            <p:cond evt="onStopAudio" delay="0">
                                              <p:tgtEl>
                                                <p:sldTgt/>
                                              </p:tgtEl>
                                            </p:cond>
                                          </p:endCondLst>
                                        </p:cTn>
                                        <p:tgtEl>
                                          <p:sndTgt r:embed="rId7" name="th sympathiqu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th méthod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th méthod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th maths.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032"/>
                                        </p:tgtEl>
                                        <p:attrNameLst>
                                          <p:attrName>style.visibility</p:attrName>
                                        </p:attrNameLst>
                                      </p:cBhvr>
                                      <p:to>
                                        <p:strVal val="visible"/>
                                      </p:to>
                                    </p:set>
                                    <p:animEffect transition="in" filter="fade">
                                      <p:cBhvr>
                                        <p:cTn id="68" dur="500"/>
                                        <p:tgtEl>
                                          <p:spTgt spid="1032"/>
                                        </p:tgtEl>
                                      </p:cBhvr>
                                    </p:animEffect>
                                  </p:childTnLst>
                                  <p:subTnLst>
                                    <p:audio>
                                      <p:cMediaNode>
                                        <p:cTn display="0" masterRel="sameClick">
                                          <p:stCondLst>
                                            <p:cond evt="begin" delay="0">
                                              <p:tn val="66"/>
                                            </p:cond>
                                          </p:stCondLst>
                                          <p:endCondLst>
                                            <p:cond evt="onStopAudio" delay="0">
                                              <p:tgtEl>
                                                <p:sldTgt/>
                                              </p:tgtEl>
                                            </p:cond>
                                          </p:endCondLst>
                                        </p:cTn>
                                        <p:tgtEl>
                                          <p:sndTgt r:embed="rId9" name="th math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6"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0">
            <a:extLst>
              <a:ext uri="{FF2B5EF4-FFF2-40B4-BE49-F238E27FC236}">
                <a16:creationId xmlns:a16="http://schemas.microsoft.com/office/drawing/2014/main" id="{B3CE04EE-1090-AF4E-939D-3CEC60C36C4E}"/>
              </a:ext>
            </a:extLst>
          </p:cNvPr>
          <p:cNvGraphicFramePr>
            <a:graphicFrameLocks noGrp="1"/>
          </p:cNvGraphicFramePr>
          <p:nvPr>
            <p:extLst>
              <p:ext uri="{D42A27DB-BD31-4B8C-83A1-F6EECF244321}">
                <p14:modId xmlns:p14="http://schemas.microsoft.com/office/powerpoint/2010/main" val="2044683249"/>
              </p:ext>
            </p:extLst>
          </p:nvPr>
        </p:nvGraphicFramePr>
        <p:xfrm>
          <a:off x="149729" y="2555377"/>
          <a:ext cx="11892542" cy="3528000"/>
        </p:xfrm>
        <a:graphic>
          <a:graphicData uri="http://schemas.openxmlformats.org/drawingml/2006/table">
            <a:tbl>
              <a:tblPr firstRow="1" bandRow="1">
                <a:tableStyleId>{21E4AEA4-8DFA-4A89-87EB-49C32662AFE0}</a:tableStyleId>
              </a:tblPr>
              <a:tblGrid>
                <a:gridCol w="614856">
                  <a:extLst>
                    <a:ext uri="{9D8B030D-6E8A-4147-A177-3AD203B41FA5}">
                      <a16:colId xmlns:a16="http://schemas.microsoft.com/office/drawing/2014/main" val="3829870962"/>
                    </a:ext>
                  </a:extLst>
                </a:gridCol>
                <a:gridCol w="8496000">
                  <a:extLst>
                    <a:ext uri="{9D8B030D-6E8A-4147-A177-3AD203B41FA5}">
                      <a16:colId xmlns:a16="http://schemas.microsoft.com/office/drawing/2014/main" val="1051681537"/>
                    </a:ext>
                  </a:extLst>
                </a:gridCol>
                <a:gridCol w="1355835">
                  <a:extLst>
                    <a:ext uri="{9D8B030D-6E8A-4147-A177-3AD203B41FA5}">
                      <a16:colId xmlns:a16="http://schemas.microsoft.com/office/drawing/2014/main" val="3563916638"/>
                    </a:ext>
                  </a:extLst>
                </a:gridCol>
                <a:gridCol w="1425851">
                  <a:extLst>
                    <a:ext uri="{9D8B030D-6E8A-4147-A177-3AD203B41FA5}">
                      <a16:colId xmlns:a16="http://schemas.microsoft.com/office/drawing/2014/main" val="3520537581"/>
                    </a:ext>
                  </a:extLst>
                </a:gridCol>
              </a:tblGrid>
              <a:tr h="504000">
                <a:tc>
                  <a:txBody>
                    <a:bodyPr/>
                    <a:lstStyle/>
                    <a:p>
                      <a:endParaRPr lang="fr-FR" sz="2200" dirty="0">
                        <a:solidFill>
                          <a:schemeClr val="bg1"/>
                        </a:solidFill>
                      </a:endParaRPr>
                    </a:p>
                  </a:txBody>
                  <a:tcPr/>
                </a:tc>
                <a:tc>
                  <a:txBody>
                    <a:bodyPr/>
                    <a:lstStyle/>
                    <a:p>
                      <a:pPr algn="ctr"/>
                      <a:endParaRPr lang="fr-FR" sz="2200" dirty="0">
                        <a:solidFill>
                          <a:schemeClr val="bg1"/>
                        </a:solidFill>
                      </a:endParaRPr>
                    </a:p>
                  </a:txBody>
                  <a:tcPr/>
                </a:tc>
                <a:tc>
                  <a:txBody>
                    <a:bodyPr/>
                    <a:lstStyle/>
                    <a:p>
                      <a:pPr algn="ctr"/>
                      <a:r>
                        <a:rPr lang="fr-FR" sz="2200" dirty="0">
                          <a:solidFill>
                            <a:schemeClr val="bg1"/>
                          </a:solidFill>
                          <a:latin typeface="Century Gothic" panose="020B0502020202020204" pitchFamily="34" charset="0"/>
                        </a:rPr>
                        <a:t>[th] </a:t>
                      </a:r>
                    </a:p>
                  </a:txBody>
                  <a:tcPr/>
                </a:tc>
                <a:tc>
                  <a:txBody>
                    <a:bodyPr/>
                    <a:lstStyle/>
                    <a:p>
                      <a:pPr algn="ctr"/>
                      <a:r>
                        <a:rPr lang="fr-FR" sz="2200" dirty="0">
                          <a:solidFill>
                            <a:schemeClr val="bg1"/>
                          </a:solidFill>
                          <a:latin typeface="Century Gothic" panose="020B0502020202020204" pitchFamily="34" charset="0"/>
                        </a:rPr>
                        <a:t>[</a:t>
                      </a:r>
                      <a:r>
                        <a:rPr lang="fr-FR" sz="2200" dirty="0" err="1">
                          <a:solidFill>
                            <a:schemeClr val="bg1"/>
                          </a:solidFill>
                          <a:latin typeface="Century Gothic" panose="020B0502020202020204" pitchFamily="34" charset="0"/>
                        </a:rPr>
                        <a:t>ch</a:t>
                      </a:r>
                      <a:r>
                        <a:rPr lang="fr-FR" sz="2200" dirty="0">
                          <a:solidFill>
                            <a:schemeClr val="bg1"/>
                          </a:solidFill>
                          <a:latin typeface="Century Gothic" panose="020B0502020202020204" pitchFamily="34" charset="0"/>
                        </a:rPr>
                        <a:t>]</a:t>
                      </a:r>
                    </a:p>
                  </a:txBody>
                  <a:tcPr/>
                </a:tc>
                <a:extLst>
                  <a:ext uri="{0D108BD9-81ED-4DB2-BD59-A6C34878D82A}">
                    <a16:rowId xmlns:a16="http://schemas.microsoft.com/office/drawing/2014/main" val="3399173642"/>
                  </a:ext>
                </a:extLst>
              </a:tr>
              <a:tr h="504000">
                <a:tc>
                  <a:txBody>
                    <a:bodyPr/>
                    <a:lstStyle/>
                    <a:p>
                      <a:endParaRPr lang="fr-FR" sz="2000" dirty="0">
                        <a:solidFill>
                          <a:srgbClr val="115076"/>
                        </a:solidFill>
                      </a:endParaRPr>
                    </a:p>
                  </a:txBody>
                  <a:tcPr/>
                </a:tc>
                <a:tc>
                  <a:txBody>
                    <a:bodyPr/>
                    <a:lstStyle/>
                    <a:p>
                      <a:pPr algn="l"/>
                      <a:r>
                        <a:rPr lang="en-GB" sz="2000" b="0" i="0" kern="1200" dirty="0">
                          <a:solidFill>
                            <a:srgbClr val="104F75"/>
                          </a:solidFill>
                          <a:effectLst/>
                          <a:latin typeface="Century Gothic" panose="020B0502020202020204" pitchFamily="34" charset="0"/>
                          <a:ea typeface="+mn-ea"/>
                          <a:cs typeface="+mn-cs"/>
                        </a:rPr>
                        <a:t>Cinq </a:t>
                      </a:r>
                      <a:r>
                        <a:rPr lang="fr-FR" sz="2000" b="1" dirty="0" err="1">
                          <a:solidFill>
                            <a:srgbClr val="E87D1E"/>
                          </a:solidFill>
                          <a:latin typeface="Century Gothic" panose="020B0502020202020204" pitchFamily="34" charset="0"/>
                          <a:cs typeface="Calibri Light" panose="020F0302020204030204" pitchFamily="34" charset="0"/>
                        </a:rPr>
                        <a:t>ch</a:t>
                      </a:r>
                      <a:r>
                        <a:rPr lang="en-GB" sz="2000" b="0" i="0" kern="1200" dirty="0" err="1">
                          <a:solidFill>
                            <a:srgbClr val="104F75"/>
                          </a:solidFill>
                          <a:effectLst/>
                          <a:latin typeface="Century Gothic" panose="020B0502020202020204" pitchFamily="34" charset="0"/>
                          <a:ea typeface="+mn-ea"/>
                          <a:cs typeface="+mn-cs"/>
                        </a:rPr>
                        <a:t>iens</a:t>
                      </a:r>
                      <a:r>
                        <a:rPr lang="en-GB" sz="2000" b="0" i="0" kern="1200" dirty="0">
                          <a:solidFill>
                            <a:srgbClr val="104F75"/>
                          </a:solidFill>
                          <a:effectLst/>
                          <a:latin typeface="Century Gothic" panose="020B0502020202020204" pitchFamily="34" charset="0"/>
                          <a:ea typeface="+mn-ea"/>
                          <a:cs typeface="+mn-cs"/>
                        </a:rPr>
                        <a:t> </a:t>
                      </a:r>
                      <a:r>
                        <a:rPr lang="fr-FR" sz="2000" b="1" dirty="0" err="1">
                          <a:solidFill>
                            <a:srgbClr val="E87D1E"/>
                          </a:solidFill>
                          <a:latin typeface="Century Gothic" panose="020B0502020202020204" pitchFamily="34" charset="0"/>
                          <a:cs typeface="Calibri Light" panose="020F0302020204030204" pitchFamily="34" charset="0"/>
                        </a:rPr>
                        <a:t>ch</a:t>
                      </a:r>
                      <a:r>
                        <a:rPr lang="en-GB" sz="2000" b="0" i="0" kern="1200" dirty="0">
                          <a:solidFill>
                            <a:srgbClr val="104F75"/>
                          </a:solidFill>
                          <a:effectLst/>
                          <a:latin typeface="Century Gothic" panose="020B0502020202020204" pitchFamily="34" charset="0"/>
                          <a:ea typeface="+mn-ea"/>
                          <a:cs typeface="+mn-cs"/>
                        </a:rPr>
                        <a:t>assent six </a:t>
                      </a:r>
                      <a:r>
                        <a:rPr lang="fr-FR" sz="2000" b="1" dirty="0">
                          <a:solidFill>
                            <a:srgbClr val="E87D1E"/>
                          </a:solidFill>
                          <a:latin typeface="Century Gothic" panose="020B0502020202020204" pitchFamily="34" charset="0"/>
                          <a:cs typeface="Calibri Light" panose="020F0302020204030204" pitchFamily="34" charset="0"/>
                        </a:rPr>
                        <a:t>ch</a:t>
                      </a:r>
                      <a:r>
                        <a:rPr lang="en-GB" sz="2000" b="0" i="0" kern="1200" dirty="0">
                          <a:solidFill>
                            <a:srgbClr val="104F75"/>
                          </a:solidFill>
                          <a:effectLst/>
                          <a:latin typeface="Century Gothic" panose="020B0502020202020204" pitchFamily="34" charset="0"/>
                          <a:ea typeface="+mn-ea"/>
                          <a:cs typeface="+mn-cs"/>
                        </a:rPr>
                        <a:t>ats.</a:t>
                      </a:r>
                      <a:endParaRPr lang="fr-FR" sz="2000" b="1" i="0" dirty="0">
                        <a:solidFill>
                          <a:srgbClr val="104F75"/>
                        </a:solidFill>
                        <a:latin typeface="Century Gothic" panose="020B0502020202020204" pitchFamily="34" charset="0"/>
                      </a:endParaRPr>
                    </a:p>
                  </a:txBody>
                  <a:tcPr/>
                </a:tc>
                <a:tc>
                  <a:txBody>
                    <a:bodyPr/>
                    <a:lstStyle/>
                    <a:p>
                      <a:pPr algn="ctr"/>
                      <a:endParaRPr lang="fr-FR" sz="2000" dirty="0">
                        <a:solidFill>
                          <a:srgbClr val="115076"/>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a:t>
                      </a:r>
                    </a:p>
                  </a:txBody>
                  <a:tcPr/>
                </a:tc>
                <a:extLst>
                  <a:ext uri="{0D108BD9-81ED-4DB2-BD59-A6C34878D82A}">
                    <a16:rowId xmlns:a16="http://schemas.microsoft.com/office/drawing/2014/main" val="4178004420"/>
                  </a:ext>
                </a:extLst>
              </a:tr>
              <a:tr h="504000">
                <a:tc>
                  <a:txBody>
                    <a:bodyPr/>
                    <a:lstStyle/>
                    <a:p>
                      <a:endParaRPr lang="fr-FR" sz="2000" dirty="0">
                        <a:solidFill>
                          <a:srgbClr val="115076"/>
                        </a:solidFill>
                      </a:endParaRPr>
                    </a:p>
                  </a:txBody>
                  <a:tcPr/>
                </a:tc>
                <a:tc>
                  <a:txBody>
                    <a:bodyPr/>
                    <a:lstStyle/>
                    <a:p>
                      <a:pPr algn="l"/>
                      <a:r>
                        <a:rPr lang="fr-FR" sz="2000" b="1" dirty="0">
                          <a:solidFill>
                            <a:srgbClr val="E87D1E"/>
                          </a:solidFill>
                          <a:latin typeface="Century Gothic" panose="020B0502020202020204" pitchFamily="34" charset="0"/>
                          <a:cs typeface="Calibri Light" panose="020F0302020204030204" pitchFamily="34" charset="0"/>
                        </a:rPr>
                        <a:t>Ch</a:t>
                      </a:r>
                      <a:r>
                        <a:rPr lang="fr-FR" sz="2000" dirty="0">
                          <a:solidFill>
                            <a:srgbClr val="115076"/>
                          </a:solidFill>
                          <a:latin typeface="Century Gothic" panose="020B0502020202020204" pitchFamily="34" charset="0"/>
                        </a:rPr>
                        <a:t>arlène </a:t>
                      </a:r>
                      <a:r>
                        <a:rPr lang="fr-FR" sz="2000" b="1" dirty="0">
                          <a:solidFill>
                            <a:srgbClr val="E87D1E"/>
                          </a:solidFill>
                          <a:latin typeface="Century Gothic" panose="020B0502020202020204" pitchFamily="34" charset="0"/>
                          <a:cs typeface="Calibri Light" panose="020F0302020204030204" pitchFamily="34" charset="0"/>
                        </a:rPr>
                        <a:t>ch</a:t>
                      </a:r>
                      <a:r>
                        <a:rPr lang="fr-FR" sz="2000" kern="1200" dirty="0">
                          <a:solidFill>
                            <a:srgbClr val="104F75"/>
                          </a:solidFill>
                          <a:latin typeface="Century Gothic" panose="020B0502020202020204" pitchFamily="34" charset="0"/>
                          <a:ea typeface="+mn-ea"/>
                          <a:cs typeface="Calibri Light" panose="020F0302020204030204" pitchFamily="34" charset="0"/>
                        </a:rPr>
                        <a:t>er</a:t>
                      </a:r>
                      <a:r>
                        <a:rPr lang="fr-FR" sz="2000" b="1" kern="1200" dirty="0">
                          <a:solidFill>
                            <a:srgbClr val="E87D1E"/>
                          </a:solidFill>
                          <a:latin typeface="Century Gothic" panose="020B0502020202020204" pitchFamily="34" charset="0"/>
                          <a:ea typeface="+mn-ea"/>
                          <a:cs typeface="Calibri Light" panose="020F0302020204030204" pitchFamily="34" charset="0"/>
                        </a:rPr>
                        <a:t>ch</a:t>
                      </a:r>
                      <a:r>
                        <a:rPr lang="fr-FR" sz="2000" kern="1200" dirty="0">
                          <a:solidFill>
                            <a:srgbClr val="104F75"/>
                          </a:solidFill>
                          <a:latin typeface="Century Gothic" panose="020B0502020202020204" pitchFamily="34" charset="0"/>
                          <a:ea typeface="+mn-ea"/>
                          <a:cs typeface="Calibri Light" panose="020F0302020204030204" pitchFamily="34" charset="0"/>
                        </a:rPr>
                        <a:t>e</a:t>
                      </a:r>
                      <a:r>
                        <a:rPr lang="fr-FR" sz="2000" dirty="0">
                          <a:solidFill>
                            <a:srgbClr val="104F75"/>
                          </a:solidFill>
                          <a:latin typeface="Century Gothic" panose="020B0502020202020204" pitchFamily="34" charset="0"/>
                          <a:cs typeface="Calibri Light" panose="020F0302020204030204" pitchFamily="34" charset="0"/>
                        </a:rPr>
                        <a:t> une </a:t>
                      </a:r>
                      <a:r>
                        <a:rPr lang="fr-FR" sz="2000" b="1" dirty="0">
                          <a:solidFill>
                            <a:srgbClr val="E87D1E"/>
                          </a:solidFill>
                          <a:latin typeface="Century Gothic" panose="020B0502020202020204" pitchFamily="34" charset="0"/>
                          <a:cs typeface="Calibri Light" panose="020F0302020204030204" pitchFamily="34" charset="0"/>
                        </a:rPr>
                        <a:t>ch</a:t>
                      </a:r>
                      <a:r>
                        <a:rPr lang="fr-FR" sz="2000" dirty="0">
                          <a:solidFill>
                            <a:srgbClr val="104F75"/>
                          </a:solidFill>
                          <a:latin typeface="Century Gothic" panose="020B0502020202020204" pitchFamily="34" charset="0"/>
                          <a:cs typeface="Calibri Light" panose="020F0302020204030204" pitchFamily="34" charset="0"/>
                        </a:rPr>
                        <a:t>emise </a:t>
                      </a:r>
                      <a:r>
                        <a:rPr lang="fr-FR" sz="2000" kern="1200" dirty="0">
                          <a:solidFill>
                            <a:srgbClr val="104F75"/>
                          </a:solidFill>
                          <a:latin typeface="Century Gothic" panose="020B0502020202020204" pitchFamily="34" charset="0"/>
                          <a:ea typeface="+mn-ea"/>
                          <a:cs typeface="Calibri Light" panose="020F0302020204030204" pitchFamily="34" charset="0"/>
                        </a:rPr>
                        <a:t>sans</a:t>
                      </a:r>
                      <a:r>
                        <a:rPr lang="fr-FR" sz="2000" b="1" dirty="0">
                          <a:solidFill>
                            <a:srgbClr val="E87D1E"/>
                          </a:solidFill>
                          <a:latin typeface="Century Gothic" panose="020B0502020202020204" pitchFamily="34" charset="0"/>
                          <a:cs typeface="Calibri Light" panose="020F0302020204030204" pitchFamily="34" charset="0"/>
                        </a:rPr>
                        <a:t> </a:t>
                      </a:r>
                      <a:r>
                        <a:rPr lang="fr-FR" sz="2000" kern="1200" dirty="0">
                          <a:solidFill>
                            <a:srgbClr val="104F75"/>
                          </a:solidFill>
                          <a:latin typeface="Century Gothic" panose="020B0502020202020204" pitchFamily="34" charset="0"/>
                          <a:ea typeface="+mn-ea"/>
                          <a:cs typeface="Calibri Light" panose="020F0302020204030204" pitchFamily="34" charset="0"/>
                        </a:rPr>
                        <a:t>man</a:t>
                      </a:r>
                      <a:r>
                        <a:rPr lang="fr-FR" sz="2000" b="1" dirty="0">
                          <a:solidFill>
                            <a:srgbClr val="E87D1E"/>
                          </a:solidFill>
                          <a:latin typeface="Century Gothic" panose="020B0502020202020204" pitchFamily="34" charset="0"/>
                          <a:cs typeface="Calibri Light" panose="020F0302020204030204" pitchFamily="34" charset="0"/>
                        </a:rPr>
                        <a:t>ch</a:t>
                      </a:r>
                      <a:r>
                        <a:rPr lang="fr-FR" sz="2000" kern="1200" dirty="0">
                          <a:solidFill>
                            <a:srgbClr val="104F75"/>
                          </a:solidFill>
                          <a:latin typeface="Century Gothic" panose="020B0502020202020204" pitchFamily="34" charset="0"/>
                          <a:ea typeface="+mn-ea"/>
                          <a:cs typeface="Calibri Light" panose="020F0302020204030204" pitchFamily="34" charset="0"/>
                        </a:rPr>
                        <a:t>es. </a:t>
                      </a:r>
                    </a:p>
                  </a:txBody>
                  <a:tcPr/>
                </a:tc>
                <a:tc>
                  <a:txBody>
                    <a:bodyPr/>
                    <a:lstStyle/>
                    <a:p>
                      <a:pPr algn="ctr"/>
                      <a:endParaRPr lang="fr-FR" sz="2000" dirty="0">
                        <a:solidFill>
                          <a:srgbClr val="115076"/>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a:t>
                      </a:r>
                    </a:p>
                  </a:txBody>
                  <a:tcPr/>
                </a:tc>
                <a:extLst>
                  <a:ext uri="{0D108BD9-81ED-4DB2-BD59-A6C34878D82A}">
                    <a16:rowId xmlns:a16="http://schemas.microsoft.com/office/drawing/2014/main" val="4049511666"/>
                  </a:ext>
                </a:extLst>
              </a:tr>
              <a:tr h="504000">
                <a:tc>
                  <a:txBody>
                    <a:bodyPr/>
                    <a:lstStyle/>
                    <a:p>
                      <a:endParaRPr lang="fr-FR" sz="2000" dirty="0">
                        <a:solidFill>
                          <a:srgbClr val="115076"/>
                        </a:solidFill>
                      </a:endParaRPr>
                    </a:p>
                  </a:txBody>
                  <a:tcPr/>
                </a:tc>
                <a:tc>
                  <a:txBody>
                    <a:bodyPr/>
                    <a:lstStyle/>
                    <a:p>
                      <a:pPr algn="l"/>
                      <a:r>
                        <a:rPr lang="fr-FR" sz="2000" i="0" dirty="0">
                          <a:solidFill>
                            <a:srgbClr val="115076"/>
                          </a:solidFill>
                          <a:latin typeface="Century Gothic" panose="020B0502020202020204" pitchFamily="34" charset="0"/>
                        </a:rPr>
                        <a:t>Édi</a:t>
                      </a:r>
                      <a:r>
                        <a:rPr lang="fr-FR" sz="2000" b="1" i="0" dirty="0">
                          <a:solidFill>
                            <a:srgbClr val="E87D1E"/>
                          </a:solidFill>
                          <a:latin typeface="Century Gothic" panose="020B0502020202020204" pitchFamily="34" charset="0"/>
                        </a:rPr>
                        <a:t>th</a:t>
                      </a:r>
                      <a:r>
                        <a:rPr lang="fr-FR" sz="2000" i="0" dirty="0">
                          <a:solidFill>
                            <a:srgbClr val="115076"/>
                          </a:solidFill>
                          <a:latin typeface="Century Gothic" panose="020B0502020202020204" pitchFamily="34" charset="0"/>
                        </a:rPr>
                        <a:t> est sympa</a:t>
                      </a:r>
                      <a:r>
                        <a:rPr lang="fr-FR" sz="2000" b="1" i="0" dirty="0">
                          <a:solidFill>
                            <a:srgbClr val="E87D1E"/>
                          </a:solidFill>
                          <a:latin typeface="Century Gothic" panose="020B0502020202020204" pitchFamily="34" charset="0"/>
                        </a:rPr>
                        <a:t>th</a:t>
                      </a:r>
                      <a:r>
                        <a:rPr lang="fr-FR" sz="2000" i="0" dirty="0">
                          <a:solidFill>
                            <a:srgbClr val="115076"/>
                          </a:solidFill>
                          <a:latin typeface="Century Gothic" panose="020B0502020202020204" pitchFamily="34" charset="0"/>
                        </a:rPr>
                        <a:t>ique mais son </a:t>
                      </a:r>
                      <a:r>
                        <a:rPr lang="fr-FR" sz="2000" b="1" i="0" dirty="0">
                          <a:solidFill>
                            <a:srgbClr val="E87D1E"/>
                          </a:solidFill>
                          <a:latin typeface="Century Gothic" panose="020B0502020202020204" pitchFamily="34" charset="0"/>
                        </a:rPr>
                        <a:t>ch</a:t>
                      </a:r>
                      <a:r>
                        <a:rPr lang="fr-FR" sz="2000" kern="1200" dirty="0">
                          <a:solidFill>
                            <a:srgbClr val="104F75"/>
                          </a:solidFill>
                          <a:latin typeface="Century Gothic" panose="020B0502020202020204" pitchFamily="34" charset="0"/>
                          <a:ea typeface="+mn-ea"/>
                          <a:cs typeface="Calibri Light" panose="020F0302020204030204" pitchFamily="34" charset="0"/>
                        </a:rPr>
                        <a:t>apeau est</a:t>
                      </a:r>
                      <a:r>
                        <a:rPr lang="fr-FR" sz="2000" b="1" i="0" dirty="0">
                          <a:solidFill>
                            <a:srgbClr val="E87D1E"/>
                          </a:solidFill>
                          <a:latin typeface="Century Gothic" panose="020B0502020202020204" pitchFamily="34" charset="0"/>
                        </a:rPr>
                        <a:t> </a:t>
                      </a:r>
                      <a:r>
                        <a:rPr lang="fr-FR" sz="2000" kern="1200" dirty="0">
                          <a:solidFill>
                            <a:srgbClr val="104F75"/>
                          </a:solidFill>
                          <a:latin typeface="Century Gothic" panose="020B0502020202020204" pitchFamily="34" charset="0"/>
                          <a:ea typeface="+mn-ea"/>
                          <a:cs typeface="Calibri Light" panose="020F0302020204030204" pitchFamily="34" charset="0"/>
                        </a:rPr>
                        <a:t>mo</a:t>
                      </a:r>
                      <a:r>
                        <a:rPr lang="fr-FR" sz="2000" b="1" i="0" dirty="0">
                          <a:solidFill>
                            <a:srgbClr val="E87D1E"/>
                          </a:solidFill>
                          <a:latin typeface="Century Gothic" panose="020B0502020202020204" pitchFamily="34" charset="0"/>
                        </a:rPr>
                        <a:t>ch</a:t>
                      </a:r>
                      <a:r>
                        <a:rPr lang="fr-FR" sz="2000" kern="1200" dirty="0">
                          <a:solidFill>
                            <a:srgbClr val="104F75"/>
                          </a:solidFill>
                          <a:latin typeface="Century Gothic" panose="020B0502020202020204" pitchFamily="34" charset="0"/>
                          <a:ea typeface="+mn-ea"/>
                          <a:cs typeface="Calibri Light" panose="020F0302020204030204" pitchFamily="34" charset="0"/>
                        </a:rPr>
                        <a:t>e.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a:t>
                      </a:r>
                    </a:p>
                  </a:txBody>
                  <a:tcPr/>
                </a:tc>
                <a:extLst>
                  <a:ext uri="{0D108BD9-81ED-4DB2-BD59-A6C34878D82A}">
                    <a16:rowId xmlns:a16="http://schemas.microsoft.com/office/drawing/2014/main" val="4218684469"/>
                  </a:ext>
                </a:extLst>
              </a:tr>
              <a:tr h="504000">
                <a:tc>
                  <a:txBody>
                    <a:bodyPr/>
                    <a:lstStyle/>
                    <a:p>
                      <a:endParaRPr lang="fr-FR" sz="2000" dirty="0">
                        <a:solidFill>
                          <a:srgbClr val="115076"/>
                        </a:solidFill>
                      </a:endParaRPr>
                    </a:p>
                  </a:txBody>
                  <a:tcPr/>
                </a:tc>
                <a:tc>
                  <a:txBody>
                    <a:bodyPr/>
                    <a:lstStyle/>
                    <a:p>
                      <a:pPr algn="l"/>
                      <a:r>
                        <a:rPr lang="fr-FR" sz="2000" b="1" kern="1200" dirty="0">
                          <a:solidFill>
                            <a:srgbClr val="E87D1E"/>
                          </a:solidFill>
                          <a:latin typeface="Century Gothic" panose="020B0502020202020204" pitchFamily="34" charset="0"/>
                          <a:ea typeface="+mn-ea"/>
                          <a:cs typeface="Calibri Light" panose="020F0302020204030204" pitchFamily="34" charset="0"/>
                        </a:rPr>
                        <a:t>Th</a:t>
                      </a:r>
                      <a:r>
                        <a:rPr lang="fr-FR" sz="2000" i="0" dirty="0">
                          <a:solidFill>
                            <a:srgbClr val="115076"/>
                          </a:solidFill>
                          <a:latin typeface="Century Gothic" panose="020B0502020202020204" pitchFamily="34" charset="0"/>
                        </a:rPr>
                        <a:t>ierry </a:t>
                      </a:r>
                      <a:r>
                        <a:rPr lang="fr-FR" sz="2000" kern="1200" dirty="0">
                          <a:solidFill>
                            <a:srgbClr val="104F75"/>
                          </a:solidFill>
                          <a:latin typeface="Century Gothic" panose="020B0502020202020204" pitchFamily="34" charset="0"/>
                          <a:ea typeface="+mn-ea"/>
                          <a:cs typeface="Calibri Light" panose="020F0302020204030204" pitchFamily="34" charset="0"/>
                        </a:rPr>
                        <a:t>mar</a:t>
                      </a:r>
                      <a:r>
                        <a:rPr lang="fr-FR" sz="2000" b="1" dirty="0">
                          <a:solidFill>
                            <a:srgbClr val="E87D1E"/>
                          </a:solidFill>
                          <a:latin typeface="Century Gothic" panose="020B0502020202020204" pitchFamily="34" charset="0"/>
                          <a:cs typeface="Calibri Light" panose="020F0302020204030204" pitchFamily="34" charset="0"/>
                        </a:rPr>
                        <a:t>ch</a:t>
                      </a:r>
                      <a:r>
                        <a:rPr lang="fr-FR" sz="2000" kern="1200" dirty="0">
                          <a:solidFill>
                            <a:srgbClr val="104F75"/>
                          </a:solidFill>
                          <a:latin typeface="Century Gothic" panose="020B0502020202020204" pitchFamily="34" charset="0"/>
                          <a:ea typeface="+mn-ea"/>
                          <a:cs typeface="Calibri Light" panose="020F0302020204030204" pitchFamily="34" charset="0"/>
                        </a:rPr>
                        <a:t>e sur </a:t>
                      </a:r>
                      <a:r>
                        <a:rPr lang="fr-FR" sz="2000" b="1" dirty="0">
                          <a:solidFill>
                            <a:srgbClr val="E87D1E"/>
                          </a:solidFill>
                          <a:latin typeface="Century Gothic" panose="020B0502020202020204" pitchFamily="34" charset="0"/>
                          <a:cs typeface="Calibri Light" panose="020F0302020204030204" pitchFamily="34" charset="0"/>
                        </a:rPr>
                        <a:t>ch</a:t>
                      </a:r>
                      <a:r>
                        <a:rPr lang="fr-FR" sz="2000" kern="1200" dirty="0">
                          <a:solidFill>
                            <a:srgbClr val="104F75"/>
                          </a:solidFill>
                          <a:latin typeface="Century Gothic" panose="020B0502020202020204" pitchFamily="34" charset="0"/>
                          <a:ea typeface="+mn-ea"/>
                          <a:cs typeface="Calibri Light" panose="020F0302020204030204" pitchFamily="34" charset="0"/>
                        </a:rPr>
                        <a:t>aque</a:t>
                      </a:r>
                      <a:r>
                        <a:rPr lang="fr-FR" sz="2000" b="1" dirty="0">
                          <a:solidFill>
                            <a:srgbClr val="E87D1E"/>
                          </a:solidFill>
                          <a:latin typeface="Century Gothic" panose="020B0502020202020204" pitchFamily="34" charset="0"/>
                          <a:cs typeface="Calibri Light" panose="020F0302020204030204" pitchFamily="34" charset="0"/>
                        </a:rPr>
                        <a:t> ch</a:t>
                      </a:r>
                      <a:r>
                        <a:rPr lang="fr-FR" sz="2000" kern="1200" dirty="0">
                          <a:solidFill>
                            <a:srgbClr val="104F75"/>
                          </a:solidFill>
                          <a:latin typeface="Century Gothic" panose="020B0502020202020204" pitchFamily="34" charset="0"/>
                          <a:ea typeface="+mn-ea"/>
                          <a:cs typeface="Calibri Light" panose="020F0302020204030204" pitchFamily="34" charset="0"/>
                        </a:rPr>
                        <a:t>emin</a:t>
                      </a:r>
                      <a:r>
                        <a:rPr lang="fr-FR" sz="2000" b="1" dirty="0">
                          <a:solidFill>
                            <a:srgbClr val="E87D1E"/>
                          </a:solidFill>
                          <a:latin typeface="Century Gothic" panose="020B0502020202020204" pitchFamily="34" charset="0"/>
                          <a:cs typeface="Calibri Light" panose="020F0302020204030204" pitchFamily="34" charset="0"/>
                        </a:rPr>
                        <a:t> </a:t>
                      </a:r>
                      <a:r>
                        <a:rPr lang="fr-FR" sz="2000" i="0" dirty="0">
                          <a:solidFill>
                            <a:srgbClr val="115076"/>
                          </a:solidFill>
                          <a:latin typeface="Century Gothic" panose="020B0502020202020204" pitchFamily="34" charset="0"/>
                        </a:rPr>
                        <a:t>sans </a:t>
                      </a:r>
                      <a:r>
                        <a:rPr lang="fr-FR" sz="2000" b="1" dirty="0">
                          <a:solidFill>
                            <a:srgbClr val="E87D1E"/>
                          </a:solidFill>
                          <a:latin typeface="Century Gothic" panose="020B0502020202020204" pitchFamily="34" charset="0"/>
                          <a:cs typeface="Calibri Light" panose="020F0302020204030204" pitchFamily="34" charset="0"/>
                        </a:rPr>
                        <a:t>ch</a:t>
                      </a:r>
                      <a:r>
                        <a:rPr lang="fr-FR" sz="2000" i="0" dirty="0">
                          <a:solidFill>
                            <a:srgbClr val="115076"/>
                          </a:solidFill>
                          <a:latin typeface="Century Gothic" panose="020B0502020202020204" pitchFamily="34" charset="0"/>
                        </a:rPr>
                        <a:t>anger de </a:t>
                      </a:r>
                      <a:r>
                        <a:rPr lang="fr-FR" sz="2000" b="1" kern="1200" dirty="0">
                          <a:solidFill>
                            <a:srgbClr val="E87D1E"/>
                          </a:solidFill>
                          <a:latin typeface="Century Gothic" panose="020B0502020202020204" pitchFamily="34" charset="0"/>
                          <a:ea typeface="+mn-ea"/>
                          <a:cs typeface="Calibri Light" panose="020F0302020204030204" pitchFamily="34" charset="0"/>
                        </a:rPr>
                        <a:t>ch</a:t>
                      </a:r>
                      <a:r>
                        <a:rPr lang="fr-FR" sz="2000" i="0" dirty="0">
                          <a:solidFill>
                            <a:srgbClr val="115076"/>
                          </a:solidFill>
                          <a:latin typeface="Century Gothic" panose="020B0502020202020204" pitchFamily="34" charset="0"/>
                        </a:rPr>
                        <a:t>aussures.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a:t>
                      </a:r>
                    </a:p>
                  </a:txBody>
                  <a:tcPr/>
                </a:tc>
                <a:extLst>
                  <a:ext uri="{0D108BD9-81ED-4DB2-BD59-A6C34878D82A}">
                    <a16:rowId xmlns:a16="http://schemas.microsoft.com/office/drawing/2014/main" val="3161106014"/>
                  </a:ext>
                </a:extLst>
              </a:tr>
              <a:tr h="504000">
                <a:tc>
                  <a:txBody>
                    <a:bodyPr/>
                    <a:lstStyle/>
                    <a:p>
                      <a:endParaRPr lang="fr-FR" sz="2000" dirty="0">
                        <a:solidFill>
                          <a:srgbClr val="115076"/>
                        </a:solidFill>
                      </a:endParaRPr>
                    </a:p>
                  </a:txBody>
                  <a:tcPr/>
                </a:tc>
                <a:tc>
                  <a:txBody>
                    <a:bodyPr/>
                    <a:lstStyle/>
                    <a:p>
                      <a:pPr algn="l"/>
                      <a:r>
                        <a:rPr lang="fr-FR" sz="2000" i="0" dirty="0">
                          <a:solidFill>
                            <a:srgbClr val="115076"/>
                          </a:solidFill>
                          <a:latin typeface="Century Gothic" panose="020B0502020202020204" pitchFamily="34" charset="0"/>
                        </a:rPr>
                        <a:t>L'a</a:t>
                      </a:r>
                      <a:r>
                        <a:rPr lang="fr-FR" sz="2000" b="1" i="0" dirty="0">
                          <a:solidFill>
                            <a:srgbClr val="E87D1E"/>
                          </a:solidFill>
                          <a:latin typeface="Century Gothic" panose="020B0502020202020204" pitchFamily="34" charset="0"/>
                        </a:rPr>
                        <a:t>th</a:t>
                      </a:r>
                      <a:r>
                        <a:rPr lang="fr-FR" sz="2000" i="0" dirty="0">
                          <a:solidFill>
                            <a:srgbClr val="115076"/>
                          </a:solidFill>
                          <a:latin typeface="Century Gothic" panose="020B0502020202020204" pitchFamily="34" charset="0"/>
                        </a:rPr>
                        <a:t>énien </a:t>
                      </a:r>
                      <a:r>
                        <a:rPr lang="fr-FR" sz="2000" b="1" i="0" kern="1200" dirty="0">
                          <a:solidFill>
                            <a:srgbClr val="E87D1E"/>
                          </a:solidFill>
                          <a:latin typeface="Century Gothic" panose="020B0502020202020204" pitchFamily="34" charset="0"/>
                          <a:ea typeface="+mn-ea"/>
                          <a:cs typeface="+mn-cs"/>
                        </a:rPr>
                        <a:t>ch</a:t>
                      </a:r>
                      <a:r>
                        <a:rPr lang="fr-FR" sz="2000" i="0" dirty="0">
                          <a:solidFill>
                            <a:srgbClr val="115076"/>
                          </a:solidFill>
                          <a:latin typeface="Century Gothic" panose="020B0502020202020204" pitchFamily="34" charset="0"/>
                        </a:rPr>
                        <a:t>armant aime les bonbons à la men</a:t>
                      </a:r>
                      <a:r>
                        <a:rPr lang="fr-FR" sz="2000" b="1" i="0" dirty="0">
                          <a:solidFill>
                            <a:srgbClr val="E87D1E"/>
                          </a:solidFill>
                          <a:latin typeface="Century Gothic" panose="020B0502020202020204" pitchFamily="34" charset="0"/>
                        </a:rPr>
                        <a:t>th</a:t>
                      </a:r>
                      <a:r>
                        <a:rPr lang="fr-FR" sz="2000" i="0" dirty="0">
                          <a:solidFill>
                            <a:srgbClr val="115076"/>
                          </a:solidFill>
                          <a:latin typeface="Century Gothic" panose="020B0502020202020204" pitchFamily="34" charset="0"/>
                        </a:rPr>
                        <a: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a:t>
                      </a:r>
                    </a:p>
                  </a:txBody>
                  <a:tcPr/>
                </a:tc>
                <a:extLst>
                  <a:ext uri="{0D108BD9-81ED-4DB2-BD59-A6C34878D82A}">
                    <a16:rowId xmlns:a16="http://schemas.microsoft.com/office/drawing/2014/main" val="2582674464"/>
                  </a:ext>
                </a:extLst>
              </a:tr>
              <a:tr h="504000">
                <a:tc>
                  <a:txBody>
                    <a:bodyPr/>
                    <a:lstStyle/>
                    <a:p>
                      <a:endParaRPr lang="fr-FR" sz="2000" dirty="0">
                        <a:solidFill>
                          <a:srgbClr val="115076"/>
                        </a:solidFill>
                      </a:endParaRPr>
                    </a:p>
                  </a:txBody>
                  <a:tcPr/>
                </a:tc>
                <a:tc>
                  <a:txBody>
                    <a:bodyPr/>
                    <a:lstStyle/>
                    <a:p>
                      <a:pPr algn="l"/>
                      <a:r>
                        <a:rPr lang="fr-FR" sz="2000" i="0" dirty="0">
                          <a:solidFill>
                            <a:srgbClr val="115076"/>
                          </a:solidFill>
                          <a:latin typeface="Century Gothic" panose="020B0502020202020204" pitchFamily="34" charset="0"/>
                        </a:rPr>
                        <a:t>Sa</a:t>
                      </a:r>
                      <a:r>
                        <a:rPr lang="fr-FR" sz="2000" b="1" i="0" kern="1200" dirty="0">
                          <a:solidFill>
                            <a:srgbClr val="E87D1E"/>
                          </a:solidFill>
                          <a:latin typeface="Century Gothic" panose="020B0502020202020204" pitchFamily="34" charset="0"/>
                          <a:ea typeface="+mn-ea"/>
                          <a:cs typeface="+mn-cs"/>
                        </a:rPr>
                        <a:t>ch</a:t>
                      </a:r>
                      <a:r>
                        <a:rPr lang="fr-FR" sz="2000" i="0" dirty="0">
                          <a:solidFill>
                            <a:srgbClr val="115076"/>
                          </a:solidFill>
                          <a:latin typeface="Century Gothic" panose="020B0502020202020204" pitchFamily="34" charset="0"/>
                        </a:rPr>
                        <a:t>a le professeur de </a:t>
                      </a:r>
                      <a:r>
                        <a:rPr lang="fr-FR" sz="2000" b="1" i="0" kern="1200" dirty="0">
                          <a:solidFill>
                            <a:srgbClr val="E87D1E"/>
                          </a:solidFill>
                          <a:latin typeface="Century Gothic" panose="020B0502020202020204" pitchFamily="34" charset="0"/>
                          <a:ea typeface="+mn-ea"/>
                          <a:cs typeface="+mn-cs"/>
                        </a:rPr>
                        <a:t>ch</a:t>
                      </a:r>
                      <a:r>
                        <a:rPr lang="fr-FR" sz="2000" i="0" dirty="0">
                          <a:solidFill>
                            <a:srgbClr val="115076"/>
                          </a:solidFill>
                          <a:latin typeface="Century Gothic" panose="020B0502020202020204" pitchFamily="34" charset="0"/>
                        </a:rPr>
                        <a:t>imie aime les ma</a:t>
                      </a:r>
                      <a:r>
                        <a:rPr lang="fr-FR" sz="2000" b="1" i="0" dirty="0">
                          <a:solidFill>
                            <a:srgbClr val="E87D1E"/>
                          </a:solidFill>
                          <a:latin typeface="Century Gothic" panose="020B0502020202020204" pitchFamily="34" charset="0"/>
                        </a:rPr>
                        <a:t>th</a:t>
                      </a:r>
                      <a:r>
                        <a:rPr lang="fr-FR" sz="2000" i="0" dirty="0">
                          <a:solidFill>
                            <a:srgbClr val="115076"/>
                          </a:solidFill>
                          <a:latin typeface="Century Gothic" panose="020B0502020202020204" pitchFamily="34" charset="0"/>
                        </a:rPr>
                        <a:t>s et l'é</a:t>
                      </a:r>
                      <a:r>
                        <a:rPr lang="fr-FR" sz="2000" b="1" i="0" dirty="0">
                          <a:solidFill>
                            <a:srgbClr val="E87D1E"/>
                          </a:solidFill>
                          <a:latin typeface="Century Gothic" panose="020B0502020202020204" pitchFamily="34" charset="0"/>
                        </a:rPr>
                        <a:t>th</a:t>
                      </a:r>
                      <a:r>
                        <a:rPr lang="fr-FR" sz="2000" i="0" dirty="0">
                          <a:solidFill>
                            <a:srgbClr val="115076"/>
                          </a:solidFill>
                          <a:latin typeface="Century Gothic" panose="020B0502020202020204" pitchFamily="34" charset="0"/>
                        </a:rPr>
                        <a:t>ique.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a:t>
                      </a:r>
                    </a:p>
                  </a:txBody>
                  <a:tcPr/>
                </a:tc>
                <a:extLst>
                  <a:ext uri="{0D108BD9-81ED-4DB2-BD59-A6C34878D82A}">
                    <a16:rowId xmlns:a16="http://schemas.microsoft.com/office/drawing/2014/main" val="3196236344"/>
                  </a:ext>
                </a:extLst>
              </a:tr>
            </a:tbl>
          </a:graphicData>
        </a:graphic>
      </p:graphicFrame>
      <p:pic>
        <p:nvPicPr>
          <p:cNvPr id="12" name="Picture 11" descr="background rectangle">
            <a:extLst>
              <a:ext uri="{FF2B5EF4-FFF2-40B4-BE49-F238E27FC236}">
                <a16:creationId xmlns:a16="http://schemas.microsoft.com/office/drawing/2014/main" id="{FF6D8AD7-D86A-E142-8949-6CC1085A09D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4561114" cy="867128"/>
          </a:xfrm>
          <a:prstGeom prst="rect">
            <a:avLst/>
          </a:prstGeom>
        </p:spPr>
      </p:pic>
      <p:sp>
        <p:nvSpPr>
          <p:cNvPr id="13" name="Title 3">
            <a:extLst>
              <a:ext uri="{FF2B5EF4-FFF2-40B4-BE49-F238E27FC236}">
                <a16:creationId xmlns:a16="http://schemas.microsoft.com/office/drawing/2014/main" id="{0784ACE5-FE66-1649-834A-593883EF750F}"/>
              </a:ext>
            </a:extLst>
          </p:cNvPr>
          <p:cNvSpPr>
            <a:spLocks noGrp="1"/>
          </p:cNvSpPr>
          <p:nvPr>
            <p:ph type="title"/>
          </p:nvPr>
        </p:nvSpPr>
        <p:spPr>
          <a:xfrm>
            <a:off x="0" y="296864"/>
            <a:ext cx="4561114" cy="707849"/>
          </a:xfrm>
        </p:spPr>
        <p:txBody>
          <a:bodyPr>
            <a:normAutofit/>
          </a:bodyPr>
          <a:lstStyle/>
          <a:p>
            <a:r>
              <a:rPr lang="fr-FR" sz="3600" b="1" dirty="0">
                <a:solidFill>
                  <a:schemeClr val="bg1"/>
                </a:solidFill>
              </a:rPr>
              <a:t>Des virelangues</a:t>
            </a:r>
          </a:p>
        </p:txBody>
      </p:sp>
      <p:sp>
        <p:nvSpPr>
          <p:cNvPr id="15" name="Rounded Rectangle 46">
            <a:extLst>
              <a:ext uri="{FF2B5EF4-FFF2-40B4-BE49-F238E27FC236}">
                <a16:creationId xmlns:a16="http://schemas.microsoft.com/office/drawing/2014/main" id="{ADA090E7-4D30-5D47-905C-D33C87B1DCA9}"/>
              </a:ext>
            </a:extLst>
          </p:cNvPr>
          <p:cNvSpPr/>
          <p:nvPr/>
        </p:nvSpPr>
        <p:spPr>
          <a:xfrm>
            <a:off x="9869215" y="249869"/>
            <a:ext cx="2040706" cy="44613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20" name="Action Button: Custom 16">
            <a:hlinkClick r:id="" action="ppaction://noaction" highlightClick="1">
              <a:snd r:embed="rId4" name="cinq chiens_SLOW.wav"/>
            </a:hlinkClick>
            <a:extLst>
              <a:ext uri="{FF2B5EF4-FFF2-40B4-BE49-F238E27FC236}">
                <a16:creationId xmlns:a16="http://schemas.microsoft.com/office/drawing/2014/main" id="{16557768-3DFD-134E-8546-0408594AF071}"/>
              </a:ext>
            </a:extLst>
          </p:cNvPr>
          <p:cNvSpPr/>
          <p:nvPr/>
        </p:nvSpPr>
        <p:spPr>
          <a:xfrm>
            <a:off x="264007" y="308826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1" name="Action Button: Custom 16">
            <a:hlinkClick r:id="" action="ppaction://noaction" highlightClick="1">
              <a:snd r:embed="rId5" name="charlene cherche_SLOW.wav"/>
            </a:hlinkClick>
            <a:extLst>
              <a:ext uri="{FF2B5EF4-FFF2-40B4-BE49-F238E27FC236}">
                <a16:creationId xmlns:a16="http://schemas.microsoft.com/office/drawing/2014/main" id="{56DDED3F-FFB6-554A-97CE-0958EC1686C3}"/>
              </a:ext>
            </a:extLst>
          </p:cNvPr>
          <p:cNvSpPr/>
          <p:nvPr/>
        </p:nvSpPr>
        <p:spPr>
          <a:xfrm>
            <a:off x="264007" y="35613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2" name="Action Button: Custom 16">
            <a:hlinkClick r:id="" action="ppaction://noaction" highlightClick="1">
              <a:snd r:embed="rId6" name="edith est_SLOW.wav"/>
            </a:hlinkClick>
            <a:extLst>
              <a:ext uri="{FF2B5EF4-FFF2-40B4-BE49-F238E27FC236}">
                <a16:creationId xmlns:a16="http://schemas.microsoft.com/office/drawing/2014/main" id="{2F6A36DB-F35B-3F41-8FEC-16C34FBE20AB}"/>
              </a:ext>
            </a:extLst>
          </p:cNvPr>
          <p:cNvSpPr/>
          <p:nvPr/>
        </p:nvSpPr>
        <p:spPr>
          <a:xfrm>
            <a:off x="264007" y="40687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3" name="Action Button: Custom 16">
            <a:hlinkClick r:id="" action="ppaction://noaction" highlightClick="1">
              <a:snd r:embed="rId7" name="thierry marche_SLOW.wav"/>
            </a:hlinkClick>
            <a:extLst>
              <a:ext uri="{FF2B5EF4-FFF2-40B4-BE49-F238E27FC236}">
                <a16:creationId xmlns:a16="http://schemas.microsoft.com/office/drawing/2014/main" id="{D7149426-7D09-6A4C-A3A1-C2631C66BB85}"/>
              </a:ext>
            </a:extLst>
          </p:cNvPr>
          <p:cNvSpPr/>
          <p:nvPr/>
        </p:nvSpPr>
        <p:spPr>
          <a:xfrm>
            <a:off x="264007" y="460511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4" name="Action Button: Custom 16">
            <a:hlinkClick r:id="" action="ppaction://noaction" highlightClick="1">
              <a:snd r:embed="rId8" name="lathenien charmant_SLOW.wav"/>
            </a:hlinkClick>
            <a:extLst>
              <a:ext uri="{FF2B5EF4-FFF2-40B4-BE49-F238E27FC236}">
                <a16:creationId xmlns:a16="http://schemas.microsoft.com/office/drawing/2014/main" id="{333F6AD5-2BC6-CA40-8576-05202C6F0517}"/>
              </a:ext>
            </a:extLst>
          </p:cNvPr>
          <p:cNvSpPr/>
          <p:nvPr/>
        </p:nvSpPr>
        <p:spPr>
          <a:xfrm>
            <a:off x="264007" y="50961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9" name="sacha le prof_SLOW.wav"/>
            </a:hlinkClick>
            <a:extLst>
              <a:ext uri="{FF2B5EF4-FFF2-40B4-BE49-F238E27FC236}">
                <a16:creationId xmlns:a16="http://schemas.microsoft.com/office/drawing/2014/main" id="{94FF22B7-702B-7C47-94B5-EEC1C3B12C99}"/>
              </a:ext>
            </a:extLst>
          </p:cNvPr>
          <p:cNvSpPr/>
          <p:nvPr/>
        </p:nvSpPr>
        <p:spPr>
          <a:xfrm>
            <a:off x="264007" y="560356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75" name="Rectangle 74">
            <a:extLst>
              <a:ext uri="{FF2B5EF4-FFF2-40B4-BE49-F238E27FC236}">
                <a16:creationId xmlns:a16="http://schemas.microsoft.com/office/drawing/2014/main" id="{885C8889-375B-F94E-9C34-DBDEDFA395DE}"/>
              </a:ext>
            </a:extLst>
          </p:cNvPr>
          <p:cNvSpPr/>
          <p:nvPr/>
        </p:nvSpPr>
        <p:spPr>
          <a:xfrm>
            <a:off x="850948" y="3093306"/>
            <a:ext cx="4730691"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76" name="Rectangle 75">
            <a:extLst>
              <a:ext uri="{FF2B5EF4-FFF2-40B4-BE49-F238E27FC236}">
                <a16:creationId xmlns:a16="http://schemas.microsoft.com/office/drawing/2014/main" id="{D2B20677-6F9D-9646-A0E1-47CC9B5ED33D}"/>
              </a:ext>
            </a:extLst>
          </p:cNvPr>
          <p:cNvSpPr/>
          <p:nvPr/>
        </p:nvSpPr>
        <p:spPr>
          <a:xfrm>
            <a:off x="774285" y="3618454"/>
            <a:ext cx="5869749"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CECE8"/>
              </a:solidFill>
              <a:effectLst/>
              <a:uLnTx/>
              <a:uFillTx/>
              <a:latin typeface="Tw Cen MT" panose="020B0602020104020603"/>
              <a:ea typeface="+mn-ea"/>
              <a:cs typeface="+mn-cs"/>
            </a:endParaRPr>
          </a:p>
        </p:txBody>
      </p:sp>
      <p:sp>
        <p:nvSpPr>
          <p:cNvPr id="77" name="Rectangle 76">
            <a:extLst>
              <a:ext uri="{FF2B5EF4-FFF2-40B4-BE49-F238E27FC236}">
                <a16:creationId xmlns:a16="http://schemas.microsoft.com/office/drawing/2014/main" id="{1EDFF550-64C5-4842-BF14-5DACDAC6CCAF}"/>
              </a:ext>
            </a:extLst>
          </p:cNvPr>
          <p:cNvSpPr/>
          <p:nvPr/>
        </p:nvSpPr>
        <p:spPr>
          <a:xfrm>
            <a:off x="774285" y="4100669"/>
            <a:ext cx="7970772"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78" name="Rectangle 77">
            <a:extLst>
              <a:ext uri="{FF2B5EF4-FFF2-40B4-BE49-F238E27FC236}">
                <a16:creationId xmlns:a16="http://schemas.microsoft.com/office/drawing/2014/main" id="{6E66DDFD-E73B-534B-96C4-926E040B1432}"/>
              </a:ext>
            </a:extLst>
          </p:cNvPr>
          <p:cNvSpPr/>
          <p:nvPr/>
        </p:nvSpPr>
        <p:spPr>
          <a:xfrm>
            <a:off x="774285" y="4621605"/>
            <a:ext cx="7970772"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CECE8"/>
                </a:solidFill>
                <a:effectLst/>
                <a:uLnTx/>
                <a:uFillTx/>
                <a:latin typeface="Tw Cen MT" panose="020B0602020104020603"/>
                <a:ea typeface="+mn-ea"/>
                <a:cs typeface="+mn-cs"/>
              </a:rPr>
              <a:t>#</a:t>
            </a:r>
          </a:p>
        </p:txBody>
      </p:sp>
      <p:sp>
        <p:nvSpPr>
          <p:cNvPr id="79" name="Rectangle 78">
            <a:extLst>
              <a:ext uri="{FF2B5EF4-FFF2-40B4-BE49-F238E27FC236}">
                <a16:creationId xmlns:a16="http://schemas.microsoft.com/office/drawing/2014/main" id="{20ED959C-8802-7E46-BE0B-4029B129E2FF}"/>
              </a:ext>
            </a:extLst>
          </p:cNvPr>
          <p:cNvSpPr/>
          <p:nvPr/>
        </p:nvSpPr>
        <p:spPr>
          <a:xfrm>
            <a:off x="774285" y="5096189"/>
            <a:ext cx="7970772"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80" name="Rectangle 79">
            <a:extLst>
              <a:ext uri="{FF2B5EF4-FFF2-40B4-BE49-F238E27FC236}">
                <a16:creationId xmlns:a16="http://schemas.microsoft.com/office/drawing/2014/main" id="{593C5305-1F9A-494A-A419-6E317145D148}"/>
              </a:ext>
            </a:extLst>
          </p:cNvPr>
          <p:cNvSpPr/>
          <p:nvPr/>
        </p:nvSpPr>
        <p:spPr>
          <a:xfrm>
            <a:off x="850948" y="5588564"/>
            <a:ext cx="7682790" cy="3960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CECE8"/>
              </a:solidFill>
              <a:effectLst/>
              <a:uLnTx/>
              <a:uFillTx/>
              <a:latin typeface="Tw Cen MT" panose="020B0602020104020603"/>
              <a:ea typeface="+mn-ea"/>
              <a:cs typeface="+mn-cs"/>
            </a:endParaRPr>
          </a:p>
        </p:txBody>
      </p:sp>
      <p:sp>
        <p:nvSpPr>
          <p:cNvPr id="62" name="Rectangle 61">
            <a:extLst>
              <a:ext uri="{FF2B5EF4-FFF2-40B4-BE49-F238E27FC236}">
                <a16:creationId xmlns:a16="http://schemas.microsoft.com/office/drawing/2014/main" id="{BD9FE614-07EB-495E-AA36-9367B2999A11}"/>
              </a:ext>
            </a:extLst>
          </p:cNvPr>
          <p:cNvSpPr/>
          <p:nvPr/>
        </p:nvSpPr>
        <p:spPr>
          <a:xfrm>
            <a:off x="10946708" y="3086709"/>
            <a:ext cx="717714"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63" name="Rectangle 62">
            <a:extLst>
              <a:ext uri="{FF2B5EF4-FFF2-40B4-BE49-F238E27FC236}">
                <a16:creationId xmlns:a16="http://schemas.microsoft.com/office/drawing/2014/main" id="{8BF82212-4871-4753-84E7-D8CBD882B39A}"/>
              </a:ext>
            </a:extLst>
          </p:cNvPr>
          <p:cNvSpPr/>
          <p:nvPr/>
        </p:nvSpPr>
        <p:spPr>
          <a:xfrm>
            <a:off x="10853929" y="3663688"/>
            <a:ext cx="903272" cy="37889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CECE8"/>
              </a:solidFill>
              <a:effectLst/>
              <a:uLnTx/>
              <a:uFillTx/>
              <a:latin typeface="Tw Cen MT" panose="020B0602020104020603"/>
              <a:ea typeface="+mn-ea"/>
              <a:cs typeface="+mn-cs"/>
            </a:endParaRPr>
          </a:p>
        </p:txBody>
      </p:sp>
      <p:sp>
        <p:nvSpPr>
          <p:cNvPr id="64" name="Rectangle 63">
            <a:extLst>
              <a:ext uri="{FF2B5EF4-FFF2-40B4-BE49-F238E27FC236}">
                <a16:creationId xmlns:a16="http://schemas.microsoft.com/office/drawing/2014/main" id="{D2C27605-0D69-4B50-A422-D733F8B847FC}"/>
              </a:ext>
            </a:extLst>
          </p:cNvPr>
          <p:cNvSpPr/>
          <p:nvPr/>
        </p:nvSpPr>
        <p:spPr>
          <a:xfrm>
            <a:off x="9516068" y="4097571"/>
            <a:ext cx="820571"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65" name="Rectangle 64">
            <a:extLst>
              <a:ext uri="{FF2B5EF4-FFF2-40B4-BE49-F238E27FC236}">
                <a16:creationId xmlns:a16="http://schemas.microsoft.com/office/drawing/2014/main" id="{E8B66F6A-5088-44B3-A80C-D00368752E41}"/>
              </a:ext>
            </a:extLst>
          </p:cNvPr>
          <p:cNvSpPr/>
          <p:nvPr/>
        </p:nvSpPr>
        <p:spPr>
          <a:xfrm>
            <a:off x="9516068" y="4097571"/>
            <a:ext cx="820571"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66" name="Rectangle 65">
            <a:extLst>
              <a:ext uri="{FF2B5EF4-FFF2-40B4-BE49-F238E27FC236}">
                <a16:creationId xmlns:a16="http://schemas.microsoft.com/office/drawing/2014/main" id="{3C497ECD-43E0-4D3F-B9B8-A66E1C7E649C}"/>
              </a:ext>
            </a:extLst>
          </p:cNvPr>
          <p:cNvSpPr/>
          <p:nvPr/>
        </p:nvSpPr>
        <p:spPr>
          <a:xfrm>
            <a:off x="10857116" y="4121377"/>
            <a:ext cx="820571"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71" name="Rectangle 70">
            <a:extLst>
              <a:ext uri="{FF2B5EF4-FFF2-40B4-BE49-F238E27FC236}">
                <a16:creationId xmlns:a16="http://schemas.microsoft.com/office/drawing/2014/main" id="{50589ACB-8B9D-46D9-AB58-DBA70CAE85BE}"/>
              </a:ext>
            </a:extLst>
          </p:cNvPr>
          <p:cNvSpPr/>
          <p:nvPr/>
        </p:nvSpPr>
        <p:spPr>
          <a:xfrm>
            <a:off x="9516068" y="4622215"/>
            <a:ext cx="903272" cy="37889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CECE8"/>
              </a:solidFill>
              <a:effectLst/>
              <a:uLnTx/>
              <a:uFillTx/>
              <a:latin typeface="Tw Cen MT" panose="020B0602020104020603"/>
              <a:ea typeface="+mn-ea"/>
              <a:cs typeface="+mn-cs"/>
            </a:endParaRPr>
          </a:p>
        </p:txBody>
      </p:sp>
      <p:sp>
        <p:nvSpPr>
          <p:cNvPr id="72" name="Rectangle 71">
            <a:extLst>
              <a:ext uri="{FF2B5EF4-FFF2-40B4-BE49-F238E27FC236}">
                <a16:creationId xmlns:a16="http://schemas.microsoft.com/office/drawing/2014/main" id="{21CD9E33-AEC5-473F-B3CA-F406BB21255C}"/>
              </a:ext>
            </a:extLst>
          </p:cNvPr>
          <p:cNvSpPr/>
          <p:nvPr/>
        </p:nvSpPr>
        <p:spPr>
          <a:xfrm>
            <a:off x="10815765" y="4613663"/>
            <a:ext cx="903272" cy="37889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CECE8"/>
              </a:solidFill>
              <a:effectLst/>
              <a:uLnTx/>
              <a:uFillTx/>
              <a:latin typeface="Tw Cen MT" panose="020B0602020104020603"/>
              <a:ea typeface="+mn-ea"/>
              <a:cs typeface="+mn-cs"/>
            </a:endParaRPr>
          </a:p>
        </p:txBody>
      </p:sp>
      <p:sp>
        <p:nvSpPr>
          <p:cNvPr id="82" name="Rectangle 81">
            <a:extLst>
              <a:ext uri="{FF2B5EF4-FFF2-40B4-BE49-F238E27FC236}">
                <a16:creationId xmlns:a16="http://schemas.microsoft.com/office/drawing/2014/main" id="{CB493002-2200-4873-BB93-94FB923AA3FB}"/>
              </a:ext>
            </a:extLst>
          </p:cNvPr>
          <p:cNvSpPr/>
          <p:nvPr/>
        </p:nvSpPr>
        <p:spPr>
          <a:xfrm>
            <a:off x="9598769" y="5129755"/>
            <a:ext cx="820571"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83" name="Rectangle 82">
            <a:extLst>
              <a:ext uri="{FF2B5EF4-FFF2-40B4-BE49-F238E27FC236}">
                <a16:creationId xmlns:a16="http://schemas.microsoft.com/office/drawing/2014/main" id="{EFD370D1-6490-4684-B282-A6F2F458A7D2}"/>
              </a:ext>
            </a:extLst>
          </p:cNvPr>
          <p:cNvSpPr/>
          <p:nvPr/>
        </p:nvSpPr>
        <p:spPr>
          <a:xfrm>
            <a:off x="10988057" y="5098151"/>
            <a:ext cx="820571" cy="3960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85" name="Rectangle 84">
            <a:extLst>
              <a:ext uri="{FF2B5EF4-FFF2-40B4-BE49-F238E27FC236}">
                <a16:creationId xmlns:a16="http://schemas.microsoft.com/office/drawing/2014/main" id="{12B55054-AC66-4A34-A5A6-45775F075743}"/>
              </a:ext>
            </a:extLst>
          </p:cNvPr>
          <p:cNvSpPr/>
          <p:nvPr/>
        </p:nvSpPr>
        <p:spPr>
          <a:xfrm>
            <a:off x="9557418" y="5620670"/>
            <a:ext cx="903272" cy="37889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CECE8"/>
              </a:solidFill>
              <a:effectLst/>
              <a:uLnTx/>
              <a:uFillTx/>
              <a:latin typeface="Tw Cen MT" panose="020B0602020104020603"/>
              <a:ea typeface="+mn-ea"/>
              <a:cs typeface="+mn-cs"/>
            </a:endParaRPr>
          </a:p>
        </p:txBody>
      </p:sp>
      <p:sp>
        <p:nvSpPr>
          <p:cNvPr id="86" name="Rectangle 85">
            <a:extLst>
              <a:ext uri="{FF2B5EF4-FFF2-40B4-BE49-F238E27FC236}">
                <a16:creationId xmlns:a16="http://schemas.microsoft.com/office/drawing/2014/main" id="{B7D537E6-F0CA-405A-BC4B-73C87CAD27FE}"/>
              </a:ext>
            </a:extLst>
          </p:cNvPr>
          <p:cNvSpPr/>
          <p:nvPr/>
        </p:nvSpPr>
        <p:spPr>
          <a:xfrm>
            <a:off x="10857116" y="5625688"/>
            <a:ext cx="903272" cy="37889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CECE8"/>
              </a:solidFill>
              <a:effectLst/>
              <a:uLnTx/>
              <a:uFillTx/>
              <a:latin typeface="Tw Cen MT" panose="020B0602020104020603"/>
              <a:ea typeface="+mn-ea"/>
              <a:cs typeface="+mn-cs"/>
            </a:endParaRPr>
          </a:p>
        </p:txBody>
      </p:sp>
      <p:sp>
        <p:nvSpPr>
          <p:cNvPr id="2" name="TextBox 1">
            <a:extLst>
              <a:ext uri="{FF2B5EF4-FFF2-40B4-BE49-F238E27FC236}">
                <a16:creationId xmlns:a16="http://schemas.microsoft.com/office/drawing/2014/main" id="{302E78B5-AEC3-4F53-9F04-266B4073F25C}"/>
              </a:ext>
            </a:extLst>
          </p:cNvPr>
          <p:cNvSpPr txBox="1"/>
          <p:nvPr/>
        </p:nvSpPr>
        <p:spPr>
          <a:xfrm>
            <a:off x="4583226" y="321551"/>
            <a:ext cx="5015543" cy="830997"/>
          </a:xfrm>
          <a:prstGeom prst="rect">
            <a:avLst/>
          </a:prstGeom>
          <a:noFill/>
        </p:spPr>
        <p:txBody>
          <a:bodyPr wrap="square" rtlCol="0">
            <a:spAutoFit/>
          </a:bodyPr>
          <a:lstStyle/>
          <a:p>
            <a:pPr algn="ctr"/>
            <a:r>
              <a:rPr lang="fr-FR" sz="2400" dirty="0">
                <a:solidFill>
                  <a:srgbClr val="104F75"/>
                </a:solidFill>
                <a:latin typeface="Century Gothic" panose="020B0502020202020204" pitchFamily="34" charset="0"/>
              </a:rPr>
              <a:t>Écoute. Combien de fois entends-tu les </a:t>
            </a:r>
            <a:r>
              <a:rPr lang="fr-FR" sz="2400" dirty="0" err="1">
                <a:solidFill>
                  <a:srgbClr val="104F75"/>
                </a:solidFill>
                <a:latin typeface="Century Gothic" panose="020B0502020202020204" pitchFamily="34" charset="0"/>
              </a:rPr>
              <a:t>SSCs</a:t>
            </a:r>
            <a:r>
              <a:rPr lang="fr-FR" sz="2400" dirty="0">
                <a:solidFill>
                  <a:srgbClr val="104F75"/>
                </a:solidFill>
                <a:latin typeface="Century Gothic" panose="020B0502020202020204" pitchFamily="34" charset="0"/>
              </a:rPr>
              <a:t> [th] et [</a:t>
            </a:r>
            <a:r>
              <a:rPr lang="fr-FR" sz="2400" dirty="0" err="1">
                <a:solidFill>
                  <a:srgbClr val="104F75"/>
                </a:solidFill>
                <a:latin typeface="Century Gothic" panose="020B0502020202020204" pitchFamily="34" charset="0"/>
              </a:rPr>
              <a:t>ch</a:t>
            </a:r>
            <a:r>
              <a:rPr lang="fr-FR" sz="2400" dirty="0">
                <a:solidFill>
                  <a:srgbClr val="104F75"/>
                </a:solidFill>
                <a:latin typeface="Century Gothic" panose="020B0502020202020204" pitchFamily="34" charset="0"/>
              </a:rPr>
              <a:t>] ?</a:t>
            </a:r>
          </a:p>
        </p:txBody>
      </p:sp>
      <p:sp>
        <p:nvSpPr>
          <p:cNvPr id="31" name="Speech Bubble: Rectangle with Corners Rounded 30">
            <a:extLst>
              <a:ext uri="{FF2B5EF4-FFF2-40B4-BE49-F238E27FC236}">
                <a16:creationId xmlns:a16="http://schemas.microsoft.com/office/drawing/2014/main" id="{9B564612-B72D-43FF-9D05-55B1505C2924}"/>
              </a:ext>
            </a:extLst>
          </p:cNvPr>
          <p:cNvSpPr/>
          <p:nvPr/>
        </p:nvSpPr>
        <p:spPr>
          <a:xfrm>
            <a:off x="1439664" y="1440987"/>
            <a:ext cx="7523982" cy="845426"/>
          </a:xfrm>
          <a:prstGeom prst="wedgeRoundRectCallout">
            <a:avLst>
              <a:gd name="adj1" fmla="val -27421"/>
              <a:gd name="adj2" fmla="val -2161"/>
              <a:gd name="adj3" fmla="val 16667"/>
            </a:avLst>
          </a:prstGeom>
          <a:solidFill>
            <a:srgbClr val="104F75"/>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dirty="0">
                <a:solidFill>
                  <a:prstClr val="white"/>
                </a:solidFill>
                <a:latin typeface="Century Gothic" panose="020B0502020202020204" pitchFamily="34" charset="0"/>
              </a:rPr>
              <a:t>[</a:t>
            </a:r>
            <a:r>
              <a:rPr lang="en-GB" sz="2400" dirty="0" err="1">
                <a:solidFill>
                  <a:prstClr val="white"/>
                </a:solidFill>
                <a:latin typeface="Century Gothic" panose="020B0502020202020204" pitchFamily="34" charset="0"/>
              </a:rPr>
              <a:t>th</a:t>
            </a:r>
            <a:r>
              <a:rPr lang="en-GB" sz="2400" dirty="0">
                <a:solidFill>
                  <a:prstClr val="white"/>
                </a:solidFill>
                <a:latin typeface="Century Gothic" panose="020B0502020202020204" pitchFamily="34" charset="0"/>
              </a:rPr>
              <a:t>] and [t] sound the same, but in this task, if you hear a ‘t’ sound, it is written [</a:t>
            </a:r>
            <a:r>
              <a:rPr lang="en-GB" sz="2400" dirty="0" err="1">
                <a:solidFill>
                  <a:prstClr val="white"/>
                </a:solidFill>
                <a:latin typeface="Century Gothic" panose="020B0502020202020204" pitchFamily="34" charset="0"/>
              </a:rPr>
              <a:t>th</a:t>
            </a:r>
            <a:r>
              <a:rPr lang="en-GB" sz="2400" dirty="0">
                <a:solidFill>
                  <a:prstClr val="white"/>
                </a:solidFill>
                <a:latin typeface="Century Gothic" panose="020B0502020202020204" pitchFamily="34" charset="0"/>
              </a:rPr>
              <a:t>].</a:t>
            </a:r>
          </a:p>
        </p:txBody>
      </p:sp>
      <p:pic>
        <p:nvPicPr>
          <p:cNvPr id="5" name="Picture 4" descr="Logo&#10;&#10;Description automatically generated with medium confidence">
            <a:extLst>
              <a:ext uri="{FF2B5EF4-FFF2-40B4-BE49-F238E27FC236}">
                <a16:creationId xmlns:a16="http://schemas.microsoft.com/office/drawing/2014/main" id="{4E169178-CCFE-4D29-BCA7-5C3C5C0E81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22918" y="918993"/>
            <a:ext cx="1585693" cy="1454378"/>
          </a:xfrm>
          <a:prstGeom prst="rect">
            <a:avLst/>
          </a:prstGeom>
        </p:spPr>
      </p:pic>
    </p:spTree>
    <p:extLst>
      <p:ext uri="{BB962C8B-B14F-4D97-AF65-F5344CB8AC3E}">
        <p14:creationId xmlns:p14="http://schemas.microsoft.com/office/powerpoint/2010/main" val="357379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7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7"/>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65"/>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66"/>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6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78"/>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71"/>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7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79"/>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82"/>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8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80"/>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85"/>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P spid="77" grpId="0" animBg="1"/>
      <p:bldP spid="78" grpId="0" animBg="1"/>
      <p:bldP spid="79" grpId="0" animBg="1"/>
      <p:bldP spid="80" grpId="0" animBg="1"/>
      <p:bldP spid="62" grpId="0" animBg="1"/>
      <p:bldP spid="63" grpId="0" animBg="1"/>
      <p:bldP spid="64" grpId="0" animBg="1"/>
      <p:bldP spid="65" grpId="0" animBg="1"/>
      <p:bldP spid="66" grpId="0" animBg="1"/>
      <p:bldP spid="71" grpId="0" animBg="1"/>
      <p:bldP spid="72" grpId="0" animBg="1"/>
      <p:bldP spid="82" grpId="0" animBg="1"/>
      <p:bldP spid="83" grpId="0" animBg="1"/>
      <p:bldP spid="85" grpId="0" animBg="1"/>
      <p:bldP spid="8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33" y="296864"/>
            <a:ext cx="8288114" cy="867128"/>
          </a:xfrm>
          <a:prstGeom prst="rect">
            <a:avLst/>
          </a:prstGeom>
        </p:spPr>
      </p:pic>
      <p:sp>
        <p:nvSpPr>
          <p:cNvPr id="4" name="Title 3"/>
          <p:cNvSpPr>
            <a:spLocks noGrp="1"/>
          </p:cNvSpPr>
          <p:nvPr>
            <p:ph type="title"/>
          </p:nvPr>
        </p:nvSpPr>
        <p:spPr>
          <a:xfrm>
            <a:off x="-1" y="296864"/>
            <a:ext cx="6956385" cy="707849"/>
          </a:xfrm>
        </p:spPr>
        <p:txBody>
          <a:bodyPr>
            <a:normAutofit fontScale="90000"/>
          </a:bodyPr>
          <a:lstStyle/>
          <a:p>
            <a:r>
              <a:rPr lang="fr-FR" sz="3600" b="1" dirty="0">
                <a:solidFill>
                  <a:schemeClr val="bg1"/>
                </a:solidFill>
              </a:rPr>
              <a:t>Des virelangues avec [</a:t>
            </a:r>
            <a:r>
              <a:rPr lang="fr-FR" sz="3600" b="1" dirty="0" err="1">
                <a:solidFill>
                  <a:schemeClr val="bg1"/>
                </a:solidFill>
              </a:rPr>
              <a:t>ch</a:t>
            </a:r>
            <a:r>
              <a:rPr lang="fr-FR" sz="3600" b="1" dirty="0">
                <a:solidFill>
                  <a:schemeClr val="bg1"/>
                </a:solidFill>
              </a:rPr>
              <a:t>] et [th]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Parle aussi vite que possible!</a:t>
            </a:r>
          </a:p>
        </p:txBody>
      </p:sp>
      <p:sp>
        <p:nvSpPr>
          <p:cNvPr id="16" name="Rectangle 15">
            <a:hlinkClick r:id="" action="ppaction://noaction">
              <a:snd r:embed="rId4" name="cinq chiens_SLOW.wav"/>
            </a:hlinkClick>
            <a:extLst>
              <a:ext uri="{FF2B5EF4-FFF2-40B4-BE49-F238E27FC236}">
                <a16:creationId xmlns:a16="http://schemas.microsoft.com/office/drawing/2014/main" id="{277478CF-E5D1-4FEE-A880-087CB8712AC9}"/>
              </a:ext>
            </a:extLst>
          </p:cNvPr>
          <p:cNvSpPr/>
          <p:nvPr/>
        </p:nvSpPr>
        <p:spPr>
          <a:xfrm>
            <a:off x="3489275"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5" name="cinq chiens_MEDIUM.wav"/>
            </a:hlinkClick>
            <a:extLst>
              <a:ext uri="{FF2B5EF4-FFF2-40B4-BE49-F238E27FC236}">
                <a16:creationId xmlns:a16="http://schemas.microsoft.com/office/drawing/2014/main" id="{24D5AC08-55FD-48EB-95BF-ACAF25F9033D}"/>
              </a:ext>
            </a:extLst>
          </p:cNvPr>
          <p:cNvSpPr/>
          <p:nvPr/>
        </p:nvSpPr>
        <p:spPr>
          <a:xfrm>
            <a:off x="5974479"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18">
            <a:hlinkClick r:id="" action="ppaction://noaction">
              <a:snd r:embed="rId6" name="cinq chiens_FAST.wav"/>
            </a:hlinkClick>
            <a:extLst>
              <a:ext uri="{FF2B5EF4-FFF2-40B4-BE49-F238E27FC236}">
                <a16:creationId xmlns:a16="http://schemas.microsoft.com/office/drawing/2014/main" id="{1E553CC5-91E8-4202-9E0D-76B7921B12A8}"/>
              </a:ext>
            </a:extLst>
          </p:cNvPr>
          <p:cNvSpPr/>
          <p:nvPr/>
        </p:nvSpPr>
        <p:spPr>
          <a:xfrm>
            <a:off x="8459683"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84B06DA-F223-41D9-8689-EE138178B3EE}"/>
              </a:ext>
            </a:extLst>
          </p:cNvPr>
          <p:cNvSpPr txBox="1"/>
          <p:nvPr/>
        </p:nvSpPr>
        <p:spPr>
          <a:xfrm>
            <a:off x="1125368" y="2061837"/>
            <a:ext cx="10013687" cy="169277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Cinq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iens</a:t>
            </a:r>
            <a:r>
              <a:rPr kumimoji="0" lang="fr-FR" sz="36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assent six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104F75"/>
                </a:solidFill>
                <a:effectLst/>
                <a:uLnTx/>
                <a:uFillTx/>
                <a:latin typeface="Century Gothic" panose="020F0302020204030204"/>
                <a:ea typeface="+mn-ea"/>
                <a:cs typeface="+mn-cs"/>
              </a:rPr>
              <a:t>[Five dogs chase six cats]</a:t>
            </a:r>
            <a:endParaRPr kumimoji="0" lang="en-GB" sz="2800" b="0" i="1"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6" name="Picture 5" descr="Map&#10;&#10;Description automatically generated">
            <a:extLst>
              <a:ext uri="{FF2B5EF4-FFF2-40B4-BE49-F238E27FC236}">
                <a16:creationId xmlns:a16="http://schemas.microsoft.com/office/drawing/2014/main" id="{D869B53A-BAFC-49C3-A715-73E3842FC4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78296" y="3921522"/>
            <a:ext cx="2601873" cy="1880041"/>
          </a:xfrm>
          <a:prstGeom prst="rect">
            <a:avLst/>
          </a:prstGeom>
        </p:spPr>
      </p:pic>
      <p:pic>
        <p:nvPicPr>
          <p:cNvPr id="10" name="Picture 9" descr="A black and white cat&#10;&#10;Description automatically generated with medium confidence">
            <a:extLst>
              <a:ext uri="{FF2B5EF4-FFF2-40B4-BE49-F238E27FC236}">
                <a16:creationId xmlns:a16="http://schemas.microsoft.com/office/drawing/2014/main" id="{796BE1F3-B445-4D75-9479-C584E25660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46642" y="3696993"/>
            <a:ext cx="1906949" cy="2329098"/>
          </a:xfrm>
          <a:prstGeom prst="rect">
            <a:avLst/>
          </a:prstGeom>
        </p:spPr>
      </p:pic>
    </p:spTree>
    <p:extLst>
      <p:ext uri="{BB962C8B-B14F-4D97-AF65-F5344CB8AC3E}">
        <p14:creationId xmlns:p14="http://schemas.microsoft.com/office/powerpoint/2010/main" val="2710975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7959438" cy="867128"/>
          </a:xfrm>
          <a:prstGeom prst="rect">
            <a:avLst/>
          </a:prstGeom>
        </p:spPr>
      </p:pic>
      <p:sp>
        <p:nvSpPr>
          <p:cNvPr id="4" name="Title 3"/>
          <p:cNvSpPr>
            <a:spLocks noGrp="1"/>
          </p:cNvSpPr>
          <p:nvPr>
            <p:ph type="title"/>
          </p:nvPr>
        </p:nvSpPr>
        <p:spPr>
          <a:xfrm>
            <a:off x="-1" y="296864"/>
            <a:ext cx="6920345" cy="707849"/>
          </a:xfrm>
        </p:spPr>
        <p:txBody>
          <a:bodyPr>
            <a:normAutofit fontScale="90000"/>
          </a:bodyPr>
          <a:lstStyle/>
          <a:p>
            <a:r>
              <a:rPr lang="fr-FR" sz="3600" b="1" dirty="0">
                <a:solidFill>
                  <a:schemeClr val="bg1"/>
                </a:solidFill>
              </a:rPr>
              <a:t>Des virelangues avec [</a:t>
            </a:r>
            <a:r>
              <a:rPr lang="fr-FR" sz="3600" b="1" dirty="0" err="1">
                <a:solidFill>
                  <a:schemeClr val="bg1"/>
                </a:solidFill>
              </a:rPr>
              <a:t>ch</a:t>
            </a:r>
            <a:r>
              <a:rPr lang="fr-FR" sz="3600" b="1" dirty="0">
                <a:solidFill>
                  <a:schemeClr val="bg1"/>
                </a:solidFill>
              </a:rPr>
              <a:t>] et [th]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Parle aussi vite que possible!</a:t>
            </a:r>
          </a:p>
        </p:txBody>
      </p:sp>
      <p:sp>
        <p:nvSpPr>
          <p:cNvPr id="16" name="Rectangle 15">
            <a:hlinkClick r:id="" action="ppaction://noaction">
              <a:snd r:embed="rId4" name="charlene cherche_SLOW.wav"/>
            </a:hlinkClick>
            <a:extLst>
              <a:ext uri="{FF2B5EF4-FFF2-40B4-BE49-F238E27FC236}">
                <a16:creationId xmlns:a16="http://schemas.microsoft.com/office/drawing/2014/main" id="{277478CF-E5D1-4FEE-A880-087CB8712AC9}"/>
              </a:ext>
            </a:extLst>
          </p:cNvPr>
          <p:cNvSpPr/>
          <p:nvPr/>
        </p:nvSpPr>
        <p:spPr>
          <a:xfrm>
            <a:off x="3489275"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5" name="charlene cherche_MEDIUM.wav"/>
            </a:hlinkClick>
            <a:extLst>
              <a:ext uri="{FF2B5EF4-FFF2-40B4-BE49-F238E27FC236}">
                <a16:creationId xmlns:a16="http://schemas.microsoft.com/office/drawing/2014/main" id="{24D5AC08-55FD-48EB-95BF-ACAF25F9033D}"/>
              </a:ext>
            </a:extLst>
          </p:cNvPr>
          <p:cNvSpPr/>
          <p:nvPr/>
        </p:nvSpPr>
        <p:spPr>
          <a:xfrm>
            <a:off x="5974479"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18">
            <a:hlinkClick r:id="" action="ppaction://noaction">
              <a:snd r:embed="rId6" name="charlene cherche_FAST.wav"/>
            </a:hlinkClick>
            <a:extLst>
              <a:ext uri="{FF2B5EF4-FFF2-40B4-BE49-F238E27FC236}">
                <a16:creationId xmlns:a16="http://schemas.microsoft.com/office/drawing/2014/main" id="{1E553CC5-91E8-4202-9E0D-76B7921B12A8}"/>
              </a:ext>
            </a:extLst>
          </p:cNvPr>
          <p:cNvSpPr/>
          <p:nvPr/>
        </p:nvSpPr>
        <p:spPr>
          <a:xfrm>
            <a:off x="8459683"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84B06DA-F223-41D9-8689-EE138178B3EE}"/>
              </a:ext>
            </a:extLst>
          </p:cNvPr>
          <p:cNvSpPr txBox="1"/>
          <p:nvPr/>
        </p:nvSpPr>
        <p:spPr>
          <a:xfrm>
            <a:off x="1125368" y="2061837"/>
            <a:ext cx="9901861" cy="21852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arlène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er</a:t>
            </a:r>
            <a:r>
              <a:rPr lang="fr-FR" sz="3600" b="1" dirty="0">
                <a:solidFill>
                  <a:srgbClr val="E87D1E"/>
                </a:solidFill>
                <a:latin typeface="Century Gothic" panose="020F0302020204030204"/>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e une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emise sans man</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fr-FR" sz="2800" b="0" i="1" u="none" strike="noStrike" kern="1200" cap="none" spc="0" normalizeH="0" baseline="0" dirty="0">
                <a:ln>
                  <a:noFill/>
                </a:ln>
                <a:solidFill>
                  <a:srgbClr val="104F75"/>
                </a:solidFill>
                <a:effectLst/>
                <a:uLnTx/>
                <a:uFillTx/>
                <a:latin typeface="Century Gothic" panose="020F0302020204030204"/>
                <a:ea typeface="+mn-ea"/>
                <a:cs typeface="+mn-cs"/>
              </a:rPr>
              <a:t>Charl</a:t>
            </a:r>
            <a:r>
              <a:rPr kumimoji="0" lang="fr-FR" sz="2800" b="0" i="1" u="none" strike="noStrike" kern="1200" cap="none" spc="0" normalizeH="0" baseline="0" dirty="0">
                <a:ln>
                  <a:noFill/>
                </a:ln>
                <a:solidFill>
                  <a:srgbClr val="104F75"/>
                </a:solidFill>
                <a:effectLst/>
                <a:uLnTx/>
                <a:uFillTx/>
                <a:latin typeface="Century Gothic" panose="020B0502020202020204" pitchFamily="34" charset="0"/>
              </a:rPr>
              <a:t>è</a:t>
            </a:r>
            <a:r>
              <a:rPr kumimoji="0" lang="fr-FR" sz="2800" b="0" i="1" u="none" strike="noStrike" kern="1200" cap="none" spc="0" normalizeH="0" baseline="0" dirty="0">
                <a:ln>
                  <a:noFill/>
                </a:ln>
                <a:solidFill>
                  <a:srgbClr val="104F75"/>
                </a:solidFill>
                <a:effectLst/>
                <a:uLnTx/>
                <a:uFillTx/>
                <a:latin typeface="Century Gothic" panose="020F0302020204030204"/>
                <a:ea typeface="+mn-ea"/>
                <a:cs typeface="+mn-cs"/>
              </a:rPr>
              <a:t>ne</a:t>
            </a:r>
            <a:r>
              <a:rPr kumimoji="0" lang="en-US" sz="2800" b="0" i="1" u="none" strike="noStrike" kern="1200" cap="none" spc="0" normalizeH="0" baseline="0" noProof="0" dirty="0">
                <a:ln>
                  <a:noFill/>
                </a:ln>
                <a:solidFill>
                  <a:srgbClr val="104F75"/>
                </a:solidFill>
                <a:effectLst/>
                <a:uLnTx/>
                <a:uFillTx/>
                <a:latin typeface="Century Gothic" panose="020F0302020204030204"/>
                <a:ea typeface="+mn-ea"/>
                <a:cs typeface="+mn-cs"/>
              </a:rPr>
              <a:t> is looking for a blouse with no sleeves.]</a:t>
            </a:r>
            <a:endParaRPr kumimoji="0" lang="en-GB" sz="2800" b="0" i="1"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3" name="Picture 2" descr="A picture containing text&#10;&#10;Description automatically generated">
            <a:extLst>
              <a:ext uri="{FF2B5EF4-FFF2-40B4-BE49-F238E27FC236}">
                <a16:creationId xmlns:a16="http://schemas.microsoft.com/office/drawing/2014/main" id="{B705F2D3-DEE1-4A66-8345-1E2207100DF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9159"/>
          <a:stretch/>
        </p:blipFill>
        <p:spPr>
          <a:xfrm flipH="1">
            <a:off x="0" y="3529779"/>
            <a:ext cx="2412543" cy="2810872"/>
          </a:xfrm>
          <a:prstGeom prst="rect">
            <a:avLst/>
          </a:prstGeom>
        </p:spPr>
      </p:pic>
    </p:spTree>
    <p:extLst>
      <p:ext uri="{BB962C8B-B14F-4D97-AF65-F5344CB8AC3E}">
        <p14:creationId xmlns:p14="http://schemas.microsoft.com/office/powerpoint/2010/main" val="266970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8459684" cy="867128"/>
          </a:xfrm>
          <a:prstGeom prst="rect">
            <a:avLst/>
          </a:prstGeom>
        </p:spPr>
      </p:pic>
      <p:sp>
        <p:nvSpPr>
          <p:cNvPr id="4" name="Title 3"/>
          <p:cNvSpPr>
            <a:spLocks noGrp="1"/>
          </p:cNvSpPr>
          <p:nvPr>
            <p:ph type="title"/>
          </p:nvPr>
        </p:nvSpPr>
        <p:spPr>
          <a:xfrm>
            <a:off x="0" y="296864"/>
            <a:ext cx="7242464" cy="707849"/>
          </a:xfrm>
        </p:spPr>
        <p:txBody>
          <a:bodyPr>
            <a:normAutofit fontScale="90000"/>
          </a:bodyPr>
          <a:lstStyle/>
          <a:p>
            <a:r>
              <a:rPr lang="fr-FR" sz="3600" b="1" dirty="0">
                <a:solidFill>
                  <a:schemeClr val="bg1"/>
                </a:solidFill>
              </a:rPr>
              <a:t>Des virelangues avec [</a:t>
            </a:r>
            <a:r>
              <a:rPr lang="fr-FR" sz="3600" b="1" dirty="0" err="1">
                <a:solidFill>
                  <a:schemeClr val="bg1"/>
                </a:solidFill>
              </a:rPr>
              <a:t>ch</a:t>
            </a:r>
            <a:r>
              <a:rPr lang="fr-FR" sz="3600" b="1" dirty="0">
                <a:solidFill>
                  <a:schemeClr val="bg1"/>
                </a:solidFill>
              </a:rPr>
              <a:t>] et [th]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Parle aussi vite que possible!</a:t>
            </a:r>
          </a:p>
        </p:txBody>
      </p:sp>
      <p:sp>
        <p:nvSpPr>
          <p:cNvPr id="16" name="Rectangle 15">
            <a:hlinkClick r:id="" action="ppaction://noaction">
              <a:snd r:embed="rId4" name="edith est_SLOW.wav"/>
            </a:hlinkClick>
            <a:extLst>
              <a:ext uri="{FF2B5EF4-FFF2-40B4-BE49-F238E27FC236}">
                <a16:creationId xmlns:a16="http://schemas.microsoft.com/office/drawing/2014/main" id="{277478CF-E5D1-4FEE-A880-087CB8712AC9}"/>
              </a:ext>
            </a:extLst>
          </p:cNvPr>
          <p:cNvSpPr/>
          <p:nvPr/>
        </p:nvSpPr>
        <p:spPr>
          <a:xfrm>
            <a:off x="3489275"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5" name="edith est_MEDIUM.wav"/>
            </a:hlinkClick>
            <a:extLst>
              <a:ext uri="{FF2B5EF4-FFF2-40B4-BE49-F238E27FC236}">
                <a16:creationId xmlns:a16="http://schemas.microsoft.com/office/drawing/2014/main" id="{24D5AC08-55FD-48EB-95BF-ACAF25F9033D}"/>
              </a:ext>
            </a:extLst>
          </p:cNvPr>
          <p:cNvSpPr/>
          <p:nvPr/>
        </p:nvSpPr>
        <p:spPr>
          <a:xfrm>
            <a:off x="5974479"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18">
            <a:hlinkClick r:id="" action="ppaction://noaction">
              <a:snd r:embed="rId6" name="edith est_FAST.wav"/>
            </a:hlinkClick>
            <a:extLst>
              <a:ext uri="{FF2B5EF4-FFF2-40B4-BE49-F238E27FC236}">
                <a16:creationId xmlns:a16="http://schemas.microsoft.com/office/drawing/2014/main" id="{1E553CC5-91E8-4202-9E0D-76B7921B12A8}"/>
              </a:ext>
            </a:extLst>
          </p:cNvPr>
          <p:cNvSpPr/>
          <p:nvPr/>
        </p:nvSpPr>
        <p:spPr>
          <a:xfrm>
            <a:off x="8459683"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84B06DA-F223-41D9-8689-EE138178B3EE}"/>
              </a:ext>
            </a:extLst>
          </p:cNvPr>
          <p:cNvSpPr txBox="1"/>
          <p:nvPr/>
        </p:nvSpPr>
        <p:spPr>
          <a:xfrm>
            <a:off x="1125369" y="2061837"/>
            <a:ext cx="9771232" cy="21852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Édi</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th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 est sympa</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th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ique mais son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apeau est mo</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fr-FR" sz="2800" b="0" i="1" u="none" strike="noStrike" kern="1200" cap="none" spc="0" normalizeH="0" baseline="0" dirty="0">
                <a:ln>
                  <a:noFill/>
                </a:ln>
                <a:solidFill>
                  <a:srgbClr val="104F75"/>
                </a:solidFill>
                <a:effectLst/>
                <a:uLnTx/>
                <a:uFillTx/>
                <a:latin typeface="Century Gothic" panose="020F0302020204030204"/>
                <a:ea typeface="+mn-ea"/>
                <a:cs typeface="+mn-cs"/>
              </a:rPr>
              <a:t>Édith</a:t>
            </a:r>
            <a:r>
              <a:rPr kumimoji="0" lang="en-US" sz="2800" b="0" i="1" u="none" strike="noStrike" kern="1200" cap="none" spc="0" normalizeH="0" baseline="0" noProof="0" dirty="0">
                <a:ln>
                  <a:noFill/>
                </a:ln>
                <a:solidFill>
                  <a:srgbClr val="104F75"/>
                </a:solidFill>
                <a:effectLst/>
                <a:uLnTx/>
                <a:uFillTx/>
                <a:latin typeface="Century Gothic" panose="020F0302020204030204"/>
                <a:ea typeface="+mn-ea"/>
                <a:cs typeface="+mn-cs"/>
              </a:rPr>
              <a:t> is nice but her hat is ugly.]</a:t>
            </a:r>
            <a:endParaRPr kumimoji="0" lang="en-GB" sz="2800" b="0" i="1"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3" name="Picture 2" descr="A cartoon of a child&#10;&#10;Description automatically generated with low confidence">
            <a:extLst>
              <a:ext uri="{FF2B5EF4-FFF2-40B4-BE49-F238E27FC236}">
                <a16:creationId xmlns:a16="http://schemas.microsoft.com/office/drawing/2014/main" id="{33A624CA-A502-4FB5-82C4-28D1E7099A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642" y="2755080"/>
            <a:ext cx="2394857" cy="3592286"/>
          </a:xfrm>
          <a:prstGeom prst="rect">
            <a:avLst/>
          </a:prstGeom>
        </p:spPr>
      </p:pic>
    </p:spTree>
    <p:extLst>
      <p:ext uri="{BB962C8B-B14F-4D97-AF65-F5344CB8AC3E}">
        <p14:creationId xmlns:p14="http://schemas.microsoft.com/office/powerpoint/2010/main" val="3400298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8459684" cy="867128"/>
          </a:xfrm>
          <a:prstGeom prst="rect">
            <a:avLst/>
          </a:prstGeom>
        </p:spPr>
      </p:pic>
      <p:sp>
        <p:nvSpPr>
          <p:cNvPr id="4" name="Title 3"/>
          <p:cNvSpPr>
            <a:spLocks noGrp="1"/>
          </p:cNvSpPr>
          <p:nvPr>
            <p:ph type="title"/>
          </p:nvPr>
        </p:nvSpPr>
        <p:spPr>
          <a:xfrm>
            <a:off x="-1" y="296864"/>
            <a:ext cx="7003473" cy="707849"/>
          </a:xfrm>
        </p:spPr>
        <p:txBody>
          <a:bodyPr>
            <a:normAutofit fontScale="90000"/>
          </a:bodyPr>
          <a:lstStyle/>
          <a:p>
            <a:r>
              <a:rPr lang="fr-FR" sz="3600" b="1" dirty="0">
                <a:solidFill>
                  <a:schemeClr val="bg1"/>
                </a:solidFill>
              </a:rPr>
              <a:t>Des virelangues avec [</a:t>
            </a:r>
            <a:r>
              <a:rPr lang="fr-FR" sz="3600" b="1" dirty="0" err="1">
                <a:solidFill>
                  <a:schemeClr val="bg1"/>
                </a:solidFill>
              </a:rPr>
              <a:t>ch</a:t>
            </a:r>
            <a:r>
              <a:rPr lang="fr-FR" sz="3600" b="1" dirty="0">
                <a:solidFill>
                  <a:schemeClr val="bg1"/>
                </a:solidFill>
              </a:rPr>
              <a:t>] et [th]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Parle aussi vite que possible!</a:t>
            </a:r>
          </a:p>
        </p:txBody>
      </p:sp>
      <p:sp>
        <p:nvSpPr>
          <p:cNvPr id="16" name="Rectangle 15">
            <a:hlinkClick r:id="" action="ppaction://noaction">
              <a:snd r:embed="rId4" name="thierry marche_SLOW.wav"/>
            </a:hlinkClick>
            <a:extLst>
              <a:ext uri="{FF2B5EF4-FFF2-40B4-BE49-F238E27FC236}">
                <a16:creationId xmlns:a16="http://schemas.microsoft.com/office/drawing/2014/main" id="{277478CF-E5D1-4FEE-A880-087CB8712AC9}"/>
              </a:ext>
            </a:extLst>
          </p:cNvPr>
          <p:cNvSpPr/>
          <p:nvPr/>
        </p:nvSpPr>
        <p:spPr>
          <a:xfrm>
            <a:off x="3489275"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5" name="thierry marche_MEDIUM.wav"/>
            </a:hlinkClick>
            <a:extLst>
              <a:ext uri="{FF2B5EF4-FFF2-40B4-BE49-F238E27FC236}">
                <a16:creationId xmlns:a16="http://schemas.microsoft.com/office/drawing/2014/main" id="{24D5AC08-55FD-48EB-95BF-ACAF25F9033D}"/>
              </a:ext>
            </a:extLst>
          </p:cNvPr>
          <p:cNvSpPr/>
          <p:nvPr/>
        </p:nvSpPr>
        <p:spPr>
          <a:xfrm>
            <a:off x="5974479"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18">
            <a:hlinkClick r:id="" action="ppaction://noaction">
              <a:snd r:embed="rId6" name="thierry marche_FAST.wav"/>
            </a:hlinkClick>
            <a:extLst>
              <a:ext uri="{FF2B5EF4-FFF2-40B4-BE49-F238E27FC236}">
                <a16:creationId xmlns:a16="http://schemas.microsoft.com/office/drawing/2014/main" id="{1E553CC5-91E8-4202-9E0D-76B7921B12A8}"/>
              </a:ext>
            </a:extLst>
          </p:cNvPr>
          <p:cNvSpPr/>
          <p:nvPr/>
        </p:nvSpPr>
        <p:spPr>
          <a:xfrm>
            <a:off x="8459683"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84B06DA-F223-41D9-8689-EE138178B3EE}"/>
              </a:ext>
            </a:extLst>
          </p:cNvPr>
          <p:cNvSpPr txBox="1"/>
          <p:nvPr/>
        </p:nvSpPr>
        <p:spPr>
          <a:xfrm>
            <a:off x="1125368" y="2061837"/>
            <a:ext cx="10013687" cy="21852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Th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ierry mar</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e sur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aque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emin sans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anger de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aussures.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104F75"/>
                </a:solidFill>
                <a:effectLst/>
                <a:uLnTx/>
                <a:uFillTx/>
                <a:latin typeface="Century Gothic" panose="020F0302020204030204"/>
                <a:ea typeface="+mn-ea"/>
                <a:cs typeface="+mn-cs"/>
              </a:rPr>
              <a:t>[Thierry walks on every path without changing shoes.]</a:t>
            </a:r>
            <a:endParaRPr kumimoji="0" lang="en-GB" sz="2800" b="0" i="1"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3" name="Picture 2" descr="A picture containing text, vector graphics&#10;&#10;Description automatically generated">
            <a:extLst>
              <a:ext uri="{FF2B5EF4-FFF2-40B4-BE49-F238E27FC236}">
                <a16:creationId xmlns:a16="http://schemas.microsoft.com/office/drawing/2014/main" id="{8B95E557-FC93-47E7-8970-AFE42853FE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45" y="3095728"/>
            <a:ext cx="2324100" cy="3181655"/>
          </a:xfrm>
          <a:prstGeom prst="rect">
            <a:avLst/>
          </a:prstGeom>
        </p:spPr>
      </p:pic>
    </p:spTree>
    <p:extLst>
      <p:ext uri="{BB962C8B-B14F-4D97-AF65-F5344CB8AC3E}">
        <p14:creationId xmlns:p14="http://schemas.microsoft.com/office/powerpoint/2010/main" val="14015307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8999684" cy="867128"/>
          </a:xfrm>
          <a:prstGeom prst="rect">
            <a:avLst/>
          </a:prstGeom>
        </p:spPr>
      </p:pic>
      <p:sp>
        <p:nvSpPr>
          <p:cNvPr id="4" name="Title 3"/>
          <p:cNvSpPr>
            <a:spLocks noGrp="1"/>
          </p:cNvSpPr>
          <p:nvPr>
            <p:ph type="title"/>
          </p:nvPr>
        </p:nvSpPr>
        <p:spPr>
          <a:xfrm>
            <a:off x="0" y="296864"/>
            <a:ext cx="7045036" cy="707849"/>
          </a:xfrm>
        </p:spPr>
        <p:txBody>
          <a:bodyPr>
            <a:normAutofit fontScale="90000"/>
          </a:bodyPr>
          <a:lstStyle/>
          <a:p>
            <a:r>
              <a:rPr lang="fr-FR" sz="3600" b="1" dirty="0">
                <a:solidFill>
                  <a:schemeClr val="bg1"/>
                </a:solidFill>
              </a:rPr>
              <a:t>Des virelangues avec [</a:t>
            </a:r>
            <a:r>
              <a:rPr lang="fr-FR" sz="3600" b="1" dirty="0" err="1">
                <a:solidFill>
                  <a:schemeClr val="bg1"/>
                </a:solidFill>
              </a:rPr>
              <a:t>ch</a:t>
            </a:r>
            <a:r>
              <a:rPr lang="fr-FR" sz="3600" b="1" dirty="0">
                <a:solidFill>
                  <a:schemeClr val="bg1"/>
                </a:solidFill>
              </a:rPr>
              <a:t>] et [th]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Parle aussi vite que possible!</a:t>
            </a:r>
          </a:p>
        </p:txBody>
      </p:sp>
      <p:sp>
        <p:nvSpPr>
          <p:cNvPr id="16" name="Rectangle 15">
            <a:hlinkClick r:id="" action="ppaction://noaction">
              <a:snd r:embed="rId4" name="lathenien charmant_SLOW.wav"/>
            </a:hlinkClick>
            <a:extLst>
              <a:ext uri="{FF2B5EF4-FFF2-40B4-BE49-F238E27FC236}">
                <a16:creationId xmlns:a16="http://schemas.microsoft.com/office/drawing/2014/main" id="{277478CF-E5D1-4FEE-A880-087CB8712AC9}"/>
              </a:ext>
            </a:extLst>
          </p:cNvPr>
          <p:cNvSpPr/>
          <p:nvPr/>
        </p:nvSpPr>
        <p:spPr>
          <a:xfrm>
            <a:off x="3489275"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5" name="lathenien charmant_MEDIUM.wav"/>
            </a:hlinkClick>
            <a:extLst>
              <a:ext uri="{FF2B5EF4-FFF2-40B4-BE49-F238E27FC236}">
                <a16:creationId xmlns:a16="http://schemas.microsoft.com/office/drawing/2014/main" id="{24D5AC08-55FD-48EB-95BF-ACAF25F9033D}"/>
              </a:ext>
            </a:extLst>
          </p:cNvPr>
          <p:cNvSpPr/>
          <p:nvPr/>
        </p:nvSpPr>
        <p:spPr>
          <a:xfrm>
            <a:off x="5974479"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18">
            <a:hlinkClick r:id="" action="ppaction://noaction">
              <a:snd r:embed="rId6" name="lathenien charmant_FAST.wav"/>
            </a:hlinkClick>
            <a:extLst>
              <a:ext uri="{FF2B5EF4-FFF2-40B4-BE49-F238E27FC236}">
                <a16:creationId xmlns:a16="http://schemas.microsoft.com/office/drawing/2014/main" id="{1E553CC5-91E8-4202-9E0D-76B7921B12A8}"/>
              </a:ext>
            </a:extLst>
          </p:cNvPr>
          <p:cNvSpPr/>
          <p:nvPr/>
        </p:nvSpPr>
        <p:spPr>
          <a:xfrm>
            <a:off x="8459683"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84B06DA-F223-41D9-8689-EE138178B3EE}"/>
              </a:ext>
            </a:extLst>
          </p:cNvPr>
          <p:cNvSpPr txBox="1"/>
          <p:nvPr/>
        </p:nvSpPr>
        <p:spPr>
          <a:xfrm>
            <a:off x="1567138" y="2038389"/>
            <a:ext cx="9057723" cy="21852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L’a</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th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énien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armant aime les bonbons à la men</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th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104F75"/>
                </a:solidFill>
                <a:effectLst/>
                <a:uLnTx/>
                <a:uFillTx/>
                <a:latin typeface="Century Gothic" panose="020F0302020204030204"/>
                <a:ea typeface="+mn-ea"/>
                <a:cs typeface="+mn-cs"/>
              </a:rPr>
              <a:t>[The charming man from Athens likes mint sweets.]</a:t>
            </a:r>
            <a:endParaRPr kumimoji="0" lang="en-GB" sz="2800" b="0" i="1"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6" name="Picture 5">
            <a:extLst>
              <a:ext uri="{FF2B5EF4-FFF2-40B4-BE49-F238E27FC236}">
                <a16:creationId xmlns:a16="http://schemas.microsoft.com/office/drawing/2014/main" id="{AC023751-9E1A-4EDE-AA60-DA7F2432FB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40441"/>
            <a:ext cx="1965956" cy="3277936"/>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2E84D990-5DE9-48EE-9A6E-E1DD741F7B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7220" y="2589277"/>
            <a:ext cx="605757" cy="702327"/>
          </a:xfrm>
          <a:prstGeom prst="rect">
            <a:avLst/>
          </a:prstGeom>
        </p:spPr>
      </p:pic>
    </p:spTree>
    <p:extLst>
      <p:ext uri="{BB962C8B-B14F-4D97-AF65-F5344CB8AC3E}">
        <p14:creationId xmlns:p14="http://schemas.microsoft.com/office/powerpoint/2010/main" val="14375711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8541328" cy="867128"/>
          </a:xfrm>
          <a:prstGeom prst="rect">
            <a:avLst/>
          </a:prstGeom>
        </p:spPr>
      </p:pic>
      <p:sp>
        <p:nvSpPr>
          <p:cNvPr id="4" name="Title 3"/>
          <p:cNvSpPr>
            <a:spLocks noGrp="1"/>
          </p:cNvSpPr>
          <p:nvPr>
            <p:ph type="title"/>
          </p:nvPr>
        </p:nvSpPr>
        <p:spPr>
          <a:xfrm>
            <a:off x="-1" y="296864"/>
            <a:ext cx="7117773" cy="707849"/>
          </a:xfrm>
        </p:spPr>
        <p:txBody>
          <a:bodyPr>
            <a:normAutofit fontScale="90000"/>
          </a:bodyPr>
          <a:lstStyle/>
          <a:p>
            <a:r>
              <a:rPr lang="fr-FR" sz="3600" b="1" dirty="0">
                <a:solidFill>
                  <a:schemeClr val="bg1"/>
                </a:solidFill>
              </a:rPr>
              <a:t>Des virelangues avec [</a:t>
            </a:r>
            <a:r>
              <a:rPr lang="fr-FR" sz="3600" b="1" dirty="0" err="1">
                <a:solidFill>
                  <a:schemeClr val="bg1"/>
                </a:solidFill>
              </a:rPr>
              <a:t>ch</a:t>
            </a:r>
            <a:r>
              <a:rPr lang="fr-FR" sz="3600" b="1" dirty="0">
                <a:solidFill>
                  <a:schemeClr val="bg1"/>
                </a:solidFill>
              </a:rPr>
              <a:t>] et [th]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Parle aussi vite que possible!</a:t>
            </a:r>
          </a:p>
        </p:txBody>
      </p:sp>
      <p:sp>
        <p:nvSpPr>
          <p:cNvPr id="16" name="Rectangle 15">
            <a:hlinkClick r:id="" action="ppaction://noaction">
              <a:snd r:embed="rId4" name="sacha le prof_SLOW.wav"/>
            </a:hlinkClick>
            <a:extLst>
              <a:ext uri="{FF2B5EF4-FFF2-40B4-BE49-F238E27FC236}">
                <a16:creationId xmlns:a16="http://schemas.microsoft.com/office/drawing/2014/main" id="{277478CF-E5D1-4FEE-A880-087CB8712AC9}"/>
              </a:ext>
            </a:extLst>
          </p:cNvPr>
          <p:cNvSpPr/>
          <p:nvPr/>
        </p:nvSpPr>
        <p:spPr>
          <a:xfrm>
            <a:off x="3489275"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hlinkClick r:id="" action="ppaction://noaction">
              <a:snd r:embed="rId5" name="sacha le prof_MEDIUM.wav"/>
            </a:hlinkClick>
            <a:extLst>
              <a:ext uri="{FF2B5EF4-FFF2-40B4-BE49-F238E27FC236}">
                <a16:creationId xmlns:a16="http://schemas.microsoft.com/office/drawing/2014/main" id="{24D5AC08-55FD-48EB-95BF-ACAF25F9033D}"/>
              </a:ext>
            </a:extLst>
          </p:cNvPr>
          <p:cNvSpPr/>
          <p:nvPr/>
        </p:nvSpPr>
        <p:spPr>
          <a:xfrm>
            <a:off x="5974479"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B</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Rectangle 18">
            <a:hlinkClick r:id="" action="ppaction://noaction">
              <a:snd r:embed="rId6" name="sacha le prof_FAST.wav"/>
            </a:hlinkClick>
            <a:extLst>
              <a:ext uri="{FF2B5EF4-FFF2-40B4-BE49-F238E27FC236}">
                <a16:creationId xmlns:a16="http://schemas.microsoft.com/office/drawing/2014/main" id="{1E553CC5-91E8-4202-9E0D-76B7921B12A8}"/>
              </a:ext>
            </a:extLst>
          </p:cNvPr>
          <p:cNvSpPr/>
          <p:nvPr/>
        </p:nvSpPr>
        <p:spPr>
          <a:xfrm>
            <a:off x="8459683" y="4935215"/>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C</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84B06DA-F223-41D9-8689-EE138178B3EE}"/>
              </a:ext>
            </a:extLst>
          </p:cNvPr>
          <p:cNvSpPr txBox="1"/>
          <p:nvPr/>
        </p:nvSpPr>
        <p:spPr>
          <a:xfrm>
            <a:off x="2505393" y="2038389"/>
            <a:ext cx="7540650" cy="261610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Sa</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a le professeur de </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ch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imie aime les ma</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th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s et l’é</a:t>
            </a:r>
            <a:r>
              <a:rPr kumimoji="0" lang="fr-FR" sz="3600" b="1" i="0" u="none" strike="noStrike" kern="1200" cap="none" spc="0" normalizeH="0" baseline="0" noProof="0" dirty="0">
                <a:ln>
                  <a:noFill/>
                </a:ln>
                <a:solidFill>
                  <a:srgbClr val="E87D1E"/>
                </a:solidFill>
                <a:effectLst/>
                <a:uLnTx/>
                <a:uFillTx/>
                <a:latin typeface="Century Gothic" panose="020F0302020204030204"/>
                <a:ea typeface="+mn-ea"/>
                <a:cs typeface="+mn-cs"/>
              </a:rPr>
              <a:t>th</a:t>
            </a:r>
            <a:r>
              <a:rPr kumimoji="0" lang="fr-FR" sz="3600" b="0" i="0" u="none" strike="noStrike" kern="1200" cap="none" spc="0" normalizeH="0" baseline="0" noProof="0" dirty="0">
                <a:ln>
                  <a:noFill/>
                </a:ln>
                <a:solidFill>
                  <a:srgbClr val="104F75"/>
                </a:solidFill>
                <a:effectLst/>
                <a:uLnTx/>
                <a:uFillTx/>
                <a:latin typeface="Century Gothic" panose="020F0302020204030204"/>
                <a:ea typeface="+mn-ea"/>
                <a:cs typeface="+mn-cs"/>
              </a:rPr>
              <a:t>ique.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en-GB" sz="2800" b="0" i="1" u="none" strike="noStrike" kern="1200" cap="none" spc="0" normalizeH="0" baseline="0" noProof="0" dirty="0">
                <a:ln>
                  <a:noFill/>
                </a:ln>
                <a:solidFill>
                  <a:srgbClr val="104F75"/>
                </a:solidFill>
                <a:effectLst/>
                <a:uLnTx/>
                <a:uFillTx/>
                <a:latin typeface="Century Gothic" panose="020F0302020204030204"/>
                <a:ea typeface="+mn-ea"/>
                <a:cs typeface="+mn-cs"/>
              </a:rPr>
              <a:t>Sacha the chemistry teacher likes maths and ethics.]</a:t>
            </a:r>
          </a:p>
        </p:txBody>
      </p:sp>
      <p:pic>
        <p:nvPicPr>
          <p:cNvPr id="3" name="Picture 2" descr="Diagram&#10;&#10;Description automatically generated with medium confidence">
            <a:extLst>
              <a:ext uri="{FF2B5EF4-FFF2-40B4-BE49-F238E27FC236}">
                <a16:creationId xmlns:a16="http://schemas.microsoft.com/office/drawing/2014/main" id="{E18395C7-B13A-4CBF-9329-AD174F87A91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7201" b="5098"/>
          <a:stretch/>
        </p:blipFill>
        <p:spPr>
          <a:xfrm>
            <a:off x="180000" y="3599946"/>
            <a:ext cx="2312407" cy="2695129"/>
          </a:xfrm>
          <a:prstGeom prst="rect">
            <a:avLst/>
          </a:prstGeom>
        </p:spPr>
      </p:pic>
    </p:spTree>
    <p:extLst>
      <p:ext uri="{BB962C8B-B14F-4D97-AF65-F5344CB8AC3E}">
        <p14:creationId xmlns:p14="http://schemas.microsoft.com/office/powerpoint/2010/main" val="39273518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4164187"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Vocabulaire</a:t>
            </a:r>
          </a:p>
        </p:txBody>
      </p:sp>
      <p:sp>
        <p:nvSpPr>
          <p:cNvPr id="76" name="Rounded Rectangle 46">
            <a:extLst>
              <a:ext uri="{FF2B5EF4-FFF2-40B4-BE49-F238E27FC236}">
                <a16:creationId xmlns:a16="http://schemas.microsoft.com/office/drawing/2014/main" id="{1B7E284F-C6A7-4CE7-B712-B55004008F62}"/>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TextBox 6">
            <a:extLst>
              <a:ext uri="{FF2B5EF4-FFF2-40B4-BE49-F238E27FC236}">
                <a16:creationId xmlns:a16="http://schemas.microsoft.com/office/drawing/2014/main" id="{687FD2FB-C192-481F-98D8-8D7C033E3D9D}"/>
              </a:ext>
            </a:extLst>
          </p:cNvPr>
          <p:cNvSpPr txBox="1"/>
          <p:nvPr/>
        </p:nvSpPr>
        <p:spPr>
          <a:xfrm>
            <a:off x="311461" y="1237127"/>
            <a:ext cx="3541262" cy="4893647"/>
          </a:xfrm>
          <a:prstGeom prst="rect">
            <a:avLst/>
          </a:prstGeom>
          <a:noFill/>
        </p:spPr>
        <p:txBody>
          <a:bodyPr wrap="square" rtlCol="0">
            <a:spAutoFit/>
          </a:bodyPr>
          <a:lstStyle/>
          <a:p>
            <a:pPr marL="457200" indent="-457200" algn="l">
              <a:buFont typeface="+mj-lt"/>
              <a:buAutoNum type="arabicPeriod"/>
            </a:pPr>
            <a:r>
              <a:rPr lang="fr-FR" sz="2400" dirty="0">
                <a:solidFill>
                  <a:schemeClr val="accent5">
                    <a:lumMod val="50000"/>
                  </a:schemeClr>
                </a:solidFill>
              </a:rPr>
              <a:t>réagir (</a:t>
            </a:r>
            <a:r>
              <a:rPr lang="fr-FR" sz="2400" dirty="0">
                <a:solidFill>
                  <a:schemeClr val="accent5">
                    <a:lumMod val="50000"/>
                  </a:schemeClr>
                </a:solidFill>
                <a:latin typeface="Century Gothic" panose="020B0502020202020204" pitchFamily="34" charset="0"/>
              </a:rPr>
              <a:t>à)</a:t>
            </a:r>
          </a:p>
          <a:p>
            <a:pPr marL="457200" indent="-457200" algn="l">
              <a:buFont typeface="+mj-lt"/>
              <a:buAutoNum type="arabicPeriod"/>
            </a:pPr>
            <a:r>
              <a:rPr lang="fr-FR" sz="2400" dirty="0">
                <a:solidFill>
                  <a:schemeClr val="accent5">
                    <a:lumMod val="50000"/>
                  </a:schemeClr>
                </a:solidFill>
                <a:latin typeface="Century Gothic" panose="020B0502020202020204" pitchFamily="34" charset="0"/>
              </a:rPr>
              <a:t>réfléchir (à)</a:t>
            </a:r>
          </a:p>
          <a:p>
            <a:pPr marL="457200" indent="-457200" algn="l">
              <a:buFont typeface="+mj-lt"/>
              <a:buAutoNum type="arabicPeriod"/>
            </a:pPr>
            <a:r>
              <a:rPr lang="fr-FR" sz="2400" dirty="0">
                <a:solidFill>
                  <a:schemeClr val="accent5">
                    <a:lumMod val="50000"/>
                  </a:schemeClr>
                </a:solidFill>
                <a:latin typeface="Century Gothic" panose="020B0502020202020204" pitchFamily="34" charset="0"/>
              </a:rPr>
              <a:t>l’an (m.)</a:t>
            </a:r>
          </a:p>
          <a:p>
            <a:pPr marL="457200" indent="-457200" algn="l">
              <a:buFont typeface="+mj-lt"/>
              <a:buAutoNum type="arabicPeriod"/>
            </a:pPr>
            <a:r>
              <a:rPr lang="fr-FR" sz="2400" dirty="0">
                <a:solidFill>
                  <a:schemeClr val="accent5">
                    <a:lumMod val="50000"/>
                  </a:schemeClr>
                </a:solidFill>
                <a:latin typeface="Century Gothic" panose="020B0502020202020204" pitchFamily="34" charset="0"/>
              </a:rPr>
              <a:t>le club</a:t>
            </a:r>
          </a:p>
          <a:p>
            <a:pPr marL="457200" indent="-457200" algn="l">
              <a:buFont typeface="+mj-lt"/>
              <a:buAutoNum type="arabicPeriod"/>
            </a:pPr>
            <a:r>
              <a:rPr lang="fr-FR" sz="2400" dirty="0">
                <a:solidFill>
                  <a:schemeClr val="accent5">
                    <a:lumMod val="50000"/>
                  </a:schemeClr>
                </a:solidFill>
                <a:latin typeface="Century Gothic" panose="020B0502020202020204" pitchFamily="34" charset="0"/>
              </a:rPr>
              <a:t>le comportement</a:t>
            </a:r>
          </a:p>
          <a:p>
            <a:pPr marL="457200" indent="-457200" algn="l">
              <a:buFont typeface="+mj-lt"/>
              <a:buAutoNum type="arabicPeriod"/>
            </a:pPr>
            <a:r>
              <a:rPr lang="fr-FR" sz="2400" dirty="0">
                <a:solidFill>
                  <a:schemeClr val="accent5">
                    <a:lumMod val="50000"/>
                  </a:schemeClr>
                </a:solidFill>
                <a:latin typeface="Century Gothic" panose="020B0502020202020204" pitchFamily="34" charset="0"/>
              </a:rPr>
              <a:t>l’habitude (f.)</a:t>
            </a:r>
          </a:p>
          <a:p>
            <a:pPr marL="457200" indent="-457200" algn="l">
              <a:buFont typeface="+mj-lt"/>
              <a:buAutoNum type="arabicPeriod"/>
            </a:pPr>
            <a:r>
              <a:rPr lang="fr-FR" sz="2400" dirty="0">
                <a:solidFill>
                  <a:schemeClr val="accent5">
                    <a:lumMod val="50000"/>
                  </a:schemeClr>
                </a:solidFill>
                <a:latin typeface="Century Gothic" panose="020B0502020202020204" pitchFamily="34" charset="0"/>
              </a:rPr>
              <a:t>ancien</a:t>
            </a:r>
          </a:p>
          <a:p>
            <a:pPr marL="457200" indent="-457200" algn="l">
              <a:buFont typeface="+mj-lt"/>
              <a:buAutoNum type="arabicPeriod"/>
            </a:pPr>
            <a:r>
              <a:rPr lang="fr-FR" sz="2400" dirty="0">
                <a:solidFill>
                  <a:schemeClr val="accent5">
                    <a:lumMod val="50000"/>
                  </a:schemeClr>
                </a:solidFill>
                <a:latin typeface="Century Gothic" panose="020B0502020202020204" pitchFamily="34" charset="0"/>
              </a:rPr>
              <a:t>familial</a:t>
            </a:r>
          </a:p>
          <a:p>
            <a:pPr marL="457200" indent="-457200" algn="l">
              <a:buFont typeface="+mj-lt"/>
              <a:buAutoNum type="arabicPeriod"/>
            </a:pPr>
            <a:r>
              <a:rPr lang="fr-FR" sz="2400" dirty="0">
                <a:solidFill>
                  <a:schemeClr val="accent5">
                    <a:lumMod val="50000"/>
                  </a:schemeClr>
                </a:solidFill>
                <a:latin typeface="Century Gothic" panose="020B0502020202020204" pitchFamily="34" charset="0"/>
              </a:rPr>
              <a:t>libre</a:t>
            </a:r>
          </a:p>
          <a:p>
            <a:pPr marL="457200" indent="-457200" algn="l">
              <a:buFont typeface="+mj-lt"/>
              <a:buAutoNum type="arabicPeriod"/>
            </a:pPr>
            <a:r>
              <a:rPr lang="fr-FR" sz="2400" dirty="0">
                <a:solidFill>
                  <a:schemeClr val="accent5">
                    <a:lumMod val="50000"/>
                  </a:schemeClr>
                </a:solidFill>
                <a:latin typeface="Century Gothic" panose="020B0502020202020204" pitchFamily="34" charset="0"/>
              </a:rPr>
              <a:t>responsable</a:t>
            </a:r>
          </a:p>
          <a:p>
            <a:pPr marL="457200" indent="-457200" algn="l">
              <a:buFont typeface="+mj-lt"/>
              <a:buAutoNum type="arabicPeriod"/>
            </a:pPr>
            <a:r>
              <a:rPr lang="fr-FR" sz="2400" dirty="0">
                <a:solidFill>
                  <a:schemeClr val="accent5">
                    <a:lumMod val="50000"/>
                  </a:schemeClr>
                </a:solidFill>
                <a:latin typeface="Century Gothic" panose="020B0502020202020204" pitchFamily="34" charset="0"/>
              </a:rPr>
              <a:t>symbole</a:t>
            </a:r>
          </a:p>
          <a:p>
            <a:pPr marL="457200" indent="-457200" algn="l">
              <a:buFont typeface="+mj-lt"/>
              <a:buAutoNum type="arabicPeriod"/>
            </a:pPr>
            <a:r>
              <a:rPr lang="fr-FR" sz="2400" dirty="0">
                <a:solidFill>
                  <a:schemeClr val="accent5">
                    <a:lumMod val="50000"/>
                  </a:schemeClr>
                </a:solidFill>
                <a:latin typeface="Century Gothic" panose="020B0502020202020204" pitchFamily="34" charset="0"/>
              </a:rPr>
              <a:t> fort</a:t>
            </a:r>
          </a:p>
          <a:p>
            <a:pPr marL="457200" indent="-457200" algn="l">
              <a:buFont typeface="+mj-lt"/>
              <a:buAutoNum type="arabicPeriod"/>
            </a:pPr>
            <a:r>
              <a:rPr lang="fr-FR" sz="2400" dirty="0">
                <a:solidFill>
                  <a:schemeClr val="accent5">
                    <a:lumMod val="50000"/>
                  </a:schemeClr>
                </a:solidFill>
                <a:latin typeface="Century Gothic" panose="020B0502020202020204" pitchFamily="34" charset="0"/>
              </a:rPr>
              <a:t> vers</a:t>
            </a:r>
            <a:endParaRPr lang="fr-FR" sz="2400" dirty="0">
              <a:solidFill>
                <a:schemeClr val="accent5">
                  <a:lumMod val="50000"/>
                </a:schemeClr>
              </a:solidFill>
            </a:endParaRPr>
          </a:p>
        </p:txBody>
      </p:sp>
      <p:sp>
        <p:nvSpPr>
          <p:cNvPr id="78" name="TextBox 77">
            <a:extLst>
              <a:ext uri="{FF2B5EF4-FFF2-40B4-BE49-F238E27FC236}">
                <a16:creationId xmlns:a16="http://schemas.microsoft.com/office/drawing/2014/main" id="{07817282-561A-4E4D-AE2E-D0B6AD911C63}"/>
              </a:ext>
            </a:extLst>
          </p:cNvPr>
          <p:cNvSpPr txBox="1"/>
          <p:nvPr/>
        </p:nvSpPr>
        <p:spPr>
          <a:xfrm>
            <a:off x="3278925" y="1187044"/>
            <a:ext cx="3219450" cy="461665"/>
          </a:xfrm>
          <a:prstGeom prst="rect">
            <a:avLst/>
          </a:prstGeom>
          <a:noFill/>
        </p:spPr>
        <p:txBody>
          <a:bodyPr wrap="square" rtlCol="0">
            <a:spAutoFit/>
          </a:bodyPr>
          <a:lstStyle/>
          <a:p>
            <a:pPr algn="ctr"/>
            <a:r>
              <a:rPr lang="en-GB" sz="2400" b="1" dirty="0">
                <a:solidFill>
                  <a:srgbClr val="E87D1E"/>
                </a:solidFill>
              </a:rPr>
              <a:t>to react (to)</a:t>
            </a:r>
            <a:endParaRPr lang="en-GB" sz="2400" b="1" dirty="0">
              <a:solidFill>
                <a:srgbClr val="E87D1E"/>
              </a:solidFill>
              <a:latin typeface="Century Gothic" panose="020B0502020202020204" pitchFamily="34" charset="0"/>
            </a:endParaRPr>
          </a:p>
        </p:txBody>
      </p:sp>
      <p:sp>
        <p:nvSpPr>
          <p:cNvPr id="9" name="TextBox 8">
            <a:extLst>
              <a:ext uri="{FF2B5EF4-FFF2-40B4-BE49-F238E27FC236}">
                <a16:creationId xmlns:a16="http://schemas.microsoft.com/office/drawing/2014/main" id="{A097BE8A-FC95-4BEF-979A-F624C26E47F2}"/>
              </a:ext>
            </a:extLst>
          </p:cNvPr>
          <p:cNvSpPr txBox="1"/>
          <p:nvPr/>
        </p:nvSpPr>
        <p:spPr>
          <a:xfrm>
            <a:off x="3278925" y="1554513"/>
            <a:ext cx="3219450" cy="461665"/>
          </a:xfrm>
          <a:prstGeom prst="rect">
            <a:avLst/>
          </a:prstGeom>
          <a:noFill/>
        </p:spPr>
        <p:txBody>
          <a:bodyPr wrap="square" rtlCol="0">
            <a:spAutoFit/>
          </a:bodyPr>
          <a:lstStyle/>
          <a:p>
            <a:pPr algn="ctr"/>
            <a:r>
              <a:rPr lang="en-GB" sz="2400" b="1" dirty="0">
                <a:solidFill>
                  <a:srgbClr val="E87D1E"/>
                </a:solidFill>
                <a:latin typeface="Century Gothic" panose="020B0502020202020204" pitchFamily="34" charset="0"/>
              </a:rPr>
              <a:t>to think (about)</a:t>
            </a:r>
          </a:p>
        </p:txBody>
      </p:sp>
      <p:sp>
        <p:nvSpPr>
          <p:cNvPr id="10" name="TextBox 9">
            <a:extLst>
              <a:ext uri="{FF2B5EF4-FFF2-40B4-BE49-F238E27FC236}">
                <a16:creationId xmlns:a16="http://schemas.microsoft.com/office/drawing/2014/main" id="{62C7B708-5924-497B-B91F-F09B1BD30D26}"/>
              </a:ext>
            </a:extLst>
          </p:cNvPr>
          <p:cNvSpPr txBox="1"/>
          <p:nvPr/>
        </p:nvSpPr>
        <p:spPr>
          <a:xfrm>
            <a:off x="3278925" y="1921982"/>
            <a:ext cx="3219450" cy="461665"/>
          </a:xfrm>
          <a:prstGeom prst="rect">
            <a:avLst/>
          </a:prstGeom>
          <a:noFill/>
        </p:spPr>
        <p:txBody>
          <a:bodyPr wrap="square" rtlCol="0">
            <a:spAutoFit/>
          </a:bodyPr>
          <a:lstStyle/>
          <a:p>
            <a:pPr algn="ctr"/>
            <a:r>
              <a:rPr lang="en-GB" sz="2400" b="1" dirty="0">
                <a:solidFill>
                  <a:srgbClr val="E87D1E"/>
                </a:solidFill>
                <a:latin typeface="Century Gothic" panose="020B0502020202020204" pitchFamily="34" charset="0"/>
              </a:rPr>
              <a:t>year</a:t>
            </a:r>
          </a:p>
        </p:txBody>
      </p:sp>
      <p:sp>
        <p:nvSpPr>
          <p:cNvPr id="11" name="TextBox 10">
            <a:extLst>
              <a:ext uri="{FF2B5EF4-FFF2-40B4-BE49-F238E27FC236}">
                <a16:creationId xmlns:a16="http://schemas.microsoft.com/office/drawing/2014/main" id="{3131B28D-DA14-4B5F-B1B3-613D7320FF15}"/>
              </a:ext>
            </a:extLst>
          </p:cNvPr>
          <p:cNvSpPr txBox="1"/>
          <p:nvPr/>
        </p:nvSpPr>
        <p:spPr>
          <a:xfrm>
            <a:off x="3278925" y="2289451"/>
            <a:ext cx="3219450" cy="461665"/>
          </a:xfrm>
          <a:prstGeom prst="rect">
            <a:avLst/>
          </a:prstGeom>
          <a:noFill/>
        </p:spPr>
        <p:txBody>
          <a:bodyPr wrap="square" rtlCol="0">
            <a:spAutoFit/>
          </a:bodyPr>
          <a:lstStyle/>
          <a:p>
            <a:pPr algn="ctr"/>
            <a:r>
              <a:rPr lang="en-GB" sz="2400" b="1" dirty="0">
                <a:solidFill>
                  <a:srgbClr val="E87D1E"/>
                </a:solidFill>
                <a:latin typeface="Century Gothic" panose="020B0502020202020204" pitchFamily="34" charset="0"/>
              </a:rPr>
              <a:t>club</a:t>
            </a:r>
          </a:p>
        </p:txBody>
      </p:sp>
      <p:sp>
        <p:nvSpPr>
          <p:cNvPr id="12" name="TextBox 11">
            <a:extLst>
              <a:ext uri="{FF2B5EF4-FFF2-40B4-BE49-F238E27FC236}">
                <a16:creationId xmlns:a16="http://schemas.microsoft.com/office/drawing/2014/main" id="{E154B3B8-95ED-4AFA-88AB-04938B4D6FE7}"/>
              </a:ext>
            </a:extLst>
          </p:cNvPr>
          <p:cNvSpPr txBox="1"/>
          <p:nvPr/>
        </p:nvSpPr>
        <p:spPr>
          <a:xfrm>
            <a:off x="3278925" y="2656920"/>
            <a:ext cx="3219450" cy="461665"/>
          </a:xfrm>
          <a:prstGeom prst="rect">
            <a:avLst/>
          </a:prstGeom>
          <a:noFill/>
        </p:spPr>
        <p:txBody>
          <a:bodyPr wrap="square" rtlCol="0">
            <a:spAutoFit/>
          </a:bodyPr>
          <a:lstStyle/>
          <a:p>
            <a:pPr algn="ctr"/>
            <a:r>
              <a:rPr lang="en-GB" sz="2400" b="1" dirty="0">
                <a:solidFill>
                  <a:srgbClr val="E87D1E"/>
                </a:solidFill>
                <a:latin typeface="Century Gothic" panose="020B0502020202020204" pitchFamily="34" charset="0"/>
              </a:rPr>
              <a:t>behaviour</a:t>
            </a:r>
          </a:p>
        </p:txBody>
      </p:sp>
      <p:sp>
        <p:nvSpPr>
          <p:cNvPr id="13" name="TextBox 12">
            <a:extLst>
              <a:ext uri="{FF2B5EF4-FFF2-40B4-BE49-F238E27FC236}">
                <a16:creationId xmlns:a16="http://schemas.microsoft.com/office/drawing/2014/main" id="{167D55FE-EA62-4A36-91E8-6ABB2732819F}"/>
              </a:ext>
            </a:extLst>
          </p:cNvPr>
          <p:cNvSpPr txBox="1"/>
          <p:nvPr/>
        </p:nvSpPr>
        <p:spPr>
          <a:xfrm>
            <a:off x="3278925" y="3024389"/>
            <a:ext cx="3219450" cy="461665"/>
          </a:xfrm>
          <a:prstGeom prst="rect">
            <a:avLst/>
          </a:prstGeom>
          <a:noFill/>
        </p:spPr>
        <p:txBody>
          <a:bodyPr wrap="square" rtlCol="0">
            <a:spAutoFit/>
          </a:bodyPr>
          <a:lstStyle/>
          <a:p>
            <a:pPr algn="ctr"/>
            <a:r>
              <a:rPr lang="en-GB" sz="2400" b="1" dirty="0">
                <a:solidFill>
                  <a:srgbClr val="E87D1E"/>
                </a:solidFill>
                <a:latin typeface="Century Gothic" panose="020B0502020202020204" pitchFamily="34" charset="0"/>
              </a:rPr>
              <a:t>habit</a:t>
            </a:r>
          </a:p>
        </p:txBody>
      </p:sp>
      <p:sp>
        <p:nvSpPr>
          <p:cNvPr id="14" name="TextBox 13">
            <a:extLst>
              <a:ext uri="{FF2B5EF4-FFF2-40B4-BE49-F238E27FC236}">
                <a16:creationId xmlns:a16="http://schemas.microsoft.com/office/drawing/2014/main" id="{A7B10F75-AF51-4477-8596-CC7459F7A14A}"/>
              </a:ext>
            </a:extLst>
          </p:cNvPr>
          <p:cNvSpPr txBox="1"/>
          <p:nvPr/>
        </p:nvSpPr>
        <p:spPr>
          <a:xfrm>
            <a:off x="3278925" y="3759327"/>
            <a:ext cx="3219450" cy="461665"/>
          </a:xfrm>
          <a:prstGeom prst="rect">
            <a:avLst/>
          </a:prstGeom>
          <a:noFill/>
        </p:spPr>
        <p:txBody>
          <a:bodyPr wrap="square" rtlCol="0">
            <a:spAutoFit/>
          </a:bodyPr>
          <a:lstStyle/>
          <a:p>
            <a:pPr algn="ctr"/>
            <a:r>
              <a:rPr lang="en-GB" sz="2400" b="1" dirty="0">
                <a:solidFill>
                  <a:srgbClr val="E87D1E"/>
                </a:solidFill>
                <a:latin typeface="Century Gothic" panose="020B0502020202020204" pitchFamily="34" charset="0"/>
              </a:rPr>
              <a:t>family-related</a:t>
            </a:r>
          </a:p>
        </p:txBody>
      </p:sp>
      <p:sp>
        <p:nvSpPr>
          <p:cNvPr id="15" name="TextBox 14">
            <a:extLst>
              <a:ext uri="{FF2B5EF4-FFF2-40B4-BE49-F238E27FC236}">
                <a16:creationId xmlns:a16="http://schemas.microsoft.com/office/drawing/2014/main" id="{7910C27E-D43A-4CD8-9DEE-38A8475CC36B}"/>
              </a:ext>
            </a:extLst>
          </p:cNvPr>
          <p:cNvSpPr txBox="1"/>
          <p:nvPr/>
        </p:nvSpPr>
        <p:spPr>
          <a:xfrm>
            <a:off x="3278925" y="3391858"/>
            <a:ext cx="3219450" cy="461665"/>
          </a:xfrm>
          <a:prstGeom prst="rect">
            <a:avLst/>
          </a:prstGeom>
          <a:noFill/>
        </p:spPr>
        <p:txBody>
          <a:bodyPr wrap="square" rtlCol="0">
            <a:spAutoFit/>
          </a:bodyPr>
          <a:lstStyle/>
          <a:p>
            <a:pPr algn="ctr"/>
            <a:r>
              <a:rPr lang="en-GB" sz="2400" b="1" dirty="0">
                <a:solidFill>
                  <a:srgbClr val="E87D1E"/>
                </a:solidFill>
                <a:latin typeface="Century Gothic" panose="020B0502020202020204" pitchFamily="34" charset="0"/>
              </a:rPr>
              <a:t>former</a:t>
            </a:r>
          </a:p>
        </p:txBody>
      </p:sp>
      <p:sp>
        <p:nvSpPr>
          <p:cNvPr id="16" name="TextBox 15">
            <a:extLst>
              <a:ext uri="{FF2B5EF4-FFF2-40B4-BE49-F238E27FC236}">
                <a16:creationId xmlns:a16="http://schemas.microsoft.com/office/drawing/2014/main" id="{956FC196-B3FF-4719-811E-3D6F4E3660FA}"/>
              </a:ext>
            </a:extLst>
          </p:cNvPr>
          <p:cNvSpPr txBox="1"/>
          <p:nvPr/>
        </p:nvSpPr>
        <p:spPr>
          <a:xfrm>
            <a:off x="3278925" y="5229203"/>
            <a:ext cx="3219450" cy="461665"/>
          </a:xfrm>
          <a:prstGeom prst="rect">
            <a:avLst/>
          </a:prstGeom>
          <a:noFill/>
        </p:spPr>
        <p:txBody>
          <a:bodyPr wrap="square" rtlCol="0">
            <a:spAutoFit/>
          </a:bodyPr>
          <a:lstStyle/>
          <a:p>
            <a:pPr algn="ctr"/>
            <a:r>
              <a:rPr lang="en-GB" sz="2400" b="1" dirty="0">
                <a:solidFill>
                  <a:srgbClr val="E87D1E"/>
                </a:solidFill>
                <a:latin typeface="Century Gothic" panose="020B0502020202020204" pitchFamily="34" charset="0"/>
              </a:rPr>
              <a:t>strong</a:t>
            </a:r>
          </a:p>
        </p:txBody>
      </p:sp>
      <p:sp>
        <p:nvSpPr>
          <p:cNvPr id="17" name="TextBox 16">
            <a:extLst>
              <a:ext uri="{FF2B5EF4-FFF2-40B4-BE49-F238E27FC236}">
                <a16:creationId xmlns:a16="http://schemas.microsoft.com/office/drawing/2014/main" id="{16995E78-D42D-4561-9D70-DBB05603CFAA}"/>
              </a:ext>
            </a:extLst>
          </p:cNvPr>
          <p:cNvSpPr txBox="1"/>
          <p:nvPr/>
        </p:nvSpPr>
        <p:spPr>
          <a:xfrm>
            <a:off x="3278925" y="4126796"/>
            <a:ext cx="3219450" cy="461665"/>
          </a:xfrm>
          <a:prstGeom prst="rect">
            <a:avLst/>
          </a:prstGeom>
          <a:noFill/>
        </p:spPr>
        <p:txBody>
          <a:bodyPr wrap="square" rtlCol="0">
            <a:spAutoFit/>
          </a:bodyPr>
          <a:lstStyle/>
          <a:p>
            <a:pPr algn="ctr"/>
            <a:r>
              <a:rPr lang="en-GB" sz="2400" b="1" dirty="0">
                <a:solidFill>
                  <a:srgbClr val="E87D1E"/>
                </a:solidFill>
                <a:latin typeface="Century Gothic" panose="020B0502020202020204" pitchFamily="34" charset="0"/>
              </a:rPr>
              <a:t>free</a:t>
            </a:r>
          </a:p>
        </p:txBody>
      </p:sp>
      <p:sp>
        <p:nvSpPr>
          <p:cNvPr id="18" name="TextBox 17">
            <a:extLst>
              <a:ext uri="{FF2B5EF4-FFF2-40B4-BE49-F238E27FC236}">
                <a16:creationId xmlns:a16="http://schemas.microsoft.com/office/drawing/2014/main" id="{DA4E7BD0-BC16-44BC-AF17-CDFAA72F19FF}"/>
              </a:ext>
            </a:extLst>
          </p:cNvPr>
          <p:cNvSpPr txBox="1"/>
          <p:nvPr/>
        </p:nvSpPr>
        <p:spPr>
          <a:xfrm>
            <a:off x="3278925" y="4494265"/>
            <a:ext cx="3219450" cy="461665"/>
          </a:xfrm>
          <a:prstGeom prst="rect">
            <a:avLst/>
          </a:prstGeom>
          <a:noFill/>
        </p:spPr>
        <p:txBody>
          <a:bodyPr wrap="square" rtlCol="0">
            <a:spAutoFit/>
          </a:bodyPr>
          <a:lstStyle/>
          <a:p>
            <a:pPr algn="ctr"/>
            <a:r>
              <a:rPr lang="en-GB" sz="2400" b="1" dirty="0">
                <a:solidFill>
                  <a:srgbClr val="E87D1E"/>
                </a:solidFill>
                <a:latin typeface="Century Gothic" panose="020B0502020202020204" pitchFamily="34" charset="0"/>
              </a:rPr>
              <a:t>responsible</a:t>
            </a:r>
          </a:p>
        </p:txBody>
      </p:sp>
      <p:sp>
        <p:nvSpPr>
          <p:cNvPr id="19" name="TextBox 18">
            <a:extLst>
              <a:ext uri="{FF2B5EF4-FFF2-40B4-BE49-F238E27FC236}">
                <a16:creationId xmlns:a16="http://schemas.microsoft.com/office/drawing/2014/main" id="{F8A4C7BB-D53D-4DBE-815C-20DF93BECF55}"/>
              </a:ext>
            </a:extLst>
          </p:cNvPr>
          <p:cNvSpPr txBox="1"/>
          <p:nvPr/>
        </p:nvSpPr>
        <p:spPr>
          <a:xfrm>
            <a:off x="3278925" y="4861734"/>
            <a:ext cx="3219450" cy="461665"/>
          </a:xfrm>
          <a:prstGeom prst="rect">
            <a:avLst/>
          </a:prstGeom>
          <a:noFill/>
        </p:spPr>
        <p:txBody>
          <a:bodyPr wrap="square" rtlCol="0">
            <a:spAutoFit/>
          </a:bodyPr>
          <a:lstStyle/>
          <a:p>
            <a:pPr algn="ctr"/>
            <a:r>
              <a:rPr lang="en-GB" sz="2400" b="1" dirty="0">
                <a:solidFill>
                  <a:srgbClr val="E87D1E"/>
                </a:solidFill>
                <a:latin typeface="Century Gothic" panose="020B0502020202020204" pitchFamily="34" charset="0"/>
              </a:rPr>
              <a:t>symbol</a:t>
            </a:r>
          </a:p>
        </p:txBody>
      </p:sp>
      <p:sp>
        <p:nvSpPr>
          <p:cNvPr id="20" name="TextBox 19">
            <a:extLst>
              <a:ext uri="{FF2B5EF4-FFF2-40B4-BE49-F238E27FC236}">
                <a16:creationId xmlns:a16="http://schemas.microsoft.com/office/drawing/2014/main" id="{D41B43DB-9E26-4EA3-BB0F-2281F312FC66}"/>
              </a:ext>
            </a:extLst>
          </p:cNvPr>
          <p:cNvSpPr txBox="1"/>
          <p:nvPr/>
        </p:nvSpPr>
        <p:spPr>
          <a:xfrm>
            <a:off x="3278925" y="5596671"/>
            <a:ext cx="3219450" cy="461665"/>
          </a:xfrm>
          <a:prstGeom prst="rect">
            <a:avLst/>
          </a:prstGeom>
          <a:noFill/>
        </p:spPr>
        <p:txBody>
          <a:bodyPr wrap="square" rtlCol="0">
            <a:spAutoFit/>
          </a:bodyPr>
          <a:lstStyle/>
          <a:p>
            <a:pPr algn="ctr"/>
            <a:r>
              <a:rPr lang="en-GB" sz="2400" b="1" dirty="0">
                <a:solidFill>
                  <a:srgbClr val="E87D1E"/>
                </a:solidFill>
                <a:latin typeface="Century Gothic" panose="020B0502020202020204" pitchFamily="34" charset="0"/>
              </a:rPr>
              <a:t>towards</a:t>
            </a:r>
            <a:endParaRPr lang="en-GB" sz="2400" b="1" dirty="0">
              <a:solidFill>
                <a:srgbClr val="E87D1E"/>
              </a:solidFill>
            </a:endParaRPr>
          </a:p>
        </p:txBody>
      </p:sp>
      <p:pic>
        <p:nvPicPr>
          <p:cNvPr id="3" name="Picture 2" descr="A picture containing text, queen&#10;&#10;Description automatically generated">
            <a:extLst>
              <a:ext uri="{FF2B5EF4-FFF2-40B4-BE49-F238E27FC236}">
                <a16:creationId xmlns:a16="http://schemas.microsoft.com/office/drawing/2014/main" id="{E3CD513B-0219-44D6-9E9E-58C3D74D22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8378" y="2103821"/>
            <a:ext cx="4902955" cy="2757913"/>
          </a:xfrm>
          <a:prstGeom prst="rect">
            <a:avLst/>
          </a:prstGeom>
        </p:spPr>
      </p:pic>
      <p:sp>
        <p:nvSpPr>
          <p:cNvPr id="2" name="TextBox 1">
            <a:extLst>
              <a:ext uri="{FF2B5EF4-FFF2-40B4-BE49-F238E27FC236}">
                <a16:creationId xmlns:a16="http://schemas.microsoft.com/office/drawing/2014/main" id="{4F00212F-7010-4ACA-80DF-1CC028DBA12A}"/>
              </a:ext>
            </a:extLst>
          </p:cNvPr>
          <p:cNvSpPr txBox="1"/>
          <p:nvPr/>
        </p:nvSpPr>
        <p:spPr>
          <a:xfrm>
            <a:off x="4426226" y="296864"/>
            <a:ext cx="4293704" cy="461665"/>
          </a:xfrm>
          <a:prstGeom prst="rect">
            <a:avLst/>
          </a:prstGeom>
          <a:noFill/>
        </p:spPr>
        <p:txBody>
          <a:bodyPr wrap="square" rtlCol="0">
            <a:spAutoFit/>
          </a:bodyPr>
          <a:lstStyle/>
          <a:p>
            <a:pPr algn="l"/>
            <a:r>
              <a:rPr lang="fr-FR" sz="2400" dirty="0">
                <a:solidFill>
                  <a:schemeClr val="accent5">
                    <a:lumMod val="50000"/>
                  </a:schemeClr>
                </a:solidFill>
              </a:rPr>
              <a:t>Traduis les mots en anglais.</a:t>
            </a:r>
          </a:p>
        </p:txBody>
      </p:sp>
    </p:spTree>
    <p:extLst>
      <p:ext uri="{BB962C8B-B14F-4D97-AF65-F5344CB8AC3E}">
        <p14:creationId xmlns:p14="http://schemas.microsoft.com/office/powerpoint/2010/main" val="101008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ppt_x"/>
                                          </p:val>
                                        </p:tav>
                                        <p:tav tm="100000">
                                          <p:val>
                                            <p:strVal val="#ppt_x"/>
                                          </p:val>
                                        </p:tav>
                                      </p:tavLst>
                                    </p:anim>
                                    <p:anim calcmode="lin" valueType="num">
                                      <p:cBhvr additive="base">
                                        <p:cTn id="8"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ppt_x"/>
                                          </p:val>
                                        </p:tav>
                                        <p:tav tm="100000">
                                          <p:val>
                                            <p:strVal val="#ppt_x"/>
                                          </p:val>
                                        </p:tav>
                                      </p:tavLst>
                                    </p:anim>
                                    <p:anim calcmode="lin" valueType="num">
                                      <p:cBhvr additive="base">
                                        <p:cTn id="8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Contraction of le and la</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C6687915-3E83-402B-9E87-DAA7911FC834}"/>
              </a:ext>
            </a:extLst>
          </p:cNvPr>
          <p:cNvSpPr txBox="1"/>
          <p:nvPr/>
        </p:nvSpPr>
        <p:spPr>
          <a:xfrm>
            <a:off x="325146" y="1407449"/>
            <a:ext cx="1176983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rPr>
              <a:t>When the direct object</a:t>
            </a:r>
            <a:r>
              <a:rPr lang="en-GB" sz="2400" dirty="0">
                <a:solidFill>
                  <a:srgbClr val="104F75"/>
                </a:solidFill>
                <a:latin typeface="Century Gothic" panose="020F0302020204030204"/>
              </a:rPr>
              <a:t> pronouns </a:t>
            </a:r>
            <a:r>
              <a:rPr lang="en-GB" sz="2400" b="1" dirty="0">
                <a:solidFill>
                  <a:srgbClr val="104F75"/>
                </a:solidFill>
                <a:latin typeface="Century Gothic" panose="020F0302020204030204"/>
              </a:rPr>
              <a:t>le</a:t>
            </a:r>
            <a:r>
              <a:rPr lang="en-GB" sz="2400" dirty="0">
                <a:solidFill>
                  <a:srgbClr val="104F75"/>
                </a:solidFill>
                <a:latin typeface="Century Gothic" panose="020F0302020204030204"/>
              </a:rPr>
              <a:t> and </a:t>
            </a:r>
            <a:r>
              <a:rPr lang="en-GB" sz="2400" b="1" dirty="0">
                <a:solidFill>
                  <a:srgbClr val="104F75"/>
                </a:solidFill>
                <a:latin typeface="Century Gothic" panose="020F0302020204030204"/>
              </a:rPr>
              <a:t>la</a:t>
            </a:r>
            <a:r>
              <a:rPr lang="en-GB" sz="2400" dirty="0">
                <a:solidFill>
                  <a:srgbClr val="104F75"/>
                </a:solidFill>
                <a:latin typeface="Century Gothic" panose="020F0302020204030204"/>
              </a:rPr>
              <a:t> come before a verb beginning with a </a:t>
            </a:r>
            <a:r>
              <a:rPr lang="en-GB" sz="2400" b="1" dirty="0">
                <a:solidFill>
                  <a:srgbClr val="104F75"/>
                </a:solidFill>
                <a:latin typeface="Century Gothic" panose="020F0302020204030204"/>
              </a:rPr>
              <a:t>vowel </a:t>
            </a:r>
            <a:r>
              <a:rPr lang="en-GB" sz="2400" dirty="0">
                <a:solidFill>
                  <a:srgbClr val="104F75"/>
                </a:solidFill>
                <a:latin typeface="Century Gothic" panose="020F0302020204030204"/>
              </a:rPr>
              <a:t>or </a:t>
            </a:r>
            <a:r>
              <a:rPr lang="en-GB" sz="2400" b="1" dirty="0">
                <a:solidFill>
                  <a:srgbClr val="104F75"/>
                </a:solidFill>
                <a:latin typeface="Century Gothic" panose="020F0302020204030204"/>
              </a:rPr>
              <a:t>h</a:t>
            </a:r>
            <a:r>
              <a:rPr lang="en-GB" sz="2400" dirty="0">
                <a:solidFill>
                  <a:srgbClr val="104F75"/>
                </a:solidFill>
                <a:latin typeface="Century Gothic" panose="020F0302020204030204"/>
              </a:rPr>
              <a:t>, they are shortened to </a:t>
            </a:r>
            <a:r>
              <a:rPr lang="en-GB" sz="2400" b="1" dirty="0">
                <a:solidFill>
                  <a:srgbClr val="104F75"/>
                </a:solidFill>
                <a:latin typeface="Century Gothic" panose="020F0302020204030204"/>
              </a:rPr>
              <a:t>l’</a:t>
            </a:r>
            <a:r>
              <a:rPr lang="en-GB" sz="2400" dirty="0">
                <a:solidFill>
                  <a:srgbClr val="104F75"/>
                </a:solidFill>
                <a:latin typeface="Century Gothic" panose="020F0302020204030204"/>
              </a:rPr>
              <a:t>.</a:t>
            </a:r>
          </a:p>
        </p:txBody>
      </p:sp>
      <p:sp>
        <p:nvSpPr>
          <p:cNvPr id="10" name="TextBox 9">
            <a:extLst>
              <a:ext uri="{FF2B5EF4-FFF2-40B4-BE49-F238E27FC236}">
                <a16:creationId xmlns:a16="http://schemas.microsoft.com/office/drawing/2014/main" id="{DDE7F203-F359-4286-958F-8313A6CA1259}"/>
              </a:ext>
            </a:extLst>
          </p:cNvPr>
          <p:cNvSpPr txBox="1"/>
          <p:nvPr/>
        </p:nvSpPr>
        <p:spPr>
          <a:xfrm>
            <a:off x="376592" y="2791681"/>
            <a:ext cx="2859532" cy="461665"/>
          </a:xfrm>
          <a:prstGeom prst="rect">
            <a:avLst/>
          </a:prstGeom>
          <a:noFill/>
        </p:spPr>
        <p:txBody>
          <a:bodyPr wrap="square">
            <a:spAutoFit/>
          </a:bodyPr>
          <a:lstStyle/>
          <a:p>
            <a:r>
              <a:rPr lang="fr-FR" sz="2400" dirty="0">
                <a:solidFill>
                  <a:srgbClr val="104F75"/>
                </a:solidFill>
                <a:latin typeface="Century Gothic" panose="020F0302020204030204"/>
              </a:rPr>
              <a:t>J’aime </a:t>
            </a:r>
            <a:r>
              <a:rPr lang="fr-FR" sz="2400" b="1" dirty="0">
                <a:solidFill>
                  <a:srgbClr val="104F75"/>
                </a:solidFill>
                <a:latin typeface="Century Gothic" panose="020F0302020204030204"/>
              </a:rPr>
              <a:t>la guitare</a:t>
            </a:r>
            <a:r>
              <a:rPr lang="fr-FR" sz="2400" dirty="0">
                <a:solidFill>
                  <a:srgbClr val="104F75"/>
                </a:solidFill>
                <a:latin typeface="Century Gothic" panose="020F0302020204030204"/>
              </a:rPr>
              <a:t>.</a:t>
            </a:r>
            <a:endParaRPr lang="fr-FR" sz="2400" dirty="0">
              <a:solidFill>
                <a:srgbClr val="104F75"/>
              </a:solidFill>
            </a:endParaRPr>
          </a:p>
        </p:txBody>
      </p:sp>
      <p:sp>
        <p:nvSpPr>
          <p:cNvPr id="11" name="TextBox 10">
            <a:extLst>
              <a:ext uri="{FF2B5EF4-FFF2-40B4-BE49-F238E27FC236}">
                <a16:creationId xmlns:a16="http://schemas.microsoft.com/office/drawing/2014/main" id="{BB306A1F-DE1D-4B50-AC33-61E60912F5E6}"/>
              </a:ext>
            </a:extLst>
          </p:cNvPr>
          <p:cNvSpPr txBox="1"/>
          <p:nvPr/>
        </p:nvSpPr>
        <p:spPr>
          <a:xfrm>
            <a:off x="5265384" y="2791681"/>
            <a:ext cx="241206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04F75"/>
                </a:solidFill>
                <a:latin typeface="Century Gothic" panose="020F0302020204030204"/>
              </a:rPr>
              <a:t>Tu </a:t>
            </a:r>
            <a:r>
              <a:rPr lang="fr-FR" sz="2400" b="1" dirty="0">
                <a:solidFill>
                  <a:srgbClr val="104F75"/>
                </a:solidFill>
                <a:latin typeface="Century Gothic" panose="020F0302020204030204"/>
              </a:rPr>
              <a:t>l’</a:t>
            </a:r>
            <a:r>
              <a:rPr lang="fr-FR" sz="2400" dirty="0">
                <a:solidFill>
                  <a:srgbClr val="104F75"/>
                </a:solidFill>
                <a:latin typeface="Century Gothic" panose="020F0302020204030204"/>
              </a:rPr>
              <a:t>achètes ?</a:t>
            </a:r>
          </a:p>
        </p:txBody>
      </p:sp>
      <p:sp>
        <p:nvSpPr>
          <p:cNvPr id="13" name="TextBox 12">
            <a:extLst>
              <a:ext uri="{FF2B5EF4-FFF2-40B4-BE49-F238E27FC236}">
                <a16:creationId xmlns:a16="http://schemas.microsoft.com/office/drawing/2014/main" id="{F22486BD-12A9-485F-9182-74902DE4EED6}"/>
              </a:ext>
            </a:extLst>
          </p:cNvPr>
          <p:cNvSpPr txBox="1"/>
          <p:nvPr/>
        </p:nvSpPr>
        <p:spPr>
          <a:xfrm>
            <a:off x="376592" y="3399912"/>
            <a:ext cx="3248638" cy="461665"/>
          </a:xfrm>
          <a:prstGeom prst="rect">
            <a:avLst/>
          </a:prstGeom>
          <a:noFill/>
        </p:spPr>
        <p:txBody>
          <a:bodyPr wrap="square">
            <a:spAutoFit/>
          </a:bodyPr>
          <a:lstStyle/>
          <a:p>
            <a:r>
              <a:rPr lang="en-GB" sz="2400" dirty="0">
                <a:solidFill>
                  <a:srgbClr val="104F75"/>
                </a:solidFill>
                <a:latin typeface="Century Gothic" panose="020F0302020204030204"/>
              </a:rPr>
              <a:t>I like </a:t>
            </a:r>
            <a:r>
              <a:rPr lang="en-GB" sz="2400" b="1" dirty="0">
                <a:solidFill>
                  <a:srgbClr val="104F75"/>
                </a:solidFill>
                <a:latin typeface="Century Gothic" panose="020F0302020204030204"/>
              </a:rPr>
              <a:t>the guitar</a:t>
            </a:r>
            <a:r>
              <a:rPr lang="en-GB" sz="2400" dirty="0">
                <a:solidFill>
                  <a:srgbClr val="104F75"/>
                </a:solidFill>
                <a:latin typeface="Century Gothic" panose="020F0302020204030204"/>
              </a:rPr>
              <a:t>.</a:t>
            </a:r>
            <a:endParaRPr lang="en-GB" sz="2400" dirty="0">
              <a:solidFill>
                <a:srgbClr val="104F75"/>
              </a:solidFill>
            </a:endParaRPr>
          </a:p>
        </p:txBody>
      </p:sp>
      <p:sp>
        <p:nvSpPr>
          <p:cNvPr id="15" name="TextBox 14">
            <a:extLst>
              <a:ext uri="{FF2B5EF4-FFF2-40B4-BE49-F238E27FC236}">
                <a16:creationId xmlns:a16="http://schemas.microsoft.com/office/drawing/2014/main" id="{12BE19AB-CE70-4CBF-AB1B-2776F6F69050}"/>
              </a:ext>
            </a:extLst>
          </p:cNvPr>
          <p:cNvSpPr txBox="1"/>
          <p:nvPr/>
        </p:nvSpPr>
        <p:spPr>
          <a:xfrm>
            <a:off x="5265384" y="3399911"/>
            <a:ext cx="313190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Are you buying </a:t>
            </a:r>
            <a:r>
              <a:rPr lang="en-GB" sz="2400" b="1" dirty="0">
                <a:solidFill>
                  <a:srgbClr val="104F75"/>
                </a:solidFill>
                <a:latin typeface="Century Gothic" panose="020F0302020204030204"/>
              </a:rPr>
              <a:t>it</a:t>
            </a:r>
            <a:r>
              <a:rPr lang="en-GB" sz="2400" dirty="0">
                <a:solidFill>
                  <a:srgbClr val="104F75"/>
                </a:solidFill>
                <a:latin typeface="Century Gothic" panose="020F0302020204030204"/>
              </a:rPr>
              <a:t> ?</a:t>
            </a:r>
          </a:p>
        </p:txBody>
      </p:sp>
      <p:sp>
        <p:nvSpPr>
          <p:cNvPr id="17" name="TextBox 16">
            <a:extLst>
              <a:ext uri="{FF2B5EF4-FFF2-40B4-BE49-F238E27FC236}">
                <a16:creationId xmlns:a16="http://schemas.microsoft.com/office/drawing/2014/main" id="{00F1E347-E0FE-4B4E-969B-61FF85D47716}"/>
              </a:ext>
            </a:extLst>
          </p:cNvPr>
          <p:cNvSpPr txBox="1"/>
          <p:nvPr/>
        </p:nvSpPr>
        <p:spPr>
          <a:xfrm>
            <a:off x="376592" y="4009733"/>
            <a:ext cx="3812843" cy="461665"/>
          </a:xfrm>
          <a:prstGeom prst="rect">
            <a:avLst/>
          </a:prstGeom>
          <a:noFill/>
        </p:spPr>
        <p:txBody>
          <a:bodyPr wrap="square">
            <a:spAutoFit/>
          </a:bodyPr>
          <a:lstStyle/>
          <a:p>
            <a:r>
              <a:rPr lang="fr-FR" sz="2400" dirty="0">
                <a:solidFill>
                  <a:srgbClr val="104F75"/>
                </a:solidFill>
                <a:latin typeface="Century Gothic" panose="020F0302020204030204"/>
              </a:rPr>
              <a:t>Je regarde </a:t>
            </a:r>
            <a:r>
              <a:rPr lang="fr-FR" sz="2400" b="1" dirty="0">
                <a:solidFill>
                  <a:srgbClr val="104F75"/>
                </a:solidFill>
                <a:latin typeface="Century Gothic" panose="020F0302020204030204"/>
              </a:rPr>
              <a:t>le chapeau</a:t>
            </a:r>
            <a:r>
              <a:rPr lang="fr-FR" sz="2400" dirty="0">
                <a:solidFill>
                  <a:srgbClr val="104F75"/>
                </a:solidFill>
                <a:latin typeface="Century Gothic" panose="020F0302020204030204"/>
              </a:rPr>
              <a:t>.</a:t>
            </a:r>
            <a:endParaRPr lang="fr-FR" sz="2400" dirty="0">
              <a:solidFill>
                <a:srgbClr val="104F75"/>
              </a:solidFill>
            </a:endParaRPr>
          </a:p>
        </p:txBody>
      </p:sp>
      <p:sp>
        <p:nvSpPr>
          <p:cNvPr id="19" name="TextBox 18">
            <a:extLst>
              <a:ext uri="{FF2B5EF4-FFF2-40B4-BE49-F238E27FC236}">
                <a16:creationId xmlns:a16="http://schemas.microsoft.com/office/drawing/2014/main" id="{D16EFB65-833C-4C3E-9D32-CB48FF184F26}"/>
              </a:ext>
            </a:extLst>
          </p:cNvPr>
          <p:cNvSpPr txBox="1"/>
          <p:nvPr/>
        </p:nvSpPr>
        <p:spPr>
          <a:xfrm>
            <a:off x="5265384" y="4009734"/>
            <a:ext cx="210077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04F75"/>
                </a:solidFill>
                <a:latin typeface="Century Gothic" panose="020F0302020204030204"/>
              </a:rPr>
              <a:t>Tu </a:t>
            </a:r>
            <a:r>
              <a:rPr lang="fr-FR" sz="2400" b="1" dirty="0">
                <a:solidFill>
                  <a:srgbClr val="104F75"/>
                </a:solidFill>
                <a:latin typeface="Century Gothic" panose="020F0302020204030204"/>
              </a:rPr>
              <a:t>l’</a:t>
            </a:r>
            <a:r>
              <a:rPr lang="fr-FR" sz="2400" dirty="0">
                <a:solidFill>
                  <a:srgbClr val="104F75"/>
                </a:solidFill>
                <a:latin typeface="Century Gothic" panose="020F0302020204030204"/>
              </a:rPr>
              <a:t>essaies ?</a:t>
            </a:r>
          </a:p>
        </p:txBody>
      </p:sp>
      <p:sp>
        <p:nvSpPr>
          <p:cNvPr id="21" name="TextBox 20">
            <a:extLst>
              <a:ext uri="{FF2B5EF4-FFF2-40B4-BE49-F238E27FC236}">
                <a16:creationId xmlns:a16="http://schemas.microsoft.com/office/drawing/2014/main" id="{03D02EE2-B8DD-45E2-8645-0685DE44CE2F}"/>
              </a:ext>
            </a:extLst>
          </p:cNvPr>
          <p:cNvSpPr txBox="1"/>
          <p:nvPr/>
        </p:nvSpPr>
        <p:spPr>
          <a:xfrm>
            <a:off x="376592" y="4619554"/>
            <a:ext cx="3812843" cy="461665"/>
          </a:xfrm>
          <a:prstGeom prst="rect">
            <a:avLst/>
          </a:prstGeom>
          <a:noFill/>
        </p:spPr>
        <p:txBody>
          <a:bodyPr wrap="square">
            <a:spAutoFit/>
          </a:bodyPr>
          <a:lstStyle/>
          <a:p>
            <a:r>
              <a:rPr lang="en-GB" sz="2400" dirty="0">
                <a:solidFill>
                  <a:srgbClr val="104F75"/>
                </a:solidFill>
                <a:latin typeface="Century Gothic" panose="020F0302020204030204"/>
              </a:rPr>
              <a:t>I’m looking at </a:t>
            </a:r>
            <a:r>
              <a:rPr lang="en-GB" sz="2400" b="1" dirty="0">
                <a:solidFill>
                  <a:srgbClr val="104F75"/>
                </a:solidFill>
                <a:latin typeface="Century Gothic" panose="020F0302020204030204"/>
              </a:rPr>
              <a:t>the hat</a:t>
            </a:r>
            <a:r>
              <a:rPr lang="en-GB" sz="2400" dirty="0">
                <a:solidFill>
                  <a:srgbClr val="104F75"/>
                </a:solidFill>
                <a:latin typeface="Century Gothic" panose="020F0302020204030204"/>
              </a:rPr>
              <a:t>.</a:t>
            </a:r>
            <a:endParaRPr lang="en-GB" sz="2400" dirty="0">
              <a:solidFill>
                <a:srgbClr val="104F75"/>
              </a:solidFill>
            </a:endParaRPr>
          </a:p>
        </p:txBody>
      </p:sp>
      <p:sp>
        <p:nvSpPr>
          <p:cNvPr id="23" name="TextBox 22">
            <a:extLst>
              <a:ext uri="{FF2B5EF4-FFF2-40B4-BE49-F238E27FC236}">
                <a16:creationId xmlns:a16="http://schemas.microsoft.com/office/drawing/2014/main" id="{9BD6A1F6-F505-414E-8DB2-13DC8A9D317F}"/>
              </a:ext>
            </a:extLst>
          </p:cNvPr>
          <p:cNvSpPr txBox="1"/>
          <p:nvPr/>
        </p:nvSpPr>
        <p:spPr>
          <a:xfrm>
            <a:off x="5265384" y="4619555"/>
            <a:ext cx="340428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Are you trying </a:t>
            </a:r>
            <a:r>
              <a:rPr lang="en-GB" sz="2400" b="1" dirty="0">
                <a:solidFill>
                  <a:srgbClr val="104F75"/>
                </a:solidFill>
                <a:latin typeface="Century Gothic" panose="020F0302020204030204"/>
              </a:rPr>
              <a:t>it</a:t>
            </a:r>
            <a:r>
              <a:rPr lang="en-GB" sz="2400" dirty="0">
                <a:solidFill>
                  <a:srgbClr val="104F75"/>
                </a:solidFill>
                <a:latin typeface="Century Gothic" panose="020F0302020204030204"/>
              </a:rPr>
              <a:t> on?</a:t>
            </a:r>
          </a:p>
        </p:txBody>
      </p:sp>
      <p:sp>
        <p:nvSpPr>
          <p:cNvPr id="16" name="TextBox 15">
            <a:extLst>
              <a:ext uri="{FF2B5EF4-FFF2-40B4-BE49-F238E27FC236}">
                <a16:creationId xmlns:a16="http://schemas.microsoft.com/office/drawing/2014/main" id="{669FF76E-B997-44F8-B001-6FE8BC128652}"/>
              </a:ext>
            </a:extLst>
          </p:cNvPr>
          <p:cNvSpPr txBox="1"/>
          <p:nvPr/>
        </p:nvSpPr>
        <p:spPr>
          <a:xfrm>
            <a:off x="2758721" y="5350977"/>
            <a:ext cx="5910943" cy="919401"/>
          </a:xfrm>
          <a:prstGeom prst="wedgeRoundRectCallout">
            <a:avLst>
              <a:gd name="adj1" fmla="val 21279"/>
              <a:gd name="adj2" fmla="val -75615"/>
              <a:gd name="adj3" fmla="val 16667"/>
            </a:avLst>
          </a:prstGeom>
          <a:solidFill>
            <a:srgbClr val="104F75"/>
          </a:solidFill>
          <a:ln>
            <a:solidFill>
              <a:srgbClr val="E87D1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noProof="0" dirty="0">
                <a:solidFill>
                  <a:prstClr val="white"/>
                </a:solidFill>
                <a:latin typeface="Century Gothic" panose="020F0302020204030204"/>
              </a:rPr>
              <a:t>Note: the verb essayer (to try) can also mean to try on (clothes)</a:t>
            </a:r>
            <a:endParaRPr kumimoji="0" lang="en-GB" sz="2400" b="1" i="0" u="none" strike="noStrike" kern="1200" cap="none" spc="0" normalizeH="0" baseline="0" noProof="0" dirty="0">
              <a:ln>
                <a:noFill/>
              </a:ln>
              <a:solidFill>
                <a:prstClr val="white"/>
              </a:solidFill>
              <a:effectLst/>
              <a:uLnTx/>
              <a:uFillTx/>
              <a:latin typeface="Century Gothic" panose="020F0302020204030204"/>
            </a:endParaRPr>
          </a:p>
        </p:txBody>
      </p:sp>
      <p:pic>
        <p:nvPicPr>
          <p:cNvPr id="5" name="Picture 4" descr="A picture containing toy, doll&#10;&#10;Description automatically generated">
            <a:extLst>
              <a:ext uri="{FF2B5EF4-FFF2-40B4-BE49-F238E27FC236}">
                <a16:creationId xmlns:a16="http://schemas.microsoft.com/office/drawing/2014/main" id="{D05C7F8E-C9DB-C235-BE41-4483FA6D804B}"/>
              </a:ext>
            </a:extLst>
          </p:cNvPr>
          <p:cNvPicPr>
            <a:picLocks noChangeAspect="1"/>
          </p:cNvPicPr>
          <p:nvPr/>
        </p:nvPicPr>
        <p:blipFill rotWithShape="1">
          <a:blip r:embed="rId4">
            <a:extLst>
              <a:ext uri="{28A0092B-C50C-407E-A947-70E740481C1C}">
                <a14:useLocalDpi xmlns:a14="http://schemas.microsoft.com/office/drawing/2010/main" val="0"/>
              </a:ext>
            </a:extLst>
          </a:blip>
          <a:srcRect l="67725" t="49772" r="12813"/>
          <a:stretch/>
        </p:blipFill>
        <p:spPr>
          <a:xfrm>
            <a:off x="8700807" y="2323812"/>
            <a:ext cx="3218021" cy="3075528"/>
          </a:xfrm>
          <a:prstGeom prst="rect">
            <a:avLst/>
          </a:prstGeom>
        </p:spPr>
      </p:pic>
      <p:pic>
        <p:nvPicPr>
          <p:cNvPr id="18" name="Picture 17" descr="A hand holding a guitar&#10;&#10;Description automatically generated with medium confidence">
            <a:extLst>
              <a:ext uri="{FF2B5EF4-FFF2-40B4-BE49-F238E27FC236}">
                <a16:creationId xmlns:a16="http://schemas.microsoft.com/office/drawing/2014/main" id="{5D7E2FB1-DA2B-0CD2-2287-51769E30E7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9952"/>
          <a:stretch/>
        </p:blipFill>
        <p:spPr>
          <a:xfrm rot="17484412" flipH="1">
            <a:off x="8851038" y="2765389"/>
            <a:ext cx="933119" cy="2290449"/>
          </a:xfrm>
          <a:prstGeom prst="rect">
            <a:avLst/>
          </a:prstGeom>
        </p:spPr>
      </p:pic>
      <p:pic>
        <p:nvPicPr>
          <p:cNvPr id="22" name="Picture 21" descr="A picture containing cage&#10;&#10;Description automatically generated">
            <a:extLst>
              <a:ext uri="{FF2B5EF4-FFF2-40B4-BE49-F238E27FC236}">
                <a16:creationId xmlns:a16="http://schemas.microsoft.com/office/drawing/2014/main" id="{95601950-E030-8B6B-528B-5540C77B9A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371090">
            <a:off x="8935252" y="2380836"/>
            <a:ext cx="1121444" cy="821687"/>
          </a:xfrm>
          <a:prstGeom prst="rect">
            <a:avLst/>
          </a:prstGeom>
        </p:spPr>
      </p:pic>
    </p:spTree>
    <p:extLst>
      <p:ext uri="{BB962C8B-B14F-4D97-AF65-F5344CB8AC3E}">
        <p14:creationId xmlns:p14="http://schemas.microsoft.com/office/powerpoint/2010/main" val="247642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5" grpId="0"/>
      <p:bldP spid="17" grpId="0"/>
      <p:bldP spid="19" grpId="0"/>
      <p:bldP spid="21" grpId="0"/>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En</a:t>
            </a:r>
            <a:r>
              <a:rPr lang="en-GB" sz="3600" b="1" dirty="0">
                <a:solidFill>
                  <a:schemeClr val="bg1"/>
                </a:solidFill>
              </a:rPr>
              <a:t> </a:t>
            </a:r>
            <a:r>
              <a:rPr lang="fr-FR" sz="3600" b="1" dirty="0">
                <a:solidFill>
                  <a:schemeClr val="bg1"/>
                </a:solidFill>
              </a:rPr>
              <a:t>ville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6" name="TextBox 5">
            <a:extLst>
              <a:ext uri="{FF2B5EF4-FFF2-40B4-BE49-F238E27FC236}">
                <a16:creationId xmlns:a16="http://schemas.microsoft.com/office/drawing/2014/main" id="{AD51C940-ACE5-FD48-A09A-D04E7D00194B}"/>
              </a:ext>
            </a:extLst>
          </p:cNvPr>
          <p:cNvSpPr txBox="1"/>
          <p:nvPr/>
        </p:nvSpPr>
        <p:spPr>
          <a:xfrm>
            <a:off x="179999" y="1296000"/>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rPr>
              <a:t>Amir et Océane font du shopping. Amir dit </a:t>
            </a:r>
            <a:r>
              <a:rPr kumimoji="0" lang="fr-FR" sz="2400" b="1" i="0" u="none" strike="noStrike" kern="1200" cap="none" spc="0" normalizeH="0" baseline="0" dirty="0">
                <a:ln>
                  <a:noFill/>
                </a:ln>
                <a:solidFill>
                  <a:srgbClr val="104F75"/>
                </a:solidFill>
                <a:effectLst/>
                <a:uLnTx/>
                <a:uFillTx/>
                <a:latin typeface="Century Gothic" panose="020F0302020204030204"/>
                <a:ea typeface="+mn-ea"/>
                <a:cs typeface="+mn-cs"/>
              </a:rPr>
              <a:t>le</a:t>
            </a:r>
            <a:r>
              <a:rPr kumimoji="0" lang="fr-FR" sz="2400" i="0" u="none" strike="noStrike" kern="1200" cap="none" spc="0" normalizeH="0" baseline="0" dirty="0">
                <a:ln>
                  <a:noFill/>
                </a:ln>
                <a:solidFill>
                  <a:srgbClr val="104F75"/>
                </a:solidFill>
                <a:effectLst/>
                <a:uLnTx/>
                <a:uFillTx/>
                <a:latin typeface="Century Gothic" panose="020F0302020204030204"/>
                <a:ea typeface="+mn-ea"/>
                <a:cs typeface="+mn-cs"/>
              </a:rPr>
              <a:t>, </a:t>
            </a:r>
            <a:r>
              <a:rPr kumimoji="0" lang="fr-FR" sz="2400" b="1" i="0" u="none" strike="noStrike" kern="1200" cap="none" spc="0" normalizeH="0" baseline="0" dirty="0">
                <a:ln>
                  <a:noFill/>
                </a:ln>
                <a:solidFill>
                  <a:srgbClr val="104F75"/>
                </a:solidFill>
                <a:effectLst/>
                <a:uLnTx/>
                <a:uFillTx/>
                <a:latin typeface="Century Gothic" panose="020F0302020204030204"/>
                <a:ea typeface="+mn-ea"/>
                <a:cs typeface="+mn-cs"/>
              </a:rPr>
              <a:t>la</a:t>
            </a:r>
            <a:r>
              <a:rPr kumimoji="0" lang="fr-FR" sz="2400" i="0" u="none" strike="noStrike" kern="1200" cap="none" spc="0" normalizeH="0" baseline="0" dirty="0">
                <a:ln>
                  <a:noFill/>
                </a:ln>
                <a:solidFill>
                  <a:srgbClr val="104F75"/>
                </a:solidFill>
                <a:effectLst/>
                <a:uLnTx/>
                <a:uFillTx/>
                <a:latin typeface="Century Gothic" panose="020F0302020204030204"/>
                <a:ea typeface="+mn-ea"/>
                <a:cs typeface="+mn-cs"/>
              </a:rPr>
              <a:t>, ou </a:t>
            </a:r>
            <a:r>
              <a:rPr kumimoji="0" lang="fr-FR" sz="2400" b="1" i="0" u="none" strike="noStrike" kern="1200" cap="none" spc="0" normalizeH="0" baseline="0" dirty="0">
                <a:ln>
                  <a:noFill/>
                </a:ln>
                <a:solidFill>
                  <a:srgbClr val="104F75"/>
                </a:solidFill>
                <a:effectLst/>
                <a:uLnTx/>
                <a:uFillTx/>
                <a:latin typeface="Century Gothic" panose="020F0302020204030204"/>
                <a:ea typeface="+mn-ea"/>
                <a:cs typeface="+mn-cs"/>
              </a:rPr>
              <a:t>l’</a:t>
            </a:r>
            <a:r>
              <a:rPr kumimoji="0" lang="fr-FR" sz="2400" i="0" u="none" strike="noStrike" kern="1200" cap="none" spc="0" normalizeH="0" baseline="0" dirty="0">
                <a:ln>
                  <a:noFill/>
                </a:ln>
                <a:solidFill>
                  <a:srgbClr val="104F75"/>
                </a:solidFill>
                <a:effectLst/>
                <a:uLnTx/>
                <a:uFillTx/>
                <a:latin typeface="Century Gothic" panose="020F0302020204030204"/>
                <a:ea typeface="+mn-ea"/>
                <a:cs typeface="+mn-cs"/>
              </a:rPr>
              <a:t> ?</a:t>
            </a:r>
            <a:endPar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endParaRPr>
          </a:p>
        </p:txBody>
      </p:sp>
      <p:graphicFrame>
        <p:nvGraphicFramePr>
          <p:cNvPr id="34" name="Table 2">
            <a:extLst>
              <a:ext uri="{FF2B5EF4-FFF2-40B4-BE49-F238E27FC236}">
                <a16:creationId xmlns:a16="http://schemas.microsoft.com/office/drawing/2014/main" id="{5B7E0EEF-FABF-4C23-BB51-AC5A2DD404F7}"/>
              </a:ext>
            </a:extLst>
          </p:cNvPr>
          <p:cNvGraphicFramePr>
            <a:graphicFrameLocks noGrp="1"/>
          </p:cNvGraphicFramePr>
          <p:nvPr>
            <p:extLst>
              <p:ext uri="{D42A27DB-BD31-4B8C-83A1-F6EECF244321}">
                <p14:modId xmlns:p14="http://schemas.microsoft.com/office/powerpoint/2010/main" val="3736114809"/>
              </p:ext>
            </p:extLst>
          </p:nvPr>
        </p:nvGraphicFramePr>
        <p:xfrm>
          <a:off x="179999" y="1856761"/>
          <a:ext cx="11952000" cy="356616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1884140766"/>
                    </a:ext>
                  </a:extLst>
                </a:gridCol>
                <a:gridCol w="1080000">
                  <a:extLst>
                    <a:ext uri="{9D8B030D-6E8A-4147-A177-3AD203B41FA5}">
                      <a16:colId xmlns:a16="http://schemas.microsoft.com/office/drawing/2014/main" val="3933866102"/>
                    </a:ext>
                  </a:extLst>
                </a:gridCol>
                <a:gridCol w="1080000">
                  <a:extLst>
                    <a:ext uri="{9D8B030D-6E8A-4147-A177-3AD203B41FA5}">
                      <a16:colId xmlns:a16="http://schemas.microsoft.com/office/drawing/2014/main" val="3258480720"/>
                    </a:ext>
                  </a:extLst>
                </a:gridCol>
                <a:gridCol w="1080000">
                  <a:extLst>
                    <a:ext uri="{9D8B030D-6E8A-4147-A177-3AD203B41FA5}">
                      <a16:colId xmlns:a16="http://schemas.microsoft.com/office/drawing/2014/main" val="619693450"/>
                    </a:ext>
                  </a:extLst>
                </a:gridCol>
                <a:gridCol w="7272000">
                  <a:extLst>
                    <a:ext uri="{9D8B030D-6E8A-4147-A177-3AD203B41FA5}">
                      <a16:colId xmlns:a16="http://schemas.microsoft.com/office/drawing/2014/main" val="3051402291"/>
                    </a:ext>
                  </a:extLst>
                </a:gridCol>
                <a:gridCol w="720000">
                  <a:extLst>
                    <a:ext uri="{9D8B030D-6E8A-4147-A177-3AD203B41FA5}">
                      <a16:colId xmlns:a16="http://schemas.microsoft.com/office/drawing/2014/main" val="2280908740"/>
                    </a:ext>
                  </a:extLst>
                </a:gridCol>
              </a:tblGrid>
              <a:tr h="370840">
                <a:tc>
                  <a:txBody>
                    <a:bodyPr/>
                    <a:lstStyle/>
                    <a:p>
                      <a:pPr algn="ctr"/>
                      <a:r>
                        <a:rPr lang="fr-FR" sz="2000" dirty="0"/>
                        <a:t>Q</a:t>
                      </a:r>
                    </a:p>
                  </a:txBody>
                  <a:tcPr/>
                </a:tc>
                <a:tc>
                  <a:txBody>
                    <a:bodyPr/>
                    <a:lstStyle/>
                    <a:p>
                      <a:pPr algn="ctr"/>
                      <a:r>
                        <a:rPr lang="fr-FR" sz="2000" dirty="0"/>
                        <a:t>le</a:t>
                      </a:r>
                    </a:p>
                  </a:txBody>
                  <a:tcPr/>
                </a:tc>
                <a:tc>
                  <a:txBody>
                    <a:bodyPr/>
                    <a:lstStyle/>
                    <a:p>
                      <a:pPr algn="ctr"/>
                      <a:r>
                        <a:rPr lang="fr-FR" sz="2000" dirty="0"/>
                        <a:t>la</a:t>
                      </a:r>
                    </a:p>
                  </a:txBody>
                  <a:tcPr/>
                </a:tc>
                <a:tc>
                  <a:txBody>
                    <a:bodyPr/>
                    <a:lstStyle/>
                    <a:p>
                      <a:pPr algn="ctr"/>
                      <a:r>
                        <a:rPr lang="fr-FR" sz="2000" dirty="0"/>
                        <a:t>l’</a:t>
                      </a:r>
                    </a:p>
                  </a:txBody>
                  <a:tcPr/>
                </a:tc>
                <a:tc>
                  <a:txBody>
                    <a:bodyPr/>
                    <a:lstStyle/>
                    <a:p>
                      <a:pPr algn="ctr"/>
                      <a:r>
                        <a:rPr lang="fr-FR" sz="2000" dirty="0"/>
                        <a:t>les réponses</a:t>
                      </a:r>
                    </a:p>
                  </a:txBody>
                  <a:tcPr/>
                </a:tc>
                <a:tc>
                  <a:txBody>
                    <a:bodyPr/>
                    <a:lstStyle/>
                    <a:p>
                      <a:pPr algn="ctr"/>
                      <a:r>
                        <a:rPr lang="fr-FR" sz="2000" dirty="0"/>
                        <a:t>R</a:t>
                      </a:r>
                    </a:p>
                  </a:txBody>
                  <a:tcPr/>
                </a:tc>
                <a:extLst>
                  <a:ext uri="{0D108BD9-81ED-4DB2-BD59-A6C34878D82A}">
                    <a16:rowId xmlns:a16="http://schemas.microsoft.com/office/drawing/2014/main" val="3716962721"/>
                  </a:ext>
                </a:extLst>
              </a:tr>
              <a:tr h="370840">
                <a:tc>
                  <a:txBody>
                    <a:bodyPr/>
                    <a:lstStyle/>
                    <a:p>
                      <a:pPr algn="ctr"/>
                      <a:endParaRPr lang="fr-FR" sz="2000"/>
                    </a:p>
                  </a:txBody>
                  <a:tcPr/>
                </a:tc>
                <a:tc>
                  <a:txBody>
                    <a:bodyPr/>
                    <a:lstStyle/>
                    <a:p>
                      <a:pPr algn="ctr"/>
                      <a:endParaRPr lang="fr-FR" sz="2000" dirty="0">
                        <a:solidFill>
                          <a:srgbClr val="115076"/>
                        </a:solidFill>
                      </a:endParaRPr>
                    </a:p>
                  </a:txBody>
                  <a:tcPr/>
                </a:tc>
                <a:tc>
                  <a:txBody>
                    <a:bodyPr/>
                    <a:lstStyle/>
                    <a:p>
                      <a:pPr algn="ctr"/>
                      <a:endParaRPr lang="fr-FR" sz="2000" dirty="0">
                        <a:solidFill>
                          <a:srgbClr val="115076"/>
                        </a:solidFill>
                      </a:endParaRPr>
                    </a:p>
                  </a:txBody>
                  <a:tcPr/>
                </a:tc>
                <a:tc>
                  <a:txBody>
                    <a:bodyPr/>
                    <a:lstStyle/>
                    <a:p>
                      <a:pPr algn="ctr"/>
                      <a:endParaRPr lang="fr-FR" sz="2000">
                        <a:solidFill>
                          <a:srgbClr val="115076"/>
                        </a:solidFill>
                      </a:endParaRPr>
                    </a:p>
                  </a:txBody>
                  <a:tcPr/>
                </a:tc>
                <a:tc>
                  <a:txBody>
                    <a:bodyPr/>
                    <a:lstStyle/>
                    <a:p>
                      <a:pPr algn="ctr"/>
                      <a:r>
                        <a:rPr lang="fr-FR" sz="2000" dirty="0">
                          <a:solidFill>
                            <a:srgbClr val="115076"/>
                          </a:solidFill>
                        </a:rPr>
                        <a:t>O</a:t>
                      </a:r>
                      <a:r>
                        <a:rPr lang="fr-FR" sz="2000" dirty="0">
                          <a:solidFill>
                            <a:srgbClr val="115076"/>
                          </a:solidFill>
                          <a:latin typeface="Century Gothic" panose="020B0502020202020204" pitchFamily="34" charset="0"/>
                        </a:rPr>
                        <a:t>ù est mon chapeau ? Je l’oublie chaque fois !</a:t>
                      </a:r>
                      <a:endParaRPr lang="fr-FR" sz="2000" dirty="0">
                        <a:solidFill>
                          <a:srgbClr val="115076"/>
                        </a:solidFill>
                      </a:endParaRPr>
                    </a:p>
                  </a:txBody>
                  <a:tcPr/>
                </a:tc>
                <a:tc>
                  <a:txBody>
                    <a:bodyPr/>
                    <a:lstStyle/>
                    <a:p>
                      <a:pPr algn="ctr"/>
                      <a:endParaRPr lang="fr-FR" sz="2000"/>
                    </a:p>
                  </a:txBody>
                  <a:tcPr/>
                </a:tc>
                <a:extLst>
                  <a:ext uri="{0D108BD9-81ED-4DB2-BD59-A6C34878D82A}">
                    <a16:rowId xmlns:a16="http://schemas.microsoft.com/office/drawing/2014/main" val="78744154"/>
                  </a:ext>
                </a:extLst>
              </a:tr>
              <a:tr h="370840">
                <a:tc>
                  <a:txBody>
                    <a:bodyPr/>
                    <a:lstStyle/>
                    <a:p>
                      <a:pPr algn="ctr"/>
                      <a:endParaRPr lang="fr-FR" sz="2000"/>
                    </a:p>
                  </a:txBody>
                  <a:tcPr/>
                </a:tc>
                <a:tc>
                  <a:txBody>
                    <a:bodyPr/>
                    <a:lstStyle/>
                    <a:p>
                      <a:pPr algn="ctr"/>
                      <a:endParaRPr lang="fr-FR" sz="2000" dirty="0">
                        <a:solidFill>
                          <a:srgbClr val="115076"/>
                        </a:solidFill>
                      </a:endParaRPr>
                    </a:p>
                  </a:txBody>
                  <a:tcPr/>
                </a:tc>
                <a:tc>
                  <a:txBody>
                    <a:bodyPr/>
                    <a:lstStyle/>
                    <a:p>
                      <a:pPr algn="ctr"/>
                      <a:endParaRPr lang="fr-FR" sz="2000" dirty="0">
                        <a:solidFill>
                          <a:srgbClr val="115076"/>
                        </a:solidFill>
                      </a:endParaRPr>
                    </a:p>
                  </a:txBody>
                  <a:tcPr/>
                </a:tc>
                <a:tc>
                  <a:txBody>
                    <a:bodyPr/>
                    <a:lstStyle/>
                    <a:p>
                      <a:pPr algn="ctr"/>
                      <a:endParaRPr lang="fr-FR" sz="2000" dirty="0">
                        <a:solidFill>
                          <a:srgbClr val="115076"/>
                        </a:solidFill>
                      </a:endParaRPr>
                    </a:p>
                  </a:txBody>
                  <a:tcPr/>
                </a:tc>
                <a:tc>
                  <a:txBody>
                    <a:bodyPr/>
                    <a:lstStyle/>
                    <a:p>
                      <a:pPr algn="ctr"/>
                      <a:r>
                        <a:rPr lang="fr-FR" sz="2000" dirty="0">
                          <a:solidFill>
                            <a:srgbClr val="115076"/>
                          </a:solidFill>
                        </a:rPr>
                        <a:t>J’ai acheté un mod</a:t>
                      </a:r>
                      <a:r>
                        <a:rPr lang="fr-FR" sz="2000" dirty="0">
                          <a:solidFill>
                            <a:srgbClr val="115076"/>
                          </a:solidFill>
                          <a:latin typeface="Century Gothic" panose="020B0502020202020204" pitchFamily="34" charset="0"/>
                        </a:rPr>
                        <a:t>èle. Je le construis ce soir.</a:t>
                      </a:r>
                      <a:endParaRPr lang="fr-FR" sz="2000" dirty="0">
                        <a:solidFill>
                          <a:srgbClr val="115076"/>
                        </a:solidFill>
                      </a:endParaRPr>
                    </a:p>
                  </a:txBody>
                  <a:tcPr/>
                </a:tc>
                <a:tc>
                  <a:txBody>
                    <a:bodyPr/>
                    <a:lstStyle/>
                    <a:p>
                      <a:pPr algn="ctr"/>
                      <a:endParaRPr lang="fr-FR" sz="2000"/>
                    </a:p>
                  </a:txBody>
                  <a:tcPr/>
                </a:tc>
                <a:extLst>
                  <a:ext uri="{0D108BD9-81ED-4DB2-BD59-A6C34878D82A}">
                    <a16:rowId xmlns:a16="http://schemas.microsoft.com/office/drawing/2014/main" val="2455485517"/>
                  </a:ext>
                </a:extLst>
              </a:tr>
              <a:tr h="370840">
                <a:tc>
                  <a:txBody>
                    <a:bodyPr/>
                    <a:lstStyle/>
                    <a:p>
                      <a:pPr algn="ctr"/>
                      <a:endParaRPr lang="fr-FR" sz="2000"/>
                    </a:p>
                  </a:txBody>
                  <a:tcPr/>
                </a:tc>
                <a:tc>
                  <a:txBody>
                    <a:bodyPr/>
                    <a:lstStyle/>
                    <a:p>
                      <a:pPr algn="ctr"/>
                      <a:endParaRPr lang="fr-FR" sz="2000" dirty="0">
                        <a:solidFill>
                          <a:srgbClr val="115076"/>
                        </a:solidFill>
                      </a:endParaRPr>
                    </a:p>
                  </a:txBody>
                  <a:tcPr/>
                </a:tc>
                <a:tc>
                  <a:txBody>
                    <a:bodyPr/>
                    <a:lstStyle/>
                    <a:p>
                      <a:pPr algn="ctr"/>
                      <a:endParaRPr lang="fr-FR" sz="2000" dirty="0">
                        <a:solidFill>
                          <a:srgbClr val="115076"/>
                        </a:solidFill>
                      </a:endParaRPr>
                    </a:p>
                  </a:txBody>
                  <a:tcPr/>
                </a:tc>
                <a:tc>
                  <a:txBody>
                    <a:bodyPr/>
                    <a:lstStyle/>
                    <a:p>
                      <a:pPr algn="ctr"/>
                      <a:endParaRPr lang="fr-FR" sz="2000" dirty="0">
                        <a:solidFill>
                          <a:srgbClr val="115076"/>
                        </a:solidFill>
                      </a:endParaRPr>
                    </a:p>
                  </a:txBody>
                  <a:tcPr/>
                </a:tc>
                <a:tc>
                  <a:txBody>
                    <a:bodyPr/>
                    <a:lstStyle/>
                    <a:p>
                      <a:pPr algn="ctr"/>
                      <a:r>
                        <a:rPr lang="fr-FR" sz="2000" dirty="0">
                          <a:solidFill>
                            <a:srgbClr val="115076"/>
                          </a:solidFill>
                        </a:rPr>
                        <a:t>Tu trouves la mode importante ? Je l’aime bien.</a:t>
                      </a:r>
                    </a:p>
                  </a:txBody>
                  <a:tcPr/>
                </a:tc>
                <a:tc>
                  <a:txBody>
                    <a:bodyPr/>
                    <a:lstStyle/>
                    <a:p>
                      <a:pPr algn="ctr"/>
                      <a:endParaRPr lang="fr-FR" sz="2000"/>
                    </a:p>
                  </a:txBody>
                  <a:tcPr/>
                </a:tc>
                <a:extLst>
                  <a:ext uri="{0D108BD9-81ED-4DB2-BD59-A6C34878D82A}">
                    <a16:rowId xmlns:a16="http://schemas.microsoft.com/office/drawing/2014/main" val="3155968151"/>
                  </a:ext>
                </a:extLst>
              </a:tr>
              <a:tr h="370840">
                <a:tc>
                  <a:txBody>
                    <a:bodyPr/>
                    <a:lstStyle/>
                    <a:p>
                      <a:pPr algn="ctr"/>
                      <a:endParaRPr lang="fr-FR" sz="2000"/>
                    </a:p>
                  </a:txBody>
                  <a:tcPr/>
                </a:tc>
                <a:tc>
                  <a:txBody>
                    <a:bodyPr/>
                    <a:lstStyle/>
                    <a:p>
                      <a:pPr algn="ctr"/>
                      <a:endParaRPr lang="fr-FR" sz="2000" dirty="0">
                        <a:solidFill>
                          <a:srgbClr val="115076"/>
                        </a:solidFill>
                      </a:endParaRPr>
                    </a:p>
                  </a:txBody>
                  <a:tcPr/>
                </a:tc>
                <a:tc>
                  <a:txBody>
                    <a:bodyPr/>
                    <a:lstStyle/>
                    <a:p>
                      <a:pPr algn="ctr"/>
                      <a:endParaRPr lang="fr-FR" sz="2000" dirty="0">
                        <a:solidFill>
                          <a:srgbClr val="115076"/>
                        </a:solidFill>
                      </a:endParaRPr>
                    </a:p>
                  </a:txBody>
                  <a:tcPr/>
                </a:tc>
                <a:tc>
                  <a:txBody>
                    <a:bodyPr/>
                    <a:lstStyle/>
                    <a:p>
                      <a:pPr algn="ctr"/>
                      <a:endParaRPr lang="fr-FR" sz="2000" dirty="0">
                        <a:solidFill>
                          <a:srgbClr val="115076"/>
                        </a:solidFill>
                      </a:endParaRPr>
                    </a:p>
                  </a:txBody>
                  <a:tcPr/>
                </a:tc>
                <a:tc>
                  <a:txBody>
                    <a:bodyPr/>
                    <a:lstStyle/>
                    <a:p>
                      <a:pPr algn="ctr"/>
                      <a:r>
                        <a:rPr lang="fr-FR" sz="2000" dirty="0">
                          <a:solidFill>
                            <a:srgbClr val="115076"/>
                          </a:solidFill>
                        </a:rPr>
                        <a:t>Mon argent ? Je l’ai dans mon sac.</a:t>
                      </a:r>
                    </a:p>
                  </a:txBody>
                  <a:tcPr/>
                </a:tc>
                <a:tc>
                  <a:txBody>
                    <a:bodyPr/>
                    <a:lstStyle/>
                    <a:p>
                      <a:pPr algn="ctr"/>
                      <a:endParaRPr lang="fr-FR" sz="2000"/>
                    </a:p>
                  </a:txBody>
                  <a:tcPr/>
                </a:tc>
                <a:extLst>
                  <a:ext uri="{0D108BD9-81ED-4DB2-BD59-A6C34878D82A}">
                    <a16:rowId xmlns:a16="http://schemas.microsoft.com/office/drawing/2014/main" val="2239889059"/>
                  </a:ext>
                </a:extLst>
              </a:tr>
              <a:tr h="370840">
                <a:tc>
                  <a:txBody>
                    <a:bodyPr/>
                    <a:lstStyle/>
                    <a:p>
                      <a:pPr algn="ctr"/>
                      <a:endParaRPr lang="fr-FR" sz="2000"/>
                    </a:p>
                  </a:txBody>
                  <a:tcPr/>
                </a:tc>
                <a:tc>
                  <a:txBody>
                    <a:bodyPr/>
                    <a:lstStyle/>
                    <a:p>
                      <a:pPr algn="ctr"/>
                      <a:endParaRPr lang="fr-FR" sz="2000" dirty="0">
                        <a:solidFill>
                          <a:srgbClr val="115076"/>
                        </a:solidFill>
                      </a:endParaRPr>
                    </a:p>
                  </a:txBody>
                  <a:tcPr/>
                </a:tc>
                <a:tc>
                  <a:txBody>
                    <a:bodyPr/>
                    <a:lstStyle/>
                    <a:p>
                      <a:pPr algn="ctr"/>
                      <a:endParaRPr lang="fr-FR" sz="2000" dirty="0">
                        <a:solidFill>
                          <a:srgbClr val="115076"/>
                        </a:solidFill>
                      </a:endParaRPr>
                    </a:p>
                  </a:txBody>
                  <a:tcPr/>
                </a:tc>
                <a:tc>
                  <a:txBody>
                    <a:bodyPr/>
                    <a:lstStyle/>
                    <a:p>
                      <a:pPr algn="ctr"/>
                      <a:endParaRPr lang="fr-FR" sz="2000" dirty="0">
                        <a:solidFill>
                          <a:srgbClr val="115076"/>
                        </a:solidFill>
                      </a:endParaRPr>
                    </a:p>
                  </a:txBody>
                  <a:tcPr/>
                </a:tc>
                <a:tc>
                  <a:txBody>
                    <a:bodyPr/>
                    <a:lstStyle/>
                    <a:p>
                      <a:pPr algn="ctr"/>
                      <a:r>
                        <a:rPr lang="fr-FR" sz="2000" dirty="0">
                          <a:solidFill>
                            <a:srgbClr val="115076"/>
                          </a:solidFill>
                        </a:rPr>
                        <a:t>Tu as acheté du fromage ? On le mange demain ?</a:t>
                      </a:r>
                    </a:p>
                  </a:txBody>
                  <a:tcPr/>
                </a:tc>
                <a:tc>
                  <a:txBody>
                    <a:bodyPr/>
                    <a:lstStyle/>
                    <a:p>
                      <a:pPr algn="ctr"/>
                      <a:endParaRPr lang="fr-FR" sz="2000"/>
                    </a:p>
                  </a:txBody>
                  <a:tcPr/>
                </a:tc>
                <a:extLst>
                  <a:ext uri="{0D108BD9-81ED-4DB2-BD59-A6C34878D82A}">
                    <a16:rowId xmlns:a16="http://schemas.microsoft.com/office/drawing/2014/main" val="817089284"/>
                  </a:ext>
                </a:extLst>
              </a:tr>
              <a:tr h="370840">
                <a:tc>
                  <a:txBody>
                    <a:bodyPr/>
                    <a:lstStyle/>
                    <a:p>
                      <a:pPr algn="ctr"/>
                      <a:endParaRPr lang="fr-FR" sz="2000"/>
                    </a:p>
                  </a:txBody>
                  <a:tcPr/>
                </a:tc>
                <a:tc>
                  <a:txBody>
                    <a:bodyPr/>
                    <a:lstStyle/>
                    <a:p>
                      <a:pPr algn="ctr"/>
                      <a:endParaRPr lang="fr-FR" sz="2000" dirty="0">
                        <a:solidFill>
                          <a:srgbClr val="115076"/>
                        </a:solidFill>
                      </a:endParaRPr>
                    </a:p>
                  </a:txBody>
                  <a:tcPr/>
                </a:tc>
                <a:tc>
                  <a:txBody>
                    <a:bodyPr/>
                    <a:lstStyle/>
                    <a:p>
                      <a:pPr algn="ctr"/>
                      <a:endParaRPr lang="fr-FR" sz="2000" dirty="0">
                        <a:solidFill>
                          <a:srgbClr val="115076"/>
                        </a:solidFill>
                      </a:endParaRPr>
                    </a:p>
                  </a:txBody>
                  <a:tcPr/>
                </a:tc>
                <a:tc>
                  <a:txBody>
                    <a:bodyPr/>
                    <a:lstStyle/>
                    <a:p>
                      <a:pPr algn="ctr"/>
                      <a:endParaRPr lang="fr-FR" sz="2000" dirty="0">
                        <a:solidFill>
                          <a:srgbClr val="115076"/>
                        </a:solidFill>
                      </a:endParaRPr>
                    </a:p>
                  </a:txBody>
                  <a:tcPr/>
                </a:tc>
                <a:tc>
                  <a:txBody>
                    <a:bodyPr/>
                    <a:lstStyle/>
                    <a:p>
                      <a:pPr algn="ctr"/>
                      <a:r>
                        <a:rPr lang="fr-FR" sz="2000" dirty="0">
                          <a:solidFill>
                            <a:srgbClr val="115076"/>
                          </a:solidFill>
                        </a:rPr>
                        <a:t>J’ai trouvé une belle chemise. Je la porte ce samedi.</a:t>
                      </a:r>
                    </a:p>
                  </a:txBody>
                  <a:tcPr/>
                </a:tc>
                <a:tc>
                  <a:txBody>
                    <a:bodyPr/>
                    <a:lstStyle/>
                    <a:p>
                      <a:pPr algn="ctr"/>
                      <a:endParaRPr lang="fr-FR" sz="2000" dirty="0"/>
                    </a:p>
                  </a:txBody>
                  <a:tcPr/>
                </a:tc>
                <a:extLst>
                  <a:ext uri="{0D108BD9-81ED-4DB2-BD59-A6C34878D82A}">
                    <a16:rowId xmlns:a16="http://schemas.microsoft.com/office/drawing/2014/main" val="1918937667"/>
                  </a:ext>
                </a:extLst>
              </a:tr>
              <a:tr h="370840">
                <a:tc>
                  <a:txBody>
                    <a:bodyPr/>
                    <a:lstStyle/>
                    <a:p>
                      <a:pPr algn="ctr"/>
                      <a:endParaRPr lang="fr-FR" sz="2000"/>
                    </a:p>
                  </a:txBody>
                  <a:tcPr/>
                </a:tc>
                <a:tc>
                  <a:txBody>
                    <a:bodyPr/>
                    <a:lstStyle/>
                    <a:p>
                      <a:pPr algn="ctr"/>
                      <a:endParaRPr lang="fr-FR" sz="2000" dirty="0">
                        <a:solidFill>
                          <a:srgbClr val="115076"/>
                        </a:solidFill>
                      </a:endParaRPr>
                    </a:p>
                  </a:txBody>
                  <a:tcPr/>
                </a:tc>
                <a:tc>
                  <a:txBody>
                    <a:bodyPr/>
                    <a:lstStyle/>
                    <a:p>
                      <a:pPr algn="ctr"/>
                      <a:endParaRPr lang="fr-FR" sz="2000" dirty="0">
                        <a:solidFill>
                          <a:srgbClr val="115076"/>
                        </a:solidFill>
                      </a:endParaRPr>
                    </a:p>
                  </a:txBody>
                  <a:tcPr/>
                </a:tc>
                <a:tc>
                  <a:txBody>
                    <a:bodyPr/>
                    <a:lstStyle/>
                    <a:p>
                      <a:pPr algn="ctr"/>
                      <a:endParaRPr lang="fr-FR" sz="2000" dirty="0">
                        <a:solidFill>
                          <a:srgbClr val="115076"/>
                        </a:solidFill>
                      </a:endParaRPr>
                    </a:p>
                  </a:txBody>
                  <a:tcPr/>
                </a:tc>
                <a:tc>
                  <a:txBody>
                    <a:bodyPr/>
                    <a:lstStyle/>
                    <a:p>
                      <a:pPr algn="ctr"/>
                      <a:r>
                        <a:rPr lang="fr-FR" sz="2000" dirty="0">
                          <a:solidFill>
                            <a:srgbClr val="115076"/>
                          </a:solidFill>
                        </a:rPr>
                        <a:t>Tu as acheté un journal anglais ? Tu l’apportes chez moi ?</a:t>
                      </a:r>
                    </a:p>
                  </a:txBody>
                  <a:tcPr/>
                </a:tc>
                <a:tc>
                  <a:txBody>
                    <a:bodyPr/>
                    <a:lstStyle/>
                    <a:p>
                      <a:pPr algn="ctr"/>
                      <a:endParaRPr lang="fr-FR" sz="2000" dirty="0"/>
                    </a:p>
                  </a:txBody>
                  <a:tcPr/>
                </a:tc>
                <a:extLst>
                  <a:ext uri="{0D108BD9-81ED-4DB2-BD59-A6C34878D82A}">
                    <a16:rowId xmlns:a16="http://schemas.microsoft.com/office/drawing/2014/main" val="3479915486"/>
                  </a:ext>
                </a:extLst>
              </a:tr>
              <a:tr h="370840">
                <a:tc>
                  <a:txBody>
                    <a:bodyPr/>
                    <a:lstStyle/>
                    <a:p>
                      <a:pPr algn="ctr"/>
                      <a:endParaRPr lang="fr-FR" sz="2000" dirty="0"/>
                    </a:p>
                  </a:txBody>
                  <a:tcPr/>
                </a:tc>
                <a:tc>
                  <a:txBody>
                    <a:bodyPr/>
                    <a:lstStyle/>
                    <a:p>
                      <a:pPr algn="ctr"/>
                      <a:endParaRPr lang="fr-FR" sz="2000" dirty="0">
                        <a:solidFill>
                          <a:srgbClr val="115076"/>
                        </a:solidFill>
                      </a:endParaRPr>
                    </a:p>
                  </a:txBody>
                  <a:tcPr/>
                </a:tc>
                <a:tc>
                  <a:txBody>
                    <a:bodyPr/>
                    <a:lstStyle/>
                    <a:p>
                      <a:pPr algn="ctr"/>
                      <a:endParaRPr lang="fr-FR" sz="2000" dirty="0">
                        <a:solidFill>
                          <a:srgbClr val="115076"/>
                        </a:solidFill>
                      </a:endParaRPr>
                    </a:p>
                  </a:txBody>
                  <a:tcPr/>
                </a:tc>
                <a:tc>
                  <a:txBody>
                    <a:bodyPr/>
                    <a:lstStyle/>
                    <a:p>
                      <a:pPr algn="ctr"/>
                      <a:endParaRPr lang="fr-FR" sz="2000" dirty="0">
                        <a:solidFill>
                          <a:srgbClr val="115076"/>
                        </a:solidFill>
                      </a:endParaRPr>
                    </a:p>
                  </a:txBody>
                  <a:tcPr/>
                </a:tc>
                <a:tc>
                  <a:txBody>
                    <a:bodyPr/>
                    <a:lstStyle/>
                    <a:p>
                      <a:pPr algn="ctr"/>
                      <a:r>
                        <a:rPr lang="fr-FR" sz="2000" dirty="0">
                          <a:solidFill>
                            <a:srgbClr val="115076"/>
                          </a:solidFill>
                        </a:rPr>
                        <a:t>Tu aimes cette marque ? Je la trouve tr</a:t>
                      </a:r>
                      <a:r>
                        <a:rPr lang="fr-FR" sz="2000" dirty="0">
                          <a:solidFill>
                            <a:srgbClr val="115076"/>
                          </a:solidFill>
                          <a:latin typeface="Century Gothic" panose="020B0502020202020204" pitchFamily="34" charset="0"/>
                        </a:rPr>
                        <a:t>ès chère !</a:t>
                      </a:r>
                      <a:endParaRPr lang="fr-FR" sz="2000" dirty="0">
                        <a:solidFill>
                          <a:srgbClr val="115076"/>
                        </a:solidFill>
                      </a:endParaRPr>
                    </a:p>
                  </a:txBody>
                  <a:tcPr/>
                </a:tc>
                <a:tc>
                  <a:txBody>
                    <a:bodyPr/>
                    <a:lstStyle/>
                    <a:p>
                      <a:pPr algn="ctr"/>
                      <a:endParaRPr lang="fr-FR" sz="2000" dirty="0"/>
                    </a:p>
                  </a:txBody>
                  <a:tcPr/>
                </a:tc>
                <a:extLst>
                  <a:ext uri="{0D108BD9-81ED-4DB2-BD59-A6C34878D82A}">
                    <a16:rowId xmlns:a16="http://schemas.microsoft.com/office/drawing/2014/main" val="2443237555"/>
                  </a:ext>
                </a:extLst>
              </a:tr>
            </a:tbl>
          </a:graphicData>
        </a:graphic>
      </p:graphicFrame>
      <p:sp>
        <p:nvSpPr>
          <p:cNvPr id="35" name="Action Button: Custom 16">
            <a:hlinkClick r:id="" action="ppaction://noaction" highlightClick="1">
              <a:snd r:embed="rId4" name="ou est mon chapeau BEEP.wav"/>
            </a:hlinkClick>
            <a:extLst>
              <a:ext uri="{FF2B5EF4-FFF2-40B4-BE49-F238E27FC236}">
                <a16:creationId xmlns:a16="http://schemas.microsoft.com/office/drawing/2014/main" id="{5F0C2CA0-70C5-4ED4-ABBA-DBFBBD5A9467}"/>
              </a:ext>
            </a:extLst>
          </p:cNvPr>
          <p:cNvSpPr/>
          <p:nvPr/>
        </p:nvSpPr>
        <p:spPr>
          <a:xfrm>
            <a:off x="346254" y="220487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6" name="Action Button: Custom 16">
            <a:hlinkClick r:id="" action="ppaction://noaction" highlightClick="1">
              <a:snd r:embed="rId5" name="jai achete BEEP.wav"/>
            </a:hlinkClick>
            <a:extLst>
              <a:ext uri="{FF2B5EF4-FFF2-40B4-BE49-F238E27FC236}">
                <a16:creationId xmlns:a16="http://schemas.microsoft.com/office/drawing/2014/main" id="{365089EB-67E7-456F-A1E0-0F635CD7E5C7}"/>
              </a:ext>
            </a:extLst>
          </p:cNvPr>
          <p:cNvSpPr/>
          <p:nvPr/>
        </p:nvSpPr>
        <p:spPr>
          <a:xfrm>
            <a:off x="348332" y="260957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Action Button: Custom 16">
            <a:hlinkClick r:id="" action="ppaction://noaction" highlightClick="1">
              <a:snd r:embed="rId6" name="tu trouves la mode BEEP.wav"/>
            </a:hlinkClick>
            <a:extLst>
              <a:ext uri="{FF2B5EF4-FFF2-40B4-BE49-F238E27FC236}">
                <a16:creationId xmlns:a16="http://schemas.microsoft.com/office/drawing/2014/main" id="{917E2141-EA4F-4832-80BD-E288E5DDE2AB}"/>
              </a:ext>
            </a:extLst>
          </p:cNvPr>
          <p:cNvSpPr/>
          <p:nvPr/>
        </p:nvSpPr>
        <p:spPr>
          <a:xfrm>
            <a:off x="346254" y="301427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8" name="Action Button: Custom 16">
            <a:hlinkClick r:id="" action="ppaction://noaction" highlightClick="1">
              <a:snd r:embed="rId7" name="mon argent BEEP.wav"/>
            </a:hlinkClick>
            <a:extLst>
              <a:ext uri="{FF2B5EF4-FFF2-40B4-BE49-F238E27FC236}">
                <a16:creationId xmlns:a16="http://schemas.microsoft.com/office/drawing/2014/main" id="{335B414B-E25E-46F1-8E37-856FCCFEE347}"/>
              </a:ext>
            </a:extLst>
          </p:cNvPr>
          <p:cNvSpPr/>
          <p:nvPr/>
        </p:nvSpPr>
        <p:spPr>
          <a:xfrm>
            <a:off x="346254" y="341897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9" name="Action Button: Custom 16">
            <a:hlinkClick r:id="" action="ppaction://noaction" highlightClick="1">
              <a:snd r:embed="rId8" name="tu as achete BEEP.wav"/>
            </a:hlinkClick>
            <a:extLst>
              <a:ext uri="{FF2B5EF4-FFF2-40B4-BE49-F238E27FC236}">
                <a16:creationId xmlns:a16="http://schemas.microsoft.com/office/drawing/2014/main" id="{7FCACBC6-7CE2-43AC-92BA-174D62EA62C0}"/>
              </a:ext>
            </a:extLst>
          </p:cNvPr>
          <p:cNvSpPr/>
          <p:nvPr/>
        </p:nvSpPr>
        <p:spPr>
          <a:xfrm>
            <a:off x="346254" y="382367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0" name="Action Button: Custom 16">
            <a:hlinkClick r:id="" action="ppaction://noaction" highlightClick="1">
              <a:snd r:embed="rId9" name="jai trouve une belle BEEP.wav"/>
            </a:hlinkClick>
            <a:extLst>
              <a:ext uri="{FF2B5EF4-FFF2-40B4-BE49-F238E27FC236}">
                <a16:creationId xmlns:a16="http://schemas.microsoft.com/office/drawing/2014/main" id="{806CB508-DBDD-4E54-848E-07022BE4EEDA}"/>
              </a:ext>
            </a:extLst>
          </p:cNvPr>
          <p:cNvSpPr/>
          <p:nvPr/>
        </p:nvSpPr>
        <p:spPr>
          <a:xfrm>
            <a:off x="351048" y="42283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1" name="Action Button: Custom 16">
            <a:hlinkClick r:id="" action="ppaction://noaction" highlightClick="1">
              <a:snd r:embed="rId10" name="tu as achete un journal anglais BEEP.wav"/>
            </a:hlinkClick>
            <a:extLst>
              <a:ext uri="{FF2B5EF4-FFF2-40B4-BE49-F238E27FC236}">
                <a16:creationId xmlns:a16="http://schemas.microsoft.com/office/drawing/2014/main" id="{F176A5EA-3B95-4B22-B3E9-A1B44E89CE24}"/>
              </a:ext>
            </a:extLst>
          </p:cNvPr>
          <p:cNvSpPr/>
          <p:nvPr/>
        </p:nvSpPr>
        <p:spPr>
          <a:xfrm>
            <a:off x="356448" y="463307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2" name="Action Button: Custom 16">
            <a:hlinkClick r:id="" action="ppaction://noaction" highlightClick="1">
              <a:snd r:embed="rId11" name="tu aimes cette marque BEEP.wav"/>
            </a:hlinkClick>
            <a:extLst>
              <a:ext uri="{FF2B5EF4-FFF2-40B4-BE49-F238E27FC236}">
                <a16:creationId xmlns:a16="http://schemas.microsoft.com/office/drawing/2014/main" id="{EB0F1E16-7578-43AA-8508-753A4D1803D7}"/>
              </a:ext>
            </a:extLst>
          </p:cNvPr>
          <p:cNvSpPr/>
          <p:nvPr/>
        </p:nvSpPr>
        <p:spPr>
          <a:xfrm>
            <a:off x="346254" y="50377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45" name="Picture 44" descr="green checkmark">
            <a:extLst>
              <a:ext uri="{FF2B5EF4-FFF2-40B4-BE49-F238E27FC236}">
                <a16:creationId xmlns:a16="http://schemas.microsoft.com/office/drawing/2014/main" id="{93570490-2436-4172-87D0-5870758792C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91605" y="2305398"/>
            <a:ext cx="282522" cy="294294"/>
          </a:xfrm>
          <a:prstGeom prst="rect">
            <a:avLst/>
          </a:prstGeom>
        </p:spPr>
      </p:pic>
      <p:pic>
        <p:nvPicPr>
          <p:cNvPr id="46" name="Picture 45" descr="green checkmark">
            <a:extLst>
              <a:ext uri="{FF2B5EF4-FFF2-40B4-BE49-F238E27FC236}">
                <a16:creationId xmlns:a16="http://schemas.microsoft.com/office/drawing/2014/main" id="{9E8DA752-B463-4E92-8FD2-4788B8810E1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81279" y="2728763"/>
            <a:ext cx="282522" cy="294294"/>
          </a:xfrm>
          <a:prstGeom prst="rect">
            <a:avLst/>
          </a:prstGeom>
        </p:spPr>
      </p:pic>
      <p:pic>
        <p:nvPicPr>
          <p:cNvPr id="47" name="Picture 46" descr="green checkmark">
            <a:extLst>
              <a:ext uri="{FF2B5EF4-FFF2-40B4-BE49-F238E27FC236}">
                <a16:creationId xmlns:a16="http://schemas.microsoft.com/office/drawing/2014/main" id="{FE92614E-83CE-4E93-B1E8-15DB5FD8508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91605" y="3075111"/>
            <a:ext cx="282522" cy="294294"/>
          </a:xfrm>
          <a:prstGeom prst="rect">
            <a:avLst/>
          </a:prstGeom>
        </p:spPr>
      </p:pic>
      <p:pic>
        <p:nvPicPr>
          <p:cNvPr id="48" name="Picture 47" descr="green checkmark">
            <a:extLst>
              <a:ext uri="{FF2B5EF4-FFF2-40B4-BE49-F238E27FC236}">
                <a16:creationId xmlns:a16="http://schemas.microsoft.com/office/drawing/2014/main" id="{2A1A18D3-45EE-4503-A493-BCB0ABC1300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91605" y="3520680"/>
            <a:ext cx="282522" cy="294294"/>
          </a:xfrm>
          <a:prstGeom prst="rect">
            <a:avLst/>
          </a:prstGeom>
        </p:spPr>
      </p:pic>
      <p:pic>
        <p:nvPicPr>
          <p:cNvPr id="49" name="Picture 48" descr="green checkmark">
            <a:extLst>
              <a:ext uri="{FF2B5EF4-FFF2-40B4-BE49-F238E27FC236}">
                <a16:creationId xmlns:a16="http://schemas.microsoft.com/office/drawing/2014/main" id="{411AE3F5-053D-45F4-8FE9-B1A6B57CD65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81279" y="3895059"/>
            <a:ext cx="282522" cy="294294"/>
          </a:xfrm>
          <a:prstGeom prst="rect">
            <a:avLst/>
          </a:prstGeom>
        </p:spPr>
      </p:pic>
      <p:pic>
        <p:nvPicPr>
          <p:cNvPr id="50" name="Picture 49" descr="green checkmark">
            <a:extLst>
              <a:ext uri="{FF2B5EF4-FFF2-40B4-BE49-F238E27FC236}">
                <a16:creationId xmlns:a16="http://schemas.microsoft.com/office/drawing/2014/main" id="{494B9307-C2B3-4BB2-8F21-F4433529EFB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91605" y="4692706"/>
            <a:ext cx="282522" cy="294294"/>
          </a:xfrm>
          <a:prstGeom prst="rect">
            <a:avLst/>
          </a:prstGeom>
        </p:spPr>
      </p:pic>
      <p:pic>
        <p:nvPicPr>
          <p:cNvPr id="51" name="Picture 50" descr="green checkmark">
            <a:extLst>
              <a:ext uri="{FF2B5EF4-FFF2-40B4-BE49-F238E27FC236}">
                <a16:creationId xmlns:a16="http://schemas.microsoft.com/office/drawing/2014/main" id="{BCA07DB1-15F7-4E13-ABC1-03F2250E25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63644" y="4290746"/>
            <a:ext cx="282522" cy="294294"/>
          </a:xfrm>
          <a:prstGeom prst="rect">
            <a:avLst/>
          </a:prstGeom>
        </p:spPr>
      </p:pic>
      <p:pic>
        <p:nvPicPr>
          <p:cNvPr id="52" name="Picture 51" descr="green checkmark">
            <a:extLst>
              <a:ext uri="{FF2B5EF4-FFF2-40B4-BE49-F238E27FC236}">
                <a16:creationId xmlns:a16="http://schemas.microsoft.com/office/drawing/2014/main" id="{157D761F-150E-496C-9741-B169107E887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63644" y="5088623"/>
            <a:ext cx="282522" cy="294294"/>
          </a:xfrm>
          <a:prstGeom prst="rect">
            <a:avLst/>
          </a:prstGeom>
        </p:spPr>
      </p:pic>
      <p:sp>
        <p:nvSpPr>
          <p:cNvPr id="55" name="Action Button: Custom 16">
            <a:hlinkClick r:id="" action="ppaction://noaction" highlightClick="1">
              <a:snd r:embed="rId13" name="ou est mon chapeau.wav"/>
            </a:hlinkClick>
            <a:extLst>
              <a:ext uri="{FF2B5EF4-FFF2-40B4-BE49-F238E27FC236}">
                <a16:creationId xmlns:a16="http://schemas.microsoft.com/office/drawing/2014/main" id="{1FC54D23-EA9E-4412-B87B-60A2CB1A72DA}"/>
              </a:ext>
            </a:extLst>
          </p:cNvPr>
          <p:cNvSpPr/>
          <p:nvPr/>
        </p:nvSpPr>
        <p:spPr>
          <a:xfrm>
            <a:off x="11542490" y="22136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6" name="Action Button: Custom 16">
            <a:hlinkClick r:id="" action="ppaction://noaction" highlightClick="1">
              <a:snd r:embed="rId14" name="jai achete.wav"/>
            </a:hlinkClick>
            <a:extLst>
              <a:ext uri="{FF2B5EF4-FFF2-40B4-BE49-F238E27FC236}">
                <a16:creationId xmlns:a16="http://schemas.microsoft.com/office/drawing/2014/main" id="{6BF31D35-B98A-4CF3-9873-C2D2D8304F52}"/>
              </a:ext>
            </a:extLst>
          </p:cNvPr>
          <p:cNvSpPr/>
          <p:nvPr/>
        </p:nvSpPr>
        <p:spPr>
          <a:xfrm>
            <a:off x="11544568" y="261835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7" name="Action Button: Custom 16">
            <a:hlinkClick r:id="" action="ppaction://noaction" highlightClick="1">
              <a:snd r:embed="rId15" name="tu trouves la mode.wav"/>
            </a:hlinkClick>
            <a:extLst>
              <a:ext uri="{FF2B5EF4-FFF2-40B4-BE49-F238E27FC236}">
                <a16:creationId xmlns:a16="http://schemas.microsoft.com/office/drawing/2014/main" id="{218D2302-6652-43A5-8963-ED62C8BC3830}"/>
              </a:ext>
            </a:extLst>
          </p:cNvPr>
          <p:cNvSpPr/>
          <p:nvPr/>
        </p:nvSpPr>
        <p:spPr>
          <a:xfrm>
            <a:off x="11542490" y="302305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8" name="Action Button: Custom 16">
            <a:hlinkClick r:id="" action="ppaction://noaction" highlightClick="1">
              <a:snd r:embed="rId16" name="mon argent.wav"/>
            </a:hlinkClick>
            <a:extLst>
              <a:ext uri="{FF2B5EF4-FFF2-40B4-BE49-F238E27FC236}">
                <a16:creationId xmlns:a16="http://schemas.microsoft.com/office/drawing/2014/main" id="{43D40824-1B40-44BD-B470-9E69F2D2A5E2}"/>
              </a:ext>
            </a:extLst>
          </p:cNvPr>
          <p:cNvSpPr/>
          <p:nvPr/>
        </p:nvSpPr>
        <p:spPr>
          <a:xfrm>
            <a:off x="11542490" y="34277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9" name="Action Button: Custom 16">
            <a:hlinkClick r:id="" action="ppaction://noaction" highlightClick="1">
              <a:snd r:embed="rId17" name="tu as achete.wav"/>
            </a:hlinkClick>
            <a:extLst>
              <a:ext uri="{FF2B5EF4-FFF2-40B4-BE49-F238E27FC236}">
                <a16:creationId xmlns:a16="http://schemas.microsoft.com/office/drawing/2014/main" id="{213802DA-5B25-47E9-AE96-C0FBE9C290CE}"/>
              </a:ext>
            </a:extLst>
          </p:cNvPr>
          <p:cNvSpPr/>
          <p:nvPr/>
        </p:nvSpPr>
        <p:spPr>
          <a:xfrm>
            <a:off x="11542490" y="383245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0" name="Action Button: Custom 16">
            <a:hlinkClick r:id="" action="ppaction://noaction" highlightClick="1">
              <a:snd r:embed="rId18" name="jai trouve une belle.wav"/>
            </a:hlinkClick>
            <a:extLst>
              <a:ext uri="{FF2B5EF4-FFF2-40B4-BE49-F238E27FC236}">
                <a16:creationId xmlns:a16="http://schemas.microsoft.com/office/drawing/2014/main" id="{15D5432D-0D50-471D-8F65-162ECA7CDB6F}"/>
              </a:ext>
            </a:extLst>
          </p:cNvPr>
          <p:cNvSpPr/>
          <p:nvPr/>
        </p:nvSpPr>
        <p:spPr>
          <a:xfrm>
            <a:off x="11547284" y="423715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1" name="Action Button: Custom 16">
            <a:hlinkClick r:id="" action="ppaction://noaction" highlightClick="1">
              <a:snd r:embed="rId19" name="tu as achete un journal anglais.wav"/>
            </a:hlinkClick>
            <a:extLst>
              <a:ext uri="{FF2B5EF4-FFF2-40B4-BE49-F238E27FC236}">
                <a16:creationId xmlns:a16="http://schemas.microsoft.com/office/drawing/2014/main" id="{06221605-6DF0-4B6C-825C-6D30598E11F2}"/>
              </a:ext>
            </a:extLst>
          </p:cNvPr>
          <p:cNvSpPr/>
          <p:nvPr/>
        </p:nvSpPr>
        <p:spPr>
          <a:xfrm>
            <a:off x="11552684" y="46418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2" name="Action Button: Custom 16">
            <a:hlinkClick r:id="" action="ppaction://noaction" highlightClick="1">
              <a:snd r:embed="rId20" name="tu aimes cette marque.wav"/>
            </a:hlinkClick>
            <a:extLst>
              <a:ext uri="{FF2B5EF4-FFF2-40B4-BE49-F238E27FC236}">
                <a16:creationId xmlns:a16="http://schemas.microsoft.com/office/drawing/2014/main" id="{6293FFB9-9E8D-42A5-B3A9-74A5D4B933D4}"/>
              </a:ext>
            </a:extLst>
          </p:cNvPr>
          <p:cNvSpPr/>
          <p:nvPr/>
        </p:nvSpPr>
        <p:spPr>
          <a:xfrm>
            <a:off x="11542490" y="504655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 name="Picture 2">
            <a:extLst>
              <a:ext uri="{FF2B5EF4-FFF2-40B4-BE49-F238E27FC236}">
                <a16:creationId xmlns:a16="http://schemas.microsoft.com/office/drawing/2014/main" id="{6A97190B-7D59-4570-BB18-4BCCBA5CE62E}"/>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860714" y="6906"/>
            <a:ext cx="1304621" cy="1304621"/>
          </a:xfrm>
          <a:prstGeom prst="rect">
            <a:avLst/>
          </a:prstGeom>
        </p:spPr>
      </p:pic>
      <p:pic>
        <p:nvPicPr>
          <p:cNvPr id="9" name="Picture 8">
            <a:extLst>
              <a:ext uri="{FF2B5EF4-FFF2-40B4-BE49-F238E27FC236}">
                <a16:creationId xmlns:a16="http://schemas.microsoft.com/office/drawing/2014/main" id="{46A787AC-D7B0-4349-B320-AF25420227D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457245" y="-78344"/>
            <a:ext cx="1304621" cy="1304621"/>
          </a:xfrm>
          <a:prstGeom prst="rect">
            <a:avLst/>
          </a:prstGeom>
        </p:spPr>
      </p:pic>
      <p:sp>
        <p:nvSpPr>
          <p:cNvPr id="43" name="Rectangle 42">
            <a:extLst>
              <a:ext uri="{FF2B5EF4-FFF2-40B4-BE49-F238E27FC236}">
                <a16:creationId xmlns:a16="http://schemas.microsoft.com/office/drawing/2014/main" id="{AC366063-A468-4F67-91E2-5D9059E6FD95}"/>
              </a:ext>
            </a:extLst>
          </p:cNvPr>
          <p:cNvSpPr/>
          <p:nvPr/>
        </p:nvSpPr>
        <p:spPr>
          <a:xfrm>
            <a:off x="4183861" y="2276697"/>
            <a:ext cx="6948894" cy="32455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44" name="Rectangle 43">
            <a:extLst>
              <a:ext uri="{FF2B5EF4-FFF2-40B4-BE49-F238E27FC236}">
                <a16:creationId xmlns:a16="http://schemas.microsoft.com/office/drawing/2014/main" id="{4393587F-C1DB-4D5B-8414-73F4B15B52B1}"/>
              </a:ext>
            </a:extLst>
          </p:cNvPr>
          <p:cNvSpPr/>
          <p:nvPr/>
        </p:nvSpPr>
        <p:spPr>
          <a:xfrm>
            <a:off x="4183861" y="2664248"/>
            <a:ext cx="6948894" cy="324551"/>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53" name="Rectangle 52">
            <a:extLst>
              <a:ext uri="{FF2B5EF4-FFF2-40B4-BE49-F238E27FC236}">
                <a16:creationId xmlns:a16="http://schemas.microsoft.com/office/drawing/2014/main" id="{40F91268-8364-45B9-9BF8-900F0518CBC3}"/>
              </a:ext>
            </a:extLst>
          </p:cNvPr>
          <p:cNvSpPr/>
          <p:nvPr/>
        </p:nvSpPr>
        <p:spPr>
          <a:xfrm>
            <a:off x="4183861" y="3074707"/>
            <a:ext cx="6948894" cy="32455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54" name="Rectangle 53">
            <a:extLst>
              <a:ext uri="{FF2B5EF4-FFF2-40B4-BE49-F238E27FC236}">
                <a16:creationId xmlns:a16="http://schemas.microsoft.com/office/drawing/2014/main" id="{79598C49-73F8-4403-AAB1-27E82F9A31EF}"/>
              </a:ext>
            </a:extLst>
          </p:cNvPr>
          <p:cNvSpPr/>
          <p:nvPr/>
        </p:nvSpPr>
        <p:spPr>
          <a:xfrm>
            <a:off x="4144448" y="3505966"/>
            <a:ext cx="6948894" cy="324551"/>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63" name="Rectangle 62">
            <a:extLst>
              <a:ext uri="{FF2B5EF4-FFF2-40B4-BE49-F238E27FC236}">
                <a16:creationId xmlns:a16="http://schemas.microsoft.com/office/drawing/2014/main" id="{C878B2A8-F468-4F01-B1CB-E3A17A0496EE}"/>
              </a:ext>
            </a:extLst>
          </p:cNvPr>
          <p:cNvSpPr/>
          <p:nvPr/>
        </p:nvSpPr>
        <p:spPr>
          <a:xfrm>
            <a:off x="4212471" y="3898779"/>
            <a:ext cx="6948894" cy="32455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64" name="Rectangle 63">
            <a:extLst>
              <a:ext uri="{FF2B5EF4-FFF2-40B4-BE49-F238E27FC236}">
                <a16:creationId xmlns:a16="http://schemas.microsoft.com/office/drawing/2014/main" id="{0344CA46-09F5-4B74-A4E4-185C9AAF22E8}"/>
              </a:ext>
            </a:extLst>
          </p:cNvPr>
          <p:cNvSpPr/>
          <p:nvPr/>
        </p:nvSpPr>
        <p:spPr>
          <a:xfrm>
            <a:off x="4144448" y="4272878"/>
            <a:ext cx="6948894" cy="324551"/>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65" name="Rectangle 64">
            <a:extLst>
              <a:ext uri="{FF2B5EF4-FFF2-40B4-BE49-F238E27FC236}">
                <a16:creationId xmlns:a16="http://schemas.microsoft.com/office/drawing/2014/main" id="{105C5F73-518C-4F42-84CF-7BF4890ADDAB}"/>
              </a:ext>
            </a:extLst>
          </p:cNvPr>
          <p:cNvSpPr/>
          <p:nvPr/>
        </p:nvSpPr>
        <p:spPr>
          <a:xfrm>
            <a:off x="4220054" y="4662449"/>
            <a:ext cx="7091277" cy="32455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66" name="Rectangle 65">
            <a:extLst>
              <a:ext uri="{FF2B5EF4-FFF2-40B4-BE49-F238E27FC236}">
                <a16:creationId xmlns:a16="http://schemas.microsoft.com/office/drawing/2014/main" id="{C8882B69-F4F5-42A4-9414-99BACAE03815}"/>
              </a:ext>
            </a:extLst>
          </p:cNvPr>
          <p:cNvSpPr/>
          <p:nvPr/>
        </p:nvSpPr>
        <p:spPr>
          <a:xfrm>
            <a:off x="4183861" y="5075271"/>
            <a:ext cx="6948894" cy="324551"/>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05215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53" grpId="0" animBg="1"/>
      <p:bldP spid="54" grpId="0" animBg="1"/>
      <p:bldP spid="63" grpId="0" animBg="1"/>
      <p:bldP spid="64" grpId="0" animBg="1"/>
      <p:bldP spid="65" grpId="0" animBg="1"/>
      <p:bldP spid="6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background rectangle">
            <a:extLst>
              <a:ext uri="{FF2B5EF4-FFF2-40B4-BE49-F238E27FC236}">
                <a16:creationId xmlns:a16="http://schemas.microsoft.com/office/drawing/2014/main" id="{0D8D4AE4-4ECC-4741-8E24-2FED7510939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5285647" cy="867128"/>
          </a:xfrm>
          <a:prstGeom prst="rect">
            <a:avLst/>
          </a:prstGeom>
        </p:spPr>
      </p:pic>
      <p:sp>
        <p:nvSpPr>
          <p:cNvPr id="20" name="Title 3">
            <a:extLst>
              <a:ext uri="{FF2B5EF4-FFF2-40B4-BE49-F238E27FC236}">
                <a16:creationId xmlns:a16="http://schemas.microsoft.com/office/drawing/2014/main" id="{7F4387C7-1415-4680-AABB-82D26DB325E8}"/>
              </a:ext>
            </a:extLst>
          </p:cNvPr>
          <p:cNvSpPr txBox="1">
            <a:spLocks/>
          </p:cNvSpPr>
          <p:nvPr/>
        </p:nvSpPr>
        <p:spPr>
          <a:xfrm>
            <a:off x="0" y="246120"/>
            <a:ext cx="6096000" cy="7585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000" b="1" dirty="0">
                <a:solidFill>
                  <a:schemeClr val="bg1"/>
                </a:solidFill>
              </a:rPr>
              <a:t> Phonétique: SSC [</a:t>
            </a:r>
            <a:r>
              <a:rPr lang="en-GB" sz="3000" b="1" dirty="0" err="1">
                <a:solidFill>
                  <a:schemeClr val="bg1"/>
                </a:solidFill>
              </a:rPr>
              <a:t>th</a:t>
            </a:r>
            <a:r>
              <a:rPr lang="en-GB" sz="3000" b="1" dirty="0">
                <a:solidFill>
                  <a:schemeClr val="bg1"/>
                </a:solidFill>
              </a:rPr>
              <a:t>]</a:t>
            </a:r>
          </a:p>
        </p:txBody>
      </p:sp>
      <p:sp>
        <p:nvSpPr>
          <p:cNvPr id="21" name="Rounded Rectangle 46">
            <a:extLst>
              <a:ext uri="{FF2B5EF4-FFF2-40B4-BE49-F238E27FC236}">
                <a16:creationId xmlns:a16="http://schemas.microsoft.com/office/drawing/2014/main" id="{7831E268-38BD-427A-8296-70F00A5240E6}"/>
              </a:ext>
            </a:extLst>
          </p:cNvPr>
          <p:cNvSpPr/>
          <p:nvPr/>
        </p:nvSpPr>
        <p:spPr>
          <a:xfrm>
            <a:off x="10045825" y="249869"/>
            <a:ext cx="186409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13" name="TextBox 12">
            <a:extLst>
              <a:ext uri="{FF2B5EF4-FFF2-40B4-BE49-F238E27FC236}">
                <a16:creationId xmlns:a16="http://schemas.microsoft.com/office/drawing/2014/main" id="{E1DCA211-0879-49BC-9BA9-3D69435FBEB7}"/>
              </a:ext>
            </a:extLst>
          </p:cNvPr>
          <p:cNvSpPr txBox="1"/>
          <p:nvPr/>
        </p:nvSpPr>
        <p:spPr>
          <a:xfrm>
            <a:off x="46963" y="2711555"/>
            <a:ext cx="1991268" cy="523220"/>
          </a:xfrm>
          <a:prstGeom prst="rect">
            <a:avLst/>
          </a:prstGeom>
          <a:noFill/>
        </p:spPr>
        <p:txBody>
          <a:bodyPr wrap="square" rtlCol="0">
            <a:spAutoFit/>
          </a:bodyPr>
          <a:lstStyle/>
          <a:p>
            <a:pPr algn="ctr"/>
            <a:r>
              <a:rPr lang="fr-FR" sz="2800" dirty="0">
                <a:solidFill>
                  <a:srgbClr val="104F75"/>
                </a:solidFill>
                <a:latin typeface="Century Gothic" panose="020B0502020202020204" pitchFamily="34" charset="0"/>
                <a:cs typeface="Calibri Light" panose="020F0302020204030204" pitchFamily="34" charset="0"/>
              </a:rPr>
              <a:t>Ca</a:t>
            </a:r>
            <a:r>
              <a:rPr lang="fr-FR" sz="2800" b="1" dirty="0">
                <a:solidFill>
                  <a:srgbClr val="E87D1E"/>
                </a:solidFill>
                <a:latin typeface="Century Gothic" panose="020B0502020202020204" pitchFamily="34" charset="0"/>
                <a:cs typeface="Calibri Light" panose="020F0302020204030204" pitchFamily="34" charset="0"/>
              </a:rPr>
              <a:t>th</a:t>
            </a:r>
            <a:r>
              <a:rPr lang="fr-FR" sz="2800" dirty="0">
                <a:solidFill>
                  <a:srgbClr val="104F75"/>
                </a:solidFill>
                <a:latin typeface="Century Gothic" panose="020B0502020202020204" pitchFamily="34" charset="0"/>
                <a:cs typeface="Calibri Light" panose="020F0302020204030204" pitchFamily="34" charset="0"/>
              </a:rPr>
              <a:t>erine</a:t>
            </a:r>
          </a:p>
        </p:txBody>
      </p:sp>
      <p:sp>
        <p:nvSpPr>
          <p:cNvPr id="23" name="TextBox 22">
            <a:extLst>
              <a:ext uri="{FF2B5EF4-FFF2-40B4-BE49-F238E27FC236}">
                <a16:creationId xmlns:a16="http://schemas.microsoft.com/office/drawing/2014/main" id="{EDD5934E-2A80-410C-9A82-7DC4061F4894}"/>
              </a:ext>
            </a:extLst>
          </p:cNvPr>
          <p:cNvSpPr txBox="1"/>
          <p:nvPr/>
        </p:nvSpPr>
        <p:spPr>
          <a:xfrm>
            <a:off x="8119357" y="2711555"/>
            <a:ext cx="1859173" cy="523220"/>
          </a:xfrm>
          <a:prstGeom prst="rect">
            <a:avLst/>
          </a:prstGeom>
          <a:noFill/>
        </p:spPr>
        <p:txBody>
          <a:bodyPr wrap="square" rtlCol="0">
            <a:spAutoFit/>
          </a:bodyPr>
          <a:lstStyle/>
          <a:p>
            <a:pPr algn="ctr"/>
            <a:r>
              <a:rPr lang="fr-FR" sz="2800" dirty="0">
                <a:solidFill>
                  <a:srgbClr val="104F75"/>
                </a:solidFill>
                <a:latin typeface="Century Gothic" panose="020B0502020202020204" pitchFamily="34" charset="0"/>
                <a:cs typeface="Calibri Light" panose="020F0302020204030204" pitchFamily="34" charset="0"/>
              </a:rPr>
              <a:t>Elizabe</a:t>
            </a:r>
            <a:r>
              <a:rPr lang="fr-FR" sz="2800" b="1" dirty="0">
                <a:solidFill>
                  <a:srgbClr val="E87D1E"/>
                </a:solidFill>
                <a:latin typeface="Century Gothic" panose="020B0502020202020204" pitchFamily="34" charset="0"/>
                <a:cs typeface="Calibri Light" panose="020F0302020204030204" pitchFamily="34" charset="0"/>
              </a:rPr>
              <a:t>th</a:t>
            </a:r>
          </a:p>
        </p:txBody>
      </p:sp>
      <p:sp>
        <p:nvSpPr>
          <p:cNvPr id="25" name="TextBox 24">
            <a:extLst>
              <a:ext uri="{FF2B5EF4-FFF2-40B4-BE49-F238E27FC236}">
                <a16:creationId xmlns:a16="http://schemas.microsoft.com/office/drawing/2014/main" id="{494B2943-07D8-4452-88E5-E4FE8B990E7B}"/>
              </a:ext>
            </a:extLst>
          </p:cNvPr>
          <p:cNvSpPr txBox="1"/>
          <p:nvPr/>
        </p:nvSpPr>
        <p:spPr>
          <a:xfrm>
            <a:off x="2102191" y="2711555"/>
            <a:ext cx="1608372" cy="523220"/>
          </a:xfrm>
          <a:prstGeom prst="rect">
            <a:avLst/>
          </a:prstGeom>
          <a:noFill/>
        </p:spPr>
        <p:txBody>
          <a:bodyPr wrap="square" rtlCol="0">
            <a:spAutoFit/>
          </a:bodyPr>
          <a:lstStyle/>
          <a:p>
            <a:pPr algn="ctr"/>
            <a:r>
              <a:rPr lang="fr-FR" sz="2800" dirty="0">
                <a:solidFill>
                  <a:srgbClr val="104F75"/>
                </a:solidFill>
                <a:latin typeface="Century Gothic" panose="020B0502020202020204" pitchFamily="34" charset="0"/>
                <a:cs typeface="Calibri Light" panose="020F0302020204030204" pitchFamily="34" charset="0"/>
              </a:rPr>
              <a:t>Ma</a:t>
            </a:r>
            <a:r>
              <a:rPr lang="fr-FR" sz="2800" b="1" dirty="0">
                <a:solidFill>
                  <a:srgbClr val="E87D1E"/>
                </a:solidFill>
                <a:latin typeface="Century Gothic" panose="020B0502020202020204" pitchFamily="34" charset="0"/>
                <a:cs typeface="Calibri Light" panose="020F0302020204030204" pitchFamily="34" charset="0"/>
              </a:rPr>
              <a:t>th</a:t>
            </a:r>
            <a:r>
              <a:rPr lang="fr-FR" sz="2800" dirty="0">
                <a:solidFill>
                  <a:srgbClr val="104F75"/>
                </a:solidFill>
                <a:latin typeface="Century Gothic" panose="020B0502020202020204" pitchFamily="34" charset="0"/>
                <a:cs typeface="Calibri Light" panose="020F0302020204030204" pitchFamily="34" charset="0"/>
              </a:rPr>
              <a:t>éo</a:t>
            </a:r>
          </a:p>
        </p:txBody>
      </p:sp>
      <p:sp>
        <p:nvSpPr>
          <p:cNvPr id="26" name="TextBox 25">
            <a:extLst>
              <a:ext uri="{FF2B5EF4-FFF2-40B4-BE49-F238E27FC236}">
                <a16:creationId xmlns:a16="http://schemas.microsoft.com/office/drawing/2014/main" id="{03F33294-4C85-4147-B67E-491E2E57B67D}"/>
              </a:ext>
            </a:extLst>
          </p:cNvPr>
          <p:cNvSpPr txBox="1"/>
          <p:nvPr/>
        </p:nvSpPr>
        <p:spPr>
          <a:xfrm>
            <a:off x="4038690" y="2711555"/>
            <a:ext cx="1809110" cy="523220"/>
          </a:xfrm>
          <a:prstGeom prst="rect">
            <a:avLst/>
          </a:prstGeom>
          <a:noFill/>
        </p:spPr>
        <p:txBody>
          <a:bodyPr wrap="square" rtlCol="0">
            <a:spAutoFit/>
          </a:bodyPr>
          <a:lstStyle/>
          <a:p>
            <a:pPr algn="ctr"/>
            <a:r>
              <a:rPr lang="fr-FR" sz="2800" dirty="0">
                <a:solidFill>
                  <a:srgbClr val="104F75"/>
                </a:solidFill>
                <a:latin typeface="Century Gothic" panose="020B0502020202020204" pitchFamily="34" charset="0"/>
                <a:cs typeface="Calibri Light" panose="020F0302020204030204" pitchFamily="34" charset="0"/>
              </a:rPr>
              <a:t>Na</a:t>
            </a:r>
            <a:r>
              <a:rPr lang="fr-FR" sz="2800" b="1" dirty="0">
                <a:solidFill>
                  <a:srgbClr val="E87D1E"/>
                </a:solidFill>
                <a:latin typeface="Century Gothic" panose="020B0502020202020204" pitchFamily="34" charset="0"/>
                <a:cs typeface="Calibri Light" panose="020F0302020204030204" pitchFamily="34" charset="0"/>
              </a:rPr>
              <a:t>th</a:t>
            </a:r>
            <a:r>
              <a:rPr lang="fr-FR" sz="2800" dirty="0">
                <a:solidFill>
                  <a:srgbClr val="104F75"/>
                </a:solidFill>
                <a:latin typeface="Century Gothic" panose="020B0502020202020204" pitchFamily="34" charset="0"/>
                <a:cs typeface="Calibri Light" panose="020F0302020204030204" pitchFamily="34" charset="0"/>
              </a:rPr>
              <a:t>alie</a:t>
            </a:r>
          </a:p>
        </p:txBody>
      </p:sp>
      <p:sp>
        <p:nvSpPr>
          <p:cNvPr id="27" name="TextBox 26">
            <a:extLst>
              <a:ext uri="{FF2B5EF4-FFF2-40B4-BE49-F238E27FC236}">
                <a16:creationId xmlns:a16="http://schemas.microsoft.com/office/drawing/2014/main" id="{51BB5968-E40C-4B8E-BE59-0236D7FB833B}"/>
              </a:ext>
            </a:extLst>
          </p:cNvPr>
          <p:cNvSpPr txBox="1"/>
          <p:nvPr/>
        </p:nvSpPr>
        <p:spPr>
          <a:xfrm>
            <a:off x="10306657" y="2711555"/>
            <a:ext cx="1620708" cy="523220"/>
          </a:xfrm>
          <a:prstGeom prst="rect">
            <a:avLst/>
          </a:prstGeom>
          <a:noFill/>
        </p:spPr>
        <p:txBody>
          <a:bodyPr wrap="square" rtlCol="0">
            <a:spAutoFit/>
          </a:bodyPr>
          <a:lstStyle/>
          <a:p>
            <a:pPr algn="ctr"/>
            <a:r>
              <a:rPr lang="fr-FR" sz="2800" dirty="0">
                <a:solidFill>
                  <a:srgbClr val="104F75"/>
                </a:solidFill>
                <a:latin typeface="Century Gothic" panose="020B0502020202020204" pitchFamily="34" charset="0"/>
                <a:cs typeface="Calibri Light" panose="020F0302020204030204" pitchFamily="34" charset="0"/>
              </a:rPr>
              <a:t>Na</a:t>
            </a:r>
            <a:r>
              <a:rPr lang="fr-FR" sz="2800" b="1" dirty="0">
                <a:solidFill>
                  <a:srgbClr val="E87D1E"/>
                </a:solidFill>
                <a:latin typeface="Century Gothic" panose="020B0502020202020204" pitchFamily="34" charset="0"/>
                <a:cs typeface="Calibri Light" panose="020F0302020204030204" pitchFamily="34" charset="0"/>
              </a:rPr>
              <a:t>th</a:t>
            </a:r>
            <a:r>
              <a:rPr lang="fr-FR" sz="2800" dirty="0">
                <a:solidFill>
                  <a:srgbClr val="104F75"/>
                </a:solidFill>
                <a:latin typeface="Century Gothic" panose="020B0502020202020204" pitchFamily="34" charset="0"/>
                <a:cs typeface="Calibri Light" panose="020F0302020204030204" pitchFamily="34" charset="0"/>
              </a:rPr>
              <a:t>an</a:t>
            </a:r>
          </a:p>
        </p:txBody>
      </p:sp>
      <p:sp>
        <p:nvSpPr>
          <p:cNvPr id="29" name="TextBox 28">
            <a:extLst>
              <a:ext uri="{FF2B5EF4-FFF2-40B4-BE49-F238E27FC236}">
                <a16:creationId xmlns:a16="http://schemas.microsoft.com/office/drawing/2014/main" id="{102F0988-0E87-48E2-B98A-D679AC5BD4F5}"/>
              </a:ext>
            </a:extLst>
          </p:cNvPr>
          <p:cNvSpPr txBox="1"/>
          <p:nvPr/>
        </p:nvSpPr>
        <p:spPr>
          <a:xfrm>
            <a:off x="6097476" y="2711555"/>
            <a:ext cx="1857817" cy="523220"/>
          </a:xfrm>
          <a:prstGeom prst="rect">
            <a:avLst/>
          </a:prstGeom>
          <a:noFill/>
        </p:spPr>
        <p:txBody>
          <a:bodyPr wrap="square" rtlCol="0">
            <a:spAutoFit/>
          </a:bodyPr>
          <a:lstStyle/>
          <a:p>
            <a:pPr algn="ctr"/>
            <a:r>
              <a:rPr lang="fr-FR" sz="2800" b="1" dirty="0">
                <a:solidFill>
                  <a:srgbClr val="E87D1E"/>
                </a:solidFill>
                <a:latin typeface="Century Gothic" panose="020B0502020202020204" pitchFamily="34" charset="0"/>
                <a:cs typeface="Calibri Light" panose="020F0302020204030204" pitchFamily="34" charset="0"/>
              </a:rPr>
              <a:t>Th</a:t>
            </a:r>
            <a:r>
              <a:rPr lang="fr-FR" sz="2800" dirty="0">
                <a:solidFill>
                  <a:srgbClr val="104F75"/>
                </a:solidFill>
                <a:latin typeface="Century Gothic" panose="020B0502020202020204" pitchFamily="34" charset="0"/>
                <a:cs typeface="Calibri Light" panose="020F0302020204030204" pitchFamily="34" charset="0"/>
              </a:rPr>
              <a:t>éophile</a:t>
            </a:r>
          </a:p>
        </p:txBody>
      </p:sp>
      <p:pic>
        <p:nvPicPr>
          <p:cNvPr id="5" name="Picture 4" descr="Logo&#10;&#10;Description automatically generated">
            <a:extLst>
              <a:ext uri="{FF2B5EF4-FFF2-40B4-BE49-F238E27FC236}">
                <a16:creationId xmlns:a16="http://schemas.microsoft.com/office/drawing/2014/main" id="{70672E93-0146-4C56-99C8-1761A26A889A}"/>
              </a:ext>
            </a:extLst>
          </p:cNvPr>
          <p:cNvPicPr>
            <a:picLocks/>
          </p:cNvPicPr>
          <p:nvPr/>
        </p:nvPicPr>
        <p:blipFill rotWithShape="1">
          <a:blip r:embed="rId4" cstate="print">
            <a:extLst>
              <a:ext uri="{28A0092B-C50C-407E-A947-70E740481C1C}">
                <a14:useLocalDpi xmlns:a14="http://schemas.microsoft.com/office/drawing/2010/main" val="0"/>
              </a:ext>
            </a:extLst>
          </a:blip>
          <a:srcRect l="6410" r="4902"/>
          <a:stretch/>
        </p:blipFill>
        <p:spPr>
          <a:xfrm>
            <a:off x="10847365" y="1533290"/>
            <a:ext cx="1080000" cy="1080000"/>
          </a:xfrm>
          <a:prstGeom prst="rect">
            <a:avLst/>
          </a:prstGeom>
          <a:solidFill>
            <a:schemeClr val="bg1"/>
          </a:solidFill>
          <a:ln>
            <a:solidFill>
              <a:srgbClr val="104F75"/>
            </a:solidFill>
          </a:ln>
        </p:spPr>
      </p:pic>
      <p:pic>
        <p:nvPicPr>
          <p:cNvPr id="7" name="Picture 6" descr="A person jumping in the air&#10;&#10;Description automatically generated with medium confidence">
            <a:extLst>
              <a:ext uri="{FF2B5EF4-FFF2-40B4-BE49-F238E27FC236}">
                <a16:creationId xmlns:a16="http://schemas.microsoft.com/office/drawing/2014/main" id="{86FA92BD-1DF5-4BA3-817B-88A6FE08F5E9}"/>
              </a:ext>
            </a:extLst>
          </p:cNvPr>
          <p:cNvPicPr>
            <a:picLocks/>
          </p:cNvPicPr>
          <p:nvPr/>
        </p:nvPicPr>
        <p:blipFill rotWithShape="1">
          <a:blip r:embed="rId5" cstate="print">
            <a:extLst>
              <a:ext uri="{28A0092B-C50C-407E-A947-70E740481C1C}">
                <a14:useLocalDpi xmlns:a14="http://schemas.microsoft.com/office/drawing/2010/main" val="0"/>
              </a:ext>
            </a:extLst>
          </a:blip>
          <a:srcRect l="24347" r="17247"/>
          <a:stretch/>
        </p:blipFill>
        <p:spPr>
          <a:xfrm>
            <a:off x="8876170" y="1533290"/>
            <a:ext cx="1080000" cy="1080000"/>
          </a:xfrm>
          <a:prstGeom prst="rect">
            <a:avLst/>
          </a:prstGeom>
          <a:ln>
            <a:solidFill>
              <a:srgbClr val="104F75"/>
            </a:solidFill>
          </a:ln>
        </p:spPr>
      </p:pic>
      <p:pic>
        <p:nvPicPr>
          <p:cNvPr id="9" name="Picture 8" descr="Graphical user interface&#10;&#10;Description automatically generated">
            <a:extLst>
              <a:ext uri="{FF2B5EF4-FFF2-40B4-BE49-F238E27FC236}">
                <a16:creationId xmlns:a16="http://schemas.microsoft.com/office/drawing/2014/main" id="{D97F0816-7608-46B7-83D4-210A3055806E}"/>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6783132" y="1533290"/>
            <a:ext cx="1080000" cy="1080000"/>
          </a:xfrm>
          <a:prstGeom prst="rect">
            <a:avLst/>
          </a:prstGeom>
          <a:solidFill>
            <a:schemeClr val="bg1"/>
          </a:solidFill>
          <a:ln>
            <a:solidFill>
              <a:srgbClr val="104F75"/>
            </a:solidFill>
          </a:ln>
        </p:spPr>
      </p:pic>
      <p:pic>
        <p:nvPicPr>
          <p:cNvPr id="11" name="Picture 10" descr="A person looking at fish in the water&#10;&#10;Description automatically generated with medium confidence">
            <a:extLst>
              <a:ext uri="{FF2B5EF4-FFF2-40B4-BE49-F238E27FC236}">
                <a16:creationId xmlns:a16="http://schemas.microsoft.com/office/drawing/2014/main" id="{3806C4D7-3D01-48BA-9F22-AEB3EEA2B715}"/>
              </a:ext>
            </a:extLst>
          </p:cNvPr>
          <p:cNvPicPr>
            <a:picLocks/>
          </p:cNvPicPr>
          <p:nvPr/>
        </p:nvPicPr>
        <p:blipFill rotWithShape="1">
          <a:blip r:embed="rId7" cstate="print">
            <a:extLst>
              <a:ext uri="{28A0092B-C50C-407E-A947-70E740481C1C}">
                <a14:useLocalDpi xmlns:a14="http://schemas.microsoft.com/office/drawing/2010/main" val="0"/>
              </a:ext>
            </a:extLst>
          </a:blip>
          <a:srcRect l="457" r="41421" b="24477"/>
          <a:stretch/>
        </p:blipFill>
        <p:spPr>
          <a:xfrm>
            <a:off x="2721975" y="1533290"/>
            <a:ext cx="1080000" cy="1080000"/>
          </a:xfrm>
          <a:prstGeom prst="rect">
            <a:avLst/>
          </a:prstGeom>
          <a:ln>
            <a:solidFill>
              <a:srgbClr val="104F75"/>
            </a:solidFill>
          </a:ln>
        </p:spPr>
      </p:pic>
      <p:pic>
        <p:nvPicPr>
          <p:cNvPr id="14" name="Picture 13" descr="A picture containing indoor, orange, decorated, porcelain&#10;&#10;Description automatically generated">
            <a:extLst>
              <a:ext uri="{FF2B5EF4-FFF2-40B4-BE49-F238E27FC236}">
                <a16:creationId xmlns:a16="http://schemas.microsoft.com/office/drawing/2014/main" id="{400E471A-E378-4343-8C41-7AB46590D560}"/>
              </a:ext>
            </a:extLst>
          </p:cNvPr>
          <p:cNvPicPr>
            <a:picLocks/>
          </p:cNvPicPr>
          <p:nvPr/>
        </p:nvPicPr>
        <p:blipFill rotWithShape="1">
          <a:blip r:embed="rId8" cstate="print">
            <a:extLst>
              <a:ext uri="{28A0092B-C50C-407E-A947-70E740481C1C}">
                <a14:useLocalDpi xmlns:a14="http://schemas.microsoft.com/office/drawing/2010/main" val="0"/>
              </a:ext>
            </a:extLst>
          </a:blip>
          <a:srcRect l="5828" t="16597" b="2285"/>
          <a:stretch/>
        </p:blipFill>
        <p:spPr>
          <a:xfrm>
            <a:off x="4767800" y="1533290"/>
            <a:ext cx="1080000" cy="1080000"/>
          </a:xfrm>
          <a:prstGeom prst="rect">
            <a:avLst/>
          </a:prstGeom>
          <a:ln>
            <a:solidFill>
              <a:srgbClr val="104F75"/>
            </a:solidFill>
          </a:ln>
        </p:spPr>
      </p:pic>
      <p:grpSp>
        <p:nvGrpSpPr>
          <p:cNvPr id="41" name="Group 40">
            <a:extLst>
              <a:ext uri="{FF2B5EF4-FFF2-40B4-BE49-F238E27FC236}">
                <a16:creationId xmlns:a16="http://schemas.microsoft.com/office/drawing/2014/main" id="{C43F7940-9D56-4A33-B9FE-97D5C21E9812}"/>
              </a:ext>
            </a:extLst>
          </p:cNvPr>
          <p:cNvGrpSpPr>
            <a:grpSpLocks/>
          </p:cNvGrpSpPr>
          <p:nvPr/>
        </p:nvGrpSpPr>
        <p:grpSpPr>
          <a:xfrm>
            <a:off x="804635" y="1533290"/>
            <a:ext cx="1080000" cy="1080000"/>
            <a:chOff x="2704399" y="4388118"/>
            <a:chExt cx="1826141" cy="1759083"/>
          </a:xfrm>
        </p:grpSpPr>
        <p:sp>
          <p:nvSpPr>
            <p:cNvPr id="39" name="Rectangle 38">
              <a:extLst>
                <a:ext uri="{FF2B5EF4-FFF2-40B4-BE49-F238E27FC236}">
                  <a16:creationId xmlns:a16="http://schemas.microsoft.com/office/drawing/2014/main" id="{0CE449A3-CE6F-4F58-A4C8-8E994E2EE222}"/>
                </a:ext>
              </a:extLst>
            </p:cNvPr>
            <p:cNvSpPr/>
            <p:nvPr/>
          </p:nvSpPr>
          <p:spPr>
            <a:xfrm>
              <a:off x="2704399" y="4388118"/>
              <a:ext cx="1826141" cy="1759083"/>
            </a:xfrm>
            <a:prstGeom prst="rect">
              <a:avLst/>
            </a:prstGeom>
            <a:solidFill>
              <a:schemeClr val="bg1"/>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3162860C-24AC-475F-9874-A58AABA11B9F}"/>
                </a:ext>
              </a:extLst>
            </p:cNvPr>
            <p:cNvGrpSpPr/>
            <p:nvPr/>
          </p:nvGrpSpPr>
          <p:grpSpPr>
            <a:xfrm>
              <a:off x="2756963" y="4465058"/>
              <a:ext cx="1691293" cy="1505160"/>
              <a:chOff x="-2449419" y="3349918"/>
              <a:chExt cx="1913234" cy="1442187"/>
            </a:xfrm>
          </p:grpSpPr>
          <p:pic>
            <p:nvPicPr>
              <p:cNvPr id="18" name="Picture 17" descr="A picture containing orange, oranges, citrus, fruit&#10;&#10;Description automatically generated">
                <a:extLst>
                  <a:ext uri="{FF2B5EF4-FFF2-40B4-BE49-F238E27FC236}">
                    <a16:creationId xmlns:a16="http://schemas.microsoft.com/office/drawing/2014/main" id="{6238C515-78F6-49EC-95F4-8E08514D385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4139" b="16061"/>
              <a:stretch/>
            </p:blipFill>
            <p:spPr>
              <a:xfrm>
                <a:off x="-2449419" y="3349918"/>
                <a:ext cx="1913234" cy="1335424"/>
              </a:xfrm>
              <a:prstGeom prst="rect">
                <a:avLst/>
              </a:prstGeom>
            </p:spPr>
          </p:pic>
          <p:pic>
            <p:nvPicPr>
              <p:cNvPr id="16" name="Picture 15" descr="A picture containing green, plant, leaf&#10;&#10;Description automatically generated">
                <a:extLst>
                  <a:ext uri="{FF2B5EF4-FFF2-40B4-BE49-F238E27FC236}">
                    <a16:creationId xmlns:a16="http://schemas.microsoft.com/office/drawing/2014/main" id="{928FE3EA-0BDE-4279-A789-50496E1347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2867919">
                <a:off x="-2149896" y="3924459"/>
                <a:ext cx="1147301" cy="867646"/>
              </a:xfrm>
              <a:prstGeom prst="rect">
                <a:avLst/>
              </a:prstGeom>
            </p:spPr>
          </p:pic>
        </p:grpSp>
      </p:grpSp>
      <p:sp>
        <p:nvSpPr>
          <p:cNvPr id="48" name="Rounded Rectangle 46">
            <a:extLst>
              <a:ext uri="{FF2B5EF4-FFF2-40B4-BE49-F238E27FC236}">
                <a16:creationId xmlns:a16="http://schemas.microsoft.com/office/drawing/2014/main" id="{F348F016-8533-4615-904E-C8DC90A89776}"/>
              </a:ext>
            </a:extLst>
          </p:cNvPr>
          <p:cNvSpPr/>
          <p:nvPr/>
        </p:nvSpPr>
        <p:spPr>
          <a:xfrm>
            <a:off x="8272213" y="3485234"/>
            <a:ext cx="3792417" cy="119924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algn="ctr"/>
            <a:r>
              <a:rPr lang="fr-FR" sz="2400" dirty="0">
                <a:solidFill>
                  <a:srgbClr val="104F75"/>
                </a:solidFill>
                <a:latin typeface="Century Gothic" panose="020B0502020202020204" pitchFamily="34" charset="0"/>
                <a:cs typeface="Calibri Light" panose="020F0302020204030204" pitchFamily="34" charset="0"/>
              </a:rPr>
              <a:t>…trouve les </a:t>
            </a:r>
          </a:p>
          <a:p>
            <a:pPr algn="ctr"/>
            <a:r>
              <a:rPr lang="fr-FR" sz="2400" dirty="0">
                <a:solidFill>
                  <a:srgbClr val="104F75"/>
                </a:solidFill>
                <a:latin typeface="Century Gothic" panose="020B0502020202020204" pitchFamily="34" charset="0"/>
                <a:cs typeface="Calibri Light" panose="020F0302020204030204" pitchFamily="34" charset="0"/>
              </a:rPr>
              <a:t>ma</a:t>
            </a:r>
            <a:r>
              <a:rPr lang="fr-FR" sz="2400" b="1" dirty="0">
                <a:solidFill>
                  <a:srgbClr val="E87D1E"/>
                </a:solidFill>
                <a:latin typeface="Century Gothic" panose="020B0502020202020204" pitchFamily="34" charset="0"/>
                <a:cs typeface="Calibri Light" panose="020F0302020204030204" pitchFamily="34" charset="0"/>
              </a:rPr>
              <a:t>th</a:t>
            </a:r>
            <a:r>
              <a:rPr lang="fr-FR" sz="2400" dirty="0">
                <a:solidFill>
                  <a:srgbClr val="104F75"/>
                </a:solidFill>
                <a:latin typeface="Century Gothic" panose="020B0502020202020204" pitchFamily="34" charset="0"/>
                <a:cs typeface="Calibri Light" panose="020F0302020204030204" pitchFamily="34" charset="0"/>
              </a:rPr>
              <a:t>s difficiles.</a:t>
            </a:r>
          </a:p>
        </p:txBody>
      </p:sp>
      <p:sp>
        <p:nvSpPr>
          <p:cNvPr id="51" name="Rounded Rectangle 46">
            <a:extLst>
              <a:ext uri="{FF2B5EF4-FFF2-40B4-BE49-F238E27FC236}">
                <a16:creationId xmlns:a16="http://schemas.microsoft.com/office/drawing/2014/main" id="{3A0FDAC6-D50C-4EAA-B95F-BB06FE3EBBD8}"/>
              </a:ext>
            </a:extLst>
          </p:cNvPr>
          <p:cNvSpPr/>
          <p:nvPr/>
        </p:nvSpPr>
        <p:spPr>
          <a:xfrm>
            <a:off x="153267" y="4813119"/>
            <a:ext cx="3792419"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algn="ctr"/>
            <a:r>
              <a:rPr lang="fr-FR" sz="2400" dirty="0">
                <a:solidFill>
                  <a:srgbClr val="104F75"/>
                </a:solidFill>
                <a:latin typeface="Century Gothic" panose="020B0502020202020204" pitchFamily="34" charset="0"/>
                <a:cs typeface="Calibri Light" panose="020F0302020204030204" pitchFamily="34" charset="0"/>
              </a:rPr>
              <a:t>…a besoin </a:t>
            </a:r>
          </a:p>
          <a:p>
            <a:pPr algn="ctr"/>
            <a:r>
              <a:rPr lang="fr-FR" sz="2400" dirty="0">
                <a:solidFill>
                  <a:srgbClr val="104F75"/>
                </a:solidFill>
                <a:latin typeface="Century Gothic" panose="020B0502020202020204" pitchFamily="34" charset="0"/>
                <a:cs typeface="Calibri Light" panose="020F0302020204030204" pitchFamily="34" charset="0"/>
              </a:rPr>
              <a:t>de </a:t>
            </a:r>
            <a:r>
              <a:rPr lang="fr-FR" sz="2400" b="1" dirty="0">
                <a:solidFill>
                  <a:srgbClr val="E87D1E"/>
                </a:solidFill>
                <a:latin typeface="Century Gothic" panose="020B0502020202020204" pitchFamily="34" charset="0"/>
                <a:cs typeface="Calibri Light" panose="020F0302020204030204" pitchFamily="34" charset="0"/>
              </a:rPr>
              <a:t>th</a:t>
            </a:r>
            <a:r>
              <a:rPr lang="fr-FR" sz="2400" dirty="0">
                <a:solidFill>
                  <a:srgbClr val="104F75"/>
                </a:solidFill>
                <a:latin typeface="Century Gothic" panose="020B0502020202020204" pitchFamily="34" charset="0"/>
                <a:cs typeface="Calibri Light" panose="020F0302020204030204" pitchFamily="34" charset="0"/>
              </a:rPr>
              <a:t>érapie.</a:t>
            </a:r>
          </a:p>
        </p:txBody>
      </p:sp>
      <p:sp>
        <p:nvSpPr>
          <p:cNvPr id="52" name="Rounded Rectangle 46">
            <a:extLst>
              <a:ext uri="{FF2B5EF4-FFF2-40B4-BE49-F238E27FC236}">
                <a16:creationId xmlns:a16="http://schemas.microsoft.com/office/drawing/2014/main" id="{218E9DD3-E62E-4E81-B8DD-948DF9E536D1}"/>
              </a:ext>
            </a:extLst>
          </p:cNvPr>
          <p:cNvSpPr/>
          <p:nvPr/>
        </p:nvSpPr>
        <p:spPr>
          <a:xfrm>
            <a:off x="4214942" y="4813119"/>
            <a:ext cx="3792419"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algn="ctr"/>
            <a:r>
              <a:rPr lang="fr-FR" sz="2400" dirty="0">
                <a:solidFill>
                  <a:srgbClr val="104F75"/>
                </a:solidFill>
                <a:latin typeface="Century Gothic" panose="020B0502020202020204" pitchFamily="34" charset="0"/>
                <a:cs typeface="Calibri Light" panose="020F0302020204030204" pitchFamily="34" charset="0"/>
              </a:rPr>
              <a:t>…adore les </a:t>
            </a:r>
          </a:p>
          <a:p>
            <a:pPr algn="ctr"/>
            <a:r>
              <a:rPr lang="fr-FR" sz="2400" dirty="0">
                <a:solidFill>
                  <a:srgbClr val="104F75"/>
                </a:solidFill>
                <a:latin typeface="Century Gothic" panose="020B0502020202020204" pitchFamily="34" charset="0"/>
                <a:cs typeface="Calibri Light" panose="020F0302020204030204" pitchFamily="34" charset="0"/>
              </a:rPr>
              <a:t>py</a:t>
            </a:r>
            <a:r>
              <a:rPr lang="fr-FR" sz="2400" b="1" dirty="0">
                <a:solidFill>
                  <a:srgbClr val="E87D1E"/>
                </a:solidFill>
                <a:latin typeface="Century Gothic" panose="020B0502020202020204" pitchFamily="34" charset="0"/>
                <a:cs typeface="Calibri Light" panose="020F0302020204030204" pitchFamily="34" charset="0"/>
              </a:rPr>
              <a:t>th</a:t>
            </a:r>
            <a:r>
              <a:rPr lang="fr-FR" sz="2400" dirty="0">
                <a:solidFill>
                  <a:srgbClr val="104F75"/>
                </a:solidFill>
                <a:latin typeface="Century Gothic" panose="020B0502020202020204" pitchFamily="34" charset="0"/>
                <a:cs typeface="Calibri Light" panose="020F0302020204030204" pitchFamily="34" charset="0"/>
              </a:rPr>
              <a:t>ons.</a:t>
            </a:r>
          </a:p>
        </p:txBody>
      </p:sp>
      <p:sp>
        <p:nvSpPr>
          <p:cNvPr id="53" name="Rounded Rectangle 46">
            <a:extLst>
              <a:ext uri="{FF2B5EF4-FFF2-40B4-BE49-F238E27FC236}">
                <a16:creationId xmlns:a16="http://schemas.microsoft.com/office/drawing/2014/main" id="{EDBD5CCF-FEB4-4FD4-8621-15BD66FF2777}"/>
              </a:ext>
            </a:extLst>
          </p:cNvPr>
          <p:cNvSpPr/>
          <p:nvPr/>
        </p:nvSpPr>
        <p:spPr>
          <a:xfrm>
            <a:off x="153268" y="3454854"/>
            <a:ext cx="3792418"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algn="ctr"/>
            <a:r>
              <a:rPr lang="fr-FR" sz="2400" dirty="0">
                <a:solidFill>
                  <a:srgbClr val="104F75"/>
                </a:solidFill>
                <a:latin typeface="Century Gothic" panose="020B0502020202020204" pitchFamily="34" charset="0"/>
                <a:cs typeface="Calibri Light" panose="020F0302020204030204" pitchFamily="34" charset="0"/>
              </a:rPr>
              <a:t>…veut être </a:t>
            </a:r>
          </a:p>
          <a:p>
            <a:pPr algn="ctr"/>
            <a:r>
              <a:rPr lang="fr-FR" sz="2400" dirty="0">
                <a:solidFill>
                  <a:srgbClr val="104F75"/>
                </a:solidFill>
                <a:latin typeface="Century Gothic" panose="020B0502020202020204" pitchFamily="34" charset="0"/>
                <a:cs typeface="Calibri Light" panose="020F0302020204030204" pitchFamily="34" charset="0"/>
              </a:rPr>
              <a:t>a</a:t>
            </a:r>
            <a:r>
              <a:rPr lang="fr-FR" sz="2400" b="1" dirty="0">
                <a:solidFill>
                  <a:srgbClr val="E87D1E"/>
                </a:solidFill>
                <a:latin typeface="Century Gothic" panose="020B0502020202020204" pitchFamily="34" charset="0"/>
                <a:cs typeface="Calibri Light" panose="020F0302020204030204" pitchFamily="34" charset="0"/>
              </a:rPr>
              <a:t>th</a:t>
            </a:r>
            <a:r>
              <a:rPr lang="fr-FR" sz="2400" dirty="0">
                <a:solidFill>
                  <a:srgbClr val="104F75"/>
                </a:solidFill>
                <a:latin typeface="Century Gothic" panose="020B0502020202020204" pitchFamily="34" charset="0"/>
                <a:cs typeface="Calibri Light" panose="020F0302020204030204" pitchFamily="34" charset="0"/>
              </a:rPr>
              <a:t>lète.</a:t>
            </a:r>
          </a:p>
        </p:txBody>
      </p:sp>
      <p:sp>
        <p:nvSpPr>
          <p:cNvPr id="54" name="Rounded Rectangle 46">
            <a:extLst>
              <a:ext uri="{FF2B5EF4-FFF2-40B4-BE49-F238E27FC236}">
                <a16:creationId xmlns:a16="http://schemas.microsoft.com/office/drawing/2014/main" id="{1CCFCD5E-AE2B-4F19-AC49-B8CA56B74FD8}"/>
              </a:ext>
            </a:extLst>
          </p:cNvPr>
          <p:cNvSpPr/>
          <p:nvPr/>
        </p:nvSpPr>
        <p:spPr>
          <a:xfrm>
            <a:off x="8278569" y="4796752"/>
            <a:ext cx="3792418"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algn="ctr"/>
            <a:r>
              <a:rPr lang="fr-FR" sz="2400" dirty="0">
                <a:solidFill>
                  <a:srgbClr val="104F75"/>
                </a:solidFill>
                <a:latin typeface="Century Gothic" panose="020B0502020202020204" pitchFamily="34" charset="0"/>
                <a:cs typeface="Calibri Light" panose="020F0302020204030204" pitchFamily="34" charset="0"/>
              </a:rPr>
              <a:t>…est en</a:t>
            </a:r>
            <a:r>
              <a:rPr lang="fr-FR" sz="2400" b="1" dirty="0">
                <a:solidFill>
                  <a:srgbClr val="E87D1E"/>
                </a:solidFill>
                <a:latin typeface="Century Gothic" panose="020B0502020202020204" pitchFamily="34" charset="0"/>
                <a:cs typeface="Calibri Light" panose="020F0302020204030204" pitchFamily="34" charset="0"/>
              </a:rPr>
              <a:t>th</a:t>
            </a:r>
            <a:r>
              <a:rPr lang="fr-FR" sz="2400" dirty="0">
                <a:solidFill>
                  <a:srgbClr val="104F75"/>
                </a:solidFill>
                <a:latin typeface="Century Gothic" panose="020B0502020202020204" pitchFamily="34" charset="0"/>
                <a:cs typeface="Calibri Light" panose="020F0302020204030204" pitchFamily="34" charset="0"/>
              </a:rPr>
              <a:t>ousiaste </a:t>
            </a:r>
          </a:p>
          <a:p>
            <a:pPr algn="ctr"/>
            <a:r>
              <a:rPr lang="fr-FR" sz="2400" dirty="0">
                <a:solidFill>
                  <a:srgbClr val="104F75"/>
                </a:solidFill>
                <a:latin typeface="Century Gothic" panose="020B0502020202020204" pitchFamily="34" charset="0"/>
                <a:cs typeface="Calibri Light" panose="020F0302020204030204" pitchFamily="34" charset="0"/>
              </a:rPr>
              <a:t>pour la météo.</a:t>
            </a:r>
          </a:p>
        </p:txBody>
      </p:sp>
      <p:sp>
        <p:nvSpPr>
          <p:cNvPr id="47" name="Rounded Rectangle 46">
            <a:extLst>
              <a:ext uri="{FF2B5EF4-FFF2-40B4-BE49-F238E27FC236}">
                <a16:creationId xmlns:a16="http://schemas.microsoft.com/office/drawing/2014/main" id="{86534D38-F035-4784-8545-075F091DE4FC}"/>
              </a:ext>
            </a:extLst>
          </p:cNvPr>
          <p:cNvSpPr/>
          <p:nvPr/>
        </p:nvSpPr>
        <p:spPr>
          <a:xfrm>
            <a:off x="4214941" y="3454854"/>
            <a:ext cx="3792418" cy="1260000"/>
          </a:xfrm>
          <a:prstGeom prst="roundRect">
            <a:avLst/>
          </a:prstGeom>
          <a:solidFill>
            <a:srgbClr val="E3EAFD"/>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b" anchorCtr="0"/>
          <a:lstStyle/>
          <a:p>
            <a:pPr algn="ctr"/>
            <a:r>
              <a:rPr lang="fr-FR" sz="2400" dirty="0">
                <a:solidFill>
                  <a:srgbClr val="104F75"/>
                </a:solidFill>
                <a:latin typeface="Century Gothic" panose="020B0502020202020204" pitchFamily="34" charset="0"/>
                <a:cs typeface="Calibri Light" panose="020F0302020204030204" pitchFamily="34" charset="0"/>
              </a:rPr>
              <a:t>…mange de la men</a:t>
            </a:r>
            <a:r>
              <a:rPr lang="fr-FR" sz="2400" b="1" dirty="0">
                <a:solidFill>
                  <a:srgbClr val="E87D1E"/>
                </a:solidFill>
                <a:latin typeface="Century Gothic" panose="020B0502020202020204" pitchFamily="34" charset="0"/>
                <a:cs typeface="Calibri Light" panose="020F0302020204030204" pitchFamily="34" charset="0"/>
              </a:rPr>
              <a:t>th</a:t>
            </a:r>
            <a:r>
              <a:rPr lang="fr-FR" sz="2400" dirty="0">
                <a:solidFill>
                  <a:srgbClr val="104F75"/>
                </a:solidFill>
                <a:latin typeface="Century Gothic" panose="020B0502020202020204" pitchFamily="34" charset="0"/>
                <a:cs typeface="Calibri Light" panose="020F0302020204030204" pitchFamily="34" charset="0"/>
              </a:rPr>
              <a:t>e avec sa mandarine. </a:t>
            </a:r>
          </a:p>
        </p:txBody>
      </p:sp>
      <p:pic>
        <p:nvPicPr>
          <p:cNvPr id="50" name="Picture 49">
            <a:extLst>
              <a:ext uri="{FF2B5EF4-FFF2-40B4-BE49-F238E27FC236}">
                <a16:creationId xmlns:a16="http://schemas.microsoft.com/office/drawing/2014/main" id="{987445CE-5AC3-44C1-85DE-7946A2538459}"/>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4521" b="86849" l="38196" r="60653">
                        <a14:foregroundMark x1="41363" y1="26575" x2="41363" y2="26575"/>
                        <a14:foregroundMark x1="41363" y1="26575" x2="41363" y2="26575"/>
                        <a14:foregroundMark x1="43090" y1="36849" x2="50000" y2="29452"/>
                        <a14:foregroundMark x1="50000" y1="29452" x2="50288" y2="29452"/>
                        <a14:foregroundMark x1="44530" y1="86164" x2="47985" y2="86575"/>
                        <a14:foregroundMark x1="41075" y1="41370" x2="42610" y2="27945"/>
                        <a14:foregroundMark x1="42610" y1="27945" x2="47121" y2="25342"/>
                        <a14:foregroundMark x1="39635" y1="42192" x2="44242" y2="44658"/>
                        <a14:foregroundMark x1="54894" y1="84932" x2="54319" y2="84521"/>
                        <a14:foregroundMark x1="52303" y1="24521" x2="56046" y2="26164"/>
                        <a14:foregroundMark x1="55758" y1="24932" x2="60269" y2="36712"/>
                        <a14:foregroundMark x1="60269" y1="36712" x2="55374" y2="45753"/>
                        <a14:foregroundMark x1="55374" y1="45753" x2="55182" y2="45890"/>
                        <a14:foregroundMark x1="54894" y1="86986" x2="57198" y2="86575"/>
                        <a14:foregroundMark x1="43666" y1="26164" x2="38196" y2="35342"/>
                        <a14:foregroundMark x1="38196" y1="35342" x2="40787" y2="40959"/>
                      </a14:backgroundRemoval>
                    </a14:imgEffect>
                  </a14:imgLayer>
                </a14:imgProps>
              </a:ext>
              <a:ext uri="{28A0092B-C50C-407E-A947-70E740481C1C}">
                <a14:useLocalDpi xmlns:a14="http://schemas.microsoft.com/office/drawing/2010/main" val="0"/>
              </a:ext>
            </a:extLst>
          </a:blip>
          <a:srcRect l="37448" t="19074" r="36757" b="9444"/>
          <a:stretch/>
        </p:blipFill>
        <p:spPr>
          <a:xfrm>
            <a:off x="46963" y="1353290"/>
            <a:ext cx="720988" cy="1260000"/>
          </a:xfrm>
          <a:prstGeom prst="rect">
            <a:avLst/>
          </a:prstGeom>
        </p:spPr>
      </p:pic>
      <p:pic>
        <p:nvPicPr>
          <p:cNvPr id="49" name="Picture 48" descr="A picture containing text, clipart&#10;&#10;Description automatically generated">
            <a:extLst>
              <a:ext uri="{FF2B5EF4-FFF2-40B4-BE49-F238E27FC236}">
                <a16:creationId xmlns:a16="http://schemas.microsoft.com/office/drawing/2014/main" id="{0950458D-BEA9-4CEB-801F-E546245C856B}"/>
              </a:ext>
            </a:extLst>
          </p:cNvPr>
          <p:cNvPicPr>
            <a:picLocks noChangeAspect="1"/>
          </p:cNvPicPr>
          <p:nvPr/>
        </p:nvPicPr>
        <p:blipFill rotWithShape="1">
          <a:blip r:embed="rId13" cstate="print">
            <a:clrChange>
              <a:clrFrom>
                <a:srgbClr val="FFFFFE"/>
              </a:clrFrom>
              <a:clrTo>
                <a:srgbClr val="FFFFFE">
                  <a:alpha val="0"/>
                </a:srgbClr>
              </a:clrTo>
            </a:clrChange>
            <a:extLst>
              <a:ext uri="{28A0092B-C50C-407E-A947-70E740481C1C}">
                <a14:useLocalDpi xmlns:a14="http://schemas.microsoft.com/office/drawing/2010/main" val="0"/>
              </a:ext>
            </a:extLst>
          </a:blip>
          <a:srcRect l="37637" t="15836" r="32704" b="4975"/>
          <a:stretch/>
        </p:blipFill>
        <p:spPr>
          <a:xfrm>
            <a:off x="1966216" y="1353290"/>
            <a:ext cx="807390" cy="1260000"/>
          </a:xfrm>
          <a:prstGeom prst="rect">
            <a:avLst/>
          </a:prstGeom>
        </p:spPr>
      </p:pic>
      <p:pic>
        <p:nvPicPr>
          <p:cNvPr id="38" name="Picture 37" descr="group of children">
            <a:extLst>
              <a:ext uri="{FF2B5EF4-FFF2-40B4-BE49-F238E27FC236}">
                <a16:creationId xmlns:a16="http://schemas.microsoft.com/office/drawing/2014/main" id="{7B7256EF-00CA-40B4-A82B-431B8808B01F}"/>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72501"/>
          <a:stretch/>
        </p:blipFill>
        <p:spPr bwMode="auto">
          <a:xfrm>
            <a:off x="4077662" y="1455572"/>
            <a:ext cx="616449" cy="115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descr="Background pattern&#10;&#10;Description automatically generated">
            <a:extLst>
              <a:ext uri="{FF2B5EF4-FFF2-40B4-BE49-F238E27FC236}">
                <a16:creationId xmlns:a16="http://schemas.microsoft.com/office/drawing/2014/main" id="{606C5BDB-D1DD-4FAA-B902-D593560F8E9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 t="51876" r="65924"/>
          <a:stretch/>
        </p:blipFill>
        <p:spPr>
          <a:xfrm>
            <a:off x="5912293" y="1353290"/>
            <a:ext cx="785774" cy="1260000"/>
          </a:xfrm>
          <a:prstGeom prst="rect">
            <a:avLst/>
          </a:prstGeom>
        </p:spPr>
      </p:pic>
      <p:pic>
        <p:nvPicPr>
          <p:cNvPr id="45" name="Picture 44" descr="Background pattern&#10;&#10;Description automatically generated">
            <a:extLst>
              <a:ext uri="{FF2B5EF4-FFF2-40B4-BE49-F238E27FC236}">
                <a16:creationId xmlns:a16="http://schemas.microsoft.com/office/drawing/2014/main" id="{C054864E-6850-443F-846E-1BB254309D4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35064" r="24795" b="47239"/>
          <a:stretch/>
        </p:blipFill>
        <p:spPr>
          <a:xfrm>
            <a:off x="7916249" y="1378374"/>
            <a:ext cx="909189" cy="1260000"/>
          </a:xfrm>
          <a:prstGeom prst="rect">
            <a:avLst/>
          </a:prstGeom>
        </p:spPr>
      </p:pic>
      <p:pic>
        <p:nvPicPr>
          <p:cNvPr id="44" name="Picture 43" descr="Background pattern&#10;&#10;Description automatically generated">
            <a:extLst>
              <a:ext uri="{FF2B5EF4-FFF2-40B4-BE49-F238E27FC236}">
                <a16:creationId xmlns:a16="http://schemas.microsoft.com/office/drawing/2014/main" id="{747FE97E-9BCF-4595-AB64-A8F060B57D89}"/>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74637" b="47710"/>
          <a:stretch/>
        </p:blipFill>
        <p:spPr>
          <a:xfrm>
            <a:off x="10045825" y="1353290"/>
            <a:ext cx="679900" cy="1260000"/>
          </a:xfrm>
          <a:prstGeom prst="rect">
            <a:avLst/>
          </a:prstGeom>
        </p:spPr>
      </p:pic>
      <p:sp>
        <p:nvSpPr>
          <p:cNvPr id="42" name="TextBox 41">
            <a:extLst>
              <a:ext uri="{FF2B5EF4-FFF2-40B4-BE49-F238E27FC236}">
                <a16:creationId xmlns:a16="http://schemas.microsoft.com/office/drawing/2014/main" id="{49F50967-1DF6-4B0C-89D1-6F62C593CF10}"/>
              </a:ext>
            </a:extLst>
          </p:cNvPr>
          <p:cNvSpPr txBox="1"/>
          <p:nvPr/>
        </p:nvSpPr>
        <p:spPr>
          <a:xfrm>
            <a:off x="5754732" y="182009"/>
            <a:ext cx="3070706" cy="954107"/>
          </a:xfrm>
          <a:prstGeom prst="rect">
            <a:avLst/>
          </a:prstGeom>
          <a:noFill/>
        </p:spPr>
        <p:txBody>
          <a:bodyPr wrap="square" rtlCol="0">
            <a:spAutoFit/>
          </a:bodyPr>
          <a:lstStyle/>
          <a:p>
            <a:pPr algn="ctr"/>
            <a:r>
              <a:rPr lang="fr-FR" sz="2800" dirty="0">
                <a:solidFill>
                  <a:srgbClr val="104F75"/>
                </a:solidFill>
                <a:latin typeface="Century Gothic" panose="020B0502020202020204" pitchFamily="34" charset="0"/>
              </a:rPr>
              <a:t>Qui va avec chaque phrase?</a:t>
            </a:r>
          </a:p>
        </p:txBody>
      </p:sp>
      <p:sp>
        <p:nvSpPr>
          <p:cNvPr id="55" name="TextBox 54">
            <a:extLst>
              <a:ext uri="{FF2B5EF4-FFF2-40B4-BE49-F238E27FC236}">
                <a16:creationId xmlns:a16="http://schemas.microsoft.com/office/drawing/2014/main" id="{9AE57206-DC4B-4F9D-9DAB-BBD9401E1C22}"/>
              </a:ext>
            </a:extLst>
          </p:cNvPr>
          <p:cNvSpPr txBox="1"/>
          <p:nvPr/>
        </p:nvSpPr>
        <p:spPr>
          <a:xfrm>
            <a:off x="5152884" y="3429000"/>
            <a:ext cx="1991268" cy="523220"/>
          </a:xfrm>
          <a:prstGeom prst="rect">
            <a:avLst/>
          </a:prstGeom>
          <a:noFill/>
        </p:spPr>
        <p:txBody>
          <a:bodyPr wrap="square" rtlCol="0">
            <a:spAutoFit/>
          </a:bodyPr>
          <a:lstStyle/>
          <a:p>
            <a:pPr algn="ctr"/>
            <a:r>
              <a:rPr lang="fr-FR" sz="2800" dirty="0">
                <a:solidFill>
                  <a:srgbClr val="104F75"/>
                </a:solidFill>
                <a:latin typeface="Century Gothic" panose="020B0502020202020204" pitchFamily="34" charset="0"/>
                <a:cs typeface="Calibri Light" panose="020F0302020204030204" pitchFamily="34" charset="0"/>
              </a:rPr>
              <a:t>Ca</a:t>
            </a:r>
            <a:r>
              <a:rPr lang="fr-FR" sz="2800" b="1" dirty="0">
                <a:solidFill>
                  <a:srgbClr val="E87D1E"/>
                </a:solidFill>
                <a:latin typeface="Century Gothic" panose="020B0502020202020204" pitchFamily="34" charset="0"/>
                <a:cs typeface="Calibri Light" panose="020F0302020204030204" pitchFamily="34" charset="0"/>
              </a:rPr>
              <a:t>th</a:t>
            </a:r>
            <a:r>
              <a:rPr lang="fr-FR" sz="2800" dirty="0">
                <a:solidFill>
                  <a:srgbClr val="104F75"/>
                </a:solidFill>
                <a:latin typeface="Century Gothic" panose="020B0502020202020204" pitchFamily="34" charset="0"/>
                <a:cs typeface="Calibri Light" panose="020F0302020204030204" pitchFamily="34" charset="0"/>
              </a:rPr>
              <a:t>erine</a:t>
            </a:r>
          </a:p>
        </p:txBody>
      </p:sp>
      <p:sp>
        <p:nvSpPr>
          <p:cNvPr id="56" name="TextBox 55">
            <a:extLst>
              <a:ext uri="{FF2B5EF4-FFF2-40B4-BE49-F238E27FC236}">
                <a16:creationId xmlns:a16="http://schemas.microsoft.com/office/drawing/2014/main" id="{9F52C1F8-6324-452F-BBD4-9D76B4A36997}"/>
              </a:ext>
            </a:extLst>
          </p:cNvPr>
          <p:cNvSpPr txBox="1"/>
          <p:nvPr/>
        </p:nvSpPr>
        <p:spPr>
          <a:xfrm>
            <a:off x="9370591" y="4754252"/>
            <a:ext cx="1608372" cy="523220"/>
          </a:xfrm>
          <a:prstGeom prst="rect">
            <a:avLst/>
          </a:prstGeom>
          <a:noFill/>
        </p:spPr>
        <p:txBody>
          <a:bodyPr wrap="square" rtlCol="0">
            <a:spAutoFit/>
          </a:bodyPr>
          <a:lstStyle/>
          <a:p>
            <a:pPr algn="ctr"/>
            <a:r>
              <a:rPr lang="fr-FR" sz="2800" dirty="0">
                <a:solidFill>
                  <a:srgbClr val="104F75"/>
                </a:solidFill>
                <a:latin typeface="Century Gothic" panose="020B0502020202020204" pitchFamily="34" charset="0"/>
                <a:cs typeface="Calibri Light" panose="020F0302020204030204" pitchFamily="34" charset="0"/>
              </a:rPr>
              <a:t>Ma</a:t>
            </a:r>
            <a:r>
              <a:rPr lang="fr-FR" sz="2800" b="1" dirty="0">
                <a:solidFill>
                  <a:srgbClr val="E87D1E"/>
                </a:solidFill>
                <a:latin typeface="Century Gothic" panose="020B0502020202020204" pitchFamily="34" charset="0"/>
                <a:cs typeface="Calibri Light" panose="020F0302020204030204" pitchFamily="34" charset="0"/>
              </a:rPr>
              <a:t>th</a:t>
            </a:r>
            <a:r>
              <a:rPr lang="fr-FR" sz="2800" dirty="0">
                <a:solidFill>
                  <a:srgbClr val="104F75"/>
                </a:solidFill>
                <a:latin typeface="Century Gothic" panose="020B0502020202020204" pitchFamily="34" charset="0"/>
                <a:cs typeface="Calibri Light" panose="020F0302020204030204" pitchFamily="34" charset="0"/>
              </a:rPr>
              <a:t>éo</a:t>
            </a:r>
          </a:p>
        </p:txBody>
      </p:sp>
      <p:sp>
        <p:nvSpPr>
          <p:cNvPr id="57" name="TextBox 56">
            <a:extLst>
              <a:ext uri="{FF2B5EF4-FFF2-40B4-BE49-F238E27FC236}">
                <a16:creationId xmlns:a16="http://schemas.microsoft.com/office/drawing/2014/main" id="{E681A060-6E16-4D7C-B21C-4BBEA5E58FBD}"/>
              </a:ext>
            </a:extLst>
          </p:cNvPr>
          <p:cNvSpPr txBox="1"/>
          <p:nvPr/>
        </p:nvSpPr>
        <p:spPr>
          <a:xfrm>
            <a:off x="1126780" y="4754252"/>
            <a:ext cx="1809110" cy="523220"/>
          </a:xfrm>
          <a:prstGeom prst="rect">
            <a:avLst/>
          </a:prstGeom>
          <a:noFill/>
        </p:spPr>
        <p:txBody>
          <a:bodyPr wrap="square" rtlCol="0">
            <a:spAutoFit/>
          </a:bodyPr>
          <a:lstStyle/>
          <a:p>
            <a:pPr algn="ctr"/>
            <a:r>
              <a:rPr lang="fr-FR" sz="2800" dirty="0">
                <a:solidFill>
                  <a:srgbClr val="104F75"/>
                </a:solidFill>
                <a:latin typeface="Century Gothic" panose="020B0502020202020204" pitchFamily="34" charset="0"/>
                <a:cs typeface="Calibri Light" panose="020F0302020204030204" pitchFamily="34" charset="0"/>
              </a:rPr>
              <a:t>Na</a:t>
            </a:r>
            <a:r>
              <a:rPr lang="fr-FR" sz="2800" b="1" dirty="0">
                <a:solidFill>
                  <a:srgbClr val="E87D1E"/>
                </a:solidFill>
                <a:latin typeface="Century Gothic" panose="020B0502020202020204" pitchFamily="34" charset="0"/>
                <a:cs typeface="Calibri Light" panose="020F0302020204030204" pitchFamily="34" charset="0"/>
              </a:rPr>
              <a:t>th</a:t>
            </a:r>
            <a:r>
              <a:rPr lang="fr-FR" sz="2800" dirty="0">
                <a:solidFill>
                  <a:srgbClr val="104F75"/>
                </a:solidFill>
                <a:latin typeface="Century Gothic" panose="020B0502020202020204" pitchFamily="34" charset="0"/>
                <a:cs typeface="Calibri Light" panose="020F0302020204030204" pitchFamily="34" charset="0"/>
              </a:rPr>
              <a:t>alie</a:t>
            </a:r>
          </a:p>
        </p:txBody>
      </p:sp>
      <p:sp>
        <p:nvSpPr>
          <p:cNvPr id="58" name="TextBox 57">
            <a:extLst>
              <a:ext uri="{FF2B5EF4-FFF2-40B4-BE49-F238E27FC236}">
                <a16:creationId xmlns:a16="http://schemas.microsoft.com/office/drawing/2014/main" id="{299C55A0-FE5D-44B0-B812-35C68C5A9987}"/>
              </a:ext>
            </a:extLst>
          </p:cNvPr>
          <p:cNvSpPr txBox="1"/>
          <p:nvPr/>
        </p:nvSpPr>
        <p:spPr>
          <a:xfrm>
            <a:off x="9245869" y="3429000"/>
            <a:ext cx="1857817" cy="523220"/>
          </a:xfrm>
          <a:prstGeom prst="rect">
            <a:avLst/>
          </a:prstGeom>
          <a:noFill/>
        </p:spPr>
        <p:txBody>
          <a:bodyPr wrap="square" rtlCol="0">
            <a:spAutoFit/>
          </a:bodyPr>
          <a:lstStyle/>
          <a:p>
            <a:pPr algn="ctr"/>
            <a:r>
              <a:rPr lang="fr-FR" sz="2800" b="1" dirty="0">
                <a:solidFill>
                  <a:srgbClr val="E87D1E"/>
                </a:solidFill>
                <a:latin typeface="Century Gothic" panose="020B0502020202020204" pitchFamily="34" charset="0"/>
                <a:cs typeface="Calibri Light" panose="020F0302020204030204" pitchFamily="34" charset="0"/>
              </a:rPr>
              <a:t>Th</a:t>
            </a:r>
            <a:r>
              <a:rPr lang="fr-FR" sz="2800" dirty="0">
                <a:solidFill>
                  <a:srgbClr val="104F75"/>
                </a:solidFill>
                <a:latin typeface="Century Gothic" panose="020B0502020202020204" pitchFamily="34" charset="0"/>
                <a:cs typeface="Calibri Light" panose="020F0302020204030204" pitchFamily="34" charset="0"/>
              </a:rPr>
              <a:t>éophile</a:t>
            </a:r>
          </a:p>
        </p:txBody>
      </p:sp>
      <p:sp>
        <p:nvSpPr>
          <p:cNvPr id="59" name="TextBox 58">
            <a:extLst>
              <a:ext uri="{FF2B5EF4-FFF2-40B4-BE49-F238E27FC236}">
                <a16:creationId xmlns:a16="http://schemas.microsoft.com/office/drawing/2014/main" id="{6CD381A0-00C0-44B8-91F0-95625FD26961}"/>
              </a:ext>
            </a:extLst>
          </p:cNvPr>
          <p:cNvSpPr txBox="1"/>
          <p:nvPr/>
        </p:nvSpPr>
        <p:spPr>
          <a:xfrm>
            <a:off x="1101749" y="3429000"/>
            <a:ext cx="1859173" cy="523220"/>
          </a:xfrm>
          <a:prstGeom prst="rect">
            <a:avLst/>
          </a:prstGeom>
          <a:noFill/>
        </p:spPr>
        <p:txBody>
          <a:bodyPr wrap="square" rtlCol="0">
            <a:spAutoFit/>
          </a:bodyPr>
          <a:lstStyle/>
          <a:p>
            <a:pPr algn="ctr"/>
            <a:r>
              <a:rPr lang="fr-FR" sz="2800" dirty="0">
                <a:solidFill>
                  <a:srgbClr val="104F75"/>
                </a:solidFill>
                <a:latin typeface="Century Gothic" panose="020B0502020202020204" pitchFamily="34" charset="0"/>
                <a:cs typeface="Calibri Light" panose="020F0302020204030204" pitchFamily="34" charset="0"/>
              </a:rPr>
              <a:t>Elizabe</a:t>
            </a:r>
            <a:r>
              <a:rPr lang="fr-FR" sz="2800" b="1" dirty="0">
                <a:solidFill>
                  <a:srgbClr val="E87D1E"/>
                </a:solidFill>
                <a:latin typeface="Century Gothic" panose="020B0502020202020204" pitchFamily="34" charset="0"/>
                <a:cs typeface="Calibri Light" panose="020F0302020204030204" pitchFamily="34" charset="0"/>
              </a:rPr>
              <a:t>th</a:t>
            </a:r>
          </a:p>
        </p:txBody>
      </p:sp>
      <p:sp>
        <p:nvSpPr>
          <p:cNvPr id="60" name="TextBox 59">
            <a:extLst>
              <a:ext uri="{FF2B5EF4-FFF2-40B4-BE49-F238E27FC236}">
                <a16:creationId xmlns:a16="http://schemas.microsoft.com/office/drawing/2014/main" id="{BBD9FAE4-36E1-425A-8C14-24D99134DEE0}"/>
              </a:ext>
            </a:extLst>
          </p:cNvPr>
          <p:cNvSpPr txBox="1"/>
          <p:nvPr/>
        </p:nvSpPr>
        <p:spPr>
          <a:xfrm>
            <a:off x="5338164" y="4754252"/>
            <a:ext cx="1620708" cy="523220"/>
          </a:xfrm>
          <a:prstGeom prst="rect">
            <a:avLst/>
          </a:prstGeom>
          <a:noFill/>
        </p:spPr>
        <p:txBody>
          <a:bodyPr wrap="square" rtlCol="0">
            <a:spAutoFit/>
          </a:bodyPr>
          <a:lstStyle/>
          <a:p>
            <a:pPr algn="ctr"/>
            <a:r>
              <a:rPr lang="fr-FR" sz="2800" dirty="0">
                <a:solidFill>
                  <a:srgbClr val="104F75"/>
                </a:solidFill>
                <a:latin typeface="Century Gothic" panose="020B0502020202020204" pitchFamily="34" charset="0"/>
                <a:cs typeface="Calibri Light" panose="020F0302020204030204" pitchFamily="34" charset="0"/>
              </a:rPr>
              <a:t>Na</a:t>
            </a:r>
            <a:r>
              <a:rPr lang="fr-FR" sz="2800" b="1" dirty="0">
                <a:solidFill>
                  <a:srgbClr val="E87D1E"/>
                </a:solidFill>
                <a:latin typeface="Century Gothic" panose="020B0502020202020204" pitchFamily="34" charset="0"/>
                <a:cs typeface="Calibri Light" panose="020F0302020204030204" pitchFamily="34" charset="0"/>
              </a:rPr>
              <a:t>th</a:t>
            </a:r>
            <a:r>
              <a:rPr lang="fr-FR" sz="2800" dirty="0">
                <a:solidFill>
                  <a:srgbClr val="104F75"/>
                </a:solidFill>
                <a:latin typeface="Century Gothic" panose="020B0502020202020204" pitchFamily="34" charset="0"/>
                <a:cs typeface="Calibri Light" panose="020F0302020204030204" pitchFamily="34" charset="0"/>
              </a:rPr>
              <a:t>an</a:t>
            </a:r>
          </a:p>
        </p:txBody>
      </p:sp>
      <p:sp>
        <p:nvSpPr>
          <p:cNvPr id="61" name="Action Button: Custom 16">
            <a:hlinkClick r:id="" action="ppaction://noaction" highlightClick="1">
              <a:snd r:embed="rId18" name="elizabeth.wav"/>
            </a:hlinkClick>
            <a:extLst>
              <a:ext uri="{FF2B5EF4-FFF2-40B4-BE49-F238E27FC236}">
                <a16:creationId xmlns:a16="http://schemas.microsoft.com/office/drawing/2014/main" id="{1ECEAA2A-904E-42A3-B502-AEEA6A9AE62F}"/>
              </a:ext>
            </a:extLst>
          </p:cNvPr>
          <p:cNvSpPr/>
          <p:nvPr/>
        </p:nvSpPr>
        <p:spPr>
          <a:xfrm>
            <a:off x="3581125" y="34154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2" name="Action Button: Custom 16">
            <a:hlinkClick r:id="" action="ppaction://noaction" highlightClick="1">
              <a:snd r:embed="rId19" name="catherine.wav"/>
            </a:hlinkClick>
            <a:extLst>
              <a:ext uri="{FF2B5EF4-FFF2-40B4-BE49-F238E27FC236}">
                <a16:creationId xmlns:a16="http://schemas.microsoft.com/office/drawing/2014/main" id="{611D5FB6-FA97-4F00-86CC-7D167F0C118B}"/>
              </a:ext>
            </a:extLst>
          </p:cNvPr>
          <p:cNvSpPr/>
          <p:nvPr/>
        </p:nvSpPr>
        <p:spPr>
          <a:xfrm>
            <a:off x="7643576" y="34154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3" name="Action Button: Custom 16">
            <a:hlinkClick r:id="" action="ppaction://noaction" highlightClick="1">
              <a:snd r:embed="rId20" name="theophile.wav"/>
            </a:hlinkClick>
            <a:extLst>
              <a:ext uri="{FF2B5EF4-FFF2-40B4-BE49-F238E27FC236}">
                <a16:creationId xmlns:a16="http://schemas.microsoft.com/office/drawing/2014/main" id="{26E25D46-6807-409E-A3F7-7509A4F53086}"/>
              </a:ext>
            </a:extLst>
          </p:cNvPr>
          <p:cNvSpPr/>
          <p:nvPr/>
        </p:nvSpPr>
        <p:spPr>
          <a:xfrm>
            <a:off x="11705353" y="34154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4" name="Action Button: Custom 16">
            <a:hlinkClick r:id="" action="ppaction://noaction" highlightClick="1">
              <a:snd r:embed="rId21" name="nathalie.wav"/>
            </a:hlinkClick>
            <a:extLst>
              <a:ext uri="{FF2B5EF4-FFF2-40B4-BE49-F238E27FC236}">
                <a16:creationId xmlns:a16="http://schemas.microsoft.com/office/drawing/2014/main" id="{743A77C8-92E8-46D7-B36F-8B224B8BABC5}"/>
              </a:ext>
            </a:extLst>
          </p:cNvPr>
          <p:cNvSpPr/>
          <p:nvPr/>
        </p:nvSpPr>
        <p:spPr>
          <a:xfrm>
            <a:off x="3581125" y="47637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65" name="Action Button: Custom 16">
            <a:hlinkClick r:id="" action="ppaction://noaction" highlightClick="1">
              <a:snd r:embed="rId22" name="nathan.wav"/>
            </a:hlinkClick>
            <a:extLst>
              <a:ext uri="{FF2B5EF4-FFF2-40B4-BE49-F238E27FC236}">
                <a16:creationId xmlns:a16="http://schemas.microsoft.com/office/drawing/2014/main" id="{CC223A4F-5D39-4993-84B4-A8AECEA1E999}"/>
              </a:ext>
            </a:extLst>
          </p:cNvPr>
          <p:cNvSpPr/>
          <p:nvPr/>
        </p:nvSpPr>
        <p:spPr>
          <a:xfrm>
            <a:off x="7643576" y="47637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6" name="Action Button: Custom 16">
            <a:hlinkClick r:id="" action="ppaction://noaction" highlightClick="1">
              <a:snd r:embed="rId23" name="matheo.wav"/>
            </a:hlinkClick>
            <a:extLst>
              <a:ext uri="{FF2B5EF4-FFF2-40B4-BE49-F238E27FC236}">
                <a16:creationId xmlns:a16="http://schemas.microsoft.com/office/drawing/2014/main" id="{318284E6-8DF6-484D-8D9B-74ADC5106BC4}"/>
              </a:ext>
            </a:extLst>
          </p:cNvPr>
          <p:cNvSpPr/>
          <p:nvPr/>
        </p:nvSpPr>
        <p:spPr>
          <a:xfrm>
            <a:off x="11705353" y="47637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7" name="Rounded Rectangle 46">
            <a:extLst>
              <a:ext uri="{FF2B5EF4-FFF2-40B4-BE49-F238E27FC236}">
                <a16:creationId xmlns:a16="http://schemas.microsoft.com/office/drawing/2014/main" id="{3BE7F0E0-5F56-4D5F-BD0F-B4B6DCC9D4F7}"/>
              </a:ext>
            </a:extLst>
          </p:cNvPr>
          <p:cNvSpPr/>
          <p:nvPr/>
        </p:nvSpPr>
        <p:spPr>
          <a:xfrm>
            <a:off x="3766580" y="6235298"/>
            <a:ext cx="4849676" cy="451374"/>
          </a:xfrm>
          <a:prstGeom prst="roundRect">
            <a:avLst/>
          </a:prstGeom>
          <a:solidFill>
            <a:srgbClr val="105076"/>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*menthe</a:t>
            </a:r>
            <a:r>
              <a:rPr kumimoji="0" lang="fr-FR" sz="1600"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 = </a:t>
            </a:r>
            <a:r>
              <a:rPr kumimoji="0" lang="en-GB" sz="1600"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mint,</a:t>
            </a:r>
            <a:r>
              <a:rPr kumimoji="0" lang="fr-FR" sz="1600"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 </a:t>
            </a:r>
            <a:r>
              <a:rPr kumimoji="0" lang="fr-FR" sz="16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météo</a:t>
            </a:r>
            <a:r>
              <a:rPr kumimoji="0" lang="fr-FR" sz="1600"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 = </a:t>
            </a:r>
            <a:r>
              <a:rPr kumimoji="0" lang="en-GB" sz="1600"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weather forecast</a:t>
            </a:r>
          </a:p>
        </p:txBody>
      </p:sp>
    </p:spTree>
    <p:extLst>
      <p:ext uri="{BB962C8B-B14F-4D97-AF65-F5344CB8AC3E}">
        <p14:creationId xmlns:p14="http://schemas.microsoft.com/office/powerpoint/2010/main" val="393316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00911 0.00973 L -0.65261 0.30556 " pathEditMode="relative" rAng="0" ptsTypes="AA">
                                      <p:cBhvr>
                                        <p:cTn id="6" dur="2000" fill="hold"/>
                                        <p:tgtEl>
                                          <p:spTgt spid="45"/>
                                        </p:tgtEl>
                                        <p:attrNameLst>
                                          <p:attrName>ppt_x</p:attrName>
                                          <p:attrName>ppt_y</p:attrName>
                                        </p:attrNameLst>
                                      </p:cBhvr>
                                      <p:rCtr x="-33086" y="14792"/>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5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9" presetClass="path" presetSubtype="0" accel="50000" decel="50000" fill="hold" nodeType="clickEffect">
                                  <p:stCondLst>
                                    <p:cond delay="0"/>
                                  </p:stCondLst>
                                  <p:childTnLst>
                                    <p:animMotion origin="layout" path="M -3.54167E-6 0.01921 L 0.32448 0.29769 " pathEditMode="relative" rAng="0" ptsTypes="AA">
                                      <p:cBhvr>
                                        <p:cTn id="13" dur="2000" fill="hold"/>
                                        <p:tgtEl>
                                          <p:spTgt spid="50"/>
                                        </p:tgtEl>
                                        <p:attrNameLst>
                                          <p:attrName>ppt_x</p:attrName>
                                          <p:attrName>ppt_y</p:attrName>
                                        </p:attrNameLst>
                                      </p:cBhvr>
                                      <p:rCtr x="16224" y="13912"/>
                                    </p:animMotion>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9" presetClass="path" presetSubtype="0" accel="50000" decel="50000" fill="hold" nodeType="clickEffect">
                                  <p:stCondLst>
                                    <p:cond delay="0"/>
                                  </p:stCondLst>
                                  <p:childTnLst>
                                    <p:animMotion origin="layout" path="M 2.70833E-6 -3.7037E-7 L 0.18411 0.29421 " pathEditMode="relative" rAng="0" ptsTypes="AA">
                                      <p:cBhvr>
                                        <p:cTn id="20" dur="2000" fill="hold"/>
                                        <p:tgtEl>
                                          <p:spTgt spid="46"/>
                                        </p:tgtEl>
                                        <p:attrNameLst>
                                          <p:attrName>ppt_x</p:attrName>
                                          <p:attrName>ppt_y</p:attrName>
                                        </p:attrNameLst>
                                      </p:cBhvr>
                                      <p:rCtr x="9206" y="14699"/>
                                    </p:animMotion>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5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9" presetClass="path" presetSubtype="0" accel="50000" decel="50000" fill="hold" nodeType="clickEffect">
                                  <p:stCondLst>
                                    <p:cond delay="0"/>
                                  </p:stCondLst>
                                  <p:childTnLst>
                                    <p:animMotion origin="layout" path="M 4.375E-6 2.22222E-6 L -0.325 0.4912 " pathEditMode="relative" rAng="0" ptsTypes="AA">
                                      <p:cBhvr>
                                        <p:cTn id="27" dur="2000" fill="hold"/>
                                        <p:tgtEl>
                                          <p:spTgt spid="38"/>
                                        </p:tgtEl>
                                        <p:attrNameLst>
                                          <p:attrName>ppt_x</p:attrName>
                                          <p:attrName>ppt_y</p:attrName>
                                        </p:attrNameLst>
                                      </p:cBhvr>
                                      <p:rCtr x="-16250" y="24560"/>
                                    </p:animMotion>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9" presetClass="path" presetSubtype="0" accel="50000" decel="50000" fill="hold" nodeType="clickEffect">
                                  <p:stCondLst>
                                    <p:cond delay="0"/>
                                  </p:stCondLst>
                                  <p:childTnLst>
                                    <p:animMotion origin="layout" path="M -2.91667E-6 -3.7037E-7 L -0.48554 0.49861 " pathEditMode="relative" rAng="0" ptsTypes="AA">
                                      <p:cBhvr>
                                        <p:cTn id="34" dur="2000" fill="hold"/>
                                        <p:tgtEl>
                                          <p:spTgt spid="44"/>
                                        </p:tgtEl>
                                        <p:attrNameLst>
                                          <p:attrName>ppt_x</p:attrName>
                                          <p:attrName>ppt_y</p:attrName>
                                        </p:attrNameLst>
                                      </p:cBhvr>
                                      <p:rCtr x="-24284" y="24931"/>
                                    </p:animMotion>
                                  </p:childTnLst>
                                </p:cTn>
                              </p:par>
                            </p:childTnLst>
                          </p:cTn>
                        </p:par>
                        <p:par>
                          <p:cTn id="35" fill="hold">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6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9" presetClass="path" presetSubtype="0" accel="50000" decel="50000" fill="hold" nodeType="clickEffect">
                                  <p:stCondLst>
                                    <p:cond delay="0"/>
                                  </p:stCondLst>
                                  <p:childTnLst>
                                    <p:animMotion origin="layout" path="M 0.003 0.00903 L 0.50677 0.49861 " pathEditMode="relative" rAng="0" ptsTypes="AA">
                                      <p:cBhvr>
                                        <p:cTn id="41" dur="2000" fill="hold"/>
                                        <p:tgtEl>
                                          <p:spTgt spid="49"/>
                                        </p:tgtEl>
                                        <p:attrNameLst>
                                          <p:attrName>ppt_x</p:attrName>
                                          <p:attrName>ppt_y</p:attrName>
                                        </p:attrNameLst>
                                      </p:cBhvr>
                                      <p:rCtr x="25182" y="24468"/>
                                    </p:animMotion>
                                  </p:childTnLst>
                                </p:cTn>
                              </p:par>
                            </p:childTnLst>
                          </p:cTn>
                        </p:par>
                        <p:par>
                          <p:cTn id="42" fill="hold">
                            <p:stCondLst>
                              <p:cond delay="2000"/>
                            </p:stCondLst>
                            <p:childTnLst>
                              <p:par>
                                <p:cTn id="43" presetID="1" presetClass="entr" presetSubtype="0" fill="hold" grpId="0" nodeType="after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Faire du shopping</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13DB7EE9-D8C0-4A28-A48C-86A68DFD862C}"/>
              </a:ext>
            </a:extLst>
          </p:cNvPr>
          <p:cNvSpPr txBox="1"/>
          <p:nvPr/>
        </p:nvSpPr>
        <p:spPr>
          <a:xfrm>
            <a:off x="282080" y="1282559"/>
            <a:ext cx="11627840" cy="4453848"/>
          </a:xfrm>
          <a:prstGeom prst="rect">
            <a:avLst/>
          </a:prstGeom>
          <a:solidFill>
            <a:schemeClr val="accent1">
              <a:lumMod val="20000"/>
              <a:lumOff val="80000"/>
            </a:schemeClr>
          </a:solidFill>
          <a:ln>
            <a:solidFill>
              <a:srgbClr val="002060"/>
            </a:solidFill>
          </a:ln>
        </p:spPr>
        <p:txBody>
          <a:bodyPr wrap="square" rtlCol="0">
            <a:spAutoFit/>
          </a:bodyPr>
          <a:lstStyle/>
          <a:p>
            <a:pPr algn="l">
              <a:lnSpc>
                <a:spcPct val="150000"/>
              </a:lnSpc>
            </a:pPr>
            <a:r>
              <a:rPr lang="fr-FR" sz="2400" b="1" dirty="0">
                <a:solidFill>
                  <a:srgbClr val="104F75"/>
                </a:solidFill>
              </a:rPr>
              <a:t>Tu fais du shopping sur internet ?</a:t>
            </a:r>
          </a:p>
          <a:p>
            <a:pPr algn="l">
              <a:lnSpc>
                <a:spcPct val="150000"/>
              </a:lnSpc>
            </a:pPr>
            <a:r>
              <a:rPr lang="fr-FR" sz="2400" dirty="0">
                <a:solidFill>
                  <a:srgbClr val="104F75"/>
                </a:solidFill>
              </a:rPr>
              <a:t>Oui, je    </a:t>
            </a:r>
            <a:r>
              <a:rPr lang="fr-FR" sz="2400" b="1" dirty="0">
                <a:solidFill>
                  <a:srgbClr val="104F75"/>
                </a:solidFill>
              </a:rPr>
              <a:t>l’    </a:t>
            </a:r>
            <a:r>
              <a:rPr lang="fr-FR" sz="2400" dirty="0">
                <a:solidFill>
                  <a:srgbClr val="104F75"/>
                </a:solidFill>
              </a:rPr>
              <a:t>utilise pour acheter</a:t>
            </a:r>
            <a:r>
              <a:rPr lang="fr-FR" sz="2400" dirty="0">
                <a:solidFill>
                  <a:srgbClr val="104F75"/>
                </a:solidFill>
                <a:latin typeface="Century Gothic" panose="020B0502020202020204" pitchFamily="34" charset="0"/>
              </a:rPr>
              <a:t> une chemise chaque mois.</a:t>
            </a:r>
          </a:p>
          <a:p>
            <a:pPr algn="l">
              <a:lnSpc>
                <a:spcPct val="150000"/>
              </a:lnSpc>
            </a:pPr>
            <a:r>
              <a:rPr lang="fr-FR" sz="2400" b="1" dirty="0">
                <a:solidFill>
                  <a:srgbClr val="104F75"/>
                </a:solidFill>
                <a:latin typeface="Century Gothic" panose="020B0502020202020204" pitchFamily="34" charset="0"/>
              </a:rPr>
              <a:t>Ils    la    livrent vite ?</a:t>
            </a:r>
          </a:p>
          <a:p>
            <a:pPr algn="l">
              <a:lnSpc>
                <a:spcPct val="150000"/>
              </a:lnSpc>
            </a:pPr>
            <a:r>
              <a:rPr lang="fr-FR" sz="2400" dirty="0">
                <a:solidFill>
                  <a:srgbClr val="104F75"/>
                </a:solidFill>
                <a:latin typeface="Century Gothic" panose="020B0502020202020204" pitchFamily="34" charset="0"/>
              </a:rPr>
              <a:t>Oui, ils    </a:t>
            </a:r>
            <a:r>
              <a:rPr lang="fr-FR" sz="2400" b="1" dirty="0">
                <a:solidFill>
                  <a:srgbClr val="104F75"/>
                </a:solidFill>
                <a:latin typeface="Century Gothic" panose="020B0502020202020204" pitchFamily="34" charset="0"/>
              </a:rPr>
              <a:t>l’    </a:t>
            </a:r>
            <a:r>
              <a:rPr lang="fr-FR" sz="2400" dirty="0">
                <a:solidFill>
                  <a:srgbClr val="104F75"/>
                </a:solidFill>
                <a:latin typeface="Century Gothic" panose="020B0502020202020204" pitchFamily="34" charset="0"/>
              </a:rPr>
              <a:t>envoient très vite.</a:t>
            </a:r>
          </a:p>
          <a:p>
            <a:pPr algn="l">
              <a:lnSpc>
                <a:spcPct val="150000"/>
              </a:lnSpc>
            </a:pPr>
            <a:r>
              <a:rPr lang="fr-FR" sz="2400" b="1" dirty="0">
                <a:solidFill>
                  <a:srgbClr val="104F75"/>
                </a:solidFill>
                <a:latin typeface="Century Gothic" panose="020B0502020202020204" pitchFamily="34" charset="0"/>
              </a:rPr>
              <a:t>Et tu    la    paies comment ?</a:t>
            </a:r>
          </a:p>
          <a:p>
            <a:pPr algn="l">
              <a:lnSpc>
                <a:spcPct val="150000"/>
              </a:lnSpc>
            </a:pPr>
            <a:r>
              <a:rPr lang="fr-FR" sz="2400" dirty="0">
                <a:solidFill>
                  <a:srgbClr val="104F75"/>
                </a:solidFill>
                <a:latin typeface="Century Gothic" panose="020B0502020202020204" pitchFamily="34" charset="0"/>
              </a:rPr>
              <a:t>Je</a:t>
            </a:r>
            <a:r>
              <a:rPr lang="fr-FR" sz="2400" b="1" dirty="0">
                <a:solidFill>
                  <a:srgbClr val="104F75"/>
                </a:solidFill>
                <a:latin typeface="Century Gothic" panose="020B0502020202020204" pitchFamily="34" charset="0"/>
              </a:rPr>
              <a:t>    la    </a:t>
            </a:r>
            <a:r>
              <a:rPr lang="fr-FR" sz="2400" dirty="0">
                <a:solidFill>
                  <a:srgbClr val="104F75"/>
                </a:solidFill>
                <a:latin typeface="Century Gothic" panose="020B0502020202020204" pitchFamily="34" charset="0"/>
              </a:rPr>
              <a:t>paie avec ma carte bleue*.</a:t>
            </a:r>
          </a:p>
          <a:p>
            <a:pPr algn="l">
              <a:lnSpc>
                <a:spcPct val="150000"/>
              </a:lnSpc>
            </a:pPr>
            <a:r>
              <a:rPr lang="fr-FR" sz="2400" b="1" dirty="0">
                <a:solidFill>
                  <a:srgbClr val="104F75"/>
                </a:solidFill>
              </a:rPr>
              <a:t>Et l’uniforme scolaire ? Tu    le    cherches sur internet ?</a:t>
            </a:r>
          </a:p>
          <a:p>
            <a:pPr algn="l">
              <a:lnSpc>
                <a:spcPct val="150000"/>
              </a:lnSpc>
            </a:pPr>
            <a:r>
              <a:rPr lang="fr-FR" sz="2400" dirty="0">
                <a:solidFill>
                  <a:srgbClr val="104F75"/>
                </a:solidFill>
              </a:rPr>
              <a:t>Je    </a:t>
            </a:r>
            <a:r>
              <a:rPr lang="fr-FR" sz="2400" b="1" dirty="0">
                <a:solidFill>
                  <a:srgbClr val="104F75"/>
                </a:solidFill>
              </a:rPr>
              <a:t>le   </a:t>
            </a:r>
            <a:r>
              <a:rPr lang="fr-FR" sz="2400" dirty="0">
                <a:solidFill>
                  <a:srgbClr val="104F75"/>
                </a:solidFill>
              </a:rPr>
              <a:t> regarde, mais je ne    </a:t>
            </a:r>
            <a:r>
              <a:rPr lang="fr-FR" sz="2400" b="1" dirty="0">
                <a:solidFill>
                  <a:srgbClr val="104F75"/>
                </a:solidFill>
              </a:rPr>
              <a:t>l’    </a:t>
            </a:r>
            <a:r>
              <a:rPr lang="fr-FR" sz="2400" dirty="0">
                <a:solidFill>
                  <a:srgbClr val="104F75"/>
                </a:solidFill>
              </a:rPr>
              <a:t>ach</a:t>
            </a:r>
            <a:r>
              <a:rPr lang="fr-FR" sz="2400" dirty="0">
                <a:solidFill>
                  <a:srgbClr val="104F75"/>
                </a:solidFill>
                <a:latin typeface="Century Gothic" panose="020B0502020202020204" pitchFamily="34" charset="0"/>
              </a:rPr>
              <a:t>ète pas. Je préfère aller au magasin.</a:t>
            </a:r>
          </a:p>
        </p:txBody>
      </p:sp>
      <p:sp>
        <p:nvSpPr>
          <p:cNvPr id="9" name="TextBox 8">
            <a:extLst>
              <a:ext uri="{FF2B5EF4-FFF2-40B4-BE49-F238E27FC236}">
                <a16:creationId xmlns:a16="http://schemas.microsoft.com/office/drawing/2014/main" id="{A7134120-3899-4443-850F-314FA5009416}"/>
              </a:ext>
            </a:extLst>
          </p:cNvPr>
          <p:cNvSpPr txBox="1"/>
          <p:nvPr/>
        </p:nvSpPr>
        <p:spPr>
          <a:xfrm>
            <a:off x="7223784" y="269772"/>
            <a:ext cx="3142962" cy="830997"/>
          </a:xfrm>
          <a:prstGeom prst="rect">
            <a:avLst/>
          </a:prstGeom>
          <a:noFill/>
        </p:spPr>
        <p:txBody>
          <a:bodyPr wrap="square">
            <a:spAutoFit/>
          </a:bodyPr>
          <a:lstStyle/>
          <a:p>
            <a:pPr algn="l"/>
            <a:r>
              <a:rPr lang="fr-FR" sz="2400" dirty="0">
                <a:solidFill>
                  <a:srgbClr val="104F75"/>
                </a:solidFill>
              </a:rPr>
              <a:t>Lis l’interview et écris </a:t>
            </a:r>
            <a:r>
              <a:rPr lang="fr-FR" sz="2400" b="1" dirty="0">
                <a:solidFill>
                  <a:srgbClr val="104F75"/>
                </a:solidFill>
              </a:rPr>
              <a:t>le</a:t>
            </a:r>
            <a:r>
              <a:rPr lang="fr-FR" sz="2400" dirty="0">
                <a:solidFill>
                  <a:srgbClr val="104F75"/>
                </a:solidFill>
              </a:rPr>
              <a:t>, </a:t>
            </a:r>
            <a:r>
              <a:rPr lang="fr-FR" sz="2400" b="1" dirty="0">
                <a:solidFill>
                  <a:srgbClr val="104F75"/>
                </a:solidFill>
              </a:rPr>
              <a:t>la</a:t>
            </a:r>
            <a:r>
              <a:rPr lang="fr-FR" sz="2400" dirty="0">
                <a:solidFill>
                  <a:srgbClr val="104F75"/>
                </a:solidFill>
              </a:rPr>
              <a:t>, ou </a:t>
            </a:r>
            <a:r>
              <a:rPr lang="fr-FR" sz="2400" b="1" dirty="0">
                <a:solidFill>
                  <a:srgbClr val="104F75"/>
                </a:solidFill>
              </a:rPr>
              <a:t>l’</a:t>
            </a:r>
            <a:r>
              <a:rPr lang="fr-FR" sz="2400" dirty="0">
                <a:solidFill>
                  <a:srgbClr val="104F75"/>
                </a:solidFill>
              </a:rPr>
              <a:t>.</a:t>
            </a:r>
          </a:p>
        </p:txBody>
      </p:sp>
      <p:sp>
        <p:nvSpPr>
          <p:cNvPr id="10" name="Rounded Rectangle 46">
            <a:extLst>
              <a:ext uri="{FF2B5EF4-FFF2-40B4-BE49-F238E27FC236}">
                <a16:creationId xmlns:a16="http://schemas.microsoft.com/office/drawing/2014/main" id="{CA3F94B5-A9B6-42AF-9946-F3BA6C7D22E0}"/>
              </a:ext>
            </a:extLst>
          </p:cNvPr>
          <p:cNvSpPr/>
          <p:nvPr/>
        </p:nvSpPr>
        <p:spPr>
          <a:xfrm>
            <a:off x="1402194" y="1961788"/>
            <a:ext cx="72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Rounded Rectangle 46">
            <a:extLst>
              <a:ext uri="{FF2B5EF4-FFF2-40B4-BE49-F238E27FC236}">
                <a16:creationId xmlns:a16="http://schemas.microsoft.com/office/drawing/2014/main" id="{F2EA1EBD-BE43-43DF-B7A4-30A9C89E6449}"/>
              </a:ext>
            </a:extLst>
          </p:cNvPr>
          <p:cNvSpPr/>
          <p:nvPr/>
        </p:nvSpPr>
        <p:spPr>
          <a:xfrm>
            <a:off x="799082" y="2509322"/>
            <a:ext cx="72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Rounded Rectangle 46">
            <a:extLst>
              <a:ext uri="{FF2B5EF4-FFF2-40B4-BE49-F238E27FC236}">
                <a16:creationId xmlns:a16="http://schemas.microsoft.com/office/drawing/2014/main" id="{131A7265-8402-4ABD-B7FB-61AC5F9E909D}"/>
              </a:ext>
            </a:extLst>
          </p:cNvPr>
          <p:cNvSpPr/>
          <p:nvPr/>
        </p:nvSpPr>
        <p:spPr>
          <a:xfrm>
            <a:off x="1343829" y="3082617"/>
            <a:ext cx="72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ounded Rectangle 46">
            <a:extLst>
              <a:ext uri="{FF2B5EF4-FFF2-40B4-BE49-F238E27FC236}">
                <a16:creationId xmlns:a16="http://schemas.microsoft.com/office/drawing/2014/main" id="{8D732E83-6137-4C0D-A4B5-E9EA733F3160}"/>
              </a:ext>
            </a:extLst>
          </p:cNvPr>
          <p:cNvSpPr/>
          <p:nvPr/>
        </p:nvSpPr>
        <p:spPr>
          <a:xfrm>
            <a:off x="1111931" y="3625061"/>
            <a:ext cx="72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ounded Rectangle 46">
            <a:extLst>
              <a:ext uri="{FF2B5EF4-FFF2-40B4-BE49-F238E27FC236}">
                <a16:creationId xmlns:a16="http://schemas.microsoft.com/office/drawing/2014/main" id="{12DD5C51-9A2E-4F0D-9387-05A7608D9C3B}"/>
              </a:ext>
            </a:extLst>
          </p:cNvPr>
          <p:cNvSpPr/>
          <p:nvPr/>
        </p:nvSpPr>
        <p:spPr>
          <a:xfrm>
            <a:off x="799082" y="4190257"/>
            <a:ext cx="72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ounded Rectangle 46">
            <a:extLst>
              <a:ext uri="{FF2B5EF4-FFF2-40B4-BE49-F238E27FC236}">
                <a16:creationId xmlns:a16="http://schemas.microsoft.com/office/drawing/2014/main" id="{E65B49F2-B23D-4DDA-BB80-DC4D6C618F01}"/>
              </a:ext>
            </a:extLst>
          </p:cNvPr>
          <p:cNvSpPr/>
          <p:nvPr/>
        </p:nvSpPr>
        <p:spPr>
          <a:xfrm>
            <a:off x="4213564" y="4692404"/>
            <a:ext cx="72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Rounded Rectangle 46">
            <a:extLst>
              <a:ext uri="{FF2B5EF4-FFF2-40B4-BE49-F238E27FC236}">
                <a16:creationId xmlns:a16="http://schemas.microsoft.com/office/drawing/2014/main" id="{5F60EFCF-A974-4C4F-A792-E9FB1AFB1848}"/>
              </a:ext>
            </a:extLst>
          </p:cNvPr>
          <p:cNvSpPr/>
          <p:nvPr/>
        </p:nvSpPr>
        <p:spPr>
          <a:xfrm>
            <a:off x="837992" y="5258987"/>
            <a:ext cx="72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Rounded Rectangle 46">
            <a:extLst>
              <a:ext uri="{FF2B5EF4-FFF2-40B4-BE49-F238E27FC236}">
                <a16:creationId xmlns:a16="http://schemas.microsoft.com/office/drawing/2014/main" id="{46FDB597-D14F-4733-B01C-C766982A8744}"/>
              </a:ext>
            </a:extLst>
          </p:cNvPr>
          <p:cNvSpPr/>
          <p:nvPr/>
        </p:nvSpPr>
        <p:spPr>
          <a:xfrm>
            <a:off x="4584294" y="5258987"/>
            <a:ext cx="720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7164158E-89D3-4ABA-9530-980E9D598411}"/>
              </a:ext>
            </a:extLst>
          </p:cNvPr>
          <p:cNvSpPr/>
          <p:nvPr/>
        </p:nvSpPr>
        <p:spPr>
          <a:xfrm>
            <a:off x="7144298" y="5847122"/>
            <a:ext cx="4765622" cy="399600"/>
          </a:xfrm>
          <a:prstGeom prst="wedgeRoundRectCallout">
            <a:avLst>
              <a:gd name="adj1" fmla="val -49485"/>
              <a:gd name="adj2" fmla="val 7888"/>
              <a:gd name="adj3" fmla="val 16667"/>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*la carte bleue</a:t>
            </a:r>
            <a:r>
              <a:rPr lang="fr-FR" sz="2000" dirty="0">
                <a:solidFill>
                  <a:prstClr val="white"/>
                </a:solidFill>
                <a:latin typeface="Century Gothic" panose="020B0502020202020204" pitchFamily="34" charset="0"/>
              </a:rPr>
              <a:t> = </a:t>
            </a:r>
            <a:r>
              <a:rPr lang="en-GB" sz="2000" dirty="0">
                <a:solidFill>
                  <a:prstClr val="white"/>
                </a:solidFill>
                <a:latin typeface="Century Gothic" panose="020B0502020202020204" pitchFamily="34" charset="0"/>
              </a:rPr>
              <a:t>debit/credit card</a:t>
            </a:r>
            <a:endParaRPr lang="en-GB" sz="2000" b="1" dirty="0">
              <a:solidFill>
                <a:prstClr val="white"/>
              </a:solidFill>
              <a:latin typeface="Century Gothic" panose="020B0502020202020204" pitchFamily="34" charset="0"/>
            </a:endParaRPr>
          </a:p>
        </p:txBody>
      </p:sp>
      <p:pic>
        <p:nvPicPr>
          <p:cNvPr id="19" name="Picture 18" descr="A person playing a guitar&#10;&#10;Description automatically generated with low confidence">
            <a:extLst>
              <a:ext uri="{FF2B5EF4-FFF2-40B4-BE49-F238E27FC236}">
                <a16:creationId xmlns:a16="http://schemas.microsoft.com/office/drawing/2014/main" id="{9E6F3DFC-CF56-4634-B49E-2CD40A9395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5773" y="2517914"/>
            <a:ext cx="2661945" cy="2058294"/>
          </a:xfrm>
          <a:prstGeom prst="rect">
            <a:avLst/>
          </a:prstGeom>
        </p:spPr>
      </p:pic>
      <p:sp>
        <p:nvSpPr>
          <p:cNvPr id="18" name="TextBox 17">
            <a:extLst>
              <a:ext uri="{FF2B5EF4-FFF2-40B4-BE49-F238E27FC236}">
                <a16:creationId xmlns:a16="http://schemas.microsoft.com/office/drawing/2014/main" id="{A3359A55-DFAA-6ED3-490E-80DDC91BFEE5}"/>
              </a:ext>
            </a:extLst>
          </p:cNvPr>
          <p:cNvSpPr txBox="1"/>
          <p:nvPr/>
        </p:nvSpPr>
        <p:spPr>
          <a:xfrm>
            <a:off x="4003187" y="2482853"/>
            <a:ext cx="3535297" cy="442674"/>
          </a:xfrm>
          <a:prstGeom prst="wedgeRoundRectCallout">
            <a:avLst>
              <a:gd name="adj1" fmla="val -49143"/>
              <a:gd name="adj2" fmla="val 13777"/>
              <a:gd name="adj3" fmla="val 16667"/>
            </a:avLst>
          </a:prstGeom>
          <a:solidFill>
            <a:srgbClr val="104F75"/>
          </a:solidFill>
          <a:ln>
            <a:solidFill>
              <a:srgbClr val="E87D1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What are they delivering?</a:t>
            </a:r>
            <a:endParaRPr kumimoji="0" lang="en-GB" sz="2000" b="1" i="0" u="none" strike="noStrike" kern="1200" cap="none" spc="0" normalizeH="0" baseline="0" noProof="0" dirty="0">
              <a:ln>
                <a:noFill/>
              </a:ln>
              <a:solidFill>
                <a:prstClr val="white"/>
              </a:solidFill>
              <a:effectLst/>
              <a:uLnTx/>
              <a:uFillTx/>
              <a:latin typeface="Century Gothic" panose="020F0302020204030204"/>
            </a:endParaRPr>
          </a:p>
        </p:txBody>
      </p:sp>
      <p:sp>
        <p:nvSpPr>
          <p:cNvPr id="20" name="TextBox 19">
            <a:extLst>
              <a:ext uri="{FF2B5EF4-FFF2-40B4-BE49-F238E27FC236}">
                <a16:creationId xmlns:a16="http://schemas.microsoft.com/office/drawing/2014/main" id="{AD8B6B06-BDF3-FF88-560C-16B384A1A3DB}"/>
              </a:ext>
            </a:extLst>
          </p:cNvPr>
          <p:cNvSpPr txBox="1"/>
          <p:nvPr/>
        </p:nvSpPr>
        <p:spPr>
          <a:xfrm>
            <a:off x="5060210" y="3050654"/>
            <a:ext cx="3382041" cy="442674"/>
          </a:xfrm>
          <a:prstGeom prst="wedgeRoundRectCallout">
            <a:avLst>
              <a:gd name="adj1" fmla="val -49143"/>
              <a:gd name="adj2" fmla="val 8973"/>
              <a:gd name="adj3" fmla="val 16667"/>
            </a:avLst>
          </a:prstGeom>
          <a:solidFill>
            <a:srgbClr val="104F75"/>
          </a:solidFill>
          <a:ln>
            <a:solidFill>
              <a:srgbClr val="E87D1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What are they sending?</a:t>
            </a:r>
            <a:endParaRPr kumimoji="0" lang="en-GB" sz="2000" b="1" i="0" u="none" strike="noStrike" kern="1200" cap="none" spc="0" normalizeH="0" baseline="0" noProof="0" dirty="0">
              <a:ln>
                <a:noFill/>
              </a:ln>
              <a:solidFill>
                <a:prstClr val="white"/>
              </a:solidFill>
              <a:effectLst/>
              <a:uLnTx/>
              <a:uFillTx/>
              <a:latin typeface="Century Gothic" panose="020F0302020204030204"/>
            </a:endParaRPr>
          </a:p>
        </p:txBody>
      </p:sp>
      <p:sp>
        <p:nvSpPr>
          <p:cNvPr id="21" name="TextBox 20">
            <a:extLst>
              <a:ext uri="{FF2B5EF4-FFF2-40B4-BE49-F238E27FC236}">
                <a16:creationId xmlns:a16="http://schemas.microsoft.com/office/drawing/2014/main" id="{F4B8C205-7BB9-AF75-1646-BA181B6FA3FB}"/>
              </a:ext>
            </a:extLst>
          </p:cNvPr>
          <p:cNvSpPr txBox="1"/>
          <p:nvPr/>
        </p:nvSpPr>
        <p:spPr>
          <a:xfrm>
            <a:off x="6096000" y="3700660"/>
            <a:ext cx="1846521" cy="783193"/>
          </a:xfrm>
          <a:prstGeom prst="wedgeRoundRectCallout">
            <a:avLst>
              <a:gd name="adj1" fmla="val -49745"/>
              <a:gd name="adj2" fmla="val 6571"/>
              <a:gd name="adj3" fmla="val 16667"/>
            </a:avLst>
          </a:prstGeom>
          <a:solidFill>
            <a:srgbClr val="104F75"/>
          </a:solidFill>
          <a:ln>
            <a:solidFill>
              <a:srgbClr val="E87D1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What is she paying for?</a:t>
            </a:r>
            <a:endParaRPr kumimoji="0" lang="en-GB" sz="2000" b="1" i="0" u="none" strike="noStrike" kern="1200" cap="none" spc="0" normalizeH="0" baseline="0" noProof="0" dirty="0">
              <a:ln>
                <a:noFill/>
              </a:ln>
              <a:solidFill>
                <a:prstClr val="white"/>
              </a:solidFill>
              <a:effectLst/>
              <a:uLnTx/>
              <a:uFillTx/>
              <a:latin typeface="Century Gothic" panose="020F0302020204030204"/>
            </a:endParaRPr>
          </a:p>
        </p:txBody>
      </p:sp>
      <p:sp>
        <p:nvSpPr>
          <p:cNvPr id="22" name="TextBox 21">
            <a:extLst>
              <a:ext uri="{FF2B5EF4-FFF2-40B4-BE49-F238E27FC236}">
                <a16:creationId xmlns:a16="http://schemas.microsoft.com/office/drawing/2014/main" id="{CDB769F3-463F-F7E0-F36F-231C4A19DD39}"/>
              </a:ext>
            </a:extLst>
          </p:cNvPr>
          <p:cNvSpPr txBox="1"/>
          <p:nvPr/>
        </p:nvSpPr>
        <p:spPr>
          <a:xfrm>
            <a:off x="8487181" y="4745496"/>
            <a:ext cx="3301493" cy="442674"/>
          </a:xfrm>
          <a:prstGeom prst="wedgeRoundRectCallout">
            <a:avLst>
              <a:gd name="adj1" fmla="val -49143"/>
              <a:gd name="adj2" fmla="val 8973"/>
              <a:gd name="adj3" fmla="val 16667"/>
            </a:avLst>
          </a:prstGeom>
          <a:solidFill>
            <a:srgbClr val="104F75"/>
          </a:solidFill>
          <a:ln>
            <a:solidFill>
              <a:srgbClr val="E87D1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What is she looking for?</a:t>
            </a:r>
            <a:endParaRPr kumimoji="0" lang="en-GB" sz="2000" b="1" i="0" u="none" strike="noStrike" kern="1200" cap="none" spc="0" normalizeH="0" baseline="0" noProof="0" dirty="0">
              <a:ln>
                <a:noFill/>
              </a:ln>
              <a:solidFill>
                <a:prstClr val="white"/>
              </a:solidFill>
              <a:effectLst/>
              <a:uLnTx/>
              <a:uFillTx/>
              <a:latin typeface="Century Gothic" panose="020F0302020204030204"/>
            </a:endParaRPr>
          </a:p>
        </p:txBody>
      </p:sp>
      <p:sp>
        <p:nvSpPr>
          <p:cNvPr id="23" name="TextBox 22">
            <a:extLst>
              <a:ext uri="{FF2B5EF4-FFF2-40B4-BE49-F238E27FC236}">
                <a16:creationId xmlns:a16="http://schemas.microsoft.com/office/drawing/2014/main" id="{B373182A-B96C-B7F8-9289-9AAFCB874F96}"/>
              </a:ext>
            </a:extLst>
          </p:cNvPr>
          <p:cNvSpPr txBox="1"/>
          <p:nvPr/>
        </p:nvSpPr>
        <p:spPr>
          <a:xfrm>
            <a:off x="9258599" y="1508640"/>
            <a:ext cx="1650406" cy="783193"/>
          </a:xfrm>
          <a:prstGeom prst="wedgeRoundRectCallout">
            <a:avLst>
              <a:gd name="adj1" fmla="val -49143"/>
              <a:gd name="adj2" fmla="val 13777"/>
              <a:gd name="adj3" fmla="val 16667"/>
            </a:avLst>
          </a:prstGeom>
          <a:solidFill>
            <a:srgbClr val="104F75"/>
          </a:solidFill>
          <a:ln>
            <a:solidFill>
              <a:srgbClr val="E87D1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What is she using?</a:t>
            </a:r>
            <a:endParaRPr kumimoji="0" lang="en-GB" sz="2000" b="1" i="0" u="none" strike="noStrike" kern="1200" cap="none" spc="0" normalizeH="0" baseline="0" noProof="0" dirty="0">
              <a:ln>
                <a:noFill/>
              </a:ln>
              <a:solidFill>
                <a:prstClr val="white"/>
              </a:solidFill>
              <a:effectLst/>
              <a:uLnTx/>
              <a:uFillTx/>
              <a:latin typeface="Century Gothic" panose="020F0302020204030204"/>
            </a:endParaRPr>
          </a:p>
        </p:txBody>
      </p:sp>
    </p:spTree>
    <p:extLst>
      <p:ext uri="{BB962C8B-B14F-4D97-AF65-F5344CB8AC3E}">
        <p14:creationId xmlns:p14="http://schemas.microsoft.com/office/powerpoint/2010/main" val="264479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20" grpId="0" animBg="1"/>
      <p:bldP spid="21" grpId="0" animBg="1"/>
      <p:bldP spid="22" grpId="0" animBg="1"/>
      <p:bldP spid="23"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Une lettre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écrire</a:t>
            </a:r>
          </a:p>
        </p:txBody>
      </p:sp>
      <p:sp>
        <p:nvSpPr>
          <p:cNvPr id="6" name="TextBox 5">
            <a:extLst>
              <a:ext uri="{FF2B5EF4-FFF2-40B4-BE49-F238E27FC236}">
                <a16:creationId xmlns:a16="http://schemas.microsoft.com/office/drawing/2014/main" id="{A2AECFFE-55D9-ED46-9E49-F19805C09A6A}"/>
              </a:ext>
            </a:extLst>
          </p:cNvPr>
          <p:cNvSpPr txBox="1"/>
          <p:nvPr/>
        </p:nvSpPr>
        <p:spPr>
          <a:xfrm>
            <a:off x="221016" y="2373686"/>
            <a:ext cx="11474027"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04F75"/>
                </a:solidFill>
                <a:latin typeface="Century Gothic" panose="020F0302020204030204"/>
              </a:rPr>
              <a:t>Hi!</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104F75"/>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Thank you for the hat! I like it, and I wear it almost every day. I don’t wear it when it’s windy! I like the book about Africa. I use it for my homework, and sometimes my sister borrows it. Thank you for the shirt from Asia. I look at it often, but I don’t wear it for daily life. It’s too beautiful ! The novel about Europe contains lots of memories of childhood. I read it when I want a feeling of happiness.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104F75"/>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See you soon</a:t>
            </a:r>
          </a:p>
        </p:txBody>
      </p:sp>
      <p:pic>
        <p:nvPicPr>
          <p:cNvPr id="3" name="Picture 2" descr="Text, letter&#10;&#10;Description automatically generated">
            <a:extLst>
              <a:ext uri="{FF2B5EF4-FFF2-40B4-BE49-F238E27FC236}">
                <a16:creationId xmlns:a16="http://schemas.microsoft.com/office/drawing/2014/main" id="{0669C0B5-A567-DC00-B5A3-53934D337A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968693">
            <a:off x="8503179" y="839874"/>
            <a:ext cx="1888254" cy="1321778"/>
          </a:xfrm>
          <a:prstGeom prst="rect">
            <a:avLst/>
          </a:prstGeom>
        </p:spPr>
      </p:pic>
      <p:sp>
        <p:nvSpPr>
          <p:cNvPr id="9" name="TextBox 8">
            <a:extLst>
              <a:ext uri="{FF2B5EF4-FFF2-40B4-BE49-F238E27FC236}">
                <a16:creationId xmlns:a16="http://schemas.microsoft.com/office/drawing/2014/main" id="{F47F8FBF-B73E-B136-7EDF-818FD001B51C}"/>
              </a:ext>
            </a:extLst>
          </p:cNvPr>
          <p:cNvSpPr txBox="1"/>
          <p:nvPr/>
        </p:nvSpPr>
        <p:spPr>
          <a:xfrm>
            <a:off x="180001" y="1263015"/>
            <a:ext cx="80604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04F75"/>
                </a:solidFill>
                <a:latin typeface="Century Gothic" panose="020F0302020204030204"/>
              </a:rPr>
              <a:t>Tu écris une lettre pour dire merci </a:t>
            </a:r>
            <a:r>
              <a:rPr lang="fr-FR" sz="2400" dirty="0">
                <a:solidFill>
                  <a:srgbClr val="104F75"/>
                </a:solidFill>
                <a:latin typeface="Century Gothic" panose="020B0502020202020204" pitchFamily="34" charset="0"/>
              </a:rPr>
              <a:t>à</a:t>
            </a:r>
            <a:r>
              <a:rPr lang="fr-FR" sz="2400" dirty="0">
                <a:solidFill>
                  <a:srgbClr val="104F75"/>
                </a:solidFill>
                <a:latin typeface="Century Gothic" panose="020F0302020204030204"/>
              </a:rPr>
              <a:t> un ami pour tes cadeaux d’anniversaire. Traduis la lettre en fran</a:t>
            </a:r>
            <a:r>
              <a:rPr lang="fr-FR" sz="2400" dirty="0">
                <a:solidFill>
                  <a:srgbClr val="104F75"/>
                </a:solidFill>
                <a:latin typeface="Century Gothic" panose="020B0502020202020204" pitchFamily="34" charset="0"/>
              </a:rPr>
              <a:t>çais.</a:t>
            </a:r>
          </a:p>
        </p:txBody>
      </p:sp>
      <p:pic>
        <p:nvPicPr>
          <p:cNvPr id="10" name="Picture 9" descr="A picture containing cage&#10;&#10;Description automatically generated">
            <a:extLst>
              <a:ext uri="{FF2B5EF4-FFF2-40B4-BE49-F238E27FC236}">
                <a16:creationId xmlns:a16="http://schemas.microsoft.com/office/drawing/2014/main" id="{ADE5047B-471D-68F5-47FA-31F7798DED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1108" y="2142418"/>
            <a:ext cx="1216317" cy="879930"/>
          </a:xfrm>
          <a:prstGeom prst="rect">
            <a:avLst/>
          </a:prstGeom>
        </p:spPr>
      </p:pic>
      <p:pic>
        <p:nvPicPr>
          <p:cNvPr id="12" name="Picture 11" descr="A group of different colored dresses&#10;&#10;Description automatically generated with low confidence">
            <a:extLst>
              <a:ext uri="{FF2B5EF4-FFF2-40B4-BE49-F238E27FC236}">
                <a16:creationId xmlns:a16="http://schemas.microsoft.com/office/drawing/2014/main" id="{1FFD43DC-1CC8-C72D-990C-0BD9C4279DF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8987" t="52968" r="1385"/>
          <a:stretch/>
        </p:blipFill>
        <p:spPr>
          <a:xfrm>
            <a:off x="10570798" y="1199860"/>
            <a:ext cx="1545552" cy="1537218"/>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1C598093-0D50-AD66-3D08-EC2ACDACBA1C}"/>
              </a:ext>
            </a:extLst>
          </p:cNvPr>
          <p:cNvPicPr>
            <a:picLocks noChangeAspect="1"/>
          </p:cNvPicPr>
          <p:nvPr/>
        </p:nvPicPr>
        <p:blipFill rotWithShape="1">
          <a:blip r:embed="rId7">
            <a:extLst>
              <a:ext uri="{28A0092B-C50C-407E-A947-70E740481C1C}">
                <a14:useLocalDpi xmlns:a14="http://schemas.microsoft.com/office/drawing/2010/main" val="0"/>
              </a:ext>
            </a:extLst>
          </a:blip>
          <a:srcRect l="44754" t="-6537" r="-2802" b="65324"/>
          <a:stretch/>
        </p:blipFill>
        <p:spPr>
          <a:xfrm>
            <a:off x="8479971" y="4997236"/>
            <a:ext cx="3491013" cy="1393370"/>
          </a:xfrm>
          <a:prstGeom prst="rect">
            <a:avLst/>
          </a:prstGeom>
        </p:spPr>
      </p:pic>
    </p:spTree>
    <p:extLst>
      <p:ext uri="{BB962C8B-B14F-4D97-AF65-F5344CB8AC3E}">
        <p14:creationId xmlns:p14="http://schemas.microsoft.com/office/powerpoint/2010/main" val="3073171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Une lettre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écrire</a:t>
            </a:r>
          </a:p>
        </p:txBody>
      </p:sp>
      <p:sp>
        <p:nvSpPr>
          <p:cNvPr id="6" name="TextBox 5">
            <a:extLst>
              <a:ext uri="{FF2B5EF4-FFF2-40B4-BE49-F238E27FC236}">
                <a16:creationId xmlns:a16="http://schemas.microsoft.com/office/drawing/2014/main" id="{A2AECFFE-55D9-ED46-9E49-F19805C09A6A}"/>
              </a:ext>
            </a:extLst>
          </p:cNvPr>
          <p:cNvSpPr txBox="1"/>
          <p:nvPr/>
        </p:nvSpPr>
        <p:spPr>
          <a:xfrm>
            <a:off x="169114" y="1263343"/>
            <a:ext cx="11456829"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04F75"/>
                </a:solidFill>
                <a:latin typeface="Century Gothic" panose="020F0302020204030204"/>
              </a:rPr>
              <a:t>Tu écris une lettre pour dire merci </a:t>
            </a:r>
            <a:r>
              <a:rPr lang="fr-FR" sz="2400" dirty="0">
                <a:solidFill>
                  <a:srgbClr val="104F75"/>
                </a:solidFill>
                <a:latin typeface="Century Gothic" panose="020B0502020202020204" pitchFamily="34" charset="0"/>
              </a:rPr>
              <a:t>à</a:t>
            </a:r>
            <a:r>
              <a:rPr lang="fr-FR" sz="2400" dirty="0">
                <a:solidFill>
                  <a:srgbClr val="104F75"/>
                </a:solidFill>
                <a:latin typeface="Century Gothic" panose="020F0302020204030204"/>
              </a:rPr>
              <a:t> un ami pour tes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04F75"/>
                </a:solidFill>
                <a:latin typeface="Century Gothic" panose="020F0302020204030204"/>
              </a:rPr>
              <a:t>cadeaux d’anniversaire. Traduis la lettre en fran</a:t>
            </a:r>
            <a:r>
              <a:rPr lang="fr-FR" sz="2400" dirty="0">
                <a:solidFill>
                  <a:srgbClr val="104F75"/>
                </a:solidFill>
                <a:latin typeface="Century Gothic" panose="020B0502020202020204" pitchFamily="34" charset="0"/>
              </a:rPr>
              <a:t>çais.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104F75"/>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04F75"/>
                </a:solidFill>
                <a:latin typeface="Century Gothic" panose="020F0302020204030204"/>
              </a:rPr>
              <a:t>Hi!</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104F75"/>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Merci pour le chapeau! </a:t>
            </a:r>
            <a:r>
              <a:rPr lang="en-GB" sz="2400" b="1" dirty="0">
                <a:solidFill>
                  <a:srgbClr val="104F75"/>
                </a:solidFill>
                <a:latin typeface="Century Gothic" panose="020F0302020204030204"/>
              </a:rPr>
              <a:t>I like it, and I wear it almost every day</a:t>
            </a:r>
            <a:r>
              <a:rPr lang="en-GB" sz="2400" dirty="0">
                <a:solidFill>
                  <a:srgbClr val="104F75"/>
                </a:solidFill>
                <a:latin typeface="Century Gothic" panose="020F0302020204030204"/>
              </a:rPr>
              <a:t>. I don’t wear it when it’s windy! </a:t>
            </a:r>
            <a:r>
              <a:rPr lang="fr-FR" sz="2400" dirty="0">
                <a:solidFill>
                  <a:srgbClr val="104F75"/>
                </a:solidFill>
                <a:latin typeface="Century Gothic" panose="020F0302020204030204"/>
              </a:rPr>
              <a:t>J’aime le livre sur l’Afrique</a:t>
            </a:r>
            <a:r>
              <a:rPr lang="en-GB" sz="2400" b="1" dirty="0">
                <a:solidFill>
                  <a:srgbClr val="104F75"/>
                </a:solidFill>
                <a:latin typeface="Century Gothic" panose="020F0302020204030204"/>
              </a:rPr>
              <a:t>. I use it for my homework, and sometimes my sister borrows it. </a:t>
            </a:r>
            <a:r>
              <a:rPr lang="fr-FR" sz="2400" dirty="0">
                <a:solidFill>
                  <a:srgbClr val="104F75"/>
                </a:solidFill>
                <a:latin typeface="Century Gothic" panose="020F0302020204030204"/>
              </a:rPr>
              <a:t>Merci pour la chemise d’Asie</a:t>
            </a:r>
            <a:r>
              <a:rPr lang="en-GB" sz="2400" dirty="0">
                <a:solidFill>
                  <a:srgbClr val="104F75"/>
                </a:solidFill>
                <a:latin typeface="Century Gothic" panose="020F0302020204030204"/>
              </a:rPr>
              <a:t>. </a:t>
            </a:r>
            <a:r>
              <a:rPr lang="en-GB" sz="2400" b="1" dirty="0">
                <a:solidFill>
                  <a:srgbClr val="104F75"/>
                </a:solidFill>
                <a:latin typeface="Century Gothic" panose="020F0302020204030204"/>
              </a:rPr>
              <a:t>I look at it often, but I don’t wear it for daily life. It’s too beautiful ! </a:t>
            </a:r>
            <a:r>
              <a:rPr lang="fr-FR" sz="2400" dirty="0">
                <a:solidFill>
                  <a:srgbClr val="104F75"/>
                </a:solidFill>
                <a:latin typeface="Century Gothic" panose="020F0302020204030204"/>
              </a:rPr>
              <a:t>Le roman sur l’Europe contient beaucoup de souvenirs d’enfance</a:t>
            </a:r>
            <a:r>
              <a:rPr lang="fr-FR" sz="2400" b="1" dirty="0">
                <a:solidFill>
                  <a:srgbClr val="104F75"/>
                </a:solidFill>
                <a:latin typeface="Century Gothic" panose="020F0302020204030204"/>
              </a:rPr>
              <a:t>.</a:t>
            </a:r>
            <a:r>
              <a:rPr lang="en-GB" sz="2400" b="1" dirty="0">
                <a:solidFill>
                  <a:srgbClr val="104F75"/>
                </a:solidFill>
                <a:latin typeface="Century Gothic" panose="020F0302020204030204"/>
              </a:rPr>
              <a:t> I read it when I want a feeling of happiness.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104F75"/>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See you soon</a:t>
            </a:r>
          </a:p>
        </p:txBody>
      </p:sp>
      <p:pic>
        <p:nvPicPr>
          <p:cNvPr id="10" name="Picture 9" descr="Text, letter&#10;&#10;Description automatically generated">
            <a:extLst>
              <a:ext uri="{FF2B5EF4-FFF2-40B4-BE49-F238E27FC236}">
                <a16:creationId xmlns:a16="http://schemas.microsoft.com/office/drawing/2014/main" id="{91B8B11D-2F95-8892-6737-BD1144DD27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968693">
            <a:off x="8503180" y="808037"/>
            <a:ext cx="1888254" cy="1321778"/>
          </a:xfrm>
          <a:prstGeom prst="rect">
            <a:avLst/>
          </a:prstGeom>
        </p:spPr>
      </p:pic>
      <p:pic>
        <p:nvPicPr>
          <p:cNvPr id="11" name="Picture 10" descr="A picture containing cage&#10;&#10;Description automatically generated">
            <a:extLst>
              <a:ext uri="{FF2B5EF4-FFF2-40B4-BE49-F238E27FC236}">
                <a16:creationId xmlns:a16="http://schemas.microsoft.com/office/drawing/2014/main" id="{72CB7D4A-3EAF-EA17-55F7-F12E2F63E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1108" y="2142418"/>
            <a:ext cx="1216317" cy="879930"/>
          </a:xfrm>
          <a:prstGeom prst="rect">
            <a:avLst/>
          </a:prstGeom>
        </p:spPr>
      </p:pic>
      <p:pic>
        <p:nvPicPr>
          <p:cNvPr id="12" name="Picture 11" descr="A group of different colored dresses&#10;&#10;Description automatically generated with low confidence">
            <a:extLst>
              <a:ext uri="{FF2B5EF4-FFF2-40B4-BE49-F238E27FC236}">
                <a16:creationId xmlns:a16="http://schemas.microsoft.com/office/drawing/2014/main" id="{F54E0878-AB01-FD87-72D5-229EF8724B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8987" t="52968" r="1385"/>
          <a:stretch/>
        </p:blipFill>
        <p:spPr>
          <a:xfrm>
            <a:off x="10570798" y="1199860"/>
            <a:ext cx="1545552" cy="153721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965FDC28-EA01-F16B-9D1A-FA7D3B685E99}"/>
              </a:ext>
            </a:extLst>
          </p:cNvPr>
          <p:cNvPicPr>
            <a:picLocks noChangeAspect="1"/>
          </p:cNvPicPr>
          <p:nvPr/>
        </p:nvPicPr>
        <p:blipFill rotWithShape="1">
          <a:blip r:embed="rId7">
            <a:extLst>
              <a:ext uri="{28A0092B-C50C-407E-A947-70E740481C1C}">
                <a14:useLocalDpi xmlns:a14="http://schemas.microsoft.com/office/drawing/2010/main" val="0"/>
              </a:ext>
            </a:extLst>
          </a:blip>
          <a:srcRect l="44754" t="-6537" r="-2802" b="65324"/>
          <a:stretch/>
        </p:blipFill>
        <p:spPr>
          <a:xfrm>
            <a:off x="8479971" y="4997236"/>
            <a:ext cx="3491013" cy="1393370"/>
          </a:xfrm>
          <a:prstGeom prst="rect">
            <a:avLst/>
          </a:prstGeom>
        </p:spPr>
      </p:pic>
    </p:spTree>
    <p:extLst>
      <p:ext uri="{BB962C8B-B14F-4D97-AF65-F5344CB8AC3E}">
        <p14:creationId xmlns:p14="http://schemas.microsoft.com/office/powerpoint/2010/main" val="3074465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Une lettre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écrire</a:t>
            </a:r>
          </a:p>
        </p:txBody>
      </p:sp>
      <p:sp>
        <p:nvSpPr>
          <p:cNvPr id="6" name="TextBox 5">
            <a:extLst>
              <a:ext uri="{FF2B5EF4-FFF2-40B4-BE49-F238E27FC236}">
                <a16:creationId xmlns:a16="http://schemas.microsoft.com/office/drawing/2014/main" id="{A2AECFFE-55D9-ED46-9E49-F19805C09A6A}"/>
              </a:ext>
            </a:extLst>
          </p:cNvPr>
          <p:cNvSpPr txBox="1"/>
          <p:nvPr/>
        </p:nvSpPr>
        <p:spPr>
          <a:xfrm>
            <a:off x="276675" y="1004713"/>
            <a:ext cx="8305508"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104F75"/>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04F75"/>
                </a:solidFill>
                <a:latin typeface="Century Gothic" panose="020F0302020204030204"/>
              </a:rPr>
              <a:t>Salut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104F75"/>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04F75"/>
                </a:solidFill>
                <a:latin typeface="Century Gothic" panose="020F0302020204030204"/>
              </a:rPr>
              <a:t>Merci pour </a:t>
            </a:r>
            <a:r>
              <a:rPr lang="fr-FR" sz="2400" i="1" u="sng" dirty="0">
                <a:solidFill>
                  <a:srgbClr val="104F75"/>
                </a:solidFill>
                <a:latin typeface="Century Gothic" panose="020F0302020204030204"/>
              </a:rPr>
              <a:t>le chapeau </a:t>
            </a:r>
            <a:r>
              <a:rPr lang="fr-FR" sz="2400" dirty="0">
                <a:solidFill>
                  <a:srgbClr val="104F75"/>
                </a:solidFill>
                <a:latin typeface="Century Gothic" panose="020F0302020204030204"/>
              </a:rPr>
              <a:t>! Je </a:t>
            </a:r>
            <a:r>
              <a:rPr lang="fr-FR" sz="2400" b="1" dirty="0">
                <a:solidFill>
                  <a:srgbClr val="104F75"/>
                </a:solidFill>
                <a:latin typeface="Century Gothic" panose="020F0302020204030204"/>
              </a:rPr>
              <a:t>l’</a:t>
            </a:r>
            <a:r>
              <a:rPr lang="fr-FR" sz="2400" dirty="0">
                <a:solidFill>
                  <a:srgbClr val="104F75"/>
                </a:solidFill>
                <a:latin typeface="Century Gothic" panose="020F0302020204030204"/>
              </a:rPr>
              <a:t>aime, et je </a:t>
            </a:r>
            <a:r>
              <a:rPr lang="fr-FR" sz="2400" b="1" dirty="0">
                <a:solidFill>
                  <a:srgbClr val="104F75"/>
                </a:solidFill>
                <a:latin typeface="Century Gothic" panose="020F0302020204030204"/>
              </a:rPr>
              <a:t>le</a:t>
            </a:r>
            <a:r>
              <a:rPr lang="fr-FR" sz="2400" dirty="0">
                <a:solidFill>
                  <a:srgbClr val="104F75"/>
                </a:solidFill>
                <a:latin typeface="Century Gothic" panose="020F0302020204030204"/>
              </a:rPr>
              <a:t> porte presque tous les jours. Je ne </a:t>
            </a:r>
            <a:r>
              <a:rPr lang="fr-FR" sz="2400" b="1" dirty="0">
                <a:solidFill>
                  <a:srgbClr val="104F75"/>
                </a:solidFill>
                <a:latin typeface="Century Gothic" panose="020F0302020204030204"/>
              </a:rPr>
              <a:t>le</a:t>
            </a:r>
            <a:r>
              <a:rPr lang="fr-FR" sz="2400" dirty="0">
                <a:solidFill>
                  <a:srgbClr val="104F75"/>
                </a:solidFill>
                <a:latin typeface="Century Gothic" panose="020F0302020204030204"/>
              </a:rPr>
              <a:t> porte pas quand il y a du vent ! J’aime </a:t>
            </a:r>
            <a:r>
              <a:rPr lang="fr-FR" sz="2400" i="1" u="sng" dirty="0">
                <a:solidFill>
                  <a:srgbClr val="104F75"/>
                </a:solidFill>
                <a:latin typeface="Century Gothic" panose="020F0302020204030204"/>
              </a:rPr>
              <a:t>le livre </a:t>
            </a:r>
            <a:r>
              <a:rPr lang="fr-FR" sz="2400" dirty="0">
                <a:solidFill>
                  <a:srgbClr val="104F75"/>
                </a:solidFill>
                <a:latin typeface="Century Gothic" panose="020F0302020204030204"/>
              </a:rPr>
              <a:t>sur l’Afrique. Je </a:t>
            </a:r>
            <a:r>
              <a:rPr lang="fr-FR" sz="2400" b="1" dirty="0">
                <a:solidFill>
                  <a:srgbClr val="104F75"/>
                </a:solidFill>
                <a:latin typeface="Century Gothic" panose="020F0302020204030204"/>
              </a:rPr>
              <a:t>l’</a:t>
            </a:r>
            <a:r>
              <a:rPr lang="fr-FR" sz="2400" dirty="0">
                <a:solidFill>
                  <a:srgbClr val="104F75"/>
                </a:solidFill>
                <a:latin typeface="Century Gothic" panose="020F0302020204030204"/>
              </a:rPr>
              <a:t>utilise pour mes devoirs, et quelquefois ma sœur </a:t>
            </a:r>
            <a:r>
              <a:rPr lang="fr-FR" sz="2400" b="1" dirty="0">
                <a:solidFill>
                  <a:srgbClr val="104F75"/>
                </a:solidFill>
                <a:latin typeface="Century Gothic" panose="020F0302020204030204"/>
              </a:rPr>
              <a:t>l’</a:t>
            </a:r>
            <a:r>
              <a:rPr lang="fr-FR" sz="2400" dirty="0">
                <a:solidFill>
                  <a:srgbClr val="104F75"/>
                </a:solidFill>
                <a:latin typeface="Century Gothic" panose="020F0302020204030204"/>
              </a:rPr>
              <a:t>emprunte. Merci pour </a:t>
            </a:r>
            <a:r>
              <a:rPr lang="fr-FR" sz="2400" i="1" u="sng" dirty="0">
                <a:solidFill>
                  <a:srgbClr val="104F75"/>
                </a:solidFill>
                <a:latin typeface="Century Gothic" panose="020F0302020204030204"/>
              </a:rPr>
              <a:t>la chemise </a:t>
            </a:r>
            <a:r>
              <a:rPr lang="fr-FR" sz="2400" dirty="0">
                <a:solidFill>
                  <a:srgbClr val="104F75"/>
                </a:solidFill>
                <a:latin typeface="Century Gothic" panose="020F0302020204030204"/>
              </a:rPr>
              <a:t>d’Asie. Je </a:t>
            </a:r>
            <a:r>
              <a:rPr lang="fr-FR" sz="2400" b="1" dirty="0">
                <a:solidFill>
                  <a:srgbClr val="104F75"/>
                </a:solidFill>
                <a:latin typeface="Century Gothic" panose="020F0302020204030204"/>
              </a:rPr>
              <a:t>la</a:t>
            </a:r>
            <a:r>
              <a:rPr lang="fr-FR" sz="2400" dirty="0">
                <a:solidFill>
                  <a:srgbClr val="104F75"/>
                </a:solidFill>
                <a:latin typeface="Century Gothic" panose="020F0302020204030204"/>
              </a:rPr>
              <a:t> regarde souvent, mais je ne </a:t>
            </a:r>
            <a:r>
              <a:rPr lang="fr-FR" sz="2400" b="1" dirty="0">
                <a:solidFill>
                  <a:srgbClr val="104F75"/>
                </a:solidFill>
                <a:latin typeface="Century Gothic" panose="020F0302020204030204"/>
              </a:rPr>
              <a:t>la</a:t>
            </a:r>
            <a:r>
              <a:rPr lang="fr-FR" sz="2400" dirty="0">
                <a:solidFill>
                  <a:srgbClr val="104F75"/>
                </a:solidFill>
                <a:latin typeface="Century Gothic" panose="020F0302020204030204"/>
              </a:rPr>
              <a:t> porte pas pour la vie quotidienne. </a:t>
            </a:r>
            <a:r>
              <a:rPr lang="fr-FR" sz="2400" b="1" dirty="0">
                <a:solidFill>
                  <a:srgbClr val="104F75"/>
                </a:solidFill>
                <a:latin typeface="Century Gothic" panose="020F0302020204030204"/>
              </a:rPr>
              <a:t>Elle </a:t>
            </a:r>
            <a:r>
              <a:rPr lang="fr-FR" sz="2400" dirty="0">
                <a:solidFill>
                  <a:srgbClr val="104F75"/>
                </a:solidFill>
                <a:latin typeface="Century Gothic" panose="020F0302020204030204"/>
              </a:rPr>
              <a:t>est trop belle ! </a:t>
            </a:r>
            <a:r>
              <a:rPr lang="fr-FR" sz="2400" i="1" u="sng" dirty="0">
                <a:solidFill>
                  <a:srgbClr val="104F75"/>
                </a:solidFill>
                <a:latin typeface="Century Gothic" panose="020F0302020204030204"/>
              </a:rPr>
              <a:t>Le roman </a:t>
            </a:r>
            <a:r>
              <a:rPr lang="fr-FR" sz="2400" dirty="0">
                <a:solidFill>
                  <a:srgbClr val="104F75"/>
                </a:solidFill>
                <a:latin typeface="Century Gothic" panose="020F0302020204030204"/>
              </a:rPr>
              <a:t>sur l’Europe contient beaucoup de souvenirs d’enfance. Je </a:t>
            </a:r>
            <a:r>
              <a:rPr lang="fr-FR" sz="2400" b="1" dirty="0">
                <a:solidFill>
                  <a:srgbClr val="104F75"/>
                </a:solidFill>
                <a:latin typeface="Century Gothic" panose="020F0302020204030204"/>
              </a:rPr>
              <a:t>le</a:t>
            </a:r>
            <a:r>
              <a:rPr lang="fr-FR" sz="2400" dirty="0">
                <a:solidFill>
                  <a:srgbClr val="104F75"/>
                </a:solidFill>
                <a:latin typeface="Century Gothic" panose="020F0302020204030204"/>
              </a:rPr>
              <a:t> lit quand je veux un air de bonheur.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dirty="0">
              <a:solidFill>
                <a:srgbClr val="104F75"/>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04F75"/>
                </a:solidFill>
                <a:latin typeface="Century Gothic" panose="020F0302020204030204"/>
              </a:rPr>
              <a:t>À bient</a:t>
            </a:r>
            <a:r>
              <a:rPr lang="fr-FR" sz="2400" dirty="0">
                <a:solidFill>
                  <a:srgbClr val="104F75"/>
                </a:solidFill>
                <a:latin typeface="Century Gothic" panose="020B0502020202020204" pitchFamily="34" charset="0"/>
              </a:rPr>
              <a:t>ôt !</a:t>
            </a:r>
            <a:endParaRPr lang="fr-FR" sz="2400" dirty="0">
              <a:solidFill>
                <a:srgbClr val="104F75"/>
              </a:solidFill>
              <a:latin typeface="Century Gothic" panose="020F0302020204030204"/>
            </a:endParaRPr>
          </a:p>
        </p:txBody>
      </p:sp>
      <p:pic>
        <p:nvPicPr>
          <p:cNvPr id="10" name="Picture 9" descr="Text, letter&#10;&#10;Description automatically generated">
            <a:extLst>
              <a:ext uri="{FF2B5EF4-FFF2-40B4-BE49-F238E27FC236}">
                <a16:creationId xmlns:a16="http://schemas.microsoft.com/office/drawing/2014/main" id="{C9E776F6-52AB-965B-C16E-14D3DFF72F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968693">
            <a:off x="8503179" y="839874"/>
            <a:ext cx="1888254" cy="1321778"/>
          </a:xfrm>
          <a:prstGeom prst="rect">
            <a:avLst/>
          </a:prstGeom>
        </p:spPr>
      </p:pic>
      <p:pic>
        <p:nvPicPr>
          <p:cNvPr id="11" name="Picture 10" descr="A picture containing cage&#10;&#10;Description automatically generated">
            <a:extLst>
              <a:ext uri="{FF2B5EF4-FFF2-40B4-BE49-F238E27FC236}">
                <a16:creationId xmlns:a16="http://schemas.microsoft.com/office/drawing/2014/main" id="{D706F27E-BBD7-275B-B887-D0DFAF4975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1108" y="2142418"/>
            <a:ext cx="1216317" cy="879930"/>
          </a:xfrm>
          <a:prstGeom prst="rect">
            <a:avLst/>
          </a:prstGeom>
        </p:spPr>
      </p:pic>
      <p:pic>
        <p:nvPicPr>
          <p:cNvPr id="12" name="Picture 11" descr="A group of different colored dresses&#10;&#10;Description automatically generated with low confidence">
            <a:extLst>
              <a:ext uri="{FF2B5EF4-FFF2-40B4-BE49-F238E27FC236}">
                <a16:creationId xmlns:a16="http://schemas.microsoft.com/office/drawing/2014/main" id="{0F62DFDE-2615-BA70-A6A4-AF89654368C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8987" t="52968" r="1385"/>
          <a:stretch/>
        </p:blipFill>
        <p:spPr>
          <a:xfrm>
            <a:off x="10570798" y="1199860"/>
            <a:ext cx="1545552" cy="153721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8E29C484-6E3C-5880-B9AA-F2CD13EDA16F}"/>
              </a:ext>
            </a:extLst>
          </p:cNvPr>
          <p:cNvPicPr>
            <a:picLocks noChangeAspect="1"/>
          </p:cNvPicPr>
          <p:nvPr/>
        </p:nvPicPr>
        <p:blipFill rotWithShape="1">
          <a:blip r:embed="rId7">
            <a:extLst>
              <a:ext uri="{28A0092B-C50C-407E-A947-70E740481C1C}">
                <a14:useLocalDpi xmlns:a14="http://schemas.microsoft.com/office/drawing/2010/main" val="0"/>
              </a:ext>
            </a:extLst>
          </a:blip>
          <a:srcRect l="44754" t="-6537" r="-2802" b="65324"/>
          <a:stretch/>
        </p:blipFill>
        <p:spPr>
          <a:xfrm>
            <a:off x="8479971" y="4997236"/>
            <a:ext cx="3491013" cy="1393370"/>
          </a:xfrm>
          <a:prstGeom prst="rect">
            <a:avLst/>
          </a:prstGeom>
        </p:spPr>
      </p:pic>
    </p:spTree>
    <p:extLst>
      <p:ext uri="{BB962C8B-B14F-4D97-AF65-F5344CB8AC3E}">
        <p14:creationId xmlns:p14="http://schemas.microsoft.com/office/powerpoint/2010/main" val="34322745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4"/>
          <a:stretch>
            <a:fillRect/>
          </a:stretch>
        </p:blipFill>
        <p:spPr>
          <a:xfrm>
            <a:off x="10641925" y="4800601"/>
            <a:ext cx="1300638" cy="1300638"/>
          </a:xfrm>
          <a:prstGeom prst="rect">
            <a:avLst/>
          </a:prstGeom>
        </p:spPr>
      </p:pic>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04F75"/>
                </a:solidFill>
                <a:effectLst/>
                <a:uLnTx/>
                <a:uFillTx/>
                <a:latin typeface="Century Gothic" panose="020F0302020204030204"/>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04F75"/>
                </a:solidFill>
                <a:effectLst/>
                <a:uLnTx/>
                <a:uFillTx/>
                <a:latin typeface="Century Gothic" panose="020F0302020204030204"/>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04F75"/>
                </a:solidFill>
                <a:effectLst/>
                <a:uLnTx/>
                <a:uFillTx/>
                <a:latin typeface="Century Gothic" panose="020F0302020204030204"/>
                <a:ea typeface="Calibri" panose="020F0502020204030204" pitchFamily="34" charset="0"/>
                <a:cs typeface="Calibri" panose="020F0502020204030204" pitchFamily="34" charset="0"/>
              </a:rPr>
              <a:t>Term 3.1, Week 4)</a:t>
            </a:r>
            <a:endParaRPr kumimoji="0" lang="en-GB" sz="2800" b="0" i="0" u="none" strike="noStrike" kern="1200" cap="none" spc="0" normalizeH="0" baseline="0" noProof="0" dirty="0">
              <a:ln>
                <a:noFill/>
              </a:ln>
              <a:solidFill>
                <a:srgbClr val="104F75"/>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TextBox 11">
            <a:extLst>
              <a:ext uri="{FF2B5EF4-FFF2-40B4-BE49-F238E27FC236}">
                <a16:creationId xmlns:a16="http://schemas.microsoft.com/office/drawing/2014/main" id="{3B90C6F1-DE8B-42A0-867F-B5D105B7531B}"/>
              </a:ext>
            </a:extLst>
          </p:cNvPr>
          <p:cNvSpPr txBox="1"/>
          <p:nvPr/>
        </p:nvSpPr>
        <p:spPr>
          <a:xfrm>
            <a:off x="175149" y="2225744"/>
            <a:ext cx="3777419"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hlinkClick r:id="rId5">
                  <a:extLst>
                    <a:ext uri="{A12FA001-AC4F-418D-AE19-62706E023703}">
                      <ahyp:hlinkClr xmlns:ahyp="http://schemas.microsoft.com/office/drawing/2018/hyperlinkcolor" val="tx"/>
                    </a:ext>
                  </a:extLst>
                </a:hlinkClick>
              </a:rPr>
              <a:t>Student worksheet link</a:t>
            </a:r>
            <a:endPar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0" name="TextBox 9">
            <a:extLst>
              <a:ext uri="{FF2B5EF4-FFF2-40B4-BE49-F238E27FC236}">
                <a16:creationId xmlns:a16="http://schemas.microsoft.com/office/drawing/2014/main" id="{99D3DB3D-063A-44FB-9C93-A65627A6E32C}"/>
              </a:ext>
            </a:extLst>
          </p:cNvPr>
          <p:cNvSpPr txBox="1"/>
          <p:nvPr/>
        </p:nvSpPr>
        <p:spPr>
          <a:xfrm>
            <a:off x="175149" y="3084172"/>
            <a:ext cx="229274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hlinkClick r:id="rId6">
                  <a:extLst>
                    <a:ext uri="{A12FA001-AC4F-418D-AE19-62706E023703}">
                      <ahyp:hlinkClr xmlns:ahyp="http://schemas.microsoft.com/office/drawing/2018/hyperlinkcolor" val="tx"/>
                    </a:ext>
                  </a:extLst>
                </a:hlinkClick>
              </a:rPr>
              <a:t>Quizlet link</a:t>
            </a:r>
            <a:endPar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3" name="Picture 2">
            <a:extLst>
              <a:ext uri="{FF2B5EF4-FFF2-40B4-BE49-F238E27FC236}">
                <a16:creationId xmlns:a16="http://schemas.microsoft.com/office/drawing/2014/main" id="{4FB17609-EF2F-FF71-7326-6D8C395E12C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088855" y="3429000"/>
            <a:ext cx="1727426" cy="1727426"/>
          </a:xfrm>
          <a:prstGeom prst="rect">
            <a:avLst/>
          </a:prstGeom>
        </p:spPr>
      </p:pic>
      <p:sp>
        <p:nvSpPr>
          <p:cNvPr id="23" name="TextBox 9">
            <a:extLst>
              <a:ext uri="{FF2B5EF4-FFF2-40B4-BE49-F238E27FC236}">
                <a16:creationId xmlns:a16="http://schemas.microsoft.com/office/drawing/2014/main" id="{2F123ED9-82BB-DC0E-A2CD-7F6E1FAB880B}"/>
              </a:ext>
            </a:extLst>
          </p:cNvPr>
          <p:cNvSpPr txBox="1"/>
          <p:nvPr/>
        </p:nvSpPr>
        <p:spPr>
          <a:xfrm>
            <a:off x="179007" y="4094843"/>
            <a:ext cx="330055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Quizlet QR code</a:t>
            </a:r>
          </a:p>
        </p:txBody>
      </p:sp>
    </p:spTree>
    <p:extLst>
      <p:ext uri="{BB962C8B-B14F-4D97-AF65-F5344CB8AC3E}">
        <p14:creationId xmlns:p14="http://schemas.microsoft.com/office/powerpoint/2010/main" val="4070869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 name="Picture 6">
            <a:extLst>
              <a:ext uri="{FF2B5EF4-FFF2-40B4-BE49-F238E27FC236}">
                <a16:creationId xmlns:a16="http://schemas.microsoft.com/office/drawing/2014/main" id="{CBC5D5D3-42BF-7346-8371-D93B421F64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55047" y="4701219"/>
            <a:ext cx="1122474" cy="164767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4">
            <a:extLst>
              <a:ext uri="{FF2B5EF4-FFF2-40B4-BE49-F238E27FC236}">
                <a16:creationId xmlns:a16="http://schemas.microsoft.com/office/drawing/2014/main" id="{C6B4E639-4FB1-684A-AEC8-C075D203F5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266619" y="3106331"/>
            <a:ext cx="1776527" cy="11991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4164187"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Vocabulaire</a:t>
            </a:r>
          </a:p>
        </p:txBody>
      </p:sp>
      <p:sp>
        <p:nvSpPr>
          <p:cNvPr id="5" name="Action Button: Custom 16">
            <a:hlinkClick r:id="" action="ppaction://noaction" highlightClick="1">
              <a:snd r:embed="rId6" name="livrer.wav"/>
            </a:hlinkClick>
            <a:extLst>
              <a:ext uri="{FF2B5EF4-FFF2-40B4-BE49-F238E27FC236}">
                <a16:creationId xmlns:a16="http://schemas.microsoft.com/office/drawing/2014/main" id="{72EFD3ED-60CA-46A8-9EE4-BEDC203B3653}"/>
              </a:ext>
            </a:extLst>
          </p:cNvPr>
          <p:cNvSpPr/>
          <p:nvPr/>
        </p:nvSpPr>
        <p:spPr>
          <a:xfrm>
            <a:off x="93008" y="1258147"/>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 name="Action Button: Custom 16">
            <a:hlinkClick r:id="" action="ppaction://noaction" highlightClick="1">
              <a:snd r:embed="rId7" name="oublier.wav"/>
            </a:hlinkClick>
            <a:extLst>
              <a:ext uri="{FF2B5EF4-FFF2-40B4-BE49-F238E27FC236}">
                <a16:creationId xmlns:a16="http://schemas.microsoft.com/office/drawing/2014/main" id="{54BF3149-9485-495F-A9C8-1C9E8E0383D7}"/>
              </a:ext>
            </a:extLst>
          </p:cNvPr>
          <p:cNvSpPr/>
          <p:nvPr/>
        </p:nvSpPr>
        <p:spPr>
          <a:xfrm>
            <a:off x="93008" y="1824633"/>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8" name="payer.wav"/>
            </a:hlinkClick>
            <a:extLst>
              <a:ext uri="{FF2B5EF4-FFF2-40B4-BE49-F238E27FC236}">
                <a16:creationId xmlns:a16="http://schemas.microsoft.com/office/drawing/2014/main" id="{C542FA8A-3394-429C-8230-E2E307E06B5A}"/>
              </a:ext>
            </a:extLst>
          </p:cNvPr>
          <p:cNvSpPr/>
          <p:nvPr/>
        </p:nvSpPr>
        <p:spPr>
          <a:xfrm>
            <a:off x="93008" y="2414120"/>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16">
            <a:hlinkClick r:id="" action="ppaction://noaction" highlightClick="1">
              <a:snd r:embed="rId9" name="le cout.wav"/>
            </a:hlinkClick>
            <a:extLst>
              <a:ext uri="{FF2B5EF4-FFF2-40B4-BE49-F238E27FC236}">
                <a16:creationId xmlns:a16="http://schemas.microsoft.com/office/drawing/2014/main" id="{CAE2631D-C9DC-4DCD-8D48-08B63751A686}"/>
              </a:ext>
            </a:extLst>
          </p:cNvPr>
          <p:cNvSpPr/>
          <p:nvPr/>
        </p:nvSpPr>
        <p:spPr>
          <a:xfrm>
            <a:off x="93008" y="2948618"/>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1" name="Action Button: Custom 16">
            <a:hlinkClick r:id="" action="ppaction://noaction" highlightClick="1">
              <a:snd r:embed="rId10" name="le client.wav"/>
            </a:hlinkClick>
            <a:extLst>
              <a:ext uri="{FF2B5EF4-FFF2-40B4-BE49-F238E27FC236}">
                <a16:creationId xmlns:a16="http://schemas.microsoft.com/office/drawing/2014/main" id="{E3AC1823-0455-4152-A10A-4B2BB523CC87}"/>
              </a:ext>
            </a:extLst>
          </p:cNvPr>
          <p:cNvSpPr/>
          <p:nvPr/>
        </p:nvSpPr>
        <p:spPr>
          <a:xfrm>
            <a:off x="93008" y="351892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2" name="Action Button: Custom 16">
            <a:hlinkClick r:id="" action="ppaction://noaction" highlightClick="1">
              <a:snd r:embed="rId11" name="la marque.wav"/>
            </a:hlinkClick>
            <a:extLst>
              <a:ext uri="{FF2B5EF4-FFF2-40B4-BE49-F238E27FC236}">
                <a16:creationId xmlns:a16="http://schemas.microsoft.com/office/drawing/2014/main" id="{68E1A4AD-B34A-4866-AF32-49660342D7B9}"/>
              </a:ext>
            </a:extLst>
          </p:cNvPr>
          <p:cNvSpPr/>
          <p:nvPr/>
        </p:nvSpPr>
        <p:spPr>
          <a:xfrm>
            <a:off x="93008" y="4074138"/>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4" name="Action Button: Custom 16">
            <a:hlinkClick r:id="" action="ppaction://noaction" highlightClick="1">
              <a:snd r:embed="rId12" name="la mode.wav"/>
            </a:hlinkClick>
            <a:extLst>
              <a:ext uri="{FF2B5EF4-FFF2-40B4-BE49-F238E27FC236}">
                <a16:creationId xmlns:a16="http://schemas.microsoft.com/office/drawing/2014/main" id="{1A856E57-3A94-44F6-A453-D87D899D46C0}"/>
              </a:ext>
            </a:extLst>
          </p:cNvPr>
          <p:cNvSpPr/>
          <p:nvPr/>
        </p:nvSpPr>
        <p:spPr>
          <a:xfrm>
            <a:off x="93008" y="4646752"/>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5" name="Action Button: Custom 16">
            <a:hlinkClick r:id="" action="ppaction://noaction" highlightClick="1">
              <a:snd r:embed="rId13" name="cent.wav"/>
            </a:hlinkClick>
            <a:extLst>
              <a:ext uri="{FF2B5EF4-FFF2-40B4-BE49-F238E27FC236}">
                <a16:creationId xmlns:a16="http://schemas.microsoft.com/office/drawing/2014/main" id="{31ADC7DA-1C5C-4F8A-B29C-2B6C97EC5966}"/>
              </a:ext>
            </a:extLst>
          </p:cNvPr>
          <p:cNvSpPr/>
          <p:nvPr/>
        </p:nvSpPr>
        <p:spPr>
          <a:xfrm>
            <a:off x="2028918" y="1258147"/>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6" name="Action Button: Custom 16">
            <a:hlinkClick r:id="" action="ppaction://noaction" highlightClick="1">
              <a:snd r:embed="rId14" name="le.wav"/>
            </a:hlinkClick>
            <a:extLst>
              <a:ext uri="{FF2B5EF4-FFF2-40B4-BE49-F238E27FC236}">
                <a16:creationId xmlns:a16="http://schemas.microsoft.com/office/drawing/2014/main" id="{D59BB8D8-8B64-4B6C-91BE-2394E09784C8}"/>
              </a:ext>
            </a:extLst>
          </p:cNvPr>
          <p:cNvSpPr/>
          <p:nvPr/>
        </p:nvSpPr>
        <p:spPr>
          <a:xfrm>
            <a:off x="2030757" y="1824633"/>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7" name="Action Button: Custom 16">
            <a:hlinkClick r:id="" action="ppaction://noaction" highlightClick="1">
              <a:snd r:embed="rId15" name="la.wav"/>
            </a:hlinkClick>
            <a:extLst>
              <a:ext uri="{FF2B5EF4-FFF2-40B4-BE49-F238E27FC236}">
                <a16:creationId xmlns:a16="http://schemas.microsoft.com/office/drawing/2014/main" id="{7099E650-9909-4555-B02F-F34DA922206E}"/>
              </a:ext>
            </a:extLst>
          </p:cNvPr>
          <p:cNvSpPr/>
          <p:nvPr/>
        </p:nvSpPr>
        <p:spPr>
          <a:xfrm>
            <a:off x="2032161" y="2414120"/>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18" name="Action Button: Custom 16">
            <a:hlinkClick r:id="" action="ppaction://noaction" highlightClick="1">
              <a:snd r:embed="rId16" name="mille.wav"/>
            </a:hlinkClick>
            <a:extLst>
              <a:ext uri="{FF2B5EF4-FFF2-40B4-BE49-F238E27FC236}">
                <a16:creationId xmlns:a16="http://schemas.microsoft.com/office/drawing/2014/main" id="{FD4A1A53-3B66-45DD-ACAC-92210BB5CC2B}"/>
              </a:ext>
            </a:extLst>
          </p:cNvPr>
          <p:cNvSpPr/>
          <p:nvPr/>
        </p:nvSpPr>
        <p:spPr>
          <a:xfrm>
            <a:off x="2032161" y="2948618"/>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pic>
        <p:nvPicPr>
          <p:cNvPr id="1026" name="Picture 2">
            <a:extLst>
              <a:ext uri="{FF2B5EF4-FFF2-40B4-BE49-F238E27FC236}">
                <a16:creationId xmlns:a16="http://schemas.microsoft.com/office/drawing/2014/main" id="{1E8697A6-F512-4008-81F3-9FDE1639808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p:blipFill>
        <p:spPr bwMode="auto">
          <a:xfrm>
            <a:off x="7463512" y="1185891"/>
            <a:ext cx="1579634" cy="18117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3D55616-1BCE-42B0-B2B7-24908129AF34}"/>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23657" t="27626" r="25455" b="31116"/>
          <a:stretch/>
        </p:blipFill>
        <p:spPr bwMode="auto">
          <a:xfrm>
            <a:off x="3108595" y="5266690"/>
            <a:ext cx="1171652" cy="94995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919FA9B-3EBD-47FA-BD6E-4B8622103155}"/>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r="46110" b="52727"/>
          <a:stretch/>
        </p:blipFill>
        <p:spPr bwMode="auto">
          <a:xfrm>
            <a:off x="8839681" y="4897351"/>
            <a:ext cx="2001820" cy="12950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0B3345D-E5D3-4657-8E65-948D24E8282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l="952" r="952"/>
          <a:stretch/>
        </p:blipFill>
        <p:spPr bwMode="auto">
          <a:xfrm>
            <a:off x="9625869" y="1127385"/>
            <a:ext cx="1813416" cy="18486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3FB5E81-DCA9-4724-AF48-46548D3AAFC3}"/>
              </a:ext>
            </a:extLst>
          </p:cNvPr>
          <p:cNvSpPr txBox="1"/>
          <p:nvPr/>
        </p:nvSpPr>
        <p:spPr>
          <a:xfrm>
            <a:off x="542966" y="1258147"/>
            <a:ext cx="11527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livrer</a:t>
            </a:r>
          </a:p>
        </p:txBody>
      </p:sp>
      <p:sp>
        <p:nvSpPr>
          <p:cNvPr id="26" name="Action Button: Custom 16">
            <a:hlinkClick r:id="" action="ppaction://noaction" highlightClick="1">
              <a:snd r:embed="rId21" name="la pluie.wav"/>
            </a:hlinkClick>
            <a:extLst>
              <a:ext uri="{FF2B5EF4-FFF2-40B4-BE49-F238E27FC236}">
                <a16:creationId xmlns:a16="http://schemas.microsoft.com/office/drawing/2014/main" id="{FD61A8F7-7805-4350-AAD0-F69A45D4EB79}"/>
              </a:ext>
            </a:extLst>
          </p:cNvPr>
          <p:cNvSpPr/>
          <p:nvPr/>
        </p:nvSpPr>
        <p:spPr>
          <a:xfrm>
            <a:off x="9390256" y="5791742"/>
            <a:ext cx="432000" cy="432000"/>
          </a:xfrm>
          <a:prstGeom prst="actionButtonBlank">
            <a:avLst/>
          </a:prstGeom>
          <a:solidFill>
            <a:schemeClr val="accent1">
              <a:lumMod val="5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TextBox 26">
            <a:extLst>
              <a:ext uri="{FF2B5EF4-FFF2-40B4-BE49-F238E27FC236}">
                <a16:creationId xmlns:a16="http://schemas.microsoft.com/office/drawing/2014/main" id="{5F2FAE6C-0E59-4A0E-AEF7-C64BC65280D0}"/>
              </a:ext>
            </a:extLst>
          </p:cNvPr>
          <p:cNvSpPr txBox="1"/>
          <p:nvPr/>
        </p:nvSpPr>
        <p:spPr>
          <a:xfrm>
            <a:off x="542966" y="1824633"/>
            <a:ext cx="1074593" cy="40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oublier</a:t>
            </a:r>
          </a:p>
        </p:txBody>
      </p:sp>
      <p:sp>
        <p:nvSpPr>
          <p:cNvPr id="28" name="Action Button: Custom 16">
            <a:hlinkClick r:id="" action="ppaction://noaction" highlightClick="1">
              <a:snd r:embed="rId22" name="le manteau.wav"/>
            </a:hlinkClick>
            <a:extLst>
              <a:ext uri="{FF2B5EF4-FFF2-40B4-BE49-F238E27FC236}">
                <a16:creationId xmlns:a16="http://schemas.microsoft.com/office/drawing/2014/main" id="{5D7844BF-AD6A-4686-97E6-7F66DB674C56}"/>
              </a:ext>
            </a:extLst>
          </p:cNvPr>
          <p:cNvSpPr/>
          <p:nvPr/>
        </p:nvSpPr>
        <p:spPr>
          <a:xfrm>
            <a:off x="9740572" y="1420428"/>
            <a:ext cx="432000" cy="432000"/>
          </a:xfrm>
          <a:prstGeom prst="actionButtonBlank">
            <a:avLst/>
          </a:prstGeom>
          <a:solidFill>
            <a:schemeClr val="accent1">
              <a:lumMod val="5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9" name="TextBox 28">
            <a:extLst>
              <a:ext uri="{FF2B5EF4-FFF2-40B4-BE49-F238E27FC236}">
                <a16:creationId xmlns:a16="http://schemas.microsoft.com/office/drawing/2014/main" id="{4C74881F-FC6D-4B30-9D48-9FE3ED110A86}"/>
              </a:ext>
            </a:extLst>
          </p:cNvPr>
          <p:cNvSpPr txBox="1"/>
          <p:nvPr/>
        </p:nvSpPr>
        <p:spPr>
          <a:xfrm>
            <a:off x="524042" y="2414120"/>
            <a:ext cx="11527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payer</a:t>
            </a:r>
          </a:p>
        </p:txBody>
      </p:sp>
      <p:sp>
        <p:nvSpPr>
          <p:cNvPr id="33" name="TextBox 32">
            <a:extLst>
              <a:ext uri="{FF2B5EF4-FFF2-40B4-BE49-F238E27FC236}">
                <a16:creationId xmlns:a16="http://schemas.microsoft.com/office/drawing/2014/main" id="{CA0EE6BD-2ECB-4B09-9352-1DA4BA2903A3}"/>
              </a:ext>
            </a:extLst>
          </p:cNvPr>
          <p:cNvSpPr txBox="1"/>
          <p:nvPr/>
        </p:nvSpPr>
        <p:spPr>
          <a:xfrm>
            <a:off x="566773" y="2948618"/>
            <a:ext cx="11527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le coût</a:t>
            </a:r>
          </a:p>
        </p:txBody>
      </p:sp>
      <p:sp>
        <p:nvSpPr>
          <p:cNvPr id="35" name="TextBox 34">
            <a:extLst>
              <a:ext uri="{FF2B5EF4-FFF2-40B4-BE49-F238E27FC236}">
                <a16:creationId xmlns:a16="http://schemas.microsoft.com/office/drawing/2014/main" id="{9CEB12D1-C939-41E7-AF48-8F0550CCFCA8}"/>
              </a:ext>
            </a:extLst>
          </p:cNvPr>
          <p:cNvSpPr txBox="1"/>
          <p:nvPr/>
        </p:nvSpPr>
        <p:spPr>
          <a:xfrm>
            <a:off x="566773" y="3518929"/>
            <a:ext cx="11527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le client</a:t>
            </a:r>
          </a:p>
        </p:txBody>
      </p:sp>
      <p:sp>
        <p:nvSpPr>
          <p:cNvPr id="36" name="Action Button: Custom 16">
            <a:hlinkClick r:id="" action="ppaction://noaction" highlightClick="1">
              <a:snd r:embed="rId23" name="la tete.wav"/>
            </a:hlinkClick>
            <a:extLst>
              <a:ext uri="{FF2B5EF4-FFF2-40B4-BE49-F238E27FC236}">
                <a16:creationId xmlns:a16="http://schemas.microsoft.com/office/drawing/2014/main" id="{84922C16-CE8B-41FC-AE58-DD12D2DDC00A}"/>
              </a:ext>
            </a:extLst>
          </p:cNvPr>
          <p:cNvSpPr/>
          <p:nvPr/>
        </p:nvSpPr>
        <p:spPr>
          <a:xfrm>
            <a:off x="7514427" y="1420428"/>
            <a:ext cx="432000" cy="432000"/>
          </a:xfrm>
          <a:prstGeom prst="actionButtonBlank">
            <a:avLst/>
          </a:prstGeom>
          <a:solidFill>
            <a:schemeClr val="accent1">
              <a:lumMod val="5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8" name="TextBox 37">
            <a:extLst>
              <a:ext uri="{FF2B5EF4-FFF2-40B4-BE49-F238E27FC236}">
                <a16:creationId xmlns:a16="http://schemas.microsoft.com/office/drawing/2014/main" id="{E982A4FC-6369-42DA-821D-A36DC73015F7}"/>
              </a:ext>
            </a:extLst>
          </p:cNvPr>
          <p:cNvSpPr txBox="1"/>
          <p:nvPr/>
        </p:nvSpPr>
        <p:spPr>
          <a:xfrm>
            <a:off x="548815" y="4074138"/>
            <a:ext cx="14839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la marque</a:t>
            </a:r>
          </a:p>
        </p:txBody>
      </p:sp>
      <p:sp>
        <p:nvSpPr>
          <p:cNvPr id="39" name="TextBox 38">
            <a:extLst>
              <a:ext uri="{FF2B5EF4-FFF2-40B4-BE49-F238E27FC236}">
                <a16:creationId xmlns:a16="http://schemas.microsoft.com/office/drawing/2014/main" id="{42BAD378-E72E-4FC7-97A1-D0C3D936E77C}"/>
              </a:ext>
            </a:extLst>
          </p:cNvPr>
          <p:cNvSpPr txBox="1"/>
          <p:nvPr/>
        </p:nvSpPr>
        <p:spPr>
          <a:xfrm>
            <a:off x="548483" y="4646752"/>
            <a:ext cx="18134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la mode </a:t>
            </a:r>
          </a:p>
        </p:txBody>
      </p:sp>
      <p:sp>
        <p:nvSpPr>
          <p:cNvPr id="40" name="TextBox 39">
            <a:extLst>
              <a:ext uri="{FF2B5EF4-FFF2-40B4-BE49-F238E27FC236}">
                <a16:creationId xmlns:a16="http://schemas.microsoft.com/office/drawing/2014/main" id="{CFCC8254-3E0B-404A-948B-5C4C8DE774A3}"/>
              </a:ext>
            </a:extLst>
          </p:cNvPr>
          <p:cNvSpPr txBox="1"/>
          <p:nvPr/>
        </p:nvSpPr>
        <p:spPr>
          <a:xfrm>
            <a:off x="2507827" y="1258147"/>
            <a:ext cx="11527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cent</a:t>
            </a:r>
          </a:p>
        </p:txBody>
      </p:sp>
      <p:sp>
        <p:nvSpPr>
          <p:cNvPr id="41" name="TextBox 40">
            <a:extLst>
              <a:ext uri="{FF2B5EF4-FFF2-40B4-BE49-F238E27FC236}">
                <a16:creationId xmlns:a16="http://schemas.microsoft.com/office/drawing/2014/main" id="{B6CC5305-70EA-420B-931E-A3988CF2008E}"/>
              </a:ext>
            </a:extLst>
          </p:cNvPr>
          <p:cNvSpPr txBox="1"/>
          <p:nvPr/>
        </p:nvSpPr>
        <p:spPr>
          <a:xfrm>
            <a:off x="2563268" y="1824633"/>
            <a:ext cx="18134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le</a:t>
            </a:r>
          </a:p>
        </p:txBody>
      </p:sp>
      <p:sp>
        <p:nvSpPr>
          <p:cNvPr id="42" name="TextBox 41">
            <a:extLst>
              <a:ext uri="{FF2B5EF4-FFF2-40B4-BE49-F238E27FC236}">
                <a16:creationId xmlns:a16="http://schemas.microsoft.com/office/drawing/2014/main" id="{560F6A44-4243-4E83-8DE5-1209AE6C0462}"/>
              </a:ext>
            </a:extLst>
          </p:cNvPr>
          <p:cNvSpPr txBox="1"/>
          <p:nvPr/>
        </p:nvSpPr>
        <p:spPr>
          <a:xfrm>
            <a:off x="2563268" y="2414120"/>
            <a:ext cx="18134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la</a:t>
            </a:r>
          </a:p>
        </p:txBody>
      </p:sp>
      <p:sp>
        <p:nvSpPr>
          <p:cNvPr id="44" name="Action Button: Custom 16">
            <a:hlinkClick r:id="" action="ppaction://noaction" highlightClick="1">
              <a:snd r:embed="rId24" name="le matin.wav"/>
            </a:hlinkClick>
            <a:extLst>
              <a:ext uri="{FF2B5EF4-FFF2-40B4-BE49-F238E27FC236}">
                <a16:creationId xmlns:a16="http://schemas.microsoft.com/office/drawing/2014/main" id="{8DDCD31B-0CC2-46AC-8163-6D74E76C4E78}"/>
              </a:ext>
            </a:extLst>
          </p:cNvPr>
          <p:cNvSpPr/>
          <p:nvPr/>
        </p:nvSpPr>
        <p:spPr>
          <a:xfrm>
            <a:off x="2467822" y="5766698"/>
            <a:ext cx="432000" cy="432000"/>
          </a:xfrm>
          <a:prstGeom prst="actionButtonBlank">
            <a:avLst/>
          </a:prstGeom>
          <a:solidFill>
            <a:schemeClr val="accent1">
              <a:lumMod val="5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5" name="Action Button: Custom 16">
            <a:hlinkClick r:id="" action="ppaction://noaction" highlightClick="1">
              <a:snd r:embed="rId25" name="lever.wav"/>
            </a:hlinkClick>
            <a:extLst>
              <a:ext uri="{FF2B5EF4-FFF2-40B4-BE49-F238E27FC236}">
                <a16:creationId xmlns:a16="http://schemas.microsoft.com/office/drawing/2014/main" id="{9EA2CC30-4A4D-4705-B150-9EAD6CE5A88C}"/>
              </a:ext>
            </a:extLst>
          </p:cNvPr>
          <p:cNvSpPr/>
          <p:nvPr/>
        </p:nvSpPr>
        <p:spPr>
          <a:xfrm>
            <a:off x="7368475" y="5791742"/>
            <a:ext cx="432000" cy="432000"/>
          </a:xfrm>
          <a:prstGeom prst="actionButtonBlank">
            <a:avLst/>
          </a:prstGeom>
          <a:solidFill>
            <a:schemeClr val="accent1">
              <a:lumMod val="5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7" name="Action Button: Custom 16">
            <a:hlinkClick r:id="" action="ppaction://noaction" highlightClick="1">
              <a:snd r:embed="rId26" name="la main.wav"/>
            </a:hlinkClick>
            <a:extLst>
              <a:ext uri="{FF2B5EF4-FFF2-40B4-BE49-F238E27FC236}">
                <a16:creationId xmlns:a16="http://schemas.microsoft.com/office/drawing/2014/main" id="{D7F3DBCF-D986-4B9F-98FC-9A0C9411EDFF}"/>
              </a:ext>
            </a:extLst>
          </p:cNvPr>
          <p:cNvSpPr/>
          <p:nvPr/>
        </p:nvSpPr>
        <p:spPr>
          <a:xfrm>
            <a:off x="7173773" y="363118"/>
            <a:ext cx="432000" cy="432000"/>
          </a:xfrm>
          <a:prstGeom prst="actionButtonBlank">
            <a:avLst/>
          </a:prstGeom>
          <a:solidFill>
            <a:schemeClr val="accent1">
              <a:lumMod val="5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48" name="Action Button: Custom 16">
            <a:hlinkClick r:id="" action="ppaction://noaction" highlightClick="1">
              <a:snd r:embed="rId27" name="le chapeau.wav"/>
            </a:hlinkClick>
            <a:extLst>
              <a:ext uri="{FF2B5EF4-FFF2-40B4-BE49-F238E27FC236}">
                <a16:creationId xmlns:a16="http://schemas.microsoft.com/office/drawing/2014/main" id="{CC391252-333C-43BF-8B77-C4E115E50CED}"/>
              </a:ext>
            </a:extLst>
          </p:cNvPr>
          <p:cNvSpPr/>
          <p:nvPr/>
        </p:nvSpPr>
        <p:spPr>
          <a:xfrm>
            <a:off x="9847317" y="3191989"/>
            <a:ext cx="432000" cy="432000"/>
          </a:xfrm>
          <a:prstGeom prst="actionButtonBlank">
            <a:avLst/>
          </a:prstGeom>
          <a:solidFill>
            <a:schemeClr val="accent1">
              <a:lumMod val="5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30" name="Action Button: Custom 16">
            <a:hlinkClick r:id="" action="ppaction://noaction" highlightClick="1">
              <a:snd r:embed="rId28" name="reposer.wav"/>
            </a:hlinkClick>
            <a:extLst>
              <a:ext uri="{FF2B5EF4-FFF2-40B4-BE49-F238E27FC236}">
                <a16:creationId xmlns:a16="http://schemas.microsoft.com/office/drawing/2014/main" id="{2FB2F3B1-DA51-4AA8-B20B-CF0479D3BF11}"/>
              </a:ext>
            </a:extLst>
          </p:cNvPr>
          <p:cNvSpPr/>
          <p:nvPr/>
        </p:nvSpPr>
        <p:spPr>
          <a:xfrm>
            <a:off x="8060110" y="3191669"/>
            <a:ext cx="432000" cy="432000"/>
          </a:xfrm>
          <a:prstGeom prst="actionButtonBlank">
            <a:avLst/>
          </a:prstGeom>
          <a:solidFill>
            <a:schemeClr val="accent1">
              <a:lumMod val="5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19" name="Picture 6">
            <a:extLst>
              <a:ext uri="{FF2B5EF4-FFF2-40B4-BE49-F238E27FC236}">
                <a16:creationId xmlns:a16="http://schemas.microsoft.com/office/drawing/2014/main" id="{F3BBFA4A-0D94-43BE-A4BC-055523075FC4}"/>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t="5010" b="5010"/>
          <a:stretch/>
        </p:blipFill>
        <p:spPr bwMode="auto">
          <a:xfrm>
            <a:off x="5243494" y="1445851"/>
            <a:ext cx="1387703" cy="1201819"/>
          </a:xfrm>
          <a:prstGeom prst="rect">
            <a:avLst/>
          </a:prstGeom>
          <a:noFill/>
          <a:extLst>
            <a:ext uri="{909E8E84-426E-40DD-AFC4-6F175D3DCCD1}">
              <a14:hiddenFill xmlns:a14="http://schemas.microsoft.com/office/drawing/2010/main">
                <a:solidFill>
                  <a:srgbClr val="FFFFFF"/>
                </a:solidFill>
              </a14:hiddenFill>
            </a:ext>
          </a:extLst>
        </p:spPr>
      </p:pic>
      <p:sp>
        <p:nvSpPr>
          <p:cNvPr id="46" name="Action Button: Custom 16">
            <a:hlinkClick r:id="" action="ppaction://noaction" highlightClick="1">
              <a:snd r:embed="rId30" name="je lève.wav"/>
            </a:hlinkClick>
            <a:extLst>
              <a:ext uri="{FF2B5EF4-FFF2-40B4-BE49-F238E27FC236}">
                <a16:creationId xmlns:a16="http://schemas.microsoft.com/office/drawing/2014/main" id="{8419C2BB-15E0-4EDC-B6FF-2A2D0E345A06}"/>
              </a:ext>
            </a:extLst>
          </p:cNvPr>
          <p:cNvSpPr/>
          <p:nvPr/>
        </p:nvSpPr>
        <p:spPr>
          <a:xfrm>
            <a:off x="5430107" y="3191669"/>
            <a:ext cx="432000" cy="432000"/>
          </a:xfrm>
          <a:prstGeom prst="actionButtonBlank">
            <a:avLst/>
          </a:prstGeom>
          <a:solidFill>
            <a:schemeClr val="accent1">
              <a:lumMod val="5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4" name="Action Button: Custom 16">
            <a:hlinkClick r:id="" action="ppaction://noaction" highlightClick="1">
              <a:snd r:embed="rId31" name="il.elle lève.wav"/>
            </a:hlinkClick>
            <a:extLst>
              <a:ext uri="{FF2B5EF4-FFF2-40B4-BE49-F238E27FC236}">
                <a16:creationId xmlns:a16="http://schemas.microsoft.com/office/drawing/2014/main" id="{82C95D66-1959-426A-8975-6A4C958E08D5}"/>
              </a:ext>
            </a:extLst>
          </p:cNvPr>
          <p:cNvSpPr/>
          <p:nvPr/>
        </p:nvSpPr>
        <p:spPr>
          <a:xfrm>
            <a:off x="4714017" y="1430254"/>
            <a:ext cx="432000" cy="432000"/>
          </a:xfrm>
          <a:prstGeom prst="actionButtonBlank">
            <a:avLst/>
          </a:prstGeom>
          <a:solidFill>
            <a:schemeClr val="accent1">
              <a:lumMod val="5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3" name="Action Button: Custom 16">
            <a:hlinkClick r:id="" action="ppaction://noaction" highlightClick="1"/>
            <a:extLst>
              <a:ext uri="{FF2B5EF4-FFF2-40B4-BE49-F238E27FC236}">
                <a16:creationId xmlns:a16="http://schemas.microsoft.com/office/drawing/2014/main" id="{C254061E-FB2F-4000-B5AF-812CDC67059F}"/>
              </a:ext>
            </a:extLst>
          </p:cNvPr>
          <p:cNvSpPr/>
          <p:nvPr/>
        </p:nvSpPr>
        <p:spPr>
          <a:xfrm>
            <a:off x="4635726" y="416681"/>
            <a:ext cx="432000" cy="432000"/>
          </a:xfrm>
          <a:prstGeom prst="actionButtonBlank">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54" name="Action Button: Custom 16">
            <a:hlinkClick r:id="" action="ppaction://noaction" highlightClick="1"/>
            <a:extLst>
              <a:ext uri="{FF2B5EF4-FFF2-40B4-BE49-F238E27FC236}">
                <a16:creationId xmlns:a16="http://schemas.microsoft.com/office/drawing/2014/main" id="{AA03CC74-D3AD-4672-9209-26C5A2EF115A}"/>
              </a:ext>
            </a:extLst>
          </p:cNvPr>
          <p:cNvSpPr/>
          <p:nvPr/>
        </p:nvSpPr>
        <p:spPr>
          <a:xfrm>
            <a:off x="6703795" y="363118"/>
            <a:ext cx="432000" cy="432000"/>
          </a:xfrm>
          <a:prstGeom prst="actionButtonBlank">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55" name="Action Button: Custom 16">
            <a:hlinkClick r:id="" action="ppaction://noaction" highlightClick="1"/>
            <a:extLst>
              <a:ext uri="{FF2B5EF4-FFF2-40B4-BE49-F238E27FC236}">
                <a16:creationId xmlns:a16="http://schemas.microsoft.com/office/drawing/2014/main" id="{B248419B-076B-4400-A0F5-4EBE26FAF674}"/>
              </a:ext>
            </a:extLst>
          </p:cNvPr>
          <p:cNvSpPr/>
          <p:nvPr/>
        </p:nvSpPr>
        <p:spPr>
          <a:xfrm>
            <a:off x="4250841" y="1430254"/>
            <a:ext cx="432000" cy="432000"/>
          </a:xfrm>
          <a:prstGeom prst="actionButtonBlank">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56" name="Action Button: Custom 16">
            <a:hlinkClick r:id="" action="ppaction://noaction" highlightClick="1"/>
            <a:extLst>
              <a:ext uri="{FF2B5EF4-FFF2-40B4-BE49-F238E27FC236}">
                <a16:creationId xmlns:a16="http://schemas.microsoft.com/office/drawing/2014/main" id="{E2616F22-12B0-4E3E-A4BB-B5FC8D16166B}"/>
              </a:ext>
            </a:extLst>
          </p:cNvPr>
          <p:cNvSpPr/>
          <p:nvPr/>
        </p:nvSpPr>
        <p:spPr>
          <a:xfrm>
            <a:off x="7035345" y="1420428"/>
            <a:ext cx="432000" cy="432000"/>
          </a:xfrm>
          <a:prstGeom prst="actionButtonBlank">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57" name="Action Button: Custom 16">
            <a:hlinkClick r:id="" action="ppaction://noaction" highlightClick="1"/>
            <a:extLst>
              <a:ext uri="{FF2B5EF4-FFF2-40B4-BE49-F238E27FC236}">
                <a16:creationId xmlns:a16="http://schemas.microsoft.com/office/drawing/2014/main" id="{6B9A7732-A081-4F2D-90BF-3659B0866BCB}"/>
              </a:ext>
            </a:extLst>
          </p:cNvPr>
          <p:cNvSpPr/>
          <p:nvPr/>
        </p:nvSpPr>
        <p:spPr>
          <a:xfrm>
            <a:off x="9282836" y="1420428"/>
            <a:ext cx="432000" cy="432000"/>
          </a:xfrm>
          <a:prstGeom prst="actionButtonBlank">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58" name="Action Button: Custom 16">
            <a:hlinkClick r:id="" action="ppaction://noaction" highlightClick="1"/>
            <a:extLst>
              <a:ext uri="{FF2B5EF4-FFF2-40B4-BE49-F238E27FC236}">
                <a16:creationId xmlns:a16="http://schemas.microsoft.com/office/drawing/2014/main" id="{CC76D3AC-0DF0-45BA-A102-13E4A4F5B2DB}"/>
              </a:ext>
            </a:extLst>
          </p:cNvPr>
          <p:cNvSpPr/>
          <p:nvPr/>
        </p:nvSpPr>
        <p:spPr>
          <a:xfrm>
            <a:off x="4973178" y="3191669"/>
            <a:ext cx="432000" cy="432000"/>
          </a:xfrm>
          <a:prstGeom prst="actionButtonBlank">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59" name="Action Button: Custom 16">
            <a:hlinkClick r:id="" action="ppaction://noaction" highlightClick="1"/>
            <a:extLst>
              <a:ext uri="{FF2B5EF4-FFF2-40B4-BE49-F238E27FC236}">
                <a16:creationId xmlns:a16="http://schemas.microsoft.com/office/drawing/2014/main" id="{C001C8F4-1E49-4670-9D1C-6D6BF83133D7}"/>
              </a:ext>
            </a:extLst>
          </p:cNvPr>
          <p:cNvSpPr/>
          <p:nvPr/>
        </p:nvSpPr>
        <p:spPr>
          <a:xfrm>
            <a:off x="7589586" y="3191669"/>
            <a:ext cx="432000" cy="432000"/>
          </a:xfrm>
          <a:prstGeom prst="actionButtonBlank">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p>
        </p:txBody>
      </p:sp>
      <p:sp>
        <p:nvSpPr>
          <p:cNvPr id="60" name="Action Button: Custom 16">
            <a:hlinkClick r:id="" action="ppaction://noaction" highlightClick="1"/>
            <a:extLst>
              <a:ext uri="{FF2B5EF4-FFF2-40B4-BE49-F238E27FC236}">
                <a16:creationId xmlns:a16="http://schemas.microsoft.com/office/drawing/2014/main" id="{65979976-F5AB-4176-81A6-926CAD192CD5}"/>
              </a:ext>
            </a:extLst>
          </p:cNvPr>
          <p:cNvSpPr/>
          <p:nvPr/>
        </p:nvSpPr>
        <p:spPr>
          <a:xfrm>
            <a:off x="9385618" y="3191989"/>
            <a:ext cx="432000" cy="432000"/>
          </a:xfrm>
          <a:prstGeom prst="actionButtonBlank">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a:r>
          </a:p>
        </p:txBody>
      </p:sp>
      <p:sp>
        <p:nvSpPr>
          <p:cNvPr id="61" name="Action Button: Custom 16">
            <a:hlinkClick r:id="" action="ppaction://noaction" highlightClick="1"/>
            <a:extLst>
              <a:ext uri="{FF2B5EF4-FFF2-40B4-BE49-F238E27FC236}">
                <a16:creationId xmlns:a16="http://schemas.microsoft.com/office/drawing/2014/main" id="{2B9779F6-47FA-4C2C-AD05-E1841878E04A}"/>
              </a:ext>
            </a:extLst>
          </p:cNvPr>
          <p:cNvSpPr/>
          <p:nvPr/>
        </p:nvSpPr>
        <p:spPr>
          <a:xfrm>
            <a:off x="5040706" y="4376121"/>
            <a:ext cx="432000" cy="432000"/>
          </a:xfrm>
          <a:prstGeom prst="actionButtonBlank">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p>
        </p:txBody>
      </p:sp>
      <p:sp>
        <p:nvSpPr>
          <p:cNvPr id="62" name="Action Button: Custom 16">
            <a:hlinkClick r:id="" action="ppaction://noaction" highlightClick="1"/>
            <a:extLst>
              <a:ext uri="{FF2B5EF4-FFF2-40B4-BE49-F238E27FC236}">
                <a16:creationId xmlns:a16="http://schemas.microsoft.com/office/drawing/2014/main" id="{6EFCF4C0-0B36-4B0B-8D9A-A1CD9D4734C5}"/>
              </a:ext>
            </a:extLst>
          </p:cNvPr>
          <p:cNvSpPr/>
          <p:nvPr/>
        </p:nvSpPr>
        <p:spPr>
          <a:xfrm>
            <a:off x="2002423" y="5766698"/>
            <a:ext cx="432000" cy="432000"/>
          </a:xfrm>
          <a:prstGeom prst="actionButtonBlank">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a:t>
            </a:r>
          </a:p>
        </p:txBody>
      </p:sp>
      <p:sp>
        <p:nvSpPr>
          <p:cNvPr id="82" name="Action Button: Custom 16">
            <a:hlinkClick r:id="" action="ppaction://noaction" highlightClick="1">
              <a:snd r:embed="rId32" name="quatre vingt dix.wav"/>
            </a:hlinkClick>
            <a:extLst>
              <a:ext uri="{FF2B5EF4-FFF2-40B4-BE49-F238E27FC236}">
                <a16:creationId xmlns:a16="http://schemas.microsoft.com/office/drawing/2014/main" id="{09CE108D-4273-8F4A-B264-AA6C5BBBE3CF}"/>
              </a:ext>
            </a:extLst>
          </p:cNvPr>
          <p:cNvSpPr/>
          <p:nvPr/>
        </p:nvSpPr>
        <p:spPr>
          <a:xfrm>
            <a:off x="2020784" y="351892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83" name="TextBox 82">
            <a:extLst>
              <a:ext uri="{FF2B5EF4-FFF2-40B4-BE49-F238E27FC236}">
                <a16:creationId xmlns:a16="http://schemas.microsoft.com/office/drawing/2014/main" id="{FA06F770-F6D7-E84A-964A-C8F289A5E649}"/>
              </a:ext>
            </a:extLst>
          </p:cNvPr>
          <p:cNvSpPr txBox="1"/>
          <p:nvPr/>
        </p:nvSpPr>
        <p:spPr>
          <a:xfrm>
            <a:off x="2575698" y="2948618"/>
            <a:ext cx="18134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mille</a:t>
            </a:r>
          </a:p>
        </p:txBody>
      </p:sp>
      <p:sp>
        <p:nvSpPr>
          <p:cNvPr id="84" name="Action Button: Custom 16">
            <a:hlinkClick r:id="" action="ppaction://noaction" highlightClick="1">
              <a:snd r:embed="rId33" name="quatre vingts.wav"/>
            </a:hlinkClick>
            <a:extLst>
              <a:ext uri="{FF2B5EF4-FFF2-40B4-BE49-F238E27FC236}">
                <a16:creationId xmlns:a16="http://schemas.microsoft.com/office/drawing/2014/main" id="{0600E3B2-6BC6-3249-A237-62689125378A}"/>
              </a:ext>
            </a:extLst>
          </p:cNvPr>
          <p:cNvSpPr/>
          <p:nvPr/>
        </p:nvSpPr>
        <p:spPr>
          <a:xfrm>
            <a:off x="2020784" y="4074138"/>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a:t>
            </a:r>
          </a:p>
        </p:txBody>
      </p:sp>
      <p:sp>
        <p:nvSpPr>
          <p:cNvPr id="85" name="TextBox 84">
            <a:extLst>
              <a:ext uri="{FF2B5EF4-FFF2-40B4-BE49-F238E27FC236}">
                <a16:creationId xmlns:a16="http://schemas.microsoft.com/office/drawing/2014/main" id="{678FC5BC-97FF-8E45-9470-8B0573D15BBA}"/>
              </a:ext>
            </a:extLst>
          </p:cNvPr>
          <p:cNvSpPr txBox="1"/>
          <p:nvPr/>
        </p:nvSpPr>
        <p:spPr>
          <a:xfrm>
            <a:off x="2557115" y="3521244"/>
            <a:ext cx="24834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quatre-vingt-dix</a:t>
            </a:r>
          </a:p>
        </p:txBody>
      </p:sp>
      <p:sp>
        <p:nvSpPr>
          <p:cNvPr id="86" name="Action Button: Custom 16">
            <a:hlinkClick r:id="" action="ppaction://noaction" highlightClick="1">
              <a:snd r:embed="rId34" name="soixante dix.wav"/>
            </a:hlinkClick>
            <a:extLst>
              <a:ext uri="{FF2B5EF4-FFF2-40B4-BE49-F238E27FC236}">
                <a16:creationId xmlns:a16="http://schemas.microsoft.com/office/drawing/2014/main" id="{1B3DF5E8-4AEA-4642-BE29-D3327957D8E5}"/>
              </a:ext>
            </a:extLst>
          </p:cNvPr>
          <p:cNvSpPr/>
          <p:nvPr/>
        </p:nvSpPr>
        <p:spPr>
          <a:xfrm>
            <a:off x="2017852" y="4646752"/>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14</a:t>
            </a:r>
          </a:p>
        </p:txBody>
      </p:sp>
      <p:sp>
        <p:nvSpPr>
          <p:cNvPr id="88" name="TextBox 87">
            <a:extLst>
              <a:ext uri="{FF2B5EF4-FFF2-40B4-BE49-F238E27FC236}">
                <a16:creationId xmlns:a16="http://schemas.microsoft.com/office/drawing/2014/main" id="{B3E41AF6-17E0-484D-9C15-3331260A3074}"/>
              </a:ext>
            </a:extLst>
          </p:cNvPr>
          <p:cNvSpPr txBox="1"/>
          <p:nvPr/>
        </p:nvSpPr>
        <p:spPr>
          <a:xfrm>
            <a:off x="2598499" y="4074138"/>
            <a:ext cx="24834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quatre-vingts</a:t>
            </a:r>
          </a:p>
        </p:txBody>
      </p:sp>
      <p:sp>
        <p:nvSpPr>
          <p:cNvPr id="89" name="TextBox 88">
            <a:extLst>
              <a:ext uri="{FF2B5EF4-FFF2-40B4-BE49-F238E27FC236}">
                <a16:creationId xmlns:a16="http://schemas.microsoft.com/office/drawing/2014/main" id="{160B180B-BDDF-7440-ACEA-D7D8CD5D167B}"/>
              </a:ext>
            </a:extLst>
          </p:cNvPr>
          <p:cNvSpPr txBox="1"/>
          <p:nvPr/>
        </p:nvSpPr>
        <p:spPr>
          <a:xfrm>
            <a:off x="2595428" y="4646752"/>
            <a:ext cx="24834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soixante-dix</a:t>
            </a:r>
          </a:p>
        </p:txBody>
      </p:sp>
      <p:sp>
        <p:nvSpPr>
          <p:cNvPr id="22" name="Rectangle 21">
            <a:extLst>
              <a:ext uri="{FF2B5EF4-FFF2-40B4-BE49-F238E27FC236}">
                <a16:creationId xmlns:a16="http://schemas.microsoft.com/office/drawing/2014/main" id="{BC809C0D-CD2F-B849-9AC0-24829FA0EADF}"/>
              </a:ext>
            </a:extLst>
          </p:cNvPr>
          <p:cNvSpPr/>
          <p:nvPr/>
        </p:nvSpPr>
        <p:spPr>
          <a:xfrm>
            <a:off x="5571281" y="3034724"/>
            <a:ext cx="1674623" cy="923330"/>
          </a:xfrm>
          <a:prstGeom prst="rect">
            <a:avLst/>
          </a:prstGeom>
          <a:noFill/>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w="22225">
                  <a:solidFill>
                    <a:srgbClr val="ED7D31"/>
                  </a:solidFill>
                  <a:prstDash val="solid"/>
                </a:ln>
                <a:solidFill>
                  <a:srgbClr val="115076"/>
                </a:solidFill>
                <a:effectLst/>
                <a:uLnTx/>
                <a:uFillTx/>
                <a:latin typeface="Century Gothic" panose="020F0302020204030204"/>
                <a:ea typeface="+mn-ea"/>
                <a:cs typeface="+mn-cs"/>
              </a:rPr>
              <a:t>100</a:t>
            </a:r>
          </a:p>
        </p:txBody>
      </p:sp>
      <p:sp>
        <p:nvSpPr>
          <p:cNvPr id="92" name="Rectangle 91">
            <a:extLst>
              <a:ext uri="{FF2B5EF4-FFF2-40B4-BE49-F238E27FC236}">
                <a16:creationId xmlns:a16="http://schemas.microsoft.com/office/drawing/2014/main" id="{727A273D-59BE-504B-BA65-77A00A300956}"/>
              </a:ext>
            </a:extLst>
          </p:cNvPr>
          <p:cNvSpPr/>
          <p:nvPr/>
        </p:nvSpPr>
        <p:spPr>
          <a:xfrm>
            <a:off x="7607309" y="123352"/>
            <a:ext cx="2360962" cy="923330"/>
          </a:xfrm>
          <a:prstGeom prst="rect">
            <a:avLst/>
          </a:prstGeom>
          <a:noFill/>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it (m)</a:t>
            </a:r>
          </a:p>
        </p:txBody>
      </p:sp>
      <p:sp>
        <p:nvSpPr>
          <p:cNvPr id="93" name="Rectangle 92">
            <a:extLst>
              <a:ext uri="{FF2B5EF4-FFF2-40B4-BE49-F238E27FC236}">
                <a16:creationId xmlns:a16="http://schemas.microsoft.com/office/drawing/2014/main" id="{AF365591-6346-4148-B91B-7CD79F451FBE}"/>
              </a:ext>
            </a:extLst>
          </p:cNvPr>
          <p:cNvSpPr/>
          <p:nvPr/>
        </p:nvSpPr>
        <p:spPr>
          <a:xfrm>
            <a:off x="9850252" y="3429000"/>
            <a:ext cx="2360962"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entury Gothic" panose="020F0302020204030204"/>
                <a:ea typeface="+mn-ea"/>
                <a:cs typeface="+mn-cs"/>
              </a:rPr>
              <a:t>it (f)</a:t>
            </a:r>
          </a:p>
        </p:txBody>
      </p:sp>
      <p:sp>
        <p:nvSpPr>
          <p:cNvPr id="94" name="Rectangle 93">
            <a:extLst>
              <a:ext uri="{FF2B5EF4-FFF2-40B4-BE49-F238E27FC236}">
                <a16:creationId xmlns:a16="http://schemas.microsoft.com/office/drawing/2014/main" id="{C6F0F073-EAB1-064B-8BB3-FA0AC1CBE932}"/>
              </a:ext>
            </a:extLst>
          </p:cNvPr>
          <p:cNvSpPr/>
          <p:nvPr/>
        </p:nvSpPr>
        <p:spPr>
          <a:xfrm>
            <a:off x="4674383" y="5033610"/>
            <a:ext cx="2360962" cy="923330"/>
          </a:xfrm>
          <a:prstGeom prst="rect">
            <a:avLst/>
          </a:prstGeom>
          <a:noFill/>
          <a:ln>
            <a:noFill/>
          </a:ln>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w="22225">
                  <a:solidFill>
                    <a:srgbClr val="115076"/>
                  </a:solidFill>
                  <a:prstDash val="solid"/>
                </a:ln>
                <a:solidFill>
                  <a:prstClr val="white"/>
                </a:solidFill>
                <a:effectLst/>
                <a:uLnTx/>
                <a:uFillTx/>
                <a:latin typeface="Century Gothic" panose="020F0302020204030204"/>
                <a:ea typeface="+mn-ea"/>
                <a:cs typeface="+mn-cs"/>
              </a:rPr>
              <a:t>1000</a:t>
            </a:r>
          </a:p>
        </p:txBody>
      </p:sp>
      <p:sp>
        <p:nvSpPr>
          <p:cNvPr id="95" name="Rectangle 94">
            <a:extLst>
              <a:ext uri="{FF2B5EF4-FFF2-40B4-BE49-F238E27FC236}">
                <a16:creationId xmlns:a16="http://schemas.microsoft.com/office/drawing/2014/main" id="{52DCB05E-7988-0E48-ACDA-EDD70CE87938}"/>
              </a:ext>
            </a:extLst>
          </p:cNvPr>
          <p:cNvSpPr/>
          <p:nvPr/>
        </p:nvSpPr>
        <p:spPr>
          <a:xfrm>
            <a:off x="11082284" y="4860033"/>
            <a:ext cx="98249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w="22225">
                  <a:solidFill>
                    <a:srgbClr val="ED7D31"/>
                  </a:solidFill>
                  <a:prstDash val="solid"/>
                </a:ln>
                <a:solidFill>
                  <a:srgbClr val="ED7D31"/>
                </a:solidFill>
                <a:effectLst/>
                <a:uLnTx/>
                <a:uFillTx/>
                <a:latin typeface="Century Gothic" panose="020F0302020204030204"/>
                <a:ea typeface="+mn-ea"/>
                <a:cs typeface="+mn-cs"/>
              </a:rPr>
              <a:t>90</a:t>
            </a:r>
          </a:p>
        </p:txBody>
      </p:sp>
      <p:sp>
        <p:nvSpPr>
          <p:cNvPr id="96" name="Rectangle 95">
            <a:extLst>
              <a:ext uri="{FF2B5EF4-FFF2-40B4-BE49-F238E27FC236}">
                <a16:creationId xmlns:a16="http://schemas.microsoft.com/office/drawing/2014/main" id="{EB76CEC4-B8DC-794C-8CF6-A5C27381D31D}"/>
              </a:ext>
            </a:extLst>
          </p:cNvPr>
          <p:cNvSpPr/>
          <p:nvPr/>
        </p:nvSpPr>
        <p:spPr>
          <a:xfrm>
            <a:off x="5479667" y="241933"/>
            <a:ext cx="1167693" cy="923330"/>
          </a:xfrm>
          <a:prstGeom prst="rect">
            <a:avLst/>
          </a:prstGeom>
          <a:noFill/>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w="22225">
                  <a:solidFill>
                    <a:srgbClr val="115076"/>
                  </a:solidFill>
                  <a:prstDash val="solid"/>
                </a:ln>
                <a:solidFill>
                  <a:srgbClr val="DAA520"/>
                </a:solidFill>
                <a:effectLst/>
                <a:uLnTx/>
                <a:uFillTx/>
                <a:latin typeface="Century Gothic" panose="020F0302020204030204"/>
                <a:ea typeface="+mn-ea"/>
                <a:cs typeface="+mn-cs"/>
              </a:rPr>
              <a:t>80</a:t>
            </a:r>
          </a:p>
        </p:txBody>
      </p:sp>
      <p:sp>
        <p:nvSpPr>
          <p:cNvPr id="97" name="Rectangle 96">
            <a:extLst>
              <a:ext uri="{FF2B5EF4-FFF2-40B4-BE49-F238E27FC236}">
                <a16:creationId xmlns:a16="http://schemas.microsoft.com/office/drawing/2014/main" id="{A5A91406-5A02-B144-A9D5-23472DCED2CE}"/>
              </a:ext>
            </a:extLst>
          </p:cNvPr>
          <p:cNvSpPr/>
          <p:nvPr/>
        </p:nvSpPr>
        <p:spPr>
          <a:xfrm>
            <a:off x="5156575" y="4023215"/>
            <a:ext cx="2360962"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w="22225">
                  <a:solidFill>
                    <a:srgbClr val="115076"/>
                  </a:solidFill>
                  <a:prstDash val="solid"/>
                </a:ln>
                <a:solidFill>
                  <a:srgbClr val="EE6000"/>
                </a:solidFill>
                <a:effectLst/>
                <a:uLnTx/>
                <a:uFillTx/>
                <a:latin typeface="Century Gothic" panose="020F0302020204030204"/>
                <a:ea typeface="+mn-ea"/>
                <a:cs typeface="+mn-cs"/>
              </a:rPr>
              <a:t>70</a:t>
            </a:r>
          </a:p>
        </p:txBody>
      </p:sp>
      <p:sp>
        <p:nvSpPr>
          <p:cNvPr id="98" name="Action Button: Custom 16">
            <a:hlinkClick r:id="" action="ppaction://noaction" highlightClick="1"/>
            <a:extLst>
              <a:ext uri="{FF2B5EF4-FFF2-40B4-BE49-F238E27FC236}">
                <a16:creationId xmlns:a16="http://schemas.microsoft.com/office/drawing/2014/main" id="{1E29CDE8-5BE9-6D41-81A7-13E0679A8055}"/>
              </a:ext>
            </a:extLst>
          </p:cNvPr>
          <p:cNvSpPr/>
          <p:nvPr/>
        </p:nvSpPr>
        <p:spPr>
          <a:xfrm>
            <a:off x="5068886" y="5791742"/>
            <a:ext cx="432000" cy="432000"/>
          </a:xfrm>
          <a:prstGeom prst="actionButtonBlank">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a:t>
            </a:r>
          </a:p>
        </p:txBody>
      </p:sp>
      <p:sp>
        <p:nvSpPr>
          <p:cNvPr id="99" name="Action Button: Custom 16">
            <a:hlinkClick r:id="" action="ppaction://noaction" highlightClick="1">
              <a:snd r:embed="rId26" name="la main.wav"/>
            </a:hlinkClick>
            <a:extLst>
              <a:ext uri="{FF2B5EF4-FFF2-40B4-BE49-F238E27FC236}">
                <a16:creationId xmlns:a16="http://schemas.microsoft.com/office/drawing/2014/main" id="{C4DBFB6C-C496-E245-A5ED-D2CC949A1A12}"/>
              </a:ext>
            </a:extLst>
          </p:cNvPr>
          <p:cNvSpPr/>
          <p:nvPr/>
        </p:nvSpPr>
        <p:spPr>
          <a:xfrm>
            <a:off x="5500886" y="5791742"/>
            <a:ext cx="432000" cy="432000"/>
          </a:xfrm>
          <a:prstGeom prst="actionButtonBlank">
            <a:avLst/>
          </a:prstGeom>
          <a:solidFill>
            <a:schemeClr val="accent1">
              <a:lumMod val="5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100" name="Action Button: Custom 16">
            <a:hlinkClick r:id="" action="ppaction://noaction" highlightClick="1"/>
            <a:extLst>
              <a:ext uri="{FF2B5EF4-FFF2-40B4-BE49-F238E27FC236}">
                <a16:creationId xmlns:a16="http://schemas.microsoft.com/office/drawing/2014/main" id="{73ED800E-A584-3947-805B-ECE47B38F871}"/>
              </a:ext>
            </a:extLst>
          </p:cNvPr>
          <p:cNvSpPr/>
          <p:nvPr/>
        </p:nvSpPr>
        <p:spPr>
          <a:xfrm>
            <a:off x="6889917" y="5791742"/>
            <a:ext cx="432000" cy="432000"/>
          </a:xfrm>
          <a:prstGeom prst="actionButtonBlank">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t>
            </a:r>
          </a:p>
        </p:txBody>
      </p:sp>
      <p:sp>
        <p:nvSpPr>
          <p:cNvPr id="101" name="Action Button: Custom 16">
            <a:hlinkClick r:id="" action="ppaction://noaction" highlightClick="1"/>
            <a:extLst>
              <a:ext uri="{FF2B5EF4-FFF2-40B4-BE49-F238E27FC236}">
                <a16:creationId xmlns:a16="http://schemas.microsoft.com/office/drawing/2014/main" id="{575D0ADB-A3BD-FD48-B6C6-BB3693B02BC6}"/>
              </a:ext>
            </a:extLst>
          </p:cNvPr>
          <p:cNvSpPr/>
          <p:nvPr/>
        </p:nvSpPr>
        <p:spPr>
          <a:xfrm>
            <a:off x="8916936" y="5791742"/>
            <a:ext cx="432000" cy="432000"/>
          </a:xfrm>
          <a:prstGeom prst="actionButtonBlank">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a:t>
            </a:r>
          </a:p>
        </p:txBody>
      </p:sp>
      <p:sp>
        <p:nvSpPr>
          <p:cNvPr id="102" name="Action Button: Custom 16">
            <a:hlinkClick r:id="" action="ppaction://noaction" highlightClick="1"/>
            <a:extLst>
              <a:ext uri="{FF2B5EF4-FFF2-40B4-BE49-F238E27FC236}">
                <a16:creationId xmlns:a16="http://schemas.microsoft.com/office/drawing/2014/main" id="{4E6941D2-D7D6-F241-AD5E-E43803DBE14F}"/>
              </a:ext>
            </a:extLst>
          </p:cNvPr>
          <p:cNvSpPr/>
          <p:nvPr/>
        </p:nvSpPr>
        <p:spPr>
          <a:xfrm>
            <a:off x="10866284" y="5791742"/>
            <a:ext cx="432000" cy="432000"/>
          </a:xfrm>
          <a:prstGeom prst="actionButtonBlank">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a:t>
            </a:r>
          </a:p>
        </p:txBody>
      </p:sp>
      <p:sp>
        <p:nvSpPr>
          <p:cNvPr id="103" name="Action Button: Custom 16">
            <a:hlinkClick r:id="" action="ppaction://noaction" highlightClick="1">
              <a:snd r:embed="rId26" name="la main.wav"/>
            </a:hlinkClick>
            <a:extLst>
              <a:ext uri="{FF2B5EF4-FFF2-40B4-BE49-F238E27FC236}">
                <a16:creationId xmlns:a16="http://schemas.microsoft.com/office/drawing/2014/main" id="{74C2D2E5-7C03-0D4C-8A6A-2CCB7BD72BD3}"/>
              </a:ext>
            </a:extLst>
          </p:cNvPr>
          <p:cNvSpPr/>
          <p:nvPr/>
        </p:nvSpPr>
        <p:spPr>
          <a:xfrm>
            <a:off x="11347851" y="5791742"/>
            <a:ext cx="432000" cy="432000"/>
          </a:xfrm>
          <a:prstGeom prst="actionButtonBlank">
            <a:avLst/>
          </a:prstGeom>
          <a:solidFill>
            <a:schemeClr val="accent1">
              <a:lumMod val="5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104" name="Action Button: Custom 16">
            <a:hlinkClick r:id="" action="ppaction://noaction" highlightClick="1">
              <a:snd r:embed="rId26" name="la main.wav"/>
            </a:hlinkClick>
            <a:extLst>
              <a:ext uri="{FF2B5EF4-FFF2-40B4-BE49-F238E27FC236}">
                <a16:creationId xmlns:a16="http://schemas.microsoft.com/office/drawing/2014/main" id="{C4E4AA56-DA55-894C-A456-CFDF7B5A3A94}"/>
              </a:ext>
            </a:extLst>
          </p:cNvPr>
          <p:cNvSpPr/>
          <p:nvPr/>
        </p:nvSpPr>
        <p:spPr>
          <a:xfrm>
            <a:off x="5093126" y="416681"/>
            <a:ext cx="432000" cy="432000"/>
          </a:xfrm>
          <a:prstGeom prst="actionButtonBlank">
            <a:avLst/>
          </a:prstGeom>
          <a:solidFill>
            <a:schemeClr val="accent1">
              <a:lumMod val="5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a:t>
            </a:r>
          </a:p>
        </p:txBody>
      </p:sp>
      <p:sp>
        <p:nvSpPr>
          <p:cNvPr id="105" name="Action Button: Custom 16">
            <a:hlinkClick r:id="" action="ppaction://noaction" highlightClick="1">
              <a:snd r:embed="rId26" name="la main.wav"/>
            </a:hlinkClick>
            <a:extLst>
              <a:ext uri="{FF2B5EF4-FFF2-40B4-BE49-F238E27FC236}">
                <a16:creationId xmlns:a16="http://schemas.microsoft.com/office/drawing/2014/main" id="{F496AEC9-1B92-C945-BF9D-ADD95E0BEB41}"/>
              </a:ext>
            </a:extLst>
          </p:cNvPr>
          <p:cNvSpPr/>
          <p:nvPr/>
        </p:nvSpPr>
        <p:spPr>
          <a:xfrm>
            <a:off x="5452673" y="4376121"/>
            <a:ext cx="432000" cy="432000"/>
          </a:xfrm>
          <a:prstGeom prst="actionButtonBlank">
            <a:avLst/>
          </a:prstGeom>
          <a:solidFill>
            <a:schemeClr val="accent1">
              <a:lumMod val="5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14</a:t>
            </a:r>
          </a:p>
        </p:txBody>
      </p:sp>
      <p:sp>
        <p:nvSpPr>
          <p:cNvPr id="75" name="Rounded Rectangle 46">
            <a:extLst>
              <a:ext uri="{FF2B5EF4-FFF2-40B4-BE49-F238E27FC236}">
                <a16:creationId xmlns:a16="http://schemas.microsoft.com/office/drawing/2014/main" id="{5EDCA573-F086-4317-865F-4DB75BEA4ADF}"/>
              </a:ext>
            </a:extLst>
          </p:cNvPr>
          <p:cNvSpPr/>
          <p:nvPr/>
        </p:nvSpPr>
        <p:spPr>
          <a:xfrm>
            <a:off x="10277475" y="249869"/>
            <a:ext cx="1632445" cy="400919"/>
          </a:xfrm>
          <a:prstGeom prst="roundRect">
            <a:avLst/>
          </a:prstGeom>
          <a:solidFill>
            <a:srgbClr val="105076"/>
          </a:solidFill>
          <a:ln>
            <a:solidFill>
              <a:srgbClr val="105076"/>
            </a:solidFill>
          </a:ln>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265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500"/>
                                        <p:tgtEl>
                                          <p:spTgt spid="3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500"/>
                                        <p:tgtEl>
                                          <p:spTgt spid="4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fade">
                                      <p:cBhvr>
                                        <p:cTn id="87" dur="500"/>
                                        <p:tgtEl>
                                          <p:spTgt spid="4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fade">
                                      <p:cBhvr>
                                        <p:cTn id="97" dur="500"/>
                                        <p:tgtEl>
                                          <p:spTgt spid="42"/>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8"/>
                                        </p:tgtEl>
                                        <p:attrNameLst>
                                          <p:attrName>style.visibility</p:attrName>
                                        </p:attrNameLst>
                                      </p:cBhvr>
                                      <p:to>
                                        <p:strVal val="visible"/>
                                      </p:to>
                                    </p:set>
                                    <p:animEffect transition="in" filter="fade">
                                      <p:cBhvr>
                                        <p:cTn id="102" dur="500"/>
                                        <p:tgtEl>
                                          <p:spTgt spid="48"/>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83"/>
                                        </p:tgtEl>
                                        <p:attrNameLst>
                                          <p:attrName>style.visibility</p:attrName>
                                        </p:attrNameLst>
                                      </p:cBhvr>
                                      <p:to>
                                        <p:strVal val="visible"/>
                                      </p:to>
                                    </p:set>
                                    <p:animEffect transition="in" filter="fade">
                                      <p:cBhvr>
                                        <p:cTn id="107" dur="500"/>
                                        <p:tgtEl>
                                          <p:spTgt spid="83"/>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99"/>
                                        </p:tgtEl>
                                        <p:attrNameLst>
                                          <p:attrName>style.visibility</p:attrName>
                                        </p:attrNameLst>
                                      </p:cBhvr>
                                      <p:to>
                                        <p:strVal val="visible"/>
                                      </p:to>
                                    </p:set>
                                    <p:animEffect transition="in" filter="fade">
                                      <p:cBhvr>
                                        <p:cTn id="112" dur="500"/>
                                        <p:tgtEl>
                                          <p:spTgt spid="99"/>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85"/>
                                        </p:tgtEl>
                                        <p:attrNameLst>
                                          <p:attrName>style.visibility</p:attrName>
                                        </p:attrNameLst>
                                      </p:cBhvr>
                                      <p:to>
                                        <p:strVal val="visible"/>
                                      </p:to>
                                    </p:set>
                                    <p:animEffect transition="in" filter="fade">
                                      <p:cBhvr>
                                        <p:cTn id="117" dur="500"/>
                                        <p:tgtEl>
                                          <p:spTgt spid="85"/>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103"/>
                                        </p:tgtEl>
                                        <p:attrNameLst>
                                          <p:attrName>style.visibility</p:attrName>
                                        </p:attrNameLst>
                                      </p:cBhvr>
                                      <p:to>
                                        <p:strVal val="visible"/>
                                      </p:to>
                                    </p:set>
                                    <p:animEffect transition="in" filter="fade">
                                      <p:cBhvr>
                                        <p:cTn id="122" dur="500"/>
                                        <p:tgtEl>
                                          <p:spTgt spid="103"/>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88"/>
                                        </p:tgtEl>
                                        <p:attrNameLst>
                                          <p:attrName>style.visibility</p:attrName>
                                        </p:attrNameLst>
                                      </p:cBhvr>
                                      <p:to>
                                        <p:strVal val="visible"/>
                                      </p:to>
                                    </p:set>
                                    <p:animEffect transition="in" filter="fade">
                                      <p:cBhvr>
                                        <p:cTn id="127" dur="500"/>
                                        <p:tgtEl>
                                          <p:spTgt spid="88"/>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104"/>
                                        </p:tgtEl>
                                        <p:attrNameLst>
                                          <p:attrName>style.visibility</p:attrName>
                                        </p:attrNameLst>
                                      </p:cBhvr>
                                      <p:to>
                                        <p:strVal val="visible"/>
                                      </p:to>
                                    </p:set>
                                    <p:animEffect transition="in" filter="fade">
                                      <p:cBhvr>
                                        <p:cTn id="132" dur="500"/>
                                        <p:tgtEl>
                                          <p:spTgt spid="104"/>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89"/>
                                        </p:tgtEl>
                                        <p:attrNameLst>
                                          <p:attrName>style.visibility</p:attrName>
                                        </p:attrNameLst>
                                      </p:cBhvr>
                                      <p:to>
                                        <p:strVal val="visible"/>
                                      </p:to>
                                    </p:set>
                                    <p:animEffect transition="in" filter="fade">
                                      <p:cBhvr>
                                        <p:cTn id="137" dur="500"/>
                                        <p:tgtEl>
                                          <p:spTgt spid="89"/>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105"/>
                                        </p:tgtEl>
                                        <p:attrNameLst>
                                          <p:attrName>style.visibility</p:attrName>
                                        </p:attrNameLst>
                                      </p:cBhvr>
                                      <p:to>
                                        <p:strVal val="visible"/>
                                      </p:to>
                                    </p:set>
                                    <p:animEffect transition="in" filter="fade">
                                      <p:cBhvr>
                                        <p:cTn id="142"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animBg="1"/>
      <p:bldP spid="27" grpId="0"/>
      <p:bldP spid="28" grpId="0" animBg="1"/>
      <p:bldP spid="29" grpId="0"/>
      <p:bldP spid="33" grpId="0"/>
      <p:bldP spid="35" grpId="0"/>
      <p:bldP spid="36" grpId="0" animBg="1"/>
      <p:bldP spid="38" grpId="0"/>
      <p:bldP spid="39" grpId="0"/>
      <p:bldP spid="40" grpId="0"/>
      <p:bldP spid="41" grpId="0"/>
      <p:bldP spid="42" grpId="0"/>
      <p:bldP spid="44" grpId="0" animBg="1"/>
      <p:bldP spid="45" grpId="0" animBg="1"/>
      <p:bldP spid="47" grpId="0" animBg="1"/>
      <p:bldP spid="48" grpId="0" animBg="1"/>
      <p:bldP spid="30" grpId="0" animBg="1"/>
      <p:bldP spid="46" grpId="0" animBg="1"/>
      <p:bldP spid="34" grpId="0" animBg="1"/>
      <p:bldP spid="83" grpId="0"/>
      <p:bldP spid="85" grpId="0"/>
      <p:bldP spid="88" grpId="0"/>
      <p:bldP spid="89" grpId="0"/>
      <p:bldP spid="99" grpId="0" animBg="1"/>
      <p:bldP spid="103" grpId="0" animBg="1"/>
      <p:bldP spid="104" grpId="0" animBg="1"/>
      <p:bldP spid="10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8400" b="1" dirty="0">
                <a:solidFill>
                  <a:srgbClr val="104F75"/>
                </a:solidFill>
              </a:rPr>
              <a:t>payer</a:t>
            </a:r>
            <a:endParaRPr sz="8400" dirty="0">
              <a:solidFill>
                <a:srgbClr val="104F75"/>
              </a:solidFill>
            </a:endParaRPr>
          </a:p>
        </p:txBody>
      </p:sp>
      <p:sp>
        <p:nvSpPr>
          <p:cNvPr id="53" name="Google Shape;53;p11"/>
          <p:cNvSpPr txBox="1"/>
          <p:nvPr/>
        </p:nvSpPr>
        <p:spPr>
          <a:xfrm>
            <a:off x="1" y="2626709"/>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[to </a:t>
            </a:r>
            <a:r>
              <a:rPr lang="en-GB" sz="3200" kern="0" dirty="0">
                <a:solidFill>
                  <a:srgbClr val="104F75"/>
                </a:solidFill>
                <a:latin typeface="Century Gothic"/>
                <a:ea typeface="Century Gothic"/>
                <a:cs typeface="Century Gothic"/>
                <a:sym typeface="Century Gothic"/>
              </a:rPr>
              <a:t>pay (for)</a:t>
            </a:r>
            <a:r>
              <a:rPr kumimoji="0" lang="en-GB"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 | </a:t>
            </a:r>
            <a:r>
              <a:rPr lang="en-GB" sz="3200" kern="0" dirty="0">
                <a:solidFill>
                  <a:srgbClr val="104F75"/>
                </a:solidFill>
                <a:latin typeface="Century Gothic"/>
                <a:ea typeface="Century Gothic"/>
                <a:cs typeface="Century Gothic"/>
                <a:sym typeface="Century Gothic"/>
              </a:rPr>
              <a:t>pa</a:t>
            </a:r>
            <a:r>
              <a:rPr kumimoji="0" lang="en-GB" sz="3200" b="0" i="0" u="none" strike="noStrike" kern="0" cap="none" spc="0" normalizeH="0" baseline="0" noProof="0" dirty="0" err="1">
                <a:ln>
                  <a:noFill/>
                </a:ln>
                <a:solidFill>
                  <a:srgbClr val="104F75"/>
                </a:solidFill>
                <a:effectLst/>
                <a:uLnTx/>
                <a:uFillTx/>
                <a:latin typeface="Century Gothic"/>
                <a:ea typeface="Century Gothic"/>
                <a:cs typeface="Century Gothic"/>
                <a:sym typeface="Century Gothic"/>
              </a:rPr>
              <a:t>ying</a:t>
            </a:r>
            <a:r>
              <a:rPr kumimoji="0" lang="en-GB"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 (for)]</a:t>
            </a:r>
            <a:endParaRPr kumimoji="0" sz="1400" b="0" i="0" u="none" strike="noStrike" kern="0" cap="none" spc="0" normalizeH="0" baseline="0" noProof="0" dirty="0">
              <a:ln>
                <a:noFill/>
              </a:ln>
              <a:solidFill>
                <a:srgbClr val="104F75"/>
              </a:solidFill>
              <a:effectLst/>
              <a:uLnTx/>
              <a:uFillTx/>
              <a:latin typeface="Arial"/>
              <a:ea typeface="+mn-ea"/>
              <a:cs typeface="Arial"/>
              <a:sym typeface="Arial"/>
            </a:endParaRPr>
          </a:p>
        </p:txBody>
      </p:sp>
      <p:sp>
        <p:nvSpPr>
          <p:cNvPr id="54" name="Google Shape;54;p11"/>
          <p:cNvSpPr txBox="1"/>
          <p:nvPr/>
        </p:nvSpPr>
        <p:spPr>
          <a:xfrm>
            <a:off x="-2" y="3525394"/>
            <a:ext cx="12191998" cy="135680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Tx/>
              <a:buNone/>
              <a:tabLst/>
              <a:defRPr/>
            </a:pPr>
            <a:r>
              <a:rPr lang="fr-FR" sz="8400" b="1" kern="0" dirty="0">
                <a:solidFill>
                  <a:srgbClr val="104F75"/>
                </a:solidFill>
                <a:latin typeface="Century Gothic"/>
                <a:ea typeface="Century Gothic"/>
                <a:cs typeface="Century Gothic"/>
                <a:sym typeface="Century Gothic"/>
              </a:rPr>
              <a:t>p</a:t>
            </a:r>
            <a:r>
              <a:rPr kumimoji="0" lang="fr-FR" sz="84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aie</a:t>
            </a:r>
            <a:r>
              <a:rPr kumimoji="0" lang="en-GB" sz="84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a:t>
            </a:r>
            <a:r>
              <a:rPr lang="fr-FR" sz="8400" b="1" kern="0" dirty="0">
                <a:solidFill>
                  <a:srgbClr val="104F75"/>
                </a:solidFill>
                <a:latin typeface="Century Gothic"/>
                <a:ea typeface="Century Gothic"/>
                <a:cs typeface="Century Gothic"/>
                <a:sym typeface="Century Gothic"/>
              </a:rPr>
              <a:t>p</a:t>
            </a:r>
            <a:r>
              <a:rPr kumimoji="0" lang="fr-FR" sz="84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aye</a:t>
            </a:r>
            <a:endParaRPr kumimoji="0" sz="84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a:t>
            </a:r>
            <a:r>
              <a:rPr lang="en-GB" sz="3200" kern="0" dirty="0">
                <a:solidFill>
                  <a:srgbClr val="104F75"/>
                </a:solidFill>
                <a:latin typeface="Century Gothic"/>
                <a:ea typeface="Century Gothic"/>
                <a:cs typeface="Century Gothic"/>
                <a:sym typeface="Century Gothic"/>
              </a:rPr>
              <a:t>pay</a:t>
            </a:r>
            <a:r>
              <a:rPr kumimoji="0" lang="en-GB"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s (for) | is </a:t>
            </a:r>
            <a:r>
              <a:rPr lang="en-GB" sz="3200" kern="0" dirty="0">
                <a:solidFill>
                  <a:srgbClr val="104F75"/>
                </a:solidFill>
                <a:latin typeface="Century Gothic"/>
                <a:ea typeface="Century Gothic"/>
                <a:cs typeface="Century Gothic"/>
                <a:sym typeface="Century Gothic"/>
              </a:rPr>
              <a:t>pa</a:t>
            </a:r>
            <a:r>
              <a:rPr kumimoji="0" lang="en-GB" sz="3200" b="0" i="0" u="none" strike="noStrike" kern="0" cap="none" spc="0" normalizeH="0" baseline="0" noProof="0" dirty="0" err="1">
                <a:ln>
                  <a:noFill/>
                </a:ln>
                <a:solidFill>
                  <a:srgbClr val="104F75"/>
                </a:solidFill>
                <a:effectLst/>
                <a:uLnTx/>
                <a:uFillTx/>
                <a:latin typeface="Century Gothic"/>
                <a:ea typeface="Century Gothic"/>
                <a:cs typeface="Century Gothic"/>
                <a:sym typeface="Century Gothic"/>
              </a:rPr>
              <a:t>ying</a:t>
            </a:r>
            <a:r>
              <a:rPr kumimoji="0" lang="en-GB"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 (for)]</a:t>
            </a:r>
            <a:endParaRPr kumimoji="0" sz="1400" b="0" i="0" u="none" strike="noStrike" kern="0" cap="none" spc="0" normalizeH="0" baseline="0" noProof="0" dirty="0">
              <a:ln>
                <a:noFill/>
              </a:ln>
              <a:solidFill>
                <a:srgbClr val="104F75"/>
              </a:solidFill>
              <a:effectLst/>
              <a:uLnTx/>
              <a:uFillTx/>
              <a:latin typeface="Arial"/>
              <a:ea typeface="+mn-ea"/>
              <a:cs typeface="Arial"/>
              <a:sym typeface="Arial"/>
            </a:endParaRPr>
          </a:p>
        </p:txBody>
      </p:sp>
      <p:pic>
        <p:nvPicPr>
          <p:cNvPr id="7" name="Picture 14">
            <a:extLst>
              <a:ext uri="{FF2B5EF4-FFF2-40B4-BE49-F238E27FC236}">
                <a16:creationId xmlns:a16="http://schemas.microsoft.com/office/drawing/2014/main" id="{3B44B6BB-1B71-4CC8-A9FE-380E049BE6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9287435" y="524698"/>
            <a:ext cx="2247899" cy="1517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50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payer.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paie.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fr-FR" sz="8400" b="1" dirty="0">
                <a:solidFill>
                  <a:srgbClr val="104F75"/>
                </a:solidFill>
              </a:rPr>
              <a:t>payer</a:t>
            </a:r>
            <a:endParaRPr lang="fr-FR" sz="8400" dirty="0">
              <a:solidFill>
                <a:srgbClr val="104F75"/>
              </a:solidFill>
            </a:endParaRPr>
          </a:p>
        </p:txBody>
      </p:sp>
      <p:sp>
        <p:nvSpPr>
          <p:cNvPr id="64" name="Google Shape;64;p12"/>
          <p:cNvSpPr txBox="1"/>
          <p:nvPr/>
        </p:nvSpPr>
        <p:spPr>
          <a:xfrm>
            <a:off x="2319007" y="25344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US"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a:t>
            </a:r>
            <a:r>
              <a:rPr lang="en-US" sz="3200" kern="0" dirty="0">
                <a:solidFill>
                  <a:srgbClr val="104F75"/>
                </a:solidFill>
                <a:latin typeface="Century Gothic"/>
                <a:ea typeface="Century Gothic"/>
                <a:cs typeface="Century Gothic"/>
                <a:sym typeface="Century Gothic"/>
              </a:rPr>
              <a:t>to pa</a:t>
            </a:r>
            <a:r>
              <a:rPr kumimoji="0" lang="en-US"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y (for) | </a:t>
            </a:r>
            <a:r>
              <a:rPr lang="en-US" sz="3200" kern="0" dirty="0">
                <a:solidFill>
                  <a:srgbClr val="104F75"/>
                </a:solidFill>
                <a:latin typeface="Century Gothic"/>
                <a:ea typeface="Century Gothic"/>
                <a:cs typeface="Century Gothic"/>
                <a:sym typeface="Century Gothic"/>
              </a:rPr>
              <a:t>pa</a:t>
            </a:r>
            <a:r>
              <a:rPr kumimoji="0" lang="en-US" sz="3200" b="0" i="0" u="none" strike="noStrike" kern="0" cap="none" spc="0" normalizeH="0" baseline="0" noProof="0" dirty="0" err="1">
                <a:ln>
                  <a:noFill/>
                </a:ln>
                <a:solidFill>
                  <a:srgbClr val="104F75"/>
                </a:solidFill>
                <a:effectLst/>
                <a:uLnTx/>
                <a:uFillTx/>
                <a:latin typeface="Century Gothic"/>
                <a:ea typeface="Century Gothic"/>
                <a:cs typeface="Century Gothic"/>
                <a:sym typeface="Century Gothic"/>
              </a:rPr>
              <a:t>ying</a:t>
            </a:r>
            <a:r>
              <a:rPr kumimoji="0" lang="en-US"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 (for)]</a:t>
            </a:r>
            <a:endParaRPr kumimoji="0" lang="en-US" sz="1400" b="0" i="0" u="none" strike="noStrike" kern="0" cap="none" spc="0" normalizeH="0" baseline="0" noProof="0" dirty="0">
              <a:ln>
                <a:noFill/>
              </a:ln>
              <a:solidFill>
                <a:srgbClr val="104F75"/>
              </a:solidFill>
              <a:effectLst/>
              <a:uLnTx/>
              <a:uFillTx/>
              <a:latin typeface="Arial"/>
              <a:ea typeface="+mn-ea"/>
              <a:cs typeface="Arial"/>
              <a:sym typeface="Arial"/>
            </a:endParaRPr>
          </a:p>
        </p:txBody>
      </p:sp>
      <p:sp>
        <p:nvSpPr>
          <p:cNvPr id="65" name="Google Shape;65;p12" descr="question mark action button"/>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fr-FR" sz="8400" b="1" kern="0" dirty="0">
                <a:solidFill>
                  <a:srgbClr val="104F75"/>
                </a:solidFill>
                <a:latin typeface="Century Gothic"/>
                <a:ea typeface="Century Gothic"/>
                <a:cs typeface="Century Gothic"/>
                <a:sym typeface="Century Gothic"/>
              </a:rPr>
              <a:t>p</a:t>
            </a:r>
            <a:r>
              <a:rPr kumimoji="0" lang="fr-FR" sz="84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aie/</a:t>
            </a:r>
            <a:r>
              <a:rPr lang="fr-FR" sz="8400" b="1" kern="0" dirty="0">
                <a:solidFill>
                  <a:srgbClr val="104F75"/>
                </a:solidFill>
                <a:latin typeface="Century Gothic"/>
                <a:ea typeface="Century Gothic"/>
                <a:cs typeface="Century Gothic"/>
                <a:sym typeface="Century Gothic"/>
              </a:rPr>
              <a:t>p</a:t>
            </a:r>
            <a:r>
              <a:rPr kumimoji="0" lang="fr-FR" sz="84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aye</a:t>
            </a:r>
          </a:p>
        </p:txBody>
      </p:sp>
      <p:sp>
        <p:nvSpPr>
          <p:cNvPr id="67" name="Google Shape;67;p12"/>
          <p:cNvSpPr txBox="1"/>
          <p:nvPr/>
        </p:nvSpPr>
        <p:spPr>
          <a:xfrm>
            <a:off x="2319007" y="51660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US"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a:t>
            </a:r>
            <a:r>
              <a:rPr lang="en-US" sz="3200" kern="0" dirty="0">
                <a:solidFill>
                  <a:srgbClr val="104F75"/>
                </a:solidFill>
                <a:latin typeface="Century Gothic"/>
                <a:ea typeface="Century Gothic"/>
                <a:cs typeface="Century Gothic"/>
                <a:sym typeface="Century Gothic"/>
              </a:rPr>
              <a:t>pay</a:t>
            </a:r>
            <a:r>
              <a:rPr kumimoji="0" lang="en-US"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s (for) | is </a:t>
            </a:r>
            <a:r>
              <a:rPr lang="en-US" sz="3200" kern="0" dirty="0">
                <a:solidFill>
                  <a:srgbClr val="104F75"/>
                </a:solidFill>
                <a:latin typeface="Century Gothic"/>
                <a:ea typeface="Century Gothic"/>
                <a:cs typeface="Century Gothic"/>
                <a:sym typeface="Century Gothic"/>
              </a:rPr>
              <a:t>pa</a:t>
            </a:r>
            <a:r>
              <a:rPr kumimoji="0" lang="en-US" sz="3200" b="0" i="0" u="none" strike="noStrike" kern="0" cap="none" spc="0" normalizeH="0" baseline="0" noProof="0" dirty="0" err="1">
                <a:ln>
                  <a:noFill/>
                </a:ln>
                <a:solidFill>
                  <a:srgbClr val="104F75"/>
                </a:solidFill>
                <a:effectLst/>
                <a:uLnTx/>
                <a:uFillTx/>
                <a:latin typeface="Century Gothic"/>
                <a:ea typeface="Century Gothic"/>
                <a:cs typeface="Century Gothic"/>
                <a:sym typeface="Century Gothic"/>
              </a:rPr>
              <a:t>ying</a:t>
            </a:r>
            <a:r>
              <a:rPr kumimoji="0" lang="en-US"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 (for)]</a:t>
            </a:r>
            <a:endParaRPr kumimoji="0" lang="en-US" sz="1400" b="0" i="0" u="none" strike="noStrike" kern="0" cap="none" spc="0" normalizeH="0" baseline="0" noProof="0" dirty="0">
              <a:ln>
                <a:noFill/>
              </a:ln>
              <a:solidFill>
                <a:srgbClr val="104F75"/>
              </a:solidFill>
              <a:effectLst/>
              <a:uLnTx/>
              <a:uFillTx/>
              <a:latin typeface="Arial"/>
              <a:ea typeface="+mn-ea"/>
              <a:cs typeface="Arial"/>
              <a:sym typeface="Arial"/>
            </a:endParaRPr>
          </a:p>
        </p:txBody>
      </p:sp>
      <p:sp>
        <p:nvSpPr>
          <p:cNvPr id="62" name="Google Shape;62;p12" descr="question mark action button"/>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19105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subTnLst>
                                    <p:audio>
                                      <p:cMediaNode>
                                        <p:cTn display="0" masterRel="sameClick">
                                          <p:stCondLst>
                                            <p:cond evt="begin" delay="0">
                                              <p:tn val="5"/>
                                            </p:cond>
                                          </p:stCondLst>
                                          <p:endCondLst>
                                            <p:cond evt="onStopAudio" delay="0">
                                              <p:tgtEl>
                                                <p:sldTgt/>
                                              </p:tgtEl>
                                            </p:cond>
                                          </p:endCondLst>
                                        </p:cTn>
                                        <p:tgtEl>
                                          <p:sndTgt r:embed="rId3" name="pay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subTnLst>
                                    <p:audio>
                                      <p:cMediaNode>
                                        <p:cTn display="0" masterRel="sameClick">
                                          <p:stCondLst>
                                            <p:cond evt="begin" delay="0">
                                              <p:tn val="20"/>
                                            </p:cond>
                                          </p:stCondLst>
                                          <p:endCondLst>
                                            <p:cond evt="onStopAudio" delay="0">
                                              <p:tgtEl>
                                                <p:sldTgt/>
                                              </p:tgtEl>
                                            </p:cond>
                                          </p:endCondLst>
                                        </p:cTn>
                                        <p:tgtEl>
                                          <p:sndTgt r:embed="rId4" name="pai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fr-FR" sz="8400" b="1" dirty="0">
                <a:solidFill>
                  <a:srgbClr val="104F75"/>
                </a:solidFill>
              </a:rPr>
              <a:t>paie/paye</a:t>
            </a:r>
            <a:endParaRPr lang="fr-FR" sz="8400" dirty="0">
              <a:solidFill>
                <a:srgbClr val="104F75"/>
              </a:solidFill>
            </a:endParaRPr>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US"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a:t>
            </a:r>
            <a:r>
              <a:rPr lang="en-US" sz="3200" kern="0" dirty="0">
                <a:solidFill>
                  <a:srgbClr val="104F75"/>
                </a:solidFill>
                <a:latin typeface="Century Gothic"/>
                <a:ea typeface="Century Gothic"/>
                <a:cs typeface="Century Gothic"/>
                <a:sym typeface="Century Gothic"/>
              </a:rPr>
              <a:t>pay</a:t>
            </a:r>
            <a:r>
              <a:rPr kumimoji="0" lang="en-US"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s (for) | is </a:t>
            </a:r>
            <a:r>
              <a:rPr lang="en-US" sz="3200" kern="0" dirty="0">
                <a:solidFill>
                  <a:srgbClr val="104F75"/>
                </a:solidFill>
                <a:latin typeface="Century Gothic"/>
                <a:ea typeface="Century Gothic"/>
                <a:cs typeface="Century Gothic"/>
                <a:sym typeface="Century Gothic"/>
              </a:rPr>
              <a:t>pa</a:t>
            </a:r>
            <a:r>
              <a:rPr kumimoji="0" lang="en-US" sz="3200" b="0" i="0" u="none" strike="noStrike" kern="0" cap="none" spc="0" normalizeH="0" baseline="0" noProof="0" dirty="0" err="1">
                <a:ln>
                  <a:noFill/>
                </a:ln>
                <a:solidFill>
                  <a:srgbClr val="104F75"/>
                </a:solidFill>
                <a:effectLst/>
                <a:uLnTx/>
                <a:uFillTx/>
                <a:latin typeface="Century Gothic"/>
                <a:ea typeface="Century Gothic"/>
                <a:cs typeface="Century Gothic"/>
                <a:sym typeface="Century Gothic"/>
              </a:rPr>
              <a:t>ying</a:t>
            </a:r>
            <a:r>
              <a:rPr kumimoji="0" lang="en-US"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 (for)]</a:t>
            </a:r>
            <a:endParaRPr kumimoji="0" lang="en-US" sz="1400" b="0" i="0" u="none" strike="noStrike" kern="0" cap="none" spc="0" normalizeH="0" baseline="0" noProof="0" dirty="0">
              <a:ln>
                <a:noFill/>
              </a:ln>
              <a:solidFill>
                <a:srgbClr val="104F75"/>
              </a:solidFill>
              <a:effectLst/>
              <a:uLnTx/>
              <a:uFillTx/>
              <a:latin typeface="Arial"/>
              <a:ea typeface="+mn-ea"/>
              <a:cs typeface="Arial"/>
              <a:sym typeface="Arial"/>
            </a:endParaRPr>
          </a:p>
        </p:txBody>
      </p:sp>
      <p:sp>
        <p:nvSpPr>
          <p:cNvPr id="75" name="Google Shape;75;p13"/>
          <p:cNvSpPr txBox="1"/>
          <p:nvPr/>
        </p:nvSpPr>
        <p:spPr>
          <a:xfrm>
            <a:off x="0" y="3925257"/>
            <a:ext cx="12192000" cy="989644"/>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Je </a:t>
            </a:r>
            <a:r>
              <a:rPr lang="fr-FR" sz="5400" b="1" kern="0" dirty="0">
                <a:solidFill>
                  <a:srgbClr val="ED7D31"/>
                </a:solidFill>
                <a:latin typeface="Century Gothic"/>
                <a:ea typeface="Century Gothic"/>
                <a:cs typeface="Century Gothic"/>
                <a:sym typeface="Century Gothic"/>
              </a:rPr>
              <a:t>p</a:t>
            </a:r>
            <a:r>
              <a:rPr kumimoji="0" lang="fr-FR" sz="54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aie </a:t>
            </a:r>
            <a:r>
              <a:rPr lang="en-GB" sz="5400" kern="0" dirty="0">
                <a:solidFill>
                  <a:srgbClr val="104F75"/>
                </a:solidFill>
                <a:latin typeface="Century Gothic"/>
                <a:ea typeface="Century Gothic"/>
                <a:cs typeface="Century Gothic"/>
                <a:sym typeface="Century Gothic"/>
              </a:rPr>
              <a:t>les billets de </a:t>
            </a:r>
            <a:r>
              <a:rPr lang="en-GB" sz="5400" kern="0" dirty="0" err="1">
                <a:solidFill>
                  <a:srgbClr val="104F75"/>
                </a:solidFill>
                <a:latin typeface="Century Gothic"/>
                <a:ea typeface="Century Gothic"/>
                <a:cs typeface="Century Gothic"/>
                <a:sym typeface="Century Gothic"/>
              </a:rPr>
              <a:t>cinéma</a:t>
            </a:r>
            <a:r>
              <a:rPr lang="en-GB" sz="5400" kern="0" dirty="0">
                <a:solidFill>
                  <a:srgbClr val="104F75"/>
                </a:solidFill>
                <a:latin typeface="Century Gothic"/>
                <a:ea typeface="Century Gothic"/>
                <a:cs typeface="Century Gothic"/>
                <a:sym typeface="Century Gothic"/>
              </a:rPr>
              <a:t>.</a:t>
            </a:r>
            <a:endParaRPr kumimoji="0" sz="54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1266826" y="5136208"/>
            <a:ext cx="965834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GB"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[I </a:t>
            </a:r>
            <a:r>
              <a:rPr lang="en-GB" sz="3200" b="1" kern="0" dirty="0">
                <a:solidFill>
                  <a:srgbClr val="ED7D31"/>
                </a:solidFill>
                <a:latin typeface="Century Gothic"/>
                <a:ea typeface="Century Gothic"/>
                <a:cs typeface="Century Gothic"/>
                <a:sym typeface="Century Gothic"/>
              </a:rPr>
              <a:t>pay for</a:t>
            </a:r>
            <a:r>
              <a:rPr kumimoji="0" lang="en-GB" sz="32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 I am</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 </a:t>
            </a:r>
            <a:r>
              <a:rPr lang="en-GB" sz="3200" b="1" kern="0" dirty="0">
                <a:solidFill>
                  <a:srgbClr val="ED7D31"/>
                </a:solidFill>
                <a:latin typeface="Century Gothic"/>
                <a:ea typeface="Century Gothic"/>
                <a:cs typeface="Century Gothic"/>
                <a:sym typeface="Century Gothic"/>
              </a:rPr>
              <a:t>pay</a:t>
            </a:r>
            <a:r>
              <a:rPr kumimoji="0" lang="en-GB" sz="32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ing</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 </a:t>
            </a:r>
            <a:r>
              <a:rPr lang="en-GB" sz="3200" b="1" kern="0" dirty="0">
                <a:solidFill>
                  <a:srgbClr val="ED7D31"/>
                </a:solidFill>
                <a:latin typeface="Century Gothic"/>
                <a:ea typeface="Century Gothic"/>
                <a:cs typeface="Century Gothic"/>
                <a:sym typeface="Century Gothic"/>
              </a:rPr>
              <a:t>f</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or </a:t>
            </a:r>
            <a:r>
              <a:rPr kumimoji="0" lang="en-GB"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the cinema tickets.]</a:t>
            </a:r>
            <a:endParaRPr kumimoji="0" sz="1400" b="0" i="0" u="none" strike="noStrike" kern="0" cap="none" spc="0" normalizeH="0" baseline="0" noProof="0" dirty="0">
              <a:ln>
                <a:noFill/>
              </a:ln>
              <a:solidFill>
                <a:srgbClr val="104F75"/>
              </a:solidFill>
              <a:effectLst/>
              <a:uLnTx/>
              <a:uFillTx/>
              <a:latin typeface="Arial"/>
              <a:ea typeface="+mn-ea"/>
              <a:cs typeface="Arial"/>
              <a:sym typeface="Arial"/>
            </a:endParaRPr>
          </a:p>
        </p:txBody>
      </p:sp>
    </p:spTree>
    <p:extLst>
      <p:ext uri="{BB962C8B-B14F-4D97-AF65-F5344CB8AC3E}">
        <p14:creationId xmlns:p14="http://schemas.microsoft.com/office/powerpoint/2010/main" val="301493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pai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je paie les billet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lvl="0" algn="ctr"/>
            <a:r>
              <a:rPr lang="fr-FR" sz="8400" b="1" dirty="0">
                <a:solidFill>
                  <a:srgbClr val="104F75"/>
                </a:solidFill>
              </a:rPr>
              <a:t>payer</a:t>
            </a:r>
            <a:endParaRPr lang="fr-FR" sz="8400" dirty="0">
              <a:solidFill>
                <a:srgbClr val="104F75"/>
              </a:solidFill>
            </a:endParaRPr>
          </a:p>
        </p:txBody>
      </p:sp>
      <p:sp>
        <p:nvSpPr>
          <p:cNvPr id="83" name="Google Shape;83;p14"/>
          <p:cNvSpPr txBox="1"/>
          <p:nvPr/>
        </p:nvSpPr>
        <p:spPr>
          <a:xfrm>
            <a:off x="-1"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Tx/>
              <a:buNone/>
              <a:tabLst/>
              <a:defRPr/>
            </a:pPr>
            <a:r>
              <a:rPr kumimoji="0" lang="en-US"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[to </a:t>
            </a:r>
            <a:r>
              <a:rPr lang="en-US" sz="3200" kern="0" dirty="0">
                <a:solidFill>
                  <a:srgbClr val="104F75"/>
                </a:solidFill>
                <a:latin typeface="Century Gothic"/>
                <a:ea typeface="Century Gothic"/>
                <a:cs typeface="Century Gothic"/>
                <a:sym typeface="Century Gothic"/>
              </a:rPr>
              <a:t>pa</a:t>
            </a:r>
            <a:r>
              <a:rPr kumimoji="0" lang="en-US"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y (for) | </a:t>
            </a:r>
            <a:r>
              <a:rPr lang="en-US" sz="3200" kern="0" dirty="0">
                <a:solidFill>
                  <a:srgbClr val="104F75"/>
                </a:solidFill>
                <a:latin typeface="Century Gothic"/>
                <a:ea typeface="Century Gothic"/>
                <a:cs typeface="Century Gothic"/>
                <a:sym typeface="Century Gothic"/>
              </a:rPr>
              <a:t>pa</a:t>
            </a:r>
            <a:r>
              <a:rPr kumimoji="0" lang="en-US" sz="3200" b="0" i="0" u="none" strike="noStrike" kern="0" cap="none" spc="0" normalizeH="0" baseline="0" noProof="0" dirty="0" err="1">
                <a:ln>
                  <a:noFill/>
                </a:ln>
                <a:solidFill>
                  <a:srgbClr val="104F75"/>
                </a:solidFill>
                <a:effectLst/>
                <a:uLnTx/>
                <a:uFillTx/>
                <a:latin typeface="Century Gothic"/>
                <a:ea typeface="Century Gothic"/>
                <a:cs typeface="Century Gothic"/>
                <a:sym typeface="Century Gothic"/>
              </a:rPr>
              <a:t>ying</a:t>
            </a:r>
            <a:r>
              <a:rPr kumimoji="0" lang="en-US"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 (for)]</a:t>
            </a:r>
            <a:endParaRPr kumimoji="0" lang="en-US" sz="1400" b="0" i="0" u="none" strike="noStrike" kern="0" cap="none" spc="0" normalizeH="0" baseline="0" noProof="0" dirty="0">
              <a:ln>
                <a:noFill/>
              </a:ln>
              <a:solidFill>
                <a:srgbClr val="104F75"/>
              </a:solidFill>
              <a:effectLst/>
              <a:uLnTx/>
              <a:uFillTx/>
              <a:latin typeface="Arial"/>
              <a:ea typeface="+mn-ea"/>
              <a:cs typeface="Arial"/>
              <a:sym typeface="Arial"/>
            </a:endParaRPr>
          </a:p>
        </p:txBody>
      </p:sp>
      <p:sp>
        <p:nvSpPr>
          <p:cNvPr id="84" name="Google Shape;84;p14"/>
          <p:cNvSpPr txBox="1"/>
          <p:nvPr/>
        </p:nvSpPr>
        <p:spPr>
          <a:xfrm>
            <a:off x="-1" y="3943587"/>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48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Il faut </a:t>
            </a:r>
            <a:r>
              <a:rPr lang="fr-FR" sz="4800" b="1" kern="0" dirty="0">
                <a:solidFill>
                  <a:srgbClr val="ED7D31"/>
                </a:solidFill>
                <a:latin typeface="Century Gothic"/>
                <a:ea typeface="Century Gothic"/>
                <a:cs typeface="Century Gothic"/>
                <a:sym typeface="Century Gothic"/>
              </a:rPr>
              <a:t>p</a:t>
            </a:r>
            <a:r>
              <a:rPr kumimoji="0" lang="fr-FR" sz="48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ayer</a:t>
            </a:r>
            <a:r>
              <a:rPr kumimoji="0" lang="en-GB" sz="4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les billets de </a:t>
            </a:r>
            <a:r>
              <a:rPr kumimoji="0" lang="en-GB" sz="48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cinéma</a:t>
            </a:r>
            <a:r>
              <a:rPr kumimoji="0" lang="en-GB" sz="48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 </a:t>
            </a:r>
            <a:endParaRPr kumimoji="0" sz="48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endParaRPr>
          </a:p>
        </p:txBody>
      </p:sp>
      <p:sp>
        <p:nvSpPr>
          <p:cNvPr id="85" name="Google Shape;85;p14"/>
          <p:cNvSpPr txBox="1"/>
          <p:nvPr/>
        </p:nvSpPr>
        <p:spPr>
          <a:xfrm>
            <a:off x="1655444" y="4959250"/>
            <a:ext cx="888110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[You have to </a:t>
            </a:r>
            <a:r>
              <a:rPr lang="en-GB" sz="3200" b="1" kern="0" dirty="0">
                <a:solidFill>
                  <a:srgbClr val="ED7D31"/>
                </a:solidFill>
                <a:latin typeface="Century Gothic"/>
                <a:ea typeface="Century Gothic"/>
                <a:cs typeface="Century Gothic"/>
                <a:sym typeface="Century Gothic"/>
              </a:rPr>
              <a:t>pa</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y for </a:t>
            </a:r>
            <a:r>
              <a:rPr lang="en-GB" sz="3200" kern="0" dirty="0">
                <a:solidFill>
                  <a:srgbClr val="104F75"/>
                </a:solidFill>
                <a:latin typeface="Century Gothic"/>
                <a:ea typeface="Century Gothic"/>
                <a:cs typeface="Century Gothic"/>
                <a:sym typeface="Century Gothic"/>
              </a:rPr>
              <a:t>the cinema tickets. </a:t>
            </a:r>
            <a:r>
              <a:rPr kumimoji="0" lang="en-GB" sz="32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104F75"/>
              </a:solidFill>
              <a:effectLst/>
              <a:uLnTx/>
              <a:uFillTx/>
              <a:latin typeface="Arial"/>
              <a:ea typeface="+mn-ea"/>
              <a:cs typeface="Arial"/>
              <a:sym typeface="Arial"/>
            </a:endParaRPr>
          </a:p>
        </p:txBody>
      </p:sp>
    </p:spTree>
    <p:extLst>
      <p:ext uri="{BB962C8B-B14F-4D97-AF65-F5344CB8AC3E}">
        <p14:creationId xmlns:p14="http://schemas.microsoft.com/office/powerpoint/2010/main" val="79542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pay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il faut payer les billet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D501468B-3B67-B345-A164-F0FD9386B8AF}" vid="{0B0ACFC0-23DE-1147-806D-67F8822142AC}"/>
    </a:ext>
  </a:extLst>
</a:theme>
</file>

<file path=ppt/theme/theme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5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Presentation1" id="{DFF4F041-3C91-433D-89DC-4C59AD5F0EB4}" vid="{A954589B-C9D7-49D0-A58E-4B7EC41FAC22}"/>
    </a:ext>
  </a:ext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50000"/>
          </a:schemeClr>
        </a:solidFill>
        <a:ln>
          <a:solidFill>
            <a:schemeClr val="accent2"/>
          </a:solidFill>
        </a:ln>
      </a:spPr>
      <a:bodyPr rtlCol="0" anchor="ctr"/>
      <a:lstStyle>
        <a:defPPr algn="ctr">
          <a:defRPr sz="20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anchor="ctr">
        <a:spAutoFit/>
      </a:bodyPr>
      <a:lstStyle>
        <a:defPPr algn="ctr">
          <a:lnSpc>
            <a:spcPct val="150000"/>
          </a:lnSpc>
          <a:defRPr sz="2200" b="1" dirty="0" err="1">
            <a:solidFill>
              <a:srgbClr val="EE6000"/>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7704</Words>
  <Application>Microsoft Office PowerPoint</Application>
  <PresentationFormat>Widescreen</PresentationFormat>
  <Paragraphs>1353</Paragraphs>
  <Slides>44</Slides>
  <Notes>44</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44</vt:i4>
      </vt:variant>
    </vt:vector>
  </HeadingPairs>
  <TitlesOfParts>
    <vt:vector size="56" baseType="lpstr">
      <vt:lpstr>Arial</vt:lpstr>
      <vt:lpstr>Arial</vt:lpstr>
      <vt:lpstr>Calibri</vt:lpstr>
      <vt:lpstr>Century Gothic</vt:lpstr>
      <vt:lpstr>Tw Cen MT</vt:lpstr>
      <vt:lpstr>1_Office Theme</vt:lpstr>
      <vt:lpstr>NCELP Theme</vt:lpstr>
      <vt:lpstr>2_Office Theme</vt:lpstr>
      <vt:lpstr>4_Office Theme</vt:lpstr>
      <vt:lpstr>6_Office Theme</vt:lpstr>
      <vt:lpstr>5_Office Theme</vt:lpstr>
      <vt:lpstr>3_Office Theme</vt:lpstr>
      <vt:lpstr>Shopping</vt:lpstr>
      <vt:lpstr>th</vt:lpstr>
      <vt:lpstr>th</vt:lpstr>
      <vt:lpstr>PowerPoint Presentation</vt:lpstr>
      <vt:lpstr>Vocabulaire</vt:lpstr>
      <vt:lpstr>payer</vt:lpstr>
      <vt:lpstr>payer</vt:lpstr>
      <vt:lpstr>paie/paye</vt:lpstr>
      <vt:lpstr>payer</vt:lpstr>
      <vt:lpstr>paie/paye</vt:lpstr>
      <vt:lpstr>payer</vt:lpstr>
      <vt:lpstr>Les numéros 70-99</vt:lpstr>
      <vt:lpstr>PowerPoint Presentation</vt:lpstr>
      <vt:lpstr>Les prix</vt:lpstr>
      <vt:lpstr>Les prix</vt:lpstr>
      <vt:lpstr>Saying ‘it’</vt:lpstr>
      <vt:lpstr>Aux magasins</vt:lpstr>
      <vt:lpstr>Les achats*</vt:lpstr>
      <vt:lpstr>Les achats*</vt:lpstr>
      <vt:lpstr>Les achats*</vt:lpstr>
      <vt:lpstr>Les achats*</vt:lpstr>
      <vt:lpstr>Aux magasins</vt:lpstr>
      <vt:lpstr>Aux magasins</vt:lpstr>
      <vt:lpstr>Aux magasins</vt:lpstr>
      <vt:lpstr>Aux magasins</vt:lpstr>
      <vt:lpstr>Shopping </vt:lpstr>
      <vt:lpstr>ch</vt:lpstr>
      <vt:lpstr>ch</vt:lpstr>
      <vt:lpstr>PowerPoint Presentation</vt:lpstr>
      <vt:lpstr>Des virelangues</vt:lpstr>
      <vt:lpstr>Des virelangues avec [ch] et [th]  </vt:lpstr>
      <vt:lpstr>Des virelangues avec [ch] et [th] </vt:lpstr>
      <vt:lpstr>Des virelangues avec [ch] et [th] </vt:lpstr>
      <vt:lpstr>Des virelangues avec [ch] et [th] </vt:lpstr>
      <vt:lpstr>Des virelangues avec [ch] et [th] </vt:lpstr>
      <vt:lpstr>Des virelangues avec [ch] et [th] </vt:lpstr>
      <vt:lpstr>Vocabulaire</vt:lpstr>
      <vt:lpstr>Contraction of le and la</vt:lpstr>
      <vt:lpstr>En ville</vt:lpstr>
      <vt:lpstr>Faire du shopping</vt:lpstr>
      <vt:lpstr>Une lettre</vt:lpstr>
      <vt:lpstr>Une lettre</vt:lpstr>
      <vt:lpstr>Une lettre</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Louise Bibbey</cp:lastModifiedBy>
  <cp:revision>1042</cp:revision>
  <cp:lastPrinted>2022-04-26T13:56:12Z</cp:lastPrinted>
  <dcterms:created xsi:type="dcterms:W3CDTF">2020-06-12T14:19:03Z</dcterms:created>
  <dcterms:modified xsi:type="dcterms:W3CDTF">2022-08-08T15:00:40Z</dcterms:modified>
</cp:coreProperties>
</file>