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22" r:id="rId4"/>
    <p:sldMasterId id="2147483734" r:id="rId5"/>
    <p:sldMasterId id="2147483758" r:id="rId6"/>
    <p:sldMasterId id="2147483770" r:id="rId7"/>
  </p:sldMasterIdLst>
  <p:notesMasterIdLst>
    <p:notesMasterId r:id="rId58"/>
  </p:notesMasterIdLst>
  <p:sldIdLst>
    <p:sldId id="258" r:id="rId8"/>
    <p:sldId id="426" r:id="rId9"/>
    <p:sldId id="432" r:id="rId10"/>
    <p:sldId id="276" r:id="rId11"/>
    <p:sldId id="330" r:id="rId12"/>
    <p:sldId id="782" r:id="rId13"/>
    <p:sldId id="769" r:id="rId14"/>
    <p:sldId id="556" r:id="rId15"/>
    <p:sldId id="680" r:id="rId16"/>
    <p:sldId id="518" r:id="rId17"/>
    <p:sldId id="682" r:id="rId18"/>
    <p:sldId id="514" r:id="rId19"/>
    <p:sldId id="683" r:id="rId20"/>
    <p:sldId id="632" r:id="rId21"/>
    <p:sldId id="633" r:id="rId22"/>
    <p:sldId id="634" r:id="rId23"/>
    <p:sldId id="643" r:id="rId24"/>
    <p:sldId id="429" r:id="rId25"/>
    <p:sldId id="435" r:id="rId26"/>
    <p:sldId id="328" r:id="rId27"/>
    <p:sldId id="333" r:id="rId28"/>
    <p:sldId id="790" r:id="rId29"/>
    <p:sldId id="786" r:id="rId30"/>
    <p:sldId id="788" r:id="rId31"/>
    <p:sldId id="787" r:id="rId32"/>
    <p:sldId id="789" r:id="rId33"/>
    <p:sldId id="510" r:id="rId34"/>
    <p:sldId id="512" r:id="rId35"/>
    <p:sldId id="681" r:id="rId36"/>
    <p:sldId id="331" r:id="rId37"/>
    <p:sldId id="298" r:id="rId38"/>
    <p:sldId id="536" r:id="rId39"/>
    <p:sldId id="537" r:id="rId40"/>
    <p:sldId id="538" r:id="rId41"/>
    <p:sldId id="557" r:id="rId42"/>
    <p:sldId id="558" r:id="rId43"/>
    <p:sldId id="272" r:id="rId44"/>
    <p:sldId id="545" r:id="rId45"/>
    <p:sldId id="542" r:id="rId46"/>
    <p:sldId id="540" r:id="rId47"/>
    <p:sldId id="541" r:id="rId48"/>
    <p:sldId id="546" r:id="rId49"/>
    <p:sldId id="270" r:id="rId50"/>
    <p:sldId id="684" r:id="rId51"/>
    <p:sldId id="548" r:id="rId52"/>
    <p:sldId id="547" r:id="rId53"/>
    <p:sldId id="685" r:id="rId54"/>
    <p:sldId id="686" r:id="rId55"/>
    <p:sldId id="448" r:id="rId56"/>
    <p:sldId id="32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7" clrIdx="0">
    <p:extLst>
      <p:ext uri="{19B8F6BF-5375-455C-9EA6-DF929625EA0E}">
        <p15:presenceInfo xmlns:p15="http://schemas.microsoft.com/office/powerpoint/2012/main" userId="Stephen Ow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E87D1E"/>
    <a:srgbClr val="FCECE8"/>
    <a:srgbClr val="F8D7CD"/>
    <a:srgbClr val="115076"/>
    <a:srgbClr val="DEEBF7"/>
    <a:srgbClr val="DAA520"/>
    <a:srgbClr val="E81E7D"/>
    <a:srgbClr val="FFFFCC"/>
    <a:srgbClr val="2ED5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96" autoAdjust="0"/>
    <p:restoredTop sz="74880" autoAdjust="0"/>
  </p:normalViewPr>
  <p:slideViewPr>
    <p:cSldViewPr snapToGrid="0">
      <p:cViewPr varScale="1">
        <p:scale>
          <a:sx n="58" d="100"/>
          <a:sy n="58" d="100"/>
        </p:scale>
        <p:origin x="1325" y="58"/>
      </p:cViewPr>
      <p:guideLst/>
    </p:cSldViewPr>
  </p:slideViewPr>
  <p:outlineViewPr>
    <p:cViewPr>
      <p:scale>
        <a:sx n="33" d="100"/>
        <a:sy n="33" d="100"/>
      </p:scale>
      <p:origin x="0" y="-4560"/>
    </p:cViewPr>
  </p:outlineViewPr>
  <p:notesTextViewPr>
    <p:cViewPr>
      <p:scale>
        <a:sx n="100" d="100"/>
        <a:sy n="100" d="100"/>
      </p:scale>
      <p:origin x="0" y="-2054"/>
    </p:cViewPr>
  </p:notesTextViewPr>
  <p:sorterViewPr>
    <p:cViewPr>
      <p:scale>
        <a:sx n="100" d="100"/>
        <a:sy n="10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08/08/2022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algn="l"/>
            <a:r>
              <a:rPr lang="en-GB" b="0" dirty="0"/>
              <a:t>Revision of </a:t>
            </a:r>
            <a:r>
              <a:rPr lang="en-GB" sz="1200" dirty="0">
                <a:solidFill>
                  <a:prstClr val="white"/>
                </a:solidFill>
              </a:rPr>
              <a:t>SSCs </a:t>
            </a:r>
            <a:r>
              <a:rPr lang="en-GB" sz="1200" dirty="0" err="1">
                <a:solidFill>
                  <a:prstClr val="white"/>
                </a:solidFill>
              </a:rPr>
              <a:t>SSCs</a:t>
            </a:r>
            <a:r>
              <a:rPr lang="en-GB" sz="1200" dirty="0">
                <a:solidFill>
                  <a:prstClr val="white"/>
                </a:solidFill>
              </a:rPr>
              <a:t> [-</a:t>
            </a:r>
            <a:r>
              <a:rPr lang="en-GB" sz="1200" dirty="0" err="1">
                <a:solidFill>
                  <a:prstClr val="white"/>
                </a:solidFill>
              </a:rPr>
              <a:t>aill</a:t>
            </a:r>
            <a:r>
              <a:rPr lang="en-GB" sz="1200" dirty="0">
                <a:solidFill>
                  <a:prstClr val="white"/>
                </a:solidFill>
              </a:rPr>
              <a:t>-/-ail], [-</a:t>
            </a:r>
            <a:r>
              <a:rPr lang="en-GB" sz="1200" dirty="0" err="1">
                <a:solidFill>
                  <a:prstClr val="white"/>
                </a:solidFill>
              </a:rPr>
              <a:t>eill</a:t>
            </a:r>
            <a:r>
              <a:rPr lang="en-GB" sz="1200" dirty="0">
                <a:solidFill>
                  <a:prstClr val="white"/>
                </a:solidFill>
              </a:rPr>
              <a:t>-/-</a:t>
            </a:r>
            <a:r>
              <a:rPr lang="en-GB" sz="1200" dirty="0" err="1">
                <a:solidFill>
                  <a:prstClr val="white"/>
                </a:solidFill>
              </a:rPr>
              <a:t>eil</a:t>
            </a:r>
            <a:r>
              <a:rPr lang="en-GB" sz="1200" dirty="0">
                <a:solidFill>
                  <a:prstClr val="white"/>
                </a:solidFill>
              </a:rPr>
              <a:t>], [-</a:t>
            </a:r>
            <a:r>
              <a:rPr lang="en-GB" sz="1200" dirty="0" err="1">
                <a:solidFill>
                  <a:prstClr val="white"/>
                </a:solidFill>
              </a:rPr>
              <a:t>euill</a:t>
            </a:r>
            <a:r>
              <a:rPr lang="en-GB" sz="1200" dirty="0">
                <a:solidFill>
                  <a:prstClr val="white"/>
                </a:solidFill>
              </a:rPr>
              <a:t>-/-</a:t>
            </a:r>
            <a:r>
              <a:rPr lang="en-GB" sz="1200" dirty="0" err="1">
                <a:solidFill>
                  <a:prstClr val="white"/>
                </a:solidFill>
              </a:rPr>
              <a:t>euil</a:t>
            </a:r>
            <a:r>
              <a:rPr lang="en-GB" sz="1200" dirty="0">
                <a:solidFill>
                  <a:prstClr val="white"/>
                </a:solidFill>
              </a:rPr>
              <a:t>], and [-</a:t>
            </a:r>
            <a:r>
              <a:rPr lang="en-GB" sz="1200" dirty="0" err="1">
                <a:solidFill>
                  <a:prstClr val="white"/>
                </a:solidFill>
              </a:rPr>
              <a:t>ouill</a:t>
            </a:r>
            <a:r>
              <a:rPr lang="en-GB" sz="1200" dirty="0">
                <a:solidFill>
                  <a:prstClr val="white"/>
                </a:solidFill>
              </a:rPr>
              <a:t>-/-</a:t>
            </a:r>
            <a:r>
              <a:rPr lang="en-GB" sz="1200" dirty="0" err="1">
                <a:solidFill>
                  <a:prstClr val="white"/>
                </a:solidFill>
              </a:rPr>
              <a:t>ouil</a:t>
            </a:r>
            <a:r>
              <a:rPr lang="en-GB" sz="1200" dirty="0">
                <a:solidFill>
                  <a:prstClr val="white"/>
                </a:solidFill>
              </a:rPr>
              <a:t>]</a:t>
            </a:r>
          </a:p>
          <a:p>
            <a:pPr algn="l"/>
            <a:r>
              <a:rPr lang="en-GB" b="0" dirty="0"/>
              <a:t>Introduction</a:t>
            </a:r>
            <a:r>
              <a:rPr lang="en-GB" b="0" baseline="0" dirty="0"/>
              <a:t> of</a:t>
            </a:r>
            <a:r>
              <a:rPr lang="en-GB" dirty="0"/>
              <a:t> </a:t>
            </a:r>
            <a:r>
              <a:rPr lang="en-GB" b="1" dirty="0"/>
              <a:t>verbs like entendre in the present tense (nous, </a:t>
            </a:r>
            <a:r>
              <a:rPr lang="en-GB" b="1" dirty="0" err="1"/>
              <a:t>vous</a:t>
            </a:r>
            <a:r>
              <a:rPr lang="en-GB" b="1" dirty="0"/>
              <a:t>)</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8.3.1.6 (introduce) </a:t>
            </a:r>
            <a:r>
              <a:rPr lang="fr-FR" dirty="0"/>
              <a:t>attendre [155], descendre [1705], (en) bas [7/468], histoire</a:t>
            </a:r>
            <a:r>
              <a:rPr lang="fr-FR" baseline="30000" dirty="0"/>
              <a:t>2</a:t>
            </a:r>
            <a:r>
              <a:rPr lang="fr-FR" dirty="0"/>
              <a:t> [263], règle</a:t>
            </a:r>
            <a:r>
              <a:rPr lang="fr-FR" baseline="30000" dirty="0"/>
              <a:t>2</a:t>
            </a:r>
            <a:r>
              <a:rPr lang="fr-FR" dirty="0"/>
              <a:t> [488], piste [1902], roman [1262], texte [631]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8.3.1.2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décision [370], soin [1109], dur [1029], facilement [1194], lentement [2637], mal</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[277], mieux [217], vite [711]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8.2.1.5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sortir</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[309], vous</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[50], maman [2168], papa [2458], possible [175], seul [101], sans [71], salut</a:t>
            </a:r>
            <a:r>
              <a:rPr lang="fr-FR" sz="1200" b="0" i="0" u="none" strike="noStrike" kern="1200" cap="none" baseline="30000" dirty="0">
                <a:solidFill>
                  <a:schemeClr val="tx1"/>
                </a:solidFill>
                <a:effectLst/>
                <a:latin typeface="+mn-lt"/>
                <a:ea typeface="Calibri"/>
                <a:cs typeface="Calibri"/>
                <a:sym typeface="Calibri"/>
              </a:rPr>
              <a:t>1, 2 </a:t>
            </a:r>
            <a:r>
              <a:rPr lang="fr-FR" sz="1200" b="0" i="0" u="none" strike="noStrike" kern="1200" cap="none" dirty="0">
                <a:solidFill>
                  <a:schemeClr val="tx1"/>
                </a:solidFill>
                <a:effectLst/>
                <a:latin typeface="+mn-lt"/>
                <a:ea typeface="Calibri"/>
                <a:cs typeface="Calibri"/>
                <a:sym typeface="Calibri"/>
              </a:rPr>
              <a:t>[2205], s’il te plaît [34/13/112/804], s'il vous plaît [34/13/50/804]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CA" sz="1200" b="0" i="0" u="none" strike="noStrike" kern="1200" dirty="0">
              <a:solidFill>
                <a:schemeClr val="tx1"/>
              </a:solidFill>
              <a:effectLst/>
              <a:latin typeface="+mn-lt"/>
              <a:ea typeface="+mn-ea"/>
              <a:cs typeface="+mn-cs"/>
            </a:endParaRPr>
          </a:p>
          <a:p>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
            </a:r>
            <a:r>
              <a:rPr lang="en-US" b="0" i="0" dirty="0" err="1">
                <a:solidFill>
                  <a:srgbClr val="000000"/>
                </a:solidFill>
                <a:effectLst/>
                <a:latin typeface="Arial" panose="020B0604020202020204" pitchFamily="34" charset="0"/>
              </a:rPr>
              <a:t>descendre</a:t>
            </a:r>
            <a:r>
              <a:rPr lang="en-US" b="0" i="0" dirty="0">
                <a:solidFill>
                  <a:srgbClr val="000000"/>
                </a:solidFill>
                <a:effectLst/>
                <a:latin typeface="Arial" panose="020B0604020202020204" pitchFamily="34" charset="0"/>
              </a:rPr>
              <a:t> – to go down, </a:t>
            </a:r>
            <a:r>
              <a:rPr lang="en-US" b="0" i="1" dirty="0">
                <a:solidFill>
                  <a:srgbClr val="000000"/>
                </a:solidFill>
                <a:effectLst/>
                <a:latin typeface="Arial" panose="020B0604020202020204" pitchFamily="34" charset="0"/>
              </a:rPr>
              <a:t>to ride down, to drive down</a:t>
            </a:r>
            <a:endParaRPr lang="en-CA" sz="1200" b="0" i="1"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(two slides)</a:t>
            </a:r>
          </a:p>
          <a:p>
            <a:endParaRPr lang="en-US" b="1" dirty="0"/>
          </a:p>
          <a:p>
            <a:r>
              <a:rPr lang="en-US" b="1" dirty="0"/>
              <a:t>Aim: </a:t>
            </a:r>
            <a:r>
              <a:rPr lang="en-US" b="0" dirty="0"/>
              <a:t>To </a:t>
            </a:r>
            <a:r>
              <a:rPr lang="en-US" b="0" dirty="0" err="1"/>
              <a:t>practise</a:t>
            </a:r>
            <a:r>
              <a:rPr lang="en-US" b="0" dirty="0"/>
              <a:t> distinguishing between of the </a:t>
            </a:r>
            <a:r>
              <a:rPr lang="en-US" b="0" i="1" dirty="0"/>
              <a:t>nous</a:t>
            </a:r>
            <a:r>
              <a:rPr lang="en-US" b="0" i="0" dirty="0"/>
              <a:t> and </a:t>
            </a:r>
            <a:r>
              <a:rPr lang="en-US" b="0" i="1" dirty="0" err="1"/>
              <a:t>vous</a:t>
            </a:r>
            <a:r>
              <a:rPr lang="en-US" b="0" baseline="0" dirty="0"/>
              <a:t> forms of verbs like</a:t>
            </a:r>
            <a:r>
              <a:rPr lang="en-US" b="0" i="1" baseline="0" dirty="0"/>
              <a:t> entendre </a:t>
            </a:r>
            <a:r>
              <a:rPr lang="en-US" b="0" baseline="0" dirty="0"/>
              <a:t>(reading).</a:t>
            </a:r>
            <a:endParaRPr lang="en-US" b="0" dirty="0"/>
          </a:p>
          <a:p>
            <a:endParaRPr lang="en-US" b="1" dirty="0"/>
          </a:p>
          <a:p>
            <a:r>
              <a:rPr lang="en-US" b="1" dirty="0"/>
              <a:t>Procedure:</a:t>
            </a:r>
          </a:p>
          <a:p>
            <a:r>
              <a:rPr lang="en-US" b="0" dirty="0"/>
              <a:t>1. Check students understand the context. Those unfamiliar with skiing will find a clarification of ski-run classification (blue = intermediate, red = advanced) helpful for comprehension/</a:t>
            </a:r>
          </a:p>
          <a:p>
            <a:r>
              <a:rPr lang="en-US" b="0" dirty="0"/>
              <a:t>2. Students</a:t>
            </a:r>
            <a:r>
              <a:rPr lang="en-US" b="0" baseline="0" dirty="0"/>
              <a:t> write 1-8.</a:t>
            </a:r>
            <a:endParaRPr lang="en-US" b="0" dirty="0"/>
          </a:p>
          <a:p>
            <a:r>
              <a:rPr lang="en-US" b="0" dirty="0"/>
              <a:t>3. They</a:t>
            </a:r>
            <a:r>
              <a:rPr lang="en-US" b="0" baseline="0" dirty="0"/>
              <a:t> read the text and write the pronoun obscured by each of the numbers, using the verb form which follows to inform their choices.</a:t>
            </a:r>
            <a:endParaRPr lang="en-US" b="0" dirty="0"/>
          </a:p>
          <a:p>
            <a:r>
              <a:rPr lang="en-US" b="0" dirty="0"/>
              <a:t>4. Click to reveal the correct</a:t>
            </a:r>
            <a:r>
              <a:rPr lang="en-US" b="0" baseline="0" dirty="0"/>
              <a:t> answers one by one.</a:t>
            </a:r>
          </a:p>
          <a:p>
            <a:r>
              <a:rPr lang="en-US" b="0" baseline="0" dirty="0"/>
              <a:t>5. Students look at the English activities on the table on the next slide and note who does what in the text. At more advanced levels, have students complete this step before revealing the answers to 3.</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472C4">
                    <a:lumMod val="50000"/>
                  </a:srgbClr>
                </a:solidFill>
                <a:latin typeface="Century Gothic" panose="020F0302020204030204"/>
              </a:rPr>
              <a:t>bus [4027], </a:t>
            </a:r>
            <a:r>
              <a:rPr lang="en-GB" sz="1200" dirty="0" err="1">
                <a:solidFill>
                  <a:srgbClr val="4472C4">
                    <a:lumMod val="50000"/>
                  </a:srgbClr>
                </a:solidFill>
                <a:latin typeface="Century Gothic" panose="020F0302020204030204"/>
              </a:rPr>
              <a:t>impressionnant</a:t>
            </a:r>
            <a:r>
              <a:rPr lang="en-GB" sz="1200" dirty="0">
                <a:solidFill>
                  <a:srgbClr val="4472C4">
                    <a:lumMod val="50000"/>
                  </a:srgbClr>
                </a:solidFill>
                <a:latin typeface="Century Gothic" panose="020F0302020204030204"/>
              </a:rPr>
              <a:t> [2465]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582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837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To </a:t>
            </a:r>
            <a:r>
              <a:rPr lang="en-US" b="0" dirty="0" err="1"/>
              <a:t>practise</a:t>
            </a:r>
            <a:r>
              <a:rPr lang="en-US" b="0" baseline="0" dirty="0"/>
              <a:t> distinguishing aurally between the </a:t>
            </a:r>
            <a:r>
              <a:rPr lang="en-US" b="0" i="1" baseline="0" dirty="0"/>
              <a:t>nous</a:t>
            </a:r>
            <a:r>
              <a:rPr lang="en-US" b="0" i="0" baseline="0" dirty="0"/>
              <a:t> and </a:t>
            </a:r>
            <a:r>
              <a:rPr lang="en-US" b="0" i="1" baseline="0" dirty="0" err="1"/>
              <a:t>vous</a:t>
            </a:r>
            <a:r>
              <a:rPr lang="en-US" b="0" i="1" baseline="0" dirty="0"/>
              <a:t> </a:t>
            </a:r>
            <a:r>
              <a:rPr lang="en-US" b="0" i="0" baseline="0" dirty="0"/>
              <a:t>forms of verbs like </a:t>
            </a:r>
            <a:r>
              <a:rPr lang="en-US" b="0" i="1" baseline="0" dirty="0"/>
              <a:t>entendre</a:t>
            </a:r>
            <a:r>
              <a:rPr lang="en-US" b="0" i="0" baseline="0" dirty="0"/>
              <a:t>. Aural recognition of vocabulary in longer contexts.</a:t>
            </a:r>
            <a:endParaRPr lang="en-US" b="0" dirty="0"/>
          </a:p>
          <a:p>
            <a:endParaRPr lang="en-US" b="0" dirty="0"/>
          </a:p>
          <a:p>
            <a:r>
              <a:rPr lang="en-US" b="1" dirty="0"/>
              <a:t>Procedure:</a:t>
            </a:r>
          </a:p>
          <a:p>
            <a:r>
              <a:rPr lang="en-US" b="0" dirty="0"/>
              <a:t>1.</a:t>
            </a:r>
            <a:r>
              <a:rPr lang="en-US" b="0" baseline="0" dirty="0"/>
              <a:t> Click on the numbered audio buttons on the left to play the sentences (pronoun is obscured in each).</a:t>
            </a:r>
            <a:endParaRPr lang="en-US" b="0" dirty="0"/>
          </a:p>
          <a:p>
            <a:r>
              <a:rPr lang="en-US" b="0" dirty="0"/>
              <a:t>2. Students listen and tick the appropriate column, based upon the verb ending heard. (just the pupils – </a:t>
            </a:r>
            <a:r>
              <a:rPr lang="en-US" b="0" i="1" dirty="0" err="1"/>
              <a:t>vous</a:t>
            </a:r>
            <a:r>
              <a:rPr lang="en-US" b="0" i="1" dirty="0"/>
              <a:t>, </a:t>
            </a:r>
            <a:r>
              <a:rPr lang="en-US" b="0" i="0" dirty="0"/>
              <a:t>the teachers and pupils – </a:t>
            </a:r>
            <a:r>
              <a:rPr lang="en-US" b="0" i="1" dirty="0"/>
              <a:t>nous</a:t>
            </a:r>
            <a:r>
              <a:rPr lang="en-US" b="0" i="0" dirty="0"/>
              <a:t>)</a:t>
            </a:r>
            <a:endParaRPr lang="en-US" b="0" dirty="0"/>
          </a:p>
          <a:p>
            <a:r>
              <a:rPr lang="en-US" b="0" dirty="0"/>
              <a:t>3. Click to reveal answers.</a:t>
            </a:r>
          </a:p>
          <a:p>
            <a:r>
              <a:rPr lang="en-US" b="0" dirty="0"/>
              <a:t>4. Click on the numbers on the right to play the full audio including the pronoun.</a:t>
            </a:r>
          </a:p>
          <a:p>
            <a:r>
              <a:rPr lang="en-US" b="0" dirty="0"/>
              <a:t>5. Students note down the instruction.</a:t>
            </a:r>
          </a:p>
          <a:p>
            <a:r>
              <a:rPr lang="en-US" b="0" dirty="0"/>
              <a:t>6. Answers revealed on clicks.</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Bonjour la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classe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lang="en-US" sz="1200" dirty="0" err="1">
                <a:solidFill>
                  <a:srgbClr val="4472C4">
                    <a:lumMod val="50000"/>
                  </a:srgbClr>
                </a:solidFill>
                <a:latin typeface="Century Gothic" panose="020F0302020204030204"/>
              </a:rPr>
              <a:t>Vous</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entendez</a:t>
            </a:r>
            <a:r>
              <a:rPr lang="en-US" sz="1200" dirty="0">
                <a:solidFill>
                  <a:srgbClr val="4472C4">
                    <a:lumMod val="50000"/>
                  </a:srgbClr>
                </a:solidFill>
                <a:latin typeface="Century Gothic" panose="020F0302020204030204"/>
              </a:rPr>
              <a:t> les </a:t>
            </a:r>
            <a:r>
              <a:rPr lang="en-US" sz="1200" dirty="0" err="1">
                <a:solidFill>
                  <a:srgbClr val="4472C4">
                    <a:lumMod val="50000"/>
                  </a:srgbClr>
                </a:solidFill>
                <a:latin typeface="Century Gothic" panose="020F0302020204030204"/>
              </a:rPr>
              <a:t>annonces</a:t>
            </a:r>
            <a:r>
              <a:rPr lang="en-US" sz="1200"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2. [Nous] </a:t>
            </a:r>
            <a:r>
              <a:rPr lang="en-US" sz="1200" dirty="0" err="1">
                <a:solidFill>
                  <a:srgbClr val="4472C4">
                    <a:lumMod val="50000"/>
                  </a:srgbClr>
                </a:solidFill>
                <a:latin typeface="Century Gothic" panose="020F0302020204030204"/>
              </a:rPr>
              <a:t>dépendons</a:t>
            </a:r>
            <a:r>
              <a:rPr lang="en-US" sz="1200" dirty="0">
                <a:solidFill>
                  <a:srgbClr val="4472C4">
                    <a:lumMod val="50000"/>
                  </a:srgbClr>
                </a:solidFill>
                <a:latin typeface="Century Gothic" panose="020F0302020204030204"/>
              </a:rPr>
              <a:t> des </a:t>
            </a:r>
            <a:r>
              <a:rPr lang="en-US" sz="1200" dirty="0" err="1">
                <a:solidFill>
                  <a:srgbClr val="4472C4">
                    <a:lumMod val="50000"/>
                  </a:srgbClr>
                </a:solidFill>
                <a:latin typeface="Century Gothic" panose="020F0302020204030204"/>
              </a:rPr>
              <a:t>règles</a:t>
            </a:r>
            <a:r>
              <a:rPr lang="en-US" sz="1200" dirty="0">
                <a:solidFill>
                  <a:srgbClr val="4472C4">
                    <a:lumMod val="50000"/>
                  </a:srgbClr>
                </a:solidFill>
                <a:latin typeface="Century Gothic" panose="020F0302020204030204"/>
              </a:rPr>
              <a:t> pour bien </a:t>
            </a:r>
            <a:r>
              <a:rPr lang="en-US" sz="1200" dirty="0" err="1">
                <a:solidFill>
                  <a:srgbClr val="4472C4">
                    <a:lumMod val="50000"/>
                  </a:srgbClr>
                </a:solidFill>
                <a:latin typeface="Century Gothic" panose="020F0302020204030204"/>
              </a:rPr>
              <a:t>descendre</a:t>
            </a:r>
            <a:r>
              <a:rPr lang="en-US" sz="1200" dirty="0">
                <a:solidFill>
                  <a:srgbClr val="4472C4">
                    <a:lumMod val="50000"/>
                  </a:srgbClr>
                </a:solidFill>
                <a:latin typeface="Century Gothic" panose="020F0302020204030204"/>
              </a:rPr>
              <a:t> </a:t>
            </a:r>
            <a:r>
              <a:rPr lang="en-GB" sz="1200" dirty="0">
                <a:solidFill>
                  <a:srgbClr val="4472C4">
                    <a:lumMod val="50000"/>
                  </a:srgbClr>
                </a:solidFill>
                <a:latin typeface="Century Gothic" panose="020F0302020204030204"/>
              </a:rPr>
              <a:t>la </a:t>
            </a:r>
            <a:r>
              <a:rPr lang="en-GB" sz="1200" dirty="0" err="1">
                <a:solidFill>
                  <a:srgbClr val="4472C4">
                    <a:lumMod val="50000"/>
                  </a:srgbClr>
                </a:solidFill>
                <a:latin typeface="Century Gothic" panose="020F0302020204030204"/>
              </a:rPr>
              <a:t>montagne</a:t>
            </a:r>
            <a:r>
              <a:rPr lang="en-GB" sz="1200" dirty="0">
                <a:solidFill>
                  <a:srgbClr val="4472C4">
                    <a:lumMod val="50000"/>
                  </a:srgbClr>
                </a:solidFill>
                <a:latin typeface="Century Gothic" panose="020F0302020204030204"/>
              </a:rPr>
              <a:t>.</a:t>
            </a:r>
            <a:endParaRPr lang="en-US" sz="1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3. </a:t>
            </a:r>
            <a:r>
              <a:rPr lang="en-US" sz="1200" dirty="0" err="1">
                <a:solidFill>
                  <a:srgbClr val="4472C4">
                    <a:lumMod val="50000"/>
                  </a:srgbClr>
                </a:solidFill>
                <a:latin typeface="Century Gothic" panose="020F0302020204030204"/>
              </a:rPr>
              <a:t>Aujourd’hui</a:t>
            </a:r>
            <a:r>
              <a:rPr lang="en-US" sz="1200" dirty="0">
                <a:solidFill>
                  <a:srgbClr val="4472C4">
                    <a:lumMod val="50000"/>
                  </a:srgbClr>
                </a:solidFill>
                <a:latin typeface="Century Gothic" panose="020F0302020204030204"/>
              </a:rPr>
              <a:t> [nous] </a:t>
            </a:r>
            <a:r>
              <a:rPr lang="en-US" sz="1200" dirty="0" err="1">
                <a:solidFill>
                  <a:srgbClr val="4472C4">
                    <a:lumMod val="50000"/>
                  </a:srgbClr>
                </a:solidFill>
                <a:latin typeface="Century Gothic" panose="020F0302020204030204"/>
              </a:rPr>
              <a:t>descendons</a:t>
            </a:r>
            <a:r>
              <a:rPr lang="en-US" sz="1200" dirty="0">
                <a:solidFill>
                  <a:srgbClr val="4472C4">
                    <a:lumMod val="50000"/>
                  </a:srgbClr>
                </a:solidFill>
                <a:latin typeface="Century Gothic" panose="020F0302020204030204"/>
              </a:rPr>
              <a:t> les </a:t>
            </a:r>
            <a:r>
              <a:rPr lang="en-US" sz="1200" dirty="0" err="1">
                <a:solidFill>
                  <a:srgbClr val="4472C4">
                    <a:lumMod val="50000"/>
                  </a:srgbClr>
                </a:solidFill>
                <a:latin typeface="Century Gothic" panose="020F0302020204030204"/>
              </a:rPr>
              <a:t>pistes</a:t>
            </a:r>
            <a:r>
              <a:rPr lang="en-US" sz="1200" dirty="0">
                <a:solidFill>
                  <a:srgbClr val="4472C4">
                    <a:lumMod val="50000"/>
                  </a:srgbClr>
                </a:solidFill>
                <a:latin typeface="Century Gothic" panose="020F0302020204030204"/>
              </a:rPr>
              <a:t> ensemble, </a:t>
            </a:r>
            <a:r>
              <a:rPr lang="en-US" sz="1200" dirty="0" err="1">
                <a:solidFill>
                  <a:srgbClr val="4472C4">
                    <a:lumMod val="50000"/>
                  </a:srgbClr>
                </a:solidFill>
                <a:latin typeface="Century Gothic" panose="020F0302020204030204"/>
              </a:rPr>
              <a:t>d’accord</a:t>
            </a:r>
            <a:r>
              <a:rPr lang="en-US" sz="1200"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4. [</a:t>
            </a:r>
            <a:r>
              <a:rPr lang="en-US" sz="1200" dirty="0" err="1">
                <a:solidFill>
                  <a:srgbClr val="4472C4">
                    <a:lumMod val="50000"/>
                  </a:srgbClr>
                </a:solidFill>
                <a:latin typeface="Century Gothic" panose="020F0302020204030204"/>
              </a:rPr>
              <a:t>Vous</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descendez</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très</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lentement</a:t>
            </a:r>
            <a:r>
              <a:rPr lang="en-US" sz="1200" dirty="0">
                <a:solidFill>
                  <a:srgbClr val="4472C4">
                    <a:lumMod val="50000"/>
                  </a:srgbClr>
                </a:solidFill>
                <a:latin typeface="Century Gothic" panose="020F0302020204030204"/>
              </a:rPr>
              <a:t> les </a:t>
            </a:r>
            <a:r>
              <a:rPr lang="en-US" sz="1200" dirty="0" err="1">
                <a:solidFill>
                  <a:srgbClr val="4472C4">
                    <a:lumMod val="50000"/>
                  </a:srgbClr>
                </a:solidFill>
                <a:latin typeface="Century Gothic" panose="020F0302020204030204"/>
              </a:rPr>
              <a:t>pistes</a:t>
            </a:r>
            <a:r>
              <a:rPr lang="en-US" sz="1200" dirty="0">
                <a:solidFill>
                  <a:srgbClr val="4472C4">
                    <a:lumMod val="50000"/>
                  </a:srgbClr>
                </a:solidFill>
                <a:latin typeface="Century Gothic" panose="020F0302020204030204"/>
              </a:rPr>
              <a:t> rouges. </a:t>
            </a:r>
            <a:endParaRPr lang="en-US" sz="12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5. [Nous] </a:t>
            </a:r>
            <a:r>
              <a:rPr lang="en-US" sz="1200" dirty="0" err="1">
                <a:solidFill>
                  <a:srgbClr val="4472C4">
                    <a:lumMod val="50000"/>
                  </a:srgbClr>
                </a:solidFill>
                <a:latin typeface="Century Gothic" panose="020F0302020204030204"/>
              </a:rPr>
              <a:t>attendons</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nos</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amis</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en</a:t>
            </a:r>
            <a:r>
              <a:rPr lang="en-US" sz="1200" dirty="0">
                <a:solidFill>
                  <a:srgbClr val="4472C4">
                    <a:lumMod val="50000"/>
                  </a:srgbClr>
                </a:solidFill>
                <a:latin typeface="Century Gothic" panose="020F0302020204030204"/>
              </a:rPr>
              <a:t> bas.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6. </a:t>
            </a:r>
            <a:r>
              <a:rPr lang="en-US" sz="1200" dirty="0" err="1">
                <a:solidFill>
                  <a:srgbClr val="4472C4">
                    <a:lumMod val="50000"/>
                  </a:srgbClr>
                </a:solidFill>
                <a:latin typeface="Century Gothic" panose="020F0302020204030204"/>
              </a:rPr>
              <a:t>S’il</a:t>
            </a:r>
            <a:r>
              <a:rPr lang="en-US" sz="1200" dirty="0">
                <a:solidFill>
                  <a:srgbClr val="4472C4">
                    <a:lumMod val="50000"/>
                  </a:srgbClr>
                </a:solidFill>
                <a:latin typeface="Century Gothic" panose="020F0302020204030204"/>
              </a:rPr>
              <a:t> y a un </a:t>
            </a:r>
            <a:r>
              <a:rPr lang="fr-FR" b="0" i="0" dirty="0">
                <a:solidFill>
                  <a:srgbClr val="222222"/>
                </a:solidFill>
                <a:effectLst/>
                <a:latin typeface="Georgia" panose="02040502050405020303" pitchFamily="18" charset="0"/>
              </a:rPr>
              <a:t>problème,</a:t>
            </a:r>
            <a:r>
              <a:rPr lang="en-US" sz="1200" dirty="0">
                <a:solidFill>
                  <a:srgbClr val="4472C4">
                    <a:lumMod val="50000"/>
                  </a:srgbClr>
                </a:solidFill>
                <a:latin typeface="Century Gothic" panose="020F0302020204030204"/>
              </a:rPr>
              <a:t> [nous] </a:t>
            </a:r>
            <a:r>
              <a:rPr lang="en-US" sz="1200" dirty="0" err="1">
                <a:solidFill>
                  <a:srgbClr val="4472C4">
                    <a:lumMod val="50000"/>
                  </a:srgbClr>
                </a:solidFill>
                <a:latin typeface="Century Gothic" panose="020F0302020204030204"/>
              </a:rPr>
              <a:t>dépendons</a:t>
            </a:r>
            <a:r>
              <a:rPr lang="en-US" sz="1200" dirty="0">
                <a:solidFill>
                  <a:srgbClr val="4472C4">
                    <a:lumMod val="50000"/>
                  </a:srgbClr>
                </a:solidFill>
                <a:latin typeface="Century Gothic" panose="020F0302020204030204"/>
              </a:rPr>
              <a:t> des </a:t>
            </a:r>
            <a:r>
              <a:rPr lang="en-US" sz="1200" dirty="0" err="1">
                <a:solidFill>
                  <a:srgbClr val="4472C4">
                    <a:lumMod val="50000"/>
                  </a:srgbClr>
                </a:solidFill>
                <a:latin typeface="Century Gothic" panose="020F0302020204030204"/>
              </a:rPr>
              <a:t>moniteurs</a:t>
            </a:r>
            <a:r>
              <a:rPr lang="en-US" sz="1200" dirty="0">
                <a:solidFill>
                  <a:srgbClr val="4472C4">
                    <a:lumMod val="50000"/>
                  </a:srgbClr>
                </a:solidFill>
                <a:latin typeface="Century Gothic" panose="020F0302020204030204"/>
              </a:rPr>
              <a:t> de ski.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7. [</a:t>
            </a:r>
            <a:r>
              <a:rPr lang="en-US" sz="1200" dirty="0" err="1">
                <a:solidFill>
                  <a:srgbClr val="4472C4">
                    <a:lumMod val="50000"/>
                  </a:srgbClr>
                </a:solidFill>
                <a:latin typeface="Century Gothic" panose="020F0302020204030204"/>
              </a:rPr>
              <a:t>Vous</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attendez</a:t>
            </a:r>
            <a:r>
              <a:rPr lang="en-US" sz="1200" dirty="0">
                <a:solidFill>
                  <a:srgbClr val="4472C4">
                    <a:lumMod val="50000"/>
                  </a:srgbClr>
                </a:solidFill>
                <a:latin typeface="Century Gothic" panose="020F0302020204030204"/>
              </a:rPr>
              <a:t> le </a:t>
            </a:r>
            <a:r>
              <a:rPr lang="en-US" sz="1200" dirty="0" err="1">
                <a:solidFill>
                  <a:srgbClr val="4472C4">
                    <a:lumMod val="50000"/>
                  </a:srgbClr>
                </a:solidFill>
                <a:latin typeface="Century Gothic" panose="020F0302020204030204"/>
              </a:rPr>
              <a:t>moniteur</a:t>
            </a:r>
            <a:r>
              <a:rPr lang="en-US" sz="1200" dirty="0">
                <a:solidFill>
                  <a:srgbClr val="4472C4">
                    <a:lumMod val="50000"/>
                  </a:srgbClr>
                </a:solidFill>
                <a:latin typeface="Century Gothic" panose="020F0302020204030204"/>
              </a:rPr>
              <a:t> au bureau.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8. [</a:t>
            </a:r>
            <a:r>
              <a:rPr lang="en-US" sz="1200" dirty="0" err="1">
                <a:solidFill>
                  <a:srgbClr val="4472C4">
                    <a:lumMod val="50000"/>
                  </a:srgbClr>
                </a:solidFill>
                <a:latin typeface="Century Gothic" panose="020F0302020204030204"/>
              </a:rPr>
              <a:t>Vous</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répondez</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en</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italien</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si</a:t>
            </a:r>
            <a:r>
              <a:rPr lang="en-US" sz="1200" dirty="0">
                <a:solidFill>
                  <a:srgbClr val="4472C4">
                    <a:lumMod val="50000"/>
                  </a:srgbClr>
                </a:solidFill>
                <a:latin typeface="Century Gothic" panose="020F0302020204030204"/>
              </a:rPr>
              <a:t>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662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production of all forms of </a:t>
            </a:r>
            <a:r>
              <a:rPr lang="en-US" b="0" i="0" dirty="0"/>
              <a:t>verbs like </a:t>
            </a:r>
            <a:r>
              <a:rPr lang="en-US" b="0" i="1" dirty="0"/>
              <a:t>entendre</a:t>
            </a:r>
            <a:r>
              <a:rPr lang="en-US" b="0" i="0" dirty="0"/>
              <a:t>.</a:t>
            </a:r>
            <a:endParaRPr lang="en-US" b="1" dirty="0"/>
          </a:p>
          <a:p>
            <a:endParaRPr lang="en-US" b="1" dirty="0"/>
          </a:p>
          <a:p>
            <a:r>
              <a:rPr lang="en-US" b="1" dirty="0"/>
              <a:t>Procedure:</a:t>
            </a:r>
          </a:p>
          <a:p>
            <a:r>
              <a:rPr lang="en-US" b="0" dirty="0"/>
              <a:t>1. Students read Amir’s reply to </a:t>
            </a:r>
            <a:r>
              <a:rPr lang="en-US" b="0" dirty="0" err="1"/>
              <a:t>Océane</a:t>
            </a:r>
            <a:r>
              <a:rPr lang="en-US" b="0" dirty="0"/>
              <a:t> and replace the infinitives with the appropriate form of the verbs.</a:t>
            </a:r>
          </a:p>
          <a:p>
            <a:r>
              <a:rPr lang="en-US" b="0" dirty="0"/>
              <a:t>2. Click to reveal the answers.</a:t>
            </a:r>
          </a:p>
          <a:p>
            <a:r>
              <a:rPr lang="en-US" b="0" dirty="0"/>
              <a:t>3. Oral translation of the text as a class.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instruction [1632], </a:t>
            </a:r>
            <a:r>
              <a:rPr lang="en-GB" baseline="0" dirty="0" err="1"/>
              <a:t>verbe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888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a:t>
            </a:r>
            <a:r>
              <a:rPr lang="en-GB" b="0" dirty="0"/>
              <a:t>(this slide models the activity)</a:t>
            </a:r>
            <a:br>
              <a:rPr lang="en-GB" b="0" dirty="0"/>
            </a:br>
            <a:br>
              <a:rPr lang="en-GB" b="1" dirty="0"/>
            </a:br>
            <a:r>
              <a:rPr lang="en-GB" b="1" dirty="0"/>
              <a:t>Aim: </a:t>
            </a:r>
            <a:r>
              <a:rPr lang="en-GB" b="0" dirty="0"/>
              <a:t>Oral production of verbs like </a:t>
            </a:r>
            <a:r>
              <a:rPr lang="en-GB" b="0" i="1" dirty="0"/>
              <a:t>entendre</a:t>
            </a:r>
            <a:r>
              <a:rPr lang="en-GB" b="0" dirty="0"/>
              <a:t> covered in this lesson in the </a:t>
            </a:r>
            <a:r>
              <a:rPr lang="en-GB" b="0" i="1" dirty="0"/>
              <a:t>nous/</a:t>
            </a:r>
            <a:r>
              <a:rPr lang="en-GB" b="0" i="1" dirty="0" err="1"/>
              <a:t>vous</a:t>
            </a:r>
            <a:r>
              <a:rPr lang="en-GB" b="0" i="1" dirty="0"/>
              <a:t> </a:t>
            </a:r>
            <a:r>
              <a:rPr lang="en-GB" b="0" i="0" dirty="0"/>
              <a:t>form</a:t>
            </a:r>
            <a:r>
              <a:rPr lang="en-GB" b="0" dirty="0"/>
              <a:t> and revision of the </a:t>
            </a:r>
            <a:r>
              <a:rPr lang="en-GB" b="0" i="1" dirty="0"/>
              <a:t>prendre </a:t>
            </a:r>
            <a:r>
              <a:rPr lang="en-GB" b="0" i="0" dirty="0"/>
              <a:t>group which take the same endings (with a spelling change)</a:t>
            </a:r>
            <a:r>
              <a:rPr lang="en-GB" b="0" dirty="0"/>
              <a:t>. This is a spot the difference task (information gap). Students work in pairs with another pair. Each pair has 10 cards. Speakers exchange information to find the differences together. </a:t>
            </a:r>
          </a:p>
          <a:p>
            <a:br>
              <a:rPr lang="en-GB" dirty="0"/>
            </a:br>
            <a:r>
              <a:rPr lang="en-GB" b="1" dirty="0"/>
              <a:t>Procedure:</a:t>
            </a:r>
            <a:br>
              <a:rPr lang="en-GB" dirty="0"/>
            </a:br>
            <a:r>
              <a:rPr lang="en-GB" dirty="0"/>
              <a:t>1. Remind students of the stem changes in the </a:t>
            </a:r>
            <a:r>
              <a:rPr lang="en-GB" i="1" dirty="0"/>
              <a:t>prendre </a:t>
            </a:r>
            <a:r>
              <a:rPr lang="en-GB" i="0" u="none" dirty="0"/>
              <a:t>group. </a:t>
            </a:r>
            <a:r>
              <a:rPr lang="en-GB" dirty="0"/>
              <a:t>Use this slide to model the task by checking students can form questions and responses in the </a:t>
            </a:r>
            <a:r>
              <a:rPr lang="en-GB" i="1" dirty="0"/>
              <a:t>nous </a:t>
            </a:r>
            <a:r>
              <a:rPr lang="en-GB" i="0" dirty="0"/>
              <a:t>and </a:t>
            </a:r>
            <a:r>
              <a:rPr lang="en-GB" i="1" dirty="0" err="1"/>
              <a:t>vous</a:t>
            </a:r>
            <a:r>
              <a:rPr lang="en-GB" i="1" dirty="0"/>
              <a:t> </a:t>
            </a:r>
            <a:r>
              <a:rPr lang="en-GB" i="0" dirty="0"/>
              <a:t>forms (click to reveal pictures and model questions/answers).</a:t>
            </a:r>
            <a:endParaRPr lang="en-GB" dirty="0"/>
          </a:p>
          <a:p>
            <a:r>
              <a:rPr lang="en-GB" dirty="0"/>
              <a:t>2. Distribute the </a:t>
            </a:r>
            <a:r>
              <a:rPr lang="en-GB" dirty="0" err="1"/>
              <a:t>rolecards</a:t>
            </a:r>
            <a:r>
              <a:rPr lang="en-GB" dirty="0"/>
              <a:t> on slides 12-13. </a:t>
            </a:r>
          </a:p>
          <a:p>
            <a:r>
              <a:rPr lang="en-GB" dirty="0"/>
              <a:t>3. Students in pair A take turns asking a question about one of the cards to the other pair, addressing them in the </a:t>
            </a:r>
            <a:r>
              <a:rPr lang="en-GB" i="1" dirty="0" err="1"/>
              <a:t>vous</a:t>
            </a:r>
            <a:r>
              <a:rPr lang="en-GB" i="1" dirty="0"/>
              <a:t> </a:t>
            </a:r>
            <a:r>
              <a:rPr lang="en-GB" i="0" dirty="0"/>
              <a:t>forms</a:t>
            </a:r>
            <a:r>
              <a:rPr lang="en-GB" dirty="0"/>
              <a:t> (e.g., </a:t>
            </a:r>
            <a:r>
              <a:rPr lang="en-GB" i="1" dirty="0" err="1"/>
              <a:t>Vous</a:t>
            </a:r>
            <a:r>
              <a:rPr lang="en-GB" i="1" dirty="0"/>
              <a:t> </a:t>
            </a:r>
            <a:r>
              <a:rPr lang="en-GB" i="1" dirty="0" err="1"/>
              <a:t>prenez</a:t>
            </a:r>
            <a:r>
              <a:rPr lang="en-GB" i="1" dirty="0"/>
              <a:t> </a:t>
            </a:r>
            <a:r>
              <a:rPr lang="en-GB" i="1" baseline="0" dirty="0"/>
              <a:t>le train ?</a:t>
            </a:r>
            <a:r>
              <a:rPr lang="en-GB" dirty="0"/>
              <a:t>).</a:t>
            </a:r>
          </a:p>
          <a:p>
            <a:r>
              <a:rPr lang="en-GB" dirty="0"/>
              <a:t>4. Students in pair B check whether the information on their card is the same (</a:t>
            </a:r>
            <a:r>
              <a:rPr lang="en-GB" i="1" dirty="0" err="1"/>
              <a:t>Oui</a:t>
            </a:r>
            <a:r>
              <a:rPr lang="en-GB" i="1" dirty="0"/>
              <a:t>, nous </a:t>
            </a:r>
            <a:r>
              <a:rPr lang="en-GB" i="1" baseline="0" dirty="0" err="1"/>
              <a:t>prenons</a:t>
            </a:r>
            <a:r>
              <a:rPr lang="en-GB" i="1" baseline="0" dirty="0"/>
              <a:t> le train</a:t>
            </a:r>
            <a:r>
              <a:rPr lang="en-GB" i="1" dirty="0"/>
              <a:t> / Non, nous </a:t>
            </a:r>
            <a:r>
              <a:rPr lang="en-GB" i="1" baseline="0" dirty="0" err="1"/>
              <a:t>prenons</a:t>
            </a:r>
            <a:r>
              <a:rPr lang="en-GB" i="1" baseline="0" dirty="0"/>
              <a:t> le bus</a:t>
            </a:r>
            <a:r>
              <a:rPr lang="en-GB" dirty="0"/>
              <a:t>). </a:t>
            </a:r>
          </a:p>
          <a:p>
            <a:r>
              <a:rPr lang="en-GB" dirty="0"/>
              <a:t>5. Then students in pair B offers a piece of information and so on until all cards have been discussed and the differences found.</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472C4">
                    <a:lumMod val="50000"/>
                  </a:srgbClr>
                </a:solidFill>
                <a:latin typeface="Century Gothic" panose="020F0302020204030204"/>
              </a:rPr>
              <a:t>bus [4027]</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916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 FOR DISPLAY DURING THE ACTIVITY</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896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 FOR DISPLAY DURING THE ACTIVITY</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493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algn="l"/>
            <a:r>
              <a:rPr lang="en-GB" b="0" dirty="0"/>
              <a:t>Revision of </a:t>
            </a:r>
            <a:r>
              <a:rPr lang="en-GB" sz="1200" dirty="0">
                <a:solidFill>
                  <a:prstClr val="white"/>
                </a:solidFill>
              </a:rPr>
              <a:t>SSCs [-</a:t>
            </a:r>
            <a:r>
              <a:rPr lang="en-GB" sz="1200" dirty="0" err="1">
                <a:solidFill>
                  <a:prstClr val="white"/>
                </a:solidFill>
              </a:rPr>
              <a:t>aill</a:t>
            </a:r>
            <a:r>
              <a:rPr lang="en-GB" sz="1200" dirty="0">
                <a:solidFill>
                  <a:prstClr val="white"/>
                </a:solidFill>
              </a:rPr>
              <a:t>-/-ail], [-</a:t>
            </a:r>
            <a:r>
              <a:rPr lang="en-GB" sz="1200" dirty="0" err="1">
                <a:solidFill>
                  <a:prstClr val="white"/>
                </a:solidFill>
              </a:rPr>
              <a:t>eill</a:t>
            </a:r>
            <a:r>
              <a:rPr lang="en-GB" sz="1200" dirty="0">
                <a:solidFill>
                  <a:prstClr val="white"/>
                </a:solidFill>
              </a:rPr>
              <a:t>-/-</a:t>
            </a:r>
            <a:r>
              <a:rPr lang="en-GB" sz="1200" dirty="0" err="1">
                <a:solidFill>
                  <a:prstClr val="white"/>
                </a:solidFill>
              </a:rPr>
              <a:t>eil</a:t>
            </a:r>
            <a:r>
              <a:rPr lang="en-GB" sz="1200" dirty="0">
                <a:solidFill>
                  <a:prstClr val="white"/>
                </a:solidFill>
              </a:rPr>
              <a:t>], [-</a:t>
            </a:r>
            <a:r>
              <a:rPr lang="en-GB" sz="1200" dirty="0" err="1">
                <a:solidFill>
                  <a:prstClr val="white"/>
                </a:solidFill>
              </a:rPr>
              <a:t>euill</a:t>
            </a:r>
            <a:r>
              <a:rPr lang="en-GB" sz="1200" dirty="0">
                <a:solidFill>
                  <a:prstClr val="white"/>
                </a:solidFill>
              </a:rPr>
              <a:t>-/-</a:t>
            </a:r>
            <a:r>
              <a:rPr lang="en-GB" sz="1200" dirty="0" err="1">
                <a:solidFill>
                  <a:prstClr val="white"/>
                </a:solidFill>
              </a:rPr>
              <a:t>euil</a:t>
            </a:r>
            <a:r>
              <a:rPr lang="en-GB" sz="1200" dirty="0">
                <a:solidFill>
                  <a:prstClr val="white"/>
                </a:solidFill>
              </a:rPr>
              <a:t>], and [-</a:t>
            </a:r>
            <a:r>
              <a:rPr lang="en-GB" sz="1200" dirty="0" err="1">
                <a:solidFill>
                  <a:prstClr val="white"/>
                </a:solidFill>
              </a:rPr>
              <a:t>ouill</a:t>
            </a:r>
            <a:r>
              <a:rPr lang="en-GB" sz="1200" dirty="0">
                <a:solidFill>
                  <a:prstClr val="white"/>
                </a:solidFill>
              </a:rPr>
              <a:t>-/-</a:t>
            </a:r>
            <a:r>
              <a:rPr lang="en-GB" sz="1200" dirty="0" err="1">
                <a:solidFill>
                  <a:prstClr val="white"/>
                </a:solidFill>
              </a:rPr>
              <a:t>ouil</a:t>
            </a:r>
            <a:r>
              <a:rPr lang="en-GB" sz="1200" dirty="0">
                <a:solidFill>
                  <a:prstClr val="white"/>
                </a:solidFill>
              </a:rPr>
              <a:t>] [revisited]</a:t>
            </a: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verbs like entendre in the present tense (</a:t>
            </a:r>
            <a:r>
              <a:rPr lang="en-GB" b="1" dirty="0" err="1"/>
              <a:t>ils</a:t>
            </a:r>
            <a:r>
              <a:rPr lang="en-GB" b="1" dirty="0"/>
              <a:t>/</a:t>
            </a:r>
            <a:r>
              <a:rPr lang="en-GB" b="1" dirty="0" err="1"/>
              <a:t>elles</a:t>
            </a:r>
            <a:r>
              <a:rPr lang="en-GB" b="1" dirty="0"/>
              <a:t>)</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8.3.1.6 (introduce) </a:t>
            </a:r>
            <a:r>
              <a:rPr lang="fr-FR" dirty="0"/>
              <a:t>attendre [155], descendre [1705], (en) bas [7/468], histoire</a:t>
            </a:r>
            <a:r>
              <a:rPr lang="fr-FR" baseline="30000" dirty="0"/>
              <a:t>2</a:t>
            </a:r>
            <a:r>
              <a:rPr lang="fr-FR" dirty="0"/>
              <a:t> [263], règle</a:t>
            </a:r>
            <a:r>
              <a:rPr lang="fr-FR" baseline="30000" dirty="0"/>
              <a:t>2</a:t>
            </a:r>
            <a:r>
              <a:rPr lang="fr-FR" dirty="0"/>
              <a:t> [488], piste [1902], roman [1262], texte [631]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8.3.1.2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décision [370], soin [1109], dur [1029], facilement [1194], lentement [2637], mal</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[277], mieux [217], vite [711]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8.2.1.5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sortir</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[309], vous</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[50], maman [2168], papa [2458], possible [175], seul [101], sans [71], salut</a:t>
            </a:r>
            <a:r>
              <a:rPr lang="fr-FR" sz="1200" b="0" i="0" u="none" strike="noStrike" kern="1200" cap="none" baseline="30000" dirty="0">
                <a:solidFill>
                  <a:schemeClr val="tx1"/>
                </a:solidFill>
                <a:effectLst/>
                <a:latin typeface="+mn-lt"/>
                <a:ea typeface="Calibri"/>
                <a:cs typeface="Calibri"/>
                <a:sym typeface="Calibri"/>
              </a:rPr>
              <a:t>1, 2 </a:t>
            </a:r>
            <a:r>
              <a:rPr lang="fr-FR" sz="1200" b="0" i="0" u="none" strike="noStrike" kern="1200" cap="none" dirty="0">
                <a:solidFill>
                  <a:schemeClr val="tx1"/>
                </a:solidFill>
                <a:effectLst/>
                <a:latin typeface="+mn-lt"/>
                <a:ea typeface="Calibri"/>
                <a:cs typeface="Calibri"/>
                <a:sym typeface="Calibri"/>
              </a:rPr>
              <a:t>[2205], s’il te plaît [34/13/112/804], s'il vous plaît [34/13/50/804]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CA" sz="1200" b="0" i="0" u="none" strike="noStrike" kern="1200" dirty="0">
              <a:solidFill>
                <a:schemeClr val="tx1"/>
              </a:solidFill>
              <a:effectLst/>
              <a:latin typeface="+mn-lt"/>
              <a:ea typeface="+mn-ea"/>
              <a:cs typeface="+mn-cs"/>
            </a:endParaRPr>
          </a:p>
          <a:p>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
            </a:r>
            <a:r>
              <a:rPr lang="en-US" b="0" i="0" dirty="0" err="1">
                <a:solidFill>
                  <a:srgbClr val="000000"/>
                </a:solidFill>
                <a:effectLst/>
                <a:latin typeface="Arial" panose="020B0604020202020204" pitchFamily="34" charset="0"/>
              </a:rPr>
              <a:t>descendre</a:t>
            </a:r>
            <a:r>
              <a:rPr lang="en-US" b="0" i="0" dirty="0">
                <a:solidFill>
                  <a:srgbClr val="000000"/>
                </a:solidFill>
                <a:effectLst/>
                <a:latin typeface="Arial" panose="020B0604020202020204" pitchFamily="34" charset="0"/>
              </a:rPr>
              <a:t> – to go down, </a:t>
            </a:r>
            <a:r>
              <a:rPr lang="en-US" b="0" i="1" dirty="0">
                <a:solidFill>
                  <a:srgbClr val="000000"/>
                </a:solidFill>
                <a:effectLst/>
                <a:latin typeface="Arial" panose="020B0604020202020204" pitchFamily="34" charset="0"/>
              </a:rPr>
              <a:t>to ride down, to drive down</a:t>
            </a:r>
            <a:endParaRPr lang="en-CA" sz="1200" b="0" i="1" u="none" strike="noStrike" kern="1200" dirty="0">
              <a:solidFill>
                <a:schemeClr val="tx1"/>
              </a:solidFill>
              <a:effectLst/>
              <a:latin typeface="+mn-lt"/>
              <a:ea typeface="+mn-ea"/>
              <a:cs typeface="+mn-cs"/>
            </a:endParaRPr>
          </a:p>
          <a:p>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729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 </a:t>
            </a:r>
            <a:r>
              <a:rPr lang="en-GB" b="0" baseline="0" dirty="0"/>
              <a:t>for four SSC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aill</a:t>
            </a:r>
            <a:r>
              <a:rPr lang="en-GB" b="1" baseline="0" dirty="0"/>
              <a:t>-/-ail]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aill</a:t>
            </a:r>
            <a:r>
              <a:rPr lang="en-GB" b="1" baseline="0" dirty="0"/>
              <a:t>-/-ail] </a:t>
            </a:r>
            <a:r>
              <a:rPr lang="en-GB" baseline="0" dirty="0"/>
              <a:t>and then the </a:t>
            </a:r>
            <a:r>
              <a:rPr lang="en-GB" b="1" baseline="0" dirty="0"/>
              <a:t>source</a:t>
            </a:r>
            <a:r>
              <a:rPr lang="en-GB" baseline="0" dirty="0"/>
              <a:t> word again ‘</a:t>
            </a:r>
            <a:r>
              <a:rPr lang="en-GB" b="1" baseline="0" dirty="0"/>
              <a:t>taille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taille</a:t>
            </a:r>
            <a:r>
              <a:rPr lang="en-GB" baseline="0" dirty="0"/>
              <a:t> [1500]; </a:t>
            </a:r>
            <a:r>
              <a:rPr lang="en-GB" b="1" baseline="0" dirty="0"/>
              <a:t>ail </a:t>
            </a:r>
            <a:r>
              <a:rPr lang="en-GB" b="0" baseline="0" dirty="0"/>
              <a:t>[&gt;5000]; </a:t>
            </a:r>
            <a:r>
              <a:rPr lang="en-GB" b="1" dirty="0" err="1"/>
              <a:t>détail</a:t>
            </a:r>
            <a:r>
              <a:rPr lang="en-GB" b="0" dirty="0"/>
              <a:t>[318]; </a:t>
            </a:r>
            <a:r>
              <a:rPr lang="en-GB" b="1" dirty="0" err="1"/>
              <a:t>médaille</a:t>
            </a:r>
            <a:r>
              <a:rPr lang="en-GB" b="1" baseline="0" dirty="0"/>
              <a:t> </a:t>
            </a:r>
            <a:r>
              <a:rPr lang="en-GB" b="0" baseline="0" dirty="0"/>
              <a:t>[3361]</a:t>
            </a:r>
            <a:r>
              <a:rPr lang="en-GB" baseline="0" dirty="0"/>
              <a:t> </a:t>
            </a:r>
            <a:r>
              <a:rPr lang="en-GB" b="1" baseline="0" dirty="0" err="1"/>
              <a:t>travailler</a:t>
            </a:r>
            <a:r>
              <a:rPr lang="en-GB" baseline="0" dirty="0"/>
              <a:t> [290]; </a:t>
            </a:r>
            <a:r>
              <a:rPr lang="en-GB" b="1" baseline="0" dirty="0" err="1"/>
              <a:t>ailleurs</a:t>
            </a:r>
            <a:r>
              <a:rPr lang="en-GB" baseline="0" dirty="0"/>
              <a:t> [360].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5047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eill</a:t>
            </a:r>
            <a:r>
              <a:rPr lang="en-GB" b="1" baseline="0" dirty="0"/>
              <a:t>-/-</a:t>
            </a:r>
            <a:r>
              <a:rPr lang="en-GB" b="1" baseline="0" dirty="0" err="1"/>
              <a:t>eil</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eill</a:t>
            </a:r>
            <a:r>
              <a:rPr lang="en-GB" b="1" baseline="0" dirty="0"/>
              <a:t>-/-</a:t>
            </a:r>
            <a:r>
              <a:rPr lang="en-GB" b="1" baseline="0" dirty="0" err="1"/>
              <a:t>eil</a:t>
            </a:r>
            <a:r>
              <a:rPr lang="en-GB" b="1" baseline="0" dirty="0"/>
              <a:t>] </a:t>
            </a:r>
            <a:r>
              <a:rPr lang="en-GB" baseline="0" dirty="0"/>
              <a:t>and then the </a:t>
            </a:r>
            <a:r>
              <a:rPr lang="en-GB" b="1" baseline="0" dirty="0"/>
              <a:t>source</a:t>
            </a:r>
            <a:r>
              <a:rPr lang="en-GB" baseline="0" dirty="0"/>
              <a:t> word again ‘</a:t>
            </a:r>
            <a:r>
              <a:rPr lang="en-GB" b="1" baseline="0" dirty="0" err="1"/>
              <a:t>oreille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second,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0" i="0" u="sng" dirty="0">
                <a:solidFill>
                  <a:srgbClr val="222222"/>
                </a:solidFill>
                <a:effectLst/>
                <a:latin typeface="Arial" panose="020B0604020202020204" pitchFamily="34" charset="0"/>
              </a:rPr>
              <a:t>oreille</a:t>
            </a:r>
            <a:r>
              <a:rPr lang="fr-FR" b="0" i="0" dirty="0">
                <a:solidFill>
                  <a:srgbClr val="222222"/>
                </a:solidFill>
                <a:effectLst/>
                <a:latin typeface="Arial" panose="020B0604020202020204" pitchFamily="34" charset="0"/>
              </a:rPr>
              <a:t> [1844], meilleur [194], soleil [1713], bouteille [2979], merveilleux [2209], appareil [1420]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031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 </a:t>
            </a:r>
            <a:r>
              <a:rPr lang="en-GB" b="0" baseline="0" dirty="0"/>
              <a:t>for four SSC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aill</a:t>
            </a:r>
            <a:r>
              <a:rPr lang="en-GB" b="1" baseline="0" dirty="0"/>
              <a:t>-/-ail]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a:t>
            </a:r>
            <a:r>
              <a:rPr lang="en-GB" b="1" baseline="0" dirty="0" err="1"/>
              <a:t>aill</a:t>
            </a:r>
            <a:r>
              <a:rPr lang="en-GB" b="1" baseline="0" dirty="0"/>
              <a:t>-/-ail]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taille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start with hands together and move them apart, representing varying size.</a:t>
            </a:r>
            <a:br>
              <a:rPr lang="en-GB" baseline="0" dirty="0"/>
            </a:br>
            <a:r>
              <a:rPr lang="en-GB" baseline="0" dirty="0"/>
              <a:t>4. Roll back the animations and work through 1-3 again, but this time, dropping your voice completely to listen carefully to the students saying the </a:t>
            </a:r>
            <a:r>
              <a:rPr lang="en-GB" b="1" baseline="0" dirty="0"/>
              <a:t>[-</a:t>
            </a:r>
            <a:r>
              <a:rPr lang="en-GB" b="1" baseline="0" dirty="0" err="1"/>
              <a:t>aill</a:t>
            </a:r>
            <a:r>
              <a:rPr lang="en-GB" b="1" baseline="0" dirty="0"/>
              <a:t>-/-ail] </a:t>
            </a:r>
            <a:r>
              <a:rPr lang="en-GB" baseline="0" dirty="0"/>
              <a:t>sound, pronouncing </a:t>
            </a:r>
            <a:r>
              <a:rPr lang="en-GB" b="0" baseline="0" dirty="0"/>
              <a:t>”</a:t>
            </a:r>
            <a:r>
              <a:rPr lang="en-GB" b="1" baseline="0" dirty="0"/>
              <a:t>taille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taille </a:t>
            </a:r>
            <a:r>
              <a:rPr lang="en-GB" b="0" dirty="0"/>
              <a:t>[1500]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869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euill</a:t>
            </a:r>
            <a:r>
              <a:rPr lang="en-GB" b="1" baseline="0" dirty="0"/>
              <a:t>-/-</a:t>
            </a:r>
            <a:r>
              <a:rPr lang="en-GB" b="1" baseline="0" dirty="0" err="1"/>
              <a:t>euil</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euill</a:t>
            </a:r>
            <a:r>
              <a:rPr lang="en-GB" b="1" baseline="0" dirty="0"/>
              <a:t>-/-</a:t>
            </a:r>
            <a:r>
              <a:rPr lang="en-GB" b="1" baseline="0" dirty="0" err="1"/>
              <a:t>euil</a:t>
            </a:r>
            <a:r>
              <a:rPr lang="en-GB" b="1" baseline="0" dirty="0"/>
              <a:t>] </a:t>
            </a:r>
            <a:r>
              <a:rPr lang="en-GB" baseline="0" dirty="0"/>
              <a:t>and then the </a:t>
            </a:r>
            <a:r>
              <a:rPr lang="en-GB" b="1" baseline="0" dirty="0"/>
              <a:t>source</a:t>
            </a:r>
            <a:r>
              <a:rPr lang="en-GB" baseline="0" dirty="0"/>
              <a:t> word again ‘</a:t>
            </a:r>
            <a:r>
              <a:rPr lang="en-GB" b="1" baseline="0" dirty="0" err="1"/>
              <a:t>feuille</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second,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fauteuil</a:t>
            </a:r>
            <a:r>
              <a:rPr lang="en-GB" baseline="0" dirty="0"/>
              <a:t> [2743]; </a:t>
            </a:r>
            <a:r>
              <a:rPr lang="en-GB" b="1" baseline="0" dirty="0" err="1"/>
              <a:t>feuille</a:t>
            </a:r>
            <a:r>
              <a:rPr lang="en-GB" b="1" baseline="0" dirty="0"/>
              <a:t> </a:t>
            </a:r>
            <a:r>
              <a:rPr lang="en-GB" b="0" baseline="0" dirty="0"/>
              <a:t>[2440]</a:t>
            </a:r>
            <a:r>
              <a:rPr lang="en-GB" baseline="0" dirty="0"/>
              <a:t> </a:t>
            </a:r>
            <a:r>
              <a:rPr lang="en-GB" b="1" baseline="0" dirty="0" err="1"/>
              <a:t>recueillir</a:t>
            </a:r>
            <a:r>
              <a:rPr lang="en-GB" baseline="0" dirty="0"/>
              <a:t> [1230]; </a:t>
            </a:r>
            <a:r>
              <a:rPr lang="en-GB" b="1" baseline="0" dirty="0" err="1"/>
              <a:t>accueil</a:t>
            </a:r>
            <a:r>
              <a:rPr lang="en-GB" baseline="0" dirty="0"/>
              <a:t> [2541], </a:t>
            </a:r>
            <a:r>
              <a:rPr lang="en-GB" b="1" baseline="0" dirty="0" err="1"/>
              <a:t>écureuil</a:t>
            </a:r>
            <a:r>
              <a:rPr lang="en-GB" b="1" baseline="0" dirty="0"/>
              <a:t> </a:t>
            </a:r>
            <a:r>
              <a:rPr lang="en-GB" baseline="0" dirty="0"/>
              <a:t>[&gt;5000], </a:t>
            </a:r>
            <a:r>
              <a:rPr lang="en-GB" b="1" dirty="0"/>
              <a:t>oeil </a:t>
            </a:r>
            <a:r>
              <a:rPr lang="en-GB" b="0" dirty="0"/>
              <a:t>[474]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91259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ea typeface="+mn-ea"/>
                <a:cs typeface="Calibri" panose="020F0502020204030204" pitchFamily="34" charset="0"/>
              </a:rPr>
              <a:t>ouill</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cs typeface="Calibri" panose="020F0502020204030204" pitchFamily="34" charset="0"/>
              </a:rPr>
              <a:t>ouil</a:t>
            </a:r>
            <a:r>
              <a:rPr lang="en-GB" sz="1200" b="1" dirty="0">
                <a:solidFill>
                  <a:srgbClr val="1F4E79"/>
                </a:solidFill>
                <a:latin typeface="Century Gothic" panose="020B0502020202020204" pitchFamily="34" charset="0"/>
                <a:cs typeface="Calibri" panose="020F0502020204030204" pitchFamily="34" charset="0"/>
              </a:rPr>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ea typeface="+mn-ea"/>
                <a:cs typeface="Calibri" panose="020F0502020204030204" pitchFamily="34" charset="0"/>
              </a:rPr>
              <a:t>ouill</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cs typeface="Calibri" panose="020F0502020204030204" pitchFamily="34" charset="0"/>
              </a:rPr>
              <a:t>ouil</a:t>
            </a:r>
            <a:r>
              <a:rPr lang="en-GB" sz="1200" b="1" dirty="0">
                <a:solidFill>
                  <a:srgbClr val="1F4E79"/>
                </a:solidFill>
                <a:latin typeface="Century Gothic" panose="020B0502020202020204" pitchFamily="34" charset="0"/>
                <a:cs typeface="Calibri" panose="020F0502020204030204" pitchFamily="34" charset="0"/>
              </a:rPr>
              <a:t>]</a:t>
            </a:r>
            <a:r>
              <a:rPr lang="en-GB" sz="1200" b="1" baseline="0" dirty="0">
                <a:solidFill>
                  <a:srgbClr val="1F4E79"/>
                </a:solidFill>
                <a:latin typeface="Century Gothic" panose="020B0502020202020204" pitchFamily="34" charset="0"/>
                <a:cs typeface="Calibri" panose="020F0502020204030204" pitchFamily="34" charset="0"/>
              </a:rPr>
              <a:t> </a:t>
            </a:r>
            <a:r>
              <a:rPr lang="en-GB" baseline="0" dirty="0"/>
              <a:t>and then the </a:t>
            </a:r>
            <a:r>
              <a:rPr lang="en-GB" b="1" baseline="0" dirty="0"/>
              <a:t>source</a:t>
            </a:r>
            <a:r>
              <a:rPr lang="en-GB" baseline="0" dirty="0"/>
              <a:t> word again ‘</a:t>
            </a:r>
            <a:r>
              <a:rPr lang="en-GB" b="1" baseline="0" dirty="0" err="1"/>
              <a:t>brouiller</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second,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fouiller</a:t>
            </a:r>
            <a:r>
              <a:rPr lang="en-GB" baseline="0" dirty="0"/>
              <a:t> [3431]; </a:t>
            </a:r>
            <a:r>
              <a:rPr lang="en-GB" b="1" baseline="0" dirty="0" err="1"/>
              <a:t>brouiller</a:t>
            </a:r>
            <a:r>
              <a:rPr lang="en-GB" b="1" baseline="0" dirty="0"/>
              <a:t> </a:t>
            </a:r>
            <a:r>
              <a:rPr lang="en-GB" b="0" baseline="0" dirty="0"/>
              <a:t>[4682]</a:t>
            </a:r>
            <a:r>
              <a:rPr lang="en-GB" baseline="0" dirty="0"/>
              <a:t> </a:t>
            </a:r>
            <a:r>
              <a:rPr lang="en-GB" b="1" baseline="0" dirty="0" err="1"/>
              <a:t>débrouiller</a:t>
            </a:r>
            <a:r>
              <a:rPr lang="en-GB" baseline="0" dirty="0"/>
              <a:t> [3618]; </a:t>
            </a:r>
            <a:r>
              <a:rPr lang="en-GB" b="1" baseline="0" dirty="0"/>
              <a:t>grenouille</a:t>
            </a:r>
            <a:r>
              <a:rPr lang="en-GB" baseline="0" dirty="0"/>
              <a:t> [&gt;5000], </a:t>
            </a:r>
            <a:r>
              <a:rPr lang="en-GB" b="1" baseline="0" dirty="0" err="1"/>
              <a:t>mouillé</a:t>
            </a:r>
            <a:r>
              <a:rPr lang="en-GB" baseline="0" dirty="0"/>
              <a:t>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91259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a:t>
            </a:r>
            <a:r>
              <a:rPr lang="en-US" b="0" dirty="0"/>
              <a:t>This is slide </a:t>
            </a:r>
            <a:r>
              <a:rPr lang="en-US" b="1" dirty="0"/>
              <a:t>1/5.</a:t>
            </a:r>
          </a:p>
          <a:p>
            <a:endParaRPr lang="en-US" b="1" dirty="0"/>
          </a:p>
          <a:p>
            <a:pPr algn="l"/>
            <a:r>
              <a:rPr lang="en-US" b="1" dirty="0"/>
              <a:t>Aim: </a:t>
            </a:r>
            <a:r>
              <a:rPr lang="en-US" b="0" dirty="0"/>
              <a:t>Oral production of sentences containing </a:t>
            </a:r>
            <a:r>
              <a:rPr lang="en-GB" sz="1200" dirty="0">
                <a:solidFill>
                  <a:prstClr val="white"/>
                </a:solidFill>
              </a:rPr>
              <a:t>SSCs [-</a:t>
            </a:r>
            <a:r>
              <a:rPr lang="en-GB" sz="1200" dirty="0" err="1">
                <a:solidFill>
                  <a:prstClr val="white"/>
                </a:solidFill>
              </a:rPr>
              <a:t>aill</a:t>
            </a:r>
            <a:r>
              <a:rPr lang="en-GB" sz="1200" dirty="0">
                <a:solidFill>
                  <a:prstClr val="white"/>
                </a:solidFill>
              </a:rPr>
              <a:t>-/-ail], [-</a:t>
            </a:r>
            <a:r>
              <a:rPr lang="en-GB" sz="1200" dirty="0" err="1">
                <a:solidFill>
                  <a:prstClr val="white"/>
                </a:solidFill>
              </a:rPr>
              <a:t>eill</a:t>
            </a:r>
            <a:r>
              <a:rPr lang="en-GB" sz="1200" dirty="0">
                <a:solidFill>
                  <a:prstClr val="white"/>
                </a:solidFill>
              </a:rPr>
              <a:t>-/-</a:t>
            </a:r>
            <a:r>
              <a:rPr lang="en-GB" sz="1200" dirty="0" err="1">
                <a:solidFill>
                  <a:prstClr val="white"/>
                </a:solidFill>
              </a:rPr>
              <a:t>eil</a:t>
            </a:r>
            <a:r>
              <a:rPr lang="en-GB" sz="1200" dirty="0">
                <a:solidFill>
                  <a:prstClr val="white"/>
                </a:solidFill>
              </a:rPr>
              <a:t>], [-</a:t>
            </a:r>
            <a:r>
              <a:rPr lang="en-GB" sz="1200" dirty="0" err="1">
                <a:solidFill>
                  <a:prstClr val="white"/>
                </a:solidFill>
              </a:rPr>
              <a:t>euill</a:t>
            </a:r>
            <a:r>
              <a:rPr lang="en-GB" sz="1200" dirty="0">
                <a:solidFill>
                  <a:prstClr val="white"/>
                </a:solidFill>
              </a:rPr>
              <a:t>-/-</a:t>
            </a:r>
            <a:r>
              <a:rPr lang="en-GB" sz="1200" dirty="0" err="1">
                <a:solidFill>
                  <a:prstClr val="white"/>
                </a:solidFill>
              </a:rPr>
              <a:t>euil</a:t>
            </a:r>
            <a:r>
              <a:rPr lang="en-GB" sz="1200" dirty="0">
                <a:solidFill>
                  <a:prstClr val="white"/>
                </a:solidFill>
              </a:rPr>
              <a:t>], and [-</a:t>
            </a:r>
            <a:r>
              <a:rPr lang="en-GB" sz="1200" dirty="0" err="1">
                <a:solidFill>
                  <a:prstClr val="white"/>
                </a:solidFill>
              </a:rPr>
              <a:t>ouill</a:t>
            </a:r>
            <a:r>
              <a:rPr lang="en-GB" sz="1200" dirty="0">
                <a:solidFill>
                  <a:prstClr val="white"/>
                </a:solidFill>
              </a:rPr>
              <a:t>-/-</a:t>
            </a:r>
            <a:r>
              <a:rPr lang="en-GB" sz="1200" dirty="0" err="1">
                <a:solidFill>
                  <a:prstClr val="white"/>
                </a:solidFill>
              </a:rPr>
              <a:t>ouil</a:t>
            </a:r>
            <a:r>
              <a:rPr lang="en-GB" sz="1200" dirty="0">
                <a:solidFill>
                  <a:prstClr val="white"/>
                </a:solidFill>
              </a:rPr>
              <a:t>]; fluency of production.</a:t>
            </a:r>
          </a:p>
          <a:p>
            <a:endParaRPr lang="en-US" b="1" dirty="0"/>
          </a:p>
          <a:p>
            <a:r>
              <a:rPr lang="en-US" b="1" dirty="0"/>
              <a:t>Procedure:</a:t>
            </a:r>
          </a:p>
          <a:p>
            <a:pPr marL="0" indent="0">
              <a:buFont typeface="+mj-lt"/>
              <a:buNone/>
            </a:pPr>
            <a:r>
              <a:rPr lang="en-US" b="0" dirty="0"/>
              <a:t>1. </a:t>
            </a:r>
            <a:r>
              <a:rPr lang="en-GB" b="0" dirty="0"/>
              <a:t>Print and distribute the role cards on this slide.</a:t>
            </a:r>
          </a:p>
          <a:p>
            <a:pPr marL="0" indent="0">
              <a:buFont typeface="+mj-lt"/>
              <a:buNone/>
            </a:pPr>
            <a:r>
              <a:rPr lang="en-GB" b="0" dirty="0"/>
              <a:t>2. Student B faces the board, Student A turns away. Display slide 31.</a:t>
            </a:r>
          </a:p>
          <a:p>
            <a:pPr marL="0" indent="0">
              <a:buFont typeface="+mj-lt"/>
              <a:buNone/>
            </a:pPr>
            <a:r>
              <a:rPr lang="en-GB" b="0" dirty="0"/>
              <a:t>3. Students B reads the sentences aloud, two or three times depending on the needs of the class. Student A listens and fills in the gaps in sentence 1 of the </a:t>
            </a:r>
            <a:r>
              <a:rPr lang="en-GB" b="0" dirty="0" err="1"/>
              <a:t>rolecard</a:t>
            </a:r>
            <a:r>
              <a:rPr lang="en-GB" b="0" dirty="0"/>
              <a:t>.</a:t>
            </a:r>
          </a:p>
          <a:p>
            <a:pPr marL="0" indent="0">
              <a:buFont typeface="+mj-lt"/>
              <a:buNone/>
            </a:pPr>
            <a:r>
              <a:rPr lang="en-GB" b="0" dirty="0"/>
              <a:t>4. Click on the audio button to hear the sentence said aloud by a native speaker. Student A uses this to check their writing.</a:t>
            </a:r>
          </a:p>
          <a:p>
            <a:pPr marL="0" indent="0">
              <a:buFont typeface="+mj-lt"/>
              <a:buNone/>
            </a:pPr>
            <a:r>
              <a:rPr lang="en-GB" b="0" dirty="0"/>
              <a:t>5. Student A turns back to the board to self-correct. </a:t>
            </a:r>
          </a:p>
          <a:p>
            <a:pPr marL="0" indent="0">
              <a:buFont typeface="+mj-lt"/>
              <a:buNone/>
            </a:pPr>
            <a:r>
              <a:rPr lang="en-GB" b="0" dirty="0"/>
              <a:t>6. Display slide 32 and repeat steps 2-5.</a:t>
            </a:r>
          </a:p>
          <a:p>
            <a:pPr marL="0" indent="0">
              <a:buFont typeface="+mj-lt"/>
              <a:buNone/>
            </a:pPr>
            <a:r>
              <a:rPr lang="en-GB" b="0" dirty="0"/>
              <a:t>7. Students swap roles. Repeat steps 2-5 with slides 33 and 34.</a:t>
            </a:r>
            <a:endParaRPr lang="en-US" b="0" dirty="0"/>
          </a:p>
          <a:p>
            <a:endParaRPr lang="en-US" b="0" dirty="0"/>
          </a:p>
          <a:p>
            <a:r>
              <a:rPr lang="en-GB" b="1" baseline="0" dirty="0"/>
              <a:t>Word frequency of unknown words used (1 is the most frequent word in French): </a:t>
            </a:r>
            <a:endParaRPr lang="en-GB" sz="1200" kern="1200" dirty="0">
              <a:solidFill>
                <a:schemeClr val="tx1"/>
              </a:solidFill>
              <a:effectLst/>
              <a:latin typeface="+mn-lt"/>
              <a:ea typeface="+mn-ea"/>
              <a:cs typeface="+mn-cs"/>
            </a:endParaRPr>
          </a:p>
          <a:p>
            <a:pPr fontAlgn="base"/>
            <a:r>
              <a:rPr lang="fr-FR" sz="1200" kern="1200" dirty="0">
                <a:solidFill>
                  <a:schemeClr val="tx1"/>
                </a:solidFill>
                <a:effectLst/>
                <a:latin typeface="+mn-lt"/>
                <a:ea typeface="+mn-ea"/>
                <a:cs typeface="+mn-cs"/>
              </a:rPr>
              <a:t>abeille [&gt;5000], accueil [2541], bafouiller [&gt;5000], bain [3458], bouiller [&gt;5000], caillou </a:t>
            </a:r>
            <a:r>
              <a:rPr lang="en-GB" sz="1200" kern="1200" dirty="0">
                <a:solidFill>
                  <a:schemeClr val="tx1"/>
                </a:solidFill>
                <a:effectLst/>
                <a:latin typeface="+mn-lt"/>
                <a:ea typeface="+mn-ea"/>
                <a:cs typeface="+mn-cs"/>
              </a:rPr>
              <a:t>[&gt;5000]</a:t>
            </a:r>
            <a:r>
              <a:rPr lang="fr-FR" sz="1200" kern="1200" dirty="0">
                <a:solidFill>
                  <a:schemeClr val="tx1"/>
                </a:solidFill>
                <a:effectLst/>
                <a:latin typeface="+mn-lt"/>
                <a:ea typeface="+mn-ea"/>
                <a:cs typeface="+mn-cs"/>
              </a:rPr>
              <a:t>, cocktail [4992], conseiller [577], écureuil [&gt;5000], éventail [4621], feuilleter [&gt;5000], leur [35], maillot [&gt;5000], mail [&gt;5000], médaille [3361], merveilleux [2209], paille [&gt;5000], piaille [&gt;5000], portail [&gt;5000], recueillir [&gt;1230]</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526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2/5.</a:t>
            </a:r>
          </a:p>
          <a:p>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090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3/5.</a:t>
            </a:r>
          </a:p>
          <a:p>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16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4/5.</a:t>
            </a:r>
          </a:p>
          <a:p>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37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5/5.</a:t>
            </a:r>
          </a:p>
          <a:p>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782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Oral recall of new vocabulary.</a:t>
            </a:r>
            <a:endParaRPr lang="en-US" b="1" dirty="0"/>
          </a:p>
          <a:p>
            <a:endParaRPr lang="en-US" b="1" dirty="0"/>
          </a:p>
          <a:p>
            <a:r>
              <a:rPr lang="en-US" b="1" dirty="0"/>
              <a:t>Procedure:</a:t>
            </a:r>
          </a:p>
          <a:p>
            <a:pPr marL="0" indent="0">
              <a:buNone/>
            </a:pPr>
            <a:r>
              <a:rPr lang="en-US" b="0" dirty="0"/>
              <a:t>1. Whole class choral activity. Students should volunteer a letter/number combination relating to a square on the grid.</a:t>
            </a:r>
          </a:p>
          <a:p>
            <a:pPr marL="0" indent="0">
              <a:buNone/>
            </a:pPr>
            <a:r>
              <a:rPr lang="en-US" b="0" dirty="0"/>
              <a:t>2. The whole class then says the translation.</a:t>
            </a:r>
          </a:p>
          <a:p>
            <a:pPr marL="0" indent="0">
              <a:buNone/>
            </a:pPr>
            <a:r>
              <a:rPr lang="en-US" b="0" dirty="0"/>
              <a:t>3. Click the blue box to reveal answer.</a:t>
            </a:r>
          </a:p>
          <a:p>
            <a:pPr marL="0" indent="0">
              <a:buNone/>
            </a:pPr>
            <a:r>
              <a:rPr lang="en-US" b="0" dirty="0"/>
              <a:t>4. If the majority of the class says the correct answer, click the yellow box to reveal part of the underlying image.</a:t>
            </a:r>
          </a:p>
          <a:p>
            <a:pPr marL="0" indent="0">
              <a:buNone/>
            </a:pPr>
            <a:r>
              <a:rPr lang="en-US" b="0" dirty="0"/>
              <a:t>5. Students guess which revisited word the image represents is as more is revealed.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 </a:t>
            </a:r>
            <a:r>
              <a:rPr lang="en-GB" b="0" baseline="0" dirty="0"/>
              <a:t>: </a:t>
            </a:r>
            <a:r>
              <a:rPr lang="en-GB" b="0" baseline="0" dirty="0" err="1"/>
              <a:t>lentement</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392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p>
          <a:p>
            <a:endParaRPr lang="en-US" b="1" dirty="0"/>
          </a:p>
          <a:p>
            <a:r>
              <a:rPr lang="en-US" b="1" dirty="0"/>
              <a:t>Aim: </a:t>
            </a:r>
            <a:r>
              <a:rPr lang="en-US" b="0" dirty="0"/>
              <a:t>Written recall of new vocabulary.</a:t>
            </a:r>
            <a:endParaRPr lang="en-US" b="1" dirty="0"/>
          </a:p>
          <a:p>
            <a:endParaRPr lang="en-US" b="1" dirty="0"/>
          </a:p>
          <a:p>
            <a:r>
              <a:rPr lang="en-US" b="1" dirty="0"/>
              <a:t>Procedure:</a:t>
            </a:r>
          </a:p>
          <a:p>
            <a:pPr marL="0" indent="0">
              <a:buNone/>
            </a:pPr>
            <a:r>
              <a:rPr lang="en-US" b="0" dirty="0"/>
              <a:t>1. Students should replace the words in English with the relevant new vocabulary from this week’s set.</a:t>
            </a:r>
          </a:p>
          <a:p>
            <a:pPr marL="0" indent="0">
              <a:buNone/>
            </a:pPr>
            <a:r>
              <a:rPr lang="en-US" b="0" dirty="0"/>
              <a:t>2. Click to reveal answers one by one.</a:t>
            </a:r>
          </a:p>
          <a:p>
            <a:pPr marL="0" indent="0">
              <a:buNone/>
            </a:pPr>
            <a:r>
              <a:rPr lang="en-US" b="0" dirty="0"/>
              <a:t>3. Oral translation of the whole text.</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Word frequency of unknown words and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rgbClr val="115076"/>
                </a:solidFill>
                <a:latin typeface="Bradley Hand ITC" panose="03070402050302030203" pitchFamily="66" charset="0"/>
              </a:rPr>
              <a:t>fantastique [4107], nécessaire </a:t>
            </a:r>
            <a:r>
              <a:rPr kumimoji="0" lang="en-GB" sz="1200" b="0" i="0" u="none" strike="noStrike" kern="0" cap="none" spc="0" normalizeH="0" baseline="0" noProof="0" dirty="0">
                <a:ln>
                  <a:noFill/>
                </a:ln>
                <a:solidFill>
                  <a:srgbClr val="FFFFFF"/>
                </a:solidFill>
                <a:effectLst/>
                <a:uLnTx/>
                <a:uFillTx/>
                <a:latin typeface="Century Gothic"/>
                <a:sym typeface="Century Gothic"/>
              </a:rPr>
              <a:t>[451], </a:t>
            </a:r>
            <a:r>
              <a:rPr kumimoji="0" lang="en-GB" sz="1200" b="0" i="0" u="none" strike="noStrike" kern="0" cap="none" spc="0" normalizeH="0" baseline="0" noProof="0" dirty="0" err="1">
                <a:ln>
                  <a:noFill/>
                </a:ln>
                <a:solidFill>
                  <a:srgbClr val="FFFFFF"/>
                </a:solidFill>
                <a:effectLst/>
                <a:uLnTx/>
                <a:uFillTx/>
                <a:latin typeface="Century Gothic"/>
                <a:sym typeface="Century Gothic"/>
              </a:rPr>
              <a:t>postale</a:t>
            </a:r>
            <a:r>
              <a:rPr kumimoji="0" lang="en-GB" sz="1200" b="0" i="0" u="none" strike="noStrike" kern="0" cap="none" spc="0" normalizeH="0" baseline="0" noProof="0" dirty="0">
                <a:ln>
                  <a:noFill/>
                </a:ln>
                <a:solidFill>
                  <a:srgbClr val="FFFFFF"/>
                </a:solidFill>
                <a:effectLst/>
                <a:uLnTx/>
                <a:uFillTx/>
                <a:latin typeface="Century Gothic"/>
                <a:sym typeface="Century Gothic"/>
              </a:rPr>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510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a:t>
            </a:r>
            <a:r>
              <a:rPr lang="en-US" b="0" baseline="0" dirty="0"/>
              <a:t> i</a:t>
            </a:r>
            <a:r>
              <a:rPr lang="en-US" b="0" dirty="0"/>
              <a:t>ntroduce the </a:t>
            </a:r>
            <a:r>
              <a:rPr lang="en-US" b="0" i="1" dirty="0" err="1"/>
              <a:t>ils</a:t>
            </a:r>
            <a:r>
              <a:rPr lang="en-US" b="0" i="1" dirty="0"/>
              <a:t>/</a:t>
            </a:r>
            <a:r>
              <a:rPr lang="en-US" b="0" i="1" dirty="0" err="1"/>
              <a:t>elles</a:t>
            </a:r>
            <a:r>
              <a:rPr lang="en-US" b="0" dirty="0"/>
              <a:t> forms of</a:t>
            </a:r>
            <a:r>
              <a:rPr lang="en-US" b="0" baseline="0" dirty="0"/>
              <a:t> verbs like entendre and </a:t>
            </a:r>
            <a:r>
              <a:rPr lang="en-GB" dirty="0"/>
              <a:t>focus on differences in pronunciation between the third person singular and plural forms of verbs like </a:t>
            </a:r>
            <a:r>
              <a:rPr lang="en-GB" i="1" dirty="0"/>
              <a:t>entendre</a:t>
            </a:r>
            <a:r>
              <a:rPr lang="en-GB" dirty="0"/>
              <a:t>.</a:t>
            </a:r>
            <a:endParaRPr lang="en-US" b="0" baseline="0" dirty="0"/>
          </a:p>
          <a:p>
            <a:endParaRPr lang="en-US" b="0" i="0" dirty="0"/>
          </a:p>
          <a:p>
            <a:r>
              <a:rPr lang="en-GB" b="1" dirty="0"/>
              <a:t>Procedure:</a:t>
            </a:r>
            <a:br>
              <a:rPr lang="en-GB" dirty="0"/>
            </a:br>
            <a:r>
              <a:rPr lang="en-GB" dirty="0"/>
              <a:t>1. Cycle through the information on the slide using the animation sequence.</a:t>
            </a:r>
          </a:p>
          <a:p>
            <a:r>
              <a:rPr lang="en-GB" dirty="0"/>
              <a:t>2. Explain that the vowel in the plural forms forces the –d to be pronounced.</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366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eill</a:t>
            </a:r>
            <a:r>
              <a:rPr lang="en-GB" b="1" baseline="0" dirty="0"/>
              <a:t>-/-</a:t>
            </a:r>
            <a:r>
              <a:rPr lang="en-GB" b="1" baseline="0" dirty="0" err="1"/>
              <a:t>eil</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a:t>
            </a:r>
            <a:r>
              <a:rPr lang="en-GB" b="1" baseline="0" dirty="0" err="1"/>
              <a:t>eill</a:t>
            </a:r>
            <a:r>
              <a:rPr lang="en-GB" b="1" baseline="0" dirty="0"/>
              <a:t>-/-</a:t>
            </a:r>
            <a:r>
              <a:rPr lang="en-GB" b="1" baseline="0" dirty="0" err="1"/>
              <a:t>eil</a:t>
            </a:r>
            <a:r>
              <a:rPr lang="en-GB" b="1" baseline="0"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oreille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point to your ear.</a:t>
            </a:r>
            <a:br>
              <a:rPr lang="en-GB" baseline="0" dirty="0"/>
            </a:br>
            <a:r>
              <a:rPr lang="en-GB" baseline="0" dirty="0"/>
              <a:t>4. Roll back the animations and work through 1-3 again, but this time, dropping your voice completely to listen carefully to the students saying the </a:t>
            </a:r>
            <a:r>
              <a:rPr lang="en-GB" b="1" baseline="0" dirty="0"/>
              <a:t>[-</a:t>
            </a:r>
            <a:r>
              <a:rPr lang="en-GB" b="1" baseline="0" dirty="0" err="1"/>
              <a:t>eill</a:t>
            </a:r>
            <a:r>
              <a:rPr lang="en-GB" b="1" baseline="0" dirty="0"/>
              <a:t>-/-</a:t>
            </a:r>
            <a:r>
              <a:rPr lang="en-GB" b="1" baseline="0" dirty="0" err="1"/>
              <a:t>eil</a:t>
            </a:r>
            <a:r>
              <a:rPr lang="en-GB" b="1" baseline="0" dirty="0"/>
              <a:t>] </a:t>
            </a:r>
            <a:r>
              <a:rPr lang="en-GB" baseline="0" dirty="0"/>
              <a:t>sound, pronouncing </a:t>
            </a:r>
            <a:r>
              <a:rPr lang="en-GB" b="0" baseline="0" dirty="0"/>
              <a:t>”</a:t>
            </a:r>
            <a:r>
              <a:rPr lang="en-GB" b="1" baseline="0" dirty="0" err="1"/>
              <a:t>oreille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oreille</a:t>
            </a:r>
            <a:r>
              <a:rPr lang="en-GB" b="1" dirty="0"/>
              <a:t> </a:t>
            </a:r>
            <a:r>
              <a:rPr lang="en-GB" b="0" dirty="0"/>
              <a:t>[1884]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725909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Written recognition of </a:t>
            </a:r>
            <a:r>
              <a:rPr lang="en-US" b="0" i="1" dirty="0"/>
              <a:t>je</a:t>
            </a:r>
            <a:r>
              <a:rPr lang="en-US" b="0" i="0" dirty="0"/>
              <a:t> and </a:t>
            </a:r>
            <a:r>
              <a:rPr lang="en-US" b="0" i="1" dirty="0" err="1"/>
              <a:t>ils</a:t>
            </a:r>
            <a:r>
              <a:rPr lang="en-US" b="0" i="0" dirty="0"/>
              <a:t> forms of verbs like </a:t>
            </a:r>
            <a:r>
              <a:rPr lang="en-US" b="0" i="1" dirty="0"/>
              <a:t>entendre</a:t>
            </a:r>
            <a:r>
              <a:rPr lang="en-US" b="0" i="0" dirty="0"/>
              <a:t>.</a:t>
            </a:r>
            <a:endParaRPr lang="en-US" b="1" dirty="0"/>
          </a:p>
          <a:p>
            <a:endParaRPr lang="en-US" b="1" dirty="0"/>
          </a:p>
          <a:p>
            <a:r>
              <a:rPr lang="en-US" b="1" dirty="0"/>
              <a:t>Procedure:</a:t>
            </a:r>
          </a:p>
          <a:p>
            <a:r>
              <a:rPr lang="en-US" b="0" dirty="0"/>
              <a:t>1. Students read the messages and write </a:t>
            </a:r>
            <a:r>
              <a:rPr lang="en-US" b="0" i="1" dirty="0"/>
              <a:t>je </a:t>
            </a:r>
            <a:r>
              <a:rPr lang="en-US" b="0" i="0" dirty="0"/>
              <a:t>or </a:t>
            </a:r>
            <a:r>
              <a:rPr lang="en-US" b="0" i="1" dirty="0" err="1"/>
              <a:t>ils</a:t>
            </a:r>
            <a:r>
              <a:rPr lang="en-US" b="0" i="1" dirty="0"/>
              <a:t> </a:t>
            </a:r>
            <a:r>
              <a:rPr lang="en-US" b="0" i="0" dirty="0"/>
              <a:t>in each gap.</a:t>
            </a:r>
            <a:endParaRPr lang="en-US" b="0" dirty="0"/>
          </a:p>
          <a:p>
            <a:r>
              <a:rPr lang="en-US" b="0" dirty="0"/>
              <a:t>2. Click to reveal the answers. Teachers could elicit full sentences from students in the feedback, for additional read aloud practice at sentence level.  This is particularly useful here to contrast the silent ‘d’ in the ‘je’ forms with the sounded ‘d’ in the plural forms.</a:t>
            </a:r>
          </a:p>
          <a:p>
            <a:r>
              <a:rPr lang="en-US" b="0" dirty="0"/>
              <a:t>3. Oral translation of full text.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gare</a:t>
            </a:r>
            <a:r>
              <a:rPr lang="en-GB" baseline="0" dirty="0"/>
              <a:t> [2581]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nerveux</a:t>
            </a:r>
            <a:r>
              <a:rPr lang="en-GB" baseline="0" dirty="0"/>
              <a:t> [3735], parking [&gt;5000], </a:t>
            </a:r>
            <a:r>
              <a:rPr lang="fr-FR" sz="1200" dirty="0">
                <a:solidFill>
                  <a:srgbClr val="002060"/>
                </a:solidFill>
              </a:rPr>
              <a:t>éternité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3 minutes </a:t>
            </a:r>
            <a:r>
              <a:rPr lang="en-GB" b="0" i="0" dirty="0"/>
              <a:t>for 6 slides.</a:t>
            </a:r>
            <a:endParaRPr lang="en-GB" b="1" i="0" dirty="0"/>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 </a:t>
            </a:r>
            <a:r>
              <a:rPr lang="en-GB" i="0" dirty="0"/>
              <a:t>Pronunciation practice with third person plural</a:t>
            </a:r>
            <a:r>
              <a:rPr lang="en-GB" i="0" baseline="0" dirty="0"/>
              <a:t> pronouns</a:t>
            </a:r>
            <a:r>
              <a:rPr lang="en-GB" i="0" dirty="0"/>
              <a:t> + liaison versus third person singular pronouns without.</a:t>
            </a:r>
          </a:p>
          <a:p>
            <a:pPr marL="0" lvl="0" indent="0" algn="l" rtl="0">
              <a:spcBef>
                <a:spcPts val="0"/>
              </a:spcBef>
              <a:spcAft>
                <a:spcPts val="0"/>
              </a:spcAft>
              <a:buNone/>
            </a:pPr>
            <a:endParaRPr lang="en-GB" i="0"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p>
          <a:p>
            <a:pPr marL="0" lvl="0" indent="0" algn="l" rtl="0">
              <a:spcBef>
                <a:spcPts val="0"/>
              </a:spcBef>
              <a:spcAft>
                <a:spcPts val="0"/>
              </a:spcAft>
              <a:buNone/>
            </a:pPr>
            <a:r>
              <a:rPr lang="en-GB" i="0" baseline="0" dirty="0"/>
              <a:t>5. Bring up callout explaining pronunciation in this case.</a:t>
            </a:r>
          </a:p>
          <a:p>
            <a:pPr marL="0" lvl="0" indent="0" algn="l" rtl="0">
              <a:spcBef>
                <a:spcPts val="0"/>
              </a:spcBef>
              <a:spcAft>
                <a:spcPts val="0"/>
              </a:spcAft>
              <a:buNone/>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lvl="0" indent="0" algn="l" rtl="0">
              <a:spcBef>
                <a:spcPts val="0"/>
              </a:spcBef>
              <a:spcAft>
                <a:spcPts val="0"/>
              </a:spcAft>
              <a:buNone/>
            </a:pPr>
            <a:r>
              <a:rPr lang="en-GB" b="0" dirty="0"/>
              <a:t>Il attend le train.</a:t>
            </a:r>
            <a:endParaRPr b="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989349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baseline="0" dirty="0"/>
              <a:t>Transcript</a:t>
            </a:r>
          </a:p>
          <a:p>
            <a:pPr marL="0" lvl="0" indent="0" algn="l" rtl="0">
              <a:spcBef>
                <a:spcPts val="0"/>
              </a:spcBef>
              <a:spcAft>
                <a:spcPts val="0"/>
              </a:spcAft>
              <a:buNone/>
            </a:pPr>
            <a:r>
              <a:rPr lang="en-GB" i="0" baseline="0" dirty="0" err="1"/>
              <a:t>Ils</a:t>
            </a:r>
            <a:r>
              <a:rPr lang="en-GB" i="0" baseline="0" dirty="0"/>
              <a:t> </a:t>
            </a:r>
            <a:r>
              <a:rPr lang="en-GB" i="0" baseline="0" dirty="0" err="1"/>
              <a:t>attendent</a:t>
            </a:r>
            <a:r>
              <a:rPr lang="en-GB" i="0" baseline="0" dirty="0"/>
              <a:t> le train.</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13825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EIle</a:t>
            </a:r>
            <a:r>
              <a:rPr kumimoji="0" lang="en-GB" sz="1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lang="en-GB" sz="1200" b="0" kern="0" noProof="0" dirty="0" err="1">
                <a:solidFill>
                  <a:srgbClr val="115076"/>
                </a:solidFill>
                <a:latin typeface="Century Gothic" panose="020B0502020202020204" pitchFamily="34" charset="0"/>
                <a:cs typeface="Arial"/>
                <a:sym typeface="Arial"/>
              </a:rPr>
              <a:t>entend</a:t>
            </a:r>
            <a:r>
              <a:rPr lang="en-GB" sz="1200" b="0" kern="0" noProof="0" dirty="0">
                <a:solidFill>
                  <a:srgbClr val="115076"/>
                </a:solidFill>
                <a:latin typeface="Century Gothic" panose="020B0502020202020204" pitchFamily="34" charset="0"/>
                <a:cs typeface="Arial"/>
                <a:sym typeface="Arial"/>
              </a:rPr>
              <a:t> la conversation</a:t>
            </a:r>
            <a:r>
              <a:rPr kumimoji="0" lang="en-GB" sz="1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9802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EIles</a:t>
            </a:r>
            <a:r>
              <a:rPr kumimoji="0" lang="en-GB" sz="1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lang="en-GB" sz="1200" b="0" kern="0" noProof="0" dirty="0" err="1">
                <a:solidFill>
                  <a:srgbClr val="115076"/>
                </a:solidFill>
                <a:latin typeface="Century Gothic" panose="020B0502020202020204" pitchFamily="34" charset="0"/>
                <a:cs typeface="Arial"/>
                <a:sym typeface="Arial"/>
              </a:rPr>
              <a:t>entendent</a:t>
            </a:r>
            <a:r>
              <a:rPr lang="en-GB" sz="1200" b="0" kern="0" noProof="0" dirty="0">
                <a:solidFill>
                  <a:srgbClr val="115076"/>
                </a:solidFill>
                <a:latin typeface="Century Gothic" panose="020B0502020202020204" pitchFamily="34" charset="0"/>
                <a:cs typeface="Arial"/>
                <a:sym typeface="Arial"/>
              </a:rPr>
              <a:t> la conversation</a:t>
            </a:r>
            <a:r>
              <a:rPr kumimoji="0" lang="en-GB" sz="1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lvl="0" indent="0" algn="l" rtl="0">
              <a:spcBef>
                <a:spcPts val="0"/>
              </a:spcBef>
              <a:spcAft>
                <a:spcPts val="0"/>
              </a:spcAft>
              <a:buNone/>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86346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EIle</a:t>
            </a:r>
            <a:r>
              <a:rPr kumimoji="0" lang="en-GB" sz="1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lang="en-GB" sz="1200" b="0" kern="0" noProof="0" dirty="0" err="1">
                <a:solidFill>
                  <a:srgbClr val="115076"/>
                </a:solidFill>
                <a:latin typeface="Century Gothic" panose="020B0502020202020204" pitchFamily="34" charset="0"/>
                <a:cs typeface="Arial"/>
                <a:sym typeface="Arial"/>
              </a:rPr>
              <a:t>répond</a:t>
            </a:r>
            <a:r>
              <a:rPr lang="en-GB" sz="1200" b="0" kern="0" noProof="0" dirty="0">
                <a:solidFill>
                  <a:srgbClr val="115076"/>
                </a:solidFill>
                <a:latin typeface="Century Gothic" panose="020B0502020202020204" pitchFamily="34" charset="0"/>
                <a:cs typeface="Arial"/>
                <a:sym typeface="Arial"/>
              </a:rPr>
              <a:t> à la question</a:t>
            </a:r>
            <a:r>
              <a:rPr kumimoji="0" lang="en-GB" sz="1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6820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EIles</a:t>
            </a:r>
            <a:r>
              <a:rPr kumimoji="0" lang="en-GB" sz="1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lang="en-GB" sz="1200" b="0" kern="0" noProof="0" dirty="0" err="1">
                <a:solidFill>
                  <a:srgbClr val="115076"/>
                </a:solidFill>
                <a:latin typeface="Century Gothic" panose="020B0502020202020204" pitchFamily="34" charset="0"/>
                <a:cs typeface="Arial"/>
                <a:sym typeface="Arial"/>
              </a:rPr>
              <a:t>répondent</a:t>
            </a:r>
            <a:r>
              <a:rPr lang="en-GB" sz="1200" b="0" kern="0" noProof="0" dirty="0">
                <a:solidFill>
                  <a:srgbClr val="115076"/>
                </a:solidFill>
                <a:latin typeface="Century Gothic" panose="020B0502020202020204" pitchFamily="34" charset="0"/>
                <a:cs typeface="Arial"/>
                <a:sym typeface="Arial"/>
              </a:rPr>
              <a:t> à la question</a:t>
            </a:r>
            <a:r>
              <a:rPr kumimoji="0" lang="en-GB" sz="1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lvl="0" indent="0" algn="l" rtl="0">
              <a:spcBef>
                <a:spcPts val="0"/>
              </a:spcBef>
              <a:spcAft>
                <a:spcPts val="0"/>
              </a:spcAft>
              <a:buNone/>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951321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4 </a:t>
            </a:r>
            <a:r>
              <a:rPr lang="en-GB" b="1" baseline="0" dirty="0"/>
              <a:t>minutes </a:t>
            </a:r>
            <a:r>
              <a:rPr lang="en-GB" b="0" baseline="0" dirty="0"/>
              <a:t>for 6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a:t>
            </a:r>
            <a:r>
              <a:rPr lang="en-GB" b="1" baseline="0" dirty="0"/>
              <a:t> </a:t>
            </a:r>
            <a:r>
              <a:rPr lang="en-GB" b="0" baseline="0" dirty="0"/>
              <a:t>connect the spoken and written forms </a:t>
            </a:r>
            <a:r>
              <a:rPr lang="en-GB" b="0" i="0" baseline="0" dirty="0"/>
              <a:t>of third person singular and plural verbs like </a:t>
            </a:r>
            <a:r>
              <a:rPr lang="en-GB" b="0" i="1" baseline="0" dirty="0"/>
              <a:t>entendre</a:t>
            </a:r>
            <a:r>
              <a:rPr lang="en-GB" b="0" i="0" baseline="0" dirty="0"/>
              <a:t>, given that the singular and plural pronouns sound identical before a verb beginning with a consonant.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Click on play button to hear a verb phrase (here: </a:t>
            </a:r>
            <a:r>
              <a:rPr lang="en-GB" i="1" baseline="0" dirty="0" err="1"/>
              <a:t>elles</a:t>
            </a:r>
            <a:r>
              <a:rPr lang="en-GB" i="1" baseline="0" dirty="0"/>
              <a:t> </a:t>
            </a:r>
            <a:r>
              <a:rPr lang="en-GB" i="1" baseline="0" dirty="0" err="1"/>
              <a:t>répondent</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Click to reveal a circle around the picture to indicate whether it indicates singular or plural.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Students now write the correct form.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Then, click again so that they see the correct written form that they should have written down.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elles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répondent</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324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descendent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5971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elles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dépendent</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558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euill</a:t>
            </a:r>
            <a:r>
              <a:rPr lang="en-GB" b="1" baseline="0" dirty="0"/>
              <a:t>-/-</a:t>
            </a:r>
            <a:r>
              <a:rPr lang="en-GB" b="1" baseline="0" dirty="0" err="1"/>
              <a:t>euil</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a:t>
            </a:r>
            <a:r>
              <a:rPr lang="en-GB" b="1" baseline="0" dirty="0" err="1"/>
              <a:t>euill</a:t>
            </a:r>
            <a:r>
              <a:rPr lang="en-GB" b="1" baseline="0" dirty="0"/>
              <a:t>-/-</a:t>
            </a:r>
            <a:r>
              <a:rPr lang="en-GB" b="1" baseline="0" dirty="0" err="1"/>
              <a:t>euil</a:t>
            </a:r>
            <a:r>
              <a:rPr lang="en-GB" b="1" baseline="0"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feuille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stroke the back of one hand</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baseline="0" dirty="0"/>
              <a:t>[-</a:t>
            </a:r>
            <a:r>
              <a:rPr lang="en-GB" b="1" baseline="0" dirty="0" err="1"/>
              <a:t>euill</a:t>
            </a:r>
            <a:r>
              <a:rPr lang="en-GB" b="1" baseline="0" dirty="0"/>
              <a:t>-/-</a:t>
            </a:r>
            <a:r>
              <a:rPr lang="en-GB" b="1" baseline="0" dirty="0" err="1"/>
              <a:t>euil</a:t>
            </a:r>
            <a:r>
              <a:rPr lang="en-GB" b="1" baseline="0" dirty="0"/>
              <a:t>] </a:t>
            </a:r>
            <a:r>
              <a:rPr lang="en-GB" baseline="0" dirty="0"/>
              <a:t>sound, pronouncing </a:t>
            </a:r>
            <a:r>
              <a:rPr lang="en-GB" b="0" baseline="0" dirty="0"/>
              <a:t>”</a:t>
            </a:r>
            <a:r>
              <a:rPr lang="en-GB" b="1" baseline="0" dirty="0" err="1"/>
              <a:t>feuille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feuille</a:t>
            </a:r>
            <a:r>
              <a:rPr lang="en-GB" b="1" baseline="0" dirty="0"/>
              <a:t> </a:t>
            </a:r>
            <a:r>
              <a:rPr lang="en-GB" b="0" baseline="0" dirty="0"/>
              <a:t>[2440]</a:t>
            </a:r>
            <a:r>
              <a:rPr lang="en-GB" baseline="0" dirty="0"/>
              <a:t> </a:t>
            </a:r>
            <a:endParaRPr lang="de-DE" sz="1200" b="0" i="0" kern="1200" baseline="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a:t>
            </a:r>
            <a:r>
              <a:rPr lang="de-DE" sz="1200" b="0" i="0" kern="1200" dirty="0">
                <a:solidFill>
                  <a:schemeClr val="tx1"/>
                </a:solidFill>
                <a:effectLst/>
                <a:latin typeface="Century Gothic" panose="020B0502020202020204" pitchFamily="34" charset="0"/>
                <a:ea typeface="+mn-ea"/>
                <a:cs typeface="+mn-cs"/>
              </a:rPr>
              <a:t>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defend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défendre</a:t>
            </a:r>
            <a:r>
              <a:rPr lang="en-GB" baseline="0" dirty="0"/>
              <a:t> [385]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2393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elle</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correspond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correspondre</a:t>
            </a:r>
            <a:r>
              <a:rPr lang="en-GB" baseline="0" dirty="0"/>
              <a:t> [1415]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3581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Transcript</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vendent</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vendre</a:t>
            </a:r>
            <a:r>
              <a:rPr lang="en-GB" baseline="0" dirty="0"/>
              <a:t> [710]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1215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(two slides)</a:t>
            </a:r>
          </a:p>
          <a:p>
            <a:endParaRPr lang="en-US" b="1" dirty="0"/>
          </a:p>
          <a:p>
            <a:r>
              <a:rPr lang="en-US" b="1" dirty="0"/>
              <a:t>Aim: </a:t>
            </a:r>
            <a:r>
              <a:rPr lang="en-US" b="0" dirty="0"/>
              <a:t>Aural recognition of </a:t>
            </a:r>
            <a:r>
              <a:rPr lang="en-US" b="0" i="1" dirty="0"/>
              <a:t>il</a:t>
            </a:r>
            <a:r>
              <a:rPr lang="en-US" b="0" i="0" dirty="0"/>
              <a:t> and </a:t>
            </a:r>
            <a:r>
              <a:rPr lang="en-US" b="0" i="1" dirty="0" err="1"/>
              <a:t>ils</a:t>
            </a:r>
            <a:r>
              <a:rPr lang="en-US" b="0" i="1" dirty="0"/>
              <a:t> </a:t>
            </a:r>
            <a:r>
              <a:rPr lang="en-US" b="0" i="0" dirty="0"/>
              <a:t>forms of verbs like </a:t>
            </a:r>
            <a:r>
              <a:rPr lang="en-US" b="0" i="1" dirty="0"/>
              <a:t>entendre</a:t>
            </a:r>
            <a:r>
              <a:rPr lang="en-US" b="0" i="0" dirty="0"/>
              <a:t> and connecting these with meaning. Aural comprehension of vocabulary.</a:t>
            </a:r>
            <a:endParaRPr lang="en-US" b="0" dirty="0"/>
          </a:p>
          <a:p>
            <a:endParaRPr lang="en-US" b="1" dirty="0"/>
          </a:p>
          <a:p>
            <a:r>
              <a:rPr lang="en-US" b="1" dirty="0"/>
              <a:t>Procedure:</a:t>
            </a:r>
          </a:p>
          <a:p>
            <a:pPr marL="0" indent="0">
              <a:buNone/>
            </a:pPr>
            <a:r>
              <a:rPr lang="en-US" dirty="0"/>
              <a:t>1. Click on a number to hear a sentence with the pronoun obscured.</a:t>
            </a:r>
          </a:p>
          <a:p>
            <a:pPr marL="0" indent="0">
              <a:buNone/>
            </a:pPr>
            <a:r>
              <a:rPr lang="en-US" dirty="0"/>
              <a:t>2. Students listen</a:t>
            </a:r>
            <a:r>
              <a:rPr lang="en-US" baseline="0" dirty="0"/>
              <a:t> to the pronunciation </a:t>
            </a:r>
            <a:r>
              <a:rPr lang="en-US" i="0" baseline="0" dirty="0"/>
              <a:t>of the verb and use their knowledge of ‘d’ pronunciation to determine whether the sentence has a singular or plural subject.</a:t>
            </a:r>
          </a:p>
          <a:p>
            <a:pPr marL="0" indent="0">
              <a:buNone/>
            </a:pPr>
            <a:r>
              <a:rPr lang="en-US" i="0" baseline="0" dirty="0"/>
              <a:t>3. Subjects revealed on clicks.</a:t>
            </a:r>
          </a:p>
          <a:p>
            <a:pPr marL="0" indent="0">
              <a:buNone/>
            </a:pPr>
            <a:r>
              <a:rPr lang="en-US" i="0" baseline="0" dirty="0"/>
              <a:t>4. Click on circles to hear full audio. </a:t>
            </a:r>
          </a:p>
          <a:p>
            <a:pPr marL="0" indent="0">
              <a:buNone/>
            </a:pPr>
            <a:r>
              <a:rPr lang="en-US" i="0" baseline="0" dirty="0"/>
              <a:t>5. On the second listen, students write what the subject is doing.</a:t>
            </a:r>
          </a:p>
          <a:p>
            <a:pPr marL="0" indent="0">
              <a:buNone/>
            </a:pPr>
            <a:r>
              <a:rPr lang="en-US" i="0" baseline="0" dirty="0"/>
              <a:t>6. Click again to reveal the answers in picture and word form.</a:t>
            </a:r>
          </a:p>
          <a:p>
            <a:endParaRPr lang="en-US" dirty="0"/>
          </a:p>
          <a:p>
            <a:r>
              <a:rPr lang="en-US" b="1" dirty="0"/>
              <a:t>Transcript</a:t>
            </a:r>
          </a:p>
          <a:p>
            <a:pPr marL="0" lvl="0" indent="0" algn="l">
              <a:lnSpc>
                <a:spcPct val="107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[Océane et son amie] descen</a:t>
            </a:r>
            <a:r>
              <a:rPr lang="fr-FR"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a:t>
            </a:r>
            <a:r>
              <a:rPr lang="fr-FR"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ent la rue.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[Elles] atten</a:t>
            </a:r>
            <a:r>
              <a:rPr lang="fr-FR"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a:t>
            </a:r>
            <a:r>
              <a:rPr lang="fr-FR"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ent le bus pour aller aux pistes.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3) [Océane] enten</a:t>
            </a:r>
            <a:r>
              <a:rPr lang="fr-FR"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a:t>
            </a:r>
            <a:r>
              <a:rPr lang="fr-FR"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un message sur son portable.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4) Mais [elle] ne répon</a:t>
            </a:r>
            <a:r>
              <a:rPr lang="fr-FR"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a:t>
            </a:r>
            <a:r>
              <a:rPr lang="fr-FR"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pas.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5) [Elle] ne dépen</a:t>
            </a:r>
            <a:r>
              <a:rPr lang="fr-FR"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a:t>
            </a:r>
            <a:r>
              <a:rPr lang="fr-FR"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pas des réseaux sociaux pour être contente pendant des vacances.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6) [Les filles] parlent avec des autres personnes et répon</a:t>
            </a:r>
            <a:r>
              <a:rPr lang="fr-FR"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a:t>
            </a:r>
            <a:r>
              <a:rPr lang="fr-FR"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ent parfois en italien.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7) [Elles] enten</a:t>
            </a:r>
            <a:r>
              <a:rPr lang="fr-FR"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a:t>
            </a:r>
            <a:r>
              <a:rPr lang="fr-FR"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ent finalement le bus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8) [Le bus] descen</a:t>
            </a:r>
            <a:r>
              <a:rPr lang="fr-FR"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a:t>
            </a:r>
            <a:r>
              <a:rPr lang="fr-FR"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lentement de la montagne.</a:t>
            </a:r>
          </a:p>
          <a:p>
            <a:pPr marL="342900" lvl="0" indent="-342900" algn="l">
              <a:lnSpc>
                <a:spcPct val="107000"/>
              </a:lnSpc>
              <a:spcAft>
                <a:spcPts val="800"/>
              </a:spcAft>
              <a:buFont typeface="+mj-lt"/>
              <a:buAutoNum type="arabicParenR"/>
              <a:tabLst>
                <a:tab pos="457200" algn="l"/>
              </a:tabLst>
            </a:pPr>
            <a:endParaRPr lang="fr-FR" sz="1800" dirty="0">
              <a:solidFill>
                <a:srgbClr val="1F4E79"/>
              </a:solidFill>
              <a:effectLst/>
              <a:latin typeface="Century Gothic" panose="020B0502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baseline="0" dirty="0"/>
              <a:t>Word frequency of unknown words and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FFFFFF"/>
                </a:solidFill>
                <a:effectLst/>
                <a:uLnTx/>
                <a:uFillTx/>
                <a:latin typeface="Century Gothic"/>
                <a:sym typeface="Century Gothic"/>
              </a:rPr>
              <a:t>arrêt</a:t>
            </a:r>
            <a:r>
              <a:rPr kumimoji="0" lang="en-GB" sz="1800" b="0" i="0" u="none" strike="noStrike" kern="0" cap="none" spc="0" normalizeH="0" baseline="0" noProof="0" dirty="0">
                <a:ln>
                  <a:noFill/>
                </a:ln>
                <a:solidFill>
                  <a:srgbClr val="FFFFFF"/>
                </a:solidFill>
                <a:effectLst/>
                <a:uLnTx/>
                <a:uFillTx/>
                <a:latin typeface="Century Gothic"/>
                <a:sym typeface="Century Gothic"/>
              </a:rPr>
              <a:t> [1374], </a:t>
            </a:r>
            <a:r>
              <a:rPr kumimoji="0" lang="en-GB" sz="1800" b="0" i="0" u="none" strike="noStrike" kern="0" cap="none" spc="0" normalizeH="0" baseline="0" noProof="0" dirty="0" err="1">
                <a:ln>
                  <a:noFill/>
                </a:ln>
                <a:solidFill>
                  <a:srgbClr val="FFFFFF"/>
                </a:solidFill>
                <a:effectLst/>
                <a:uLnTx/>
                <a:uFillTx/>
                <a:latin typeface="Century Gothic"/>
                <a:sym typeface="Century Gothic"/>
              </a:rPr>
              <a:t>finalement</a:t>
            </a:r>
            <a:r>
              <a:rPr kumimoji="0" lang="en-GB" sz="1800" b="0" i="0" u="none" strike="noStrike" kern="0" cap="none" spc="0" normalizeH="0" baseline="0" noProof="0" dirty="0">
                <a:ln>
                  <a:noFill/>
                </a:ln>
                <a:solidFill>
                  <a:srgbClr val="FFFFFF"/>
                </a:solidFill>
                <a:effectLst/>
                <a:uLnTx/>
                <a:uFillTx/>
                <a:latin typeface="Century Gothic"/>
                <a:sym typeface="Century Gothic"/>
              </a:rPr>
              <a:t> [843]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kern="1200" dirty="0">
                <a:solidFill>
                  <a:schemeClr val="tx1"/>
                </a:solidFill>
                <a:effectLst/>
                <a:latin typeface="Century Gothic" panose="020B0502020202020204" pitchFamily="34" charset="0"/>
                <a:ea typeface="+mn-ea"/>
                <a:cs typeface="+mn-cs"/>
              </a:rPr>
              <a:t>Source: </a:t>
            </a:r>
            <a:r>
              <a:rPr lang="en-GB" sz="1800" kern="1200" dirty="0" err="1">
                <a:solidFill>
                  <a:schemeClr val="tx1"/>
                </a:solidFill>
                <a:effectLst/>
                <a:latin typeface="Century Gothic" panose="020B0502020202020204" pitchFamily="34" charset="0"/>
                <a:ea typeface="+mn-ea"/>
                <a:cs typeface="+mn-cs"/>
              </a:rPr>
              <a:t>Londsale</a:t>
            </a:r>
            <a:r>
              <a:rPr lang="en-GB" sz="1800" kern="1200" dirty="0">
                <a:solidFill>
                  <a:schemeClr val="tx1"/>
                </a:solidFill>
                <a:effectLst/>
                <a:latin typeface="Century Gothic" panose="020B0502020202020204" pitchFamily="34" charset="0"/>
                <a:ea typeface="+mn-ea"/>
                <a:cs typeface="+mn-cs"/>
              </a:rPr>
              <a:t>, D., &amp; Le Bras, Y.  (2009). </a:t>
            </a:r>
            <a:r>
              <a:rPr lang="en-GB" sz="18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800" kern="1200" dirty="0">
                <a:solidFill>
                  <a:schemeClr val="tx1"/>
                </a:solidFill>
                <a:effectLst/>
                <a:latin typeface="Century Gothic" panose="020B0502020202020204" pitchFamily="34" charset="0"/>
                <a:ea typeface="+mn-ea"/>
                <a:cs typeface="+mn-cs"/>
              </a:rPr>
              <a:t>London: Routledge.</a:t>
            </a:r>
          </a:p>
          <a:p>
            <a:pPr marL="342900" lvl="0" indent="-342900" algn="l">
              <a:lnSpc>
                <a:spcPct val="107000"/>
              </a:lnSpc>
              <a:spcAft>
                <a:spcPts val="800"/>
              </a:spcAft>
              <a:buFont typeface="+mj-lt"/>
              <a:buAutoNum type="arabicParenR"/>
              <a:tabLst>
                <a:tab pos="457200" algn="l"/>
              </a:tabLs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0362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lnSpc>
                <a:spcPct val="107000"/>
              </a:lnSpc>
              <a:spcAft>
                <a:spcPts val="800"/>
              </a:spcAft>
              <a:buFont typeface="+mj-lt"/>
              <a:buNone/>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continuation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from</a:t>
            </a:r>
            <a:r>
              <a:rPr lang="fr-FR" sz="1800" dirty="0">
                <a:effectLst/>
                <a:latin typeface="Calibri" panose="020F0502020204030204" pitchFamily="34" charset="0"/>
                <a:ea typeface="Calibri" panose="020F0502020204030204" pitchFamily="34" charset="0"/>
                <a:cs typeface="Times New Roman" panose="02020603050405020304" pitchFamily="18" charset="0"/>
              </a:rPr>
              <a:t> the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previous</a:t>
            </a:r>
            <a:r>
              <a:rPr lang="fr-FR" sz="1800" dirty="0">
                <a:effectLst/>
                <a:latin typeface="Calibri" panose="020F0502020204030204" pitchFamily="34" charset="0"/>
                <a:ea typeface="Calibri" panose="020F0502020204030204" pitchFamily="34" charset="0"/>
                <a:cs typeface="Times New Roman" panose="02020603050405020304" pitchFamily="18" charset="0"/>
              </a:rPr>
              <a: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6210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p>
          <a:p>
            <a:endParaRPr lang="en-GB" b="1" dirty="0"/>
          </a:p>
          <a:p>
            <a:r>
              <a:rPr lang="en-GB" b="1" dirty="0"/>
              <a:t>Aim: </a:t>
            </a:r>
            <a:r>
              <a:rPr lang="en-GB" b="0" dirty="0"/>
              <a:t>Oral production of intonation questions with verbs like </a:t>
            </a:r>
            <a:r>
              <a:rPr lang="en-GB" b="0" i="1" dirty="0"/>
              <a:t>entendre</a:t>
            </a:r>
            <a:r>
              <a:rPr lang="en-GB" b="0" dirty="0"/>
              <a:t> in all forms.</a:t>
            </a:r>
            <a:endParaRPr lang="en-GB" b="1" dirty="0"/>
          </a:p>
          <a:p>
            <a:endParaRPr lang="en-GB" baseline="0" dirty="0"/>
          </a:p>
          <a:p>
            <a:r>
              <a:rPr lang="en-GB" b="1" dirty="0"/>
              <a:t>Procedure:</a:t>
            </a:r>
            <a:br>
              <a:rPr lang="en-GB" dirty="0"/>
            </a:br>
            <a:r>
              <a:rPr lang="en-GB" dirty="0"/>
              <a:t>1. Cycle through the example on this slide to illustrate how the paired speaking activity</a:t>
            </a:r>
            <a:r>
              <a:rPr lang="en-GB" baseline="0" dirty="0"/>
              <a:t> on the following slide is intended to work. Ensure students realise the pronouns and verb forms need to change when forming questions to answers in the 1</a:t>
            </a:r>
            <a:r>
              <a:rPr lang="en-GB" baseline="30000" dirty="0"/>
              <a:t>st</a:t>
            </a:r>
            <a:r>
              <a:rPr lang="en-GB" baseline="0" dirty="0"/>
              <a:t> and 2</a:t>
            </a:r>
            <a:r>
              <a:rPr lang="en-GB" baseline="30000" dirty="0"/>
              <a:t>nd</a:t>
            </a:r>
            <a:r>
              <a:rPr lang="en-GB" baseline="0" dirty="0"/>
              <a:t> person (</a:t>
            </a:r>
            <a:r>
              <a:rPr lang="en-GB" baseline="0" dirty="0" err="1"/>
              <a:t>tu</a:t>
            </a:r>
            <a:r>
              <a:rPr lang="en-GB" baseline="0" dirty="0"/>
              <a:t> </a:t>
            </a:r>
            <a:r>
              <a:rPr lang="en-GB" baseline="0" dirty="0">
                <a:sym typeface="Wingdings" panose="05000000000000000000" pitchFamily="2" charset="2"/>
              </a:rPr>
              <a:t> je, je  </a:t>
            </a:r>
            <a:r>
              <a:rPr lang="en-GB" baseline="0" dirty="0" err="1">
                <a:sym typeface="Wingdings" panose="05000000000000000000" pitchFamily="2" charset="2"/>
              </a:rPr>
              <a:t>tu</a:t>
            </a:r>
            <a:r>
              <a:rPr lang="en-GB" baseline="0" dirty="0">
                <a:sym typeface="Wingdings" panose="05000000000000000000" pitchFamily="2" charset="2"/>
              </a:rPr>
              <a:t>, nous  </a:t>
            </a:r>
            <a:r>
              <a:rPr lang="en-GB" baseline="0" dirty="0" err="1">
                <a:sym typeface="Wingdings" panose="05000000000000000000" pitchFamily="2" charset="2"/>
              </a:rPr>
              <a:t>vous</a:t>
            </a:r>
            <a:r>
              <a:rPr lang="en-GB" baseline="0" dirty="0">
                <a:sym typeface="Wingdings" panose="05000000000000000000" pitchFamily="2" charset="2"/>
              </a:rPr>
              <a:t> pl, </a:t>
            </a:r>
            <a:r>
              <a:rPr lang="en-GB" baseline="0" dirty="0" err="1">
                <a:sym typeface="Wingdings" panose="05000000000000000000" pitchFamily="2" charset="2"/>
              </a:rPr>
              <a:t>vous</a:t>
            </a:r>
            <a:r>
              <a:rPr lang="en-GB" baseline="0" dirty="0">
                <a:sym typeface="Wingdings" panose="05000000000000000000" pitchFamily="2" charset="2"/>
              </a:rPr>
              <a:t> pl  nous).</a:t>
            </a:r>
            <a:endParaRPr lang="en-GB" baseline="0" dirty="0"/>
          </a:p>
          <a:p>
            <a:r>
              <a:rPr lang="en-GB" dirty="0"/>
              <a:t>2. Partners</a:t>
            </a:r>
            <a:r>
              <a:rPr lang="en-GB" baseline="0" dirty="0"/>
              <a:t> are given a copy of the relevant card printed on the next slide</a:t>
            </a:r>
            <a:r>
              <a:rPr lang="en-GB" b="0" baseline="0" dirty="0"/>
              <a:t>.</a:t>
            </a:r>
            <a:r>
              <a:rPr lang="en-GB" b="1" baseline="0" dirty="0"/>
              <a:t> </a:t>
            </a:r>
            <a:r>
              <a:rPr lang="en-GB" b="0" baseline="0" dirty="0"/>
              <a:t>The slide may be printed out and cut into two sets of prompt cards, one for each partner. Alternatively, the slide may be displayed on the board, with Partner B’s cards hidden. Partner B then turns away from the board.</a:t>
            </a:r>
            <a:br>
              <a:rPr lang="en-GB" b="0" baseline="0" dirty="0"/>
            </a:br>
            <a:r>
              <a:rPr lang="en-GB" b="0" baseline="0" dirty="0"/>
              <a:t>3. </a:t>
            </a:r>
            <a:r>
              <a:rPr lang="en-GB" dirty="0"/>
              <a:t>Explain</a:t>
            </a:r>
            <a:r>
              <a:rPr lang="en-GB" baseline="0" dirty="0"/>
              <a:t> that Partner A says the answer first, following which Partner B formulates the question that would lead to that answer. Possible question words are listed below the answers for each partner.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The teacher can circulate and listen in to check.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After Partner A has given all six answers on the card, partners swap roles.</a:t>
            </a:r>
          </a:p>
          <a:p>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7865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this slide during the activity. It provides</a:t>
            </a:r>
            <a:r>
              <a:rPr lang="en-GB" b="1" baseline="0" dirty="0"/>
              <a:t> the ANSWERS that the partners give when it is their turn to lead the activity.</a:t>
            </a:r>
            <a:endParaRPr lang="en-GB" b="1" dirty="0"/>
          </a:p>
          <a:p>
            <a:endParaRPr lang="en-GB" b="1" baseline="0" dirty="0"/>
          </a:p>
          <a:p>
            <a:r>
              <a:rPr lang="en-GB" b="1" baseline="0" dirty="0"/>
              <a:t>This slide may be printed out and cut into two sets of prompt cards, one for each partner. </a:t>
            </a:r>
            <a:br>
              <a:rPr lang="en-GB" baseline="0" dirty="0"/>
            </a:b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3065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Suggested answers for the activity on the previous slide.</a:t>
            </a:r>
          </a:p>
          <a:p>
            <a:endParaRPr lang="en-GB" baseline="0" dirty="0"/>
          </a:p>
          <a:p>
            <a:r>
              <a:rPr lang="en-GB" b="1" dirty="0"/>
              <a:t>Procedure:</a:t>
            </a:r>
            <a:br>
              <a:rPr lang="en-GB" dirty="0"/>
            </a:br>
            <a:r>
              <a:rPr lang="en-GB" dirty="0"/>
              <a:t>1. Elicit answers from students.</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Click to reveal answers one by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[answers to partner B set on next slide]</a:t>
            </a:r>
          </a:p>
          <a:p>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9506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p>
          <a:p>
            <a:endParaRPr lang="en-GB" baseline="0" dirty="0"/>
          </a:p>
          <a:p>
            <a:r>
              <a:rPr lang="en-GB" b="1" dirty="0"/>
              <a:t>Procedure:</a:t>
            </a:r>
            <a:br>
              <a:rPr lang="en-GB" dirty="0"/>
            </a:br>
            <a:r>
              <a:rPr lang="en-GB" dirty="0"/>
              <a:t>1. Elicit answers from students.</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Click to reveal answers one by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7564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9600" b="1" dirty="0">
                <a:solidFill>
                  <a:srgbClr val="1F4E79"/>
                </a:solidFill>
                <a:latin typeface="Century Gothic" panose="020B0502020202020204" pitchFamily="34" charset="0"/>
                <a:ea typeface="+mn-ea"/>
                <a:cs typeface="Calibri" panose="020F0502020204030204" pitchFamily="34" charset="0"/>
              </a:rPr>
              <a:t>-</a:t>
            </a:r>
            <a:r>
              <a:rPr lang="en-GB" sz="9600" b="1" dirty="0" err="1">
                <a:solidFill>
                  <a:srgbClr val="1F4E79"/>
                </a:solidFill>
                <a:latin typeface="Century Gothic" panose="020B0502020202020204" pitchFamily="34" charset="0"/>
                <a:ea typeface="+mn-ea"/>
                <a:cs typeface="Calibri" panose="020F0502020204030204" pitchFamily="34" charset="0"/>
              </a:rPr>
              <a:t>ouill</a:t>
            </a:r>
            <a:r>
              <a:rPr lang="en-GB" sz="9600" b="1" dirty="0">
                <a:solidFill>
                  <a:srgbClr val="1F4E79"/>
                </a:solidFill>
                <a:latin typeface="Century Gothic" panose="020B0502020202020204" pitchFamily="34" charset="0"/>
                <a:ea typeface="+mn-ea"/>
                <a:cs typeface="Calibri" panose="020F0502020204030204" pitchFamily="34" charset="0"/>
              </a:rPr>
              <a:t>-/-</a:t>
            </a:r>
            <a:r>
              <a:rPr lang="en-GB" sz="9600" b="1" dirty="0" err="1">
                <a:solidFill>
                  <a:srgbClr val="1F4E79"/>
                </a:solidFill>
                <a:latin typeface="Century Gothic" panose="020B0502020202020204" pitchFamily="34" charset="0"/>
                <a:cs typeface="Calibri" panose="020F0502020204030204" pitchFamily="34" charset="0"/>
              </a:rPr>
              <a:t>ouil</a:t>
            </a:r>
            <a:r>
              <a:rPr lang="en-GB" sz="9600" b="1" dirty="0">
                <a:solidFill>
                  <a:srgbClr val="1F4E79"/>
                </a:solidFill>
                <a:latin typeface="Century Gothic" panose="020B0502020202020204" pitchFamily="34" charset="0"/>
                <a:cs typeface="Calibri" panose="020F0502020204030204" pitchFamily="34" charset="0"/>
              </a:rPr>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ea typeface="+mn-ea"/>
                <a:cs typeface="Calibri" panose="020F0502020204030204" pitchFamily="34" charset="0"/>
              </a:rPr>
              <a:t>ouill</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cs typeface="Calibri" panose="020F0502020204030204" pitchFamily="34" charset="0"/>
              </a:rPr>
              <a:t>ouil</a:t>
            </a:r>
            <a:r>
              <a:rPr lang="en-GB" sz="1200" b="1" dirty="0">
                <a:solidFill>
                  <a:srgbClr val="1F4E79"/>
                </a:solidFill>
                <a:latin typeface="Century Gothic" panose="020B0502020202020204" pitchFamily="34" charset="0"/>
                <a:cs typeface="Calibri" panose="020F0502020204030204" pitchFamily="34" charset="0"/>
              </a:rPr>
              <a:t>]</a:t>
            </a:r>
            <a:r>
              <a:rPr lang="en-GB" sz="1200" b="1" baseline="0" dirty="0">
                <a:solidFill>
                  <a:srgbClr val="1F4E79"/>
                </a:solidFill>
                <a:latin typeface="Century Gothic" panose="020B0502020202020204" pitchFamily="34" charset="0"/>
                <a:cs typeface="Calibri" panose="020F0502020204030204" pitchFamily="34" charset="0"/>
              </a:rPr>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brouillard</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squint and </a:t>
            </a:r>
            <a:r>
              <a:rPr lang="en-GB" b="1" dirty="0"/>
              <a:t>wiggle fingers in front of face miming being unable to see through fog].</a:t>
            </a:r>
            <a:br>
              <a:rPr lang="en-GB" baseline="0" dirty="0"/>
            </a:br>
            <a:r>
              <a:rPr lang="en-GB" baseline="0" dirty="0"/>
              <a:t>4. Roll back the animations and work through 1-3 again, but this time, dropping your voice completely to listen carefully to the students saying the </a:t>
            </a:r>
            <a:r>
              <a:rPr lang="en-GB" b="1" baseline="0" dirty="0"/>
              <a:t>[</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ea typeface="+mn-ea"/>
                <a:cs typeface="Calibri" panose="020F0502020204030204" pitchFamily="34" charset="0"/>
              </a:rPr>
              <a:t>ouill</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cs typeface="Calibri" panose="020F0502020204030204" pitchFamily="34" charset="0"/>
              </a:rPr>
              <a:t>ouil</a:t>
            </a:r>
            <a:r>
              <a:rPr lang="en-GB" sz="1200" b="1" dirty="0">
                <a:solidFill>
                  <a:srgbClr val="1F4E79"/>
                </a:solidFill>
                <a:latin typeface="Century Gothic" panose="020B0502020202020204" pitchFamily="34" charset="0"/>
                <a:cs typeface="Calibri" panose="020F0502020204030204" pitchFamily="34" charset="0"/>
              </a:rPr>
              <a:t>]</a:t>
            </a:r>
            <a:r>
              <a:rPr lang="en-GB" sz="1200" b="1" baseline="0" dirty="0">
                <a:solidFill>
                  <a:srgbClr val="1F4E79"/>
                </a:solidFill>
                <a:latin typeface="Century Gothic" panose="020B0502020202020204" pitchFamily="34" charset="0"/>
                <a:cs typeface="Calibri" panose="020F0502020204030204" pitchFamily="34" charset="0"/>
              </a:rPr>
              <a:t> </a:t>
            </a:r>
            <a:r>
              <a:rPr lang="en-GB" baseline="0" dirty="0"/>
              <a:t>sound, pronouncing </a:t>
            </a:r>
            <a:r>
              <a:rPr lang="en-GB" b="0" baseline="0" dirty="0"/>
              <a:t>”</a:t>
            </a:r>
            <a:r>
              <a:rPr lang="en-GB" b="1" baseline="0" dirty="0" err="1"/>
              <a:t>brouillard</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brouillard</a:t>
            </a:r>
            <a:r>
              <a:rPr lang="en-GB" b="1" dirty="0"/>
              <a:t> </a:t>
            </a:r>
            <a:r>
              <a:rPr lang="en-GB" b="0" dirty="0"/>
              <a:t>[4452]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brouiller</a:t>
            </a:r>
            <a:r>
              <a:rPr lang="en-GB" b="1" dirty="0"/>
              <a:t> </a:t>
            </a:r>
            <a:r>
              <a:rPr lang="en-GB" b="0" dirty="0"/>
              <a:t>[4682]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Y8, </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3.2, Week 1</a:t>
            </a:r>
            <a:r>
              <a:rPr lang="en-GB" b="0" i="0" dirty="0">
                <a:solidFill>
                  <a:srgbClr val="222222"/>
                </a:solidFill>
                <a:effectLst/>
                <a:latin typeface="Arial" panose="020B0604020202020204" pitchFamily="34" charset="0"/>
              </a:rPr>
              <a:t> vocabulary learning HW is here: </a:t>
            </a:r>
            <a:r>
              <a:rPr lang="en-GB" sz="1200" i="0" dirty="0">
                <a:effectLst/>
                <a:latin typeface="Calibri" panose="020F0502020204030204" pitchFamily="34" charset="0"/>
                <a:ea typeface="Calibri" panose="020F0502020204030204" pitchFamily="34" charset="0"/>
                <a:cs typeface="Calibri" panose="020F0502020204030204" pitchFamily="34" charset="0"/>
              </a:rPr>
              <a:t>https://resources.ncelp.org/concern/resources/bz60cx05r?locale=en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Timing: 2 minutes</a:t>
            </a:r>
            <a:endParaRPr lang="en-US" b="0" baseline="0" dirty="0"/>
          </a:p>
          <a:p>
            <a:endParaRPr lang="en-US" b="1" baseline="0" dirty="0"/>
          </a:p>
          <a:p>
            <a:r>
              <a:rPr lang="en-US" b="1" baseline="0" dirty="0"/>
              <a:t>Aim: </a:t>
            </a:r>
            <a:r>
              <a:rPr lang="en-US" b="0" baseline="0" dirty="0"/>
              <a:t>Revising the breakdown of SSCs </a:t>
            </a:r>
            <a:r>
              <a:rPr lang="en-US" sz="1200" b="0" dirty="0">
                <a:solidFill>
                  <a:srgbClr val="1F3765"/>
                </a:solidFill>
              </a:rPr>
              <a:t>[-</a:t>
            </a:r>
            <a:r>
              <a:rPr lang="en-US" sz="1200" b="0" dirty="0" err="1">
                <a:solidFill>
                  <a:srgbClr val="1F3765"/>
                </a:solidFill>
              </a:rPr>
              <a:t>aill</a:t>
            </a:r>
            <a:r>
              <a:rPr lang="en-US" sz="1200" b="0" dirty="0">
                <a:solidFill>
                  <a:srgbClr val="1F3765"/>
                </a:solidFill>
              </a:rPr>
              <a:t>-/-ail], </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ouill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ouil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 and [-</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euill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euil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en-US" sz="1200" b="0" i="0" u="none" strike="noStrike" kern="1200" cap="none" spc="0" normalizeH="0" baseline="0" noProof="0" dirty="0">
                <a:ln>
                  <a:noFill/>
                </a:ln>
                <a:solidFill>
                  <a:srgbClr val="1F3765"/>
                </a:solidFill>
                <a:effectLst/>
                <a:uLnTx/>
                <a:uFillTx/>
                <a:latin typeface="+mn-lt"/>
                <a:ea typeface="+mn-ea"/>
                <a:cs typeface="+mn-cs"/>
              </a:rPr>
              <a:t>.</a:t>
            </a:r>
          </a:p>
          <a:p>
            <a:endParaRPr lang="en-US" b="1" baseline="0" dirty="0"/>
          </a:p>
          <a:p>
            <a:r>
              <a:rPr lang="en-US" b="1" baseline="0" dirty="0"/>
              <a:t>Procedure:</a:t>
            </a:r>
          </a:p>
          <a:p>
            <a:r>
              <a:rPr lang="en-US" b="0" baseline="0" dirty="0"/>
              <a:t>1. Click to remind students of the SSCs</a:t>
            </a:r>
            <a:r>
              <a:rPr lang="en-GB" b="0" baseline="0" dirty="0"/>
              <a:t>, </a:t>
            </a:r>
            <a:r>
              <a:rPr lang="fr-FR" sz="1200" dirty="0" err="1">
                <a:solidFill>
                  <a:srgbClr val="5B9BD5">
                    <a:lumMod val="50000"/>
                  </a:srgbClr>
                </a:solidFill>
              </a:rPr>
              <a:t>drawing</a:t>
            </a:r>
            <a:r>
              <a:rPr lang="fr-FR" sz="1200" dirty="0">
                <a:solidFill>
                  <a:srgbClr val="5B9BD5">
                    <a:lumMod val="50000"/>
                  </a:srgbClr>
                </a:solidFill>
              </a:rPr>
              <a:t> attention to the </a:t>
            </a:r>
            <a:r>
              <a:rPr lang="fr-FR" sz="1200" dirty="0" err="1">
                <a:solidFill>
                  <a:srgbClr val="5B9BD5">
                    <a:lumMod val="50000"/>
                  </a:srgbClr>
                </a:solidFill>
              </a:rPr>
              <a:t>fact</a:t>
            </a:r>
            <a:r>
              <a:rPr lang="fr-FR" sz="1200" dirty="0">
                <a:solidFill>
                  <a:srgbClr val="5B9BD5">
                    <a:lumMod val="50000"/>
                  </a:srgbClr>
                </a:solidFill>
              </a:rPr>
              <a:t> </a:t>
            </a:r>
            <a:r>
              <a:rPr lang="fr-FR" sz="1200" dirty="0" err="1">
                <a:solidFill>
                  <a:srgbClr val="5B9BD5">
                    <a:lumMod val="50000"/>
                  </a:srgbClr>
                </a:solidFill>
              </a:rPr>
              <a:t>that</a:t>
            </a:r>
            <a:r>
              <a:rPr lang="fr-FR" sz="1200" dirty="0">
                <a:solidFill>
                  <a:srgbClr val="5B9BD5">
                    <a:lumMod val="50000"/>
                  </a:srgbClr>
                </a:solidFill>
              </a:rPr>
              <a:t> </a:t>
            </a:r>
            <a:r>
              <a:rPr lang="fr-FR" sz="1200" dirty="0" err="1">
                <a:solidFill>
                  <a:srgbClr val="5B9BD5">
                    <a:lumMod val="50000"/>
                  </a:srgbClr>
                </a:solidFill>
              </a:rPr>
              <a:t>they</a:t>
            </a:r>
            <a:r>
              <a:rPr lang="fr-FR" sz="1200" dirty="0">
                <a:solidFill>
                  <a:srgbClr val="5B9BD5">
                    <a:lumMod val="50000"/>
                  </a:srgbClr>
                </a:solidFill>
              </a:rPr>
              <a:t> can </a:t>
            </a:r>
            <a:r>
              <a:rPr lang="fr-FR" sz="1200" dirty="0" err="1">
                <a:solidFill>
                  <a:srgbClr val="5B9BD5">
                    <a:lumMod val="50000"/>
                  </a:srgbClr>
                </a:solidFill>
              </a:rPr>
              <a:t>be</a:t>
            </a:r>
            <a:r>
              <a:rPr lang="fr-FR" sz="1200" dirty="0">
                <a:solidFill>
                  <a:srgbClr val="5B9BD5">
                    <a:lumMod val="50000"/>
                  </a:srgbClr>
                </a:solidFill>
              </a:rPr>
              <a:t> </a:t>
            </a:r>
            <a:r>
              <a:rPr lang="fr-FR" sz="1200" dirty="0" err="1">
                <a:solidFill>
                  <a:srgbClr val="5B9BD5">
                    <a:lumMod val="50000"/>
                  </a:srgbClr>
                </a:solidFill>
              </a:rPr>
              <a:t>broken</a:t>
            </a:r>
            <a:r>
              <a:rPr lang="fr-FR" sz="1200" dirty="0">
                <a:solidFill>
                  <a:srgbClr val="5B9BD5">
                    <a:lumMod val="50000"/>
                  </a:srgbClr>
                </a:solidFill>
              </a:rPr>
              <a:t> down </a:t>
            </a:r>
            <a:r>
              <a:rPr lang="fr-FR" sz="1200" dirty="0" err="1">
                <a:solidFill>
                  <a:srgbClr val="5B9BD5">
                    <a:lumMod val="50000"/>
                  </a:srgbClr>
                </a:solidFill>
              </a:rPr>
              <a:t>into</a:t>
            </a:r>
            <a:r>
              <a:rPr lang="fr-FR" sz="1200" dirty="0">
                <a:solidFill>
                  <a:srgbClr val="5B9BD5">
                    <a:lumMod val="50000"/>
                  </a:srgbClr>
                </a:solidFill>
              </a:rPr>
              <a:t> </a:t>
            </a:r>
            <a:r>
              <a:rPr lang="fr-FR" sz="1200" dirty="0" err="1">
                <a:solidFill>
                  <a:srgbClr val="5B9BD5">
                    <a:lumMod val="50000"/>
                  </a:srgbClr>
                </a:solidFill>
              </a:rPr>
              <a:t>vowels</a:t>
            </a:r>
            <a:r>
              <a:rPr lang="fr-FR" sz="1200" dirty="0">
                <a:solidFill>
                  <a:srgbClr val="5B9BD5">
                    <a:lumMod val="50000"/>
                  </a:srgbClr>
                </a:solidFill>
              </a:rPr>
              <a:t> + </a:t>
            </a:r>
            <a:r>
              <a:rPr lang="fr-FR" sz="1200" dirty="0" err="1">
                <a:solidFill>
                  <a:srgbClr val="5B9BD5">
                    <a:lumMod val="50000"/>
                  </a:srgbClr>
                </a:solidFill>
              </a:rPr>
              <a:t>yih</a:t>
            </a:r>
            <a:r>
              <a:rPr lang="fr-FR" sz="1200" dirty="0">
                <a:solidFill>
                  <a:srgbClr val="5B9BD5">
                    <a:lumMod val="50000"/>
                  </a:srgbClr>
                </a:solidFill>
              </a:rPr>
              <a:t>.</a:t>
            </a:r>
            <a:endParaRPr lang="en-US" b="0" baseline="0" dirty="0"/>
          </a:p>
          <a:p>
            <a:r>
              <a:rPr lang="en-US" b="0" baseline="0" dirty="0"/>
              <a:t>2. Click to reveal ‘decoded’ pronunciation and example word. Students repeat.</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oreille</a:t>
            </a:r>
            <a:r>
              <a:rPr lang="en-GB" b="0" dirty="0"/>
              <a:t> [1884], </a:t>
            </a:r>
            <a:r>
              <a:rPr lang="en-GB" b="0" baseline="0" dirty="0" err="1"/>
              <a:t>feuille</a:t>
            </a:r>
            <a:r>
              <a:rPr lang="en-GB" b="0" baseline="0" dirty="0"/>
              <a:t> [2440], </a:t>
            </a:r>
            <a:r>
              <a:rPr lang="en-GB" b="0" dirty="0" err="1"/>
              <a:t>brouillard</a:t>
            </a:r>
            <a:r>
              <a:rPr lang="en-GB" b="0" dirty="0"/>
              <a:t> [4452], taille [1500]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err="1">
                <a:solidFill>
                  <a:schemeClr val="tx1"/>
                </a:solidFill>
                <a:effectLst/>
                <a:latin typeface="Century Gothic" panose="020B0502020202020204" pitchFamily="34" charset="0"/>
                <a:ea typeface="+mn-ea"/>
                <a:cs typeface="+mn-cs"/>
              </a:rPr>
              <a:t>Londsale</a:t>
            </a:r>
            <a:r>
              <a:rPr lang="en-GB" sz="1200" kern="1200" baseline="0" dirty="0">
                <a:solidFill>
                  <a:schemeClr val="tx1"/>
                </a:solidFill>
                <a:effectLst/>
                <a:latin typeface="Century Gothic" panose="020B0502020202020204" pitchFamily="34" charset="0"/>
                <a:ea typeface="+mn-ea"/>
                <a:cs typeface="+mn-cs"/>
              </a:rPr>
              <a:t>,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616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894C292-C2EE-D344-8D1A-A46115D616D4}"/>
              </a:ext>
            </a:extLst>
          </p:cNvPr>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a:t>
            </a:r>
            <a:r>
              <a:rPr lang="en-GB" sz="1200" dirty="0">
                <a:solidFill>
                  <a:prstClr val="white"/>
                </a:solidFill>
              </a:rPr>
              <a:t>SSCs </a:t>
            </a:r>
            <a:r>
              <a:rPr lang="en-US" sz="1200" b="0" dirty="0">
                <a:solidFill>
                  <a:srgbClr val="1F3765"/>
                </a:solidFill>
              </a:rPr>
              <a:t>[-</a:t>
            </a:r>
            <a:r>
              <a:rPr lang="en-US" sz="1200" b="0" dirty="0" err="1">
                <a:solidFill>
                  <a:srgbClr val="1F3765"/>
                </a:solidFill>
              </a:rPr>
              <a:t>aill</a:t>
            </a:r>
            <a:r>
              <a:rPr lang="en-US" sz="1200" b="0" dirty="0">
                <a:solidFill>
                  <a:srgbClr val="1F3765"/>
                </a:solidFill>
              </a:rPr>
              <a:t>-/-ail], </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ouill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ouil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 and [-</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euill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euil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lang="en-US" sz="1200" b="0" dirty="0">
                <a:solidFill>
                  <a:srgbClr val="1F3765"/>
                </a:solidFill>
              </a:rPr>
              <a:t> </a:t>
            </a:r>
            <a:r>
              <a:rPr lang="en-GB" b="0" dirty="0"/>
              <a:t>in isolated words.</a:t>
            </a:r>
            <a:endParaRPr lang="en-US" b="1" dirty="0"/>
          </a:p>
          <a:p>
            <a:endParaRPr lang="en-US" b="1" dirty="0"/>
          </a:p>
          <a:p>
            <a:r>
              <a:rPr lang="en-US" b="1" dirty="0"/>
              <a:t>Procedure:</a:t>
            </a:r>
          </a:p>
          <a:p>
            <a:pPr marL="0" indent="0">
              <a:buFont typeface="+mj-lt"/>
              <a:buNone/>
            </a:pPr>
            <a:r>
              <a:rPr lang="en-US" b="0" dirty="0"/>
              <a:t>1. Click on the number to play the audio. Remind students that they should focus on the part of the word which is covered, and listen for ‘vowel+ </a:t>
            </a:r>
            <a:r>
              <a:rPr lang="en-US" b="0" dirty="0" err="1"/>
              <a:t>yih</a:t>
            </a:r>
            <a:r>
              <a:rPr lang="en-US" b="0" dirty="0"/>
              <a:t>’.</a:t>
            </a:r>
          </a:p>
          <a:p>
            <a:pPr marL="0" indent="0">
              <a:buFont typeface="+mj-lt"/>
              <a:buNone/>
            </a:pPr>
            <a:r>
              <a:rPr lang="en-US" b="0" dirty="0"/>
              <a:t>2. Students choose which of the SSCs the word contains. </a:t>
            </a:r>
          </a:p>
          <a:p>
            <a:pPr marL="0" indent="0">
              <a:buFont typeface="+mj-lt"/>
              <a:buNone/>
            </a:pPr>
            <a:r>
              <a:rPr lang="en-US" b="0" dirty="0"/>
              <a:t>3. Click to reveal answers. </a:t>
            </a:r>
          </a:p>
          <a:p>
            <a:pPr marL="0" indent="0">
              <a:buFont typeface="+mj-lt"/>
              <a:buNone/>
            </a:pPr>
            <a:r>
              <a:rPr lang="en-US" b="0" dirty="0"/>
              <a:t>4. Play the words again. Students repeat.</a:t>
            </a:r>
          </a:p>
          <a:p>
            <a:pPr marL="0" indent="0">
              <a:buFont typeface="+mj-lt"/>
              <a:buNone/>
            </a:pPr>
            <a:endParaRPr lang="en-US" b="0" dirty="0"/>
          </a:p>
          <a:p>
            <a:pPr marL="0" indent="0">
              <a:buFont typeface="+mj-lt"/>
              <a:buNone/>
            </a:pPr>
            <a:r>
              <a:rPr lang="en-US" b="1" dirty="0"/>
              <a:t>Transcript:</a:t>
            </a:r>
          </a:p>
          <a:p>
            <a:pPr marL="0" algn="l" rtl="0" eaLnBrk="1" fontAlgn="ctr"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1. la </a:t>
            </a:r>
            <a:r>
              <a:rPr lang="en-US" sz="1800" b="0" i="0" u="none" strike="noStrike" kern="1200" dirty="0" err="1">
                <a:solidFill>
                  <a:srgbClr val="1F3765"/>
                </a:solidFill>
                <a:effectLst/>
                <a:latin typeface="Century Gothic" panose="020B0502020202020204" pitchFamily="34" charset="0"/>
              </a:rPr>
              <a:t>pagaille</a:t>
            </a:r>
            <a:endParaRPr lang="fr-FR"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2. </a:t>
            </a:r>
            <a:r>
              <a:rPr lang="en-US" sz="1800" b="0" i="0" u="none" strike="noStrike" kern="1200" dirty="0" err="1">
                <a:solidFill>
                  <a:srgbClr val="1F3765"/>
                </a:solidFill>
                <a:effectLst/>
                <a:latin typeface="Century Gothic" panose="020B0502020202020204" pitchFamily="34" charset="0"/>
              </a:rPr>
              <a:t>l’œillade</a:t>
            </a:r>
            <a:endParaRPr lang="fr-FR"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3. </a:t>
            </a:r>
            <a:r>
              <a:rPr lang="en-US" sz="1800" b="0" i="0" u="none" strike="noStrike" kern="1200" dirty="0" err="1">
                <a:solidFill>
                  <a:srgbClr val="1F3765"/>
                </a:solidFill>
                <a:effectLst/>
                <a:latin typeface="Century Gothic" panose="020B0502020202020204" pitchFamily="34" charset="0"/>
              </a:rPr>
              <a:t>l’orteil</a:t>
            </a:r>
            <a:endParaRPr lang="fr-FR"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4. le </a:t>
            </a:r>
            <a:r>
              <a:rPr lang="en-US" sz="1800" b="0" i="0" u="none" strike="noStrike" kern="1200" dirty="0" err="1">
                <a:solidFill>
                  <a:srgbClr val="1F3765"/>
                </a:solidFill>
                <a:effectLst/>
                <a:latin typeface="Century Gothic" panose="020B0502020202020204" pitchFamily="34" charset="0"/>
              </a:rPr>
              <a:t>deuil</a:t>
            </a:r>
            <a:endParaRPr lang="fr-FR"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5. </a:t>
            </a:r>
            <a:r>
              <a:rPr lang="en-US" sz="1800" b="0" i="0" u="none" strike="noStrike" kern="1200" dirty="0" err="1">
                <a:solidFill>
                  <a:srgbClr val="1F3765"/>
                </a:solidFill>
                <a:effectLst/>
                <a:latin typeface="Century Gothic" panose="020B0502020202020204" pitchFamily="34" charset="0"/>
              </a:rPr>
              <a:t>mouiller</a:t>
            </a:r>
            <a:endParaRPr lang="fr-FR"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6. </a:t>
            </a:r>
            <a:r>
              <a:rPr lang="en-US" sz="1800" b="0" i="0" u="none" strike="noStrike" kern="1200" dirty="0" err="1">
                <a:solidFill>
                  <a:srgbClr val="1F3765"/>
                </a:solidFill>
                <a:effectLst/>
                <a:latin typeface="Century Gothic" panose="020B0502020202020204" pitchFamily="34" charset="0"/>
              </a:rPr>
              <a:t>conseiller</a:t>
            </a:r>
            <a:endParaRPr lang="fr-FR"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7. la </a:t>
            </a:r>
            <a:r>
              <a:rPr lang="en-US" sz="1800" b="0" i="0" u="none" strike="noStrike" kern="1200" dirty="0" err="1">
                <a:solidFill>
                  <a:srgbClr val="1F3765"/>
                </a:solidFill>
                <a:effectLst/>
                <a:latin typeface="Century Gothic" panose="020B0502020202020204" pitchFamily="34" charset="0"/>
              </a:rPr>
              <a:t>maille</a:t>
            </a:r>
            <a:endParaRPr lang="fr-FR"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8. </a:t>
            </a:r>
            <a:r>
              <a:rPr lang="en-US" sz="1800" b="0" i="0" u="none" strike="noStrike" kern="1200" dirty="0" err="1">
                <a:solidFill>
                  <a:srgbClr val="1F3765"/>
                </a:solidFill>
                <a:effectLst/>
                <a:latin typeface="Century Gothic" panose="020B0502020202020204" pitchFamily="34" charset="0"/>
              </a:rPr>
              <a:t>ouille</a:t>
            </a:r>
            <a:r>
              <a:rPr lang="en-US" sz="1800" b="0" i="0" u="none" strike="noStrike" kern="1200" dirty="0">
                <a:solidFill>
                  <a:srgbClr val="1F3765"/>
                </a:solidFill>
                <a:effectLst/>
                <a:latin typeface="Century Gothic" panose="020B0502020202020204" pitchFamily="34" charset="0"/>
              </a:rPr>
              <a:t> !</a:t>
            </a:r>
          </a:p>
          <a:p>
            <a:pPr marL="0" algn="l" rtl="0" eaLnBrk="1" fontAlgn="ctr" latinLnBrk="0" hangingPunct="1">
              <a:spcBef>
                <a:spcPts val="0"/>
              </a:spcBef>
              <a:spcAft>
                <a:spcPts val="0"/>
              </a:spcAft>
            </a:pPr>
            <a:endParaRPr lang="en-US" sz="1800" b="0" i="0" u="none" strike="noStrike" kern="1200" dirty="0">
              <a:solidFill>
                <a:srgbClr val="1F3765"/>
              </a:solidFill>
              <a:effectLst/>
              <a:latin typeface="Century Gothic" panose="020B0502020202020204" pitchFamily="34" charset="0"/>
            </a:endParaRPr>
          </a:p>
          <a:p>
            <a:pPr marL="0" indent="0">
              <a:buFont typeface="+mj-lt"/>
              <a:buNone/>
            </a:pPr>
            <a:r>
              <a:rPr lang="en-GB" sz="1800"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800" b="0" i="0" u="none" strike="noStrike" kern="1200" dirty="0" err="1">
                <a:solidFill>
                  <a:schemeClr val="tx1"/>
                </a:solidFill>
                <a:effectLst/>
                <a:latin typeface="+mn-lt"/>
                <a:ea typeface="+mn-ea"/>
                <a:cs typeface="+mn-cs"/>
              </a:rPr>
              <a:t>pagaille</a:t>
            </a:r>
            <a:r>
              <a:rPr lang="en-US" sz="1800" b="0" i="0" u="none" strike="noStrike" kern="1200" dirty="0">
                <a:solidFill>
                  <a:schemeClr val="tx1"/>
                </a:solidFill>
                <a:effectLst/>
                <a:latin typeface="+mn-lt"/>
                <a:ea typeface="+mn-ea"/>
                <a:cs typeface="+mn-cs"/>
              </a:rPr>
              <a:t> [&gt;5000], </a:t>
            </a:r>
            <a:r>
              <a:rPr lang="en-US" sz="1800" b="0" i="0" u="none" strike="noStrike" kern="1200" dirty="0" err="1">
                <a:solidFill>
                  <a:srgbClr val="1F3765"/>
                </a:solidFill>
                <a:effectLst/>
                <a:latin typeface="Century Gothic" panose="020B0502020202020204" pitchFamily="34" charset="0"/>
              </a:rPr>
              <a:t>œillade</a:t>
            </a:r>
            <a:r>
              <a:rPr lang="en-US" sz="1800" b="0" i="0" u="none" strike="noStrike" kern="1200" dirty="0">
                <a:solidFill>
                  <a:srgbClr val="1F3765"/>
                </a:solidFill>
                <a:effectLst/>
                <a:latin typeface="Century Gothic" panose="020B0502020202020204" pitchFamily="34" charset="0"/>
              </a:rPr>
              <a:t> [&gt;5000], </a:t>
            </a:r>
            <a:r>
              <a:rPr lang="en-US" sz="1800" b="0" i="0" u="none" strike="noStrike" kern="1200" dirty="0" err="1">
                <a:solidFill>
                  <a:srgbClr val="1F3765"/>
                </a:solidFill>
                <a:effectLst/>
                <a:latin typeface="Century Gothic" panose="020B0502020202020204" pitchFamily="34" charset="0"/>
              </a:rPr>
              <a:t>orteil</a:t>
            </a:r>
            <a:r>
              <a:rPr lang="en-US" sz="1800" b="0" i="0" u="none" strike="noStrike" kern="1200" dirty="0">
                <a:solidFill>
                  <a:srgbClr val="1F3765"/>
                </a:solidFill>
                <a:effectLst/>
                <a:latin typeface="Century Gothic" panose="020B0502020202020204" pitchFamily="34" charset="0"/>
              </a:rPr>
              <a:t> [&gt;5000], </a:t>
            </a:r>
            <a:r>
              <a:rPr lang="en-US" sz="1800" b="0" i="0" u="none" strike="noStrike" kern="1200" dirty="0" err="1">
                <a:solidFill>
                  <a:srgbClr val="1F3765"/>
                </a:solidFill>
                <a:effectLst/>
                <a:latin typeface="Century Gothic" panose="020B0502020202020204" pitchFamily="34" charset="0"/>
              </a:rPr>
              <a:t>deuil</a:t>
            </a:r>
            <a:r>
              <a:rPr lang="en-US" sz="1800" b="0" i="0" u="none" strike="noStrike" kern="1200" dirty="0">
                <a:solidFill>
                  <a:srgbClr val="1F3765"/>
                </a:solidFill>
                <a:effectLst/>
                <a:latin typeface="Century Gothic" panose="020B0502020202020204" pitchFamily="34" charset="0"/>
              </a:rPr>
              <a:t> [3540], </a:t>
            </a:r>
            <a:r>
              <a:rPr lang="en-US" sz="1800" b="0" i="0" u="none" strike="noStrike" kern="1200" dirty="0" err="1">
                <a:solidFill>
                  <a:srgbClr val="1F3765"/>
                </a:solidFill>
                <a:effectLst/>
                <a:latin typeface="Century Gothic" panose="020B0502020202020204" pitchFamily="34" charset="0"/>
              </a:rPr>
              <a:t>mouiller</a:t>
            </a:r>
            <a:r>
              <a:rPr lang="en-US" sz="1800" b="0" i="0" u="none" strike="noStrike" kern="1200" dirty="0">
                <a:solidFill>
                  <a:srgbClr val="1F3765"/>
                </a:solidFill>
                <a:effectLst/>
                <a:latin typeface="Century Gothic" panose="020B0502020202020204" pitchFamily="34" charset="0"/>
              </a:rPr>
              <a:t> [&gt;5000], </a:t>
            </a:r>
            <a:r>
              <a:rPr lang="en-US" sz="1800" b="0" i="0" u="none" strike="noStrike" kern="1200" dirty="0" err="1">
                <a:solidFill>
                  <a:srgbClr val="1F3765"/>
                </a:solidFill>
                <a:effectLst/>
                <a:latin typeface="Century Gothic" panose="020B0502020202020204" pitchFamily="34" charset="0"/>
              </a:rPr>
              <a:t>conseiller</a:t>
            </a:r>
            <a:r>
              <a:rPr lang="en-US" sz="1800" b="0" i="0" u="none" strike="noStrike" kern="1200" dirty="0">
                <a:solidFill>
                  <a:srgbClr val="1F3765"/>
                </a:solidFill>
                <a:effectLst/>
                <a:latin typeface="Century Gothic" panose="020B0502020202020204" pitchFamily="34" charset="0"/>
              </a:rPr>
              <a:t> [970], </a:t>
            </a:r>
            <a:r>
              <a:rPr lang="en-US" sz="1800" b="0" i="0" u="none" strike="noStrike" kern="1200" dirty="0" err="1">
                <a:solidFill>
                  <a:srgbClr val="1F3765"/>
                </a:solidFill>
                <a:effectLst/>
                <a:latin typeface="Century Gothic" panose="020B0502020202020204" pitchFamily="34" charset="0"/>
              </a:rPr>
              <a:t>maille</a:t>
            </a:r>
            <a:r>
              <a:rPr lang="en-US" sz="1800" b="0" i="0" u="none" strike="noStrike" kern="1200" dirty="0">
                <a:solidFill>
                  <a:srgbClr val="1F3765"/>
                </a:solidFill>
                <a:effectLst/>
                <a:latin typeface="Century Gothic" panose="020B0502020202020204" pitchFamily="34" charset="0"/>
              </a:rPr>
              <a:t> [&gt;5000], </a:t>
            </a:r>
            <a:r>
              <a:rPr lang="en-US" sz="1800" b="0" i="0" u="none" strike="noStrike" kern="1200" dirty="0" err="1">
                <a:solidFill>
                  <a:srgbClr val="1F3765"/>
                </a:solidFill>
                <a:effectLst/>
                <a:latin typeface="Century Gothic" panose="020B0502020202020204" pitchFamily="34" charset="0"/>
              </a:rPr>
              <a:t>ouille</a:t>
            </a:r>
            <a:r>
              <a:rPr lang="en-US" sz="1800" b="0" i="0" u="none" strike="noStrike" kern="1200" dirty="0">
                <a:solidFill>
                  <a:srgbClr val="1F3765"/>
                </a:solidFill>
                <a:effectLst/>
                <a:latin typeface="Century Gothic" panose="020B0502020202020204" pitchFamily="34" charset="0"/>
              </a:rPr>
              <a:t> [&gt;5000]</a:t>
            </a:r>
            <a:endParaRPr lang="fr-FR" sz="18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kern="1200" dirty="0">
                <a:solidFill>
                  <a:schemeClr val="tx1"/>
                </a:solidFill>
                <a:effectLst/>
                <a:latin typeface="Century Gothic" panose="020B0502020202020204" pitchFamily="34" charset="0"/>
                <a:ea typeface="+mn-ea"/>
                <a:cs typeface="+mn-cs"/>
              </a:rPr>
              <a:t>Source: </a:t>
            </a:r>
            <a:r>
              <a:rPr lang="en-GB" sz="1800" kern="1200" dirty="0" err="1">
                <a:solidFill>
                  <a:schemeClr val="tx1"/>
                </a:solidFill>
                <a:effectLst/>
                <a:latin typeface="Century Gothic" panose="020B0502020202020204" pitchFamily="34" charset="0"/>
                <a:ea typeface="+mn-ea"/>
                <a:cs typeface="+mn-cs"/>
              </a:rPr>
              <a:t>Londsale</a:t>
            </a:r>
            <a:r>
              <a:rPr lang="en-GB" sz="1800" kern="1200" dirty="0">
                <a:solidFill>
                  <a:schemeClr val="tx1"/>
                </a:solidFill>
                <a:effectLst/>
                <a:latin typeface="Century Gothic" panose="020B0502020202020204" pitchFamily="34" charset="0"/>
                <a:ea typeface="+mn-ea"/>
                <a:cs typeface="+mn-cs"/>
              </a:rPr>
              <a:t>, D., &amp; Le Bras, Y.  (2009). </a:t>
            </a:r>
            <a:r>
              <a:rPr lang="en-GB" sz="18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800" kern="1200" dirty="0">
                <a:solidFill>
                  <a:schemeClr val="tx1"/>
                </a:solidFill>
                <a:effectLst/>
                <a:latin typeface="Century Gothic" panose="020B0502020202020204" pitchFamily="34" charset="0"/>
                <a:ea typeface="+mn-ea"/>
                <a:cs typeface="+mn-cs"/>
              </a:rPr>
              <a:t>London: Routledge.</a:t>
            </a:r>
          </a:p>
          <a:p>
            <a:pPr marL="0" indent="0" rtl="0" eaLnBrk="1" fontAlgn="ctr" latinLnBrk="0" hangingPunct="1">
              <a:buFont typeface="+mj-lt"/>
              <a:buNone/>
            </a:pPr>
            <a:endParaRPr lang="en-GB" sz="1800" b="0" i="0" u="none" strike="noStrike" kern="1200" dirty="0">
              <a:solidFill>
                <a:schemeClr val="tx1"/>
              </a:solidFill>
              <a:effectLst/>
              <a:latin typeface="+mn-lt"/>
              <a:ea typeface="+mn-ea"/>
              <a:cs typeface="+mn-cs"/>
            </a:endParaRPr>
          </a:p>
          <a:p>
            <a:pPr marL="0" algn="l" rtl="0" eaLnBrk="1" fontAlgn="ctr" latinLnBrk="0" hangingPunct="1">
              <a:spcBef>
                <a:spcPts val="0"/>
              </a:spcBef>
              <a:spcAft>
                <a:spcPts val="0"/>
              </a:spcAft>
            </a:pPr>
            <a:endParaRPr lang="fr-FR" sz="1800" b="0" i="0" u="none" strike="noStrike" dirty="0">
              <a:effectLst/>
              <a:latin typeface="Arial" panose="020B0604020202020204" pitchFamily="34" charset="0"/>
            </a:endParaRPr>
          </a:p>
        </p:txBody>
      </p:sp>
    </p:spTree>
    <p:extLst>
      <p:ext uri="{BB962C8B-B14F-4D97-AF65-F5344CB8AC3E}">
        <p14:creationId xmlns:p14="http://schemas.microsoft.com/office/powerpoint/2010/main" val="2362842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Gap fill activity to </a:t>
            </a:r>
            <a:r>
              <a:rPr lang="en-US" b="0" dirty="0" err="1"/>
              <a:t>practise</a:t>
            </a:r>
            <a:r>
              <a:rPr lang="en-US" b="0" dirty="0"/>
              <a:t> written and aural recognition of words in this week’s vocabulary set.</a:t>
            </a:r>
          </a:p>
          <a:p>
            <a:endParaRPr lang="en-US" b="1" dirty="0"/>
          </a:p>
          <a:p>
            <a:r>
              <a:rPr lang="en-US" b="1" dirty="0"/>
              <a:t>Procedure:</a:t>
            </a:r>
          </a:p>
          <a:p>
            <a:pPr marL="0" indent="0">
              <a:buNone/>
            </a:pPr>
            <a:r>
              <a:rPr lang="en-US" b="0" dirty="0"/>
              <a:t>1. Click the numbers to hear sentences with words beeped out.</a:t>
            </a:r>
          </a:p>
          <a:p>
            <a:pPr marL="0" indent="0">
              <a:buNone/>
            </a:pPr>
            <a:r>
              <a:rPr lang="en-US" b="0" dirty="0"/>
              <a:t>2. Students decide which word in the pair underneath the number best fits the gap.</a:t>
            </a:r>
          </a:p>
          <a:p>
            <a:pPr marL="0" indent="0">
              <a:buNone/>
            </a:pPr>
            <a:r>
              <a:rPr lang="en-US" b="0" dirty="0"/>
              <a:t>3. Click on the chosen word to reveal whether students were correct (stone stays) or incorrect (stone disappears).</a:t>
            </a:r>
          </a:p>
          <a:p>
            <a:pPr marL="0" indent="0">
              <a:buNone/>
            </a:pPr>
            <a:r>
              <a:rPr lang="en-US" b="0" dirty="0"/>
              <a:t>4. Answer audio will play when correct rock is clicked on.</a:t>
            </a:r>
          </a:p>
          <a:p>
            <a:pPr marL="228600" indent="-228600">
              <a:buAutoNum type="arabicPeriod"/>
            </a:pPr>
            <a:endParaRPr lang="en-US" b="0" dirty="0"/>
          </a:p>
          <a:p>
            <a:pPr marL="0" indent="0">
              <a:buNone/>
            </a:pPr>
            <a:r>
              <a:rPr lang="en-US" b="1" dirty="0"/>
              <a:t>Transcript:</a:t>
            </a:r>
          </a:p>
          <a:p>
            <a:pPr marL="0" lvl="0" indent="0" algn="l">
              <a:lnSpc>
                <a:spcPct val="107000"/>
              </a:lnSpc>
              <a:spcAft>
                <a:spcPts val="800"/>
              </a:spcAft>
              <a:buFont typeface="+mj-lt"/>
              <a:buNone/>
              <a:tabLst>
                <a:tab pos="457200" algn="l"/>
              </a:tabLst>
            </a:pPr>
            <a:r>
              <a:rPr lang="en-US" sz="1800" b="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On doit [</a:t>
            </a:r>
            <a:r>
              <a:rPr lang="en-US" sz="1800" b="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descendre</a:t>
            </a:r>
            <a:r>
              <a:rPr lang="en-US" sz="1800" b="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la </a:t>
            </a:r>
            <a:r>
              <a:rPr lang="en-US" sz="1800" b="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piste</a:t>
            </a:r>
            <a:r>
              <a:rPr lang="en-US" sz="1800" b="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fr-FR" sz="2800" b="0" i="0" dirty="0">
                <a:solidFill>
                  <a:srgbClr val="5F6368"/>
                </a:solidFill>
                <a:effectLst/>
                <a:latin typeface="arial" panose="020B0604020202020204" pitchFamily="34" charset="0"/>
              </a:rPr>
              <a:t>pour aller en bas de la montagne.</a:t>
            </a:r>
          </a:p>
          <a:p>
            <a:pPr marL="0" lvl="0" indent="0" algn="l">
              <a:lnSpc>
                <a:spcPct val="107000"/>
              </a:lnSpc>
              <a:spcAft>
                <a:spcPts val="800"/>
              </a:spcAft>
              <a:buFont typeface="+mj-lt"/>
              <a:buNone/>
              <a:tabLst>
                <a:tab pos="457200" algn="l"/>
              </a:tabLst>
            </a:pPr>
            <a:r>
              <a:rPr lang="fr-FR" sz="1800" b="0" i="0" dirty="0">
                <a:solidFill>
                  <a:srgbClr val="4D5156"/>
                </a:solidFill>
                <a:effectLst/>
                <a:latin typeface="arial" panose="020B0604020202020204" pitchFamily="34" charset="0"/>
                <a:ea typeface="Times New Roman" panose="02020603050405020304" pitchFamily="18" charset="0"/>
                <a:cs typeface="Arial" panose="020B0604020202020204" pitchFamily="34" charset="0"/>
              </a:rPr>
              <a:t>2. </a:t>
            </a:r>
            <a:r>
              <a:rPr lang="fr-FR" sz="1800" b="0" i="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L</a:t>
            </a:r>
            <a:r>
              <a:rPr lang="fr-FR" sz="1800" b="0" dirty="0">
                <a:solidFill>
                  <a:srgbClr val="1F4E79"/>
                </a:solidFill>
                <a:effectLst/>
                <a:latin typeface="Century Gothic" panose="020B0502020202020204" pitchFamily="34" charset="0"/>
                <a:ea typeface="Calibri" panose="020F0502020204030204" pitchFamily="34" charset="0"/>
                <a:cs typeface="Arial" panose="020B0604020202020204" pitchFamily="34" charset="0"/>
              </a:rPr>
              <a:t>es règles de [la piste]</a:t>
            </a:r>
            <a:r>
              <a:rPr lang="fr-FR" sz="1800" b="0" i="0" dirty="0">
                <a:solidFill>
                  <a:srgbClr val="5F6368"/>
                </a:solidFill>
                <a:effectLst/>
                <a:latin typeface="arial" panose="020B0604020202020204" pitchFamily="34" charset="0"/>
                <a:ea typeface="Calibri" panose="020F0502020204030204" pitchFamily="34" charset="0"/>
                <a:cs typeface="Arial" panose="020B0604020202020204" pitchFamily="34" charset="0"/>
              </a:rPr>
              <a:t> sont dans le texte.</a:t>
            </a:r>
            <a:endParaRPr lang="fr-FR" sz="1200" b="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marL="0" lvl="0" indent="0" algn="l">
              <a:lnSpc>
                <a:spcPct val="107000"/>
              </a:lnSpc>
              <a:spcAft>
                <a:spcPts val="800"/>
              </a:spcAft>
              <a:buFont typeface="+mj-lt"/>
              <a:buNone/>
              <a:tabLst>
                <a:tab pos="457200" algn="l"/>
              </a:tabLst>
            </a:pPr>
            <a:r>
              <a:rPr lang="fr-FR" sz="1800" b="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3. </a:t>
            </a:r>
            <a:r>
              <a:rPr lang="en-US" sz="1800" b="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C’est</a:t>
            </a:r>
            <a:r>
              <a:rPr lang="en-US" sz="1800" b="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1800" b="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une</a:t>
            </a:r>
            <a:r>
              <a:rPr lang="en-US" sz="1800" b="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1800" b="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histoire</a:t>
            </a:r>
            <a:r>
              <a:rPr lang="en-US" sz="1800" b="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triste.</a:t>
            </a:r>
          </a:p>
          <a:p>
            <a:pPr marL="0" marR="0" lvl="0" indent="0" algn="l" defTabSz="914400" rtl="0" eaLnBrk="1" fontAlgn="auto" latinLnBrk="0" hangingPunct="1">
              <a:lnSpc>
                <a:spcPct val="107000"/>
              </a:lnSpc>
              <a:spcBef>
                <a:spcPts val="0"/>
              </a:spcBef>
              <a:spcAft>
                <a:spcPts val="800"/>
              </a:spcAft>
              <a:buClrTx/>
              <a:buSzTx/>
              <a:buFont typeface="+mj-lt"/>
              <a:buNone/>
              <a:tabLst>
                <a:tab pos="457200" algn="l"/>
              </a:tabLst>
              <a:defRPr/>
            </a:pPr>
            <a:r>
              <a:rPr lang="fr-FR" sz="1800" b="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4. On trouve l’histoire [en bas] de ce texte.</a:t>
            </a:r>
          </a:p>
          <a:p>
            <a:pPr marL="0" marR="0" lvl="0" indent="0" algn="l" defTabSz="914400" rtl="0" eaLnBrk="1" fontAlgn="auto" latinLnBrk="0" hangingPunct="1">
              <a:lnSpc>
                <a:spcPct val="107000"/>
              </a:lnSpc>
              <a:spcBef>
                <a:spcPts val="0"/>
              </a:spcBef>
              <a:spcAft>
                <a:spcPts val="800"/>
              </a:spcAft>
              <a:buClrTx/>
              <a:buSzTx/>
              <a:buFont typeface="+mj-lt"/>
              <a:buNone/>
              <a:tabLst>
                <a:tab pos="457200" algn="l"/>
              </a:tabLst>
              <a:defRPr/>
            </a:pPr>
            <a:r>
              <a:rPr lang="fr-FR" sz="1800" b="0" dirty="0">
                <a:solidFill>
                  <a:srgbClr val="1F4E79"/>
                </a:solidFill>
                <a:effectLst/>
                <a:latin typeface="Century Gothic" panose="020B0502020202020204" pitchFamily="34" charset="0"/>
                <a:ea typeface="Calibri" panose="020F0502020204030204" pitchFamily="34" charset="0"/>
                <a:cs typeface="Arial" panose="020B0604020202020204" pitchFamily="34" charset="0"/>
              </a:rPr>
              <a:t>5. J’attends son nouveau roman. C’est [un texte] </a:t>
            </a:r>
            <a:r>
              <a:rPr lang="fr-FR" sz="2800" b="0" i="0" dirty="0">
                <a:solidFill>
                  <a:srgbClr val="5F6368"/>
                </a:solidFill>
                <a:effectLst/>
                <a:latin typeface="arial" panose="020B0604020202020204" pitchFamily="34" charset="0"/>
              </a:rPr>
              <a:t>intéressant</a:t>
            </a:r>
            <a:r>
              <a:rPr lang="fr-FR" sz="2800" b="0" i="0" dirty="0">
                <a:solidFill>
                  <a:srgbClr val="4D5156"/>
                </a:solidFill>
                <a:effectLst/>
                <a:latin typeface="arial" panose="020B0604020202020204" pitchFamily="34" charset="0"/>
              </a:rPr>
              <a:t>.</a:t>
            </a:r>
            <a:endParaRPr lang="fr-FR"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954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a:t>
            </a:r>
            <a:r>
              <a:rPr lang="en-US" b="0" baseline="0" dirty="0"/>
              <a:t> i</a:t>
            </a:r>
            <a:r>
              <a:rPr lang="en-US" b="0" dirty="0"/>
              <a:t>ntroduce the </a:t>
            </a:r>
            <a:r>
              <a:rPr lang="en-US" b="0" i="1" dirty="0"/>
              <a:t>nous </a:t>
            </a:r>
            <a:r>
              <a:rPr lang="en-US" b="0" i="0" dirty="0"/>
              <a:t>and </a:t>
            </a:r>
            <a:r>
              <a:rPr lang="en-US" b="0" i="1" dirty="0" err="1"/>
              <a:t>vous</a:t>
            </a:r>
            <a:r>
              <a:rPr lang="en-US" b="0" dirty="0"/>
              <a:t> forms of</a:t>
            </a:r>
            <a:r>
              <a:rPr lang="en-US" b="0" baseline="0" dirty="0"/>
              <a:t> verbs like </a:t>
            </a:r>
            <a:r>
              <a:rPr lang="en-US" b="0" i="1" baseline="0" dirty="0"/>
              <a:t>entendre</a:t>
            </a:r>
            <a:r>
              <a:rPr lang="en-US" b="0" baseline="0" dirty="0"/>
              <a:t>. To revise the </a:t>
            </a:r>
            <a:r>
              <a:rPr lang="en-US" b="0" i="1" baseline="0" dirty="0"/>
              <a:t>je, </a:t>
            </a:r>
            <a:r>
              <a:rPr lang="en-US" b="0" i="1" baseline="0" dirty="0" err="1"/>
              <a:t>tu</a:t>
            </a:r>
            <a:r>
              <a:rPr lang="en-US" b="0" i="1" baseline="0" dirty="0"/>
              <a:t> </a:t>
            </a:r>
            <a:r>
              <a:rPr lang="en-US" b="0" i="0" baseline="0" dirty="0"/>
              <a:t>and </a:t>
            </a:r>
            <a:r>
              <a:rPr lang="en-US" b="0" i="1" baseline="0" dirty="0"/>
              <a:t>il/ells </a:t>
            </a:r>
            <a:r>
              <a:rPr lang="en-US" b="0" i="0" baseline="0" dirty="0"/>
              <a:t>forms </a:t>
            </a:r>
            <a:r>
              <a:rPr lang="en-US" b="0" dirty="0"/>
              <a:t>of</a:t>
            </a:r>
            <a:r>
              <a:rPr lang="en-US" b="0" baseline="0" dirty="0"/>
              <a:t> verbs like </a:t>
            </a:r>
            <a:r>
              <a:rPr lang="en-US" b="0" i="1" baseline="0" dirty="0"/>
              <a:t>entendre</a:t>
            </a:r>
            <a:r>
              <a:rPr lang="en-US" b="0" baseline="0" dirty="0"/>
              <a:t>. </a:t>
            </a:r>
          </a:p>
          <a:p>
            <a:endParaRPr lang="en-US" b="0" i="0" dirty="0"/>
          </a:p>
          <a:p>
            <a:r>
              <a:rPr lang="en-GB" b="1" dirty="0"/>
              <a:t>Procedure:</a:t>
            </a:r>
            <a:br>
              <a:rPr lang="en-GB" dirty="0"/>
            </a:br>
            <a:r>
              <a:rPr lang="en-GB" dirty="0"/>
              <a:t>1. Cycle through the information on the slide using the animation sequence.</a:t>
            </a:r>
          </a:p>
          <a:p>
            <a:r>
              <a:rPr lang="en-GB" dirty="0"/>
              <a:t>2. Pay particular attention to the pronunciation of –d in each new form. Explain that the vowel in the plural forms forces the –d to be pronounced.</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300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6456303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67060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666809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461384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31782479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0260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709549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595350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003099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14664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851845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934939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08697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140366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62114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9180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875401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8383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329951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998134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30329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34713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859055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99216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179697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9630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30290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849094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1922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087448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900479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43421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856612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528307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61830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17634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63178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4364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561725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866336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426005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126900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553837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61050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4020586139"/>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284232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266186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1792493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30.png"/><Relationship Id="rId18" Type="http://schemas.openxmlformats.org/officeDocument/2006/relationships/audio" Target="../media/audio40.wav"/><Relationship Id="rId3" Type="http://schemas.openxmlformats.org/officeDocument/2006/relationships/image" Target="../media/image9.png"/><Relationship Id="rId21" Type="http://schemas.openxmlformats.org/officeDocument/2006/relationships/audio" Target="../media/audio43.wav"/><Relationship Id="rId7" Type="http://schemas.openxmlformats.org/officeDocument/2006/relationships/audio" Target="../media/audio31.wav"/><Relationship Id="rId12" Type="http://schemas.openxmlformats.org/officeDocument/2006/relationships/image" Target="../media/image14.png"/><Relationship Id="rId17" Type="http://schemas.openxmlformats.org/officeDocument/2006/relationships/audio" Target="../media/audio39.wav"/><Relationship Id="rId2" Type="http://schemas.openxmlformats.org/officeDocument/2006/relationships/notesSlide" Target="../notesSlides/notesSlide12.xml"/><Relationship Id="rId16" Type="http://schemas.openxmlformats.org/officeDocument/2006/relationships/audio" Target="../media/audio38.wav"/><Relationship Id="rId20" Type="http://schemas.openxmlformats.org/officeDocument/2006/relationships/audio" Target="../media/audio42.wav"/><Relationship Id="rId1" Type="http://schemas.openxmlformats.org/officeDocument/2006/relationships/slideLayout" Target="../slideLayouts/slideLayout2.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5" Type="http://schemas.openxmlformats.org/officeDocument/2006/relationships/audio" Target="../media/audio37.wav"/><Relationship Id="rId10" Type="http://schemas.openxmlformats.org/officeDocument/2006/relationships/audio" Target="../media/audio34.wav"/><Relationship Id="rId19" Type="http://schemas.openxmlformats.org/officeDocument/2006/relationships/audio" Target="../media/audio41.wav"/><Relationship Id="rId4" Type="http://schemas.openxmlformats.org/officeDocument/2006/relationships/audio" Target="../media/audio28.wav"/><Relationship Id="rId9" Type="http://schemas.openxmlformats.org/officeDocument/2006/relationships/audio" Target="../media/audio33.wav"/><Relationship Id="rId14" Type="http://schemas.openxmlformats.org/officeDocument/2006/relationships/audio" Target="../media/audio36.wav"/></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9.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57.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6.png"/><Relationship Id="rId3" Type="http://schemas.openxmlformats.org/officeDocument/2006/relationships/image" Target="../media/image9.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57.xml"/><Relationship Id="rId6" Type="http://schemas.openxmlformats.org/officeDocument/2006/relationships/image" Target="../media/image40.png"/><Relationship Id="rId11" Type="http://schemas.microsoft.com/office/2007/relationships/hdphoto" Target="../media/hdphoto1.wdp"/><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9.png"/><Relationship Id="rId7" Type="http://schemas.openxmlformats.org/officeDocument/2006/relationships/image" Target="../media/image41.png"/><Relationship Id="rId12"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57.xml"/><Relationship Id="rId6" Type="http://schemas.openxmlformats.org/officeDocument/2006/relationships/image" Target="../media/image40.png"/><Relationship Id="rId11" Type="http://schemas.openxmlformats.org/officeDocument/2006/relationships/image" Target="../media/image49.png"/><Relationship Id="rId5" Type="http://schemas.openxmlformats.org/officeDocument/2006/relationships/image" Target="../media/image38.png"/><Relationship Id="rId10"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audio" Target="../media/audio47.wav"/><Relationship Id="rId3" Type="http://schemas.openxmlformats.org/officeDocument/2006/relationships/audio" Target="../media/audio1.wav"/><Relationship Id="rId7" Type="http://schemas.openxmlformats.org/officeDocument/2006/relationships/audio" Target="../media/audio46.wav"/><Relationship Id="rId2" Type="http://schemas.openxmlformats.org/officeDocument/2006/relationships/notesSlide" Target="../notesSlides/notesSlide18.xml"/><Relationship Id="rId1" Type="http://schemas.openxmlformats.org/officeDocument/2006/relationships/slideLayout" Target="../slideLayouts/slideLayout72.xml"/><Relationship Id="rId6" Type="http://schemas.openxmlformats.org/officeDocument/2006/relationships/audio" Target="../media/audio45.wav"/><Relationship Id="rId11" Type="http://schemas.openxmlformats.org/officeDocument/2006/relationships/image" Target="../media/image52.png"/><Relationship Id="rId5" Type="http://schemas.openxmlformats.org/officeDocument/2006/relationships/audio" Target="../media/audio44.wav"/><Relationship Id="rId10" Type="http://schemas.openxmlformats.org/officeDocument/2006/relationships/image" Target="../media/image51.png"/><Relationship Id="rId4" Type="http://schemas.openxmlformats.org/officeDocument/2006/relationships/audio" Target="../media/audio2.wav"/><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55.png"/><Relationship Id="rId3" Type="http://schemas.openxmlformats.org/officeDocument/2006/relationships/audio" Target="../media/audio3.wav"/><Relationship Id="rId7" Type="http://schemas.openxmlformats.org/officeDocument/2006/relationships/audio" Target="../media/audio50.wav"/><Relationship Id="rId12"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2.xml"/><Relationship Id="rId6" Type="http://schemas.openxmlformats.org/officeDocument/2006/relationships/audio" Target="../media/audio49.wav"/><Relationship Id="rId11" Type="http://schemas.openxmlformats.org/officeDocument/2006/relationships/image" Target="../media/image53.png"/><Relationship Id="rId5" Type="http://schemas.openxmlformats.org/officeDocument/2006/relationships/audio" Target="../media/audio48.wav"/><Relationship Id="rId10" Type="http://schemas.openxmlformats.org/officeDocument/2006/relationships/image" Target="../media/image6.png"/><Relationship Id="rId4" Type="http://schemas.openxmlformats.org/officeDocument/2006/relationships/audio" Target="../media/audio4.wav"/><Relationship Id="rId9" Type="http://schemas.openxmlformats.org/officeDocument/2006/relationships/audio" Target="../media/audio52.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image" Target="../media/image58.png"/><Relationship Id="rId3" Type="http://schemas.openxmlformats.org/officeDocument/2006/relationships/audio" Target="../media/audio5.wav"/><Relationship Id="rId7" Type="http://schemas.openxmlformats.org/officeDocument/2006/relationships/audio" Target="../media/audio55.wav"/><Relationship Id="rId12"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72.xml"/><Relationship Id="rId6" Type="http://schemas.openxmlformats.org/officeDocument/2006/relationships/audio" Target="../media/audio54.wav"/><Relationship Id="rId11" Type="http://schemas.openxmlformats.org/officeDocument/2006/relationships/image" Target="../media/image56.png"/><Relationship Id="rId5" Type="http://schemas.openxmlformats.org/officeDocument/2006/relationships/audio" Target="../media/audio53.wav"/><Relationship Id="rId10" Type="http://schemas.openxmlformats.org/officeDocument/2006/relationships/image" Target="../media/image7.png"/><Relationship Id="rId4" Type="http://schemas.openxmlformats.org/officeDocument/2006/relationships/audio" Target="../media/audio6.wav"/><Relationship Id="rId9" Type="http://schemas.openxmlformats.org/officeDocument/2006/relationships/audio" Target="../media/audio57.wav"/></Relationships>
</file>

<file path=ppt/slides/_rels/slide21.xml.rels><?xml version="1.0" encoding="UTF-8" standalone="yes"?>
<Relationships xmlns="http://schemas.openxmlformats.org/package/2006/relationships"><Relationship Id="rId8" Type="http://schemas.openxmlformats.org/officeDocument/2006/relationships/audio" Target="../media/audio61.wav"/><Relationship Id="rId3" Type="http://schemas.openxmlformats.org/officeDocument/2006/relationships/audio" Target="../media/audio7.wav"/><Relationship Id="rId7" Type="http://schemas.openxmlformats.org/officeDocument/2006/relationships/audio" Target="../media/audio60.wav"/><Relationship Id="rId12"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72.xml"/><Relationship Id="rId6" Type="http://schemas.openxmlformats.org/officeDocument/2006/relationships/audio" Target="../media/audio59.wav"/><Relationship Id="rId11" Type="http://schemas.openxmlformats.org/officeDocument/2006/relationships/image" Target="../media/image8.png"/><Relationship Id="rId5" Type="http://schemas.openxmlformats.org/officeDocument/2006/relationships/audio" Target="../media/audio58.wav"/><Relationship Id="rId10" Type="http://schemas.openxmlformats.org/officeDocument/2006/relationships/image" Target="../media/image59.png"/><Relationship Id="rId4" Type="http://schemas.openxmlformats.org/officeDocument/2006/relationships/audio" Target="../media/audio8.wav"/><Relationship Id="rId9" Type="http://schemas.openxmlformats.org/officeDocument/2006/relationships/audio" Target="../media/audio62.wav"/></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audio" Target="../media/audio63.wav"/><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9.png"/><Relationship Id="rId7"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audio" Target="../media/audio64.wav"/></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audio" Target="../media/audio65.wav"/><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audio" Target="../media/audio66.wav"/><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audio" Target="../media/audio4.wav"/></Relationships>
</file>

<file path=ppt/slides/_rels/slide3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9.png"/><Relationship Id="rId9"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audio" Target="../media/audio67.wav"/><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audio" Target="../media/audio68.wav"/><Relationship Id="rId2" Type="http://schemas.openxmlformats.org/officeDocument/2006/relationships/notesSlide" Target="../notesSlides/notesSlide32.xml"/><Relationship Id="rId1" Type="http://schemas.openxmlformats.org/officeDocument/2006/relationships/slideLayout" Target="../slideLayouts/slideLayout35.xml"/><Relationship Id="rId6" Type="http://schemas.openxmlformats.org/officeDocument/2006/relationships/image" Target="../media/image84.png"/><Relationship Id="rId5" Type="http://schemas.openxmlformats.org/officeDocument/2006/relationships/image" Target="../media/image82.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audio" Target="../media/audio69.wav"/><Relationship Id="rId2" Type="http://schemas.openxmlformats.org/officeDocument/2006/relationships/notesSlide" Target="../notesSlides/notesSlide33.xml"/><Relationship Id="rId1" Type="http://schemas.openxmlformats.org/officeDocument/2006/relationships/slideLayout" Target="../slideLayouts/slideLayout35.xml"/><Relationship Id="rId5" Type="http://schemas.openxmlformats.org/officeDocument/2006/relationships/image" Target="../media/image85.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audio" Target="../media/audio70.wav"/><Relationship Id="rId2" Type="http://schemas.openxmlformats.org/officeDocument/2006/relationships/notesSlide" Target="../notesSlides/notesSlide34.xml"/><Relationship Id="rId1" Type="http://schemas.openxmlformats.org/officeDocument/2006/relationships/slideLayout" Target="../slideLayouts/slideLayout35.xml"/><Relationship Id="rId5" Type="http://schemas.openxmlformats.org/officeDocument/2006/relationships/image" Target="../media/image86.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audio" Target="../media/audio71.wav"/><Relationship Id="rId2" Type="http://schemas.openxmlformats.org/officeDocument/2006/relationships/notesSlide" Target="../notesSlides/notesSlide35.xml"/><Relationship Id="rId1" Type="http://schemas.openxmlformats.org/officeDocument/2006/relationships/slideLayout" Target="../slideLayouts/slideLayout35.xml"/><Relationship Id="rId6" Type="http://schemas.openxmlformats.org/officeDocument/2006/relationships/image" Target="../media/image87.png"/><Relationship Id="rId5" Type="http://schemas.openxmlformats.org/officeDocument/2006/relationships/image" Target="../media/image85.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audio" Target="../media/audio72.wav"/><Relationship Id="rId2" Type="http://schemas.openxmlformats.org/officeDocument/2006/relationships/notesSlide" Target="../notesSlides/notesSlide36.xml"/><Relationship Id="rId1" Type="http://schemas.openxmlformats.org/officeDocument/2006/relationships/slideLayout" Target="../slideLayouts/slideLayout3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audio" Target="../media/audio74.wav"/><Relationship Id="rId2" Type="http://schemas.openxmlformats.org/officeDocument/2006/relationships/notesSlide" Target="../notesSlides/notesSlide37.xml"/><Relationship Id="rId1" Type="http://schemas.openxmlformats.org/officeDocument/2006/relationships/slideLayout" Target="../slideLayouts/slideLayout50.xml"/><Relationship Id="rId6" Type="http://schemas.openxmlformats.org/officeDocument/2006/relationships/audio" Target="../media/audio73.wav"/><Relationship Id="rId5" Type="http://schemas.openxmlformats.org/officeDocument/2006/relationships/image" Target="../media/image89.png"/><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audio" Target="../media/audio75.wav"/><Relationship Id="rId2" Type="http://schemas.openxmlformats.org/officeDocument/2006/relationships/notesSlide" Target="../notesSlides/notesSlide38.xml"/><Relationship Id="rId1" Type="http://schemas.openxmlformats.org/officeDocument/2006/relationships/slideLayout" Target="../slideLayouts/slideLayout50.xml"/><Relationship Id="rId6" Type="http://schemas.openxmlformats.org/officeDocument/2006/relationships/audio" Target="../media/audio73.wav"/><Relationship Id="rId5" Type="http://schemas.openxmlformats.org/officeDocument/2006/relationships/image" Target="../media/image84.png"/><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audio" Target="../media/audio76.wav"/><Relationship Id="rId2" Type="http://schemas.openxmlformats.org/officeDocument/2006/relationships/notesSlide" Target="../notesSlides/notesSlide39.xml"/><Relationship Id="rId1" Type="http://schemas.openxmlformats.org/officeDocument/2006/relationships/slideLayout" Target="../slideLayouts/slideLayout50.xml"/><Relationship Id="rId6" Type="http://schemas.openxmlformats.org/officeDocument/2006/relationships/audio" Target="../media/audio73.wav"/><Relationship Id="rId5" Type="http://schemas.openxmlformats.org/officeDocument/2006/relationships/image" Target="../media/image89.pn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audio" Target="../media/audio6.wav"/></Relationships>
</file>

<file path=ppt/slides/_rels/slide4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9.png"/><Relationship Id="rId7" Type="http://schemas.openxmlformats.org/officeDocument/2006/relationships/audio" Target="../media/audio77.wav"/><Relationship Id="rId2" Type="http://schemas.openxmlformats.org/officeDocument/2006/relationships/notesSlide" Target="../notesSlides/notesSlide40.xml"/><Relationship Id="rId1" Type="http://schemas.openxmlformats.org/officeDocument/2006/relationships/slideLayout" Target="../slideLayouts/slideLayout50.xml"/><Relationship Id="rId6" Type="http://schemas.openxmlformats.org/officeDocument/2006/relationships/audio" Target="../media/audio73.wav"/><Relationship Id="rId5" Type="http://schemas.openxmlformats.org/officeDocument/2006/relationships/image" Target="../media/image84.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8" Type="http://schemas.openxmlformats.org/officeDocument/2006/relationships/audio" Target="../media/audio78.wav"/><Relationship Id="rId3" Type="http://schemas.openxmlformats.org/officeDocument/2006/relationships/image" Target="../media/image91.png"/><Relationship Id="rId7" Type="http://schemas.openxmlformats.org/officeDocument/2006/relationships/audio" Target="../media/audio73.wav"/><Relationship Id="rId2" Type="http://schemas.openxmlformats.org/officeDocument/2006/relationships/notesSlide" Target="../notesSlides/notesSlide41.xml"/><Relationship Id="rId1" Type="http://schemas.openxmlformats.org/officeDocument/2006/relationships/slideLayout" Target="../slideLayouts/slideLayout50.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8" Type="http://schemas.openxmlformats.org/officeDocument/2006/relationships/audio" Target="../media/audio79.wav"/><Relationship Id="rId3" Type="http://schemas.openxmlformats.org/officeDocument/2006/relationships/image" Target="../media/image92.png"/><Relationship Id="rId7" Type="http://schemas.openxmlformats.org/officeDocument/2006/relationships/audio" Target="../media/audio73.wav"/><Relationship Id="rId2" Type="http://schemas.openxmlformats.org/officeDocument/2006/relationships/notesSlide" Target="../notesSlides/notesSlide42.xml"/><Relationship Id="rId1" Type="http://schemas.openxmlformats.org/officeDocument/2006/relationships/slideLayout" Target="../slideLayouts/slideLayout50.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audio" Target="../media/audio84.wav"/><Relationship Id="rId3" Type="http://schemas.openxmlformats.org/officeDocument/2006/relationships/audio" Target="../media/audio80.wav"/><Relationship Id="rId7" Type="http://schemas.openxmlformats.org/officeDocument/2006/relationships/image" Target="../media/image9.png"/><Relationship Id="rId12" Type="http://schemas.openxmlformats.org/officeDocument/2006/relationships/image" Target="../media/image97.png"/><Relationship Id="rId2" Type="http://schemas.openxmlformats.org/officeDocument/2006/relationships/notesSlide" Target="../notesSlides/notesSlide43.xml"/><Relationship Id="rId16" Type="http://schemas.openxmlformats.org/officeDocument/2006/relationships/audio" Target="../media/audio87.wav"/><Relationship Id="rId1" Type="http://schemas.openxmlformats.org/officeDocument/2006/relationships/slideLayout" Target="../slideLayouts/slideLayout36.xml"/><Relationship Id="rId6" Type="http://schemas.openxmlformats.org/officeDocument/2006/relationships/audio" Target="../media/audio83.wav"/><Relationship Id="rId11" Type="http://schemas.openxmlformats.org/officeDocument/2006/relationships/image" Target="../media/image96.png"/><Relationship Id="rId5" Type="http://schemas.openxmlformats.org/officeDocument/2006/relationships/audio" Target="../media/audio82.wav"/><Relationship Id="rId15" Type="http://schemas.openxmlformats.org/officeDocument/2006/relationships/audio" Target="../media/audio86.wav"/><Relationship Id="rId10" Type="http://schemas.openxmlformats.org/officeDocument/2006/relationships/image" Target="../media/image95.png"/><Relationship Id="rId4" Type="http://schemas.openxmlformats.org/officeDocument/2006/relationships/audio" Target="../media/audio81.wav"/><Relationship Id="rId9" Type="http://schemas.openxmlformats.org/officeDocument/2006/relationships/image" Target="../media/image94.png"/><Relationship Id="rId14" Type="http://schemas.openxmlformats.org/officeDocument/2006/relationships/audio" Target="../media/audio85.wav"/></Relationships>
</file>

<file path=ppt/slides/_rels/slide4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97.png"/><Relationship Id="rId3" Type="http://schemas.openxmlformats.org/officeDocument/2006/relationships/audio" Target="../media/audio88.wav"/><Relationship Id="rId7" Type="http://schemas.openxmlformats.org/officeDocument/2006/relationships/image" Target="../media/image9.png"/><Relationship Id="rId12" Type="http://schemas.openxmlformats.org/officeDocument/2006/relationships/image" Target="../media/image102.png"/><Relationship Id="rId17" Type="http://schemas.openxmlformats.org/officeDocument/2006/relationships/audio" Target="../media/audio95.wav"/><Relationship Id="rId2" Type="http://schemas.openxmlformats.org/officeDocument/2006/relationships/notesSlide" Target="../notesSlides/notesSlide44.xml"/><Relationship Id="rId16" Type="http://schemas.openxmlformats.org/officeDocument/2006/relationships/audio" Target="../media/audio94.wav"/><Relationship Id="rId1" Type="http://schemas.openxmlformats.org/officeDocument/2006/relationships/slideLayout" Target="../slideLayouts/slideLayout36.xml"/><Relationship Id="rId6" Type="http://schemas.openxmlformats.org/officeDocument/2006/relationships/audio" Target="../media/audio91.wav"/><Relationship Id="rId11" Type="http://schemas.openxmlformats.org/officeDocument/2006/relationships/image" Target="../media/image101.png"/><Relationship Id="rId5" Type="http://schemas.openxmlformats.org/officeDocument/2006/relationships/audio" Target="../media/audio90.wav"/><Relationship Id="rId15" Type="http://schemas.openxmlformats.org/officeDocument/2006/relationships/audio" Target="../media/audio93.wav"/><Relationship Id="rId10" Type="http://schemas.openxmlformats.org/officeDocument/2006/relationships/image" Target="../media/image100.png"/><Relationship Id="rId4" Type="http://schemas.openxmlformats.org/officeDocument/2006/relationships/audio" Target="../media/audio89.wav"/><Relationship Id="rId9" Type="http://schemas.openxmlformats.org/officeDocument/2006/relationships/image" Target="../media/image99.png"/><Relationship Id="rId14" Type="http://schemas.openxmlformats.org/officeDocument/2006/relationships/audio" Target="../media/audio92.wav"/></Relationships>
</file>

<file path=ppt/slides/_rels/slide4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9.png"/><Relationship Id="rId7" Type="http://schemas.openxmlformats.org/officeDocument/2006/relationships/image" Target="../media/image10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audio" Target="../media/audio8.wav"/></Relationships>
</file>

<file path=ppt/slides/_rels/slide50.xml.rels><?xml version="1.0" encoding="UTF-8" standalone="yes"?>
<Relationships xmlns="http://schemas.openxmlformats.org/package/2006/relationships"><Relationship Id="rId8" Type="http://schemas.openxmlformats.org/officeDocument/2006/relationships/hyperlink" Target="https://resources.ncelp.org/concern/resources/d791sg92j?locale=en" TargetMode="External"/><Relationship Id="rId3" Type="http://schemas.openxmlformats.org/officeDocument/2006/relationships/image" Target="../media/image9.png"/><Relationship Id="rId7" Type="http://schemas.openxmlformats.org/officeDocument/2006/relationships/hyperlink" Target="https://quizlet.com/gb/540002269/year-8-french-term-31-week-4-flash-cards/"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hyperlink" Target="https://quizlet.com/gb/548843130/year-8-french-term-31-week-2-flash-cards/" TargetMode="External"/><Relationship Id="rId4" Type="http://schemas.openxmlformats.org/officeDocument/2006/relationships/image" Target="../media/image110.png"/></Relationships>
</file>

<file path=ppt/slides/_rels/slide6.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7.wav"/><Relationship Id="rId12" Type="http://schemas.openxmlformats.org/officeDocument/2006/relationships/image" Target="../media/image10.png"/><Relationship Id="rId2" Type="http://schemas.openxmlformats.org/officeDocument/2006/relationships/notesSlide" Target="../notesSlides/notesSlide6.xml"/><Relationship Id="rId16"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image" Target="../media/image12.png"/><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audio" Target="../media/audio5.wav"/><Relationship Id="rId14" Type="http://schemas.openxmlformats.org/officeDocument/2006/relationships/audio" Target="../media/audio9.wav"/></Relationships>
</file>

<file path=ppt/slides/_rels/slide7.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audio" Target="../media/audio12.wav"/><Relationship Id="rId12" Type="http://schemas.openxmlformats.org/officeDocument/2006/relationships/audio" Target="../media/audio17.wav"/><Relationship Id="rId17" Type="http://schemas.openxmlformats.org/officeDocument/2006/relationships/image" Target="../media/image19.png"/><Relationship Id="rId2" Type="http://schemas.openxmlformats.org/officeDocument/2006/relationships/notesSlide" Target="../notesSlides/notesSlide7.xml"/><Relationship Id="rId16"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image" Target="../media/image14.png"/><Relationship Id="rId15" Type="http://schemas.openxmlformats.org/officeDocument/2006/relationships/image" Target="../media/image17.png"/><Relationship Id="rId10" Type="http://schemas.openxmlformats.org/officeDocument/2006/relationships/audio" Target="../media/audio15.wav"/><Relationship Id="rId4" Type="http://schemas.openxmlformats.org/officeDocument/2006/relationships/audio" Target="../media/audio10.wav"/><Relationship Id="rId9" Type="http://schemas.openxmlformats.org/officeDocument/2006/relationships/audio" Target="../media/audio14.wav"/><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3" Type="http://schemas.openxmlformats.org/officeDocument/2006/relationships/image" Target="../media/image9.png"/><Relationship Id="rId7" Type="http://schemas.openxmlformats.org/officeDocument/2006/relationships/audio" Target="../media/audio18.wav"/><Relationship Id="rId12" Type="http://schemas.openxmlformats.org/officeDocument/2006/relationships/audio" Target="../media/audio23.wav"/><Relationship Id="rId2" Type="http://schemas.openxmlformats.org/officeDocument/2006/relationships/notesSlide" Target="../notesSlides/notesSlide8.xml"/><Relationship Id="rId16" Type="http://schemas.openxmlformats.org/officeDocument/2006/relationships/audio" Target="../media/audio27.wav"/><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audio" Target="../media/audio22.wav"/><Relationship Id="rId5" Type="http://schemas.openxmlformats.org/officeDocument/2006/relationships/image" Target="../media/image21.png"/><Relationship Id="rId15" Type="http://schemas.openxmlformats.org/officeDocument/2006/relationships/audio" Target="../media/audio26.wav"/><Relationship Id="rId10" Type="http://schemas.openxmlformats.org/officeDocument/2006/relationships/audio" Target="../media/audio21.wav"/><Relationship Id="rId4" Type="http://schemas.openxmlformats.org/officeDocument/2006/relationships/image" Target="../media/image20.png"/><Relationship Id="rId9" Type="http://schemas.openxmlformats.org/officeDocument/2006/relationships/audio" Target="../media/audio20.wav"/><Relationship Id="rId14" Type="http://schemas.openxmlformats.org/officeDocument/2006/relationships/audio" Target="../media/audio25.wav"/></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68926" y="1883962"/>
            <a:ext cx="9516893" cy="1062010"/>
          </a:xfrm>
        </p:spPr>
        <p:txBody>
          <a:bodyPr>
            <a:noAutofit/>
          </a:bodyPr>
          <a:lstStyle/>
          <a:p>
            <a:pPr algn="l"/>
            <a:r>
              <a:rPr lang="en-GB" sz="3500" b="1" dirty="0">
                <a:solidFill>
                  <a:prstClr val="white"/>
                </a:solidFill>
              </a:rPr>
              <a:t>Communicating in other languages [3]</a:t>
            </a:r>
            <a:br>
              <a:rPr lang="en-GB" sz="3500" b="1" dirty="0">
                <a:solidFill>
                  <a:prstClr val="white"/>
                </a:solidFill>
              </a:rPr>
            </a:br>
            <a:endParaRPr lang="en-US" sz="35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68927" y="2542938"/>
            <a:ext cx="8519158" cy="886062"/>
          </a:xfrm>
        </p:spPr>
        <p:txBody>
          <a:bodyPr>
            <a:noAutofit/>
          </a:bodyPr>
          <a:lstStyle/>
          <a:p>
            <a:pPr algn="l"/>
            <a:r>
              <a:rPr lang="en-GB" sz="2800" dirty="0">
                <a:solidFill>
                  <a:prstClr val="white"/>
                </a:solidFill>
              </a:rPr>
              <a:t>verbs like entendre in the present (nous, </a:t>
            </a:r>
            <a:r>
              <a:rPr lang="en-GB" sz="2800" dirty="0" err="1">
                <a:solidFill>
                  <a:prstClr val="white"/>
                </a:solidFill>
              </a:rPr>
              <a:t>vous</a:t>
            </a:r>
            <a:r>
              <a:rPr lang="en-GB" sz="2800" dirty="0">
                <a:solidFill>
                  <a:prstClr val="white"/>
                </a:solidFill>
              </a:rPr>
              <a:t>) </a:t>
            </a:r>
          </a:p>
          <a:p>
            <a:pPr algn="l"/>
            <a:r>
              <a:rPr lang="en-GB" sz="2800" dirty="0">
                <a:solidFill>
                  <a:prstClr val="white"/>
                </a:solidFill>
              </a:rPr>
              <a:t>SSCs [-</a:t>
            </a:r>
            <a:r>
              <a:rPr lang="en-GB" sz="2800" dirty="0" err="1">
                <a:solidFill>
                  <a:prstClr val="white"/>
                </a:solidFill>
              </a:rPr>
              <a:t>aill</a:t>
            </a:r>
            <a:r>
              <a:rPr lang="en-GB" sz="2800" dirty="0">
                <a:solidFill>
                  <a:prstClr val="white"/>
                </a:solidFill>
              </a:rPr>
              <a:t>-/-ail], [-</a:t>
            </a:r>
            <a:r>
              <a:rPr lang="en-GB" sz="2800" dirty="0" err="1">
                <a:solidFill>
                  <a:prstClr val="white"/>
                </a:solidFill>
              </a:rPr>
              <a:t>eill</a:t>
            </a:r>
            <a:r>
              <a:rPr lang="en-GB" sz="2800" dirty="0">
                <a:solidFill>
                  <a:prstClr val="white"/>
                </a:solidFill>
              </a:rPr>
              <a:t>-/-</a:t>
            </a:r>
            <a:r>
              <a:rPr lang="en-GB" sz="2800" dirty="0" err="1">
                <a:solidFill>
                  <a:prstClr val="white"/>
                </a:solidFill>
              </a:rPr>
              <a:t>eil</a:t>
            </a:r>
            <a:r>
              <a:rPr lang="en-GB" sz="2800" dirty="0">
                <a:solidFill>
                  <a:prstClr val="white"/>
                </a:solidFill>
              </a:rPr>
              <a:t>], [-</a:t>
            </a:r>
            <a:r>
              <a:rPr lang="en-GB" sz="2800" dirty="0" err="1">
                <a:solidFill>
                  <a:prstClr val="white"/>
                </a:solidFill>
              </a:rPr>
              <a:t>euill</a:t>
            </a:r>
            <a:r>
              <a:rPr lang="en-GB" sz="2800" dirty="0">
                <a:solidFill>
                  <a:prstClr val="white"/>
                </a:solidFill>
              </a:rPr>
              <a:t>-/-</a:t>
            </a:r>
            <a:r>
              <a:rPr lang="en-GB" sz="2800" dirty="0" err="1">
                <a:solidFill>
                  <a:prstClr val="white"/>
                </a:solidFill>
              </a:rPr>
              <a:t>euil</a:t>
            </a:r>
            <a:r>
              <a:rPr lang="en-GB" sz="2800" dirty="0">
                <a:solidFill>
                  <a:prstClr val="white"/>
                </a:solidFill>
              </a:rPr>
              <a:t>] and</a:t>
            </a:r>
            <a:br>
              <a:rPr lang="en-GB" sz="2800" dirty="0">
                <a:solidFill>
                  <a:prstClr val="white"/>
                </a:solidFill>
              </a:rPr>
            </a:br>
            <a:r>
              <a:rPr lang="en-GB" sz="2800" dirty="0">
                <a:solidFill>
                  <a:prstClr val="white"/>
                </a:solidFill>
              </a:rPr>
              <a:t>[-</a:t>
            </a:r>
            <a:r>
              <a:rPr lang="en-GB" sz="2800" dirty="0" err="1">
                <a:solidFill>
                  <a:prstClr val="white"/>
                </a:solidFill>
              </a:rPr>
              <a:t>ouill</a:t>
            </a:r>
            <a:r>
              <a:rPr lang="en-GB" sz="2800" dirty="0">
                <a:solidFill>
                  <a:prstClr val="white"/>
                </a:solidFill>
              </a:rPr>
              <a:t>-/-</a:t>
            </a:r>
            <a:r>
              <a:rPr lang="en-GB" sz="2800" dirty="0" err="1">
                <a:solidFill>
                  <a:prstClr val="white"/>
                </a:solidFill>
              </a:rPr>
              <a:t>ouil</a:t>
            </a:r>
            <a:r>
              <a:rPr lang="en-GB" sz="2800" dirty="0">
                <a:solidFill>
                  <a:prstClr val="white"/>
                </a:solidFill>
              </a:rPr>
              <a:t>] </a:t>
            </a:r>
            <a:endParaRPr lang="en-US" sz="2400"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187261"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6 - Lesson 59</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168926" y="5666212"/>
            <a:ext cx="49683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Stephen Owen / Catherine Morris / Catherine </a:t>
            </a:r>
            <a:r>
              <a:rPr lang="en-GB" sz="1400" dirty="0" err="1">
                <a:solidFill>
                  <a:prstClr val="white"/>
                </a:solidFill>
                <a:latin typeface="Century Gothic" panose="020B0502020202020204" pitchFamily="34" charset="0"/>
              </a:rPr>
              <a:t>Salkeld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08/08/22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0D9D00-8402-4261-BE5F-FE438F8A3561}"/>
              </a:ext>
            </a:extLst>
          </p:cNvPr>
          <p:cNvSpPr/>
          <p:nvPr/>
        </p:nvSpPr>
        <p:spPr>
          <a:xfrm>
            <a:off x="299665" y="1313848"/>
            <a:ext cx="11627839" cy="487617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extBox 1"/>
          <p:cNvSpPr txBox="1"/>
          <p:nvPr/>
        </p:nvSpPr>
        <p:spPr>
          <a:xfrm>
            <a:off x="432261" y="1346662"/>
            <a:ext cx="11627839" cy="4823180"/>
          </a:xfrm>
          <a:prstGeom prst="rect">
            <a:avLst/>
          </a:prstGeom>
          <a:noFill/>
        </p:spPr>
        <p:txBody>
          <a:bodyPr wrap="square" rtlCol="0">
            <a:spAutoFit/>
          </a:bodyPr>
          <a:lstStyle/>
          <a:p>
            <a:pPr algn="l"/>
            <a:r>
              <a:rPr lang="en-GB" sz="2400" dirty="0">
                <a:solidFill>
                  <a:schemeClr val="accent5">
                    <a:lumMod val="50000"/>
                  </a:schemeClr>
                </a:solidFill>
              </a:rPr>
              <a:t>Salut Amir et </a:t>
            </a:r>
            <a:r>
              <a:rPr lang="en-GB" sz="2400" dirty="0" err="1">
                <a:solidFill>
                  <a:schemeClr val="accent5">
                    <a:lumMod val="50000"/>
                  </a:schemeClr>
                </a:solidFill>
              </a:rPr>
              <a:t>Noura</a:t>
            </a:r>
            <a:r>
              <a:rPr lang="en-GB" sz="2400" dirty="0">
                <a:solidFill>
                  <a:schemeClr val="accent5">
                    <a:lumMod val="50000"/>
                  </a:schemeClr>
                </a:solidFill>
              </a:rPr>
              <a:t> !</a:t>
            </a:r>
          </a:p>
          <a:p>
            <a:pPr algn="l">
              <a:lnSpc>
                <a:spcPct val="150000"/>
              </a:lnSpc>
            </a:pPr>
            <a:r>
              <a:rPr lang="en-GB" sz="2400" dirty="0">
                <a:solidFill>
                  <a:schemeClr val="accent5">
                    <a:lumMod val="50000"/>
                  </a:schemeClr>
                </a:solidFill>
              </a:rPr>
              <a:t>Nous </a:t>
            </a:r>
            <a:r>
              <a:rPr lang="en-GB" sz="2400" dirty="0" err="1">
                <a:solidFill>
                  <a:schemeClr val="accent5">
                    <a:lumMod val="50000"/>
                  </a:schemeClr>
                </a:solidFill>
              </a:rPr>
              <a:t>sommes</a:t>
            </a:r>
            <a:r>
              <a:rPr lang="en-GB" sz="2400" dirty="0">
                <a:solidFill>
                  <a:schemeClr val="accent5">
                    <a:lumMod val="50000"/>
                  </a:schemeClr>
                </a:solidFill>
              </a:rPr>
              <a:t> dans les Alpes à </a:t>
            </a:r>
            <a:r>
              <a:rPr lang="en-GB" sz="2400" dirty="0" err="1">
                <a:solidFill>
                  <a:schemeClr val="accent5">
                    <a:lumMod val="50000"/>
                  </a:schemeClr>
                </a:solidFill>
              </a:rPr>
              <a:t>Argentera</a:t>
            </a:r>
            <a:r>
              <a:rPr lang="en-GB" sz="2400" dirty="0">
                <a:solidFill>
                  <a:schemeClr val="accent5">
                    <a:lumMod val="50000"/>
                  </a:schemeClr>
                </a:solidFill>
              </a:rPr>
              <a:t> </a:t>
            </a:r>
            <a:r>
              <a:rPr lang="en-GB" sz="2400" dirty="0" err="1">
                <a:solidFill>
                  <a:schemeClr val="accent5">
                    <a:lumMod val="50000"/>
                  </a:schemeClr>
                </a:solidFill>
              </a:rPr>
              <a:t>en</a:t>
            </a:r>
            <a:r>
              <a:rPr lang="en-GB" sz="2400" dirty="0">
                <a:solidFill>
                  <a:schemeClr val="accent5">
                    <a:lumMod val="50000"/>
                  </a:schemeClr>
                </a:solidFill>
              </a:rPr>
              <a:t> Italie !</a:t>
            </a:r>
          </a:p>
          <a:p>
            <a:pPr>
              <a:lnSpc>
                <a:spcPct val="150000"/>
              </a:lnSpc>
            </a:pPr>
            <a:r>
              <a:rPr lang="en-GB" sz="2400" b="1" dirty="0">
                <a:solidFill>
                  <a:schemeClr val="accent5">
                    <a:lumMod val="50000"/>
                  </a:schemeClr>
                </a:solidFill>
              </a:rPr>
              <a:t>Nous</a:t>
            </a:r>
            <a:r>
              <a:rPr lang="en-GB" sz="2400" dirty="0">
                <a:solidFill>
                  <a:schemeClr val="accent5">
                    <a:lumMod val="50000"/>
                  </a:schemeClr>
                </a:solidFill>
              </a:rPr>
              <a:t> </a:t>
            </a:r>
            <a:r>
              <a:rPr lang="en-GB" sz="2400" dirty="0" err="1">
                <a:solidFill>
                  <a:schemeClr val="accent5">
                    <a:lumMod val="50000"/>
                  </a:schemeClr>
                </a:solidFill>
              </a:rPr>
              <a:t>entendons</a:t>
            </a:r>
            <a:r>
              <a:rPr lang="en-GB" sz="2400" dirty="0">
                <a:solidFill>
                  <a:schemeClr val="accent5">
                    <a:lumMod val="50000"/>
                  </a:schemeClr>
                </a:solidFill>
              </a:rPr>
              <a:t> que* les </a:t>
            </a:r>
            <a:r>
              <a:rPr lang="en-GB" sz="2400" dirty="0" err="1">
                <a:solidFill>
                  <a:schemeClr val="accent5">
                    <a:lumMod val="50000"/>
                  </a:schemeClr>
                </a:solidFill>
              </a:rPr>
              <a:t>personnes</a:t>
            </a:r>
            <a:r>
              <a:rPr lang="en-GB" sz="2400" dirty="0">
                <a:solidFill>
                  <a:schemeClr val="accent5">
                    <a:lumMod val="50000"/>
                  </a:schemeClr>
                </a:solidFill>
              </a:rPr>
              <a:t> </a:t>
            </a:r>
            <a:r>
              <a:rPr lang="en-GB" sz="2400" dirty="0" err="1">
                <a:solidFill>
                  <a:schemeClr val="accent5">
                    <a:lumMod val="50000"/>
                  </a:schemeClr>
                </a:solidFill>
              </a:rPr>
              <a:t>parlent</a:t>
            </a:r>
            <a:r>
              <a:rPr lang="en-GB" sz="2400" dirty="0">
                <a:solidFill>
                  <a:schemeClr val="accent5">
                    <a:lumMod val="50000"/>
                  </a:schemeClr>
                </a:solidFill>
              </a:rPr>
              <a:t> </a:t>
            </a:r>
            <a:r>
              <a:rPr lang="en-GB" sz="2400" dirty="0" err="1">
                <a:solidFill>
                  <a:schemeClr val="accent5">
                    <a:lumMod val="50000"/>
                  </a:schemeClr>
                </a:solidFill>
              </a:rPr>
              <a:t>plusieurs</a:t>
            </a:r>
            <a:r>
              <a:rPr lang="en-GB" sz="2400" dirty="0">
                <a:solidFill>
                  <a:schemeClr val="accent5">
                    <a:lumMod val="50000"/>
                  </a:schemeClr>
                </a:solidFill>
              </a:rPr>
              <a:t> </a:t>
            </a:r>
            <a:r>
              <a:rPr lang="en-GB" sz="2400" dirty="0" err="1">
                <a:solidFill>
                  <a:schemeClr val="accent5">
                    <a:lumMod val="50000"/>
                  </a:schemeClr>
                </a:solidFill>
              </a:rPr>
              <a:t>langues</a:t>
            </a:r>
            <a:r>
              <a:rPr lang="en-GB" sz="2400" dirty="0">
                <a:solidFill>
                  <a:schemeClr val="accent5">
                    <a:lumMod val="50000"/>
                  </a:schemeClr>
                </a:solidFill>
              </a:rPr>
              <a:t> </a:t>
            </a:r>
            <a:r>
              <a:rPr lang="en-GB" sz="2400" dirty="0" err="1">
                <a:solidFill>
                  <a:schemeClr val="accent5">
                    <a:lumMod val="50000"/>
                  </a:schemeClr>
                </a:solidFill>
              </a:rPr>
              <a:t>ici</a:t>
            </a:r>
            <a:r>
              <a:rPr lang="en-GB" sz="2400" dirty="0">
                <a:solidFill>
                  <a:schemeClr val="accent5">
                    <a:lumMod val="50000"/>
                  </a:schemeClr>
                </a:solidFill>
              </a:rPr>
              <a:t>. </a:t>
            </a:r>
            <a:r>
              <a:rPr lang="en-GB" sz="2400" dirty="0" err="1">
                <a:solidFill>
                  <a:schemeClr val="accent5">
                    <a:lumMod val="50000"/>
                  </a:schemeClr>
                </a:solidFill>
              </a:rPr>
              <a:t>Parfois</a:t>
            </a:r>
            <a:r>
              <a:rPr lang="en-GB" sz="2400" dirty="0">
                <a:solidFill>
                  <a:schemeClr val="accent5">
                    <a:lumMod val="50000"/>
                  </a:schemeClr>
                </a:solidFill>
              </a:rPr>
              <a:t>, </a:t>
            </a:r>
            <a:r>
              <a:rPr lang="en-GB" sz="2400" b="1" dirty="0">
                <a:solidFill>
                  <a:schemeClr val="accent5">
                    <a:lumMod val="50000"/>
                  </a:schemeClr>
                </a:solidFill>
              </a:rPr>
              <a:t>nous </a:t>
            </a:r>
            <a:r>
              <a:rPr lang="en-GB" sz="2400" dirty="0" err="1">
                <a:solidFill>
                  <a:schemeClr val="accent5">
                    <a:lumMod val="50000"/>
                  </a:schemeClr>
                </a:solidFill>
              </a:rPr>
              <a:t>dépendons</a:t>
            </a:r>
            <a:r>
              <a:rPr lang="en-GB" sz="2400" dirty="0">
                <a:solidFill>
                  <a:schemeClr val="accent5">
                    <a:lumMod val="50000"/>
                  </a:schemeClr>
                </a:solidFill>
              </a:rPr>
              <a:t> des profs pour </a:t>
            </a:r>
            <a:r>
              <a:rPr lang="en-GB" sz="2400" dirty="0" err="1">
                <a:solidFill>
                  <a:schemeClr val="accent5">
                    <a:lumMod val="50000"/>
                  </a:schemeClr>
                </a:solidFill>
              </a:rPr>
              <a:t>traduire</a:t>
            </a:r>
            <a:r>
              <a:rPr lang="en-GB" sz="2400" dirty="0">
                <a:solidFill>
                  <a:schemeClr val="accent5">
                    <a:lumMod val="50000"/>
                  </a:schemeClr>
                </a:solidFill>
              </a:rPr>
              <a:t> des choses. </a:t>
            </a:r>
            <a:r>
              <a:rPr lang="en-GB" sz="2400" b="1" dirty="0" err="1">
                <a:solidFill>
                  <a:schemeClr val="accent5">
                    <a:lumMod val="50000"/>
                  </a:schemeClr>
                </a:solidFill>
              </a:rPr>
              <a:t>Vous</a:t>
            </a:r>
            <a:r>
              <a:rPr lang="en-GB" sz="2400" b="1" dirty="0">
                <a:solidFill>
                  <a:schemeClr val="accent5">
                    <a:lumMod val="50000"/>
                  </a:schemeClr>
                </a:solidFill>
              </a:rPr>
              <a:t> </a:t>
            </a:r>
            <a:r>
              <a:rPr lang="en-GB" sz="2400" dirty="0">
                <a:solidFill>
                  <a:schemeClr val="accent5">
                    <a:lumMod val="50000"/>
                  </a:schemeClr>
                </a:solidFill>
              </a:rPr>
              <a:t>ne</a:t>
            </a:r>
            <a:r>
              <a:rPr lang="en-GB" sz="2400" b="1" dirty="0">
                <a:solidFill>
                  <a:schemeClr val="accent5">
                    <a:lumMod val="50000"/>
                  </a:schemeClr>
                </a:solidFill>
              </a:rPr>
              <a:t> </a:t>
            </a:r>
            <a:r>
              <a:rPr lang="en-GB" sz="2400" dirty="0" err="1">
                <a:solidFill>
                  <a:schemeClr val="accent5">
                    <a:lumMod val="50000"/>
                  </a:schemeClr>
                </a:solidFill>
              </a:rPr>
              <a:t>dépendez</a:t>
            </a:r>
            <a:r>
              <a:rPr lang="en-GB" sz="2400" dirty="0">
                <a:solidFill>
                  <a:schemeClr val="accent5">
                    <a:lumMod val="50000"/>
                  </a:schemeClr>
                </a:solidFill>
              </a:rPr>
              <a:t> pas des profs pour </a:t>
            </a:r>
            <a:r>
              <a:rPr lang="en-GB" sz="2400" dirty="0" err="1">
                <a:solidFill>
                  <a:schemeClr val="accent5">
                    <a:lumMod val="50000"/>
                  </a:schemeClr>
                </a:solidFill>
              </a:rPr>
              <a:t>traduire</a:t>
            </a:r>
            <a:r>
              <a:rPr lang="en-GB" sz="2400" dirty="0">
                <a:solidFill>
                  <a:schemeClr val="accent5">
                    <a:lumMod val="50000"/>
                  </a:schemeClr>
                </a:solidFill>
              </a:rPr>
              <a:t> – </a:t>
            </a:r>
            <a:r>
              <a:rPr lang="en-GB" sz="2400" dirty="0" err="1">
                <a:solidFill>
                  <a:schemeClr val="accent5">
                    <a:lumMod val="50000"/>
                  </a:schemeClr>
                </a:solidFill>
              </a:rPr>
              <a:t>c’est</a:t>
            </a:r>
            <a:r>
              <a:rPr lang="en-GB" sz="2400" dirty="0">
                <a:solidFill>
                  <a:schemeClr val="accent5">
                    <a:lumMod val="50000"/>
                  </a:schemeClr>
                </a:solidFill>
              </a:rPr>
              <a:t> </a:t>
            </a:r>
            <a:r>
              <a:rPr lang="en-GB" sz="2400" dirty="0" err="1">
                <a:solidFill>
                  <a:schemeClr val="accent5">
                    <a:lumMod val="50000"/>
                  </a:schemeClr>
                </a:solidFill>
              </a:rPr>
              <a:t>tres</a:t>
            </a:r>
            <a:r>
              <a:rPr lang="en-GB" sz="2400" dirty="0">
                <a:solidFill>
                  <a:schemeClr val="accent5">
                    <a:lumMod val="50000"/>
                  </a:schemeClr>
                </a:solidFill>
              </a:rPr>
              <a:t> </a:t>
            </a:r>
            <a:r>
              <a:rPr lang="en-GB" sz="2400" dirty="0" err="1">
                <a:solidFill>
                  <a:schemeClr val="accent5">
                    <a:lumMod val="50000"/>
                  </a:schemeClr>
                </a:solidFill>
              </a:rPr>
              <a:t>impressionnant</a:t>
            </a:r>
            <a:r>
              <a:rPr lang="en-GB" sz="2400" dirty="0">
                <a:solidFill>
                  <a:schemeClr val="accent5">
                    <a:lumMod val="50000"/>
                  </a:schemeClr>
                </a:solidFill>
              </a:rPr>
              <a:t> ! </a:t>
            </a:r>
            <a:r>
              <a:rPr lang="en-GB" sz="2400" b="1" dirty="0">
                <a:solidFill>
                  <a:schemeClr val="accent5">
                    <a:lumMod val="50000"/>
                  </a:schemeClr>
                </a:solidFill>
              </a:rPr>
              <a:t>Nous </a:t>
            </a:r>
            <a:r>
              <a:rPr lang="en-GB" sz="2400" dirty="0" err="1">
                <a:solidFill>
                  <a:schemeClr val="accent5">
                    <a:lumMod val="50000"/>
                  </a:schemeClr>
                </a:solidFill>
              </a:rPr>
              <a:t>descendons</a:t>
            </a:r>
            <a:r>
              <a:rPr lang="en-GB" sz="2400" dirty="0">
                <a:solidFill>
                  <a:schemeClr val="accent5">
                    <a:lumMod val="50000"/>
                  </a:schemeClr>
                </a:solidFill>
              </a:rPr>
              <a:t> les </a:t>
            </a:r>
            <a:r>
              <a:rPr lang="en-GB" sz="2400" dirty="0" err="1">
                <a:solidFill>
                  <a:schemeClr val="accent5">
                    <a:lumMod val="50000"/>
                  </a:schemeClr>
                </a:solidFill>
              </a:rPr>
              <a:t>pistes</a:t>
            </a:r>
            <a:r>
              <a:rPr lang="en-GB" sz="2400" dirty="0">
                <a:solidFill>
                  <a:schemeClr val="accent5">
                    <a:lumMod val="50000"/>
                  </a:schemeClr>
                </a:solidFill>
              </a:rPr>
              <a:t> </a:t>
            </a:r>
            <a:r>
              <a:rPr lang="en-GB" sz="2400" dirty="0" err="1">
                <a:solidFill>
                  <a:schemeClr val="accent5">
                    <a:lumMod val="50000"/>
                  </a:schemeClr>
                </a:solidFill>
              </a:rPr>
              <a:t>bleues</a:t>
            </a:r>
            <a:r>
              <a:rPr lang="en-GB" sz="2400" dirty="0">
                <a:solidFill>
                  <a:schemeClr val="accent5">
                    <a:lumMod val="50000"/>
                  </a:schemeClr>
                </a:solidFill>
              </a:rPr>
              <a:t>. </a:t>
            </a:r>
            <a:r>
              <a:rPr lang="en-GB" sz="2400" dirty="0" err="1">
                <a:solidFill>
                  <a:schemeClr val="accent5">
                    <a:lumMod val="50000"/>
                  </a:schemeClr>
                </a:solidFill>
              </a:rPr>
              <a:t>C’est</a:t>
            </a:r>
            <a:r>
              <a:rPr lang="en-GB" sz="2400" dirty="0">
                <a:solidFill>
                  <a:schemeClr val="accent5">
                    <a:lumMod val="50000"/>
                  </a:schemeClr>
                </a:solidFill>
              </a:rPr>
              <a:t> </a:t>
            </a:r>
            <a:r>
              <a:rPr lang="en-GB" sz="2400" dirty="0" err="1">
                <a:solidFill>
                  <a:schemeClr val="accent5">
                    <a:lumMod val="50000"/>
                  </a:schemeClr>
                </a:solidFill>
              </a:rPr>
              <a:t>mieux</a:t>
            </a:r>
            <a:r>
              <a:rPr lang="en-GB" sz="2400" dirty="0">
                <a:solidFill>
                  <a:schemeClr val="accent5">
                    <a:lumMod val="50000"/>
                  </a:schemeClr>
                </a:solidFill>
              </a:rPr>
              <a:t> </a:t>
            </a:r>
            <a:r>
              <a:rPr lang="en-GB" sz="2400" dirty="0" err="1">
                <a:solidFill>
                  <a:schemeClr val="accent5">
                    <a:lumMod val="50000"/>
                  </a:schemeClr>
                </a:solidFill>
              </a:rPr>
              <a:t>parce</a:t>
            </a:r>
            <a:r>
              <a:rPr lang="en-GB" sz="2400" dirty="0">
                <a:solidFill>
                  <a:schemeClr val="accent5">
                    <a:lumMod val="50000"/>
                  </a:schemeClr>
                </a:solidFill>
              </a:rPr>
              <a:t> </a:t>
            </a:r>
            <a:r>
              <a:rPr lang="en-GB" sz="2400" dirty="0" err="1">
                <a:solidFill>
                  <a:schemeClr val="accent5">
                    <a:lumMod val="50000"/>
                  </a:schemeClr>
                </a:solidFill>
              </a:rPr>
              <a:t>qu’elles</a:t>
            </a:r>
            <a:r>
              <a:rPr lang="en-GB" sz="2400" dirty="0">
                <a:solidFill>
                  <a:schemeClr val="accent5">
                    <a:lumMod val="50000"/>
                  </a:schemeClr>
                </a:solidFill>
              </a:rPr>
              <a:t> </a:t>
            </a:r>
            <a:r>
              <a:rPr lang="en-GB" sz="2400" dirty="0" err="1">
                <a:solidFill>
                  <a:schemeClr val="accent5">
                    <a:lumMod val="50000"/>
                  </a:schemeClr>
                </a:solidFill>
              </a:rPr>
              <a:t>sont</a:t>
            </a:r>
            <a:r>
              <a:rPr lang="en-GB" sz="2400" dirty="0">
                <a:solidFill>
                  <a:schemeClr val="accent5">
                    <a:lumMod val="50000"/>
                  </a:schemeClr>
                </a:solidFill>
              </a:rPr>
              <a:t> </a:t>
            </a:r>
            <a:r>
              <a:rPr lang="en-GB" sz="2400" dirty="0" err="1">
                <a:solidFill>
                  <a:schemeClr val="accent5">
                    <a:lumMod val="50000"/>
                  </a:schemeClr>
                </a:solidFill>
              </a:rPr>
              <a:t>moins</a:t>
            </a:r>
            <a:r>
              <a:rPr lang="en-GB" sz="2400" dirty="0">
                <a:solidFill>
                  <a:schemeClr val="accent5">
                    <a:lumMod val="50000"/>
                  </a:schemeClr>
                </a:solidFill>
              </a:rPr>
              <a:t> </a:t>
            </a:r>
            <a:r>
              <a:rPr lang="en-GB" sz="2400" dirty="0" err="1">
                <a:solidFill>
                  <a:schemeClr val="accent5">
                    <a:lumMod val="50000"/>
                  </a:schemeClr>
                </a:solidFill>
              </a:rPr>
              <a:t>dures</a:t>
            </a:r>
            <a:r>
              <a:rPr lang="en-GB" sz="2400" dirty="0">
                <a:solidFill>
                  <a:schemeClr val="accent5">
                    <a:lumMod val="50000"/>
                  </a:schemeClr>
                </a:solidFill>
              </a:rPr>
              <a:t> que les </a:t>
            </a:r>
            <a:r>
              <a:rPr lang="en-GB" sz="2400" dirty="0" err="1">
                <a:solidFill>
                  <a:schemeClr val="accent5">
                    <a:lumMod val="50000"/>
                  </a:schemeClr>
                </a:solidFill>
              </a:rPr>
              <a:t>pistes</a:t>
            </a:r>
            <a:r>
              <a:rPr lang="en-GB" sz="2400" dirty="0">
                <a:solidFill>
                  <a:schemeClr val="accent5">
                    <a:lumMod val="50000"/>
                  </a:schemeClr>
                </a:solidFill>
              </a:rPr>
              <a:t> rouges. </a:t>
            </a:r>
            <a:r>
              <a:rPr lang="en-GB" sz="2400" b="1" dirty="0" err="1">
                <a:solidFill>
                  <a:schemeClr val="accent5">
                    <a:lumMod val="50000"/>
                  </a:schemeClr>
                </a:solidFill>
              </a:rPr>
              <a:t>Vous</a:t>
            </a:r>
            <a:r>
              <a:rPr lang="en-GB" sz="2400" dirty="0">
                <a:solidFill>
                  <a:schemeClr val="accent5">
                    <a:lumMod val="50000"/>
                  </a:schemeClr>
                </a:solidFill>
              </a:rPr>
              <a:t> </a:t>
            </a:r>
            <a:r>
              <a:rPr lang="en-GB" sz="2400" dirty="0" err="1">
                <a:solidFill>
                  <a:schemeClr val="accent5">
                    <a:lumMod val="50000"/>
                  </a:schemeClr>
                </a:solidFill>
              </a:rPr>
              <a:t>descendez</a:t>
            </a:r>
            <a:r>
              <a:rPr lang="en-GB" sz="2400" dirty="0">
                <a:solidFill>
                  <a:schemeClr val="accent5">
                    <a:lumMod val="50000"/>
                  </a:schemeClr>
                </a:solidFill>
              </a:rPr>
              <a:t> </a:t>
            </a:r>
            <a:r>
              <a:rPr lang="en-GB" sz="2400" dirty="0" err="1">
                <a:solidFill>
                  <a:schemeClr val="accent5">
                    <a:lumMod val="50000"/>
                  </a:schemeClr>
                </a:solidFill>
              </a:rPr>
              <a:t>facilement</a:t>
            </a:r>
            <a:r>
              <a:rPr lang="en-GB" sz="2400" dirty="0">
                <a:solidFill>
                  <a:schemeClr val="accent5">
                    <a:lumMod val="50000"/>
                  </a:schemeClr>
                </a:solidFill>
              </a:rPr>
              <a:t> les </a:t>
            </a:r>
            <a:r>
              <a:rPr lang="en-GB" sz="2400" dirty="0" err="1">
                <a:solidFill>
                  <a:schemeClr val="accent5">
                    <a:lumMod val="50000"/>
                  </a:schemeClr>
                </a:solidFill>
              </a:rPr>
              <a:t>pistes</a:t>
            </a:r>
            <a:r>
              <a:rPr lang="en-GB" sz="2400" dirty="0">
                <a:solidFill>
                  <a:schemeClr val="accent5">
                    <a:lumMod val="50000"/>
                  </a:schemeClr>
                </a:solidFill>
              </a:rPr>
              <a:t> rouges – </a:t>
            </a:r>
            <a:r>
              <a:rPr lang="en-GB" sz="2400" dirty="0" err="1">
                <a:solidFill>
                  <a:schemeClr val="accent5">
                    <a:lumMod val="50000"/>
                  </a:schemeClr>
                </a:solidFill>
              </a:rPr>
              <a:t>est-ce</a:t>
            </a:r>
            <a:r>
              <a:rPr lang="en-GB" sz="2400" dirty="0">
                <a:solidFill>
                  <a:schemeClr val="accent5">
                    <a:lumMod val="50000"/>
                  </a:schemeClr>
                </a:solidFill>
              </a:rPr>
              <a:t> que </a:t>
            </a:r>
            <a:r>
              <a:rPr lang="en-GB" sz="2400" dirty="0" err="1">
                <a:solidFill>
                  <a:schemeClr val="accent5">
                    <a:lumMod val="50000"/>
                  </a:schemeClr>
                </a:solidFill>
              </a:rPr>
              <a:t>c’est</a:t>
            </a:r>
            <a:r>
              <a:rPr lang="en-GB" sz="2400" dirty="0">
                <a:solidFill>
                  <a:schemeClr val="accent5">
                    <a:lumMod val="50000"/>
                  </a:schemeClr>
                </a:solidFill>
              </a:rPr>
              <a:t> </a:t>
            </a:r>
            <a:r>
              <a:rPr lang="en-GB" sz="2400" dirty="0" err="1">
                <a:solidFill>
                  <a:schemeClr val="accent5">
                    <a:lumMod val="50000"/>
                  </a:schemeClr>
                </a:solidFill>
              </a:rPr>
              <a:t>dangereux</a:t>
            </a:r>
            <a:r>
              <a:rPr lang="en-GB" sz="2400" dirty="0">
                <a:solidFill>
                  <a:schemeClr val="accent5">
                    <a:lumMod val="50000"/>
                  </a:schemeClr>
                </a:solidFill>
              </a:rPr>
              <a:t> ? </a:t>
            </a:r>
            <a:r>
              <a:rPr lang="en-GB" sz="2400" b="1" dirty="0">
                <a:solidFill>
                  <a:schemeClr val="accent5">
                    <a:lumMod val="50000"/>
                  </a:schemeClr>
                </a:solidFill>
              </a:rPr>
              <a:t>Nous </a:t>
            </a:r>
            <a:r>
              <a:rPr lang="en-GB" sz="2400" dirty="0" err="1">
                <a:solidFill>
                  <a:schemeClr val="accent5">
                    <a:lumMod val="50000"/>
                  </a:schemeClr>
                </a:solidFill>
              </a:rPr>
              <a:t>attendons</a:t>
            </a:r>
            <a:r>
              <a:rPr lang="en-GB" sz="2400" dirty="0">
                <a:solidFill>
                  <a:schemeClr val="accent5">
                    <a:lumMod val="50000"/>
                  </a:schemeClr>
                </a:solidFill>
              </a:rPr>
              <a:t> </a:t>
            </a:r>
            <a:r>
              <a:rPr lang="en-GB" sz="2400" dirty="0" err="1">
                <a:solidFill>
                  <a:schemeClr val="accent5">
                    <a:lumMod val="50000"/>
                  </a:schemeClr>
                </a:solidFill>
              </a:rPr>
              <a:t>une</a:t>
            </a:r>
            <a:r>
              <a:rPr lang="en-GB" sz="2400" dirty="0">
                <a:solidFill>
                  <a:schemeClr val="accent5">
                    <a:lumMod val="50000"/>
                  </a:schemeClr>
                </a:solidFill>
              </a:rPr>
              <a:t> </a:t>
            </a:r>
            <a:r>
              <a:rPr lang="en-GB" sz="2400" dirty="0" err="1">
                <a:solidFill>
                  <a:schemeClr val="accent5">
                    <a:lumMod val="50000"/>
                  </a:schemeClr>
                </a:solidFill>
              </a:rPr>
              <a:t>réponse</a:t>
            </a:r>
            <a:r>
              <a:rPr lang="en-GB" sz="2400" dirty="0">
                <a:solidFill>
                  <a:schemeClr val="accent5">
                    <a:lumMod val="50000"/>
                  </a:schemeClr>
                </a:solidFill>
              </a:rPr>
              <a:t>, </a:t>
            </a:r>
            <a:r>
              <a:rPr lang="en-GB" sz="2400" dirty="0" err="1">
                <a:solidFill>
                  <a:schemeClr val="accent5">
                    <a:lumMod val="50000"/>
                  </a:schemeClr>
                </a:solidFill>
              </a:rPr>
              <a:t>mais</a:t>
            </a:r>
            <a:r>
              <a:rPr lang="en-GB" sz="2400" dirty="0">
                <a:solidFill>
                  <a:schemeClr val="accent5">
                    <a:lumMod val="50000"/>
                  </a:schemeClr>
                </a:solidFill>
              </a:rPr>
              <a:t> je </a:t>
            </a:r>
            <a:r>
              <a:rPr lang="en-GB" sz="2400" dirty="0" err="1">
                <a:solidFill>
                  <a:schemeClr val="accent5">
                    <a:lumMod val="50000"/>
                  </a:schemeClr>
                </a:solidFill>
              </a:rPr>
              <a:t>sais</a:t>
            </a:r>
            <a:r>
              <a:rPr lang="en-GB" sz="2400" dirty="0">
                <a:solidFill>
                  <a:schemeClr val="accent5">
                    <a:lumMod val="50000"/>
                  </a:schemeClr>
                </a:solidFill>
              </a:rPr>
              <a:t> que** </a:t>
            </a:r>
            <a:r>
              <a:rPr lang="en-GB" sz="2400" b="1" dirty="0" err="1">
                <a:solidFill>
                  <a:schemeClr val="accent5">
                    <a:lumMod val="50000"/>
                  </a:schemeClr>
                </a:solidFill>
              </a:rPr>
              <a:t>vous</a:t>
            </a:r>
            <a:r>
              <a:rPr lang="en-GB" sz="2400" b="1" dirty="0">
                <a:solidFill>
                  <a:schemeClr val="accent5">
                    <a:lumMod val="50000"/>
                  </a:schemeClr>
                </a:solidFill>
              </a:rPr>
              <a:t> </a:t>
            </a:r>
            <a:r>
              <a:rPr lang="en-GB" sz="2400" dirty="0" err="1">
                <a:solidFill>
                  <a:schemeClr val="accent5">
                    <a:lumMod val="50000"/>
                  </a:schemeClr>
                </a:solidFill>
              </a:rPr>
              <a:t>attendez</a:t>
            </a:r>
            <a:r>
              <a:rPr lang="en-GB" sz="2400" dirty="0">
                <a:solidFill>
                  <a:schemeClr val="accent5">
                    <a:lumMod val="50000"/>
                  </a:schemeClr>
                </a:solidFill>
              </a:rPr>
              <a:t> le bus </a:t>
            </a:r>
            <a:r>
              <a:rPr lang="en-GB" sz="2400" dirty="0" err="1">
                <a:solidFill>
                  <a:schemeClr val="accent5">
                    <a:lumMod val="50000"/>
                  </a:schemeClr>
                </a:solidFill>
              </a:rPr>
              <a:t>en</a:t>
            </a:r>
            <a:r>
              <a:rPr lang="en-GB" sz="2400" dirty="0">
                <a:solidFill>
                  <a:schemeClr val="accent5">
                    <a:lumMod val="50000"/>
                  </a:schemeClr>
                </a:solidFill>
              </a:rPr>
              <a:t> </a:t>
            </a:r>
            <a:r>
              <a:rPr lang="en-GB" sz="2400" dirty="0" err="1">
                <a:solidFill>
                  <a:schemeClr val="accent5">
                    <a:lumMod val="50000"/>
                  </a:schemeClr>
                </a:solidFill>
              </a:rPr>
              <a:t>ce</a:t>
            </a:r>
            <a:r>
              <a:rPr lang="en-GB" sz="2400" dirty="0">
                <a:solidFill>
                  <a:schemeClr val="accent5">
                    <a:lumMod val="50000"/>
                  </a:schemeClr>
                </a:solidFill>
              </a:rPr>
              <a:t> moment. </a:t>
            </a:r>
            <a:r>
              <a:rPr lang="en-GB" sz="2400" b="1" dirty="0" err="1">
                <a:solidFill>
                  <a:schemeClr val="accent5">
                    <a:lumMod val="50000"/>
                  </a:schemeClr>
                </a:solidFill>
              </a:rPr>
              <a:t>Vous</a:t>
            </a:r>
            <a:r>
              <a:rPr lang="en-GB" sz="2400" dirty="0">
                <a:solidFill>
                  <a:schemeClr val="accent5">
                    <a:lumMod val="50000"/>
                  </a:schemeClr>
                </a:solidFill>
              </a:rPr>
              <a:t> </a:t>
            </a:r>
            <a:r>
              <a:rPr lang="en-GB" sz="2400" dirty="0" err="1">
                <a:solidFill>
                  <a:schemeClr val="accent5">
                    <a:lumMod val="50000"/>
                  </a:schemeClr>
                </a:solidFill>
              </a:rPr>
              <a:t>répondez</a:t>
            </a:r>
            <a:r>
              <a:rPr lang="en-GB" sz="2400" dirty="0">
                <a:solidFill>
                  <a:schemeClr val="accent5">
                    <a:lumMod val="50000"/>
                  </a:schemeClr>
                </a:solidFill>
              </a:rPr>
              <a:t> dans </a:t>
            </a:r>
            <a:r>
              <a:rPr lang="en-GB" sz="2400" dirty="0" err="1">
                <a:solidFill>
                  <a:schemeClr val="accent5">
                    <a:lumMod val="50000"/>
                  </a:schemeClr>
                </a:solidFill>
              </a:rPr>
              <a:t>une</a:t>
            </a:r>
            <a:r>
              <a:rPr lang="en-GB" sz="2400" dirty="0">
                <a:solidFill>
                  <a:schemeClr val="accent5">
                    <a:lumMod val="50000"/>
                  </a:schemeClr>
                </a:solidFill>
              </a:rPr>
              <a:t> </a:t>
            </a:r>
            <a:r>
              <a:rPr lang="en-GB" sz="2400" dirty="0" err="1">
                <a:solidFill>
                  <a:schemeClr val="accent5">
                    <a:lumMod val="50000"/>
                  </a:schemeClr>
                </a:solidFill>
              </a:rPr>
              <a:t>heure</a:t>
            </a:r>
            <a:r>
              <a:rPr lang="en-GB" sz="2400" dirty="0">
                <a:solidFill>
                  <a:schemeClr val="accent5">
                    <a:lumMod val="50000"/>
                  </a:schemeClr>
                </a:solidFill>
              </a:rPr>
              <a:t> </a:t>
            </a:r>
            <a:r>
              <a:rPr lang="en-GB" sz="2400" dirty="0" err="1">
                <a:solidFill>
                  <a:schemeClr val="accent5">
                    <a:lumMod val="50000"/>
                  </a:schemeClr>
                </a:solidFill>
              </a:rPr>
              <a:t>ou</a:t>
            </a:r>
            <a:r>
              <a:rPr lang="en-GB" sz="2400" dirty="0">
                <a:solidFill>
                  <a:schemeClr val="accent5">
                    <a:lumMod val="50000"/>
                  </a:schemeClr>
                </a:solidFill>
              </a:rPr>
              <a:t> deux, </a:t>
            </a:r>
            <a:r>
              <a:rPr lang="en-GB" sz="2400" dirty="0" err="1">
                <a:solidFill>
                  <a:schemeClr val="accent5">
                    <a:lumMod val="50000"/>
                  </a:schemeClr>
                </a:solidFill>
              </a:rPr>
              <a:t>alors</a:t>
            </a:r>
            <a:r>
              <a:rPr lang="en-GB" sz="2400" dirty="0">
                <a:solidFill>
                  <a:schemeClr val="accent5">
                    <a:lumMod val="50000"/>
                  </a:schemeClr>
                </a:solidFill>
              </a:rPr>
              <a:t> ! </a:t>
            </a:r>
          </a:p>
        </p:txBody>
      </p:sp>
      <p:sp>
        <p:nvSpPr>
          <p:cNvPr id="5" name="TextBox 4"/>
          <p:cNvSpPr txBox="1"/>
          <p:nvPr/>
        </p:nvSpPr>
        <p:spPr>
          <a:xfrm>
            <a:off x="522908" y="2368702"/>
            <a:ext cx="761475" cy="461665"/>
          </a:xfrm>
          <a:prstGeom prst="rect">
            <a:avLst/>
          </a:prstGeom>
          <a:solidFill>
            <a:schemeClr val="bg1"/>
          </a:solidFill>
        </p:spPr>
        <p:txBody>
          <a:bodyPr wrap="square" rtlCol="0">
            <a:spAutoFit/>
          </a:bodyPr>
          <a:lstStyle/>
          <a:p>
            <a:pPr algn="l"/>
            <a:r>
              <a:rPr lang="en-GB" sz="2400" b="1" dirty="0">
                <a:solidFill>
                  <a:schemeClr val="accent5">
                    <a:lumMod val="50000"/>
                  </a:schemeClr>
                </a:solidFill>
              </a:rPr>
              <a:t>1) </a:t>
            </a:r>
          </a:p>
        </p:txBody>
      </p:sp>
      <p:sp>
        <p:nvSpPr>
          <p:cNvPr id="9" name="TextBox 8"/>
          <p:cNvSpPr txBox="1"/>
          <p:nvPr/>
        </p:nvSpPr>
        <p:spPr>
          <a:xfrm>
            <a:off x="11037135" y="2357723"/>
            <a:ext cx="761476" cy="472644"/>
          </a:xfrm>
          <a:prstGeom prst="rect">
            <a:avLst/>
          </a:prstGeom>
          <a:solidFill>
            <a:schemeClr val="bg1"/>
          </a:solidFill>
        </p:spPr>
        <p:txBody>
          <a:bodyPr wrap="square" rtlCol="0">
            <a:spAutoFit/>
          </a:bodyPr>
          <a:lstStyle/>
          <a:p>
            <a:pPr algn="l"/>
            <a:r>
              <a:rPr lang="en-GB" sz="2400" b="1" dirty="0">
                <a:solidFill>
                  <a:schemeClr val="accent5">
                    <a:lumMod val="50000"/>
                  </a:schemeClr>
                </a:solidFill>
              </a:rPr>
              <a:t>2) </a:t>
            </a:r>
          </a:p>
        </p:txBody>
      </p:sp>
      <p:sp>
        <p:nvSpPr>
          <p:cNvPr id="10" name="TextBox 9"/>
          <p:cNvSpPr txBox="1"/>
          <p:nvPr/>
        </p:nvSpPr>
        <p:spPr>
          <a:xfrm>
            <a:off x="7503592" y="2922611"/>
            <a:ext cx="794381" cy="461665"/>
          </a:xfrm>
          <a:prstGeom prst="rect">
            <a:avLst/>
          </a:prstGeom>
          <a:solidFill>
            <a:schemeClr val="bg1"/>
          </a:solidFill>
        </p:spPr>
        <p:txBody>
          <a:bodyPr wrap="square" rtlCol="0">
            <a:spAutoFit/>
          </a:bodyPr>
          <a:lstStyle/>
          <a:p>
            <a:pPr algn="l"/>
            <a:r>
              <a:rPr lang="en-GB" sz="2400" b="1" dirty="0">
                <a:solidFill>
                  <a:schemeClr val="accent5">
                    <a:lumMod val="50000"/>
                  </a:schemeClr>
                </a:solidFill>
              </a:rPr>
              <a:t>3) </a:t>
            </a:r>
          </a:p>
        </p:txBody>
      </p:sp>
      <p:sp>
        <p:nvSpPr>
          <p:cNvPr id="11" name="TextBox 10"/>
          <p:cNvSpPr txBox="1"/>
          <p:nvPr/>
        </p:nvSpPr>
        <p:spPr>
          <a:xfrm>
            <a:off x="7460524" y="3473725"/>
            <a:ext cx="761476" cy="461665"/>
          </a:xfrm>
          <a:prstGeom prst="rect">
            <a:avLst/>
          </a:prstGeom>
          <a:solidFill>
            <a:schemeClr val="bg1"/>
          </a:solidFill>
        </p:spPr>
        <p:txBody>
          <a:bodyPr wrap="square" rtlCol="0">
            <a:spAutoFit/>
          </a:bodyPr>
          <a:lstStyle/>
          <a:p>
            <a:pPr algn="l"/>
            <a:r>
              <a:rPr lang="en-GB" sz="2400" b="1" dirty="0">
                <a:solidFill>
                  <a:schemeClr val="accent5">
                    <a:lumMod val="50000"/>
                  </a:schemeClr>
                </a:solidFill>
              </a:rPr>
              <a:t>4) </a:t>
            </a:r>
          </a:p>
        </p:txBody>
      </p:sp>
      <p:sp>
        <p:nvSpPr>
          <p:cNvPr id="12" name="TextBox 11"/>
          <p:cNvSpPr txBox="1"/>
          <p:nvPr/>
        </p:nvSpPr>
        <p:spPr>
          <a:xfrm>
            <a:off x="522908" y="4552589"/>
            <a:ext cx="761475" cy="461665"/>
          </a:xfrm>
          <a:prstGeom prst="rect">
            <a:avLst/>
          </a:prstGeom>
          <a:solidFill>
            <a:schemeClr val="bg1"/>
          </a:solidFill>
        </p:spPr>
        <p:txBody>
          <a:bodyPr wrap="square" rtlCol="0">
            <a:spAutoFit/>
          </a:bodyPr>
          <a:lstStyle/>
          <a:p>
            <a:pPr algn="l"/>
            <a:r>
              <a:rPr lang="en-GB" sz="2400" b="1" dirty="0">
                <a:solidFill>
                  <a:schemeClr val="accent5">
                    <a:lumMod val="50000"/>
                  </a:schemeClr>
                </a:solidFill>
              </a:rPr>
              <a:t>5) </a:t>
            </a:r>
          </a:p>
        </p:txBody>
      </p:sp>
      <p:sp>
        <p:nvSpPr>
          <p:cNvPr id="14" name="TextBox 13"/>
          <p:cNvSpPr txBox="1"/>
          <p:nvPr/>
        </p:nvSpPr>
        <p:spPr>
          <a:xfrm>
            <a:off x="522908" y="5149944"/>
            <a:ext cx="761476" cy="461665"/>
          </a:xfrm>
          <a:prstGeom prst="rect">
            <a:avLst/>
          </a:prstGeom>
          <a:solidFill>
            <a:schemeClr val="bg1"/>
          </a:solidFill>
        </p:spPr>
        <p:txBody>
          <a:bodyPr wrap="square" rtlCol="0">
            <a:spAutoFit/>
          </a:bodyPr>
          <a:lstStyle/>
          <a:p>
            <a:r>
              <a:rPr lang="en-GB" sz="2400" b="1" dirty="0">
                <a:solidFill>
                  <a:schemeClr val="accent5">
                    <a:lumMod val="50000"/>
                  </a:schemeClr>
                </a:solidFill>
              </a:rPr>
              <a:t>6)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651242" cy="707849"/>
          </a:xfrm>
        </p:spPr>
        <p:txBody>
          <a:bodyPr>
            <a:normAutofit/>
          </a:bodyPr>
          <a:lstStyle/>
          <a:p>
            <a:r>
              <a:rPr lang="en-GB" sz="2800" b="1" dirty="0">
                <a:solidFill>
                  <a:schemeClr val="bg1"/>
                </a:solidFill>
              </a:rPr>
              <a:t>Le voyage </a:t>
            </a:r>
            <a:r>
              <a:rPr lang="en-GB" sz="2800" b="1" dirty="0" err="1">
                <a:solidFill>
                  <a:schemeClr val="bg1"/>
                </a:solidFill>
              </a:rPr>
              <a:t>scolaire</a:t>
            </a:r>
            <a:r>
              <a:rPr lang="en-GB" sz="2800" b="1" dirty="0">
                <a:solidFill>
                  <a:schemeClr val="bg1"/>
                </a:solidFill>
              </a:rPr>
              <a:t> </a:t>
            </a:r>
            <a:r>
              <a:rPr lang="en-GB" sz="2800" b="1" dirty="0" err="1">
                <a:solidFill>
                  <a:schemeClr val="bg1"/>
                </a:solidFill>
              </a:rPr>
              <a:t>d’Océane</a:t>
            </a:r>
            <a:endParaRPr lang="en-GB" sz="2800" b="1" dirty="0">
              <a:solidFill>
                <a:schemeClr val="bg1"/>
              </a:solidFill>
            </a:endParaRPr>
          </a:p>
        </p:txBody>
      </p:sp>
      <p:sp>
        <p:nvSpPr>
          <p:cNvPr id="6" name="TextBox 5"/>
          <p:cNvSpPr txBox="1"/>
          <p:nvPr/>
        </p:nvSpPr>
        <p:spPr>
          <a:xfrm>
            <a:off x="6506469" y="211509"/>
            <a:ext cx="4063145" cy="830997"/>
          </a:xfrm>
          <a:prstGeom prst="rect">
            <a:avLst/>
          </a:prstGeom>
          <a:noFill/>
        </p:spPr>
        <p:txBody>
          <a:bodyPr wrap="square" rtlCol="0">
            <a:spAutoFit/>
          </a:bodyPr>
          <a:lstStyle/>
          <a:p>
            <a:pPr algn="l"/>
            <a:r>
              <a:rPr lang="en-GB" sz="2400" dirty="0" err="1">
                <a:solidFill>
                  <a:schemeClr val="accent5">
                    <a:lumMod val="50000"/>
                  </a:schemeClr>
                </a:solidFill>
              </a:rPr>
              <a:t>C’est</a:t>
            </a:r>
            <a:r>
              <a:rPr lang="en-GB" sz="2400" dirty="0">
                <a:solidFill>
                  <a:schemeClr val="accent5">
                    <a:lumMod val="50000"/>
                  </a:schemeClr>
                </a:solidFill>
              </a:rPr>
              <a:t> qui – </a:t>
            </a:r>
            <a:r>
              <a:rPr lang="en-GB" sz="2400" dirty="0" err="1">
                <a:solidFill>
                  <a:schemeClr val="accent5">
                    <a:lumMod val="50000"/>
                  </a:schemeClr>
                </a:solidFill>
              </a:rPr>
              <a:t>Océane</a:t>
            </a:r>
            <a:r>
              <a:rPr lang="en-GB" sz="2400" dirty="0">
                <a:solidFill>
                  <a:schemeClr val="accent5">
                    <a:lumMod val="50000"/>
                  </a:schemeClr>
                </a:solidFill>
              </a:rPr>
              <a:t> et </a:t>
            </a:r>
            <a:r>
              <a:rPr lang="en-GB" sz="2400" dirty="0" err="1">
                <a:solidFill>
                  <a:schemeClr val="accent5">
                    <a:lumMod val="50000"/>
                  </a:schemeClr>
                </a:solidFill>
              </a:rPr>
              <a:t>ses</a:t>
            </a:r>
            <a:r>
              <a:rPr lang="en-GB" sz="2400" dirty="0">
                <a:solidFill>
                  <a:schemeClr val="accent5">
                    <a:lumMod val="50000"/>
                  </a:schemeClr>
                </a:solidFill>
              </a:rPr>
              <a:t> amies </a:t>
            </a:r>
            <a:r>
              <a:rPr lang="en-GB" sz="2400" dirty="0" err="1">
                <a:solidFill>
                  <a:schemeClr val="accent5">
                    <a:lumMod val="50000"/>
                  </a:schemeClr>
                </a:solidFill>
              </a:rPr>
              <a:t>ou</a:t>
            </a:r>
            <a:r>
              <a:rPr lang="en-GB" sz="2400" dirty="0">
                <a:solidFill>
                  <a:schemeClr val="accent5">
                    <a:lumMod val="50000"/>
                  </a:schemeClr>
                </a:solidFill>
              </a:rPr>
              <a:t> Amir et </a:t>
            </a:r>
            <a:r>
              <a:rPr lang="en-GB" sz="2400" dirty="0" err="1">
                <a:solidFill>
                  <a:schemeClr val="accent5">
                    <a:lumMod val="50000"/>
                  </a:schemeClr>
                </a:solidFill>
              </a:rPr>
              <a:t>Noura</a:t>
            </a:r>
            <a:r>
              <a:rPr lang="en-GB" sz="2400" dirty="0">
                <a:solidFill>
                  <a:schemeClr val="accent5">
                    <a:lumMod val="50000"/>
                  </a:schemeClr>
                </a:solidFill>
              </a:rPr>
              <a:t> ?</a:t>
            </a:r>
          </a:p>
        </p:txBody>
      </p:sp>
      <p:pic>
        <p:nvPicPr>
          <p:cNvPr id="1026" name="Picture 2" descr="Click Cursor, Icon, Cursor, Click, Button, Pointer">
            <a:extLst>
              <a:ext uri="{FF2B5EF4-FFF2-40B4-BE49-F238E27FC236}">
                <a16:creationId xmlns:a16="http://schemas.microsoft.com/office/drawing/2014/main" id="{81C2B98F-B8B1-4135-BEC2-5312527D76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077606">
            <a:off x="11323765" y="5743712"/>
            <a:ext cx="498308" cy="6452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icture containing shirt&#10;&#10;Description automatically generated">
            <a:extLst>
              <a:ext uri="{FF2B5EF4-FFF2-40B4-BE49-F238E27FC236}">
                <a16:creationId xmlns:a16="http://schemas.microsoft.com/office/drawing/2014/main" id="{4164D418-7208-4D1C-A4CA-5CA7EF843A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2091" y="1085707"/>
            <a:ext cx="1061923" cy="1061923"/>
          </a:xfrm>
          <a:prstGeom prst="rect">
            <a:avLst/>
          </a:prstGeom>
        </p:spPr>
      </p:pic>
      <p:sp>
        <p:nvSpPr>
          <p:cNvPr id="20" name="Thought Bubble: Cloud 19">
            <a:extLst>
              <a:ext uri="{FF2B5EF4-FFF2-40B4-BE49-F238E27FC236}">
                <a16:creationId xmlns:a16="http://schemas.microsoft.com/office/drawing/2014/main" id="{5AE544BE-4DF4-4B46-915A-699FA9290815}"/>
              </a:ext>
            </a:extLst>
          </p:cNvPr>
          <p:cNvSpPr/>
          <p:nvPr/>
        </p:nvSpPr>
        <p:spPr>
          <a:xfrm>
            <a:off x="10229153" y="716493"/>
            <a:ext cx="1552979" cy="1391988"/>
          </a:xfrm>
          <a:prstGeom prst="cloudCallout">
            <a:avLst>
              <a:gd name="adj1" fmla="val -84850"/>
              <a:gd name="adj2" fmla="val 14681"/>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Rounded Rectangle 46">
            <a:extLst>
              <a:ext uri="{FF2B5EF4-FFF2-40B4-BE49-F238E27FC236}">
                <a16:creationId xmlns:a16="http://schemas.microsoft.com/office/drawing/2014/main" id="{149DFC7E-2D7E-4563-9A1B-F0712E006A7B}"/>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4" name="TextBox 23">
            <a:extLst>
              <a:ext uri="{FF2B5EF4-FFF2-40B4-BE49-F238E27FC236}">
                <a16:creationId xmlns:a16="http://schemas.microsoft.com/office/drawing/2014/main" id="{B8A8B11C-B071-4020-A53E-D2AE14E8FA7E}"/>
              </a:ext>
            </a:extLst>
          </p:cNvPr>
          <p:cNvSpPr txBox="1"/>
          <p:nvPr/>
        </p:nvSpPr>
        <p:spPr>
          <a:xfrm>
            <a:off x="7549684" y="5128960"/>
            <a:ext cx="761476" cy="461665"/>
          </a:xfrm>
          <a:prstGeom prst="rect">
            <a:avLst/>
          </a:prstGeom>
          <a:solidFill>
            <a:schemeClr val="bg1"/>
          </a:solidFill>
        </p:spPr>
        <p:txBody>
          <a:bodyPr wrap="square" rtlCol="0">
            <a:spAutoFit/>
          </a:bodyPr>
          <a:lstStyle/>
          <a:p>
            <a:r>
              <a:rPr lang="en-GB" sz="2400" b="1" dirty="0">
                <a:solidFill>
                  <a:schemeClr val="accent5">
                    <a:lumMod val="50000"/>
                  </a:schemeClr>
                </a:solidFill>
              </a:rPr>
              <a:t>7) </a:t>
            </a:r>
          </a:p>
        </p:txBody>
      </p:sp>
      <p:sp>
        <p:nvSpPr>
          <p:cNvPr id="25" name="TextBox 24">
            <a:extLst>
              <a:ext uri="{FF2B5EF4-FFF2-40B4-BE49-F238E27FC236}">
                <a16:creationId xmlns:a16="http://schemas.microsoft.com/office/drawing/2014/main" id="{BB98F498-5210-4921-B0A5-67F2DA8F56C4}"/>
              </a:ext>
            </a:extLst>
          </p:cNvPr>
          <p:cNvSpPr txBox="1"/>
          <p:nvPr/>
        </p:nvSpPr>
        <p:spPr>
          <a:xfrm>
            <a:off x="1916106" y="5657506"/>
            <a:ext cx="761476" cy="461665"/>
          </a:xfrm>
          <a:prstGeom prst="rect">
            <a:avLst/>
          </a:prstGeom>
          <a:solidFill>
            <a:schemeClr val="bg1"/>
          </a:solidFill>
        </p:spPr>
        <p:txBody>
          <a:bodyPr wrap="square" rtlCol="0">
            <a:spAutoFit/>
          </a:bodyPr>
          <a:lstStyle/>
          <a:p>
            <a:r>
              <a:rPr lang="en-GB" sz="2400" b="1" dirty="0">
                <a:solidFill>
                  <a:schemeClr val="accent5">
                    <a:lumMod val="50000"/>
                  </a:schemeClr>
                </a:solidFill>
              </a:rPr>
              <a:t>8) </a:t>
            </a:r>
          </a:p>
        </p:txBody>
      </p:sp>
      <p:pic>
        <p:nvPicPr>
          <p:cNvPr id="26" name="Picture 25" descr="A picture containing doll, shirt&#10;&#10;Description automatically generated">
            <a:extLst>
              <a:ext uri="{FF2B5EF4-FFF2-40B4-BE49-F238E27FC236}">
                <a16:creationId xmlns:a16="http://schemas.microsoft.com/office/drawing/2014/main" id="{615337B3-3C5B-40CC-B863-54F95CC468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1724" y="739685"/>
            <a:ext cx="997653" cy="997653"/>
          </a:xfrm>
          <a:prstGeom prst="rect">
            <a:avLst/>
          </a:prstGeom>
        </p:spPr>
      </p:pic>
      <p:pic>
        <p:nvPicPr>
          <p:cNvPr id="27" name="Picture 26" descr="A picture containing toy, doll&#10;&#10;Description automatically generated">
            <a:extLst>
              <a:ext uri="{FF2B5EF4-FFF2-40B4-BE49-F238E27FC236}">
                <a16:creationId xmlns:a16="http://schemas.microsoft.com/office/drawing/2014/main" id="{57023174-39A8-46A8-8C47-8FF1B9DBDB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75905" y="866768"/>
            <a:ext cx="858611" cy="858611"/>
          </a:xfrm>
          <a:prstGeom prst="rect">
            <a:avLst/>
          </a:prstGeom>
        </p:spPr>
      </p:pic>
      <p:pic>
        <p:nvPicPr>
          <p:cNvPr id="1028" name="Picture 4" descr="Laptop, Notebook, Mobile, Computer, Portable">
            <a:extLst>
              <a:ext uri="{FF2B5EF4-FFF2-40B4-BE49-F238E27FC236}">
                <a16:creationId xmlns:a16="http://schemas.microsoft.com/office/drawing/2014/main" id="{18642BFC-9603-4F14-9CA4-54D9BFD0010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0890692" y="1408920"/>
            <a:ext cx="1386977" cy="907544"/>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87899080-F85B-4BFC-985F-575D23CE1DF1}"/>
              </a:ext>
            </a:extLst>
          </p:cNvPr>
          <p:cNvGrpSpPr/>
          <p:nvPr/>
        </p:nvGrpSpPr>
        <p:grpSpPr>
          <a:xfrm>
            <a:off x="2901961" y="2494567"/>
            <a:ext cx="4960067" cy="2458953"/>
            <a:chOff x="5396193" y="-4918389"/>
            <a:chExt cx="4960067" cy="2241937"/>
          </a:xfrm>
        </p:grpSpPr>
        <p:sp>
          <p:nvSpPr>
            <p:cNvPr id="13" name="Speech Bubble: Rectangle with Corners Rounded 12">
              <a:extLst>
                <a:ext uri="{FF2B5EF4-FFF2-40B4-BE49-F238E27FC236}">
                  <a16:creationId xmlns:a16="http://schemas.microsoft.com/office/drawing/2014/main" id="{863847D2-8EC5-4F50-97A6-72414746F84E}"/>
                </a:ext>
              </a:extLst>
            </p:cNvPr>
            <p:cNvSpPr/>
            <p:nvPr/>
          </p:nvSpPr>
          <p:spPr>
            <a:xfrm>
              <a:off x="5396193" y="-4918389"/>
              <a:ext cx="4960067" cy="2241937"/>
            </a:xfrm>
            <a:prstGeom prst="wedgeRoundRectCallout">
              <a:avLst>
                <a:gd name="adj1" fmla="val -15834"/>
                <a:gd name="adj2" fmla="val -61665"/>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Ins="2880000" rtlCol="0" anchor="ctr"/>
            <a:lstStyle/>
            <a:p>
              <a:pPr algn="ctr"/>
              <a:endParaRPr lang="en-GB" sz="2000" dirty="0"/>
            </a:p>
            <a:p>
              <a:pPr algn="ctr"/>
              <a:endParaRPr lang="en-GB" sz="2000" dirty="0"/>
            </a:p>
            <a:p>
              <a:pPr algn="ctr"/>
              <a:endParaRPr lang="en-GB" sz="2000" dirty="0"/>
            </a:p>
            <a:p>
              <a:pPr algn="ctr"/>
              <a:endParaRPr lang="en-GB" sz="2000" dirty="0"/>
            </a:p>
            <a:p>
              <a:pPr algn="ctr"/>
              <a:r>
                <a:rPr lang="en-GB" sz="2000" dirty="0"/>
                <a:t>Les Alpes </a:t>
              </a:r>
              <a:r>
                <a:rPr lang="en-GB" sz="2000" dirty="0" err="1"/>
                <a:t>italiennes</a:t>
              </a:r>
              <a:r>
                <a:rPr lang="en-GB" sz="2000" dirty="0"/>
                <a:t> </a:t>
              </a:r>
              <a:r>
                <a:rPr lang="en-GB" sz="2000" dirty="0" err="1"/>
                <a:t>sont</a:t>
              </a:r>
              <a:r>
                <a:rPr lang="en-GB" sz="2000" dirty="0"/>
                <a:t> </a:t>
              </a:r>
              <a:r>
                <a:rPr lang="en-GB" sz="2000" dirty="0" err="1"/>
                <a:t>près</a:t>
              </a:r>
              <a:r>
                <a:rPr lang="en-GB" sz="2000" dirty="0"/>
                <a:t> de Nice !</a:t>
              </a:r>
            </a:p>
            <a:p>
              <a:pPr algn="ctr"/>
              <a:r>
                <a:rPr lang="fr-FR" sz="2000" dirty="0"/>
                <a:t>C’est un voyage d'une heure en bus !</a:t>
              </a:r>
            </a:p>
            <a:p>
              <a:pPr algn="ctr"/>
              <a:endParaRPr lang="fr-FR" sz="2000" dirty="0"/>
            </a:p>
            <a:p>
              <a:pPr algn="ctr"/>
              <a:endParaRPr lang="fr-FR" sz="2000" dirty="0"/>
            </a:p>
            <a:p>
              <a:pPr algn="ctr"/>
              <a:endParaRPr lang="fr-FR" sz="2000" dirty="0"/>
            </a:p>
            <a:p>
              <a:pPr algn="ctr"/>
              <a:endParaRPr lang="fr-FR" sz="2000" dirty="0"/>
            </a:p>
          </p:txBody>
        </p:sp>
        <p:pic>
          <p:nvPicPr>
            <p:cNvPr id="18" name="Picture 2" descr="Snow, Mountain, Top, Glacier, Winter, Snowy, Landscape">
              <a:extLst>
                <a:ext uri="{FF2B5EF4-FFF2-40B4-BE49-F238E27FC236}">
                  <a16:creationId xmlns:a16="http://schemas.microsoft.com/office/drawing/2014/main" id="{3F9EC4D4-3E04-482F-B190-74AFE29D272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07241" y="-4795716"/>
              <a:ext cx="2247515" cy="1947144"/>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TextBox 27">
            <a:extLst>
              <a:ext uri="{FF2B5EF4-FFF2-40B4-BE49-F238E27FC236}">
                <a16:creationId xmlns:a16="http://schemas.microsoft.com/office/drawing/2014/main" id="{0A752131-6CE9-4EA4-B59E-03A4373E3421}"/>
              </a:ext>
            </a:extLst>
          </p:cNvPr>
          <p:cNvSpPr txBox="1"/>
          <p:nvPr/>
        </p:nvSpPr>
        <p:spPr>
          <a:xfrm>
            <a:off x="8960094" y="5544152"/>
            <a:ext cx="2069602" cy="783193"/>
          </a:xfrm>
          <a:prstGeom prst="wedgeRoundRectCallout">
            <a:avLst>
              <a:gd name="adj1" fmla="val -42851"/>
              <a:gd name="adj2" fmla="val 14085"/>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**je sais que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I know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3837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4"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651242" cy="707849"/>
          </a:xfrm>
        </p:spPr>
        <p:txBody>
          <a:bodyPr>
            <a:normAutofit/>
          </a:bodyPr>
          <a:lstStyle/>
          <a:p>
            <a:r>
              <a:rPr lang="en-GB" sz="2800" b="1" dirty="0">
                <a:solidFill>
                  <a:schemeClr val="bg1"/>
                </a:solidFill>
              </a:rPr>
              <a:t>Le voyage </a:t>
            </a:r>
            <a:r>
              <a:rPr lang="en-GB" sz="2800" b="1" dirty="0" err="1">
                <a:solidFill>
                  <a:schemeClr val="bg1"/>
                </a:solidFill>
              </a:rPr>
              <a:t>scolaire</a:t>
            </a:r>
            <a:r>
              <a:rPr lang="en-GB" sz="2800" b="1" dirty="0">
                <a:solidFill>
                  <a:schemeClr val="bg1"/>
                </a:solidFill>
              </a:rPr>
              <a:t> </a:t>
            </a:r>
            <a:r>
              <a:rPr lang="en-GB" sz="2800" b="1" dirty="0" err="1">
                <a:solidFill>
                  <a:schemeClr val="bg1"/>
                </a:solidFill>
              </a:rPr>
              <a:t>d’Océane</a:t>
            </a:r>
            <a:endParaRPr lang="en-GB" sz="2800" b="1" dirty="0">
              <a:solidFill>
                <a:schemeClr val="bg1"/>
              </a:solidFill>
            </a:endParaRPr>
          </a:p>
        </p:txBody>
      </p:sp>
      <p:sp>
        <p:nvSpPr>
          <p:cNvPr id="23" name="Rounded Rectangle 46">
            <a:extLst>
              <a:ext uri="{FF2B5EF4-FFF2-40B4-BE49-F238E27FC236}">
                <a16:creationId xmlns:a16="http://schemas.microsoft.com/office/drawing/2014/main" id="{149DFC7E-2D7E-4563-9A1B-F0712E006A7B}"/>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extBox 6">
            <a:extLst>
              <a:ext uri="{FF2B5EF4-FFF2-40B4-BE49-F238E27FC236}">
                <a16:creationId xmlns:a16="http://schemas.microsoft.com/office/drawing/2014/main" id="{AF18421C-E183-4683-8F4F-AE0F9202E18C}"/>
              </a:ext>
            </a:extLst>
          </p:cNvPr>
          <p:cNvSpPr txBox="1"/>
          <p:nvPr/>
        </p:nvSpPr>
        <p:spPr>
          <a:xfrm>
            <a:off x="205772" y="1198117"/>
            <a:ext cx="8811894" cy="461665"/>
          </a:xfrm>
          <a:prstGeom prst="rect">
            <a:avLst/>
          </a:prstGeom>
          <a:noFill/>
        </p:spPr>
        <p:txBody>
          <a:bodyPr wrap="square" rtlCol="0">
            <a:spAutoFit/>
          </a:bodyPr>
          <a:lstStyle/>
          <a:p>
            <a:pPr algn="l"/>
            <a:r>
              <a:rPr lang="fr-FR" sz="2400" dirty="0">
                <a:solidFill>
                  <a:schemeClr val="accent5">
                    <a:lumMod val="50000"/>
                  </a:schemeClr>
                </a:solidFill>
              </a:rPr>
              <a:t>Qui fait quoi ?</a:t>
            </a:r>
          </a:p>
        </p:txBody>
      </p:sp>
      <p:graphicFrame>
        <p:nvGraphicFramePr>
          <p:cNvPr id="15" name="Table 15">
            <a:extLst>
              <a:ext uri="{FF2B5EF4-FFF2-40B4-BE49-F238E27FC236}">
                <a16:creationId xmlns:a16="http://schemas.microsoft.com/office/drawing/2014/main" id="{61E57B30-6B05-410C-895A-37D78E5F1103}"/>
              </a:ext>
            </a:extLst>
          </p:cNvPr>
          <p:cNvGraphicFramePr>
            <a:graphicFrameLocks noGrp="1"/>
          </p:cNvGraphicFramePr>
          <p:nvPr>
            <p:extLst>
              <p:ext uri="{D42A27DB-BD31-4B8C-83A1-F6EECF244321}">
                <p14:modId xmlns:p14="http://schemas.microsoft.com/office/powerpoint/2010/main" val="1750417046"/>
              </p:ext>
            </p:extLst>
          </p:nvPr>
        </p:nvGraphicFramePr>
        <p:xfrm>
          <a:off x="205772" y="1703809"/>
          <a:ext cx="11785617" cy="4553631"/>
        </p:xfrm>
        <a:graphic>
          <a:graphicData uri="http://schemas.openxmlformats.org/drawingml/2006/table">
            <a:tbl>
              <a:tblPr firstRow="1" bandRow="1">
                <a:tableStyleId>{21E4AEA4-8DFA-4A89-87EB-49C32662AFE0}</a:tableStyleId>
              </a:tblPr>
              <a:tblGrid>
                <a:gridCol w="6350012">
                  <a:extLst>
                    <a:ext uri="{9D8B030D-6E8A-4147-A177-3AD203B41FA5}">
                      <a16:colId xmlns:a16="http://schemas.microsoft.com/office/drawing/2014/main" val="58596990"/>
                    </a:ext>
                  </a:extLst>
                </a:gridCol>
                <a:gridCol w="2920133">
                  <a:extLst>
                    <a:ext uri="{9D8B030D-6E8A-4147-A177-3AD203B41FA5}">
                      <a16:colId xmlns:a16="http://schemas.microsoft.com/office/drawing/2014/main" val="2091199472"/>
                    </a:ext>
                  </a:extLst>
                </a:gridCol>
                <a:gridCol w="2515472">
                  <a:extLst>
                    <a:ext uri="{9D8B030D-6E8A-4147-A177-3AD203B41FA5}">
                      <a16:colId xmlns:a16="http://schemas.microsoft.com/office/drawing/2014/main" val="1190237227"/>
                    </a:ext>
                  </a:extLst>
                </a:gridCol>
              </a:tblGrid>
              <a:tr h="505959">
                <a:tc>
                  <a:txBody>
                    <a:bodyPr/>
                    <a:lstStyle/>
                    <a:p>
                      <a:endParaRPr lang="fr-FR" sz="2000" dirty="0"/>
                    </a:p>
                  </a:txBody>
                  <a:tcPr/>
                </a:tc>
                <a:tc>
                  <a:txBody>
                    <a:bodyPr/>
                    <a:lstStyle/>
                    <a:p>
                      <a:pPr algn="ctr"/>
                      <a:r>
                        <a:rPr lang="fr-FR" sz="2000" dirty="0"/>
                        <a:t>Océane et ses amies</a:t>
                      </a:r>
                    </a:p>
                  </a:txBody>
                  <a:tcPr/>
                </a:tc>
                <a:tc>
                  <a:txBody>
                    <a:bodyPr/>
                    <a:lstStyle/>
                    <a:p>
                      <a:pPr algn="ctr"/>
                      <a:r>
                        <a:rPr lang="fr-FR" sz="2000" dirty="0"/>
                        <a:t>Amir et Noura</a:t>
                      </a:r>
                    </a:p>
                  </a:txBody>
                  <a:tcPr/>
                </a:tc>
                <a:extLst>
                  <a:ext uri="{0D108BD9-81ED-4DB2-BD59-A6C34878D82A}">
                    <a16:rowId xmlns:a16="http://schemas.microsoft.com/office/drawing/2014/main" val="172076931"/>
                  </a:ext>
                </a:extLst>
              </a:tr>
              <a:tr h="505959">
                <a:tc>
                  <a:txBody>
                    <a:bodyPr/>
                    <a:lstStyle/>
                    <a:p>
                      <a:r>
                        <a:rPr lang="fr-FR" sz="2000" dirty="0">
                          <a:solidFill>
                            <a:schemeClr val="accent5">
                              <a:lumMod val="50000"/>
                            </a:schemeClr>
                          </a:solidFill>
                        </a:rPr>
                        <a:t>1. </a:t>
                      </a:r>
                      <a:r>
                        <a:rPr lang="fr-FR" sz="2000" dirty="0" err="1">
                          <a:solidFill>
                            <a:schemeClr val="accent5">
                              <a:lumMod val="50000"/>
                            </a:schemeClr>
                          </a:solidFill>
                        </a:rPr>
                        <a:t>hear</a:t>
                      </a:r>
                      <a:r>
                        <a:rPr lang="fr-FR" sz="2000" dirty="0">
                          <a:solidFill>
                            <a:schemeClr val="accent5">
                              <a:lumMod val="50000"/>
                            </a:schemeClr>
                          </a:solidFill>
                        </a:rPr>
                        <a:t> people </a:t>
                      </a:r>
                      <a:r>
                        <a:rPr lang="fr-FR" sz="2000" dirty="0" err="1">
                          <a:solidFill>
                            <a:schemeClr val="accent5">
                              <a:lumMod val="50000"/>
                            </a:schemeClr>
                          </a:solidFill>
                        </a:rPr>
                        <a:t>speaking</a:t>
                      </a:r>
                      <a:r>
                        <a:rPr lang="fr-FR" sz="2000" dirty="0">
                          <a:solidFill>
                            <a:schemeClr val="accent5">
                              <a:lumMod val="50000"/>
                            </a:schemeClr>
                          </a:solidFill>
                        </a:rPr>
                        <a:t> </a:t>
                      </a:r>
                      <a:r>
                        <a:rPr lang="fr-FR" sz="2000" dirty="0" err="1">
                          <a:solidFill>
                            <a:schemeClr val="accent5">
                              <a:lumMod val="50000"/>
                            </a:schemeClr>
                          </a:solidFill>
                        </a:rPr>
                        <a:t>several</a:t>
                      </a:r>
                      <a:r>
                        <a:rPr lang="fr-FR" sz="2000" dirty="0">
                          <a:solidFill>
                            <a:schemeClr val="accent5">
                              <a:lumMod val="50000"/>
                            </a:schemeClr>
                          </a:solidFill>
                        </a:rPr>
                        <a:t> </a:t>
                      </a:r>
                      <a:r>
                        <a:rPr lang="fr-FR" sz="2000" dirty="0" err="1">
                          <a:solidFill>
                            <a:schemeClr val="accent5">
                              <a:lumMod val="50000"/>
                            </a:schemeClr>
                          </a:solidFill>
                        </a:rPr>
                        <a:t>languages</a:t>
                      </a:r>
                      <a:endParaRPr lang="fr-FR" sz="2000" dirty="0">
                        <a:solidFill>
                          <a:schemeClr val="accent5">
                            <a:lumMod val="50000"/>
                          </a:schemeClr>
                        </a:solidFill>
                      </a:endParaRPr>
                    </a:p>
                  </a:txBody>
                  <a:tcPr/>
                </a:tc>
                <a:tc>
                  <a:txBody>
                    <a:bodyPr/>
                    <a:lstStyle/>
                    <a:p>
                      <a:endParaRPr lang="fr-FR" sz="2000"/>
                    </a:p>
                  </a:txBody>
                  <a:tcPr/>
                </a:tc>
                <a:tc>
                  <a:txBody>
                    <a:bodyPr/>
                    <a:lstStyle/>
                    <a:p>
                      <a:endParaRPr lang="fr-FR" sz="2000"/>
                    </a:p>
                  </a:txBody>
                  <a:tcPr/>
                </a:tc>
                <a:extLst>
                  <a:ext uri="{0D108BD9-81ED-4DB2-BD59-A6C34878D82A}">
                    <a16:rowId xmlns:a16="http://schemas.microsoft.com/office/drawing/2014/main" val="625265546"/>
                  </a:ext>
                </a:extLst>
              </a:tr>
              <a:tr h="505959">
                <a:tc>
                  <a:txBody>
                    <a:bodyPr/>
                    <a:lstStyle/>
                    <a:p>
                      <a:r>
                        <a:rPr lang="fr-FR" sz="2000" dirty="0">
                          <a:solidFill>
                            <a:schemeClr val="accent5">
                              <a:lumMod val="50000"/>
                            </a:schemeClr>
                          </a:solidFill>
                        </a:rPr>
                        <a:t>2. </a:t>
                      </a:r>
                      <a:r>
                        <a:rPr lang="fr-FR" sz="2000" dirty="0" err="1">
                          <a:solidFill>
                            <a:schemeClr val="accent5">
                              <a:lumMod val="50000"/>
                            </a:schemeClr>
                          </a:solidFill>
                        </a:rPr>
                        <a:t>depend</a:t>
                      </a:r>
                      <a:r>
                        <a:rPr lang="fr-FR" sz="2000" dirty="0">
                          <a:solidFill>
                            <a:schemeClr val="accent5">
                              <a:lumMod val="50000"/>
                            </a:schemeClr>
                          </a:solidFill>
                        </a:rPr>
                        <a:t> on </a:t>
                      </a:r>
                      <a:r>
                        <a:rPr lang="fr-FR" sz="2000" dirty="0" err="1">
                          <a:solidFill>
                            <a:schemeClr val="accent5">
                              <a:lumMod val="50000"/>
                            </a:schemeClr>
                          </a:solidFill>
                        </a:rPr>
                        <a:t>teachers</a:t>
                      </a:r>
                      <a:r>
                        <a:rPr lang="fr-FR" sz="2000" dirty="0">
                          <a:solidFill>
                            <a:schemeClr val="accent5">
                              <a:lumMod val="50000"/>
                            </a:schemeClr>
                          </a:solidFill>
                        </a:rPr>
                        <a:t> to translate</a:t>
                      </a:r>
                    </a:p>
                  </a:txBody>
                  <a:tcPr/>
                </a:tc>
                <a:tc>
                  <a:txBody>
                    <a:bodyPr/>
                    <a:lstStyle/>
                    <a:p>
                      <a:endParaRPr lang="fr-FR" sz="2000"/>
                    </a:p>
                  </a:txBody>
                  <a:tcPr/>
                </a:tc>
                <a:tc>
                  <a:txBody>
                    <a:bodyPr/>
                    <a:lstStyle/>
                    <a:p>
                      <a:endParaRPr lang="fr-FR" sz="2000"/>
                    </a:p>
                  </a:txBody>
                  <a:tcPr/>
                </a:tc>
                <a:extLst>
                  <a:ext uri="{0D108BD9-81ED-4DB2-BD59-A6C34878D82A}">
                    <a16:rowId xmlns:a16="http://schemas.microsoft.com/office/drawing/2014/main" val="110863614"/>
                  </a:ext>
                </a:extLst>
              </a:tr>
              <a:tr h="505959">
                <a:tc>
                  <a:txBody>
                    <a:bodyPr/>
                    <a:lstStyle/>
                    <a:p>
                      <a:r>
                        <a:rPr lang="fr-FR" sz="2000" dirty="0">
                          <a:solidFill>
                            <a:schemeClr val="accent5">
                              <a:lumMod val="50000"/>
                            </a:schemeClr>
                          </a:solidFill>
                        </a:rPr>
                        <a:t>3. </a:t>
                      </a:r>
                      <a:r>
                        <a:rPr lang="fr-FR" sz="2000" dirty="0" err="1">
                          <a:solidFill>
                            <a:schemeClr val="accent5">
                              <a:lumMod val="50000"/>
                            </a:schemeClr>
                          </a:solidFill>
                        </a:rPr>
                        <a:t>don’t</a:t>
                      </a:r>
                      <a:r>
                        <a:rPr lang="fr-FR" sz="2000" dirty="0">
                          <a:solidFill>
                            <a:schemeClr val="accent5">
                              <a:lumMod val="50000"/>
                            </a:schemeClr>
                          </a:solidFill>
                        </a:rPr>
                        <a:t> </a:t>
                      </a:r>
                      <a:r>
                        <a:rPr lang="fr-FR" sz="2000" dirty="0" err="1">
                          <a:solidFill>
                            <a:schemeClr val="accent5">
                              <a:lumMod val="50000"/>
                            </a:schemeClr>
                          </a:solidFill>
                        </a:rPr>
                        <a:t>depend</a:t>
                      </a:r>
                      <a:r>
                        <a:rPr lang="fr-FR" sz="2000" dirty="0">
                          <a:solidFill>
                            <a:schemeClr val="accent5">
                              <a:lumMod val="50000"/>
                            </a:schemeClr>
                          </a:solidFill>
                        </a:rPr>
                        <a:t> on </a:t>
                      </a:r>
                      <a:r>
                        <a:rPr lang="fr-FR" sz="2000" dirty="0" err="1">
                          <a:solidFill>
                            <a:schemeClr val="accent5">
                              <a:lumMod val="50000"/>
                            </a:schemeClr>
                          </a:solidFill>
                        </a:rPr>
                        <a:t>teachers</a:t>
                      </a:r>
                      <a:r>
                        <a:rPr lang="fr-FR" sz="2000" dirty="0">
                          <a:solidFill>
                            <a:schemeClr val="accent5">
                              <a:lumMod val="50000"/>
                            </a:schemeClr>
                          </a:solidFill>
                        </a:rPr>
                        <a:t> to translate</a:t>
                      </a:r>
                    </a:p>
                  </a:txBody>
                  <a:tcPr/>
                </a:tc>
                <a:tc>
                  <a:txBody>
                    <a:bodyPr/>
                    <a:lstStyle/>
                    <a:p>
                      <a:endParaRPr lang="fr-FR" sz="2000"/>
                    </a:p>
                  </a:txBody>
                  <a:tcPr/>
                </a:tc>
                <a:tc>
                  <a:txBody>
                    <a:bodyPr/>
                    <a:lstStyle/>
                    <a:p>
                      <a:endParaRPr lang="fr-FR" sz="2000"/>
                    </a:p>
                  </a:txBody>
                  <a:tcPr/>
                </a:tc>
                <a:extLst>
                  <a:ext uri="{0D108BD9-81ED-4DB2-BD59-A6C34878D82A}">
                    <a16:rowId xmlns:a16="http://schemas.microsoft.com/office/drawing/2014/main" val="4281536479"/>
                  </a:ext>
                </a:extLst>
              </a:tr>
              <a:tr h="505959">
                <a:tc>
                  <a:txBody>
                    <a:bodyPr/>
                    <a:lstStyle/>
                    <a:p>
                      <a:r>
                        <a:rPr lang="fr-FR" sz="2000" dirty="0">
                          <a:solidFill>
                            <a:schemeClr val="accent5">
                              <a:lumMod val="50000"/>
                            </a:schemeClr>
                          </a:solidFill>
                        </a:rPr>
                        <a:t>4. go down the </a:t>
                      </a:r>
                      <a:r>
                        <a:rPr lang="fr-FR" sz="2000" dirty="0" err="1">
                          <a:solidFill>
                            <a:schemeClr val="accent5">
                              <a:lumMod val="50000"/>
                            </a:schemeClr>
                          </a:solidFill>
                        </a:rPr>
                        <a:t>blue</a:t>
                      </a:r>
                      <a:r>
                        <a:rPr lang="fr-FR" sz="2000" dirty="0">
                          <a:solidFill>
                            <a:schemeClr val="accent5">
                              <a:lumMod val="50000"/>
                            </a:schemeClr>
                          </a:solidFill>
                        </a:rPr>
                        <a:t> ski </a:t>
                      </a:r>
                      <a:r>
                        <a:rPr lang="fr-FR" sz="2000" dirty="0" err="1">
                          <a:solidFill>
                            <a:schemeClr val="accent5">
                              <a:lumMod val="50000"/>
                            </a:schemeClr>
                          </a:solidFill>
                        </a:rPr>
                        <a:t>slopes</a:t>
                      </a:r>
                      <a:endParaRPr lang="fr-FR" sz="2000" dirty="0">
                        <a:solidFill>
                          <a:schemeClr val="accent5">
                            <a:lumMod val="50000"/>
                          </a:schemeClr>
                        </a:solidFill>
                      </a:endParaRPr>
                    </a:p>
                  </a:txBody>
                  <a:tcPr/>
                </a:tc>
                <a:tc>
                  <a:txBody>
                    <a:bodyPr/>
                    <a:lstStyle/>
                    <a:p>
                      <a:endParaRPr lang="fr-FR" sz="2000"/>
                    </a:p>
                  </a:txBody>
                  <a:tcPr/>
                </a:tc>
                <a:tc>
                  <a:txBody>
                    <a:bodyPr/>
                    <a:lstStyle/>
                    <a:p>
                      <a:endParaRPr lang="fr-FR" sz="2000"/>
                    </a:p>
                  </a:txBody>
                  <a:tcPr/>
                </a:tc>
                <a:extLst>
                  <a:ext uri="{0D108BD9-81ED-4DB2-BD59-A6C34878D82A}">
                    <a16:rowId xmlns:a16="http://schemas.microsoft.com/office/drawing/2014/main" val="4210987737"/>
                  </a:ext>
                </a:extLst>
              </a:tr>
              <a:tr h="505959">
                <a:tc>
                  <a:txBody>
                    <a:bodyPr/>
                    <a:lstStyle/>
                    <a:p>
                      <a:r>
                        <a:rPr lang="fr-FR" sz="2000" dirty="0">
                          <a:solidFill>
                            <a:schemeClr val="accent5">
                              <a:lumMod val="50000"/>
                            </a:schemeClr>
                          </a:solidFill>
                        </a:rPr>
                        <a:t>5. go down the </a:t>
                      </a:r>
                      <a:r>
                        <a:rPr lang="fr-FR" sz="2000" dirty="0" err="1">
                          <a:solidFill>
                            <a:schemeClr val="accent5">
                              <a:lumMod val="50000"/>
                            </a:schemeClr>
                          </a:solidFill>
                        </a:rPr>
                        <a:t>red</a:t>
                      </a:r>
                      <a:r>
                        <a:rPr lang="fr-FR" sz="2000" dirty="0">
                          <a:solidFill>
                            <a:schemeClr val="accent5">
                              <a:lumMod val="50000"/>
                            </a:schemeClr>
                          </a:solidFill>
                        </a:rPr>
                        <a:t> ski </a:t>
                      </a:r>
                      <a:r>
                        <a:rPr lang="fr-FR" sz="2000" dirty="0" err="1">
                          <a:solidFill>
                            <a:schemeClr val="accent5">
                              <a:lumMod val="50000"/>
                            </a:schemeClr>
                          </a:solidFill>
                        </a:rPr>
                        <a:t>slopes</a:t>
                      </a:r>
                      <a:endParaRPr lang="fr-FR" sz="2000" dirty="0">
                        <a:solidFill>
                          <a:schemeClr val="accent5">
                            <a:lumMod val="50000"/>
                          </a:schemeClr>
                        </a:solidFill>
                      </a:endParaRPr>
                    </a:p>
                  </a:txBody>
                  <a:tcPr/>
                </a:tc>
                <a:tc>
                  <a:txBody>
                    <a:bodyPr/>
                    <a:lstStyle/>
                    <a:p>
                      <a:endParaRPr lang="fr-FR" sz="2000" dirty="0"/>
                    </a:p>
                  </a:txBody>
                  <a:tcPr/>
                </a:tc>
                <a:tc>
                  <a:txBody>
                    <a:bodyPr/>
                    <a:lstStyle/>
                    <a:p>
                      <a:endParaRPr lang="fr-FR" sz="2000" dirty="0"/>
                    </a:p>
                  </a:txBody>
                  <a:tcPr/>
                </a:tc>
                <a:extLst>
                  <a:ext uri="{0D108BD9-81ED-4DB2-BD59-A6C34878D82A}">
                    <a16:rowId xmlns:a16="http://schemas.microsoft.com/office/drawing/2014/main" val="4265361341"/>
                  </a:ext>
                </a:extLst>
              </a:tr>
              <a:tr h="505959">
                <a:tc>
                  <a:txBody>
                    <a:bodyPr/>
                    <a:lstStyle/>
                    <a:p>
                      <a:r>
                        <a:rPr lang="fr-FR" sz="2000" dirty="0">
                          <a:solidFill>
                            <a:schemeClr val="accent5">
                              <a:lumMod val="50000"/>
                            </a:schemeClr>
                          </a:solidFill>
                        </a:rPr>
                        <a:t>6. are </a:t>
                      </a:r>
                      <a:r>
                        <a:rPr lang="fr-FR" sz="2000" dirty="0" err="1">
                          <a:solidFill>
                            <a:schemeClr val="accent5">
                              <a:lumMod val="50000"/>
                            </a:schemeClr>
                          </a:solidFill>
                        </a:rPr>
                        <a:t>waiting</a:t>
                      </a:r>
                      <a:r>
                        <a:rPr lang="fr-FR" sz="2000" dirty="0">
                          <a:solidFill>
                            <a:schemeClr val="accent5">
                              <a:lumMod val="50000"/>
                            </a:schemeClr>
                          </a:solidFill>
                        </a:rPr>
                        <a:t> for a </a:t>
                      </a:r>
                      <a:r>
                        <a:rPr lang="fr-FR" sz="2000" dirty="0" err="1">
                          <a:solidFill>
                            <a:schemeClr val="accent5">
                              <a:lumMod val="50000"/>
                            </a:schemeClr>
                          </a:solidFill>
                        </a:rPr>
                        <a:t>reply</a:t>
                      </a:r>
                      <a:endParaRPr lang="fr-FR" sz="2000" dirty="0">
                        <a:solidFill>
                          <a:schemeClr val="accent5">
                            <a:lumMod val="50000"/>
                          </a:schemeClr>
                        </a:solidFill>
                      </a:endParaRPr>
                    </a:p>
                  </a:txBody>
                  <a:tcPr/>
                </a:tc>
                <a:tc>
                  <a:txBody>
                    <a:bodyPr/>
                    <a:lstStyle/>
                    <a:p>
                      <a:endParaRPr lang="fr-FR" sz="2000" dirty="0"/>
                    </a:p>
                  </a:txBody>
                  <a:tcPr/>
                </a:tc>
                <a:tc>
                  <a:txBody>
                    <a:bodyPr/>
                    <a:lstStyle/>
                    <a:p>
                      <a:endParaRPr lang="fr-FR" sz="2000" dirty="0"/>
                    </a:p>
                  </a:txBody>
                  <a:tcPr/>
                </a:tc>
                <a:extLst>
                  <a:ext uri="{0D108BD9-81ED-4DB2-BD59-A6C34878D82A}">
                    <a16:rowId xmlns:a16="http://schemas.microsoft.com/office/drawing/2014/main" val="2166960811"/>
                  </a:ext>
                </a:extLst>
              </a:tr>
              <a:tr h="505959">
                <a:tc>
                  <a:txBody>
                    <a:bodyPr/>
                    <a:lstStyle/>
                    <a:p>
                      <a:r>
                        <a:rPr lang="en-GB" sz="2000" dirty="0">
                          <a:solidFill>
                            <a:schemeClr val="accent5">
                              <a:lumMod val="50000"/>
                            </a:schemeClr>
                          </a:solidFill>
                        </a:rPr>
                        <a:t>7. are waiting for the bus</a:t>
                      </a:r>
                      <a:endParaRPr lang="fr-FR" sz="2000" dirty="0">
                        <a:solidFill>
                          <a:schemeClr val="accent5">
                            <a:lumMod val="50000"/>
                          </a:schemeClr>
                        </a:solidFill>
                      </a:endParaRPr>
                    </a:p>
                  </a:txBody>
                  <a:tcPr/>
                </a:tc>
                <a:tc>
                  <a:txBody>
                    <a:bodyPr/>
                    <a:lstStyle/>
                    <a:p>
                      <a:endParaRPr lang="fr-FR" sz="2000" dirty="0"/>
                    </a:p>
                  </a:txBody>
                  <a:tcPr/>
                </a:tc>
                <a:tc>
                  <a:txBody>
                    <a:bodyPr/>
                    <a:lstStyle/>
                    <a:p>
                      <a:endParaRPr lang="fr-FR" sz="2000" dirty="0"/>
                    </a:p>
                  </a:txBody>
                  <a:tcPr/>
                </a:tc>
                <a:extLst>
                  <a:ext uri="{0D108BD9-81ED-4DB2-BD59-A6C34878D82A}">
                    <a16:rowId xmlns:a16="http://schemas.microsoft.com/office/drawing/2014/main" val="1244575599"/>
                  </a:ext>
                </a:extLst>
              </a:tr>
              <a:tr h="505959">
                <a:tc>
                  <a:txBody>
                    <a:bodyPr/>
                    <a:lstStyle/>
                    <a:p>
                      <a:r>
                        <a:rPr lang="en-GB" sz="2000" dirty="0">
                          <a:solidFill>
                            <a:schemeClr val="accent5">
                              <a:lumMod val="50000"/>
                            </a:schemeClr>
                          </a:solidFill>
                        </a:rPr>
                        <a:t>8. will reply in an hour or two</a:t>
                      </a:r>
                      <a:endParaRPr lang="fr-FR" sz="2000" dirty="0">
                        <a:solidFill>
                          <a:schemeClr val="accent5">
                            <a:lumMod val="50000"/>
                          </a:schemeClr>
                        </a:solidFill>
                      </a:endParaRPr>
                    </a:p>
                  </a:txBody>
                  <a:tcPr/>
                </a:tc>
                <a:tc>
                  <a:txBody>
                    <a:bodyPr/>
                    <a:lstStyle/>
                    <a:p>
                      <a:endParaRPr lang="fr-FR" sz="2000" dirty="0"/>
                    </a:p>
                  </a:txBody>
                  <a:tcPr/>
                </a:tc>
                <a:tc>
                  <a:txBody>
                    <a:bodyPr/>
                    <a:lstStyle/>
                    <a:p>
                      <a:endParaRPr lang="fr-FR" sz="2000" dirty="0"/>
                    </a:p>
                  </a:txBody>
                  <a:tcPr/>
                </a:tc>
                <a:extLst>
                  <a:ext uri="{0D108BD9-81ED-4DB2-BD59-A6C34878D82A}">
                    <a16:rowId xmlns:a16="http://schemas.microsoft.com/office/drawing/2014/main" val="2619172256"/>
                  </a:ext>
                </a:extLst>
              </a:tr>
            </a:tbl>
          </a:graphicData>
        </a:graphic>
      </p:graphicFrame>
      <p:pic>
        <p:nvPicPr>
          <p:cNvPr id="25" name="Picture 24" descr="green checkmark">
            <a:extLst>
              <a:ext uri="{FF2B5EF4-FFF2-40B4-BE49-F238E27FC236}">
                <a16:creationId xmlns:a16="http://schemas.microsoft.com/office/drawing/2014/main" id="{048F833C-732C-4536-AADF-CC599ECECE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4236" y="2300527"/>
            <a:ext cx="282522" cy="294294"/>
          </a:xfrm>
          <a:prstGeom prst="rect">
            <a:avLst/>
          </a:prstGeom>
        </p:spPr>
      </p:pic>
      <p:pic>
        <p:nvPicPr>
          <p:cNvPr id="26" name="Picture 25" descr="green checkmark">
            <a:extLst>
              <a:ext uri="{FF2B5EF4-FFF2-40B4-BE49-F238E27FC236}">
                <a16:creationId xmlns:a16="http://schemas.microsoft.com/office/drawing/2014/main" id="{F4809C0C-A1A0-4B19-BA5B-346233C72D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4236" y="2827857"/>
            <a:ext cx="282522" cy="294294"/>
          </a:xfrm>
          <a:prstGeom prst="rect">
            <a:avLst/>
          </a:prstGeom>
        </p:spPr>
      </p:pic>
      <p:pic>
        <p:nvPicPr>
          <p:cNvPr id="27" name="Picture 26" descr="green checkmark">
            <a:extLst>
              <a:ext uri="{FF2B5EF4-FFF2-40B4-BE49-F238E27FC236}">
                <a16:creationId xmlns:a16="http://schemas.microsoft.com/office/drawing/2014/main" id="{07B4BBEF-FCEB-4781-9E09-B9994EC164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9859" y="3326573"/>
            <a:ext cx="282522" cy="294294"/>
          </a:xfrm>
          <a:prstGeom prst="rect">
            <a:avLst/>
          </a:prstGeom>
        </p:spPr>
      </p:pic>
      <p:pic>
        <p:nvPicPr>
          <p:cNvPr id="28" name="Picture 27" descr="green checkmark">
            <a:extLst>
              <a:ext uri="{FF2B5EF4-FFF2-40B4-BE49-F238E27FC236}">
                <a16:creationId xmlns:a16="http://schemas.microsoft.com/office/drawing/2014/main" id="{1E355A3F-1C0B-4866-97BB-9E5597FDF4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4236" y="3843655"/>
            <a:ext cx="282522" cy="294294"/>
          </a:xfrm>
          <a:prstGeom prst="rect">
            <a:avLst/>
          </a:prstGeom>
        </p:spPr>
      </p:pic>
      <p:pic>
        <p:nvPicPr>
          <p:cNvPr id="29" name="Picture 28" descr="green checkmark">
            <a:extLst>
              <a:ext uri="{FF2B5EF4-FFF2-40B4-BE49-F238E27FC236}">
                <a16:creationId xmlns:a16="http://schemas.microsoft.com/office/drawing/2014/main" id="{70982326-2815-4D17-A49F-DBB24F293B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9859" y="4337216"/>
            <a:ext cx="282522" cy="294294"/>
          </a:xfrm>
          <a:prstGeom prst="rect">
            <a:avLst/>
          </a:prstGeom>
        </p:spPr>
      </p:pic>
      <p:pic>
        <p:nvPicPr>
          <p:cNvPr id="30" name="Picture 29" descr="green checkmark">
            <a:extLst>
              <a:ext uri="{FF2B5EF4-FFF2-40B4-BE49-F238E27FC236}">
                <a16:creationId xmlns:a16="http://schemas.microsoft.com/office/drawing/2014/main" id="{11B38659-CA14-46DD-95A7-D1AB94E0AA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4236" y="4820475"/>
            <a:ext cx="282522" cy="294294"/>
          </a:xfrm>
          <a:prstGeom prst="rect">
            <a:avLst/>
          </a:prstGeom>
        </p:spPr>
      </p:pic>
      <p:pic>
        <p:nvPicPr>
          <p:cNvPr id="21" name="Picture 20" descr="A picture containing shirt&#10;&#10;Description automatically generated">
            <a:extLst>
              <a:ext uri="{FF2B5EF4-FFF2-40B4-BE49-F238E27FC236}">
                <a16:creationId xmlns:a16="http://schemas.microsoft.com/office/drawing/2014/main" id="{8E445D1F-C87D-46A9-A0B6-1B58C2A2BD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26" y="517100"/>
            <a:ext cx="1061923" cy="1061923"/>
          </a:xfrm>
          <a:prstGeom prst="rect">
            <a:avLst/>
          </a:prstGeom>
        </p:spPr>
      </p:pic>
      <p:sp>
        <p:nvSpPr>
          <p:cNvPr id="22" name="Thought Bubble: Cloud 21">
            <a:extLst>
              <a:ext uri="{FF2B5EF4-FFF2-40B4-BE49-F238E27FC236}">
                <a16:creationId xmlns:a16="http://schemas.microsoft.com/office/drawing/2014/main" id="{39A69D85-27E0-4851-90BC-8A317006D43C}"/>
              </a:ext>
            </a:extLst>
          </p:cNvPr>
          <p:cNvSpPr/>
          <p:nvPr/>
        </p:nvSpPr>
        <p:spPr>
          <a:xfrm>
            <a:off x="8656588" y="147886"/>
            <a:ext cx="1552979" cy="1391988"/>
          </a:xfrm>
          <a:prstGeom prst="cloudCallout">
            <a:avLst>
              <a:gd name="adj1" fmla="val -84850"/>
              <a:gd name="adj2" fmla="val 14681"/>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4" name="Picture 23" descr="A picture containing doll, shirt&#10;&#10;Description automatically generated">
            <a:extLst>
              <a:ext uri="{FF2B5EF4-FFF2-40B4-BE49-F238E27FC236}">
                <a16:creationId xmlns:a16="http://schemas.microsoft.com/office/drawing/2014/main" id="{20779561-A82E-4C45-AF6C-1C05E99D4A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9159" y="171078"/>
            <a:ext cx="997653" cy="997653"/>
          </a:xfrm>
          <a:prstGeom prst="rect">
            <a:avLst/>
          </a:prstGeom>
        </p:spPr>
      </p:pic>
      <p:pic>
        <p:nvPicPr>
          <p:cNvPr id="31" name="Picture 30" descr="A picture containing toy, doll&#10;&#10;Description automatically generated">
            <a:extLst>
              <a:ext uri="{FF2B5EF4-FFF2-40B4-BE49-F238E27FC236}">
                <a16:creationId xmlns:a16="http://schemas.microsoft.com/office/drawing/2014/main" id="{ECF5C7B9-6BBB-42DE-81A2-C199F36C5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03340" y="298161"/>
            <a:ext cx="858611" cy="858611"/>
          </a:xfrm>
          <a:prstGeom prst="rect">
            <a:avLst/>
          </a:prstGeom>
        </p:spPr>
      </p:pic>
      <p:pic>
        <p:nvPicPr>
          <p:cNvPr id="32" name="Picture 4" descr="Laptop, Notebook, Mobile, Computer, Portable">
            <a:extLst>
              <a:ext uri="{FF2B5EF4-FFF2-40B4-BE49-F238E27FC236}">
                <a16:creationId xmlns:a16="http://schemas.microsoft.com/office/drawing/2014/main" id="{0283D5D5-6E75-4027-BA68-58FD6640DF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9318127" y="840313"/>
            <a:ext cx="1386977" cy="9075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green checkmark">
            <a:extLst>
              <a:ext uri="{FF2B5EF4-FFF2-40B4-BE49-F238E27FC236}">
                <a16:creationId xmlns:a16="http://schemas.microsoft.com/office/drawing/2014/main" id="{C29BD618-4683-4F45-87AA-27A89CB232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9859" y="5335850"/>
            <a:ext cx="282522" cy="294294"/>
          </a:xfrm>
          <a:prstGeom prst="rect">
            <a:avLst/>
          </a:prstGeom>
        </p:spPr>
      </p:pic>
      <p:pic>
        <p:nvPicPr>
          <p:cNvPr id="34" name="Picture 33" descr="green checkmark">
            <a:extLst>
              <a:ext uri="{FF2B5EF4-FFF2-40B4-BE49-F238E27FC236}">
                <a16:creationId xmlns:a16="http://schemas.microsoft.com/office/drawing/2014/main" id="{C9CFD856-24BA-4FC4-BE0A-60251BE47E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9859" y="5887761"/>
            <a:ext cx="282522" cy="294294"/>
          </a:xfrm>
          <a:prstGeom prst="rect">
            <a:avLst/>
          </a:prstGeom>
        </p:spPr>
      </p:pic>
    </p:spTree>
    <p:extLst>
      <p:ext uri="{BB962C8B-B14F-4D97-AF65-F5344CB8AC3E}">
        <p14:creationId xmlns:p14="http://schemas.microsoft.com/office/powerpoint/2010/main" val="237308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5652DB45-0D2F-47D5-BE3D-FCC467F8F469}"/>
              </a:ext>
            </a:extLst>
          </p:cNvPr>
          <p:cNvGraphicFramePr>
            <a:graphicFrameLocks noGrp="1"/>
          </p:cNvGraphicFramePr>
          <p:nvPr>
            <p:extLst>
              <p:ext uri="{D42A27DB-BD31-4B8C-83A1-F6EECF244321}">
                <p14:modId xmlns:p14="http://schemas.microsoft.com/office/powerpoint/2010/main" val="1272484040"/>
              </p:ext>
            </p:extLst>
          </p:nvPr>
        </p:nvGraphicFramePr>
        <p:xfrm>
          <a:off x="124693" y="1699729"/>
          <a:ext cx="11785229" cy="4485779"/>
        </p:xfrm>
        <a:graphic>
          <a:graphicData uri="http://schemas.openxmlformats.org/drawingml/2006/table">
            <a:tbl>
              <a:tblPr firstRow="1" bandRow="1">
                <a:tableStyleId>{21E4AEA4-8DFA-4A89-87EB-49C32662AFE0}</a:tableStyleId>
              </a:tblPr>
              <a:tblGrid>
                <a:gridCol w="588170">
                  <a:extLst>
                    <a:ext uri="{9D8B030D-6E8A-4147-A177-3AD203B41FA5}">
                      <a16:colId xmlns:a16="http://schemas.microsoft.com/office/drawing/2014/main" val="2265438653"/>
                    </a:ext>
                  </a:extLst>
                </a:gridCol>
                <a:gridCol w="6326764">
                  <a:extLst>
                    <a:ext uri="{9D8B030D-6E8A-4147-A177-3AD203B41FA5}">
                      <a16:colId xmlns:a16="http://schemas.microsoft.com/office/drawing/2014/main" val="2607353726"/>
                    </a:ext>
                  </a:extLst>
                </a:gridCol>
                <a:gridCol w="2393854">
                  <a:extLst>
                    <a:ext uri="{9D8B030D-6E8A-4147-A177-3AD203B41FA5}">
                      <a16:colId xmlns:a16="http://schemas.microsoft.com/office/drawing/2014/main" val="4128092149"/>
                    </a:ext>
                  </a:extLst>
                </a:gridCol>
                <a:gridCol w="1880286">
                  <a:extLst>
                    <a:ext uri="{9D8B030D-6E8A-4147-A177-3AD203B41FA5}">
                      <a16:colId xmlns:a16="http://schemas.microsoft.com/office/drawing/2014/main" val="2609792770"/>
                    </a:ext>
                  </a:extLst>
                </a:gridCol>
                <a:gridCol w="596155">
                  <a:extLst>
                    <a:ext uri="{9D8B030D-6E8A-4147-A177-3AD203B41FA5}">
                      <a16:colId xmlns:a16="http://schemas.microsoft.com/office/drawing/2014/main" val="1752527943"/>
                    </a:ext>
                  </a:extLst>
                </a:gridCol>
              </a:tblGrid>
              <a:tr h="4970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white"/>
                          </a:solidFill>
                          <a:effectLst/>
                          <a:uLnTx/>
                          <a:uFillTx/>
                          <a:latin typeface="+mn-lt"/>
                          <a:ea typeface="+mn-ea"/>
                          <a:cs typeface="+mn-cs"/>
                        </a:rPr>
                        <a:t>Q</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white"/>
                          </a:solidFill>
                          <a:effectLst/>
                          <a:uLnTx/>
                          <a:uFillTx/>
                          <a:latin typeface="+mn-lt"/>
                          <a:ea typeface="+mn-ea"/>
                          <a:cs typeface="+mn-cs"/>
                        </a:rPr>
                        <a:t>instruction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solidFill>
                            <a:prstClr val="white"/>
                          </a:solidFill>
                          <a:effectLst/>
                          <a:uLnTx/>
                          <a:uFillTx/>
                        </a:rPr>
                        <a:t>chacun</a:t>
                      </a:r>
                      <a:r>
                        <a:rPr kumimoji="0" lang="en-GB" sz="2000" b="1" u="none" strike="noStrike" kern="1200" cap="none" spc="0" normalizeH="0" baseline="0" noProof="0" dirty="0">
                          <a:ln>
                            <a:noFill/>
                          </a:ln>
                          <a:solidFill>
                            <a:prstClr val="white"/>
                          </a:solidFill>
                          <a:effectLst/>
                          <a:uLnTx/>
                          <a:uFillTx/>
                        </a:rPr>
                        <a:t> (nous)</a:t>
                      </a:r>
                      <a:endParaRPr kumimoji="0" lang="en-GB" sz="2000" b="1" i="0" u="none" strike="noStrike" kern="1200" cap="none" spc="0" normalizeH="0" baseline="0" noProof="0" dirty="0">
                        <a:ln>
                          <a:noFill/>
                        </a:ln>
                        <a:solidFill>
                          <a:prstClr val="white"/>
                        </a:solidFill>
                        <a:effectLst/>
                        <a:uLnTx/>
                        <a:uFillTx/>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solidFill>
                            <a:prstClr val="white"/>
                          </a:solidFill>
                          <a:effectLst/>
                          <a:uLnTx/>
                          <a:uFillTx/>
                        </a:rPr>
                        <a:t>élèves</a:t>
                      </a:r>
                      <a:r>
                        <a:rPr kumimoji="0" lang="en-GB" sz="2000" b="1" u="none" strike="noStrike" kern="1200" cap="none" spc="0" normalizeH="0" baseline="0" noProof="0" dirty="0">
                          <a:ln>
                            <a:noFill/>
                          </a:ln>
                          <a:solidFill>
                            <a:prstClr val="white"/>
                          </a:solidFill>
                          <a:effectLst/>
                          <a:uLnTx/>
                          <a:uFillTx/>
                        </a:rPr>
                        <a:t> (</a:t>
                      </a:r>
                      <a:r>
                        <a:rPr kumimoji="0" lang="en-GB" sz="2000" b="1" u="none" strike="noStrike" kern="1200" cap="none" spc="0" normalizeH="0" baseline="0" noProof="0" dirty="0" err="1">
                          <a:ln>
                            <a:noFill/>
                          </a:ln>
                          <a:solidFill>
                            <a:prstClr val="white"/>
                          </a:solidFill>
                          <a:effectLst/>
                          <a:uLnTx/>
                          <a:uFillTx/>
                        </a:rPr>
                        <a:t>vous</a:t>
                      </a:r>
                      <a:r>
                        <a:rPr kumimoji="0" lang="en-GB" sz="2000" b="1" u="none" strike="noStrike" kern="1200" cap="none" spc="0" normalizeH="0" baseline="0" noProof="0" dirty="0">
                          <a:ln>
                            <a:noFill/>
                          </a:ln>
                          <a:solidFill>
                            <a:prstClr val="white"/>
                          </a:solidFill>
                          <a:effectLst/>
                          <a:uLnTx/>
                          <a:uFillTx/>
                        </a:rPr>
                        <a:t>)</a:t>
                      </a:r>
                      <a:endParaRPr lang="en-GB"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R</a:t>
                      </a:r>
                    </a:p>
                  </a:txBody>
                  <a:tcPr anchor="ctr"/>
                </a:tc>
                <a:extLst>
                  <a:ext uri="{0D108BD9-81ED-4DB2-BD59-A6C34878D82A}">
                    <a16:rowId xmlns:a16="http://schemas.microsoft.com/office/drawing/2014/main" val="1153431983"/>
                  </a:ext>
                </a:extLst>
              </a:tr>
              <a:tr h="4970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mn-lt"/>
                        </a:rPr>
                        <a:t>hear the announcements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509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rPr>
                        <a:t>depend on the rules to go down safely</a:t>
                      </a:r>
                      <a:endParaRPr lang="en-US" sz="2200" dirty="0">
                        <a:solidFill>
                          <a:srgbClr val="4472C4">
                            <a:lumMod val="50000"/>
                          </a:srgbClr>
                        </a:solidFill>
                        <a:latin typeface="+mn-lt"/>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rPr>
                        <a:t>go down the slopes together</a:t>
                      </a:r>
                      <a:endParaRPr lang="en-US" sz="2200" dirty="0">
                        <a:solidFill>
                          <a:srgbClr val="4472C4">
                            <a:lumMod val="50000"/>
                          </a:srgbClr>
                        </a:solidFill>
                        <a:latin typeface="+mn-lt"/>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rPr>
                        <a:t>go down the red slopes slowly</a:t>
                      </a:r>
                      <a:endParaRPr lang="en-US" sz="2200" dirty="0">
                        <a:solidFill>
                          <a:srgbClr val="4472C4">
                            <a:lumMod val="50000"/>
                          </a:srgbClr>
                        </a:solidFill>
                        <a:latin typeface="+mn-lt"/>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rPr>
                        <a:t>wait for friends at the bottom</a:t>
                      </a:r>
                      <a:endParaRPr lang="en-US" sz="2200" dirty="0">
                        <a:solidFill>
                          <a:srgbClr val="4472C4">
                            <a:lumMod val="50000"/>
                          </a:srgbClr>
                        </a:solidFill>
                        <a:latin typeface="+mn-lt"/>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rPr>
                        <a:t>depend on ski instructors if there is a problem</a:t>
                      </a:r>
                      <a:endParaRPr lang="en-US" sz="2200" dirty="0">
                        <a:solidFill>
                          <a:srgbClr val="4472C4">
                            <a:lumMod val="50000"/>
                          </a:srgbClr>
                        </a:solidFill>
                        <a:latin typeface="+mn-lt"/>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rPr>
                        <a:t>wait for the instructor at the office</a:t>
                      </a:r>
                      <a:endParaRPr lang="en-US" sz="2200" dirty="0">
                        <a:solidFill>
                          <a:srgbClr val="4472C4">
                            <a:lumMod val="50000"/>
                          </a:srgbClr>
                        </a:solidFill>
                        <a:latin typeface="+mn-lt"/>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rPr>
                        <a:t>answer in Italian if possible</a:t>
                      </a:r>
                      <a:endParaRPr lang="en-US" sz="2200" dirty="0">
                        <a:solidFill>
                          <a:srgbClr val="4472C4">
                            <a:lumMod val="50000"/>
                          </a:srgbClr>
                        </a:solidFill>
                        <a:latin typeface="+mn-lt"/>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679096" cy="707849"/>
          </a:xfrm>
        </p:spPr>
        <p:txBody>
          <a:bodyPr>
            <a:noAutofit/>
          </a:bodyPr>
          <a:lstStyle/>
          <a:p>
            <a:r>
              <a:rPr lang="en-GB" sz="2600" b="1" dirty="0">
                <a:solidFill>
                  <a:schemeClr val="bg1"/>
                </a:solidFill>
              </a:rPr>
              <a:t>Le </a:t>
            </a:r>
            <a:r>
              <a:rPr lang="en-GB" sz="2600" b="1" dirty="0" err="1">
                <a:solidFill>
                  <a:schemeClr val="bg1"/>
                </a:solidFill>
              </a:rPr>
              <a:t>directeur</a:t>
            </a:r>
            <a:r>
              <a:rPr lang="en-GB" sz="2600" b="1" dirty="0">
                <a:solidFill>
                  <a:schemeClr val="bg1"/>
                </a:solidFill>
              </a:rPr>
              <a:t> </a:t>
            </a:r>
            <a:r>
              <a:rPr lang="en-GB" sz="2600" b="1" dirty="0" err="1">
                <a:solidFill>
                  <a:schemeClr val="bg1"/>
                </a:solidFill>
              </a:rPr>
              <a:t>donne</a:t>
            </a:r>
            <a:r>
              <a:rPr lang="en-GB" sz="2600" b="1" dirty="0">
                <a:solidFill>
                  <a:schemeClr val="bg1"/>
                </a:solidFill>
              </a:rPr>
              <a:t> des instructions</a:t>
            </a:r>
          </a:p>
        </p:txBody>
      </p:sp>
      <p:sp>
        <p:nvSpPr>
          <p:cNvPr id="15" name="Rounded Rectangle 46">
            <a:extLst>
              <a:ext uri="{FF2B5EF4-FFF2-40B4-BE49-F238E27FC236}">
                <a16:creationId xmlns:a16="http://schemas.microsoft.com/office/drawing/2014/main" id="{43DC86D3-A9DD-4B85-B0AE-EBDC7EC7CB6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Action Button: Custom 16">
            <a:hlinkClick r:id="" action="ppaction://noaction" highlightClick="1">
              <a:snd r:embed="rId4" name="1b.wav"/>
            </a:hlinkClick>
            <a:extLst>
              <a:ext uri="{FF2B5EF4-FFF2-40B4-BE49-F238E27FC236}">
                <a16:creationId xmlns:a16="http://schemas.microsoft.com/office/drawing/2014/main" id="{F682CB14-4C05-4B1F-A92F-C43F08EB822F}"/>
              </a:ext>
            </a:extLst>
          </p:cNvPr>
          <p:cNvSpPr/>
          <p:nvPr/>
        </p:nvSpPr>
        <p:spPr>
          <a:xfrm>
            <a:off x="234457" y="224640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5" name="2b.wav"/>
            </a:hlinkClick>
            <a:extLst>
              <a:ext uri="{FF2B5EF4-FFF2-40B4-BE49-F238E27FC236}">
                <a16:creationId xmlns:a16="http://schemas.microsoft.com/office/drawing/2014/main" id="{4D403141-B385-4832-9B65-1CA337D6A28B}"/>
              </a:ext>
            </a:extLst>
          </p:cNvPr>
          <p:cNvSpPr/>
          <p:nvPr/>
        </p:nvSpPr>
        <p:spPr>
          <a:xfrm>
            <a:off x="234457" y="271903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6" name="3b.wav"/>
            </a:hlinkClick>
            <a:extLst>
              <a:ext uri="{FF2B5EF4-FFF2-40B4-BE49-F238E27FC236}">
                <a16:creationId xmlns:a16="http://schemas.microsoft.com/office/drawing/2014/main" id="{1FD63B2C-A244-4B0A-8C3A-EDEB0BDDE9F6}"/>
              </a:ext>
            </a:extLst>
          </p:cNvPr>
          <p:cNvSpPr/>
          <p:nvPr/>
        </p:nvSpPr>
        <p:spPr>
          <a:xfrm>
            <a:off x="232379" y="32297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6">
            <a:hlinkClick r:id="" action="ppaction://noaction" highlightClick="1">
              <a:snd r:embed="rId7" name="4b.wav"/>
            </a:hlinkClick>
            <a:extLst>
              <a:ext uri="{FF2B5EF4-FFF2-40B4-BE49-F238E27FC236}">
                <a16:creationId xmlns:a16="http://schemas.microsoft.com/office/drawing/2014/main" id="{0DDF861C-29F9-41FF-AB2A-B11FBA6137D6}"/>
              </a:ext>
            </a:extLst>
          </p:cNvPr>
          <p:cNvSpPr/>
          <p:nvPr/>
        </p:nvSpPr>
        <p:spPr>
          <a:xfrm>
            <a:off x="232379" y="371189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2" name="Action Button: Custom 16">
            <a:hlinkClick r:id="" action="ppaction://noaction" highlightClick="1">
              <a:snd r:embed="rId8" name="5b.wav"/>
            </a:hlinkClick>
            <a:extLst>
              <a:ext uri="{FF2B5EF4-FFF2-40B4-BE49-F238E27FC236}">
                <a16:creationId xmlns:a16="http://schemas.microsoft.com/office/drawing/2014/main" id="{36B24D98-1C20-4C43-94CB-257C5BC2FFA6}"/>
              </a:ext>
            </a:extLst>
          </p:cNvPr>
          <p:cNvSpPr/>
          <p:nvPr/>
        </p:nvSpPr>
        <p:spPr>
          <a:xfrm>
            <a:off x="232379" y="422943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9" name="6b.wav"/>
            </a:hlinkClick>
            <a:extLst>
              <a:ext uri="{FF2B5EF4-FFF2-40B4-BE49-F238E27FC236}">
                <a16:creationId xmlns:a16="http://schemas.microsoft.com/office/drawing/2014/main" id="{46A92EEA-26AC-49FA-88A2-DDAC25D31863}"/>
              </a:ext>
            </a:extLst>
          </p:cNvPr>
          <p:cNvSpPr/>
          <p:nvPr/>
        </p:nvSpPr>
        <p:spPr>
          <a:xfrm>
            <a:off x="237173" y="47153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0" name="7b.wav"/>
            </a:hlinkClick>
            <a:extLst>
              <a:ext uri="{FF2B5EF4-FFF2-40B4-BE49-F238E27FC236}">
                <a16:creationId xmlns:a16="http://schemas.microsoft.com/office/drawing/2014/main" id="{673BF54E-73C3-4566-83F8-0484E3E22C10}"/>
              </a:ext>
            </a:extLst>
          </p:cNvPr>
          <p:cNvSpPr/>
          <p:nvPr/>
        </p:nvSpPr>
        <p:spPr>
          <a:xfrm>
            <a:off x="242573" y="522172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1" name="8b.wav"/>
            </a:hlinkClick>
            <a:extLst>
              <a:ext uri="{FF2B5EF4-FFF2-40B4-BE49-F238E27FC236}">
                <a16:creationId xmlns:a16="http://schemas.microsoft.com/office/drawing/2014/main" id="{05A54F19-9B2D-4638-A274-DA3D86F445BB}"/>
              </a:ext>
            </a:extLst>
          </p:cNvPr>
          <p:cNvSpPr/>
          <p:nvPr/>
        </p:nvSpPr>
        <p:spPr>
          <a:xfrm>
            <a:off x="232379" y="570886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8" name="Picture 17"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23955" y="2319963"/>
            <a:ext cx="282522" cy="294294"/>
          </a:xfrm>
          <a:prstGeom prst="rect">
            <a:avLst/>
          </a:prstGeom>
        </p:spPr>
      </p:pic>
      <p:pic>
        <p:nvPicPr>
          <p:cNvPr id="20" name="Picture 19"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64787" y="2769890"/>
            <a:ext cx="282522" cy="294294"/>
          </a:xfrm>
          <a:prstGeom prst="rect">
            <a:avLst/>
          </a:prstGeom>
        </p:spPr>
      </p:pic>
      <p:pic>
        <p:nvPicPr>
          <p:cNvPr id="21" name="Picture 20"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64787" y="3280585"/>
            <a:ext cx="282522" cy="294294"/>
          </a:xfrm>
          <a:prstGeom prst="rect">
            <a:avLst/>
          </a:prstGeom>
        </p:spPr>
      </p:pic>
      <p:pic>
        <p:nvPicPr>
          <p:cNvPr id="22" name="Picture 21"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23955" y="3787765"/>
            <a:ext cx="282522" cy="294294"/>
          </a:xfrm>
          <a:prstGeom prst="rect">
            <a:avLst/>
          </a:prstGeom>
        </p:spPr>
      </p:pic>
      <p:pic>
        <p:nvPicPr>
          <p:cNvPr id="23" name="Picture 22"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64787" y="4280286"/>
            <a:ext cx="282522" cy="294294"/>
          </a:xfrm>
          <a:prstGeom prst="rect">
            <a:avLst/>
          </a:prstGeom>
        </p:spPr>
      </p:pic>
      <p:pic>
        <p:nvPicPr>
          <p:cNvPr id="24" name="Picture 23"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64787" y="4766212"/>
            <a:ext cx="282522" cy="294294"/>
          </a:xfrm>
          <a:prstGeom prst="rect">
            <a:avLst/>
          </a:prstGeom>
        </p:spPr>
      </p:pic>
      <p:pic>
        <p:nvPicPr>
          <p:cNvPr id="25" name="Picture 24"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23955" y="5295286"/>
            <a:ext cx="282522" cy="294294"/>
          </a:xfrm>
          <a:prstGeom prst="rect">
            <a:avLst/>
          </a:prstGeom>
        </p:spPr>
      </p:pic>
      <p:pic>
        <p:nvPicPr>
          <p:cNvPr id="26" name="Picture 25"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23955" y="5782425"/>
            <a:ext cx="282522" cy="294294"/>
          </a:xfrm>
          <a:prstGeom prst="rect">
            <a:avLst/>
          </a:prstGeom>
        </p:spPr>
      </p:pic>
      <p:sp>
        <p:nvSpPr>
          <p:cNvPr id="2" name="TextBox 1"/>
          <p:cNvSpPr txBox="1"/>
          <p:nvPr/>
        </p:nvSpPr>
        <p:spPr>
          <a:xfrm>
            <a:off x="124693" y="1169597"/>
            <a:ext cx="11942614" cy="461665"/>
          </a:xfrm>
          <a:prstGeom prst="rect">
            <a:avLst/>
          </a:prstGeom>
          <a:noFill/>
        </p:spPr>
        <p:txBody>
          <a:bodyPr wrap="square" rtlCol="0">
            <a:spAutoFit/>
          </a:bodyPr>
          <a:lstStyle/>
          <a:p>
            <a:r>
              <a:rPr lang="en-GB" sz="2400" dirty="0" err="1">
                <a:solidFill>
                  <a:schemeClr val="accent5">
                    <a:lumMod val="50000"/>
                  </a:schemeClr>
                </a:solidFill>
              </a:rPr>
              <a:t>C’est</a:t>
            </a:r>
            <a:r>
              <a:rPr lang="en-GB" sz="2400" dirty="0">
                <a:solidFill>
                  <a:schemeClr val="accent5">
                    <a:lumMod val="50000"/>
                  </a:schemeClr>
                </a:solidFill>
              </a:rPr>
              <a:t> </a:t>
            </a:r>
            <a:r>
              <a:rPr lang="en-GB" sz="2400" dirty="0" err="1">
                <a:solidFill>
                  <a:schemeClr val="accent5">
                    <a:lumMod val="50000"/>
                  </a:schemeClr>
                </a:solidFill>
              </a:rPr>
              <a:t>une</a:t>
            </a:r>
            <a:r>
              <a:rPr lang="en-GB" sz="2400" dirty="0">
                <a:solidFill>
                  <a:schemeClr val="accent5">
                    <a:lumMod val="50000"/>
                  </a:schemeClr>
                </a:solidFill>
              </a:rPr>
              <a:t> instruction </a:t>
            </a:r>
            <a:r>
              <a:rPr lang="en-GB" sz="2400" dirty="0" err="1">
                <a:solidFill>
                  <a:schemeClr val="accent5">
                    <a:lumMod val="50000"/>
                  </a:schemeClr>
                </a:solidFill>
              </a:rPr>
              <a:t>juste</a:t>
            </a:r>
            <a:r>
              <a:rPr lang="en-GB" sz="2400" dirty="0">
                <a:solidFill>
                  <a:schemeClr val="accent5">
                    <a:lumMod val="50000"/>
                  </a:schemeClr>
                </a:solidFill>
              </a:rPr>
              <a:t> pour les </a:t>
            </a:r>
            <a:r>
              <a:rPr lang="en-GB" sz="2400" dirty="0" err="1">
                <a:solidFill>
                  <a:schemeClr val="accent5">
                    <a:lumMod val="50000"/>
                  </a:schemeClr>
                </a:solidFill>
              </a:rPr>
              <a:t>élèves</a:t>
            </a:r>
            <a:r>
              <a:rPr lang="en-GB" sz="2400" dirty="0">
                <a:solidFill>
                  <a:schemeClr val="accent5">
                    <a:lumMod val="50000"/>
                  </a:schemeClr>
                </a:solidFill>
              </a:rPr>
              <a:t> (</a:t>
            </a:r>
            <a:r>
              <a:rPr lang="en-GB" sz="2400" dirty="0" err="1">
                <a:solidFill>
                  <a:schemeClr val="accent5">
                    <a:lumMod val="50000"/>
                  </a:schemeClr>
                </a:solidFill>
              </a:rPr>
              <a:t>vous</a:t>
            </a:r>
            <a:r>
              <a:rPr lang="en-GB" sz="2400" dirty="0">
                <a:solidFill>
                  <a:schemeClr val="accent5">
                    <a:lumMod val="50000"/>
                  </a:schemeClr>
                </a:solidFill>
              </a:rPr>
              <a:t>) </a:t>
            </a:r>
            <a:r>
              <a:rPr lang="en-GB" sz="2400" dirty="0" err="1">
                <a:solidFill>
                  <a:schemeClr val="accent5">
                    <a:lumMod val="50000"/>
                  </a:schemeClr>
                </a:solidFill>
              </a:rPr>
              <a:t>ou</a:t>
            </a:r>
            <a:r>
              <a:rPr lang="en-GB" sz="2400" dirty="0">
                <a:solidFill>
                  <a:schemeClr val="accent5">
                    <a:lumMod val="50000"/>
                  </a:schemeClr>
                </a:solidFill>
              </a:rPr>
              <a:t> pour les profs </a:t>
            </a:r>
            <a:r>
              <a:rPr lang="en-GB" sz="2400" dirty="0" err="1">
                <a:solidFill>
                  <a:schemeClr val="accent5">
                    <a:lumMod val="50000"/>
                  </a:schemeClr>
                </a:solidFill>
              </a:rPr>
              <a:t>aussi</a:t>
            </a:r>
            <a:r>
              <a:rPr lang="en-GB" sz="2400" dirty="0">
                <a:solidFill>
                  <a:schemeClr val="accent5">
                    <a:lumMod val="50000"/>
                  </a:schemeClr>
                </a:solidFill>
              </a:rPr>
              <a:t> (nous) ?</a:t>
            </a:r>
          </a:p>
        </p:txBody>
      </p:sp>
      <p:pic>
        <p:nvPicPr>
          <p:cNvPr id="5" name="Picture 4" descr="A picture containing shirt&#10;&#10;Description automatically generated">
            <a:extLst>
              <a:ext uri="{FF2B5EF4-FFF2-40B4-BE49-F238E27FC236}">
                <a16:creationId xmlns:a16="http://schemas.microsoft.com/office/drawing/2014/main" id="{70D56CEA-9D09-482F-88E4-E0E1992B94F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99899" y="-158574"/>
            <a:ext cx="1143482" cy="1143482"/>
          </a:xfrm>
          <a:prstGeom prst="rect">
            <a:avLst/>
          </a:prstGeom>
        </p:spPr>
      </p:pic>
      <p:sp>
        <p:nvSpPr>
          <p:cNvPr id="34" name="Speech Bubble: Rectangle with Corners Rounded 33">
            <a:extLst>
              <a:ext uri="{FF2B5EF4-FFF2-40B4-BE49-F238E27FC236}">
                <a16:creationId xmlns:a16="http://schemas.microsoft.com/office/drawing/2014/main" id="{C7F5D2D9-A80E-46D3-A4E4-FB7B5D41D815}"/>
              </a:ext>
            </a:extLst>
          </p:cNvPr>
          <p:cNvSpPr/>
          <p:nvPr/>
        </p:nvSpPr>
        <p:spPr>
          <a:xfrm>
            <a:off x="6524383" y="186482"/>
            <a:ext cx="2608378" cy="818232"/>
          </a:xfrm>
          <a:prstGeom prst="wedgeRoundRectCallout">
            <a:avLst>
              <a:gd name="adj1" fmla="val 58984"/>
              <a:gd name="adj2" fmla="val 7436"/>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*le </a:t>
            </a:r>
            <a:r>
              <a:rPr lang="en-GB" sz="2000" b="1" dirty="0" err="1"/>
              <a:t>moniteur</a:t>
            </a:r>
            <a:r>
              <a:rPr lang="en-GB" sz="2000" b="1" dirty="0"/>
              <a:t> de ski</a:t>
            </a:r>
            <a:r>
              <a:rPr lang="en-GB" sz="2000" dirty="0"/>
              <a:t> – ski instructor (m)</a:t>
            </a:r>
          </a:p>
        </p:txBody>
      </p:sp>
      <p:sp>
        <p:nvSpPr>
          <p:cNvPr id="35" name="Action Button: Custom 16">
            <a:hlinkClick r:id="" action="ppaction://noaction" highlightClick="1">
              <a:snd r:embed="rId14" name="1a.wav"/>
            </a:hlinkClick>
            <a:extLst>
              <a:ext uri="{FF2B5EF4-FFF2-40B4-BE49-F238E27FC236}">
                <a16:creationId xmlns:a16="http://schemas.microsoft.com/office/drawing/2014/main" id="{44A772E9-1A8E-4591-8534-2EDCF72268E4}"/>
              </a:ext>
            </a:extLst>
          </p:cNvPr>
          <p:cNvSpPr/>
          <p:nvPr/>
        </p:nvSpPr>
        <p:spPr>
          <a:xfrm>
            <a:off x="11403469" y="222892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6" name="Action Button: Custom 16">
            <a:hlinkClick r:id="" action="ppaction://noaction" highlightClick="1">
              <a:snd r:embed="rId15" name="2a.wav"/>
            </a:hlinkClick>
            <a:extLst>
              <a:ext uri="{FF2B5EF4-FFF2-40B4-BE49-F238E27FC236}">
                <a16:creationId xmlns:a16="http://schemas.microsoft.com/office/drawing/2014/main" id="{88A251CF-EE9D-4E9F-BF6A-4B48441C28D0}"/>
              </a:ext>
            </a:extLst>
          </p:cNvPr>
          <p:cNvSpPr/>
          <p:nvPr/>
        </p:nvSpPr>
        <p:spPr>
          <a:xfrm>
            <a:off x="11403469" y="27235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Action Button: Custom 16">
            <a:hlinkClick r:id="" action="ppaction://noaction" highlightClick="1">
              <a:snd r:embed="rId16" name="3a (1).wav"/>
            </a:hlinkClick>
            <a:extLst>
              <a:ext uri="{FF2B5EF4-FFF2-40B4-BE49-F238E27FC236}">
                <a16:creationId xmlns:a16="http://schemas.microsoft.com/office/drawing/2014/main" id="{74928759-969E-4A59-B839-8710874D5118}"/>
              </a:ext>
            </a:extLst>
          </p:cNvPr>
          <p:cNvSpPr/>
          <p:nvPr/>
        </p:nvSpPr>
        <p:spPr>
          <a:xfrm>
            <a:off x="11401391" y="321819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8" name="Action Button: Custom 16">
            <a:hlinkClick r:id="" action="ppaction://noaction" highlightClick="1">
              <a:snd r:embed="rId17" name="4a.wav"/>
            </a:hlinkClick>
            <a:extLst>
              <a:ext uri="{FF2B5EF4-FFF2-40B4-BE49-F238E27FC236}">
                <a16:creationId xmlns:a16="http://schemas.microsoft.com/office/drawing/2014/main" id="{A618CD68-C22A-4A1D-BF7D-9592DCAA578C}"/>
              </a:ext>
            </a:extLst>
          </p:cNvPr>
          <p:cNvSpPr/>
          <p:nvPr/>
        </p:nvSpPr>
        <p:spPr>
          <a:xfrm>
            <a:off x="11401391" y="371283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9" name="Action Button: Custom 16">
            <a:hlinkClick r:id="" action="ppaction://noaction" highlightClick="1">
              <a:snd r:embed="rId18" name="5a.wav"/>
            </a:hlinkClick>
            <a:extLst>
              <a:ext uri="{FF2B5EF4-FFF2-40B4-BE49-F238E27FC236}">
                <a16:creationId xmlns:a16="http://schemas.microsoft.com/office/drawing/2014/main" id="{B3C86D8A-CF1A-461E-9883-E8491FEFD28B}"/>
              </a:ext>
            </a:extLst>
          </p:cNvPr>
          <p:cNvSpPr/>
          <p:nvPr/>
        </p:nvSpPr>
        <p:spPr>
          <a:xfrm>
            <a:off x="11401391" y="42074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0" name="Action Button: Custom 16">
            <a:hlinkClick r:id="" action="ppaction://noaction" highlightClick="1">
              <a:snd r:embed="rId19" name="6a.wav"/>
            </a:hlinkClick>
            <a:extLst>
              <a:ext uri="{FF2B5EF4-FFF2-40B4-BE49-F238E27FC236}">
                <a16:creationId xmlns:a16="http://schemas.microsoft.com/office/drawing/2014/main" id="{F95D3888-800E-4734-9594-711A725FB628}"/>
              </a:ext>
            </a:extLst>
          </p:cNvPr>
          <p:cNvSpPr/>
          <p:nvPr/>
        </p:nvSpPr>
        <p:spPr>
          <a:xfrm>
            <a:off x="11406185" y="470210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1" name="Action Button: Custom 16">
            <a:hlinkClick r:id="" action="ppaction://noaction" highlightClick="1">
              <a:snd r:embed="rId20" name="7a.wav"/>
            </a:hlinkClick>
            <a:extLst>
              <a:ext uri="{FF2B5EF4-FFF2-40B4-BE49-F238E27FC236}">
                <a16:creationId xmlns:a16="http://schemas.microsoft.com/office/drawing/2014/main" id="{00BB5EDF-1FC6-49B7-B287-F27BB41DBB34}"/>
              </a:ext>
            </a:extLst>
          </p:cNvPr>
          <p:cNvSpPr/>
          <p:nvPr/>
        </p:nvSpPr>
        <p:spPr>
          <a:xfrm>
            <a:off x="11411585" y="519674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2" name="Action Button: Custom 16">
            <a:hlinkClick r:id="" action="ppaction://noaction" highlightClick="1">
              <a:snd r:embed="rId21" name="8a.wav"/>
            </a:hlinkClick>
            <a:extLst>
              <a:ext uri="{FF2B5EF4-FFF2-40B4-BE49-F238E27FC236}">
                <a16:creationId xmlns:a16="http://schemas.microsoft.com/office/drawing/2014/main" id="{9073A2A3-7459-4720-9B6F-EF49919295C2}"/>
              </a:ext>
            </a:extLst>
          </p:cNvPr>
          <p:cNvSpPr/>
          <p:nvPr/>
        </p:nvSpPr>
        <p:spPr>
          <a:xfrm>
            <a:off x="11401391" y="569138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 name="Rectangle 2">
            <a:extLst>
              <a:ext uri="{FF2B5EF4-FFF2-40B4-BE49-F238E27FC236}">
                <a16:creationId xmlns:a16="http://schemas.microsoft.com/office/drawing/2014/main" id="{A2372845-33D1-4C0B-9EA7-6BDBDF49403C}"/>
              </a:ext>
            </a:extLst>
          </p:cNvPr>
          <p:cNvSpPr/>
          <p:nvPr/>
        </p:nvSpPr>
        <p:spPr>
          <a:xfrm>
            <a:off x="740221" y="2228922"/>
            <a:ext cx="3886535" cy="354304"/>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4E737E0F-490B-439B-8D84-0E5A9D19F6E6}"/>
              </a:ext>
            </a:extLst>
          </p:cNvPr>
          <p:cNvSpPr/>
          <p:nvPr/>
        </p:nvSpPr>
        <p:spPr>
          <a:xfrm>
            <a:off x="764482" y="2838004"/>
            <a:ext cx="6012099" cy="294294"/>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ED1B8109-6DC8-4AF4-B530-60001A68708D}"/>
              </a:ext>
            </a:extLst>
          </p:cNvPr>
          <p:cNvSpPr/>
          <p:nvPr/>
        </p:nvSpPr>
        <p:spPr>
          <a:xfrm>
            <a:off x="736065" y="3280585"/>
            <a:ext cx="4164181" cy="358847"/>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E38FC6B8-544C-4D27-9C34-6843FA438AA3}"/>
              </a:ext>
            </a:extLst>
          </p:cNvPr>
          <p:cNvSpPr/>
          <p:nvPr/>
        </p:nvSpPr>
        <p:spPr>
          <a:xfrm>
            <a:off x="788531" y="3828503"/>
            <a:ext cx="6113310" cy="294294"/>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60AB7DB1-FB48-425A-A089-FC9D2D1EA524}"/>
              </a:ext>
            </a:extLst>
          </p:cNvPr>
          <p:cNvSpPr/>
          <p:nvPr/>
        </p:nvSpPr>
        <p:spPr>
          <a:xfrm>
            <a:off x="788531" y="4231559"/>
            <a:ext cx="4164181" cy="358847"/>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E7D6D6D3-501E-493E-8721-CC97598FB9E3}"/>
              </a:ext>
            </a:extLst>
          </p:cNvPr>
          <p:cNvSpPr/>
          <p:nvPr/>
        </p:nvSpPr>
        <p:spPr>
          <a:xfrm>
            <a:off x="788531" y="4819001"/>
            <a:ext cx="6113310" cy="279355"/>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297543F5-DF93-42BA-8C75-247672B6C5E4}"/>
              </a:ext>
            </a:extLst>
          </p:cNvPr>
          <p:cNvSpPr/>
          <p:nvPr/>
        </p:nvSpPr>
        <p:spPr>
          <a:xfrm>
            <a:off x="748868" y="5277617"/>
            <a:ext cx="4964409" cy="358847"/>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B6754C6E-B5CC-4622-BE08-7D4B6CBF628B}"/>
              </a:ext>
            </a:extLst>
          </p:cNvPr>
          <p:cNvSpPr/>
          <p:nvPr/>
        </p:nvSpPr>
        <p:spPr>
          <a:xfrm>
            <a:off x="764482" y="5741095"/>
            <a:ext cx="3698316" cy="358847"/>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5056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3" grpId="0" animBg="1"/>
      <p:bldP spid="44" grpId="0" animBg="1"/>
      <p:bldP spid="45" grpId="0" animBg="1"/>
      <p:bldP spid="46" grpId="0" animBg="1"/>
      <p:bldP spid="47" grpId="0" animBg="1"/>
      <p:bldP spid="48" grpId="0" animBg="1"/>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1DCACF-F8D8-4343-8207-81A9DFF66F9F}"/>
              </a:ext>
            </a:extLst>
          </p:cNvPr>
          <p:cNvSpPr/>
          <p:nvPr/>
        </p:nvSpPr>
        <p:spPr>
          <a:xfrm>
            <a:off x="299665" y="1313848"/>
            <a:ext cx="11627839" cy="487617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extBox 1">
            <a:extLst>
              <a:ext uri="{FF2B5EF4-FFF2-40B4-BE49-F238E27FC236}">
                <a16:creationId xmlns:a16="http://schemas.microsoft.com/office/drawing/2014/main" id="{D92DE40A-7AC1-4D13-ABD7-A422DA570BFD}"/>
              </a:ext>
            </a:extLst>
          </p:cNvPr>
          <p:cNvSpPr txBox="1"/>
          <p:nvPr/>
        </p:nvSpPr>
        <p:spPr>
          <a:xfrm>
            <a:off x="330467" y="1210652"/>
            <a:ext cx="11685668" cy="4893647"/>
          </a:xfrm>
          <a:prstGeom prst="rect">
            <a:avLst/>
          </a:prstGeom>
          <a:noFill/>
        </p:spPr>
        <p:txBody>
          <a:bodyPr wrap="square" rtlCol="0">
            <a:spAutoFit/>
          </a:bodyPr>
          <a:lstStyle/>
          <a:p>
            <a:pPr algn="l">
              <a:lnSpc>
                <a:spcPct val="150000"/>
              </a:lnSpc>
            </a:pPr>
            <a:r>
              <a:rPr lang="fr-FR" sz="2400" dirty="0">
                <a:solidFill>
                  <a:schemeClr val="accent5">
                    <a:lumMod val="50000"/>
                  </a:schemeClr>
                </a:solidFill>
              </a:rPr>
              <a:t>Salut Océane !</a:t>
            </a:r>
          </a:p>
          <a:p>
            <a:pPr algn="l">
              <a:lnSpc>
                <a:spcPct val="150000"/>
              </a:lnSpc>
            </a:pPr>
            <a:r>
              <a:rPr lang="fr-FR" sz="2400" dirty="0">
                <a:solidFill>
                  <a:schemeClr val="accent5">
                    <a:lumMod val="50000"/>
                  </a:schemeClr>
                </a:solidFill>
              </a:rPr>
              <a:t>Je    </a:t>
            </a:r>
            <a:r>
              <a:rPr lang="fr-FR" sz="2400" b="1" dirty="0">
                <a:solidFill>
                  <a:srgbClr val="E87D1E"/>
                </a:solidFill>
              </a:rPr>
              <a:t>réponds</a:t>
            </a:r>
            <a:r>
              <a:rPr lang="fr-FR" sz="2400" dirty="0">
                <a:solidFill>
                  <a:schemeClr val="accent5">
                    <a:lumMod val="50000"/>
                  </a:schemeClr>
                </a:solidFill>
              </a:rPr>
              <a:t>  vite, puisque vous   </a:t>
            </a:r>
            <a:r>
              <a:rPr lang="fr-FR" sz="2400" b="1" dirty="0">
                <a:solidFill>
                  <a:srgbClr val="E87D1E"/>
                </a:solidFill>
              </a:rPr>
              <a:t>attendez</a:t>
            </a:r>
            <a:r>
              <a:rPr lang="fr-FR" sz="2400" dirty="0">
                <a:solidFill>
                  <a:schemeClr val="accent5">
                    <a:lumMod val="50000"/>
                  </a:schemeClr>
                </a:solidFill>
              </a:rPr>
              <a:t>   la réponse ! Oui, nous </a:t>
            </a:r>
            <a:r>
              <a:rPr lang="fr-FR" sz="2400" b="1" dirty="0">
                <a:solidFill>
                  <a:srgbClr val="E87D1E"/>
                </a:solidFill>
              </a:rPr>
              <a:t>descendons</a:t>
            </a:r>
            <a:r>
              <a:rPr lang="fr-FR" sz="2400" dirty="0">
                <a:solidFill>
                  <a:schemeClr val="accent5">
                    <a:lumMod val="50000"/>
                  </a:schemeClr>
                </a:solidFill>
              </a:rPr>
              <a:t> les pistes rouges tr</a:t>
            </a:r>
            <a:r>
              <a:rPr lang="fr-FR" sz="2400" dirty="0">
                <a:solidFill>
                  <a:schemeClr val="accent5">
                    <a:lumMod val="50000"/>
                  </a:schemeClr>
                </a:solidFill>
                <a:latin typeface="Century Gothic" panose="020B0502020202020204" pitchFamily="34" charset="0"/>
              </a:rPr>
              <a:t>ès vite ! Ce n’est pas dangereux si vous    </a:t>
            </a:r>
            <a:r>
              <a:rPr lang="fr-FR" sz="2400" b="1" dirty="0">
                <a:solidFill>
                  <a:srgbClr val="E87D1E"/>
                </a:solidFill>
              </a:rPr>
              <a:t>attendez</a:t>
            </a:r>
            <a:r>
              <a:rPr lang="fr-FR" sz="2400" dirty="0">
                <a:solidFill>
                  <a:schemeClr val="accent5">
                    <a:lumMod val="50000"/>
                  </a:schemeClr>
                </a:solidFill>
                <a:latin typeface="Century Gothic" panose="020B0502020202020204" pitchFamily="34" charset="0"/>
              </a:rPr>
              <a:t>     les instructions du moniteur de ski et vous faites attention.</a:t>
            </a:r>
            <a:r>
              <a:rPr lang="fr-FR" sz="2400" dirty="0">
                <a:solidFill>
                  <a:schemeClr val="accent5">
                    <a:lumMod val="50000"/>
                  </a:schemeClr>
                </a:solidFill>
              </a:rPr>
              <a:t> Mais Abdel ne vient pas souvent. Quand il    </a:t>
            </a:r>
            <a:r>
              <a:rPr lang="fr-FR" sz="2400" b="1" dirty="0">
                <a:solidFill>
                  <a:srgbClr val="E87D1E"/>
                </a:solidFill>
              </a:rPr>
              <a:t>descend</a:t>
            </a:r>
            <a:r>
              <a:rPr lang="fr-FR" sz="2400" dirty="0">
                <a:solidFill>
                  <a:schemeClr val="accent5">
                    <a:lumMod val="50000"/>
                  </a:schemeClr>
                </a:solidFill>
              </a:rPr>
              <a:t>     les pistes, il    </a:t>
            </a:r>
            <a:r>
              <a:rPr lang="fr-FR" sz="2400" b="1" dirty="0">
                <a:solidFill>
                  <a:srgbClr val="E87D1E"/>
                </a:solidFill>
              </a:rPr>
              <a:t>dépend</a:t>
            </a:r>
            <a:r>
              <a:rPr lang="fr-FR" sz="2400" dirty="0">
                <a:solidFill>
                  <a:schemeClr val="accent5">
                    <a:lumMod val="50000"/>
                  </a:schemeClr>
                </a:solidFill>
              </a:rPr>
              <a:t>     de nous. Nous </a:t>
            </a:r>
            <a:r>
              <a:rPr lang="fr-FR" sz="2400" b="1" dirty="0">
                <a:solidFill>
                  <a:srgbClr val="E87D1E"/>
                </a:solidFill>
              </a:rPr>
              <a:t>attendons</a:t>
            </a:r>
            <a:r>
              <a:rPr lang="fr-FR" sz="2400" dirty="0">
                <a:solidFill>
                  <a:schemeClr val="accent5">
                    <a:lumMod val="50000"/>
                  </a:schemeClr>
                </a:solidFill>
              </a:rPr>
              <a:t> Abdel en bas et nous </a:t>
            </a:r>
            <a:r>
              <a:rPr lang="fr-FR" sz="2400" b="1" dirty="0">
                <a:solidFill>
                  <a:srgbClr val="E87D1E"/>
                </a:solidFill>
              </a:rPr>
              <a:t>répondons</a:t>
            </a:r>
            <a:r>
              <a:rPr lang="fr-FR" sz="2400" dirty="0">
                <a:solidFill>
                  <a:schemeClr val="accent5">
                    <a:lumMod val="50000"/>
                  </a:schemeClr>
                </a:solidFill>
              </a:rPr>
              <a:t> </a:t>
            </a:r>
            <a:r>
              <a:rPr lang="fr-FR" sz="2400" dirty="0">
                <a:solidFill>
                  <a:schemeClr val="accent5">
                    <a:lumMod val="50000"/>
                  </a:schemeClr>
                </a:solidFill>
                <a:latin typeface="Century Gothic" panose="020B0502020202020204" pitchFamily="34" charset="0"/>
              </a:rPr>
              <a:t>à ses questions. Quand vous </a:t>
            </a:r>
            <a:r>
              <a:rPr lang="fr-FR" sz="2400" b="1" dirty="0">
                <a:solidFill>
                  <a:srgbClr val="E87D1E"/>
                </a:solidFill>
              </a:rPr>
              <a:t>descendez</a:t>
            </a:r>
            <a:r>
              <a:rPr lang="fr-FR" sz="2400" dirty="0">
                <a:solidFill>
                  <a:schemeClr val="accent5">
                    <a:lumMod val="50000"/>
                  </a:schemeClr>
                </a:solidFill>
                <a:latin typeface="Century Gothic" panose="020B0502020202020204" pitchFamily="34" charset="0"/>
              </a:rPr>
              <a:t>    les pistes, vous   </a:t>
            </a:r>
            <a:r>
              <a:rPr lang="fr-FR" sz="2400" b="1" dirty="0">
                <a:solidFill>
                  <a:srgbClr val="E87D1E"/>
                </a:solidFill>
              </a:rPr>
              <a:t>entendez</a:t>
            </a:r>
            <a:r>
              <a:rPr lang="fr-FR" sz="2400" dirty="0">
                <a:solidFill>
                  <a:schemeClr val="accent5">
                    <a:lumMod val="50000"/>
                  </a:schemeClr>
                </a:solidFill>
                <a:latin typeface="Century Gothic" panose="020B0502020202020204" pitchFamily="34" charset="0"/>
              </a:rPr>
              <a:t>     les instructions en italien ? C’est difficile ! Bon, nous sortons le chien</a:t>
            </a:r>
            <a:r>
              <a:rPr lang="fr-FR" sz="2400" dirty="0">
                <a:solidFill>
                  <a:schemeClr val="accent5">
                    <a:lumMod val="50000"/>
                  </a:schemeClr>
                </a:solidFill>
              </a:rPr>
              <a:t> - </a:t>
            </a:r>
            <a:r>
              <a:rPr lang="fr-FR" sz="2400" dirty="0">
                <a:solidFill>
                  <a:schemeClr val="accent5">
                    <a:lumMod val="50000"/>
                  </a:schemeClr>
                </a:solidFill>
                <a:latin typeface="Century Gothic" panose="020B0502020202020204" pitchFamily="34" charset="0"/>
              </a:rPr>
              <a:t>à bientôt ! Amir</a:t>
            </a:r>
            <a:endParaRPr lang="fr-FR" sz="2400" dirty="0">
              <a:solidFill>
                <a:schemeClr val="accent5">
                  <a:lumMod val="50000"/>
                </a:schemeClr>
              </a:solidFill>
            </a:endParaRPr>
          </a:p>
          <a:p>
            <a:pPr algn="l"/>
            <a:endParaRPr lang="fr-FR" sz="2400" dirty="0">
              <a:solidFill>
                <a:schemeClr val="accent5">
                  <a:lumMod val="50000"/>
                </a:schemeClr>
              </a:solidFill>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a:t>
            </a:r>
            <a:r>
              <a:rPr lang="en-GB" sz="3600" b="1" dirty="0" err="1">
                <a:solidFill>
                  <a:schemeClr val="bg1"/>
                </a:solidFill>
              </a:rPr>
              <a:t>réponse</a:t>
            </a:r>
            <a:r>
              <a:rPr lang="en-GB" sz="3600" b="1" dirty="0">
                <a:solidFill>
                  <a:schemeClr val="bg1"/>
                </a:solidFill>
              </a:rPr>
              <a:t> </a:t>
            </a:r>
            <a:r>
              <a:rPr lang="en-GB" sz="3600" b="1" dirty="0" err="1">
                <a:solidFill>
                  <a:schemeClr val="bg1"/>
                </a:solidFill>
              </a:rPr>
              <a:t>d’Amir</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2" descr="Click Cursor, Icon, Cursor, Click, Button, Pointer">
            <a:extLst>
              <a:ext uri="{FF2B5EF4-FFF2-40B4-BE49-F238E27FC236}">
                <a16:creationId xmlns:a16="http://schemas.microsoft.com/office/drawing/2014/main" id="{31CDD10E-B9A0-4415-A25A-63ADDAAAAA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077606">
            <a:off x="11323765" y="5743712"/>
            <a:ext cx="498308" cy="6452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shirt&#10;&#10;Description automatically generated">
            <a:extLst>
              <a:ext uri="{FF2B5EF4-FFF2-40B4-BE49-F238E27FC236}">
                <a16:creationId xmlns:a16="http://schemas.microsoft.com/office/drawing/2014/main" id="{34A1B5AC-B361-4E5A-B685-60418DECCA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7099" y="640585"/>
            <a:ext cx="1061923" cy="1061923"/>
          </a:xfrm>
          <a:prstGeom prst="rect">
            <a:avLst/>
          </a:prstGeom>
        </p:spPr>
      </p:pic>
      <p:pic>
        <p:nvPicPr>
          <p:cNvPr id="12" name="Picture 11" descr="A picture containing doll, shirt&#10;&#10;Description automatically generated">
            <a:extLst>
              <a:ext uri="{FF2B5EF4-FFF2-40B4-BE49-F238E27FC236}">
                <a16:creationId xmlns:a16="http://schemas.microsoft.com/office/drawing/2014/main" id="{F715EF2C-C972-4DF6-BBB1-6FECA57F56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4002" y="5272787"/>
            <a:ext cx="997653" cy="997653"/>
          </a:xfrm>
          <a:prstGeom prst="rect">
            <a:avLst/>
          </a:prstGeom>
        </p:spPr>
      </p:pic>
      <p:pic>
        <p:nvPicPr>
          <p:cNvPr id="13" name="Picture 4" descr="Laptop, Notebook, Mobile, Computer, Portable">
            <a:extLst>
              <a:ext uri="{FF2B5EF4-FFF2-40B4-BE49-F238E27FC236}">
                <a16:creationId xmlns:a16="http://schemas.microsoft.com/office/drawing/2014/main" id="{2DF2E504-A05E-45BD-A75E-06FDA214DA5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0789258" y="1194876"/>
            <a:ext cx="1386977" cy="9075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E7EEB54-0065-4EFC-8CB2-F5C08B34E560}"/>
              </a:ext>
            </a:extLst>
          </p:cNvPr>
          <p:cNvSpPr/>
          <p:nvPr/>
        </p:nvSpPr>
        <p:spPr>
          <a:xfrm>
            <a:off x="818151" y="1911201"/>
            <a:ext cx="1649053" cy="381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2060"/>
                </a:solidFill>
              </a:rPr>
              <a:t>1. répondre</a:t>
            </a:r>
          </a:p>
        </p:txBody>
      </p:sp>
      <p:sp>
        <p:nvSpPr>
          <p:cNvPr id="15" name="Rectangle 14">
            <a:extLst>
              <a:ext uri="{FF2B5EF4-FFF2-40B4-BE49-F238E27FC236}">
                <a16:creationId xmlns:a16="http://schemas.microsoft.com/office/drawing/2014/main" id="{EE0E0A9D-FD04-4629-B146-77C582C642B7}"/>
              </a:ext>
            </a:extLst>
          </p:cNvPr>
          <p:cNvSpPr/>
          <p:nvPr/>
        </p:nvSpPr>
        <p:spPr>
          <a:xfrm>
            <a:off x="5206813" y="1911201"/>
            <a:ext cx="1649052" cy="381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2060"/>
                </a:solidFill>
              </a:rPr>
              <a:t>2. attendre </a:t>
            </a:r>
          </a:p>
        </p:txBody>
      </p:sp>
      <p:sp>
        <p:nvSpPr>
          <p:cNvPr id="16" name="Rectangle 15">
            <a:extLst>
              <a:ext uri="{FF2B5EF4-FFF2-40B4-BE49-F238E27FC236}">
                <a16:creationId xmlns:a16="http://schemas.microsoft.com/office/drawing/2014/main" id="{20386B79-24B7-4F4A-82AE-972A7B58EDEF}"/>
              </a:ext>
            </a:extLst>
          </p:cNvPr>
          <p:cNvSpPr/>
          <p:nvPr/>
        </p:nvSpPr>
        <p:spPr>
          <a:xfrm>
            <a:off x="330465" y="2468701"/>
            <a:ext cx="1899387" cy="361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2060"/>
                </a:solidFill>
              </a:rPr>
              <a:t>3. descendre</a:t>
            </a:r>
          </a:p>
        </p:txBody>
      </p:sp>
      <p:sp>
        <p:nvSpPr>
          <p:cNvPr id="17" name="Rectangle 16">
            <a:extLst>
              <a:ext uri="{FF2B5EF4-FFF2-40B4-BE49-F238E27FC236}">
                <a16:creationId xmlns:a16="http://schemas.microsoft.com/office/drawing/2014/main" id="{3B407D93-46C2-482D-A89B-3CC29ED01FE3}"/>
              </a:ext>
            </a:extLst>
          </p:cNvPr>
          <p:cNvSpPr/>
          <p:nvPr/>
        </p:nvSpPr>
        <p:spPr>
          <a:xfrm>
            <a:off x="389505" y="3006162"/>
            <a:ext cx="1751601" cy="381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2060"/>
                </a:solidFill>
              </a:rPr>
              <a:t>4. attendre</a:t>
            </a:r>
          </a:p>
        </p:txBody>
      </p:sp>
      <p:sp>
        <p:nvSpPr>
          <p:cNvPr id="18" name="Rectangle 17">
            <a:extLst>
              <a:ext uri="{FF2B5EF4-FFF2-40B4-BE49-F238E27FC236}">
                <a16:creationId xmlns:a16="http://schemas.microsoft.com/office/drawing/2014/main" id="{02005063-E0BB-4AE8-A2EB-12B52B3F27A9}"/>
              </a:ext>
            </a:extLst>
          </p:cNvPr>
          <p:cNvSpPr/>
          <p:nvPr/>
        </p:nvSpPr>
        <p:spPr>
          <a:xfrm>
            <a:off x="2051962" y="4125367"/>
            <a:ext cx="1559704" cy="381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2060"/>
                </a:solidFill>
              </a:rPr>
              <a:t>7. attendre</a:t>
            </a:r>
          </a:p>
        </p:txBody>
      </p:sp>
      <p:sp>
        <p:nvSpPr>
          <p:cNvPr id="19" name="Rectangle 18">
            <a:extLst>
              <a:ext uri="{FF2B5EF4-FFF2-40B4-BE49-F238E27FC236}">
                <a16:creationId xmlns:a16="http://schemas.microsoft.com/office/drawing/2014/main" id="{E9D6132A-6CE2-4EDA-8B66-20D74F0B096B}"/>
              </a:ext>
            </a:extLst>
          </p:cNvPr>
          <p:cNvSpPr/>
          <p:nvPr/>
        </p:nvSpPr>
        <p:spPr>
          <a:xfrm>
            <a:off x="6018294" y="3560421"/>
            <a:ext cx="1869322" cy="361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2060"/>
                </a:solidFill>
              </a:rPr>
              <a:t>5. descendre</a:t>
            </a:r>
          </a:p>
        </p:txBody>
      </p:sp>
      <p:sp>
        <p:nvSpPr>
          <p:cNvPr id="20" name="Rectangle 19">
            <a:extLst>
              <a:ext uri="{FF2B5EF4-FFF2-40B4-BE49-F238E27FC236}">
                <a16:creationId xmlns:a16="http://schemas.microsoft.com/office/drawing/2014/main" id="{FDC42D68-F09F-40C8-A140-E800915DB711}"/>
              </a:ext>
            </a:extLst>
          </p:cNvPr>
          <p:cNvSpPr/>
          <p:nvPr/>
        </p:nvSpPr>
        <p:spPr>
          <a:xfrm>
            <a:off x="9590839" y="3540382"/>
            <a:ext cx="1848183" cy="381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2060"/>
                </a:solidFill>
              </a:rPr>
              <a:t>6. dépendre</a:t>
            </a:r>
          </a:p>
        </p:txBody>
      </p:sp>
      <p:sp>
        <p:nvSpPr>
          <p:cNvPr id="21" name="Rectangle 20">
            <a:extLst>
              <a:ext uri="{FF2B5EF4-FFF2-40B4-BE49-F238E27FC236}">
                <a16:creationId xmlns:a16="http://schemas.microsoft.com/office/drawing/2014/main" id="{51359581-5D1D-4689-9892-F1B9FB300C37}"/>
              </a:ext>
            </a:extLst>
          </p:cNvPr>
          <p:cNvSpPr/>
          <p:nvPr/>
        </p:nvSpPr>
        <p:spPr>
          <a:xfrm>
            <a:off x="2293961" y="4653997"/>
            <a:ext cx="1869322" cy="381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2060"/>
                </a:solidFill>
              </a:rPr>
              <a:t>9. descendre</a:t>
            </a:r>
          </a:p>
        </p:txBody>
      </p:sp>
      <p:sp>
        <p:nvSpPr>
          <p:cNvPr id="22" name="Rectangle 21">
            <a:extLst>
              <a:ext uri="{FF2B5EF4-FFF2-40B4-BE49-F238E27FC236}">
                <a16:creationId xmlns:a16="http://schemas.microsoft.com/office/drawing/2014/main" id="{CC53D893-CF1C-45D7-9673-A26350D8908A}"/>
              </a:ext>
            </a:extLst>
          </p:cNvPr>
          <p:cNvSpPr/>
          <p:nvPr/>
        </p:nvSpPr>
        <p:spPr>
          <a:xfrm>
            <a:off x="6855865" y="4125367"/>
            <a:ext cx="1649053" cy="381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2060"/>
                </a:solidFill>
              </a:rPr>
              <a:t>8. répondre</a:t>
            </a:r>
          </a:p>
        </p:txBody>
      </p:sp>
      <p:sp>
        <p:nvSpPr>
          <p:cNvPr id="23" name="Rectangle 22">
            <a:extLst>
              <a:ext uri="{FF2B5EF4-FFF2-40B4-BE49-F238E27FC236}">
                <a16:creationId xmlns:a16="http://schemas.microsoft.com/office/drawing/2014/main" id="{35E42385-1D02-43B0-8E44-AB536C6751EC}"/>
              </a:ext>
            </a:extLst>
          </p:cNvPr>
          <p:cNvSpPr/>
          <p:nvPr/>
        </p:nvSpPr>
        <p:spPr>
          <a:xfrm>
            <a:off x="6457245" y="4653997"/>
            <a:ext cx="1899387" cy="381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2060"/>
                </a:solidFill>
              </a:rPr>
              <a:t>10. entendre</a:t>
            </a:r>
          </a:p>
        </p:txBody>
      </p:sp>
      <p:sp>
        <p:nvSpPr>
          <p:cNvPr id="5" name="TextBox 4">
            <a:extLst>
              <a:ext uri="{FF2B5EF4-FFF2-40B4-BE49-F238E27FC236}">
                <a16:creationId xmlns:a16="http://schemas.microsoft.com/office/drawing/2014/main" id="{7FAFC793-F408-4F1B-8C0D-D099A383266B}"/>
              </a:ext>
            </a:extLst>
          </p:cNvPr>
          <p:cNvSpPr txBox="1"/>
          <p:nvPr/>
        </p:nvSpPr>
        <p:spPr>
          <a:xfrm>
            <a:off x="6577263" y="249870"/>
            <a:ext cx="3973274" cy="830997"/>
          </a:xfrm>
          <a:prstGeom prst="rect">
            <a:avLst/>
          </a:prstGeom>
          <a:noFill/>
        </p:spPr>
        <p:txBody>
          <a:bodyPr wrap="square" rtlCol="0">
            <a:spAutoFit/>
          </a:bodyPr>
          <a:lstStyle/>
          <a:p>
            <a:pPr algn="l"/>
            <a:r>
              <a:rPr lang="fr-FR" sz="2400" dirty="0">
                <a:solidFill>
                  <a:schemeClr val="accent5">
                    <a:lumMod val="50000"/>
                  </a:schemeClr>
                </a:solidFill>
              </a:rPr>
              <a:t>Amir répond </a:t>
            </a:r>
            <a:r>
              <a:rPr lang="fr-FR" sz="2400" dirty="0">
                <a:solidFill>
                  <a:schemeClr val="accent5">
                    <a:lumMod val="50000"/>
                  </a:schemeClr>
                </a:solidFill>
                <a:latin typeface="Century Gothic" panose="020B0502020202020204" pitchFamily="34" charset="0"/>
              </a:rPr>
              <a:t>à Océane. Écris les verbes.</a:t>
            </a:r>
            <a:endParaRPr lang="fr-FR" sz="2400" dirty="0">
              <a:solidFill>
                <a:schemeClr val="accent5">
                  <a:lumMod val="50000"/>
                </a:schemeClr>
              </a:solidFill>
            </a:endParaRPr>
          </a:p>
        </p:txBody>
      </p:sp>
    </p:spTree>
    <p:extLst>
      <p:ext uri="{BB962C8B-B14F-4D97-AF65-F5344CB8AC3E}">
        <p14:creationId xmlns:p14="http://schemas.microsoft.com/office/powerpoint/2010/main" val="376242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Speech Bubble: Rectangle with Corners Rounded 76">
            <a:extLst>
              <a:ext uri="{FF2B5EF4-FFF2-40B4-BE49-F238E27FC236}">
                <a16:creationId xmlns:a16="http://schemas.microsoft.com/office/drawing/2014/main" id="{05038391-2680-4048-9450-C3D197361729}"/>
              </a:ext>
            </a:extLst>
          </p:cNvPr>
          <p:cNvSpPr/>
          <p:nvPr/>
        </p:nvSpPr>
        <p:spPr>
          <a:xfrm>
            <a:off x="7457527" y="5230877"/>
            <a:ext cx="4521661" cy="869951"/>
          </a:xfrm>
          <a:prstGeom prst="wedgeRoundRectCallout">
            <a:avLst>
              <a:gd name="adj1" fmla="val -37178"/>
              <a:gd name="adj2" fmla="val -130988"/>
              <a:gd name="adj3" fmla="val 16667"/>
            </a:avLst>
          </a:prstGeom>
          <a:solidFill>
            <a:srgbClr val="E3EAFD"/>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1E3764"/>
                </a:solidFill>
                <a:effectLst/>
                <a:uLnTx/>
                <a:uFillTx/>
                <a:latin typeface="Century Gothic" panose="020F0302020204030204"/>
                <a:ea typeface="+mn-ea"/>
                <a:cs typeface="+mn-cs"/>
              </a:rPr>
              <a:t>Oui</a:t>
            </a:r>
            <a:r>
              <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rPr>
              <a:t>, </a:t>
            </a:r>
            <a:r>
              <a:rPr lang="en-GB" sz="2800" b="1" dirty="0">
                <a:solidFill>
                  <a:srgbClr val="1E3764"/>
                </a:solidFill>
                <a:latin typeface="Century Gothic" panose="020F0302020204030204"/>
              </a:rPr>
              <a:t>nous </a:t>
            </a:r>
            <a:r>
              <a:rPr kumimoji="0" lang="en-GB" sz="2800" b="1" i="0" u="none" strike="noStrike" kern="1200" cap="none" spc="0" normalizeH="0" baseline="0" noProof="0" dirty="0" err="1">
                <a:ln>
                  <a:noFill/>
                </a:ln>
                <a:solidFill>
                  <a:srgbClr val="1E3764"/>
                </a:solidFill>
                <a:effectLst/>
                <a:uLnTx/>
                <a:uFillTx/>
                <a:latin typeface="Century Gothic" panose="020F0302020204030204"/>
                <a:ea typeface="+mn-ea"/>
                <a:cs typeface="+mn-cs"/>
              </a:rPr>
              <a:t>entendons</a:t>
            </a:r>
            <a:r>
              <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1E3764"/>
                </a:solidFill>
                <a:effectLst/>
                <a:uLnTx/>
                <a:uFillTx/>
                <a:latin typeface="Century Gothic" panose="020F0302020204030204"/>
                <a:ea typeface="+mn-ea"/>
                <a:cs typeface="+mn-cs"/>
              </a:rPr>
              <a:t>l’annonce</a:t>
            </a:r>
            <a:r>
              <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rPr>
              <a:t>.</a:t>
            </a:r>
          </a:p>
        </p:txBody>
      </p:sp>
      <p:sp>
        <p:nvSpPr>
          <p:cNvPr id="19" name="Speech Bubble: Rectangle with Corners Rounded 76">
            <a:extLst>
              <a:ext uri="{FF2B5EF4-FFF2-40B4-BE49-F238E27FC236}">
                <a16:creationId xmlns:a16="http://schemas.microsoft.com/office/drawing/2014/main" id="{05038391-2680-4048-9450-C3D197361729}"/>
              </a:ext>
            </a:extLst>
          </p:cNvPr>
          <p:cNvSpPr/>
          <p:nvPr/>
        </p:nvSpPr>
        <p:spPr>
          <a:xfrm>
            <a:off x="7457528" y="5230878"/>
            <a:ext cx="4521661" cy="869950"/>
          </a:xfrm>
          <a:prstGeom prst="wedgeRoundRectCallout">
            <a:avLst>
              <a:gd name="adj1" fmla="val -37178"/>
              <a:gd name="adj2" fmla="val -130988"/>
              <a:gd name="adj3" fmla="val 16667"/>
            </a:avLst>
          </a:prstGeom>
          <a:solidFill>
            <a:srgbClr val="E3EAFD"/>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rPr>
              <a:t>Non, nous </a:t>
            </a:r>
            <a:r>
              <a:rPr kumimoji="0" lang="en-GB" sz="2800" b="1" i="0" u="none" strike="noStrike" kern="1200" cap="none" spc="0" normalizeH="0" baseline="0" noProof="0" dirty="0" err="1">
                <a:ln>
                  <a:noFill/>
                </a:ln>
                <a:solidFill>
                  <a:srgbClr val="1E3764"/>
                </a:solidFill>
                <a:effectLst/>
                <a:uLnTx/>
                <a:uFillTx/>
                <a:latin typeface="Century Gothic" panose="020F0302020204030204"/>
                <a:ea typeface="+mn-ea"/>
                <a:cs typeface="+mn-cs"/>
              </a:rPr>
              <a:t>prenons</a:t>
            </a:r>
            <a:r>
              <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rPr>
              <a:t> le</a:t>
            </a:r>
            <a:r>
              <a:rPr kumimoji="0" lang="en-GB" sz="2800" b="1" i="0" u="none" strike="noStrike" kern="1200" cap="none" spc="0" normalizeH="0" noProof="0" dirty="0">
                <a:ln>
                  <a:noFill/>
                </a:ln>
                <a:solidFill>
                  <a:srgbClr val="1E3764"/>
                </a:solidFill>
                <a:effectLst/>
                <a:uLnTx/>
                <a:uFillTx/>
                <a:latin typeface="Century Gothic" panose="020F0302020204030204"/>
                <a:ea typeface="+mn-ea"/>
                <a:cs typeface="+mn-cs"/>
              </a:rPr>
              <a:t> </a:t>
            </a:r>
            <a:r>
              <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rPr>
              <a:t>bus.</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Trouve</a:t>
            </a:r>
            <a:r>
              <a:rPr lang="en-GB" sz="3600" b="1" dirty="0">
                <a:solidFill>
                  <a:schemeClr val="bg1"/>
                </a:solidFill>
              </a:rPr>
              <a:t> les </a:t>
            </a:r>
            <a:r>
              <a:rPr lang="en-GB" sz="3600" b="1" dirty="0" err="1">
                <a:solidFill>
                  <a:schemeClr val="bg1"/>
                </a:solidFill>
              </a:rPr>
              <a:t>paires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2" name="Group 11"/>
          <p:cNvGrpSpPr/>
          <p:nvPr/>
        </p:nvGrpSpPr>
        <p:grpSpPr>
          <a:xfrm>
            <a:off x="3533065" y="1636454"/>
            <a:ext cx="1868985" cy="1969628"/>
            <a:chOff x="4588505" y="449670"/>
            <a:chExt cx="4455721" cy="4455721"/>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8505" y="449670"/>
              <a:ext cx="4455721" cy="4455721"/>
            </a:xfrm>
            <a:prstGeom prst="rect">
              <a:avLst/>
            </a:prstGeom>
          </p:spPr>
        </p:pic>
        <p:sp>
          <p:nvSpPr>
            <p:cNvPr id="5" name="Oval 4"/>
            <p:cNvSpPr/>
            <p:nvPr/>
          </p:nvSpPr>
          <p:spPr>
            <a:xfrm>
              <a:off x="6076420" y="4135704"/>
              <a:ext cx="1718292" cy="769687"/>
            </a:xfrm>
            <a:prstGeom prst="ellipse">
              <a:avLst/>
            </a:prstGeom>
            <a:solidFill>
              <a:srgbClr val="CC99FF"/>
            </a:solidFill>
            <a:ln>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5566" y="4000553"/>
              <a:ext cx="894328" cy="894328"/>
            </a:xfrm>
            <a:prstGeom prst="rect">
              <a:avLst/>
            </a:prstGeom>
          </p:spPr>
        </p:pic>
      </p:grpSp>
      <p:sp>
        <p:nvSpPr>
          <p:cNvPr id="15" name="TextBox 14">
            <a:extLst>
              <a:ext uri="{FF2B5EF4-FFF2-40B4-BE49-F238E27FC236}">
                <a16:creationId xmlns:a16="http://schemas.microsoft.com/office/drawing/2014/main" id="{A061E8A4-B156-BA48-9EA1-341CBA0EC9A8}"/>
              </a:ext>
            </a:extLst>
          </p:cNvPr>
          <p:cNvSpPr txBox="1"/>
          <p:nvPr/>
        </p:nvSpPr>
        <p:spPr>
          <a:xfrm>
            <a:off x="1921132" y="1405622"/>
            <a:ext cx="16369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Groupe A</a:t>
            </a:r>
          </a:p>
        </p:txBody>
      </p:sp>
      <p:sp>
        <p:nvSpPr>
          <p:cNvPr id="16" name="Speech Bubble: Rectangle with Corners Rounded 76">
            <a:extLst>
              <a:ext uri="{FF2B5EF4-FFF2-40B4-BE49-F238E27FC236}">
                <a16:creationId xmlns:a16="http://schemas.microsoft.com/office/drawing/2014/main" id="{223A44C2-8C70-ED40-ACFE-2C144552C09D}"/>
              </a:ext>
            </a:extLst>
          </p:cNvPr>
          <p:cNvSpPr/>
          <p:nvPr/>
        </p:nvSpPr>
        <p:spPr>
          <a:xfrm>
            <a:off x="302892" y="5230878"/>
            <a:ext cx="4798137" cy="869951"/>
          </a:xfrm>
          <a:prstGeom prst="wedgeRoundRectCallout">
            <a:avLst>
              <a:gd name="adj1" fmla="val 30769"/>
              <a:gd name="adj2" fmla="val -126662"/>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prstClr val="white"/>
                </a:solidFill>
                <a:latin typeface="Century Gothic" panose="020F0302020204030204"/>
              </a:rPr>
              <a:t>Vous</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n-ea"/>
                <a:cs typeface="+mn-cs"/>
              </a:rPr>
              <a:t>prenez</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 le train</a:t>
            </a:r>
            <a:r>
              <a:rPr kumimoji="0" lang="en-GB" sz="2800" b="1" i="0" u="none" strike="noStrike" kern="1200" cap="none" spc="0" normalizeH="0" noProof="0" dirty="0">
                <a:ln>
                  <a:noFill/>
                </a:ln>
                <a:solidFill>
                  <a:prstClr val="white"/>
                </a:solidFill>
                <a:effectLst/>
                <a:uLnTx/>
                <a:uFillTx/>
                <a:latin typeface="Century Gothic" panose="020F0302020204030204"/>
                <a:ea typeface="+mn-ea"/>
                <a:cs typeface="+mn-cs"/>
              </a:rPr>
              <a:t> ?</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B6DF3D07-6969-6E46-8280-FADB0DADFB07}"/>
              </a:ext>
            </a:extLst>
          </p:cNvPr>
          <p:cNvSpPr txBox="1"/>
          <p:nvPr/>
        </p:nvSpPr>
        <p:spPr>
          <a:xfrm>
            <a:off x="8729231" y="1392077"/>
            <a:ext cx="15872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Groupe B</a:t>
            </a:r>
          </a:p>
        </p:txBody>
      </p:sp>
      <p:grpSp>
        <p:nvGrpSpPr>
          <p:cNvPr id="23" name="Group 22"/>
          <p:cNvGrpSpPr/>
          <p:nvPr/>
        </p:nvGrpSpPr>
        <p:grpSpPr>
          <a:xfrm>
            <a:off x="8836616" y="1960055"/>
            <a:ext cx="1763485" cy="2188028"/>
            <a:chOff x="8836616" y="1960055"/>
            <a:chExt cx="1763485" cy="2188028"/>
          </a:xfrm>
        </p:grpSpPr>
        <p:sp>
          <p:nvSpPr>
            <p:cNvPr id="17" name="Rectangle 16">
              <a:extLst>
                <a:ext uri="{FF2B5EF4-FFF2-40B4-BE49-F238E27FC236}">
                  <a16:creationId xmlns:a16="http://schemas.microsoft.com/office/drawing/2014/main" id="{BBA12E7E-FACE-BC4A-8219-02618DD85860}"/>
                </a:ext>
              </a:extLst>
            </p:cNvPr>
            <p:cNvSpPr/>
            <p:nvPr/>
          </p:nvSpPr>
          <p:spPr>
            <a:xfrm>
              <a:off x="8836616" y="196005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rPr>
                <a:t>takes the bus</a:t>
              </a: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6191" y="2246788"/>
              <a:ext cx="920855" cy="1129279"/>
            </a:xfrm>
            <a:prstGeom prst="rect">
              <a:avLst/>
            </a:prstGeom>
          </p:spPr>
        </p:pic>
      </p:grpSp>
      <p:grpSp>
        <p:nvGrpSpPr>
          <p:cNvPr id="22" name="Group 21"/>
          <p:cNvGrpSpPr/>
          <p:nvPr/>
        </p:nvGrpSpPr>
        <p:grpSpPr>
          <a:xfrm>
            <a:off x="2023446" y="1960055"/>
            <a:ext cx="1763485" cy="2188028"/>
            <a:chOff x="2023446" y="1960055"/>
            <a:chExt cx="1763485" cy="2188028"/>
          </a:xfrm>
        </p:grpSpPr>
        <p:sp>
          <p:nvSpPr>
            <p:cNvPr id="13" name="Rectangle 12">
              <a:extLst>
                <a:ext uri="{FF2B5EF4-FFF2-40B4-BE49-F238E27FC236}">
                  <a16:creationId xmlns:a16="http://schemas.microsoft.com/office/drawing/2014/main" id="{59C5A7BA-2A1F-5840-BB26-CAC5D2A17939}"/>
                </a:ext>
              </a:extLst>
            </p:cNvPr>
            <p:cNvSpPr/>
            <p:nvPr/>
          </p:nvSpPr>
          <p:spPr>
            <a:xfrm>
              <a:off x="2023446" y="196005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rPr>
                <a:t>takes the train</a:t>
              </a:r>
            </a:p>
          </p:txBody>
        </p:sp>
        <p:pic>
          <p:nvPicPr>
            <p:cNvPr id="21" name="Picture 2" descr="http://www.clker.com/cliparts/5/1/9/b/1240845884245780857Anonymous_aiga_rail_transportation.svg.me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6220" y="2099500"/>
              <a:ext cx="848189" cy="1276567"/>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Speech Bubble: Rectangle with Corners Rounded 76">
            <a:extLst>
              <a:ext uri="{FF2B5EF4-FFF2-40B4-BE49-F238E27FC236}">
                <a16:creationId xmlns:a16="http://schemas.microsoft.com/office/drawing/2014/main" id="{223A44C2-8C70-ED40-ACFE-2C144552C09D}"/>
              </a:ext>
            </a:extLst>
          </p:cNvPr>
          <p:cNvSpPr/>
          <p:nvPr/>
        </p:nvSpPr>
        <p:spPr>
          <a:xfrm>
            <a:off x="203141" y="5174460"/>
            <a:ext cx="5011216" cy="926369"/>
          </a:xfrm>
          <a:prstGeom prst="wedgeRoundRectCallout">
            <a:avLst>
              <a:gd name="adj1" fmla="val 30769"/>
              <a:gd name="adj2" fmla="val -126662"/>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n-ea"/>
                <a:cs typeface="+mn-cs"/>
              </a:rPr>
              <a:t>Vous</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n-ea"/>
                <a:cs typeface="+mn-cs"/>
              </a:rPr>
              <a:t>entendez</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n-ea"/>
                <a:cs typeface="+mn-cs"/>
              </a:rPr>
              <a:t>l’annonce</a:t>
            </a:r>
            <a:r>
              <a:rPr lang="en-GB" sz="2800" b="1" dirty="0">
                <a:solidFill>
                  <a:prstClr val="white"/>
                </a:solidFill>
                <a:latin typeface="Century Gothic" panose="020F0302020204030204"/>
              </a:rPr>
              <a:t> ?</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5120" name="Group 5119"/>
          <p:cNvGrpSpPr/>
          <p:nvPr/>
        </p:nvGrpSpPr>
        <p:grpSpPr>
          <a:xfrm>
            <a:off x="1692322" y="1960055"/>
            <a:ext cx="2094609" cy="2188028"/>
            <a:chOff x="1692322" y="1960055"/>
            <a:chExt cx="2094609" cy="2188028"/>
          </a:xfrm>
        </p:grpSpPr>
        <p:sp>
          <p:nvSpPr>
            <p:cNvPr id="30" name="Rectangle 29">
              <a:extLst>
                <a:ext uri="{FF2B5EF4-FFF2-40B4-BE49-F238E27FC236}">
                  <a16:creationId xmlns:a16="http://schemas.microsoft.com/office/drawing/2014/main" id="{59C5A7BA-2A1F-5840-BB26-CAC5D2A17939}"/>
                </a:ext>
              </a:extLst>
            </p:cNvPr>
            <p:cNvSpPr/>
            <p:nvPr/>
          </p:nvSpPr>
          <p:spPr>
            <a:xfrm>
              <a:off x="1692322" y="1960055"/>
              <a:ext cx="2094609"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rPr>
                <a:t>hear the announcement</a:t>
              </a:r>
            </a:p>
          </p:txBody>
        </p:sp>
        <p:pic>
          <p:nvPicPr>
            <p:cNvPr id="5122" name="Picture 2" descr="http://www.clker.com/cliparts/T/B/M/c/B/E/right-ear-m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10909" y="2164017"/>
              <a:ext cx="1194887" cy="12069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21" name="Group 5120"/>
          <p:cNvGrpSpPr/>
          <p:nvPr/>
        </p:nvGrpSpPr>
        <p:grpSpPr>
          <a:xfrm>
            <a:off x="8445656" y="1960055"/>
            <a:ext cx="2154445" cy="2188028"/>
            <a:chOff x="8445656" y="1960055"/>
            <a:chExt cx="2154445" cy="2188028"/>
          </a:xfrm>
        </p:grpSpPr>
        <p:sp>
          <p:nvSpPr>
            <p:cNvPr id="27" name="Rectangle 26">
              <a:extLst>
                <a:ext uri="{FF2B5EF4-FFF2-40B4-BE49-F238E27FC236}">
                  <a16:creationId xmlns:a16="http://schemas.microsoft.com/office/drawing/2014/main" id="{BBA12E7E-FACE-BC4A-8219-02618DD85860}"/>
                </a:ext>
              </a:extLst>
            </p:cNvPr>
            <p:cNvSpPr/>
            <p:nvPr/>
          </p:nvSpPr>
          <p:spPr>
            <a:xfrm>
              <a:off x="8445656" y="1960055"/>
              <a:ext cx="215444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rPr>
                <a:t>hear the announcement</a:t>
              </a:r>
            </a:p>
          </p:txBody>
        </p:sp>
        <p:pic>
          <p:nvPicPr>
            <p:cNvPr id="35" name="Picture 2" descr="http://www.clker.com/cliparts/T/B/M/c/B/E/right-ear-m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78587" y="2164017"/>
              <a:ext cx="1194887" cy="1206957"/>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descr="A picture containing shirt&#10;&#10;Description automatically generated">
            <a:extLst>
              <a:ext uri="{FF2B5EF4-FFF2-40B4-BE49-F238E27FC236}">
                <a16:creationId xmlns:a16="http://schemas.microsoft.com/office/drawing/2014/main" id="{3F59638A-0828-452E-9383-F062BA9593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21934" y="2246788"/>
            <a:ext cx="1901295" cy="1901295"/>
          </a:xfrm>
          <a:prstGeom prst="rect">
            <a:avLst/>
          </a:prstGeom>
        </p:spPr>
      </p:pic>
      <p:pic>
        <p:nvPicPr>
          <p:cNvPr id="6" name="Picture 5" descr="A close up of a logo&#10;&#10;Description automatically generated">
            <a:extLst>
              <a:ext uri="{FF2B5EF4-FFF2-40B4-BE49-F238E27FC236}">
                <a16:creationId xmlns:a16="http://schemas.microsoft.com/office/drawing/2014/main" id="{17FDC88A-D990-4EA3-AD71-A7596CB6470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32036" y="1845859"/>
            <a:ext cx="1763485" cy="1763485"/>
          </a:xfrm>
          <a:prstGeom prst="rect">
            <a:avLst/>
          </a:prstGeom>
        </p:spPr>
      </p:pic>
      <p:pic>
        <p:nvPicPr>
          <p:cNvPr id="11" name="Picture 10" descr="A picture containing toy, shirt&#10;&#10;Description automatically generated">
            <a:extLst>
              <a:ext uri="{FF2B5EF4-FFF2-40B4-BE49-F238E27FC236}">
                <a16:creationId xmlns:a16="http://schemas.microsoft.com/office/drawing/2014/main" id="{1051FB15-3E97-459A-8B85-339BDD30D4C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23229" y="2246787"/>
            <a:ext cx="1901295" cy="1901295"/>
          </a:xfrm>
          <a:prstGeom prst="rect">
            <a:avLst/>
          </a:prstGeom>
        </p:spPr>
      </p:pic>
    </p:spTree>
    <p:extLst>
      <p:ext uri="{BB962C8B-B14F-4D97-AF65-F5344CB8AC3E}">
        <p14:creationId xmlns:p14="http://schemas.microsoft.com/office/powerpoint/2010/main" val="221359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2"/>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9" grpId="0" animBg="1"/>
      <p:bldP spid="19" grpId="1" animBg="1"/>
      <p:bldP spid="16" grpId="0" animBg="1"/>
      <p:bldP spid="16" grpId="1"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759355" cy="707849"/>
          </a:xfrm>
        </p:spPr>
        <p:txBody>
          <a:bodyPr>
            <a:normAutofit/>
          </a:bodyPr>
          <a:lstStyle/>
          <a:p>
            <a:r>
              <a:rPr lang="en-GB" sz="3000" b="1" dirty="0" err="1">
                <a:solidFill>
                  <a:schemeClr val="bg1"/>
                </a:solidFill>
              </a:rPr>
              <a:t>Trouve</a:t>
            </a:r>
            <a:r>
              <a:rPr lang="en-GB" sz="3000" b="1" dirty="0">
                <a:solidFill>
                  <a:schemeClr val="bg1"/>
                </a:solidFill>
              </a:rPr>
              <a:t> les </a:t>
            </a:r>
            <a:r>
              <a:rPr lang="en-GB" sz="3000" b="1" dirty="0" err="1">
                <a:solidFill>
                  <a:schemeClr val="bg1"/>
                </a:solidFill>
              </a:rPr>
              <a:t>paires</a:t>
            </a:r>
            <a:r>
              <a:rPr lang="en-GB" sz="3000" b="1" dirty="0">
                <a:solidFill>
                  <a:schemeClr val="bg1"/>
                </a:solidFill>
              </a:rPr>
              <a:t> – </a:t>
            </a:r>
            <a:r>
              <a:rPr lang="en-GB" sz="3000" b="1" dirty="0" err="1">
                <a:solidFill>
                  <a:schemeClr val="bg1"/>
                </a:solidFill>
              </a:rPr>
              <a:t>groupe</a:t>
            </a:r>
            <a:r>
              <a:rPr lang="en-GB" sz="3000" b="1" dirty="0">
                <a:solidFill>
                  <a:schemeClr val="bg1"/>
                </a:solidFill>
              </a:rPr>
              <a:t> 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9" name="Group 8">
            <a:extLst>
              <a:ext uri="{FF2B5EF4-FFF2-40B4-BE49-F238E27FC236}">
                <a16:creationId xmlns:a16="http://schemas.microsoft.com/office/drawing/2014/main" id="{0950B6CA-B525-4EA7-ADEF-88BEE3548F91}"/>
              </a:ext>
            </a:extLst>
          </p:cNvPr>
          <p:cNvGrpSpPr/>
          <p:nvPr/>
        </p:nvGrpSpPr>
        <p:grpSpPr>
          <a:xfrm>
            <a:off x="2101412" y="1366597"/>
            <a:ext cx="7989175" cy="4687058"/>
            <a:chOff x="1110341" y="1757665"/>
            <a:chExt cx="7069404" cy="4376056"/>
          </a:xfrm>
        </p:grpSpPr>
        <p:sp>
          <p:nvSpPr>
            <p:cNvPr id="10" name="Rectangle 9">
              <a:extLst>
                <a:ext uri="{FF2B5EF4-FFF2-40B4-BE49-F238E27FC236}">
                  <a16:creationId xmlns:a16="http://schemas.microsoft.com/office/drawing/2014/main" id="{8128B6E9-6092-D841-9731-3054C553647E}"/>
                </a:ext>
              </a:extLst>
            </p:cNvPr>
            <p:cNvSpPr/>
            <p:nvPr/>
          </p:nvSpPr>
          <p:spPr>
            <a:xfrm>
              <a:off x="1110341" y="3945693"/>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depend on a mobile</a:t>
              </a:r>
            </a:p>
          </p:txBody>
        </p:sp>
        <p:sp>
          <p:nvSpPr>
            <p:cNvPr id="11" name="Rectangle 10">
              <a:extLst>
                <a:ext uri="{FF2B5EF4-FFF2-40B4-BE49-F238E27FC236}">
                  <a16:creationId xmlns:a16="http://schemas.microsoft.com/office/drawing/2014/main" id="{59C5A7BA-2A1F-5840-BB26-CAC5D2A17939}"/>
                </a:ext>
              </a:extLst>
            </p:cNvPr>
            <p:cNvSpPr/>
            <p:nvPr/>
          </p:nvSpPr>
          <p:spPr>
            <a:xfrm>
              <a:off x="1110342" y="175766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learn new Spanish words</a:t>
              </a:r>
            </a:p>
          </p:txBody>
        </p:sp>
        <p:sp>
          <p:nvSpPr>
            <p:cNvPr id="12" name="Rectangle 11">
              <a:extLst>
                <a:ext uri="{FF2B5EF4-FFF2-40B4-BE49-F238E27FC236}">
                  <a16:creationId xmlns:a16="http://schemas.microsoft.com/office/drawing/2014/main" id="{48392E5D-B8C9-5441-B911-4C56FF4BF507}"/>
                </a:ext>
              </a:extLst>
            </p:cNvPr>
            <p:cNvSpPr/>
            <p:nvPr/>
          </p:nvSpPr>
          <p:spPr>
            <a:xfrm>
              <a:off x="2880299" y="175766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take the car</a:t>
              </a:r>
            </a:p>
          </p:txBody>
        </p:sp>
        <p:sp>
          <p:nvSpPr>
            <p:cNvPr id="13" name="Rectangle 12">
              <a:extLst>
                <a:ext uri="{FF2B5EF4-FFF2-40B4-BE49-F238E27FC236}">
                  <a16:creationId xmlns:a16="http://schemas.microsoft.com/office/drawing/2014/main" id="{B2B97B94-1C25-A74C-8BFB-79472E8ACC95}"/>
                </a:ext>
              </a:extLst>
            </p:cNvPr>
            <p:cNvSpPr/>
            <p:nvPr/>
          </p:nvSpPr>
          <p:spPr>
            <a:xfrm>
              <a:off x="2880299" y="3945693"/>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endParaRPr lang="en-US" b="1" dirty="0">
                <a:solidFill>
                  <a:srgbClr val="1E3764"/>
                </a:solidFill>
                <a:latin typeface="Century Gothic" panose="020F0302020204030204"/>
              </a:endParaRPr>
            </a:p>
            <a:p>
              <a:pPr algn="ctr">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algn="ctr">
                <a:defRPr/>
              </a:pPr>
              <a:br>
                <a:rPr lang="en-US" b="1" dirty="0">
                  <a:solidFill>
                    <a:srgbClr val="1E3764"/>
                  </a:solidFill>
                  <a:latin typeface="Century Gothic" panose="020F0302020204030204"/>
                </a:rPr>
              </a:br>
              <a:endParaRPr lang="en-US" b="1" dirty="0">
                <a:solidFill>
                  <a:srgbClr val="1E3764"/>
                </a:solidFill>
                <a:latin typeface="Century Gothic" panose="020F0302020204030204"/>
              </a:endParaRPr>
            </a:p>
            <a:p>
              <a:pPr algn="ctr">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algn="ctr">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reply to messages</a:t>
              </a:r>
            </a:p>
          </p:txBody>
        </p:sp>
        <p:sp>
          <p:nvSpPr>
            <p:cNvPr id="14" name="Rectangle 13">
              <a:extLst>
                <a:ext uri="{FF2B5EF4-FFF2-40B4-BE49-F238E27FC236}">
                  <a16:creationId xmlns:a16="http://schemas.microsoft.com/office/drawing/2014/main" id="{EDDB42FA-A30C-234D-86A5-174FC3ED08BC}"/>
                </a:ext>
              </a:extLst>
            </p:cNvPr>
            <p:cNvSpPr/>
            <p:nvPr/>
          </p:nvSpPr>
          <p:spPr>
            <a:xfrm>
              <a:off x="4643784" y="175766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understand the conversations</a:t>
              </a:r>
            </a:p>
          </p:txBody>
        </p:sp>
        <p:sp>
          <p:nvSpPr>
            <p:cNvPr id="15" name="Rectangle 14">
              <a:extLst>
                <a:ext uri="{FF2B5EF4-FFF2-40B4-BE49-F238E27FC236}">
                  <a16:creationId xmlns:a16="http://schemas.microsoft.com/office/drawing/2014/main" id="{4E5FFFE4-1532-7E41-A54D-D35BFBC4DC25}"/>
                </a:ext>
              </a:extLst>
            </p:cNvPr>
            <p:cNvSpPr/>
            <p:nvPr/>
          </p:nvSpPr>
          <p:spPr>
            <a:xfrm>
              <a:off x="4643783" y="3945693"/>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r>
                <a:rPr lang="en-US" b="1" dirty="0">
                  <a:solidFill>
                    <a:srgbClr val="1E3764"/>
                  </a:solidFill>
                  <a:latin typeface="Century Gothic" panose="020F0302020204030204"/>
                </a:rPr>
                <a:t>go down the ski slope</a:t>
              </a: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8A3DA8DF-8B84-944D-8457-1F3D22E79DBE}"/>
                </a:ext>
              </a:extLst>
            </p:cNvPr>
            <p:cNvSpPr/>
            <p:nvPr/>
          </p:nvSpPr>
          <p:spPr>
            <a:xfrm>
              <a:off x="6407268" y="175766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hear the announcements</a:t>
              </a:r>
            </a:p>
          </p:txBody>
        </p:sp>
        <p:sp>
          <p:nvSpPr>
            <p:cNvPr id="17" name="Rectangle 16">
              <a:extLst>
                <a:ext uri="{FF2B5EF4-FFF2-40B4-BE49-F238E27FC236}">
                  <a16:creationId xmlns:a16="http://schemas.microsoft.com/office/drawing/2014/main" id="{03DD3C9B-FC72-7E4A-A1DF-00CA2D57AD72}"/>
                </a:ext>
              </a:extLst>
            </p:cNvPr>
            <p:cNvSpPr/>
            <p:nvPr/>
          </p:nvSpPr>
          <p:spPr>
            <a:xfrm>
              <a:off x="6416260" y="3945693"/>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wait for a boat</a:t>
              </a:r>
            </a:p>
          </p:txBody>
        </p:sp>
      </p:gr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3625" y="1670825"/>
            <a:ext cx="1055713" cy="1055713"/>
          </a:xfrm>
          <a:prstGeom prst="rect">
            <a:avLst/>
          </a:prstGeom>
        </p:spPr>
      </p:pic>
      <p:pic>
        <p:nvPicPr>
          <p:cNvPr id="3076" name="Picture 4" descr="http://www.clker.com/cliparts/P/4/q/u/2/y/icon-mobile-phone-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0432" y="3942139"/>
            <a:ext cx="459678" cy="10547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clker.com/cliparts/l/i/L/g/d/e/talk-radio-microphone-m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57304" y="1603807"/>
            <a:ext cx="673639" cy="1122731"/>
          </a:xfrm>
          <a:prstGeom prst="rect">
            <a:avLst/>
          </a:prstGeom>
          <a:noFill/>
          <a:extLst>
            <a:ext uri="{909E8E84-426E-40DD-AFC4-6F175D3DCCD1}">
              <a14:hiddenFill xmlns:a14="http://schemas.microsoft.com/office/drawing/2010/main">
                <a:solidFill>
                  <a:srgbClr val="FFFFFF"/>
                </a:solidFill>
              </a14:hiddenFill>
            </a:ext>
          </a:extLst>
        </p:spPr>
      </p:pic>
      <p:pic>
        <p:nvPicPr>
          <p:cNvPr id="44" name="Graphic 43" descr="Head with gears">
            <a:extLst>
              <a:ext uri="{FF2B5EF4-FFF2-40B4-BE49-F238E27FC236}">
                <a16:creationId xmlns:a16="http://schemas.microsoft.com/office/drawing/2014/main" id="{92EA9780-652C-9346-9982-FD8A49A1941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69246" y="1627938"/>
            <a:ext cx="1114306" cy="1114306"/>
          </a:xfrm>
          <a:prstGeom prst="rect">
            <a:avLst/>
          </a:prstGeom>
        </p:spPr>
      </p:pic>
      <p:grpSp>
        <p:nvGrpSpPr>
          <p:cNvPr id="39" name="Group 38"/>
          <p:cNvGrpSpPr/>
          <p:nvPr/>
        </p:nvGrpSpPr>
        <p:grpSpPr>
          <a:xfrm>
            <a:off x="4669976" y="4022109"/>
            <a:ext cx="804460" cy="1240210"/>
            <a:chOff x="9392819" y="1661928"/>
            <a:chExt cx="804460" cy="1240210"/>
          </a:xfrm>
        </p:grpSpPr>
        <p:pic>
          <p:nvPicPr>
            <p:cNvPr id="3088" name="Picture 16" descr="http://www.clker.com/cliparts/0/S/I/T/9/w/uphone-m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92819" y="1661928"/>
              <a:ext cx="804460" cy="1240210"/>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ular Callout 37"/>
            <p:cNvSpPr/>
            <p:nvPr/>
          </p:nvSpPr>
          <p:spPr>
            <a:xfrm rot="21377202">
              <a:off x="9453149" y="1828158"/>
              <a:ext cx="683799" cy="366469"/>
            </a:xfrm>
            <a:prstGeom prst="wedgeRoundRectCallout">
              <a:avLst>
                <a:gd name="adj1" fmla="val -39246"/>
                <a:gd name="adj2" fmla="val 68573"/>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entury Gothic" panose="020F0302020204030204"/>
                  <a:ea typeface="+mn-ea"/>
                  <a:cs typeface="+mn-cs"/>
                </a:rPr>
                <a:t>Salut</a:t>
              </a:r>
              <a:r>
                <a:rPr kumimoji="0" lang="en-GB" sz="12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49" name="Rounded Rectangular Callout 48"/>
            <p:cNvSpPr/>
            <p:nvPr/>
          </p:nvSpPr>
          <p:spPr>
            <a:xfrm rot="160060">
              <a:off x="9481991" y="2336117"/>
              <a:ext cx="666107" cy="244843"/>
            </a:xfrm>
            <a:prstGeom prst="wedgeRoundRectCallout">
              <a:avLst>
                <a:gd name="adj1" fmla="val 38593"/>
                <a:gd name="adj2" fmla="val 6484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entury Gothic" panose="020F0302020204030204"/>
                  <a:ea typeface="+mn-ea"/>
                  <a:cs typeface="+mn-cs"/>
                </a:rPr>
                <a:t>Salut</a:t>
              </a:r>
              <a:r>
                <a:rPr kumimoji="0" lang="en-GB" sz="12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grpSp>
      <p:pic>
        <p:nvPicPr>
          <p:cNvPr id="6" name="Picture 5">
            <a:extLst>
              <a:ext uri="{FF2B5EF4-FFF2-40B4-BE49-F238E27FC236}">
                <a16:creationId xmlns:a16="http://schemas.microsoft.com/office/drawing/2014/main" id="{5AA2C1C5-2C8B-4114-9905-34A989609B1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105" b="95349" l="10000" r="93226">
                        <a14:foregroundMark x1="23548" y1="6395" x2="23548" y2="6395"/>
                        <a14:foregroundMark x1="93548" y1="63081" x2="93548" y2="63081"/>
                        <a14:foregroundMark x1="39032" y1="95349" x2="39032" y2="95349"/>
                        <a14:foregroundMark x1="11935" y1="94767" x2="11935" y2="94767"/>
                      </a14:backgroundRemoval>
                    </a14:imgEffect>
                  </a14:imgLayer>
                </a14:imgProps>
              </a:ext>
            </a:extLst>
          </a:blip>
          <a:stretch>
            <a:fillRect/>
          </a:stretch>
        </p:blipFill>
        <p:spPr>
          <a:xfrm>
            <a:off x="6587976" y="3838220"/>
            <a:ext cx="1330741" cy="1476693"/>
          </a:xfrm>
          <a:prstGeom prst="rect">
            <a:avLst/>
          </a:prstGeom>
        </p:spPr>
      </p:pic>
      <p:pic>
        <p:nvPicPr>
          <p:cNvPr id="1030" name="Picture 6" descr="Boat, Marine, Ocean, Sailboat, Sea, Ship, Silhouette">
            <a:extLst>
              <a:ext uri="{FF2B5EF4-FFF2-40B4-BE49-F238E27FC236}">
                <a16:creationId xmlns:a16="http://schemas.microsoft.com/office/drawing/2014/main" id="{C5D6A5B1-30AF-450A-A725-28DE7A47398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04633" y="3942139"/>
            <a:ext cx="1275504" cy="15129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utomobile, Car, Drive, Porsche, Silhouette">
            <a:extLst>
              <a:ext uri="{FF2B5EF4-FFF2-40B4-BE49-F238E27FC236}">
                <a16:creationId xmlns:a16="http://schemas.microsoft.com/office/drawing/2014/main" id="{0313CE48-33F9-498D-A316-FA6BE9D92BD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53354" y="1822812"/>
            <a:ext cx="1441228" cy="720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649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759355" cy="707849"/>
          </a:xfrm>
        </p:spPr>
        <p:txBody>
          <a:bodyPr>
            <a:normAutofit/>
          </a:bodyPr>
          <a:lstStyle/>
          <a:p>
            <a:r>
              <a:rPr lang="en-GB" sz="3000" b="1" dirty="0" err="1">
                <a:solidFill>
                  <a:schemeClr val="bg1"/>
                </a:solidFill>
              </a:rPr>
              <a:t>Trouve</a:t>
            </a:r>
            <a:r>
              <a:rPr lang="en-GB" sz="3000" b="1" dirty="0">
                <a:solidFill>
                  <a:schemeClr val="bg1"/>
                </a:solidFill>
              </a:rPr>
              <a:t> les </a:t>
            </a:r>
            <a:r>
              <a:rPr lang="en-GB" sz="3000" b="1" dirty="0" err="1">
                <a:solidFill>
                  <a:schemeClr val="bg1"/>
                </a:solidFill>
              </a:rPr>
              <a:t>paires</a:t>
            </a:r>
            <a:r>
              <a:rPr lang="en-GB" sz="3000" b="1" dirty="0">
                <a:solidFill>
                  <a:schemeClr val="bg1"/>
                </a:solidFill>
              </a:rPr>
              <a:t> – </a:t>
            </a:r>
            <a:r>
              <a:rPr lang="en-GB" sz="3000" b="1" dirty="0" err="1">
                <a:solidFill>
                  <a:schemeClr val="bg1"/>
                </a:solidFill>
              </a:rPr>
              <a:t>groupe</a:t>
            </a:r>
            <a:r>
              <a:rPr lang="en-GB" sz="3000" b="1" dirty="0">
                <a:solidFill>
                  <a:schemeClr val="bg1"/>
                </a:solidFill>
              </a:rPr>
              <a:t> B</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9" name="Group 8">
            <a:extLst>
              <a:ext uri="{FF2B5EF4-FFF2-40B4-BE49-F238E27FC236}">
                <a16:creationId xmlns:a16="http://schemas.microsoft.com/office/drawing/2014/main" id="{0950B6CA-B525-4EA7-ADEF-88BEE3548F91}"/>
              </a:ext>
            </a:extLst>
          </p:cNvPr>
          <p:cNvGrpSpPr/>
          <p:nvPr/>
        </p:nvGrpSpPr>
        <p:grpSpPr>
          <a:xfrm>
            <a:off x="1913522" y="1400899"/>
            <a:ext cx="7989175" cy="4687058"/>
            <a:chOff x="1110341" y="1757665"/>
            <a:chExt cx="7069404" cy="4376056"/>
          </a:xfrm>
        </p:grpSpPr>
        <p:sp>
          <p:nvSpPr>
            <p:cNvPr id="10" name="Rectangle 9">
              <a:extLst>
                <a:ext uri="{FF2B5EF4-FFF2-40B4-BE49-F238E27FC236}">
                  <a16:creationId xmlns:a16="http://schemas.microsoft.com/office/drawing/2014/main" id="{8128B6E9-6092-D841-9731-3054C553647E}"/>
                </a:ext>
              </a:extLst>
            </p:cNvPr>
            <p:cNvSpPr/>
            <p:nvPr/>
          </p:nvSpPr>
          <p:spPr>
            <a:xfrm>
              <a:off x="1110341" y="3945693"/>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depend on social media</a:t>
              </a:r>
            </a:p>
          </p:txBody>
        </p:sp>
        <p:sp>
          <p:nvSpPr>
            <p:cNvPr id="11" name="Rectangle 10">
              <a:extLst>
                <a:ext uri="{FF2B5EF4-FFF2-40B4-BE49-F238E27FC236}">
                  <a16:creationId xmlns:a16="http://schemas.microsoft.com/office/drawing/2014/main" id="{59C5A7BA-2A1F-5840-BB26-CAC5D2A17939}"/>
                </a:ext>
              </a:extLst>
            </p:cNvPr>
            <p:cNvSpPr/>
            <p:nvPr/>
          </p:nvSpPr>
          <p:spPr>
            <a:xfrm>
              <a:off x="1110342" y="175766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learn difficult Spanish words</a:t>
              </a:r>
            </a:p>
          </p:txBody>
        </p:sp>
        <p:sp>
          <p:nvSpPr>
            <p:cNvPr id="12" name="Rectangle 11">
              <a:extLst>
                <a:ext uri="{FF2B5EF4-FFF2-40B4-BE49-F238E27FC236}">
                  <a16:creationId xmlns:a16="http://schemas.microsoft.com/office/drawing/2014/main" id="{48392E5D-B8C9-5441-B911-4C56FF4BF507}"/>
                </a:ext>
              </a:extLst>
            </p:cNvPr>
            <p:cNvSpPr/>
            <p:nvPr/>
          </p:nvSpPr>
          <p:spPr>
            <a:xfrm>
              <a:off x="2880299" y="175766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take the train</a:t>
              </a:r>
            </a:p>
          </p:txBody>
        </p:sp>
        <p:sp>
          <p:nvSpPr>
            <p:cNvPr id="13" name="Rectangle 12">
              <a:extLst>
                <a:ext uri="{FF2B5EF4-FFF2-40B4-BE49-F238E27FC236}">
                  <a16:creationId xmlns:a16="http://schemas.microsoft.com/office/drawing/2014/main" id="{B2B97B94-1C25-A74C-8BFB-79472E8ACC95}"/>
                </a:ext>
              </a:extLst>
            </p:cNvPr>
            <p:cNvSpPr/>
            <p:nvPr/>
          </p:nvSpPr>
          <p:spPr>
            <a:xfrm>
              <a:off x="2880299" y="3945693"/>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reply to messages</a:t>
              </a:r>
            </a:p>
          </p:txBody>
        </p:sp>
        <p:sp>
          <p:nvSpPr>
            <p:cNvPr id="14" name="Rectangle 13">
              <a:extLst>
                <a:ext uri="{FF2B5EF4-FFF2-40B4-BE49-F238E27FC236}">
                  <a16:creationId xmlns:a16="http://schemas.microsoft.com/office/drawing/2014/main" id="{EDDB42FA-A30C-234D-86A5-174FC3ED08BC}"/>
                </a:ext>
              </a:extLst>
            </p:cNvPr>
            <p:cNvSpPr/>
            <p:nvPr/>
          </p:nvSpPr>
          <p:spPr>
            <a:xfrm>
              <a:off x="4643784" y="175766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understand the conversations</a:t>
              </a:r>
            </a:p>
          </p:txBody>
        </p:sp>
        <p:sp>
          <p:nvSpPr>
            <p:cNvPr id="15" name="Rectangle 14">
              <a:extLst>
                <a:ext uri="{FF2B5EF4-FFF2-40B4-BE49-F238E27FC236}">
                  <a16:creationId xmlns:a16="http://schemas.microsoft.com/office/drawing/2014/main" id="{4E5FFFE4-1532-7E41-A54D-D35BFBC4DC25}"/>
                </a:ext>
              </a:extLst>
            </p:cNvPr>
            <p:cNvSpPr/>
            <p:nvPr/>
          </p:nvSpPr>
          <p:spPr>
            <a:xfrm>
              <a:off x="4643783" y="3945693"/>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r>
                <a:rPr lang="en-US" b="1" dirty="0">
                  <a:solidFill>
                    <a:srgbClr val="1E3764"/>
                  </a:solidFill>
                  <a:latin typeface="Century Gothic" panose="020F0302020204030204"/>
                </a:rPr>
                <a:t>go down the street</a:t>
              </a: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8A3DA8DF-8B84-944D-8457-1F3D22E79DBE}"/>
                </a:ext>
              </a:extLst>
            </p:cNvPr>
            <p:cNvSpPr/>
            <p:nvPr/>
          </p:nvSpPr>
          <p:spPr>
            <a:xfrm>
              <a:off x="6407268" y="175766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hear the announcements</a:t>
              </a:r>
            </a:p>
          </p:txBody>
        </p:sp>
        <p:sp>
          <p:nvSpPr>
            <p:cNvPr id="17" name="Rectangle 16">
              <a:extLst>
                <a:ext uri="{FF2B5EF4-FFF2-40B4-BE49-F238E27FC236}">
                  <a16:creationId xmlns:a16="http://schemas.microsoft.com/office/drawing/2014/main" id="{03DD3C9B-FC72-7E4A-A1DF-00CA2D57AD72}"/>
                </a:ext>
              </a:extLst>
            </p:cNvPr>
            <p:cNvSpPr/>
            <p:nvPr/>
          </p:nvSpPr>
          <p:spPr>
            <a:xfrm>
              <a:off x="6416260" y="3945693"/>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1E3764"/>
                  </a:solidFill>
                  <a:latin typeface="Century Gothic" panose="020F0302020204030204"/>
                </a:rPr>
                <a:t>wait for a plane</a:t>
              </a: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grpSp>
      <p:pic>
        <p:nvPicPr>
          <p:cNvPr id="3074" name="Picture 2" descr="http://www.clker.com/cliparts/5/1/9/b/1240845884245780857Anonymous_aiga_rail_transportation.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3904" y="1628076"/>
            <a:ext cx="752642" cy="11327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5735" y="1705127"/>
            <a:ext cx="1055713" cy="1055713"/>
          </a:xfrm>
          <a:prstGeom prst="rect">
            <a:avLst/>
          </a:prstGeom>
        </p:spPr>
      </p:pic>
      <p:pic>
        <p:nvPicPr>
          <p:cNvPr id="3078" name="Picture 6" descr="http://www.clker.com/cliparts/l/i/L/g/d/e/talk-radio-microphone-m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69414" y="1638109"/>
            <a:ext cx="673639" cy="1122731"/>
          </a:xfrm>
          <a:prstGeom prst="rect">
            <a:avLst/>
          </a:prstGeom>
          <a:noFill/>
          <a:extLst>
            <a:ext uri="{909E8E84-426E-40DD-AFC4-6F175D3DCCD1}">
              <a14:hiddenFill xmlns:a14="http://schemas.microsoft.com/office/drawing/2010/main">
                <a:solidFill>
                  <a:srgbClr val="FFFFFF"/>
                </a:solidFill>
              </a14:hiddenFill>
            </a:ext>
          </a:extLst>
        </p:spPr>
      </p:pic>
      <p:pic>
        <p:nvPicPr>
          <p:cNvPr id="44" name="Graphic 43" descr="Head with gears">
            <a:extLst>
              <a:ext uri="{FF2B5EF4-FFF2-40B4-BE49-F238E27FC236}">
                <a16:creationId xmlns:a16="http://schemas.microsoft.com/office/drawing/2014/main" id="{92EA9780-652C-9346-9982-FD8A49A1941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81356" y="1662240"/>
            <a:ext cx="1114306" cy="1114306"/>
          </a:xfrm>
          <a:prstGeom prst="rect">
            <a:avLst/>
          </a:prstGeom>
        </p:spPr>
      </p:pic>
      <p:grpSp>
        <p:nvGrpSpPr>
          <p:cNvPr id="39" name="Group 38"/>
          <p:cNvGrpSpPr/>
          <p:nvPr/>
        </p:nvGrpSpPr>
        <p:grpSpPr>
          <a:xfrm>
            <a:off x="4482086" y="3971605"/>
            <a:ext cx="804460" cy="1240210"/>
            <a:chOff x="9392819" y="1661928"/>
            <a:chExt cx="804460" cy="1240210"/>
          </a:xfrm>
        </p:grpSpPr>
        <p:pic>
          <p:nvPicPr>
            <p:cNvPr id="3088" name="Picture 16" descr="http://www.clker.com/cliparts/0/S/I/T/9/w/uphone-m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92819" y="1661928"/>
              <a:ext cx="804460" cy="1240210"/>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ular Callout 37"/>
            <p:cNvSpPr/>
            <p:nvPr/>
          </p:nvSpPr>
          <p:spPr>
            <a:xfrm rot="21377202">
              <a:off x="9453149" y="1828158"/>
              <a:ext cx="683799" cy="366469"/>
            </a:xfrm>
            <a:prstGeom prst="wedgeRoundRectCallout">
              <a:avLst>
                <a:gd name="adj1" fmla="val -39246"/>
                <a:gd name="adj2" fmla="val 68573"/>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entury Gothic" panose="020F0302020204030204"/>
                  <a:ea typeface="+mn-ea"/>
                  <a:cs typeface="+mn-cs"/>
                </a:rPr>
                <a:t>Salut</a:t>
              </a:r>
              <a:r>
                <a:rPr kumimoji="0" lang="en-GB" sz="12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sp>
          <p:nvSpPr>
            <p:cNvPr id="49" name="Rounded Rectangular Callout 48"/>
            <p:cNvSpPr/>
            <p:nvPr/>
          </p:nvSpPr>
          <p:spPr>
            <a:xfrm rot="160060">
              <a:off x="9481991" y="2336117"/>
              <a:ext cx="666107" cy="244843"/>
            </a:xfrm>
            <a:prstGeom prst="wedgeRoundRectCallout">
              <a:avLst>
                <a:gd name="adj1" fmla="val 38593"/>
                <a:gd name="adj2" fmla="val 6484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entury Gothic" panose="020F0302020204030204"/>
                  <a:ea typeface="+mn-ea"/>
                  <a:cs typeface="+mn-cs"/>
                </a:rPr>
                <a:t>Salut</a:t>
              </a:r>
              <a:r>
                <a:rPr kumimoji="0" lang="en-GB" sz="1200" b="0" i="0" u="none" strike="noStrike" kern="1200" cap="none" spc="0" normalizeH="0" baseline="0" noProof="0" dirty="0">
                  <a:ln>
                    <a:noFill/>
                  </a:ln>
                  <a:solidFill>
                    <a:prstClr val="black"/>
                  </a:solidFill>
                  <a:effectLst/>
                  <a:uLnTx/>
                  <a:uFillTx/>
                  <a:latin typeface="Century Gothic" panose="020F0302020204030204"/>
                  <a:ea typeface="+mn-ea"/>
                  <a:cs typeface="+mn-cs"/>
                </a:rPr>
                <a:t>!</a:t>
              </a:r>
            </a:p>
          </p:txBody>
        </p:sp>
      </p:grpSp>
      <p:pic>
        <p:nvPicPr>
          <p:cNvPr id="2050" name="Picture 2" descr="Asphalt, Drive, Road, Highway, Anywhere, Transport">
            <a:extLst>
              <a:ext uri="{FF2B5EF4-FFF2-40B4-BE49-F238E27FC236}">
                <a16:creationId xmlns:a16="http://schemas.microsoft.com/office/drawing/2014/main" id="{1F663A61-398E-4479-9031-955B475154D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26825" y="4323812"/>
            <a:ext cx="1715160" cy="8575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lane Silhouet Clip Art">
            <a:extLst>
              <a:ext uri="{FF2B5EF4-FFF2-40B4-BE49-F238E27FC236}">
                <a16:creationId xmlns:a16="http://schemas.microsoft.com/office/drawing/2014/main" id="{D2C454E7-04C8-4D05-8D8D-CFC2C4DDC0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00472" y="4127335"/>
            <a:ext cx="1391199" cy="11222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witter Clip Art">
            <a:extLst>
              <a:ext uri="{FF2B5EF4-FFF2-40B4-BE49-F238E27FC236}">
                <a16:creationId xmlns:a16="http://schemas.microsoft.com/office/drawing/2014/main" id="{F8783FB0-91E9-4FAD-8C26-55A3598C51E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84327" y="4068346"/>
            <a:ext cx="1240211" cy="1240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091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11" name="Title 3">
            <a:extLst>
              <a:ext uri="{FF2B5EF4-FFF2-40B4-BE49-F238E27FC236}">
                <a16:creationId xmlns:a16="http://schemas.microsoft.com/office/drawing/2014/main" id="{7B424077-B2D5-46AA-BDA8-6FF15DA500E8}"/>
              </a:ext>
            </a:extLst>
          </p:cNvPr>
          <p:cNvSpPr txBox="1">
            <a:spLocks/>
          </p:cNvSpPr>
          <p:nvPr/>
        </p:nvSpPr>
        <p:spPr>
          <a:xfrm>
            <a:off x="187261"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6 - Lesson 60</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168926" y="5666212"/>
            <a:ext cx="49683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Catherine Morris / Catherine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Salkeld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09/07/21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7" name="Title 2">
            <a:extLst>
              <a:ext uri="{FF2B5EF4-FFF2-40B4-BE49-F238E27FC236}">
                <a16:creationId xmlns:a16="http://schemas.microsoft.com/office/drawing/2014/main" id="{9B323311-98E8-4F2E-B4A2-FE6421F8DC90}"/>
              </a:ext>
            </a:extLst>
          </p:cNvPr>
          <p:cNvSpPr>
            <a:spLocks noGrp="1"/>
          </p:cNvSpPr>
          <p:nvPr>
            <p:ph type="ctrTitle"/>
          </p:nvPr>
        </p:nvSpPr>
        <p:spPr>
          <a:xfrm>
            <a:off x="168926" y="1883962"/>
            <a:ext cx="9516893" cy="1062010"/>
          </a:xfrm>
        </p:spPr>
        <p:txBody>
          <a:bodyPr>
            <a:noAutofit/>
          </a:bodyPr>
          <a:lstStyle/>
          <a:p>
            <a:pPr algn="l"/>
            <a:r>
              <a:rPr lang="en-GB" sz="3500" b="1" dirty="0">
                <a:solidFill>
                  <a:prstClr val="white"/>
                </a:solidFill>
              </a:rPr>
              <a:t>Communicating in other languages [3]</a:t>
            </a:r>
            <a:br>
              <a:rPr lang="en-GB" sz="3500" b="1" dirty="0">
                <a:solidFill>
                  <a:prstClr val="white"/>
                </a:solidFill>
              </a:rPr>
            </a:br>
            <a:endParaRPr lang="en-US" sz="3500" dirty="0"/>
          </a:p>
        </p:txBody>
      </p:sp>
      <p:sp>
        <p:nvSpPr>
          <p:cNvPr id="18" name="Subtitle 5">
            <a:extLst>
              <a:ext uri="{FF2B5EF4-FFF2-40B4-BE49-F238E27FC236}">
                <a16:creationId xmlns:a16="http://schemas.microsoft.com/office/drawing/2014/main" id="{CDA88E0F-99B3-4581-9224-BDC6C29BE93D}"/>
              </a:ext>
            </a:extLst>
          </p:cNvPr>
          <p:cNvSpPr>
            <a:spLocks noGrp="1"/>
          </p:cNvSpPr>
          <p:nvPr>
            <p:ph type="subTitle" idx="1"/>
          </p:nvPr>
        </p:nvSpPr>
        <p:spPr>
          <a:xfrm>
            <a:off x="168927" y="2542938"/>
            <a:ext cx="8519158" cy="886062"/>
          </a:xfrm>
        </p:spPr>
        <p:txBody>
          <a:bodyPr>
            <a:noAutofit/>
          </a:bodyPr>
          <a:lstStyle/>
          <a:p>
            <a:pPr algn="l"/>
            <a:r>
              <a:rPr lang="en-GB" sz="2800" dirty="0">
                <a:solidFill>
                  <a:prstClr val="white"/>
                </a:solidFill>
              </a:rPr>
              <a:t>verbs like entendre in the present (nous, </a:t>
            </a:r>
            <a:r>
              <a:rPr lang="en-GB" sz="2800" dirty="0" err="1">
                <a:solidFill>
                  <a:prstClr val="white"/>
                </a:solidFill>
              </a:rPr>
              <a:t>vous</a:t>
            </a:r>
            <a:r>
              <a:rPr lang="en-GB" sz="2800" dirty="0">
                <a:solidFill>
                  <a:prstClr val="white"/>
                </a:solidFill>
              </a:rPr>
              <a:t>) </a:t>
            </a:r>
          </a:p>
          <a:p>
            <a:pPr algn="l"/>
            <a:r>
              <a:rPr lang="en-GB" sz="2800" dirty="0">
                <a:solidFill>
                  <a:prstClr val="white"/>
                </a:solidFill>
              </a:rPr>
              <a:t>SSCs [-</a:t>
            </a:r>
            <a:r>
              <a:rPr lang="en-GB" sz="2800" dirty="0" err="1">
                <a:solidFill>
                  <a:prstClr val="white"/>
                </a:solidFill>
              </a:rPr>
              <a:t>aill</a:t>
            </a:r>
            <a:r>
              <a:rPr lang="en-GB" sz="2800" dirty="0">
                <a:solidFill>
                  <a:prstClr val="white"/>
                </a:solidFill>
              </a:rPr>
              <a:t>-/-ail], [-</a:t>
            </a:r>
            <a:r>
              <a:rPr lang="en-GB" sz="2800" dirty="0" err="1">
                <a:solidFill>
                  <a:prstClr val="white"/>
                </a:solidFill>
              </a:rPr>
              <a:t>eill</a:t>
            </a:r>
            <a:r>
              <a:rPr lang="en-GB" sz="2800" dirty="0">
                <a:solidFill>
                  <a:prstClr val="white"/>
                </a:solidFill>
              </a:rPr>
              <a:t>-/-</a:t>
            </a:r>
            <a:r>
              <a:rPr lang="en-GB" sz="2800" dirty="0" err="1">
                <a:solidFill>
                  <a:prstClr val="white"/>
                </a:solidFill>
              </a:rPr>
              <a:t>eil</a:t>
            </a:r>
            <a:r>
              <a:rPr lang="en-GB" sz="2800" dirty="0">
                <a:solidFill>
                  <a:prstClr val="white"/>
                </a:solidFill>
              </a:rPr>
              <a:t>], [-</a:t>
            </a:r>
            <a:r>
              <a:rPr lang="en-GB" sz="2800" dirty="0" err="1">
                <a:solidFill>
                  <a:prstClr val="white"/>
                </a:solidFill>
              </a:rPr>
              <a:t>euill</a:t>
            </a:r>
            <a:r>
              <a:rPr lang="en-GB" sz="2800" dirty="0">
                <a:solidFill>
                  <a:prstClr val="white"/>
                </a:solidFill>
              </a:rPr>
              <a:t>-/-</a:t>
            </a:r>
            <a:r>
              <a:rPr lang="en-GB" sz="2800" dirty="0" err="1">
                <a:solidFill>
                  <a:prstClr val="white"/>
                </a:solidFill>
              </a:rPr>
              <a:t>euil</a:t>
            </a:r>
            <a:r>
              <a:rPr lang="en-GB" sz="2800" dirty="0">
                <a:solidFill>
                  <a:prstClr val="white"/>
                </a:solidFill>
              </a:rPr>
              <a:t>] and</a:t>
            </a:r>
            <a:br>
              <a:rPr lang="en-GB" sz="2800" dirty="0">
                <a:solidFill>
                  <a:prstClr val="white"/>
                </a:solidFill>
              </a:rPr>
            </a:br>
            <a:r>
              <a:rPr lang="en-GB" sz="2800" dirty="0">
                <a:solidFill>
                  <a:prstClr val="white"/>
                </a:solidFill>
              </a:rPr>
              <a:t>[-</a:t>
            </a:r>
            <a:r>
              <a:rPr lang="en-GB" sz="2800" dirty="0" err="1">
                <a:solidFill>
                  <a:prstClr val="white"/>
                </a:solidFill>
              </a:rPr>
              <a:t>ouill</a:t>
            </a:r>
            <a:r>
              <a:rPr lang="en-GB" sz="2800" dirty="0">
                <a:solidFill>
                  <a:prstClr val="white"/>
                </a:solidFill>
              </a:rPr>
              <a:t>-/-</a:t>
            </a:r>
            <a:r>
              <a:rPr lang="en-GB" sz="2800" dirty="0" err="1">
                <a:solidFill>
                  <a:prstClr val="white"/>
                </a:solidFill>
              </a:rPr>
              <a:t>ouil</a:t>
            </a:r>
            <a:r>
              <a:rPr lang="en-GB" sz="2800" dirty="0">
                <a:solidFill>
                  <a:prstClr val="white"/>
                </a:solidFill>
              </a:rPr>
              <a:t>] </a:t>
            </a:r>
            <a:endParaRPr lang="en-US" sz="2400" dirty="0"/>
          </a:p>
        </p:txBody>
      </p:sp>
    </p:spTree>
    <p:extLst>
      <p:ext uri="{BB962C8B-B14F-4D97-AF65-F5344CB8AC3E}">
        <p14:creationId xmlns:p14="http://schemas.microsoft.com/office/powerpoint/2010/main" val="3277802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Autofit/>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aill</a:t>
            </a:r>
            <a:r>
              <a:rPr lang="en-GB" sz="10000" b="1" dirty="0">
                <a:solidFill>
                  <a:srgbClr val="1F4E79"/>
                </a:solidFill>
                <a:cs typeface="Calibri" panose="020F0502020204030204" pitchFamily="34" charset="0"/>
              </a:rPr>
              <a:t>-/-ail</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29227" y="3594940"/>
            <a:ext cx="1933543"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2267900" y="2255303"/>
            <a:ext cx="101822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ail</a:t>
            </a:r>
          </a:p>
        </p:txBody>
      </p:sp>
      <p:sp>
        <p:nvSpPr>
          <p:cNvPr id="15" name="TextBox 14"/>
          <p:cNvSpPr txBox="1"/>
          <p:nvPr/>
        </p:nvSpPr>
        <p:spPr>
          <a:xfrm>
            <a:off x="8582193" y="1793586"/>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851816"/>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5018623" y="5664968"/>
            <a:ext cx="21547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work]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420903" y="3916213"/>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786990" y="3916213"/>
            <a:ext cx="266932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9" name="Rectangle 18">
            <a:extLst>
              <a:ext uri="{FF2B5EF4-FFF2-40B4-BE49-F238E27FC236}">
                <a16:creationId xmlns:a16="http://schemas.microsoft.com/office/drawing/2014/main" id="{9DCD19BA-000F-4B57-8A6D-CB77D477A59C}"/>
              </a:ext>
            </a:extLst>
          </p:cNvPr>
          <p:cNvSpPr/>
          <p:nvPr/>
        </p:nvSpPr>
        <p:spPr>
          <a:xfrm>
            <a:off x="1637331" y="1732156"/>
            <a:ext cx="175881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[garlic]</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0" name="Picture 2" descr="measuring tape">
            <a:extLst>
              <a:ext uri="{FF2B5EF4-FFF2-40B4-BE49-F238E27FC236}">
                <a16:creationId xmlns:a16="http://schemas.microsoft.com/office/drawing/2014/main" id="{5815DE2A-68C3-4D99-8E7C-B821128124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129150">
            <a:off x="5209148" y="2612563"/>
            <a:ext cx="1677720" cy="145961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old medal">
            <a:extLst>
              <a:ext uri="{FF2B5EF4-FFF2-40B4-BE49-F238E27FC236}">
                <a16:creationId xmlns:a16="http://schemas.microsoft.com/office/drawing/2014/main" id="{7C1D8C99-1638-4834-B1B8-D3771108152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00388" y="4948040"/>
            <a:ext cx="609612" cy="10659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arlic">
            <a:extLst>
              <a:ext uri="{FF2B5EF4-FFF2-40B4-BE49-F238E27FC236}">
                <a16:creationId xmlns:a16="http://schemas.microsoft.com/office/drawing/2014/main" id="{D3118B46-2517-4D17-8A13-6CC5CBF6F5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0903" y="2000395"/>
            <a:ext cx="1720585" cy="108396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02DAD226-8FCF-4F37-AB99-BA105C194116}"/>
              </a:ext>
            </a:extLst>
          </p:cNvPr>
          <p:cNvSpPr/>
          <p:nvPr/>
        </p:nvSpPr>
        <p:spPr>
          <a:xfrm>
            <a:off x="8780425" y="4849053"/>
            <a:ext cx="27847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[elsewhere]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E862FA09-EFFA-4D32-A5A5-08BDDC7D1F5B}"/>
              </a:ext>
            </a:extLst>
          </p:cNvPr>
          <p:cNvSpPr/>
          <p:nvPr/>
        </p:nvSpPr>
        <p:spPr>
          <a:xfrm>
            <a:off x="9076564" y="2587413"/>
            <a:ext cx="178286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[detail]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09156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ail taille.wav"/>
                                        </p:tgtEl>
                                      </p:cMediaNode>
                                    </p:audio>
                                  </p:sub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3" name="ai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3076"/>
                                        </p:tgtEl>
                                        <p:attrNameLst>
                                          <p:attrName>style.visibility</p:attrName>
                                        </p:attrNameLst>
                                      </p:cBhvr>
                                      <p:to>
                                        <p:strVal val="visible"/>
                                      </p:to>
                                    </p:set>
                                    <p:animEffect transition="in" filter="fade">
                                      <p:cBhvr>
                                        <p:cTn id="31" dur="500"/>
                                        <p:tgtEl>
                                          <p:spTgt spid="3076"/>
                                        </p:tgtEl>
                                      </p:cBhvr>
                                    </p:animEffect>
                                  </p:childTnLst>
                                  <p:subTnLst>
                                    <p:audio>
                                      <p:cMediaNode>
                                        <p:cTn display="0" masterRel="sameClick">
                                          <p:stCondLst>
                                            <p:cond evt="begin" delay="0">
                                              <p:tn val="29"/>
                                            </p:cond>
                                          </p:stCondLst>
                                          <p:endCondLst>
                                            <p:cond evt="onStopAudio" delay="0">
                                              <p:tgtEl>
                                                <p:sldTgt/>
                                              </p:tgtEl>
                                            </p:cond>
                                          </p:endCondLst>
                                        </p:cTn>
                                        <p:tgtEl>
                                          <p:sndTgt r:embed="rId3" name="ail.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subTnLst>
                                    <p:audio>
                                      <p:cMediaNode>
                                        <p:cTn display="0" masterRel="sameClick">
                                          <p:stCondLst>
                                            <p:cond evt="begin" delay="0">
                                              <p:tn val="34"/>
                                            </p:cond>
                                          </p:stCondLst>
                                          <p:endCondLst>
                                            <p:cond evt="onStopAudio" delay="0">
                                              <p:tgtEl>
                                                <p:sldTgt/>
                                              </p:tgtEl>
                                            </p:cond>
                                          </p:endCondLst>
                                        </p:cTn>
                                        <p:tgtEl>
                                          <p:sndTgt r:embed="rId5" name="ail detail.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subTnLst>
                                    <p:audio>
                                      <p:cMediaNode>
                                        <p:cTn display="0" masterRel="sameClick">
                                          <p:stCondLst>
                                            <p:cond evt="begin" delay="0">
                                              <p:tn val="39"/>
                                            </p:cond>
                                          </p:stCondLst>
                                          <p:endCondLst>
                                            <p:cond evt="onStopAudio" delay="0">
                                              <p:tgtEl>
                                                <p:sldTgt/>
                                              </p:tgtEl>
                                            </p:cond>
                                          </p:endCondLst>
                                        </p:cTn>
                                        <p:tgtEl>
                                          <p:sndTgt r:embed="rId5" name="ail detail.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6" name="ail medaill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074"/>
                                        </p:tgtEl>
                                        <p:attrNameLst>
                                          <p:attrName>style.visibility</p:attrName>
                                        </p:attrNameLst>
                                      </p:cBhvr>
                                      <p:to>
                                        <p:strVal val="visible"/>
                                      </p:to>
                                    </p:set>
                                    <p:animEffect transition="in" filter="fade">
                                      <p:cBhvr>
                                        <p:cTn id="51" dur="500"/>
                                        <p:tgtEl>
                                          <p:spTgt spid="3074"/>
                                        </p:tgtEl>
                                      </p:cBhvr>
                                    </p:animEffect>
                                  </p:childTnLst>
                                  <p:subTnLst>
                                    <p:audio>
                                      <p:cMediaNode>
                                        <p:cTn display="0" masterRel="sameClick">
                                          <p:stCondLst>
                                            <p:cond evt="begin" delay="0">
                                              <p:tn val="49"/>
                                            </p:cond>
                                          </p:stCondLst>
                                          <p:endCondLst>
                                            <p:cond evt="onStopAudio" delay="0">
                                              <p:tgtEl>
                                                <p:sldTgt/>
                                              </p:tgtEl>
                                            </p:cond>
                                          </p:endCondLst>
                                        </p:cTn>
                                        <p:tgtEl>
                                          <p:sndTgt r:embed="rId6" name="ail medaille.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7" name="ail travaill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7" name="ail travaill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8" name="ail ailleur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subTnLst>
                                    <p:audio>
                                      <p:cMediaNode>
                                        <p:cTn display="0" masterRel="sameClick">
                                          <p:stCondLst>
                                            <p:cond evt="begin" delay="0">
                                              <p:tn val="69"/>
                                            </p:cond>
                                          </p:stCondLst>
                                          <p:endCondLst>
                                            <p:cond evt="onStopAudio" delay="0">
                                              <p:tgtEl>
                                                <p:sldTgt/>
                                              </p:tgtEl>
                                            </p:cond>
                                          </p:endCondLst>
                                        </p:cTn>
                                        <p:tgtEl>
                                          <p:sndTgt r:embed="rId8" name="ail ailleur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17" grpId="0"/>
      <p:bldP spid="8" grpId="0"/>
      <p:bldP spid="10" grpId="0"/>
      <p:bldP spid="19"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306659"/>
            <a:ext cx="10515600" cy="1325563"/>
          </a:xfrm>
        </p:spPr>
        <p:txBody>
          <a:bodyPr>
            <a:noAutofit/>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eill</a:t>
            </a: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eil</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905610" y="3594940"/>
            <a:ext cx="23807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ore</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914572" y="1433847"/>
            <a:ext cx="194797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eil</a:t>
            </a:r>
          </a:p>
        </p:txBody>
      </p:sp>
      <p:sp>
        <p:nvSpPr>
          <p:cNvPr id="15" name="TextBox 14"/>
          <p:cNvSpPr txBox="1"/>
          <p:nvPr/>
        </p:nvSpPr>
        <p:spPr>
          <a:xfrm>
            <a:off x="8415294" y="1366421"/>
            <a:ext cx="34928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bout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776699" y="4772305"/>
            <a:ext cx="46385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merv</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eill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eux</a:t>
            </a:r>
          </a:p>
        </p:txBody>
      </p:sp>
      <p:sp>
        <p:nvSpPr>
          <p:cNvPr id="17" name="Rectangle 16">
            <a:extLst>
              <a:ext uri="{FF2B5EF4-FFF2-40B4-BE49-F238E27FC236}">
                <a16:creationId xmlns:a16="http://schemas.microsoft.com/office/drawing/2014/main" id="{6C70D5E9-D171-FB4C-B44F-3112BADFC250}"/>
              </a:ext>
            </a:extLst>
          </p:cNvPr>
          <p:cNvSpPr/>
          <p:nvPr/>
        </p:nvSpPr>
        <p:spPr>
          <a:xfrm>
            <a:off x="4645125" y="5611180"/>
            <a:ext cx="290175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[marvellous]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143255" y="3985588"/>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3456DEA0-13EB-42DD-AA8A-A41263E9843E}"/>
              </a:ext>
            </a:extLst>
          </p:cNvPr>
          <p:cNvSpPr/>
          <p:nvPr/>
        </p:nvSpPr>
        <p:spPr>
          <a:xfrm>
            <a:off x="722606" y="4775712"/>
            <a:ext cx="252943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[best]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532138" y="4302388"/>
            <a:ext cx="332334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appar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21" name="Rectangle 20">
            <a:extLst>
              <a:ext uri="{FF2B5EF4-FFF2-40B4-BE49-F238E27FC236}">
                <a16:creationId xmlns:a16="http://schemas.microsoft.com/office/drawing/2014/main" id="{02DAD226-8FCF-4F37-AB99-BA105C194116}"/>
              </a:ext>
            </a:extLst>
          </p:cNvPr>
          <p:cNvSpPr/>
          <p:nvPr/>
        </p:nvSpPr>
        <p:spPr>
          <a:xfrm>
            <a:off x="9242941" y="5141637"/>
            <a:ext cx="207140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[device]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5122" name="Picture 2" descr="Ear - Body Part Clip Art">
            <a:extLst>
              <a:ext uri="{FF2B5EF4-FFF2-40B4-BE49-F238E27FC236}">
                <a16:creationId xmlns:a16="http://schemas.microsoft.com/office/drawing/2014/main" id="{6BD0898E-6D3C-4CF5-A8F7-C65D88111B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3552" y="2137157"/>
            <a:ext cx="1024890" cy="17081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e sun">
            <a:extLst>
              <a:ext uri="{FF2B5EF4-FFF2-40B4-BE49-F238E27FC236}">
                <a16:creationId xmlns:a16="http://schemas.microsoft.com/office/drawing/2014/main" id="{E55A3748-67C3-41DB-9478-E34EB556E33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22857" y="2288657"/>
            <a:ext cx="1602813" cy="152801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odium Clip Art">
            <a:extLst>
              <a:ext uri="{FF2B5EF4-FFF2-40B4-BE49-F238E27FC236}">
                <a16:creationId xmlns:a16="http://schemas.microsoft.com/office/drawing/2014/main" id="{2BBDF9D0-3447-4614-83DA-3D4F56D9035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57308" y="5545138"/>
            <a:ext cx="1133913" cy="64633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water bottle">
            <a:extLst>
              <a:ext uri="{FF2B5EF4-FFF2-40B4-BE49-F238E27FC236}">
                <a16:creationId xmlns:a16="http://schemas.microsoft.com/office/drawing/2014/main" id="{40BC77B9-8436-4B8A-B084-541A2ABD1EC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671088">
            <a:off x="9797682" y="2283751"/>
            <a:ext cx="728095" cy="1988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42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eil oreille.wav"/>
                                        </p:tgtEl>
                                      </p:cMediaNode>
                                    </p:audio>
                                  </p:subTnLst>
                                </p:cTn>
                              </p:par>
                              <p:par>
                                <p:cTn id="16" presetID="10" presetClass="entr" presetSubtype="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fade">
                                      <p:cBhvr>
                                        <p:cTn id="18" dur="5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eil solei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124"/>
                                        </p:tgtEl>
                                        <p:attrNameLst>
                                          <p:attrName>style.visibility</p:attrName>
                                        </p:attrNameLst>
                                      </p:cBhvr>
                                      <p:to>
                                        <p:strVal val="visible"/>
                                      </p:to>
                                    </p:set>
                                    <p:animEffect transition="in" filter="fade">
                                      <p:cBhvr>
                                        <p:cTn id="28" dur="500"/>
                                        <p:tgtEl>
                                          <p:spTgt spid="5124"/>
                                        </p:tgtEl>
                                      </p:cBhvr>
                                    </p:animEffect>
                                  </p:childTnLst>
                                  <p:subTnLst>
                                    <p:audio>
                                      <p:cMediaNode>
                                        <p:cTn display="0" masterRel="sameClick">
                                          <p:stCondLst>
                                            <p:cond evt="begin" delay="0">
                                              <p:tn val="26"/>
                                            </p:cond>
                                          </p:stCondLst>
                                          <p:endCondLst>
                                            <p:cond evt="onStopAudio" delay="0">
                                              <p:tgtEl>
                                                <p:sldTgt/>
                                              </p:tgtEl>
                                            </p:cond>
                                          </p:endCondLst>
                                        </p:cTn>
                                        <p:tgtEl>
                                          <p:sndTgt r:embed="rId5" name="eil soleil.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6" name="eil bouteil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28"/>
                                        </p:tgtEl>
                                        <p:attrNameLst>
                                          <p:attrName>style.visibility</p:attrName>
                                        </p:attrNameLst>
                                      </p:cBhvr>
                                      <p:to>
                                        <p:strVal val="visible"/>
                                      </p:to>
                                    </p:set>
                                    <p:animEffect transition="in" filter="fade">
                                      <p:cBhvr>
                                        <p:cTn id="38" dur="500"/>
                                        <p:tgtEl>
                                          <p:spTgt spid="5128"/>
                                        </p:tgtEl>
                                      </p:cBhvr>
                                    </p:animEffect>
                                  </p:childTnLst>
                                  <p:subTnLst>
                                    <p:audio>
                                      <p:cMediaNode>
                                        <p:cTn display="0" masterRel="sameClick">
                                          <p:stCondLst>
                                            <p:cond evt="begin" delay="0">
                                              <p:tn val="36"/>
                                            </p:cond>
                                          </p:stCondLst>
                                          <p:endCondLst>
                                            <p:cond evt="onStopAudio" delay="0">
                                              <p:tgtEl>
                                                <p:sldTgt/>
                                              </p:tgtEl>
                                            </p:cond>
                                          </p:endCondLst>
                                        </p:cTn>
                                        <p:tgtEl>
                                          <p:sndTgt r:embed="rId6" name="eil bouteil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eil meilleu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nodeType="withEffect">
                                  <p:stCondLst>
                                    <p:cond delay="0"/>
                                  </p:stCondLst>
                                  <p:childTnLst>
                                    <p:set>
                                      <p:cBhvr>
                                        <p:cTn id="50" dur="1" fill="hold">
                                          <p:stCondLst>
                                            <p:cond delay="0"/>
                                          </p:stCondLst>
                                        </p:cTn>
                                        <p:tgtEl>
                                          <p:spTgt spid="5126"/>
                                        </p:tgtEl>
                                        <p:attrNameLst>
                                          <p:attrName>style.visibility</p:attrName>
                                        </p:attrNameLst>
                                      </p:cBhvr>
                                      <p:to>
                                        <p:strVal val="visible"/>
                                      </p:to>
                                    </p:set>
                                    <p:animEffect transition="in" filter="fade">
                                      <p:cBhvr>
                                        <p:cTn id="51" dur="500"/>
                                        <p:tgtEl>
                                          <p:spTgt spid="5126"/>
                                        </p:tgtEl>
                                      </p:cBhvr>
                                    </p:animEffect>
                                  </p:childTnLst>
                                  <p:subTnLst>
                                    <p:audio>
                                      <p:cMediaNode>
                                        <p:cTn display="0" masterRel="sameClick">
                                          <p:stCondLst>
                                            <p:cond evt="begin" delay="0">
                                              <p:tn val="49"/>
                                            </p:cond>
                                          </p:stCondLst>
                                          <p:endCondLst>
                                            <p:cond evt="onStopAudio" delay="0">
                                              <p:tgtEl>
                                                <p:sldTgt/>
                                              </p:tgtEl>
                                            </p:cond>
                                          </p:endCondLst>
                                        </p:cTn>
                                        <p:tgtEl>
                                          <p:sndTgt r:embed="rId7" name="eil meilleu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8" name="eil merveill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eil merveill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9" name="eil appareil.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subTnLst>
                                    <p:audio>
                                      <p:cMediaNode>
                                        <p:cTn display="0" masterRel="sameClick">
                                          <p:stCondLst>
                                            <p:cond evt="begin" delay="0">
                                              <p:tn val="69"/>
                                            </p:cond>
                                          </p:stCondLst>
                                          <p:endCondLst>
                                            <p:cond evt="onStopAudio" delay="0">
                                              <p:tgtEl>
                                                <p:sldTgt/>
                                              </p:tgtEl>
                                            </p:cond>
                                          </p:endCondLst>
                                        </p:cTn>
                                        <p:tgtEl>
                                          <p:sndTgt r:embed="rId9" name="eil apparei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17" grpId="0"/>
      <p:bldP spid="8" grpId="0"/>
      <p:bldP spid="18" grpId="0"/>
      <p:bldP spid="1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F4E79"/>
                </a:solidFill>
                <a:latin typeface="Century Gothic" panose="020B0502020202020204" pitchFamily="34" charset="0"/>
                <a:cs typeface="Calibri" panose="020F0502020204030204" pitchFamily="34" charset="0"/>
              </a:rPr>
              <a:t>-</a:t>
            </a:r>
            <a:r>
              <a:rPr lang="en-GB" sz="12000" b="1" dirty="0" err="1">
                <a:solidFill>
                  <a:srgbClr val="1F4E79"/>
                </a:solidFill>
                <a:latin typeface="Century Gothic" panose="020B0502020202020204" pitchFamily="34" charset="0"/>
                <a:cs typeface="Calibri" panose="020F0502020204030204" pitchFamily="34" charset="0"/>
              </a:rPr>
              <a:t>aill</a:t>
            </a:r>
            <a:r>
              <a:rPr lang="en-GB" sz="12000" b="1" dirty="0">
                <a:solidFill>
                  <a:srgbClr val="1F4E79"/>
                </a:solidFill>
                <a:latin typeface="Century Gothic" panose="020B0502020202020204" pitchFamily="34" charset="0"/>
                <a:cs typeface="Calibri" panose="020F0502020204030204" pitchFamily="34" charset="0"/>
              </a:rPr>
              <a:t>-/-ail</a:t>
            </a:r>
            <a:endParaRPr lang="en-US" sz="12000" dirty="0"/>
          </a:p>
        </p:txBody>
      </p:sp>
      <p:sp>
        <p:nvSpPr>
          <p:cNvPr id="4" name="TextBox 3"/>
          <p:cNvSpPr txBox="1"/>
          <p:nvPr/>
        </p:nvSpPr>
        <p:spPr>
          <a:xfrm>
            <a:off x="4189067" y="4155455"/>
            <a:ext cx="38138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aill</a:t>
            </a:r>
            <a:r>
              <a:rPr kumimoji="0" lang="en-GB" sz="12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e</a:t>
            </a:r>
          </a:p>
        </p:txBody>
      </p:sp>
      <p:pic>
        <p:nvPicPr>
          <p:cNvPr id="2050" name="Picture 2" descr="measuring tape">
            <a:extLst>
              <a:ext uri="{FF2B5EF4-FFF2-40B4-BE49-F238E27FC236}">
                <a16:creationId xmlns:a16="http://schemas.microsoft.com/office/drawing/2014/main" id="{9F2DE173-BE9C-406B-94EA-094B21C26E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129150">
            <a:off x="4667250" y="2185987"/>
            <a:ext cx="2857500"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84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il taill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4" name="ail ta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03A122E-FD89-4AD5-88BE-682ECB0A6908}"/>
              </a:ext>
            </a:extLst>
          </p:cNvPr>
          <p:cNvSpPr>
            <a:spLocks noGrp="1"/>
          </p:cNvSpPr>
          <p:nvPr>
            <p:ph type="title"/>
          </p:nvPr>
        </p:nvSpPr>
        <p:spPr>
          <a:xfrm>
            <a:off x="838197" y="114474"/>
            <a:ext cx="10515600" cy="1325562"/>
          </a:xfrm>
        </p:spPr>
        <p:txBody>
          <a:bodyPr>
            <a:normAutofit fontScale="90000"/>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euill</a:t>
            </a: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euil</a:t>
            </a:r>
            <a:endParaRPr lang="en-GB" dirty="0"/>
          </a:p>
        </p:txBody>
      </p:sp>
      <p:sp>
        <p:nvSpPr>
          <p:cNvPr id="18" name="TextBox 17">
            <a:extLst>
              <a:ext uri="{FF2B5EF4-FFF2-40B4-BE49-F238E27FC236}">
                <a16:creationId xmlns:a16="http://schemas.microsoft.com/office/drawing/2014/main" id="{85215556-62C6-4C82-973E-592053FB2CEF}"/>
              </a:ext>
            </a:extLst>
          </p:cNvPr>
          <p:cNvSpPr txBox="1"/>
          <p:nvPr/>
        </p:nvSpPr>
        <p:spPr>
          <a:xfrm>
            <a:off x="3842546" y="1334111"/>
            <a:ext cx="482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25" name="Rounded Rectangle 8" descr="rectangle">
            <a:extLst>
              <a:ext uri="{FF2B5EF4-FFF2-40B4-BE49-F238E27FC236}">
                <a16:creationId xmlns:a16="http://schemas.microsoft.com/office/drawing/2014/main" id="{4174459B-D3EE-45EA-9C7B-073B08ACAE4C}"/>
              </a:ext>
            </a:extLst>
          </p:cNvPr>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5" name="Picture 2" descr="tropical leaf">
            <a:extLst>
              <a:ext uri="{FF2B5EF4-FFF2-40B4-BE49-F238E27FC236}">
                <a16:creationId xmlns:a16="http://schemas.microsoft.com/office/drawing/2014/main" id="{888B1DC8-E21D-41BF-BE22-F0BDA83D5F0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64417"/>
          <a:stretch/>
        </p:blipFill>
        <p:spPr bwMode="auto">
          <a:xfrm>
            <a:off x="5326380" y="1978976"/>
            <a:ext cx="1410666" cy="198220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99DC63EB-F8AB-4C29-BF8C-4FF6AA70E844}"/>
              </a:ext>
            </a:extLst>
          </p:cNvPr>
          <p:cNvSpPr txBox="1"/>
          <p:nvPr/>
        </p:nvSpPr>
        <p:spPr>
          <a:xfrm>
            <a:off x="4710195" y="3601823"/>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7" name="Rectangle 26">
            <a:extLst>
              <a:ext uri="{FF2B5EF4-FFF2-40B4-BE49-F238E27FC236}">
                <a16:creationId xmlns:a16="http://schemas.microsoft.com/office/drawing/2014/main" id="{B4D45110-30DB-4CE2-9664-A26BAA35B163}"/>
              </a:ext>
            </a:extLst>
          </p:cNvPr>
          <p:cNvSpPr/>
          <p:nvPr/>
        </p:nvSpPr>
        <p:spPr>
          <a:xfrm>
            <a:off x="511764" y="1413363"/>
            <a:ext cx="300434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faut</a:t>
            </a:r>
            <a:r>
              <a:rPr kumimoji="0" lang="en-GB" sz="6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euil</a:t>
            </a:r>
          </a:p>
        </p:txBody>
      </p:sp>
      <p:pic>
        <p:nvPicPr>
          <p:cNvPr id="33" name="Picture 2" descr="armchair">
            <a:extLst>
              <a:ext uri="{FF2B5EF4-FFF2-40B4-BE49-F238E27FC236}">
                <a16:creationId xmlns:a16="http://schemas.microsoft.com/office/drawing/2014/main" id="{57C0375B-314D-43C9-9FAD-340F097891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7320" y="2332568"/>
            <a:ext cx="1754066" cy="153454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ECB1E2D9-2C13-4B01-B33C-942E3E314956}"/>
              </a:ext>
            </a:extLst>
          </p:cNvPr>
          <p:cNvSpPr/>
          <p:nvPr/>
        </p:nvSpPr>
        <p:spPr>
          <a:xfrm>
            <a:off x="8669020" y="1413362"/>
            <a:ext cx="327525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rec</a:t>
            </a:r>
            <a:r>
              <a:rPr kumimoji="0" lang="en-GB" sz="60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u</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lir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C577D37D-328C-4B55-9F7F-902DC80FF41D}"/>
              </a:ext>
            </a:extLst>
          </p:cNvPr>
          <p:cNvSpPr/>
          <p:nvPr/>
        </p:nvSpPr>
        <p:spPr>
          <a:xfrm>
            <a:off x="8987216" y="2267507"/>
            <a:ext cx="263886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collect]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9" name="TextBox 28">
            <a:extLst>
              <a:ext uri="{FF2B5EF4-FFF2-40B4-BE49-F238E27FC236}">
                <a16:creationId xmlns:a16="http://schemas.microsoft.com/office/drawing/2014/main" id="{09499DFE-69FC-4F62-8D0A-FD0B16C0BFA3}"/>
              </a:ext>
            </a:extLst>
          </p:cNvPr>
          <p:cNvSpPr txBox="1"/>
          <p:nvPr/>
        </p:nvSpPr>
        <p:spPr>
          <a:xfrm>
            <a:off x="164282" y="3961177"/>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acc</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ueil</a:t>
            </a:r>
            <a:endParaRPr kumimoji="0" lang="en-GB"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1" name="Rectangle 30">
            <a:extLst>
              <a:ext uri="{FF2B5EF4-FFF2-40B4-BE49-F238E27FC236}">
                <a16:creationId xmlns:a16="http://schemas.microsoft.com/office/drawing/2014/main" id="{999111E8-BD93-4DFD-9C85-518328E2F3C8}"/>
              </a:ext>
            </a:extLst>
          </p:cNvPr>
          <p:cNvSpPr/>
          <p:nvPr/>
        </p:nvSpPr>
        <p:spPr>
          <a:xfrm>
            <a:off x="838197" y="4903482"/>
            <a:ext cx="261802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[welcome]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2" name="Picture 2" descr="green eye">
            <a:extLst>
              <a:ext uri="{FF2B5EF4-FFF2-40B4-BE49-F238E27FC236}">
                <a16:creationId xmlns:a16="http://schemas.microsoft.com/office/drawing/2014/main" id="{F4ACC881-2203-4BAF-9019-7DDA43FD99D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46784" y="4841261"/>
            <a:ext cx="2124475" cy="134550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C443B00-525B-4651-A3EC-2637A41103E9}"/>
              </a:ext>
            </a:extLst>
          </p:cNvPr>
          <p:cNvSpPr txBox="1"/>
          <p:nvPr/>
        </p:nvSpPr>
        <p:spPr>
          <a:xfrm>
            <a:off x="6289243" y="4844473"/>
            <a:ext cx="150554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œil</a:t>
            </a:r>
            <a:endParaRPr kumimoji="0" lang="en-GB" sz="66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endParaRPr>
          </a:p>
        </p:txBody>
      </p:sp>
      <p:pic>
        <p:nvPicPr>
          <p:cNvPr id="36" name="Picture 2" descr="Squirrel">
            <a:extLst>
              <a:ext uri="{FF2B5EF4-FFF2-40B4-BE49-F238E27FC236}">
                <a16:creationId xmlns:a16="http://schemas.microsoft.com/office/drawing/2014/main" id="{8E0E6AEC-5DD0-4016-B5EC-5B966825451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454417" y="3710652"/>
            <a:ext cx="1460030" cy="148268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6A7A5C60-44CC-4651-860E-7C41F223E4A1}"/>
              </a:ext>
            </a:extLst>
          </p:cNvPr>
          <p:cNvSpPr txBox="1"/>
          <p:nvPr/>
        </p:nvSpPr>
        <p:spPr>
          <a:xfrm>
            <a:off x="8176864" y="4936806"/>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écur</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euil</a:t>
            </a:r>
            <a:endParaRPr kumimoji="0" lang="en-GB"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61434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euil.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subTnLst>
                                    <p:audio>
                                      <p:cMediaNode>
                                        <p:cTn display="0" masterRel="sameClick">
                                          <p:stCondLst>
                                            <p:cond evt="begin" delay="0">
                                              <p:tn val="13"/>
                                            </p:cond>
                                          </p:stCondLst>
                                          <p:endCondLst>
                                            <p:cond evt="onStopAudio" delay="0">
                                              <p:tgtEl>
                                                <p:sldTgt/>
                                              </p:tgtEl>
                                            </p:cond>
                                          </p:endCondLst>
                                        </p:cTn>
                                        <p:tgtEl>
                                          <p:sndTgt r:embed="rId4" name="euil feuill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subTnLst>
                                    <p:audio>
                                      <p:cMediaNode>
                                        <p:cTn display="0" masterRel="sameClick">
                                          <p:stCondLst>
                                            <p:cond evt="begin" delay="0">
                                              <p:tn val="24"/>
                                            </p:cond>
                                          </p:stCondLst>
                                          <p:endCondLst>
                                            <p:cond evt="onStopAudio" delay="0">
                                              <p:tgtEl>
                                                <p:sldTgt/>
                                              </p:tgtEl>
                                            </p:cond>
                                          </p:endCondLst>
                                        </p:cTn>
                                        <p:tgtEl>
                                          <p:sndTgt r:embed="rId5" name="euil fauteuil.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subTnLst>
                                    <p:audio>
                                      <p:cMediaNode>
                                        <p:cTn display="0" masterRel="sameClick">
                                          <p:stCondLst>
                                            <p:cond evt="begin" delay="0">
                                              <p:tn val="29"/>
                                            </p:cond>
                                          </p:stCondLst>
                                          <p:endCondLst>
                                            <p:cond evt="onStopAudio" delay="0">
                                              <p:tgtEl>
                                                <p:sldTgt/>
                                              </p:tgtEl>
                                            </p:cond>
                                          </p:endCondLst>
                                        </p:cTn>
                                        <p:tgtEl>
                                          <p:sndTgt r:embed="rId5" name="euil fauteuil.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subTnLst>
                                    <p:audio>
                                      <p:cMediaNode>
                                        <p:cTn display="0" masterRel="sameClick">
                                          <p:stCondLst>
                                            <p:cond evt="begin" delay="0">
                                              <p:tn val="34"/>
                                            </p:cond>
                                          </p:stCondLst>
                                          <p:endCondLst>
                                            <p:cond evt="onStopAudio" delay="0">
                                              <p:tgtEl>
                                                <p:sldTgt/>
                                              </p:tgtEl>
                                            </p:cond>
                                          </p:endCondLst>
                                        </p:cTn>
                                        <p:tgtEl>
                                          <p:sndTgt r:embed="rId6" name="euil accueil.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subTnLst>
                                    <p:audio>
                                      <p:cMediaNode>
                                        <p:cTn display="0" masterRel="sameClick">
                                          <p:stCondLst>
                                            <p:cond evt="begin" delay="0">
                                              <p:tn val="39"/>
                                            </p:cond>
                                          </p:stCondLst>
                                          <p:endCondLst>
                                            <p:cond evt="onStopAudio" delay="0">
                                              <p:tgtEl>
                                                <p:sldTgt/>
                                              </p:tgtEl>
                                            </p:cond>
                                          </p:endCondLst>
                                        </p:cTn>
                                        <p:tgtEl>
                                          <p:sndTgt r:embed="rId6" name="euil accueil.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subTnLst>
                                    <p:audio>
                                      <p:cMediaNode>
                                        <p:cTn display="0" masterRel="sameClick">
                                          <p:stCondLst>
                                            <p:cond evt="begin" delay="0">
                                              <p:tn val="44"/>
                                            </p:cond>
                                          </p:stCondLst>
                                          <p:endCondLst>
                                            <p:cond evt="onStopAudio" delay="0">
                                              <p:tgtEl>
                                                <p:sldTgt/>
                                              </p:tgtEl>
                                            </p:cond>
                                          </p:endCondLst>
                                        </p:cTn>
                                        <p:tgtEl>
                                          <p:sndTgt r:embed="rId7" name="euil oeil.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subTnLst>
                                    <p:audio>
                                      <p:cMediaNode>
                                        <p:cTn display="0" masterRel="sameClick">
                                          <p:stCondLst>
                                            <p:cond evt="begin" delay="0">
                                              <p:tn val="49"/>
                                            </p:cond>
                                          </p:stCondLst>
                                          <p:endCondLst>
                                            <p:cond evt="onStopAudio" delay="0">
                                              <p:tgtEl>
                                                <p:sldTgt/>
                                              </p:tgtEl>
                                            </p:cond>
                                          </p:endCondLst>
                                        </p:cTn>
                                        <p:tgtEl>
                                          <p:sndTgt r:embed="rId7" name="euil oeil.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subTnLst>
                                    <p:audio>
                                      <p:cMediaNode>
                                        <p:cTn display="0" masterRel="sameClick">
                                          <p:stCondLst>
                                            <p:cond evt="begin" delay="0">
                                              <p:tn val="54"/>
                                            </p:cond>
                                          </p:stCondLst>
                                          <p:endCondLst>
                                            <p:cond evt="onStopAudio" delay="0">
                                              <p:tgtEl>
                                                <p:sldTgt/>
                                              </p:tgtEl>
                                            </p:cond>
                                          </p:endCondLst>
                                        </p:cTn>
                                        <p:tgtEl>
                                          <p:sndTgt r:embed="rId8" name="euil ecureuil.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subTnLst>
                                    <p:audio>
                                      <p:cMediaNode>
                                        <p:cTn display="0" masterRel="sameClick">
                                          <p:stCondLst>
                                            <p:cond evt="begin" delay="0">
                                              <p:tn val="59"/>
                                            </p:cond>
                                          </p:stCondLst>
                                          <p:endCondLst>
                                            <p:cond evt="onStopAudio" delay="0">
                                              <p:tgtEl>
                                                <p:sldTgt/>
                                              </p:tgtEl>
                                            </p:cond>
                                          </p:endCondLst>
                                        </p:cTn>
                                        <p:tgtEl>
                                          <p:sndTgt r:embed="rId8" name="euil ecureuil.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subTnLst>
                                    <p:audio>
                                      <p:cMediaNode>
                                        <p:cTn display="0" masterRel="sameClick">
                                          <p:stCondLst>
                                            <p:cond evt="begin" delay="0">
                                              <p:tn val="64"/>
                                            </p:cond>
                                          </p:stCondLst>
                                          <p:endCondLst>
                                            <p:cond evt="onStopAudio" delay="0">
                                              <p:tgtEl>
                                                <p:sldTgt/>
                                              </p:tgtEl>
                                            </p:cond>
                                          </p:endCondLst>
                                        </p:cTn>
                                        <p:tgtEl>
                                          <p:sndTgt r:embed="rId9" name="euil recueillir.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500"/>
                                        <p:tgtEl>
                                          <p:spTgt spid="34"/>
                                        </p:tgtEl>
                                      </p:cBhvr>
                                    </p:animEffect>
                                  </p:childTnLst>
                                  <p:subTnLst>
                                    <p:audio>
                                      <p:cMediaNode>
                                        <p:cTn display="0" masterRel="sameClick">
                                          <p:stCondLst>
                                            <p:cond evt="begin" delay="0">
                                              <p:tn val="69"/>
                                            </p:cond>
                                          </p:stCondLst>
                                          <p:endCondLst>
                                            <p:cond evt="onStopAudio" delay="0">
                                              <p:tgtEl>
                                                <p:sldTgt/>
                                              </p:tgtEl>
                                            </p:cond>
                                          </p:endCondLst>
                                        </p:cTn>
                                        <p:tgtEl>
                                          <p:sndTgt r:embed="rId9" name="euil recueill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5" grpId="0" animBg="1"/>
      <p:bldP spid="28" grpId="0"/>
      <p:bldP spid="27" grpId="0"/>
      <p:bldP spid="30" grpId="0"/>
      <p:bldP spid="34" grpId="0"/>
      <p:bldP spid="29" grpId="0"/>
      <p:bldP spid="31" grpId="0"/>
      <p:bldP spid="26"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F31DACF-ED9F-4AA1-A8CB-8A0BA68DBCAC}"/>
              </a:ext>
            </a:extLst>
          </p:cNvPr>
          <p:cNvSpPr>
            <a:spLocks noGrp="1"/>
          </p:cNvSpPr>
          <p:nvPr>
            <p:ph type="title"/>
          </p:nvPr>
        </p:nvSpPr>
        <p:spPr>
          <a:xfrm>
            <a:off x="838197" y="306000"/>
            <a:ext cx="10515600" cy="1325563"/>
          </a:xfrm>
        </p:spPr>
        <p:txBody>
          <a:bodyPr>
            <a:noAutofit/>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ouill</a:t>
            </a: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ouil</a:t>
            </a:r>
            <a:endParaRPr lang="en-GB" sz="10000" dirty="0"/>
          </a:p>
        </p:txBody>
      </p:sp>
      <p:sp>
        <p:nvSpPr>
          <p:cNvPr id="19" name="Rounded Rectangle 8" descr="rectangle">
            <a:extLst>
              <a:ext uri="{FF2B5EF4-FFF2-40B4-BE49-F238E27FC236}">
                <a16:creationId xmlns:a16="http://schemas.microsoft.com/office/drawing/2014/main" id="{0DA73804-1814-4367-85CC-70EF1C5BC644}"/>
              </a:ext>
            </a:extLst>
          </p:cNvPr>
          <p:cNvSpPr/>
          <p:nvPr/>
        </p:nvSpPr>
        <p:spPr>
          <a:xfrm>
            <a:off x="4079616" y="2063834"/>
            <a:ext cx="4039726"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74462134-F322-4F7D-82D4-40CC3E416C22}"/>
              </a:ext>
            </a:extLst>
          </p:cNvPr>
          <p:cNvSpPr txBox="1"/>
          <p:nvPr/>
        </p:nvSpPr>
        <p:spPr>
          <a:xfrm>
            <a:off x="4267613" y="3594940"/>
            <a:ext cx="36567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ard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3" name="Rectangle 22">
            <a:extLst>
              <a:ext uri="{FF2B5EF4-FFF2-40B4-BE49-F238E27FC236}">
                <a16:creationId xmlns:a16="http://schemas.microsoft.com/office/drawing/2014/main" id="{11D232AA-27B7-48E5-B7BC-841E002A039C}"/>
              </a:ext>
            </a:extLst>
          </p:cNvPr>
          <p:cNvSpPr/>
          <p:nvPr/>
        </p:nvSpPr>
        <p:spPr>
          <a:xfrm>
            <a:off x="648868" y="1518237"/>
            <a:ext cx="2834430"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ouill</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4" name="TextBox 23">
            <a:extLst>
              <a:ext uri="{FF2B5EF4-FFF2-40B4-BE49-F238E27FC236}">
                <a16:creationId xmlns:a16="http://schemas.microsoft.com/office/drawing/2014/main" id="{C55F1815-D837-4B4B-8B7E-BABA7E822DC5}"/>
              </a:ext>
            </a:extLst>
          </p:cNvPr>
          <p:cNvSpPr txBox="1"/>
          <p:nvPr/>
        </p:nvSpPr>
        <p:spPr>
          <a:xfrm>
            <a:off x="3671422" y="4708480"/>
            <a:ext cx="459345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en-GB" sz="66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5" name="TextBox 24">
            <a:extLst>
              <a:ext uri="{FF2B5EF4-FFF2-40B4-BE49-F238E27FC236}">
                <a16:creationId xmlns:a16="http://schemas.microsoft.com/office/drawing/2014/main" id="{914E3938-1A30-4970-AB77-D63DF7005F63}"/>
              </a:ext>
            </a:extLst>
          </p:cNvPr>
          <p:cNvSpPr txBox="1"/>
          <p:nvPr/>
        </p:nvSpPr>
        <p:spPr>
          <a:xfrm>
            <a:off x="7646172" y="4483321"/>
            <a:ext cx="43094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débr</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Rectangle 25">
            <a:extLst>
              <a:ext uri="{FF2B5EF4-FFF2-40B4-BE49-F238E27FC236}">
                <a16:creationId xmlns:a16="http://schemas.microsoft.com/office/drawing/2014/main" id="{C3AC33AF-950F-433C-BAC3-B5D5A3B0B692}"/>
              </a:ext>
            </a:extLst>
          </p:cNvPr>
          <p:cNvSpPr/>
          <p:nvPr/>
        </p:nvSpPr>
        <p:spPr>
          <a:xfrm>
            <a:off x="8119341" y="1518237"/>
            <a:ext cx="383630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gren</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27" name="Rectangle 26">
            <a:extLst>
              <a:ext uri="{FF2B5EF4-FFF2-40B4-BE49-F238E27FC236}">
                <a16:creationId xmlns:a16="http://schemas.microsoft.com/office/drawing/2014/main" id="{51A03CF0-EAAD-4226-A1F7-559CFB34A797}"/>
              </a:ext>
            </a:extLst>
          </p:cNvPr>
          <p:cNvSpPr/>
          <p:nvPr/>
        </p:nvSpPr>
        <p:spPr>
          <a:xfrm>
            <a:off x="4397120" y="5620742"/>
            <a:ext cx="316945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scramble]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8" name="Rectangle 27">
            <a:extLst>
              <a:ext uri="{FF2B5EF4-FFF2-40B4-BE49-F238E27FC236}">
                <a16:creationId xmlns:a16="http://schemas.microsoft.com/office/drawing/2014/main" id="{C30902FE-7621-4D7C-9EDA-5CAC565789CB}"/>
              </a:ext>
            </a:extLst>
          </p:cNvPr>
          <p:cNvSpPr/>
          <p:nvPr/>
        </p:nvSpPr>
        <p:spPr>
          <a:xfrm>
            <a:off x="8133031" y="5296473"/>
            <a:ext cx="313739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[disentangle]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9" name="Rectangle 28">
            <a:extLst>
              <a:ext uri="{FF2B5EF4-FFF2-40B4-BE49-F238E27FC236}">
                <a16:creationId xmlns:a16="http://schemas.microsoft.com/office/drawing/2014/main" id="{7A26AF56-C948-4FE3-871A-D60C93778B6F}"/>
              </a:ext>
            </a:extLst>
          </p:cNvPr>
          <p:cNvSpPr/>
          <p:nvPr/>
        </p:nvSpPr>
        <p:spPr>
          <a:xfrm>
            <a:off x="568957" y="2338198"/>
            <a:ext cx="330891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rummage]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0" name="Picture 2" descr="frog">
            <a:extLst>
              <a:ext uri="{FF2B5EF4-FFF2-40B4-BE49-F238E27FC236}">
                <a16:creationId xmlns:a16="http://schemas.microsoft.com/office/drawing/2014/main" id="{8C47AB17-6F76-46E7-8094-4763D70BDF5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92571" y="2391620"/>
            <a:ext cx="1504746" cy="136107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moon behind fog">
            <a:extLst>
              <a:ext uri="{FF2B5EF4-FFF2-40B4-BE49-F238E27FC236}">
                <a16:creationId xmlns:a16="http://schemas.microsoft.com/office/drawing/2014/main" id="{417A482A-E628-4353-9798-F500D23189A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47730" y="2325527"/>
            <a:ext cx="2047742" cy="145261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FA07149C-620A-4267-B1F7-49968592B9CC}"/>
              </a:ext>
            </a:extLst>
          </p:cNvPr>
          <p:cNvSpPr txBox="1"/>
          <p:nvPr/>
        </p:nvSpPr>
        <p:spPr>
          <a:xfrm>
            <a:off x="-130410" y="5135797"/>
            <a:ext cx="459345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6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3" name="Picture 2" descr="animal out in the rain">
            <a:extLst>
              <a:ext uri="{FF2B5EF4-FFF2-40B4-BE49-F238E27FC236}">
                <a16:creationId xmlns:a16="http://schemas.microsoft.com/office/drawing/2014/main" id="{0E019AF5-A445-4B84-B1F0-E06E50C14BE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8957" y="3219183"/>
            <a:ext cx="2130468" cy="213046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5001BCF6-1AA4-496F-86AE-364FE1532D1E}"/>
              </a:ext>
            </a:extLst>
          </p:cNvPr>
          <p:cNvSpPr/>
          <p:nvPr/>
        </p:nvSpPr>
        <p:spPr>
          <a:xfrm>
            <a:off x="2699425" y="4708480"/>
            <a:ext cx="96051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[wet]</a:t>
            </a:r>
            <a:endPar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29100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ou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ouil brouillard.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5" name="ouil fouill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subTnLst>
                                    <p:audio>
                                      <p:cMediaNode>
                                        <p:cTn display="0" masterRel="sameClick">
                                          <p:stCondLst>
                                            <p:cond evt="begin" delay="0">
                                              <p:tn val="26"/>
                                            </p:cond>
                                          </p:stCondLst>
                                          <p:endCondLst>
                                            <p:cond evt="onStopAudio" delay="0">
                                              <p:tgtEl>
                                                <p:sldTgt/>
                                              </p:tgtEl>
                                            </p:cond>
                                          </p:endCondLst>
                                        </p:cTn>
                                        <p:tgtEl>
                                          <p:sndTgt r:embed="rId5" name="ouil fouill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subTnLst>
                                    <p:audio>
                                      <p:cMediaNode>
                                        <p:cTn display="0" masterRel="sameClick">
                                          <p:stCondLst>
                                            <p:cond evt="begin" delay="0">
                                              <p:tn val="31"/>
                                            </p:cond>
                                          </p:stCondLst>
                                          <p:endCondLst>
                                            <p:cond evt="onStopAudio" delay="0">
                                              <p:tgtEl>
                                                <p:sldTgt/>
                                              </p:tgtEl>
                                            </p:cond>
                                          </p:endCondLst>
                                        </p:cTn>
                                        <p:tgtEl>
                                          <p:sndTgt r:embed="rId6" name="ouil mouil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subTnLst>
                                    <p:audio>
                                      <p:cMediaNode>
                                        <p:cTn display="0" masterRel="sameClick">
                                          <p:stCondLst>
                                            <p:cond evt="begin" delay="0">
                                              <p:tn val="36"/>
                                            </p:cond>
                                          </p:stCondLst>
                                          <p:endCondLst>
                                            <p:cond evt="onStopAudio" delay="0">
                                              <p:tgtEl>
                                                <p:sldTgt/>
                                              </p:tgtEl>
                                            </p:cond>
                                          </p:endCondLst>
                                        </p:cTn>
                                        <p:tgtEl>
                                          <p:sndTgt r:embed="rId6" name="ouil mouille.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subTnLst>
                                    <p:audio>
                                      <p:cMediaNode>
                                        <p:cTn display="0" masterRel="sameClick">
                                          <p:stCondLst>
                                            <p:cond evt="begin" delay="0">
                                              <p:tn val="39"/>
                                            </p:cond>
                                          </p:stCondLst>
                                          <p:endCondLst>
                                            <p:cond evt="onStopAudio" delay="0">
                                              <p:tgtEl>
                                                <p:sldTgt/>
                                              </p:tgtEl>
                                            </p:cond>
                                          </p:endCondLst>
                                        </p:cTn>
                                        <p:tgtEl>
                                          <p:sndTgt r:embed="rId6" name="ouil mouill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subTnLst>
                                    <p:audio>
                                      <p:cMediaNode>
                                        <p:cTn display="0" masterRel="sameClick">
                                          <p:stCondLst>
                                            <p:cond evt="begin" delay="0">
                                              <p:tn val="44"/>
                                            </p:cond>
                                          </p:stCondLst>
                                          <p:endCondLst>
                                            <p:cond evt="onStopAudio" delay="0">
                                              <p:tgtEl>
                                                <p:sldTgt/>
                                              </p:tgtEl>
                                            </p:cond>
                                          </p:endCondLst>
                                        </p:cTn>
                                        <p:tgtEl>
                                          <p:sndTgt r:embed="rId7" name="ouil brouille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subTnLst>
                                    <p:audio>
                                      <p:cMediaNode>
                                        <p:cTn display="0" masterRel="sameClick">
                                          <p:stCondLst>
                                            <p:cond evt="begin" delay="0">
                                              <p:tn val="49"/>
                                            </p:cond>
                                          </p:stCondLst>
                                          <p:endCondLst>
                                            <p:cond evt="onStopAudio" delay="0">
                                              <p:tgtEl>
                                                <p:sldTgt/>
                                              </p:tgtEl>
                                            </p:cond>
                                          </p:endCondLst>
                                        </p:cTn>
                                        <p:tgtEl>
                                          <p:sndTgt r:embed="rId7" name="ouil brouille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subTnLst>
                                    <p:audio>
                                      <p:cMediaNode>
                                        <p:cTn display="0" masterRel="sameClick">
                                          <p:stCondLst>
                                            <p:cond evt="begin" delay="0">
                                              <p:tn val="54"/>
                                            </p:cond>
                                          </p:stCondLst>
                                          <p:endCondLst>
                                            <p:cond evt="onStopAudio" delay="0">
                                              <p:tgtEl>
                                                <p:sldTgt/>
                                              </p:tgtEl>
                                            </p:cond>
                                          </p:endCondLst>
                                        </p:cTn>
                                        <p:tgtEl>
                                          <p:sndTgt r:embed="rId8" name="ouil débrouill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subTnLst>
                                    <p:audio>
                                      <p:cMediaNode>
                                        <p:cTn display="0" masterRel="sameClick">
                                          <p:stCondLst>
                                            <p:cond evt="begin" delay="0">
                                              <p:tn val="59"/>
                                            </p:cond>
                                          </p:stCondLst>
                                          <p:endCondLst>
                                            <p:cond evt="onStopAudio" delay="0">
                                              <p:tgtEl>
                                                <p:sldTgt/>
                                              </p:tgtEl>
                                            </p:cond>
                                          </p:endCondLst>
                                        </p:cTn>
                                        <p:tgtEl>
                                          <p:sndTgt r:embed="rId8" name="ouil débrouill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subTnLst>
                                    <p:audio>
                                      <p:cMediaNode>
                                        <p:cTn display="0" masterRel="sameClick">
                                          <p:stCondLst>
                                            <p:cond evt="begin" delay="0">
                                              <p:tn val="64"/>
                                            </p:cond>
                                          </p:stCondLst>
                                          <p:endCondLst>
                                            <p:cond evt="onStopAudio" delay="0">
                                              <p:tgtEl>
                                                <p:sldTgt/>
                                              </p:tgtEl>
                                            </p:cond>
                                          </p:endCondLst>
                                        </p:cTn>
                                        <p:tgtEl>
                                          <p:sndTgt r:embed="rId9" name="ouil grenouill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subTnLst>
                                    <p:audio>
                                      <p:cMediaNode>
                                        <p:cTn display="0" masterRel="sameClick">
                                          <p:stCondLst>
                                            <p:cond evt="begin" delay="0">
                                              <p:tn val="69"/>
                                            </p:cond>
                                          </p:stCondLst>
                                          <p:endCondLst>
                                            <p:cond evt="onStopAudio" delay="0">
                                              <p:tgtEl>
                                                <p:sldTgt/>
                                              </p:tgtEl>
                                            </p:cond>
                                          </p:endCondLst>
                                        </p:cTn>
                                        <p:tgtEl>
                                          <p:sndTgt r:embed="rId9" name="ouil grenou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P spid="23" grpId="0"/>
      <p:bldP spid="24" grpId="0"/>
      <p:bldP spid="25" grpId="0"/>
      <p:bldP spid="26" grpId="0"/>
      <p:bldP spid="27" grpId="0"/>
      <p:bldP spid="28" grpId="0"/>
      <p:bldP spid="29" grpId="0"/>
      <p:bldP spid="32" grpId="0"/>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269"/>
            <a:ext cx="5265384" cy="707849"/>
          </a:xfrm>
        </p:spPr>
        <p:txBody>
          <a:bodyPr>
            <a:normAutofit/>
          </a:bodyPr>
          <a:lstStyle/>
          <a:p>
            <a:r>
              <a:rPr lang="en-GB" sz="2000" b="1" dirty="0" err="1"/>
              <a:t>Rolecards</a:t>
            </a:r>
            <a:r>
              <a:rPr lang="en-GB" sz="2000" b="1" dirty="0"/>
              <a:t> for printing</a:t>
            </a:r>
          </a:p>
        </p:txBody>
      </p:sp>
      <p:sp>
        <p:nvSpPr>
          <p:cNvPr id="57" name="TextBox 56">
            <a:extLst>
              <a:ext uri="{FF2B5EF4-FFF2-40B4-BE49-F238E27FC236}">
                <a16:creationId xmlns:a16="http://schemas.microsoft.com/office/drawing/2014/main" id="{A783E8A1-E2A3-3649-B2B4-0529FDA51615}"/>
              </a:ext>
            </a:extLst>
          </p:cNvPr>
          <p:cNvSpPr txBox="1"/>
          <p:nvPr/>
        </p:nvSpPr>
        <p:spPr>
          <a:xfrm>
            <a:off x="118455" y="729118"/>
            <a:ext cx="5871528"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écur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recu</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un évent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oux</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Un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épouvant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assis dans un faut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citr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F831DA3A-951C-41DE-B572-42CA2525EF31}"/>
              </a:ext>
            </a:extLst>
          </p:cNvPr>
          <p:cNvSpPr txBox="1"/>
          <p:nvPr/>
        </p:nvSpPr>
        <p:spPr>
          <a:xfrm>
            <a:off x="6108438" y="729118"/>
            <a:ext cx="5977546"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Les filles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euses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pi</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cons</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l’acc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bouvr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débr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tas de p</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2" name="TextBox 21">
            <a:extLst>
              <a:ext uri="{FF2B5EF4-FFF2-40B4-BE49-F238E27FC236}">
                <a16:creationId xmlns:a16="http://schemas.microsoft.com/office/drawing/2014/main" id="{4BC989C7-3AE6-4E96-9405-480D02F7BCE6}"/>
              </a:ext>
            </a:extLst>
          </p:cNvPr>
          <p:cNvSpPr txBox="1"/>
          <p:nvPr/>
        </p:nvSpPr>
        <p:spPr>
          <a:xfrm>
            <a:off x="118455" y="2485031"/>
            <a:ext cx="5871528"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écur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recu</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un évent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oux</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Un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épouvant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assis dans un faut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citr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67DEE74B-E0EF-4A5E-84AF-DD799A705E7C}"/>
              </a:ext>
            </a:extLst>
          </p:cNvPr>
          <p:cNvSpPr txBox="1"/>
          <p:nvPr/>
        </p:nvSpPr>
        <p:spPr>
          <a:xfrm>
            <a:off x="6108438" y="2485031"/>
            <a:ext cx="5977546"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Les filles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euses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pi</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cons</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l’acc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bouvr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débr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tas de p</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4" name="TextBox 23">
            <a:extLst>
              <a:ext uri="{FF2B5EF4-FFF2-40B4-BE49-F238E27FC236}">
                <a16:creationId xmlns:a16="http://schemas.microsoft.com/office/drawing/2014/main" id="{F5C6785A-2B46-4B8A-9269-D65315AA5BD5}"/>
              </a:ext>
            </a:extLst>
          </p:cNvPr>
          <p:cNvSpPr txBox="1"/>
          <p:nvPr/>
        </p:nvSpPr>
        <p:spPr>
          <a:xfrm>
            <a:off x="118455" y="4240944"/>
            <a:ext cx="5871528"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écur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recu</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un évent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oux</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Un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épouvant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assis dans un faut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citr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282C865C-3672-4E33-B203-23E310634CB6}"/>
              </a:ext>
            </a:extLst>
          </p:cNvPr>
          <p:cNvSpPr txBox="1"/>
          <p:nvPr/>
        </p:nvSpPr>
        <p:spPr>
          <a:xfrm>
            <a:off x="6108438" y="4240944"/>
            <a:ext cx="5977546"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Les filles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euses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pi</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cons</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l’acc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bouvr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débr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tas de p</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785281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Réponses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665111" y="249869"/>
            <a:ext cx="224481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77BD076-42FF-9348-A64E-725510E5CEC2}"/>
              </a:ext>
            </a:extLst>
          </p:cNvPr>
          <p:cNvSpPr txBox="1"/>
          <p:nvPr/>
        </p:nvSpPr>
        <p:spPr>
          <a:xfrm>
            <a:off x="468251" y="2650838"/>
            <a:ext cx="1144167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L’écur</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euil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recu</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un évent</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ail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c</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aill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oux.</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squirrel is collecting a range of stones.</a:t>
            </a:r>
            <a:endPar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Squirrel">
            <a:extLst>
              <a:ext uri="{FF2B5EF4-FFF2-40B4-BE49-F238E27FC236}">
                <a16:creationId xmlns:a16="http://schemas.microsoft.com/office/drawing/2014/main" id="{E5C1BAA9-B63F-441A-86A2-4E28B47A79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5111" y="3760886"/>
            <a:ext cx="1959476" cy="19946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ones">
            <a:extLst>
              <a:ext uri="{FF2B5EF4-FFF2-40B4-BE49-F238E27FC236}">
                <a16:creationId xmlns:a16="http://schemas.microsoft.com/office/drawing/2014/main" id="{11B55AD4-1F3E-4757-AFF5-1B9A6628D7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193" y="4406574"/>
            <a:ext cx="2392470" cy="13489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 action="ppaction://noaction">
              <a:snd r:embed="rId6" name="1 l'ecureuil recueille.wav"/>
            </a:hlinkClick>
            <a:extLst>
              <a:ext uri="{FF2B5EF4-FFF2-40B4-BE49-F238E27FC236}">
                <a16:creationId xmlns:a16="http://schemas.microsoft.com/office/drawing/2014/main" id="{7427E72F-FFFF-4B21-9FA6-1D001A24AF41}"/>
              </a:ext>
            </a:extLst>
          </p:cNvPr>
          <p:cNvSpPr/>
          <p:nvPr/>
        </p:nvSpPr>
        <p:spPr>
          <a:xfrm>
            <a:off x="1244857" y="2857628"/>
            <a:ext cx="456043" cy="478971"/>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Tree>
    <p:extLst>
      <p:ext uri="{BB962C8B-B14F-4D97-AF65-F5344CB8AC3E}">
        <p14:creationId xmlns:p14="http://schemas.microsoft.com/office/powerpoint/2010/main" val="1367138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Réponses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665111" y="249869"/>
            <a:ext cx="224481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77BD076-42FF-9348-A64E-725510E5CEC2}"/>
              </a:ext>
            </a:extLst>
          </p:cNvPr>
          <p:cNvSpPr txBox="1"/>
          <p:nvPr/>
        </p:nvSpPr>
        <p:spPr>
          <a:xfrm>
            <a:off x="537755" y="2441090"/>
            <a:ext cx="1144167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épouvant</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ail </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assis dans un faut</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euil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surv</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eille </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citr</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ouill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scarecrow</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sitting</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an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armchair</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keeping</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eye</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 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pumpkins</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6" name="Group 5" descr="scarecrow sitting in armchair">
            <a:extLst>
              <a:ext uri="{FF2B5EF4-FFF2-40B4-BE49-F238E27FC236}">
                <a16:creationId xmlns:a16="http://schemas.microsoft.com/office/drawing/2014/main" id="{241525CC-F3AF-4A21-ADAB-18738AD5272B}"/>
              </a:ext>
            </a:extLst>
          </p:cNvPr>
          <p:cNvGrpSpPr/>
          <p:nvPr/>
        </p:nvGrpSpPr>
        <p:grpSpPr>
          <a:xfrm>
            <a:off x="7539412" y="3340438"/>
            <a:ext cx="2244810" cy="2873778"/>
            <a:chOff x="1826784" y="1845127"/>
            <a:chExt cx="3695700" cy="4650694"/>
          </a:xfrm>
        </p:grpSpPr>
        <p:pic>
          <p:nvPicPr>
            <p:cNvPr id="3076" name="Picture 4" descr="armchair">
              <a:extLst>
                <a:ext uri="{FF2B5EF4-FFF2-40B4-BE49-F238E27FC236}">
                  <a16:creationId xmlns:a16="http://schemas.microsoft.com/office/drawing/2014/main" id="{B9476C27-690C-4C21-B5AE-4B3EE989D0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6784" y="2952402"/>
              <a:ext cx="36957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carecrow">
              <a:extLst>
                <a:ext uri="{FF2B5EF4-FFF2-40B4-BE49-F238E27FC236}">
                  <a16:creationId xmlns:a16="http://schemas.microsoft.com/office/drawing/2014/main" id="{6E2984A7-BF26-4A10-8159-B3BA96BA9E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4167">
              <a:off x="2314273" y="1845127"/>
              <a:ext cx="3145678" cy="46506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descr="pumpkins">
            <a:extLst>
              <a:ext uri="{FF2B5EF4-FFF2-40B4-BE49-F238E27FC236}">
                <a16:creationId xmlns:a16="http://schemas.microsoft.com/office/drawing/2014/main" id="{8EA0E96B-2EDB-4331-9D50-4915988BFE29}"/>
              </a:ext>
            </a:extLst>
          </p:cNvPr>
          <p:cNvGrpSpPr/>
          <p:nvPr/>
        </p:nvGrpSpPr>
        <p:grpSpPr>
          <a:xfrm>
            <a:off x="1962431" y="4284166"/>
            <a:ext cx="4133569" cy="1682194"/>
            <a:chOff x="3165974" y="4610740"/>
            <a:chExt cx="4133569" cy="1682194"/>
          </a:xfrm>
        </p:grpSpPr>
        <p:pic>
          <p:nvPicPr>
            <p:cNvPr id="3078" name="Picture 6" descr="Pumpkin, Cartoon, Orange, Stem, Green">
              <a:extLst>
                <a:ext uri="{FF2B5EF4-FFF2-40B4-BE49-F238E27FC236}">
                  <a16:creationId xmlns:a16="http://schemas.microsoft.com/office/drawing/2014/main" id="{7DE2010A-B895-46D1-A62A-265CC4BC8B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4051" y="4777327"/>
              <a:ext cx="1205492" cy="117440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umpkin, Gourd, Cucurbit, Squash">
              <a:extLst>
                <a:ext uri="{FF2B5EF4-FFF2-40B4-BE49-F238E27FC236}">
                  <a16:creationId xmlns:a16="http://schemas.microsoft.com/office/drawing/2014/main" id="{98E525A3-379D-4618-8E3C-16EEF461CF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1240" y="4610740"/>
              <a:ext cx="1667350" cy="16821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Pumpkin, Cartoon, Orange, Stem, Green">
              <a:extLst>
                <a:ext uri="{FF2B5EF4-FFF2-40B4-BE49-F238E27FC236}">
                  <a16:creationId xmlns:a16="http://schemas.microsoft.com/office/drawing/2014/main" id="{99C115AC-1035-43A9-9ADA-E558D53409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5974" y="4668582"/>
              <a:ext cx="1667350" cy="162435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hlinkClick r:id="" action="ppaction://noaction">
              <a:snd r:embed="rId9" name="3 un epouvantail assis.wav"/>
            </a:hlinkClick>
            <a:extLst>
              <a:ext uri="{FF2B5EF4-FFF2-40B4-BE49-F238E27FC236}">
                <a16:creationId xmlns:a16="http://schemas.microsoft.com/office/drawing/2014/main" id="{AEB484E6-2001-4A88-A04A-7FC381C7B00D}"/>
              </a:ext>
            </a:extLst>
          </p:cNvPr>
          <p:cNvSpPr/>
          <p:nvPr/>
        </p:nvSpPr>
        <p:spPr>
          <a:xfrm>
            <a:off x="449407" y="2647880"/>
            <a:ext cx="456043" cy="478971"/>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Tree>
    <p:extLst>
      <p:ext uri="{BB962C8B-B14F-4D97-AF65-F5344CB8AC3E}">
        <p14:creationId xmlns:p14="http://schemas.microsoft.com/office/powerpoint/2010/main" val="3678160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Réponses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665111" y="249869"/>
            <a:ext cx="224481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77BD076-42FF-9348-A64E-725510E5CEC2}"/>
              </a:ext>
            </a:extLst>
          </p:cNvPr>
          <p:cNvSpPr txBox="1"/>
          <p:nvPr/>
        </p:nvSpPr>
        <p:spPr>
          <a:xfrm>
            <a:off x="806926" y="2606458"/>
            <a:ext cx="10790182"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filles merv</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euses pi</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aill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 au cons</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à l'acc</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ueil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brilliant</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girls are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complaining</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advisor</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reception</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050" name="Picture 2" descr="Girls">
            <a:extLst>
              <a:ext uri="{FF2B5EF4-FFF2-40B4-BE49-F238E27FC236}">
                <a16:creationId xmlns:a16="http://schemas.microsoft.com/office/drawing/2014/main" id="{17B07C75-0EC0-4BF2-98E6-AFCEB7DAC5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882" t="42605"/>
          <a:stretch/>
        </p:blipFill>
        <p:spPr bwMode="auto">
          <a:xfrm>
            <a:off x="9728313" y="3840272"/>
            <a:ext cx="1699575" cy="22110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ceptionist">
            <a:extLst>
              <a:ext uri="{FF2B5EF4-FFF2-40B4-BE49-F238E27FC236}">
                <a16:creationId xmlns:a16="http://schemas.microsoft.com/office/drawing/2014/main" id="{18566D95-34CE-48E7-9AA9-BD8EC91927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4357" y="3805266"/>
            <a:ext cx="1560753" cy="22110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hlinkClick r:id="" action="ppaction://noaction">
              <a:snd r:embed="rId6" name="2 les filles merveilleuses.wav"/>
            </a:hlinkClick>
            <a:extLst>
              <a:ext uri="{FF2B5EF4-FFF2-40B4-BE49-F238E27FC236}">
                <a16:creationId xmlns:a16="http://schemas.microsoft.com/office/drawing/2014/main" id="{A6AE45AD-4FAA-4FF7-9811-E7BC0909899D}"/>
              </a:ext>
            </a:extLst>
          </p:cNvPr>
          <p:cNvSpPr/>
          <p:nvPr/>
        </p:nvSpPr>
        <p:spPr>
          <a:xfrm>
            <a:off x="703996" y="2813248"/>
            <a:ext cx="456043" cy="478971"/>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Tree>
    <p:extLst>
      <p:ext uri="{BB962C8B-B14F-4D97-AF65-F5344CB8AC3E}">
        <p14:creationId xmlns:p14="http://schemas.microsoft.com/office/powerpoint/2010/main" val="3470780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Réponses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665111" y="249869"/>
            <a:ext cx="224481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77BD076-42FF-9348-A64E-725510E5CEC2}"/>
              </a:ext>
            </a:extLst>
          </p:cNvPr>
          <p:cNvSpPr txBox="1"/>
          <p:nvPr/>
        </p:nvSpPr>
        <p:spPr>
          <a:xfrm>
            <a:off x="658139" y="1853322"/>
            <a:ext cx="1144167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ab</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et les bouvr</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euil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débr</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ouill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 les tas de p</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aille</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bees</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bullfinches</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arranging</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piles of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straw</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6" name="Group 5" descr="bees and bullfinches arranging straw">
            <a:extLst>
              <a:ext uri="{FF2B5EF4-FFF2-40B4-BE49-F238E27FC236}">
                <a16:creationId xmlns:a16="http://schemas.microsoft.com/office/drawing/2014/main" id="{F5918CD2-C505-4165-8F36-66AA2A1F2011}"/>
              </a:ext>
            </a:extLst>
          </p:cNvPr>
          <p:cNvGrpSpPr/>
          <p:nvPr/>
        </p:nvGrpSpPr>
        <p:grpSpPr>
          <a:xfrm>
            <a:off x="3631541" y="2945680"/>
            <a:ext cx="4630607" cy="3027222"/>
            <a:chOff x="3631541" y="2945680"/>
            <a:chExt cx="4630607" cy="3027222"/>
          </a:xfrm>
        </p:grpSpPr>
        <p:pic>
          <p:nvPicPr>
            <p:cNvPr id="4106" name="Picture 10" descr="Christmas, Sheaf, Bullfinch, Winter">
              <a:extLst>
                <a:ext uri="{FF2B5EF4-FFF2-40B4-BE49-F238E27FC236}">
                  <a16:creationId xmlns:a16="http://schemas.microsoft.com/office/drawing/2014/main" id="{B48AEFB9-1133-4F88-BB09-366CD24347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3854"/>
            <a:stretch/>
          </p:blipFill>
          <p:spPr bwMode="auto">
            <a:xfrm>
              <a:off x="3631541" y="2945680"/>
              <a:ext cx="4630607" cy="302722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ee, Insect, Cartoon, Honey Bee, Flying">
              <a:extLst>
                <a:ext uri="{FF2B5EF4-FFF2-40B4-BE49-F238E27FC236}">
                  <a16:creationId xmlns:a16="http://schemas.microsoft.com/office/drawing/2014/main" id="{BDD6AB3D-8065-47B7-8BBE-E8D05FEEFA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6356" y="4511672"/>
              <a:ext cx="700975" cy="65837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ee, Insect, Cartoon, Honey Bee, Flying">
              <a:extLst>
                <a:ext uri="{FF2B5EF4-FFF2-40B4-BE49-F238E27FC236}">
                  <a16:creationId xmlns:a16="http://schemas.microsoft.com/office/drawing/2014/main" id="{3A51FFC6-A5DB-4FD0-9083-B037983F02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37137">
              <a:off x="4895381" y="5263828"/>
              <a:ext cx="700975" cy="65837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ee, Insect, Cartoon, Honey Bee, Flying">
              <a:extLst>
                <a:ext uri="{FF2B5EF4-FFF2-40B4-BE49-F238E27FC236}">
                  <a16:creationId xmlns:a16="http://schemas.microsoft.com/office/drawing/2014/main" id="{B2B69F6A-4A5E-484D-A5B4-F202EFDCFE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631541" y="3043315"/>
              <a:ext cx="700975" cy="658374"/>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hlinkClick r:id="" action="ppaction://noaction">
              <a:snd r:embed="rId6" name="4 les abeilles et les bouvreuils.wav"/>
            </a:hlinkClick>
            <a:extLst>
              <a:ext uri="{FF2B5EF4-FFF2-40B4-BE49-F238E27FC236}">
                <a16:creationId xmlns:a16="http://schemas.microsoft.com/office/drawing/2014/main" id="{2F18F35C-1211-4E04-BD52-13282560B7C0}"/>
              </a:ext>
            </a:extLst>
          </p:cNvPr>
          <p:cNvSpPr/>
          <p:nvPr/>
        </p:nvSpPr>
        <p:spPr>
          <a:xfrm>
            <a:off x="816611" y="2060112"/>
            <a:ext cx="456043" cy="478971"/>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Tree>
    <p:extLst>
      <p:ext uri="{BB962C8B-B14F-4D97-AF65-F5344CB8AC3E}">
        <p14:creationId xmlns:p14="http://schemas.microsoft.com/office/powerpoint/2010/main" val="1904754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Group 239">
            <a:extLst>
              <a:ext uri="{FF2B5EF4-FFF2-40B4-BE49-F238E27FC236}">
                <a16:creationId xmlns:a16="http://schemas.microsoft.com/office/drawing/2014/main" id="{CD126F21-22B8-464D-A28B-95DB42292062}"/>
              </a:ext>
            </a:extLst>
          </p:cNvPr>
          <p:cNvGraphicFramePr>
            <a:graphicFrameLocks noGrp="1"/>
          </p:cNvGraphicFramePr>
          <p:nvPr>
            <p:extLst>
              <p:ext uri="{D42A27DB-BD31-4B8C-83A1-F6EECF244321}">
                <p14:modId xmlns:p14="http://schemas.microsoft.com/office/powerpoint/2010/main" val="873910910"/>
              </p:ext>
            </p:extLst>
          </p:nvPr>
        </p:nvGraphicFramePr>
        <p:xfrm>
          <a:off x="2856000" y="1767138"/>
          <a:ext cx="6480000" cy="3679071"/>
        </p:xfrm>
        <a:graphic>
          <a:graphicData uri="http://schemas.openxmlformats.org/drawingml/2006/table">
            <a:tbl>
              <a:tblPr/>
              <a:tblGrid>
                <a:gridCol w="1080000">
                  <a:extLst>
                    <a:ext uri="{9D8B030D-6E8A-4147-A177-3AD203B41FA5}">
                      <a16:colId xmlns:a16="http://schemas.microsoft.com/office/drawing/2014/main" val="20000"/>
                    </a:ext>
                  </a:extLst>
                </a:gridCol>
                <a:gridCol w="1800000">
                  <a:extLst>
                    <a:ext uri="{9D8B030D-6E8A-4147-A177-3AD203B41FA5}">
                      <a16:colId xmlns:a16="http://schemas.microsoft.com/office/drawing/2014/main" val="20001"/>
                    </a:ext>
                  </a:extLst>
                </a:gridCol>
                <a:gridCol w="1800000">
                  <a:extLst>
                    <a:ext uri="{9D8B030D-6E8A-4147-A177-3AD203B41FA5}">
                      <a16:colId xmlns:a16="http://schemas.microsoft.com/office/drawing/2014/main" val="20002"/>
                    </a:ext>
                  </a:extLst>
                </a:gridCol>
                <a:gridCol w="1800000">
                  <a:extLst>
                    <a:ext uri="{9D8B030D-6E8A-4147-A177-3AD203B41FA5}">
                      <a16:colId xmlns:a16="http://schemas.microsoft.com/office/drawing/2014/main" val="20003"/>
                    </a:ext>
                  </a:extLst>
                </a:gridCol>
              </a:tblGrid>
              <a:tr h="7363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1</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2</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3</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80897">
                <a:tc>
                  <a:txBody>
                    <a:bodyPr/>
                    <a:lstStyle/>
                    <a:p>
                      <a:pPr algn="ctr"/>
                      <a:r>
                        <a:rPr lang="en-GB" sz="3200" b="1" dirty="0">
                          <a:solidFill>
                            <a:srgbClr val="115076"/>
                          </a:solidFill>
                          <a:latin typeface="+mj-lt"/>
                        </a:rPr>
                        <a:t>A</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80897">
                <a:tc>
                  <a:txBody>
                    <a:bodyPr/>
                    <a:lstStyle/>
                    <a:p>
                      <a:pPr algn="ctr"/>
                      <a:r>
                        <a:rPr lang="en-GB" sz="3200" b="1" dirty="0">
                          <a:solidFill>
                            <a:srgbClr val="115076"/>
                          </a:solidFill>
                          <a:latin typeface="+mj-lt"/>
                        </a:rPr>
                        <a:t>B</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80897">
                <a:tc>
                  <a:txBody>
                    <a:bodyPr/>
                    <a:lstStyle/>
                    <a:p>
                      <a:pPr algn="ctr"/>
                      <a:r>
                        <a:rPr lang="en-GB" sz="3200" b="1" dirty="0">
                          <a:solidFill>
                            <a:srgbClr val="115076"/>
                          </a:solidFill>
                          <a:latin typeface="+mj-lt"/>
                        </a:rPr>
                        <a:t>C</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1026" name="Picture 2" descr="Snail, Shell, Mollusk, Slowly, Crawl">
            <a:extLst>
              <a:ext uri="{FF2B5EF4-FFF2-40B4-BE49-F238E27FC236}">
                <a16:creationId xmlns:a16="http://schemas.microsoft.com/office/drawing/2014/main" id="{7D646FF9-6B36-48F2-AB93-3C3F28F86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588" y="2624968"/>
            <a:ext cx="3724012" cy="2717091"/>
          </a:xfrm>
          <a:prstGeom prst="rect">
            <a:avLst/>
          </a:prstGeom>
          <a:noFill/>
          <a:extLst>
            <a:ext uri="{909E8E84-426E-40DD-AFC4-6F175D3DCCD1}">
              <a14:hiddenFill xmlns:a14="http://schemas.microsoft.com/office/drawing/2010/main">
                <a:solidFill>
                  <a:srgbClr val="FFFFFF"/>
                </a:solidFill>
              </a14:hiddenFill>
            </a:ext>
          </a:extLst>
        </p:spPr>
      </p:pic>
      <p:sp>
        <p:nvSpPr>
          <p:cNvPr id="45" name="je viens de France">
            <a:extLst>
              <a:ext uri="{FF2B5EF4-FFF2-40B4-BE49-F238E27FC236}">
                <a16:creationId xmlns:a16="http://schemas.microsoft.com/office/drawing/2014/main" id="{BC10849D-F803-4B66-9B58-2952B23E5338}"/>
              </a:ext>
            </a:extLst>
          </p:cNvPr>
          <p:cNvSpPr/>
          <p:nvPr/>
        </p:nvSpPr>
        <p:spPr>
          <a:xfrm>
            <a:off x="5726689" y="4456678"/>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115076"/>
                </a:solidFill>
                <a:latin typeface="Century Gothic" panose="020F0302020204030204"/>
                <a:cs typeface="Arial" charset="0"/>
              </a:rPr>
              <a:t>la</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 règle</a:t>
            </a:r>
          </a:p>
        </p:txBody>
      </p:sp>
      <p:sp>
        <p:nvSpPr>
          <p:cNvPr id="48" name="je viens de France">
            <a:extLst>
              <a:ext uri="{FF2B5EF4-FFF2-40B4-BE49-F238E27FC236}">
                <a16:creationId xmlns:a16="http://schemas.microsoft.com/office/drawing/2014/main" id="{0B6625C6-F8EA-487F-9BB8-05B86497FB40}"/>
              </a:ext>
            </a:extLst>
          </p:cNvPr>
          <p:cNvSpPr/>
          <p:nvPr/>
        </p:nvSpPr>
        <p:spPr>
          <a:xfrm>
            <a:off x="7544220" y="3484981"/>
            <a:ext cx="1784931"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en bas</a:t>
            </a:r>
          </a:p>
        </p:txBody>
      </p:sp>
      <p:sp>
        <p:nvSpPr>
          <p:cNvPr id="41" name="je viens de France">
            <a:extLst>
              <a:ext uri="{FF2B5EF4-FFF2-40B4-BE49-F238E27FC236}">
                <a16:creationId xmlns:a16="http://schemas.microsoft.com/office/drawing/2014/main" id="{2E0BB2BC-3B3D-4BD0-B77D-E34F14AA4F6F}"/>
              </a:ext>
            </a:extLst>
          </p:cNvPr>
          <p:cNvSpPr/>
          <p:nvPr/>
        </p:nvSpPr>
        <p:spPr>
          <a:xfrm>
            <a:off x="3951420" y="4456678"/>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la piste</a:t>
            </a:r>
          </a:p>
        </p:txBody>
      </p:sp>
      <p:sp>
        <p:nvSpPr>
          <p:cNvPr id="46" name="je viens de France">
            <a:extLst>
              <a:ext uri="{FF2B5EF4-FFF2-40B4-BE49-F238E27FC236}">
                <a16:creationId xmlns:a16="http://schemas.microsoft.com/office/drawing/2014/main" id="{789C6C76-DD39-4C8E-98D7-5D8750308477}"/>
              </a:ext>
            </a:extLst>
          </p:cNvPr>
          <p:cNvSpPr/>
          <p:nvPr/>
        </p:nvSpPr>
        <p:spPr>
          <a:xfrm>
            <a:off x="5755020" y="3484981"/>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attendre</a:t>
            </a:r>
          </a:p>
        </p:txBody>
      </p:sp>
      <p:sp>
        <p:nvSpPr>
          <p:cNvPr id="50" name="je viens de France">
            <a:extLst>
              <a:ext uri="{FF2B5EF4-FFF2-40B4-BE49-F238E27FC236}">
                <a16:creationId xmlns:a16="http://schemas.microsoft.com/office/drawing/2014/main" id="{CF088046-3F62-4CD7-B470-46612578C944}"/>
              </a:ext>
            </a:extLst>
          </p:cNvPr>
          <p:cNvSpPr/>
          <p:nvPr/>
        </p:nvSpPr>
        <p:spPr>
          <a:xfrm>
            <a:off x="7544220" y="2509381"/>
            <a:ext cx="1783882"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descendre</a:t>
            </a:r>
          </a:p>
        </p:txBody>
      </p:sp>
      <p:sp>
        <p:nvSpPr>
          <p:cNvPr id="52" name="je viens de France">
            <a:extLst>
              <a:ext uri="{FF2B5EF4-FFF2-40B4-BE49-F238E27FC236}">
                <a16:creationId xmlns:a16="http://schemas.microsoft.com/office/drawing/2014/main" id="{31ED42AD-2B03-4108-A43D-486AFD440885}"/>
              </a:ext>
            </a:extLst>
          </p:cNvPr>
          <p:cNvSpPr/>
          <p:nvPr/>
        </p:nvSpPr>
        <p:spPr>
          <a:xfrm>
            <a:off x="5755020" y="2509381"/>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115076"/>
                </a:solidFill>
                <a:latin typeface="Century Gothic" panose="020F0302020204030204"/>
                <a:cs typeface="Arial" charset="0"/>
              </a:rPr>
              <a:t>le texte</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51" name="je viens de France">
            <a:extLst>
              <a:ext uri="{FF2B5EF4-FFF2-40B4-BE49-F238E27FC236}">
                <a16:creationId xmlns:a16="http://schemas.microsoft.com/office/drawing/2014/main" id="{E7659410-1CA7-4BAA-94AB-1F93799DE906}"/>
              </a:ext>
            </a:extLst>
          </p:cNvPr>
          <p:cNvSpPr/>
          <p:nvPr/>
        </p:nvSpPr>
        <p:spPr>
          <a:xfrm>
            <a:off x="7537235" y="4438589"/>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115076"/>
                </a:solidFill>
                <a:latin typeface="Century Gothic" panose="020F0302020204030204"/>
                <a:cs typeface="Arial" charset="0"/>
              </a:rPr>
              <a:t>le bas</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43" name="je viens de France">
            <a:extLst>
              <a:ext uri="{FF2B5EF4-FFF2-40B4-BE49-F238E27FC236}">
                <a16:creationId xmlns:a16="http://schemas.microsoft.com/office/drawing/2014/main" id="{A406D3BC-0A3B-4AC8-837F-BCABD5BCC135}"/>
              </a:ext>
            </a:extLst>
          </p:cNvPr>
          <p:cNvSpPr/>
          <p:nvPr/>
        </p:nvSpPr>
        <p:spPr>
          <a:xfrm>
            <a:off x="3958297" y="3481674"/>
            <a:ext cx="1786425"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115076"/>
                </a:solidFill>
                <a:latin typeface="Century Gothic" panose="020F0302020204030204"/>
                <a:cs typeface="Arial" charset="0"/>
              </a:rPr>
              <a:t>l’histoire</a:t>
            </a:r>
            <a:r>
              <a:rPr lang="en-GB" sz="2000" b="1" dirty="0">
                <a:solidFill>
                  <a:srgbClr val="115076"/>
                </a:solidFill>
                <a:latin typeface="Century Gothic" panose="020F0302020204030204"/>
                <a:cs typeface="Arial" charset="0"/>
              </a:rPr>
              <a:t> (f)</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42" name="je viens de France">
            <a:extLst>
              <a:ext uri="{FF2B5EF4-FFF2-40B4-BE49-F238E27FC236}">
                <a16:creationId xmlns:a16="http://schemas.microsoft.com/office/drawing/2014/main" id="{9D93108B-EF76-4991-8574-CFBF7F64BC45}"/>
              </a:ext>
            </a:extLst>
          </p:cNvPr>
          <p:cNvSpPr/>
          <p:nvPr/>
        </p:nvSpPr>
        <p:spPr>
          <a:xfrm>
            <a:off x="3943724" y="2503055"/>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115076"/>
                </a:solidFill>
                <a:latin typeface="Century Gothic" panose="020F0302020204030204"/>
                <a:cs typeface="Arial" charset="0"/>
              </a:rPr>
              <a:t>le roman</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60" name="I come from Paris">
            <a:extLst>
              <a:ext uri="{FF2B5EF4-FFF2-40B4-BE49-F238E27FC236}">
                <a16:creationId xmlns:a16="http://schemas.microsoft.com/office/drawing/2014/main" id="{0858E181-951A-4053-9D90-45E4806FA661}"/>
              </a:ext>
            </a:extLst>
          </p:cNvPr>
          <p:cNvSpPr/>
          <p:nvPr/>
        </p:nvSpPr>
        <p:spPr>
          <a:xfrm>
            <a:off x="7536000" y="2508870"/>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to</a:t>
            </a:r>
            <a:r>
              <a:rPr kumimoji="0" lang="fr-FR" sz="2000" b="1" i="0" u="none" strike="noStrike" kern="1200" cap="none" spc="0" normalizeH="0" noProof="0" dirty="0">
                <a:ln>
                  <a:noFill/>
                </a:ln>
                <a:solidFill>
                  <a:srgbClr val="115076"/>
                </a:solidFill>
                <a:effectLst/>
                <a:uLnTx/>
                <a:uFillTx/>
                <a:latin typeface="Century Gothic" panose="020F0302020204030204"/>
                <a:ea typeface="+mn-ea"/>
                <a:cs typeface="Arial" charset="0"/>
              </a:rPr>
              <a:t> go down, </a:t>
            </a:r>
            <a:r>
              <a:rPr kumimoji="0" lang="fr-FR" sz="2000" b="1" i="0" u="none" strike="noStrike" kern="1200" cap="none" spc="0" normalizeH="0" noProof="0" dirty="0" err="1">
                <a:ln>
                  <a:noFill/>
                </a:ln>
                <a:solidFill>
                  <a:srgbClr val="115076"/>
                </a:solidFill>
                <a:effectLst/>
                <a:uLnTx/>
                <a:uFillTx/>
                <a:latin typeface="Century Gothic" panose="020F0302020204030204"/>
                <a:ea typeface="+mn-ea"/>
                <a:cs typeface="Arial" charset="0"/>
              </a:rPr>
              <a:t>going</a:t>
            </a:r>
            <a:r>
              <a:rPr kumimoji="0" lang="fr-FR" sz="2000" b="1" i="0" u="none" strike="noStrike" kern="1200" cap="none" spc="0" normalizeH="0" noProof="0" dirty="0">
                <a:ln>
                  <a:noFill/>
                </a:ln>
                <a:solidFill>
                  <a:srgbClr val="115076"/>
                </a:solidFill>
                <a:effectLst/>
                <a:uLnTx/>
                <a:uFillTx/>
                <a:latin typeface="Century Gothic" panose="020F0302020204030204"/>
                <a:ea typeface="+mn-ea"/>
                <a:cs typeface="Arial" charset="0"/>
              </a:rPr>
              <a:t> down</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57" name="I come from Paris">
            <a:extLst>
              <a:ext uri="{FF2B5EF4-FFF2-40B4-BE49-F238E27FC236}">
                <a16:creationId xmlns:a16="http://schemas.microsoft.com/office/drawing/2014/main" id="{BE2BABCC-F58F-4EA6-906C-27A61A71B02D}"/>
              </a:ext>
            </a:extLst>
          </p:cNvPr>
          <p:cNvSpPr/>
          <p:nvPr/>
        </p:nvSpPr>
        <p:spPr>
          <a:xfrm>
            <a:off x="7525939" y="3481674"/>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115076"/>
                </a:solidFill>
                <a:latin typeface="Century Gothic" panose="020F0302020204030204"/>
                <a:cs typeface="Arial" charset="0"/>
              </a:rPr>
              <a:t>a</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t the </a:t>
            </a: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bottom</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54" name="I come from Paris">
            <a:extLst>
              <a:ext uri="{FF2B5EF4-FFF2-40B4-BE49-F238E27FC236}">
                <a16:creationId xmlns:a16="http://schemas.microsoft.com/office/drawing/2014/main" id="{A7E298AE-4388-4EE4-A114-D9FC68B7AC85}"/>
              </a:ext>
            </a:extLst>
          </p:cNvPr>
          <p:cNvSpPr/>
          <p:nvPr/>
        </p:nvSpPr>
        <p:spPr>
          <a:xfrm>
            <a:off x="5743724" y="4456678"/>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err="1">
                <a:solidFill>
                  <a:srgbClr val="115076"/>
                </a:solidFill>
                <a:latin typeface="Century Gothic" panose="020F0302020204030204"/>
                <a:cs typeface="Arial" charset="0"/>
              </a:rPr>
              <a:t>ruler</a:t>
            </a:r>
            <a:r>
              <a:rPr lang="fr-FR" sz="2000" b="1" dirty="0">
                <a:solidFill>
                  <a:srgbClr val="115076"/>
                </a:solidFill>
                <a:latin typeface="Century Gothic" panose="020F0302020204030204"/>
                <a:cs typeface="Arial" charset="0"/>
              </a:rPr>
              <a:t>, </a:t>
            </a:r>
            <a:r>
              <a:rPr lang="fr-FR" sz="2000" b="1" dirty="0" err="1">
                <a:solidFill>
                  <a:srgbClr val="115076"/>
                </a:solidFill>
                <a:latin typeface="Century Gothic" panose="020F0302020204030204"/>
                <a:cs typeface="Arial" charset="0"/>
              </a:rPr>
              <a:t>rule</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64" name="I come from Paris">
            <a:extLst>
              <a:ext uri="{FF2B5EF4-FFF2-40B4-BE49-F238E27FC236}">
                <a16:creationId xmlns:a16="http://schemas.microsoft.com/office/drawing/2014/main" id="{27012D66-C510-4781-A32D-C71434160FD0}"/>
              </a:ext>
            </a:extLst>
          </p:cNvPr>
          <p:cNvSpPr/>
          <p:nvPr/>
        </p:nvSpPr>
        <p:spPr>
          <a:xfrm>
            <a:off x="3937576" y="4456678"/>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ski run</a:t>
            </a:r>
          </a:p>
        </p:txBody>
      </p:sp>
      <p:sp>
        <p:nvSpPr>
          <p:cNvPr id="26" name="I come from Paris">
            <a:extLst>
              <a:ext uri="{FF2B5EF4-FFF2-40B4-BE49-F238E27FC236}">
                <a16:creationId xmlns:a16="http://schemas.microsoft.com/office/drawing/2014/main" id="{D7D4013C-A3BD-4674-A9C4-4E612D09458E}"/>
              </a:ext>
            </a:extLst>
          </p:cNvPr>
          <p:cNvSpPr/>
          <p:nvPr/>
        </p:nvSpPr>
        <p:spPr>
          <a:xfrm>
            <a:off x="3941897" y="2496345"/>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novel</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27" name="I come from Paris">
            <a:extLst>
              <a:ext uri="{FF2B5EF4-FFF2-40B4-BE49-F238E27FC236}">
                <a16:creationId xmlns:a16="http://schemas.microsoft.com/office/drawing/2014/main" id="{A4CC7228-7E89-49CB-932F-9D59A96F16AE}"/>
              </a:ext>
            </a:extLst>
          </p:cNvPr>
          <p:cNvSpPr/>
          <p:nvPr/>
        </p:nvSpPr>
        <p:spPr>
          <a:xfrm>
            <a:off x="5740110" y="2507624"/>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err="1">
                <a:solidFill>
                  <a:srgbClr val="115076"/>
                </a:solidFill>
                <a:latin typeface="Century Gothic" panose="020F0302020204030204"/>
                <a:cs typeface="Arial" charset="0"/>
              </a:rPr>
              <a:t>text</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28" name="I come from Paris">
            <a:extLst>
              <a:ext uri="{FF2B5EF4-FFF2-40B4-BE49-F238E27FC236}">
                <a16:creationId xmlns:a16="http://schemas.microsoft.com/office/drawing/2014/main" id="{EADA2763-328F-4B80-8F0E-F15A154913FE}"/>
              </a:ext>
            </a:extLst>
          </p:cNvPr>
          <p:cNvSpPr/>
          <p:nvPr/>
        </p:nvSpPr>
        <p:spPr>
          <a:xfrm>
            <a:off x="3929678" y="3481674"/>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err="1">
                <a:solidFill>
                  <a:srgbClr val="115076"/>
                </a:solidFill>
                <a:latin typeface="Century Gothic" panose="020F0302020204030204"/>
                <a:cs typeface="Arial" charset="0"/>
              </a:rPr>
              <a:t>history</a:t>
            </a:r>
            <a:r>
              <a:rPr lang="fr-FR" sz="2000" b="1" dirty="0">
                <a:solidFill>
                  <a:srgbClr val="115076"/>
                </a:solidFill>
                <a:latin typeface="Century Gothic" panose="020F0302020204030204"/>
                <a:cs typeface="Arial" charset="0"/>
              </a:rPr>
              <a:t>, story</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29" name="I come from Paris">
            <a:extLst>
              <a:ext uri="{FF2B5EF4-FFF2-40B4-BE49-F238E27FC236}">
                <a16:creationId xmlns:a16="http://schemas.microsoft.com/office/drawing/2014/main" id="{1CA59763-8270-4577-883D-CF2D27B8EE19}"/>
              </a:ext>
            </a:extLst>
          </p:cNvPr>
          <p:cNvSpPr/>
          <p:nvPr/>
        </p:nvSpPr>
        <p:spPr>
          <a:xfrm>
            <a:off x="7539862" y="4456678"/>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bottom</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53" name="I come from Paris">
            <a:extLst>
              <a:ext uri="{FF2B5EF4-FFF2-40B4-BE49-F238E27FC236}">
                <a16:creationId xmlns:a16="http://schemas.microsoft.com/office/drawing/2014/main" id="{EEE7E53E-0866-4C71-A484-000C3B2FC92E}"/>
              </a:ext>
            </a:extLst>
          </p:cNvPr>
          <p:cNvSpPr/>
          <p:nvPr/>
        </p:nvSpPr>
        <p:spPr>
          <a:xfrm>
            <a:off x="5731020" y="3472567"/>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to </a:t>
            </a: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wait</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 for, </a:t>
            </a: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waiting</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 for</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Trouve</a:t>
            </a:r>
            <a:r>
              <a:rPr lang="en-GB" sz="3600" b="1" dirty="0">
                <a:solidFill>
                  <a:schemeClr val="bg1"/>
                </a:solidFill>
              </a:rPr>
              <a:t> </a:t>
            </a:r>
            <a:r>
              <a:rPr lang="en-GB" sz="3600" b="1" dirty="0" err="1">
                <a:solidFill>
                  <a:schemeClr val="bg1"/>
                </a:solidFill>
              </a:rPr>
              <a:t>l’image</a:t>
            </a:r>
            <a:r>
              <a:rPr lang="en-GB" sz="3600" b="1" dirty="0">
                <a:solidFill>
                  <a:schemeClr val="bg1"/>
                </a:solidFill>
              </a:rPr>
              <a:t> !</a:t>
            </a:r>
          </a:p>
        </p:txBody>
      </p:sp>
      <p:sp>
        <p:nvSpPr>
          <p:cNvPr id="3" name="Rounded Rectangle 46">
            <a:extLst>
              <a:ext uri="{FF2B5EF4-FFF2-40B4-BE49-F238E27FC236}">
                <a16:creationId xmlns:a16="http://schemas.microsoft.com/office/drawing/2014/main" id="{C83FF12E-F5A6-4B33-ADD5-509AB18D359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7539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 restart="whenNotActive" fill="hold" evtFilter="cancelBubble" nodeType="interactiveSeq">
                <p:stCondLst>
                  <p:cond evt="onClick" delay="0">
                    <p:tgtEl>
                      <p:spTgt spid="4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3"/>
                                        </p:tgtEl>
                                      </p:cBhvr>
                                    </p:animEffect>
                                    <p:set>
                                      <p:cBhvr>
                                        <p:cTn id="13"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4" restart="whenNotActive" fill="hold" evtFilter="cancelBubble" nodeType="interactiveSeq">
                <p:stCondLst>
                  <p:cond evt="onClick" delay="0">
                    <p:tgtEl>
                      <p:spTgt spid="4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5"/>
                                        </p:tgtEl>
                                      </p:cBhvr>
                                    </p:animEffect>
                                    <p:set>
                                      <p:cBhvr>
                                        <p:cTn id="1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0" restart="whenNotActive" fill="hold" evtFilter="cancelBubble" nodeType="interactiveSeq">
                <p:stCondLst>
                  <p:cond evt="onClick" delay="0">
                    <p:tgtEl>
                      <p:spTgt spid="5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4"/>
                                        </p:tgtEl>
                                      </p:cBhvr>
                                    </p:animEffect>
                                    <p:set>
                                      <p:cBhvr>
                                        <p:cTn id="25"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5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3"/>
                                        </p:tgtEl>
                                      </p:cBhvr>
                                    </p:animEffect>
                                    <p:set>
                                      <p:cBhvr>
                                        <p:cTn id="3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4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1"/>
                                        </p:tgtEl>
                                      </p:cBhvr>
                                    </p:animEffect>
                                    <p:set>
                                      <p:cBhvr>
                                        <p:cTn id="4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4" restart="whenNotActive" fill="hold" evtFilter="cancelBubble" nodeType="interactiveSeq">
                <p:stCondLst>
                  <p:cond evt="onClick" delay="0">
                    <p:tgtEl>
                      <p:spTgt spid="64"/>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64"/>
                                        </p:tgtEl>
                                      </p:cBhvr>
                                    </p:animEffect>
                                    <p:set>
                                      <p:cBhvr>
                                        <p:cTn id="49"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50" restart="whenNotActive" fill="hold" evtFilter="cancelBubble" nodeType="interactiveSeq">
                <p:stCondLst>
                  <p:cond evt="onClick" delay="0">
                    <p:tgtEl>
                      <p:spTgt spid="4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48"/>
                                        </p:tgtEl>
                                      </p:cBhvr>
                                    </p:animEffect>
                                    <p:set>
                                      <p:cBhvr>
                                        <p:cTn id="55"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56" restart="whenNotActive" fill="hold" evtFilter="cancelBubble" nodeType="interactiveSeq">
                <p:stCondLst>
                  <p:cond evt="onClick" delay="0">
                    <p:tgtEl>
                      <p:spTgt spid="57"/>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57"/>
                                        </p:tgtEl>
                                      </p:cBhvr>
                                    </p:animEffect>
                                    <p:set>
                                      <p:cBhvr>
                                        <p:cTn id="6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62" restart="whenNotActive" fill="hold" evtFilter="cancelBubble" nodeType="interactiveSeq">
                <p:stCondLst>
                  <p:cond evt="onClick" delay="0">
                    <p:tgtEl>
                      <p:spTgt spid="50"/>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50"/>
                                        </p:tgtEl>
                                      </p:cBhvr>
                                    </p:animEffect>
                                    <p:set>
                                      <p:cBhvr>
                                        <p:cTn id="67"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68" restart="whenNotActive" fill="hold" evtFilter="cancelBubble" nodeType="interactiveSeq">
                <p:stCondLst>
                  <p:cond evt="onClick" delay="0">
                    <p:tgtEl>
                      <p:spTgt spid="60"/>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60"/>
                                        </p:tgtEl>
                                      </p:cBhvr>
                                    </p:animEffect>
                                    <p:set>
                                      <p:cBhvr>
                                        <p:cTn id="73"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74" restart="whenNotActive" fill="hold" evtFilter="cancelBubble" nodeType="interactiveSeq">
                <p:stCondLst>
                  <p:cond evt="onClick" delay="0">
                    <p:tgtEl>
                      <p:spTgt spid="51"/>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51"/>
                                        </p:tgtEl>
                                      </p:cBhvr>
                                    </p:animEffect>
                                    <p:set>
                                      <p:cBhvr>
                                        <p:cTn id="7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0" restart="whenNotActive" fill="hold" evtFilter="cancelBubble" nodeType="interactiveSeq">
                <p:stCondLst>
                  <p:cond evt="onClick" delay="0">
                    <p:tgtEl>
                      <p:spTgt spid="52"/>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6" restart="whenNotActive" fill="hold" evtFilter="cancelBubble" nodeType="interactiveSeq">
                <p:stCondLst>
                  <p:cond evt="onClick" delay="0">
                    <p:tgtEl>
                      <p:spTgt spid="26"/>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2" restart="whenNotActive" fill="hold" evtFilter="cancelBubble" nodeType="interactiveSeq">
                <p:stCondLst>
                  <p:cond evt="onClick" delay="0">
                    <p:tgtEl>
                      <p:spTgt spid="27"/>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98" restart="whenNotActive" fill="hold" evtFilter="cancelBubble" nodeType="interactiveSeq">
                <p:stCondLst>
                  <p:cond evt="onClick" delay="0">
                    <p:tgtEl>
                      <p:spTgt spid="28"/>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04" restart="whenNotActive" fill="hold" evtFilter="cancelBubble" nodeType="interactiveSeq">
                <p:stCondLst>
                  <p:cond evt="onClick" delay="0">
                    <p:tgtEl>
                      <p:spTgt spid="29"/>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45" grpId="0" animBg="1"/>
      <p:bldP spid="48" grpId="0" animBg="1"/>
      <p:bldP spid="41" grpId="0" animBg="1"/>
      <p:bldP spid="46" grpId="0" animBg="1"/>
      <p:bldP spid="50" grpId="0" animBg="1"/>
      <p:bldP spid="52" grpId="0" animBg="1"/>
      <p:bldP spid="51" grpId="0" animBg="1"/>
      <p:bldP spid="43" grpId="0" animBg="1"/>
      <p:bldP spid="42" grpId="0" animBg="1"/>
      <p:bldP spid="60" grpId="0" animBg="1"/>
      <p:bldP spid="57" grpId="0" animBg="1"/>
      <p:bldP spid="54" grpId="0" animBg="1"/>
      <p:bldP spid="64" grpId="0" animBg="1"/>
      <p:bldP spid="26" grpId="0" animBg="1"/>
      <p:bldP spid="27" grpId="0" animBg="1"/>
      <p:bldP spid="28" grpId="0" animBg="1"/>
      <p:bldP spid="29" grpId="0" animBg="1"/>
      <p:bldP spid="5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Postcard, Post, Letters, Email, Message">
            <a:extLst>
              <a:ext uri="{FF2B5EF4-FFF2-40B4-BE49-F238E27FC236}">
                <a16:creationId xmlns:a16="http://schemas.microsoft.com/office/drawing/2014/main" id="{F033C441-AB46-4906-84B9-601C49567A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632"/>
          <a:stretch/>
        </p:blipFill>
        <p:spPr bwMode="auto">
          <a:xfrm>
            <a:off x="6476796" y="1258912"/>
            <a:ext cx="4125810" cy="485313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ostcard, Post, Letters, Email, Message">
            <a:extLst>
              <a:ext uri="{FF2B5EF4-FFF2-40B4-BE49-F238E27FC236}">
                <a16:creationId xmlns:a16="http://schemas.microsoft.com/office/drawing/2014/main" id="{B8F0AE53-70E0-4802-BFA1-E737E92C19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671"/>
          <a:stretch/>
        </p:blipFill>
        <p:spPr bwMode="auto">
          <a:xfrm>
            <a:off x="224588" y="1258912"/>
            <a:ext cx="6457246" cy="48531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Une carte </a:t>
            </a:r>
            <a:r>
              <a:rPr lang="en-GB" sz="3600" b="1" dirty="0" err="1">
                <a:solidFill>
                  <a:schemeClr val="bg1"/>
                </a:solidFill>
              </a:rPr>
              <a:t>postale</a:t>
            </a:r>
            <a:r>
              <a:rPr lang="en-GB" sz="3600" b="1" dirty="0">
                <a:solidFill>
                  <a:schemeClr val="bg1"/>
                </a:solidFill>
              </a:rPr>
              <a:t> </a:t>
            </a:r>
          </a:p>
        </p:txBody>
      </p:sp>
      <p:graphicFrame>
        <p:nvGraphicFramePr>
          <p:cNvPr id="5" name="Table 5">
            <a:extLst>
              <a:ext uri="{FF2B5EF4-FFF2-40B4-BE49-F238E27FC236}">
                <a16:creationId xmlns:a16="http://schemas.microsoft.com/office/drawing/2014/main" id="{D2A5B0D4-11E9-4D4F-8607-2F6CBB9E414A}"/>
              </a:ext>
            </a:extLst>
          </p:cNvPr>
          <p:cNvGraphicFramePr>
            <a:graphicFrameLocks noGrp="1"/>
          </p:cNvGraphicFramePr>
          <p:nvPr>
            <p:extLst>
              <p:ext uri="{D42A27DB-BD31-4B8C-83A1-F6EECF244321}">
                <p14:modId xmlns:p14="http://schemas.microsoft.com/office/powerpoint/2010/main" val="2251282843"/>
              </p:ext>
            </p:extLst>
          </p:nvPr>
        </p:nvGraphicFramePr>
        <p:xfrm>
          <a:off x="440350" y="1509284"/>
          <a:ext cx="6608750" cy="4271732"/>
        </p:xfrm>
        <a:graphic>
          <a:graphicData uri="http://schemas.openxmlformats.org/drawingml/2006/table">
            <a:tbl>
              <a:tblPr firstRow="1" bandRow="1">
                <a:tableStyleId>{5C22544A-7EE6-4342-B048-85BDC9FD1C3A}</a:tableStyleId>
              </a:tblPr>
              <a:tblGrid>
                <a:gridCol w="6608750">
                  <a:extLst>
                    <a:ext uri="{9D8B030D-6E8A-4147-A177-3AD203B41FA5}">
                      <a16:colId xmlns:a16="http://schemas.microsoft.com/office/drawing/2014/main" val="301601765"/>
                    </a:ext>
                  </a:extLst>
                </a:gridCol>
              </a:tblGrid>
              <a:tr h="338939">
                <a:tc>
                  <a:txBody>
                    <a:bodyPr/>
                    <a:lstStyle/>
                    <a:p>
                      <a:r>
                        <a:rPr lang="fr-FR" sz="2000" b="0" dirty="0">
                          <a:solidFill>
                            <a:schemeClr val="accent5">
                              <a:lumMod val="50000"/>
                            </a:schemeClr>
                          </a:solidFill>
                          <a:latin typeface="+mn-lt"/>
                        </a:rPr>
                        <a:t>Salut la famille ! Le voyage est fantastique !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7259928"/>
                  </a:ext>
                </a:extLst>
              </a:tr>
              <a:tr h="552403">
                <a:tc>
                  <a:txBody>
                    <a:bodyPr/>
                    <a:lstStyle/>
                    <a:p>
                      <a:r>
                        <a:rPr lang="fr-FR" sz="2000" b="0" dirty="0">
                          <a:solidFill>
                            <a:schemeClr val="accent5">
                              <a:lumMod val="50000"/>
                            </a:schemeClr>
                          </a:solidFill>
                          <a:latin typeface="+mn-lt"/>
                        </a:rPr>
                        <a:t>J’aime   </a:t>
                      </a:r>
                      <a:r>
                        <a:rPr lang="fr-FR" sz="2000" b="1" dirty="0">
                          <a:solidFill>
                            <a:schemeClr val="accent5">
                              <a:lumMod val="50000"/>
                            </a:schemeClr>
                          </a:solidFill>
                          <a:latin typeface="+mn-lt"/>
                        </a:rPr>
                        <a:t>descendre</a:t>
                      </a:r>
                      <a:r>
                        <a:rPr lang="fr-FR" sz="2000" b="0" dirty="0">
                          <a:solidFill>
                            <a:schemeClr val="accent5">
                              <a:lumMod val="50000"/>
                            </a:schemeClr>
                          </a:solidFill>
                          <a:latin typeface="+mn-lt"/>
                        </a:rPr>
                        <a:t>   les      </a:t>
                      </a:r>
                      <a:r>
                        <a:rPr lang="fr-FR" sz="2000" b="1" dirty="0">
                          <a:solidFill>
                            <a:schemeClr val="accent5">
                              <a:lumMod val="50000"/>
                            </a:schemeClr>
                          </a:solidFill>
                          <a:latin typeface="+mn-lt"/>
                        </a:rPr>
                        <a:t>pistes</a:t>
                      </a:r>
                      <a:r>
                        <a:rPr lang="fr-FR" sz="2000" b="0" dirty="0">
                          <a:solidFill>
                            <a:schemeClr val="accent5">
                              <a:lumMod val="50000"/>
                            </a:schemeClr>
                          </a:solidFill>
                          <a:latin typeface="+mn-lt"/>
                        </a:rPr>
                        <a:t>       seule.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1449000"/>
                  </a:ext>
                </a:extLst>
              </a:tr>
              <a:tr h="552403">
                <a:tc>
                  <a:txBody>
                    <a:bodyPr/>
                    <a:lstStyle/>
                    <a:p>
                      <a:r>
                        <a:rPr lang="fr-FR" sz="2000" b="0" dirty="0">
                          <a:solidFill>
                            <a:schemeClr val="accent5">
                              <a:lumMod val="50000"/>
                            </a:schemeClr>
                          </a:solidFill>
                          <a:latin typeface="+mn-lt"/>
                        </a:rPr>
                        <a:t>Je dois </a:t>
                      </a:r>
                      <a:r>
                        <a:rPr lang="fr-FR" sz="2000" b="1" dirty="0">
                          <a:solidFill>
                            <a:schemeClr val="accent5">
                              <a:lumMod val="50000"/>
                            </a:schemeClr>
                          </a:solidFill>
                          <a:latin typeface="+mn-lt"/>
                        </a:rPr>
                        <a:t>attendre</a:t>
                      </a:r>
                      <a:r>
                        <a:rPr lang="fr-FR" sz="2000" b="0" dirty="0">
                          <a:solidFill>
                            <a:schemeClr val="accent5">
                              <a:lumMod val="50000"/>
                            </a:schemeClr>
                          </a:solidFill>
                          <a:latin typeface="+mn-lt"/>
                        </a:rPr>
                        <a:t> les autres    </a:t>
                      </a:r>
                      <a:r>
                        <a:rPr lang="fr-FR" sz="2000" b="1" dirty="0">
                          <a:solidFill>
                            <a:schemeClr val="accent5">
                              <a:lumMod val="50000"/>
                            </a:schemeClr>
                          </a:solidFill>
                          <a:latin typeface="+mn-lt"/>
                        </a:rPr>
                        <a:t>en bas   </a:t>
                      </a:r>
                      <a:r>
                        <a:rPr lang="fr-FR" sz="2000" b="0" dirty="0">
                          <a:solidFill>
                            <a:schemeClr val="accent5">
                              <a:lumMod val="50000"/>
                            </a:schemeClr>
                          </a:solidFill>
                          <a:latin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0444379"/>
                  </a:ext>
                </a:extLst>
              </a:tr>
              <a:tr h="561074">
                <a:tc>
                  <a:txBody>
                    <a:bodyPr/>
                    <a:lstStyle/>
                    <a:p>
                      <a:r>
                        <a:rPr lang="fr-FR" sz="2000" b="0" dirty="0">
                          <a:solidFill>
                            <a:schemeClr val="accent5">
                              <a:lumMod val="50000"/>
                            </a:schemeClr>
                          </a:solidFill>
                          <a:latin typeface="+mn-lt"/>
                        </a:rPr>
                        <a:t>Les  </a:t>
                      </a:r>
                      <a:r>
                        <a:rPr lang="fr-FR" sz="2000" b="1" dirty="0">
                          <a:solidFill>
                            <a:schemeClr val="accent5">
                              <a:lumMod val="50000"/>
                            </a:schemeClr>
                          </a:solidFill>
                          <a:latin typeface="+mn-lt"/>
                        </a:rPr>
                        <a:t>règles</a:t>
                      </a:r>
                      <a:r>
                        <a:rPr lang="fr-FR" sz="2000" b="0" dirty="0">
                          <a:solidFill>
                            <a:schemeClr val="accent5">
                              <a:lumMod val="50000"/>
                            </a:schemeClr>
                          </a:solidFill>
                          <a:latin typeface="+mn-lt"/>
                        </a:rPr>
                        <a:t> sont strictes mais nécessaires.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3206791"/>
                  </a:ext>
                </a:extLst>
              </a:tr>
              <a:tr h="552403">
                <a:tc>
                  <a:txBody>
                    <a:bodyPr/>
                    <a:lstStyle/>
                    <a:p>
                      <a:r>
                        <a:rPr lang="fr-FR" sz="2000" b="0" dirty="0">
                          <a:solidFill>
                            <a:schemeClr val="accent5">
                              <a:lumMod val="50000"/>
                            </a:schemeClr>
                          </a:solidFill>
                          <a:latin typeface="+mn-lt"/>
                        </a:rPr>
                        <a:t>Je lis des </a:t>
                      </a:r>
                      <a:r>
                        <a:rPr lang="fr-FR" sz="2000" b="1" dirty="0">
                          <a:solidFill>
                            <a:schemeClr val="accent5">
                              <a:lumMod val="50000"/>
                            </a:schemeClr>
                          </a:solidFill>
                          <a:latin typeface="+mn-lt"/>
                        </a:rPr>
                        <a:t>histoires</a:t>
                      </a:r>
                      <a:r>
                        <a:rPr lang="fr-FR" sz="2000" b="0" dirty="0">
                          <a:solidFill>
                            <a:schemeClr val="accent5">
                              <a:lumMod val="50000"/>
                            </a:schemeClr>
                          </a:solidFill>
                          <a:latin typeface="+mn-lt"/>
                        </a:rPr>
                        <a:t> et des </a:t>
                      </a:r>
                      <a:r>
                        <a:rPr lang="fr-FR" sz="2000" b="1" dirty="0">
                          <a:solidFill>
                            <a:schemeClr val="accent5">
                              <a:lumMod val="50000"/>
                            </a:schemeClr>
                          </a:solidFill>
                          <a:latin typeface="+mn-lt"/>
                        </a:rPr>
                        <a:t>romans</a:t>
                      </a:r>
                      <a:r>
                        <a:rPr lang="fr-FR" sz="2000" b="0" dirty="0">
                          <a:solidFill>
                            <a:schemeClr val="accent5">
                              <a:lumMod val="50000"/>
                            </a:schemeClr>
                          </a:solidFill>
                          <a:latin typeface="+mn-lt"/>
                        </a:rPr>
                        <a:t> dans ma chambre.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2101023"/>
                  </a:ext>
                </a:extLst>
              </a:tr>
              <a:tr h="552403">
                <a:tc>
                  <a:txBody>
                    <a:bodyPr/>
                    <a:lstStyle/>
                    <a:p>
                      <a:r>
                        <a:rPr lang="fr-FR" sz="2000" b="0" dirty="0">
                          <a:solidFill>
                            <a:schemeClr val="accent5">
                              <a:lumMod val="50000"/>
                            </a:schemeClr>
                          </a:solidFill>
                          <a:latin typeface="+mn-lt"/>
                        </a:rPr>
                        <a:t>Je vais écrire un</a:t>
                      </a:r>
                      <a:r>
                        <a:rPr lang="fr-FR" sz="2000" b="1" dirty="0">
                          <a:solidFill>
                            <a:schemeClr val="accent5">
                              <a:lumMod val="50000"/>
                            </a:schemeClr>
                          </a:solidFill>
                          <a:latin typeface="+mn-lt"/>
                        </a:rPr>
                        <a:t>   texte  </a:t>
                      </a:r>
                      <a:r>
                        <a:rPr lang="fr-FR" sz="2000" b="0" dirty="0">
                          <a:solidFill>
                            <a:schemeClr val="accent5">
                              <a:lumMod val="50000"/>
                            </a:schemeClr>
                          </a:solidFill>
                          <a:latin typeface="+mn-lt"/>
                        </a:rPr>
                        <a:t>sur mon voyage.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6584291"/>
                  </a:ext>
                </a:extLst>
              </a:tr>
              <a:tr h="552403">
                <a:tc>
                  <a:txBody>
                    <a:bodyPr/>
                    <a:lstStyle/>
                    <a:p>
                      <a:r>
                        <a:rPr lang="fr-FR" sz="2000" b="0" dirty="0">
                          <a:solidFill>
                            <a:schemeClr val="accent5">
                              <a:lumMod val="50000"/>
                            </a:schemeClr>
                          </a:solidFill>
                          <a:latin typeface="+mn-lt"/>
                        </a:rPr>
                        <a:t>Vous venez </a:t>
                      </a:r>
                      <a:r>
                        <a:rPr lang="fr-FR" sz="2000" b="0" dirty="0">
                          <a:solidFill>
                            <a:schemeClr val="accent5">
                              <a:lumMod val="50000"/>
                            </a:schemeClr>
                          </a:solidFill>
                          <a:latin typeface="Century Gothic" panose="020B0502020202020204" pitchFamily="34" charset="0"/>
                        </a:rPr>
                        <a:t>à l’aéroport samedi, s’il vous plaît ?</a:t>
                      </a:r>
                      <a:endParaRPr lang="fr-FR" sz="2000" b="0" dirty="0">
                        <a:solidFill>
                          <a:schemeClr val="accent5">
                            <a:lumMod val="50000"/>
                          </a:schemeClr>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3809327"/>
                  </a:ext>
                </a:extLst>
              </a:tr>
              <a:tr h="552403">
                <a:tc>
                  <a:txBody>
                    <a:bodyPr/>
                    <a:lstStyle/>
                    <a:p>
                      <a:r>
                        <a:rPr lang="fr-FR" sz="2000" b="0" dirty="0">
                          <a:solidFill>
                            <a:schemeClr val="accent5">
                              <a:lumMod val="50000"/>
                            </a:schemeClr>
                          </a:solidFill>
                          <a:latin typeface="+mn-lt"/>
                        </a:rPr>
                        <a:t>À </a:t>
                      </a:r>
                      <a:r>
                        <a:rPr lang="fr-FR" sz="2000" b="0" kern="1200" dirty="0">
                          <a:solidFill>
                            <a:schemeClr val="accent5">
                              <a:lumMod val="50000"/>
                            </a:schemeClr>
                          </a:solidFill>
                          <a:latin typeface="+mn-lt"/>
                          <a:ea typeface="+mn-ea"/>
                          <a:cs typeface="+mn-cs"/>
                        </a:rPr>
                        <a:t>bientôt, </a:t>
                      </a:r>
                      <a:r>
                        <a:rPr lang="fr-FR" sz="2000" b="0" kern="1200" dirty="0" err="1">
                          <a:solidFill>
                            <a:schemeClr val="accent5">
                              <a:lumMod val="50000"/>
                            </a:schemeClr>
                          </a:solidFill>
                          <a:latin typeface="+mn-lt"/>
                          <a:ea typeface="+mn-ea"/>
                          <a:cs typeface="+mn-cs"/>
                        </a:rPr>
                        <a:t>Ocèane</a:t>
                      </a:r>
                      <a:endParaRPr lang="fr-FR" sz="2000" b="0" kern="1200" dirty="0">
                        <a:solidFill>
                          <a:schemeClr val="accent5">
                            <a:lumMod val="50000"/>
                          </a:schemeClr>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574799619"/>
                  </a:ext>
                </a:extLst>
              </a:tr>
            </a:tbl>
          </a:graphicData>
        </a:graphic>
      </p:graphicFrame>
      <p:pic>
        <p:nvPicPr>
          <p:cNvPr id="11" name="Picture 10" descr="A picture containing shirt&#10;&#10;Description automatically generated">
            <a:extLst>
              <a:ext uri="{FF2B5EF4-FFF2-40B4-BE49-F238E27FC236}">
                <a16:creationId xmlns:a16="http://schemas.microsoft.com/office/drawing/2014/main" id="{215388BD-28BC-4710-A80D-4F7214FB47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4316" y="4093160"/>
            <a:ext cx="1973049" cy="1973049"/>
          </a:xfrm>
          <a:prstGeom prst="rect">
            <a:avLst/>
          </a:prstGeom>
        </p:spPr>
      </p:pic>
      <p:sp>
        <p:nvSpPr>
          <p:cNvPr id="13" name="TextBox 12">
            <a:extLst>
              <a:ext uri="{FF2B5EF4-FFF2-40B4-BE49-F238E27FC236}">
                <a16:creationId xmlns:a16="http://schemas.microsoft.com/office/drawing/2014/main" id="{D23BA6CF-B3F6-4734-B4A2-B4EC7D79A004}"/>
              </a:ext>
            </a:extLst>
          </p:cNvPr>
          <p:cNvSpPr txBox="1"/>
          <p:nvPr/>
        </p:nvSpPr>
        <p:spPr>
          <a:xfrm>
            <a:off x="7049100" y="3148531"/>
            <a:ext cx="3313473" cy="1569660"/>
          </a:xfrm>
          <a:prstGeom prst="rect">
            <a:avLst/>
          </a:prstGeom>
          <a:noFill/>
        </p:spPr>
        <p:txBody>
          <a:bodyPr wrap="square" rtlCol="0">
            <a:spAutoFit/>
          </a:bodyPr>
          <a:lstStyle/>
          <a:p>
            <a:pPr algn="l"/>
            <a:r>
              <a:rPr lang="fr-FR" sz="2400" dirty="0">
                <a:solidFill>
                  <a:schemeClr val="accent5">
                    <a:lumMod val="50000"/>
                  </a:schemeClr>
                </a:solidFill>
              </a:rPr>
              <a:t>Océane écrit une carte postale à sa famille. </a:t>
            </a:r>
          </a:p>
          <a:p>
            <a:pPr algn="l"/>
            <a:r>
              <a:rPr lang="fr-FR" sz="2400" dirty="0">
                <a:solidFill>
                  <a:schemeClr val="accent5">
                    <a:lumMod val="50000"/>
                  </a:schemeClr>
                </a:solidFill>
              </a:rPr>
              <a:t>Remplis les blancs !</a:t>
            </a:r>
          </a:p>
        </p:txBody>
      </p:sp>
      <p:sp>
        <p:nvSpPr>
          <p:cNvPr id="14" name="Rectangle 13">
            <a:extLst>
              <a:ext uri="{FF2B5EF4-FFF2-40B4-BE49-F238E27FC236}">
                <a16:creationId xmlns:a16="http://schemas.microsoft.com/office/drawing/2014/main" id="{03C0B1F0-CEC6-4191-A9C3-BE6952CD5124}"/>
              </a:ext>
            </a:extLst>
          </p:cNvPr>
          <p:cNvSpPr/>
          <p:nvPr/>
        </p:nvSpPr>
        <p:spPr>
          <a:xfrm>
            <a:off x="1427431" y="2021479"/>
            <a:ext cx="1460658" cy="36253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go down</a:t>
            </a:r>
          </a:p>
        </p:txBody>
      </p:sp>
      <p:sp>
        <p:nvSpPr>
          <p:cNvPr id="23" name="Rectangle 22">
            <a:extLst>
              <a:ext uri="{FF2B5EF4-FFF2-40B4-BE49-F238E27FC236}">
                <a16:creationId xmlns:a16="http://schemas.microsoft.com/office/drawing/2014/main" id="{C81B027F-6FDF-4598-917E-171DF33236C1}"/>
              </a:ext>
            </a:extLst>
          </p:cNvPr>
          <p:cNvSpPr/>
          <p:nvPr/>
        </p:nvSpPr>
        <p:spPr>
          <a:xfrm>
            <a:off x="3515939" y="2013826"/>
            <a:ext cx="1460658" cy="36253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ski runs</a:t>
            </a:r>
          </a:p>
        </p:txBody>
      </p:sp>
      <p:sp>
        <p:nvSpPr>
          <p:cNvPr id="24" name="Rectangle 23">
            <a:extLst>
              <a:ext uri="{FF2B5EF4-FFF2-40B4-BE49-F238E27FC236}">
                <a16:creationId xmlns:a16="http://schemas.microsoft.com/office/drawing/2014/main" id="{B776ADF0-23F6-4357-B6C2-12CE31B4153D}"/>
              </a:ext>
            </a:extLst>
          </p:cNvPr>
          <p:cNvSpPr/>
          <p:nvPr/>
        </p:nvSpPr>
        <p:spPr>
          <a:xfrm>
            <a:off x="1456600" y="2587247"/>
            <a:ext cx="1099424" cy="327865"/>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a:solidFill>
                  <a:schemeClr val="bg1"/>
                </a:solidFill>
              </a:rPr>
              <a:t>wait</a:t>
            </a:r>
            <a:endParaRPr lang="fr-FR" sz="2000" b="1" dirty="0">
              <a:solidFill>
                <a:schemeClr val="bg1"/>
              </a:solidFill>
            </a:endParaRPr>
          </a:p>
        </p:txBody>
      </p:sp>
      <p:sp>
        <p:nvSpPr>
          <p:cNvPr id="25" name="Rectangle 24">
            <a:extLst>
              <a:ext uri="{FF2B5EF4-FFF2-40B4-BE49-F238E27FC236}">
                <a16:creationId xmlns:a16="http://schemas.microsoft.com/office/drawing/2014/main" id="{AAC43ED2-8D46-4540-9D90-EAD6ADBF31A0}"/>
              </a:ext>
            </a:extLst>
          </p:cNvPr>
          <p:cNvSpPr/>
          <p:nvPr/>
        </p:nvSpPr>
        <p:spPr>
          <a:xfrm>
            <a:off x="3841060" y="2587248"/>
            <a:ext cx="1947501" cy="36253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at the </a:t>
            </a:r>
            <a:r>
              <a:rPr lang="fr-FR" sz="2000" b="1" dirty="0" err="1">
                <a:solidFill>
                  <a:schemeClr val="bg1"/>
                </a:solidFill>
              </a:rPr>
              <a:t>bottom</a:t>
            </a:r>
            <a:endParaRPr lang="fr-FR" sz="2000" b="1" dirty="0">
              <a:solidFill>
                <a:schemeClr val="bg1"/>
              </a:solidFill>
            </a:endParaRPr>
          </a:p>
        </p:txBody>
      </p:sp>
      <p:sp>
        <p:nvSpPr>
          <p:cNvPr id="30" name="Rectangle 29">
            <a:extLst>
              <a:ext uri="{FF2B5EF4-FFF2-40B4-BE49-F238E27FC236}">
                <a16:creationId xmlns:a16="http://schemas.microsoft.com/office/drawing/2014/main" id="{9E128D8C-0697-4734-A061-34D9260D80AB}"/>
              </a:ext>
            </a:extLst>
          </p:cNvPr>
          <p:cNvSpPr/>
          <p:nvPr/>
        </p:nvSpPr>
        <p:spPr>
          <a:xfrm>
            <a:off x="967879" y="3078530"/>
            <a:ext cx="827593" cy="4272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solidFill>
                  <a:schemeClr val="bg1"/>
                </a:solidFill>
              </a:rPr>
              <a:t>rules</a:t>
            </a:r>
            <a:endParaRPr lang="fr-FR" sz="2000" b="1" dirty="0">
              <a:solidFill>
                <a:schemeClr val="bg1"/>
              </a:solidFill>
            </a:endParaRPr>
          </a:p>
        </p:txBody>
      </p:sp>
      <p:sp>
        <p:nvSpPr>
          <p:cNvPr id="31" name="Rectangle 30">
            <a:extLst>
              <a:ext uri="{FF2B5EF4-FFF2-40B4-BE49-F238E27FC236}">
                <a16:creationId xmlns:a16="http://schemas.microsoft.com/office/drawing/2014/main" id="{033D5DAD-82B6-4E3A-AC7B-C8E6FC79FAB1}"/>
              </a:ext>
            </a:extLst>
          </p:cNvPr>
          <p:cNvSpPr/>
          <p:nvPr/>
        </p:nvSpPr>
        <p:spPr>
          <a:xfrm>
            <a:off x="1648055" y="3661246"/>
            <a:ext cx="973993" cy="36253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stories</a:t>
            </a:r>
          </a:p>
        </p:txBody>
      </p:sp>
      <p:sp>
        <p:nvSpPr>
          <p:cNvPr id="32" name="Rectangle 31">
            <a:extLst>
              <a:ext uri="{FF2B5EF4-FFF2-40B4-BE49-F238E27FC236}">
                <a16:creationId xmlns:a16="http://schemas.microsoft.com/office/drawing/2014/main" id="{E7E4610A-C337-4DA9-B035-AD1A465D95FE}"/>
              </a:ext>
            </a:extLst>
          </p:cNvPr>
          <p:cNvSpPr/>
          <p:nvPr/>
        </p:nvSpPr>
        <p:spPr>
          <a:xfrm>
            <a:off x="3545845" y="3661246"/>
            <a:ext cx="973993" cy="36253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solidFill>
                  <a:schemeClr val="bg1"/>
                </a:solidFill>
              </a:rPr>
              <a:t>novels</a:t>
            </a:r>
            <a:endParaRPr lang="fr-FR" sz="2000" b="1" dirty="0">
              <a:solidFill>
                <a:schemeClr val="bg1"/>
              </a:solidFill>
            </a:endParaRPr>
          </a:p>
        </p:txBody>
      </p:sp>
      <p:sp>
        <p:nvSpPr>
          <p:cNvPr id="33" name="Rectangle 32">
            <a:extLst>
              <a:ext uri="{FF2B5EF4-FFF2-40B4-BE49-F238E27FC236}">
                <a16:creationId xmlns:a16="http://schemas.microsoft.com/office/drawing/2014/main" id="{F165AD74-FF11-4A4B-8FC1-07EBA2AD8418}"/>
              </a:ext>
            </a:extLst>
          </p:cNvPr>
          <p:cNvSpPr/>
          <p:nvPr/>
        </p:nvSpPr>
        <p:spPr>
          <a:xfrm>
            <a:off x="2556024" y="4192349"/>
            <a:ext cx="862585" cy="36253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solidFill>
                  <a:schemeClr val="bg1"/>
                </a:solidFill>
              </a:rPr>
              <a:t>text</a:t>
            </a:r>
            <a:endParaRPr lang="fr-FR" sz="2000" b="1" dirty="0">
              <a:solidFill>
                <a:schemeClr val="bg1"/>
              </a:solidFill>
            </a:endParaRPr>
          </a:p>
        </p:txBody>
      </p:sp>
      <p:sp>
        <p:nvSpPr>
          <p:cNvPr id="15" name="Rounded Rectangle 46">
            <a:extLst>
              <a:ext uri="{FF2B5EF4-FFF2-40B4-BE49-F238E27FC236}">
                <a16:creationId xmlns:a16="http://schemas.microsoft.com/office/drawing/2014/main" id="{9267BD27-D099-450B-AFA6-8FFF16E3931A}"/>
              </a:ext>
            </a:extLst>
          </p:cNvPr>
          <p:cNvSpPr/>
          <p:nvPr/>
        </p:nvSpPr>
        <p:spPr>
          <a:xfrm>
            <a:off x="10748518" y="249869"/>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a:extLst>
              <a:ext uri="{FF2B5EF4-FFF2-40B4-BE49-F238E27FC236}">
                <a16:creationId xmlns:a16="http://schemas.microsoft.com/office/drawing/2014/main" id="{5505991A-5C14-4EC4-81D1-65AFB15AC6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915" y="1393851"/>
            <a:ext cx="2661126" cy="1754680"/>
          </a:xfrm>
          <a:prstGeom prst="rect">
            <a:avLst/>
          </a:prstGeom>
        </p:spPr>
      </p:pic>
    </p:spTree>
    <p:extLst>
      <p:ext uri="{BB962C8B-B14F-4D97-AF65-F5344CB8AC3E}">
        <p14:creationId xmlns:p14="http://schemas.microsoft.com/office/powerpoint/2010/main" val="22454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3" grpId="0" animBg="1"/>
      <p:bldP spid="24" grpId="0" animBg="1"/>
      <p:bldP spid="25" grpId="0" animBg="1"/>
      <p:bldP spid="30" grpId="0" animBg="1"/>
      <p:bldP spid="31" grpId="0" animBg="1"/>
      <p:bldP spid="32" grpId="0" animBg="1"/>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89270" cy="707849"/>
          </a:xfrm>
        </p:spPr>
        <p:txBody>
          <a:bodyPr>
            <a:normAutofit/>
          </a:bodyPr>
          <a:lstStyle/>
          <a:p>
            <a:r>
              <a:rPr lang="en-GB" sz="2800" b="1" dirty="0">
                <a:solidFill>
                  <a:schemeClr val="bg1"/>
                </a:solidFill>
              </a:rPr>
              <a:t>Verbs like entendre (</a:t>
            </a:r>
            <a:r>
              <a:rPr lang="en-GB" sz="2800" b="1" dirty="0" err="1">
                <a:solidFill>
                  <a:schemeClr val="bg1"/>
                </a:solidFill>
              </a:rPr>
              <a:t>ils</a:t>
            </a:r>
            <a:r>
              <a:rPr lang="en-GB" sz="2800" b="1" dirty="0">
                <a:solidFill>
                  <a:schemeClr val="bg1"/>
                </a:solidFill>
              </a:rPr>
              <a:t>/</a:t>
            </a:r>
            <a:r>
              <a:rPr lang="en-GB" sz="2800" b="1" dirty="0" err="1">
                <a:solidFill>
                  <a:schemeClr val="bg1"/>
                </a:solidFill>
              </a:rPr>
              <a:t>elles</a:t>
            </a:r>
            <a:r>
              <a:rPr lang="en-GB" sz="28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25" hidden="1">
            <a:extLst>
              <a:ext uri="{FF2B5EF4-FFF2-40B4-BE49-F238E27FC236}">
                <a16:creationId xmlns:a16="http://schemas.microsoft.com/office/drawing/2014/main" id="{BF708BD9-F0B4-4466-B7BD-811A3A1D4E2B}"/>
              </a:ext>
            </a:extLst>
          </p:cNvPr>
          <p:cNvSpPr/>
          <p:nvPr/>
        </p:nvSpPr>
        <p:spPr>
          <a:xfrm>
            <a:off x="6610350" y="4743154"/>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hidden="1">
            <a:extLst>
              <a:ext uri="{FF2B5EF4-FFF2-40B4-BE49-F238E27FC236}">
                <a16:creationId xmlns:a16="http://schemas.microsoft.com/office/drawing/2014/main" id="{5ADF393F-7408-4B4A-8C42-CF0163C4D940}"/>
              </a:ext>
            </a:extLst>
          </p:cNvPr>
          <p:cNvSpPr/>
          <p:nvPr/>
        </p:nvSpPr>
        <p:spPr>
          <a:xfrm>
            <a:off x="6610350" y="5033746"/>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hidden="1">
            <a:extLst>
              <a:ext uri="{FF2B5EF4-FFF2-40B4-BE49-F238E27FC236}">
                <a16:creationId xmlns:a16="http://schemas.microsoft.com/office/drawing/2014/main" id="{4480ACA5-AFBA-410D-8A68-A21EA575271B}"/>
              </a:ext>
            </a:extLst>
          </p:cNvPr>
          <p:cNvSpPr/>
          <p:nvPr/>
        </p:nvSpPr>
        <p:spPr>
          <a:xfrm>
            <a:off x="6610350" y="5485373"/>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hidden="1">
            <a:extLst>
              <a:ext uri="{FF2B5EF4-FFF2-40B4-BE49-F238E27FC236}">
                <a16:creationId xmlns:a16="http://schemas.microsoft.com/office/drawing/2014/main" id="{C1752143-A88F-4FBB-A074-68D6459CB4D8}"/>
              </a:ext>
            </a:extLst>
          </p:cNvPr>
          <p:cNvSpPr/>
          <p:nvPr/>
        </p:nvSpPr>
        <p:spPr>
          <a:xfrm>
            <a:off x="6610350" y="5774858"/>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FC544C03-A17F-459C-88E8-6C2B939B2EE6}"/>
              </a:ext>
            </a:extLst>
          </p:cNvPr>
          <p:cNvSpPr txBox="1"/>
          <p:nvPr/>
        </p:nvSpPr>
        <p:spPr>
          <a:xfrm>
            <a:off x="4064047" y="2244693"/>
            <a:ext cx="386107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répon</a:t>
            </a:r>
            <a:r>
              <a:rPr kumimoji="0" lang="en-US" sz="2400" b="1" i="0" u="none" strike="noStrike" kern="1200" cap="none" spc="0" normalizeH="0" baseline="0" noProof="0" dirty="0" err="1">
                <a:ln>
                  <a:noFill/>
                </a:ln>
                <a:solidFill>
                  <a:srgbClr val="00B050"/>
                </a:solidFill>
                <a:effectLst/>
                <a:uLnTx/>
                <a:uFillTx/>
                <a:latin typeface="Century Gothic" panose="020F0302020204030204"/>
                <a:ea typeface="+mn-ea"/>
                <a:cs typeface="+mn-cs"/>
              </a:rPr>
              <a:t>d</a:t>
            </a:r>
            <a:r>
              <a:rPr kumimoji="0" lang="en-US"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ent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86B5059C-A853-4EDC-8225-E0F9A6D1C258}"/>
              </a:ext>
            </a:extLst>
          </p:cNvPr>
          <p:cNvSpPr txBox="1"/>
          <p:nvPr/>
        </p:nvSpPr>
        <p:spPr>
          <a:xfrm>
            <a:off x="3210209" y="2754796"/>
            <a:ext cx="5771581"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answer / they are answering</a:t>
            </a:r>
          </a:p>
        </p:txBody>
      </p:sp>
      <p:sp>
        <p:nvSpPr>
          <p:cNvPr id="46" name="TextBox 45">
            <a:extLst>
              <a:ext uri="{FF2B5EF4-FFF2-40B4-BE49-F238E27FC236}">
                <a16:creationId xmlns:a16="http://schemas.microsoft.com/office/drawing/2014/main" id="{1882CB13-ABDF-4D42-99E2-709A8F5B367C}"/>
              </a:ext>
            </a:extLst>
          </p:cNvPr>
          <p:cNvSpPr txBox="1"/>
          <p:nvPr/>
        </p:nvSpPr>
        <p:spPr>
          <a:xfrm>
            <a:off x="85767" y="3474825"/>
            <a:ext cx="12011999" cy="510778"/>
          </a:xfrm>
          <a:prstGeom prst="wedgeRoundRectCallout">
            <a:avLst>
              <a:gd name="adj1" fmla="val 31686"/>
              <a:gd name="adj2" fmla="val -19208"/>
              <a:gd name="adj3" fmla="val 16667"/>
            </a:avLst>
          </a:prstGeom>
          <a:solidFill>
            <a:srgbClr val="115076"/>
          </a:solidFill>
          <a:ln>
            <a:solidFill>
              <a:srgbClr val="E65D00"/>
            </a:solid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d</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of the stem is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pronounced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in 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plural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forms, but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not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in 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singular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forms.</a:t>
            </a:r>
          </a:p>
        </p:txBody>
      </p:sp>
      <p:sp>
        <p:nvSpPr>
          <p:cNvPr id="25" name="TextBox 24">
            <a:extLst>
              <a:ext uri="{FF2B5EF4-FFF2-40B4-BE49-F238E27FC236}">
                <a16:creationId xmlns:a16="http://schemas.microsoft.com/office/drawing/2014/main" id="{55CA4FDD-F84C-408B-ACFB-15E64E7AF4D8}"/>
              </a:ext>
            </a:extLst>
          </p:cNvPr>
          <p:cNvSpPr txBox="1"/>
          <p:nvPr/>
        </p:nvSpPr>
        <p:spPr>
          <a:xfrm>
            <a:off x="183613" y="1223029"/>
            <a:ext cx="11914153" cy="954107"/>
          </a:xfrm>
          <a:prstGeom prst="rect">
            <a:avLst/>
          </a:prstGeom>
          <a:noFill/>
        </p:spPr>
        <p:txBody>
          <a:bodyPr wrap="square">
            <a:spAutoFit/>
          </a:bodyPr>
          <a:lstStyle/>
          <a:p>
            <a:pPr>
              <a:defRPr/>
            </a:pPr>
            <a:r>
              <a:rPr lang="en-US" sz="2200" b="1" dirty="0">
                <a:solidFill>
                  <a:srgbClr val="4472C4">
                    <a:lumMod val="50000"/>
                  </a:srgbClr>
                </a:solidFill>
              </a:rPr>
              <a:t>Verbs like entendre </a:t>
            </a:r>
            <a:r>
              <a:rPr lang="en-US" sz="2200" dirty="0">
                <a:solidFill>
                  <a:srgbClr val="4472C4">
                    <a:lumMod val="50000"/>
                  </a:srgbClr>
                </a:solidFill>
              </a:rPr>
              <a:t>in the ‘</a:t>
            </a:r>
            <a:r>
              <a:rPr lang="en-US" sz="2200" dirty="0" err="1">
                <a:solidFill>
                  <a:srgbClr val="4472C4">
                    <a:lumMod val="50000"/>
                  </a:srgbClr>
                </a:solidFill>
              </a:rPr>
              <a:t>ils</a:t>
            </a:r>
            <a:r>
              <a:rPr lang="en-US" sz="2200" dirty="0">
                <a:solidFill>
                  <a:srgbClr val="4472C4">
                    <a:lumMod val="50000"/>
                  </a:srgbClr>
                </a:solidFill>
              </a:rPr>
              <a:t>’ and ‘</a:t>
            </a:r>
            <a:r>
              <a:rPr lang="en-US" sz="2200" dirty="0" err="1">
                <a:solidFill>
                  <a:srgbClr val="4472C4">
                    <a:lumMod val="50000"/>
                  </a:srgbClr>
                </a:solidFill>
              </a:rPr>
              <a:t>elles</a:t>
            </a:r>
            <a:r>
              <a:rPr lang="en-US" sz="2200" dirty="0">
                <a:solidFill>
                  <a:srgbClr val="4472C4">
                    <a:lumMod val="50000"/>
                  </a:srgbClr>
                </a:solidFill>
              </a:rPr>
              <a:t>’ form have </a:t>
            </a:r>
            <a:r>
              <a:rPr lang="en-US" sz="2200" b="1" dirty="0">
                <a:solidFill>
                  <a:srgbClr val="4472C4">
                    <a:lumMod val="50000"/>
                  </a:srgbClr>
                </a:solidFill>
              </a:rPr>
              <a:t>the same ending as –ER verbs</a:t>
            </a:r>
            <a:r>
              <a:rPr lang="en-US" sz="2200" noProof="0" dirty="0">
                <a:solidFill>
                  <a:srgbClr val="4472C4">
                    <a:lumMod val="50000"/>
                  </a:srgbClr>
                </a:solidFill>
                <a:latin typeface="Century Gothic" panose="020F0302020204030204"/>
              </a:rPr>
              <a:t>:</a:t>
            </a:r>
            <a:endParaRPr lang="en-US" sz="2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endParaRPr>
          </a:p>
          <a:p>
            <a:pPr lvl="0" algn="ctr">
              <a:defRPr/>
            </a:pPr>
            <a:r>
              <a:rPr lang="en-US" sz="2200" b="1" dirty="0">
                <a:solidFill>
                  <a:srgbClr val="4472C4">
                    <a:lumMod val="50000"/>
                  </a:srgbClr>
                </a:solidFill>
                <a:latin typeface="Century Gothic" panose="020F0302020204030204"/>
              </a:rPr>
              <a:t>Remove </a:t>
            </a:r>
            <a:r>
              <a:rPr lang="en-US" sz="2200" b="1" dirty="0">
                <a:solidFill>
                  <a:srgbClr val="4472C4">
                    <a:lumMod val="50000"/>
                  </a:srgbClr>
                </a:solidFill>
              </a:rPr>
              <a:t>-RE </a:t>
            </a:r>
            <a:r>
              <a:rPr lang="en-US" sz="2200" dirty="0">
                <a:solidFill>
                  <a:srgbClr val="4472C4">
                    <a:lumMod val="50000"/>
                  </a:srgbClr>
                </a:solidFill>
                <a:latin typeface="Century Gothic" panose="020F0302020204030204"/>
              </a:rPr>
              <a:t>and add </a:t>
            </a:r>
            <a:r>
              <a:rPr lang="en-US" sz="2200" b="1" dirty="0">
                <a:solidFill>
                  <a:srgbClr val="4472C4">
                    <a:lumMod val="50000"/>
                  </a:srgbClr>
                </a:solidFill>
                <a:latin typeface="Century Gothic" panose="020F0302020204030204"/>
              </a:rPr>
              <a:t>-ENT</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ils</a:t>
            </a:r>
            <a:r>
              <a:rPr lang="en-US" sz="2200" dirty="0">
                <a:solidFill>
                  <a:srgbClr val="4472C4">
                    <a:lumMod val="50000"/>
                  </a:srgbClr>
                </a:solidFill>
                <a:latin typeface="Century Gothic" panose="020F0302020204030204"/>
              </a:rPr>
              <a:t>/</a:t>
            </a:r>
            <a:r>
              <a:rPr lang="en-US" sz="2200" dirty="0" err="1">
                <a:solidFill>
                  <a:srgbClr val="4472C4">
                    <a:lumMod val="50000"/>
                  </a:srgbClr>
                </a:solidFill>
                <a:latin typeface="Century Gothic" panose="020F0302020204030204"/>
              </a:rPr>
              <a:t>elles</a:t>
            </a:r>
            <a:r>
              <a:rPr lang="en-US" sz="2200" dirty="0">
                <a:solidFill>
                  <a:srgbClr val="4472C4">
                    <a:lumMod val="50000"/>
                  </a:srgbClr>
                </a:solidFill>
                <a:latin typeface="Century Gothic" panose="020F0302020204030204"/>
              </a:rPr>
              <a:t>)</a:t>
            </a:r>
            <a:endPar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0D2089C4-CB15-406A-AF38-E7913DA1058D}"/>
              </a:ext>
            </a:extLst>
          </p:cNvPr>
          <p:cNvSpPr txBox="1"/>
          <p:nvPr/>
        </p:nvSpPr>
        <p:spPr>
          <a:xfrm>
            <a:off x="162251" y="4204500"/>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Arial"/>
                <a:sym typeface="Arial"/>
              </a:rPr>
              <a:t>ils</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répon</a:t>
            </a:r>
            <a:r>
              <a:rPr kumimoji="0" lang="en-GB" sz="3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de</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nt</a:t>
            </a:r>
            <a:endParaRPr kumimoji="0" lang="en-GB" sz="3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24" name="TextBox 23">
            <a:extLst>
              <a:ext uri="{FF2B5EF4-FFF2-40B4-BE49-F238E27FC236}">
                <a16:creationId xmlns:a16="http://schemas.microsoft.com/office/drawing/2014/main" id="{FC22B9E1-4194-41C9-ABB1-9398705CC9B5}"/>
              </a:ext>
            </a:extLst>
          </p:cNvPr>
          <p:cNvSpPr txBox="1"/>
          <p:nvPr/>
        </p:nvSpPr>
        <p:spPr>
          <a:xfrm>
            <a:off x="2845349" y="4204500"/>
            <a:ext cx="347410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cs typeface="Arial"/>
                <a:sym typeface="Arial"/>
              </a:rPr>
              <a:t>they (m.) reply</a:t>
            </a:r>
            <a:endParaRPr kumimoji="0" lang="en-GB" sz="30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4D792261-16FE-4D29-92B1-AEC500F59B77}"/>
              </a:ext>
            </a:extLst>
          </p:cNvPr>
          <p:cNvSpPr txBox="1"/>
          <p:nvPr/>
        </p:nvSpPr>
        <p:spPr>
          <a:xfrm>
            <a:off x="6017568" y="4204500"/>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Arial"/>
                <a:sym typeface="Arial"/>
              </a:rPr>
              <a:t>elles</a:t>
            </a: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rPr>
              <a:t> </a:t>
            </a:r>
            <a:r>
              <a:rPr kumimoji="0" lang="en-GB" sz="300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Arial"/>
                <a:sym typeface="Arial"/>
              </a:rPr>
              <a:t>répon</a:t>
            </a:r>
            <a:r>
              <a:rPr kumimoji="0" lang="en-GB" sz="3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de</a:t>
            </a:r>
            <a:r>
              <a:rPr kumimoji="0" lang="en-GB" sz="300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Arial"/>
                <a:sym typeface="Arial"/>
              </a:rPr>
              <a:t>nt</a:t>
            </a:r>
            <a:endParaRPr kumimoji="0" lang="en-GB" sz="3000" i="0" u="sng"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endParaRPr>
          </a:p>
        </p:txBody>
      </p:sp>
      <p:sp>
        <p:nvSpPr>
          <p:cNvPr id="34" name="TextBox 33">
            <a:extLst>
              <a:ext uri="{FF2B5EF4-FFF2-40B4-BE49-F238E27FC236}">
                <a16:creationId xmlns:a16="http://schemas.microsoft.com/office/drawing/2014/main" id="{DB5C2631-C836-4B14-A63E-B9E2B1B41270}"/>
              </a:ext>
            </a:extLst>
          </p:cNvPr>
          <p:cNvSpPr txBox="1"/>
          <p:nvPr/>
        </p:nvSpPr>
        <p:spPr>
          <a:xfrm>
            <a:off x="9346651" y="4204500"/>
            <a:ext cx="273646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cs typeface="Arial"/>
                <a:sym typeface="Arial"/>
              </a:rPr>
              <a:t>they (f.) reply</a:t>
            </a:r>
            <a:endParaRPr kumimoji="0" lang="en-GB" sz="30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F8FC2BB1-D4CF-4417-95A5-32330FD04F2E}"/>
              </a:ext>
            </a:extLst>
          </p:cNvPr>
          <p:cNvSpPr txBox="1"/>
          <p:nvPr/>
        </p:nvSpPr>
        <p:spPr>
          <a:xfrm>
            <a:off x="125450" y="5463782"/>
            <a:ext cx="117844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Although we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don’t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hear a difference between the singular and plural in the </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pronoun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we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Arial"/>
                <a:sym typeface="Arial"/>
              </a:rPr>
              <a:t>do </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Arial"/>
                <a:sym typeface="Arial"/>
              </a:rPr>
              <a:t>hear it in the </a:t>
            </a:r>
            <a:r>
              <a:rPr kumimoji="0" lang="en-GB" sz="2400" b="1" i="0" u="none" strike="noStrike" kern="1200" cap="none" spc="0" normalizeH="0" noProof="0" dirty="0">
                <a:ln>
                  <a:noFill/>
                </a:ln>
                <a:solidFill>
                  <a:srgbClr val="EE6000"/>
                </a:solidFill>
                <a:effectLst/>
                <a:uLnTx/>
                <a:uFillTx/>
                <a:latin typeface="Century Gothic" panose="020B0502020202020204" pitchFamily="34" charset="0"/>
                <a:ea typeface="+mn-ea"/>
                <a:cs typeface="Arial"/>
                <a:sym typeface="Arial"/>
              </a:rPr>
              <a:t>–d</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Arial"/>
                <a:sym typeface="Arial"/>
              </a:rPr>
              <a:t> of the stem.</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6" name="TextBox 35">
            <a:extLst>
              <a:ext uri="{FF2B5EF4-FFF2-40B4-BE49-F238E27FC236}">
                <a16:creationId xmlns:a16="http://schemas.microsoft.com/office/drawing/2014/main" id="{42155A1D-16B4-41A6-8ABB-859ADEF6AE13}"/>
              </a:ext>
            </a:extLst>
          </p:cNvPr>
          <p:cNvSpPr txBox="1"/>
          <p:nvPr/>
        </p:nvSpPr>
        <p:spPr>
          <a:xfrm>
            <a:off x="6017568" y="4773300"/>
            <a:ext cx="4083212" cy="553998"/>
          </a:xfrm>
          <a:prstGeom prst="rect">
            <a:avLst/>
          </a:prstGeom>
          <a:noFill/>
        </p:spPr>
        <p:txBody>
          <a:bodyPr wrap="square" rtlCol="0">
            <a:spAutoFit/>
          </a:bodyPr>
          <a:lstStyle/>
          <a:p>
            <a:pPr>
              <a:defRPr/>
            </a:pPr>
            <a:r>
              <a:rPr lang="en-GB" sz="3000" b="1" dirty="0" err="1">
                <a:solidFill>
                  <a:schemeClr val="accent1">
                    <a:lumMod val="50000"/>
                  </a:schemeClr>
                </a:solidFill>
                <a:latin typeface="Century Gothic" panose="020B0502020202020204" pitchFamily="34" charset="0"/>
                <a:cs typeface="Arial"/>
                <a:sym typeface="Arial"/>
              </a:rPr>
              <a:t>elle</a:t>
            </a:r>
            <a:r>
              <a:rPr lang="en-GB" sz="3000" b="1" dirty="0">
                <a:solidFill>
                  <a:srgbClr val="FF0000"/>
                </a:solidFill>
                <a:latin typeface="Century Gothic" panose="020B0502020202020204" pitchFamily="34" charset="0"/>
                <a:cs typeface="Arial"/>
                <a:sym typeface="Arial"/>
              </a:rPr>
              <a:t> </a:t>
            </a:r>
            <a:r>
              <a:rPr lang="en-GB" sz="3000" dirty="0" err="1">
                <a:solidFill>
                  <a:schemeClr val="accent5">
                    <a:lumMod val="50000"/>
                  </a:schemeClr>
                </a:solidFill>
                <a:latin typeface="Century Gothic" panose="020B0502020202020204" pitchFamily="34" charset="0"/>
                <a:cs typeface="Arial"/>
                <a:sym typeface="Arial"/>
              </a:rPr>
              <a:t>répon</a:t>
            </a:r>
            <a:r>
              <a:rPr lang="en-GB" sz="3000" b="1" dirty="0" err="1">
                <a:solidFill>
                  <a:schemeClr val="accent1">
                    <a:lumMod val="50000"/>
                  </a:schemeClr>
                </a:solidFill>
                <a:latin typeface="Century Gothic" panose="020B0502020202020204" pitchFamily="34" charset="0"/>
                <a:cs typeface="Arial"/>
                <a:sym typeface="Arial"/>
              </a:rPr>
              <a:t>d</a:t>
            </a:r>
            <a:endParaRPr kumimoji="0" lang="en-GB" sz="3000" b="1" i="0" u="sng"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99631170-4776-450E-9F7F-3CA0C5B4A49A}"/>
              </a:ext>
            </a:extLst>
          </p:cNvPr>
          <p:cNvSpPr txBox="1"/>
          <p:nvPr/>
        </p:nvSpPr>
        <p:spPr>
          <a:xfrm>
            <a:off x="9354892" y="4773300"/>
            <a:ext cx="347410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she replies</a:t>
            </a:r>
          </a:p>
        </p:txBody>
      </p:sp>
      <p:sp>
        <p:nvSpPr>
          <p:cNvPr id="38" name="TextBox 37">
            <a:extLst>
              <a:ext uri="{FF2B5EF4-FFF2-40B4-BE49-F238E27FC236}">
                <a16:creationId xmlns:a16="http://schemas.microsoft.com/office/drawing/2014/main" id="{45CDA151-D916-436D-B788-692527779C1B}"/>
              </a:ext>
            </a:extLst>
          </p:cNvPr>
          <p:cNvSpPr txBox="1"/>
          <p:nvPr/>
        </p:nvSpPr>
        <p:spPr>
          <a:xfrm>
            <a:off x="162251" y="4773300"/>
            <a:ext cx="4083212" cy="553998"/>
          </a:xfrm>
          <a:prstGeom prst="rect">
            <a:avLst/>
          </a:prstGeom>
          <a:noFill/>
        </p:spPr>
        <p:txBody>
          <a:bodyPr wrap="square" rtlCol="0">
            <a:spAutoFit/>
          </a:bodyPr>
          <a:lstStyle/>
          <a:p>
            <a:pPr lvl="0">
              <a:defRPr/>
            </a:pPr>
            <a:r>
              <a:rPr lang="en-GB" sz="3000" b="1" dirty="0">
                <a:solidFill>
                  <a:schemeClr val="accent1">
                    <a:lumMod val="50000"/>
                  </a:schemeClr>
                </a:solidFill>
                <a:latin typeface="Century Gothic" panose="020B0502020202020204" pitchFamily="34" charset="0"/>
                <a:cs typeface="Arial"/>
                <a:sym typeface="Arial"/>
              </a:rPr>
              <a:t>il</a:t>
            </a:r>
            <a:r>
              <a:rPr lang="en-GB" sz="3000" dirty="0">
                <a:solidFill>
                  <a:srgbClr val="4472C4">
                    <a:lumMod val="50000"/>
                  </a:srgbClr>
                </a:solidFill>
                <a:latin typeface="Century Gothic" panose="020B0502020202020204" pitchFamily="34" charset="0"/>
                <a:cs typeface="Arial"/>
                <a:sym typeface="Arial"/>
              </a:rPr>
              <a:t> </a:t>
            </a:r>
            <a:r>
              <a:rPr lang="en-GB" sz="3000" dirty="0" err="1">
                <a:solidFill>
                  <a:schemeClr val="accent1">
                    <a:lumMod val="50000"/>
                  </a:schemeClr>
                </a:solidFill>
                <a:latin typeface="Century Gothic" panose="020B0502020202020204" pitchFamily="34" charset="0"/>
                <a:cs typeface="Arial"/>
                <a:sym typeface="Arial"/>
              </a:rPr>
              <a:t>répon</a:t>
            </a:r>
            <a:r>
              <a:rPr lang="en-GB" sz="3000" b="1" dirty="0" err="1">
                <a:solidFill>
                  <a:schemeClr val="accent1">
                    <a:lumMod val="50000"/>
                  </a:schemeClr>
                </a:solidFill>
                <a:latin typeface="Century Gothic" panose="020B0502020202020204" pitchFamily="34" charset="0"/>
                <a:cs typeface="Arial"/>
                <a:sym typeface="Arial"/>
              </a:rPr>
              <a:t>d</a:t>
            </a:r>
            <a:endParaRPr lang="en-GB" sz="3000" b="1" u="sng" dirty="0">
              <a:solidFill>
                <a:schemeClr val="accent1">
                  <a:lumMod val="50000"/>
                </a:schemeClr>
              </a:solidFill>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AF093155-9FE5-4D1E-9902-1E3544F9D012}"/>
              </a:ext>
            </a:extLst>
          </p:cNvPr>
          <p:cNvSpPr txBox="1"/>
          <p:nvPr/>
        </p:nvSpPr>
        <p:spPr>
          <a:xfrm>
            <a:off x="2845349" y="4773300"/>
            <a:ext cx="347410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he replies</a:t>
            </a:r>
          </a:p>
        </p:txBody>
      </p:sp>
      <p:pic>
        <p:nvPicPr>
          <p:cNvPr id="22" name="Picture 2" descr="Quiet Sign Clip Art">
            <a:extLst>
              <a:ext uri="{FF2B5EF4-FFF2-40B4-BE49-F238E27FC236}">
                <a16:creationId xmlns:a16="http://schemas.microsoft.com/office/drawing/2014/main" id="{76352EEB-79EA-4BDA-86B3-4A904FA4F3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0750" y="4840857"/>
            <a:ext cx="296180" cy="41888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Quiet Sign Clip Art">
            <a:extLst>
              <a:ext uri="{FF2B5EF4-FFF2-40B4-BE49-F238E27FC236}">
                <a16:creationId xmlns:a16="http://schemas.microsoft.com/office/drawing/2014/main" id="{613F53B1-8A5A-4028-9DE3-9484A47DD3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9297" y="4859857"/>
            <a:ext cx="296180" cy="418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76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0"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childTnLst>
                                </p:cTn>
                              </p:par>
                              <p:par>
                                <p:cTn id="66" presetID="10" presetClass="entr" presetSubtype="0" fill="hold"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44" grpId="0"/>
      <p:bldP spid="45" grpId="0"/>
      <p:bldP spid="46" grpId="0" animBg="1"/>
      <p:bldP spid="23" grpId="0"/>
      <p:bldP spid="24" grpId="0"/>
      <p:bldP spid="33" grpId="0"/>
      <p:bldP spid="35" grpId="0"/>
      <p:bldP spid="36" grpId="0"/>
      <p:bldP spid="37" grpId="0"/>
      <p:bldP spid="38" grpId="0"/>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F4E79"/>
                </a:solidFill>
                <a:latin typeface="Century Gothic" panose="020B0502020202020204" pitchFamily="34" charset="0"/>
                <a:ea typeface="+mn-ea"/>
                <a:cs typeface="Calibri" panose="020F0502020204030204" pitchFamily="34" charset="0"/>
              </a:rPr>
              <a:t>-</a:t>
            </a:r>
            <a:r>
              <a:rPr lang="en-GB" sz="12000" b="1" dirty="0" err="1">
                <a:solidFill>
                  <a:srgbClr val="1F4E79"/>
                </a:solidFill>
                <a:latin typeface="Century Gothic" panose="020B0502020202020204" pitchFamily="34" charset="0"/>
                <a:ea typeface="+mn-ea"/>
                <a:cs typeface="Calibri" panose="020F0502020204030204" pitchFamily="34" charset="0"/>
              </a:rPr>
              <a:t>eill</a:t>
            </a:r>
            <a:r>
              <a:rPr lang="en-GB" sz="12000" b="1" dirty="0">
                <a:solidFill>
                  <a:srgbClr val="1F4E79"/>
                </a:solidFill>
                <a:latin typeface="Century Gothic" panose="020B0502020202020204" pitchFamily="34" charset="0"/>
                <a:ea typeface="+mn-ea"/>
                <a:cs typeface="Calibri" panose="020F0502020204030204" pitchFamily="34" charset="0"/>
              </a:rPr>
              <a:t>-/-</a:t>
            </a:r>
            <a:r>
              <a:rPr lang="en-GB" sz="12000" b="1" dirty="0" err="1">
                <a:solidFill>
                  <a:srgbClr val="1F4E79"/>
                </a:solidFill>
                <a:latin typeface="Century Gothic" panose="020B0502020202020204" pitchFamily="34" charset="0"/>
                <a:ea typeface="+mn-ea"/>
                <a:cs typeface="Calibri" panose="020F0502020204030204" pitchFamily="34" charset="0"/>
              </a:rPr>
              <a:t>eil</a:t>
            </a:r>
            <a:endParaRPr lang="en-US" sz="12000" dirty="0"/>
          </a:p>
        </p:txBody>
      </p:sp>
      <p:sp>
        <p:nvSpPr>
          <p:cNvPr id="4" name="TextBox 3"/>
          <p:cNvSpPr txBox="1"/>
          <p:nvPr/>
        </p:nvSpPr>
        <p:spPr>
          <a:xfrm>
            <a:off x="3729006" y="4189140"/>
            <a:ext cx="473398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or</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ill</a:t>
            </a:r>
            <a:r>
              <a:rPr kumimoji="0" lang="en-GB" sz="12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a:t>
            </a:r>
            <a:endParaRPr kumimoji="0" lang="en-GB" sz="12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pic>
        <p:nvPicPr>
          <p:cNvPr id="7170" name="Picture 2" descr="ear">
            <a:extLst>
              <a:ext uri="{FF2B5EF4-FFF2-40B4-BE49-F238E27FC236}">
                <a16:creationId xmlns:a16="http://schemas.microsoft.com/office/drawing/2014/main" id="{8B89ABC9-3A18-4424-933E-9201B1375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105" y="2392362"/>
            <a:ext cx="1367790" cy="227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82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il oreill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fade">
                                      <p:cBhvr>
                                        <p:cTn id="17" dur="500"/>
                                        <p:tgtEl>
                                          <p:spTgt spid="7170"/>
                                        </p:tgtEl>
                                      </p:cBhvr>
                                    </p:animEffect>
                                  </p:childTnLst>
                                  <p:subTnLst>
                                    <p:audio>
                                      <p:cMediaNode>
                                        <p:cTn display="0" masterRel="sameClick">
                                          <p:stCondLst>
                                            <p:cond evt="begin" delay="0">
                                              <p:tn val="15"/>
                                            </p:cond>
                                          </p:stCondLst>
                                          <p:endCondLst>
                                            <p:cond evt="onStopAudio" delay="0">
                                              <p:tgtEl>
                                                <p:sldTgt/>
                                              </p:tgtEl>
                                            </p:cond>
                                          </p:endCondLst>
                                        </p:cTn>
                                        <p:tgtEl>
                                          <p:sndTgt r:embed="rId4" name="eil ore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AF7E77-03D9-48B8-A81A-B2974AAED439}"/>
              </a:ext>
            </a:extLst>
          </p:cNvPr>
          <p:cNvSpPr txBox="1"/>
          <p:nvPr/>
        </p:nvSpPr>
        <p:spPr>
          <a:xfrm>
            <a:off x="73055" y="1221891"/>
            <a:ext cx="12293120" cy="738664"/>
          </a:xfrm>
          <a:prstGeom prst="rect">
            <a:avLst/>
          </a:prstGeom>
          <a:noFill/>
        </p:spPr>
        <p:txBody>
          <a:bodyPr wrap="square" rtlCol="0">
            <a:spAutoFit/>
          </a:bodyPr>
          <a:lstStyle/>
          <a:p>
            <a:pPr algn="l"/>
            <a:r>
              <a:rPr lang="fr-FR" sz="2100" dirty="0">
                <a:solidFill>
                  <a:schemeClr val="accent5">
                    <a:lumMod val="50000"/>
                  </a:schemeClr>
                </a:solidFill>
              </a:rPr>
              <a:t>Amandine </a:t>
            </a:r>
            <a:r>
              <a:rPr lang="fr-FR" sz="2100" dirty="0">
                <a:solidFill>
                  <a:schemeClr val="accent5">
                    <a:lumMod val="50000"/>
                  </a:schemeClr>
                </a:solidFill>
                <a:latin typeface="Century Gothic" panose="020B0502020202020204" pitchFamily="34" charset="0"/>
              </a:rPr>
              <a:t>est dans le parking et Amir est dans la gare. Amandine devient un peu nerveuse! </a:t>
            </a:r>
            <a:r>
              <a:rPr lang="fr-FR" sz="2100" i="1" dirty="0">
                <a:solidFill>
                  <a:schemeClr val="accent5">
                    <a:lumMod val="50000"/>
                  </a:schemeClr>
                </a:solidFill>
                <a:latin typeface="Century Gothic" panose="020B0502020202020204" pitchFamily="34" charset="0"/>
              </a:rPr>
              <a:t>Je/j’</a:t>
            </a:r>
            <a:r>
              <a:rPr lang="fr-FR" sz="2100" dirty="0">
                <a:solidFill>
                  <a:schemeClr val="accent5">
                    <a:lumMod val="50000"/>
                  </a:schemeClr>
                </a:solidFill>
                <a:latin typeface="Century Gothic" panose="020B0502020202020204" pitchFamily="34" charset="0"/>
              </a:rPr>
              <a:t> ou </a:t>
            </a:r>
            <a:r>
              <a:rPr lang="fr-FR" sz="2100" i="1" dirty="0">
                <a:solidFill>
                  <a:schemeClr val="accent5">
                    <a:lumMod val="50000"/>
                  </a:schemeClr>
                </a:solidFill>
                <a:latin typeface="Century Gothic" panose="020B0502020202020204" pitchFamily="34" charset="0"/>
              </a:rPr>
              <a:t>ils </a:t>
            </a:r>
            <a:r>
              <a:rPr lang="fr-FR" sz="2100" dirty="0">
                <a:solidFill>
                  <a:schemeClr val="accent5">
                    <a:lumMod val="50000"/>
                  </a:schemeClr>
                </a:solidFill>
                <a:latin typeface="Century Gothic" panose="020B0502020202020204" pitchFamily="34" charset="0"/>
              </a:rPr>
              <a:t>? </a:t>
            </a:r>
            <a:endParaRPr lang="fr-FR" sz="2100" dirty="0">
              <a:solidFill>
                <a:schemeClr val="accent5">
                  <a:lumMod val="50000"/>
                </a:schemeClr>
              </a:solidFill>
            </a:endParaRPr>
          </a:p>
        </p:txBody>
      </p:sp>
      <p:pic>
        <p:nvPicPr>
          <p:cNvPr id="24" name="Picture 23">
            <a:extLst>
              <a:ext uri="{FF2B5EF4-FFF2-40B4-BE49-F238E27FC236}">
                <a16:creationId xmlns:a16="http://schemas.microsoft.com/office/drawing/2014/main" id="{162A7006-2D37-4F5A-9191-21648F63C6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240" y="2125355"/>
            <a:ext cx="1569588" cy="78479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935056" cy="707849"/>
          </a:xfrm>
        </p:spPr>
        <p:txBody>
          <a:bodyPr>
            <a:noAutofit/>
          </a:bodyPr>
          <a:lstStyle/>
          <a:p>
            <a:r>
              <a:rPr lang="en-GB" sz="2700" b="1" dirty="0" err="1">
                <a:solidFill>
                  <a:schemeClr val="bg1"/>
                </a:solidFill>
              </a:rPr>
              <a:t>Ils</a:t>
            </a:r>
            <a:r>
              <a:rPr lang="en-GB" sz="2700" b="1" dirty="0">
                <a:solidFill>
                  <a:schemeClr val="bg1"/>
                </a:solidFill>
              </a:rPr>
              <a:t> </a:t>
            </a:r>
            <a:r>
              <a:rPr lang="en-GB" sz="2700" b="1" dirty="0" err="1">
                <a:solidFill>
                  <a:schemeClr val="bg1"/>
                </a:solidFill>
              </a:rPr>
              <a:t>attendent</a:t>
            </a:r>
            <a:r>
              <a:rPr lang="en-GB" sz="2700" b="1" dirty="0">
                <a:solidFill>
                  <a:schemeClr val="bg1"/>
                </a:solidFill>
              </a:rPr>
              <a:t> la </a:t>
            </a:r>
            <a:r>
              <a:rPr lang="en-GB" sz="2700" b="1" dirty="0" err="1">
                <a:solidFill>
                  <a:schemeClr val="bg1"/>
                </a:solidFill>
              </a:rPr>
              <a:t>famille</a:t>
            </a:r>
            <a:r>
              <a:rPr lang="en-GB" sz="2700" b="1" dirty="0">
                <a:solidFill>
                  <a:schemeClr val="bg1"/>
                </a:solidFill>
              </a:rPr>
              <a:t> à la </a:t>
            </a:r>
            <a:r>
              <a:rPr lang="en-GB" sz="2700" b="1" dirty="0" err="1">
                <a:solidFill>
                  <a:schemeClr val="bg1"/>
                </a:solidFill>
              </a:rPr>
              <a:t>gare</a:t>
            </a:r>
            <a:r>
              <a:rPr lang="en-GB" sz="27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10" name="Picture 9" descr="A picture containing doll, shirt&#10;&#10;Description automatically generated">
            <a:extLst>
              <a:ext uri="{FF2B5EF4-FFF2-40B4-BE49-F238E27FC236}">
                <a16:creationId xmlns:a16="http://schemas.microsoft.com/office/drawing/2014/main" id="{3AC2D4DF-5FBD-4B9B-B546-8D7D21715E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58568" y="-155297"/>
            <a:ext cx="1326862" cy="1326862"/>
          </a:xfrm>
          <a:prstGeom prst="rect">
            <a:avLst/>
          </a:prstGeom>
        </p:spPr>
      </p:pic>
      <p:sp>
        <p:nvSpPr>
          <p:cNvPr id="5" name="Speech Bubble: Rectangle with Corners Rounded 4">
            <a:extLst>
              <a:ext uri="{FF2B5EF4-FFF2-40B4-BE49-F238E27FC236}">
                <a16:creationId xmlns:a16="http://schemas.microsoft.com/office/drawing/2014/main" id="{D70DA50A-D54F-4921-AF85-14E3CF44DD84}"/>
              </a:ext>
            </a:extLst>
          </p:cNvPr>
          <p:cNvSpPr/>
          <p:nvPr/>
        </p:nvSpPr>
        <p:spPr>
          <a:xfrm>
            <a:off x="6609347" y="249870"/>
            <a:ext cx="2555545" cy="754843"/>
          </a:xfrm>
          <a:prstGeom prst="wedgeRoundRectCallout">
            <a:avLst>
              <a:gd name="adj1" fmla="val 68933"/>
              <a:gd name="adj2" fmla="val 15117"/>
              <a:gd name="adj3" fmla="val 16667"/>
            </a:avLst>
          </a:prstGeom>
          <a:solidFill>
            <a:srgbClr val="105076"/>
          </a:solidFill>
          <a:ln>
            <a:solidFill>
              <a:srgbClr val="EE6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*la gare</a:t>
            </a:r>
          </a:p>
          <a:p>
            <a:pPr algn="ctr"/>
            <a:r>
              <a:rPr lang="fr-FR" sz="2000" dirty="0">
                <a:solidFill>
                  <a:prstClr val="white"/>
                </a:solidFill>
                <a:latin typeface="Century Gothic" panose="020B0502020202020204" pitchFamily="34" charset="0"/>
              </a:rPr>
              <a:t>= train station</a:t>
            </a:r>
            <a:endParaRPr lang="fr-FR" sz="2000" b="1" dirty="0">
              <a:solidFill>
                <a:prstClr val="white"/>
              </a:solidFill>
              <a:latin typeface="Century Gothic" panose="020B0502020202020204" pitchFamily="34" charset="0"/>
            </a:endParaRPr>
          </a:p>
        </p:txBody>
      </p:sp>
      <p:pic>
        <p:nvPicPr>
          <p:cNvPr id="13" name="Picture 12">
            <a:extLst>
              <a:ext uri="{FF2B5EF4-FFF2-40B4-BE49-F238E27FC236}">
                <a16:creationId xmlns:a16="http://schemas.microsoft.com/office/drawing/2014/main" id="{06820F32-8A1F-4B3A-AD41-05405C7D2E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1256" y="1612680"/>
            <a:ext cx="1228394" cy="1228394"/>
          </a:xfrm>
          <a:prstGeom prst="rect">
            <a:avLst/>
          </a:prstGeom>
        </p:spPr>
      </p:pic>
      <p:pic>
        <p:nvPicPr>
          <p:cNvPr id="15" name="Picture 14">
            <a:extLst>
              <a:ext uri="{FF2B5EF4-FFF2-40B4-BE49-F238E27FC236}">
                <a16:creationId xmlns:a16="http://schemas.microsoft.com/office/drawing/2014/main" id="{5788AD6B-E0E2-41D4-889C-75E6A69CEA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10345" y="4382429"/>
            <a:ext cx="1915478" cy="1915478"/>
          </a:xfrm>
          <a:prstGeom prst="rect">
            <a:avLst/>
          </a:prstGeom>
        </p:spPr>
      </p:pic>
      <p:pic>
        <p:nvPicPr>
          <p:cNvPr id="19" name="Picture 18">
            <a:extLst>
              <a:ext uri="{FF2B5EF4-FFF2-40B4-BE49-F238E27FC236}">
                <a16:creationId xmlns:a16="http://schemas.microsoft.com/office/drawing/2014/main" id="{3C0EAAF8-403C-4242-8320-5DF28078AE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28482" y="1772370"/>
            <a:ext cx="756595" cy="956013"/>
          </a:xfrm>
          <a:prstGeom prst="rect">
            <a:avLst/>
          </a:prstGeom>
        </p:spPr>
      </p:pic>
      <p:sp>
        <p:nvSpPr>
          <p:cNvPr id="26" name="Speech Bubble: Rectangle with Corners Rounded 25">
            <a:extLst>
              <a:ext uri="{FF2B5EF4-FFF2-40B4-BE49-F238E27FC236}">
                <a16:creationId xmlns:a16="http://schemas.microsoft.com/office/drawing/2014/main" id="{9788D79C-06B1-4234-873A-AF467843047A}"/>
              </a:ext>
            </a:extLst>
          </p:cNvPr>
          <p:cNvSpPr/>
          <p:nvPr/>
        </p:nvSpPr>
        <p:spPr>
          <a:xfrm>
            <a:off x="4159529" y="1871553"/>
            <a:ext cx="7723397" cy="498613"/>
          </a:xfrm>
          <a:prstGeom prst="wedgeRoundRectCallout">
            <a:avLst>
              <a:gd name="adj1" fmla="val -55174"/>
              <a:gd name="adj2" fmla="val 23892"/>
              <a:gd name="adj3" fmla="val 1666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200" b="1" dirty="0">
                <a:solidFill>
                  <a:srgbClr val="EE6000"/>
                </a:solidFill>
              </a:rPr>
              <a:t>J’ </a:t>
            </a:r>
            <a:r>
              <a:rPr lang="fr-FR" sz="2200" dirty="0">
                <a:solidFill>
                  <a:srgbClr val="002060"/>
                </a:solidFill>
              </a:rPr>
              <a:t>attends dans la voiture… Papa et Noura viennent ?</a:t>
            </a:r>
          </a:p>
        </p:txBody>
      </p:sp>
      <p:sp>
        <p:nvSpPr>
          <p:cNvPr id="27" name="Speech Bubble: Rectangle with Corners Rounded 26">
            <a:extLst>
              <a:ext uri="{FF2B5EF4-FFF2-40B4-BE49-F238E27FC236}">
                <a16:creationId xmlns:a16="http://schemas.microsoft.com/office/drawing/2014/main" id="{B4207B97-0BA9-4B8C-8C89-165FAB699366}"/>
              </a:ext>
            </a:extLst>
          </p:cNvPr>
          <p:cNvSpPr/>
          <p:nvPr/>
        </p:nvSpPr>
        <p:spPr>
          <a:xfrm>
            <a:off x="3674318" y="2434945"/>
            <a:ext cx="7686723" cy="483828"/>
          </a:xfrm>
          <a:prstGeom prst="wedgeRoundRectCallout">
            <a:avLst>
              <a:gd name="adj1" fmla="val 58277"/>
              <a:gd name="adj2" fmla="val 23410"/>
              <a:gd name="adj3" fmla="val 16667"/>
            </a:avLst>
          </a:prstGeom>
          <a:solidFill>
            <a:schemeClr val="accent1">
              <a:lumMod val="20000"/>
              <a:lumOff val="8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200" dirty="0">
                <a:solidFill>
                  <a:srgbClr val="002060"/>
                </a:solidFill>
              </a:rPr>
              <a:t>Je ne sais pas.  </a:t>
            </a:r>
            <a:r>
              <a:rPr lang="fr-FR" sz="2200" b="1" dirty="0">
                <a:solidFill>
                  <a:srgbClr val="EE6000"/>
                </a:solidFill>
              </a:rPr>
              <a:t>Ils</a:t>
            </a:r>
            <a:r>
              <a:rPr lang="fr-FR" sz="2200" b="1" dirty="0">
                <a:solidFill>
                  <a:srgbClr val="002060"/>
                </a:solidFill>
              </a:rPr>
              <a:t>  </a:t>
            </a:r>
            <a:r>
              <a:rPr lang="fr-FR" sz="2200" dirty="0">
                <a:solidFill>
                  <a:srgbClr val="002060"/>
                </a:solidFill>
              </a:rPr>
              <a:t>ne répondent pas aux messages.</a:t>
            </a:r>
          </a:p>
        </p:txBody>
      </p:sp>
      <p:sp>
        <p:nvSpPr>
          <p:cNvPr id="28" name="Speech Bubble: Rectangle with Corners Rounded 27">
            <a:extLst>
              <a:ext uri="{FF2B5EF4-FFF2-40B4-BE49-F238E27FC236}">
                <a16:creationId xmlns:a16="http://schemas.microsoft.com/office/drawing/2014/main" id="{B362F04A-7F94-421C-8A81-215A32FDA028}"/>
              </a:ext>
            </a:extLst>
          </p:cNvPr>
          <p:cNvSpPr/>
          <p:nvPr/>
        </p:nvSpPr>
        <p:spPr>
          <a:xfrm>
            <a:off x="874011" y="2983550"/>
            <a:ext cx="9820009" cy="497393"/>
          </a:xfrm>
          <a:prstGeom prst="wedgeRoundRectCallout">
            <a:avLst>
              <a:gd name="adj1" fmla="val -55174"/>
              <a:gd name="adj2" fmla="val 23892"/>
              <a:gd name="adj3" fmla="val 1666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200" b="1" dirty="0">
                <a:solidFill>
                  <a:srgbClr val="EE6000"/>
                </a:solidFill>
              </a:rPr>
              <a:t>Ils</a:t>
            </a:r>
            <a:r>
              <a:rPr lang="fr-FR" sz="2200" b="1" dirty="0">
                <a:solidFill>
                  <a:srgbClr val="002060"/>
                </a:solidFill>
              </a:rPr>
              <a:t> </a:t>
            </a:r>
            <a:r>
              <a:rPr lang="fr-FR" sz="2200" dirty="0">
                <a:solidFill>
                  <a:srgbClr val="002060"/>
                </a:solidFill>
              </a:rPr>
              <a:t>entendent des portables dans la gare ? Ils prennent une éternité !</a:t>
            </a:r>
          </a:p>
        </p:txBody>
      </p:sp>
      <p:sp>
        <p:nvSpPr>
          <p:cNvPr id="29" name="Speech Bubble: Rectangle with Corners Rounded 28">
            <a:extLst>
              <a:ext uri="{FF2B5EF4-FFF2-40B4-BE49-F238E27FC236}">
                <a16:creationId xmlns:a16="http://schemas.microsoft.com/office/drawing/2014/main" id="{332CA6AC-BBB7-417B-BCBE-20D4D092BFCA}"/>
              </a:ext>
            </a:extLst>
          </p:cNvPr>
          <p:cNvSpPr/>
          <p:nvPr/>
        </p:nvSpPr>
        <p:spPr>
          <a:xfrm>
            <a:off x="3606919" y="3545724"/>
            <a:ext cx="7407830" cy="498613"/>
          </a:xfrm>
          <a:prstGeom prst="wedgeRoundRectCallout">
            <a:avLst>
              <a:gd name="adj1" fmla="val 58433"/>
              <a:gd name="adj2" fmla="val -24368"/>
              <a:gd name="adj3" fmla="val 16667"/>
            </a:avLst>
          </a:prstGeom>
          <a:solidFill>
            <a:schemeClr val="accent1">
              <a:lumMod val="20000"/>
              <a:lumOff val="8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200" b="1" dirty="0">
                <a:solidFill>
                  <a:srgbClr val="EE6000"/>
                </a:solidFill>
              </a:rPr>
              <a:t>J’ </a:t>
            </a:r>
            <a:r>
              <a:rPr lang="fr-FR" sz="2200" dirty="0">
                <a:solidFill>
                  <a:srgbClr val="002060"/>
                </a:solidFill>
              </a:rPr>
              <a:t>entends une annonce. </a:t>
            </a:r>
            <a:r>
              <a:rPr lang="fr-FR" sz="2200" dirty="0">
                <a:solidFill>
                  <a:srgbClr val="EE6000"/>
                </a:solidFill>
              </a:rPr>
              <a:t> </a:t>
            </a:r>
            <a:r>
              <a:rPr lang="fr-FR" sz="2200" b="1" dirty="0">
                <a:solidFill>
                  <a:srgbClr val="EE6000"/>
                </a:solidFill>
              </a:rPr>
              <a:t>Ils</a:t>
            </a:r>
            <a:r>
              <a:rPr lang="fr-FR" sz="2200" dirty="0">
                <a:solidFill>
                  <a:srgbClr val="EE6000"/>
                </a:solidFill>
              </a:rPr>
              <a:t>  </a:t>
            </a:r>
            <a:r>
              <a:rPr lang="fr-FR" sz="2200" dirty="0">
                <a:solidFill>
                  <a:srgbClr val="002060"/>
                </a:solidFill>
              </a:rPr>
              <a:t>descendent du train.</a:t>
            </a:r>
          </a:p>
        </p:txBody>
      </p:sp>
      <p:sp>
        <p:nvSpPr>
          <p:cNvPr id="30" name="Speech Bubble: Rectangle with Corners Rounded 29">
            <a:extLst>
              <a:ext uri="{FF2B5EF4-FFF2-40B4-BE49-F238E27FC236}">
                <a16:creationId xmlns:a16="http://schemas.microsoft.com/office/drawing/2014/main" id="{C1CB3C89-E6D8-45BE-956E-071CC0DC4C8D}"/>
              </a:ext>
            </a:extLst>
          </p:cNvPr>
          <p:cNvSpPr/>
          <p:nvPr/>
        </p:nvSpPr>
        <p:spPr>
          <a:xfrm>
            <a:off x="714079" y="4109116"/>
            <a:ext cx="9407920" cy="498613"/>
          </a:xfrm>
          <a:prstGeom prst="wedgeRoundRectCallout">
            <a:avLst>
              <a:gd name="adj1" fmla="val -55174"/>
              <a:gd name="adj2" fmla="val 23892"/>
              <a:gd name="adj3" fmla="val 1666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200" b="1" dirty="0">
                <a:solidFill>
                  <a:srgbClr val="EE6000"/>
                </a:solidFill>
              </a:rPr>
              <a:t>J’ </a:t>
            </a:r>
            <a:r>
              <a:rPr lang="fr-FR" sz="2200" dirty="0">
                <a:solidFill>
                  <a:srgbClr val="002060"/>
                </a:solidFill>
              </a:rPr>
              <a:t>attends combien de minutes ? </a:t>
            </a:r>
            <a:r>
              <a:rPr lang="fr-FR" sz="2200" dirty="0">
                <a:solidFill>
                  <a:srgbClr val="EE6000"/>
                </a:solidFill>
              </a:rPr>
              <a:t> </a:t>
            </a:r>
            <a:r>
              <a:rPr lang="fr-FR" sz="2200" b="1" dirty="0">
                <a:solidFill>
                  <a:srgbClr val="EE6000"/>
                </a:solidFill>
              </a:rPr>
              <a:t>Je</a:t>
            </a:r>
            <a:r>
              <a:rPr lang="fr-FR" sz="2200" dirty="0">
                <a:solidFill>
                  <a:srgbClr val="EE6000"/>
                </a:solidFill>
              </a:rPr>
              <a:t> </a:t>
            </a:r>
            <a:r>
              <a:rPr lang="fr-FR" sz="2200" dirty="0">
                <a:solidFill>
                  <a:srgbClr val="002060"/>
                </a:solidFill>
              </a:rPr>
              <a:t>dépends de tes messages!</a:t>
            </a:r>
          </a:p>
        </p:txBody>
      </p:sp>
      <p:sp>
        <p:nvSpPr>
          <p:cNvPr id="31" name="Speech Bubble: Rectangle with Corners Rounded 30">
            <a:extLst>
              <a:ext uri="{FF2B5EF4-FFF2-40B4-BE49-F238E27FC236}">
                <a16:creationId xmlns:a16="http://schemas.microsoft.com/office/drawing/2014/main" id="{F27E46DA-A5A8-4192-ACC5-6BC9BFADE686}"/>
              </a:ext>
            </a:extLst>
          </p:cNvPr>
          <p:cNvSpPr/>
          <p:nvPr/>
        </p:nvSpPr>
        <p:spPr>
          <a:xfrm>
            <a:off x="1588873" y="4672508"/>
            <a:ext cx="7366079" cy="498613"/>
          </a:xfrm>
          <a:prstGeom prst="wedgeRoundRectCallout">
            <a:avLst>
              <a:gd name="adj1" fmla="val 58001"/>
              <a:gd name="adj2" fmla="val 17457"/>
              <a:gd name="adj3" fmla="val 16667"/>
            </a:avLst>
          </a:prstGeom>
          <a:solidFill>
            <a:schemeClr val="accent1">
              <a:lumMod val="20000"/>
              <a:lumOff val="8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200" dirty="0">
                <a:solidFill>
                  <a:srgbClr val="002060"/>
                </a:solidFill>
              </a:rPr>
              <a:t>Maman, s’il te pla</a:t>
            </a:r>
            <a:r>
              <a:rPr lang="fr-FR" sz="2200" dirty="0">
                <a:solidFill>
                  <a:srgbClr val="002060"/>
                </a:solidFill>
                <a:latin typeface="Century Gothic" panose="020B0502020202020204" pitchFamily="34" charset="0"/>
              </a:rPr>
              <a:t>ît</a:t>
            </a:r>
            <a:r>
              <a:rPr lang="fr-FR" sz="2200" dirty="0">
                <a:solidFill>
                  <a:srgbClr val="002060"/>
                </a:solidFill>
              </a:rPr>
              <a:t> !   </a:t>
            </a:r>
            <a:r>
              <a:rPr lang="fr-FR" sz="2200" b="1" dirty="0">
                <a:solidFill>
                  <a:srgbClr val="EE6000"/>
                </a:solidFill>
              </a:rPr>
              <a:t>J’  </a:t>
            </a:r>
            <a:r>
              <a:rPr lang="fr-FR" sz="2200" dirty="0">
                <a:solidFill>
                  <a:srgbClr val="002060"/>
                </a:solidFill>
              </a:rPr>
              <a:t>attends une réponse</a:t>
            </a:r>
            <a:r>
              <a:rPr lang="fr-FR" sz="2000" dirty="0">
                <a:solidFill>
                  <a:srgbClr val="002060"/>
                </a:solidFill>
              </a:rPr>
              <a:t>.</a:t>
            </a:r>
          </a:p>
        </p:txBody>
      </p:sp>
      <p:sp>
        <p:nvSpPr>
          <p:cNvPr id="32" name="Speech Bubble: Rectangle with Corners Rounded 31">
            <a:extLst>
              <a:ext uri="{FF2B5EF4-FFF2-40B4-BE49-F238E27FC236}">
                <a16:creationId xmlns:a16="http://schemas.microsoft.com/office/drawing/2014/main" id="{154ED4B6-F1A4-417D-B2C2-FE08BFD5C086}"/>
              </a:ext>
            </a:extLst>
          </p:cNvPr>
          <p:cNvSpPr/>
          <p:nvPr/>
        </p:nvSpPr>
        <p:spPr>
          <a:xfrm>
            <a:off x="513346" y="5235900"/>
            <a:ext cx="9763022" cy="498613"/>
          </a:xfrm>
          <a:prstGeom prst="wedgeRoundRectCallout">
            <a:avLst>
              <a:gd name="adj1" fmla="val 54250"/>
              <a:gd name="adj2" fmla="val 25697"/>
              <a:gd name="adj3" fmla="val 16667"/>
            </a:avLst>
          </a:prstGeom>
          <a:solidFill>
            <a:schemeClr val="accent1">
              <a:lumMod val="20000"/>
              <a:lumOff val="8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200" b="1" dirty="0">
                <a:solidFill>
                  <a:srgbClr val="EE6000"/>
                </a:solidFill>
              </a:rPr>
              <a:t>Ils</a:t>
            </a:r>
            <a:r>
              <a:rPr lang="fr-FR" sz="2200" dirty="0">
                <a:solidFill>
                  <a:srgbClr val="002060"/>
                </a:solidFill>
              </a:rPr>
              <a:t> répondent maintenant.  </a:t>
            </a:r>
            <a:r>
              <a:rPr lang="fr-FR" sz="2200" b="1" dirty="0">
                <a:solidFill>
                  <a:srgbClr val="EE6000"/>
                </a:solidFill>
              </a:rPr>
              <a:t>Ils</a:t>
            </a:r>
            <a:r>
              <a:rPr lang="fr-FR" sz="2200" dirty="0">
                <a:solidFill>
                  <a:srgbClr val="002060"/>
                </a:solidFill>
              </a:rPr>
              <a:t>  attendent devant la porte de la gare.</a:t>
            </a:r>
          </a:p>
        </p:txBody>
      </p:sp>
      <p:sp>
        <p:nvSpPr>
          <p:cNvPr id="33" name="Speech Bubble: Rectangle with Corners Rounded 32">
            <a:extLst>
              <a:ext uri="{FF2B5EF4-FFF2-40B4-BE49-F238E27FC236}">
                <a16:creationId xmlns:a16="http://schemas.microsoft.com/office/drawing/2014/main" id="{1E19283D-F086-40A3-96BC-4747EAB2AF25}"/>
              </a:ext>
            </a:extLst>
          </p:cNvPr>
          <p:cNvSpPr/>
          <p:nvPr/>
        </p:nvSpPr>
        <p:spPr>
          <a:xfrm>
            <a:off x="714079" y="5799294"/>
            <a:ext cx="7427495" cy="498613"/>
          </a:xfrm>
          <a:prstGeom prst="wedgeRoundRectCallout">
            <a:avLst>
              <a:gd name="adj1" fmla="val -55174"/>
              <a:gd name="adj2" fmla="val 23892"/>
              <a:gd name="adj3" fmla="val 1666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200" dirty="0">
                <a:solidFill>
                  <a:srgbClr val="002060"/>
                </a:solidFill>
              </a:rPr>
              <a:t>D’accord, </a:t>
            </a:r>
            <a:r>
              <a:rPr lang="fr-FR" sz="2200" b="1" dirty="0">
                <a:solidFill>
                  <a:srgbClr val="002060"/>
                </a:solidFill>
              </a:rPr>
              <a:t> </a:t>
            </a:r>
            <a:r>
              <a:rPr lang="fr-FR" sz="2200" b="1" dirty="0">
                <a:solidFill>
                  <a:srgbClr val="EE6000"/>
                </a:solidFill>
              </a:rPr>
              <a:t>je</a:t>
            </a:r>
            <a:r>
              <a:rPr lang="fr-FR" sz="2200" b="1" dirty="0">
                <a:solidFill>
                  <a:srgbClr val="002060"/>
                </a:solidFill>
              </a:rPr>
              <a:t>  </a:t>
            </a:r>
            <a:r>
              <a:rPr lang="fr-FR" sz="2200" dirty="0">
                <a:solidFill>
                  <a:srgbClr val="002060"/>
                </a:solidFill>
              </a:rPr>
              <a:t>descends avec la voiture.</a:t>
            </a:r>
          </a:p>
        </p:txBody>
      </p:sp>
      <p:sp>
        <p:nvSpPr>
          <p:cNvPr id="34" name="Rounded Rectangle 46">
            <a:extLst>
              <a:ext uri="{FF2B5EF4-FFF2-40B4-BE49-F238E27FC236}">
                <a16:creationId xmlns:a16="http://schemas.microsoft.com/office/drawing/2014/main" id="{706B0752-AC77-4F24-929A-B89C3445ACF3}"/>
              </a:ext>
            </a:extLst>
          </p:cNvPr>
          <p:cNvSpPr/>
          <p:nvPr/>
        </p:nvSpPr>
        <p:spPr>
          <a:xfrm>
            <a:off x="4159529" y="1907761"/>
            <a:ext cx="505955" cy="399600"/>
          </a:xfrm>
          <a:prstGeom prst="roundRect">
            <a:avLst>
              <a:gd name="adj"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6" name="Rounded Rectangle 46">
            <a:extLst>
              <a:ext uri="{FF2B5EF4-FFF2-40B4-BE49-F238E27FC236}">
                <a16:creationId xmlns:a16="http://schemas.microsoft.com/office/drawing/2014/main" id="{649D3A6A-35E0-4545-8F52-7F769377FDC5}"/>
              </a:ext>
            </a:extLst>
          </p:cNvPr>
          <p:cNvSpPr/>
          <p:nvPr/>
        </p:nvSpPr>
        <p:spPr>
          <a:xfrm>
            <a:off x="5966638" y="2470767"/>
            <a:ext cx="505955"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Rounded Rectangle 46">
            <a:extLst>
              <a:ext uri="{FF2B5EF4-FFF2-40B4-BE49-F238E27FC236}">
                <a16:creationId xmlns:a16="http://schemas.microsoft.com/office/drawing/2014/main" id="{B38C27CF-3E86-4B80-8AA6-992DBA501CDC}"/>
              </a:ext>
            </a:extLst>
          </p:cNvPr>
          <p:cNvSpPr/>
          <p:nvPr/>
        </p:nvSpPr>
        <p:spPr>
          <a:xfrm>
            <a:off x="947571" y="3032446"/>
            <a:ext cx="505955"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8" name="Rounded Rectangle 46">
            <a:extLst>
              <a:ext uri="{FF2B5EF4-FFF2-40B4-BE49-F238E27FC236}">
                <a16:creationId xmlns:a16="http://schemas.microsoft.com/office/drawing/2014/main" id="{740AFA8F-7A9C-4F33-8513-51799760AFC6}"/>
              </a:ext>
            </a:extLst>
          </p:cNvPr>
          <p:cNvSpPr/>
          <p:nvPr/>
        </p:nvSpPr>
        <p:spPr>
          <a:xfrm>
            <a:off x="3687491" y="3596779"/>
            <a:ext cx="47203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9" name="Rounded Rectangle 46">
            <a:extLst>
              <a:ext uri="{FF2B5EF4-FFF2-40B4-BE49-F238E27FC236}">
                <a16:creationId xmlns:a16="http://schemas.microsoft.com/office/drawing/2014/main" id="{8B0AA4EE-79A1-4DF5-9007-045D12E529D1}"/>
              </a:ext>
            </a:extLst>
          </p:cNvPr>
          <p:cNvSpPr/>
          <p:nvPr/>
        </p:nvSpPr>
        <p:spPr>
          <a:xfrm>
            <a:off x="7334161" y="3599442"/>
            <a:ext cx="505955"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0" name="Rounded Rectangle 46">
            <a:extLst>
              <a:ext uri="{FF2B5EF4-FFF2-40B4-BE49-F238E27FC236}">
                <a16:creationId xmlns:a16="http://schemas.microsoft.com/office/drawing/2014/main" id="{A148F7D8-91D0-42DA-BD0B-057A84EE516F}"/>
              </a:ext>
            </a:extLst>
          </p:cNvPr>
          <p:cNvSpPr/>
          <p:nvPr/>
        </p:nvSpPr>
        <p:spPr>
          <a:xfrm>
            <a:off x="860863" y="4159785"/>
            <a:ext cx="505955"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1" name="Rounded Rectangle 46">
            <a:extLst>
              <a:ext uri="{FF2B5EF4-FFF2-40B4-BE49-F238E27FC236}">
                <a16:creationId xmlns:a16="http://schemas.microsoft.com/office/drawing/2014/main" id="{1EE6E569-9268-4E44-A93D-2D0D1324E489}"/>
              </a:ext>
            </a:extLst>
          </p:cNvPr>
          <p:cNvSpPr/>
          <p:nvPr/>
        </p:nvSpPr>
        <p:spPr>
          <a:xfrm>
            <a:off x="5590045" y="4158622"/>
            <a:ext cx="505955"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2" name="Rounded Rectangle 46">
            <a:extLst>
              <a:ext uri="{FF2B5EF4-FFF2-40B4-BE49-F238E27FC236}">
                <a16:creationId xmlns:a16="http://schemas.microsoft.com/office/drawing/2014/main" id="{887970C6-2836-4721-ABE2-798EEB12C097}"/>
              </a:ext>
            </a:extLst>
          </p:cNvPr>
          <p:cNvSpPr/>
          <p:nvPr/>
        </p:nvSpPr>
        <p:spPr>
          <a:xfrm>
            <a:off x="4936190" y="4722791"/>
            <a:ext cx="505955"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3" name="Rounded Rectangle 46">
            <a:extLst>
              <a:ext uri="{FF2B5EF4-FFF2-40B4-BE49-F238E27FC236}">
                <a16:creationId xmlns:a16="http://schemas.microsoft.com/office/drawing/2014/main" id="{0CBEFBE7-1761-4A46-BD9E-57D9DE0EADDB}"/>
              </a:ext>
            </a:extLst>
          </p:cNvPr>
          <p:cNvSpPr/>
          <p:nvPr/>
        </p:nvSpPr>
        <p:spPr>
          <a:xfrm>
            <a:off x="546517" y="5285211"/>
            <a:ext cx="55080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44" name="Rounded Rectangle 46">
            <a:extLst>
              <a:ext uri="{FF2B5EF4-FFF2-40B4-BE49-F238E27FC236}">
                <a16:creationId xmlns:a16="http://schemas.microsoft.com/office/drawing/2014/main" id="{F5ACBA51-F703-4BAE-AEB9-4EBC661D026E}"/>
              </a:ext>
            </a:extLst>
          </p:cNvPr>
          <p:cNvSpPr/>
          <p:nvPr/>
        </p:nvSpPr>
        <p:spPr>
          <a:xfrm>
            <a:off x="4314446" y="5285211"/>
            <a:ext cx="55080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45" name="Rounded Rectangle 46">
            <a:extLst>
              <a:ext uri="{FF2B5EF4-FFF2-40B4-BE49-F238E27FC236}">
                <a16:creationId xmlns:a16="http://schemas.microsoft.com/office/drawing/2014/main" id="{69BCBB20-7FE0-4415-9F41-6753EBBCEC31}"/>
              </a:ext>
            </a:extLst>
          </p:cNvPr>
          <p:cNvSpPr/>
          <p:nvPr/>
        </p:nvSpPr>
        <p:spPr>
          <a:xfrm>
            <a:off x="3111143" y="5848800"/>
            <a:ext cx="52361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pic>
        <p:nvPicPr>
          <p:cNvPr id="17" name="Picture 16">
            <a:extLst>
              <a:ext uri="{FF2B5EF4-FFF2-40B4-BE49-F238E27FC236}">
                <a16:creationId xmlns:a16="http://schemas.microsoft.com/office/drawing/2014/main" id="{2CE3C43E-72B9-4FEC-BDCA-D51ACAE768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94020" y="5301613"/>
            <a:ext cx="558711" cy="865800"/>
          </a:xfrm>
          <a:prstGeom prst="rect">
            <a:avLst/>
          </a:prstGeom>
        </p:spPr>
      </p:pic>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500795" y="1922454"/>
            <a:ext cx="92881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Il</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lang="en-GB" sz="7200" b="1" kern="0" dirty="0">
                <a:solidFill>
                  <a:srgbClr val="115076"/>
                </a:solidFill>
                <a:latin typeface="Century Gothic" panose="020B0502020202020204" pitchFamily="34" charset="0"/>
                <a:cs typeface="Arial"/>
                <a:sym typeface="Arial"/>
              </a:rPr>
              <a:t>a</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tten</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d</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le train.</a:t>
            </a:r>
          </a:p>
        </p:txBody>
      </p:sp>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La liaison avec ‘aux’</a:t>
            </a:r>
            <a:endParaRPr sz="3600" b="1" dirty="0">
              <a:solidFill>
                <a:schemeClr val="lt1"/>
              </a:solidFill>
            </a:endParaRPr>
          </a:p>
        </p:txBody>
      </p:sp>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2600" b="1" i="0" u="none" strike="noStrike" kern="0" cap="none" spc="0" normalizeH="0" baseline="0" noProof="0" dirty="0">
                <a:ln>
                  <a:noFill/>
                </a:ln>
                <a:solidFill>
                  <a:srgbClr val="FFFFFF"/>
                </a:solidFill>
                <a:effectLst/>
                <a:uLnTx/>
                <a:uFillTx/>
                <a:latin typeface="Century Gothic"/>
                <a:sym typeface="Century Gothic"/>
              </a:rPr>
              <a:t>La liaison avec ‘aux’</a:t>
            </a:r>
          </a:p>
        </p:txBody>
      </p:sp>
      <p:sp>
        <p:nvSpPr>
          <p:cNvPr id="7" name="Action Button: Forward or Next 6">
            <a:hlinkClick r:id="" action="ppaction://noaction" highlightClick="1">
              <a:snd r:embed="rId3" name="il attend le train.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225544" y="3285740"/>
            <a:ext cx="109022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He is waiting for the train.</a:t>
            </a:r>
          </a:p>
        </p:txBody>
      </p:sp>
      <p:pic>
        <p:nvPicPr>
          <p:cNvPr id="15" name="Picture 14" descr="background rectangle">
            <a:extLst>
              <a:ext uri="{FF2B5EF4-FFF2-40B4-BE49-F238E27FC236}">
                <a16:creationId xmlns:a16="http://schemas.microsoft.com/office/drawing/2014/main" id="{8734DB1D-5120-4432-A1A7-A652AE7B787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55CE869E-AE4F-4483-9858-3DAD2F413ECF}"/>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dirty="0">
                <a:ln>
                  <a:noFill/>
                </a:ln>
                <a:solidFill>
                  <a:srgbClr val="FFFFFF"/>
                </a:solidFill>
                <a:effectLst/>
                <a:uLnTx/>
                <a:uFillTx/>
                <a:latin typeface="Century Gothic"/>
                <a:sym typeface="Century Gothic"/>
              </a:rPr>
              <a:t>SFC – </a:t>
            </a:r>
            <a:r>
              <a:rPr kumimoji="0" lang="en-GB" sz="3600" b="1" i="0" u="none" strike="noStrike" kern="0" cap="none" spc="0" normalizeH="0" baseline="0" noProof="0" dirty="0" err="1">
                <a:ln>
                  <a:noFill/>
                </a:ln>
                <a:solidFill>
                  <a:srgbClr val="FFFFFF"/>
                </a:solidFill>
                <a:effectLst/>
                <a:uLnTx/>
                <a:uFillTx/>
                <a:latin typeface="Century Gothic"/>
                <a:sym typeface="Century Gothic"/>
              </a:rPr>
              <a:t>oui</a:t>
            </a:r>
            <a:r>
              <a:rPr kumimoji="0" lang="en-GB" sz="3600" b="1" i="0" u="none" strike="noStrike" kern="0" cap="none" spc="0" normalizeH="0" baseline="0" noProof="0" dirty="0">
                <a:ln>
                  <a:noFill/>
                </a:ln>
                <a:solidFill>
                  <a:srgbClr val="FFFFFF"/>
                </a:solidFill>
                <a:effectLst/>
                <a:uLnTx/>
                <a:uFillTx/>
                <a:latin typeface="Century Gothic"/>
                <a:sym typeface="Century Gothic"/>
              </a:rPr>
              <a:t> </a:t>
            </a:r>
            <a:r>
              <a:rPr kumimoji="0" lang="en-GB" sz="3600" b="1" i="0" u="none" strike="noStrike" kern="0" cap="none" spc="0" normalizeH="0" baseline="0" noProof="0" dirty="0" err="1">
                <a:ln>
                  <a:noFill/>
                </a:ln>
                <a:solidFill>
                  <a:srgbClr val="FFFFFF"/>
                </a:solidFill>
                <a:effectLst/>
                <a:uLnTx/>
                <a:uFillTx/>
                <a:latin typeface="Century Gothic"/>
                <a:sym typeface="Century Gothic"/>
              </a:rPr>
              <a:t>ou</a:t>
            </a:r>
            <a:r>
              <a:rPr kumimoji="0" lang="en-GB" sz="3600" b="1" i="0" u="none" strike="noStrike" kern="0" cap="none" spc="0" normalizeH="0" baseline="0" noProof="0" dirty="0">
                <a:ln>
                  <a:noFill/>
                </a:ln>
                <a:solidFill>
                  <a:srgbClr val="FFFFFF"/>
                </a:solidFill>
                <a:effectLst/>
                <a:uLnTx/>
                <a:uFillTx/>
                <a:latin typeface="Century Gothic"/>
                <a:sym typeface="Century Gothic"/>
              </a:rPr>
              <a:t> non ?</a:t>
            </a:r>
          </a:p>
        </p:txBody>
      </p:sp>
      <p:sp>
        <p:nvSpPr>
          <p:cNvPr id="3" name="Rounded Rectangle 46">
            <a:extLst>
              <a:ext uri="{FF2B5EF4-FFF2-40B4-BE49-F238E27FC236}">
                <a16:creationId xmlns:a16="http://schemas.microsoft.com/office/drawing/2014/main" id="{67A53D23-C740-40B3-92C3-08991ED4139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ular Callout 17"/>
          <p:cNvSpPr/>
          <p:nvPr/>
        </p:nvSpPr>
        <p:spPr>
          <a:xfrm>
            <a:off x="3048000" y="4500282"/>
            <a:ext cx="4769224" cy="1477437"/>
          </a:xfrm>
          <a:prstGeom prst="wedgeRoundRectCallou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SFC = we do </a:t>
            </a:r>
            <a:r>
              <a:rPr lang="en-GB" sz="2400" b="1" dirty="0">
                <a:latin typeface="Century Gothic" panose="020B0502020202020204" pitchFamily="34" charset="0"/>
              </a:rPr>
              <a:t>not</a:t>
            </a:r>
            <a:r>
              <a:rPr lang="en-GB" sz="2400" dirty="0">
                <a:latin typeface="Century Gothic" panose="020B0502020202020204" pitchFamily="34" charset="0"/>
              </a:rPr>
              <a:t> hear the -</a:t>
            </a:r>
            <a:r>
              <a:rPr lang="en-GB" sz="2400" b="1" dirty="0">
                <a:latin typeface="Century Gothic" panose="020B0502020202020204" pitchFamily="34" charset="0"/>
              </a:rPr>
              <a:t>d</a:t>
            </a:r>
            <a:r>
              <a:rPr lang="en-GB" sz="2400" dirty="0">
                <a:latin typeface="Century Gothic" panose="020B0502020202020204" pitchFamily="34" charset="0"/>
              </a:rPr>
              <a:t> at the end of the stem</a:t>
            </a:r>
          </a:p>
        </p:txBody>
      </p:sp>
      <p:pic>
        <p:nvPicPr>
          <p:cNvPr id="1026" name="Picture 2" descr="High Speed Train, Railway, Ice, Train, Transportation">
            <a:extLst>
              <a:ext uri="{FF2B5EF4-FFF2-40B4-BE49-F238E27FC236}">
                <a16:creationId xmlns:a16="http://schemas.microsoft.com/office/drawing/2014/main" id="{1F64360B-E731-43BE-8E41-BF78289113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55044" y="4394449"/>
            <a:ext cx="2954876" cy="14774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91799" y="5028819"/>
            <a:ext cx="436007" cy="1174468"/>
          </a:xfrm>
          <a:prstGeom prst="rect">
            <a:avLst/>
          </a:prstGeom>
        </p:spPr>
      </p:pic>
    </p:spTree>
    <p:extLst>
      <p:ext uri="{BB962C8B-B14F-4D97-AF65-F5344CB8AC3E}">
        <p14:creationId xmlns:p14="http://schemas.microsoft.com/office/powerpoint/2010/main" val="258957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 attend le trai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598103" y="1819344"/>
            <a:ext cx="92881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Il</a:t>
            </a:r>
            <a:r>
              <a:rPr kumimoji="0" lang="en-GB" sz="7200" b="1" i="0" u="none" strike="noStrike" kern="0" cap="none" spc="0" normalizeH="0" baseline="0" noProof="0" dirty="0" err="1">
                <a:ln>
                  <a:noFill/>
                </a:ln>
                <a:solidFill>
                  <a:srgbClr val="115076"/>
                </a:solidFill>
                <a:effectLst/>
                <a:uLnTx/>
                <a:uFillTx/>
                <a:latin typeface="Century Gothic" panose="020B0502020202020204" pitchFamily="34" charset="0"/>
                <a:ea typeface="+mn-ea"/>
                <a:cs typeface="Arial"/>
                <a:sym typeface="Arial"/>
              </a:rPr>
              <a:t>s</a:t>
            </a:r>
            <a:r>
              <a:rPr kumimoji="0" lang="en-GB" sz="7200" b="1" i="0" u="none" strike="noStrike" kern="0" cap="none" spc="0" normalizeH="0" baseline="0" noProof="0" dirty="0">
                <a:ln>
                  <a:noFill/>
                </a:ln>
                <a:solidFill>
                  <a:srgbClr val="115076"/>
                </a:solidFill>
                <a:effectLst/>
                <a:uLnTx/>
                <a:uFillTx/>
                <a:latin typeface="Century Gothic" panose="020B0502020202020204" pitchFamily="34" charset="0"/>
                <a:ea typeface="+mn-ea"/>
                <a:cs typeface="Arial"/>
                <a:sym typeface="Arial"/>
              </a:rPr>
              <a:t> </a:t>
            </a:r>
            <a:r>
              <a:rPr kumimoji="0" lang="en-GB" sz="7200" b="1" i="0" u="none" strike="noStrike" kern="0" cap="none" spc="0" normalizeH="0" baseline="0" noProof="0" dirty="0" err="1">
                <a:ln>
                  <a:noFill/>
                </a:ln>
                <a:solidFill>
                  <a:srgbClr val="115076"/>
                </a:solidFill>
                <a:effectLst/>
                <a:uLnTx/>
                <a:uFillTx/>
                <a:latin typeface="Century Gothic" panose="020B0502020202020204" pitchFamily="34" charset="0"/>
                <a:ea typeface="+mn-ea"/>
                <a:cs typeface="Arial"/>
                <a:sym typeface="Arial"/>
              </a:rPr>
              <a:t>atten</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de</a:t>
            </a:r>
            <a:r>
              <a:rPr kumimoji="0" lang="en-GB" sz="7200" b="1" i="0" u="none" strike="noStrike" kern="0" cap="none" spc="0" normalizeH="0" baseline="0" noProof="0" dirty="0" err="1">
                <a:ln>
                  <a:noFill/>
                </a:ln>
                <a:solidFill>
                  <a:srgbClr val="115076"/>
                </a:solidFill>
                <a:effectLst/>
                <a:uLnTx/>
                <a:uFillTx/>
                <a:latin typeface="Century Gothic" panose="020B0502020202020204" pitchFamily="34" charset="0"/>
                <a:ea typeface="+mn-ea"/>
                <a:cs typeface="Arial"/>
                <a:sym typeface="Arial"/>
              </a:rPr>
              <a:t>nt</a:t>
            </a:r>
            <a:r>
              <a:rPr kumimoji="0" lang="en-GB" sz="7200" b="1" i="0" u="none" strike="noStrike" kern="0" cap="none" spc="0" normalizeH="0" baseline="0" noProof="0" dirty="0">
                <a:ln>
                  <a:noFill/>
                </a:ln>
                <a:solidFill>
                  <a:srgbClr val="115076"/>
                </a:solidFill>
                <a:effectLst/>
                <a:uLnTx/>
                <a:uFillTx/>
                <a:latin typeface="Century Gothic" panose="020B0502020202020204" pitchFamily="34" charset="0"/>
                <a:ea typeface="+mn-ea"/>
                <a:cs typeface="Arial"/>
                <a:sym typeface="Arial"/>
              </a:rPr>
              <a:t> </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 train.</a:t>
            </a:r>
          </a:p>
        </p:txBody>
      </p:sp>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La liaison avec ‘aux’</a:t>
            </a:r>
            <a:endParaRPr sz="3600" b="1" dirty="0">
              <a:solidFill>
                <a:schemeClr val="lt1"/>
              </a:solidFill>
            </a:endParaRPr>
          </a:p>
        </p:txBody>
      </p:sp>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2600" b="1" i="0" u="none" strike="noStrike" kern="0" cap="none" spc="0" normalizeH="0" baseline="0" noProof="0" dirty="0">
                <a:ln>
                  <a:noFill/>
                </a:ln>
                <a:solidFill>
                  <a:srgbClr val="FFFFFF"/>
                </a:solidFill>
                <a:effectLst/>
                <a:uLnTx/>
                <a:uFillTx/>
                <a:latin typeface="Century Gothic"/>
                <a:sym typeface="Century Gothic"/>
              </a:rPr>
              <a:t>La liaison avec ‘aux’</a:t>
            </a:r>
          </a:p>
        </p:txBody>
      </p:sp>
      <p:sp>
        <p:nvSpPr>
          <p:cNvPr id="7" name="Action Button: Forward or Next 6">
            <a:hlinkClick r:id="" action="ppaction://noaction" highlightClick="1">
              <a:snd r:embed="rId3" name="ils attendent le train.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225544" y="3285740"/>
            <a:ext cx="109022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They are waiting for the train.</a:t>
            </a:r>
          </a:p>
        </p:txBody>
      </p:sp>
      <p:pic>
        <p:nvPicPr>
          <p:cNvPr id="15" name="Picture 14" descr="background rectangle">
            <a:extLst>
              <a:ext uri="{FF2B5EF4-FFF2-40B4-BE49-F238E27FC236}">
                <a16:creationId xmlns:a16="http://schemas.microsoft.com/office/drawing/2014/main" id="{8734DB1D-5120-4432-A1A7-A652AE7B787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55CE869E-AE4F-4483-9858-3DAD2F413ECF}"/>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dirty="0">
                <a:ln>
                  <a:noFill/>
                </a:ln>
                <a:solidFill>
                  <a:srgbClr val="FFFFFF"/>
                </a:solidFill>
                <a:effectLst/>
                <a:uLnTx/>
                <a:uFillTx/>
                <a:latin typeface="Century Gothic"/>
                <a:sym typeface="Century Gothic"/>
              </a:rPr>
              <a:t>SFC – </a:t>
            </a:r>
            <a:r>
              <a:rPr kumimoji="0" lang="en-GB" sz="3600" b="1" i="0" u="none" strike="noStrike" kern="0" cap="none" spc="0" normalizeH="0" baseline="0" noProof="0" dirty="0" err="1">
                <a:ln>
                  <a:noFill/>
                </a:ln>
                <a:solidFill>
                  <a:srgbClr val="FFFFFF"/>
                </a:solidFill>
                <a:effectLst/>
                <a:uLnTx/>
                <a:uFillTx/>
                <a:latin typeface="Century Gothic"/>
                <a:sym typeface="Century Gothic"/>
              </a:rPr>
              <a:t>oui</a:t>
            </a:r>
            <a:r>
              <a:rPr kumimoji="0" lang="en-GB" sz="3600" b="1" i="0" u="none" strike="noStrike" kern="0" cap="none" spc="0" normalizeH="0" baseline="0" noProof="0" dirty="0">
                <a:ln>
                  <a:noFill/>
                </a:ln>
                <a:solidFill>
                  <a:srgbClr val="FFFFFF"/>
                </a:solidFill>
                <a:effectLst/>
                <a:uLnTx/>
                <a:uFillTx/>
                <a:latin typeface="Century Gothic"/>
                <a:sym typeface="Century Gothic"/>
              </a:rPr>
              <a:t> </a:t>
            </a:r>
            <a:r>
              <a:rPr kumimoji="0" lang="en-GB" sz="3600" b="1" i="0" u="none" strike="noStrike" kern="0" cap="none" spc="0" normalizeH="0" baseline="0" noProof="0" dirty="0" err="1">
                <a:ln>
                  <a:noFill/>
                </a:ln>
                <a:solidFill>
                  <a:srgbClr val="FFFFFF"/>
                </a:solidFill>
                <a:effectLst/>
                <a:uLnTx/>
                <a:uFillTx/>
                <a:latin typeface="Century Gothic"/>
                <a:sym typeface="Century Gothic"/>
              </a:rPr>
              <a:t>ou</a:t>
            </a:r>
            <a:r>
              <a:rPr kumimoji="0" lang="en-GB" sz="3600" b="1" i="0" u="none" strike="noStrike" kern="0" cap="none" spc="0" normalizeH="0" baseline="0" noProof="0" dirty="0">
                <a:ln>
                  <a:noFill/>
                </a:ln>
                <a:solidFill>
                  <a:srgbClr val="FFFFFF"/>
                </a:solidFill>
                <a:effectLst/>
                <a:uLnTx/>
                <a:uFillTx/>
                <a:latin typeface="Century Gothic"/>
                <a:sym typeface="Century Gothic"/>
              </a:rPr>
              <a:t> non ?</a:t>
            </a:r>
          </a:p>
        </p:txBody>
      </p:sp>
      <p:sp>
        <p:nvSpPr>
          <p:cNvPr id="3" name="Rounded Rectangle 46">
            <a:extLst>
              <a:ext uri="{FF2B5EF4-FFF2-40B4-BE49-F238E27FC236}">
                <a16:creationId xmlns:a16="http://schemas.microsoft.com/office/drawing/2014/main" id="{67A53D23-C740-40B3-92C3-08991ED4139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ounded Rectangular Callout 8"/>
          <p:cNvSpPr/>
          <p:nvPr/>
        </p:nvSpPr>
        <p:spPr>
          <a:xfrm>
            <a:off x="3048000" y="4500282"/>
            <a:ext cx="3890682" cy="1477437"/>
          </a:xfrm>
          <a:prstGeom prst="wedgeRoundRectCallou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SFe</a:t>
            </a:r>
            <a:r>
              <a:rPr lang="en-GB" sz="2400" dirty="0">
                <a:latin typeface="Century Gothic" panose="020B0502020202020204" pitchFamily="34" charset="0"/>
              </a:rPr>
              <a:t> + SFC = we hear the -</a:t>
            </a:r>
            <a:r>
              <a:rPr lang="en-GB" sz="2400" b="1" dirty="0">
                <a:latin typeface="Century Gothic" panose="020B0502020202020204" pitchFamily="34" charset="0"/>
              </a:rPr>
              <a:t>d</a:t>
            </a:r>
            <a:r>
              <a:rPr lang="en-GB" sz="2400" dirty="0">
                <a:latin typeface="Century Gothic" panose="020B0502020202020204" pitchFamily="34" charset="0"/>
              </a:rPr>
              <a:t> at the end of the stem</a:t>
            </a:r>
          </a:p>
        </p:txBody>
      </p:sp>
      <p:pic>
        <p:nvPicPr>
          <p:cNvPr id="2" name="Picture 2" descr="High Speed Train, Railway, Ice, Train, Transportation">
            <a:extLst>
              <a:ext uri="{FF2B5EF4-FFF2-40B4-BE49-F238E27FC236}">
                <a16:creationId xmlns:a16="http://schemas.microsoft.com/office/drawing/2014/main" id="{5CB894EA-45FF-421A-9C9B-CC0C76EB79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55044" y="4394449"/>
            <a:ext cx="2954876" cy="14774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74477" y="4995773"/>
            <a:ext cx="1249034" cy="1230321"/>
          </a:xfrm>
          <a:prstGeom prst="rect">
            <a:avLst/>
          </a:prstGeom>
        </p:spPr>
      </p:pic>
    </p:spTree>
    <p:extLst>
      <p:ext uri="{BB962C8B-B14F-4D97-AF65-F5344CB8AC3E}">
        <p14:creationId xmlns:p14="http://schemas.microsoft.com/office/powerpoint/2010/main" val="361685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attendent le trai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0" y="1922454"/>
            <a:ext cx="12191999" cy="1107996"/>
          </a:xfrm>
          <a:prstGeom prst="rect">
            <a:avLst/>
          </a:prstGeom>
          <a:noFill/>
        </p:spPr>
        <p:txBody>
          <a:bodyPr wrap="square" rtlCol="0">
            <a:spAutoFit/>
          </a:bodyPr>
          <a:lstStyle/>
          <a:p>
            <a:pPr lvl="0" algn="ctr">
              <a:buClr>
                <a:srgbClr val="000000"/>
              </a:buClr>
              <a:defRPr/>
            </a:pP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EIle</a:t>
            </a:r>
            <a:r>
              <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lang="en-GB" sz="6600" b="1" kern="0" dirty="0" err="1">
                <a:solidFill>
                  <a:srgbClr val="115076"/>
                </a:solidFill>
                <a:latin typeface="Century Gothic" panose="020B0502020202020204" pitchFamily="34" charset="0"/>
                <a:cs typeface="Arial"/>
                <a:sym typeface="Arial"/>
              </a:rPr>
              <a:t>enten</a:t>
            </a:r>
            <a:r>
              <a:rPr lang="en-GB" sz="6600" b="1" kern="0" dirty="0" err="1">
                <a:solidFill>
                  <a:srgbClr val="EE6000"/>
                </a:solidFill>
                <a:latin typeface="Century Gothic" panose="020B0502020202020204" pitchFamily="34" charset="0"/>
                <a:cs typeface="Arial"/>
                <a:sym typeface="Arial"/>
              </a:rPr>
              <a:t>d</a:t>
            </a:r>
            <a:r>
              <a:rPr lang="en-GB" sz="6600" b="1" kern="0" dirty="0">
                <a:solidFill>
                  <a:srgbClr val="115076"/>
                </a:solidFill>
                <a:latin typeface="Century Gothic" panose="020B0502020202020204" pitchFamily="34" charset="0"/>
                <a:cs typeface="Arial"/>
                <a:sym typeface="Arial"/>
              </a:rPr>
              <a:t> </a:t>
            </a:r>
            <a:r>
              <a:rPr lang="en-GB" sz="6600" b="1" kern="0" noProof="0" dirty="0">
                <a:solidFill>
                  <a:srgbClr val="115076"/>
                </a:solidFill>
                <a:latin typeface="Century Gothic" panose="020B0502020202020204" pitchFamily="34" charset="0"/>
                <a:cs typeface="Arial"/>
                <a:sym typeface="Arial"/>
              </a:rPr>
              <a:t>la conversation</a:t>
            </a:r>
            <a:r>
              <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La liaison avec ‘aux’</a:t>
            </a:r>
            <a:endParaRPr sz="3600" b="1" dirty="0">
              <a:solidFill>
                <a:schemeClr val="lt1"/>
              </a:solidFill>
            </a:endParaRPr>
          </a:p>
        </p:txBody>
      </p:sp>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2600" b="1" i="0" u="none" strike="noStrike" kern="0" cap="none" spc="0" normalizeH="0" baseline="0" noProof="0" dirty="0">
                <a:ln>
                  <a:noFill/>
                </a:ln>
                <a:solidFill>
                  <a:srgbClr val="FFFFFF"/>
                </a:solidFill>
                <a:effectLst/>
                <a:uLnTx/>
                <a:uFillTx/>
                <a:latin typeface="Century Gothic"/>
                <a:sym typeface="Century Gothic"/>
              </a:rPr>
              <a:t>La liaison avec ‘aux’</a:t>
            </a:r>
          </a:p>
        </p:txBody>
      </p:sp>
      <p:sp>
        <p:nvSpPr>
          <p:cNvPr id="7" name="Action Button: Forward or Next 6">
            <a:hlinkClick r:id="" action="ppaction://noaction" highlightClick="1">
              <a:snd r:embed="rId3" name="elle entend la conversation.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225544" y="3285740"/>
            <a:ext cx="109022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She hears </a:t>
            </a:r>
            <a:r>
              <a:rPr kumimoji="0" lang="en-GB" sz="3600" b="1" i="0" u="none" strike="noStrike" kern="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the conversation</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pic>
        <p:nvPicPr>
          <p:cNvPr id="15" name="Picture 14" descr="background rectangle">
            <a:extLst>
              <a:ext uri="{FF2B5EF4-FFF2-40B4-BE49-F238E27FC236}">
                <a16:creationId xmlns:a16="http://schemas.microsoft.com/office/drawing/2014/main" id="{8734DB1D-5120-4432-A1A7-A652AE7B787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55CE869E-AE4F-4483-9858-3DAD2F413ECF}"/>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dirty="0">
                <a:ln>
                  <a:noFill/>
                </a:ln>
                <a:solidFill>
                  <a:srgbClr val="FFFFFF"/>
                </a:solidFill>
                <a:effectLst/>
                <a:uLnTx/>
                <a:uFillTx/>
                <a:latin typeface="Century Gothic"/>
                <a:sym typeface="Century Gothic"/>
              </a:rPr>
              <a:t>SFC – </a:t>
            </a:r>
            <a:r>
              <a:rPr kumimoji="0" lang="en-GB" sz="3600" b="1" i="0" u="none" strike="noStrike" kern="0" cap="none" spc="0" normalizeH="0" baseline="0" noProof="0" dirty="0" err="1">
                <a:ln>
                  <a:noFill/>
                </a:ln>
                <a:solidFill>
                  <a:srgbClr val="FFFFFF"/>
                </a:solidFill>
                <a:effectLst/>
                <a:uLnTx/>
                <a:uFillTx/>
                <a:latin typeface="Century Gothic"/>
                <a:sym typeface="Century Gothic"/>
              </a:rPr>
              <a:t>oui</a:t>
            </a:r>
            <a:r>
              <a:rPr kumimoji="0" lang="en-GB" sz="3600" b="1" i="0" u="none" strike="noStrike" kern="0" cap="none" spc="0" normalizeH="0" baseline="0" noProof="0" dirty="0">
                <a:ln>
                  <a:noFill/>
                </a:ln>
                <a:solidFill>
                  <a:srgbClr val="FFFFFF"/>
                </a:solidFill>
                <a:effectLst/>
                <a:uLnTx/>
                <a:uFillTx/>
                <a:latin typeface="Century Gothic"/>
                <a:sym typeface="Century Gothic"/>
              </a:rPr>
              <a:t> </a:t>
            </a:r>
            <a:r>
              <a:rPr kumimoji="0" lang="en-GB" sz="3600" b="1" i="0" u="none" strike="noStrike" kern="0" cap="none" spc="0" normalizeH="0" baseline="0" noProof="0" dirty="0" err="1">
                <a:ln>
                  <a:noFill/>
                </a:ln>
                <a:solidFill>
                  <a:srgbClr val="FFFFFF"/>
                </a:solidFill>
                <a:effectLst/>
                <a:uLnTx/>
                <a:uFillTx/>
                <a:latin typeface="Century Gothic"/>
                <a:sym typeface="Century Gothic"/>
              </a:rPr>
              <a:t>ou</a:t>
            </a:r>
            <a:r>
              <a:rPr kumimoji="0" lang="en-GB" sz="3600" b="1" i="0" u="none" strike="noStrike" kern="0" cap="none" spc="0" normalizeH="0" baseline="0" noProof="0" dirty="0">
                <a:ln>
                  <a:noFill/>
                </a:ln>
                <a:solidFill>
                  <a:srgbClr val="FFFFFF"/>
                </a:solidFill>
                <a:effectLst/>
                <a:uLnTx/>
                <a:uFillTx/>
                <a:latin typeface="Century Gothic"/>
                <a:sym typeface="Century Gothic"/>
              </a:rPr>
              <a:t> non ?</a:t>
            </a:r>
          </a:p>
        </p:txBody>
      </p:sp>
      <p:sp>
        <p:nvSpPr>
          <p:cNvPr id="3" name="Rounded Rectangle 46">
            <a:extLst>
              <a:ext uri="{FF2B5EF4-FFF2-40B4-BE49-F238E27FC236}">
                <a16:creationId xmlns:a16="http://schemas.microsoft.com/office/drawing/2014/main" id="{67A53D23-C740-40B3-92C3-08991ED4139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3640" y="5079360"/>
            <a:ext cx="1008332" cy="1073386"/>
          </a:xfrm>
          <a:prstGeom prst="rect">
            <a:avLst/>
          </a:prstGeom>
        </p:spPr>
      </p:pic>
      <p:sp>
        <p:nvSpPr>
          <p:cNvPr id="8" name="Oval Callout 7"/>
          <p:cNvSpPr/>
          <p:nvPr/>
        </p:nvSpPr>
        <p:spPr>
          <a:xfrm>
            <a:off x="7448413" y="4742864"/>
            <a:ext cx="2829062" cy="1023047"/>
          </a:xfrm>
          <a:prstGeom prst="wedgeEllipseCallout">
            <a:avLst>
              <a:gd name="adj1" fmla="val 60922"/>
              <a:gd name="adj2" fmla="val 589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ular Callout 13"/>
          <p:cNvSpPr/>
          <p:nvPr/>
        </p:nvSpPr>
        <p:spPr>
          <a:xfrm>
            <a:off x="2545985" y="4500282"/>
            <a:ext cx="4769224" cy="1477437"/>
          </a:xfrm>
          <a:prstGeom prst="wedgeRoundRectCallou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SFC = we do </a:t>
            </a:r>
            <a:r>
              <a:rPr lang="en-GB" sz="2400" b="1" dirty="0">
                <a:latin typeface="Century Gothic" panose="020B0502020202020204" pitchFamily="34" charset="0"/>
              </a:rPr>
              <a:t>not</a:t>
            </a:r>
            <a:r>
              <a:rPr lang="en-GB" sz="2400" dirty="0">
                <a:latin typeface="Century Gothic" panose="020B0502020202020204" pitchFamily="34" charset="0"/>
              </a:rPr>
              <a:t> hear the -</a:t>
            </a:r>
            <a:r>
              <a:rPr lang="en-GB" sz="2400" b="1" dirty="0">
                <a:latin typeface="Century Gothic" panose="020B0502020202020204" pitchFamily="34" charset="0"/>
              </a:rPr>
              <a:t>d</a:t>
            </a:r>
            <a:r>
              <a:rPr lang="en-GB" sz="2400" dirty="0">
                <a:latin typeface="Century Gothic" panose="020B0502020202020204" pitchFamily="34" charset="0"/>
              </a:rPr>
              <a:t> at the end of the stem</a:t>
            </a:r>
          </a:p>
        </p:txBody>
      </p:sp>
    </p:spTree>
    <p:extLst>
      <p:ext uri="{BB962C8B-B14F-4D97-AF65-F5344CB8AC3E}">
        <p14:creationId xmlns:p14="http://schemas.microsoft.com/office/powerpoint/2010/main" val="96791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 entend la conversati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97354" y="2032267"/>
            <a:ext cx="11959663" cy="1015663"/>
          </a:xfrm>
          <a:prstGeom prst="rect">
            <a:avLst/>
          </a:prstGeom>
          <a:noFill/>
        </p:spPr>
        <p:txBody>
          <a:bodyPr wrap="square" rtlCol="0">
            <a:spAutoFit/>
          </a:bodyPr>
          <a:lstStyle/>
          <a:p>
            <a:pPr lvl="0" algn="ctr">
              <a:buClr>
                <a:srgbClr val="000000"/>
              </a:buClr>
              <a:defRPr/>
            </a:pPr>
            <a:r>
              <a:rPr lang="en-GB" sz="6000" b="1" dirty="0" err="1">
                <a:solidFill>
                  <a:srgbClr val="5B9BD5">
                    <a:lumMod val="50000"/>
                  </a:srgbClr>
                </a:solidFill>
                <a:latin typeface="Century Gothic" panose="020B0502020202020204" pitchFamily="34" charset="0"/>
              </a:rPr>
              <a:t>EIles</a:t>
            </a:r>
            <a:r>
              <a:rPr lang="en-GB" sz="6000" b="1" kern="0" dirty="0">
                <a:solidFill>
                  <a:srgbClr val="5B9BD5">
                    <a:lumMod val="50000"/>
                  </a:srgbClr>
                </a:solidFill>
                <a:latin typeface="Century Gothic" panose="020B0502020202020204" pitchFamily="34" charset="0"/>
                <a:cs typeface="Arial"/>
                <a:sym typeface="Arial"/>
              </a:rPr>
              <a:t> </a:t>
            </a:r>
            <a:r>
              <a:rPr lang="en-GB" sz="6000" b="1" kern="0" dirty="0" err="1">
                <a:solidFill>
                  <a:srgbClr val="115076"/>
                </a:solidFill>
                <a:latin typeface="Century Gothic" panose="020B0502020202020204" pitchFamily="34" charset="0"/>
                <a:cs typeface="Arial"/>
                <a:sym typeface="Arial"/>
              </a:rPr>
              <a:t>enten</a:t>
            </a:r>
            <a:r>
              <a:rPr lang="en-GB" sz="6000" b="1" kern="0" dirty="0" err="1">
                <a:solidFill>
                  <a:srgbClr val="EE6000"/>
                </a:solidFill>
                <a:latin typeface="Century Gothic" panose="020B0502020202020204" pitchFamily="34" charset="0"/>
                <a:cs typeface="Arial"/>
                <a:sym typeface="Arial"/>
              </a:rPr>
              <a:t>de</a:t>
            </a:r>
            <a:r>
              <a:rPr lang="en-GB" sz="6000" b="1" kern="0" dirty="0" err="1">
                <a:solidFill>
                  <a:srgbClr val="115076"/>
                </a:solidFill>
                <a:latin typeface="Century Gothic" panose="020B0502020202020204" pitchFamily="34" charset="0"/>
                <a:cs typeface="Arial"/>
                <a:sym typeface="Arial"/>
              </a:rPr>
              <a:t>nt</a:t>
            </a:r>
            <a:r>
              <a:rPr lang="en-GB" sz="6000" b="1" kern="0" dirty="0">
                <a:solidFill>
                  <a:srgbClr val="115076"/>
                </a:solidFill>
                <a:latin typeface="Century Gothic" panose="020B0502020202020204" pitchFamily="34" charset="0"/>
                <a:cs typeface="Arial"/>
                <a:sym typeface="Arial"/>
              </a:rPr>
              <a:t> la conversation</a:t>
            </a:r>
            <a:r>
              <a:rPr lang="en-GB" sz="6000" b="1" kern="0" dirty="0">
                <a:solidFill>
                  <a:srgbClr val="5B9BD5">
                    <a:lumMod val="50000"/>
                  </a:srgbClr>
                </a:solidFill>
                <a:latin typeface="Century Gothic" panose="020B0502020202020204" pitchFamily="34" charset="0"/>
                <a:cs typeface="Arial"/>
                <a:sym typeface="Arial"/>
              </a:rPr>
              <a:t>.</a:t>
            </a:r>
          </a:p>
        </p:txBody>
      </p:sp>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La liaison avec ‘aux’</a:t>
            </a:r>
            <a:endParaRPr sz="3600" b="1" dirty="0">
              <a:solidFill>
                <a:schemeClr val="lt1"/>
              </a:solidFill>
            </a:endParaRPr>
          </a:p>
        </p:txBody>
      </p:sp>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2600" b="1" i="0" u="none" strike="noStrike" kern="0" cap="none" spc="0" normalizeH="0" baseline="0" noProof="0" dirty="0">
                <a:ln>
                  <a:noFill/>
                </a:ln>
                <a:solidFill>
                  <a:srgbClr val="FFFFFF"/>
                </a:solidFill>
                <a:effectLst/>
                <a:uLnTx/>
                <a:uFillTx/>
                <a:latin typeface="Century Gothic"/>
                <a:sym typeface="Century Gothic"/>
              </a:rPr>
              <a:t>La liaison avec ‘aux’</a:t>
            </a:r>
          </a:p>
        </p:txBody>
      </p:sp>
      <p:sp>
        <p:nvSpPr>
          <p:cNvPr id="7" name="Action Button: Forward or Next 6">
            <a:hlinkClick r:id="" action="ppaction://noaction" highlightClick="1">
              <a:snd r:embed="rId3" name="elles entendent la conversation.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225544" y="3285740"/>
            <a:ext cx="109022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They hear the conversation.</a:t>
            </a:r>
          </a:p>
        </p:txBody>
      </p:sp>
      <p:pic>
        <p:nvPicPr>
          <p:cNvPr id="15" name="Picture 14" descr="background rectangle">
            <a:extLst>
              <a:ext uri="{FF2B5EF4-FFF2-40B4-BE49-F238E27FC236}">
                <a16:creationId xmlns:a16="http://schemas.microsoft.com/office/drawing/2014/main" id="{8734DB1D-5120-4432-A1A7-A652AE7B787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55CE869E-AE4F-4483-9858-3DAD2F413ECF}"/>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SFC – </a:t>
            </a:r>
            <a:r>
              <a:rPr kumimoji="0" lang="en-GB" sz="3600" b="1" i="0" u="none" strike="noStrike" kern="0" cap="none" spc="0" normalizeH="0" baseline="0" noProof="0" dirty="0" err="1">
                <a:ln>
                  <a:noFill/>
                </a:ln>
                <a:solidFill>
                  <a:srgbClr val="FFFFFF"/>
                </a:solidFill>
                <a:effectLst/>
                <a:uLnTx/>
                <a:uFillTx/>
                <a:latin typeface="Century Gothic"/>
                <a:sym typeface="Century Gothic"/>
              </a:rPr>
              <a:t>oui</a:t>
            </a:r>
            <a:r>
              <a:rPr kumimoji="0" lang="en-GB" sz="3600" b="1" i="0" u="none" strike="noStrike" kern="0" cap="none" spc="0" normalizeH="0" baseline="0" noProof="0" dirty="0">
                <a:ln>
                  <a:noFill/>
                </a:ln>
                <a:solidFill>
                  <a:srgbClr val="FFFFFF"/>
                </a:solidFill>
                <a:effectLst/>
                <a:uLnTx/>
                <a:uFillTx/>
                <a:latin typeface="Century Gothic"/>
                <a:sym typeface="Century Gothic"/>
              </a:rPr>
              <a:t> </a:t>
            </a:r>
            <a:r>
              <a:rPr kumimoji="0" lang="en-GB" sz="3600" b="1" i="0" u="none" strike="noStrike" kern="0" cap="none" spc="0" normalizeH="0" baseline="0" noProof="0" dirty="0" err="1">
                <a:ln>
                  <a:noFill/>
                </a:ln>
                <a:solidFill>
                  <a:srgbClr val="FFFFFF"/>
                </a:solidFill>
                <a:effectLst/>
                <a:uLnTx/>
                <a:uFillTx/>
                <a:latin typeface="Century Gothic"/>
                <a:sym typeface="Century Gothic"/>
              </a:rPr>
              <a:t>ou</a:t>
            </a:r>
            <a:r>
              <a:rPr kumimoji="0" lang="en-GB" sz="3600" b="1" i="0" u="none" strike="noStrike" kern="0" cap="none" spc="0" normalizeH="0" baseline="0" noProof="0" dirty="0">
                <a:ln>
                  <a:noFill/>
                </a:ln>
                <a:solidFill>
                  <a:srgbClr val="FFFFFF"/>
                </a:solidFill>
                <a:effectLst/>
                <a:uLnTx/>
                <a:uFillTx/>
                <a:latin typeface="Century Gothic"/>
                <a:sym typeface="Century Gothic"/>
              </a:rPr>
              <a:t> non ?</a:t>
            </a:r>
          </a:p>
        </p:txBody>
      </p:sp>
      <p:sp>
        <p:nvSpPr>
          <p:cNvPr id="3" name="Rounded Rectangle 46">
            <a:extLst>
              <a:ext uri="{FF2B5EF4-FFF2-40B4-BE49-F238E27FC236}">
                <a16:creationId xmlns:a16="http://schemas.microsoft.com/office/drawing/2014/main" id="{67A53D23-C740-40B3-92C3-08991ED4139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Oval Callout 7"/>
          <p:cNvSpPr/>
          <p:nvPr/>
        </p:nvSpPr>
        <p:spPr>
          <a:xfrm>
            <a:off x="7573919" y="4336474"/>
            <a:ext cx="2829062" cy="1023047"/>
          </a:xfrm>
          <a:prstGeom prst="wedgeEllipseCallout">
            <a:avLst>
              <a:gd name="adj1" fmla="val 60922"/>
              <a:gd name="adj2" fmla="val 589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6807" y="5331022"/>
            <a:ext cx="941997" cy="869778"/>
          </a:xfrm>
          <a:prstGeom prst="rect">
            <a:avLst/>
          </a:prstGeom>
        </p:spPr>
      </p:pic>
      <p:sp>
        <p:nvSpPr>
          <p:cNvPr id="14" name="Rounded Rectangular Callout 8">
            <a:extLst>
              <a:ext uri="{FF2B5EF4-FFF2-40B4-BE49-F238E27FC236}">
                <a16:creationId xmlns:a16="http://schemas.microsoft.com/office/drawing/2014/main" id="{01213CD5-8DB1-4B4E-892D-9C45E742585E}"/>
              </a:ext>
            </a:extLst>
          </p:cNvPr>
          <p:cNvSpPr/>
          <p:nvPr/>
        </p:nvSpPr>
        <p:spPr>
          <a:xfrm>
            <a:off x="3048000" y="4500282"/>
            <a:ext cx="3890682" cy="1477437"/>
          </a:xfrm>
          <a:prstGeom prst="wedgeRoundRectCallou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SFe</a:t>
            </a:r>
            <a:r>
              <a:rPr lang="en-GB" sz="2400" dirty="0">
                <a:latin typeface="Century Gothic" panose="020B0502020202020204" pitchFamily="34" charset="0"/>
              </a:rPr>
              <a:t> + SFC = we hear the ‘</a:t>
            </a:r>
            <a:r>
              <a:rPr lang="en-GB" sz="2400" b="1" dirty="0">
                <a:latin typeface="Century Gothic" panose="020B0502020202020204" pitchFamily="34" charset="0"/>
              </a:rPr>
              <a:t>d</a:t>
            </a:r>
            <a:r>
              <a:rPr lang="en-GB" sz="2400" dirty="0">
                <a:latin typeface="Century Gothic" panose="020B0502020202020204" pitchFamily="34" charset="0"/>
              </a:rPr>
              <a:t>’ of the stem</a:t>
            </a:r>
          </a:p>
        </p:txBody>
      </p:sp>
    </p:spTree>
    <p:extLst>
      <p:ext uri="{BB962C8B-B14F-4D97-AF65-F5344CB8AC3E}">
        <p14:creationId xmlns:p14="http://schemas.microsoft.com/office/powerpoint/2010/main" val="207609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s entendent la conversati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0" y="1922454"/>
            <a:ext cx="12191999" cy="1107996"/>
          </a:xfrm>
          <a:prstGeom prst="rect">
            <a:avLst/>
          </a:prstGeom>
          <a:noFill/>
        </p:spPr>
        <p:txBody>
          <a:bodyPr wrap="square" rtlCol="0">
            <a:spAutoFit/>
          </a:bodyPr>
          <a:lstStyle/>
          <a:p>
            <a:pPr lvl="0" algn="ctr">
              <a:buClr>
                <a:srgbClr val="000000"/>
              </a:buClr>
              <a:defRPr/>
            </a:pP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EIle</a:t>
            </a:r>
            <a:r>
              <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lang="en-GB" sz="6600" b="1" kern="0" dirty="0" err="1">
                <a:solidFill>
                  <a:srgbClr val="115076"/>
                </a:solidFill>
                <a:latin typeface="Century Gothic" panose="020B0502020202020204" pitchFamily="34" charset="0"/>
                <a:cs typeface="Arial"/>
                <a:sym typeface="Arial"/>
              </a:rPr>
              <a:t>répon</a:t>
            </a:r>
            <a:r>
              <a:rPr lang="en-GB" sz="6600" b="1" kern="0" dirty="0" err="1">
                <a:solidFill>
                  <a:srgbClr val="EE6000"/>
                </a:solidFill>
                <a:latin typeface="Century Gothic" panose="020B0502020202020204" pitchFamily="34" charset="0"/>
                <a:cs typeface="Arial"/>
                <a:sym typeface="Arial"/>
              </a:rPr>
              <a:t>d</a:t>
            </a:r>
            <a:r>
              <a:rPr lang="en-GB" sz="6600" b="1" kern="0" dirty="0">
                <a:solidFill>
                  <a:srgbClr val="115076"/>
                </a:solidFill>
                <a:latin typeface="Century Gothic" panose="020B0502020202020204" pitchFamily="34" charset="0"/>
                <a:cs typeface="Arial"/>
                <a:sym typeface="Arial"/>
              </a:rPr>
              <a:t> à </a:t>
            </a:r>
            <a:r>
              <a:rPr lang="en-GB" sz="6600" b="1" kern="0" noProof="0" dirty="0">
                <a:solidFill>
                  <a:srgbClr val="115076"/>
                </a:solidFill>
                <a:latin typeface="Century Gothic" panose="020B0502020202020204" pitchFamily="34" charset="0"/>
                <a:cs typeface="Arial"/>
                <a:sym typeface="Arial"/>
              </a:rPr>
              <a:t>la question.</a:t>
            </a:r>
            <a:endPar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La liaison avec ‘aux’</a:t>
            </a:r>
            <a:endParaRPr sz="3600" b="1" dirty="0">
              <a:solidFill>
                <a:schemeClr val="lt1"/>
              </a:solidFill>
            </a:endParaRPr>
          </a:p>
        </p:txBody>
      </p:sp>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2600" b="1" i="0" u="none" strike="noStrike" kern="0" cap="none" spc="0" normalizeH="0" baseline="0" noProof="0" dirty="0">
                <a:ln>
                  <a:noFill/>
                </a:ln>
                <a:solidFill>
                  <a:srgbClr val="FFFFFF"/>
                </a:solidFill>
                <a:effectLst/>
                <a:uLnTx/>
                <a:uFillTx/>
                <a:latin typeface="Century Gothic"/>
                <a:sym typeface="Century Gothic"/>
              </a:rPr>
              <a:t>La liaison avec ‘aux’</a:t>
            </a:r>
          </a:p>
        </p:txBody>
      </p:sp>
      <p:sp>
        <p:nvSpPr>
          <p:cNvPr id="7" name="Action Button: Forward or Next 6">
            <a:hlinkClick r:id="" action="ppaction://noaction" highlightClick="1">
              <a:snd r:embed="rId3" name="elle repond a la question.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225544" y="3285740"/>
            <a:ext cx="109022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She responds</a:t>
            </a:r>
            <a:r>
              <a:rPr kumimoji="0" lang="en-GB" sz="3600" b="1" i="0" u="none" strike="noStrike" kern="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 to</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3600" b="1" i="0" u="none" strike="noStrike" kern="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the question</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pic>
        <p:nvPicPr>
          <p:cNvPr id="15" name="Picture 14" descr="background rectangle">
            <a:extLst>
              <a:ext uri="{FF2B5EF4-FFF2-40B4-BE49-F238E27FC236}">
                <a16:creationId xmlns:a16="http://schemas.microsoft.com/office/drawing/2014/main" id="{8734DB1D-5120-4432-A1A7-A652AE7B787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55CE869E-AE4F-4483-9858-3DAD2F413ECF}"/>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dirty="0">
                <a:ln>
                  <a:noFill/>
                </a:ln>
                <a:solidFill>
                  <a:srgbClr val="FFFFFF"/>
                </a:solidFill>
                <a:effectLst/>
                <a:uLnTx/>
                <a:uFillTx/>
                <a:latin typeface="Century Gothic"/>
                <a:sym typeface="Century Gothic"/>
              </a:rPr>
              <a:t>SFC – </a:t>
            </a:r>
            <a:r>
              <a:rPr kumimoji="0" lang="en-GB" sz="3600" b="1" i="0" u="none" strike="noStrike" kern="0" cap="none" spc="0" normalizeH="0" baseline="0" noProof="0" dirty="0" err="1">
                <a:ln>
                  <a:noFill/>
                </a:ln>
                <a:solidFill>
                  <a:srgbClr val="FFFFFF"/>
                </a:solidFill>
                <a:effectLst/>
                <a:uLnTx/>
                <a:uFillTx/>
                <a:latin typeface="Century Gothic"/>
                <a:sym typeface="Century Gothic"/>
              </a:rPr>
              <a:t>oui</a:t>
            </a:r>
            <a:r>
              <a:rPr kumimoji="0" lang="en-GB" sz="3600" b="1" i="0" u="none" strike="noStrike" kern="0" cap="none" spc="0" normalizeH="0" baseline="0" noProof="0" dirty="0">
                <a:ln>
                  <a:noFill/>
                </a:ln>
                <a:solidFill>
                  <a:srgbClr val="FFFFFF"/>
                </a:solidFill>
                <a:effectLst/>
                <a:uLnTx/>
                <a:uFillTx/>
                <a:latin typeface="Century Gothic"/>
                <a:sym typeface="Century Gothic"/>
              </a:rPr>
              <a:t> </a:t>
            </a:r>
            <a:r>
              <a:rPr kumimoji="0" lang="en-GB" sz="3600" b="1" i="0" u="none" strike="noStrike" kern="0" cap="none" spc="0" normalizeH="0" baseline="0" noProof="0" dirty="0" err="1">
                <a:ln>
                  <a:noFill/>
                </a:ln>
                <a:solidFill>
                  <a:srgbClr val="FFFFFF"/>
                </a:solidFill>
                <a:effectLst/>
                <a:uLnTx/>
                <a:uFillTx/>
                <a:latin typeface="Century Gothic"/>
                <a:sym typeface="Century Gothic"/>
              </a:rPr>
              <a:t>ou</a:t>
            </a:r>
            <a:r>
              <a:rPr kumimoji="0" lang="en-GB" sz="3600" b="1" i="0" u="none" strike="noStrike" kern="0" cap="none" spc="0" normalizeH="0" baseline="0" noProof="0" dirty="0">
                <a:ln>
                  <a:noFill/>
                </a:ln>
                <a:solidFill>
                  <a:srgbClr val="FFFFFF"/>
                </a:solidFill>
                <a:effectLst/>
                <a:uLnTx/>
                <a:uFillTx/>
                <a:latin typeface="Century Gothic"/>
                <a:sym typeface="Century Gothic"/>
              </a:rPr>
              <a:t> non ?</a:t>
            </a:r>
          </a:p>
        </p:txBody>
      </p:sp>
      <p:sp>
        <p:nvSpPr>
          <p:cNvPr id="3" name="Rounded Rectangle 46">
            <a:extLst>
              <a:ext uri="{FF2B5EF4-FFF2-40B4-BE49-F238E27FC236}">
                <a16:creationId xmlns:a16="http://schemas.microsoft.com/office/drawing/2014/main" id="{67A53D23-C740-40B3-92C3-08991ED4139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3640" y="5079360"/>
            <a:ext cx="1008332" cy="1073386"/>
          </a:xfrm>
          <a:prstGeom prst="rect">
            <a:avLst/>
          </a:prstGeom>
        </p:spPr>
      </p:pic>
      <p:sp>
        <p:nvSpPr>
          <p:cNvPr id="14" name="Rounded Rectangular Callout 13"/>
          <p:cNvSpPr/>
          <p:nvPr/>
        </p:nvSpPr>
        <p:spPr>
          <a:xfrm>
            <a:off x="2545985" y="4500282"/>
            <a:ext cx="4769224" cy="1477437"/>
          </a:xfrm>
          <a:prstGeom prst="wedgeRoundRectCallou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SFC = we do </a:t>
            </a:r>
            <a:r>
              <a:rPr lang="en-GB" sz="2400" b="1" dirty="0">
                <a:latin typeface="Century Gothic" panose="020B0502020202020204" pitchFamily="34" charset="0"/>
              </a:rPr>
              <a:t>not</a:t>
            </a:r>
            <a:r>
              <a:rPr lang="en-GB" sz="2400" dirty="0">
                <a:latin typeface="Century Gothic" panose="020B0502020202020204" pitchFamily="34" charset="0"/>
              </a:rPr>
              <a:t> hear the -</a:t>
            </a:r>
            <a:r>
              <a:rPr lang="en-GB" sz="2400" b="1" dirty="0">
                <a:latin typeface="Century Gothic" panose="020B0502020202020204" pitchFamily="34" charset="0"/>
              </a:rPr>
              <a:t>d</a:t>
            </a:r>
            <a:r>
              <a:rPr lang="en-GB" sz="2400" dirty="0">
                <a:latin typeface="Century Gothic" panose="020B0502020202020204" pitchFamily="34" charset="0"/>
              </a:rPr>
              <a:t> at the end of the stem</a:t>
            </a:r>
          </a:p>
        </p:txBody>
      </p:sp>
      <p:pic>
        <p:nvPicPr>
          <p:cNvPr id="5" name="Picture 2" descr="Question Mark, Question, Punctuation Marks, Help">
            <a:extLst>
              <a:ext uri="{FF2B5EF4-FFF2-40B4-BE49-F238E27FC236}">
                <a16:creationId xmlns:a16="http://schemas.microsoft.com/office/drawing/2014/main" id="{ADC1D51F-DA78-40A1-84C7-74BFDA49FB5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4936" y="4419974"/>
            <a:ext cx="941871" cy="1398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26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 repond a la questi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97354" y="2032267"/>
            <a:ext cx="11959663" cy="1015663"/>
          </a:xfrm>
          <a:prstGeom prst="rect">
            <a:avLst/>
          </a:prstGeom>
          <a:noFill/>
        </p:spPr>
        <p:txBody>
          <a:bodyPr wrap="square" rtlCol="0">
            <a:spAutoFit/>
          </a:bodyPr>
          <a:lstStyle/>
          <a:p>
            <a:pPr lvl="0" algn="ctr">
              <a:buClr>
                <a:srgbClr val="000000"/>
              </a:buClr>
              <a:defRPr/>
            </a:pPr>
            <a:r>
              <a:rPr lang="en-GB" sz="6000" b="1" dirty="0" err="1">
                <a:solidFill>
                  <a:srgbClr val="5B9BD5">
                    <a:lumMod val="50000"/>
                  </a:srgbClr>
                </a:solidFill>
                <a:latin typeface="Century Gothic" panose="020B0502020202020204" pitchFamily="34" charset="0"/>
              </a:rPr>
              <a:t>EIles</a:t>
            </a:r>
            <a:r>
              <a:rPr lang="en-GB" sz="6000" b="1" kern="0" dirty="0">
                <a:solidFill>
                  <a:srgbClr val="5B9BD5">
                    <a:lumMod val="50000"/>
                  </a:srgbClr>
                </a:solidFill>
                <a:latin typeface="Century Gothic" panose="020B0502020202020204" pitchFamily="34" charset="0"/>
                <a:cs typeface="Arial"/>
                <a:sym typeface="Arial"/>
              </a:rPr>
              <a:t> </a:t>
            </a:r>
            <a:r>
              <a:rPr lang="en-GB" sz="6000" b="1" kern="0" dirty="0" err="1">
                <a:solidFill>
                  <a:srgbClr val="115076"/>
                </a:solidFill>
                <a:latin typeface="Century Gothic" panose="020B0502020202020204" pitchFamily="34" charset="0"/>
                <a:cs typeface="Arial"/>
                <a:sym typeface="Arial"/>
              </a:rPr>
              <a:t>répon</a:t>
            </a:r>
            <a:r>
              <a:rPr lang="en-GB" sz="6000" b="1" kern="0" dirty="0" err="1">
                <a:solidFill>
                  <a:srgbClr val="EE6000"/>
                </a:solidFill>
                <a:latin typeface="Century Gothic" panose="020B0502020202020204" pitchFamily="34" charset="0"/>
                <a:cs typeface="Arial"/>
                <a:sym typeface="Arial"/>
              </a:rPr>
              <a:t>de</a:t>
            </a:r>
            <a:r>
              <a:rPr lang="en-GB" sz="6000" b="1" kern="0" dirty="0" err="1">
                <a:solidFill>
                  <a:srgbClr val="115076"/>
                </a:solidFill>
                <a:latin typeface="Century Gothic" panose="020B0502020202020204" pitchFamily="34" charset="0"/>
                <a:cs typeface="Arial"/>
                <a:sym typeface="Arial"/>
              </a:rPr>
              <a:t>nt</a:t>
            </a:r>
            <a:r>
              <a:rPr lang="en-GB" sz="6000" b="1" kern="0" dirty="0">
                <a:solidFill>
                  <a:srgbClr val="115076"/>
                </a:solidFill>
                <a:latin typeface="Century Gothic" panose="020B0502020202020204" pitchFamily="34" charset="0"/>
                <a:cs typeface="Arial"/>
                <a:sym typeface="Arial"/>
              </a:rPr>
              <a:t> à la question</a:t>
            </a:r>
            <a:r>
              <a:rPr lang="en-GB" sz="6000" b="1" kern="0" dirty="0">
                <a:solidFill>
                  <a:srgbClr val="5B9BD5">
                    <a:lumMod val="50000"/>
                  </a:srgbClr>
                </a:solidFill>
                <a:latin typeface="Century Gothic" panose="020B0502020202020204" pitchFamily="34" charset="0"/>
                <a:cs typeface="Arial"/>
                <a:sym typeface="Arial"/>
              </a:rPr>
              <a:t>.</a:t>
            </a:r>
          </a:p>
        </p:txBody>
      </p:sp>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La liaison avec ‘aux’</a:t>
            </a:r>
            <a:endParaRPr sz="3600" b="1" dirty="0">
              <a:solidFill>
                <a:schemeClr val="lt1"/>
              </a:solidFill>
            </a:endParaRPr>
          </a:p>
        </p:txBody>
      </p:sp>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2600" b="1" i="0" u="none" strike="noStrike" kern="0" cap="none" spc="0" normalizeH="0" baseline="0" noProof="0" dirty="0">
                <a:ln>
                  <a:noFill/>
                </a:ln>
                <a:solidFill>
                  <a:srgbClr val="FFFFFF"/>
                </a:solidFill>
                <a:effectLst/>
                <a:uLnTx/>
                <a:uFillTx/>
                <a:latin typeface="Century Gothic"/>
                <a:sym typeface="Century Gothic"/>
              </a:rPr>
              <a:t>La liaison avec ‘aux’</a:t>
            </a:r>
          </a:p>
        </p:txBody>
      </p:sp>
      <p:sp>
        <p:nvSpPr>
          <p:cNvPr id="7" name="Action Button: Forward or Next 6">
            <a:hlinkClick r:id="" action="ppaction://noaction" highlightClick="1">
              <a:snd r:embed="rId3" name="elles repondent a la question.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225544" y="3285740"/>
            <a:ext cx="109022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They respond to the </a:t>
            </a:r>
            <a:r>
              <a:rPr lang="en-GB" sz="3600" b="1" kern="0" dirty="0">
                <a:solidFill>
                  <a:srgbClr val="5B9BD5">
                    <a:lumMod val="50000"/>
                  </a:srgbClr>
                </a:solidFill>
                <a:latin typeface="Century Gothic" panose="020B0502020202020204" pitchFamily="34" charset="0"/>
                <a:cs typeface="Arial"/>
                <a:sym typeface="Arial"/>
              </a:rPr>
              <a:t>question</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pic>
        <p:nvPicPr>
          <p:cNvPr id="15" name="Picture 14" descr="background rectangle">
            <a:extLst>
              <a:ext uri="{FF2B5EF4-FFF2-40B4-BE49-F238E27FC236}">
                <a16:creationId xmlns:a16="http://schemas.microsoft.com/office/drawing/2014/main" id="{8734DB1D-5120-4432-A1A7-A652AE7B787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55CE869E-AE4F-4483-9858-3DAD2F413ECF}"/>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SFC – </a:t>
            </a:r>
            <a:r>
              <a:rPr kumimoji="0" lang="en-GB" sz="3600" b="1" i="0" u="none" strike="noStrike" kern="0" cap="none" spc="0" normalizeH="0" baseline="0" noProof="0" dirty="0" err="1">
                <a:ln>
                  <a:noFill/>
                </a:ln>
                <a:solidFill>
                  <a:srgbClr val="FFFFFF"/>
                </a:solidFill>
                <a:effectLst/>
                <a:uLnTx/>
                <a:uFillTx/>
                <a:latin typeface="Century Gothic"/>
                <a:sym typeface="Century Gothic"/>
              </a:rPr>
              <a:t>oui</a:t>
            </a:r>
            <a:r>
              <a:rPr kumimoji="0" lang="en-GB" sz="3600" b="1" i="0" u="none" strike="noStrike" kern="0" cap="none" spc="0" normalizeH="0" baseline="0" noProof="0" dirty="0">
                <a:ln>
                  <a:noFill/>
                </a:ln>
                <a:solidFill>
                  <a:srgbClr val="FFFFFF"/>
                </a:solidFill>
                <a:effectLst/>
                <a:uLnTx/>
                <a:uFillTx/>
                <a:latin typeface="Century Gothic"/>
                <a:sym typeface="Century Gothic"/>
              </a:rPr>
              <a:t> </a:t>
            </a:r>
            <a:r>
              <a:rPr kumimoji="0" lang="en-GB" sz="3600" b="1" i="0" u="none" strike="noStrike" kern="0" cap="none" spc="0" normalizeH="0" baseline="0" noProof="0" dirty="0" err="1">
                <a:ln>
                  <a:noFill/>
                </a:ln>
                <a:solidFill>
                  <a:srgbClr val="FFFFFF"/>
                </a:solidFill>
                <a:effectLst/>
                <a:uLnTx/>
                <a:uFillTx/>
                <a:latin typeface="Century Gothic"/>
                <a:sym typeface="Century Gothic"/>
              </a:rPr>
              <a:t>ou</a:t>
            </a:r>
            <a:r>
              <a:rPr kumimoji="0" lang="en-GB" sz="3600" b="1" i="0" u="none" strike="noStrike" kern="0" cap="none" spc="0" normalizeH="0" baseline="0" noProof="0" dirty="0">
                <a:ln>
                  <a:noFill/>
                </a:ln>
                <a:solidFill>
                  <a:srgbClr val="FFFFFF"/>
                </a:solidFill>
                <a:effectLst/>
                <a:uLnTx/>
                <a:uFillTx/>
                <a:latin typeface="Century Gothic"/>
                <a:sym typeface="Century Gothic"/>
              </a:rPr>
              <a:t> non ?</a:t>
            </a:r>
          </a:p>
        </p:txBody>
      </p:sp>
      <p:sp>
        <p:nvSpPr>
          <p:cNvPr id="3" name="Rounded Rectangle 46">
            <a:extLst>
              <a:ext uri="{FF2B5EF4-FFF2-40B4-BE49-F238E27FC236}">
                <a16:creationId xmlns:a16="http://schemas.microsoft.com/office/drawing/2014/main" id="{67A53D23-C740-40B3-92C3-08991ED4139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6807" y="5331022"/>
            <a:ext cx="941997" cy="869778"/>
          </a:xfrm>
          <a:prstGeom prst="rect">
            <a:avLst/>
          </a:prstGeom>
        </p:spPr>
      </p:pic>
      <p:sp>
        <p:nvSpPr>
          <p:cNvPr id="14" name="Rounded Rectangular Callout 8">
            <a:extLst>
              <a:ext uri="{FF2B5EF4-FFF2-40B4-BE49-F238E27FC236}">
                <a16:creationId xmlns:a16="http://schemas.microsoft.com/office/drawing/2014/main" id="{01213CD5-8DB1-4B4E-892D-9C45E742585E}"/>
              </a:ext>
            </a:extLst>
          </p:cNvPr>
          <p:cNvSpPr/>
          <p:nvPr/>
        </p:nvSpPr>
        <p:spPr>
          <a:xfrm>
            <a:off x="3048000" y="4500282"/>
            <a:ext cx="3890682" cy="1477437"/>
          </a:xfrm>
          <a:prstGeom prst="wedgeRoundRectCallou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SFe</a:t>
            </a:r>
            <a:r>
              <a:rPr lang="en-GB" sz="2400" dirty="0">
                <a:latin typeface="Century Gothic" panose="020B0502020202020204" pitchFamily="34" charset="0"/>
              </a:rPr>
              <a:t> + SFC = we hear the ‘</a:t>
            </a:r>
            <a:r>
              <a:rPr lang="en-GB" sz="2400" b="1" dirty="0">
                <a:latin typeface="Century Gothic" panose="020B0502020202020204" pitchFamily="34" charset="0"/>
              </a:rPr>
              <a:t>d</a:t>
            </a:r>
            <a:r>
              <a:rPr lang="en-GB" sz="2400" dirty="0">
                <a:latin typeface="Century Gothic" panose="020B0502020202020204" pitchFamily="34" charset="0"/>
              </a:rPr>
              <a:t>’ of the stem</a:t>
            </a:r>
          </a:p>
        </p:txBody>
      </p:sp>
      <p:pic>
        <p:nvPicPr>
          <p:cNvPr id="2050" name="Picture 2" descr="Question Mark, Question, Punctuation Marks, Help">
            <a:extLst>
              <a:ext uri="{FF2B5EF4-FFF2-40B4-BE49-F238E27FC236}">
                <a16:creationId xmlns:a16="http://schemas.microsoft.com/office/drawing/2014/main" id="{FECCD1A4-BDCA-43C5-BE95-CCE2D34BD4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4936" y="4419974"/>
            <a:ext cx="941871" cy="1398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84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s repondent a la questi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230284" y="4718062"/>
            <a:ext cx="9514054" cy="156966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elles répondent</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itle 3"/>
          <p:cNvSpPr txBox="1">
            <a:spLocks/>
          </p:cNvSpPr>
          <p:nvPr/>
        </p:nvSpPr>
        <p:spPr>
          <a:xfrm>
            <a:off x="-79905" y="315820"/>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Au </a:t>
            </a:r>
            <a:r>
              <a:rPr kumimoji="0" lang="en-GB" sz="29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ou</a:t>
            </a: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aux ?</a:t>
            </a:r>
          </a:p>
        </p:txBody>
      </p:sp>
      <p:sp>
        <p:nvSpPr>
          <p:cNvPr id="8" name="Title 7">
            <a:extLst>
              <a:ext uri="{FF2B5EF4-FFF2-40B4-BE49-F238E27FC236}">
                <a16:creationId xmlns:a16="http://schemas.microsoft.com/office/drawing/2014/main" id="{4281F204-FC32-4594-8D0B-D77AFC51C01A}"/>
              </a:ext>
            </a:extLst>
          </p:cNvPr>
          <p:cNvSpPr>
            <a:spLocks noGrp="1"/>
          </p:cNvSpPr>
          <p:nvPr>
            <p:ph type="title"/>
          </p:nvPr>
        </p:nvSpPr>
        <p:spPr>
          <a:xfrm>
            <a:off x="838200" y="443074"/>
            <a:ext cx="10515600" cy="499630"/>
          </a:xfrm>
        </p:spPr>
        <p:txBody>
          <a:bodyPr>
            <a:normAutofit fontScale="90000"/>
          </a:bodyPr>
          <a:lstStyle/>
          <a:p>
            <a:r>
              <a:rPr lang="fr-FR" dirty="0"/>
              <a:t>Au ou aux ?</a:t>
            </a:r>
          </a:p>
        </p:txBody>
      </p:sp>
      <p:pic>
        <p:nvPicPr>
          <p:cNvPr id="23" name="Picture 22" descr="background rectangle">
            <a:extLst>
              <a:ext uri="{FF2B5EF4-FFF2-40B4-BE49-F238E27FC236}">
                <a16:creationId xmlns:a16="http://schemas.microsoft.com/office/drawing/2014/main" id="{B4F8997B-CE51-49D4-80CC-5AC214F2F7E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36963105-713A-4346-8CE7-5377DD872A0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C’est</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elle</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ou</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elles</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25" name="Rounded Rectangle 46">
            <a:extLst>
              <a:ext uri="{FF2B5EF4-FFF2-40B4-BE49-F238E27FC236}">
                <a16:creationId xmlns:a16="http://schemas.microsoft.com/office/drawing/2014/main" id="{552A84DF-F47B-417A-815A-74975F64CEE1}"/>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0203" y="1423630"/>
            <a:ext cx="2525666" cy="2688613"/>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0712" y="1423630"/>
            <a:ext cx="2743200" cy="2532890"/>
          </a:xfrm>
          <a:prstGeom prst="rect">
            <a:avLst/>
          </a:prstGeom>
        </p:spPr>
      </p:pic>
      <p:sp>
        <p:nvSpPr>
          <p:cNvPr id="20" name="Oval 19">
            <a:hlinkClick r:id="" action="ppaction://noaction">
              <a:snd r:embed="rId6" name="ils chantent.wav"/>
            </a:hlinkClick>
          </p:cNvPr>
          <p:cNvSpPr/>
          <p:nvPr/>
        </p:nvSpPr>
        <p:spPr>
          <a:xfrm>
            <a:off x="7015939" y="1311789"/>
            <a:ext cx="4437611" cy="2912293"/>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Action Button: Go Forward or Next 1">
            <a:hlinkClick r:id="" action="ppaction://noaction" highlightClick="1">
              <a:snd r:embed="rId7" name="elles repondent.wav"/>
            </a:hlinkClick>
            <a:extLst>
              <a:ext uri="{FF2B5EF4-FFF2-40B4-BE49-F238E27FC236}">
                <a16:creationId xmlns:a16="http://schemas.microsoft.com/office/drawing/2014/main" id="{04939C33-AFF8-4FFF-8FC4-2F1D9BB25035}"/>
              </a:ext>
            </a:extLst>
          </p:cNvPr>
          <p:cNvSpPr/>
          <p:nvPr/>
        </p:nvSpPr>
        <p:spPr>
          <a:xfrm>
            <a:off x="8553450" y="296864"/>
            <a:ext cx="685800" cy="6458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5225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230284" y="4718062"/>
            <a:ext cx="9514054" cy="156966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ils descendent</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itle 3"/>
          <p:cNvSpPr txBox="1">
            <a:spLocks/>
          </p:cNvSpPr>
          <p:nvPr/>
        </p:nvSpPr>
        <p:spPr>
          <a:xfrm>
            <a:off x="-79905" y="315820"/>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Au </a:t>
            </a:r>
            <a:r>
              <a:rPr kumimoji="0" lang="en-GB" sz="29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ou</a:t>
            </a: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aux ?</a:t>
            </a:r>
          </a:p>
        </p:txBody>
      </p:sp>
      <p:sp>
        <p:nvSpPr>
          <p:cNvPr id="8" name="Title 7">
            <a:extLst>
              <a:ext uri="{FF2B5EF4-FFF2-40B4-BE49-F238E27FC236}">
                <a16:creationId xmlns:a16="http://schemas.microsoft.com/office/drawing/2014/main" id="{4281F204-FC32-4594-8D0B-D77AFC51C01A}"/>
              </a:ext>
            </a:extLst>
          </p:cNvPr>
          <p:cNvSpPr>
            <a:spLocks noGrp="1"/>
          </p:cNvSpPr>
          <p:nvPr>
            <p:ph type="title"/>
          </p:nvPr>
        </p:nvSpPr>
        <p:spPr>
          <a:xfrm>
            <a:off x="838200" y="443074"/>
            <a:ext cx="10515600" cy="499630"/>
          </a:xfrm>
        </p:spPr>
        <p:txBody>
          <a:bodyPr>
            <a:normAutofit fontScale="90000"/>
          </a:bodyPr>
          <a:lstStyle/>
          <a:p>
            <a:r>
              <a:rPr lang="fr-FR" dirty="0"/>
              <a:t>Au ou aux ?</a:t>
            </a:r>
          </a:p>
        </p:txBody>
      </p:sp>
      <p:pic>
        <p:nvPicPr>
          <p:cNvPr id="23" name="Picture 22" descr="background rectangle">
            <a:extLst>
              <a:ext uri="{FF2B5EF4-FFF2-40B4-BE49-F238E27FC236}">
                <a16:creationId xmlns:a16="http://schemas.microsoft.com/office/drawing/2014/main" id="{B4F8997B-CE51-49D4-80CC-5AC214F2F7E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36963105-713A-4346-8CE7-5377DD872A0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a:solidFill>
                  <a:prstClr val="white"/>
                </a:solidFill>
              </a:rPr>
              <a:t>C’est ‘i</a:t>
            </a: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 ou ‘ils’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5" name="Rounded Rectangle 46">
            <a:extLst>
              <a:ext uri="{FF2B5EF4-FFF2-40B4-BE49-F238E27FC236}">
                <a16:creationId xmlns:a16="http://schemas.microsoft.com/office/drawing/2014/main" id="{552A84DF-F47B-417A-815A-74975F64CEE1}"/>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8875" y="1668563"/>
            <a:ext cx="909467" cy="244982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9073" y="1632708"/>
            <a:ext cx="2631959" cy="2233179"/>
          </a:xfrm>
          <a:prstGeom prst="rect">
            <a:avLst/>
          </a:prstGeom>
        </p:spPr>
      </p:pic>
      <p:sp>
        <p:nvSpPr>
          <p:cNvPr id="13" name="Oval 12">
            <a:hlinkClick r:id="" action="ppaction://noaction">
              <a:snd r:embed="rId6" name="ils chantent.wav"/>
            </a:hlinkClick>
          </p:cNvPr>
          <p:cNvSpPr/>
          <p:nvPr/>
        </p:nvSpPr>
        <p:spPr>
          <a:xfrm>
            <a:off x="6866309" y="1311789"/>
            <a:ext cx="4437611" cy="2912293"/>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Action Button: Go Forward or Next 1">
            <a:hlinkClick r:id="" action="ppaction://noaction" highlightClick="1">
              <a:snd r:embed="rId7" name="ils descendent.wav"/>
            </a:hlinkClick>
            <a:extLst>
              <a:ext uri="{FF2B5EF4-FFF2-40B4-BE49-F238E27FC236}">
                <a16:creationId xmlns:a16="http://schemas.microsoft.com/office/drawing/2014/main" id="{4138FB2D-E53D-400C-AF1B-3294ABB529CF}"/>
              </a:ext>
            </a:extLst>
          </p:cNvPr>
          <p:cNvSpPr/>
          <p:nvPr/>
        </p:nvSpPr>
        <p:spPr>
          <a:xfrm>
            <a:off x="8553450" y="296864"/>
            <a:ext cx="685800" cy="6458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3207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230284" y="4718062"/>
            <a:ext cx="9975272" cy="156966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elles dépendent</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itle 3"/>
          <p:cNvSpPr txBox="1">
            <a:spLocks/>
          </p:cNvSpPr>
          <p:nvPr/>
        </p:nvSpPr>
        <p:spPr>
          <a:xfrm>
            <a:off x="-79905" y="315820"/>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Au </a:t>
            </a:r>
            <a:r>
              <a:rPr kumimoji="0" lang="en-GB" sz="29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ou</a:t>
            </a: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aux ?</a:t>
            </a:r>
          </a:p>
        </p:txBody>
      </p:sp>
      <p:sp>
        <p:nvSpPr>
          <p:cNvPr id="8" name="Title 7">
            <a:extLst>
              <a:ext uri="{FF2B5EF4-FFF2-40B4-BE49-F238E27FC236}">
                <a16:creationId xmlns:a16="http://schemas.microsoft.com/office/drawing/2014/main" id="{4281F204-FC32-4594-8D0B-D77AFC51C01A}"/>
              </a:ext>
            </a:extLst>
          </p:cNvPr>
          <p:cNvSpPr>
            <a:spLocks noGrp="1"/>
          </p:cNvSpPr>
          <p:nvPr>
            <p:ph type="title"/>
          </p:nvPr>
        </p:nvSpPr>
        <p:spPr>
          <a:xfrm>
            <a:off x="838200" y="443074"/>
            <a:ext cx="10515600" cy="499630"/>
          </a:xfrm>
        </p:spPr>
        <p:txBody>
          <a:bodyPr>
            <a:normAutofit fontScale="90000"/>
          </a:bodyPr>
          <a:lstStyle/>
          <a:p>
            <a:r>
              <a:rPr lang="fr-FR" dirty="0"/>
              <a:t>Au ou aux ?</a:t>
            </a:r>
          </a:p>
        </p:txBody>
      </p:sp>
      <p:pic>
        <p:nvPicPr>
          <p:cNvPr id="23" name="Picture 22" descr="background rectangle">
            <a:extLst>
              <a:ext uri="{FF2B5EF4-FFF2-40B4-BE49-F238E27FC236}">
                <a16:creationId xmlns:a16="http://schemas.microsoft.com/office/drawing/2014/main" id="{B4F8997B-CE51-49D4-80CC-5AC214F2F7E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36963105-713A-4346-8CE7-5377DD872A0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C’est ‘elle’ ou ‘elles’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5" name="Rounded Rectangle 46">
            <a:extLst>
              <a:ext uri="{FF2B5EF4-FFF2-40B4-BE49-F238E27FC236}">
                <a16:creationId xmlns:a16="http://schemas.microsoft.com/office/drawing/2014/main" id="{552A84DF-F47B-417A-815A-74975F64CEE1}"/>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0203" y="1423630"/>
            <a:ext cx="2525666" cy="2688613"/>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0712" y="1423630"/>
            <a:ext cx="2743200" cy="2532890"/>
          </a:xfrm>
          <a:prstGeom prst="rect">
            <a:avLst/>
          </a:prstGeom>
        </p:spPr>
      </p:pic>
      <p:sp>
        <p:nvSpPr>
          <p:cNvPr id="20" name="Oval 19">
            <a:hlinkClick r:id="" action="ppaction://noaction">
              <a:snd r:embed="rId6" name="ils chantent.wav"/>
            </a:hlinkClick>
          </p:cNvPr>
          <p:cNvSpPr/>
          <p:nvPr/>
        </p:nvSpPr>
        <p:spPr>
          <a:xfrm>
            <a:off x="7015939" y="1311789"/>
            <a:ext cx="4437611" cy="2912293"/>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Action Button: Go Forward or Next 1">
            <a:hlinkClick r:id="" action="ppaction://noaction" highlightClick="1">
              <a:snd r:embed="rId7" name="elles dependent.wav"/>
            </a:hlinkClick>
            <a:extLst>
              <a:ext uri="{FF2B5EF4-FFF2-40B4-BE49-F238E27FC236}">
                <a16:creationId xmlns:a16="http://schemas.microsoft.com/office/drawing/2014/main" id="{671ED484-8D9A-4671-8695-ED8BA091B382}"/>
              </a:ext>
            </a:extLst>
          </p:cNvPr>
          <p:cNvSpPr/>
          <p:nvPr/>
        </p:nvSpPr>
        <p:spPr>
          <a:xfrm>
            <a:off x="8553450" y="296864"/>
            <a:ext cx="685800" cy="6458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4616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237106"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ea typeface="+mn-ea"/>
                <a:cs typeface="Calibri" panose="020F0502020204030204" pitchFamily="34" charset="0"/>
              </a:rPr>
              <a:t>euill</a:t>
            </a: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ea typeface="+mn-ea"/>
                <a:cs typeface="Calibri" panose="020F0502020204030204" pitchFamily="34" charset="0"/>
              </a:rPr>
              <a:t>euil</a:t>
            </a:r>
            <a:endParaRPr lang="en-US" sz="10000" dirty="0"/>
          </a:p>
        </p:txBody>
      </p:sp>
      <p:sp>
        <p:nvSpPr>
          <p:cNvPr id="5" name="TextBox 4">
            <a:extLst>
              <a:ext uri="{FF2B5EF4-FFF2-40B4-BE49-F238E27FC236}">
                <a16:creationId xmlns:a16="http://schemas.microsoft.com/office/drawing/2014/main" id="{9CE283AB-3A42-401B-B086-ACB7A3F06A22}"/>
              </a:ext>
            </a:extLst>
          </p:cNvPr>
          <p:cNvSpPr txBox="1"/>
          <p:nvPr/>
        </p:nvSpPr>
        <p:spPr>
          <a:xfrm>
            <a:off x="237106" y="1457788"/>
            <a:ext cx="47633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6" name="TextBox 5">
            <a:extLst>
              <a:ext uri="{FF2B5EF4-FFF2-40B4-BE49-F238E27FC236}">
                <a16:creationId xmlns:a16="http://schemas.microsoft.com/office/drawing/2014/main" id="{323CD027-7507-4E19-982C-0013734BD301}"/>
              </a:ext>
            </a:extLst>
          </p:cNvPr>
          <p:cNvSpPr txBox="1"/>
          <p:nvPr/>
        </p:nvSpPr>
        <p:spPr>
          <a:xfrm>
            <a:off x="3779500" y="4410176"/>
            <a:ext cx="46330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panose="020B0604020202020204" pitchFamily="34" charset="0"/>
              </a:rPr>
              <a:t>f</a:t>
            </a:r>
            <a:r>
              <a:rPr kumimoji="0" lang="en-GB" sz="12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Arial" panose="020B0604020202020204" pitchFamily="34" charset="0"/>
              </a:rPr>
              <a:t>euill</a:t>
            </a:r>
            <a:r>
              <a:rPr kumimoji="0" lang="en-GB" sz="1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panose="020B0604020202020204" pitchFamily="34" charset="0"/>
              </a:rPr>
              <a:t>e</a:t>
            </a:r>
            <a:endParaRPr kumimoji="0" lang="en-GB" sz="1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7" name="Picture 2" descr="tropical leaf">
            <a:extLst>
              <a:ext uri="{FF2B5EF4-FFF2-40B4-BE49-F238E27FC236}">
                <a16:creationId xmlns:a16="http://schemas.microsoft.com/office/drawing/2014/main" id="{09AB0B27-B304-49B6-9B19-6785DA8D6B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417"/>
          <a:stretch/>
        </p:blipFill>
        <p:spPr bwMode="auto">
          <a:xfrm>
            <a:off x="5000418" y="1655805"/>
            <a:ext cx="2357505" cy="331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70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il.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euil feuill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4" name="euil feu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230284" y="4718062"/>
            <a:ext cx="9514054" cy="156966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t>
            </a:r>
            <a:r>
              <a:rPr lang="en-GB" sz="9600" b="1" dirty="0" err="1">
                <a:solidFill>
                  <a:prstClr val="white"/>
                </a:solidFill>
                <a:latin typeface="Century Gothic" panose="020B0502020202020204" pitchFamily="34" charset="0"/>
              </a:rPr>
              <a:t>déf</a:t>
            </a: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end</a:t>
            </a:r>
          </a:p>
        </p:txBody>
      </p:sp>
      <p:sp>
        <p:nvSpPr>
          <p:cNvPr id="22" name="Title 3"/>
          <p:cNvSpPr txBox="1">
            <a:spLocks/>
          </p:cNvSpPr>
          <p:nvPr/>
        </p:nvSpPr>
        <p:spPr>
          <a:xfrm>
            <a:off x="-79905" y="315820"/>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Au </a:t>
            </a:r>
            <a:r>
              <a:rPr kumimoji="0" lang="en-GB" sz="29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ou</a:t>
            </a: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aux ?</a:t>
            </a:r>
          </a:p>
        </p:txBody>
      </p:sp>
      <p:sp>
        <p:nvSpPr>
          <p:cNvPr id="8" name="Title 7">
            <a:extLst>
              <a:ext uri="{FF2B5EF4-FFF2-40B4-BE49-F238E27FC236}">
                <a16:creationId xmlns:a16="http://schemas.microsoft.com/office/drawing/2014/main" id="{4281F204-FC32-4594-8D0B-D77AFC51C01A}"/>
              </a:ext>
            </a:extLst>
          </p:cNvPr>
          <p:cNvSpPr>
            <a:spLocks noGrp="1"/>
          </p:cNvSpPr>
          <p:nvPr>
            <p:ph type="title"/>
          </p:nvPr>
        </p:nvSpPr>
        <p:spPr>
          <a:xfrm>
            <a:off x="838200" y="443074"/>
            <a:ext cx="10515600" cy="499630"/>
          </a:xfrm>
        </p:spPr>
        <p:txBody>
          <a:bodyPr>
            <a:normAutofit fontScale="90000"/>
          </a:bodyPr>
          <a:lstStyle/>
          <a:p>
            <a:r>
              <a:rPr lang="fr-FR" dirty="0"/>
              <a:t>Au ou aux ?</a:t>
            </a:r>
          </a:p>
        </p:txBody>
      </p:sp>
      <p:pic>
        <p:nvPicPr>
          <p:cNvPr id="23" name="Picture 22" descr="background rectangle">
            <a:extLst>
              <a:ext uri="{FF2B5EF4-FFF2-40B4-BE49-F238E27FC236}">
                <a16:creationId xmlns:a16="http://schemas.microsoft.com/office/drawing/2014/main" id="{B4F8997B-CE51-49D4-80CC-5AC214F2F7E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36963105-713A-4346-8CE7-5377DD872A0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a:solidFill>
                  <a:prstClr val="white"/>
                </a:solidFill>
              </a:rPr>
              <a:t>C’est ‘i</a:t>
            </a: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 ou ‘ils’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5" name="Rounded Rectangle 46">
            <a:extLst>
              <a:ext uri="{FF2B5EF4-FFF2-40B4-BE49-F238E27FC236}">
                <a16:creationId xmlns:a16="http://schemas.microsoft.com/office/drawing/2014/main" id="{552A84DF-F47B-417A-815A-74975F64CEE1}"/>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8875" y="1668563"/>
            <a:ext cx="909467" cy="244982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9073" y="1632708"/>
            <a:ext cx="2631959" cy="2233179"/>
          </a:xfrm>
          <a:prstGeom prst="rect">
            <a:avLst/>
          </a:prstGeom>
        </p:spPr>
      </p:pic>
      <p:sp>
        <p:nvSpPr>
          <p:cNvPr id="13" name="Oval 12">
            <a:hlinkClick r:id="" action="ppaction://noaction">
              <a:snd r:embed="rId6" name="ils chantent.wav"/>
            </a:hlinkClick>
          </p:cNvPr>
          <p:cNvSpPr/>
          <p:nvPr/>
        </p:nvSpPr>
        <p:spPr>
          <a:xfrm>
            <a:off x="665009" y="1311789"/>
            <a:ext cx="4437611" cy="2912293"/>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Action Button: Go Forward or Next 1">
            <a:hlinkClick r:id="" action="ppaction://noaction" highlightClick="1">
              <a:snd r:embed="rId7" name="33 il défend.wav"/>
            </a:hlinkClick>
            <a:extLst>
              <a:ext uri="{FF2B5EF4-FFF2-40B4-BE49-F238E27FC236}">
                <a16:creationId xmlns:a16="http://schemas.microsoft.com/office/drawing/2014/main" id="{BD6D3545-7C62-4F1F-A0C7-2A288790E813}"/>
              </a:ext>
            </a:extLst>
          </p:cNvPr>
          <p:cNvSpPr/>
          <p:nvPr/>
        </p:nvSpPr>
        <p:spPr>
          <a:xfrm>
            <a:off x="8553450" y="296864"/>
            <a:ext cx="685800" cy="6458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Picture 4">
            <a:extLst>
              <a:ext uri="{FF2B5EF4-FFF2-40B4-BE49-F238E27FC236}">
                <a16:creationId xmlns:a16="http://schemas.microsoft.com/office/drawing/2014/main" id="{FFA83AD0-D230-4854-9B74-0171DA9F11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2979" y="2156196"/>
            <a:ext cx="1195640" cy="1569661"/>
          </a:xfrm>
          <a:prstGeom prst="rect">
            <a:avLst/>
          </a:prstGeom>
        </p:spPr>
      </p:pic>
      <p:pic>
        <p:nvPicPr>
          <p:cNvPr id="27" name="Picture 26">
            <a:extLst>
              <a:ext uri="{FF2B5EF4-FFF2-40B4-BE49-F238E27FC236}">
                <a16:creationId xmlns:a16="http://schemas.microsoft.com/office/drawing/2014/main" id="{424B5374-F50B-4097-85F3-8D2CCB759E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3433" y="2152544"/>
            <a:ext cx="1195640" cy="1569661"/>
          </a:xfrm>
          <a:prstGeom prst="rect">
            <a:avLst/>
          </a:prstGeom>
        </p:spPr>
      </p:pic>
    </p:spTree>
    <p:extLst>
      <p:ext uri="{BB962C8B-B14F-4D97-AF65-F5344CB8AC3E}">
        <p14:creationId xmlns:p14="http://schemas.microsoft.com/office/powerpoint/2010/main" val="30901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930CBF0-ADA9-4126-A161-4B75D356EF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5844" y="1275213"/>
            <a:ext cx="1863324" cy="1304327"/>
          </a:xfrm>
          <a:prstGeom prst="rect">
            <a:avLst/>
          </a:prstGeom>
        </p:spPr>
      </p:pic>
      <p:pic>
        <p:nvPicPr>
          <p:cNvPr id="4" name="Picture 3">
            <a:extLst>
              <a:ext uri="{FF2B5EF4-FFF2-40B4-BE49-F238E27FC236}">
                <a16:creationId xmlns:a16="http://schemas.microsoft.com/office/drawing/2014/main" id="{6B65750F-F364-4A6B-B390-2B92C8343D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413" y="3067552"/>
            <a:ext cx="1863324" cy="1304327"/>
          </a:xfrm>
          <a:prstGeom prst="rect">
            <a:avLst/>
          </a:prstGeom>
        </p:spPr>
      </p:pic>
      <p:sp>
        <p:nvSpPr>
          <p:cNvPr id="19" name="TextBox 18"/>
          <p:cNvSpPr txBox="1"/>
          <p:nvPr/>
        </p:nvSpPr>
        <p:spPr>
          <a:xfrm>
            <a:off x="1230284" y="4718062"/>
            <a:ext cx="9514054" cy="156966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elle</a:t>
            </a: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lang="en-GB" sz="9600" b="1" dirty="0" err="1">
                <a:solidFill>
                  <a:prstClr val="white"/>
                </a:solidFill>
                <a:latin typeface="Century Gothic" panose="020B0502020202020204" pitchFamily="34" charset="0"/>
              </a:rPr>
              <a:t>correspo</a:t>
            </a: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nd</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itle 3"/>
          <p:cNvSpPr txBox="1">
            <a:spLocks/>
          </p:cNvSpPr>
          <p:nvPr/>
        </p:nvSpPr>
        <p:spPr>
          <a:xfrm>
            <a:off x="-79905" y="315820"/>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Au </a:t>
            </a:r>
            <a:r>
              <a:rPr kumimoji="0" lang="en-GB" sz="29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ou</a:t>
            </a: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aux ?</a:t>
            </a:r>
          </a:p>
        </p:txBody>
      </p:sp>
      <p:sp>
        <p:nvSpPr>
          <p:cNvPr id="8" name="Title 7">
            <a:extLst>
              <a:ext uri="{FF2B5EF4-FFF2-40B4-BE49-F238E27FC236}">
                <a16:creationId xmlns:a16="http://schemas.microsoft.com/office/drawing/2014/main" id="{4281F204-FC32-4594-8D0B-D77AFC51C01A}"/>
              </a:ext>
            </a:extLst>
          </p:cNvPr>
          <p:cNvSpPr>
            <a:spLocks noGrp="1"/>
          </p:cNvSpPr>
          <p:nvPr>
            <p:ph type="title"/>
          </p:nvPr>
        </p:nvSpPr>
        <p:spPr>
          <a:xfrm>
            <a:off x="838200" y="443074"/>
            <a:ext cx="10515600" cy="499630"/>
          </a:xfrm>
        </p:spPr>
        <p:txBody>
          <a:bodyPr>
            <a:normAutofit fontScale="90000"/>
          </a:bodyPr>
          <a:lstStyle/>
          <a:p>
            <a:r>
              <a:rPr lang="fr-FR" dirty="0"/>
              <a:t>Au ou aux ?</a:t>
            </a:r>
          </a:p>
        </p:txBody>
      </p:sp>
      <p:pic>
        <p:nvPicPr>
          <p:cNvPr id="23" name="Picture 22" descr="background rectangle">
            <a:extLst>
              <a:ext uri="{FF2B5EF4-FFF2-40B4-BE49-F238E27FC236}">
                <a16:creationId xmlns:a16="http://schemas.microsoft.com/office/drawing/2014/main" id="{B4F8997B-CE51-49D4-80CC-5AC214F2F7E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36963105-713A-4346-8CE7-5377DD872A0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C’est ‘elle’ ou ‘elles’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5" name="Rounded Rectangle 46">
            <a:extLst>
              <a:ext uri="{FF2B5EF4-FFF2-40B4-BE49-F238E27FC236}">
                <a16:creationId xmlns:a16="http://schemas.microsoft.com/office/drawing/2014/main" id="{552A84DF-F47B-417A-815A-74975F64CEE1}"/>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0203" y="1423630"/>
            <a:ext cx="2525666" cy="2688613"/>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0712" y="1423630"/>
            <a:ext cx="2743200" cy="2532890"/>
          </a:xfrm>
          <a:prstGeom prst="rect">
            <a:avLst/>
          </a:prstGeom>
        </p:spPr>
      </p:pic>
      <p:sp>
        <p:nvSpPr>
          <p:cNvPr id="20" name="Oval 19">
            <a:hlinkClick r:id="" action="ppaction://noaction">
              <a:snd r:embed="rId7" name="ils chantent.wav"/>
            </a:hlinkClick>
          </p:cNvPr>
          <p:cNvSpPr/>
          <p:nvPr/>
        </p:nvSpPr>
        <p:spPr>
          <a:xfrm>
            <a:off x="714889" y="1311789"/>
            <a:ext cx="4437611" cy="2912293"/>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Action Button: Go Forward or Next 1">
            <a:hlinkClick r:id="" action="ppaction://noaction" highlightClick="1">
              <a:snd r:embed="rId8" name="34 elle correspond.wav"/>
            </a:hlinkClick>
            <a:extLst>
              <a:ext uri="{FF2B5EF4-FFF2-40B4-BE49-F238E27FC236}">
                <a16:creationId xmlns:a16="http://schemas.microsoft.com/office/drawing/2014/main" id="{AFD48C9D-2658-4263-9623-48463A1715C6}"/>
              </a:ext>
            </a:extLst>
          </p:cNvPr>
          <p:cNvSpPr/>
          <p:nvPr/>
        </p:nvSpPr>
        <p:spPr>
          <a:xfrm>
            <a:off x="8553450" y="296864"/>
            <a:ext cx="685800" cy="6458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8654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9F9AE53-2459-4871-AEAE-CE74D5E80A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027" y="2139938"/>
            <a:ext cx="1358420" cy="1526583"/>
          </a:xfrm>
          <a:prstGeom prst="rect">
            <a:avLst/>
          </a:prstGeom>
        </p:spPr>
      </p:pic>
      <p:sp>
        <p:nvSpPr>
          <p:cNvPr id="19" name="TextBox 18"/>
          <p:cNvSpPr txBox="1"/>
          <p:nvPr/>
        </p:nvSpPr>
        <p:spPr>
          <a:xfrm>
            <a:off x="1230284" y="4718062"/>
            <a:ext cx="10474036" cy="156966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ils</a:t>
            </a: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lang="en-GB" sz="9600" b="1" dirty="0">
                <a:solidFill>
                  <a:prstClr val="white"/>
                </a:solidFill>
                <a:latin typeface="Century Gothic" panose="020B0502020202020204" pitchFamily="34" charset="0"/>
              </a:rPr>
              <a:t>v</a:t>
            </a: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endent</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itle 3"/>
          <p:cNvSpPr txBox="1">
            <a:spLocks/>
          </p:cNvSpPr>
          <p:nvPr/>
        </p:nvSpPr>
        <p:spPr>
          <a:xfrm>
            <a:off x="-79905" y="315820"/>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Au </a:t>
            </a:r>
            <a:r>
              <a:rPr kumimoji="0" lang="en-GB" sz="29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ou</a:t>
            </a: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aux ?</a:t>
            </a:r>
          </a:p>
        </p:txBody>
      </p:sp>
      <p:sp>
        <p:nvSpPr>
          <p:cNvPr id="8" name="Title 7">
            <a:extLst>
              <a:ext uri="{FF2B5EF4-FFF2-40B4-BE49-F238E27FC236}">
                <a16:creationId xmlns:a16="http://schemas.microsoft.com/office/drawing/2014/main" id="{4281F204-FC32-4594-8D0B-D77AFC51C01A}"/>
              </a:ext>
            </a:extLst>
          </p:cNvPr>
          <p:cNvSpPr>
            <a:spLocks noGrp="1"/>
          </p:cNvSpPr>
          <p:nvPr>
            <p:ph type="title"/>
          </p:nvPr>
        </p:nvSpPr>
        <p:spPr>
          <a:xfrm>
            <a:off x="838200" y="443074"/>
            <a:ext cx="10515600" cy="499630"/>
          </a:xfrm>
        </p:spPr>
        <p:txBody>
          <a:bodyPr>
            <a:normAutofit fontScale="90000"/>
          </a:bodyPr>
          <a:lstStyle/>
          <a:p>
            <a:r>
              <a:rPr lang="fr-FR" dirty="0"/>
              <a:t>Au ou aux ?</a:t>
            </a:r>
          </a:p>
        </p:txBody>
      </p:sp>
      <p:pic>
        <p:nvPicPr>
          <p:cNvPr id="23" name="Picture 22" descr="background rectangle">
            <a:extLst>
              <a:ext uri="{FF2B5EF4-FFF2-40B4-BE49-F238E27FC236}">
                <a16:creationId xmlns:a16="http://schemas.microsoft.com/office/drawing/2014/main" id="{B4F8997B-CE51-49D4-80CC-5AC214F2F7E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36963105-713A-4346-8CE7-5377DD872A0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a:solidFill>
                  <a:prstClr val="white"/>
                </a:solidFill>
              </a:rPr>
              <a:t>C’est ‘i</a:t>
            </a: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 ou ‘ils’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5" name="Rounded Rectangle 46">
            <a:extLst>
              <a:ext uri="{FF2B5EF4-FFF2-40B4-BE49-F238E27FC236}">
                <a16:creationId xmlns:a16="http://schemas.microsoft.com/office/drawing/2014/main" id="{552A84DF-F47B-417A-815A-74975F64CEE1}"/>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8875" y="1668563"/>
            <a:ext cx="909467" cy="2449823"/>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09073" y="1632708"/>
            <a:ext cx="2631959" cy="2233179"/>
          </a:xfrm>
          <a:prstGeom prst="rect">
            <a:avLst/>
          </a:prstGeom>
        </p:spPr>
      </p:pic>
      <p:sp>
        <p:nvSpPr>
          <p:cNvPr id="13" name="Oval 12">
            <a:hlinkClick r:id="" action="ppaction://noaction">
              <a:snd r:embed="rId7" name="ils chantent.wav"/>
            </a:hlinkClick>
          </p:cNvPr>
          <p:cNvSpPr/>
          <p:nvPr/>
        </p:nvSpPr>
        <p:spPr>
          <a:xfrm>
            <a:off x="6833059" y="1311789"/>
            <a:ext cx="4437611" cy="2912293"/>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Action Button: Go Forward or Next 1">
            <a:hlinkClick r:id="" action="ppaction://noaction" highlightClick="1">
              <a:snd r:embed="rId8" name="35 ils vendent.wav"/>
            </a:hlinkClick>
            <a:extLst>
              <a:ext uri="{FF2B5EF4-FFF2-40B4-BE49-F238E27FC236}">
                <a16:creationId xmlns:a16="http://schemas.microsoft.com/office/drawing/2014/main" id="{A3F47215-C48B-424B-B7F8-793162A8237F}"/>
              </a:ext>
            </a:extLst>
          </p:cNvPr>
          <p:cNvSpPr/>
          <p:nvPr/>
        </p:nvSpPr>
        <p:spPr>
          <a:xfrm>
            <a:off x="8553450" y="296864"/>
            <a:ext cx="685800" cy="6458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Picture 3">
            <a:extLst>
              <a:ext uri="{FF2B5EF4-FFF2-40B4-BE49-F238E27FC236}">
                <a16:creationId xmlns:a16="http://schemas.microsoft.com/office/drawing/2014/main" id="{0BD28DC8-07FB-4E91-BC2D-62911CC4D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613" y="2139938"/>
            <a:ext cx="1358420" cy="1526583"/>
          </a:xfrm>
          <a:prstGeom prst="rect">
            <a:avLst/>
          </a:prstGeom>
        </p:spPr>
      </p:pic>
      <p:sp>
        <p:nvSpPr>
          <p:cNvPr id="15" name="Speech Bubble: Rectangle with Corners Rounded 14">
            <a:extLst>
              <a:ext uri="{FF2B5EF4-FFF2-40B4-BE49-F238E27FC236}">
                <a16:creationId xmlns:a16="http://schemas.microsoft.com/office/drawing/2014/main" id="{0A7EE142-2004-4E0E-A412-0918F3D889A4}"/>
              </a:ext>
            </a:extLst>
          </p:cNvPr>
          <p:cNvSpPr/>
          <p:nvPr/>
        </p:nvSpPr>
        <p:spPr>
          <a:xfrm>
            <a:off x="6583027" y="233701"/>
            <a:ext cx="1463032" cy="664014"/>
          </a:xfrm>
          <a:prstGeom prst="wedgeRoundRectCallout">
            <a:avLst>
              <a:gd name="adj1" fmla="val 49819"/>
              <a:gd name="adj2" fmla="val 14503"/>
              <a:gd name="adj3" fmla="val 16667"/>
            </a:avLst>
          </a:prstGeom>
          <a:solidFill>
            <a:schemeClr val="accent1">
              <a:lumMod val="50000"/>
            </a:scheme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vendre</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i="0" u="none" strike="noStrike" kern="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i="0" u="none" strike="noStrike" kern="0" cap="none" spc="0" normalizeH="0" baseline="0" noProof="0" dirty="0">
                <a:ln>
                  <a:noFill/>
                </a:ln>
                <a:solidFill>
                  <a:prstClr val="white"/>
                </a:solidFill>
                <a:effectLst/>
                <a:uLnTx/>
                <a:uFillTx/>
                <a:latin typeface="Century Gothic" panose="020F0302020204030204"/>
                <a:ea typeface="+mn-ea"/>
                <a:cs typeface="+mn-cs"/>
              </a:rPr>
              <a:t>to sell</a:t>
            </a:r>
            <a:endPar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5432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D5B6013D-1F35-4997-A9A6-A32E7983B0F3}"/>
              </a:ext>
            </a:extLst>
          </p:cNvPr>
          <p:cNvGraphicFramePr>
            <a:graphicFrameLocks noGrp="1"/>
          </p:cNvGraphicFramePr>
          <p:nvPr>
            <p:extLst>
              <p:ext uri="{D42A27DB-BD31-4B8C-83A1-F6EECF244321}">
                <p14:modId xmlns:p14="http://schemas.microsoft.com/office/powerpoint/2010/main" val="1832304827"/>
              </p:ext>
            </p:extLst>
          </p:nvPr>
        </p:nvGraphicFramePr>
        <p:xfrm>
          <a:off x="491346" y="1081465"/>
          <a:ext cx="11418573" cy="5212080"/>
        </p:xfrm>
        <a:graphic>
          <a:graphicData uri="http://schemas.openxmlformats.org/drawingml/2006/table">
            <a:tbl>
              <a:tblPr firstRow="1" bandRow="1">
                <a:tableStyleId>{21E4AEA4-8DFA-4A89-87EB-49C32662AFE0}</a:tableStyleId>
              </a:tblPr>
              <a:tblGrid>
                <a:gridCol w="6358905">
                  <a:extLst>
                    <a:ext uri="{9D8B030D-6E8A-4147-A177-3AD203B41FA5}">
                      <a16:colId xmlns:a16="http://schemas.microsoft.com/office/drawing/2014/main" val="82352473"/>
                    </a:ext>
                  </a:extLst>
                </a:gridCol>
                <a:gridCol w="2529834">
                  <a:extLst>
                    <a:ext uri="{9D8B030D-6E8A-4147-A177-3AD203B41FA5}">
                      <a16:colId xmlns:a16="http://schemas.microsoft.com/office/drawing/2014/main" val="1034213198"/>
                    </a:ext>
                  </a:extLst>
                </a:gridCol>
                <a:gridCol w="2529834">
                  <a:extLst>
                    <a:ext uri="{9D8B030D-6E8A-4147-A177-3AD203B41FA5}">
                      <a16:colId xmlns:a16="http://schemas.microsoft.com/office/drawing/2014/main" val="2748664852"/>
                    </a:ext>
                  </a:extLst>
                </a:gridCol>
              </a:tblGrid>
              <a:tr h="390874">
                <a:tc>
                  <a:txBody>
                    <a:bodyPr/>
                    <a:lstStyle/>
                    <a:p>
                      <a:pPr algn="ctr"/>
                      <a:r>
                        <a:rPr lang="fr-FR" sz="2400" dirty="0">
                          <a:latin typeface="Century Gothic" panose="020B0502020202020204" pitchFamily="34" charset="0"/>
                        </a:rPr>
                        <a:t>l’activité</a:t>
                      </a:r>
                    </a:p>
                  </a:txBody>
                  <a:tcPr anchor="ctr"/>
                </a:tc>
                <a:tc gridSpan="2">
                  <a:txBody>
                    <a:bodyPr/>
                    <a:lstStyle/>
                    <a:p>
                      <a:pPr algn="ctr"/>
                      <a:r>
                        <a:rPr lang="fr-FR" sz="2400" dirty="0">
                          <a:latin typeface="Century Gothic" panose="020B0502020202020204" pitchFamily="34" charset="0"/>
                        </a:rPr>
                        <a:t>qui </a:t>
                      </a:r>
                    </a:p>
                  </a:txBody>
                  <a:tcPr anchor="ctr"/>
                </a:tc>
                <a:tc hMerge="1">
                  <a:txBody>
                    <a:bodyPr/>
                    <a:lstStyle/>
                    <a:p>
                      <a:pPr algn="ctr"/>
                      <a:r>
                        <a:rPr lang="fr-FR" sz="2400" dirty="0">
                          <a:latin typeface="Century Gothic" panose="020B0502020202020204" pitchFamily="34" charset="0"/>
                        </a:rPr>
                        <a:t>ils/elles</a:t>
                      </a:r>
                    </a:p>
                  </a:txBody>
                  <a:tcPr anchor="ctr"/>
                </a:tc>
                <a:extLst>
                  <a:ext uri="{0D108BD9-81ED-4DB2-BD59-A6C34878D82A}">
                    <a16:rowId xmlns:a16="http://schemas.microsoft.com/office/drawing/2014/main" val="43492123"/>
                  </a:ext>
                </a:extLst>
              </a:tr>
              <a:tr h="1188720">
                <a:tc>
                  <a:txBody>
                    <a:bodyPr/>
                    <a:lstStyle/>
                    <a:p>
                      <a:pPr algn="l"/>
                      <a:endParaRPr lang="fr-FR" sz="2400" dirty="0">
                        <a:solidFill>
                          <a:schemeClr val="accent1">
                            <a:lumMod val="50000"/>
                          </a:schemeClr>
                        </a:solidFill>
                        <a:latin typeface="Century Gothic" panose="020B0502020202020204" pitchFamily="34" charset="0"/>
                      </a:endParaRPr>
                    </a:p>
                    <a:p>
                      <a:pPr algn="l"/>
                      <a:r>
                        <a:rPr lang="fr-FR" sz="2400" dirty="0">
                          <a:solidFill>
                            <a:schemeClr val="accent1">
                              <a:lumMod val="50000"/>
                            </a:schemeClr>
                          </a:solidFill>
                          <a:latin typeface="Century Gothic" panose="020B0502020202020204" pitchFamily="34" charset="0"/>
                        </a:rPr>
                        <a:t>are </a:t>
                      </a:r>
                      <a:r>
                        <a:rPr lang="fr-FR" sz="2400" dirty="0" err="1">
                          <a:solidFill>
                            <a:schemeClr val="accent1">
                              <a:lumMod val="50000"/>
                            </a:schemeClr>
                          </a:solidFill>
                          <a:latin typeface="Century Gothic" panose="020B0502020202020204" pitchFamily="34" charset="0"/>
                        </a:rPr>
                        <a:t>going</a:t>
                      </a:r>
                      <a:r>
                        <a:rPr lang="fr-FR" sz="2400" dirty="0">
                          <a:solidFill>
                            <a:schemeClr val="accent1">
                              <a:lumMod val="50000"/>
                            </a:schemeClr>
                          </a:solidFill>
                          <a:latin typeface="Century Gothic" panose="020B0502020202020204" pitchFamily="34" charset="0"/>
                        </a:rPr>
                        <a:t> down the </a:t>
                      </a:r>
                      <a:r>
                        <a:rPr lang="fr-FR" sz="2400" dirty="0" err="1">
                          <a:solidFill>
                            <a:schemeClr val="accent1">
                              <a:lumMod val="50000"/>
                            </a:schemeClr>
                          </a:solidFill>
                          <a:latin typeface="Century Gothic" panose="020B0502020202020204" pitchFamily="34" charset="0"/>
                        </a:rPr>
                        <a:t>street</a:t>
                      </a:r>
                      <a:endParaRPr lang="fr-FR" sz="2400" dirty="0">
                        <a:solidFill>
                          <a:schemeClr val="accent1">
                            <a:lumMod val="50000"/>
                          </a:schemeClr>
                        </a:solidFill>
                        <a:latin typeface="Century Gothic" panose="020B0502020202020204" pitchFamily="34" charset="0"/>
                      </a:endParaRPr>
                    </a:p>
                    <a:p>
                      <a:pPr algn="l"/>
                      <a:endParaRPr lang="fr-FR" sz="2400" dirty="0">
                        <a:solidFill>
                          <a:schemeClr val="accent1">
                            <a:lumMod val="50000"/>
                          </a:schemeClr>
                        </a:solidFill>
                        <a:latin typeface="Century Gothic" panose="020B0502020202020204" pitchFamily="34" charset="0"/>
                      </a:endParaRPr>
                    </a:p>
                  </a:txBody>
                  <a:tcPr anchor="ctr"/>
                </a:tc>
                <a:tc>
                  <a:txBody>
                    <a:bodyPr/>
                    <a:lstStyle/>
                    <a:p>
                      <a:pPr algn="ctr"/>
                      <a:r>
                        <a:rPr lang="fr-FR" sz="2400" dirty="0">
                          <a:solidFill>
                            <a:srgbClr val="115076"/>
                          </a:solidFill>
                          <a:latin typeface="Century Gothic" panose="020B0502020202020204" pitchFamily="34" charset="0"/>
                        </a:rPr>
                        <a:t>Océane</a:t>
                      </a:r>
                    </a:p>
                  </a:txBody>
                  <a:tcPr anchor="ctr"/>
                </a:tc>
                <a:tc>
                  <a:txBody>
                    <a:bodyPr/>
                    <a:lstStyle/>
                    <a:p>
                      <a:pPr algn="ctr"/>
                      <a:r>
                        <a:rPr lang="fr-FR" sz="2400" dirty="0">
                          <a:solidFill>
                            <a:srgbClr val="115076"/>
                          </a:solidFill>
                          <a:latin typeface="Century Gothic" panose="020B0502020202020204" pitchFamily="34" charset="0"/>
                        </a:rPr>
                        <a:t>les filles</a:t>
                      </a:r>
                    </a:p>
                  </a:txBody>
                  <a:tcPr anchor="ctr"/>
                </a:tc>
                <a:extLst>
                  <a:ext uri="{0D108BD9-81ED-4DB2-BD59-A6C34878D82A}">
                    <a16:rowId xmlns:a16="http://schemas.microsoft.com/office/drawing/2014/main" val="169872193"/>
                  </a:ext>
                </a:extLst>
              </a:tr>
              <a:tr h="1188720">
                <a:tc>
                  <a:txBody>
                    <a:bodyPr/>
                    <a:lstStyle/>
                    <a:p>
                      <a:pPr algn="l"/>
                      <a:r>
                        <a:rPr lang="fr-FR" sz="2400" dirty="0">
                          <a:solidFill>
                            <a:schemeClr val="accent1">
                              <a:lumMod val="50000"/>
                            </a:schemeClr>
                          </a:solidFill>
                          <a:latin typeface="Century Gothic" panose="020B0502020202020204" pitchFamily="34" charset="0"/>
                        </a:rPr>
                        <a:t>are </a:t>
                      </a:r>
                      <a:r>
                        <a:rPr lang="fr-FR" sz="2400" dirty="0" err="1">
                          <a:solidFill>
                            <a:schemeClr val="accent1">
                              <a:lumMod val="50000"/>
                            </a:schemeClr>
                          </a:solidFill>
                          <a:latin typeface="Century Gothic" panose="020B0502020202020204" pitchFamily="34" charset="0"/>
                        </a:rPr>
                        <a:t>waiting</a:t>
                      </a:r>
                      <a:r>
                        <a:rPr lang="fr-FR" sz="2400" dirty="0">
                          <a:solidFill>
                            <a:schemeClr val="accent1">
                              <a:lumMod val="50000"/>
                            </a:schemeClr>
                          </a:solidFill>
                          <a:latin typeface="Century Gothic" panose="020B0502020202020204" pitchFamily="34" charset="0"/>
                        </a:rPr>
                        <a:t> for the bus</a:t>
                      </a:r>
                    </a:p>
                    <a:p>
                      <a:pPr algn="l"/>
                      <a:r>
                        <a:rPr lang="fr-FR" sz="2400" dirty="0">
                          <a:solidFill>
                            <a:schemeClr val="accent1">
                              <a:lumMod val="50000"/>
                            </a:schemeClr>
                          </a:solidFill>
                          <a:latin typeface="Century Gothic" panose="020B0502020202020204" pitchFamily="34" charset="0"/>
                        </a:rPr>
                        <a:t>to go to the </a:t>
                      </a:r>
                      <a:r>
                        <a:rPr lang="fr-FR" sz="2400" dirty="0" err="1">
                          <a:solidFill>
                            <a:schemeClr val="accent1">
                              <a:lumMod val="50000"/>
                            </a:schemeClr>
                          </a:solidFill>
                          <a:latin typeface="Century Gothic" panose="020B0502020202020204" pitchFamily="34" charset="0"/>
                        </a:rPr>
                        <a:t>slopes</a:t>
                      </a:r>
                      <a:endParaRPr lang="fr-FR" sz="2400" dirty="0">
                        <a:solidFill>
                          <a:schemeClr val="accent1">
                            <a:lumMod val="50000"/>
                          </a:schemeClr>
                        </a:solidFill>
                        <a:latin typeface="Century Gothic" panose="020B0502020202020204" pitchFamily="34" charset="0"/>
                      </a:endParaRPr>
                    </a:p>
                  </a:txBody>
                  <a:tcPr anchor="ctr"/>
                </a:tc>
                <a:tc>
                  <a:txBody>
                    <a:bodyPr/>
                    <a:lstStyle/>
                    <a:p>
                      <a:pPr algn="ctr"/>
                      <a:r>
                        <a:rPr lang="fr-FR" sz="2400" dirty="0">
                          <a:solidFill>
                            <a:srgbClr val="115076"/>
                          </a:solidFill>
                          <a:latin typeface="Century Gothic" panose="020B0502020202020204" pitchFamily="34" charset="0"/>
                        </a:rPr>
                        <a:t>Océane</a:t>
                      </a:r>
                    </a:p>
                  </a:txBody>
                  <a:tcPr anchor="ctr"/>
                </a:tc>
                <a:tc>
                  <a:txBody>
                    <a:bodyPr/>
                    <a:lstStyle/>
                    <a:p>
                      <a:pPr algn="ctr"/>
                      <a:r>
                        <a:rPr lang="fr-FR" sz="2400" dirty="0">
                          <a:solidFill>
                            <a:srgbClr val="115076"/>
                          </a:solidFill>
                          <a:latin typeface="Century Gothic" panose="020B0502020202020204" pitchFamily="34" charset="0"/>
                        </a:rPr>
                        <a:t>les filles</a:t>
                      </a:r>
                    </a:p>
                  </a:txBody>
                  <a:tcPr anchor="ctr"/>
                </a:tc>
                <a:extLst>
                  <a:ext uri="{0D108BD9-81ED-4DB2-BD59-A6C34878D82A}">
                    <a16:rowId xmlns:a16="http://schemas.microsoft.com/office/drawing/2014/main" val="3782757395"/>
                  </a:ext>
                </a:extLst>
              </a:tr>
              <a:tr h="1188720">
                <a:tc>
                  <a:txBody>
                    <a:bodyPr/>
                    <a:lstStyle/>
                    <a:p>
                      <a:pPr algn="l"/>
                      <a:r>
                        <a:rPr lang="fr-FR" sz="2400" dirty="0" err="1">
                          <a:solidFill>
                            <a:schemeClr val="accent1">
                              <a:lumMod val="50000"/>
                            </a:schemeClr>
                          </a:solidFill>
                          <a:latin typeface="Century Gothic" panose="020B0502020202020204" pitchFamily="34" charset="0"/>
                        </a:rPr>
                        <a:t>hears</a:t>
                      </a:r>
                      <a:r>
                        <a:rPr lang="fr-FR" sz="2400" dirty="0">
                          <a:solidFill>
                            <a:schemeClr val="accent1">
                              <a:lumMod val="50000"/>
                            </a:schemeClr>
                          </a:solidFill>
                          <a:latin typeface="Century Gothic" panose="020B0502020202020204" pitchFamily="34" charset="0"/>
                        </a:rPr>
                        <a:t> a message</a:t>
                      </a:r>
                    </a:p>
                    <a:p>
                      <a:pPr algn="l"/>
                      <a:r>
                        <a:rPr lang="fr-FR" sz="2400" dirty="0">
                          <a:solidFill>
                            <a:schemeClr val="accent1">
                              <a:lumMod val="50000"/>
                            </a:schemeClr>
                          </a:solidFill>
                          <a:latin typeface="Century Gothic" panose="020B0502020202020204" pitchFamily="34" charset="0"/>
                        </a:rPr>
                        <a:t>on </a:t>
                      </a:r>
                      <a:r>
                        <a:rPr lang="fr-FR" sz="2400" dirty="0" err="1">
                          <a:solidFill>
                            <a:schemeClr val="accent1">
                              <a:lumMod val="50000"/>
                            </a:schemeClr>
                          </a:solidFill>
                          <a:latin typeface="Century Gothic" panose="020B0502020202020204" pitchFamily="34" charset="0"/>
                        </a:rPr>
                        <a:t>her</a:t>
                      </a:r>
                      <a:r>
                        <a:rPr lang="fr-FR" sz="2400" dirty="0">
                          <a:solidFill>
                            <a:schemeClr val="accent1">
                              <a:lumMod val="50000"/>
                            </a:schemeClr>
                          </a:solidFill>
                          <a:latin typeface="Century Gothic" panose="020B0502020202020204" pitchFamily="34" charset="0"/>
                        </a:rPr>
                        <a:t> mobile phone</a:t>
                      </a:r>
                    </a:p>
                  </a:txBody>
                  <a:tcPr anchor="ctr"/>
                </a:tc>
                <a:tc>
                  <a:txBody>
                    <a:bodyPr/>
                    <a:lstStyle/>
                    <a:p>
                      <a:pPr algn="ctr"/>
                      <a:r>
                        <a:rPr lang="fr-FR" sz="2400" dirty="0">
                          <a:solidFill>
                            <a:srgbClr val="115076"/>
                          </a:solidFill>
                          <a:latin typeface="Century Gothic" panose="020B0502020202020204" pitchFamily="34" charset="0"/>
                        </a:rPr>
                        <a:t>Océane</a:t>
                      </a:r>
                    </a:p>
                  </a:txBody>
                  <a:tcPr anchor="ctr"/>
                </a:tc>
                <a:tc>
                  <a:txBody>
                    <a:bodyPr/>
                    <a:lstStyle/>
                    <a:p>
                      <a:pPr algn="ctr"/>
                      <a:r>
                        <a:rPr lang="fr-FR" sz="2400" dirty="0">
                          <a:solidFill>
                            <a:srgbClr val="115076"/>
                          </a:solidFill>
                          <a:latin typeface="Century Gothic" panose="020B0502020202020204" pitchFamily="34" charset="0"/>
                        </a:rPr>
                        <a:t>les filles</a:t>
                      </a:r>
                    </a:p>
                  </a:txBody>
                  <a:tcPr anchor="ctr"/>
                </a:tc>
                <a:extLst>
                  <a:ext uri="{0D108BD9-81ED-4DB2-BD59-A6C34878D82A}">
                    <a16:rowId xmlns:a16="http://schemas.microsoft.com/office/drawing/2014/main" val="1222000835"/>
                  </a:ext>
                </a:extLst>
              </a:tr>
              <a:tr h="1188720">
                <a:tc>
                  <a:txBody>
                    <a:bodyPr/>
                    <a:lstStyle/>
                    <a:p>
                      <a:pPr algn="l"/>
                      <a:r>
                        <a:rPr lang="fr-FR" sz="2400" dirty="0" err="1">
                          <a:solidFill>
                            <a:schemeClr val="accent1">
                              <a:lumMod val="50000"/>
                            </a:schemeClr>
                          </a:solidFill>
                          <a:latin typeface="Century Gothic" panose="020B0502020202020204" pitchFamily="34" charset="0"/>
                        </a:rPr>
                        <a:t>doesn’t</a:t>
                      </a:r>
                      <a:r>
                        <a:rPr lang="fr-FR" sz="2400" dirty="0">
                          <a:solidFill>
                            <a:schemeClr val="accent1">
                              <a:lumMod val="50000"/>
                            </a:schemeClr>
                          </a:solidFill>
                          <a:latin typeface="Century Gothic" panose="020B0502020202020204" pitchFamily="34" charset="0"/>
                        </a:rPr>
                        <a:t> </a:t>
                      </a:r>
                      <a:r>
                        <a:rPr lang="fr-FR" sz="2400" dirty="0" err="1">
                          <a:solidFill>
                            <a:schemeClr val="accent1">
                              <a:lumMod val="50000"/>
                            </a:schemeClr>
                          </a:solidFill>
                          <a:latin typeface="Century Gothic" panose="020B0502020202020204" pitchFamily="34" charset="0"/>
                        </a:rPr>
                        <a:t>answer</a:t>
                      </a:r>
                      <a:endParaRPr lang="fr-FR" sz="2400" dirty="0">
                        <a:solidFill>
                          <a:schemeClr val="accent1">
                            <a:lumMod val="50000"/>
                          </a:schemeClr>
                        </a:solidFill>
                        <a:latin typeface="Century Gothic" panose="020B0502020202020204" pitchFamily="34" charset="0"/>
                      </a:endParaRPr>
                    </a:p>
                  </a:txBody>
                  <a:tcPr anchor="ctr"/>
                </a:tc>
                <a:tc>
                  <a:txBody>
                    <a:bodyPr/>
                    <a:lstStyle/>
                    <a:p>
                      <a:pPr algn="ctr"/>
                      <a:r>
                        <a:rPr lang="fr-FR" sz="2400" dirty="0">
                          <a:solidFill>
                            <a:srgbClr val="115076"/>
                          </a:solidFill>
                          <a:latin typeface="Century Gothic" panose="020B0502020202020204" pitchFamily="34" charset="0"/>
                        </a:rPr>
                        <a:t>Océane</a:t>
                      </a:r>
                    </a:p>
                  </a:txBody>
                  <a:tcPr anchor="ctr"/>
                </a:tc>
                <a:tc>
                  <a:txBody>
                    <a:bodyPr/>
                    <a:lstStyle/>
                    <a:p>
                      <a:pPr algn="ctr"/>
                      <a:r>
                        <a:rPr lang="fr-FR" sz="2400" dirty="0">
                          <a:solidFill>
                            <a:srgbClr val="115076"/>
                          </a:solidFill>
                          <a:latin typeface="Century Gothic" panose="020B0502020202020204" pitchFamily="34" charset="0"/>
                        </a:rPr>
                        <a:t>les filles</a:t>
                      </a:r>
                    </a:p>
                  </a:txBody>
                  <a:tcPr anchor="ctr"/>
                </a:tc>
                <a:extLst>
                  <a:ext uri="{0D108BD9-81ED-4DB2-BD59-A6C34878D82A}">
                    <a16:rowId xmlns:a16="http://schemas.microsoft.com/office/drawing/2014/main" val="1850021498"/>
                  </a:ext>
                </a:extLst>
              </a:tr>
            </a:tbl>
          </a:graphicData>
        </a:graphic>
      </p:graphicFrame>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646966" y="274914"/>
            <a:ext cx="1581397" cy="387024"/>
          </a:xfrm>
        </p:spPr>
        <p:txBody>
          <a:bodyPr>
            <a:normAutofit/>
          </a:bodyPr>
          <a:lstStyle/>
          <a:p>
            <a:pPr lvl="0">
              <a:lnSpc>
                <a:spcPct val="100000"/>
              </a:lnSpc>
              <a:spcBef>
                <a:spcPts val="0"/>
              </a:spcBef>
              <a:defRPr/>
            </a:pPr>
            <a:r>
              <a:rPr lang="en-GB" sz="1800" b="1" dirty="0">
                <a:solidFill>
                  <a:prstClr val="white"/>
                </a:solidFill>
                <a:ea typeface="+mn-ea"/>
                <a:cs typeface="+mn-cs"/>
              </a:rPr>
              <a:t>On </a:t>
            </a:r>
            <a:r>
              <a:rPr lang="en-GB" sz="1800" b="1" dirty="0" err="1">
                <a:solidFill>
                  <a:prstClr val="white"/>
                </a:solidFill>
                <a:ea typeface="+mn-ea"/>
                <a:cs typeface="+mn-cs"/>
              </a:rPr>
              <a:t>va</a:t>
            </a:r>
            <a:r>
              <a:rPr lang="en-GB" sz="1800" b="1" dirty="0">
                <a:solidFill>
                  <a:prstClr val="white"/>
                </a:solidFill>
                <a:ea typeface="+mn-ea"/>
                <a:cs typeface="+mn-cs"/>
              </a:rPr>
              <a:t> </a:t>
            </a:r>
            <a:r>
              <a:rPr lang="en-GB" sz="1800" b="1" dirty="0" err="1">
                <a:solidFill>
                  <a:prstClr val="white"/>
                </a:solidFill>
                <a:ea typeface="+mn-ea"/>
                <a:cs typeface="+mn-cs"/>
              </a:rPr>
              <a:t>où</a:t>
            </a:r>
            <a:r>
              <a:rPr lang="en-GB" sz="1800" b="1" dirty="0">
                <a:solidFill>
                  <a:prstClr val="white"/>
                </a:solidFill>
                <a:ea typeface="+mn-ea"/>
                <a:cs typeface="+mn-cs"/>
              </a:rPr>
              <a:t> ?</a:t>
            </a:r>
            <a:endParaRPr lang="en-US" dirty="0"/>
          </a:p>
        </p:txBody>
      </p:sp>
      <p:sp>
        <p:nvSpPr>
          <p:cNvPr id="6" name="Google Shape;613;p26">
            <a:hlinkClick r:id="" action="ppaction://noaction" highlightClick="1">
              <a:snd r:embed="rId3" name="1b.wav"/>
            </a:hlinkClick>
            <a:extLst>
              <a:ext uri="{FF2B5EF4-FFF2-40B4-BE49-F238E27FC236}">
                <a16:creationId xmlns:a16="http://schemas.microsoft.com/office/drawing/2014/main" id="{E81506B0-A3F8-47F6-A818-34153DC67087}"/>
              </a:ext>
            </a:extLst>
          </p:cNvPr>
          <p:cNvSpPr/>
          <p:nvPr/>
        </p:nvSpPr>
        <p:spPr>
          <a:xfrm>
            <a:off x="82547" y="1997890"/>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Google Shape;614;p26">
            <a:hlinkClick r:id="" action="ppaction://noaction" highlightClick="1">
              <a:snd r:embed="rId4" name="2b-2.wav"/>
            </a:hlinkClick>
            <a:extLst>
              <a:ext uri="{FF2B5EF4-FFF2-40B4-BE49-F238E27FC236}">
                <a16:creationId xmlns:a16="http://schemas.microsoft.com/office/drawing/2014/main" id="{2A2E30D2-841A-4ED1-B670-1C83F228DED0}"/>
              </a:ext>
            </a:extLst>
          </p:cNvPr>
          <p:cNvSpPr/>
          <p:nvPr/>
        </p:nvSpPr>
        <p:spPr>
          <a:xfrm>
            <a:off x="71266" y="3222128"/>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sym typeface="Century Gothic"/>
              </a:rPr>
              <a:t>2</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8" name="Google Shape;615;p26">
            <a:hlinkClick r:id="" action="ppaction://noaction" highlightClick="1">
              <a:snd r:embed="rId5" name="3b.wav"/>
            </a:hlinkClick>
            <a:extLst>
              <a:ext uri="{FF2B5EF4-FFF2-40B4-BE49-F238E27FC236}">
                <a16:creationId xmlns:a16="http://schemas.microsoft.com/office/drawing/2014/main" id="{598D57C1-09CA-4B85-A901-8BF5F8E2B844}"/>
              </a:ext>
            </a:extLst>
          </p:cNvPr>
          <p:cNvSpPr/>
          <p:nvPr/>
        </p:nvSpPr>
        <p:spPr>
          <a:xfrm>
            <a:off x="71267" y="4446368"/>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sym typeface="Century Gothic"/>
              </a:rPr>
              <a:t>3</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Google Shape;616;p26">
            <a:hlinkClick r:id="" action="ppaction://noaction" highlightClick="1">
              <a:snd r:embed="rId6" name="4b.wav"/>
            </a:hlinkClick>
            <a:extLst>
              <a:ext uri="{FF2B5EF4-FFF2-40B4-BE49-F238E27FC236}">
                <a16:creationId xmlns:a16="http://schemas.microsoft.com/office/drawing/2014/main" id="{E034BFCB-0288-4166-9636-7DA2D26FF970}"/>
              </a:ext>
            </a:extLst>
          </p:cNvPr>
          <p:cNvSpPr/>
          <p:nvPr/>
        </p:nvSpPr>
        <p:spPr>
          <a:xfrm>
            <a:off x="82546" y="5670608"/>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sym typeface="Century Gothic"/>
              </a:rPr>
              <a:t>4</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85" name="Picture 84" descr="background rectangle">
            <a:extLst>
              <a:ext uri="{FF2B5EF4-FFF2-40B4-BE49-F238E27FC236}">
                <a16:creationId xmlns:a16="http://schemas.microsoft.com/office/drawing/2014/main" id="{AC54F8A1-96A4-41D0-8072-BACAA204A5F0}"/>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6" name="Title 3">
            <a:extLst>
              <a:ext uri="{FF2B5EF4-FFF2-40B4-BE49-F238E27FC236}">
                <a16:creationId xmlns:a16="http://schemas.microsoft.com/office/drawing/2014/main" id="{52058D79-968E-452D-9D8C-E8EDF877AC51}"/>
              </a:ext>
            </a:extLst>
          </p:cNvPr>
          <p:cNvSpPr txBox="1">
            <a:spLocks/>
          </p:cNvSpPr>
          <p:nvPr/>
        </p:nvSpPr>
        <p:spPr>
          <a:xfrm>
            <a:off x="-1" y="310215"/>
            <a:ext cx="580747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2900" b="1" i="0" u="none" strike="noStrike" kern="0" cap="none" spc="0" normalizeH="0" baseline="0" noProof="0" dirty="0">
                <a:ln>
                  <a:noFill/>
                </a:ln>
                <a:solidFill>
                  <a:srgbClr val="FFFFFF"/>
                </a:solidFill>
                <a:effectLst/>
                <a:uLnTx/>
                <a:uFillTx/>
                <a:latin typeface="Century Gothic"/>
                <a:sym typeface="Century Gothic"/>
              </a:rPr>
              <a:t>Qui fait quoi à </a:t>
            </a:r>
            <a:r>
              <a:rPr kumimoji="0" lang="en-GB" sz="2900" b="1" i="0" u="none" strike="noStrike" kern="0" cap="none" spc="0" normalizeH="0" baseline="0" noProof="0" dirty="0" err="1">
                <a:ln>
                  <a:noFill/>
                </a:ln>
                <a:solidFill>
                  <a:srgbClr val="FFFFFF"/>
                </a:solidFill>
                <a:effectLst/>
                <a:uLnTx/>
                <a:uFillTx/>
                <a:latin typeface="Century Gothic"/>
                <a:sym typeface="Century Gothic"/>
              </a:rPr>
              <a:t>l’arrêt</a:t>
            </a:r>
            <a:r>
              <a:rPr kumimoji="0" lang="en-GB" sz="2900" b="1" i="0" u="none" strike="noStrike" kern="0" cap="none" spc="0" normalizeH="0" baseline="0" noProof="0" dirty="0">
                <a:ln>
                  <a:noFill/>
                </a:ln>
                <a:solidFill>
                  <a:srgbClr val="FFFFFF"/>
                </a:solidFill>
                <a:effectLst/>
                <a:uLnTx/>
                <a:uFillTx/>
                <a:latin typeface="Century Gothic"/>
                <a:sym typeface="Century Gothic"/>
              </a:rPr>
              <a:t>* de bus ?</a:t>
            </a:r>
          </a:p>
        </p:txBody>
      </p:sp>
      <p:sp>
        <p:nvSpPr>
          <p:cNvPr id="87" name="Rounded Rectangle 46">
            <a:extLst>
              <a:ext uri="{FF2B5EF4-FFF2-40B4-BE49-F238E27FC236}">
                <a16:creationId xmlns:a16="http://schemas.microsoft.com/office/drawing/2014/main" id="{DBE30C54-34BC-4DDE-80B7-D50B483F81B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074" name="Picture 2" descr="House, Cottage, Residence, Family House, Apartment">
            <a:extLst>
              <a:ext uri="{FF2B5EF4-FFF2-40B4-BE49-F238E27FC236}">
                <a16:creationId xmlns:a16="http://schemas.microsoft.com/office/drawing/2014/main" id="{709C923F-8C82-4A6C-82F0-0A5A958F12B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90992" y="1714666"/>
            <a:ext cx="1443305" cy="8469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us Stop, Bus, Halt, Shelter, Stop, Transport">
            <a:extLst>
              <a:ext uri="{FF2B5EF4-FFF2-40B4-BE49-F238E27FC236}">
                <a16:creationId xmlns:a16="http://schemas.microsoft.com/office/drawing/2014/main" id="{B8275625-BCEE-4B70-81EE-5819FF29315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07833" y="2786642"/>
            <a:ext cx="792799" cy="10917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he Prohibition Of, The Ban On Phone Use">
            <a:extLst>
              <a:ext uri="{FF2B5EF4-FFF2-40B4-BE49-F238E27FC236}">
                <a16:creationId xmlns:a16="http://schemas.microsoft.com/office/drawing/2014/main" id="{5BF54A52-4F5E-4DD8-BD55-3AF24AB39D2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67997" y="5302898"/>
            <a:ext cx="849424" cy="78960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Mobile, Phone, Smart, Ring, Wireless, Internet">
            <a:extLst>
              <a:ext uri="{FF2B5EF4-FFF2-40B4-BE49-F238E27FC236}">
                <a16:creationId xmlns:a16="http://schemas.microsoft.com/office/drawing/2014/main" id="{1E930212-C731-4B8A-80AB-6463B45D79D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8949696">
            <a:off x="5682523" y="3986881"/>
            <a:ext cx="599683" cy="9184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shirt&#10;&#10;Description automatically generated">
            <a:extLst>
              <a:ext uri="{FF2B5EF4-FFF2-40B4-BE49-F238E27FC236}">
                <a16:creationId xmlns:a16="http://schemas.microsoft.com/office/drawing/2014/main" id="{51AECD34-C139-4F36-AE5B-A218097693E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0759" y="-44504"/>
            <a:ext cx="989664" cy="989664"/>
          </a:xfrm>
          <a:prstGeom prst="rect">
            <a:avLst/>
          </a:prstGeom>
        </p:spPr>
      </p:pic>
      <p:sp>
        <p:nvSpPr>
          <p:cNvPr id="5" name="Oval 4">
            <a:hlinkClick r:id="" action="ppaction://noaction">
              <a:snd r:embed="rId13" name="1a.wav"/>
            </a:hlinkClick>
            <a:extLst>
              <a:ext uri="{FF2B5EF4-FFF2-40B4-BE49-F238E27FC236}">
                <a16:creationId xmlns:a16="http://schemas.microsoft.com/office/drawing/2014/main" id="{B80DF58E-40E1-445D-90F6-1BBDABE397F3}"/>
              </a:ext>
            </a:extLst>
          </p:cNvPr>
          <p:cNvSpPr/>
          <p:nvPr/>
        </p:nvSpPr>
        <p:spPr>
          <a:xfrm>
            <a:off x="9749768" y="1726282"/>
            <a:ext cx="1625564" cy="821660"/>
          </a:xfrm>
          <a:prstGeom prst="ellipse">
            <a:avLst/>
          </a:prstGeom>
          <a:no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Oval 35">
            <a:hlinkClick r:id="" action="ppaction://noaction">
              <a:snd r:embed="rId14" name="2a.wav"/>
            </a:hlinkClick>
            <a:extLst>
              <a:ext uri="{FF2B5EF4-FFF2-40B4-BE49-F238E27FC236}">
                <a16:creationId xmlns:a16="http://schemas.microsoft.com/office/drawing/2014/main" id="{01100F02-6F4D-4F05-992C-AAEC25BAA1E3}"/>
              </a:ext>
            </a:extLst>
          </p:cNvPr>
          <p:cNvSpPr/>
          <p:nvPr/>
        </p:nvSpPr>
        <p:spPr>
          <a:xfrm>
            <a:off x="9812100" y="2921713"/>
            <a:ext cx="1625564" cy="821659"/>
          </a:xfrm>
          <a:prstGeom prst="ellipse">
            <a:avLst/>
          </a:prstGeom>
          <a:no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Oval 36">
            <a:hlinkClick r:id="" action="ppaction://noaction">
              <a:snd r:embed="rId15" name="3a.wav"/>
            </a:hlinkClick>
            <a:extLst>
              <a:ext uri="{FF2B5EF4-FFF2-40B4-BE49-F238E27FC236}">
                <a16:creationId xmlns:a16="http://schemas.microsoft.com/office/drawing/2014/main" id="{F200EEBB-E1BF-49E5-B716-68FB793F7AA7}"/>
              </a:ext>
            </a:extLst>
          </p:cNvPr>
          <p:cNvSpPr/>
          <p:nvPr/>
        </p:nvSpPr>
        <p:spPr>
          <a:xfrm>
            <a:off x="7298148" y="4084448"/>
            <a:ext cx="1625564" cy="831561"/>
          </a:xfrm>
          <a:prstGeom prst="ellipse">
            <a:avLst/>
          </a:prstGeom>
          <a:no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Oval 37">
            <a:hlinkClick r:id="" action="ppaction://noaction">
              <a:snd r:embed="rId16" name="4a.wav"/>
            </a:hlinkClick>
            <a:extLst>
              <a:ext uri="{FF2B5EF4-FFF2-40B4-BE49-F238E27FC236}">
                <a16:creationId xmlns:a16="http://schemas.microsoft.com/office/drawing/2014/main" id="{8E033F6C-DE80-4917-BD6A-C573F3635918}"/>
              </a:ext>
            </a:extLst>
          </p:cNvPr>
          <p:cNvSpPr/>
          <p:nvPr/>
        </p:nvSpPr>
        <p:spPr>
          <a:xfrm>
            <a:off x="7298148" y="5313344"/>
            <a:ext cx="1625564" cy="796425"/>
          </a:xfrm>
          <a:prstGeom prst="ellipse">
            <a:avLst/>
          </a:prstGeom>
          <a:no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5" name="Speech Bubble: Rectangle with Corners Rounded 44">
            <a:extLst>
              <a:ext uri="{FF2B5EF4-FFF2-40B4-BE49-F238E27FC236}">
                <a16:creationId xmlns:a16="http://schemas.microsoft.com/office/drawing/2014/main" id="{E750AF7C-0959-482D-AED7-C881D68DE8DA}"/>
              </a:ext>
            </a:extLst>
          </p:cNvPr>
          <p:cNvSpPr/>
          <p:nvPr/>
        </p:nvSpPr>
        <p:spPr>
          <a:xfrm>
            <a:off x="6534297" y="136419"/>
            <a:ext cx="2676462" cy="664014"/>
          </a:xfrm>
          <a:prstGeom prst="wedgeRoundRectCallout">
            <a:avLst>
              <a:gd name="adj1" fmla="val 58360"/>
              <a:gd name="adj2" fmla="val 14503"/>
              <a:gd name="adj3" fmla="val 16667"/>
            </a:avLst>
          </a:prstGeom>
          <a:solidFill>
            <a:schemeClr val="accent1">
              <a:lumMod val="50000"/>
            </a:scheme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l’arrêt</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de bus –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bus stop</a:t>
            </a:r>
            <a:endPar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EC383E71-A1CE-44DB-BBF9-1670B29670D2}"/>
              </a:ext>
            </a:extLst>
          </p:cNvPr>
          <p:cNvSpPr/>
          <p:nvPr/>
        </p:nvSpPr>
        <p:spPr>
          <a:xfrm>
            <a:off x="577515" y="1726282"/>
            <a:ext cx="3978889" cy="86712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3FEEB62D-3BC3-48A8-95AD-DEB740AC5B69}"/>
              </a:ext>
            </a:extLst>
          </p:cNvPr>
          <p:cNvSpPr/>
          <p:nvPr/>
        </p:nvSpPr>
        <p:spPr>
          <a:xfrm>
            <a:off x="541061" y="2941947"/>
            <a:ext cx="3320716" cy="86712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EA359441-2D16-487A-98F1-0261D4F9771B}"/>
              </a:ext>
            </a:extLst>
          </p:cNvPr>
          <p:cNvSpPr/>
          <p:nvPr/>
        </p:nvSpPr>
        <p:spPr>
          <a:xfrm>
            <a:off x="574031" y="4109969"/>
            <a:ext cx="3320716" cy="86712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DCB2B86D-F7FD-4374-96E5-6183CF143856}"/>
              </a:ext>
            </a:extLst>
          </p:cNvPr>
          <p:cNvSpPr/>
          <p:nvPr/>
        </p:nvSpPr>
        <p:spPr>
          <a:xfrm>
            <a:off x="574031" y="5277992"/>
            <a:ext cx="3320716" cy="86712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0806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8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8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6" grpId="0" animBg="1"/>
      <p:bldP spid="37" grpId="0" animBg="1"/>
      <p:bldP spid="38" grpId="0" animBg="1"/>
      <p:bldP spid="14" grpId="0" animBg="1"/>
      <p:bldP spid="44" grpId="0" animBg="1"/>
      <p:bldP spid="46" grpId="0" animBg="1"/>
      <p:bldP spid="4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4271ECF-BE10-4F2C-8F29-F4833492B436}"/>
              </a:ext>
            </a:extLst>
          </p:cNvPr>
          <p:cNvGraphicFramePr>
            <a:graphicFrameLocks noGrp="1"/>
          </p:cNvGraphicFramePr>
          <p:nvPr>
            <p:extLst>
              <p:ext uri="{D42A27DB-BD31-4B8C-83A1-F6EECF244321}">
                <p14:modId xmlns:p14="http://schemas.microsoft.com/office/powerpoint/2010/main" val="1088997054"/>
              </p:ext>
            </p:extLst>
          </p:nvPr>
        </p:nvGraphicFramePr>
        <p:xfrm>
          <a:off x="774915" y="1081465"/>
          <a:ext cx="11337664" cy="5212080"/>
        </p:xfrm>
        <a:graphic>
          <a:graphicData uri="http://schemas.openxmlformats.org/drawingml/2006/table">
            <a:tbl>
              <a:tblPr firstRow="1" bandRow="1">
                <a:tableStyleId>{21E4AEA4-8DFA-4A89-87EB-49C32662AFE0}</a:tableStyleId>
              </a:tblPr>
              <a:tblGrid>
                <a:gridCol w="7206622">
                  <a:extLst>
                    <a:ext uri="{9D8B030D-6E8A-4147-A177-3AD203B41FA5}">
                      <a16:colId xmlns:a16="http://schemas.microsoft.com/office/drawing/2014/main" val="82352473"/>
                    </a:ext>
                  </a:extLst>
                </a:gridCol>
                <a:gridCol w="2065521">
                  <a:extLst>
                    <a:ext uri="{9D8B030D-6E8A-4147-A177-3AD203B41FA5}">
                      <a16:colId xmlns:a16="http://schemas.microsoft.com/office/drawing/2014/main" val="1034213198"/>
                    </a:ext>
                  </a:extLst>
                </a:gridCol>
                <a:gridCol w="2065521">
                  <a:extLst>
                    <a:ext uri="{9D8B030D-6E8A-4147-A177-3AD203B41FA5}">
                      <a16:colId xmlns:a16="http://schemas.microsoft.com/office/drawing/2014/main" val="2748664852"/>
                    </a:ext>
                  </a:extLst>
                </a:gridCol>
              </a:tblGrid>
              <a:tr h="297884">
                <a:tc>
                  <a:txBody>
                    <a:bodyPr/>
                    <a:lstStyle/>
                    <a:p>
                      <a:pPr algn="ctr"/>
                      <a:r>
                        <a:rPr lang="fr-FR" sz="2400" dirty="0">
                          <a:solidFill>
                            <a:schemeClr val="accent1">
                              <a:lumMod val="50000"/>
                            </a:schemeClr>
                          </a:solidFill>
                          <a:latin typeface="Century Gothic" panose="020B0502020202020204" pitchFamily="34" charset="0"/>
                        </a:rPr>
                        <a:t>l’activité</a:t>
                      </a:r>
                    </a:p>
                  </a:txBody>
                  <a:tcPr anchor="ctr"/>
                </a:tc>
                <a:tc gridSpan="2">
                  <a:txBody>
                    <a:bodyPr/>
                    <a:lstStyle/>
                    <a:p>
                      <a:pPr algn="ctr"/>
                      <a:r>
                        <a:rPr lang="fr-FR" sz="2400" dirty="0">
                          <a:latin typeface="Century Gothic" panose="020B0502020202020204" pitchFamily="34" charset="0"/>
                        </a:rPr>
                        <a:t>qui </a:t>
                      </a:r>
                    </a:p>
                  </a:txBody>
                  <a:tcPr anchor="ctr"/>
                </a:tc>
                <a:tc hMerge="1">
                  <a:txBody>
                    <a:bodyPr/>
                    <a:lstStyle/>
                    <a:p>
                      <a:pPr algn="ctr"/>
                      <a:r>
                        <a:rPr lang="fr-FR" sz="2400" dirty="0">
                          <a:latin typeface="Century Gothic" panose="020B0502020202020204" pitchFamily="34" charset="0"/>
                        </a:rPr>
                        <a:t>ils/elles</a:t>
                      </a:r>
                    </a:p>
                  </a:txBody>
                  <a:tcPr anchor="ctr"/>
                </a:tc>
                <a:extLst>
                  <a:ext uri="{0D108BD9-81ED-4DB2-BD59-A6C34878D82A}">
                    <a16:rowId xmlns:a16="http://schemas.microsoft.com/office/drawing/2014/main" val="43492123"/>
                  </a:ext>
                </a:extLst>
              </a:tr>
              <a:tr h="1188720">
                <a:tc>
                  <a:txBody>
                    <a:bodyPr/>
                    <a:lstStyle/>
                    <a:p>
                      <a:pPr algn="l"/>
                      <a:r>
                        <a:rPr lang="fr-FR" sz="2400" dirty="0" err="1">
                          <a:solidFill>
                            <a:schemeClr val="accent1">
                              <a:lumMod val="50000"/>
                            </a:schemeClr>
                          </a:solidFill>
                          <a:latin typeface="Century Gothic" panose="020B0502020202020204" pitchFamily="34" charset="0"/>
                        </a:rPr>
                        <a:t>doesn’t</a:t>
                      </a:r>
                      <a:r>
                        <a:rPr lang="fr-FR" sz="2400" dirty="0">
                          <a:solidFill>
                            <a:schemeClr val="accent1">
                              <a:lumMod val="50000"/>
                            </a:schemeClr>
                          </a:solidFill>
                          <a:latin typeface="Century Gothic" panose="020B0502020202020204" pitchFamily="34" charset="0"/>
                        </a:rPr>
                        <a:t> </a:t>
                      </a:r>
                      <a:r>
                        <a:rPr lang="fr-FR" sz="2400" dirty="0" err="1">
                          <a:solidFill>
                            <a:schemeClr val="accent1">
                              <a:lumMod val="50000"/>
                            </a:schemeClr>
                          </a:solidFill>
                          <a:latin typeface="Century Gothic" panose="020B0502020202020204" pitchFamily="34" charset="0"/>
                        </a:rPr>
                        <a:t>depend</a:t>
                      </a:r>
                      <a:r>
                        <a:rPr lang="fr-FR" sz="2400" dirty="0">
                          <a:solidFill>
                            <a:schemeClr val="accent1">
                              <a:lumMod val="50000"/>
                            </a:schemeClr>
                          </a:solidFill>
                          <a:latin typeface="Century Gothic" panose="020B0502020202020204" pitchFamily="34" charset="0"/>
                        </a:rPr>
                        <a:t> on social networks</a:t>
                      </a:r>
                    </a:p>
                    <a:p>
                      <a:pPr algn="l"/>
                      <a:r>
                        <a:rPr lang="fr-FR" sz="2400" dirty="0">
                          <a:solidFill>
                            <a:schemeClr val="accent1">
                              <a:lumMod val="50000"/>
                            </a:schemeClr>
                          </a:solidFill>
                          <a:latin typeface="Century Gothic" panose="020B0502020202020204" pitchFamily="34" charset="0"/>
                        </a:rPr>
                        <a:t>to </a:t>
                      </a:r>
                      <a:r>
                        <a:rPr lang="fr-FR" sz="2400" dirty="0" err="1">
                          <a:solidFill>
                            <a:schemeClr val="accent1">
                              <a:lumMod val="50000"/>
                            </a:schemeClr>
                          </a:solidFill>
                          <a:latin typeface="Century Gothic" panose="020B0502020202020204" pitchFamily="34" charset="0"/>
                        </a:rPr>
                        <a:t>be</a:t>
                      </a:r>
                      <a:r>
                        <a:rPr lang="fr-FR" sz="2400" dirty="0">
                          <a:solidFill>
                            <a:schemeClr val="accent1">
                              <a:lumMod val="50000"/>
                            </a:schemeClr>
                          </a:solidFill>
                          <a:latin typeface="Century Gothic" panose="020B0502020202020204" pitchFamily="34" charset="0"/>
                        </a:rPr>
                        <a:t> happy </a:t>
                      </a:r>
                      <a:r>
                        <a:rPr lang="fr-FR" sz="2400" dirty="0" err="1">
                          <a:solidFill>
                            <a:schemeClr val="accent1">
                              <a:lumMod val="50000"/>
                            </a:schemeClr>
                          </a:solidFill>
                          <a:latin typeface="Century Gothic" panose="020B0502020202020204" pitchFamily="34" charset="0"/>
                        </a:rPr>
                        <a:t>during</a:t>
                      </a:r>
                      <a:r>
                        <a:rPr lang="fr-FR" sz="2400" dirty="0">
                          <a:solidFill>
                            <a:schemeClr val="accent1">
                              <a:lumMod val="50000"/>
                            </a:schemeClr>
                          </a:solidFill>
                          <a:latin typeface="Century Gothic" panose="020B0502020202020204" pitchFamily="34" charset="0"/>
                        </a:rPr>
                        <a:t> </a:t>
                      </a:r>
                      <a:r>
                        <a:rPr lang="fr-FR" sz="2400" dirty="0" err="1">
                          <a:solidFill>
                            <a:schemeClr val="accent1">
                              <a:lumMod val="50000"/>
                            </a:schemeClr>
                          </a:solidFill>
                          <a:latin typeface="Century Gothic" panose="020B0502020202020204" pitchFamily="34" charset="0"/>
                        </a:rPr>
                        <a:t>holidays</a:t>
                      </a:r>
                      <a:endParaRPr lang="fr-FR" sz="2400" dirty="0">
                        <a:solidFill>
                          <a:schemeClr val="accent1">
                            <a:lumMod val="50000"/>
                          </a:schemeClr>
                        </a:solidFill>
                        <a:latin typeface="Century Gothic" panose="020B0502020202020204" pitchFamily="34" charset="0"/>
                      </a:endParaRPr>
                    </a:p>
                  </a:txBody>
                  <a:tcPr anchor="ctr"/>
                </a:tc>
                <a:tc>
                  <a:txBody>
                    <a:bodyPr/>
                    <a:lstStyle/>
                    <a:p>
                      <a:pPr algn="ctr"/>
                      <a:r>
                        <a:rPr lang="fr-FR" sz="2400" dirty="0">
                          <a:solidFill>
                            <a:srgbClr val="115076"/>
                          </a:solidFill>
                          <a:latin typeface="Century Gothic" panose="020B0502020202020204" pitchFamily="34" charset="0"/>
                        </a:rPr>
                        <a:t>Océane</a:t>
                      </a:r>
                    </a:p>
                  </a:txBody>
                  <a:tcPr anchor="ctr"/>
                </a:tc>
                <a:tc>
                  <a:txBody>
                    <a:bodyPr/>
                    <a:lstStyle/>
                    <a:p>
                      <a:pPr algn="ctr"/>
                      <a:r>
                        <a:rPr lang="fr-FR" sz="2400" dirty="0">
                          <a:solidFill>
                            <a:srgbClr val="115076"/>
                          </a:solidFill>
                          <a:latin typeface="Century Gothic" panose="020B0502020202020204" pitchFamily="34" charset="0"/>
                        </a:rPr>
                        <a:t>les filles</a:t>
                      </a:r>
                    </a:p>
                  </a:txBody>
                  <a:tcPr anchor="ctr"/>
                </a:tc>
                <a:extLst>
                  <a:ext uri="{0D108BD9-81ED-4DB2-BD59-A6C34878D82A}">
                    <a16:rowId xmlns:a16="http://schemas.microsoft.com/office/drawing/2014/main" val="169872193"/>
                  </a:ext>
                </a:extLst>
              </a:tr>
              <a:tr h="1188720">
                <a:tc>
                  <a:txBody>
                    <a:bodyPr/>
                    <a:lstStyle/>
                    <a:p>
                      <a:pPr algn="l"/>
                      <a:r>
                        <a:rPr lang="fr-FR" sz="2400" dirty="0" err="1">
                          <a:solidFill>
                            <a:schemeClr val="accent1">
                              <a:lumMod val="50000"/>
                            </a:schemeClr>
                          </a:solidFill>
                          <a:latin typeface="Century Gothic" panose="020B0502020202020204" pitchFamily="34" charset="0"/>
                        </a:rPr>
                        <a:t>speak</a:t>
                      </a:r>
                      <a:r>
                        <a:rPr lang="fr-FR" sz="2400" dirty="0">
                          <a:solidFill>
                            <a:schemeClr val="accent1">
                              <a:lumMod val="50000"/>
                            </a:schemeClr>
                          </a:solidFill>
                          <a:latin typeface="Century Gothic" panose="020B0502020202020204" pitchFamily="34" charset="0"/>
                        </a:rPr>
                        <a:t> to </a:t>
                      </a:r>
                      <a:r>
                        <a:rPr lang="fr-FR" sz="2400" dirty="0" err="1">
                          <a:solidFill>
                            <a:schemeClr val="accent1">
                              <a:lumMod val="50000"/>
                            </a:schemeClr>
                          </a:solidFill>
                          <a:latin typeface="Century Gothic" panose="020B0502020202020204" pitchFamily="34" charset="0"/>
                        </a:rPr>
                        <a:t>other</a:t>
                      </a:r>
                      <a:r>
                        <a:rPr lang="fr-FR" sz="2400" dirty="0">
                          <a:solidFill>
                            <a:schemeClr val="accent1">
                              <a:lumMod val="50000"/>
                            </a:schemeClr>
                          </a:solidFill>
                          <a:latin typeface="Century Gothic" panose="020B0502020202020204" pitchFamily="34" charset="0"/>
                        </a:rPr>
                        <a:t> people</a:t>
                      </a:r>
                    </a:p>
                    <a:p>
                      <a:pPr algn="l"/>
                      <a:r>
                        <a:rPr lang="fr-FR" sz="2400" dirty="0">
                          <a:solidFill>
                            <a:schemeClr val="accent1">
                              <a:lumMod val="50000"/>
                            </a:schemeClr>
                          </a:solidFill>
                          <a:latin typeface="Century Gothic" panose="020B0502020202020204" pitchFamily="34" charset="0"/>
                        </a:rPr>
                        <a:t>and </a:t>
                      </a:r>
                      <a:r>
                        <a:rPr lang="fr-FR" sz="2400" dirty="0" err="1">
                          <a:solidFill>
                            <a:schemeClr val="accent1">
                              <a:lumMod val="50000"/>
                            </a:schemeClr>
                          </a:solidFill>
                          <a:latin typeface="Century Gothic" panose="020B0502020202020204" pitchFamily="34" charset="0"/>
                        </a:rPr>
                        <a:t>sometimes</a:t>
                      </a:r>
                      <a:r>
                        <a:rPr lang="fr-FR" sz="2400" dirty="0">
                          <a:solidFill>
                            <a:schemeClr val="accent1">
                              <a:lumMod val="50000"/>
                            </a:schemeClr>
                          </a:solidFill>
                          <a:latin typeface="Century Gothic" panose="020B0502020202020204" pitchFamily="34" charset="0"/>
                        </a:rPr>
                        <a:t> </a:t>
                      </a:r>
                      <a:r>
                        <a:rPr lang="fr-FR" sz="2400" dirty="0" err="1">
                          <a:solidFill>
                            <a:schemeClr val="accent1">
                              <a:lumMod val="50000"/>
                            </a:schemeClr>
                          </a:solidFill>
                          <a:latin typeface="Century Gothic" panose="020B0502020202020204" pitchFamily="34" charset="0"/>
                        </a:rPr>
                        <a:t>respond</a:t>
                      </a:r>
                      <a:r>
                        <a:rPr lang="fr-FR" sz="2400" dirty="0">
                          <a:solidFill>
                            <a:schemeClr val="accent1">
                              <a:lumMod val="50000"/>
                            </a:schemeClr>
                          </a:solidFill>
                          <a:latin typeface="Century Gothic" panose="020B0502020202020204" pitchFamily="34" charset="0"/>
                        </a:rPr>
                        <a:t> in </a:t>
                      </a:r>
                      <a:r>
                        <a:rPr lang="fr-FR" sz="2400" dirty="0" err="1">
                          <a:solidFill>
                            <a:schemeClr val="accent1">
                              <a:lumMod val="50000"/>
                            </a:schemeClr>
                          </a:solidFill>
                          <a:latin typeface="Century Gothic" panose="020B0502020202020204" pitchFamily="34" charset="0"/>
                        </a:rPr>
                        <a:t>Italian</a:t>
                      </a:r>
                      <a:endParaRPr lang="fr-FR" sz="2400" dirty="0">
                        <a:solidFill>
                          <a:schemeClr val="accent1">
                            <a:lumMod val="50000"/>
                          </a:schemeClr>
                        </a:solidFill>
                        <a:latin typeface="Century Gothic" panose="020B0502020202020204" pitchFamily="34" charset="0"/>
                      </a:endParaRPr>
                    </a:p>
                  </a:txBody>
                  <a:tcPr anchor="ctr"/>
                </a:tc>
                <a:tc>
                  <a:txBody>
                    <a:bodyPr/>
                    <a:lstStyle/>
                    <a:p>
                      <a:pPr algn="ctr"/>
                      <a:r>
                        <a:rPr lang="fr-FR" sz="2400" dirty="0">
                          <a:solidFill>
                            <a:srgbClr val="115076"/>
                          </a:solidFill>
                          <a:latin typeface="Century Gothic" panose="020B0502020202020204" pitchFamily="34" charset="0"/>
                        </a:rPr>
                        <a:t>Océane</a:t>
                      </a:r>
                    </a:p>
                  </a:txBody>
                  <a:tcPr anchor="ctr"/>
                </a:tc>
                <a:tc>
                  <a:txBody>
                    <a:bodyPr/>
                    <a:lstStyle/>
                    <a:p>
                      <a:pPr algn="ctr"/>
                      <a:r>
                        <a:rPr lang="fr-FR" sz="2400" dirty="0">
                          <a:solidFill>
                            <a:srgbClr val="115076"/>
                          </a:solidFill>
                          <a:latin typeface="Century Gothic" panose="020B0502020202020204" pitchFamily="34" charset="0"/>
                        </a:rPr>
                        <a:t>les filles</a:t>
                      </a:r>
                    </a:p>
                  </a:txBody>
                  <a:tcPr anchor="ctr"/>
                </a:tc>
                <a:extLst>
                  <a:ext uri="{0D108BD9-81ED-4DB2-BD59-A6C34878D82A}">
                    <a16:rowId xmlns:a16="http://schemas.microsoft.com/office/drawing/2014/main" val="3782757395"/>
                  </a:ext>
                </a:extLst>
              </a:tr>
              <a:tr h="1188720">
                <a:tc>
                  <a:txBody>
                    <a:bodyPr/>
                    <a:lstStyle/>
                    <a:p>
                      <a:pPr algn="l"/>
                      <a:endParaRPr lang="fr-FR" sz="2400" dirty="0">
                        <a:solidFill>
                          <a:schemeClr val="accent1">
                            <a:lumMod val="50000"/>
                          </a:schemeClr>
                        </a:solidFill>
                        <a:latin typeface="Century Gothic" panose="020B0502020202020204" pitchFamily="34" charset="0"/>
                      </a:endParaRPr>
                    </a:p>
                    <a:p>
                      <a:pPr algn="l"/>
                      <a:r>
                        <a:rPr lang="fr-FR" sz="2400" dirty="0" err="1">
                          <a:solidFill>
                            <a:schemeClr val="accent1">
                              <a:lumMod val="50000"/>
                            </a:schemeClr>
                          </a:solidFill>
                          <a:latin typeface="Century Gothic" panose="020B0502020202020204" pitchFamily="34" charset="0"/>
                        </a:rPr>
                        <a:t>finally</a:t>
                      </a:r>
                      <a:r>
                        <a:rPr lang="fr-FR" sz="2400" dirty="0">
                          <a:solidFill>
                            <a:schemeClr val="accent1">
                              <a:lumMod val="50000"/>
                            </a:schemeClr>
                          </a:solidFill>
                          <a:latin typeface="Century Gothic" panose="020B0502020202020204" pitchFamily="34" charset="0"/>
                        </a:rPr>
                        <a:t> </a:t>
                      </a:r>
                      <a:r>
                        <a:rPr lang="fr-FR" sz="2400" dirty="0" err="1">
                          <a:solidFill>
                            <a:schemeClr val="accent1">
                              <a:lumMod val="50000"/>
                            </a:schemeClr>
                          </a:solidFill>
                          <a:latin typeface="Century Gothic" panose="020B0502020202020204" pitchFamily="34" charset="0"/>
                        </a:rPr>
                        <a:t>hear</a:t>
                      </a:r>
                      <a:r>
                        <a:rPr lang="fr-FR" sz="2400" dirty="0">
                          <a:solidFill>
                            <a:schemeClr val="accent1">
                              <a:lumMod val="50000"/>
                            </a:schemeClr>
                          </a:solidFill>
                          <a:latin typeface="Century Gothic" panose="020B0502020202020204" pitchFamily="34" charset="0"/>
                        </a:rPr>
                        <a:t> the bus</a:t>
                      </a:r>
                    </a:p>
                    <a:p>
                      <a:pPr algn="l"/>
                      <a:endParaRPr lang="fr-FR" sz="2400" dirty="0">
                        <a:solidFill>
                          <a:schemeClr val="accent1">
                            <a:lumMod val="50000"/>
                          </a:schemeClr>
                        </a:solidFill>
                        <a:latin typeface="Century Gothic" panose="020B0502020202020204" pitchFamily="34" charset="0"/>
                      </a:endParaRPr>
                    </a:p>
                  </a:txBody>
                  <a:tcPr anchor="ctr"/>
                </a:tc>
                <a:tc>
                  <a:txBody>
                    <a:bodyPr/>
                    <a:lstStyle/>
                    <a:p>
                      <a:pPr algn="ctr"/>
                      <a:r>
                        <a:rPr lang="fr-FR" sz="2400" dirty="0">
                          <a:solidFill>
                            <a:srgbClr val="115076"/>
                          </a:solidFill>
                          <a:latin typeface="Century Gothic" panose="020B0502020202020204" pitchFamily="34" charset="0"/>
                        </a:rPr>
                        <a:t>Océane</a:t>
                      </a:r>
                    </a:p>
                  </a:txBody>
                  <a:tcPr anchor="ctr"/>
                </a:tc>
                <a:tc>
                  <a:txBody>
                    <a:bodyPr/>
                    <a:lstStyle/>
                    <a:p>
                      <a:pPr algn="ctr"/>
                      <a:r>
                        <a:rPr lang="fr-FR" sz="2400" dirty="0">
                          <a:solidFill>
                            <a:srgbClr val="115076"/>
                          </a:solidFill>
                          <a:latin typeface="Century Gothic" panose="020B0502020202020204" pitchFamily="34" charset="0"/>
                        </a:rPr>
                        <a:t>les filles</a:t>
                      </a:r>
                    </a:p>
                  </a:txBody>
                  <a:tcPr anchor="ctr"/>
                </a:tc>
                <a:extLst>
                  <a:ext uri="{0D108BD9-81ED-4DB2-BD59-A6C34878D82A}">
                    <a16:rowId xmlns:a16="http://schemas.microsoft.com/office/drawing/2014/main" val="1222000835"/>
                  </a:ext>
                </a:extLst>
              </a:tr>
              <a:tr h="1188720">
                <a:tc>
                  <a:txBody>
                    <a:bodyPr/>
                    <a:lstStyle/>
                    <a:p>
                      <a:pPr algn="l"/>
                      <a:r>
                        <a:rPr lang="fr-FR" sz="2400" dirty="0" err="1">
                          <a:solidFill>
                            <a:schemeClr val="accent1">
                              <a:lumMod val="50000"/>
                            </a:schemeClr>
                          </a:solidFill>
                          <a:latin typeface="Century Gothic" panose="020B0502020202020204" pitchFamily="34" charset="0"/>
                        </a:rPr>
                        <a:t>goes</a:t>
                      </a:r>
                      <a:r>
                        <a:rPr lang="fr-FR" sz="2400" dirty="0">
                          <a:solidFill>
                            <a:schemeClr val="accent1">
                              <a:lumMod val="50000"/>
                            </a:schemeClr>
                          </a:solidFill>
                          <a:latin typeface="Century Gothic" panose="020B0502020202020204" pitchFamily="34" charset="0"/>
                        </a:rPr>
                        <a:t> </a:t>
                      </a:r>
                      <a:r>
                        <a:rPr lang="fr-FR" sz="2400" dirty="0" err="1">
                          <a:solidFill>
                            <a:schemeClr val="accent1">
                              <a:lumMod val="50000"/>
                            </a:schemeClr>
                          </a:solidFill>
                          <a:latin typeface="Century Gothic" panose="020B0502020202020204" pitchFamily="34" charset="0"/>
                        </a:rPr>
                        <a:t>slowly</a:t>
                      </a:r>
                      <a:r>
                        <a:rPr lang="fr-FR" sz="2400" dirty="0">
                          <a:solidFill>
                            <a:schemeClr val="accent1">
                              <a:lumMod val="50000"/>
                            </a:schemeClr>
                          </a:solidFill>
                          <a:latin typeface="Century Gothic" panose="020B0502020202020204" pitchFamily="34" charset="0"/>
                        </a:rPr>
                        <a:t> down the </a:t>
                      </a:r>
                      <a:r>
                        <a:rPr lang="fr-FR" sz="2400" dirty="0" err="1">
                          <a:solidFill>
                            <a:schemeClr val="accent1">
                              <a:lumMod val="50000"/>
                            </a:schemeClr>
                          </a:solidFill>
                          <a:latin typeface="Century Gothic" panose="020B0502020202020204" pitchFamily="34" charset="0"/>
                        </a:rPr>
                        <a:t>mountain</a:t>
                      </a:r>
                      <a:endParaRPr lang="fr-FR" sz="2400" dirty="0">
                        <a:solidFill>
                          <a:schemeClr val="accent1">
                            <a:lumMod val="50000"/>
                          </a:schemeClr>
                        </a:solidFill>
                        <a:latin typeface="Century Gothic" panose="020B0502020202020204" pitchFamily="34" charset="0"/>
                      </a:endParaRPr>
                    </a:p>
                  </a:txBody>
                  <a:tcPr anchor="ctr"/>
                </a:tc>
                <a:tc>
                  <a:txBody>
                    <a:bodyPr/>
                    <a:lstStyle/>
                    <a:p>
                      <a:pPr algn="ctr"/>
                      <a:r>
                        <a:rPr lang="fr-FR" sz="2400" dirty="0">
                          <a:solidFill>
                            <a:srgbClr val="115076"/>
                          </a:solidFill>
                          <a:latin typeface="Century Gothic" panose="020B0502020202020204" pitchFamily="34" charset="0"/>
                        </a:rPr>
                        <a:t>le bus</a:t>
                      </a:r>
                    </a:p>
                  </a:txBody>
                  <a:tcPr anchor="ctr"/>
                </a:tc>
                <a:tc>
                  <a:txBody>
                    <a:bodyPr/>
                    <a:lstStyle/>
                    <a:p>
                      <a:pPr algn="ctr"/>
                      <a:r>
                        <a:rPr lang="fr-FR" sz="2400" dirty="0">
                          <a:solidFill>
                            <a:srgbClr val="115076"/>
                          </a:solidFill>
                          <a:latin typeface="Century Gothic" panose="020B0502020202020204" pitchFamily="34" charset="0"/>
                        </a:rPr>
                        <a:t>les filles</a:t>
                      </a:r>
                    </a:p>
                  </a:txBody>
                  <a:tcPr anchor="ctr"/>
                </a:tc>
                <a:extLst>
                  <a:ext uri="{0D108BD9-81ED-4DB2-BD59-A6C34878D82A}">
                    <a16:rowId xmlns:a16="http://schemas.microsoft.com/office/drawing/2014/main" val="1850021498"/>
                  </a:ext>
                </a:extLst>
              </a:tr>
            </a:tbl>
          </a:graphicData>
        </a:graphic>
      </p:graphicFrame>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646966" y="274914"/>
            <a:ext cx="1581397" cy="387024"/>
          </a:xfrm>
        </p:spPr>
        <p:txBody>
          <a:bodyPr>
            <a:normAutofit/>
          </a:bodyPr>
          <a:lstStyle/>
          <a:p>
            <a:pPr lvl="0">
              <a:lnSpc>
                <a:spcPct val="100000"/>
              </a:lnSpc>
              <a:spcBef>
                <a:spcPts val="0"/>
              </a:spcBef>
              <a:defRPr/>
            </a:pPr>
            <a:r>
              <a:rPr lang="en-GB" sz="1800" b="1" dirty="0">
                <a:solidFill>
                  <a:prstClr val="white"/>
                </a:solidFill>
                <a:ea typeface="+mn-ea"/>
                <a:cs typeface="+mn-cs"/>
              </a:rPr>
              <a:t>On </a:t>
            </a:r>
            <a:r>
              <a:rPr lang="en-GB" sz="1800" b="1" dirty="0" err="1">
                <a:solidFill>
                  <a:prstClr val="white"/>
                </a:solidFill>
                <a:ea typeface="+mn-ea"/>
                <a:cs typeface="+mn-cs"/>
              </a:rPr>
              <a:t>va</a:t>
            </a:r>
            <a:r>
              <a:rPr lang="en-GB" sz="1800" b="1" dirty="0">
                <a:solidFill>
                  <a:prstClr val="white"/>
                </a:solidFill>
                <a:ea typeface="+mn-ea"/>
                <a:cs typeface="+mn-cs"/>
              </a:rPr>
              <a:t> </a:t>
            </a:r>
            <a:r>
              <a:rPr lang="en-GB" sz="1800" b="1" dirty="0" err="1">
                <a:solidFill>
                  <a:prstClr val="white"/>
                </a:solidFill>
                <a:ea typeface="+mn-ea"/>
                <a:cs typeface="+mn-cs"/>
              </a:rPr>
              <a:t>où</a:t>
            </a:r>
            <a:r>
              <a:rPr lang="en-GB" sz="1800" b="1" dirty="0">
                <a:solidFill>
                  <a:prstClr val="white"/>
                </a:solidFill>
                <a:ea typeface="+mn-ea"/>
                <a:cs typeface="+mn-cs"/>
              </a:rPr>
              <a:t> ?</a:t>
            </a:r>
            <a:endParaRPr lang="en-US" dirty="0"/>
          </a:p>
        </p:txBody>
      </p:sp>
      <p:sp>
        <p:nvSpPr>
          <p:cNvPr id="10" name="Google Shape;616;p26">
            <a:hlinkClick r:id="" action="ppaction://noaction" highlightClick="1">
              <a:snd r:embed="rId3" name="5b.wav"/>
            </a:hlinkClick>
            <a:extLst>
              <a:ext uri="{FF2B5EF4-FFF2-40B4-BE49-F238E27FC236}">
                <a16:creationId xmlns:a16="http://schemas.microsoft.com/office/drawing/2014/main" id="{E034BFCB-0288-4166-9636-7DA2D26FF970}"/>
              </a:ext>
            </a:extLst>
          </p:cNvPr>
          <p:cNvSpPr/>
          <p:nvPr/>
        </p:nvSpPr>
        <p:spPr>
          <a:xfrm>
            <a:off x="207457" y="1839814"/>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sym typeface="Century Gothic"/>
              </a:rPr>
              <a:t>5</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1" name="Google Shape;616;p26">
            <a:hlinkClick r:id="" action="ppaction://noaction" highlightClick="1">
              <a:snd r:embed="rId4" name="6b.wav"/>
            </a:hlinkClick>
            <a:extLst>
              <a:ext uri="{FF2B5EF4-FFF2-40B4-BE49-F238E27FC236}">
                <a16:creationId xmlns:a16="http://schemas.microsoft.com/office/drawing/2014/main" id="{E034BFCB-0288-4166-9636-7DA2D26FF970}"/>
              </a:ext>
            </a:extLst>
          </p:cNvPr>
          <p:cNvSpPr/>
          <p:nvPr/>
        </p:nvSpPr>
        <p:spPr>
          <a:xfrm>
            <a:off x="238050" y="3053709"/>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sym typeface="Century Gothic"/>
              </a:rPr>
              <a:t>6</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2" name="Google Shape;616;p26">
            <a:hlinkClick r:id="" action="ppaction://noaction" highlightClick="1">
              <a:snd r:embed="rId5" name="7b-2.wav"/>
            </a:hlinkClick>
            <a:extLst>
              <a:ext uri="{FF2B5EF4-FFF2-40B4-BE49-F238E27FC236}">
                <a16:creationId xmlns:a16="http://schemas.microsoft.com/office/drawing/2014/main" id="{E034BFCB-0288-4166-9636-7DA2D26FF970}"/>
              </a:ext>
            </a:extLst>
          </p:cNvPr>
          <p:cNvSpPr/>
          <p:nvPr/>
        </p:nvSpPr>
        <p:spPr>
          <a:xfrm>
            <a:off x="238050" y="4266368"/>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sym typeface="Century Gothic"/>
              </a:rPr>
              <a:t>7</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Google Shape;616;p26">
            <a:hlinkClick r:id="" action="ppaction://noaction" highlightClick="1">
              <a:snd r:embed="rId6" name="8b.wav"/>
            </a:hlinkClick>
            <a:extLst>
              <a:ext uri="{FF2B5EF4-FFF2-40B4-BE49-F238E27FC236}">
                <a16:creationId xmlns:a16="http://schemas.microsoft.com/office/drawing/2014/main" id="{E034BFCB-0288-4166-9636-7DA2D26FF970}"/>
              </a:ext>
            </a:extLst>
          </p:cNvPr>
          <p:cNvSpPr/>
          <p:nvPr/>
        </p:nvSpPr>
        <p:spPr>
          <a:xfrm>
            <a:off x="250734" y="5479027"/>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sym typeface="Century Gothic"/>
              </a:rPr>
              <a:t>8</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85" name="Picture 84" descr="background rectangle">
            <a:extLst>
              <a:ext uri="{FF2B5EF4-FFF2-40B4-BE49-F238E27FC236}">
                <a16:creationId xmlns:a16="http://schemas.microsoft.com/office/drawing/2014/main" id="{AC54F8A1-96A4-41D0-8072-BACAA204A5F0}"/>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6" name="Title 3">
            <a:extLst>
              <a:ext uri="{FF2B5EF4-FFF2-40B4-BE49-F238E27FC236}">
                <a16:creationId xmlns:a16="http://schemas.microsoft.com/office/drawing/2014/main" id="{52058D79-968E-452D-9D8C-E8EDF877AC51}"/>
              </a:ext>
            </a:extLst>
          </p:cNvPr>
          <p:cNvSpPr txBox="1">
            <a:spLocks/>
          </p:cNvSpPr>
          <p:nvPr/>
        </p:nvSpPr>
        <p:spPr>
          <a:xfrm>
            <a:off x="-1" y="310215"/>
            <a:ext cx="580747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2900" b="1" i="0" u="none" strike="noStrike" kern="0" cap="none" spc="0" normalizeH="0" baseline="0" noProof="0" dirty="0">
                <a:ln>
                  <a:noFill/>
                </a:ln>
                <a:solidFill>
                  <a:srgbClr val="FFFFFF"/>
                </a:solidFill>
                <a:effectLst/>
                <a:uLnTx/>
                <a:uFillTx/>
                <a:latin typeface="Century Gothic"/>
                <a:sym typeface="Century Gothic"/>
              </a:rPr>
              <a:t>Qui fait quoi à </a:t>
            </a:r>
            <a:r>
              <a:rPr kumimoji="0" lang="en-GB" sz="2900" b="1" i="0" u="none" strike="noStrike" kern="0" cap="none" spc="0" normalizeH="0" baseline="0" noProof="0" dirty="0" err="1">
                <a:ln>
                  <a:noFill/>
                </a:ln>
                <a:solidFill>
                  <a:srgbClr val="FFFFFF"/>
                </a:solidFill>
                <a:effectLst/>
                <a:uLnTx/>
                <a:uFillTx/>
                <a:latin typeface="Century Gothic"/>
                <a:sym typeface="Century Gothic"/>
              </a:rPr>
              <a:t>l’arrêt</a:t>
            </a:r>
            <a:r>
              <a:rPr kumimoji="0" lang="en-GB" sz="2900" b="1" i="0" u="none" strike="noStrike" kern="0" cap="none" spc="0" normalizeH="0" baseline="0" noProof="0" dirty="0">
                <a:ln>
                  <a:noFill/>
                </a:ln>
                <a:solidFill>
                  <a:srgbClr val="FFFFFF"/>
                </a:solidFill>
                <a:effectLst/>
                <a:uLnTx/>
                <a:uFillTx/>
                <a:latin typeface="Century Gothic"/>
                <a:sym typeface="Century Gothic"/>
              </a:rPr>
              <a:t>* de bus ?</a:t>
            </a:r>
          </a:p>
        </p:txBody>
      </p:sp>
      <p:sp>
        <p:nvSpPr>
          <p:cNvPr id="87" name="Rounded Rectangle 46">
            <a:extLst>
              <a:ext uri="{FF2B5EF4-FFF2-40B4-BE49-F238E27FC236}">
                <a16:creationId xmlns:a16="http://schemas.microsoft.com/office/drawing/2014/main" id="{DBE30C54-34BC-4DDE-80B7-D50B483F81B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086" name="Picture 14" descr="Social, Social Media, Internet, The Internet, Network">
            <a:extLst>
              <a:ext uri="{FF2B5EF4-FFF2-40B4-BE49-F238E27FC236}">
                <a16:creationId xmlns:a16="http://schemas.microsoft.com/office/drawing/2014/main" id="{74395E09-C24A-467F-A7EB-10A82292CD4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19864" y="1459839"/>
            <a:ext cx="1301552" cy="1207626"/>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Flag, Italian, National, Tricolour, Green, White, Red">
            <a:extLst>
              <a:ext uri="{FF2B5EF4-FFF2-40B4-BE49-F238E27FC236}">
                <a16:creationId xmlns:a16="http://schemas.microsoft.com/office/drawing/2014/main" id="{F4697DBC-4469-4B7D-96AD-8825D2C1438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05604" y="2840408"/>
            <a:ext cx="1443305" cy="96220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Speech Bubbles, Comments, Orange, Bubble, Speech, Talk">
            <a:extLst>
              <a:ext uri="{FF2B5EF4-FFF2-40B4-BE49-F238E27FC236}">
                <a16:creationId xmlns:a16="http://schemas.microsoft.com/office/drawing/2014/main" id="{939B4042-E0C1-4A4A-BCF6-597B3F9C755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87760" y="2887939"/>
            <a:ext cx="946628" cy="86714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Bus, Machine, Perspective, Ride, Transportation">
            <a:extLst>
              <a:ext uri="{FF2B5EF4-FFF2-40B4-BE49-F238E27FC236}">
                <a16:creationId xmlns:a16="http://schemas.microsoft.com/office/drawing/2014/main" id="{39A5566C-3859-4008-9DDE-9C1789AEDD5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22202" y="4111609"/>
            <a:ext cx="1412186" cy="801710"/>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Landscape, Countryside, Fields, Nature">
            <a:extLst>
              <a:ext uri="{FF2B5EF4-FFF2-40B4-BE49-F238E27FC236}">
                <a16:creationId xmlns:a16="http://schemas.microsoft.com/office/drawing/2014/main" id="{3DC219FD-0312-4111-BBF8-98DB1494BD0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95252" y="5222317"/>
            <a:ext cx="1542760" cy="8684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shirt&#10;&#10;Description automatically generated">
            <a:extLst>
              <a:ext uri="{FF2B5EF4-FFF2-40B4-BE49-F238E27FC236}">
                <a16:creationId xmlns:a16="http://schemas.microsoft.com/office/drawing/2014/main" id="{51AECD34-C139-4F36-AE5B-A218097693E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10759" y="-44504"/>
            <a:ext cx="989664" cy="989664"/>
          </a:xfrm>
          <a:prstGeom prst="rect">
            <a:avLst/>
          </a:prstGeom>
        </p:spPr>
      </p:pic>
      <p:sp>
        <p:nvSpPr>
          <p:cNvPr id="39" name="Oval 38">
            <a:hlinkClick r:id="" action="ppaction://noaction">
              <a:snd r:embed="rId14" name="5a.wav"/>
            </a:hlinkClick>
            <a:extLst>
              <a:ext uri="{FF2B5EF4-FFF2-40B4-BE49-F238E27FC236}">
                <a16:creationId xmlns:a16="http://schemas.microsoft.com/office/drawing/2014/main" id="{A2140A48-6647-443B-8367-3CCC6244693E}"/>
              </a:ext>
            </a:extLst>
          </p:cNvPr>
          <p:cNvSpPr/>
          <p:nvPr/>
        </p:nvSpPr>
        <p:spPr>
          <a:xfrm>
            <a:off x="8252099" y="1733594"/>
            <a:ext cx="1625564" cy="821659"/>
          </a:xfrm>
          <a:prstGeom prst="ellipse">
            <a:avLst/>
          </a:prstGeom>
          <a:no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Oval 39">
            <a:hlinkClick r:id="" action="ppaction://noaction">
              <a:snd r:embed="rId15" name="6a.wav"/>
            </a:hlinkClick>
            <a:extLst>
              <a:ext uri="{FF2B5EF4-FFF2-40B4-BE49-F238E27FC236}">
                <a16:creationId xmlns:a16="http://schemas.microsoft.com/office/drawing/2014/main" id="{41B53200-2581-47CA-82CE-3439E0CAD229}"/>
              </a:ext>
            </a:extLst>
          </p:cNvPr>
          <p:cNvSpPr/>
          <p:nvPr/>
        </p:nvSpPr>
        <p:spPr>
          <a:xfrm>
            <a:off x="10277475" y="2922610"/>
            <a:ext cx="1625564" cy="821660"/>
          </a:xfrm>
          <a:prstGeom prst="ellipse">
            <a:avLst/>
          </a:prstGeom>
          <a:no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Oval 40">
            <a:hlinkClick r:id="" action="ppaction://noaction">
              <a:snd r:embed="rId16" name="7a.wav"/>
            </a:hlinkClick>
            <a:extLst>
              <a:ext uri="{FF2B5EF4-FFF2-40B4-BE49-F238E27FC236}">
                <a16:creationId xmlns:a16="http://schemas.microsoft.com/office/drawing/2014/main" id="{ECA39A28-F239-4B73-9E56-438749EDD165}"/>
              </a:ext>
            </a:extLst>
          </p:cNvPr>
          <p:cNvSpPr/>
          <p:nvPr/>
        </p:nvSpPr>
        <p:spPr>
          <a:xfrm>
            <a:off x="10238846" y="4118041"/>
            <a:ext cx="1625564" cy="821660"/>
          </a:xfrm>
          <a:prstGeom prst="ellipse">
            <a:avLst/>
          </a:prstGeom>
          <a:no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Oval 41">
            <a:hlinkClick r:id="" action="ppaction://noaction">
              <a:snd r:embed="rId17" name="8a.wav"/>
            </a:hlinkClick>
            <a:extLst>
              <a:ext uri="{FF2B5EF4-FFF2-40B4-BE49-F238E27FC236}">
                <a16:creationId xmlns:a16="http://schemas.microsoft.com/office/drawing/2014/main" id="{964508A1-67D7-4767-914E-CEF1DABBAEB1}"/>
              </a:ext>
            </a:extLst>
          </p:cNvPr>
          <p:cNvSpPr/>
          <p:nvPr/>
        </p:nvSpPr>
        <p:spPr>
          <a:xfrm>
            <a:off x="8252099" y="5256905"/>
            <a:ext cx="1625564" cy="833853"/>
          </a:xfrm>
          <a:prstGeom prst="ellipse">
            <a:avLst/>
          </a:prstGeom>
          <a:no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Speech Bubble: Rectangle with Corners Rounded 43">
            <a:extLst>
              <a:ext uri="{FF2B5EF4-FFF2-40B4-BE49-F238E27FC236}">
                <a16:creationId xmlns:a16="http://schemas.microsoft.com/office/drawing/2014/main" id="{C5BE1F07-72AF-4AC2-9C05-E2D7C55D4F89}"/>
              </a:ext>
            </a:extLst>
          </p:cNvPr>
          <p:cNvSpPr/>
          <p:nvPr/>
        </p:nvSpPr>
        <p:spPr>
          <a:xfrm>
            <a:off x="6534297" y="136419"/>
            <a:ext cx="2676462" cy="664014"/>
          </a:xfrm>
          <a:prstGeom prst="wedgeRoundRectCallout">
            <a:avLst>
              <a:gd name="adj1" fmla="val 58360"/>
              <a:gd name="adj2" fmla="val 14503"/>
              <a:gd name="adj3" fmla="val 16667"/>
            </a:avLst>
          </a:prstGeom>
          <a:solidFill>
            <a:schemeClr val="accent1">
              <a:lumMod val="50000"/>
            </a:scheme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l’arrêt</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de bus –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bus stop</a:t>
            </a:r>
            <a:endPar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DEE7D73F-9E0B-45ED-A553-166A326C4D37}"/>
              </a:ext>
            </a:extLst>
          </p:cNvPr>
          <p:cNvSpPr/>
          <p:nvPr/>
        </p:nvSpPr>
        <p:spPr>
          <a:xfrm>
            <a:off x="774915" y="1733594"/>
            <a:ext cx="5359340" cy="86712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9480EF0A-2846-4FD7-B968-9D6AFE2175B4}"/>
              </a:ext>
            </a:extLst>
          </p:cNvPr>
          <p:cNvSpPr/>
          <p:nvPr/>
        </p:nvSpPr>
        <p:spPr>
          <a:xfrm>
            <a:off x="853670" y="4012804"/>
            <a:ext cx="3320716" cy="86712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AF63ECFB-EF8B-4A8D-910D-638A8B284E5A}"/>
              </a:ext>
            </a:extLst>
          </p:cNvPr>
          <p:cNvSpPr/>
          <p:nvPr/>
        </p:nvSpPr>
        <p:spPr>
          <a:xfrm>
            <a:off x="805508" y="2935483"/>
            <a:ext cx="5071415" cy="86712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E98CBB5E-02EA-4CDC-B912-D323AC51F0AF}"/>
              </a:ext>
            </a:extLst>
          </p:cNvPr>
          <p:cNvSpPr/>
          <p:nvPr/>
        </p:nvSpPr>
        <p:spPr>
          <a:xfrm>
            <a:off x="826556" y="5274481"/>
            <a:ext cx="4878671" cy="86712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0366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9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8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9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9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6" grpId="0" animBg="1"/>
      <p:bldP spid="47" grpId="0" animBg="1"/>
      <p:bldP spid="48" grpId="0" animBg="1"/>
      <p:bldP spid="49"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85658" cy="707849"/>
          </a:xfrm>
        </p:spPr>
        <p:txBody>
          <a:bodyPr>
            <a:normAutofit/>
          </a:bodyPr>
          <a:lstStyle/>
          <a:p>
            <a:r>
              <a:rPr lang="en-GB" sz="3600" b="1">
                <a:solidFill>
                  <a:schemeClr val="bg1"/>
                </a:solidFill>
              </a:rPr>
              <a:t>Quelle est la question ?</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210371" y="1359878"/>
            <a:ext cx="1172992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rPr>
              <a:t>Partenaire</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rPr>
              <a:t> A:</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4472C4">
                    <a:lumMod val="50000"/>
                  </a:srgbClr>
                </a:solidFill>
                <a:latin typeface="Century Gothic" panose="020F0302020204030204"/>
              </a:rPr>
              <a:t>“Nous </a:t>
            </a:r>
            <a:r>
              <a:rPr lang="en-US" sz="2800" dirty="0" err="1">
                <a:solidFill>
                  <a:srgbClr val="4472C4">
                    <a:lumMod val="50000"/>
                  </a:srgbClr>
                </a:solidFill>
                <a:latin typeface="Century Gothic" panose="020F0302020204030204"/>
              </a:rPr>
              <a:t>attendons</a:t>
            </a:r>
            <a:r>
              <a:rPr lang="en-US" sz="2800" dirty="0">
                <a:solidFill>
                  <a:srgbClr val="4472C4">
                    <a:lumMod val="50000"/>
                  </a:srgbClr>
                </a:solidFill>
                <a:latin typeface="Century Gothic" panose="020F0302020204030204"/>
              </a:rPr>
              <a:t> le train.”</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28084BE4-A4AF-364C-B8E5-ED6D583A6685}"/>
              </a:ext>
            </a:extLst>
          </p:cNvPr>
          <p:cNvSpPr txBox="1"/>
          <p:nvPr/>
        </p:nvSpPr>
        <p:spPr>
          <a:xfrm>
            <a:off x="180000" y="3295941"/>
            <a:ext cx="1172992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4472C4">
                    <a:lumMod val="50000"/>
                  </a:srgbClr>
                </a:solidFill>
                <a:latin typeface="Century Gothic" panose="020F0302020204030204"/>
              </a:rPr>
              <a:t>Partenaire</a:t>
            </a:r>
            <a:r>
              <a:rPr lang="en-US" sz="2800" dirty="0">
                <a:solidFill>
                  <a:srgbClr val="4472C4">
                    <a:lumMod val="50000"/>
                  </a:srgbClr>
                </a:solidFill>
                <a:latin typeface="Century Gothic" panose="020F0302020204030204"/>
              </a:rPr>
              <a:t> B</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aseline="0"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baseline="0" dirty="0">
                <a:solidFill>
                  <a:srgbClr val="4472C4">
                    <a:lumMod val="50000"/>
                  </a:srgbClr>
                </a:solidFill>
                <a:latin typeface="Century Gothic" panose="020F0302020204030204"/>
              </a:rPr>
              <a:t>“</a:t>
            </a:r>
            <a:r>
              <a:rPr lang="en-US" sz="2800" dirty="0" err="1">
                <a:solidFill>
                  <a:srgbClr val="4472C4">
                    <a:lumMod val="50000"/>
                  </a:srgbClr>
                </a:solidFill>
                <a:latin typeface="Century Gothic" panose="020F0302020204030204"/>
              </a:rPr>
              <a:t>V</a:t>
            </a:r>
            <a:r>
              <a:rPr lang="en-US" sz="2800" baseline="0" dirty="0" err="1">
                <a:solidFill>
                  <a:srgbClr val="4472C4">
                    <a:lumMod val="50000"/>
                  </a:srgbClr>
                </a:solidFill>
                <a:latin typeface="Century Gothic" panose="020F0302020204030204"/>
              </a:rPr>
              <a:t>ous</a:t>
            </a:r>
            <a:r>
              <a:rPr lang="en-US" sz="2800" baseline="0" dirty="0">
                <a:solidFill>
                  <a:srgbClr val="4472C4">
                    <a:lumMod val="50000"/>
                  </a:srgbClr>
                </a:solidFill>
                <a:latin typeface="Century Gothic" panose="020F0302020204030204"/>
              </a:rPr>
              <a:t> </a:t>
            </a:r>
            <a:r>
              <a:rPr lang="en-US" sz="2800" baseline="0" dirty="0" err="1">
                <a:solidFill>
                  <a:srgbClr val="4472C4">
                    <a:lumMod val="50000"/>
                  </a:srgbClr>
                </a:solidFill>
                <a:latin typeface="Century Gothic" panose="020F0302020204030204"/>
              </a:rPr>
              <a:t>attendez</a:t>
            </a:r>
            <a:r>
              <a:rPr lang="en-US" sz="2800" baseline="0" dirty="0">
                <a:solidFill>
                  <a:srgbClr val="4472C4">
                    <a:lumMod val="50000"/>
                  </a:srgbClr>
                </a:solidFill>
                <a:latin typeface="Century Gothic" panose="020F0302020204030204"/>
              </a:rPr>
              <a:t> quoi ?” </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 name="Rounded Rectangular Callout 1"/>
          <p:cNvSpPr/>
          <p:nvPr/>
        </p:nvSpPr>
        <p:spPr>
          <a:xfrm>
            <a:off x="8961121" y="1343419"/>
            <a:ext cx="2469966" cy="1617711"/>
          </a:xfrm>
          <a:prstGeom prst="wedgeRoundRectCallout">
            <a:avLst>
              <a:gd name="adj1" fmla="val -67019"/>
              <a:gd name="adj2" fmla="val 22419"/>
              <a:gd name="adj3" fmla="val 16667"/>
            </a:avLst>
          </a:prstGeom>
          <a:solidFill>
            <a:srgbClr val="115076"/>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la réponse</a:t>
            </a:r>
          </a:p>
        </p:txBody>
      </p:sp>
      <p:sp>
        <p:nvSpPr>
          <p:cNvPr id="11" name="Rounded Rectangular Callout 10"/>
          <p:cNvSpPr/>
          <p:nvPr/>
        </p:nvSpPr>
        <p:spPr>
          <a:xfrm>
            <a:off x="8961122" y="3872080"/>
            <a:ext cx="2469965" cy="1617711"/>
          </a:xfrm>
          <a:prstGeom prst="wedgeRoundRectCallout">
            <a:avLst>
              <a:gd name="adj1" fmla="val -67019"/>
              <a:gd name="adj2" fmla="val 22419"/>
              <a:gd name="adj3" fmla="val 16667"/>
            </a:avLst>
          </a:prstGeom>
          <a:solidFill>
            <a:srgbClr val="115076"/>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la question</a:t>
            </a:r>
          </a:p>
        </p:txBody>
      </p:sp>
      <p:sp>
        <p:nvSpPr>
          <p:cNvPr id="12" name="TextBox 11">
            <a:extLst>
              <a:ext uri="{FF2B5EF4-FFF2-40B4-BE49-F238E27FC236}">
                <a16:creationId xmlns:a16="http://schemas.microsoft.com/office/drawing/2014/main" id="{28084BE4-A4AF-364C-B8E5-ED6D583A6685}"/>
              </a:ext>
            </a:extLst>
          </p:cNvPr>
          <p:cNvSpPr txBox="1"/>
          <p:nvPr/>
        </p:nvSpPr>
        <p:spPr>
          <a:xfrm>
            <a:off x="210371" y="5429545"/>
            <a:ext cx="117299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4472C4">
                    <a:lumMod val="50000"/>
                  </a:srgbClr>
                </a:solidFill>
                <a:latin typeface="Century Gothic" panose="020F0302020204030204"/>
              </a:rPr>
              <a:t>Échangez</a:t>
            </a:r>
            <a:r>
              <a:rPr lang="en-US" sz="2800" dirty="0">
                <a:solidFill>
                  <a:srgbClr val="4472C4">
                    <a:lumMod val="50000"/>
                  </a:srgbClr>
                </a:solidFill>
                <a:latin typeface="Century Gothic" panose="020F0302020204030204"/>
              </a:rPr>
              <a:t> de </a:t>
            </a:r>
            <a:r>
              <a:rPr lang="en-US" sz="2800" dirty="0" err="1">
                <a:solidFill>
                  <a:srgbClr val="4472C4">
                    <a:lumMod val="50000"/>
                  </a:srgbClr>
                </a:solidFill>
                <a:latin typeface="Century Gothic" panose="020F0302020204030204"/>
              </a:rPr>
              <a:t>rôles</a:t>
            </a:r>
            <a:r>
              <a:rPr lang="en-US" sz="2800" dirty="0">
                <a:solidFill>
                  <a:srgbClr val="4472C4">
                    <a:lumMod val="50000"/>
                  </a:srgbClr>
                </a:solidFill>
                <a:latin typeface="Century Gothic" panose="020F0302020204030204"/>
              </a:rPr>
              <a:t> !</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5" name="Picture 4" descr="A close up of a logo&#10;&#10;Description automatically generated">
            <a:extLst>
              <a:ext uri="{FF2B5EF4-FFF2-40B4-BE49-F238E27FC236}">
                <a16:creationId xmlns:a16="http://schemas.microsoft.com/office/drawing/2014/main" id="{197C40D3-77DE-4E91-8B19-FB3E0D3C92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4975" y="1843437"/>
            <a:ext cx="1285385" cy="1285385"/>
          </a:xfrm>
          <a:prstGeom prst="rect">
            <a:avLst/>
          </a:prstGeom>
        </p:spPr>
      </p:pic>
      <p:sp>
        <p:nvSpPr>
          <p:cNvPr id="16" name="Speech Bubble: Oval 15">
            <a:extLst>
              <a:ext uri="{FF2B5EF4-FFF2-40B4-BE49-F238E27FC236}">
                <a16:creationId xmlns:a16="http://schemas.microsoft.com/office/drawing/2014/main" id="{C9155208-D22D-40EC-86D7-94D3B47C4E43}"/>
              </a:ext>
            </a:extLst>
          </p:cNvPr>
          <p:cNvSpPr/>
          <p:nvPr/>
        </p:nvSpPr>
        <p:spPr>
          <a:xfrm>
            <a:off x="405132" y="3924369"/>
            <a:ext cx="2117627" cy="1075186"/>
          </a:xfrm>
          <a:prstGeom prst="wedgeEllipseCallout">
            <a:avLst>
              <a:gd name="adj1" fmla="val 63867"/>
              <a:gd name="adj2" fmla="val 26519"/>
            </a:avLst>
          </a:prstGeom>
          <a:solidFill>
            <a:schemeClr val="accent1">
              <a:lumMod val="40000"/>
              <a:lumOff val="6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12" descr="A picture containing toy, shirt&#10;&#10;Description automatically generated">
            <a:extLst>
              <a:ext uri="{FF2B5EF4-FFF2-40B4-BE49-F238E27FC236}">
                <a16:creationId xmlns:a16="http://schemas.microsoft.com/office/drawing/2014/main" id="{FD45156E-90EB-4D93-8C55-3E85B3FE46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2369" y="2021113"/>
            <a:ext cx="1105187" cy="1105187"/>
          </a:xfrm>
          <a:prstGeom prst="rect">
            <a:avLst/>
          </a:prstGeom>
        </p:spPr>
      </p:pic>
      <p:pic>
        <p:nvPicPr>
          <p:cNvPr id="3074" name="Picture 2" descr="Train, Bullet, Speed, Grey, Red, High Speed, Railroad">
            <a:extLst>
              <a:ext uri="{FF2B5EF4-FFF2-40B4-BE49-F238E27FC236}">
                <a16:creationId xmlns:a16="http://schemas.microsoft.com/office/drawing/2014/main" id="{FFB511BF-DCAE-4BC0-A9C7-031939B6E9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36278" y="2208995"/>
            <a:ext cx="1389287" cy="7918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doll, shirt&#10;&#10;Description automatically generated">
            <a:extLst>
              <a:ext uri="{FF2B5EF4-FFF2-40B4-BE49-F238E27FC236}">
                <a16:creationId xmlns:a16="http://schemas.microsoft.com/office/drawing/2014/main" id="{2080AB54-6434-430D-9279-84E623159D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9075" y="3491835"/>
            <a:ext cx="1713626" cy="1713626"/>
          </a:xfrm>
          <a:prstGeom prst="rect">
            <a:avLst/>
          </a:prstGeom>
        </p:spPr>
      </p:pic>
      <p:pic>
        <p:nvPicPr>
          <p:cNvPr id="3076" name="Picture 4" descr="Pocket, Clock, Watch, Tattoo, Time, Oldschool">
            <a:extLst>
              <a:ext uri="{FF2B5EF4-FFF2-40B4-BE49-F238E27FC236}">
                <a16:creationId xmlns:a16="http://schemas.microsoft.com/office/drawing/2014/main" id="{A01DB6B3-AEB9-4F71-B582-4EA8B26D32E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9893" y="3975079"/>
            <a:ext cx="657081" cy="8926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Question Mark, Question, Punctuation Marks, Help">
            <a:extLst>
              <a:ext uri="{FF2B5EF4-FFF2-40B4-BE49-F238E27FC236}">
                <a16:creationId xmlns:a16="http://schemas.microsoft.com/office/drawing/2014/main" id="{D315E75D-22B6-437A-8840-69ED51676C1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29729" y="4040532"/>
            <a:ext cx="465542" cy="691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83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7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7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31919A-F094-4414-8257-5A9E67968B85}"/>
              </a:ext>
            </a:extLst>
          </p:cNvPr>
          <p:cNvSpPr txBox="1"/>
          <p:nvPr/>
        </p:nvSpPr>
        <p:spPr>
          <a:xfrm>
            <a:off x="1101602" y="213161"/>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78" name="Group 77">
            <a:extLst>
              <a:ext uri="{FF2B5EF4-FFF2-40B4-BE49-F238E27FC236}">
                <a16:creationId xmlns:a16="http://schemas.microsoft.com/office/drawing/2014/main" id="{E730E9AB-61F3-4025-854E-18A392FE13F5}"/>
              </a:ext>
            </a:extLst>
          </p:cNvPr>
          <p:cNvGrpSpPr/>
          <p:nvPr/>
        </p:nvGrpSpPr>
        <p:grpSpPr>
          <a:xfrm>
            <a:off x="1105964" y="3462075"/>
            <a:ext cx="1637658" cy="2479294"/>
            <a:chOff x="242371" y="242371"/>
            <a:chExt cx="1492830" cy="1983036"/>
          </a:xfrm>
        </p:grpSpPr>
        <p:sp>
          <p:nvSpPr>
            <p:cNvPr id="79" name="TextBox 78">
              <a:extLst>
                <a:ext uri="{FF2B5EF4-FFF2-40B4-BE49-F238E27FC236}">
                  <a16:creationId xmlns:a16="http://schemas.microsoft.com/office/drawing/2014/main" id="{A3A02D4A-A830-47A6-A473-59010FBA7C6C}"/>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TextBox 79">
              <a:extLst>
                <a:ext uri="{FF2B5EF4-FFF2-40B4-BE49-F238E27FC236}">
                  <a16:creationId xmlns:a16="http://schemas.microsoft.com/office/drawing/2014/main" id="{454146B9-3B82-4D36-9539-A1CB77A5DD34}"/>
                </a:ext>
              </a:extLst>
            </p:cNvPr>
            <p:cNvSpPr txBox="1"/>
            <p:nvPr/>
          </p:nvSpPr>
          <p:spPr>
            <a:xfrm>
              <a:off x="258941" y="837942"/>
              <a:ext cx="1476260" cy="81236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Ils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attendent</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en</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ville</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pSp>
      <p:sp>
        <p:nvSpPr>
          <p:cNvPr id="81" name="TextBox 80">
            <a:extLst>
              <a:ext uri="{FF2B5EF4-FFF2-40B4-BE49-F238E27FC236}">
                <a16:creationId xmlns:a16="http://schemas.microsoft.com/office/drawing/2014/main" id="{C3E5FBFB-5979-4FCB-A2E1-B50A77BC97E1}"/>
              </a:ext>
            </a:extLst>
          </p:cNvPr>
          <p:cNvSpPr txBox="1"/>
          <p:nvPr/>
        </p:nvSpPr>
        <p:spPr>
          <a:xfrm>
            <a:off x="1079153" y="561274"/>
            <a:ext cx="1619480" cy="1938992"/>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Nous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attendons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le train pour voyager</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à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Londres</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91501254-8E67-46A2-A22A-EDDC84D79BA1}"/>
              </a:ext>
            </a:extLst>
          </p:cNvPr>
          <p:cNvSpPr txBox="1"/>
          <p:nvPr/>
        </p:nvSpPr>
        <p:spPr>
          <a:xfrm>
            <a:off x="2829414" y="215517"/>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03" name="Group 102">
            <a:extLst>
              <a:ext uri="{FF2B5EF4-FFF2-40B4-BE49-F238E27FC236}">
                <a16:creationId xmlns:a16="http://schemas.microsoft.com/office/drawing/2014/main" id="{CA6B0C97-EA73-483F-8FE1-EE6EDCF808CA}"/>
              </a:ext>
            </a:extLst>
          </p:cNvPr>
          <p:cNvGrpSpPr/>
          <p:nvPr/>
        </p:nvGrpSpPr>
        <p:grpSpPr>
          <a:xfrm>
            <a:off x="2816924" y="3446742"/>
            <a:ext cx="1619482" cy="2479294"/>
            <a:chOff x="242369" y="242371"/>
            <a:chExt cx="1476262" cy="1983036"/>
          </a:xfrm>
        </p:grpSpPr>
        <p:sp>
          <p:nvSpPr>
            <p:cNvPr id="104" name="TextBox 103">
              <a:extLst>
                <a:ext uri="{FF2B5EF4-FFF2-40B4-BE49-F238E27FC236}">
                  <a16:creationId xmlns:a16="http://schemas.microsoft.com/office/drawing/2014/main" id="{C12D60BE-8AB1-4AB0-8A8D-827951F7D3C9}"/>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5" name="TextBox 104">
              <a:extLst>
                <a:ext uri="{FF2B5EF4-FFF2-40B4-BE49-F238E27FC236}">
                  <a16:creationId xmlns:a16="http://schemas.microsoft.com/office/drawing/2014/main" id="{1B17FFD5-8855-4CAA-9EC8-ADFD88CC7DC2}"/>
                </a:ext>
              </a:extLst>
            </p:cNvPr>
            <p:cNvSpPr txBox="1"/>
            <p:nvPr/>
          </p:nvSpPr>
          <p:spPr>
            <a:xfrm>
              <a:off x="242369" y="731842"/>
              <a:ext cx="1476260" cy="1058538"/>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latin typeface="Century Gothic" panose="020F0302020204030204"/>
                </a:rPr>
                <a:t>Vous</a:t>
              </a:r>
              <a:r>
                <a:rPr lang="en-GB" sz="2000" dirty="0">
                  <a:solidFill>
                    <a:srgbClr val="115076"/>
                  </a:solidFill>
                  <a:latin typeface="Century Gothic" panose="020F0302020204030204"/>
                </a:rPr>
                <a:t> </a:t>
              </a:r>
              <a:r>
                <a:rPr lang="en-GB" sz="2000" dirty="0" err="1">
                  <a:solidFill>
                    <a:srgbClr val="115076"/>
                  </a:solidFill>
                  <a:latin typeface="Century Gothic" panose="020F0302020204030204"/>
                </a:rPr>
                <a:t>répondez</a:t>
              </a:r>
              <a:r>
                <a:rPr lang="en-GB" sz="2000" dirty="0">
                  <a:solidFill>
                    <a:srgbClr val="115076"/>
                  </a:solidFill>
                  <a:latin typeface="Century Gothic" panose="020F0302020204030204"/>
                </a:rPr>
                <a:t> mal à la question.</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pSp>
      <p:sp>
        <p:nvSpPr>
          <p:cNvPr id="106" name="TextBox 105">
            <a:extLst>
              <a:ext uri="{FF2B5EF4-FFF2-40B4-BE49-F238E27FC236}">
                <a16:creationId xmlns:a16="http://schemas.microsoft.com/office/drawing/2014/main" id="{87612EF8-6AE9-49D0-8373-CCAC619F1172}"/>
              </a:ext>
            </a:extLst>
          </p:cNvPr>
          <p:cNvSpPr txBox="1"/>
          <p:nvPr/>
        </p:nvSpPr>
        <p:spPr>
          <a:xfrm>
            <a:off x="2810066" y="551621"/>
            <a:ext cx="1624398" cy="1631216"/>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Ils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entendent</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une</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annonce</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a:ln>
                  <a:noFill/>
                </a:ln>
                <a:solidFill>
                  <a:srgbClr val="115076"/>
                </a:solidFill>
                <a:effectLst/>
                <a:uLnTx/>
                <a:uFillTx/>
                <a:latin typeface="Century Gothic" panose="020B0502020202020204" pitchFamily="34" charset="0"/>
              </a:rPr>
              <a:t>à </a:t>
            </a:r>
            <a:r>
              <a:rPr kumimoji="0" lang="en-GB" sz="2000" b="0" i="0" u="none" strike="noStrike" kern="1200" cap="none" spc="0" normalizeH="0" noProof="0" dirty="0" err="1">
                <a:ln>
                  <a:noFill/>
                </a:ln>
                <a:solidFill>
                  <a:srgbClr val="115076"/>
                </a:solidFill>
                <a:effectLst/>
                <a:uLnTx/>
                <a:uFillTx/>
                <a:latin typeface="Century Gothic" panose="020B0502020202020204" pitchFamily="34" charset="0"/>
              </a:rPr>
              <a:t>l’aéroport</a:t>
            </a:r>
            <a:r>
              <a:rPr kumimoji="0" lang="en-GB" sz="2000" b="0" i="0" u="none" strike="noStrike" kern="1200" cap="none" spc="0" normalizeH="0" noProof="0" dirty="0">
                <a:ln>
                  <a:noFill/>
                </a:ln>
                <a:solidFill>
                  <a:srgbClr val="115076"/>
                </a:solidFill>
                <a:effectLst/>
                <a:uLnTx/>
                <a:uFillTx/>
                <a:latin typeface="Century Gothic" panose="020B0502020202020204" pitchFamily="34" charset="0"/>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7" name="TextBox 106">
            <a:extLst>
              <a:ext uri="{FF2B5EF4-FFF2-40B4-BE49-F238E27FC236}">
                <a16:creationId xmlns:a16="http://schemas.microsoft.com/office/drawing/2014/main" id="{CED83D92-1E12-4A14-964A-5B5675111BBA}"/>
              </a:ext>
            </a:extLst>
          </p:cNvPr>
          <p:cNvSpPr txBox="1"/>
          <p:nvPr/>
        </p:nvSpPr>
        <p:spPr>
          <a:xfrm>
            <a:off x="4557226" y="213161"/>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08" name="Group 107">
            <a:extLst>
              <a:ext uri="{FF2B5EF4-FFF2-40B4-BE49-F238E27FC236}">
                <a16:creationId xmlns:a16="http://schemas.microsoft.com/office/drawing/2014/main" id="{E05959F6-F4BD-457F-B27C-E3A66DBE896B}"/>
              </a:ext>
            </a:extLst>
          </p:cNvPr>
          <p:cNvGrpSpPr/>
          <p:nvPr/>
        </p:nvGrpSpPr>
        <p:grpSpPr>
          <a:xfrm>
            <a:off x="4495683" y="3446742"/>
            <a:ext cx="1633506" cy="2479294"/>
            <a:chOff x="229585" y="242371"/>
            <a:chExt cx="1489046" cy="1983036"/>
          </a:xfrm>
        </p:grpSpPr>
        <p:sp>
          <p:nvSpPr>
            <p:cNvPr id="109" name="TextBox 108">
              <a:extLst>
                <a:ext uri="{FF2B5EF4-FFF2-40B4-BE49-F238E27FC236}">
                  <a16:creationId xmlns:a16="http://schemas.microsoft.com/office/drawing/2014/main" id="{D0BB1C35-D7E3-41F2-90C2-7CEA3A081511}"/>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0" name="TextBox 109">
              <a:extLst>
                <a:ext uri="{FF2B5EF4-FFF2-40B4-BE49-F238E27FC236}">
                  <a16:creationId xmlns:a16="http://schemas.microsoft.com/office/drawing/2014/main" id="{3F9C102A-AAEC-4A57-9B1B-25B8BEACA5AE}"/>
                </a:ext>
              </a:extLst>
            </p:cNvPr>
            <p:cNvSpPr txBox="1"/>
            <p:nvPr/>
          </p:nvSpPr>
          <p:spPr>
            <a:xfrm>
              <a:off x="229585" y="731842"/>
              <a:ext cx="1476260" cy="1058539"/>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Nous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entendons</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un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gros</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oiseau</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pSp>
      <p:sp>
        <p:nvSpPr>
          <p:cNvPr id="111" name="TextBox 110">
            <a:extLst>
              <a:ext uri="{FF2B5EF4-FFF2-40B4-BE49-F238E27FC236}">
                <a16:creationId xmlns:a16="http://schemas.microsoft.com/office/drawing/2014/main" id="{09A6B889-F5DD-44D4-A235-25A9EC6A9B62}"/>
              </a:ext>
            </a:extLst>
          </p:cNvPr>
          <p:cNvSpPr txBox="1"/>
          <p:nvPr/>
        </p:nvSpPr>
        <p:spPr>
          <a:xfrm>
            <a:off x="4468208" y="785246"/>
            <a:ext cx="1813429" cy="1323439"/>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Tu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dépends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des</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lang="en-GB" sz="2000" dirty="0" err="1">
                <a:solidFill>
                  <a:srgbClr val="115076"/>
                </a:solidFill>
                <a:latin typeface="Century Gothic" panose="020F0302020204030204"/>
              </a:rPr>
              <a:t>moniteurs</a:t>
            </a:r>
            <a:r>
              <a:rPr lang="en-GB" sz="2000" dirty="0">
                <a:solidFill>
                  <a:srgbClr val="115076"/>
                </a:solidFill>
                <a:latin typeface="Century Gothic" panose="020F0302020204030204"/>
              </a:rPr>
              <a:t> du ski</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2" name="TextBox 111">
            <a:extLst>
              <a:ext uri="{FF2B5EF4-FFF2-40B4-BE49-F238E27FC236}">
                <a16:creationId xmlns:a16="http://schemas.microsoft.com/office/drawing/2014/main" id="{A6F91249-8730-467A-A003-55EB29810399}"/>
              </a:ext>
            </a:extLst>
          </p:cNvPr>
          <p:cNvSpPr txBox="1"/>
          <p:nvPr/>
        </p:nvSpPr>
        <p:spPr>
          <a:xfrm>
            <a:off x="6285038" y="213161"/>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13" name="Group 112">
            <a:extLst>
              <a:ext uri="{FF2B5EF4-FFF2-40B4-BE49-F238E27FC236}">
                <a16:creationId xmlns:a16="http://schemas.microsoft.com/office/drawing/2014/main" id="{33E02879-FE9A-43F6-B235-42D8F1AD6BDD}"/>
              </a:ext>
            </a:extLst>
          </p:cNvPr>
          <p:cNvGrpSpPr/>
          <p:nvPr/>
        </p:nvGrpSpPr>
        <p:grpSpPr>
          <a:xfrm>
            <a:off x="6228194" y="3446742"/>
            <a:ext cx="1633506" cy="2479293"/>
            <a:chOff x="229585" y="242371"/>
            <a:chExt cx="1489046" cy="1983036"/>
          </a:xfrm>
        </p:grpSpPr>
        <p:sp>
          <p:nvSpPr>
            <p:cNvPr id="114" name="TextBox 113">
              <a:extLst>
                <a:ext uri="{FF2B5EF4-FFF2-40B4-BE49-F238E27FC236}">
                  <a16:creationId xmlns:a16="http://schemas.microsoft.com/office/drawing/2014/main" id="{BA607DCE-388C-46A8-9B53-AA71D5DEA1EC}"/>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5" name="TextBox 114">
              <a:extLst>
                <a:ext uri="{FF2B5EF4-FFF2-40B4-BE49-F238E27FC236}">
                  <a16:creationId xmlns:a16="http://schemas.microsoft.com/office/drawing/2014/main" id="{97A5426D-7975-4610-9FA8-E1D5BAAB5932}"/>
                </a:ext>
              </a:extLst>
            </p:cNvPr>
            <p:cNvSpPr txBox="1"/>
            <p:nvPr/>
          </p:nvSpPr>
          <p:spPr>
            <a:xfrm>
              <a:off x="229585" y="716460"/>
              <a:ext cx="1476260" cy="1058538"/>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F0302020204030204"/>
                </a:rPr>
                <a:t>Tu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dépends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du portable</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pSp>
      <p:sp>
        <p:nvSpPr>
          <p:cNvPr id="116" name="TextBox 115">
            <a:extLst>
              <a:ext uri="{FF2B5EF4-FFF2-40B4-BE49-F238E27FC236}">
                <a16:creationId xmlns:a16="http://schemas.microsoft.com/office/drawing/2014/main" id="{0FEC0241-BE3D-4B4D-9A3D-534C268D6AE1}"/>
              </a:ext>
            </a:extLst>
          </p:cNvPr>
          <p:cNvSpPr txBox="1"/>
          <p:nvPr/>
        </p:nvSpPr>
        <p:spPr>
          <a:xfrm>
            <a:off x="6225721" y="947332"/>
            <a:ext cx="1709253" cy="1015663"/>
          </a:xfrm>
          <a:prstGeom prst="rect">
            <a:avLst/>
          </a:prstGeom>
          <a:noFill/>
          <a:ln w="19050">
            <a:noFill/>
          </a:ln>
        </p:spPr>
        <p:txBody>
          <a:bodyPr wrap="square" rtlCol="0">
            <a:spAutoFit/>
          </a:bodyPr>
          <a:lstStyle/>
          <a:p>
            <a:pPr lvl="0" algn="ctr">
              <a:defRPr/>
            </a:pPr>
            <a:r>
              <a:rPr lang="en-GB" sz="2000" dirty="0">
                <a:solidFill>
                  <a:srgbClr val="115076"/>
                </a:solidFill>
              </a:rPr>
              <a:t>Je</a:t>
            </a:r>
            <a:r>
              <a:rPr kumimoji="0" lang="en-GB" sz="2000" i="0" u="none" strike="noStrike" kern="1200" cap="none" spc="0" normalizeH="0" baseline="0" noProof="0" dirty="0">
                <a:ln>
                  <a:noFill/>
                </a:ln>
                <a:solidFill>
                  <a:srgbClr val="115076"/>
                </a:solidFill>
                <a:effectLst/>
                <a:uLnTx/>
                <a:uFillTx/>
              </a:rPr>
              <a:t> </a:t>
            </a:r>
            <a:r>
              <a:rPr kumimoji="0" lang="en-GB" sz="2000" i="0" u="none" strike="noStrike" kern="1200" cap="none" spc="0" normalizeH="0" baseline="0" noProof="0" dirty="0" err="1">
                <a:ln>
                  <a:noFill/>
                </a:ln>
                <a:solidFill>
                  <a:srgbClr val="115076"/>
                </a:solidFill>
                <a:effectLst/>
                <a:uLnTx/>
                <a:uFillTx/>
              </a:rPr>
              <a:t>réponds</a:t>
            </a:r>
            <a:r>
              <a:rPr kumimoji="0" lang="en-GB" sz="2000" i="0" u="none" strike="noStrike" kern="1200" cap="none" spc="0" normalizeH="0" baseline="0" noProof="0" dirty="0">
                <a:ln>
                  <a:noFill/>
                </a:ln>
                <a:solidFill>
                  <a:srgbClr val="115076"/>
                </a:solidFill>
                <a:effectLst/>
                <a:uLnTx/>
                <a:uFillTx/>
              </a:rPr>
              <a:t> </a:t>
            </a:r>
            <a:r>
              <a:rPr lang="en-GB" sz="2000" dirty="0">
                <a:solidFill>
                  <a:srgbClr val="115076"/>
                </a:solidFill>
              </a:rPr>
              <a:t>aux messages.</a:t>
            </a:r>
            <a:endParaRPr kumimoji="0" lang="en-GB" sz="2000" i="0" u="none" strike="noStrike" kern="1200" cap="none" spc="0" normalizeH="0" baseline="0" noProof="0" dirty="0">
              <a:ln>
                <a:noFill/>
              </a:ln>
              <a:solidFill>
                <a:srgbClr val="115076"/>
              </a:solidFill>
              <a:effectLst/>
              <a:uLnTx/>
              <a:uFillTx/>
            </a:endParaRPr>
          </a:p>
        </p:txBody>
      </p:sp>
      <p:sp>
        <p:nvSpPr>
          <p:cNvPr id="117" name="TextBox 116">
            <a:extLst>
              <a:ext uri="{FF2B5EF4-FFF2-40B4-BE49-F238E27FC236}">
                <a16:creationId xmlns:a16="http://schemas.microsoft.com/office/drawing/2014/main" id="{369C5B2F-82B5-4AB5-A26E-FA1F0502B0B7}"/>
              </a:ext>
            </a:extLst>
          </p:cNvPr>
          <p:cNvSpPr txBox="1"/>
          <p:nvPr/>
        </p:nvSpPr>
        <p:spPr>
          <a:xfrm>
            <a:off x="8012850" y="213161"/>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18" name="Group 117">
            <a:extLst>
              <a:ext uri="{FF2B5EF4-FFF2-40B4-BE49-F238E27FC236}">
                <a16:creationId xmlns:a16="http://schemas.microsoft.com/office/drawing/2014/main" id="{A9BF6567-9789-4D9A-8930-B80C5B13AA25}"/>
              </a:ext>
            </a:extLst>
          </p:cNvPr>
          <p:cNvGrpSpPr/>
          <p:nvPr/>
        </p:nvGrpSpPr>
        <p:grpSpPr>
          <a:xfrm>
            <a:off x="7984880" y="3446742"/>
            <a:ext cx="1736391" cy="2479294"/>
            <a:chOff x="242371" y="242371"/>
            <a:chExt cx="1582832" cy="1983036"/>
          </a:xfrm>
        </p:grpSpPr>
        <p:sp>
          <p:nvSpPr>
            <p:cNvPr id="119" name="TextBox 118">
              <a:extLst>
                <a:ext uri="{FF2B5EF4-FFF2-40B4-BE49-F238E27FC236}">
                  <a16:creationId xmlns:a16="http://schemas.microsoft.com/office/drawing/2014/main" id="{36FF6C02-F5B0-4834-9D65-5B2AF7986359}"/>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0" name="TextBox 119">
              <a:extLst>
                <a:ext uri="{FF2B5EF4-FFF2-40B4-BE49-F238E27FC236}">
                  <a16:creationId xmlns:a16="http://schemas.microsoft.com/office/drawing/2014/main" id="{B9D182E1-076F-4477-BCA7-291F81D78EEC}"/>
                </a:ext>
              </a:extLst>
            </p:cNvPr>
            <p:cNvSpPr txBox="1"/>
            <p:nvPr/>
          </p:nvSpPr>
          <p:spPr>
            <a:xfrm>
              <a:off x="250191" y="659356"/>
              <a:ext cx="1575012" cy="1058538"/>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Je descends</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pour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boire</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un café.</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pSp>
      <p:sp>
        <p:nvSpPr>
          <p:cNvPr id="121" name="TextBox 120">
            <a:extLst>
              <a:ext uri="{FF2B5EF4-FFF2-40B4-BE49-F238E27FC236}">
                <a16:creationId xmlns:a16="http://schemas.microsoft.com/office/drawing/2014/main" id="{14211D05-9E91-4A33-BBE2-4BB8E28323EA}"/>
              </a:ext>
            </a:extLst>
          </p:cNvPr>
          <p:cNvSpPr txBox="1"/>
          <p:nvPr/>
        </p:nvSpPr>
        <p:spPr>
          <a:xfrm>
            <a:off x="7993459" y="705509"/>
            <a:ext cx="1727812" cy="1323439"/>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Vous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descendez</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les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pistes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rouges.</a:t>
            </a:r>
          </a:p>
        </p:txBody>
      </p:sp>
      <p:sp>
        <p:nvSpPr>
          <p:cNvPr id="3" name="Rectangle 11"/>
          <p:cNvSpPr>
            <a:spLocks noChangeArrowheads="1"/>
          </p:cNvSpPr>
          <p:nvPr/>
        </p:nvSpPr>
        <p:spPr bwMode="auto">
          <a:xfrm>
            <a:off x="14087880" y="-2899278"/>
            <a:ext cx="608790" cy="45719"/>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C3E5FBFB-5979-4FCB-A2E1-B50A77BC97E1}"/>
              </a:ext>
            </a:extLst>
          </p:cNvPr>
          <p:cNvSpPr txBox="1"/>
          <p:nvPr/>
        </p:nvSpPr>
        <p:spPr>
          <a:xfrm>
            <a:off x="0" y="3416313"/>
            <a:ext cx="498764" cy="461665"/>
          </a:xfrm>
          <a:prstGeom prst="rect">
            <a:avLst/>
          </a:prstGeom>
          <a:noFill/>
          <a:ln w="19050">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B</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C3E5FBFB-5979-4FCB-A2E1-B50A77BC97E1}"/>
              </a:ext>
            </a:extLst>
          </p:cNvPr>
          <p:cNvSpPr txBox="1"/>
          <p:nvPr/>
        </p:nvSpPr>
        <p:spPr>
          <a:xfrm>
            <a:off x="0" y="63120"/>
            <a:ext cx="498764" cy="461665"/>
          </a:xfrm>
          <a:prstGeom prst="rect">
            <a:avLst/>
          </a:prstGeom>
          <a:noFill/>
          <a:ln w="19050">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b="1">
                <a:solidFill>
                  <a:srgbClr val="5B9BD5">
                    <a:lumMod val="50000"/>
                  </a:srgbClr>
                </a:solidFill>
                <a:latin typeface="Century Gothic" panose="020F0302020204030204"/>
              </a:rPr>
              <a:t>A</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TextBox 48"/>
          <p:cNvSpPr txBox="1"/>
          <p:nvPr/>
        </p:nvSpPr>
        <p:spPr>
          <a:xfrm>
            <a:off x="819083" y="2701415"/>
            <a:ext cx="10925108" cy="400110"/>
          </a:xfrm>
          <a:prstGeom prst="rect">
            <a:avLst/>
          </a:prstGeom>
          <a:noFill/>
        </p:spPr>
        <p:txBody>
          <a:bodyPr wrap="square" rtlCol="0">
            <a:spAutoFit/>
          </a:bodyPr>
          <a:lstStyle/>
          <a:p>
            <a:pPr algn="ctr"/>
            <a:r>
              <a:rPr lang="en-US" sz="2000" dirty="0">
                <a:solidFill>
                  <a:srgbClr val="4472C4">
                    <a:lumMod val="50000"/>
                  </a:srgbClr>
                </a:solidFill>
              </a:rPr>
              <a:t>quoi ? </a:t>
            </a:r>
            <a:r>
              <a:rPr lang="en-GB" sz="2000" dirty="0">
                <a:solidFill>
                  <a:schemeClr val="accent5">
                    <a:lumMod val="50000"/>
                  </a:schemeClr>
                </a:solidFill>
              </a:rPr>
              <a:t>–</a:t>
            </a:r>
            <a:r>
              <a:rPr lang="en-US" sz="2000" dirty="0">
                <a:solidFill>
                  <a:srgbClr val="4472C4">
                    <a:lumMod val="50000"/>
                  </a:srgbClr>
                </a:solidFill>
              </a:rPr>
              <a:t>qui ?</a:t>
            </a:r>
            <a:r>
              <a:rPr lang="en-GB" sz="2000" dirty="0">
                <a:solidFill>
                  <a:schemeClr val="accent5">
                    <a:lumMod val="50000"/>
                  </a:schemeClr>
                </a:solidFill>
              </a:rPr>
              <a:t> – </a:t>
            </a:r>
            <a:r>
              <a:rPr lang="en-GB" sz="2000" dirty="0" err="1">
                <a:solidFill>
                  <a:schemeClr val="accent5">
                    <a:lumMod val="50000"/>
                  </a:schemeClr>
                </a:solidFill>
              </a:rPr>
              <a:t>où</a:t>
            </a:r>
            <a:r>
              <a:rPr lang="en-GB" sz="2000" dirty="0">
                <a:solidFill>
                  <a:schemeClr val="accent5">
                    <a:lumMod val="50000"/>
                  </a:schemeClr>
                </a:solidFill>
              </a:rPr>
              <a:t> ? – </a:t>
            </a:r>
            <a:r>
              <a:rPr lang="en-GB" sz="2000" dirty="0" err="1">
                <a:solidFill>
                  <a:schemeClr val="accent5">
                    <a:lumMod val="50000"/>
                  </a:schemeClr>
                </a:solidFill>
              </a:rPr>
              <a:t>quand</a:t>
            </a:r>
            <a:r>
              <a:rPr lang="en-GB" sz="2000" dirty="0">
                <a:solidFill>
                  <a:schemeClr val="accent5">
                    <a:lumMod val="50000"/>
                  </a:schemeClr>
                </a:solidFill>
              </a:rPr>
              <a:t> ? – </a:t>
            </a:r>
            <a:r>
              <a:rPr lang="en-GB" sz="2000" dirty="0" err="1">
                <a:solidFill>
                  <a:schemeClr val="accent5">
                    <a:lumMod val="50000"/>
                  </a:schemeClr>
                </a:solidFill>
              </a:rPr>
              <a:t>pourquoi</a:t>
            </a:r>
            <a:r>
              <a:rPr lang="en-GB" sz="2000" dirty="0">
                <a:solidFill>
                  <a:schemeClr val="accent5">
                    <a:lumMod val="50000"/>
                  </a:schemeClr>
                </a:solidFill>
              </a:rPr>
              <a:t> ?</a:t>
            </a:r>
          </a:p>
        </p:txBody>
      </p:sp>
      <p:sp>
        <p:nvSpPr>
          <p:cNvPr id="4" name="TextBox 3"/>
          <p:cNvSpPr txBox="1"/>
          <p:nvPr/>
        </p:nvSpPr>
        <p:spPr>
          <a:xfrm>
            <a:off x="498763" y="2889510"/>
            <a:ext cx="11177259" cy="461665"/>
          </a:xfrm>
          <a:prstGeom prst="rect">
            <a:avLst/>
          </a:prstGeom>
          <a:noFill/>
        </p:spPr>
        <p:txBody>
          <a:bodyPr wrap="square" rtlCol="0">
            <a:spAutoFit/>
          </a:bodyPr>
          <a:lstStyle/>
          <a:p>
            <a:pPr algn="l"/>
            <a:r>
              <a:rPr lang="en-GB" sz="2400" dirty="0">
                <a:solidFill>
                  <a:schemeClr val="accent5">
                    <a:lumMod val="50000"/>
                  </a:schemeClr>
                </a:solidFill>
              </a:rPr>
              <a:t>------------------------------------------------------------------------------------------------------------</a:t>
            </a:r>
          </a:p>
        </p:txBody>
      </p:sp>
      <p:sp>
        <p:nvSpPr>
          <p:cNvPr id="51" name="TextBox 50"/>
          <p:cNvSpPr txBox="1"/>
          <p:nvPr/>
        </p:nvSpPr>
        <p:spPr>
          <a:xfrm>
            <a:off x="652609" y="5926308"/>
            <a:ext cx="10925108" cy="400110"/>
          </a:xfrm>
          <a:prstGeom prst="rect">
            <a:avLst/>
          </a:prstGeom>
          <a:noFill/>
        </p:spPr>
        <p:txBody>
          <a:bodyPr wrap="square" rtlCol="0">
            <a:spAutoFit/>
          </a:bodyPr>
          <a:lstStyle/>
          <a:p>
            <a:pPr algn="ctr"/>
            <a:r>
              <a:rPr lang="en-GB" sz="2000" dirty="0">
                <a:solidFill>
                  <a:schemeClr val="accent5">
                    <a:lumMod val="50000"/>
                  </a:schemeClr>
                </a:solidFill>
              </a:rPr>
              <a:t>quoi ?</a:t>
            </a:r>
            <a:r>
              <a:rPr lang="en-US" sz="2000" dirty="0">
                <a:solidFill>
                  <a:srgbClr val="4472C4">
                    <a:lumMod val="50000"/>
                  </a:srgbClr>
                </a:solidFill>
              </a:rPr>
              <a:t> </a:t>
            </a:r>
            <a:r>
              <a:rPr lang="en-GB" sz="2000" dirty="0">
                <a:solidFill>
                  <a:schemeClr val="accent5">
                    <a:lumMod val="50000"/>
                  </a:schemeClr>
                </a:solidFill>
              </a:rPr>
              <a:t>–</a:t>
            </a:r>
            <a:r>
              <a:rPr lang="en-US" sz="2000" dirty="0">
                <a:solidFill>
                  <a:srgbClr val="4472C4">
                    <a:lumMod val="50000"/>
                  </a:srgbClr>
                </a:solidFill>
              </a:rPr>
              <a:t> qui ?</a:t>
            </a:r>
            <a:r>
              <a:rPr lang="en-GB" sz="2000" dirty="0">
                <a:solidFill>
                  <a:schemeClr val="accent5">
                    <a:lumMod val="50000"/>
                  </a:schemeClr>
                </a:solidFill>
              </a:rPr>
              <a:t> – </a:t>
            </a:r>
            <a:r>
              <a:rPr lang="en-GB" sz="2000" dirty="0" err="1">
                <a:solidFill>
                  <a:schemeClr val="accent5">
                    <a:lumMod val="50000"/>
                  </a:schemeClr>
                </a:solidFill>
              </a:rPr>
              <a:t>où</a:t>
            </a:r>
            <a:r>
              <a:rPr lang="en-GB" sz="2000" dirty="0">
                <a:solidFill>
                  <a:schemeClr val="accent5">
                    <a:lumMod val="50000"/>
                  </a:schemeClr>
                </a:solidFill>
              </a:rPr>
              <a:t> ? – </a:t>
            </a:r>
            <a:r>
              <a:rPr lang="en-GB" sz="2000" dirty="0" err="1">
                <a:solidFill>
                  <a:schemeClr val="accent5">
                    <a:lumMod val="50000"/>
                  </a:schemeClr>
                </a:solidFill>
              </a:rPr>
              <a:t>quand</a:t>
            </a:r>
            <a:r>
              <a:rPr lang="en-GB" sz="2000" dirty="0">
                <a:solidFill>
                  <a:schemeClr val="accent5">
                    <a:lumMod val="50000"/>
                  </a:schemeClr>
                </a:solidFill>
              </a:rPr>
              <a:t> ? – </a:t>
            </a:r>
            <a:r>
              <a:rPr lang="en-GB" sz="2000" dirty="0" err="1">
                <a:solidFill>
                  <a:schemeClr val="accent5">
                    <a:lumMod val="50000"/>
                  </a:schemeClr>
                </a:solidFill>
              </a:rPr>
              <a:t>pourquoi</a:t>
            </a:r>
            <a:r>
              <a:rPr lang="en-GB" sz="2000" dirty="0">
                <a:solidFill>
                  <a:schemeClr val="accent5">
                    <a:lumMod val="50000"/>
                  </a:schemeClr>
                </a:solidFill>
              </a:rPr>
              <a:t> ?</a:t>
            </a:r>
          </a:p>
        </p:txBody>
      </p:sp>
      <p:sp>
        <p:nvSpPr>
          <p:cNvPr id="34" name="TextBox 33">
            <a:extLst>
              <a:ext uri="{FF2B5EF4-FFF2-40B4-BE49-F238E27FC236}">
                <a16:creationId xmlns:a16="http://schemas.microsoft.com/office/drawing/2014/main" id="{BFD6B073-24B8-44E2-AC01-7F5026FE8C23}"/>
              </a:ext>
            </a:extLst>
          </p:cNvPr>
          <p:cNvSpPr txBox="1"/>
          <p:nvPr/>
        </p:nvSpPr>
        <p:spPr>
          <a:xfrm>
            <a:off x="9740662" y="207850"/>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D7F9B8FA-1B15-4E5C-8778-C952627B2118}"/>
              </a:ext>
            </a:extLst>
          </p:cNvPr>
          <p:cNvSpPr txBox="1"/>
          <p:nvPr/>
        </p:nvSpPr>
        <p:spPr>
          <a:xfrm>
            <a:off x="9736118" y="3446741"/>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94825C26-2A89-433E-9022-13BF4011D493}"/>
              </a:ext>
            </a:extLst>
          </p:cNvPr>
          <p:cNvSpPr txBox="1"/>
          <p:nvPr/>
        </p:nvSpPr>
        <p:spPr>
          <a:xfrm>
            <a:off x="9810212" y="1013285"/>
            <a:ext cx="1587175" cy="707886"/>
          </a:xfrm>
          <a:prstGeom prst="rect">
            <a:avLst/>
          </a:prstGeom>
          <a:noFill/>
        </p:spPr>
        <p:txBody>
          <a:bodyPr wrap="square" rtlCol="0">
            <a:spAutoFit/>
          </a:bodyPr>
          <a:lstStyle/>
          <a:p>
            <a:pPr algn="ctr"/>
            <a:r>
              <a:rPr lang="fr-FR" sz="2000" dirty="0">
                <a:solidFill>
                  <a:srgbClr val="115076"/>
                </a:solidFill>
              </a:rPr>
              <a:t>Elle attend la décision.</a:t>
            </a:r>
          </a:p>
        </p:txBody>
      </p:sp>
      <p:sp>
        <p:nvSpPr>
          <p:cNvPr id="6" name="TextBox 5">
            <a:extLst>
              <a:ext uri="{FF2B5EF4-FFF2-40B4-BE49-F238E27FC236}">
                <a16:creationId xmlns:a16="http://schemas.microsoft.com/office/drawing/2014/main" id="{65901F77-DDE0-4564-836B-1749071B6E55}"/>
              </a:ext>
            </a:extLst>
          </p:cNvPr>
          <p:cNvSpPr txBox="1"/>
          <p:nvPr/>
        </p:nvSpPr>
        <p:spPr>
          <a:xfrm>
            <a:off x="9722673" y="4275854"/>
            <a:ext cx="1619480" cy="707886"/>
          </a:xfrm>
          <a:prstGeom prst="rect">
            <a:avLst/>
          </a:prstGeom>
          <a:noFill/>
        </p:spPr>
        <p:txBody>
          <a:bodyPr wrap="square" rtlCol="0">
            <a:spAutoFit/>
          </a:bodyPr>
          <a:lstStyle/>
          <a:p>
            <a:pPr algn="ctr"/>
            <a:r>
              <a:rPr lang="fr-FR" sz="2000" dirty="0">
                <a:solidFill>
                  <a:srgbClr val="115076"/>
                </a:solidFill>
              </a:rPr>
              <a:t>Il entend l’avion.</a:t>
            </a:r>
          </a:p>
        </p:txBody>
      </p:sp>
    </p:spTree>
    <p:extLst>
      <p:ext uri="{BB962C8B-B14F-4D97-AF65-F5344CB8AC3E}">
        <p14:creationId xmlns:p14="http://schemas.microsoft.com/office/powerpoint/2010/main" val="14801488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85658" cy="707849"/>
          </a:xfrm>
        </p:spPr>
        <p:txBody>
          <a:bodyPr>
            <a:normAutofit/>
          </a:bodyPr>
          <a:lstStyle/>
          <a:p>
            <a:r>
              <a:rPr lang="en-GB" sz="3600" b="1">
                <a:solidFill>
                  <a:schemeClr val="bg1"/>
                </a:solidFill>
              </a:rPr>
              <a:t>Quelle est la question ?</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210371" y="1359878"/>
            <a:ext cx="30281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4472C4">
                    <a:lumMod val="50000"/>
                  </a:srgbClr>
                </a:solidFill>
                <a:latin typeface="Century Gothic" panose="020F0302020204030204"/>
              </a:rPr>
              <a:t>Les r</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rPr>
              <a:t>éponses</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9" name="TextBox 8">
            <a:extLst>
              <a:ext uri="{FF2B5EF4-FFF2-40B4-BE49-F238E27FC236}">
                <a16:creationId xmlns:a16="http://schemas.microsoft.com/office/drawing/2014/main" id="{28084BE4-A4AF-364C-B8E5-ED6D583A6685}"/>
              </a:ext>
            </a:extLst>
          </p:cNvPr>
          <p:cNvSpPr txBox="1"/>
          <p:nvPr/>
        </p:nvSpPr>
        <p:spPr>
          <a:xfrm>
            <a:off x="6980850" y="1359878"/>
            <a:ext cx="30281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4472C4">
                    <a:lumMod val="50000"/>
                  </a:srgbClr>
                </a:solidFill>
                <a:latin typeface="Century Gothic" panose="020F0302020204030204"/>
              </a:rPr>
              <a:t>Les questions:</a:t>
            </a:r>
            <a:endParaRPr kumimoji="0" lang="en-US" sz="2800" b="0" i="0" u="none" strike="noStrike" kern="1200" cap="none" spc="0" normalizeH="0" noProof="0" dirty="0">
              <a:ln>
                <a:noFill/>
              </a:ln>
              <a:solidFill>
                <a:srgbClr val="4472C4">
                  <a:lumMod val="50000"/>
                </a:srgbClr>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4EB32A45-7127-474B-AD07-C4E919F5A281}"/>
              </a:ext>
            </a:extLst>
          </p:cNvPr>
          <p:cNvSpPr txBox="1"/>
          <p:nvPr/>
        </p:nvSpPr>
        <p:spPr>
          <a:xfrm>
            <a:off x="210371" y="2078984"/>
            <a:ext cx="61912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Nous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attendons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le train pour voyager</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à </a:t>
            </a:r>
            <a:r>
              <a:rPr kumimoji="0" lang="en-GB" sz="20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Londres</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937411B3-52C1-430D-8B0E-47F760CDB5DB}"/>
              </a:ext>
            </a:extLst>
          </p:cNvPr>
          <p:cNvSpPr txBox="1"/>
          <p:nvPr/>
        </p:nvSpPr>
        <p:spPr>
          <a:xfrm>
            <a:off x="210371" y="2982756"/>
            <a:ext cx="61912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Ils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entendent</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une</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annonce</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a:ln>
                  <a:noFill/>
                </a:ln>
                <a:solidFill>
                  <a:schemeClr val="accent5">
                    <a:lumMod val="50000"/>
                  </a:schemeClr>
                </a:solidFill>
                <a:effectLst/>
                <a:uLnTx/>
                <a:uFillTx/>
                <a:latin typeface="Century Gothic" panose="020B0502020202020204" pitchFamily="34" charset="0"/>
              </a:rPr>
              <a:t>à </a:t>
            </a:r>
            <a:r>
              <a:rPr kumimoji="0" lang="en-GB" sz="2000" b="0" i="0" u="none" strike="noStrike" kern="1200" cap="none" spc="0" normalizeH="0" noProof="0" dirty="0" err="1">
                <a:ln>
                  <a:noFill/>
                </a:ln>
                <a:solidFill>
                  <a:schemeClr val="accent5">
                    <a:lumMod val="50000"/>
                  </a:schemeClr>
                </a:solidFill>
                <a:effectLst/>
                <a:uLnTx/>
                <a:uFillTx/>
                <a:latin typeface="Century Gothic" panose="020B0502020202020204" pitchFamily="34" charset="0"/>
              </a:rPr>
              <a:t>l’aéroport</a:t>
            </a:r>
            <a:r>
              <a:rPr kumimoji="0" lang="en-GB" sz="2000" b="0" i="0" u="none" strike="noStrike" kern="1200" cap="none" spc="0" normalizeH="0" noProof="0" dirty="0">
                <a:ln>
                  <a:noFill/>
                </a:ln>
                <a:solidFill>
                  <a:schemeClr val="accent5">
                    <a:lumMod val="50000"/>
                  </a:schemeClr>
                </a:solidFill>
                <a:effectLst/>
                <a:uLnTx/>
                <a:uFillTx/>
                <a:latin typeface="Century Gothic" panose="020B0502020202020204" pitchFamily="34" charset="0"/>
              </a:rPr>
              <a:t>.</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29FFD700-AE3A-4687-91F9-8CD539781504}"/>
              </a:ext>
            </a:extLst>
          </p:cNvPr>
          <p:cNvSpPr txBox="1"/>
          <p:nvPr/>
        </p:nvSpPr>
        <p:spPr>
          <a:xfrm>
            <a:off x="210371" y="3826628"/>
            <a:ext cx="61912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Tu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dépends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des</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lang="en-GB" sz="2000" dirty="0" err="1">
                <a:solidFill>
                  <a:schemeClr val="accent5">
                    <a:lumMod val="50000"/>
                  </a:schemeClr>
                </a:solidFill>
                <a:latin typeface="Century Gothic" panose="020F0302020204030204"/>
              </a:rPr>
              <a:t>moniteurs</a:t>
            </a:r>
            <a:r>
              <a:rPr lang="en-GB" sz="2000" dirty="0">
                <a:solidFill>
                  <a:schemeClr val="accent5">
                    <a:lumMod val="50000"/>
                  </a:schemeClr>
                </a:solidFill>
                <a:latin typeface="Century Gothic" panose="020F0302020204030204"/>
              </a:rPr>
              <a:t> du ski</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3E9E4398-2274-4B5F-A926-1FC843E27B99}"/>
              </a:ext>
            </a:extLst>
          </p:cNvPr>
          <p:cNvSpPr txBox="1"/>
          <p:nvPr/>
        </p:nvSpPr>
        <p:spPr>
          <a:xfrm>
            <a:off x="210371" y="4470444"/>
            <a:ext cx="6191250" cy="400110"/>
          </a:xfrm>
          <a:prstGeom prst="rect">
            <a:avLst/>
          </a:prstGeom>
          <a:noFill/>
        </p:spPr>
        <p:txBody>
          <a:bodyPr wrap="square">
            <a:spAutoFit/>
          </a:bodyPr>
          <a:lstStyle/>
          <a:p>
            <a:r>
              <a:rPr lang="en-GB" sz="2000" dirty="0">
                <a:solidFill>
                  <a:schemeClr val="accent5">
                    <a:lumMod val="50000"/>
                  </a:schemeClr>
                </a:solidFill>
              </a:rPr>
              <a:t>Je</a:t>
            </a:r>
            <a:r>
              <a:rPr kumimoji="0" lang="en-GB" sz="2000" i="0" u="none" strike="noStrike" kern="1200" cap="none" spc="0" normalizeH="0" baseline="0" noProof="0" dirty="0">
                <a:ln>
                  <a:noFill/>
                </a:ln>
                <a:solidFill>
                  <a:schemeClr val="accent5">
                    <a:lumMod val="50000"/>
                  </a:schemeClr>
                </a:solidFill>
                <a:effectLst/>
                <a:uLnTx/>
                <a:uFillTx/>
              </a:rPr>
              <a:t> </a:t>
            </a:r>
            <a:r>
              <a:rPr kumimoji="0" lang="en-GB" sz="2000" i="0" u="none" strike="noStrike" kern="1200" cap="none" spc="0" normalizeH="0" baseline="0" noProof="0" dirty="0" err="1">
                <a:ln>
                  <a:noFill/>
                </a:ln>
                <a:solidFill>
                  <a:schemeClr val="accent5">
                    <a:lumMod val="50000"/>
                  </a:schemeClr>
                </a:solidFill>
                <a:effectLst/>
                <a:uLnTx/>
                <a:uFillTx/>
              </a:rPr>
              <a:t>réponds</a:t>
            </a:r>
            <a:r>
              <a:rPr kumimoji="0" lang="en-GB" sz="2000" i="0" u="none" strike="noStrike" kern="1200" cap="none" spc="0" normalizeH="0" baseline="0" noProof="0" dirty="0">
                <a:ln>
                  <a:noFill/>
                </a:ln>
                <a:solidFill>
                  <a:schemeClr val="accent5">
                    <a:lumMod val="50000"/>
                  </a:schemeClr>
                </a:solidFill>
                <a:effectLst/>
                <a:uLnTx/>
                <a:uFillTx/>
              </a:rPr>
              <a:t> </a:t>
            </a:r>
            <a:r>
              <a:rPr lang="en-GB" sz="2000" dirty="0">
                <a:solidFill>
                  <a:schemeClr val="accent5">
                    <a:lumMod val="50000"/>
                  </a:schemeClr>
                </a:solidFill>
              </a:rPr>
              <a:t>aux messages.</a:t>
            </a:r>
            <a:endParaRPr lang="fr-FR" sz="2000" dirty="0">
              <a:solidFill>
                <a:schemeClr val="accent5">
                  <a:lumMod val="50000"/>
                </a:schemeClr>
              </a:solidFill>
            </a:endParaRPr>
          </a:p>
        </p:txBody>
      </p:sp>
      <p:sp>
        <p:nvSpPr>
          <p:cNvPr id="26" name="TextBox 25">
            <a:extLst>
              <a:ext uri="{FF2B5EF4-FFF2-40B4-BE49-F238E27FC236}">
                <a16:creationId xmlns:a16="http://schemas.microsoft.com/office/drawing/2014/main" id="{4772F5DD-461A-48FD-8C10-81A5E84F3BA6}"/>
              </a:ext>
            </a:extLst>
          </p:cNvPr>
          <p:cNvSpPr txBox="1"/>
          <p:nvPr/>
        </p:nvSpPr>
        <p:spPr>
          <a:xfrm>
            <a:off x="210371" y="5114260"/>
            <a:ext cx="61912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Vous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(pl)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descendez</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les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pistes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rouges.</a:t>
            </a:r>
          </a:p>
        </p:txBody>
      </p:sp>
      <p:sp>
        <p:nvSpPr>
          <p:cNvPr id="28" name="TextBox 27">
            <a:extLst>
              <a:ext uri="{FF2B5EF4-FFF2-40B4-BE49-F238E27FC236}">
                <a16:creationId xmlns:a16="http://schemas.microsoft.com/office/drawing/2014/main" id="{E7C5C8ED-EB54-4C07-B7ED-53E88A2684CF}"/>
              </a:ext>
            </a:extLst>
          </p:cNvPr>
          <p:cNvSpPr txBox="1"/>
          <p:nvPr/>
        </p:nvSpPr>
        <p:spPr>
          <a:xfrm>
            <a:off x="210371" y="5758077"/>
            <a:ext cx="6191250" cy="400110"/>
          </a:xfrm>
          <a:prstGeom prst="rect">
            <a:avLst/>
          </a:prstGeom>
          <a:noFill/>
        </p:spPr>
        <p:txBody>
          <a:bodyPr wrap="square">
            <a:spAutoFit/>
          </a:bodyPr>
          <a:lstStyle/>
          <a:p>
            <a:r>
              <a:rPr lang="fr-FR" sz="2000" dirty="0">
                <a:solidFill>
                  <a:schemeClr val="accent5">
                    <a:lumMod val="50000"/>
                  </a:schemeClr>
                </a:solidFill>
              </a:rPr>
              <a:t>Elle attend la décision.</a:t>
            </a:r>
          </a:p>
        </p:txBody>
      </p:sp>
      <p:sp>
        <p:nvSpPr>
          <p:cNvPr id="29" name="TextBox 28">
            <a:extLst>
              <a:ext uri="{FF2B5EF4-FFF2-40B4-BE49-F238E27FC236}">
                <a16:creationId xmlns:a16="http://schemas.microsoft.com/office/drawing/2014/main" id="{6344BF67-73C6-4CF6-8812-E97E2A774767}"/>
              </a:ext>
            </a:extLst>
          </p:cNvPr>
          <p:cNvSpPr txBox="1"/>
          <p:nvPr/>
        </p:nvSpPr>
        <p:spPr>
          <a:xfrm>
            <a:off x="6980850" y="2078984"/>
            <a:ext cx="6191250" cy="70788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Vous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attendez</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quoi ?</a:t>
            </a:r>
          </a:p>
          <a:p>
            <a:pPr>
              <a:defRPr/>
            </a:pPr>
            <a:r>
              <a:rPr lang="en-GB" sz="2000" dirty="0" err="1">
                <a:solidFill>
                  <a:schemeClr val="accent5">
                    <a:lumMod val="50000"/>
                  </a:schemeClr>
                </a:solidFill>
              </a:rPr>
              <a:t>Vous</a:t>
            </a:r>
            <a:r>
              <a:rPr lang="en-GB" sz="2000" dirty="0">
                <a:solidFill>
                  <a:schemeClr val="accent5">
                    <a:lumMod val="50000"/>
                  </a:schemeClr>
                </a:solidFill>
              </a:rPr>
              <a:t> </a:t>
            </a:r>
            <a:r>
              <a:rPr lang="en-GB" sz="2000" dirty="0" err="1">
                <a:solidFill>
                  <a:schemeClr val="accent5">
                    <a:lumMod val="50000"/>
                  </a:schemeClr>
                </a:solidFill>
              </a:rPr>
              <a:t>attendez</a:t>
            </a:r>
            <a:r>
              <a:rPr lang="en-GB" sz="2000" dirty="0">
                <a:solidFill>
                  <a:schemeClr val="accent5">
                    <a:lumMod val="50000"/>
                  </a:schemeClr>
                </a:solidFill>
              </a:rPr>
              <a:t> le train pour voyager </a:t>
            </a:r>
            <a:r>
              <a:rPr lang="en-GB" sz="2000" dirty="0" err="1">
                <a:solidFill>
                  <a:schemeClr val="accent5">
                    <a:lumMod val="50000"/>
                  </a:schemeClr>
                </a:solidFill>
              </a:rPr>
              <a:t>où</a:t>
            </a:r>
            <a:r>
              <a:rPr lang="en-GB" sz="2000" dirty="0">
                <a:solidFill>
                  <a:schemeClr val="accent5">
                    <a:lumMod val="50000"/>
                  </a:schemeClr>
                </a:solidFill>
              </a:rPr>
              <a:t> ?</a:t>
            </a:r>
          </a:p>
        </p:txBody>
      </p:sp>
      <p:sp>
        <p:nvSpPr>
          <p:cNvPr id="30" name="TextBox 29">
            <a:extLst>
              <a:ext uri="{FF2B5EF4-FFF2-40B4-BE49-F238E27FC236}">
                <a16:creationId xmlns:a16="http://schemas.microsoft.com/office/drawing/2014/main" id="{7A2A4DD1-D1F3-43DA-9766-788943B7BC0A}"/>
              </a:ext>
            </a:extLst>
          </p:cNvPr>
          <p:cNvSpPr txBox="1"/>
          <p:nvPr/>
        </p:nvSpPr>
        <p:spPr>
          <a:xfrm>
            <a:off x="6980850" y="2982756"/>
            <a:ext cx="6191250" cy="70788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Ils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entendent</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quoi ? /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Ils</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entendent</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une</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annonce</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5">
                    <a:lumMod val="50000"/>
                  </a:schemeClr>
                </a:solidFill>
                <a:effectLst/>
                <a:uLnTx/>
                <a:uFillTx/>
                <a:ea typeface="+mn-ea"/>
                <a:cs typeface="+mn-cs"/>
              </a:rPr>
              <a:t>o</a:t>
            </a:r>
            <a:r>
              <a:rPr kumimoji="0" lang="en-GB" sz="2000" b="0" i="0" u="none" strike="noStrike" kern="1200" cap="none" spc="0" normalizeH="0" noProof="0" dirty="0" err="1">
                <a:ln>
                  <a:noFill/>
                </a:ln>
                <a:solidFill>
                  <a:schemeClr val="accent5">
                    <a:lumMod val="50000"/>
                  </a:schemeClr>
                </a:solidFill>
                <a:effectLst/>
                <a:uLnTx/>
                <a:uFillTx/>
                <a:cs typeface="Arial" panose="020B0604020202020204" pitchFamily="34" charset="0"/>
              </a:rPr>
              <a:t>ù</a:t>
            </a:r>
            <a:r>
              <a:rPr kumimoji="0" lang="en-GB" sz="2000" b="0" i="0" u="none" strike="noStrike" kern="1200" cap="none" spc="0" normalizeH="0" noProof="0" dirty="0">
                <a:ln>
                  <a:noFill/>
                </a:ln>
                <a:solidFill>
                  <a:schemeClr val="accent5">
                    <a:lumMod val="50000"/>
                  </a:schemeClr>
                </a:solidFill>
                <a:effectLst/>
                <a:uLnTx/>
                <a:uFillTx/>
                <a:cs typeface="Arial" panose="020B0604020202020204" pitchFamily="34" charset="0"/>
              </a:rPr>
              <a:t> ?</a:t>
            </a:r>
            <a:endParaRPr kumimoji="0" lang="en-GB" sz="2000" b="0" i="0" u="none" strike="noStrike" kern="1200" cap="none" spc="0" normalizeH="0" baseline="0" noProof="0" dirty="0">
              <a:ln>
                <a:noFill/>
              </a:ln>
              <a:solidFill>
                <a:schemeClr val="accent5">
                  <a:lumMod val="50000"/>
                </a:schemeClr>
              </a:solidFill>
              <a:effectLst/>
              <a:uLnTx/>
              <a:uFillTx/>
            </a:endParaRPr>
          </a:p>
        </p:txBody>
      </p:sp>
      <p:sp>
        <p:nvSpPr>
          <p:cNvPr id="31" name="TextBox 30">
            <a:extLst>
              <a:ext uri="{FF2B5EF4-FFF2-40B4-BE49-F238E27FC236}">
                <a16:creationId xmlns:a16="http://schemas.microsoft.com/office/drawing/2014/main" id="{3B3723C5-C897-465F-8B57-F0DBB65E6A33}"/>
              </a:ext>
            </a:extLst>
          </p:cNvPr>
          <p:cNvSpPr txBox="1"/>
          <p:nvPr/>
        </p:nvSpPr>
        <p:spPr>
          <a:xfrm>
            <a:off x="6980850" y="3826628"/>
            <a:ext cx="61912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F0302020204030204"/>
              </a:rPr>
              <a:t>Je</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dépends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de qui ?</a:t>
            </a:r>
          </a:p>
        </p:txBody>
      </p:sp>
      <p:sp>
        <p:nvSpPr>
          <p:cNvPr id="32" name="TextBox 31">
            <a:extLst>
              <a:ext uri="{FF2B5EF4-FFF2-40B4-BE49-F238E27FC236}">
                <a16:creationId xmlns:a16="http://schemas.microsoft.com/office/drawing/2014/main" id="{DC51C7EF-6F4C-45B0-A308-276463B562DF}"/>
              </a:ext>
            </a:extLst>
          </p:cNvPr>
          <p:cNvSpPr txBox="1"/>
          <p:nvPr/>
        </p:nvSpPr>
        <p:spPr>
          <a:xfrm>
            <a:off x="6980850" y="4470445"/>
            <a:ext cx="6191250" cy="400110"/>
          </a:xfrm>
          <a:prstGeom prst="rect">
            <a:avLst/>
          </a:prstGeom>
          <a:noFill/>
        </p:spPr>
        <p:txBody>
          <a:bodyPr wrap="square">
            <a:spAutoFit/>
          </a:bodyPr>
          <a:lstStyle/>
          <a:p>
            <a:r>
              <a:rPr lang="en-GB" sz="2000" dirty="0">
                <a:solidFill>
                  <a:schemeClr val="accent5">
                    <a:lumMod val="50000"/>
                  </a:schemeClr>
                </a:solidFill>
              </a:rPr>
              <a:t>Tu</a:t>
            </a:r>
            <a:r>
              <a:rPr kumimoji="0" lang="en-GB" sz="2000" i="0" u="none" strike="noStrike" kern="1200" cap="none" spc="0" normalizeH="0" baseline="0" noProof="0" dirty="0">
                <a:ln>
                  <a:noFill/>
                </a:ln>
                <a:solidFill>
                  <a:schemeClr val="accent5">
                    <a:lumMod val="50000"/>
                  </a:schemeClr>
                </a:solidFill>
                <a:effectLst/>
                <a:uLnTx/>
                <a:uFillTx/>
              </a:rPr>
              <a:t> </a:t>
            </a:r>
            <a:r>
              <a:rPr kumimoji="0" lang="en-GB" sz="2000" i="0" u="none" strike="noStrike" kern="1200" cap="none" spc="0" normalizeH="0" baseline="0" noProof="0" dirty="0" err="1">
                <a:ln>
                  <a:noFill/>
                </a:ln>
                <a:solidFill>
                  <a:schemeClr val="accent5">
                    <a:lumMod val="50000"/>
                  </a:schemeClr>
                </a:solidFill>
                <a:effectLst/>
                <a:uLnTx/>
                <a:uFillTx/>
              </a:rPr>
              <a:t>réponds</a:t>
            </a:r>
            <a:r>
              <a:rPr kumimoji="0" lang="en-GB" sz="2000" i="0" u="none" strike="noStrike" kern="1200" cap="none" spc="0" normalizeH="0" baseline="0" noProof="0" dirty="0">
                <a:ln>
                  <a:noFill/>
                </a:ln>
                <a:solidFill>
                  <a:schemeClr val="accent5">
                    <a:lumMod val="50000"/>
                  </a:schemeClr>
                </a:solidFill>
                <a:effectLst/>
                <a:uLnTx/>
                <a:uFillTx/>
              </a:rPr>
              <a:t> </a:t>
            </a:r>
            <a:r>
              <a:rPr lang="en-GB" sz="2000" dirty="0">
                <a:solidFill>
                  <a:schemeClr val="accent5">
                    <a:lumMod val="50000"/>
                  </a:schemeClr>
                </a:solidFill>
              </a:rPr>
              <a:t>à quoi ?</a:t>
            </a:r>
            <a:endParaRPr lang="fr-FR" sz="2000" dirty="0">
              <a:solidFill>
                <a:schemeClr val="accent5">
                  <a:lumMod val="50000"/>
                </a:schemeClr>
              </a:solidFill>
            </a:endParaRPr>
          </a:p>
        </p:txBody>
      </p:sp>
      <p:sp>
        <p:nvSpPr>
          <p:cNvPr id="33" name="TextBox 32">
            <a:extLst>
              <a:ext uri="{FF2B5EF4-FFF2-40B4-BE49-F238E27FC236}">
                <a16:creationId xmlns:a16="http://schemas.microsoft.com/office/drawing/2014/main" id="{F7930A47-2CCD-4E89-9DCB-973210760317}"/>
              </a:ext>
            </a:extLst>
          </p:cNvPr>
          <p:cNvSpPr txBox="1"/>
          <p:nvPr/>
        </p:nvSpPr>
        <p:spPr>
          <a:xfrm>
            <a:off x="6980850" y="5114262"/>
            <a:ext cx="61912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Nous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descendons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quoi ?</a:t>
            </a:r>
          </a:p>
        </p:txBody>
      </p:sp>
      <p:sp>
        <p:nvSpPr>
          <p:cNvPr id="34" name="TextBox 33">
            <a:extLst>
              <a:ext uri="{FF2B5EF4-FFF2-40B4-BE49-F238E27FC236}">
                <a16:creationId xmlns:a16="http://schemas.microsoft.com/office/drawing/2014/main" id="{BE692906-F14A-40CC-8E4B-0F96569BEEB6}"/>
              </a:ext>
            </a:extLst>
          </p:cNvPr>
          <p:cNvSpPr txBox="1"/>
          <p:nvPr/>
        </p:nvSpPr>
        <p:spPr>
          <a:xfrm>
            <a:off x="6980850" y="5758077"/>
            <a:ext cx="6191250" cy="400110"/>
          </a:xfrm>
          <a:prstGeom prst="rect">
            <a:avLst/>
          </a:prstGeom>
          <a:noFill/>
        </p:spPr>
        <p:txBody>
          <a:bodyPr wrap="square">
            <a:spAutoFit/>
          </a:bodyPr>
          <a:lstStyle/>
          <a:p>
            <a:r>
              <a:rPr lang="fr-FR" sz="2000" dirty="0">
                <a:solidFill>
                  <a:srgbClr val="115076"/>
                </a:solidFill>
              </a:rPr>
              <a:t>Elle attend quoi ?</a:t>
            </a:r>
          </a:p>
        </p:txBody>
      </p:sp>
    </p:spTree>
    <p:extLst>
      <p:ext uri="{BB962C8B-B14F-4D97-AF65-F5344CB8AC3E}">
        <p14:creationId xmlns:p14="http://schemas.microsoft.com/office/powerpoint/2010/main" val="241621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85658" cy="707849"/>
          </a:xfrm>
        </p:spPr>
        <p:txBody>
          <a:bodyPr>
            <a:normAutofit/>
          </a:bodyPr>
          <a:lstStyle/>
          <a:p>
            <a:r>
              <a:rPr lang="en-GB" sz="3600" b="1">
                <a:solidFill>
                  <a:schemeClr val="bg1"/>
                </a:solidFill>
              </a:rPr>
              <a:t>Quelle est la question ?</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210371" y="1359878"/>
            <a:ext cx="30281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4472C4">
                    <a:lumMod val="50000"/>
                  </a:srgbClr>
                </a:solidFill>
                <a:latin typeface="Century Gothic" panose="020F0302020204030204"/>
              </a:rPr>
              <a:t>Les r</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rPr>
              <a:t>éponses</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9" name="TextBox 8">
            <a:extLst>
              <a:ext uri="{FF2B5EF4-FFF2-40B4-BE49-F238E27FC236}">
                <a16:creationId xmlns:a16="http://schemas.microsoft.com/office/drawing/2014/main" id="{28084BE4-A4AF-364C-B8E5-ED6D583A6685}"/>
              </a:ext>
            </a:extLst>
          </p:cNvPr>
          <p:cNvSpPr txBox="1"/>
          <p:nvPr/>
        </p:nvSpPr>
        <p:spPr>
          <a:xfrm>
            <a:off x="6526054" y="1359878"/>
            <a:ext cx="30281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4472C4">
                    <a:lumMod val="50000"/>
                  </a:srgbClr>
                </a:solidFill>
                <a:latin typeface="Century Gothic" panose="020F0302020204030204"/>
              </a:rPr>
              <a:t>Les questions:</a:t>
            </a:r>
            <a:endParaRPr kumimoji="0" lang="en-US" sz="2800" b="0" i="0" u="none" strike="noStrike" kern="1200" cap="none" spc="0" normalizeH="0" noProof="0" dirty="0">
              <a:ln>
                <a:noFill/>
              </a:ln>
              <a:solidFill>
                <a:srgbClr val="4472C4">
                  <a:lumMod val="50000"/>
                </a:srgbClr>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4EB32A45-7127-474B-AD07-C4E919F5A281}"/>
              </a:ext>
            </a:extLst>
          </p:cNvPr>
          <p:cNvSpPr txBox="1"/>
          <p:nvPr/>
        </p:nvSpPr>
        <p:spPr>
          <a:xfrm>
            <a:off x="210371" y="2078984"/>
            <a:ext cx="6191250" cy="400110"/>
          </a:xfrm>
          <a:prstGeom prst="rect">
            <a:avLst/>
          </a:prstGeom>
          <a:noFill/>
        </p:spPr>
        <p:txBody>
          <a:bodyPr wrap="square">
            <a:spAutoFit/>
          </a:bodyPr>
          <a:lstStyle/>
          <a:p>
            <a:pPr lvl="0">
              <a:defRPr/>
            </a:pPr>
            <a:r>
              <a:rPr lang="en-GB" sz="2000" dirty="0" err="1">
                <a:solidFill>
                  <a:schemeClr val="accent5">
                    <a:lumMod val="50000"/>
                  </a:schemeClr>
                </a:solidFill>
              </a:rPr>
              <a:t>Ils</a:t>
            </a:r>
            <a:r>
              <a:rPr lang="en-GB" sz="2000" dirty="0">
                <a:solidFill>
                  <a:schemeClr val="accent5">
                    <a:lumMod val="50000"/>
                  </a:schemeClr>
                </a:solidFill>
              </a:rPr>
              <a:t> </a:t>
            </a:r>
            <a:r>
              <a:rPr lang="en-GB" sz="2000" dirty="0" err="1">
                <a:solidFill>
                  <a:schemeClr val="accent5">
                    <a:lumMod val="50000"/>
                  </a:schemeClr>
                </a:solidFill>
              </a:rPr>
              <a:t>attendent</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a:t>
            </a:r>
            <a:r>
              <a:rPr lang="en-GB" sz="2000" dirty="0" err="1">
                <a:solidFill>
                  <a:schemeClr val="accent5">
                    <a:lumMod val="50000"/>
                  </a:schemeClr>
                </a:solidFill>
              </a:rPr>
              <a:t>ville</a:t>
            </a:r>
            <a:r>
              <a:rPr lang="en-GB" sz="2000" dirty="0">
                <a:solidFill>
                  <a:schemeClr val="accent5">
                    <a:lumMod val="50000"/>
                  </a:schemeClr>
                </a:solidFill>
              </a:rPr>
              <a:t>.</a:t>
            </a:r>
          </a:p>
        </p:txBody>
      </p:sp>
      <p:sp>
        <p:nvSpPr>
          <p:cNvPr id="20" name="TextBox 19">
            <a:extLst>
              <a:ext uri="{FF2B5EF4-FFF2-40B4-BE49-F238E27FC236}">
                <a16:creationId xmlns:a16="http://schemas.microsoft.com/office/drawing/2014/main" id="{937411B3-52C1-430D-8B0E-47F760CDB5DB}"/>
              </a:ext>
            </a:extLst>
          </p:cNvPr>
          <p:cNvSpPr txBox="1"/>
          <p:nvPr/>
        </p:nvSpPr>
        <p:spPr>
          <a:xfrm>
            <a:off x="210371" y="2722801"/>
            <a:ext cx="6191250" cy="400110"/>
          </a:xfrm>
          <a:prstGeom prst="rect">
            <a:avLst/>
          </a:prstGeom>
          <a:noFill/>
        </p:spPr>
        <p:txBody>
          <a:bodyPr wrap="square">
            <a:spAutoFit/>
          </a:bodyPr>
          <a:lstStyle/>
          <a:p>
            <a:pPr lvl="0">
              <a:defRPr/>
            </a:pPr>
            <a:r>
              <a:rPr lang="en-GB" sz="2000" dirty="0" err="1">
                <a:solidFill>
                  <a:schemeClr val="accent5">
                    <a:lumMod val="50000"/>
                  </a:schemeClr>
                </a:solidFill>
              </a:rPr>
              <a:t>Vous</a:t>
            </a:r>
            <a:r>
              <a:rPr lang="en-GB" sz="2000" dirty="0">
                <a:solidFill>
                  <a:schemeClr val="accent5">
                    <a:lumMod val="50000"/>
                  </a:schemeClr>
                </a:solidFill>
              </a:rPr>
              <a:t> (pl) </a:t>
            </a:r>
            <a:r>
              <a:rPr lang="en-GB" sz="2000" dirty="0" err="1">
                <a:solidFill>
                  <a:schemeClr val="accent5">
                    <a:lumMod val="50000"/>
                  </a:schemeClr>
                </a:solidFill>
              </a:rPr>
              <a:t>répondez</a:t>
            </a:r>
            <a:r>
              <a:rPr lang="en-GB" sz="2000" dirty="0">
                <a:solidFill>
                  <a:schemeClr val="accent5">
                    <a:lumMod val="50000"/>
                  </a:schemeClr>
                </a:solidFill>
              </a:rPr>
              <a:t> mal à la question.</a:t>
            </a:r>
          </a:p>
        </p:txBody>
      </p:sp>
      <p:sp>
        <p:nvSpPr>
          <p:cNvPr id="22" name="TextBox 21">
            <a:extLst>
              <a:ext uri="{FF2B5EF4-FFF2-40B4-BE49-F238E27FC236}">
                <a16:creationId xmlns:a16="http://schemas.microsoft.com/office/drawing/2014/main" id="{29FFD700-AE3A-4687-91F9-8CD539781504}"/>
              </a:ext>
            </a:extLst>
          </p:cNvPr>
          <p:cNvSpPr txBox="1"/>
          <p:nvPr/>
        </p:nvSpPr>
        <p:spPr>
          <a:xfrm>
            <a:off x="210371" y="3535035"/>
            <a:ext cx="6191250" cy="400110"/>
          </a:xfrm>
          <a:prstGeom prst="rect">
            <a:avLst/>
          </a:prstGeom>
          <a:noFill/>
        </p:spPr>
        <p:txBody>
          <a:bodyPr wrap="square">
            <a:spAutoFit/>
          </a:bodyPr>
          <a:lstStyle/>
          <a:p>
            <a:pPr lvl="0">
              <a:defRPr/>
            </a:pPr>
            <a:r>
              <a:rPr lang="en-GB" sz="2000" dirty="0">
                <a:solidFill>
                  <a:schemeClr val="accent5">
                    <a:lumMod val="50000"/>
                  </a:schemeClr>
                </a:solidFill>
              </a:rPr>
              <a:t>Nous </a:t>
            </a:r>
            <a:r>
              <a:rPr lang="en-GB" sz="2000" dirty="0" err="1">
                <a:solidFill>
                  <a:schemeClr val="accent5">
                    <a:lumMod val="50000"/>
                  </a:schemeClr>
                </a:solidFill>
              </a:rPr>
              <a:t>entendons</a:t>
            </a:r>
            <a:r>
              <a:rPr lang="en-GB" sz="2000" dirty="0">
                <a:solidFill>
                  <a:schemeClr val="accent5">
                    <a:lumMod val="50000"/>
                  </a:schemeClr>
                </a:solidFill>
              </a:rPr>
              <a:t> un </a:t>
            </a:r>
            <a:r>
              <a:rPr lang="en-GB" sz="2000" dirty="0" err="1">
                <a:solidFill>
                  <a:schemeClr val="accent5">
                    <a:lumMod val="50000"/>
                  </a:schemeClr>
                </a:solidFill>
              </a:rPr>
              <a:t>gros</a:t>
            </a:r>
            <a:r>
              <a:rPr lang="en-GB" sz="2000" dirty="0">
                <a:solidFill>
                  <a:schemeClr val="accent5">
                    <a:lumMod val="50000"/>
                  </a:schemeClr>
                </a:solidFill>
              </a:rPr>
              <a:t> </a:t>
            </a:r>
            <a:r>
              <a:rPr lang="en-GB" sz="2000" dirty="0" err="1">
                <a:solidFill>
                  <a:schemeClr val="accent5">
                    <a:lumMod val="50000"/>
                  </a:schemeClr>
                </a:solidFill>
              </a:rPr>
              <a:t>oiseau</a:t>
            </a:r>
            <a:r>
              <a:rPr lang="en-GB" sz="2000" dirty="0">
                <a:solidFill>
                  <a:schemeClr val="accent5">
                    <a:lumMod val="50000"/>
                  </a:schemeClr>
                </a:solidFill>
              </a:rPr>
              <a:t>.</a:t>
            </a:r>
          </a:p>
        </p:txBody>
      </p:sp>
      <p:sp>
        <p:nvSpPr>
          <p:cNvPr id="24" name="TextBox 23">
            <a:extLst>
              <a:ext uri="{FF2B5EF4-FFF2-40B4-BE49-F238E27FC236}">
                <a16:creationId xmlns:a16="http://schemas.microsoft.com/office/drawing/2014/main" id="{3E9E4398-2274-4B5F-A926-1FC843E27B99}"/>
              </a:ext>
            </a:extLst>
          </p:cNvPr>
          <p:cNvSpPr txBox="1"/>
          <p:nvPr/>
        </p:nvSpPr>
        <p:spPr>
          <a:xfrm>
            <a:off x="210371" y="4178852"/>
            <a:ext cx="6191250" cy="400110"/>
          </a:xfrm>
          <a:prstGeom prst="rect">
            <a:avLst/>
          </a:prstGeom>
          <a:noFill/>
        </p:spPr>
        <p:txBody>
          <a:bodyPr wrap="square">
            <a:spAutoFit/>
          </a:bodyPr>
          <a:lstStyle/>
          <a:p>
            <a:pPr lvl="0">
              <a:defRPr/>
            </a:pPr>
            <a:r>
              <a:rPr lang="en-GB" sz="2000" dirty="0">
                <a:solidFill>
                  <a:schemeClr val="accent5">
                    <a:lumMod val="50000"/>
                  </a:schemeClr>
                </a:solidFill>
              </a:rPr>
              <a:t>Tu </a:t>
            </a:r>
            <a:r>
              <a:rPr lang="en-GB" sz="2000" dirty="0" err="1">
                <a:solidFill>
                  <a:schemeClr val="accent5">
                    <a:lumMod val="50000"/>
                  </a:schemeClr>
                </a:solidFill>
              </a:rPr>
              <a:t>dépends</a:t>
            </a:r>
            <a:r>
              <a:rPr lang="en-GB" sz="2000" dirty="0">
                <a:solidFill>
                  <a:schemeClr val="accent5">
                    <a:lumMod val="50000"/>
                  </a:schemeClr>
                </a:solidFill>
              </a:rPr>
              <a:t> du portable.</a:t>
            </a:r>
          </a:p>
        </p:txBody>
      </p:sp>
      <p:sp>
        <p:nvSpPr>
          <p:cNvPr id="26" name="TextBox 25">
            <a:extLst>
              <a:ext uri="{FF2B5EF4-FFF2-40B4-BE49-F238E27FC236}">
                <a16:creationId xmlns:a16="http://schemas.microsoft.com/office/drawing/2014/main" id="{4772F5DD-461A-48FD-8C10-81A5E84F3BA6}"/>
              </a:ext>
            </a:extLst>
          </p:cNvPr>
          <p:cNvSpPr txBox="1"/>
          <p:nvPr/>
        </p:nvSpPr>
        <p:spPr>
          <a:xfrm>
            <a:off x="210371" y="4822669"/>
            <a:ext cx="6191250" cy="400110"/>
          </a:xfrm>
          <a:prstGeom prst="rect">
            <a:avLst/>
          </a:prstGeom>
          <a:noFill/>
        </p:spPr>
        <p:txBody>
          <a:bodyPr wrap="square">
            <a:spAutoFit/>
          </a:bodyPr>
          <a:lstStyle/>
          <a:p>
            <a:pPr lvl="0">
              <a:defRPr/>
            </a:pPr>
            <a:r>
              <a:rPr lang="en-GB" sz="2000" dirty="0">
                <a:solidFill>
                  <a:schemeClr val="accent5">
                    <a:lumMod val="50000"/>
                  </a:schemeClr>
                </a:solidFill>
              </a:rPr>
              <a:t>Je descends pour </a:t>
            </a:r>
            <a:r>
              <a:rPr lang="en-GB" sz="2000" dirty="0" err="1">
                <a:solidFill>
                  <a:schemeClr val="accent5">
                    <a:lumMod val="50000"/>
                  </a:schemeClr>
                </a:solidFill>
              </a:rPr>
              <a:t>boire</a:t>
            </a:r>
            <a:r>
              <a:rPr lang="en-GB" sz="2000" dirty="0">
                <a:solidFill>
                  <a:schemeClr val="accent5">
                    <a:lumMod val="50000"/>
                  </a:schemeClr>
                </a:solidFill>
              </a:rPr>
              <a:t> un café.</a:t>
            </a:r>
          </a:p>
        </p:txBody>
      </p:sp>
      <p:sp>
        <p:nvSpPr>
          <p:cNvPr id="28" name="TextBox 27">
            <a:extLst>
              <a:ext uri="{FF2B5EF4-FFF2-40B4-BE49-F238E27FC236}">
                <a16:creationId xmlns:a16="http://schemas.microsoft.com/office/drawing/2014/main" id="{E7C5C8ED-EB54-4C07-B7ED-53E88A2684CF}"/>
              </a:ext>
            </a:extLst>
          </p:cNvPr>
          <p:cNvSpPr txBox="1"/>
          <p:nvPr/>
        </p:nvSpPr>
        <p:spPr>
          <a:xfrm>
            <a:off x="210371" y="5530555"/>
            <a:ext cx="6191250" cy="400110"/>
          </a:xfrm>
          <a:prstGeom prst="rect">
            <a:avLst/>
          </a:prstGeom>
          <a:noFill/>
        </p:spPr>
        <p:txBody>
          <a:bodyPr wrap="square">
            <a:spAutoFit/>
          </a:bodyPr>
          <a:lstStyle/>
          <a:p>
            <a:r>
              <a:rPr lang="fr-FR" sz="2000" dirty="0">
                <a:solidFill>
                  <a:schemeClr val="accent5">
                    <a:lumMod val="50000"/>
                  </a:schemeClr>
                </a:solidFill>
              </a:rPr>
              <a:t>Il entend l’avion.</a:t>
            </a:r>
          </a:p>
        </p:txBody>
      </p:sp>
      <p:sp>
        <p:nvSpPr>
          <p:cNvPr id="29" name="TextBox 28">
            <a:extLst>
              <a:ext uri="{FF2B5EF4-FFF2-40B4-BE49-F238E27FC236}">
                <a16:creationId xmlns:a16="http://schemas.microsoft.com/office/drawing/2014/main" id="{6344BF67-73C6-4CF6-8812-E97E2A774767}"/>
              </a:ext>
            </a:extLst>
          </p:cNvPr>
          <p:cNvSpPr txBox="1"/>
          <p:nvPr/>
        </p:nvSpPr>
        <p:spPr>
          <a:xfrm>
            <a:off x="6526054" y="2078984"/>
            <a:ext cx="6191250" cy="400110"/>
          </a:xfrm>
          <a:prstGeom prst="rect">
            <a:avLst/>
          </a:prstGeom>
          <a:noFill/>
        </p:spPr>
        <p:txBody>
          <a:bodyPr wrap="square">
            <a:spAutoFit/>
          </a:bodyPr>
          <a:lstStyle/>
          <a:p>
            <a:pPr lvl="0">
              <a:defRPr/>
            </a:pP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Ils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attendent</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lang="en-GB" sz="2000" dirty="0" err="1">
                <a:solidFill>
                  <a:schemeClr val="accent5">
                    <a:lumMod val="50000"/>
                  </a:schemeClr>
                </a:solidFill>
              </a:rPr>
              <a:t>o</a:t>
            </a:r>
            <a:r>
              <a:rPr lang="en-GB" sz="2000" dirty="0" err="1">
                <a:solidFill>
                  <a:schemeClr val="accent5">
                    <a:lumMod val="50000"/>
                  </a:schemeClr>
                </a:solidFill>
                <a:cs typeface="Arial" panose="020B0604020202020204" pitchFamily="34" charset="0"/>
              </a:rPr>
              <a:t>ù</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p>
        </p:txBody>
      </p:sp>
      <p:sp>
        <p:nvSpPr>
          <p:cNvPr id="30" name="TextBox 29">
            <a:extLst>
              <a:ext uri="{FF2B5EF4-FFF2-40B4-BE49-F238E27FC236}">
                <a16:creationId xmlns:a16="http://schemas.microsoft.com/office/drawing/2014/main" id="{7A2A4DD1-D1F3-43DA-9766-788943B7BC0A}"/>
              </a:ext>
            </a:extLst>
          </p:cNvPr>
          <p:cNvSpPr txBox="1"/>
          <p:nvPr/>
        </p:nvSpPr>
        <p:spPr>
          <a:xfrm>
            <a:off x="6526054" y="2722801"/>
            <a:ext cx="6191250" cy="70788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F0302020204030204"/>
              </a:rPr>
              <a:t>Nous </a:t>
            </a:r>
            <a:r>
              <a:rPr lang="en-GB" sz="2000" dirty="0" err="1">
                <a:solidFill>
                  <a:schemeClr val="accent5">
                    <a:lumMod val="50000"/>
                  </a:schemeClr>
                </a:solidFill>
                <a:latin typeface="Century Gothic" panose="020F0302020204030204"/>
              </a:rPr>
              <a:t>répondons</a:t>
            </a:r>
            <a:r>
              <a:rPr lang="en-GB" sz="2000" dirty="0">
                <a:solidFill>
                  <a:schemeClr val="accent5">
                    <a:lumMod val="50000"/>
                  </a:schemeClr>
                </a:solidFill>
                <a:latin typeface="Century Gothic" panose="020F0302020204030204"/>
              </a:rPr>
              <a:t> mal à </a:t>
            </a:r>
            <a:r>
              <a:rPr kumimoji="0" lang="en-GB" sz="20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quoi ?</a:t>
            </a:r>
          </a:p>
          <a:p>
            <a:pPr>
              <a:defRPr/>
            </a:pPr>
            <a:r>
              <a:rPr lang="en-GB" sz="2000" dirty="0">
                <a:solidFill>
                  <a:schemeClr val="accent5">
                    <a:lumMod val="50000"/>
                  </a:schemeClr>
                </a:solidFill>
              </a:rPr>
              <a:t>Nous </a:t>
            </a:r>
            <a:r>
              <a:rPr lang="en-GB" sz="2000" dirty="0" err="1">
                <a:solidFill>
                  <a:schemeClr val="accent5">
                    <a:lumMod val="50000"/>
                  </a:schemeClr>
                </a:solidFill>
              </a:rPr>
              <a:t>répondons</a:t>
            </a:r>
            <a:r>
              <a:rPr lang="en-GB" sz="2000" dirty="0">
                <a:solidFill>
                  <a:schemeClr val="accent5">
                    <a:lumMod val="50000"/>
                  </a:schemeClr>
                </a:solidFill>
              </a:rPr>
              <a:t> comment à la question ?</a:t>
            </a:r>
          </a:p>
        </p:txBody>
      </p:sp>
      <p:sp>
        <p:nvSpPr>
          <p:cNvPr id="31" name="TextBox 30">
            <a:extLst>
              <a:ext uri="{FF2B5EF4-FFF2-40B4-BE49-F238E27FC236}">
                <a16:creationId xmlns:a16="http://schemas.microsoft.com/office/drawing/2014/main" id="{3B3723C5-C897-465F-8B57-F0DBB65E6A33}"/>
              </a:ext>
            </a:extLst>
          </p:cNvPr>
          <p:cNvSpPr txBox="1"/>
          <p:nvPr/>
        </p:nvSpPr>
        <p:spPr>
          <a:xfrm>
            <a:off x="6526054" y="3535035"/>
            <a:ext cx="61912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latin typeface="Century Gothic" panose="020F0302020204030204"/>
              </a:rPr>
              <a:t>Vous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entendez</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quoi ?</a:t>
            </a:r>
          </a:p>
        </p:txBody>
      </p:sp>
      <p:sp>
        <p:nvSpPr>
          <p:cNvPr id="32" name="TextBox 31">
            <a:extLst>
              <a:ext uri="{FF2B5EF4-FFF2-40B4-BE49-F238E27FC236}">
                <a16:creationId xmlns:a16="http://schemas.microsoft.com/office/drawing/2014/main" id="{DC51C7EF-6F4C-45B0-A308-276463B562DF}"/>
              </a:ext>
            </a:extLst>
          </p:cNvPr>
          <p:cNvSpPr txBox="1"/>
          <p:nvPr/>
        </p:nvSpPr>
        <p:spPr>
          <a:xfrm>
            <a:off x="6526054" y="4178852"/>
            <a:ext cx="6191250" cy="400110"/>
          </a:xfrm>
          <a:prstGeom prst="rect">
            <a:avLst/>
          </a:prstGeom>
          <a:noFill/>
        </p:spPr>
        <p:txBody>
          <a:bodyPr wrap="square">
            <a:spAutoFit/>
          </a:bodyPr>
          <a:lstStyle/>
          <a:p>
            <a:r>
              <a:rPr lang="en-GB" sz="2000" dirty="0">
                <a:solidFill>
                  <a:schemeClr val="accent5">
                    <a:lumMod val="50000"/>
                  </a:schemeClr>
                </a:solidFill>
              </a:rPr>
              <a:t>Je </a:t>
            </a:r>
            <a:r>
              <a:rPr lang="en-GB" sz="2000" dirty="0" err="1">
                <a:solidFill>
                  <a:schemeClr val="accent5">
                    <a:lumMod val="50000"/>
                  </a:schemeClr>
                </a:solidFill>
              </a:rPr>
              <a:t>dépends</a:t>
            </a:r>
            <a:r>
              <a:rPr lang="en-GB" sz="2000" dirty="0">
                <a:solidFill>
                  <a:schemeClr val="accent5">
                    <a:lumMod val="50000"/>
                  </a:schemeClr>
                </a:solidFill>
              </a:rPr>
              <a:t> de quoi ?</a:t>
            </a:r>
            <a:endParaRPr lang="fr-FR" sz="2000" dirty="0">
              <a:solidFill>
                <a:schemeClr val="accent5">
                  <a:lumMod val="50000"/>
                </a:schemeClr>
              </a:solidFill>
            </a:endParaRPr>
          </a:p>
        </p:txBody>
      </p:sp>
      <p:sp>
        <p:nvSpPr>
          <p:cNvPr id="33" name="TextBox 32">
            <a:extLst>
              <a:ext uri="{FF2B5EF4-FFF2-40B4-BE49-F238E27FC236}">
                <a16:creationId xmlns:a16="http://schemas.microsoft.com/office/drawing/2014/main" id="{F7930A47-2CCD-4E89-9DCB-973210760317}"/>
              </a:ext>
            </a:extLst>
          </p:cNvPr>
          <p:cNvSpPr txBox="1"/>
          <p:nvPr/>
        </p:nvSpPr>
        <p:spPr>
          <a:xfrm>
            <a:off x="6526054" y="4822669"/>
            <a:ext cx="6191250" cy="70788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Tu descends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pourquoi</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p>
          <a:p>
            <a:pPr>
              <a:defRPr/>
            </a:pPr>
            <a:r>
              <a:rPr lang="en-GB" sz="2000" dirty="0">
                <a:solidFill>
                  <a:schemeClr val="accent5">
                    <a:lumMod val="50000"/>
                  </a:schemeClr>
                </a:solidFill>
              </a:rPr>
              <a:t>Tu descends pour </a:t>
            </a:r>
            <a:r>
              <a:rPr lang="en-GB" sz="2000" dirty="0" err="1">
                <a:solidFill>
                  <a:schemeClr val="accent5">
                    <a:lumMod val="50000"/>
                  </a:schemeClr>
                </a:solidFill>
              </a:rPr>
              <a:t>boire</a:t>
            </a:r>
            <a:r>
              <a:rPr lang="en-GB" sz="2000" dirty="0">
                <a:solidFill>
                  <a:schemeClr val="accent5">
                    <a:lumMod val="50000"/>
                  </a:schemeClr>
                </a:solidFill>
              </a:rPr>
              <a:t> quoi ?</a:t>
            </a:r>
          </a:p>
        </p:txBody>
      </p:sp>
      <p:sp>
        <p:nvSpPr>
          <p:cNvPr id="34" name="TextBox 33">
            <a:extLst>
              <a:ext uri="{FF2B5EF4-FFF2-40B4-BE49-F238E27FC236}">
                <a16:creationId xmlns:a16="http://schemas.microsoft.com/office/drawing/2014/main" id="{BE692906-F14A-40CC-8E4B-0F96569BEEB6}"/>
              </a:ext>
            </a:extLst>
          </p:cNvPr>
          <p:cNvSpPr txBox="1"/>
          <p:nvPr/>
        </p:nvSpPr>
        <p:spPr>
          <a:xfrm>
            <a:off x="6526054" y="5530555"/>
            <a:ext cx="6191250" cy="400110"/>
          </a:xfrm>
          <a:prstGeom prst="rect">
            <a:avLst/>
          </a:prstGeom>
          <a:noFill/>
        </p:spPr>
        <p:txBody>
          <a:bodyPr wrap="square">
            <a:spAutoFit/>
          </a:bodyPr>
          <a:lstStyle/>
          <a:p>
            <a:r>
              <a:rPr lang="fr-FR" sz="2000" dirty="0">
                <a:solidFill>
                  <a:schemeClr val="accent5">
                    <a:lumMod val="50000"/>
                  </a:schemeClr>
                </a:solidFill>
              </a:rPr>
              <a:t>Il entend quoi ?</a:t>
            </a:r>
          </a:p>
        </p:txBody>
      </p:sp>
    </p:spTree>
    <p:extLst>
      <p:ext uri="{BB962C8B-B14F-4D97-AF65-F5344CB8AC3E}">
        <p14:creationId xmlns:p14="http://schemas.microsoft.com/office/powerpoint/2010/main" val="71206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3"/>
          <a:srcRect l="18879" t="22690" r="18901" b="12074"/>
          <a:stretch/>
        </p:blipFill>
        <p:spPr bwMode="auto">
          <a:xfrm>
            <a:off x="2796988" y="2960564"/>
            <a:ext cx="6431418" cy="3433904"/>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8D98ABF-EE04-44A6-B8C4-095568A1A178}"/>
              </a:ext>
            </a:extLst>
          </p:cNvPr>
          <p:cNvSpPr>
            <a:spLocks noGrp="1"/>
          </p:cNvSpPr>
          <p:nvPr>
            <p:ph type="title"/>
          </p:nvPr>
        </p:nvSpPr>
        <p:spPr>
          <a:xfrm>
            <a:off x="0"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ea typeface="+mn-ea"/>
                <a:cs typeface="Calibri" panose="020F0502020204030204" pitchFamily="34" charset="0"/>
              </a:rPr>
              <a:t>ouill</a:t>
            </a: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ouil</a:t>
            </a:r>
            <a:endParaRPr lang="en-US" sz="10000" dirty="0"/>
          </a:p>
        </p:txBody>
      </p:sp>
      <p:sp>
        <p:nvSpPr>
          <p:cNvPr id="5" name="TextBox 4">
            <a:extLst>
              <a:ext uri="{FF2B5EF4-FFF2-40B4-BE49-F238E27FC236}">
                <a16:creationId xmlns:a16="http://schemas.microsoft.com/office/drawing/2014/main" id="{926A884A-546E-45C4-9C6D-0E5AE9EF3A2C}"/>
              </a:ext>
            </a:extLst>
          </p:cNvPr>
          <p:cNvSpPr txBox="1"/>
          <p:nvPr/>
        </p:nvSpPr>
        <p:spPr>
          <a:xfrm>
            <a:off x="2454618" y="4312367"/>
            <a:ext cx="7282763"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ouill</a:t>
            </a: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ard</a:t>
            </a:r>
            <a:endPar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6" name="Picture 5" descr="moon behind fog">
            <a:extLst>
              <a:ext uri="{FF2B5EF4-FFF2-40B4-BE49-F238E27FC236}">
                <a16:creationId xmlns:a16="http://schemas.microsoft.com/office/drawing/2014/main" id="{DC97CDC2-1237-4337-AA68-9028A0D0E3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6843" y="1633471"/>
            <a:ext cx="3776417" cy="267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62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ou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ouil brouillard.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ouil brouillar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2173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3.2, Week 1)</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CBCDF9C-3E24-43C0-A55C-F313022367E8}"/>
              </a:ext>
            </a:extLst>
          </p:cNvPr>
          <p:cNvSpPr txBox="1"/>
          <p:nvPr/>
        </p:nvSpPr>
        <p:spPr>
          <a:xfrm>
            <a:off x="92597" y="2204674"/>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link:		    	</a:t>
            </a:r>
            <a:r>
              <a:rPr lang="en-GB" sz="2400" dirty="0">
                <a:solidFill>
                  <a:srgbClr val="115076"/>
                </a:solidFill>
                <a:latin typeface="Century Gothic" panose="020B0502020202020204" pitchFamily="34" charset="0"/>
                <a:hlinkClick r:id="rId5"/>
              </a:rPr>
              <a:t>Y8 Term 3.2 Week 1</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B5F4DD5F-BCAC-48AC-8659-98E137141A7D}"/>
              </a:ext>
            </a:extLst>
          </p:cNvPr>
          <p:cNvSpPr txBox="1"/>
          <p:nvPr/>
        </p:nvSpPr>
        <p:spPr>
          <a:xfrm>
            <a:off x="92597" y="3685799"/>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pic>
        <p:nvPicPr>
          <p:cNvPr id="4" name="Picture 3">
            <a:extLst>
              <a:ext uri="{FF2B5EF4-FFF2-40B4-BE49-F238E27FC236}">
                <a16:creationId xmlns:a16="http://schemas.microsoft.com/office/drawing/2014/main" id="{B8A8AD88-1016-4875-BD27-D439B7D2DEBB}"/>
              </a:ext>
            </a:extLst>
          </p:cNvPr>
          <p:cNvPicPr/>
          <p:nvPr/>
        </p:nvPicPr>
        <p:blipFill>
          <a:blip r:embed="rId6">
            <a:extLst>
              <a:ext uri="{28A0092B-C50C-407E-A947-70E740481C1C}">
                <a14:useLocalDpi xmlns:a14="http://schemas.microsoft.com/office/drawing/2010/main" val="0"/>
              </a:ext>
            </a:extLst>
          </a:blip>
          <a:srcRect/>
          <a:stretch/>
        </p:blipFill>
        <p:spPr>
          <a:xfrm>
            <a:off x="4519755" y="3134726"/>
            <a:ext cx="1563809" cy="1563809"/>
          </a:xfrm>
          <a:prstGeom prst="rect">
            <a:avLst/>
          </a:prstGeom>
        </p:spPr>
      </p:pic>
      <p:sp>
        <p:nvSpPr>
          <p:cNvPr id="9" name="Rectangle 8">
            <a:extLst>
              <a:ext uri="{FF2B5EF4-FFF2-40B4-BE49-F238E27FC236}">
                <a16:creationId xmlns:a16="http://schemas.microsoft.com/office/drawing/2014/main" id="{64E58B4C-57D9-4106-983B-6D434E2039FC}"/>
              </a:ext>
            </a:extLst>
          </p:cNvPr>
          <p:cNvSpPr/>
          <p:nvPr/>
        </p:nvSpPr>
        <p:spPr>
          <a:xfrm>
            <a:off x="175149" y="5405255"/>
            <a:ext cx="11066804" cy="113877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addition, revisit: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hlinkClick r:id="rId7"/>
              </a:rPr>
              <a:t>Y8 Term 3.1 Week 4</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hlinkClick r:id="rId8"/>
              </a:rPr>
              <a:t>Y8 Term 2.2 Week 1</a:t>
            </a:r>
            <a:b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hlinkClick r:id="rId8"/>
              </a:rPr>
            </a:b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46861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chor="ctr">
            <a:normAutofit/>
          </a:bodyPr>
          <a:lstStyle/>
          <a:p>
            <a:r>
              <a:rPr lang="en-GB" sz="3600" b="1" dirty="0" err="1">
                <a:solidFill>
                  <a:schemeClr val="bg1"/>
                </a:solidFill>
                <a:latin typeface="+mj-lt"/>
              </a:rPr>
              <a:t>Phonétique</a:t>
            </a:r>
            <a:r>
              <a:rPr lang="en-GB" sz="3600" b="1" dirty="0">
                <a:solidFill>
                  <a:schemeClr val="bg1"/>
                </a:solidFill>
                <a:latin typeface="+mj-lt"/>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172700" y="249869"/>
            <a:ext cx="17372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21932C06-44B2-436B-BF77-7D8C372B77E8}"/>
              </a:ext>
            </a:extLst>
          </p:cNvPr>
          <p:cNvSpPr txBox="1"/>
          <p:nvPr/>
        </p:nvSpPr>
        <p:spPr>
          <a:xfrm>
            <a:off x="291391" y="1455740"/>
            <a:ext cx="1130046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Remember</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SSCs</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like a </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vowel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1455557E-31AA-40FD-A47C-C0D9CE1ECE20}"/>
              </a:ext>
            </a:extLst>
          </p:cNvPr>
          <p:cNvSpPr txBox="1"/>
          <p:nvPr/>
        </p:nvSpPr>
        <p:spPr>
          <a:xfrm>
            <a:off x="291391" y="3382433"/>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6B5E0D15-DF9D-42D9-80FD-5B08A4CCC29E}"/>
              </a:ext>
            </a:extLst>
          </p:cNvPr>
          <p:cNvSpPr txBox="1"/>
          <p:nvPr/>
        </p:nvSpPr>
        <p:spPr>
          <a:xfrm>
            <a:off x="2433447" y="3376847"/>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è</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4E5B36A2-A72C-4BA5-9508-A81217EBA428}"/>
              </a:ext>
            </a:extLst>
          </p:cNvPr>
          <p:cNvSpPr txBox="1"/>
          <p:nvPr/>
        </p:nvSpPr>
        <p:spPr>
          <a:xfrm>
            <a:off x="291391" y="4125139"/>
            <a:ext cx="212974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7" name="TextBox 46">
            <a:extLst>
              <a:ext uri="{FF2B5EF4-FFF2-40B4-BE49-F238E27FC236}">
                <a16:creationId xmlns:a16="http://schemas.microsoft.com/office/drawing/2014/main" id="{3A56C364-7CC2-4E08-A010-72B9331C02E7}"/>
              </a:ext>
            </a:extLst>
          </p:cNvPr>
          <p:cNvSpPr txBox="1"/>
          <p:nvPr/>
        </p:nvSpPr>
        <p:spPr>
          <a:xfrm>
            <a:off x="2414827" y="4125139"/>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ou</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48" name="TextBox 47">
            <a:extLst>
              <a:ext uri="{FF2B5EF4-FFF2-40B4-BE49-F238E27FC236}">
                <a16:creationId xmlns:a16="http://schemas.microsoft.com/office/drawing/2014/main" id="{FE0B6A9B-5B68-4F24-9E98-7870B526EAF1}"/>
              </a:ext>
            </a:extLst>
          </p:cNvPr>
          <p:cNvSpPr txBox="1"/>
          <p:nvPr/>
        </p:nvSpPr>
        <p:spPr>
          <a:xfrm>
            <a:off x="291391" y="4865536"/>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euil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EC5EE701-8534-4949-A11D-A2430A5C38BB}"/>
              </a:ext>
            </a:extLst>
          </p:cNvPr>
          <p:cNvSpPr txBox="1"/>
          <p:nvPr/>
        </p:nvSpPr>
        <p:spPr>
          <a:xfrm>
            <a:off x="2423753" y="4859950"/>
            <a:ext cx="37684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 long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eu/</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Arial" panose="020B0604020202020204" pitchFamily="34" charset="0"/>
              </a:rPr>
              <a:t>œ</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FFC8D5FB-F942-4004-B39A-8897DE1334CC}"/>
              </a:ext>
            </a:extLst>
          </p:cNvPr>
          <p:cNvSpPr txBox="1"/>
          <p:nvPr/>
        </p:nvSpPr>
        <p:spPr>
          <a:xfrm>
            <a:off x="291391" y="2642036"/>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[-ail/</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53" name="TextBox 52">
            <a:extLst>
              <a:ext uri="{FF2B5EF4-FFF2-40B4-BE49-F238E27FC236}">
                <a16:creationId xmlns:a16="http://schemas.microsoft.com/office/drawing/2014/main" id="{77CCC14D-C17B-44E5-B116-A77F709CA5D8}"/>
              </a:ext>
            </a:extLst>
          </p:cNvPr>
          <p:cNvSpPr txBox="1"/>
          <p:nvPr/>
        </p:nvSpPr>
        <p:spPr>
          <a:xfrm>
            <a:off x="2414827" y="2642036"/>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55" name="TextBox 54">
            <a:extLst>
              <a:ext uri="{FF2B5EF4-FFF2-40B4-BE49-F238E27FC236}">
                <a16:creationId xmlns:a16="http://schemas.microsoft.com/office/drawing/2014/main" id="{B6ED5B46-1633-47DD-8E03-B6431012C8CD}"/>
              </a:ext>
            </a:extLst>
          </p:cNvPr>
          <p:cNvSpPr txBox="1"/>
          <p:nvPr/>
        </p:nvSpPr>
        <p:spPr>
          <a:xfrm>
            <a:off x="6603460" y="3376847"/>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or</a:t>
            </a:r>
            <a:r>
              <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rPr>
              <a:t>eil</a:t>
            </a:r>
            <a:r>
              <a:rPr kumimoji="0" lang="fr-FR" sz="2800" b="0" i="0" u="none" strike="noStrike" kern="1200" cap="none" spc="0" normalizeH="0" baseline="0" noProof="0" dirty="0">
                <a:ln>
                  <a:noFill/>
                </a:ln>
                <a:solidFill>
                  <a:srgbClr val="FF6600"/>
                </a:solidFill>
                <a:effectLst/>
                <a:uLnTx/>
                <a:uFillTx/>
                <a:latin typeface="Century Gothic" panose="020F0302020204030204"/>
                <a:ea typeface="+mn-ea"/>
                <a:cs typeface="+mn-cs"/>
              </a:rPr>
              <a:t>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endPar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AF5BD2CA-F724-43F7-A3BD-7EA4C995C55A}"/>
              </a:ext>
            </a:extLst>
          </p:cNvPr>
          <p:cNvSpPr txBox="1"/>
          <p:nvPr/>
        </p:nvSpPr>
        <p:spPr>
          <a:xfrm>
            <a:off x="6603460" y="4125139"/>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br</a:t>
            </a:r>
            <a:r>
              <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rPr>
              <a:t>ouil</a:t>
            </a:r>
            <a:r>
              <a:rPr kumimoji="0" lang="fr-FR" sz="2800" b="0" i="0" u="none" strike="noStrike" kern="1200" cap="none" spc="0" normalizeH="0" baseline="0" noProof="0" dirty="0">
                <a:ln>
                  <a:noFill/>
                </a:ln>
                <a:solidFill>
                  <a:srgbClr val="FF6600"/>
                </a:solidFill>
                <a:effectLst/>
                <a:uLnTx/>
                <a:uFillTx/>
                <a:latin typeface="Century Gothic" panose="020F0302020204030204"/>
                <a:ea typeface="+mn-ea"/>
                <a:cs typeface="+mn-cs"/>
              </a:rPr>
              <a:t>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ard</a:t>
            </a:r>
          </a:p>
        </p:txBody>
      </p:sp>
      <p:sp>
        <p:nvSpPr>
          <p:cNvPr id="57" name="TextBox 56">
            <a:extLst>
              <a:ext uri="{FF2B5EF4-FFF2-40B4-BE49-F238E27FC236}">
                <a16:creationId xmlns:a16="http://schemas.microsoft.com/office/drawing/2014/main" id="{37E41735-2643-427E-9A8C-667CA10A5A13}"/>
              </a:ext>
            </a:extLst>
          </p:cNvPr>
          <p:cNvSpPr txBox="1"/>
          <p:nvPr/>
        </p:nvSpPr>
        <p:spPr>
          <a:xfrm>
            <a:off x="6616005" y="4859950"/>
            <a:ext cx="253764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a:t>
            </a:r>
            <a:r>
              <a:rPr kumimoji="0" lang="fr-FR" sz="2800" b="0" i="0" u="none" strike="noStrike" kern="1200" cap="none" spc="0" normalizeH="0" baseline="0" noProof="0" dirty="0" err="1">
                <a:ln>
                  <a:noFill/>
                </a:ln>
                <a:solidFill>
                  <a:srgbClr val="E65D00"/>
                </a:solidFill>
                <a:effectLst/>
                <a:uLnTx/>
                <a:uFillTx/>
                <a:latin typeface="Century Gothic" panose="020F0302020204030204"/>
                <a:ea typeface="+mn-ea"/>
                <a:cs typeface="+mn-cs"/>
              </a:rPr>
              <a:t>euill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endPar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pic>
        <p:nvPicPr>
          <p:cNvPr id="24" name="Picture 2" descr="ear">
            <a:hlinkClick r:id="" action="ppaction://noaction">
              <a:snd r:embed="rId6" name="eil oreille.wav"/>
            </a:hlinkClick>
            <a:extLst>
              <a:ext uri="{FF2B5EF4-FFF2-40B4-BE49-F238E27FC236}">
                <a16:creationId xmlns:a16="http://schemas.microsoft.com/office/drawing/2014/main" id="{69A43941-4F51-489D-9D8D-F2AE8BE1948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54547" y="3256364"/>
            <a:ext cx="499102" cy="8318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Fog, Moon, Bet Ricon, Night, Icon, Foggy, Weather">
            <a:hlinkClick r:id="" action="ppaction://noaction">
              <a:snd r:embed="rId8" name="ouil brouillard.wav"/>
            </a:hlinkClick>
            <a:extLst>
              <a:ext uri="{FF2B5EF4-FFF2-40B4-BE49-F238E27FC236}">
                <a16:creationId xmlns:a16="http://schemas.microsoft.com/office/drawing/2014/main" id="{96DCD907-815A-4E15-9459-94D1B0B0013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53649" y="4069234"/>
            <a:ext cx="895196" cy="63503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Leaves, Tropical, Palms, Plant, Green, Exotic, Foliage">
            <a:hlinkClick r:id="" action="ppaction://noaction">
              <a:snd r:embed="rId14" name="feuille.wav"/>
            </a:hlinkClick>
            <a:extLst>
              <a:ext uri="{FF2B5EF4-FFF2-40B4-BE49-F238E27FC236}">
                <a16:creationId xmlns:a16="http://schemas.microsoft.com/office/drawing/2014/main" id="{5B0FDB2D-6E21-44F8-B806-7C74A0BCA1D9}"/>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64417"/>
          <a:stretch/>
        </p:blipFill>
        <p:spPr bwMode="auto">
          <a:xfrm>
            <a:off x="8605098" y="4648359"/>
            <a:ext cx="640319" cy="89974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9DA8C429-5985-D647-A4C8-2877FB91FA06}"/>
              </a:ext>
            </a:extLst>
          </p:cNvPr>
          <p:cNvSpPr txBox="1"/>
          <p:nvPr/>
        </p:nvSpPr>
        <p:spPr>
          <a:xfrm>
            <a:off x="6565576" y="2628661"/>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t</a:t>
            </a:r>
            <a:r>
              <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rPr>
              <a:t>a</a:t>
            </a:r>
            <a:r>
              <a:rPr kumimoji="0" lang="fr-FR" sz="2800" b="0" i="0" u="none" strike="noStrike" kern="1200" cap="none" spc="0" normalizeH="0" baseline="0" noProof="0" dirty="0" err="1">
                <a:ln>
                  <a:noFill/>
                </a:ln>
                <a:solidFill>
                  <a:srgbClr val="E65D00"/>
                </a:solidFill>
                <a:effectLst/>
                <a:uLnTx/>
                <a:uFillTx/>
                <a:latin typeface="Century Gothic" panose="020F0302020204030204"/>
                <a:ea typeface="+mn-ea"/>
                <a:cs typeface="+mn-cs"/>
              </a:rPr>
              <a:t>il</a:t>
            </a:r>
            <a:r>
              <a:rPr kumimoji="0" lang="fr-FR" sz="2800" b="0" i="0" u="none" strike="noStrike" kern="1200" cap="none" spc="0" normalizeH="0" baseline="0" noProof="0" dirty="0" err="1">
                <a:ln>
                  <a:noFill/>
                </a:ln>
                <a:solidFill>
                  <a:srgbClr val="FF6600"/>
                </a:solidFill>
                <a:effectLst/>
                <a:uLnTx/>
                <a:uFillTx/>
                <a:latin typeface="Century Gothic" panose="020F0302020204030204"/>
                <a:ea typeface="+mn-ea"/>
                <a:cs typeface="+mn-cs"/>
              </a:rPr>
              <a:t>l</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a:t>
            </a:r>
            <a:endPar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pic>
        <p:nvPicPr>
          <p:cNvPr id="28" name="Picture 2" descr="measuring tape">
            <a:extLst>
              <a:ext uri="{FF2B5EF4-FFF2-40B4-BE49-F238E27FC236}">
                <a16:creationId xmlns:a16="http://schemas.microsoft.com/office/drawing/2014/main" id="{63361AB1-B504-6943-85CF-C6E56F258DE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9129150">
            <a:off x="8765957" y="2509537"/>
            <a:ext cx="988452" cy="859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1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subTnLst>
                                    <p:audio>
                                      <p:cMediaNode>
                                        <p:cTn display="0" masterRel="sameClick">
                                          <p:stCondLst>
                                            <p:cond evt="begin" delay="0">
                                              <p:tn val="5"/>
                                            </p:cond>
                                          </p:stCondLst>
                                          <p:endCondLst>
                                            <p:cond evt="onStopAudio" delay="0">
                                              <p:tgtEl>
                                                <p:sldTgt/>
                                              </p:tgtEl>
                                            </p:cond>
                                          </p:endCondLst>
                                        </p:cTn>
                                        <p:tgtEl>
                                          <p:sndTgt r:embed="rId3" name="a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4" name="ail taille.wav"/>
                                        </p:tgtEl>
                                      </p:cMediaNode>
                                    </p:audio>
                                  </p:sub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5" name="eil.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subTnLst>
                                    <p:audio>
                                      <p:cMediaNode>
                                        <p:cTn display="0" masterRel="sameClick">
                                          <p:stCondLst>
                                            <p:cond evt="begin" delay="0">
                                              <p:tn val="23"/>
                                            </p:cond>
                                          </p:stCondLst>
                                          <p:endCondLst>
                                            <p:cond evt="onStopAudio" delay="0">
                                              <p:tgtEl>
                                                <p:sldTgt/>
                                              </p:tgtEl>
                                            </p:cond>
                                          </p:endCondLst>
                                        </p:cTn>
                                        <p:tgtEl>
                                          <p:sndTgt r:embed="rId6" name="eil oreille.wav"/>
                                        </p:tgtEl>
                                      </p:cMediaNode>
                                    </p:audio>
                                  </p:subTnLst>
                                </p:cTn>
                              </p:par>
                              <p:par>
                                <p:cTn id="26" presetID="10"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subTnLst>
                                    <p:audio>
                                      <p:cMediaNode>
                                        <p:cTn display="0" masterRel="sameClick">
                                          <p:stCondLst>
                                            <p:cond evt="begin" delay="0">
                                              <p:tn val="31"/>
                                            </p:cond>
                                          </p:stCondLst>
                                          <p:endCondLst>
                                            <p:cond evt="onStopAudio" delay="0">
                                              <p:tgtEl>
                                                <p:sldTgt/>
                                              </p:tgtEl>
                                            </p:cond>
                                          </p:endCondLst>
                                        </p:cTn>
                                        <p:tgtEl>
                                          <p:sndTgt r:embed="rId7" name="ouil.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subTnLst>
                                    <p:audio>
                                      <p:cMediaNode>
                                        <p:cTn display="0" masterRel="sameClick">
                                          <p:stCondLst>
                                            <p:cond evt="begin" delay="0">
                                              <p:tn val="36"/>
                                            </p:cond>
                                          </p:stCondLst>
                                          <p:endCondLst>
                                            <p:cond evt="onStopAudio" delay="0">
                                              <p:tgtEl>
                                                <p:sldTgt/>
                                              </p:tgtEl>
                                            </p:cond>
                                          </p:endCondLst>
                                        </p:cTn>
                                        <p:tgtEl>
                                          <p:sndTgt r:embed="rId8" name="ouil brouillard.wav"/>
                                        </p:tgtEl>
                                      </p:cMediaNode>
                                    </p:audio>
                                  </p:sub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500"/>
                                        <p:tgtEl>
                                          <p:spTgt spid="49"/>
                                        </p:tgtEl>
                                      </p:cBhvr>
                                    </p:animEffect>
                                  </p:childTnLst>
                                  <p:subTnLst>
                                    <p:audio>
                                      <p:cMediaNode>
                                        <p:cTn display="0" masterRel="sameClick">
                                          <p:stCondLst>
                                            <p:cond evt="begin" delay="0">
                                              <p:tn val="44"/>
                                            </p:cond>
                                          </p:stCondLst>
                                          <p:endCondLst>
                                            <p:cond evt="onStopAudio" delay="0">
                                              <p:tgtEl>
                                                <p:sldTgt/>
                                              </p:tgtEl>
                                            </p:cond>
                                          </p:endCondLst>
                                        </p:cTn>
                                        <p:tgtEl>
                                          <p:sndTgt r:embed="rId9" name="euil.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500"/>
                                        <p:tgtEl>
                                          <p:spTgt spid="57"/>
                                        </p:tgtEl>
                                      </p:cBhvr>
                                    </p:animEffect>
                                  </p:childTnLst>
                                  <p:subTnLst>
                                    <p:audio>
                                      <p:cMediaNode>
                                        <p:cTn display="0" masterRel="sameClick">
                                          <p:stCondLst>
                                            <p:cond evt="begin" delay="0">
                                              <p:tn val="49"/>
                                            </p:cond>
                                          </p:stCondLst>
                                          <p:endCondLst>
                                            <p:cond evt="onStopAudio" delay="0">
                                              <p:tgtEl>
                                                <p:sldTgt/>
                                              </p:tgtEl>
                                            </p:cond>
                                          </p:endCondLst>
                                        </p:cTn>
                                        <p:tgtEl>
                                          <p:sndTgt r:embed="rId10" name="euil feuille.wav"/>
                                        </p:tgtEl>
                                      </p:cMediaNode>
                                    </p:audio>
                                  </p:subTnLst>
                                </p:cTn>
                              </p:par>
                              <p:par>
                                <p:cTn id="52" presetID="10"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49" grpId="0"/>
      <p:bldP spid="53" grpId="0"/>
      <p:bldP spid="55" grpId="0"/>
      <p:bldP spid="56" grpId="0"/>
      <p:bldP spid="57"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Table 4">
            <a:extLst>
              <a:ext uri="{FF2B5EF4-FFF2-40B4-BE49-F238E27FC236}">
                <a16:creationId xmlns:a16="http://schemas.microsoft.com/office/drawing/2014/main" id="{501977A3-4126-4818-8C02-B6F8ABCD1280}"/>
              </a:ext>
            </a:extLst>
          </p:cNvPr>
          <p:cNvGraphicFramePr>
            <a:graphicFrameLocks noGrp="1"/>
          </p:cNvGraphicFramePr>
          <p:nvPr/>
        </p:nvGraphicFramePr>
        <p:xfrm>
          <a:off x="1920453" y="2100989"/>
          <a:ext cx="9989468" cy="3925404"/>
        </p:xfrm>
        <a:graphic>
          <a:graphicData uri="http://schemas.openxmlformats.org/drawingml/2006/table">
            <a:tbl>
              <a:tblPr firstRow="1" bandRow="1">
                <a:tableStyleId>{5940675A-B579-460E-94D1-54222C63F5DA}</a:tableStyleId>
              </a:tblPr>
              <a:tblGrid>
                <a:gridCol w="525600">
                  <a:extLst>
                    <a:ext uri="{9D8B030D-6E8A-4147-A177-3AD203B41FA5}">
                      <a16:colId xmlns:a16="http://schemas.microsoft.com/office/drawing/2014/main" val="2381562617"/>
                    </a:ext>
                  </a:extLst>
                </a:gridCol>
                <a:gridCol w="1720800">
                  <a:extLst>
                    <a:ext uri="{9D8B030D-6E8A-4147-A177-3AD203B41FA5}">
                      <a16:colId xmlns:a16="http://schemas.microsoft.com/office/drawing/2014/main" val="3944723406"/>
                    </a:ext>
                  </a:extLst>
                </a:gridCol>
                <a:gridCol w="1378268">
                  <a:extLst>
                    <a:ext uri="{9D8B030D-6E8A-4147-A177-3AD203B41FA5}">
                      <a16:colId xmlns:a16="http://schemas.microsoft.com/office/drawing/2014/main" val="2001380684"/>
                    </a:ext>
                  </a:extLst>
                </a:gridCol>
                <a:gridCol w="1591200">
                  <a:extLst>
                    <a:ext uri="{9D8B030D-6E8A-4147-A177-3AD203B41FA5}">
                      <a16:colId xmlns:a16="http://schemas.microsoft.com/office/drawing/2014/main" val="1392338895"/>
                    </a:ext>
                  </a:extLst>
                </a:gridCol>
                <a:gridCol w="1591200">
                  <a:extLst>
                    <a:ext uri="{9D8B030D-6E8A-4147-A177-3AD203B41FA5}">
                      <a16:colId xmlns:a16="http://schemas.microsoft.com/office/drawing/2014/main" val="1636609945"/>
                    </a:ext>
                  </a:extLst>
                </a:gridCol>
                <a:gridCol w="1591200">
                  <a:extLst>
                    <a:ext uri="{9D8B030D-6E8A-4147-A177-3AD203B41FA5}">
                      <a16:colId xmlns:a16="http://schemas.microsoft.com/office/drawing/2014/main" val="3429604238"/>
                    </a:ext>
                  </a:extLst>
                </a:gridCol>
                <a:gridCol w="1591200">
                  <a:extLst>
                    <a:ext uri="{9D8B030D-6E8A-4147-A177-3AD203B41FA5}">
                      <a16:colId xmlns:a16="http://schemas.microsoft.com/office/drawing/2014/main" val="1737490290"/>
                    </a:ext>
                  </a:extLst>
                </a:gridCol>
              </a:tblGrid>
              <a:tr h="436156">
                <a:tc gridSpan="2">
                  <a:txBody>
                    <a:bodyPr/>
                    <a:lstStyle/>
                    <a:p>
                      <a:pPr algn="ctr"/>
                      <a:endParaRPr lang="en-US" sz="2000" dirty="0">
                        <a:solidFill>
                          <a:srgbClr val="1F3765"/>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2000" dirty="0">
                        <a:solidFill>
                          <a:srgbClr val="1F3765"/>
                        </a:solidFill>
                      </a:endParaRPr>
                    </a:p>
                  </a:txBody>
                  <a:tcPr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solidFill>
                            <a:srgbClr val="1F3765"/>
                          </a:solidFill>
                        </a:rPr>
                        <a:t>[-</a:t>
                      </a:r>
                      <a:r>
                        <a:rPr lang="en-US" sz="2000" b="1" dirty="0" err="1">
                          <a:solidFill>
                            <a:srgbClr val="1F3765"/>
                          </a:solidFill>
                        </a:rPr>
                        <a:t>aill</a:t>
                      </a:r>
                      <a:r>
                        <a:rPr lang="en-US" sz="2000" b="1" dirty="0">
                          <a:solidFill>
                            <a:srgbClr val="1F3765"/>
                          </a:solidFill>
                        </a:rPr>
                        <a:t>-/-ail]</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eill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eil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ouill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ouil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euill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euil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792740"/>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la </a:t>
                      </a:r>
                      <a:r>
                        <a:rPr lang="en-US" sz="2000" dirty="0" err="1">
                          <a:solidFill>
                            <a:srgbClr val="1F3765"/>
                          </a:solidFill>
                        </a:rPr>
                        <a:t>pag</a:t>
                      </a:r>
                      <a:r>
                        <a:rPr lang="en-US" sz="2000" b="1" dirty="0" err="1">
                          <a:solidFill>
                            <a:srgbClr val="1F3765"/>
                          </a:solidFill>
                        </a:rPr>
                        <a:t>aill</a:t>
                      </a:r>
                      <a:r>
                        <a:rPr lang="en-US" sz="2000" dirty="0" err="1">
                          <a:solidFill>
                            <a:srgbClr val="1F3765"/>
                          </a:solidFill>
                        </a:rPr>
                        <a:t>e</a:t>
                      </a: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chaos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4052962932"/>
                  </a:ext>
                </a:extLst>
              </a:tr>
              <a:tr h="436156">
                <a:tc>
                  <a:txBody>
                    <a:bodyPr/>
                    <a:lstStyle/>
                    <a:p>
                      <a:pPr algn="ctr"/>
                      <a:endParaRPr lang="en-US" sz="200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a:solidFill>
                            <a:srgbClr val="1F3765"/>
                          </a:solidFill>
                        </a:rPr>
                        <a:t>l’</a:t>
                      </a:r>
                      <a:r>
                        <a:rPr lang="en-US" sz="2000" b="1" dirty="0" err="1">
                          <a:solidFill>
                            <a:srgbClr val="1F3765"/>
                          </a:solidFill>
                        </a:rPr>
                        <a:t>œill</a:t>
                      </a:r>
                      <a:r>
                        <a:rPr lang="en-US" sz="2000" dirty="0" err="1">
                          <a:solidFill>
                            <a:srgbClr val="1F3765"/>
                          </a:solidFill>
                        </a:rPr>
                        <a:t>ade</a:t>
                      </a: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F3765"/>
                          </a:solidFill>
                        </a:rPr>
                        <a:t>wink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2549449560"/>
                  </a:ext>
                </a:extLst>
              </a:tr>
              <a:tr h="436156">
                <a:tc>
                  <a:txBody>
                    <a:bodyPr/>
                    <a:lstStyle/>
                    <a:p>
                      <a:pPr algn="ctr"/>
                      <a:endParaRPr lang="en-US" sz="200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err="1">
                          <a:solidFill>
                            <a:srgbClr val="1F3765"/>
                          </a:solidFill>
                        </a:rPr>
                        <a:t>l’ort</a:t>
                      </a:r>
                      <a:r>
                        <a:rPr lang="en-US" sz="2000" b="1" dirty="0" err="1">
                          <a:solidFill>
                            <a:srgbClr val="1F3765"/>
                          </a:solidFill>
                        </a:rPr>
                        <a:t>eil</a:t>
                      </a:r>
                      <a:endParaRPr lang="en-US" sz="2000" b="1"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toe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385426451"/>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le </a:t>
                      </a:r>
                      <a:r>
                        <a:rPr lang="en-US" sz="2000" dirty="0" err="1">
                          <a:solidFill>
                            <a:srgbClr val="1F3765"/>
                          </a:solidFill>
                        </a:rPr>
                        <a:t>d</a:t>
                      </a:r>
                      <a:r>
                        <a:rPr lang="en-US" sz="2000" b="1" dirty="0" err="1">
                          <a:solidFill>
                            <a:srgbClr val="1F3765"/>
                          </a:solidFill>
                        </a:rPr>
                        <a:t>euil</a:t>
                      </a:r>
                      <a:endParaRPr lang="en-US" sz="2000" b="1"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grief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2632490871"/>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solidFill>
                            <a:srgbClr val="1F3765"/>
                          </a:solidFill>
                        </a:rPr>
                        <a:t>m</a:t>
                      </a:r>
                      <a:r>
                        <a:rPr lang="en-US" sz="2000" b="1" dirty="0" err="1">
                          <a:solidFill>
                            <a:srgbClr val="1F3765"/>
                          </a:solidFill>
                        </a:rPr>
                        <a:t>ouill</a:t>
                      </a:r>
                      <a:r>
                        <a:rPr lang="en-US" sz="2000" dirty="0" err="1">
                          <a:solidFill>
                            <a:srgbClr val="1F3765"/>
                          </a:solidFill>
                        </a:rPr>
                        <a:t>er</a:t>
                      </a: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F3765"/>
                          </a:solidFill>
                        </a:rPr>
                        <a:t>to wet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729110011"/>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solidFill>
                            <a:srgbClr val="1F3765"/>
                          </a:solidFill>
                        </a:rPr>
                        <a:t>cons</a:t>
                      </a:r>
                      <a:r>
                        <a:rPr lang="en-US" sz="2000" b="1" dirty="0" err="1">
                          <a:solidFill>
                            <a:srgbClr val="1F3765"/>
                          </a:solidFill>
                        </a:rPr>
                        <a:t>eill</a:t>
                      </a:r>
                      <a:r>
                        <a:rPr lang="en-US" sz="2000" dirty="0" err="1">
                          <a:solidFill>
                            <a:srgbClr val="1F3765"/>
                          </a:solidFill>
                        </a:rPr>
                        <a:t>er</a:t>
                      </a: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F3765"/>
                          </a:solidFill>
                        </a:rPr>
                        <a:t>to advise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2776323262"/>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la </a:t>
                      </a:r>
                      <a:r>
                        <a:rPr lang="en-US" sz="2000" dirty="0" err="1">
                          <a:solidFill>
                            <a:srgbClr val="1F3765"/>
                          </a:solidFill>
                        </a:rPr>
                        <a:t>m</a:t>
                      </a:r>
                      <a:r>
                        <a:rPr lang="en-US" sz="2000" b="1" dirty="0" err="1">
                          <a:solidFill>
                            <a:srgbClr val="1F3765"/>
                          </a:solidFill>
                        </a:rPr>
                        <a:t>aill</a:t>
                      </a:r>
                      <a:r>
                        <a:rPr lang="en-US" sz="2000" dirty="0" err="1">
                          <a:solidFill>
                            <a:srgbClr val="1F3765"/>
                          </a:solidFill>
                        </a:rPr>
                        <a:t>e</a:t>
                      </a: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stitch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3303858304"/>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b="1" dirty="0" err="1">
                          <a:solidFill>
                            <a:srgbClr val="1F3765"/>
                          </a:solidFill>
                        </a:rPr>
                        <a:t>ouill</a:t>
                      </a:r>
                      <a:r>
                        <a:rPr lang="en-US" sz="2000" dirty="0" err="1">
                          <a:solidFill>
                            <a:srgbClr val="1F3765"/>
                          </a:solidFill>
                        </a:rPr>
                        <a:t>e</a:t>
                      </a:r>
                      <a:r>
                        <a:rPr lang="en-US" sz="2000" dirty="0">
                          <a:solidFill>
                            <a:srgbClr val="1F3765"/>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ouch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396458918"/>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6" y="348649"/>
            <a:ext cx="6457246" cy="867128"/>
          </a:xfrm>
          <a:prstGeom prst="rect">
            <a:avLst/>
          </a:prstGeom>
        </p:spPr>
      </p:pic>
      <p:sp>
        <p:nvSpPr>
          <p:cNvPr id="4" name="Title 3"/>
          <p:cNvSpPr>
            <a:spLocks noGrp="1"/>
          </p:cNvSpPr>
          <p:nvPr>
            <p:ph type="title"/>
          </p:nvPr>
        </p:nvSpPr>
        <p:spPr>
          <a:xfrm>
            <a:off x="0" y="363310"/>
            <a:ext cx="5265384" cy="707849"/>
          </a:xfrm>
        </p:spPr>
        <p:txBody>
          <a:bodyPr anchor="ctr" anchorCtr="0">
            <a:normAutofit/>
          </a:bodyPr>
          <a:lstStyle/>
          <a:p>
            <a:r>
              <a:rPr lang="en-GB" sz="3600" b="1" dirty="0" err="1">
                <a:solidFill>
                  <a:schemeClr val="bg1"/>
                </a:solidFill>
                <a:latin typeface="Century Gothic" panose="020B0502020202020204" pitchFamily="34" charset="0"/>
              </a:rPr>
              <a:t>Phonétique</a:t>
            </a:r>
            <a:r>
              <a:rPr lang="en-GB" sz="3600" b="1" dirty="0">
                <a:solidFill>
                  <a:schemeClr val="bg1"/>
                </a:solidFill>
                <a:latin typeface="Century Gothic" panose="020B0502020202020204" pitchFamily="34" charset="0"/>
              </a:rPr>
              <a:t>  </a:t>
            </a:r>
          </a:p>
        </p:txBody>
      </p:sp>
      <p:sp>
        <p:nvSpPr>
          <p:cNvPr id="60" name="Action Button: Custom 16">
            <a:hlinkClick r:id="" action="ppaction://noaction" highlightClick="1">
              <a:snd r:embed="rId4" name="1 la pagaille.wav"/>
            </a:hlinkClick>
            <a:extLst>
              <a:ext uri="{FF2B5EF4-FFF2-40B4-BE49-F238E27FC236}">
                <a16:creationId xmlns:a16="http://schemas.microsoft.com/office/drawing/2014/main" id="{5FCFA0EB-81D7-4F82-86EE-A4AD41FAF4CB}"/>
              </a:ext>
            </a:extLst>
          </p:cNvPr>
          <p:cNvSpPr>
            <a:spLocks noChangeAspect="1"/>
          </p:cNvSpPr>
          <p:nvPr/>
        </p:nvSpPr>
        <p:spPr>
          <a:xfrm>
            <a:off x="2011644" y="2588547"/>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61" name="Picture 60" descr="green checkmark">
            <a:extLst>
              <a:ext uri="{FF2B5EF4-FFF2-40B4-BE49-F238E27FC236}">
                <a16:creationId xmlns:a16="http://schemas.microsoft.com/office/drawing/2014/main" id="{AA711D83-6E34-409F-AE5F-0B96BE456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352" y="2617575"/>
            <a:ext cx="278795" cy="290411"/>
          </a:xfrm>
          <a:prstGeom prst="rect">
            <a:avLst/>
          </a:prstGeom>
        </p:spPr>
      </p:pic>
      <p:sp>
        <p:nvSpPr>
          <p:cNvPr id="62" name="Action Button: Custom 16">
            <a:hlinkClick r:id="" action="ppaction://noaction" highlightClick="1">
              <a:snd r:embed="rId6" name="2 l'oeillade.wav"/>
            </a:hlinkClick>
            <a:extLst>
              <a:ext uri="{FF2B5EF4-FFF2-40B4-BE49-F238E27FC236}">
                <a16:creationId xmlns:a16="http://schemas.microsoft.com/office/drawing/2014/main" id="{116B8132-0170-4DBE-95D6-991FA8EF1AC4}"/>
              </a:ext>
            </a:extLst>
          </p:cNvPr>
          <p:cNvSpPr>
            <a:spLocks noChangeAspect="1"/>
          </p:cNvSpPr>
          <p:nvPr/>
        </p:nvSpPr>
        <p:spPr>
          <a:xfrm>
            <a:off x="2011644" y="3022249"/>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3" name="Action Button: Custom 16">
            <a:hlinkClick r:id="" action="ppaction://noaction" highlightClick="1">
              <a:snd r:embed="rId7" name="3 l'orteil.wav"/>
            </a:hlinkClick>
            <a:extLst>
              <a:ext uri="{FF2B5EF4-FFF2-40B4-BE49-F238E27FC236}">
                <a16:creationId xmlns:a16="http://schemas.microsoft.com/office/drawing/2014/main" id="{12470F93-61DB-4234-B465-185793B45D19}"/>
              </a:ext>
            </a:extLst>
          </p:cNvPr>
          <p:cNvSpPr>
            <a:spLocks noChangeAspect="1"/>
          </p:cNvSpPr>
          <p:nvPr/>
        </p:nvSpPr>
        <p:spPr>
          <a:xfrm>
            <a:off x="2011644" y="3455951"/>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4" name="Action Button: Custom 16">
            <a:hlinkClick r:id="" action="ppaction://noaction" highlightClick="1">
              <a:snd r:embed="rId8" name="4 le deuil.wav"/>
            </a:hlinkClick>
            <a:extLst>
              <a:ext uri="{FF2B5EF4-FFF2-40B4-BE49-F238E27FC236}">
                <a16:creationId xmlns:a16="http://schemas.microsoft.com/office/drawing/2014/main" id="{21052049-4FF0-4986-9EB6-C36407206B3A}"/>
              </a:ext>
            </a:extLst>
          </p:cNvPr>
          <p:cNvSpPr>
            <a:spLocks noChangeAspect="1"/>
          </p:cNvSpPr>
          <p:nvPr/>
        </p:nvSpPr>
        <p:spPr>
          <a:xfrm>
            <a:off x="2011644" y="3889653"/>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65" name="Picture 64" descr="green checkmark">
            <a:extLst>
              <a:ext uri="{FF2B5EF4-FFF2-40B4-BE49-F238E27FC236}">
                <a16:creationId xmlns:a16="http://schemas.microsoft.com/office/drawing/2014/main" id="{F393CFA4-FE7E-434A-AE70-2250BCCD99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2563" y="3499607"/>
            <a:ext cx="278795" cy="290411"/>
          </a:xfrm>
          <a:prstGeom prst="rect">
            <a:avLst/>
          </a:prstGeom>
        </p:spPr>
      </p:pic>
      <p:sp>
        <p:nvSpPr>
          <p:cNvPr id="79" name="Rectangle 78">
            <a:extLst>
              <a:ext uri="{FF2B5EF4-FFF2-40B4-BE49-F238E27FC236}">
                <a16:creationId xmlns:a16="http://schemas.microsoft.com/office/drawing/2014/main" id="{CB935CDD-C19E-4002-8FD7-36FBD481087C}"/>
              </a:ext>
            </a:extLst>
          </p:cNvPr>
          <p:cNvSpPr/>
          <p:nvPr/>
        </p:nvSpPr>
        <p:spPr>
          <a:xfrm>
            <a:off x="3344306" y="2617575"/>
            <a:ext cx="359777"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83" name="Action Button: Custom 16">
            <a:hlinkClick r:id="" action="ppaction://noaction" highlightClick="1">
              <a:snd r:embed="rId9" name="5 mouiller.wav"/>
            </a:hlinkClick>
            <a:extLst>
              <a:ext uri="{FF2B5EF4-FFF2-40B4-BE49-F238E27FC236}">
                <a16:creationId xmlns:a16="http://schemas.microsoft.com/office/drawing/2014/main" id="{1B436A1F-2746-4B0D-BD55-00DB28E38C3D}"/>
              </a:ext>
            </a:extLst>
          </p:cNvPr>
          <p:cNvSpPr>
            <a:spLocks noChangeAspect="1"/>
          </p:cNvSpPr>
          <p:nvPr/>
        </p:nvSpPr>
        <p:spPr>
          <a:xfrm>
            <a:off x="2011644" y="4323355"/>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4" name="Action Button: Custom 16">
            <a:hlinkClick r:id="" action="ppaction://noaction" highlightClick="1">
              <a:snd r:embed="rId10" name="6 conseiller.wav"/>
            </a:hlinkClick>
            <a:extLst>
              <a:ext uri="{FF2B5EF4-FFF2-40B4-BE49-F238E27FC236}">
                <a16:creationId xmlns:a16="http://schemas.microsoft.com/office/drawing/2014/main" id="{64D02E4C-8B7D-4EE1-9B87-AC2F731F492A}"/>
              </a:ext>
            </a:extLst>
          </p:cNvPr>
          <p:cNvSpPr>
            <a:spLocks noChangeAspect="1"/>
          </p:cNvSpPr>
          <p:nvPr/>
        </p:nvSpPr>
        <p:spPr>
          <a:xfrm>
            <a:off x="2011644" y="4757057"/>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85" name="Action Button: Custom 16">
            <a:hlinkClick r:id="" action="ppaction://noaction" highlightClick="1">
              <a:snd r:embed="rId11" name="7 la maille.wav"/>
            </a:hlinkClick>
            <a:extLst>
              <a:ext uri="{FF2B5EF4-FFF2-40B4-BE49-F238E27FC236}">
                <a16:creationId xmlns:a16="http://schemas.microsoft.com/office/drawing/2014/main" id="{3AD1B76A-07AF-4ADA-A6B3-7B572AD40FAD}"/>
              </a:ext>
            </a:extLst>
          </p:cNvPr>
          <p:cNvSpPr>
            <a:spLocks noChangeAspect="1"/>
          </p:cNvSpPr>
          <p:nvPr/>
        </p:nvSpPr>
        <p:spPr>
          <a:xfrm>
            <a:off x="2011644" y="5190759"/>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86" name="Action Button: Custom 16">
            <a:hlinkClick r:id="" action="ppaction://noaction" highlightClick="1">
              <a:snd r:embed="rId12" name="8 ou8ille.wav"/>
            </a:hlinkClick>
            <a:extLst>
              <a:ext uri="{FF2B5EF4-FFF2-40B4-BE49-F238E27FC236}">
                <a16:creationId xmlns:a16="http://schemas.microsoft.com/office/drawing/2014/main" id="{0A64C967-95DE-4524-ACD7-557424F24AF1}"/>
              </a:ext>
            </a:extLst>
          </p:cNvPr>
          <p:cNvSpPr>
            <a:spLocks noChangeAspect="1"/>
          </p:cNvSpPr>
          <p:nvPr/>
        </p:nvSpPr>
        <p:spPr>
          <a:xfrm>
            <a:off x="2011644" y="5624463"/>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91" name="Picture 90" descr="green checkmark">
            <a:extLst>
              <a:ext uri="{FF2B5EF4-FFF2-40B4-BE49-F238E27FC236}">
                <a16:creationId xmlns:a16="http://schemas.microsoft.com/office/drawing/2014/main" id="{12FC107E-F63B-47BF-A583-83661E2395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2562" y="4785995"/>
            <a:ext cx="278795" cy="290411"/>
          </a:xfrm>
          <a:prstGeom prst="rect">
            <a:avLst/>
          </a:prstGeom>
        </p:spPr>
      </p:pic>
      <p:pic>
        <p:nvPicPr>
          <p:cNvPr id="93" name="Picture 92" descr="green checkmark">
            <a:extLst>
              <a:ext uri="{FF2B5EF4-FFF2-40B4-BE49-F238E27FC236}">
                <a16:creationId xmlns:a16="http://schemas.microsoft.com/office/drawing/2014/main" id="{10004569-634F-4B06-9AB1-9494F68B2A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352" y="5204350"/>
            <a:ext cx="278795" cy="290411"/>
          </a:xfrm>
          <a:prstGeom prst="rect">
            <a:avLst/>
          </a:prstGeom>
        </p:spPr>
      </p:pic>
      <p:pic>
        <p:nvPicPr>
          <p:cNvPr id="95" name="Picture 94" descr="green checkmark">
            <a:extLst>
              <a:ext uri="{FF2B5EF4-FFF2-40B4-BE49-F238E27FC236}">
                <a16:creationId xmlns:a16="http://schemas.microsoft.com/office/drawing/2014/main" id="{3C9949B2-03B8-4A63-B837-7396134895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3237" y="3939829"/>
            <a:ext cx="278795" cy="290411"/>
          </a:xfrm>
          <a:prstGeom prst="rect">
            <a:avLst/>
          </a:prstGeom>
        </p:spPr>
      </p:pic>
      <p:pic>
        <p:nvPicPr>
          <p:cNvPr id="96" name="Picture 95" descr="green checkmark">
            <a:extLst>
              <a:ext uri="{FF2B5EF4-FFF2-40B4-BE49-F238E27FC236}">
                <a16:creationId xmlns:a16="http://schemas.microsoft.com/office/drawing/2014/main" id="{F3690A0E-B162-429B-A0E0-1B10C2444A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3237" y="3080719"/>
            <a:ext cx="278795" cy="290411"/>
          </a:xfrm>
          <a:prstGeom prst="rect">
            <a:avLst/>
          </a:prstGeom>
        </p:spPr>
      </p:pic>
      <p:pic>
        <p:nvPicPr>
          <p:cNvPr id="98" name="Picture 97" descr="green checkmark">
            <a:extLst>
              <a:ext uri="{FF2B5EF4-FFF2-40B4-BE49-F238E27FC236}">
                <a16:creationId xmlns:a16="http://schemas.microsoft.com/office/drawing/2014/main" id="{5B53E75B-DF09-497C-BE06-7C7784B52A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0558" y="5634129"/>
            <a:ext cx="278795" cy="290411"/>
          </a:xfrm>
          <a:prstGeom prst="rect">
            <a:avLst/>
          </a:prstGeom>
        </p:spPr>
      </p:pic>
      <p:pic>
        <p:nvPicPr>
          <p:cNvPr id="99" name="Picture 98" descr="green checkmark">
            <a:extLst>
              <a:ext uri="{FF2B5EF4-FFF2-40B4-BE49-F238E27FC236}">
                <a16:creationId xmlns:a16="http://schemas.microsoft.com/office/drawing/2014/main" id="{233E7925-C5FB-406E-8653-6C69B928C7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8053" y="4369384"/>
            <a:ext cx="278795" cy="290411"/>
          </a:xfrm>
          <a:prstGeom prst="rect">
            <a:avLst/>
          </a:prstGeom>
        </p:spPr>
      </p:pic>
      <p:sp>
        <p:nvSpPr>
          <p:cNvPr id="100" name="Rectangle 99">
            <a:extLst>
              <a:ext uri="{FF2B5EF4-FFF2-40B4-BE49-F238E27FC236}">
                <a16:creationId xmlns:a16="http://schemas.microsoft.com/office/drawing/2014/main" id="{92AB9EAA-1B21-437C-8369-5BBE11361B03}"/>
              </a:ext>
            </a:extLst>
          </p:cNvPr>
          <p:cNvSpPr/>
          <p:nvPr/>
        </p:nvSpPr>
        <p:spPr>
          <a:xfrm>
            <a:off x="2685586" y="3047130"/>
            <a:ext cx="454490"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1" name="Rectangle 100">
            <a:extLst>
              <a:ext uri="{FF2B5EF4-FFF2-40B4-BE49-F238E27FC236}">
                <a16:creationId xmlns:a16="http://schemas.microsoft.com/office/drawing/2014/main" id="{8DC9811F-F9F3-41D7-B00E-D30EEDD3118F}"/>
              </a:ext>
            </a:extLst>
          </p:cNvPr>
          <p:cNvSpPr/>
          <p:nvPr/>
        </p:nvSpPr>
        <p:spPr>
          <a:xfrm>
            <a:off x="3001933" y="3496216"/>
            <a:ext cx="324000"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2" name="Rectangle 101">
            <a:extLst>
              <a:ext uri="{FF2B5EF4-FFF2-40B4-BE49-F238E27FC236}">
                <a16:creationId xmlns:a16="http://schemas.microsoft.com/office/drawing/2014/main" id="{1CFE4F41-0FE5-4F5C-852E-0C45C0D414C0}"/>
              </a:ext>
            </a:extLst>
          </p:cNvPr>
          <p:cNvSpPr/>
          <p:nvPr/>
        </p:nvSpPr>
        <p:spPr>
          <a:xfrm>
            <a:off x="3001932" y="3907354"/>
            <a:ext cx="428729"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3" name="Rectangle 102">
            <a:extLst>
              <a:ext uri="{FF2B5EF4-FFF2-40B4-BE49-F238E27FC236}">
                <a16:creationId xmlns:a16="http://schemas.microsoft.com/office/drawing/2014/main" id="{146F1196-FAB4-418B-86AC-E1D04AD5B942}"/>
              </a:ext>
            </a:extLst>
          </p:cNvPr>
          <p:cNvSpPr/>
          <p:nvPr/>
        </p:nvSpPr>
        <p:spPr>
          <a:xfrm>
            <a:off x="2775080" y="4355326"/>
            <a:ext cx="501520"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4" name="Rectangle 103">
            <a:extLst>
              <a:ext uri="{FF2B5EF4-FFF2-40B4-BE49-F238E27FC236}">
                <a16:creationId xmlns:a16="http://schemas.microsoft.com/office/drawing/2014/main" id="{786B6837-C1FC-43DC-8FF1-5ACB522ADF1F}"/>
              </a:ext>
            </a:extLst>
          </p:cNvPr>
          <p:cNvSpPr/>
          <p:nvPr/>
        </p:nvSpPr>
        <p:spPr>
          <a:xfrm>
            <a:off x="3114316" y="4785995"/>
            <a:ext cx="359777"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5" name="Rectangle 104">
            <a:extLst>
              <a:ext uri="{FF2B5EF4-FFF2-40B4-BE49-F238E27FC236}">
                <a16:creationId xmlns:a16="http://schemas.microsoft.com/office/drawing/2014/main" id="{B069878B-4D94-49E0-B38C-8EDFB1842EAE}"/>
              </a:ext>
            </a:extLst>
          </p:cNvPr>
          <p:cNvSpPr/>
          <p:nvPr/>
        </p:nvSpPr>
        <p:spPr>
          <a:xfrm>
            <a:off x="3070884" y="5227779"/>
            <a:ext cx="359777"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6" name="Rectangle 105">
            <a:extLst>
              <a:ext uri="{FF2B5EF4-FFF2-40B4-BE49-F238E27FC236}">
                <a16:creationId xmlns:a16="http://schemas.microsoft.com/office/drawing/2014/main" id="{5CD987F8-4F8C-4EDF-8268-A63386B8428C}"/>
              </a:ext>
            </a:extLst>
          </p:cNvPr>
          <p:cNvSpPr/>
          <p:nvPr/>
        </p:nvSpPr>
        <p:spPr>
          <a:xfrm>
            <a:off x="2542539" y="5643994"/>
            <a:ext cx="501520"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2" name="TextBox 1">
            <a:extLst>
              <a:ext uri="{FF2B5EF4-FFF2-40B4-BE49-F238E27FC236}">
                <a16:creationId xmlns:a16="http://schemas.microsoft.com/office/drawing/2014/main" id="{52E79A5E-1327-CE4E-AEC8-A132F493A5D6}"/>
              </a:ext>
            </a:extLst>
          </p:cNvPr>
          <p:cNvSpPr txBox="1"/>
          <p:nvPr/>
        </p:nvSpPr>
        <p:spPr>
          <a:xfrm>
            <a:off x="292383" y="1341701"/>
            <a:ext cx="61750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mots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choisis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bonne SSC</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5" name="Picture 4" descr="A picture containing circle&#10;&#10;Description automatically generated">
            <a:extLst>
              <a:ext uri="{FF2B5EF4-FFF2-40B4-BE49-F238E27FC236}">
                <a16:creationId xmlns:a16="http://schemas.microsoft.com/office/drawing/2014/main" id="{5B1A613B-6BC3-A14F-BC84-C2A33A7053E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11318" y="2892217"/>
            <a:ext cx="562864" cy="562864"/>
          </a:xfrm>
          <a:prstGeom prst="rect">
            <a:avLst/>
          </a:prstGeom>
        </p:spPr>
      </p:pic>
      <p:pic>
        <p:nvPicPr>
          <p:cNvPr id="9" name="Picture 8" descr="A picture containing sword, weapon&#10;&#10;Description automatically generated">
            <a:extLst>
              <a:ext uri="{FF2B5EF4-FFF2-40B4-BE49-F238E27FC236}">
                <a16:creationId xmlns:a16="http://schemas.microsoft.com/office/drawing/2014/main" id="{EF190CC7-0E25-F243-8F8E-860F5F0A10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35070" y="5130406"/>
            <a:ext cx="536830" cy="536830"/>
          </a:xfrm>
          <a:prstGeom prst="rect">
            <a:avLst/>
          </a:prstGeom>
        </p:spPr>
      </p:pic>
      <p:pic>
        <p:nvPicPr>
          <p:cNvPr id="11" name="Picture 10" descr="Background pattern&#10;&#10;Description automatically generated">
            <a:extLst>
              <a:ext uri="{FF2B5EF4-FFF2-40B4-BE49-F238E27FC236}">
                <a16:creationId xmlns:a16="http://schemas.microsoft.com/office/drawing/2014/main" id="{6869E3F9-6600-1E45-9EFB-7357CB5234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4235684">
            <a:off x="4812668" y="3423859"/>
            <a:ext cx="326600" cy="429649"/>
          </a:xfrm>
          <a:prstGeom prst="rect">
            <a:avLst/>
          </a:prstGeom>
        </p:spPr>
      </p:pic>
      <p:pic>
        <p:nvPicPr>
          <p:cNvPr id="15" name="Picture 14" descr="A picture containing light&#10;&#10;Description automatically generated">
            <a:extLst>
              <a:ext uri="{FF2B5EF4-FFF2-40B4-BE49-F238E27FC236}">
                <a16:creationId xmlns:a16="http://schemas.microsoft.com/office/drawing/2014/main" id="{56F19573-9230-5145-B75E-8672B0C0315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141019" y="4104654"/>
            <a:ext cx="584627" cy="584627"/>
          </a:xfrm>
          <a:prstGeom prst="rect">
            <a:avLst/>
          </a:prstGeom>
        </p:spPr>
      </p:pic>
      <p:pic>
        <p:nvPicPr>
          <p:cNvPr id="17" name="Picture 16" descr="Icon&#10;&#10;Description automatically generated">
            <a:extLst>
              <a:ext uri="{FF2B5EF4-FFF2-40B4-BE49-F238E27FC236}">
                <a16:creationId xmlns:a16="http://schemas.microsoft.com/office/drawing/2014/main" id="{B0CF9AC7-4FBA-1147-B766-47CFEEEFA11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123836" y="5643108"/>
            <a:ext cx="562864" cy="562864"/>
          </a:xfrm>
          <a:prstGeom prst="rect">
            <a:avLst/>
          </a:prstGeom>
        </p:spPr>
      </p:pic>
      <p:sp>
        <p:nvSpPr>
          <p:cNvPr id="37" name="Rounded Rectangle 46">
            <a:extLst>
              <a:ext uri="{FF2B5EF4-FFF2-40B4-BE49-F238E27FC236}">
                <a16:creationId xmlns:a16="http://schemas.microsoft.com/office/drawing/2014/main" id="{749ED62E-3232-469E-9B08-62795BBCE41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1253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0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3"/>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04"/>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9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06"/>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100" grpId="0" animBg="1"/>
      <p:bldP spid="101" grpId="0" animBg="1"/>
      <p:bldP spid="102" grpId="0" animBg="1"/>
      <p:bldP spid="103" grpId="0" animBg="1"/>
      <p:bldP spid="104" grpId="0" animBg="1"/>
      <p:bldP spid="105" grpId="0" animBg="1"/>
      <p:bldP spid="10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98B15E-AAC9-4AF8-A631-AA2C1682667D}"/>
              </a:ext>
            </a:extLst>
          </p:cNvPr>
          <p:cNvSpPr/>
          <p:nvPr/>
        </p:nvSpPr>
        <p:spPr>
          <a:xfrm>
            <a:off x="120359" y="3895138"/>
            <a:ext cx="11951281" cy="2344297"/>
          </a:xfrm>
          <a:prstGeom prst="rect">
            <a:avLst/>
          </a:prstGeom>
          <a:solidFill>
            <a:srgbClr val="41A8F2"/>
          </a:solidFill>
          <a:ln>
            <a:solidFill>
              <a:srgbClr val="41A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Cross the river by filling the gaps with a suitable word.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 careful! Some of the rocks are wobbly.</a:t>
            </a:r>
          </a:p>
        </p:txBody>
      </p:sp>
      <p:pic>
        <p:nvPicPr>
          <p:cNvPr id="1028" name="Picture 4" descr="Reed Clip Art">
            <a:extLst>
              <a:ext uri="{FF2B5EF4-FFF2-40B4-BE49-F238E27FC236}">
                <a16:creationId xmlns:a16="http://schemas.microsoft.com/office/drawing/2014/main" id="{D1FEEF0A-0E4B-4CB8-9235-4446F83B46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288"/>
          <a:stretch/>
        </p:blipFill>
        <p:spPr bwMode="auto">
          <a:xfrm>
            <a:off x="142945" y="2333921"/>
            <a:ext cx="1812912" cy="24177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one 1 Clip Art">
            <a:extLst>
              <a:ext uri="{FF2B5EF4-FFF2-40B4-BE49-F238E27FC236}">
                <a16:creationId xmlns:a16="http://schemas.microsoft.com/office/drawing/2014/main" id="{08C012B3-4008-4C1B-8A37-77DA127828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0939" b="-1"/>
          <a:stretch/>
        </p:blipFill>
        <p:spPr bwMode="auto">
          <a:xfrm rot="11075369" flipH="1">
            <a:off x="1396000" y="5114836"/>
            <a:ext cx="1334207" cy="9439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tone 1 Clip Art">
            <a:extLst>
              <a:ext uri="{FF2B5EF4-FFF2-40B4-BE49-F238E27FC236}">
                <a16:creationId xmlns:a16="http://schemas.microsoft.com/office/drawing/2014/main" id="{4A817EAE-CD57-40F4-B9DA-ACB09BAFB9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4749"/>
          <a:stretch/>
        </p:blipFill>
        <p:spPr bwMode="auto">
          <a:xfrm rot="5712975" flipV="1">
            <a:off x="5774342" y="3524490"/>
            <a:ext cx="561176" cy="18177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Stone 1 Clip Art">
            <a:extLst>
              <a:ext uri="{FF2B5EF4-FFF2-40B4-BE49-F238E27FC236}">
                <a16:creationId xmlns:a16="http://schemas.microsoft.com/office/drawing/2014/main" id="{FFBB2661-4284-40A7-B04E-4CFA8C003C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5214"/>
          <a:stretch/>
        </p:blipFill>
        <p:spPr bwMode="auto">
          <a:xfrm rot="11150623">
            <a:off x="7352022" y="5101234"/>
            <a:ext cx="1477079" cy="6693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Stone 1 Clip Art">
            <a:extLst>
              <a:ext uri="{FF2B5EF4-FFF2-40B4-BE49-F238E27FC236}">
                <a16:creationId xmlns:a16="http://schemas.microsoft.com/office/drawing/2014/main" id="{62D5A57E-862B-4EC5-B527-931B20AB18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4038"/>
          <a:stretch/>
        </p:blipFill>
        <p:spPr bwMode="auto">
          <a:xfrm rot="5400000">
            <a:off x="9934541" y="4346043"/>
            <a:ext cx="678900" cy="212388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Stone 1 Clip Art">
            <a:extLst>
              <a:ext uri="{FF2B5EF4-FFF2-40B4-BE49-F238E27FC236}">
                <a16:creationId xmlns:a16="http://schemas.microsoft.com/office/drawing/2014/main" id="{467A4135-F1A0-4AF1-B497-DF72DCEF87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52716"/>
          <a:stretch/>
        </p:blipFill>
        <p:spPr bwMode="auto">
          <a:xfrm rot="16610970" flipH="1">
            <a:off x="3934335" y="4523969"/>
            <a:ext cx="698433" cy="185267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6A24400E-57C5-44B9-AD56-B1BB221A7E0B}"/>
              </a:ext>
            </a:extLst>
          </p:cNvPr>
          <p:cNvSpPr/>
          <p:nvPr/>
        </p:nvSpPr>
        <p:spPr>
          <a:xfrm>
            <a:off x="1287897" y="5698666"/>
            <a:ext cx="10147547" cy="525433"/>
          </a:xfrm>
          <a:prstGeom prst="rect">
            <a:avLst/>
          </a:prstGeom>
          <a:solidFill>
            <a:srgbClr val="41A8F2"/>
          </a:solidFill>
          <a:ln>
            <a:solidFill>
              <a:srgbClr val="41A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1" name="Picture 6" descr="Stone 1 Clip Art">
            <a:extLst>
              <a:ext uri="{FF2B5EF4-FFF2-40B4-BE49-F238E27FC236}">
                <a16:creationId xmlns:a16="http://schemas.microsoft.com/office/drawing/2014/main" id="{D0FC8F6E-317B-4B97-B61B-6348025C05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9741"/>
          <a:stretch/>
        </p:blipFill>
        <p:spPr bwMode="auto">
          <a:xfrm rot="4989030">
            <a:off x="3753531" y="3521260"/>
            <a:ext cx="594654" cy="185267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Stone 1 Clip Art">
            <a:extLst>
              <a:ext uri="{FF2B5EF4-FFF2-40B4-BE49-F238E27FC236}">
                <a16:creationId xmlns:a16="http://schemas.microsoft.com/office/drawing/2014/main" id="{10B0B91A-6FA3-412A-848E-305A372E65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244"/>
          <a:stretch/>
        </p:blipFill>
        <p:spPr bwMode="auto">
          <a:xfrm rot="10524631">
            <a:off x="9691575" y="4117862"/>
            <a:ext cx="1663090" cy="72668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Stone 1 Clip Art">
            <a:extLst>
              <a:ext uri="{FF2B5EF4-FFF2-40B4-BE49-F238E27FC236}">
                <a16:creationId xmlns:a16="http://schemas.microsoft.com/office/drawing/2014/main" id="{9BB352FE-5EDE-4BD4-8C86-2882665A83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200"/>
          <a:stretch/>
        </p:blipFill>
        <p:spPr bwMode="auto">
          <a:xfrm rot="15887025" flipH="1" flipV="1">
            <a:off x="7888563" y="3291654"/>
            <a:ext cx="794660" cy="24555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Stone 1 Clip Art">
            <a:extLst>
              <a:ext uri="{FF2B5EF4-FFF2-40B4-BE49-F238E27FC236}">
                <a16:creationId xmlns:a16="http://schemas.microsoft.com/office/drawing/2014/main" id="{9645C566-1052-469F-8906-2C349BF26C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1607"/>
          <a:stretch/>
        </p:blipFill>
        <p:spPr bwMode="auto">
          <a:xfrm rot="10800000" flipH="1">
            <a:off x="5386566" y="5061065"/>
            <a:ext cx="1477079" cy="7387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Stone 1 Clip Art">
            <a:extLst>
              <a:ext uri="{FF2B5EF4-FFF2-40B4-BE49-F238E27FC236}">
                <a16:creationId xmlns:a16="http://schemas.microsoft.com/office/drawing/2014/main" id="{05DCA1FB-C81E-443B-88AE-4E3CE3EE048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812"/>
          <a:stretch/>
        </p:blipFill>
        <p:spPr bwMode="auto">
          <a:xfrm rot="15887025" flipH="1">
            <a:off x="1730544" y="3532850"/>
            <a:ext cx="682231" cy="2087013"/>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EEB7A927-6E3B-493B-BFD0-A96124B49307}"/>
              </a:ext>
            </a:extLst>
          </p:cNvPr>
          <p:cNvSpPr/>
          <p:nvPr/>
        </p:nvSpPr>
        <p:spPr>
          <a:xfrm flipH="1">
            <a:off x="1001461" y="4738959"/>
            <a:ext cx="10433984" cy="266178"/>
          </a:xfrm>
          <a:prstGeom prst="rect">
            <a:avLst/>
          </a:prstGeom>
          <a:solidFill>
            <a:srgbClr val="41A8F2"/>
          </a:solidFill>
          <a:ln>
            <a:solidFill>
              <a:srgbClr val="41A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26" name="Picture 2" descr="Reed Clip Art">
            <a:extLst>
              <a:ext uri="{FF2B5EF4-FFF2-40B4-BE49-F238E27FC236}">
                <a16:creationId xmlns:a16="http://schemas.microsoft.com/office/drawing/2014/main" id="{9F26E378-DF20-4F80-9007-98BAD08FAB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539"/>
          <a:stretch/>
        </p:blipFill>
        <p:spPr bwMode="auto">
          <a:xfrm>
            <a:off x="116914" y="3622858"/>
            <a:ext cx="1429321" cy="2682991"/>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69B3ABD6-B71A-4745-801B-62A30DA5C83E}"/>
              </a:ext>
            </a:extLst>
          </p:cNvPr>
          <p:cNvSpPr txBox="1"/>
          <p:nvPr/>
        </p:nvSpPr>
        <p:spPr>
          <a:xfrm>
            <a:off x="865632" y="5190210"/>
            <a:ext cx="26062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attendre</a:t>
            </a:r>
            <a:endParaRPr kumimoji="0" lang="fr-FR" sz="32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38" name="TextBox 37">
            <a:hlinkClick r:id="" action="ppaction://noaction">
              <a:snd r:embed="rId7" name="1a.wav"/>
            </a:hlinkClick>
            <a:extLst>
              <a:ext uri="{FF2B5EF4-FFF2-40B4-BE49-F238E27FC236}">
                <a16:creationId xmlns:a16="http://schemas.microsoft.com/office/drawing/2014/main" id="{6D082DD6-9E20-47FF-B7F2-EA36FA308953}"/>
              </a:ext>
            </a:extLst>
          </p:cNvPr>
          <p:cNvSpPr txBox="1"/>
          <p:nvPr/>
        </p:nvSpPr>
        <p:spPr>
          <a:xfrm>
            <a:off x="1119740" y="4266037"/>
            <a:ext cx="21403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descendre</a:t>
            </a:r>
          </a:p>
        </p:txBody>
      </p:sp>
      <p:sp>
        <p:nvSpPr>
          <p:cNvPr id="40" name="TextBox 39">
            <a:extLst>
              <a:ext uri="{FF2B5EF4-FFF2-40B4-BE49-F238E27FC236}">
                <a16:creationId xmlns:a16="http://schemas.microsoft.com/office/drawing/2014/main" id="{D5EDEA12-63A7-43D0-9BD8-89E30EB655F9}"/>
              </a:ext>
            </a:extLst>
          </p:cNvPr>
          <p:cNvSpPr txBox="1"/>
          <p:nvPr/>
        </p:nvSpPr>
        <p:spPr>
          <a:xfrm>
            <a:off x="5339176" y="5182476"/>
            <a:ext cx="17428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un bas</a:t>
            </a:r>
            <a:endPar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42" name="TextBox 41">
            <a:hlinkClick r:id="" action="ppaction://noaction">
              <a:snd r:embed="rId8" name="3a.wav"/>
            </a:hlinkClick>
            <a:extLst>
              <a:ext uri="{FF2B5EF4-FFF2-40B4-BE49-F238E27FC236}">
                <a16:creationId xmlns:a16="http://schemas.microsoft.com/office/drawing/2014/main" id="{336A14AC-6F43-437E-A5F9-BBCBCD387AF5}"/>
              </a:ext>
            </a:extLst>
          </p:cNvPr>
          <p:cNvSpPr txBox="1"/>
          <p:nvPr/>
        </p:nvSpPr>
        <p:spPr>
          <a:xfrm>
            <a:off x="5116649" y="4229023"/>
            <a:ext cx="238130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une histoire</a:t>
            </a:r>
          </a:p>
        </p:txBody>
      </p:sp>
      <p:sp>
        <p:nvSpPr>
          <p:cNvPr id="44" name="TextBox 43">
            <a:hlinkClick r:id="" action="ppaction://noaction">
              <a:snd r:embed="rId9" name="2a.wav"/>
            </a:hlinkClick>
            <a:extLst>
              <a:ext uri="{FF2B5EF4-FFF2-40B4-BE49-F238E27FC236}">
                <a16:creationId xmlns:a16="http://schemas.microsoft.com/office/drawing/2014/main" id="{9DFF1A66-2885-4435-8865-F6E96C1E7A26}"/>
              </a:ext>
            </a:extLst>
          </p:cNvPr>
          <p:cNvSpPr txBox="1"/>
          <p:nvPr/>
        </p:nvSpPr>
        <p:spPr>
          <a:xfrm>
            <a:off x="3278230" y="5171392"/>
            <a:ext cx="202781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la piste</a:t>
            </a:r>
          </a:p>
        </p:txBody>
      </p:sp>
      <p:sp>
        <p:nvSpPr>
          <p:cNvPr id="48" name="TextBox 47">
            <a:hlinkClick r:id="" action="ppaction://noaction">
              <a:snd r:embed="rId10" name="4a.wav"/>
            </a:hlinkClick>
            <a:extLst>
              <a:ext uri="{FF2B5EF4-FFF2-40B4-BE49-F238E27FC236}">
                <a16:creationId xmlns:a16="http://schemas.microsoft.com/office/drawing/2014/main" id="{32B98BC4-7184-4BA9-87B7-496A0EC57350}"/>
              </a:ext>
            </a:extLst>
          </p:cNvPr>
          <p:cNvSpPr txBox="1"/>
          <p:nvPr/>
        </p:nvSpPr>
        <p:spPr>
          <a:xfrm>
            <a:off x="7410965" y="5200554"/>
            <a:ext cx="14880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en bas</a:t>
            </a:r>
            <a:endPar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E8A4F8F-2F95-4459-BCEA-3478976A4A37}"/>
              </a:ext>
            </a:extLst>
          </p:cNvPr>
          <p:cNvSpPr txBox="1"/>
          <p:nvPr/>
        </p:nvSpPr>
        <p:spPr>
          <a:xfrm>
            <a:off x="7866022" y="4157234"/>
            <a:ext cx="13698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b="1" dirty="0">
                <a:ln w="22225">
                  <a:solidFill>
                    <a:srgbClr val="E3EAFD"/>
                  </a:solidFill>
                  <a:prstDash val="solid"/>
                </a:ln>
                <a:solidFill>
                  <a:srgbClr val="EE6000"/>
                </a:solidFill>
                <a:latin typeface="Century Gothic" panose="020F0302020204030204"/>
              </a:rPr>
              <a:t>v</a:t>
            </a:r>
            <a:r>
              <a:rPr kumimoji="0" lang="fr-FR" sz="32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ite</a:t>
            </a:r>
            <a:endPar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8B2BCC3D-5911-46E1-9138-68E032B2EF50}"/>
              </a:ext>
            </a:extLst>
          </p:cNvPr>
          <p:cNvSpPr txBox="1"/>
          <p:nvPr/>
        </p:nvSpPr>
        <p:spPr>
          <a:xfrm>
            <a:off x="3034879" y="4214862"/>
            <a:ext cx="19309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ln w="22225">
                  <a:solidFill>
                    <a:srgbClr val="E3EAFD"/>
                  </a:solidFill>
                  <a:prstDash val="solid"/>
                </a:ln>
                <a:solidFill>
                  <a:srgbClr val="EE6000"/>
                </a:solidFill>
                <a:latin typeface="Century Gothic" panose="020F0302020204030204"/>
              </a:rPr>
              <a:t>le</a:t>
            </a:r>
            <a:r>
              <a:rPr kumimoji="0" lang="en-GB"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rPr>
              <a:t> roman</a:t>
            </a:r>
            <a:endPar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ndParaRPr>
          </a:p>
        </p:txBody>
      </p:sp>
      <p:sp>
        <p:nvSpPr>
          <p:cNvPr id="9" name="Action Button: Custom 16">
            <a:hlinkClick r:id="" action="ppaction://noaction" highlightClick="1">
              <a:snd r:embed="rId11" name="1b.wav"/>
            </a:hlinkClick>
            <a:extLst>
              <a:ext uri="{FF2B5EF4-FFF2-40B4-BE49-F238E27FC236}">
                <a16:creationId xmlns:a16="http://schemas.microsoft.com/office/drawing/2014/main" id="{7B448780-97C3-475F-8576-6A4148585F25}"/>
              </a:ext>
            </a:extLst>
          </p:cNvPr>
          <p:cNvSpPr/>
          <p:nvPr/>
        </p:nvSpPr>
        <p:spPr>
          <a:xfrm>
            <a:off x="1824451" y="2872867"/>
            <a:ext cx="720000" cy="72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12" name="2b.wav"/>
            </a:hlinkClick>
            <a:extLst>
              <a:ext uri="{FF2B5EF4-FFF2-40B4-BE49-F238E27FC236}">
                <a16:creationId xmlns:a16="http://schemas.microsoft.com/office/drawing/2014/main" id="{AE7310C1-F43A-4703-88E8-EAC72833FE03}"/>
              </a:ext>
            </a:extLst>
          </p:cNvPr>
          <p:cNvSpPr/>
          <p:nvPr/>
        </p:nvSpPr>
        <p:spPr>
          <a:xfrm>
            <a:off x="3882319" y="2872867"/>
            <a:ext cx="720000" cy="72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Action Button: Custom 16">
            <a:hlinkClick r:id="" action="ppaction://noaction" highlightClick="1">
              <a:snd r:embed="rId13" name="3b.wav"/>
            </a:hlinkClick>
            <a:extLst>
              <a:ext uri="{FF2B5EF4-FFF2-40B4-BE49-F238E27FC236}">
                <a16:creationId xmlns:a16="http://schemas.microsoft.com/office/drawing/2014/main" id="{4E988ACC-ECF8-483B-BA04-382631964204}"/>
              </a:ext>
            </a:extLst>
          </p:cNvPr>
          <p:cNvSpPr/>
          <p:nvPr/>
        </p:nvSpPr>
        <p:spPr>
          <a:xfrm>
            <a:off x="5940186" y="2872867"/>
            <a:ext cx="720000" cy="72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6" name="Action Button: Custom 16">
            <a:hlinkClick r:id="" action="ppaction://noaction" highlightClick="1">
              <a:snd r:embed="rId14" name="4b.wav"/>
            </a:hlinkClick>
            <a:extLst>
              <a:ext uri="{FF2B5EF4-FFF2-40B4-BE49-F238E27FC236}">
                <a16:creationId xmlns:a16="http://schemas.microsoft.com/office/drawing/2014/main" id="{50952AE3-3011-44FA-87C5-70C5B08DFAEB}"/>
              </a:ext>
            </a:extLst>
          </p:cNvPr>
          <p:cNvSpPr/>
          <p:nvPr/>
        </p:nvSpPr>
        <p:spPr>
          <a:xfrm>
            <a:off x="7998053" y="2872867"/>
            <a:ext cx="720000" cy="72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7" name="Action Button: Custom 16">
            <a:hlinkClick r:id="" action="ppaction://noaction" highlightClick="1">
              <a:snd r:embed="rId15" name="5b.wav"/>
            </a:hlinkClick>
            <a:extLst>
              <a:ext uri="{FF2B5EF4-FFF2-40B4-BE49-F238E27FC236}">
                <a16:creationId xmlns:a16="http://schemas.microsoft.com/office/drawing/2014/main" id="{E3BE71BA-82CE-449A-A3B9-893FC65BF139}"/>
              </a:ext>
            </a:extLst>
          </p:cNvPr>
          <p:cNvSpPr/>
          <p:nvPr/>
        </p:nvSpPr>
        <p:spPr>
          <a:xfrm>
            <a:off x="10055921" y="2872867"/>
            <a:ext cx="720000" cy="72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7" name="Rounded Rectangle 46">
            <a:extLst>
              <a:ext uri="{FF2B5EF4-FFF2-40B4-BE49-F238E27FC236}">
                <a16:creationId xmlns:a16="http://schemas.microsoft.com/office/drawing/2014/main" id="{F526C716-577A-45FE-94F5-EA03442ECAC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lire</a:t>
            </a:r>
          </a:p>
        </p:txBody>
      </p:sp>
      <p:pic>
        <p:nvPicPr>
          <p:cNvPr id="4098" name="Picture 2" descr="Reed Clip Art">
            <a:extLst>
              <a:ext uri="{FF2B5EF4-FFF2-40B4-BE49-F238E27FC236}">
                <a16:creationId xmlns:a16="http://schemas.microsoft.com/office/drawing/2014/main" id="{3DFDE90A-BAD6-4FF8-9ABE-EA7A0989028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7279"/>
          <a:stretch/>
        </p:blipFill>
        <p:spPr bwMode="auto">
          <a:xfrm>
            <a:off x="10961757" y="2724241"/>
            <a:ext cx="1117556" cy="27241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ed Clip Art">
            <a:extLst>
              <a:ext uri="{FF2B5EF4-FFF2-40B4-BE49-F238E27FC236}">
                <a16:creationId xmlns:a16="http://schemas.microsoft.com/office/drawing/2014/main" id="{C8FDB8C5-4888-4304-8DD0-6DDDBE11427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3034" b="4691"/>
          <a:stretch/>
        </p:blipFill>
        <p:spPr bwMode="auto">
          <a:xfrm>
            <a:off x="10428959" y="3643062"/>
            <a:ext cx="1627810" cy="2596373"/>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hlinkClick r:id="" action="ppaction://noaction">
              <a:snd r:embed="rId16" name="5a.wav"/>
            </a:hlinkClick>
            <a:extLst>
              <a:ext uri="{FF2B5EF4-FFF2-40B4-BE49-F238E27FC236}">
                <a16:creationId xmlns:a16="http://schemas.microsoft.com/office/drawing/2014/main" id="{34EF4BD1-C90A-4115-B010-A9D200FA9BE7}"/>
              </a:ext>
            </a:extLst>
          </p:cNvPr>
          <p:cNvSpPr txBox="1"/>
          <p:nvPr/>
        </p:nvSpPr>
        <p:spPr>
          <a:xfrm>
            <a:off x="9717001" y="4241075"/>
            <a:ext cx="17512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un texte</a:t>
            </a:r>
            <a:endPar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810EF87C-EABB-4BC3-8295-A33C8317BF9F}"/>
              </a:ext>
            </a:extLst>
          </p:cNvPr>
          <p:cNvSpPr txBox="1"/>
          <p:nvPr/>
        </p:nvSpPr>
        <p:spPr>
          <a:xfrm>
            <a:off x="9133143" y="5193857"/>
            <a:ext cx="23816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une règle </a:t>
            </a:r>
          </a:p>
        </p:txBody>
      </p:sp>
    </p:spTree>
    <p:extLst>
      <p:ext uri="{BB962C8B-B14F-4D97-AF65-F5344CB8AC3E}">
        <p14:creationId xmlns:p14="http://schemas.microsoft.com/office/powerpoint/2010/main" val="17709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030"/>
                                        </p:tgtEl>
                                        <p:attrNameLst>
                                          <p:attrName>ppt_w</p:attrName>
                                        </p:attrNameLst>
                                      </p:cBhvr>
                                      <p:tavLst>
                                        <p:tav tm="0">
                                          <p:val>
                                            <p:strVal val="ppt_w"/>
                                          </p:val>
                                        </p:tav>
                                        <p:tav tm="100000">
                                          <p:val>
                                            <p:fltVal val="0"/>
                                          </p:val>
                                        </p:tav>
                                      </p:tavLst>
                                    </p:anim>
                                    <p:anim calcmode="lin" valueType="num">
                                      <p:cBhvr>
                                        <p:cTn id="7" dur="1000"/>
                                        <p:tgtEl>
                                          <p:spTgt spid="1030"/>
                                        </p:tgtEl>
                                        <p:attrNameLst>
                                          <p:attrName>ppt_h</p:attrName>
                                        </p:attrNameLst>
                                      </p:cBhvr>
                                      <p:tavLst>
                                        <p:tav tm="0">
                                          <p:val>
                                            <p:strVal val="ppt_h"/>
                                          </p:val>
                                        </p:tav>
                                        <p:tav tm="100000">
                                          <p:val>
                                            <p:fltVal val="0"/>
                                          </p:val>
                                        </p:tav>
                                      </p:tavLst>
                                    </p:anim>
                                    <p:anim calcmode="lin" valueType="num">
                                      <p:cBhvr>
                                        <p:cTn id="8" dur="1000"/>
                                        <p:tgtEl>
                                          <p:spTgt spid="1030"/>
                                        </p:tgtEl>
                                        <p:attrNameLst>
                                          <p:attrName>style.rotation</p:attrName>
                                        </p:attrNameLst>
                                      </p:cBhvr>
                                      <p:tavLst>
                                        <p:tav tm="0">
                                          <p:val>
                                            <p:fltVal val="0"/>
                                          </p:val>
                                        </p:tav>
                                        <p:tav tm="100000">
                                          <p:val>
                                            <p:fltVal val="90"/>
                                          </p:val>
                                        </p:tav>
                                      </p:tavLst>
                                    </p:anim>
                                    <p:animEffect transition="out" filter="fade">
                                      <p:cBhvr>
                                        <p:cTn id="9" dur="1000"/>
                                        <p:tgtEl>
                                          <p:spTgt spid="1030"/>
                                        </p:tgtEl>
                                      </p:cBhvr>
                                    </p:animEffect>
                                    <p:set>
                                      <p:cBhvr>
                                        <p:cTn id="10" dur="1" fill="hold">
                                          <p:stCondLst>
                                            <p:cond delay="999"/>
                                          </p:stCondLst>
                                        </p:cTn>
                                        <p:tgtEl>
                                          <p:spTgt spid="1030"/>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000"/>
                                        <p:tgtEl>
                                          <p:spTgt spid="37"/>
                                        </p:tgtEl>
                                        <p:attrNameLst>
                                          <p:attrName>ppt_w</p:attrName>
                                        </p:attrNameLst>
                                      </p:cBhvr>
                                      <p:tavLst>
                                        <p:tav tm="0">
                                          <p:val>
                                            <p:strVal val="ppt_w"/>
                                          </p:val>
                                        </p:tav>
                                        <p:tav tm="100000">
                                          <p:val>
                                            <p:fltVal val="0"/>
                                          </p:val>
                                        </p:tav>
                                      </p:tavLst>
                                    </p:anim>
                                    <p:anim calcmode="lin" valueType="num">
                                      <p:cBhvr>
                                        <p:cTn id="13" dur="1000"/>
                                        <p:tgtEl>
                                          <p:spTgt spid="37"/>
                                        </p:tgtEl>
                                        <p:attrNameLst>
                                          <p:attrName>ppt_h</p:attrName>
                                        </p:attrNameLst>
                                      </p:cBhvr>
                                      <p:tavLst>
                                        <p:tav tm="0">
                                          <p:val>
                                            <p:strVal val="ppt_h"/>
                                          </p:val>
                                        </p:tav>
                                        <p:tav tm="100000">
                                          <p:val>
                                            <p:fltVal val="0"/>
                                          </p:val>
                                        </p:tav>
                                      </p:tavLst>
                                    </p:anim>
                                    <p:anim calcmode="lin" valueType="num">
                                      <p:cBhvr>
                                        <p:cTn id="14" dur="1000"/>
                                        <p:tgtEl>
                                          <p:spTgt spid="37"/>
                                        </p:tgtEl>
                                        <p:attrNameLst>
                                          <p:attrName>style.rotation</p:attrName>
                                        </p:attrNameLst>
                                      </p:cBhvr>
                                      <p:tavLst>
                                        <p:tav tm="0">
                                          <p:val>
                                            <p:fltVal val="0"/>
                                          </p:val>
                                        </p:tav>
                                        <p:tav tm="100000">
                                          <p:val>
                                            <p:fltVal val="90"/>
                                          </p:val>
                                        </p:tav>
                                      </p:tavLst>
                                    </p:anim>
                                    <p:animEffect transition="out" filter="fade">
                                      <p:cBhvr>
                                        <p:cTn id="15" dur="1000"/>
                                        <p:tgtEl>
                                          <p:spTgt spid="37"/>
                                        </p:tgtEl>
                                      </p:cBhvr>
                                    </p:animEffect>
                                    <p:set>
                                      <p:cBhvr>
                                        <p:cTn id="16"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7" restart="whenNotActive" fill="hold" evtFilter="cancelBubble" nodeType="interactiveSeq">
                <p:stCondLst>
                  <p:cond evt="onClick" delay="0">
                    <p:tgtEl>
                      <p:spTgt spid="46"/>
                    </p:tgtEl>
                  </p:cond>
                </p:stCondLst>
                <p:endSync evt="end" delay="0">
                  <p:rtn val="all"/>
                </p:endSync>
                <p:childTnLst>
                  <p:par>
                    <p:cTn id="18" fill="hold">
                      <p:stCondLst>
                        <p:cond delay="0"/>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11"/>
                                        </p:tgtEl>
                                        <p:attrNameLst>
                                          <p:attrName>ppt_w</p:attrName>
                                        </p:attrNameLst>
                                      </p:cBhvr>
                                      <p:tavLst>
                                        <p:tav tm="0">
                                          <p:val>
                                            <p:strVal val="ppt_w"/>
                                          </p:val>
                                        </p:tav>
                                        <p:tav tm="100000">
                                          <p:val>
                                            <p:fltVal val="0"/>
                                          </p:val>
                                        </p:tav>
                                      </p:tavLst>
                                    </p:anim>
                                    <p:anim calcmode="lin" valueType="num">
                                      <p:cBhvr>
                                        <p:cTn id="22" dur="1000"/>
                                        <p:tgtEl>
                                          <p:spTgt spid="11"/>
                                        </p:tgtEl>
                                        <p:attrNameLst>
                                          <p:attrName>ppt_h</p:attrName>
                                        </p:attrNameLst>
                                      </p:cBhvr>
                                      <p:tavLst>
                                        <p:tav tm="0">
                                          <p:val>
                                            <p:strVal val="ppt_h"/>
                                          </p:val>
                                        </p:tav>
                                        <p:tav tm="100000">
                                          <p:val>
                                            <p:fltVal val="0"/>
                                          </p:val>
                                        </p:tav>
                                      </p:tavLst>
                                    </p:anim>
                                    <p:anim calcmode="lin" valueType="num">
                                      <p:cBhvr>
                                        <p:cTn id="23" dur="1000"/>
                                        <p:tgtEl>
                                          <p:spTgt spid="11"/>
                                        </p:tgtEl>
                                        <p:attrNameLst>
                                          <p:attrName>style.rotation</p:attrName>
                                        </p:attrNameLst>
                                      </p:cBhvr>
                                      <p:tavLst>
                                        <p:tav tm="0">
                                          <p:val>
                                            <p:fltVal val="0"/>
                                          </p:val>
                                        </p:tav>
                                        <p:tav tm="100000">
                                          <p:val>
                                            <p:fltVal val="90"/>
                                          </p:val>
                                        </p:tav>
                                      </p:tavLst>
                                    </p:anim>
                                    <p:animEffect transition="out" filter="fade">
                                      <p:cBhvr>
                                        <p:cTn id="24" dur="1000"/>
                                        <p:tgtEl>
                                          <p:spTgt spid="11"/>
                                        </p:tgtEl>
                                      </p:cBhvr>
                                    </p:animEffect>
                                    <p:set>
                                      <p:cBhvr>
                                        <p:cTn id="25" dur="1" fill="hold">
                                          <p:stCondLst>
                                            <p:cond delay="999"/>
                                          </p:stCondLst>
                                        </p:cTn>
                                        <p:tgtEl>
                                          <p:spTgt spid="11"/>
                                        </p:tgtEl>
                                        <p:attrNameLst>
                                          <p:attrName>style.visibility</p:attrName>
                                        </p:attrNameLst>
                                      </p:cBhvr>
                                      <p:to>
                                        <p:strVal val="hidden"/>
                                      </p:to>
                                    </p:set>
                                  </p:childTnLst>
                                </p:cTn>
                              </p:par>
                              <p:par>
                                <p:cTn id="26" presetID="31" presetClass="exit" presetSubtype="0" fill="hold" grpId="0" nodeType="withEffect">
                                  <p:stCondLst>
                                    <p:cond delay="0"/>
                                  </p:stCondLst>
                                  <p:childTnLst>
                                    <p:anim calcmode="lin" valueType="num">
                                      <p:cBhvr>
                                        <p:cTn id="27" dur="1000"/>
                                        <p:tgtEl>
                                          <p:spTgt spid="46"/>
                                        </p:tgtEl>
                                        <p:attrNameLst>
                                          <p:attrName>ppt_w</p:attrName>
                                        </p:attrNameLst>
                                      </p:cBhvr>
                                      <p:tavLst>
                                        <p:tav tm="0">
                                          <p:val>
                                            <p:strVal val="ppt_w"/>
                                          </p:val>
                                        </p:tav>
                                        <p:tav tm="100000">
                                          <p:val>
                                            <p:fltVal val="0"/>
                                          </p:val>
                                        </p:tav>
                                      </p:tavLst>
                                    </p:anim>
                                    <p:anim calcmode="lin" valueType="num">
                                      <p:cBhvr>
                                        <p:cTn id="28" dur="1000"/>
                                        <p:tgtEl>
                                          <p:spTgt spid="46"/>
                                        </p:tgtEl>
                                        <p:attrNameLst>
                                          <p:attrName>ppt_h</p:attrName>
                                        </p:attrNameLst>
                                      </p:cBhvr>
                                      <p:tavLst>
                                        <p:tav tm="0">
                                          <p:val>
                                            <p:strVal val="ppt_h"/>
                                          </p:val>
                                        </p:tav>
                                        <p:tav tm="100000">
                                          <p:val>
                                            <p:fltVal val="0"/>
                                          </p:val>
                                        </p:tav>
                                      </p:tavLst>
                                    </p:anim>
                                    <p:anim calcmode="lin" valueType="num">
                                      <p:cBhvr>
                                        <p:cTn id="29" dur="1000"/>
                                        <p:tgtEl>
                                          <p:spTgt spid="46"/>
                                        </p:tgtEl>
                                        <p:attrNameLst>
                                          <p:attrName>style.rotation</p:attrName>
                                        </p:attrNameLst>
                                      </p:cBhvr>
                                      <p:tavLst>
                                        <p:tav tm="0">
                                          <p:val>
                                            <p:fltVal val="0"/>
                                          </p:val>
                                        </p:tav>
                                        <p:tav tm="100000">
                                          <p:val>
                                            <p:fltVal val="90"/>
                                          </p:val>
                                        </p:tav>
                                      </p:tavLst>
                                    </p:anim>
                                    <p:animEffect transition="out" filter="fade">
                                      <p:cBhvr>
                                        <p:cTn id="30" dur="1000"/>
                                        <p:tgtEl>
                                          <p:spTgt spid="46"/>
                                        </p:tgtEl>
                                      </p:cBhvr>
                                    </p:animEffect>
                                    <p:set>
                                      <p:cBhvr>
                                        <p:cTn id="31"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38"/>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33"/>
                                        </p:tgtEl>
                                      </p:cBhvr>
                                    </p:animEffect>
                                    <p:animScale>
                                      <p:cBhvr>
                                        <p:cTn id="37" dur="250" autoRev="1" fill="hold"/>
                                        <p:tgtEl>
                                          <p:spTgt spid="33"/>
                                        </p:tgtEl>
                                      </p:cBhvr>
                                      <p:by x="105000" y="105000"/>
                                    </p:animScale>
                                  </p:childTnLst>
                                </p:cTn>
                              </p:par>
                              <p:par>
                                <p:cTn id="38" presetID="26" presetClass="emph" presetSubtype="0" fill="hold" grpId="0" nodeType="withEffect">
                                  <p:stCondLst>
                                    <p:cond delay="0"/>
                                  </p:stCondLst>
                                  <p:childTnLst>
                                    <p:animEffect transition="out" filter="fade">
                                      <p:cBhvr>
                                        <p:cTn id="39" dur="500" tmFilter="0, 0; .2, .5; .8, .5; 1, 0"/>
                                        <p:tgtEl>
                                          <p:spTgt spid="38"/>
                                        </p:tgtEl>
                                      </p:cBhvr>
                                    </p:animEffect>
                                    <p:animScale>
                                      <p:cBhvr>
                                        <p:cTn id="40" dur="250" autoRev="1" fill="hold"/>
                                        <p:tgtEl>
                                          <p:spTgt spid="38"/>
                                        </p:tgtEl>
                                      </p:cBhvr>
                                      <p:by x="105000" y="105000"/>
                                    </p:animScale>
                                  </p:childTnLst>
                                </p:cTn>
                              </p:par>
                            </p:childTnLst>
                          </p:cTn>
                        </p:par>
                      </p:childTnLst>
                    </p:cTn>
                  </p:par>
                </p:childTnLst>
              </p:cTn>
              <p:nextCondLst>
                <p:cond evt="onClick" delay="0">
                  <p:tgtEl>
                    <p:spTgt spid="38"/>
                  </p:tgtEl>
                </p:cond>
              </p:nextCondLst>
            </p:seq>
            <p:seq concurrent="1" nextAc="seek">
              <p:cTn id="41" restart="whenNotActive" fill="hold" evtFilter="cancelBubble" nodeType="interactiveSeq">
                <p:stCondLst>
                  <p:cond evt="onClick" delay="0">
                    <p:tgtEl>
                      <p:spTgt spid="44"/>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30"/>
                                        </p:tgtEl>
                                      </p:cBhvr>
                                    </p:animEffect>
                                    <p:animScale>
                                      <p:cBhvr>
                                        <p:cTn id="46" dur="250" autoRev="1" fill="hold"/>
                                        <p:tgtEl>
                                          <p:spTgt spid="30"/>
                                        </p:tgtEl>
                                      </p:cBhvr>
                                      <p:by x="105000" y="105000"/>
                                    </p:animScale>
                                  </p:childTnLst>
                                </p:cTn>
                              </p:par>
                              <p:par>
                                <p:cTn id="47" presetID="26" presetClass="emph" presetSubtype="0" fill="hold" grpId="0" nodeType="withEffect">
                                  <p:stCondLst>
                                    <p:cond delay="0"/>
                                  </p:stCondLst>
                                  <p:childTnLst>
                                    <p:animEffect transition="out" filter="fade">
                                      <p:cBhvr>
                                        <p:cTn id="48" dur="500" tmFilter="0, 0; .2, .5; .8, .5; 1, 0"/>
                                        <p:tgtEl>
                                          <p:spTgt spid="44"/>
                                        </p:tgtEl>
                                      </p:cBhvr>
                                    </p:animEffect>
                                    <p:animScale>
                                      <p:cBhvr>
                                        <p:cTn id="49" dur="250" autoRev="1" fill="hold"/>
                                        <p:tgtEl>
                                          <p:spTgt spid="44"/>
                                        </p:tgtEl>
                                      </p:cBhvr>
                                      <p:by x="105000" y="105000"/>
                                    </p:animScale>
                                  </p:childTnLst>
                                </p:cTn>
                              </p:par>
                            </p:childTnLst>
                          </p:cTn>
                        </p:par>
                      </p:childTnLst>
                    </p:cTn>
                  </p:par>
                </p:childTnLst>
              </p:cTn>
              <p:nextCondLst>
                <p:cond evt="onClick" delay="0">
                  <p:tgtEl>
                    <p:spTgt spid="44"/>
                  </p:tgtEl>
                </p:cond>
              </p:nextCondLst>
            </p:seq>
            <p:seq concurrent="1" nextAc="seek">
              <p:cTn id="50" restart="whenNotActive" fill="hold" evtFilter="cancelBubble" nodeType="interactiveSeq">
                <p:stCondLst>
                  <p:cond evt="onClick" delay="0">
                    <p:tgtEl>
                      <p:spTgt spid="40"/>
                    </p:tgtEl>
                  </p:cond>
                </p:stCondLst>
                <p:endSync evt="end" delay="0">
                  <p:rtn val="all"/>
                </p:endSync>
                <p:childTnLst>
                  <p:par>
                    <p:cTn id="51" fill="hold">
                      <p:stCondLst>
                        <p:cond delay="0"/>
                      </p:stCondLst>
                      <p:childTnLst>
                        <p:par>
                          <p:cTn id="52" fill="hold">
                            <p:stCondLst>
                              <p:cond delay="0"/>
                            </p:stCondLst>
                            <p:childTnLst>
                              <p:par>
                                <p:cTn id="53" presetID="31" presetClass="exit" presetSubtype="0" fill="hold" nodeType="clickEffect">
                                  <p:stCondLst>
                                    <p:cond delay="0"/>
                                  </p:stCondLst>
                                  <p:childTnLst>
                                    <p:anim calcmode="lin" valueType="num">
                                      <p:cBhvr>
                                        <p:cTn id="54" dur="1000"/>
                                        <p:tgtEl>
                                          <p:spTgt spid="32"/>
                                        </p:tgtEl>
                                        <p:attrNameLst>
                                          <p:attrName>ppt_w</p:attrName>
                                        </p:attrNameLst>
                                      </p:cBhvr>
                                      <p:tavLst>
                                        <p:tav tm="0">
                                          <p:val>
                                            <p:strVal val="ppt_w"/>
                                          </p:val>
                                        </p:tav>
                                        <p:tav tm="100000">
                                          <p:val>
                                            <p:fltVal val="0"/>
                                          </p:val>
                                        </p:tav>
                                      </p:tavLst>
                                    </p:anim>
                                    <p:anim calcmode="lin" valueType="num">
                                      <p:cBhvr>
                                        <p:cTn id="55" dur="1000"/>
                                        <p:tgtEl>
                                          <p:spTgt spid="32"/>
                                        </p:tgtEl>
                                        <p:attrNameLst>
                                          <p:attrName>ppt_h</p:attrName>
                                        </p:attrNameLst>
                                      </p:cBhvr>
                                      <p:tavLst>
                                        <p:tav tm="0">
                                          <p:val>
                                            <p:strVal val="ppt_h"/>
                                          </p:val>
                                        </p:tav>
                                        <p:tav tm="100000">
                                          <p:val>
                                            <p:fltVal val="0"/>
                                          </p:val>
                                        </p:tav>
                                      </p:tavLst>
                                    </p:anim>
                                    <p:anim calcmode="lin" valueType="num">
                                      <p:cBhvr>
                                        <p:cTn id="56" dur="1000"/>
                                        <p:tgtEl>
                                          <p:spTgt spid="32"/>
                                        </p:tgtEl>
                                        <p:attrNameLst>
                                          <p:attrName>style.rotation</p:attrName>
                                        </p:attrNameLst>
                                      </p:cBhvr>
                                      <p:tavLst>
                                        <p:tav tm="0">
                                          <p:val>
                                            <p:fltVal val="0"/>
                                          </p:val>
                                        </p:tav>
                                        <p:tav tm="100000">
                                          <p:val>
                                            <p:fltVal val="90"/>
                                          </p:val>
                                        </p:tav>
                                      </p:tavLst>
                                    </p:anim>
                                    <p:animEffect transition="out" filter="fade">
                                      <p:cBhvr>
                                        <p:cTn id="57" dur="1000"/>
                                        <p:tgtEl>
                                          <p:spTgt spid="32"/>
                                        </p:tgtEl>
                                      </p:cBhvr>
                                    </p:animEffect>
                                    <p:set>
                                      <p:cBhvr>
                                        <p:cTn id="58" dur="1" fill="hold">
                                          <p:stCondLst>
                                            <p:cond delay="999"/>
                                          </p:stCondLst>
                                        </p:cTn>
                                        <p:tgtEl>
                                          <p:spTgt spid="32"/>
                                        </p:tgtEl>
                                        <p:attrNameLst>
                                          <p:attrName>style.visibility</p:attrName>
                                        </p:attrNameLst>
                                      </p:cBhvr>
                                      <p:to>
                                        <p:strVal val="hidden"/>
                                      </p:to>
                                    </p:set>
                                  </p:childTnLst>
                                </p:cTn>
                              </p:par>
                              <p:par>
                                <p:cTn id="59" presetID="31" presetClass="exit" presetSubtype="0" fill="hold" grpId="0" nodeType="withEffect">
                                  <p:stCondLst>
                                    <p:cond delay="0"/>
                                  </p:stCondLst>
                                  <p:childTnLst>
                                    <p:anim calcmode="lin" valueType="num">
                                      <p:cBhvr>
                                        <p:cTn id="60" dur="1000"/>
                                        <p:tgtEl>
                                          <p:spTgt spid="40"/>
                                        </p:tgtEl>
                                        <p:attrNameLst>
                                          <p:attrName>ppt_w</p:attrName>
                                        </p:attrNameLst>
                                      </p:cBhvr>
                                      <p:tavLst>
                                        <p:tav tm="0">
                                          <p:val>
                                            <p:strVal val="ppt_w"/>
                                          </p:val>
                                        </p:tav>
                                        <p:tav tm="100000">
                                          <p:val>
                                            <p:fltVal val="0"/>
                                          </p:val>
                                        </p:tav>
                                      </p:tavLst>
                                    </p:anim>
                                    <p:anim calcmode="lin" valueType="num">
                                      <p:cBhvr>
                                        <p:cTn id="61" dur="1000"/>
                                        <p:tgtEl>
                                          <p:spTgt spid="40"/>
                                        </p:tgtEl>
                                        <p:attrNameLst>
                                          <p:attrName>ppt_h</p:attrName>
                                        </p:attrNameLst>
                                      </p:cBhvr>
                                      <p:tavLst>
                                        <p:tav tm="0">
                                          <p:val>
                                            <p:strVal val="ppt_h"/>
                                          </p:val>
                                        </p:tav>
                                        <p:tav tm="100000">
                                          <p:val>
                                            <p:fltVal val="0"/>
                                          </p:val>
                                        </p:tav>
                                      </p:tavLst>
                                    </p:anim>
                                    <p:anim calcmode="lin" valueType="num">
                                      <p:cBhvr>
                                        <p:cTn id="62" dur="1000"/>
                                        <p:tgtEl>
                                          <p:spTgt spid="40"/>
                                        </p:tgtEl>
                                        <p:attrNameLst>
                                          <p:attrName>style.rotation</p:attrName>
                                        </p:attrNameLst>
                                      </p:cBhvr>
                                      <p:tavLst>
                                        <p:tav tm="0">
                                          <p:val>
                                            <p:fltVal val="0"/>
                                          </p:val>
                                        </p:tav>
                                        <p:tav tm="100000">
                                          <p:val>
                                            <p:fltVal val="90"/>
                                          </p:val>
                                        </p:tav>
                                      </p:tavLst>
                                    </p:anim>
                                    <p:animEffect transition="out" filter="fade">
                                      <p:cBhvr>
                                        <p:cTn id="63" dur="1000"/>
                                        <p:tgtEl>
                                          <p:spTgt spid="40"/>
                                        </p:tgtEl>
                                      </p:cBhvr>
                                    </p:animEffect>
                                    <p:set>
                                      <p:cBhvr>
                                        <p:cTn id="64"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5" restart="whenNotActive" fill="hold" evtFilter="cancelBubble" nodeType="interactiveSeq">
                <p:stCondLst>
                  <p:cond evt="onClick" delay="0">
                    <p:tgtEl>
                      <p:spTgt spid="48"/>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13"/>
                                        </p:tgtEl>
                                      </p:cBhvr>
                                    </p:animEffect>
                                    <p:animScale>
                                      <p:cBhvr>
                                        <p:cTn id="70" dur="250" autoRev="1" fill="hold"/>
                                        <p:tgtEl>
                                          <p:spTgt spid="13"/>
                                        </p:tgtEl>
                                      </p:cBhvr>
                                      <p:by x="105000" y="105000"/>
                                    </p:animScale>
                                  </p:childTnLst>
                                </p:cTn>
                              </p:par>
                              <p:par>
                                <p:cTn id="71" presetID="26" presetClass="emph" presetSubtype="0" fill="hold" grpId="0" nodeType="withEffect">
                                  <p:stCondLst>
                                    <p:cond delay="0"/>
                                  </p:stCondLst>
                                  <p:childTnLst>
                                    <p:animEffect transition="out" filter="fade">
                                      <p:cBhvr>
                                        <p:cTn id="72" dur="500" tmFilter="0, 0; .2, .5; .8, .5; 1, 0"/>
                                        <p:tgtEl>
                                          <p:spTgt spid="48"/>
                                        </p:tgtEl>
                                      </p:cBhvr>
                                    </p:animEffect>
                                    <p:animScale>
                                      <p:cBhvr>
                                        <p:cTn id="73" dur="250" autoRev="1" fill="hold"/>
                                        <p:tgtEl>
                                          <p:spTgt spid="48"/>
                                        </p:tgtEl>
                                      </p:cBhvr>
                                      <p:by x="105000" y="105000"/>
                                    </p:animScale>
                                  </p:childTnLst>
                                </p:cTn>
                              </p:par>
                            </p:childTnLst>
                          </p:cTn>
                        </p:par>
                      </p:childTnLst>
                    </p:cTn>
                  </p:par>
                </p:childTnLst>
              </p:cTn>
              <p:nextCondLst>
                <p:cond evt="onClick" delay="0">
                  <p:tgtEl>
                    <p:spTgt spid="48"/>
                  </p:tgtEl>
                </p:cond>
              </p:nextCondLst>
            </p:seq>
            <p:seq concurrent="1" nextAc="seek">
              <p:cTn id="74" restart="whenNotActive" fill="hold" evtFilter="cancelBubble" nodeType="interactiveSeq">
                <p:stCondLst>
                  <p:cond evt="onClick" delay="0">
                    <p:tgtEl>
                      <p:spTgt spid="50"/>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nodeType="clickEffect">
                                  <p:stCondLst>
                                    <p:cond delay="0"/>
                                  </p:stCondLst>
                                  <p:childTnLst>
                                    <p:anim calcmode="lin" valueType="num">
                                      <p:cBhvr>
                                        <p:cTn id="78" dur="1000"/>
                                        <p:tgtEl>
                                          <p:spTgt spid="31"/>
                                        </p:tgtEl>
                                        <p:attrNameLst>
                                          <p:attrName>ppt_w</p:attrName>
                                        </p:attrNameLst>
                                      </p:cBhvr>
                                      <p:tavLst>
                                        <p:tav tm="0">
                                          <p:val>
                                            <p:strVal val="ppt_w"/>
                                          </p:val>
                                        </p:tav>
                                        <p:tav tm="100000">
                                          <p:val>
                                            <p:fltVal val="0"/>
                                          </p:val>
                                        </p:tav>
                                      </p:tavLst>
                                    </p:anim>
                                    <p:anim calcmode="lin" valueType="num">
                                      <p:cBhvr>
                                        <p:cTn id="79" dur="1000"/>
                                        <p:tgtEl>
                                          <p:spTgt spid="31"/>
                                        </p:tgtEl>
                                        <p:attrNameLst>
                                          <p:attrName>ppt_h</p:attrName>
                                        </p:attrNameLst>
                                      </p:cBhvr>
                                      <p:tavLst>
                                        <p:tav tm="0">
                                          <p:val>
                                            <p:strVal val="ppt_h"/>
                                          </p:val>
                                        </p:tav>
                                        <p:tav tm="100000">
                                          <p:val>
                                            <p:fltVal val="0"/>
                                          </p:val>
                                        </p:tav>
                                      </p:tavLst>
                                    </p:anim>
                                    <p:anim calcmode="lin" valueType="num">
                                      <p:cBhvr>
                                        <p:cTn id="80" dur="1000"/>
                                        <p:tgtEl>
                                          <p:spTgt spid="31"/>
                                        </p:tgtEl>
                                        <p:attrNameLst>
                                          <p:attrName>style.rotation</p:attrName>
                                        </p:attrNameLst>
                                      </p:cBhvr>
                                      <p:tavLst>
                                        <p:tav tm="0">
                                          <p:val>
                                            <p:fltVal val="0"/>
                                          </p:val>
                                        </p:tav>
                                        <p:tav tm="100000">
                                          <p:val>
                                            <p:fltVal val="90"/>
                                          </p:val>
                                        </p:tav>
                                      </p:tavLst>
                                    </p:anim>
                                    <p:animEffect transition="out" filter="fade">
                                      <p:cBhvr>
                                        <p:cTn id="81" dur="1000"/>
                                        <p:tgtEl>
                                          <p:spTgt spid="31"/>
                                        </p:tgtEl>
                                      </p:cBhvr>
                                    </p:animEffect>
                                    <p:set>
                                      <p:cBhvr>
                                        <p:cTn id="82" dur="1" fill="hold">
                                          <p:stCondLst>
                                            <p:cond delay="999"/>
                                          </p:stCondLst>
                                        </p:cTn>
                                        <p:tgtEl>
                                          <p:spTgt spid="31"/>
                                        </p:tgtEl>
                                        <p:attrNameLst>
                                          <p:attrName>style.visibility</p:attrName>
                                        </p:attrNameLst>
                                      </p:cBhvr>
                                      <p:to>
                                        <p:strVal val="hidden"/>
                                      </p:to>
                                    </p:set>
                                  </p:childTnLst>
                                </p:cTn>
                              </p:par>
                              <p:par>
                                <p:cTn id="83" presetID="31" presetClass="exit" presetSubtype="0" fill="hold" grpId="0" nodeType="withEffect">
                                  <p:stCondLst>
                                    <p:cond delay="0"/>
                                  </p:stCondLst>
                                  <p:childTnLst>
                                    <p:anim calcmode="lin" valueType="num">
                                      <p:cBhvr>
                                        <p:cTn id="84" dur="1000"/>
                                        <p:tgtEl>
                                          <p:spTgt spid="50"/>
                                        </p:tgtEl>
                                        <p:attrNameLst>
                                          <p:attrName>ppt_w</p:attrName>
                                        </p:attrNameLst>
                                      </p:cBhvr>
                                      <p:tavLst>
                                        <p:tav tm="0">
                                          <p:val>
                                            <p:strVal val="ppt_w"/>
                                          </p:val>
                                        </p:tav>
                                        <p:tav tm="100000">
                                          <p:val>
                                            <p:fltVal val="0"/>
                                          </p:val>
                                        </p:tav>
                                      </p:tavLst>
                                    </p:anim>
                                    <p:anim calcmode="lin" valueType="num">
                                      <p:cBhvr>
                                        <p:cTn id="85" dur="1000"/>
                                        <p:tgtEl>
                                          <p:spTgt spid="50"/>
                                        </p:tgtEl>
                                        <p:attrNameLst>
                                          <p:attrName>ppt_h</p:attrName>
                                        </p:attrNameLst>
                                      </p:cBhvr>
                                      <p:tavLst>
                                        <p:tav tm="0">
                                          <p:val>
                                            <p:strVal val="ppt_h"/>
                                          </p:val>
                                        </p:tav>
                                        <p:tav tm="100000">
                                          <p:val>
                                            <p:fltVal val="0"/>
                                          </p:val>
                                        </p:tav>
                                      </p:tavLst>
                                    </p:anim>
                                    <p:anim calcmode="lin" valueType="num">
                                      <p:cBhvr>
                                        <p:cTn id="86" dur="1000"/>
                                        <p:tgtEl>
                                          <p:spTgt spid="50"/>
                                        </p:tgtEl>
                                        <p:attrNameLst>
                                          <p:attrName>style.rotation</p:attrName>
                                        </p:attrNameLst>
                                      </p:cBhvr>
                                      <p:tavLst>
                                        <p:tav tm="0">
                                          <p:val>
                                            <p:fltVal val="0"/>
                                          </p:val>
                                        </p:tav>
                                        <p:tav tm="100000">
                                          <p:val>
                                            <p:fltVal val="90"/>
                                          </p:val>
                                        </p:tav>
                                      </p:tavLst>
                                    </p:anim>
                                    <p:animEffect transition="out" filter="fade">
                                      <p:cBhvr>
                                        <p:cTn id="87" dur="1000"/>
                                        <p:tgtEl>
                                          <p:spTgt spid="50"/>
                                        </p:tgtEl>
                                      </p:cBhvr>
                                    </p:animEffect>
                                    <p:set>
                                      <p:cBhvr>
                                        <p:cTn id="88" dur="1" fill="hold">
                                          <p:stCondLst>
                                            <p:cond delay="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9" restart="whenNotActive" fill="hold" evtFilter="cancelBubble" nodeType="interactiveSeq">
                <p:stCondLst>
                  <p:cond evt="onClick" delay="0">
                    <p:tgtEl>
                      <p:spTgt spid="42"/>
                    </p:tgtEl>
                  </p:cond>
                </p:stCondLst>
                <p:endSync evt="end" delay="0">
                  <p:rtn val="all"/>
                </p:endSync>
                <p:childTnLst>
                  <p:par>
                    <p:cTn id="90" fill="hold">
                      <p:stCondLst>
                        <p:cond delay="0"/>
                      </p:stCondLst>
                      <p:childTnLst>
                        <p:par>
                          <p:cTn id="91" fill="hold">
                            <p:stCondLst>
                              <p:cond delay="0"/>
                            </p:stCondLst>
                            <p:childTnLst>
                              <p:par>
                                <p:cTn id="92" presetID="26" presetClass="emph" presetSubtype="0" fill="hold" nodeType="clickEffect">
                                  <p:stCondLst>
                                    <p:cond delay="0"/>
                                  </p:stCondLst>
                                  <p:childTnLst>
                                    <p:animEffect transition="out" filter="fade">
                                      <p:cBhvr>
                                        <p:cTn id="93" dur="500" tmFilter="0, 0; .2, .5; .8, .5; 1, 0"/>
                                        <p:tgtEl>
                                          <p:spTgt spid="12"/>
                                        </p:tgtEl>
                                      </p:cBhvr>
                                    </p:animEffect>
                                    <p:animScale>
                                      <p:cBhvr>
                                        <p:cTn id="94" dur="250" autoRev="1" fill="hold"/>
                                        <p:tgtEl>
                                          <p:spTgt spid="12"/>
                                        </p:tgtEl>
                                      </p:cBhvr>
                                      <p:by x="105000" y="105000"/>
                                    </p:animScale>
                                  </p:childTnLst>
                                </p:cTn>
                              </p:par>
                              <p:par>
                                <p:cTn id="95" presetID="26" presetClass="emph" presetSubtype="0" fill="hold" grpId="0" nodeType="withEffect">
                                  <p:stCondLst>
                                    <p:cond delay="0"/>
                                  </p:stCondLst>
                                  <p:childTnLst>
                                    <p:animEffect transition="out" filter="fade">
                                      <p:cBhvr>
                                        <p:cTn id="96" dur="500" tmFilter="0, 0; .2, .5; .8, .5; 1, 0"/>
                                        <p:tgtEl>
                                          <p:spTgt spid="42"/>
                                        </p:tgtEl>
                                      </p:cBhvr>
                                    </p:animEffect>
                                    <p:animScale>
                                      <p:cBhvr>
                                        <p:cTn id="97" dur="250" autoRev="1" fill="hold"/>
                                        <p:tgtEl>
                                          <p:spTgt spid="42"/>
                                        </p:tgtEl>
                                      </p:cBhvr>
                                      <p:by x="105000" y="105000"/>
                                    </p:animScale>
                                  </p:childTnLst>
                                </p:cTn>
                              </p:par>
                            </p:childTnLst>
                          </p:cTn>
                        </p:par>
                      </p:childTnLst>
                    </p:cTn>
                  </p:par>
                </p:childTnLst>
              </p:cTn>
              <p:nextCondLst>
                <p:cond evt="onClick" delay="0">
                  <p:tgtEl>
                    <p:spTgt spid="42"/>
                  </p:tgtEl>
                </p:cond>
              </p:nextCondLst>
            </p:seq>
            <p:seq concurrent="1" nextAc="seek">
              <p:cTn id="98" restart="whenNotActive" fill="hold" evtFilter="cancelBubble" nodeType="interactiveSeq">
                <p:stCondLst>
                  <p:cond evt="onClick" delay="0">
                    <p:tgtEl>
                      <p:spTgt spid="52"/>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nodeType="clickEffect">
                                  <p:stCondLst>
                                    <p:cond delay="0"/>
                                  </p:stCondLst>
                                  <p:childTnLst>
                                    <p:animEffect transition="out" filter="fade">
                                      <p:cBhvr>
                                        <p:cTn id="102" dur="500" tmFilter="0, 0; .2, .5; .8, .5; 1, 0"/>
                                        <p:tgtEl>
                                          <p:spTgt spid="29"/>
                                        </p:tgtEl>
                                      </p:cBhvr>
                                    </p:animEffect>
                                    <p:animScale>
                                      <p:cBhvr>
                                        <p:cTn id="103" dur="250" autoRev="1" fill="hold"/>
                                        <p:tgtEl>
                                          <p:spTgt spid="29"/>
                                        </p:tgtEl>
                                      </p:cBhvr>
                                      <p:by x="105000" y="105000"/>
                                    </p:animScale>
                                  </p:childTnLst>
                                </p:cTn>
                              </p:par>
                              <p:par>
                                <p:cTn id="104" presetID="26" presetClass="emph" presetSubtype="0" fill="hold" grpId="0" nodeType="withEffect">
                                  <p:stCondLst>
                                    <p:cond delay="0"/>
                                  </p:stCondLst>
                                  <p:childTnLst>
                                    <p:animEffect transition="out" filter="fade">
                                      <p:cBhvr>
                                        <p:cTn id="105" dur="500" tmFilter="0, 0; .2, .5; .8, .5; 1, 0"/>
                                        <p:tgtEl>
                                          <p:spTgt spid="52"/>
                                        </p:tgtEl>
                                      </p:cBhvr>
                                    </p:animEffect>
                                    <p:animScale>
                                      <p:cBhvr>
                                        <p:cTn id="106" dur="250" autoRev="1" fill="hold"/>
                                        <p:tgtEl>
                                          <p:spTgt spid="52"/>
                                        </p:tgtEl>
                                      </p:cBhvr>
                                      <p:by x="105000" y="105000"/>
                                    </p:animScale>
                                  </p:childTnLst>
                                </p:cTn>
                              </p:par>
                            </p:childTnLst>
                          </p:cTn>
                        </p:par>
                      </p:childTnLst>
                    </p:cTn>
                  </p:par>
                </p:childTnLst>
              </p:cTn>
              <p:nextCondLst>
                <p:cond evt="onClick" delay="0">
                  <p:tgtEl>
                    <p:spTgt spid="52"/>
                  </p:tgtEl>
                </p:cond>
              </p:nextCondLst>
            </p:seq>
            <p:seq concurrent="1" nextAc="seek">
              <p:cTn id="107" restart="whenNotActive" fill="hold" evtFilter="cancelBubble" nodeType="interactiveSeq">
                <p:stCondLst>
                  <p:cond evt="onClick" delay="0">
                    <p:tgtEl>
                      <p:spTgt spid="54"/>
                    </p:tgtEl>
                  </p:cond>
                </p:stCondLst>
                <p:endSync evt="end" delay="0">
                  <p:rtn val="all"/>
                </p:endSync>
                <p:childTnLst>
                  <p:par>
                    <p:cTn id="108" fill="hold">
                      <p:stCondLst>
                        <p:cond delay="0"/>
                      </p:stCondLst>
                      <p:childTnLst>
                        <p:par>
                          <p:cTn id="109" fill="hold">
                            <p:stCondLst>
                              <p:cond delay="0"/>
                            </p:stCondLst>
                            <p:childTnLst>
                              <p:par>
                                <p:cTn id="110" presetID="31" presetClass="exit" presetSubtype="0" fill="hold" nodeType="clickEffect">
                                  <p:stCondLst>
                                    <p:cond delay="0"/>
                                  </p:stCondLst>
                                  <p:childTnLst>
                                    <p:anim calcmode="lin" valueType="num">
                                      <p:cBhvr>
                                        <p:cTn id="111" dur="1000"/>
                                        <p:tgtEl>
                                          <p:spTgt spid="15"/>
                                        </p:tgtEl>
                                        <p:attrNameLst>
                                          <p:attrName>ppt_w</p:attrName>
                                        </p:attrNameLst>
                                      </p:cBhvr>
                                      <p:tavLst>
                                        <p:tav tm="0">
                                          <p:val>
                                            <p:strVal val="ppt_w"/>
                                          </p:val>
                                        </p:tav>
                                        <p:tav tm="100000">
                                          <p:val>
                                            <p:fltVal val="0"/>
                                          </p:val>
                                        </p:tav>
                                      </p:tavLst>
                                    </p:anim>
                                    <p:anim calcmode="lin" valueType="num">
                                      <p:cBhvr>
                                        <p:cTn id="112" dur="1000"/>
                                        <p:tgtEl>
                                          <p:spTgt spid="15"/>
                                        </p:tgtEl>
                                        <p:attrNameLst>
                                          <p:attrName>ppt_h</p:attrName>
                                        </p:attrNameLst>
                                      </p:cBhvr>
                                      <p:tavLst>
                                        <p:tav tm="0">
                                          <p:val>
                                            <p:strVal val="ppt_h"/>
                                          </p:val>
                                        </p:tav>
                                        <p:tav tm="100000">
                                          <p:val>
                                            <p:fltVal val="0"/>
                                          </p:val>
                                        </p:tav>
                                      </p:tavLst>
                                    </p:anim>
                                    <p:anim calcmode="lin" valueType="num">
                                      <p:cBhvr>
                                        <p:cTn id="113" dur="1000"/>
                                        <p:tgtEl>
                                          <p:spTgt spid="15"/>
                                        </p:tgtEl>
                                        <p:attrNameLst>
                                          <p:attrName>style.rotation</p:attrName>
                                        </p:attrNameLst>
                                      </p:cBhvr>
                                      <p:tavLst>
                                        <p:tav tm="0">
                                          <p:val>
                                            <p:fltVal val="0"/>
                                          </p:val>
                                        </p:tav>
                                        <p:tav tm="100000">
                                          <p:val>
                                            <p:fltVal val="90"/>
                                          </p:val>
                                        </p:tav>
                                      </p:tavLst>
                                    </p:anim>
                                    <p:animEffect transition="out" filter="fade">
                                      <p:cBhvr>
                                        <p:cTn id="114" dur="1000"/>
                                        <p:tgtEl>
                                          <p:spTgt spid="15"/>
                                        </p:tgtEl>
                                      </p:cBhvr>
                                    </p:animEffect>
                                    <p:set>
                                      <p:cBhvr>
                                        <p:cTn id="115" dur="1" fill="hold">
                                          <p:stCondLst>
                                            <p:cond delay="999"/>
                                          </p:stCondLst>
                                        </p:cTn>
                                        <p:tgtEl>
                                          <p:spTgt spid="15"/>
                                        </p:tgtEl>
                                        <p:attrNameLst>
                                          <p:attrName>style.visibility</p:attrName>
                                        </p:attrNameLst>
                                      </p:cBhvr>
                                      <p:to>
                                        <p:strVal val="hidden"/>
                                      </p:to>
                                    </p:set>
                                  </p:childTnLst>
                                </p:cTn>
                              </p:par>
                              <p:par>
                                <p:cTn id="116" presetID="31" presetClass="exit" presetSubtype="0" fill="hold" grpId="0" nodeType="withEffect">
                                  <p:stCondLst>
                                    <p:cond delay="0"/>
                                  </p:stCondLst>
                                  <p:childTnLst>
                                    <p:anim calcmode="lin" valueType="num">
                                      <p:cBhvr>
                                        <p:cTn id="117" dur="1000"/>
                                        <p:tgtEl>
                                          <p:spTgt spid="54"/>
                                        </p:tgtEl>
                                        <p:attrNameLst>
                                          <p:attrName>ppt_w</p:attrName>
                                        </p:attrNameLst>
                                      </p:cBhvr>
                                      <p:tavLst>
                                        <p:tav tm="0">
                                          <p:val>
                                            <p:strVal val="ppt_w"/>
                                          </p:val>
                                        </p:tav>
                                        <p:tav tm="100000">
                                          <p:val>
                                            <p:fltVal val="0"/>
                                          </p:val>
                                        </p:tav>
                                      </p:tavLst>
                                    </p:anim>
                                    <p:anim calcmode="lin" valueType="num">
                                      <p:cBhvr>
                                        <p:cTn id="118" dur="1000"/>
                                        <p:tgtEl>
                                          <p:spTgt spid="54"/>
                                        </p:tgtEl>
                                        <p:attrNameLst>
                                          <p:attrName>ppt_h</p:attrName>
                                        </p:attrNameLst>
                                      </p:cBhvr>
                                      <p:tavLst>
                                        <p:tav tm="0">
                                          <p:val>
                                            <p:strVal val="ppt_h"/>
                                          </p:val>
                                        </p:tav>
                                        <p:tav tm="100000">
                                          <p:val>
                                            <p:fltVal val="0"/>
                                          </p:val>
                                        </p:tav>
                                      </p:tavLst>
                                    </p:anim>
                                    <p:anim calcmode="lin" valueType="num">
                                      <p:cBhvr>
                                        <p:cTn id="119" dur="1000"/>
                                        <p:tgtEl>
                                          <p:spTgt spid="54"/>
                                        </p:tgtEl>
                                        <p:attrNameLst>
                                          <p:attrName>style.rotation</p:attrName>
                                        </p:attrNameLst>
                                      </p:cBhvr>
                                      <p:tavLst>
                                        <p:tav tm="0">
                                          <p:val>
                                            <p:fltVal val="0"/>
                                          </p:val>
                                        </p:tav>
                                        <p:tav tm="100000">
                                          <p:val>
                                            <p:fltVal val="90"/>
                                          </p:val>
                                        </p:tav>
                                      </p:tavLst>
                                    </p:anim>
                                    <p:animEffect transition="out" filter="fade">
                                      <p:cBhvr>
                                        <p:cTn id="120" dur="1000"/>
                                        <p:tgtEl>
                                          <p:spTgt spid="54"/>
                                        </p:tgtEl>
                                      </p:cBhvr>
                                    </p:animEffect>
                                    <p:set>
                                      <p:cBhvr>
                                        <p:cTn id="121" dur="1" fill="hold">
                                          <p:stCondLst>
                                            <p:cond delay="9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bldLst>
      <p:bldP spid="37" grpId="0"/>
      <p:bldP spid="38" grpId="0"/>
      <p:bldP spid="40" grpId="0"/>
      <p:bldP spid="42" grpId="0"/>
      <p:bldP spid="44" grpId="0"/>
      <p:bldP spid="48" grpId="0"/>
      <p:bldP spid="50" grpId="0"/>
      <p:bldP spid="46" grpId="0"/>
      <p:bldP spid="52" grpId="0"/>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89270" cy="707849"/>
          </a:xfrm>
        </p:spPr>
        <p:txBody>
          <a:bodyPr>
            <a:normAutofit fontScale="90000"/>
          </a:bodyPr>
          <a:lstStyle/>
          <a:p>
            <a:r>
              <a:rPr lang="en-GB" sz="2800" b="1" dirty="0">
                <a:solidFill>
                  <a:schemeClr val="bg1"/>
                </a:solidFill>
              </a:rPr>
              <a:t>Verbs like entendre in the plural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345640"/>
            <a:ext cx="120120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rPr>
              <a:t>You already know the </a:t>
            </a:r>
            <a:r>
              <a:rPr kumimoji="0" lang="en-US" sz="2200" b="0" i="1" u="none" strike="noStrike" kern="1200" cap="none" spc="0" normalizeH="0" baseline="0" noProof="0" dirty="0">
                <a:ln>
                  <a:noFill/>
                </a:ln>
                <a:solidFill>
                  <a:srgbClr val="4472C4">
                    <a:lumMod val="50000"/>
                  </a:srgbClr>
                </a:solidFill>
                <a:effectLst/>
                <a:uLnTx/>
                <a:uFillTx/>
              </a:rPr>
              <a:t>je</a:t>
            </a:r>
            <a:r>
              <a:rPr lang="en-US" sz="2200" i="1" dirty="0">
                <a:solidFill>
                  <a:srgbClr val="4472C4">
                    <a:lumMod val="50000"/>
                  </a:srgbClr>
                </a:solidFill>
              </a:rPr>
              <a:t>, </a:t>
            </a:r>
            <a:r>
              <a:rPr kumimoji="0" lang="en-US" sz="2200" b="0" i="1" u="none" strike="noStrike" kern="1200" cap="none" spc="0" normalizeH="0" baseline="0" noProof="0" dirty="0" err="1">
                <a:ln>
                  <a:noFill/>
                </a:ln>
                <a:solidFill>
                  <a:srgbClr val="4472C4">
                    <a:lumMod val="50000"/>
                  </a:srgbClr>
                </a:solidFill>
                <a:effectLst/>
                <a:uLnTx/>
                <a:uFillTx/>
              </a:rPr>
              <a:t>tu</a:t>
            </a:r>
            <a:r>
              <a:rPr kumimoji="0" lang="en-US" sz="2200" b="0" i="1" u="none" strike="noStrike" kern="1200" cap="none" spc="0" normalizeH="0" baseline="0" noProof="0" dirty="0">
                <a:ln>
                  <a:noFill/>
                </a:ln>
                <a:solidFill>
                  <a:srgbClr val="4472C4">
                    <a:lumMod val="50000"/>
                  </a:srgbClr>
                </a:solidFill>
                <a:effectLst/>
                <a:uLnTx/>
                <a:uFillTx/>
              </a:rPr>
              <a:t> </a:t>
            </a:r>
            <a:r>
              <a:rPr kumimoji="0" lang="en-US" sz="2200" b="0" u="none" strike="noStrike" kern="1200" cap="none" spc="0" normalizeH="0" baseline="0" noProof="0" dirty="0">
                <a:ln>
                  <a:noFill/>
                </a:ln>
                <a:solidFill>
                  <a:srgbClr val="4472C4">
                    <a:lumMod val="50000"/>
                  </a:srgbClr>
                </a:solidFill>
                <a:effectLst/>
                <a:uLnTx/>
                <a:uFillTx/>
              </a:rPr>
              <a:t>and</a:t>
            </a:r>
            <a:r>
              <a:rPr kumimoji="0" lang="en-US" sz="2200" b="0" i="1" u="none" strike="noStrike" kern="1200" cap="none" spc="0" normalizeH="0" baseline="0" noProof="0" dirty="0">
                <a:ln>
                  <a:noFill/>
                </a:ln>
                <a:solidFill>
                  <a:srgbClr val="4472C4">
                    <a:lumMod val="50000"/>
                  </a:srgbClr>
                </a:solidFill>
                <a:effectLst/>
                <a:uLnTx/>
                <a:uFillTx/>
              </a:rPr>
              <a:t> il/</a:t>
            </a:r>
            <a:r>
              <a:rPr kumimoji="0" lang="en-US" sz="2200" b="0" i="1" u="none" strike="noStrike" kern="1200" cap="none" spc="0" normalizeH="0" baseline="0" noProof="0" dirty="0" err="1">
                <a:ln>
                  <a:noFill/>
                </a:ln>
                <a:solidFill>
                  <a:srgbClr val="4472C4">
                    <a:lumMod val="50000"/>
                  </a:srgbClr>
                </a:solidFill>
                <a:effectLst/>
                <a:uLnTx/>
                <a:uFillTx/>
              </a:rPr>
              <a:t>elle</a:t>
            </a:r>
            <a:r>
              <a:rPr kumimoji="0" lang="en-US" sz="2200" b="0" i="1" u="none" strike="noStrike" kern="1200" cap="none" spc="0" normalizeH="0" baseline="0" noProof="0" dirty="0">
                <a:ln>
                  <a:noFill/>
                </a:ln>
                <a:solidFill>
                  <a:srgbClr val="4472C4">
                    <a:lumMod val="50000"/>
                  </a:srgbClr>
                </a:solidFill>
                <a:effectLst/>
                <a:uLnTx/>
                <a:uFillTx/>
              </a:rPr>
              <a:t> </a:t>
            </a:r>
            <a:r>
              <a:rPr kumimoji="0" lang="en-US" sz="2200" b="0" i="0" u="none" strike="noStrike" kern="1200" cap="none" spc="0" normalizeH="0" baseline="0" noProof="0" dirty="0">
                <a:ln>
                  <a:noFill/>
                </a:ln>
                <a:solidFill>
                  <a:srgbClr val="4472C4">
                    <a:lumMod val="50000"/>
                  </a:srgbClr>
                </a:solidFill>
                <a:effectLst/>
                <a:uLnTx/>
                <a:uFillTx/>
              </a:rPr>
              <a:t>forms of </a:t>
            </a:r>
            <a:r>
              <a:rPr kumimoji="0" lang="en-US" sz="2200" b="1" i="0" u="none" strike="noStrike" kern="1200" cap="none" spc="0" normalizeH="0" baseline="0" noProof="0" dirty="0">
                <a:ln>
                  <a:noFill/>
                </a:ln>
                <a:solidFill>
                  <a:srgbClr val="4472C4">
                    <a:lumMod val="50000"/>
                  </a:srgbClr>
                </a:solidFill>
                <a:effectLst/>
                <a:uLnTx/>
                <a:uFillTx/>
              </a:rPr>
              <a:t>verbs like entendre</a:t>
            </a:r>
            <a:r>
              <a:rPr kumimoji="0" lang="en-US" sz="2200" b="0" i="0" u="none" strike="noStrike" kern="1200" cap="none" spc="0" normalizeH="0" baseline="0" noProof="0" dirty="0">
                <a:ln>
                  <a:noFill/>
                </a:ln>
                <a:solidFill>
                  <a:srgbClr val="4472C4">
                    <a:lumMod val="50000"/>
                  </a:srgbClr>
                </a:solidFill>
                <a:effectLst/>
                <a:uLnTx/>
                <a:uFillTx/>
              </a:rPr>
              <a: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	</a:t>
            </a:r>
            <a:endPar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6" name="Rectangle 25" hidden="1">
            <a:extLst>
              <a:ext uri="{FF2B5EF4-FFF2-40B4-BE49-F238E27FC236}">
                <a16:creationId xmlns:a16="http://schemas.microsoft.com/office/drawing/2014/main" id="{BF708BD9-F0B4-4466-B7BD-811A3A1D4E2B}"/>
              </a:ext>
            </a:extLst>
          </p:cNvPr>
          <p:cNvSpPr/>
          <p:nvPr/>
        </p:nvSpPr>
        <p:spPr>
          <a:xfrm>
            <a:off x="6610350" y="4743154"/>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hidden="1">
            <a:extLst>
              <a:ext uri="{FF2B5EF4-FFF2-40B4-BE49-F238E27FC236}">
                <a16:creationId xmlns:a16="http://schemas.microsoft.com/office/drawing/2014/main" id="{5ADF393F-7408-4B4A-8C42-CF0163C4D940}"/>
              </a:ext>
            </a:extLst>
          </p:cNvPr>
          <p:cNvSpPr/>
          <p:nvPr/>
        </p:nvSpPr>
        <p:spPr>
          <a:xfrm>
            <a:off x="6610350" y="5033746"/>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hidden="1">
            <a:extLst>
              <a:ext uri="{FF2B5EF4-FFF2-40B4-BE49-F238E27FC236}">
                <a16:creationId xmlns:a16="http://schemas.microsoft.com/office/drawing/2014/main" id="{4480ACA5-AFBA-410D-8A68-A21EA575271B}"/>
              </a:ext>
            </a:extLst>
          </p:cNvPr>
          <p:cNvSpPr/>
          <p:nvPr/>
        </p:nvSpPr>
        <p:spPr>
          <a:xfrm>
            <a:off x="6610350" y="5485373"/>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hidden="1">
            <a:extLst>
              <a:ext uri="{FF2B5EF4-FFF2-40B4-BE49-F238E27FC236}">
                <a16:creationId xmlns:a16="http://schemas.microsoft.com/office/drawing/2014/main" id="{C1752143-A88F-4FBB-A074-68D6459CB4D8}"/>
              </a:ext>
            </a:extLst>
          </p:cNvPr>
          <p:cNvSpPr/>
          <p:nvPr/>
        </p:nvSpPr>
        <p:spPr>
          <a:xfrm>
            <a:off x="6610350" y="5774858"/>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4A970641-4463-4C67-BC95-8D4E1793F339}"/>
              </a:ext>
            </a:extLst>
          </p:cNvPr>
          <p:cNvSpPr txBox="1"/>
          <p:nvPr/>
        </p:nvSpPr>
        <p:spPr>
          <a:xfrm>
            <a:off x="257987" y="1953355"/>
            <a:ext cx="618363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answer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am answering</a:t>
            </a:r>
          </a:p>
        </p:txBody>
      </p:sp>
      <p:sp>
        <p:nvSpPr>
          <p:cNvPr id="34" name="TextBox 33">
            <a:extLst>
              <a:ext uri="{FF2B5EF4-FFF2-40B4-BE49-F238E27FC236}">
                <a16:creationId xmlns:a16="http://schemas.microsoft.com/office/drawing/2014/main" id="{BCE2CB91-49D9-4127-BB7F-C247586DD0BB}"/>
              </a:ext>
            </a:extLst>
          </p:cNvPr>
          <p:cNvSpPr txBox="1"/>
          <p:nvPr/>
        </p:nvSpPr>
        <p:spPr>
          <a:xfrm>
            <a:off x="257987" y="2683609"/>
            <a:ext cx="618363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répond</a:t>
            </a:r>
            <a:r>
              <a:rPr kumimoji="0" lang="en-US" sz="2200" b="1" i="0" u="none" strike="noStrike" kern="1200" cap="none" spc="0" normalizeH="0" baseline="0" noProof="0" dirty="0" err="1">
                <a:ln>
                  <a:noFill/>
                </a:ln>
                <a:solidFill>
                  <a:srgbClr val="E65D00"/>
                </a:solidFill>
                <a:effectLst/>
                <a:uLnTx/>
                <a:uFillTx/>
                <a:latin typeface="Century Gothic" panose="020F0302020204030204"/>
                <a:ea typeface="+mn-ea"/>
                <a:cs typeface="+mn-cs"/>
              </a:rPr>
              <a:t>s</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40758F7F-E552-4985-8F98-75B7ED5EA5AA}"/>
              </a:ext>
            </a:extLst>
          </p:cNvPr>
          <p:cNvSpPr txBox="1"/>
          <p:nvPr/>
        </p:nvSpPr>
        <p:spPr>
          <a:xfrm>
            <a:off x="3632941" y="1973309"/>
            <a:ext cx="618363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dirty="0">
                <a:solidFill>
                  <a:srgbClr val="4472C4">
                    <a:lumMod val="50000"/>
                  </a:srgbClr>
                </a:solidFill>
                <a:latin typeface="Century Gothic" panose="020F0302020204030204"/>
              </a:rPr>
              <a:t>y</a:t>
            </a:r>
            <a:r>
              <a:rPr kumimoji="0" lang="en-US" sz="2200" i="1" u="none" strike="noStrike" kern="1200" cap="none" spc="0" normalizeH="0" baseline="0" noProof="0" dirty="0" err="1">
                <a:ln>
                  <a:noFill/>
                </a:ln>
                <a:solidFill>
                  <a:srgbClr val="4472C4">
                    <a:lumMod val="50000"/>
                  </a:srgbClr>
                </a:solidFill>
                <a:effectLst/>
                <a:uLnTx/>
                <a:uFillTx/>
                <a:latin typeface="Century Gothic" panose="020F0302020204030204"/>
              </a:rPr>
              <a:t>ou</a:t>
            </a:r>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rPr>
              <a:t> answer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rPr>
              <a:t>you are answering</a:t>
            </a:r>
          </a:p>
        </p:txBody>
      </p:sp>
      <p:sp>
        <p:nvSpPr>
          <p:cNvPr id="36" name="TextBox 35">
            <a:extLst>
              <a:ext uri="{FF2B5EF4-FFF2-40B4-BE49-F238E27FC236}">
                <a16:creationId xmlns:a16="http://schemas.microsoft.com/office/drawing/2014/main" id="{D57BEE3E-81BC-4CF8-A6DC-4C3B9056861A}"/>
              </a:ext>
            </a:extLst>
          </p:cNvPr>
          <p:cNvSpPr txBox="1"/>
          <p:nvPr/>
        </p:nvSpPr>
        <p:spPr>
          <a:xfrm>
            <a:off x="3625127" y="2683609"/>
            <a:ext cx="618363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répond</a:t>
            </a:r>
            <a:r>
              <a:rPr kumimoji="0" lang="en-US" sz="2200" b="1" i="0" u="none" strike="noStrike" kern="1200" cap="none" spc="0" normalizeH="0" baseline="0" noProof="0" dirty="0" err="1">
                <a:ln>
                  <a:noFill/>
                </a:ln>
                <a:solidFill>
                  <a:srgbClr val="E65D00"/>
                </a:solidFill>
                <a:effectLst/>
                <a:uLnTx/>
                <a:uFillTx/>
                <a:latin typeface="Century Gothic" panose="020F0302020204030204"/>
                <a:ea typeface="+mn-ea"/>
                <a:cs typeface="+mn-cs"/>
              </a:rPr>
              <a:t>s</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904FA8FD-A352-4F1F-82CE-ACF43C0F4634}"/>
              </a:ext>
            </a:extLst>
          </p:cNvPr>
          <p:cNvSpPr txBox="1"/>
          <p:nvPr/>
        </p:nvSpPr>
        <p:spPr>
          <a:xfrm>
            <a:off x="8033218" y="1968238"/>
            <a:ext cx="618363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dirty="0">
                <a:solidFill>
                  <a:srgbClr val="4472C4">
                    <a:lumMod val="50000"/>
                  </a:srgbClr>
                </a:solidFill>
                <a:latin typeface="Century Gothic" panose="020F0302020204030204"/>
              </a:rPr>
              <a:t>he/she answers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dirty="0">
                <a:solidFill>
                  <a:srgbClr val="4472C4">
                    <a:lumMod val="50000"/>
                  </a:srgbClr>
                </a:solidFill>
                <a:latin typeface="Century Gothic" panose="020F0302020204030204"/>
              </a:rPr>
              <a:t>he/she is answering</a:t>
            </a:r>
            <a:endPar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8" name="TextBox 37">
            <a:extLst>
              <a:ext uri="{FF2B5EF4-FFF2-40B4-BE49-F238E27FC236}">
                <a16:creationId xmlns:a16="http://schemas.microsoft.com/office/drawing/2014/main" id="{795F02CF-2665-4CEE-B706-B9695DFF6768}"/>
              </a:ext>
            </a:extLst>
          </p:cNvPr>
          <p:cNvSpPr txBox="1"/>
          <p:nvPr/>
        </p:nvSpPr>
        <p:spPr>
          <a:xfrm>
            <a:off x="8033218" y="2699416"/>
            <a:ext cx="404892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répond</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0EB4DD5D-1D8E-4F9E-8EBB-1D7893C12900}"/>
              </a:ext>
            </a:extLst>
          </p:cNvPr>
          <p:cNvSpPr txBox="1"/>
          <p:nvPr/>
        </p:nvSpPr>
        <p:spPr>
          <a:xfrm>
            <a:off x="267856" y="3360115"/>
            <a:ext cx="11814284" cy="104336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rPr>
              <a:t>Verbs like entendre </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rPr>
              <a:t>in the ‘nous’ and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rPr>
              <a:t>vous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rPr>
              <a:t>’ form have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rPr>
              <a:t>the same ending as –ER verbs</a:t>
            </a:r>
            <a:r>
              <a:rPr lang="en-US" sz="2200" dirty="0">
                <a:solidFill>
                  <a:srgbClr val="4472C4">
                    <a:lumMod val="50000"/>
                  </a:srgbClr>
                </a:solidFill>
                <a:latin typeface="Century Gothic" panose="020F0302020204030204"/>
              </a:rPr>
              <a:t>.</a:t>
            </a:r>
            <a:endPar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ndParaRPr>
          </a:p>
          <a:p>
            <a:pPr lvl="0">
              <a:lnSpc>
                <a:spcPct val="150000"/>
              </a:lnSpc>
              <a:defRPr/>
            </a:pPr>
            <a:r>
              <a:rPr lang="en-US" sz="2200" b="1" dirty="0">
                <a:solidFill>
                  <a:srgbClr val="4472C4">
                    <a:lumMod val="50000"/>
                  </a:srgbClr>
                </a:solidFill>
                <a:latin typeface="Century Gothic" panose="020F0302020204030204"/>
              </a:rPr>
              <a:t>Remove </a:t>
            </a:r>
            <a:r>
              <a:rPr lang="en-US" sz="2200" b="1" dirty="0">
                <a:solidFill>
                  <a:srgbClr val="4472C4">
                    <a:lumMod val="50000"/>
                  </a:srgbClr>
                </a:solidFill>
              </a:rPr>
              <a:t>-RE </a:t>
            </a:r>
            <a:r>
              <a:rPr lang="en-US" sz="2200" dirty="0">
                <a:solidFill>
                  <a:srgbClr val="4472C4">
                    <a:lumMod val="50000"/>
                  </a:srgbClr>
                </a:solidFill>
                <a:latin typeface="Century Gothic" panose="020F0302020204030204"/>
              </a:rPr>
              <a:t>and add </a:t>
            </a:r>
            <a:r>
              <a:rPr lang="en-US" sz="2200" b="1" dirty="0">
                <a:solidFill>
                  <a:srgbClr val="4472C4">
                    <a:lumMod val="50000"/>
                  </a:srgbClr>
                </a:solidFill>
              </a:rPr>
              <a:t>-ONS </a:t>
            </a:r>
            <a:r>
              <a:rPr lang="en-US" sz="2200" dirty="0">
                <a:solidFill>
                  <a:srgbClr val="4472C4">
                    <a:lumMod val="50000"/>
                  </a:srgbClr>
                </a:solidFill>
                <a:latin typeface="Century Gothic" panose="020F0302020204030204"/>
              </a:rPr>
              <a:t>(nous), </a:t>
            </a:r>
            <a:r>
              <a:rPr lang="en-US" sz="2200" b="1" dirty="0">
                <a:solidFill>
                  <a:srgbClr val="4472C4">
                    <a:lumMod val="50000"/>
                  </a:srgbClr>
                </a:solidFill>
                <a:latin typeface="Century Gothic" panose="020F0302020204030204"/>
              </a:rPr>
              <a:t>-EZ </a:t>
            </a:r>
            <a:r>
              <a:rPr lang="en-US" sz="2200" dirty="0">
                <a:solidFill>
                  <a:srgbClr val="4472C4">
                    <a:lumMod val="50000"/>
                  </a:srgbClr>
                </a:solidFill>
                <a:latin typeface="Century Gothic" panose="020F0302020204030204"/>
              </a:rPr>
              <a:t>(</a:t>
            </a:r>
            <a:r>
              <a:rPr lang="en-US" sz="2200" dirty="0" err="1">
                <a:solidFill>
                  <a:srgbClr val="4472C4">
                    <a:lumMod val="50000"/>
                  </a:srgbClr>
                </a:solidFill>
                <a:latin typeface="Century Gothic" panose="020F0302020204030204"/>
              </a:rPr>
              <a:t>vous</a:t>
            </a:r>
            <a:r>
              <a:rPr lang="en-US" sz="2200" dirty="0">
                <a:solidFill>
                  <a:srgbClr val="4472C4">
                    <a:lumMod val="50000"/>
                  </a:srgbClr>
                </a:solidFill>
                <a:latin typeface="Century Gothic" panose="020F0302020204030204"/>
              </a:rPr>
              <a:t>)</a:t>
            </a:r>
            <a:endPar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0" name="TextBox 39">
            <a:extLst>
              <a:ext uri="{FF2B5EF4-FFF2-40B4-BE49-F238E27FC236}">
                <a16:creationId xmlns:a16="http://schemas.microsoft.com/office/drawing/2014/main" id="{12D1E1EE-A71B-4E68-990D-EB3A8E976997}"/>
              </a:ext>
            </a:extLst>
          </p:cNvPr>
          <p:cNvSpPr txBox="1"/>
          <p:nvPr/>
        </p:nvSpPr>
        <p:spPr>
          <a:xfrm>
            <a:off x="297708" y="4753181"/>
            <a:ext cx="26764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répon</a:t>
            </a:r>
            <a:r>
              <a:rPr kumimoji="0" lang="en-US" sz="2200" b="1" i="0" u="none" strike="noStrike" kern="1200" cap="none" spc="0" normalizeH="0" baseline="0" noProof="0" dirty="0" err="1">
                <a:ln>
                  <a:noFill/>
                </a:ln>
                <a:solidFill>
                  <a:srgbClr val="00B050"/>
                </a:solidFill>
                <a:effectLst/>
                <a:uLnTx/>
                <a:uFillTx/>
                <a:latin typeface="Century Gothic" panose="020F0302020204030204"/>
                <a:ea typeface="+mn-ea"/>
                <a:cs typeface="+mn-cs"/>
              </a:rPr>
              <a:t>d</a:t>
            </a:r>
            <a:r>
              <a:rPr kumimoji="0" lang="en-US" sz="2200" b="1" i="0" u="none" strike="noStrike" kern="1200" cap="none" spc="0" normalizeH="0" baseline="0" noProof="0" dirty="0" err="1">
                <a:ln>
                  <a:noFill/>
                </a:ln>
                <a:solidFill>
                  <a:srgbClr val="E65D00"/>
                </a:solidFill>
                <a:effectLst/>
                <a:uLnTx/>
                <a:uFillTx/>
                <a:latin typeface="Century Gothic" panose="020F0302020204030204"/>
                <a:ea typeface="+mn-ea"/>
                <a:cs typeface="+mn-cs"/>
              </a:rPr>
              <a:t>ons</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365B5A7D-AFB2-4FF2-9A78-E96FC2BBE535}"/>
              </a:ext>
            </a:extLst>
          </p:cNvPr>
          <p:cNvSpPr txBox="1"/>
          <p:nvPr/>
        </p:nvSpPr>
        <p:spPr>
          <a:xfrm>
            <a:off x="289242" y="5179436"/>
            <a:ext cx="618363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noProof="0" dirty="0">
                <a:solidFill>
                  <a:srgbClr val="4472C4">
                    <a:lumMod val="50000"/>
                  </a:srgbClr>
                </a:solidFill>
                <a:latin typeface="Century Gothic" panose="020F0302020204030204"/>
              </a:rPr>
              <a:t>we answer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noProof="0" dirty="0">
                <a:solidFill>
                  <a:srgbClr val="4472C4">
                    <a:lumMod val="50000"/>
                  </a:srgbClr>
                </a:solidFill>
                <a:latin typeface="Century Gothic" panose="020F0302020204030204"/>
              </a:rPr>
              <a:t>we are answering</a:t>
            </a:r>
            <a:endPar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2" name="TextBox 41">
            <a:extLst>
              <a:ext uri="{FF2B5EF4-FFF2-40B4-BE49-F238E27FC236}">
                <a16:creationId xmlns:a16="http://schemas.microsoft.com/office/drawing/2014/main" id="{34F899DA-B90B-4C6B-802B-0BB6A5EEC1A6}"/>
              </a:ext>
            </a:extLst>
          </p:cNvPr>
          <p:cNvSpPr txBox="1"/>
          <p:nvPr/>
        </p:nvSpPr>
        <p:spPr>
          <a:xfrm>
            <a:off x="3656382" y="4737453"/>
            <a:ext cx="280086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rPr>
              <a:t>répon</a:t>
            </a:r>
            <a:r>
              <a:rPr kumimoji="0" lang="en-US" sz="2200" b="1" i="0" u="none" strike="noStrike" kern="1200" cap="none" spc="0" normalizeH="0" baseline="0" noProof="0" dirty="0" err="1">
                <a:ln>
                  <a:noFill/>
                </a:ln>
                <a:solidFill>
                  <a:srgbClr val="00B050"/>
                </a:solidFill>
                <a:effectLst/>
                <a:uLnTx/>
                <a:uFillTx/>
                <a:latin typeface="Century Gothic" panose="020F0302020204030204"/>
              </a:rPr>
              <a:t>d</a:t>
            </a:r>
            <a:r>
              <a:rPr lang="en-US" sz="2200" b="1" dirty="0" err="1">
                <a:solidFill>
                  <a:srgbClr val="E65D00"/>
                </a:solidFill>
                <a:latin typeface="Century Gothic" panose="020F0302020204030204"/>
              </a:rPr>
              <a:t>ez</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3" name="TextBox 42">
            <a:extLst>
              <a:ext uri="{FF2B5EF4-FFF2-40B4-BE49-F238E27FC236}">
                <a16:creationId xmlns:a16="http://schemas.microsoft.com/office/drawing/2014/main" id="{B8046138-8B3C-4D26-9ECE-D752A459B659}"/>
              </a:ext>
            </a:extLst>
          </p:cNvPr>
          <p:cNvSpPr txBox="1"/>
          <p:nvPr/>
        </p:nvSpPr>
        <p:spPr>
          <a:xfrm>
            <a:off x="3623841" y="5298000"/>
            <a:ext cx="404892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dirty="0">
                <a:solidFill>
                  <a:srgbClr val="4472C4">
                    <a:lumMod val="50000"/>
                  </a:srgbClr>
                </a:solidFill>
                <a:latin typeface="Century Gothic" panose="020F0302020204030204"/>
              </a:rPr>
              <a:t>you answer / you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dirty="0">
                <a:solidFill>
                  <a:srgbClr val="4472C4">
                    <a:lumMod val="50000"/>
                  </a:srgbClr>
                </a:solidFill>
                <a:latin typeface="Century Gothic" panose="020F0302020204030204"/>
              </a:rPr>
              <a:t>answering (plural/formal)</a:t>
            </a:r>
            <a:endPar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2" name="TextBox 21">
            <a:extLst>
              <a:ext uri="{FF2B5EF4-FFF2-40B4-BE49-F238E27FC236}">
                <a16:creationId xmlns:a16="http://schemas.microsoft.com/office/drawing/2014/main" id="{69389DD9-7509-4FAE-BECA-3BC0BEF46B9C}"/>
              </a:ext>
            </a:extLst>
          </p:cNvPr>
          <p:cNvSpPr txBox="1"/>
          <p:nvPr/>
        </p:nvSpPr>
        <p:spPr>
          <a:xfrm>
            <a:off x="7888882" y="4330795"/>
            <a:ext cx="4048923" cy="1736646"/>
          </a:xfrm>
          <a:prstGeom prst="wedgeRoundRectCallout">
            <a:avLst>
              <a:gd name="adj1" fmla="val 31686"/>
              <a:gd name="adj2" fmla="val -19208"/>
              <a:gd name="adj3" fmla="val 16667"/>
            </a:avLst>
          </a:prstGeom>
          <a:solidFill>
            <a:srgbClr val="115076"/>
          </a:solidFill>
          <a:ln>
            <a:solidFill>
              <a:srgbClr val="E65D00"/>
            </a:solid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d</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of the stem is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pronounced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in 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plural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forms, but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not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in 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singular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forms</a:t>
            </a:r>
          </a:p>
        </p:txBody>
      </p:sp>
      <p:pic>
        <p:nvPicPr>
          <p:cNvPr id="23" name="Picture 2" descr="Quiet Sign Clip Art">
            <a:extLst>
              <a:ext uri="{FF2B5EF4-FFF2-40B4-BE49-F238E27FC236}">
                <a16:creationId xmlns:a16="http://schemas.microsoft.com/office/drawing/2014/main" id="{78BF3C39-3522-477E-9E49-46DCBFA455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5241" y="2148691"/>
            <a:ext cx="544049" cy="76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45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4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0" nodeType="clickEffect">
                                  <p:stCondLst>
                                    <p:cond delay="0"/>
                                  </p:stCondLst>
                                  <p:childTnLst>
                                    <p:set>
                                      <p:cBhvr>
                                        <p:cTn id="73" dur="1" fill="hold">
                                          <p:stCondLst>
                                            <p:cond delay="0"/>
                                          </p:stCondLst>
                                        </p:cTn>
                                        <p:tgtEl>
                                          <p:spTgt spid="28"/>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0" nodeType="clickEffect">
                                  <p:stCondLst>
                                    <p:cond delay="0"/>
                                  </p:stCondLst>
                                  <p:childTnLst>
                                    <p:set>
                                      <p:cBhvr>
                                        <p:cTn id="77"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3" grpId="0"/>
      <p:bldP spid="34" grpId="0"/>
      <p:bldP spid="35" grpId="0"/>
      <p:bldP spid="36" grpId="0"/>
      <p:bldP spid="37" grpId="0"/>
      <p:bldP spid="38" grpId="0"/>
      <p:bldP spid="40" grpId="0"/>
      <p:bldP spid="41" grpId="0"/>
      <p:bldP spid="42" grpId="0"/>
      <p:bldP spid="43" grpId="0"/>
      <p:bldP spid="22"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template.pptx" id="{C6FA6223-496B-403D-ACD0-789F32B252B9}" vid="{442AB7D5-C4CF-4067-8A8A-E291E1A5C050}"/>
    </a:ext>
  </a:ext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a:solidFill>
            <a:srgbClr val="E65D00"/>
          </a:solid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spPr>
      <a:bodyPr wrap="square" rtlCol="0">
        <a:spAutoFit/>
      </a:bodyPr>
      <a:lstStyle>
        <a:defPPr algn="l">
          <a:defRPr sz="2400" b="1" dirty="0" smtClean="0">
            <a:solidFill>
              <a:srgbClr val="4472C4">
                <a:lumMod val="50000"/>
              </a:srgbClr>
            </a:solidFill>
            <a:latin typeface="Century Gothic" panose="020F0302020204030204"/>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8736</Words>
  <Application>Microsoft Office PowerPoint</Application>
  <PresentationFormat>Widescreen</PresentationFormat>
  <Paragraphs>1043</Paragraphs>
  <Slides>50</Slides>
  <Notes>50</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50</vt:i4>
      </vt:variant>
    </vt:vector>
  </HeadingPairs>
  <TitlesOfParts>
    <vt:vector size="64" baseType="lpstr">
      <vt:lpstr>Arial</vt:lpstr>
      <vt:lpstr>Arial</vt:lpstr>
      <vt:lpstr>Bradley Hand ITC</vt:lpstr>
      <vt:lpstr>Calibri</vt:lpstr>
      <vt:lpstr>Century Gothic</vt:lpstr>
      <vt:lpstr>Georgia</vt:lpstr>
      <vt:lpstr>Tw Cen MT</vt:lpstr>
      <vt:lpstr>1_Office Theme</vt:lpstr>
      <vt:lpstr>NCELP Theme</vt:lpstr>
      <vt:lpstr>2_Office Theme</vt:lpstr>
      <vt:lpstr>4_Office Theme</vt:lpstr>
      <vt:lpstr>3_Office Theme</vt:lpstr>
      <vt:lpstr>6_Office Theme</vt:lpstr>
      <vt:lpstr>5_Office Theme</vt:lpstr>
      <vt:lpstr>Communicating in other languages [3] </vt:lpstr>
      <vt:lpstr>-aill-/-ail</vt:lpstr>
      <vt:lpstr>-eill-/-eil</vt:lpstr>
      <vt:lpstr>-euill-/-euil</vt:lpstr>
      <vt:lpstr>-ouill-/-ouil</vt:lpstr>
      <vt:lpstr>Phonétique  </vt:lpstr>
      <vt:lpstr>Phonétique  </vt:lpstr>
      <vt:lpstr>Vocabulaire</vt:lpstr>
      <vt:lpstr>Verbs like entendre in the plural</vt:lpstr>
      <vt:lpstr>Le voyage scolaire d’Océane</vt:lpstr>
      <vt:lpstr>Le voyage scolaire d’Océane</vt:lpstr>
      <vt:lpstr>Le directeur donne des instructions</vt:lpstr>
      <vt:lpstr>La réponse d’Amir</vt:lpstr>
      <vt:lpstr>Trouve les paires</vt:lpstr>
      <vt:lpstr>Trouve les paires – groupe A</vt:lpstr>
      <vt:lpstr>Trouve les paires – groupe B</vt:lpstr>
      <vt:lpstr>Communicating in other languages [3] </vt:lpstr>
      <vt:lpstr>-aill-/-ail</vt:lpstr>
      <vt:lpstr>-eill-/-eil</vt:lpstr>
      <vt:lpstr>-euill-/-euil</vt:lpstr>
      <vt:lpstr>-ouill-/-ouil</vt:lpstr>
      <vt:lpstr>Rolecards for printing</vt:lpstr>
      <vt:lpstr>Réponses  </vt:lpstr>
      <vt:lpstr>Réponses  </vt:lpstr>
      <vt:lpstr>Réponses  </vt:lpstr>
      <vt:lpstr>Réponses  </vt:lpstr>
      <vt:lpstr>Trouve l’image !</vt:lpstr>
      <vt:lpstr>Une carte postale </vt:lpstr>
      <vt:lpstr>Verbs like entendre (ils/elles)</vt:lpstr>
      <vt:lpstr>Ils attendent la famille à la gare*</vt:lpstr>
      <vt:lpstr>La liaison avec ‘aux’</vt:lpstr>
      <vt:lpstr>La liaison avec ‘aux’</vt:lpstr>
      <vt:lpstr>La liaison avec ‘aux’</vt:lpstr>
      <vt:lpstr>La liaison avec ‘aux’</vt:lpstr>
      <vt:lpstr>La liaison avec ‘aux’</vt:lpstr>
      <vt:lpstr>La liaison avec ‘aux’</vt:lpstr>
      <vt:lpstr>Au ou aux ?</vt:lpstr>
      <vt:lpstr>Au ou aux ?</vt:lpstr>
      <vt:lpstr>Au ou aux ?</vt:lpstr>
      <vt:lpstr>Au ou aux ?</vt:lpstr>
      <vt:lpstr>Au ou aux ?</vt:lpstr>
      <vt:lpstr>Au ou aux ?</vt:lpstr>
      <vt:lpstr>On va où ?</vt:lpstr>
      <vt:lpstr>On va où ?</vt:lpstr>
      <vt:lpstr>Quelle est la question ?</vt:lpstr>
      <vt:lpstr>PowerPoint Presentation</vt:lpstr>
      <vt:lpstr>Quelle est la question ?</vt:lpstr>
      <vt:lpstr>Quelle est la question ?</vt:lpstr>
      <vt:lpstr>Gaming Grammar</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1021</cp:revision>
  <dcterms:created xsi:type="dcterms:W3CDTF">2020-06-12T14:19:03Z</dcterms:created>
  <dcterms:modified xsi:type="dcterms:W3CDTF">2022-08-08T14:22:38Z</dcterms:modified>
</cp:coreProperties>
</file>