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0" r:id="rId2"/>
    <p:sldMasterId id="2147483723" r:id="rId3"/>
    <p:sldMasterId id="2147483785" r:id="rId4"/>
    <p:sldMasterId id="2147483797" r:id="rId5"/>
  </p:sldMasterIdLst>
  <p:notesMasterIdLst>
    <p:notesMasterId r:id="rId65"/>
  </p:notesMasterIdLst>
  <p:sldIdLst>
    <p:sldId id="259" r:id="rId6"/>
    <p:sldId id="702" r:id="rId7"/>
    <p:sldId id="659" r:id="rId8"/>
    <p:sldId id="660" r:id="rId9"/>
    <p:sldId id="661" r:id="rId10"/>
    <p:sldId id="666" r:id="rId11"/>
    <p:sldId id="667" r:id="rId12"/>
    <p:sldId id="293" r:id="rId13"/>
    <p:sldId id="295" r:id="rId14"/>
    <p:sldId id="703" r:id="rId15"/>
    <p:sldId id="704" r:id="rId16"/>
    <p:sldId id="705" r:id="rId17"/>
    <p:sldId id="706" r:id="rId18"/>
    <p:sldId id="282" r:id="rId19"/>
    <p:sldId id="707" r:id="rId20"/>
    <p:sldId id="656" r:id="rId21"/>
    <p:sldId id="664" r:id="rId22"/>
    <p:sldId id="668" r:id="rId23"/>
    <p:sldId id="669" r:id="rId24"/>
    <p:sldId id="670" r:id="rId25"/>
    <p:sldId id="671" r:id="rId26"/>
    <p:sldId id="672" r:id="rId27"/>
    <p:sldId id="673" r:id="rId28"/>
    <p:sldId id="674" r:id="rId29"/>
    <p:sldId id="675" r:id="rId30"/>
    <p:sldId id="676" r:id="rId31"/>
    <p:sldId id="281" r:id="rId32"/>
    <p:sldId id="686" r:id="rId33"/>
    <p:sldId id="647" r:id="rId34"/>
    <p:sldId id="694" r:id="rId35"/>
    <p:sldId id="695" r:id="rId36"/>
    <p:sldId id="696" r:id="rId37"/>
    <p:sldId id="697" r:id="rId38"/>
    <p:sldId id="700" r:id="rId39"/>
    <p:sldId id="679" r:id="rId40"/>
    <p:sldId id="693" r:id="rId41"/>
    <p:sldId id="687" r:id="rId42"/>
    <p:sldId id="688" r:id="rId43"/>
    <p:sldId id="689" r:id="rId44"/>
    <p:sldId id="691" r:id="rId45"/>
    <p:sldId id="690" r:id="rId46"/>
    <p:sldId id="692" r:id="rId47"/>
    <p:sldId id="364" r:id="rId48"/>
    <p:sldId id="623" r:id="rId49"/>
    <p:sldId id="680" r:id="rId50"/>
    <p:sldId id="698" r:id="rId51"/>
    <p:sldId id="699" r:id="rId52"/>
    <p:sldId id="701" r:id="rId53"/>
    <p:sldId id="708" r:id="rId54"/>
    <p:sldId id="709" r:id="rId55"/>
    <p:sldId id="710" r:id="rId56"/>
    <p:sldId id="711" r:id="rId57"/>
    <p:sldId id="275" r:id="rId58"/>
    <p:sldId id="683" r:id="rId59"/>
    <p:sldId id="630" r:id="rId60"/>
    <p:sldId id="684" r:id="rId61"/>
    <p:sldId id="638" r:id="rId62"/>
    <p:sldId id="490" r:id="rId63"/>
    <p:sldId id="267"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1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ike Krusemann" initials="HK" lastIdx="9" clrIdx="0">
    <p:extLst>
      <p:ext uri="{19B8F6BF-5375-455C-9EA6-DF929625EA0E}">
        <p15:presenceInfo xmlns:p15="http://schemas.microsoft.com/office/powerpoint/2012/main" userId="3205221db0cafe4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A520"/>
    <a:srgbClr val="115076"/>
    <a:srgbClr val="FFF4E7"/>
    <a:srgbClr val="FFE8CB"/>
    <a:srgbClr val="FA6500"/>
    <a:srgbClr val="FF3300"/>
    <a:srgbClr val="D1DFEF"/>
    <a:srgbClr val="EBEFF7"/>
    <a:srgbClr val="E3EAFD"/>
    <a:srgbClr val="FBF0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5128" autoAdjust="0"/>
    <p:restoredTop sz="54994" autoAdjust="0"/>
  </p:normalViewPr>
  <p:slideViewPr>
    <p:cSldViewPr snapToGrid="0">
      <p:cViewPr varScale="1">
        <p:scale>
          <a:sx n="70" d="100"/>
          <a:sy n="70" d="100"/>
        </p:scale>
        <p:origin x="1572" y="54"/>
      </p:cViewPr>
      <p:guideLst>
        <p:guide orient="horz" pos="2183"/>
        <p:guide pos="3817"/>
      </p:guideLst>
    </p:cSldViewPr>
  </p:slideViewPr>
  <p:outlineViewPr>
    <p:cViewPr>
      <p:scale>
        <a:sx n="33" d="100"/>
        <a:sy n="33" d="100"/>
      </p:scale>
      <p:origin x="0" y="-4836"/>
    </p:cViewPr>
  </p:outlineViewPr>
  <p:notesTextViewPr>
    <p:cViewPr>
      <p:scale>
        <a:sx n="75" d="100"/>
        <a:sy n="75"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commentAuthors" Target="commentAuthors.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07/07/2021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Native speaker teacher feedback provided by 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 of SSC </a:t>
            </a:r>
            <a:r>
              <a:rPr lang="en-GB" sz="1200" b="1" dirty="0"/>
              <a:t>[pf]</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a:t>
            </a:r>
            <a:r>
              <a:rPr lang="en-GB" sz="1200" b="0" baseline="0" dirty="0"/>
              <a:t> of modal verb </a:t>
            </a:r>
            <a:r>
              <a:rPr lang="en-GB" sz="1200" b="1" i="1" baseline="0" dirty="0" err="1"/>
              <a:t>sollen</a:t>
            </a:r>
            <a:br>
              <a:rPr lang="en-GB" sz="1200" b="0" dirty="0"/>
            </a:br>
            <a:r>
              <a:rPr lang="en-GB" sz="1200" b="0" dirty="0"/>
              <a:t>Consolidation of word order 2</a:t>
            </a:r>
            <a:br>
              <a:rPr lang="en-GB" sz="1200" b="0" dirty="0"/>
            </a:b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8.3.1.3</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sollen</a:t>
            </a:r>
            <a:r>
              <a:rPr lang="en-US" sz="1200" kern="1200" dirty="0">
                <a:solidFill>
                  <a:schemeClr val="tx1"/>
                </a:solidFill>
                <a:effectLst/>
                <a:latin typeface="+mn-lt"/>
                <a:ea typeface="+mn-ea"/>
                <a:cs typeface="+mn-cs"/>
              </a:rPr>
              <a:t> [60] ich </a:t>
            </a:r>
            <a:r>
              <a:rPr lang="en-US" sz="1200" kern="1200" dirty="0" err="1">
                <a:solidFill>
                  <a:schemeClr val="tx1"/>
                </a:solidFill>
                <a:effectLst/>
                <a:latin typeface="+mn-lt"/>
                <a:ea typeface="+mn-ea"/>
                <a:cs typeface="+mn-cs"/>
              </a:rPr>
              <a:t>soll</a:t>
            </a:r>
            <a:r>
              <a:rPr lang="en-US" sz="1200" kern="1200" dirty="0">
                <a:solidFill>
                  <a:schemeClr val="tx1"/>
                </a:solidFill>
                <a:effectLst/>
                <a:latin typeface="+mn-lt"/>
                <a:ea typeface="+mn-ea"/>
                <a:cs typeface="+mn-cs"/>
              </a:rPr>
              <a:t> du </a:t>
            </a:r>
            <a:r>
              <a:rPr lang="en-US" sz="1200" kern="1200" dirty="0" err="1">
                <a:solidFill>
                  <a:schemeClr val="tx1"/>
                </a:solidFill>
                <a:effectLst/>
                <a:latin typeface="+mn-lt"/>
                <a:ea typeface="+mn-ea"/>
                <a:cs typeface="+mn-cs"/>
              </a:rPr>
              <a:t>sollst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er</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sie</a:t>
            </a:r>
            <a:r>
              <a:rPr lang="en-US" sz="1200" kern="1200" dirty="0">
                <a:solidFill>
                  <a:schemeClr val="tx1"/>
                </a:solidFill>
                <a:effectLst/>
                <a:latin typeface="+mn-lt"/>
                <a:ea typeface="+mn-ea"/>
                <a:cs typeface="+mn-cs"/>
              </a:rPr>
              <a:t>/es </a:t>
            </a:r>
            <a:r>
              <a:rPr lang="en-US" sz="1200" kern="1200" dirty="0" err="1">
                <a:solidFill>
                  <a:schemeClr val="tx1"/>
                </a:solidFill>
                <a:effectLst/>
                <a:latin typeface="+mn-lt"/>
                <a:ea typeface="+mn-ea"/>
                <a:cs typeface="+mn-cs"/>
              </a:rPr>
              <a:t>soll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kosten</a:t>
            </a:r>
            <a:r>
              <a:rPr lang="en-US" sz="1200" kern="1200" dirty="0">
                <a:solidFill>
                  <a:schemeClr val="tx1"/>
                </a:solidFill>
                <a:effectLst/>
                <a:latin typeface="+mn-lt"/>
                <a:ea typeface="+mn-ea"/>
                <a:cs typeface="+mn-cs"/>
              </a:rPr>
              <a:t> [903] </a:t>
            </a:r>
            <a:r>
              <a:rPr lang="en-US" sz="1200" kern="1200" dirty="0" err="1">
                <a:solidFill>
                  <a:schemeClr val="tx1"/>
                </a:solidFill>
                <a:effectLst/>
                <a:latin typeface="+mn-lt"/>
                <a:ea typeface="+mn-ea"/>
                <a:cs typeface="+mn-cs"/>
              </a:rPr>
              <a:t>lachen</a:t>
            </a:r>
            <a:r>
              <a:rPr lang="en-US" sz="1200" kern="1200" dirty="0">
                <a:solidFill>
                  <a:schemeClr val="tx1"/>
                </a:solidFill>
                <a:effectLst/>
                <a:latin typeface="+mn-lt"/>
                <a:ea typeface="+mn-ea"/>
                <a:cs typeface="+mn-cs"/>
              </a:rPr>
              <a:t> [444] </a:t>
            </a:r>
            <a:r>
              <a:rPr lang="en-US" sz="1200" kern="1200" dirty="0" err="1">
                <a:solidFill>
                  <a:schemeClr val="tx1"/>
                </a:solidFill>
                <a:effectLst/>
                <a:latin typeface="+mn-lt"/>
                <a:ea typeface="+mn-ea"/>
                <a:cs typeface="+mn-cs"/>
              </a:rPr>
              <a:t>teilen</a:t>
            </a:r>
            <a:r>
              <a:rPr lang="en-US" sz="1200" kern="1200" dirty="0">
                <a:solidFill>
                  <a:schemeClr val="tx1"/>
                </a:solidFill>
                <a:effectLst/>
                <a:latin typeface="+mn-lt"/>
                <a:ea typeface="+mn-ea"/>
                <a:cs typeface="+mn-cs"/>
              </a:rPr>
              <a:t> [906] </a:t>
            </a:r>
            <a:r>
              <a:rPr lang="en-US" sz="1200" kern="1200" dirty="0" err="1">
                <a:solidFill>
                  <a:schemeClr val="tx1"/>
                </a:solidFill>
                <a:effectLst/>
                <a:latin typeface="+mn-lt"/>
                <a:ea typeface="+mn-ea"/>
                <a:cs typeface="+mn-cs"/>
              </a:rPr>
              <a:t>verstecken</a:t>
            </a:r>
            <a:r>
              <a:rPr lang="en-US" sz="1200" kern="1200" dirty="0">
                <a:solidFill>
                  <a:schemeClr val="tx1"/>
                </a:solidFill>
                <a:effectLst/>
                <a:latin typeface="+mn-lt"/>
                <a:ea typeface="+mn-ea"/>
                <a:cs typeface="+mn-cs"/>
              </a:rPr>
              <a:t> [1575] </a:t>
            </a:r>
            <a:r>
              <a:rPr lang="en-US" sz="1200" kern="1200" dirty="0" err="1">
                <a:solidFill>
                  <a:schemeClr val="tx1"/>
                </a:solidFill>
                <a:effectLst/>
                <a:latin typeface="+mn-lt"/>
                <a:ea typeface="+mn-ea"/>
                <a:cs typeface="+mn-cs"/>
              </a:rPr>
              <a:t>verlassen</a:t>
            </a:r>
            <a:r>
              <a:rPr lang="en-US" sz="1200" kern="1200" dirty="0">
                <a:solidFill>
                  <a:schemeClr val="tx1"/>
                </a:solidFill>
                <a:effectLst/>
                <a:latin typeface="+mn-lt"/>
                <a:ea typeface="+mn-ea"/>
                <a:cs typeface="+mn-cs"/>
              </a:rPr>
              <a:t> [450] </a:t>
            </a:r>
            <a:r>
              <a:rPr lang="en-US" sz="1200" kern="1200" dirty="0" err="1">
                <a:solidFill>
                  <a:schemeClr val="tx1"/>
                </a:solidFill>
                <a:effectLst/>
                <a:latin typeface="+mn-lt"/>
                <a:ea typeface="+mn-ea"/>
                <a:cs typeface="+mn-cs"/>
              </a:rPr>
              <a:t>versuchen</a:t>
            </a:r>
            <a:r>
              <a:rPr lang="en-US" sz="1200" kern="1200" dirty="0">
                <a:solidFill>
                  <a:schemeClr val="tx1"/>
                </a:solidFill>
                <a:effectLst/>
                <a:latin typeface="+mn-lt"/>
                <a:ea typeface="+mn-ea"/>
                <a:cs typeface="+mn-cs"/>
              </a:rPr>
              <a:t> [247] </a:t>
            </a:r>
            <a:r>
              <a:rPr lang="en-US" sz="1200" kern="1200" dirty="0" err="1">
                <a:solidFill>
                  <a:schemeClr val="tx1"/>
                </a:solidFill>
                <a:effectLst/>
                <a:latin typeface="+mn-lt"/>
                <a:ea typeface="+mn-ea"/>
                <a:cs typeface="+mn-cs"/>
              </a:rPr>
              <a:t>Fehler</a:t>
            </a:r>
            <a:r>
              <a:rPr lang="en-US" sz="1200" kern="1200" dirty="0">
                <a:solidFill>
                  <a:schemeClr val="tx1"/>
                </a:solidFill>
                <a:effectLst/>
                <a:latin typeface="+mn-lt"/>
                <a:ea typeface="+mn-ea"/>
                <a:cs typeface="+mn-cs"/>
              </a:rPr>
              <a:t> [861] </a:t>
            </a:r>
            <a:r>
              <a:rPr lang="en-US" sz="1200" kern="1200" dirty="0" err="1">
                <a:solidFill>
                  <a:schemeClr val="tx1"/>
                </a:solidFill>
                <a:effectLst/>
                <a:latin typeface="+mn-lt"/>
                <a:ea typeface="+mn-ea"/>
                <a:cs typeface="+mn-cs"/>
              </a:rPr>
              <a:t>Gefühl</a:t>
            </a:r>
            <a:r>
              <a:rPr lang="en-US" sz="1200" kern="1200" dirty="0">
                <a:solidFill>
                  <a:schemeClr val="tx1"/>
                </a:solidFill>
                <a:effectLst/>
                <a:latin typeface="+mn-lt"/>
                <a:ea typeface="+mn-ea"/>
                <a:cs typeface="+mn-cs"/>
              </a:rPr>
              <a:t> [462] </a:t>
            </a:r>
            <a:r>
              <a:rPr lang="en-US" sz="1200" kern="1200" dirty="0" err="1">
                <a:solidFill>
                  <a:schemeClr val="tx1"/>
                </a:solidFill>
                <a:effectLst/>
                <a:latin typeface="+mn-lt"/>
                <a:ea typeface="+mn-ea"/>
                <a:cs typeface="+mn-cs"/>
              </a:rPr>
              <a:t>Glas</a:t>
            </a:r>
            <a:r>
              <a:rPr lang="en-US" sz="1200" kern="1200" dirty="0">
                <a:solidFill>
                  <a:schemeClr val="tx1"/>
                </a:solidFill>
                <a:effectLst/>
                <a:latin typeface="+mn-lt"/>
                <a:ea typeface="+mn-ea"/>
                <a:cs typeface="+mn-cs"/>
              </a:rPr>
              <a:t> [885] </a:t>
            </a:r>
            <a:r>
              <a:rPr lang="en-US" sz="1200" kern="1200" dirty="0" err="1">
                <a:solidFill>
                  <a:schemeClr val="tx1"/>
                </a:solidFill>
                <a:effectLst/>
                <a:latin typeface="+mn-lt"/>
                <a:ea typeface="+mn-ea"/>
                <a:cs typeface="+mn-cs"/>
              </a:rPr>
              <a:t>Kosten</a:t>
            </a:r>
            <a:r>
              <a:rPr lang="en-US" sz="1200" kern="1200" dirty="0">
                <a:solidFill>
                  <a:schemeClr val="tx1"/>
                </a:solidFill>
                <a:effectLst/>
                <a:latin typeface="+mn-lt"/>
                <a:ea typeface="+mn-ea"/>
                <a:cs typeface="+mn-cs"/>
              </a:rPr>
              <a:t> [564] Stunde2 [262] </a:t>
            </a:r>
            <a:r>
              <a:rPr lang="en-US" sz="1200" kern="1200" dirty="0" err="1">
                <a:solidFill>
                  <a:schemeClr val="tx1"/>
                </a:solidFill>
                <a:effectLst/>
                <a:latin typeface="+mn-lt"/>
                <a:ea typeface="+mn-ea"/>
                <a:cs typeface="+mn-cs"/>
              </a:rPr>
              <a:t>etwa</a:t>
            </a:r>
            <a:r>
              <a:rPr lang="en-US" sz="1200" kern="1200" dirty="0">
                <a:solidFill>
                  <a:schemeClr val="tx1"/>
                </a:solidFill>
                <a:effectLst/>
                <a:latin typeface="+mn-lt"/>
                <a:ea typeface="+mn-ea"/>
                <a:cs typeface="+mn-cs"/>
              </a:rPr>
              <a:t> [181]</a:t>
            </a:r>
            <a:br>
              <a:rPr lang="en-US" sz="1200" kern="1200" dirty="0">
                <a:solidFill>
                  <a:schemeClr val="tx1"/>
                </a:solidFill>
                <a:effectLst/>
                <a:latin typeface="+mn-lt"/>
                <a:ea typeface="+mn-ea"/>
                <a:cs typeface="+mn-cs"/>
              </a:rPr>
            </a:br>
            <a:r>
              <a:rPr lang="en-GB" sz="1200" b="1" i="0" u="none" strike="noStrike" kern="1200" cap="none" dirty="0">
                <a:solidFill>
                  <a:schemeClr val="tx1"/>
                </a:solidFill>
                <a:effectLst/>
                <a:latin typeface="+mn-lt"/>
                <a:ea typeface="+mn-ea"/>
                <a:cs typeface="Calibri"/>
                <a:sym typeface="Calibri"/>
              </a:rPr>
              <a:t>8</a:t>
            </a:r>
            <a:r>
              <a:rPr lang="en-GB" sz="1200" b="1" i="0" u="none" strike="noStrike" kern="1200" cap="none" dirty="0">
                <a:solidFill>
                  <a:schemeClr val="tx1"/>
                </a:solidFill>
                <a:effectLst/>
                <a:latin typeface="+mn-lt"/>
                <a:ea typeface="Calibri"/>
                <a:cs typeface="Calibri"/>
                <a:sym typeface="Calibri"/>
              </a:rPr>
              <a:t>.2.2.4 (revisit)</a:t>
            </a:r>
            <a:r>
              <a:rPr lang="en-GB" sz="1200" b="1" i="0" u="none" strike="noStrike" kern="1200" cap="none" baseline="0" dirty="0">
                <a:solidFill>
                  <a:schemeClr val="tx1"/>
                </a:solidFill>
                <a:effectLst/>
                <a:latin typeface="+mn-lt"/>
                <a:ea typeface="Calibri"/>
                <a:cs typeface="Calibri"/>
                <a:sym typeface="Calibri"/>
              </a:rPr>
              <a:t> </a:t>
            </a:r>
            <a:r>
              <a:rPr lang="en-US" sz="1200" kern="1200" dirty="0" err="1">
                <a:solidFill>
                  <a:schemeClr val="tx1"/>
                </a:solidFill>
                <a:effectLst/>
                <a:latin typeface="+mn-lt"/>
                <a:ea typeface="+mn-ea"/>
                <a:cs typeface="+mn-cs"/>
              </a:rPr>
              <a:t>erklären</a:t>
            </a:r>
            <a:r>
              <a:rPr lang="en-US" sz="1200" kern="1200" dirty="0">
                <a:solidFill>
                  <a:schemeClr val="tx1"/>
                </a:solidFill>
                <a:effectLst/>
                <a:latin typeface="+mn-lt"/>
                <a:ea typeface="+mn-ea"/>
                <a:cs typeface="+mn-cs"/>
              </a:rPr>
              <a:t> [238] </a:t>
            </a:r>
            <a:r>
              <a:rPr lang="en-US" sz="1200" kern="1200" dirty="0" err="1">
                <a:solidFill>
                  <a:schemeClr val="tx1"/>
                </a:solidFill>
                <a:effectLst/>
                <a:latin typeface="+mn-lt"/>
                <a:ea typeface="+mn-ea"/>
                <a:cs typeface="+mn-cs"/>
              </a:rPr>
              <a:t>erlauben</a:t>
            </a:r>
            <a:r>
              <a:rPr lang="en-US" sz="1200" kern="1200" dirty="0">
                <a:solidFill>
                  <a:schemeClr val="tx1"/>
                </a:solidFill>
                <a:effectLst/>
                <a:latin typeface="+mn-lt"/>
                <a:ea typeface="+mn-ea"/>
                <a:cs typeface="+mn-cs"/>
              </a:rPr>
              <a:t> [963] </a:t>
            </a:r>
            <a:r>
              <a:rPr lang="en-US" sz="1200" kern="1200" dirty="0" err="1">
                <a:solidFill>
                  <a:schemeClr val="tx1"/>
                </a:solidFill>
                <a:effectLst/>
                <a:latin typeface="+mn-lt"/>
                <a:ea typeface="+mn-ea"/>
                <a:cs typeface="+mn-cs"/>
              </a:rPr>
              <a:t>erzählen</a:t>
            </a:r>
            <a:r>
              <a:rPr lang="en-US" sz="1200" kern="1200" dirty="0">
                <a:solidFill>
                  <a:schemeClr val="tx1"/>
                </a:solidFill>
                <a:effectLst/>
                <a:latin typeface="+mn-lt"/>
                <a:ea typeface="+mn-ea"/>
                <a:cs typeface="+mn-cs"/>
              </a:rPr>
              <a:t> [263] </a:t>
            </a:r>
            <a:r>
              <a:rPr lang="en-US" sz="1200" kern="1200" dirty="0" err="1">
                <a:solidFill>
                  <a:schemeClr val="tx1"/>
                </a:solidFill>
                <a:effectLst/>
                <a:latin typeface="+mn-lt"/>
                <a:ea typeface="+mn-ea"/>
                <a:cs typeface="+mn-cs"/>
              </a:rPr>
              <a:t>gegeben</a:t>
            </a:r>
            <a:r>
              <a:rPr lang="en-US" sz="1200" kern="1200" dirty="0">
                <a:solidFill>
                  <a:schemeClr val="tx1"/>
                </a:solidFill>
                <a:effectLst/>
                <a:latin typeface="+mn-lt"/>
                <a:ea typeface="+mn-ea"/>
                <a:cs typeface="+mn-cs"/>
              </a:rPr>
              <a:t> [49] </a:t>
            </a:r>
            <a:r>
              <a:rPr lang="en-US" sz="1200" kern="1200" dirty="0" err="1">
                <a:solidFill>
                  <a:schemeClr val="tx1"/>
                </a:solidFill>
                <a:effectLst/>
                <a:latin typeface="+mn-lt"/>
                <a:ea typeface="+mn-ea"/>
                <a:cs typeface="+mn-cs"/>
              </a:rPr>
              <a:t>geholfen</a:t>
            </a:r>
            <a:r>
              <a:rPr lang="en-US" sz="1200" kern="1200" dirty="0">
                <a:solidFill>
                  <a:schemeClr val="tx1"/>
                </a:solidFill>
                <a:effectLst/>
                <a:latin typeface="+mn-lt"/>
                <a:ea typeface="+mn-ea"/>
                <a:cs typeface="+mn-cs"/>
              </a:rPr>
              <a:t> [338] </a:t>
            </a:r>
            <a:r>
              <a:rPr lang="en-US" sz="1200" kern="1200" dirty="0" err="1">
                <a:solidFill>
                  <a:schemeClr val="tx1"/>
                </a:solidFill>
                <a:effectLst/>
                <a:latin typeface="+mn-lt"/>
                <a:ea typeface="+mn-ea"/>
                <a:cs typeface="+mn-cs"/>
              </a:rPr>
              <a:t>ihnen</a:t>
            </a:r>
            <a:r>
              <a:rPr lang="en-US" sz="1200" kern="1200" dirty="0">
                <a:solidFill>
                  <a:schemeClr val="tx1"/>
                </a:solidFill>
                <a:effectLst/>
                <a:latin typeface="+mn-lt"/>
                <a:ea typeface="+mn-ea"/>
                <a:cs typeface="+mn-cs"/>
              </a:rPr>
              <a:t> [125] </a:t>
            </a:r>
            <a:r>
              <a:rPr lang="en-US" sz="1200" kern="1200" dirty="0" err="1">
                <a:solidFill>
                  <a:schemeClr val="tx1"/>
                </a:solidFill>
                <a:effectLst/>
                <a:latin typeface="+mn-lt"/>
                <a:ea typeface="+mn-ea"/>
                <a:cs typeface="+mn-cs"/>
              </a:rPr>
              <a:t>uns</a:t>
            </a:r>
            <a:r>
              <a:rPr lang="en-US" sz="1200" kern="1200" dirty="0">
                <a:solidFill>
                  <a:schemeClr val="tx1"/>
                </a:solidFill>
                <a:effectLst/>
                <a:latin typeface="+mn-lt"/>
                <a:ea typeface="+mn-ea"/>
                <a:cs typeface="+mn-cs"/>
              </a:rPr>
              <a:t> [75] Geschichte2 [262] </a:t>
            </a:r>
            <a:r>
              <a:rPr lang="en-US" sz="1200" kern="1200" dirty="0" err="1">
                <a:solidFill>
                  <a:schemeClr val="tx1"/>
                </a:solidFill>
                <a:effectLst/>
                <a:latin typeface="+mn-lt"/>
                <a:ea typeface="+mn-ea"/>
                <a:cs typeface="+mn-cs"/>
              </a:rPr>
              <a:t>Wahrheit</a:t>
            </a:r>
            <a:r>
              <a:rPr lang="en-US" sz="1200" kern="1200" dirty="0">
                <a:solidFill>
                  <a:schemeClr val="tx1"/>
                </a:solidFill>
                <a:effectLst/>
                <a:latin typeface="+mn-lt"/>
                <a:ea typeface="+mn-ea"/>
                <a:cs typeface="+mn-cs"/>
              </a:rPr>
              <a:t> [1156] </a:t>
            </a:r>
            <a:r>
              <a:rPr lang="en-US" sz="1200" kern="1200" dirty="0" err="1">
                <a:solidFill>
                  <a:schemeClr val="tx1"/>
                </a:solidFill>
                <a:effectLst/>
                <a:latin typeface="+mn-lt"/>
                <a:ea typeface="+mn-ea"/>
                <a:cs typeface="+mn-cs"/>
              </a:rPr>
              <a:t>unser</a:t>
            </a:r>
            <a:r>
              <a:rPr lang="en-US" sz="1200" kern="1200" dirty="0">
                <a:solidFill>
                  <a:schemeClr val="tx1"/>
                </a:solidFill>
                <a:effectLst/>
                <a:latin typeface="+mn-lt"/>
                <a:ea typeface="+mn-ea"/>
                <a:cs typeface="+mn-cs"/>
              </a:rPr>
              <a:t>  [86]  ihr3 [28] </a:t>
            </a:r>
            <a:r>
              <a:rPr lang="en-US" sz="1200" kern="1200" dirty="0" err="1">
                <a:solidFill>
                  <a:schemeClr val="tx1"/>
                </a:solidFill>
                <a:effectLst/>
                <a:latin typeface="+mn-lt"/>
                <a:ea typeface="+mn-ea"/>
                <a:cs typeface="+mn-cs"/>
              </a:rPr>
              <a:t>alleine</a:t>
            </a:r>
            <a:r>
              <a:rPr lang="en-US" sz="1200" kern="1200" dirty="0">
                <a:solidFill>
                  <a:schemeClr val="tx1"/>
                </a:solidFill>
                <a:effectLst/>
                <a:latin typeface="+mn-lt"/>
                <a:ea typeface="+mn-ea"/>
                <a:cs typeface="+mn-cs"/>
              </a:rPr>
              <a:t> [267] </a:t>
            </a:r>
            <a:r>
              <a:rPr lang="en-US" sz="1200" kern="1200" dirty="0" err="1">
                <a:solidFill>
                  <a:schemeClr val="tx1"/>
                </a:solidFill>
                <a:effectLst/>
                <a:latin typeface="+mn-lt"/>
                <a:ea typeface="+mn-ea"/>
                <a:cs typeface="+mn-cs"/>
              </a:rPr>
              <a:t>jedoch</a:t>
            </a:r>
            <a:r>
              <a:rPr lang="en-US" sz="1200" kern="1200" dirty="0">
                <a:solidFill>
                  <a:schemeClr val="tx1"/>
                </a:solidFill>
                <a:effectLst/>
                <a:latin typeface="+mn-lt"/>
                <a:ea typeface="+mn-ea"/>
                <a:cs typeface="+mn-cs"/>
              </a:rPr>
              <a:t> [227] </a:t>
            </a:r>
            <a:r>
              <a:rPr lang="en-US" sz="1200" kern="1200" dirty="0" err="1">
                <a:solidFill>
                  <a:schemeClr val="tx1"/>
                </a:solidFill>
                <a:effectLst/>
                <a:latin typeface="+mn-lt"/>
                <a:ea typeface="+mn-ea"/>
                <a:cs typeface="+mn-cs"/>
              </a:rPr>
              <a:t>ohne</a:t>
            </a:r>
            <a:r>
              <a:rPr lang="en-US" sz="1200" kern="1200" dirty="0">
                <a:solidFill>
                  <a:schemeClr val="tx1"/>
                </a:solidFill>
                <a:effectLst/>
                <a:latin typeface="+mn-lt"/>
                <a:ea typeface="+mn-ea"/>
                <a:cs typeface="+mn-cs"/>
              </a:rPr>
              <a:t> [120]</a:t>
            </a:r>
            <a:br>
              <a:rPr lang="en-US" sz="1200" kern="1200" dirty="0">
                <a:solidFill>
                  <a:schemeClr val="tx1"/>
                </a:solidFill>
                <a:effectLst/>
                <a:latin typeface="+mn-lt"/>
                <a:ea typeface="+mn-ea"/>
                <a:cs typeface="+mn-cs"/>
              </a:rPr>
            </a:br>
            <a:r>
              <a:rPr lang="en-GB" sz="1200" b="1" i="0" u="none" strike="noStrike" kern="1200" cap="none" baseline="0" dirty="0">
                <a:solidFill>
                  <a:schemeClr val="tx1"/>
                </a:solidFill>
                <a:effectLst/>
                <a:latin typeface="+mn-lt"/>
                <a:ea typeface="+mn-ea"/>
                <a:cs typeface="Calibri"/>
                <a:sym typeface="Calibri"/>
              </a:rPr>
              <a:t>8</a:t>
            </a:r>
            <a:r>
              <a:rPr lang="en-GB" sz="1200" b="1" i="0" u="none" strike="noStrike" kern="1200" cap="none" baseline="0" dirty="0">
                <a:solidFill>
                  <a:schemeClr val="tx1"/>
                </a:solidFill>
                <a:effectLst/>
                <a:latin typeface="+mn-lt"/>
                <a:ea typeface="Calibri"/>
                <a:cs typeface="Calibri"/>
                <a:sym typeface="Calibri"/>
              </a:rPr>
              <a:t>.2.1.2 (revisit)</a:t>
            </a:r>
            <a:r>
              <a:rPr lang="en-GB" sz="1200" b="0" i="0" u="none" strike="noStrike" kern="1200" cap="none" baseline="0" dirty="0">
                <a:solidFill>
                  <a:schemeClr val="tx1"/>
                </a:solidFill>
                <a:effectLst/>
                <a:latin typeface="+mn-lt"/>
                <a:ea typeface="Calibri"/>
                <a:cs typeface="Calibri"/>
                <a:sym typeface="Calibri"/>
              </a:rPr>
              <a:t> </a:t>
            </a:r>
            <a:r>
              <a:rPr lang="en-US" sz="1200" kern="1200" dirty="0" err="1">
                <a:solidFill>
                  <a:schemeClr val="tx1"/>
                </a:solidFill>
                <a:effectLst/>
                <a:latin typeface="+mn-lt"/>
                <a:ea typeface="+mn-ea"/>
                <a:cs typeface="+mn-cs"/>
              </a:rPr>
              <a:t>fehlen</a:t>
            </a:r>
            <a:r>
              <a:rPr lang="en-US" sz="1200" kern="1200" dirty="0">
                <a:solidFill>
                  <a:schemeClr val="tx1"/>
                </a:solidFill>
                <a:effectLst/>
                <a:latin typeface="+mn-lt"/>
                <a:ea typeface="+mn-ea"/>
                <a:cs typeface="+mn-cs"/>
              </a:rPr>
              <a:t> [420] </a:t>
            </a:r>
            <a:r>
              <a:rPr lang="en-US" sz="1200" kern="1200" dirty="0" err="1">
                <a:solidFill>
                  <a:schemeClr val="tx1"/>
                </a:solidFill>
                <a:effectLst/>
                <a:latin typeface="+mn-lt"/>
                <a:ea typeface="+mn-ea"/>
                <a:cs typeface="+mn-cs"/>
              </a:rPr>
              <a:t>gefallen</a:t>
            </a:r>
            <a:r>
              <a:rPr lang="en-US" sz="1200" kern="1200" dirty="0">
                <a:solidFill>
                  <a:schemeClr val="tx1"/>
                </a:solidFill>
                <a:effectLst/>
                <a:latin typeface="+mn-lt"/>
                <a:ea typeface="+mn-ea"/>
                <a:cs typeface="+mn-cs"/>
              </a:rPr>
              <a:t> [601] </a:t>
            </a:r>
            <a:r>
              <a:rPr lang="en-US" sz="1200" kern="1200" dirty="0" err="1">
                <a:solidFill>
                  <a:schemeClr val="tx1"/>
                </a:solidFill>
                <a:effectLst/>
                <a:latin typeface="+mn-lt"/>
                <a:ea typeface="+mn-ea"/>
                <a:cs typeface="+mn-cs"/>
              </a:rPr>
              <a:t>gehören</a:t>
            </a:r>
            <a:r>
              <a:rPr lang="en-US" sz="1200" kern="1200" dirty="0">
                <a:solidFill>
                  <a:schemeClr val="tx1"/>
                </a:solidFill>
                <a:effectLst/>
                <a:latin typeface="+mn-lt"/>
                <a:ea typeface="+mn-ea"/>
                <a:cs typeface="+mn-cs"/>
              </a:rPr>
              <a:t> [460] </a:t>
            </a:r>
            <a:r>
              <a:rPr lang="en-US" sz="1200" kern="1200" dirty="0" err="1">
                <a:solidFill>
                  <a:schemeClr val="tx1"/>
                </a:solidFill>
                <a:effectLst/>
                <a:latin typeface="+mn-lt"/>
                <a:ea typeface="+mn-ea"/>
                <a:cs typeface="+mn-cs"/>
              </a:rPr>
              <a:t>meinen</a:t>
            </a:r>
            <a:r>
              <a:rPr lang="en-US" sz="1200" kern="1200" dirty="0">
                <a:solidFill>
                  <a:schemeClr val="tx1"/>
                </a:solidFill>
                <a:effectLst/>
                <a:latin typeface="+mn-lt"/>
                <a:ea typeface="+mn-ea"/>
                <a:cs typeface="+mn-cs"/>
              </a:rPr>
              <a:t> [213] tun [123] </a:t>
            </a:r>
            <a:r>
              <a:rPr lang="en-US" sz="1200" kern="1200" dirty="0" err="1">
                <a:solidFill>
                  <a:schemeClr val="tx1"/>
                </a:solidFill>
                <a:effectLst/>
                <a:latin typeface="+mn-lt"/>
                <a:ea typeface="+mn-ea"/>
                <a:cs typeface="+mn-cs"/>
              </a:rPr>
              <a:t>Leid</a:t>
            </a:r>
            <a:r>
              <a:rPr lang="en-US" sz="1200" kern="1200" dirty="0">
                <a:solidFill>
                  <a:schemeClr val="tx1"/>
                </a:solidFill>
                <a:effectLst/>
                <a:latin typeface="+mn-lt"/>
                <a:ea typeface="+mn-ea"/>
                <a:cs typeface="+mn-cs"/>
              </a:rPr>
              <a:t> [1300] </a:t>
            </a:r>
            <a:r>
              <a:rPr lang="en-US" sz="1200" kern="1200" dirty="0" err="1">
                <a:solidFill>
                  <a:schemeClr val="tx1"/>
                </a:solidFill>
                <a:effectLst/>
                <a:latin typeface="+mn-lt"/>
                <a:ea typeface="+mn-ea"/>
                <a:cs typeface="+mn-cs"/>
              </a:rPr>
              <a:t>Meinung</a:t>
            </a:r>
            <a:r>
              <a:rPr lang="en-US" sz="1200" kern="1200" dirty="0">
                <a:solidFill>
                  <a:schemeClr val="tx1"/>
                </a:solidFill>
                <a:effectLst/>
                <a:latin typeface="+mn-lt"/>
                <a:ea typeface="+mn-ea"/>
                <a:cs typeface="+mn-cs"/>
              </a:rPr>
              <a:t> [787] fit [4080] </a:t>
            </a:r>
            <a:r>
              <a:rPr lang="en-US" sz="1200" kern="1200" dirty="0" err="1">
                <a:solidFill>
                  <a:schemeClr val="tx1"/>
                </a:solidFill>
                <a:effectLst/>
                <a:latin typeface="+mn-lt"/>
                <a:ea typeface="+mn-ea"/>
                <a:cs typeface="+mn-cs"/>
              </a:rPr>
              <a:t>weh</a:t>
            </a:r>
            <a:r>
              <a:rPr lang="en-US" sz="1200" kern="1200" dirty="0">
                <a:solidFill>
                  <a:schemeClr val="tx1"/>
                </a:solidFill>
                <a:effectLst/>
                <a:latin typeface="+mn-lt"/>
                <a:ea typeface="+mn-ea"/>
                <a:cs typeface="+mn-cs"/>
              </a:rPr>
              <a:t> [2798] </a:t>
            </a:r>
            <a:r>
              <a:rPr lang="en-US" sz="1200" kern="1200" dirty="0" err="1">
                <a:solidFill>
                  <a:schemeClr val="tx1"/>
                </a:solidFill>
                <a:effectLst/>
                <a:latin typeface="+mn-lt"/>
                <a:ea typeface="+mn-ea"/>
                <a:cs typeface="+mn-cs"/>
              </a:rPr>
              <a:t>dass</a:t>
            </a:r>
            <a:r>
              <a:rPr lang="en-US" sz="1200" kern="1200" dirty="0">
                <a:solidFill>
                  <a:schemeClr val="tx1"/>
                </a:solidFill>
                <a:effectLst/>
                <a:latin typeface="+mn-lt"/>
                <a:ea typeface="+mn-ea"/>
                <a:cs typeface="+mn-cs"/>
              </a:rPr>
              <a:t> [22] </a:t>
            </a:r>
            <a:r>
              <a:rPr lang="en-US" sz="1200" kern="1200" dirty="0" err="1">
                <a:solidFill>
                  <a:schemeClr val="tx1"/>
                </a:solidFill>
                <a:effectLst/>
                <a:latin typeface="+mn-lt"/>
                <a:ea typeface="+mn-ea"/>
                <a:cs typeface="+mn-cs"/>
              </a:rPr>
              <a:t>schwer</a:t>
            </a:r>
            <a:r>
              <a:rPr lang="en-US" sz="1200" kern="1200" dirty="0">
                <a:solidFill>
                  <a:schemeClr val="tx1"/>
                </a:solidFill>
                <a:effectLst/>
                <a:latin typeface="+mn-lt"/>
                <a:ea typeface="+mn-ea"/>
                <a:cs typeface="+mn-cs"/>
              </a:rPr>
              <a:t> [257]</a:t>
            </a:r>
            <a:br>
              <a:rPr lang="en-US" sz="1200" kern="1200" dirty="0">
                <a:solidFill>
                  <a:schemeClr val="tx1"/>
                </a:solidFill>
                <a:effectLst/>
                <a:latin typeface="+mn-lt"/>
                <a:ea typeface="+mn-ea"/>
                <a:cs typeface="+mn-cs"/>
              </a:rPr>
            </a:b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b="1" baseline="0" dirty="0"/>
              <a:t>Timing: 3 minutes for sequence of six verbs</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Aim: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to introduce the verb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sollen</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more explicitly.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Sollen</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is one of the 25 most frequently used verbs in German. All 25 most frequent verbs will be introduced early on using the same format. Both long form (infinitive) and short form (3</a:t>
            </a:r>
            <a:r>
              <a:rPr kumimoji="0" lang="en-GB"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mn-cs"/>
              </a:rPr>
              <a:t>rd</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person singular) are introduced in order to familiarise students with various forms of the same verb. </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Procedure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word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sollen</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on its own, say it, students repeat it, and remind them of the phonics. Draw attention to initial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like English [z].</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picture, and, if using gestures, a possible gesture would be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[to wag your finger as thought tell someone what they should be doing].</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Then 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short form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soll</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say it, students repeat it. </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Try to elicit the meaning from the students. Emphasise the two meanings for the short form.  </a:t>
            </a:r>
          </a:p>
          <a:p>
            <a:pPr algn="l" rtl="0">
              <a:spcBef>
                <a:spcPts val="0"/>
              </a:spcBef>
              <a:spcAft>
                <a:spcPts val="0"/>
              </a:spcAft>
            </a:pPr>
            <a:endParaRPr lang="en-GB" b="0" i="0" dirty="0">
              <a:solidFill>
                <a:srgbClr val="000000"/>
              </a:solidFill>
              <a:effectLst/>
              <a:latin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3432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4213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Word frequency: </a:t>
            </a:r>
          </a:p>
          <a:p>
            <a:endParaRPr lang="en-GB" b="0" baseline="0" dirty="0"/>
          </a:p>
          <a:p>
            <a:r>
              <a:rPr lang="en-GB" b="0" baseline="0" dirty="0" err="1"/>
              <a:t>schlafen</a:t>
            </a:r>
            <a:r>
              <a:rPr lang="en-GB" b="0" baseline="0" dirty="0"/>
              <a:t> [787]</a:t>
            </a:r>
          </a:p>
          <a:p>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92122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66402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briefly revisit the five previously learnt modal verbs, and to present the new modal verb </a:t>
            </a:r>
            <a:r>
              <a:rPr lang="en-GB" b="0" i="1" dirty="0" err="1"/>
              <a:t>sollen</a:t>
            </a:r>
            <a:r>
              <a:rPr lang="en-GB" b="0" i="1" dirty="0"/>
              <a:t>.</a:t>
            </a:r>
            <a:r>
              <a:rPr lang="en-GB" b="0" dirty="0"/>
              <a:t> </a:t>
            </a:r>
            <a:br>
              <a:rPr lang="en-GB" dirty="0"/>
            </a:br>
            <a:br>
              <a:rPr lang="en-GB" dirty="0"/>
            </a:br>
            <a:r>
              <a:rPr lang="en-GB" b="1" dirty="0"/>
              <a:t>Procedure:</a:t>
            </a:r>
            <a:br>
              <a:rPr lang="en-GB" dirty="0"/>
            </a:br>
            <a:r>
              <a:rPr lang="en-GB" dirty="0"/>
              <a:t>1. Elicit previously introduced modal verbs using the translation and the first letter as a hint.</a:t>
            </a:r>
          </a:p>
          <a:p>
            <a:r>
              <a:rPr lang="en-GB" dirty="0"/>
              <a:t>2. Click to reveal each modal verb 1-5.</a:t>
            </a:r>
          </a:p>
          <a:p>
            <a:r>
              <a:rPr lang="en-GB" dirty="0"/>
              <a:t>3. Present the use of </a:t>
            </a:r>
            <a:r>
              <a:rPr lang="en-GB" i="1" dirty="0" err="1"/>
              <a:t>sollen</a:t>
            </a:r>
            <a:r>
              <a:rPr lang="en-GB" dirty="0"/>
              <a:t> to mean ‘should’ </a:t>
            </a:r>
            <a:r>
              <a:rPr lang="en-GB"/>
              <a:t>in expectations </a:t>
            </a:r>
            <a:r>
              <a:rPr lang="en-GB" dirty="0"/>
              <a:t>or obligations.</a:t>
            </a:r>
          </a:p>
          <a:p>
            <a:r>
              <a:rPr lang="en-GB" dirty="0"/>
              <a:t>4. Elicit translations of sentences with </a:t>
            </a:r>
            <a:r>
              <a:rPr lang="en-GB" i="1" dirty="0" err="1"/>
              <a:t>sollen</a:t>
            </a:r>
            <a:r>
              <a:rPr lang="en-GB" i="1" dirty="0"/>
              <a:t>, </a:t>
            </a:r>
            <a:r>
              <a:rPr lang="en-GB" i="0" dirty="0"/>
              <a:t>revealing answers one by one.</a:t>
            </a:r>
          </a:p>
          <a:p>
            <a:endParaRPr lang="en-GB" dirty="0"/>
          </a:p>
          <a:p>
            <a:endParaRPr lang="en-GB" dirty="0"/>
          </a:p>
          <a:p>
            <a:r>
              <a:rPr lang="en-GB" b="1" baseline="0" dirty="0"/>
              <a:t>.</a:t>
            </a:r>
            <a:endParaRPr lang="en-GB" i="1"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6103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6 mins</a:t>
            </a:r>
            <a:br>
              <a:rPr lang="en-GB" dirty="0"/>
            </a:br>
            <a:br>
              <a:rPr lang="en-GB" b="1" dirty="0"/>
            </a:br>
            <a:r>
              <a:rPr lang="en-GB" b="1" dirty="0"/>
              <a:t>Aim: </a:t>
            </a:r>
            <a:r>
              <a:rPr lang="en-GB" b="0" dirty="0"/>
              <a:t>referential activity to practise du </a:t>
            </a:r>
            <a:r>
              <a:rPr lang="en-GB" b="0" dirty="0" err="1"/>
              <a:t>sollst</a:t>
            </a:r>
            <a:r>
              <a:rPr lang="en-GB" b="0" dirty="0"/>
              <a:t> / </a:t>
            </a:r>
            <a:r>
              <a:rPr lang="en-GB" b="0" dirty="0" err="1"/>
              <a:t>sie</a:t>
            </a:r>
            <a:r>
              <a:rPr lang="en-GB" b="0" dirty="0"/>
              <a:t> </a:t>
            </a:r>
            <a:r>
              <a:rPr lang="en-GB" b="0" dirty="0" err="1"/>
              <a:t>soll</a:t>
            </a:r>
            <a:r>
              <a:rPr lang="en-GB" b="0" dirty="0"/>
              <a:t> in a sentence context in the oral modality.</a:t>
            </a:r>
            <a:br>
              <a:rPr lang="en-GB" dirty="0"/>
            </a:br>
            <a:br>
              <a:rPr lang="en-GB" dirty="0"/>
            </a:br>
            <a:r>
              <a:rPr lang="en-GB" b="1" dirty="0"/>
              <a:t>Procedure:</a:t>
            </a:r>
            <a:br>
              <a:rPr lang="en-GB" dirty="0"/>
            </a:br>
            <a:r>
              <a:rPr lang="en-GB" dirty="0"/>
              <a:t>1. Click on an action button to hear a sentence.</a:t>
            </a:r>
          </a:p>
          <a:p>
            <a:r>
              <a:rPr lang="en-GB" dirty="0"/>
              <a:t>2. Students write 1-8 and </a:t>
            </a:r>
            <a:r>
              <a:rPr lang="en-GB" i="1" dirty="0"/>
              <a:t>du</a:t>
            </a:r>
            <a:r>
              <a:rPr lang="en-GB" dirty="0"/>
              <a:t> or </a:t>
            </a:r>
            <a:r>
              <a:rPr lang="en-GB" i="1" dirty="0" err="1"/>
              <a:t>sie</a:t>
            </a:r>
            <a:r>
              <a:rPr lang="en-GB" dirty="0"/>
              <a:t>.</a:t>
            </a:r>
          </a:p>
          <a:p>
            <a:r>
              <a:rPr lang="en-GB" dirty="0"/>
              <a:t>3. Click the mouse to reveal and check answers.</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[Beep] </a:t>
            </a:r>
            <a:r>
              <a:rPr lang="en-GB" b="0" dirty="0" err="1"/>
              <a:t>soll</a:t>
            </a:r>
            <a:r>
              <a:rPr lang="en-GB" b="0" dirty="0"/>
              <a:t> den Kuchen </a:t>
            </a:r>
            <a:r>
              <a:rPr lang="en-GB" b="0" dirty="0" err="1"/>
              <a:t>vorbereiten</a:t>
            </a:r>
            <a:r>
              <a:rPr lang="en-GB" b="0" dirty="0"/>
              <a:t>. 	(Katja/</a:t>
            </a:r>
            <a:r>
              <a:rPr lang="en-GB" b="0" dirty="0" err="1"/>
              <a:t>sie</a:t>
            </a:r>
            <a:r>
              <a:rPr lang="en-GB"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[Beep] </a:t>
            </a:r>
            <a:r>
              <a:rPr lang="en-GB" b="0" dirty="0" err="1"/>
              <a:t>sollst</a:t>
            </a:r>
            <a:r>
              <a:rPr lang="en-GB" b="0" dirty="0"/>
              <a:t> die </a:t>
            </a:r>
            <a:r>
              <a:rPr lang="en-GB" b="0" dirty="0" err="1"/>
              <a:t>Gläser</a:t>
            </a:r>
            <a:r>
              <a:rPr lang="en-GB" b="0" dirty="0"/>
              <a:t> </a:t>
            </a:r>
            <a:r>
              <a:rPr lang="en-GB" b="0" dirty="0" err="1"/>
              <a:t>kaufen</a:t>
            </a:r>
            <a:r>
              <a:rPr lang="en-GB" b="0" dirty="0"/>
              <a:t>.	(Mehmet/du)</a:t>
            </a:r>
          </a:p>
          <a:p>
            <a:pPr marL="228600" indent="-228600" rtl="0" eaLnBrk="1" fontAlgn="ctr" latinLnBrk="0" hangingPunct="1">
              <a:buFont typeface="+mj-lt"/>
              <a:buAutoNum type="arabicPeriod"/>
            </a:pPr>
            <a:r>
              <a:rPr lang="en-US" sz="1200" b="0" i="0" u="none" strike="noStrike" kern="1200" dirty="0">
                <a:solidFill>
                  <a:schemeClr val="tx1"/>
                </a:solidFill>
                <a:effectLst/>
                <a:latin typeface="+mn-lt"/>
                <a:ea typeface="+mn-ea"/>
                <a:cs typeface="+mn-cs"/>
              </a:rPr>
              <a:t>[Beep] </a:t>
            </a:r>
            <a:r>
              <a:rPr lang="en-GB" sz="1200" b="0" i="0" u="none" strike="noStrike" kern="1200" dirty="0" err="1">
                <a:solidFill>
                  <a:schemeClr val="tx1"/>
                </a:solidFill>
                <a:effectLst/>
                <a:latin typeface="+mn-lt"/>
                <a:ea typeface="+mn-ea"/>
                <a:cs typeface="+mn-cs"/>
              </a:rPr>
              <a:t>sollst</a:t>
            </a:r>
            <a:r>
              <a:rPr lang="en-GB" sz="1200" b="0" i="0" u="none" strike="noStrike" kern="1200" dirty="0">
                <a:solidFill>
                  <a:schemeClr val="tx1"/>
                </a:solidFill>
                <a:effectLst/>
                <a:latin typeface="+mn-lt"/>
                <a:ea typeface="+mn-ea"/>
                <a:cs typeface="+mn-cs"/>
              </a:rPr>
              <a:t> die </a:t>
            </a:r>
            <a:r>
              <a:rPr lang="en-GB" sz="1200" b="0" i="0" u="none" strike="noStrike" kern="1200" dirty="0" err="1">
                <a:solidFill>
                  <a:schemeClr val="tx1"/>
                </a:solidFill>
                <a:effectLst/>
                <a:latin typeface="+mn-lt"/>
                <a:ea typeface="+mn-ea"/>
                <a:cs typeface="+mn-cs"/>
              </a:rPr>
              <a:t>Geschenke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organisieren</a:t>
            </a:r>
            <a:r>
              <a:rPr lang="en-GB" sz="1200" b="0" i="0" u="none" strike="noStrike" kern="1200" dirty="0">
                <a:solidFill>
                  <a:schemeClr val="tx1"/>
                </a:solidFill>
                <a:effectLst/>
                <a:latin typeface="+mn-lt"/>
                <a:ea typeface="+mn-ea"/>
                <a:cs typeface="+mn-cs"/>
              </a:rPr>
              <a:t>.	(Mehmet/du)</a:t>
            </a:r>
          </a:p>
          <a:p>
            <a:pPr marL="228600" indent="-228600" rtl="0" eaLnBrk="1" fontAlgn="ctr" latinLnBrk="0" hangingPunct="1">
              <a:buFont typeface="+mj-lt"/>
              <a:buAutoNum type="arabicPeriod"/>
            </a:pPr>
            <a:r>
              <a:rPr lang="en-US" sz="1200" b="0" i="0" u="none" strike="noStrike" kern="1200" dirty="0">
                <a:solidFill>
                  <a:schemeClr val="tx1"/>
                </a:solidFill>
                <a:effectLst/>
                <a:latin typeface="+mn-lt"/>
                <a:ea typeface="+mn-ea"/>
                <a:cs typeface="+mn-cs"/>
              </a:rPr>
              <a:t>[Beep] </a:t>
            </a:r>
            <a:r>
              <a:rPr lang="en-GB" sz="1200" b="0" i="0" u="none" strike="noStrike" kern="1200" dirty="0" err="1">
                <a:solidFill>
                  <a:schemeClr val="tx1"/>
                </a:solidFill>
                <a:effectLst/>
                <a:latin typeface="+mn-lt"/>
                <a:ea typeface="+mn-ea"/>
                <a:cs typeface="+mn-cs"/>
              </a:rPr>
              <a:t>soll</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keinen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Fehler</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machen</a:t>
            </a:r>
            <a:r>
              <a:rPr lang="en-GB" sz="1200" b="0" i="0" u="none" strike="noStrike" kern="1200" dirty="0">
                <a:solidFill>
                  <a:schemeClr val="tx1"/>
                </a:solidFill>
                <a:effectLst/>
                <a:latin typeface="+mn-lt"/>
                <a:ea typeface="+mn-ea"/>
                <a:cs typeface="+mn-cs"/>
              </a:rPr>
              <a:t>.	(Katja/</a:t>
            </a:r>
            <a:r>
              <a:rPr lang="en-GB" sz="1200" b="0" i="0" u="none" strike="noStrike" kern="1200" dirty="0" err="1">
                <a:solidFill>
                  <a:schemeClr val="tx1"/>
                </a:solidFill>
                <a:effectLst/>
                <a:latin typeface="+mn-lt"/>
                <a:ea typeface="+mn-ea"/>
                <a:cs typeface="+mn-cs"/>
              </a:rPr>
              <a:t>sie</a:t>
            </a:r>
            <a:r>
              <a:rPr lang="en-GB" sz="1200" b="0" i="0" u="none" strike="noStrike" kern="1200" dirty="0">
                <a:solidFill>
                  <a:schemeClr val="tx1"/>
                </a:solidFill>
                <a:effectLst/>
                <a:latin typeface="+mn-lt"/>
                <a:ea typeface="+mn-ea"/>
                <a:cs typeface="+mn-cs"/>
              </a:rPr>
              <a:t>)</a:t>
            </a:r>
          </a:p>
          <a:p>
            <a:pPr marL="228600" indent="-228600" rtl="0" eaLnBrk="1" fontAlgn="ctr" latinLnBrk="0" hangingPunct="1">
              <a:buFont typeface="+mj-lt"/>
              <a:buAutoNum type="arabicPeriod"/>
            </a:pPr>
            <a:r>
              <a:rPr lang="en-US" sz="1200" b="0" i="0" u="none" strike="noStrike" kern="1200" dirty="0">
                <a:solidFill>
                  <a:schemeClr val="tx1"/>
                </a:solidFill>
                <a:effectLst/>
                <a:latin typeface="+mn-lt"/>
                <a:ea typeface="+mn-ea"/>
                <a:cs typeface="+mn-cs"/>
              </a:rPr>
              <a:t>[Beep]</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soll</a:t>
            </a:r>
            <a:r>
              <a:rPr lang="en-GB" sz="1200" b="0" i="0" u="none" strike="noStrike" kern="1200" dirty="0">
                <a:solidFill>
                  <a:schemeClr val="tx1"/>
                </a:solidFill>
                <a:effectLst/>
                <a:latin typeface="+mn-lt"/>
                <a:ea typeface="+mn-ea"/>
                <a:cs typeface="+mn-cs"/>
              </a:rPr>
              <a:t> die </a:t>
            </a:r>
            <a:r>
              <a:rPr lang="en-GB" sz="1200" b="0" i="0" u="none" strike="noStrike" kern="1200" dirty="0" err="1">
                <a:solidFill>
                  <a:schemeClr val="tx1"/>
                </a:solidFill>
                <a:effectLst/>
                <a:latin typeface="+mn-lt"/>
                <a:ea typeface="+mn-ea"/>
                <a:cs typeface="+mn-cs"/>
              </a:rPr>
              <a:t>Musik</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organisieren</a:t>
            </a:r>
            <a:r>
              <a:rPr lang="en-GB" sz="1200" b="0" i="0" u="none" strike="noStrike" kern="1200" dirty="0">
                <a:solidFill>
                  <a:schemeClr val="tx1"/>
                </a:solidFill>
                <a:effectLst/>
                <a:latin typeface="+mn-lt"/>
                <a:ea typeface="+mn-ea"/>
                <a:cs typeface="+mn-cs"/>
              </a:rPr>
              <a:t>.	(Katja/</a:t>
            </a:r>
            <a:r>
              <a:rPr lang="en-GB" sz="1200" b="0" i="0" u="none" strike="noStrike" kern="1200" dirty="0" err="1">
                <a:solidFill>
                  <a:schemeClr val="tx1"/>
                </a:solidFill>
                <a:effectLst/>
                <a:latin typeface="+mn-lt"/>
                <a:ea typeface="+mn-ea"/>
                <a:cs typeface="+mn-cs"/>
              </a:rPr>
              <a:t>sie</a:t>
            </a:r>
            <a:r>
              <a:rPr lang="en-GB" sz="1200" b="0" i="0" u="none" strike="noStrike" kern="1200" dirty="0">
                <a:solidFill>
                  <a:schemeClr val="tx1"/>
                </a:solidFill>
                <a:effectLst/>
                <a:latin typeface="+mn-lt"/>
                <a:ea typeface="+mn-ea"/>
                <a:cs typeface="+mn-cs"/>
              </a:rPr>
              <a:t>)</a:t>
            </a:r>
          </a:p>
          <a:p>
            <a:pPr marL="228600" indent="-228600" rtl="0" eaLnBrk="1" fontAlgn="auto" latinLnBrk="0" hangingPunct="1">
              <a:buFont typeface="+mj-lt"/>
              <a:buAutoNum type="arabicPeriod"/>
            </a:pPr>
            <a:r>
              <a:rPr lang="en-GB" sz="1200" b="0" i="0" u="none" strike="noStrike" kern="1200" dirty="0">
                <a:solidFill>
                  <a:schemeClr val="tx1"/>
                </a:solidFill>
                <a:effectLst/>
                <a:latin typeface="+mn-lt"/>
                <a:ea typeface="+mn-ea"/>
                <a:cs typeface="+mn-cs"/>
              </a:rPr>
              <a:t>[Beep] </a:t>
            </a:r>
            <a:r>
              <a:rPr lang="en-GB" sz="1200" b="0" i="0" u="none" strike="noStrike" kern="1200" dirty="0" err="1">
                <a:solidFill>
                  <a:schemeClr val="tx1"/>
                </a:solidFill>
                <a:effectLst/>
                <a:latin typeface="+mn-lt"/>
                <a:ea typeface="+mn-ea"/>
                <a:cs typeface="+mn-cs"/>
              </a:rPr>
              <a:t>sollst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deine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Gefühle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verstecken</a:t>
            </a:r>
            <a:r>
              <a:rPr lang="en-GB" sz="1200" b="0" i="0" u="none" strike="noStrike" kern="1200" dirty="0">
                <a:solidFill>
                  <a:schemeClr val="tx1"/>
                </a:solidFill>
                <a:effectLst/>
                <a:latin typeface="+mn-lt"/>
                <a:ea typeface="+mn-ea"/>
                <a:cs typeface="+mn-cs"/>
              </a:rPr>
              <a:t>.	(Mehmet/du)</a:t>
            </a:r>
          </a:p>
          <a:p>
            <a:pPr marL="228600" indent="-228600" rtl="0" eaLnBrk="1" fontAlgn="auto" latinLnBrk="0" hangingPunct="1">
              <a:buFont typeface="+mj-lt"/>
              <a:buAutoNum type="arabicPeriod"/>
            </a:pPr>
            <a:r>
              <a:rPr lang="en-US" sz="1200" b="0" i="0" u="none" strike="noStrike" kern="1200" dirty="0">
                <a:solidFill>
                  <a:schemeClr val="tx1"/>
                </a:solidFill>
                <a:effectLst/>
                <a:latin typeface="+mn-lt"/>
                <a:ea typeface="+mn-ea"/>
                <a:cs typeface="+mn-cs"/>
              </a:rPr>
              <a:t>[Beep] </a:t>
            </a:r>
            <a:r>
              <a:rPr lang="en-GB" sz="1200" b="0" i="0" u="none" strike="noStrike" kern="1200" dirty="0" err="1">
                <a:solidFill>
                  <a:schemeClr val="tx1"/>
                </a:solidFill>
                <a:effectLst/>
                <a:latin typeface="+mn-lt"/>
                <a:ea typeface="+mn-ea"/>
                <a:cs typeface="+mn-cs"/>
              </a:rPr>
              <a:t>soll</a:t>
            </a:r>
            <a:r>
              <a:rPr lang="en-GB" sz="1200" b="0" i="0" u="none" strike="noStrike" kern="1200" dirty="0">
                <a:solidFill>
                  <a:schemeClr val="tx1"/>
                </a:solidFill>
                <a:effectLst/>
                <a:latin typeface="+mn-lt"/>
                <a:ea typeface="+mn-ea"/>
                <a:cs typeface="+mn-cs"/>
              </a:rPr>
              <a:t> Emails </a:t>
            </a:r>
            <a:r>
              <a:rPr lang="en-GB" sz="1200" b="0" i="0" u="none" strike="noStrike" kern="1200" dirty="0" err="1">
                <a:solidFill>
                  <a:schemeClr val="tx1"/>
                </a:solidFill>
                <a:effectLst/>
                <a:latin typeface="+mn-lt"/>
                <a:ea typeface="+mn-ea"/>
                <a:cs typeface="+mn-cs"/>
              </a:rPr>
              <a:t>schreiben</a:t>
            </a:r>
            <a:r>
              <a:rPr lang="en-GB" sz="1200" b="0" i="0" u="none" strike="noStrike" kern="1200" dirty="0">
                <a:solidFill>
                  <a:schemeClr val="tx1"/>
                </a:solidFill>
                <a:effectLst/>
                <a:latin typeface="+mn-lt"/>
                <a:ea typeface="+mn-ea"/>
                <a:cs typeface="+mn-cs"/>
              </a:rPr>
              <a:t>.	(Katja/</a:t>
            </a:r>
            <a:r>
              <a:rPr lang="en-GB" sz="1200" b="0" i="0" u="none" strike="noStrike" kern="1200" dirty="0" err="1">
                <a:solidFill>
                  <a:schemeClr val="tx1"/>
                </a:solidFill>
                <a:effectLst/>
                <a:latin typeface="+mn-lt"/>
                <a:ea typeface="+mn-ea"/>
                <a:cs typeface="+mn-cs"/>
              </a:rPr>
              <a:t>sie</a:t>
            </a:r>
            <a:r>
              <a:rPr lang="en-GB" sz="1200" b="0" i="0" u="none" strike="noStrike" kern="1200" dirty="0">
                <a:solidFill>
                  <a:schemeClr val="tx1"/>
                </a:solidFill>
                <a:effectLst/>
                <a:latin typeface="+mn-lt"/>
                <a:ea typeface="+mn-ea"/>
                <a:cs typeface="+mn-cs"/>
              </a:rPr>
              <a:t>)</a:t>
            </a:r>
          </a:p>
          <a:p>
            <a:pPr marL="228600" indent="-228600" rtl="0" eaLnBrk="1" fontAlgn="ctr" latinLnBrk="0" hangingPunct="1">
              <a:buFont typeface="+mj-lt"/>
              <a:buAutoNum type="arabicPeriod"/>
            </a:pPr>
            <a:r>
              <a:rPr lang="en-US" sz="1200" b="0" i="0" u="none" strike="noStrike" kern="1200" dirty="0">
                <a:solidFill>
                  <a:schemeClr val="tx1"/>
                </a:solidFill>
                <a:effectLst/>
                <a:latin typeface="+mn-lt"/>
                <a:ea typeface="+mn-ea"/>
                <a:cs typeface="+mn-cs"/>
              </a:rPr>
              <a:t>[Beep] </a:t>
            </a:r>
            <a:r>
              <a:rPr lang="en-GB" sz="1200" b="0" i="0" u="none" strike="noStrike" kern="1200" dirty="0" err="1">
                <a:solidFill>
                  <a:schemeClr val="tx1"/>
                </a:solidFill>
                <a:effectLst/>
                <a:latin typeface="+mn-lt"/>
                <a:ea typeface="+mn-ea"/>
                <a:cs typeface="+mn-cs"/>
              </a:rPr>
              <a:t>sollst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nicht</a:t>
            </a:r>
            <a:r>
              <a:rPr lang="en-GB" sz="1200" b="0" i="0" u="none" strike="noStrike" kern="1200" dirty="0">
                <a:solidFill>
                  <a:schemeClr val="tx1"/>
                </a:solidFill>
                <a:effectLst/>
                <a:latin typeface="+mn-lt"/>
                <a:ea typeface="+mn-ea"/>
                <a:cs typeface="+mn-cs"/>
              </a:rPr>
              <a:t> die </a:t>
            </a:r>
            <a:r>
              <a:rPr lang="en-GB" sz="1200" b="0" i="0" u="none" strike="noStrike" kern="1200" dirty="0" err="1">
                <a:solidFill>
                  <a:schemeClr val="tx1"/>
                </a:solidFill>
                <a:effectLst/>
                <a:latin typeface="+mn-lt"/>
                <a:ea typeface="+mn-ea"/>
                <a:cs typeface="+mn-cs"/>
              </a:rPr>
              <a:t>Wahrheit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sagen</a:t>
            </a:r>
            <a:r>
              <a:rPr lang="en-GB" sz="1200" b="0" i="0" u="none" strike="noStrike" kern="1200" dirty="0">
                <a:solidFill>
                  <a:schemeClr val="tx1"/>
                </a:solidFill>
                <a:effectLst/>
                <a:latin typeface="+mn-lt"/>
                <a:ea typeface="+mn-ea"/>
                <a:cs typeface="+mn-cs"/>
              </a:rPr>
              <a:t>.	(Mehmet/du)</a:t>
            </a:r>
          </a:p>
          <a:p>
            <a:pPr marL="0" indent="0" rtl="0" eaLnBrk="1" fontAlgn="ctr" latinLnBrk="0" hangingPunct="1">
              <a:buFont typeface="+mj-lt"/>
              <a:buNone/>
            </a:pPr>
            <a:endParaRPr lang="en-GB"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Answers: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Sie </a:t>
            </a:r>
            <a:r>
              <a:rPr lang="en-GB" b="0" dirty="0" err="1"/>
              <a:t>soll</a:t>
            </a:r>
            <a:r>
              <a:rPr lang="en-GB" b="0" dirty="0"/>
              <a:t> den Kuchen </a:t>
            </a:r>
            <a:r>
              <a:rPr lang="en-GB" b="0" dirty="0" err="1"/>
              <a:t>vorbereiten</a:t>
            </a:r>
            <a:r>
              <a:rPr lang="en-GB"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Du </a:t>
            </a:r>
            <a:r>
              <a:rPr lang="en-GB" b="0" dirty="0" err="1"/>
              <a:t>sollst</a:t>
            </a:r>
            <a:r>
              <a:rPr lang="en-GB" b="0" dirty="0"/>
              <a:t> die </a:t>
            </a:r>
            <a:r>
              <a:rPr lang="en-GB" b="0" dirty="0" err="1"/>
              <a:t>Gläser</a:t>
            </a:r>
            <a:r>
              <a:rPr lang="en-GB" b="0" dirty="0"/>
              <a:t> </a:t>
            </a:r>
            <a:r>
              <a:rPr lang="en-GB" b="0" dirty="0" err="1"/>
              <a:t>kaufen</a:t>
            </a:r>
            <a:r>
              <a:rPr lang="en-GB" b="0" dirty="0"/>
              <a:t>.</a:t>
            </a:r>
          </a:p>
          <a:p>
            <a:pPr marL="228600" indent="-228600" rtl="0" eaLnBrk="1" fontAlgn="ctr" latinLnBrk="0" hangingPunct="1">
              <a:buFont typeface="+mj-lt"/>
              <a:buAutoNum type="arabicPeriod"/>
            </a:pPr>
            <a:r>
              <a:rPr lang="en-US" sz="1200" b="0" i="0" u="none" strike="noStrike" kern="1200" dirty="0">
                <a:solidFill>
                  <a:schemeClr val="tx1"/>
                </a:solidFill>
                <a:effectLst/>
                <a:latin typeface="+mn-lt"/>
                <a:ea typeface="+mn-ea"/>
                <a:cs typeface="+mn-cs"/>
              </a:rPr>
              <a:t>D</a:t>
            </a:r>
            <a:r>
              <a:rPr lang="en-GB" sz="1200" b="0" i="0" u="none" strike="noStrike" kern="1200" dirty="0">
                <a:solidFill>
                  <a:schemeClr val="tx1"/>
                </a:solidFill>
                <a:effectLst/>
                <a:latin typeface="+mn-lt"/>
                <a:ea typeface="+mn-ea"/>
                <a:cs typeface="+mn-cs"/>
              </a:rPr>
              <a:t>u </a:t>
            </a:r>
            <a:r>
              <a:rPr lang="en-GB" sz="1200" b="0" i="0" u="none" strike="noStrike" kern="1200" dirty="0" err="1">
                <a:solidFill>
                  <a:schemeClr val="tx1"/>
                </a:solidFill>
                <a:effectLst/>
                <a:latin typeface="+mn-lt"/>
                <a:ea typeface="+mn-ea"/>
                <a:cs typeface="+mn-cs"/>
              </a:rPr>
              <a:t>sollst</a:t>
            </a:r>
            <a:r>
              <a:rPr lang="en-GB" sz="1200" b="0" i="0" u="none" strike="noStrike" kern="1200" dirty="0">
                <a:solidFill>
                  <a:schemeClr val="tx1"/>
                </a:solidFill>
                <a:effectLst/>
                <a:latin typeface="+mn-lt"/>
                <a:ea typeface="+mn-ea"/>
                <a:cs typeface="+mn-cs"/>
              </a:rPr>
              <a:t> die </a:t>
            </a:r>
            <a:r>
              <a:rPr lang="en-GB" sz="1200" b="0" i="0" u="none" strike="noStrike" kern="1200" dirty="0" err="1">
                <a:solidFill>
                  <a:schemeClr val="tx1"/>
                </a:solidFill>
                <a:effectLst/>
                <a:latin typeface="+mn-lt"/>
                <a:ea typeface="+mn-ea"/>
                <a:cs typeface="+mn-cs"/>
              </a:rPr>
              <a:t>Geschenke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organisieren</a:t>
            </a:r>
            <a:r>
              <a:rPr lang="en-GB" sz="1200" b="0" i="0" u="none" strike="noStrike" kern="1200" dirty="0">
                <a:solidFill>
                  <a:schemeClr val="tx1"/>
                </a:solidFill>
                <a:effectLst/>
                <a:latin typeface="+mn-lt"/>
                <a:ea typeface="+mn-ea"/>
                <a:cs typeface="+mn-cs"/>
              </a:rPr>
              <a:t>.</a:t>
            </a:r>
          </a:p>
          <a:p>
            <a:pPr marL="228600" indent="-228600" rtl="0" eaLnBrk="1" fontAlgn="ctr" latinLnBrk="0" hangingPunct="1">
              <a:buFont typeface="+mj-lt"/>
              <a:buAutoNum type="arabicPeriod"/>
            </a:pPr>
            <a:r>
              <a:rPr lang="en-US" sz="1200" b="0" i="0" u="none" strike="noStrike" kern="1200" dirty="0">
                <a:solidFill>
                  <a:schemeClr val="tx1"/>
                </a:solidFill>
                <a:effectLst/>
                <a:latin typeface="+mn-lt"/>
                <a:ea typeface="+mn-ea"/>
                <a:cs typeface="+mn-cs"/>
              </a:rPr>
              <a:t>S</a:t>
            </a:r>
            <a:r>
              <a:rPr lang="en-GB" sz="1200" b="0" i="0" u="none" strike="noStrike" kern="1200" dirty="0" err="1">
                <a:solidFill>
                  <a:schemeClr val="tx1"/>
                </a:solidFill>
                <a:effectLst/>
                <a:latin typeface="+mn-lt"/>
                <a:ea typeface="+mn-ea"/>
                <a:cs typeface="+mn-cs"/>
              </a:rPr>
              <a:t>ie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soll</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keinen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Fehler</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machen</a:t>
            </a:r>
            <a:r>
              <a:rPr lang="en-GB" sz="1200" b="0" i="0" u="none" strike="noStrike" kern="1200" dirty="0">
                <a:solidFill>
                  <a:schemeClr val="tx1"/>
                </a:solidFill>
                <a:effectLst/>
                <a:latin typeface="+mn-lt"/>
                <a:ea typeface="+mn-ea"/>
                <a:cs typeface="+mn-cs"/>
              </a:rPr>
              <a:t>.</a:t>
            </a:r>
          </a:p>
          <a:p>
            <a:pPr marL="228600" indent="-228600" rtl="0" eaLnBrk="1" fontAlgn="ctr" latinLnBrk="0" hangingPunct="1">
              <a:buFont typeface="+mj-lt"/>
              <a:buAutoNum type="arabicPeriod"/>
            </a:pPr>
            <a:r>
              <a:rPr lang="en-US" sz="1200" b="0" i="0" u="none" strike="noStrike" kern="1200" dirty="0">
                <a:solidFill>
                  <a:schemeClr val="tx1"/>
                </a:solidFill>
                <a:effectLst/>
                <a:latin typeface="+mn-lt"/>
                <a:ea typeface="+mn-ea"/>
                <a:cs typeface="+mn-cs"/>
              </a:rPr>
              <a:t>S</a:t>
            </a:r>
            <a:r>
              <a:rPr lang="en-GB" sz="1200" b="0" i="0" u="none" strike="noStrike" kern="1200" dirty="0" err="1">
                <a:solidFill>
                  <a:schemeClr val="tx1"/>
                </a:solidFill>
                <a:effectLst/>
                <a:latin typeface="+mn-lt"/>
                <a:ea typeface="+mn-ea"/>
                <a:cs typeface="+mn-cs"/>
              </a:rPr>
              <a:t>ie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soll</a:t>
            </a:r>
            <a:r>
              <a:rPr lang="en-GB" sz="1200" b="0" i="0" u="none" strike="noStrike" kern="1200" dirty="0">
                <a:solidFill>
                  <a:schemeClr val="tx1"/>
                </a:solidFill>
                <a:effectLst/>
                <a:latin typeface="+mn-lt"/>
                <a:ea typeface="+mn-ea"/>
                <a:cs typeface="+mn-cs"/>
              </a:rPr>
              <a:t> die </a:t>
            </a:r>
            <a:r>
              <a:rPr lang="en-GB" sz="1200" b="0" i="0" u="none" strike="noStrike" kern="1200" dirty="0" err="1">
                <a:solidFill>
                  <a:schemeClr val="tx1"/>
                </a:solidFill>
                <a:effectLst/>
                <a:latin typeface="+mn-lt"/>
                <a:ea typeface="+mn-ea"/>
                <a:cs typeface="+mn-cs"/>
              </a:rPr>
              <a:t>Musik</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organisieren</a:t>
            </a:r>
            <a:r>
              <a:rPr lang="en-GB" sz="1200" b="0" i="0" u="none" strike="noStrike" kern="1200" dirty="0">
                <a:solidFill>
                  <a:schemeClr val="tx1"/>
                </a:solidFill>
                <a:effectLst/>
                <a:latin typeface="+mn-lt"/>
                <a:ea typeface="+mn-ea"/>
                <a:cs typeface="+mn-cs"/>
              </a:rPr>
              <a:t>.</a:t>
            </a:r>
          </a:p>
          <a:p>
            <a:pPr marL="228600" indent="-228600" rtl="0" eaLnBrk="1" fontAlgn="auto" latinLnBrk="0" hangingPunct="1">
              <a:buFont typeface="+mj-lt"/>
              <a:buAutoNum type="arabicPeriod"/>
            </a:pPr>
            <a:r>
              <a:rPr lang="en-US" sz="1200" b="0" i="0" u="none" strike="noStrike" kern="1200" dirty="0">
                <a:solidFill>
                  <a:schemeClr val="tx1"/>
                </a:solidFill>
                <a:effectLst/>
                <a:latin typeface="+mn-lt"/>
                <a:ea typeface="+mn-ea"/>
                <a:cs typeface="+mn-cs"/>
              </a:rPr>
              <a:t>D</a:t>
            </a:r>
            <a:r>
              <a:rPr lang="en-GB" sz="1200" b="0" i="0" u="none" strike="noStrike" kern="1200" dirty="0">
                <a:solidFill>
                  <a:schemeClr val="tx1"/>
                </a:solidFill>
                <a:effectLst/>
                <a:latin typeface="+mn-lt"/>
                <a:ea typeface="+mn-ea"/>
                <a:cs typeface="+mn-cs"/>
              </a:rPr>
              <a:t>u </a:t>
            </a:r>
            <a:r>
              <a:rPr lang="en-GB" sz="1200" b="0" i="0" u="none" strike="noStrike" kern="1200" dirty="0" err="1">
                <a:solidFill>
                  <a:schemeClr val="tx1"/>
                </a:solidFill>
                <a:effectLst/>
                <a:latin typeface="+mn-lt"/>
                <a:ea typeface="+mn-ea"/>
                <a:cs typeface="+mn-cs"/>
              </a:rPr>
              <a:t>sollst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deine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Gefühle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verstecken</a:t>
            </a:r>
            <a:r>
              <a:rPr lang="en-GB" sz="1200" b="0" i="0" u="none" strike="noStrike" kern="1200" dirty="0">
                <a:solidFill>
                  <a:schemeClr val="tx1"/>
                </a:solidFill>
                <a:effectLst/>
                <a:latin typeface="+mn-lt"/>
                <a:ea typeface="+mn-ea"/>
                <a:cs typeface="+mn-cs"/>
              </a:rPr>
              <a:t>.</a:t>
            </a:r>
          </a:p>
          <a:p>
            <a:pPr marL="228600" indent="-228600" rtl="0" eaLnBrk="1" fontAlgn="auto" latinLnBrk="0" hangingPunct="1">
              <a:buFont typeface="+mj-lt"/>
              <a:buAutoNum type="arabicPeriod"/>
            </a:pPr>
            <a:r>
              <a:rPr lang="en-US" sz="1200" b="0" i="0" u="none" strike="noStrike" kern="1200" dirty="0">
                <a:solidFill>
                  <a:schemeClr val="tx1"/>
                </a:solidFill>
                <a:effectLst/>
                <a:latin typeface="+mn-lt"/>
                <a:ea typeface="+mn-ea"/>
                <a:cs typeface="+mn-cs"/>
              </a:rPr>
              <a:t>S</a:t>
            </a:r>
            <a:r>
              <a:rPr lang="en-GB" sz="1200" b="0" i="0" u="none" strike="noStrike" kern="1200" dirty="0" err="1">
                <a:solidFill>
                  <a:schemeClr val="tx1"/>
                </a:solidFill>
                <a:effectLst/>
                <a:latin typeface="+mn-lt"/>
                <a:ea typeface="+mn-ea"/>
                <a:cs typeface="+mn-cs"/>
              </a:rPr>
              <a:t>ie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soll</a:t>
            </a:r>
            <a:r>
              <a:rPr lang="en-GB" sz="1200" b="0" i="0" u="none" strike="noStrike" kern="1200" dirty="0">
                <a:solidFill>
                  <a:schemeClr val="tx1"/>
                </a:solidFill>
                <a:effectLst/>
                <a:latin typeface="+mn-lt"/>
                <a:ea typeface="+mn-ea"/>
                <a:cs typeface="+mn-cs"/>
              </a:rPr>
              <a:t> Emails </a:t>
            </a:r>
            <a:r>
              <a:rPr lang="en-GB" sz="1200" b="0" i="0" u="none" strike="noStrike" kern="1200" dirty="0" err="1">
                <a:solidFill>
                  <a:schemeClr val="tx1"/>
                </a:solidFill>
                <a:effectLst/>
                <a:latin typeface="+mn-lt"/>
                <a:ea typeface="+mn-ea"/>
                <a:cs typeface="+mn-cs"/>
              </a:rPr>
              <a:t>schreiben</a:t>
            </a:r>
            <a:r>
              <a:rPr lang="en-GB" sz="1200" b="0" i="0" u="none" strike="noStrike" kern="1200" dirty="0">
                <a:solidFill>
                  <a:schemeClr val="tx1"/>
                </a:solidFill>
                <a:effectLst/>
                <a:latin typeface="+mn-lt"/>
                <a:ea typeface="+mn-ea"/>
                <a:cs typeface="+mn-cs"/>
              </a:rPr>
              <a:t>.</a:t>
            </a:r>
          </a:p>
          <a:p>
            <a:pPr marL="228600" indent="-228600" rtl="0" eaLnBrk="1" fontAlgn="ctr" latinLnBrk="0" hangingPunct="1">
              <a:buFont typeface="+mj-lt"/>
              <a:buAutoNum type="arabicPeriod"/>
            </a:pPr>
            <a:r>
              <a:rPr lang="en-US" sz="1200" b="0" i="0" u="none" strike="noStrike" kern="1200" dirty="0">
                <a:solidFill>
                  <a:schemeClr val="tx1"/>
                </a:solidFill>
                <a:effectLst/>
                <a:latin typeface="+mn-lt"/>
                <a:ea typeface="+mn-ea"/>
                <a:cs typeface="+mn-cs"/>
              </a:rPr>
              <a:t>D</a:t>
            </a:r>
            <a:r>
              <a:rPr lang="en-GB" sz="1200" b="0" i="0" u="none" strike="noStrike" kern="1200" dirty="0">
                <a:solidFill>
                  <a:schemeClr val="tx1"/>
                </a:solidFill>
                <a:effectLst/>
                <a:latin typeface="+mn-lt"/>
                <a:ea typeface="+mn-ea"/>
                <a:cs typeface="+mn-cs"/>
              </a:rPr>
              <a:t>u </a:t>
            </a:r>
            <a:r>
              <a:rPr lang="en-GB" sz="1200" b="0" i="0" u="none" strike="noStrike" kern="1200" dirty="0" err="1">
                <a:solidFill>
                  <a:schemeClr val="tx1"/>
                </a:solidFill>
                <a:effectLst/>
                <a:latin typeface="+mn-lt"/>
                <a:ea typeface="+mn-ea"/>
                <a:cs typeface="+mn-cs"/>
              </a:rPr>
              <a:t>sollst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nicht</a:t>
            </a:r>
            <a:r>
              <a:rPr lang="en-GB" sz="1200" b="0" i="0" u="none" strike="noStrike" kern="1200" dirty="0">
                <a:solidFill>
                  <a:schemeClr val="tx1"/>
                </a:solidFill>
                <a:effectLst/>
                <a:latin typeface="+mn-lt"/>
                <a:ea typeface="+mn-ea"/>
                <a:cs typeface="+mn-cs"/>
              </a:rPr>
              <a:t> die </a:t>
            </a:r>
            <a:r>
              <a:rPr lang="en-GB" sz="1200" b="0" i="0" u="none" strike="noStrike" kern="1200" dirty="0" err="1">
                <a:solidFill>
                  <a:schemeClr val="tx1"/>
                </a:solidFill>
                <a:effectLst/>
                <a:latin typeface="+mn-lt"/>
                <a:ea typeface="+mn-ea"/>
                <a:cs typeface="+mn-cs"/>
              </a:rPr>
              <a:t>Wahrheit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sagen</a:t>
            </a:r>
            <a:r>
              <a:rPr lang="en-GB" sz="1200" b="0" i="0" u="none" strike="noStrike" kern="1200" dirty="0">
                <a:solidFill>
                  <a:schemeClr val="tx1"/>
                </a:solidFill>
                <a:effectLst/>
                <a:latin typeface="+mn-lt"/>
                <a:ea typeface="+mn-ea"/>
                <a:cs typeface="+mn-cs"/>
              </a:rPr>
              <a:t>.</a:t>
            </a:r>
          </a:p>
          <a:p>
            <a:pPr marL="0" indent="0" rtl="0" eaLnBrk="1" fontAlgn="ctr" latinLnBrk="0" hangingPunct="1">
              <a:buFont typeface="+mj-lt"/>
              <a:buNone/>
            </a:pPr>
            <a:br>
              <a:rPr lang="en-GB" dirty="0"/>
            </a:br>
            <a:br>
              <a:rPr lang="en-GB" dirty="0"/>
            </a:br>
            <a:r>
              <a:rPr lang="en-GB" b="1" baseline="0" dirty="0"/>
              <a:t>Word frequency of cognates (1 is the most frequent word in German): </a:t>
            </a:r>
            <a:br>
              <a:rPr lang="en-GB" baseline="0" dirty="0"/>
            </a:br>
            <a:r>
              <a:rPr lang="en-GB" baseline="0" dirty="0" err="1"/>
              <a:t>organisieren</a:t>
            </a:r>
            <a:r>
              <a:rPr lang="en-GB" baseline="0" dirty="0"/>
              <a:t> [1295] Email [&gt;5009]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73285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present the use of new modal verb </a:t>
            </a:r>
            <a:r>
              <a:rPr lang="en-GB" b="0" dirty="0" err="1"/>
              <a:t>sollen</a:t>
            </a:r>
            <a:r>
              <a:rPr lang="en-GB" b="0" dirty="0"/>
              <a:t> to express probability</a:t>
            </a:r>
            <a:br>
              <a:rPr lang="en-GB" dirty="0"/>
            </a:br>
            <a:br>
              <a:rPr lang="en-GB" dirty="0"/>
            </a:br>
            <a:r>
              <a:rPr lang="en-GB" b="1" dirty="0"/>
              <a:t>Procedure:</a:t>
            </a:r>
            <a:br>
              <a:rPr lang="en-GB" dirty="0"/>
            </a:br>
            <a:r>
              <a:rPr lang="en-GB" dirty="0"/>
              <a:t>1. use the animated text to reveal the translations of the two sentences with </a:t>
            </a:r>
            <a:r>
              <a:rPr lang="en-GB" dirty="0" err="1"/>
              <a:t>soll</a:t>
            </a:r>
            <a:r>
              <a:rPr lang="en-GB" dirty="0"/>
              <a:t> </a:t>
            </a:r>
          </a:p>
          <a:p>
            <a:r>
              <a:rPr lang="en-GB" dirty="0"/>
              <a:t>2. remind learners that </a:t>
            </a:r>
            <a:r>
              <a:rPr lang="en-US" dirty="0"/>
              <a:t>you often use a second, infinitive verb with modal verbs at the end of the sentence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0530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6 mins</a:t>
            </a:r>
            <a:br>
              <a:rPr lang="en-GB" dirty="0"/>
            </a:br>
            <a:br>
              <a:rPr lang="en-GB" b="1" dirty="0"/>
            </a:br>
            <a:r>
              <a:rPr lang="en-GB" b="1" dirty="0"/>
              <a:t>Aim: </a:t>
            </a:r>
            <a:r>
              <a:rPr lang="en-GB" b="0" dirty="0"/>
              <a:t>Reading activity to practise the difference in meaning between the two uses of</a:t>
            </a:r>
            <a:r>
              <a:rPr lang="en-GB" b="0" i="1" dirty="0"/>
              <a:t> </a:t>
            </a:r>
            <a:r>
              <a:rPr lang="en-GB" b="0" i="1" dirty="0" err="1"/>
              <a:t>sollen</a:t>
            </a:r>
            <a:r>
              <a:rPr lang="en-GB" b="0" dirty="0"/>
              <a:t>:  expectation/obligation versus probability, and to differentiate between the three singular parts of </a:t>
            </a:r>
            <a:r>
              <a:rPr lang="en-GB" b="0" i="1" dirty="0" err="1"/>
              <a:t>sollen</a:t>
            </a:r>
            <a:r>
              <a:rPr lang="en-GB" b="0" dirty="0"/>
              <a:t>.</a:t>
            </a:r>
            <a:br>
              <a:rPr lang="en-GB" dirty="0"/>
            </a:br>
            <a:br>
              <a:rPr lang="en-GB" dirty="0"/>
            </a:br>
            <a:r>
              <a:rPr lang="en-GB" b="1" dirty="0"/>
              <a:t>Procedure:</a:t>
            </a:r>
            <a:br>
              <a:rPr lang="en-GB" dirty="0"/>
            </a:br>
            <a:r>
              <a:rPr lang="en-GB" dirty="0"/>
              <a:t>1. Students read sentences 1-8 and write who or what, then either </a:t>
            </a:r>
            <a:r>
              <a:rPr kumimoji="0" lang="en-GB" sz="1200" b="0" i="0" u="none" strike="noStrike" kern="1200" cap="none" spc="0" normalizeH="0" baseline="0" noProof="0" dirty="0">
                <a:ln>
                  <a:noFill/>
                </a:ln>
                <a:solidFill>
                  <a:prstClr val="black"/>
                </a:solidFill>
                <a:effectLst/>
                <a:uLnTx/>
                <a:uFillTx/>
                <a:latin typeface="+mn-lt"/>
                <a:ea typeface="+mn-ea"/>
                <a:cs typeface="+mn-cs"/>
              </a:rPr>
              <a:t>expectation/obligation or probability.</a:t>
            </a:r>
            <a:endParaRPr lang="en-GB" dirty="0"/>
          </a:p>
          <a:p>
            <a:r>
              <a:rPr lang="en-GB" dirty="0"/>
              <a:t>2. Click to reveal the answers one by one.</a:t>
            </a:r>
            <a:br>
              <a:rPr lang="en-GB" dirty="0"/>
            </a:br>
            <a:r>
              <a:rPr lang="en-GB" dirty="0"/>
              <a:t>3. Elicit the full sentence meanings orally in English, when revealing each answer.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Translation:</a:t>
            </a:r>
          </a:p>
          <a:p>
            <a:pPr marL="228600" indent="-228600" algn="l" rtl="0" eaLnBrk="1" fontAlgn="t" latinLnBrk="0" hangingPunct="1">
              <a:spcBef>
                <a:spcPts val="0"/>
              </a:spcBef>
              <a:spcAft>
                <a:spcPts val="0"/>
              </a:spcAft>
              <a:buAutoNum type="arabicPeriod"/>
            </a:pPr>
            <a:r>
              <a:rPr lang="en-US" sz="1200" b="0" i="0" u="none" strike="noStrike" kern="1200" dirty="0">
                <a:solidFill>
                  <a:srgbClr val="115076"/>
                </a:solidFill>
                <a:effectLst/>
                <a:latin typeface="Century Gothic" panose="020B0502020202020204" pitchFamily="34" charset="0"/>
              </a:rPr>
              <a:t>He should find information on the internet.</a:t>
            </a:r>
          </a:p>
          <a:p>
            <a:pPr marL="228600" indent="-228600" algn="l" rtl="0" eaLnBrk="1" fontAlgn="t" latinLnBrk="0" hangingPunct="1">
              <a:spcBef>
                <a:spcPts val="0"/>
              </a:spcBef>
              <a:spcAft>
                <a:spcPts val="0"/>
              </a:spcAft>
              <a:buAutoNum type="arabicPeriod"/>
            </a:pPr>
            <a:r>
              <a:rPr lang="en-US" sz="1200" b="0" i="0" u="none" strike="noStrike" kern="1200" dirty="0">
                <a:solidFill>
                  <a:srgbClr val="115076"/>
                </a:solidFill>
                <a:effectLst/>
                <a:latin typeface="Century Gothic" panose="020B0502020202020204" pitchFamily="34" charset="0"/>
              </a:rPr>
              <a:t>The tour should cost under </a:t>
            </a:r>
            <a:r>
              <a:rPr lang="en-GB" sz="1200" b="0" i="0" u="none" strike="noStrike" kern="1200" dirty="0">
                <a:solidFill>
                  <a:srgbClr val="203864"/>
                </a:solidFill>
                <a:effectLst/>
                <a:latin typeface="Century Gothic" panose="020B0502020202020204" pitchFamily="34" charset="0"/>
              </a:rPr>
              <a:t>€100.</a:t>
            </a:r>
            <a:endParaRPr lang="en-GB" sz="1100" b="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r>
              <a:rPr lang="en-GB" sz="1200" b="0" i="0" u="none" strike="noStrike" kern="1200" dirty="0">
                <a:solidFill>
                  <a:srgbClr val="115076"/>
                </a:solidFill>
                <a:effectLst/>
                <a:latin typeface="Century Gothic" panose="020B0502020202020204" pitchFamily="34" charset="0"/>
              </a:rPr>
              <a:t>3.   Our favourite band should play good music.</a:t>
            </a:r>
            <a:endParaRPr lang="en-GB" sz="11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GB" sz="1200" b="0" i="0" u="none" strike="noStrike" kern="1200" dirty="0">
                <a:solidFill>
                  <a:srgbClr val="115076"/>
                </a:solidFill>
                <a:effectLst/>
                <a:latin typeface="Century Gothic" panose="020B0502020202020204" pitchFamily="34" charset="0"/>
              </a:rPr>
              <a:t>4.   One should bring food.</a:t>
            </a:r>
            <a:endParaRPr lang="en-GB" sz="1100" b="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r>
              <a:rPr lang="en-US" sz="1200" b="0" i="0" u="none" strike="noStrike" kern="1200" dirty="0">
                <a:solidFill>
                  <a:srgbClr val="115076"/>
                </a:solidFill>
                <a:effectLst/>
                <a:latin typeface="Century Gothic" panose="020B0502020202020204" pitchFamily="34" charset="0"/>
              </a:rPr>
              <a:t>5.   It should be fun.</a:t>
            </a:r>
            <a:endParaRPr lang="en-GB" sz="1100" b="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r>
              <a:rPr lang="en-GB" sz="1200" b="0" i="0" u="none" strike="noStrike" kern="1200" dirty="0">
                <a:solidFill>
                  <a:srgbClr val="115076"/>
                </a:solidFill>
                <a:effectLst/>
                <a:latin typeface="Century Gothic" panose="020B0502020202020204" pitchFamily="34" charset="0"/>
              </a:rPr>
              <a:t>6.   She should buy the tickets. </a:t>
            </a:r>
            <a:endParaRPr lang="en-GB" sz="1100" b="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r>
              <a:rPr lang="en-GB" sz="1200" b="0" i="0" u="none" strike="noStrike" kern="1200" dirty="0">
                <a:solidFill>
                  <a:srgbClr val="115076"/>
                </a:solidFill>
                <a:effectLst/>
                <a:latin typeface="Century Gothic" panose="020B0502020202020204" pitchFamily="34" charset="0"/>
              </a:rPr>
              <a:t>7.   You should help me.</a:t>
            </a:r>
            <a:endParaRPr lang="en-GB" sz="1100" b="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r>
              <a:rPr lang="en-US" sz="1200" b="0" i="0" u="none" strike="noStrike" kern="1200" dirty="0">
                <a:solidFill>
                  <a:srgbClr val="115076"/>
                </a:solidFill>
                <a:effectLst/>
                <a:latin typeface="Century Gothic" panose="020B0502020202020204" pitchFamily="34" charset="0"/>
              </a:rPr>
              <a:t>8.   Die Tour should take five hours. </a:t>
            </a:r>
            <a:endParaRPr lang="en-GB" sz="1100" b="0" i="0" u="none" strike="noStrike"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r>
              <a:rPr lang="en-GB" b="1" baseline="0" dirty="0"/>
              <a:t>Word frequency of unknown words and cognates (1 is the most frequent word in German): </a:t>
            </a:r>
            <a:br>
              <a:rPr lang="en-GB" baseline="0" dirty="0"/>
            </a:br>
            <a:r>
              <a:rPr lang="en-GB" baseline="0" dirty="0" err="1"/>
              <a:t>organisieren</a:t>
            </a:r>
            <a:r>
              <a:rPr lang="en-GB" baseline="0" dirty="0"/>
              <a:t> [1295] das Ticket [4769] </a:t>
            </a:r>
            <a:r>
              <a:rPr lang="en-GB" baseline="0" dirty="0" err="1"/>
              <a:t>unter</a:t>
            </a:r>
            <a:r>
              <a:rPr lang="en-GB" baseline="0" dirty="0"/>
              <a:t> [89]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26259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GB" b="1" dirty="0"/>
              <a:t>Timing: 1 minute</a:t>
            </a:r>
            <a:br>
              <a:rPr lang="en-GB" dirty="0"/>
            </a:br>
            <a:endParaRPr lang="en-GB" b="1" dirty="0"/>
          </a:p>
          <a:p>
            <a:pPr marL="0" indent="0">
              <a:buFont typeface="+mj-lt"/>
              <a:buNone/>
            </a:pPr>
            <a:r>
              <a:rPr lang="en-GB" b="1" dirty="0"/>
              <a:t>Aim: </a:t>
            </a:r>
            <a:r>
              <a:rPr lang="en-GB" b="0" dirty="0"/>
              <a:t>To set the scene for the speaking task that follows.</a:t>
            </a:r>
            <a:br>
              <a:rPr lang="en-GB" b="0" dirty="0"/>
            </a:br>
            <a:endParaRPr lang="en-GB" dirty="0"/>
          </a:p>
          <a:p>
            <a:pPr marL="0" indent="0">
              <a:buFont typeface="+mj-lt"/>
              <a:buNone/>
            </a:pPr>
            <a:r>
              <a:rPr lang="en-GB" b="1" dirty="0"/>
              <a:t>Procedure:</a:t>
            </a:r>
            <a:br>
              <a:rPr lang="en-GB" dirty="0"/>
            </a:br>
            <a:r>
              <a:rPr lang="en-GB" dirty="0"/>
              <a:t>1. Ensure that students understand what Mia has to do.</a:t>
            </a:r>
          </a:p>
          <a:p>
            <a:pPr marL="0" indent="0">
              <a:buFont typeface="+mj-lt"/>
              <a:buNone/>
            </a:pPr>
            <a:r>
              <a:rPr lang="en-GB" dirty="0"/>
              <a:t>2. Present the idea that Mehmet and Heidi don’t believe Mia will remember, so they decide to quiz her about each detail.</a:t>
            </a:r>
            <a:br>
              <a:rPr lang="en-GB" dirty="0"/>
            </a:b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and cognates (1 is the most frequent word in German): </a:t>
            </a:r>
            <a:br>
              <a:rPr lang="en-GB" baseline="0" dirty="0"/>
            </a:br>
            <a:r>
              <a:rPr lang="en-GB" baseline="0" dirty="0" err="1"/>
              <a:t>Kredit</a:t>
            </a:r>
            <a:r>
              <a:rPr lang="en-GB" baseline="0" dirty="0"/>
              <a:t> [2554]</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8495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GB" b="1" dirty="0"/>
              <a:t>Timing: 1 minute</a:t>
            </a:r>
            <a:br>
              <a:rPr lang="en-GB" dirty="0"/>
            </a:br>
            <a:endParaRPr lang="en-GB" b="1" dirty="0"/>
          </a:p>
          <a:p>
            <a:pPr marL="0" indent="0">
              <a:buFont typeface="+mj-lt"/>
              <a:buNone/>
            </a:pPr>
            <a:r>
              <a:rPr lang="en-GB" b="1" dirty="0"/>
              <a:t>Aim: </a:t>
            </a:r>
            <a:r>
              <a:rPr lang="en-GB" b="0" dirty="0"/>
              <a:t>To revise question words and the ideas they elicit in preparation for the speaking exercises on the slides that follow.</a:t>
            </a:r>
            <a:br>
              <a:rPr lang="en-GB" dirty="0"/>
            </a:br>
            <a:endParaRPr lang="en-GB" dirty="0"/>
          </a:p>
          <a:p>
            <a:pPr marL="0" indent="0">
              <a:buFont typeface="+mj-lt"/>
              <a:buNone/>
            </a:pPr>
            <a:r>
              <a:rPr lang="en-GB" b="1" dirty="0"/>
              <a:t>Procedure:</a:t>
            </a:r>
            <a:br>
              <a:rPr lang="en-GB" dirty="0"/>
            </a:br>
            <a:r>
              <a:rPr lang="en-GB" dirty="0"/>
              <a:t>1. Students match the ideas with the relevant questions, either individually in writing or orally in pairs/as a whole class activity.</a:t>
            </a:r>
          </a:p>
          <a:p>
            <a:pPr marL="0" indent="0">
              <a:buFont typeface="+mj-lt"/>
              <a:buNone/>
            </a:pPr>
            <a:r>
              <a:rPr lang="en-GB" dirty="0"/>
              <a:t>2. Click to reveal the answers.</a:t>
            </a:r>
            <a:br>
              <a:rPr lang="en-GB" dirty="0"/>
            </a:br>
            <a:endParaRPr lang="en-GB" i="1" dirty="0"/>
          </a:p>
          <a:p>
            <a:br>
              <a:rPr lang="en-GB" dirty="0"/>
            </a:br>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5256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 minutes</a:t>
            </a:r>
            <a:br>
              <a:rPr lang="en-GB" dirty="0"/>
            </a:br>
            <a:br>
              <a:rPr lang="en-GB" b="1" dirty="0"/>
            </a:br>
            <a:r>
              <a:rPr lang="en-GB" b="1" dirty="0"/>
              <a:t>Aim: </a:t>
            </a:r>
            <a:r>
              <a:rPr lang="en-GB" b="0" baseline="0" dirty="0"/>
              <a:t>To practise SSC </a:t>
            </a:r>
            <a:r>
              <a:rPr lang="en-GB" b="1" baseline="0" dirty="0"/>
              <a:t>[pf].</a:t>
            </a:r>
          </a:p>
          <a:p>
            <a:br>
              <a:rPr lang="en-GB" dirty="0"/>
            </a:br>
            <a:r>
              <a:rPr lang="en-GB" b="1" dirty="0"/>
              <a:t>Procedure:</a:t>
            </a:r>
            <a:br>
              <a:rPr lang="en-GB" dirty="0"/>
            </a:br>
            <a:r>
              <a:rPr lang="en-GB" dirty="0"/>
              <a:t>1. Click on the action button to play the recording of the German word.</a:t>
            </a:r>
          </a:p>
          <a:p>
            <a:r>
              <a:rPr lang="en-GB" dirty="0"/>
              <a:t>2. Students write the German word.</a:t>
            </a:r>
          </a:p>
          <a:p>
            <a:r>
              <a:rPr lang="en-GB" dirty="0"/>
              <a:t>3. Click to reveal spelling of German word.</a:t>
            </a:r>
          </a:p>
          <a:p>
            <a:r>
              <a:rPr lang="en-GB" dirty="0"/>
              <a:t>4. Students write English translation.</a:t>
            </a:r>
          </a:p>
          <a:p>
            <a:r>
              <a:rPr lang="en-GB" dirty="0"/>
              <a:t>5. Click to reveal English translation.</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a:t>
            </a:r>
            <a:r>
              <a:rPr lang="en-GB" dirty="0" err="1"/>
              <a:t>Apfel</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a:t>
            </a:r>
            <a:r>
              <a:rPr lang="en-GB" dirty="0" err="1"/>
              <a:t>Pfund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Pfeffer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a:t>
            </a:r>
            <a:r>
              <a:rPr lang="en-GB" dirty="0" err="1"/>
              <a:t>Pflaster</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a:t>
            </a:r>
            <a:r>
              <a:rPr lang="en-GB" dirty="0" err="1"/>
              <a:t>Pfeife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6. Pfannkuchen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7. </a:t>
            </a:r>
            <a:r>
              <a:rPr lang="en-GB" dirty="0" err="1"/>
              <a:t>Krampf</a:t>
            </a:r>
            <a:br>
              <a:rPr lang="en-GB" dirty="0"/>
            </a:br>
            <a:r>
              <a:rPr lang="en-GB" dirty="0"/>
              <a:t>8. </a:t>
            </a:r>
            <a:r>
              <a:rPr lang="en-GB" dirty="0" err="1"/>
              <a:t>Pfefferminze</a:t>
            </a:r>
            <a:br>
              <a:rPr lang="en-GB" dirty="0"/>
            </a:br>
            <a:br>
              <a:rPr lang="en-GB" dirty="0"/>
            </a:br>
            <a:r>
              <a:rPr lang="en-GB" b="1" baseline="0" dirty="0"/>
              <a:t>Word frequency of unknown words and cognates (1 is the most frequent word in German):</a:t>
            </a:r>
            <a:br>
              <a:rPr lang="en-GB" baseline="0" dirty="0"/>
            </a:br>
            <a:r>
              <a:rPr lang="en-GB" b="0" baseline="0" dirty="0" err="1"/>
              <a:t>Apfel</a:t>
            </a:r>
            <a:r>
              <a:rPr lang="en-GB" b="0" baseline="0" dirty="0"/>
              <a:t> [3491] </a:t>
            </a:r>
            <a:r>
              <a:rPr lang="en-GB" b="0" baseline="0" dirty="0" err="1"/>
              <a:t>Pfund</a:t>
            </a:r>
            <a:r>
              <a:rPr lang="en-GB" b="0" baseline="0" dirty="0"/>
              <a:t> [4163] Pfeffer [&gt;5009] </a:t>
            </a:r>
            <a:r>
              <a:rPr lang="en-GB" b="0" baseline="0" dirty="0" err="1"/>
              <a:t>Pflaster</a:t>
            </a:r>
            <a:r>
              <a:rPr lang="en-GB" b="0" baseline="0" dirty="0"/>
              <a:t> [&gt;5009] </a:t>
            </a:r>
            <a:r>
              <a:rPr lang="en-GB" b="0" baseline="0" dirty="0" err="1"/>
              <a:t>Pfeife</a:t>
            </a:r>
            <a:r>
              <a:rPr lang="en-GB" b="0" baseline="0" dirty="0"/>
              <a:t> [&gt;5009] Pfannkuchen [&gt;5009] </a:t>
            </a:r>
            <a:r>
              <a:rPr lang="en-GB" b="0" baseline="0" dirty="0" err="1"/>
              <a:t>Krampf</a:t>
            </a:r>
            <a:r>
              <a:rPr lang="en-GB" b="0" baseline="0" dirty="0"/>
              <a:t> [&gt;5009] </a:t>
            </a:r>
            <a:r>
              <a:rPr lang="en-GB" b="0" baseline="0" dirty="0" err="1"/>
              <a:t>Pfefferminze</a:t>
            </a:r>
            <a:r>
              <a:rPr lang="en-GB" b="0" baseline="0" dirty="0"/>
              <a:t> [&gt;5009]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2889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GB" b="1" dirty="0"/>
              <a:t>Timing: 1 minute</a:t>
            </a:r>
            <a:br>
              <a:rPr lang="en-GB" dirty="0"/>
            </a:br>
            <a:endParaRPr lang="en-GB" b="1" dirty="0"/>
          </a:p>
          <a:p>
            <a:pPr marL="0" indent="0">
              <a:buFont typeface="+mj-lt"/>
              <a:buNone/>
            </a:pPr>
            <a:r>
              <a:rPr lang="en-GB" b="1" dirty="0"/>
              <a:t>Aim: </a:t>
            </a:r>
            <a:r>
              <a:rPr lang="en-GB" b="0" dirty="0"/>
              <a:t>To revise knowledge about word order in preparation for the speaking exercises on the slides that follow.</a:t>
            </a:r>
            <a:br>
              <a:rPr lang="en-GB" dirty="0"/>
            </a:br>
            <a:endParaRPr lang="en-GB" dirty="0"/>
          </a:p>
          <a:p>
            <a:pPr marL="0" indent="0">
              <a:buFont typeface="+mj-lt"/>
              <a:buNone/>
            </a:pPr>
            <a:r>
              <a:rPr lang="en-GB" b="1" dirty="0"/>
              <a:t>Procedure:</a:t>
            </a:r>
            <a:br>
              <a:rPr lang="en-GB" dirty="0"/>
            </a:br>
            <a:r>
              <a:rPr lang="en-GB" dirty="0"/>
              <a:t>1. Click to cycle through the information.</a:t>
            </a:r>
            <a:br>
              <a:rPr lang="en-GB" dirty="0"/>
            </a:br>
            <a:endParaRPr lang="en-GB" i="1" dirty="0"/>
          </a:p>
          <a:p>
            <a:br>
              <a:rPr lang="en-GB" dirty="0"/>
            </a:br>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8282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GB" b="1" dirty="0"/>
              <a:t>Timing: 3 minutes </a:t>
            </a:r>
            <a:r>
              <a:rPr lang="en-GB" b="0" dirty="0"/>
              <a:t>(for 5 slides)</a:t>
            </a:r>
            <a:br>
              <a:rPr lang="en-GB" dirty="0"/>
            </a:br>
            <a:endParaRPr lang="en-GB" b="1" dirty="0"/>
          </a:p>
          <a:p>
            <a:pPr marL="0" indent="0">
              <a:buFont typeface="+mj-lt"/>
              <a:buNone/>
            </a:pPr>
            <a:r>
              <a:rPr lang="en-GB" b="1" dirty="0"/>
              <a:t>Aim: </a:t>
            </a:r>
            <a:r>
              <a:rPr lang="en-GB" b="0" dirty="0"/>
              <a:t>To practise word order variation, linking to the notion of emphasising a particular idea.</a:t>
            </a:r>
          </a:p>
          <a:p>
            <a:pPr marL="0" indent="0">
              <a:buFont typeface="+mj-lt"/>
              <a:buNone/>
            </a:pPr>
            <a:endParaRPr lang="en-GB" dirty="0"/>
          </a:p>
          <a:p>
            <a:pPr marL="0" indent="0">
              <a:buFont typeface="+mj-lt"/>
              <a:buNone/>
            </a:pPr>
            <a:r>
              <a:rPr lang="en-GB" b="1" dirty="0"/>
              <a:t>Procedure:</a:t>
            </a:r>
            <a:br>
              <a:rPr lang="en-GB" dirty="0"/>
            </a:br>
            <a:r>
              <a:rPr lang="en-GB" dirty="0"/>
              <a:t>1. Click to reveal the question in English.</a:t>
            </a:r>
            <a:br>
              <a:rPr lang="en-GB" dirty="0"/>
            </a:br>
            <a:r>
              <a:rPr lang="en-GB" dirty="0"/>
              <a:t>2. One half of the class (i.e. Partner A) is Heidi and Mehmet and translates the question.</a:t>
            </a:r>
            <a:br>
              <a:rPr lang="en-GB" dirty="0"/>
            </a:br>
            <a:r>
              <a:rPr lang="en-GB" dirty="0"/>
              <a:t>3. The other half of the class (all the Partner Bs) is Mia.  They turn away from the board before the question is asked. </a:t>
            </a:r>
            <a:br>
              <a:rPr lang="en-GB" dirty="0"/>
            </a:br>
            <a:r>
              <a:rPr lang="en-GB" dirty="0"/>
              <a:t>4. They answer the question (after a 3-2-1 count from the teacher) and then turn back to check their answer.</a:t>
            </a:r>
            <a:br>
              <a:rPr lang="en-GB" dirty="0"/>
            </a:br>
            <a:r>
              <a:rPr lang="en-GB" dirty="0"/>
              <a:t>5. After three questions, students swap roles.</a:t>
            </a:r>
            <a:br>
              <a:rPr lang="en-GB" dirty="0"/>
            </a:br>
            <a:endParaRPr lang="en-GB" i="1" dirty="0"/>
          </a:p>
          <a:p>
            <a:br>
              <a:rPr lang="en-GB" dirty="0"/>
            </a:br>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18975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dirty="0"/>
            </a:br>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76966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dirty="0"/>
            </a:br>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60613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dirty="0"/>
            </a:br>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58484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dirty="0"/>
            </a:br>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97865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dirty="0"/>
            </a:br>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48893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recap on the differences in meaning of these three modal verbs and raise awareness of the cross-linguistic difficulty.</a:t>
            </a:r>
            <a:br>
              <a:rPr lang="en-GB" b="0" dirty="0"/>
            </a:br>
            <a:br>
              <a:rPr lang="en-GB" b="0" dirty="0"/>
            </a:br>
            <a:r>
              <a:rPr lang="en-GB" b="1" dirty="0"/>
              <a:t>Procedure:</a:t>
            </a:r>
            <a:br>
              <a:rPr lang="en-GB" dirty="0"/>
            </a:br>
            <a:r>
              <a:rPr lang="en-GB" dirty="0"/>
              <a:t>1. Cycle through the animations to present the knowledge recap.</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22234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a:t>
            </a:r>
            <a:br>
              <a:rPr lang="en-GB" b="1" dirty="0"/>
            </a:br>
            <a:r>
              <a:rPr lang="en-GB" b="1" dirty="0"/>
              <a:t>Aim: </a:t>
            </a:r>
            <a:r>
              <a:rPr lang="en-GB" b="0" dirty="0"/>
              <a:t>To practise written production of sentences using modal verbs </a:t>
            </a:r>
            <a:r>
              <a:rPr lang="en-GB" b="0" i="1" dirty="0" err="1"/>
              <a:t>dürfen</a:t>
            </a:r>
            <a:r>
              <a:rPr lang="en-GB" b="0" dirty="0"/>
              <a:t>, </a:t>
            </a:r>
            <a:r>
              <a:rPr lang="en-GB" b="0" i="1" dirty="0" err="1"/>
              <a:t>müssen</a:t>
            </a:r>
            <a:r>
              <a:rPr lang="en-GB" b="0" dirty="0"/>
              <a:t> and </a:t>
            </a:r>
            <a:r>
              <a:rPr lang="en-GB" b="0" i="1" dirty="0" err="1"/>
              <a:t>sollen</a:t>
            </a:r>
            <a:r>
              <a:rPr lang="en-GB" b="0" i="1" dirty="0"/>
              <a:t> </a:t>
            </a:r>
            <a:r>
              <a:rPr lang="en-GB" b="0" i="0" dirty="0"/>
              <a:t>using singular persons. </a:t>
            </a:r>
            <a:br>
              <a:rPr lang="en-GB" b="0" i="0" dirty="0"/>
            </a:br>
            <a:br>
              <a:rPr lang="en-GB" dirty="0"/>
            </a:br>
            <a:r>
              <a:rPr lang="en-GB" b="1" dirty="0"/>
              <a:t>Procedure:</a:t>
            </a:r>
            <a:br>
              <a:rPr lang="en-GB" dirty="0"/>
            </a:br>
            <a:r>
              <a:rPr lang="en-GB" dirty="0"/>
              <a:t>1. Students translate sentences 1-6 into German.</a:t>
            </a:r>
          </a:p>
          <a:p>
            <a:r>
              <a:rPr lang="en-GB" dirty="0"/>
              <a:t>2. Click to reveal the answers.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a:t>
            </a:r>
            <a:r>
              <a:rPr lang="en-GB" b="0" dirty="0"/>
              <a:t>The rules about order of nouns and pronouns in a sentence will be taught explicitly in Y9. i.e.</a:t>
            </a:r>
            <a:br>
              <a:rPr lang="en-GB" b="0" dirty="0"/>
            </a:br>
            <a:r>
              <a:rPr lang="en-GB" b="0" dirty="0"/>
              <a:t>1] Where there are two nouns, R3 (dative) comes before R2 (accusative), as in number 1 above.</a:t>
            </a:r>
            <a:br>
              <a:rPr lang="en-GB" b="0" dirty="0"/>
            </a:br>
            <a:r>
              <a:rPr lang="en-GB" b="0" dirty="0"/>
              <a:t>2] Where there is one noun and one pronoun, the pronoun comes first, as in number 3 above.</a:t>
            </a:r>
            <a:br>
              <a:rPr lang="en-GB" b="0" dirty="0"/>
            </a:br>
            <a:r>
              <a:rPr lang="en-GB" b="0" dirty="0"/>
              <a:t>3] Where there are two pronouns, R2 (accusative) comes before R3 (dative).</a:t>
            </a:r>
            <a:br>
              <a:rPr lang="en-GB" b="0" dirty="0"/>
            </a:br>
            <a:br>
              <a:rPr lang="en-GB" b="0" dirty="0"/>
            </a:br>
            <a:r>
              <a:rPr lang="en-GB" b="0" dirty="0"/>
              <a:t>For the purposes of these sentences, we have added a call out to steer students to put the indirect object (R3) before the R2 (accusative) object, which works for both 1 and 3.</a:t>
            </a:r>
            <a:br>
              <a:rPr lang="en-GB" b="0" dirty="0"/>
            </a:b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00674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Native speaker teacher feedback provided by 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 of SSC </a:t>
            </a:r>
            <a:r>
              <a:rPr lang="en-GB" sz="1200" b="1" dirty="0"/>
              <a:t>[</a:t>
            </a:r>
            <a:r>
              <a:rPr lang="en-GB" sz="1200" b="1" dirty="0" err="1"/>
              <a:t>kn</a:t>
            </a:r>
            <a:r>
              <a:rPr lang="en-GB" sz="1200"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a:t>
            </a:r>
            <a:r>
              <a:rPr lang="en-GB" sz="1200" b="0" baseline="0" dirty="0"/>
              <a:t> of modal verb </a:t>
            </a:r>
            <a:r>
              <a:rPr lang="en-GB" sz="1200" b="1" i="1" baseline="0" dirty="0" err="1"/>
              <a:t>sollen</a:t>
            </a:r>
            <a:br>
              <a:rPr lang="en-GB" sz="1200" b="0" dirty="0"/>
            </a:br>
            <a:r>
              <a:rPr lang="en-GB" sz="1200" b="0" dirty="0"/>
              <a:t>Consolidation of modal verbs </a:t>
            </a:r>
            <a:r>
              <a:rPr lang="en-GB" sz="1200" b="0" i="1" dirty="0" err="1"/>
              <a:t>müssen</a:t>
            </a:r>
            <a:r>
              <a:rPr lang="en-GB" sz="1200" b="0" i="1" dirty="0"/>
              <a:t>, </a:t>
            </a:r>
            <a:r>
              <a:rPr lang="en-GB" sz="1200" b="0" i="1" dirty="0" err="1"/>
              <a:t>dürfen</a:t>
            </a:r>
            <a:r>
              <a:rPr lang="en-GB" sz="1200" b="0" i="1" dirty="0"/>
              <a:t>, </a:t>
            </a:r>
            <a:r>
              <a:rPr lang="en-GB" sz="1200" b="0" i="1" dirty="0" err="1"/>
              <a:t>können</a:t>
            </a:r>
            <a:r>
              <a:rPr lang="en-GB" sz="1200" b="0" i="1" dirty="0"/>
              <a:t>, </a:t>
            </a:r>
            <a:r>
              <a:rPr lang="en-GB" sz="1200" b="0" i="1" dirty="0" err="1"/>
              <a:t>wollen</a:t>
            </a:r>
            <a:r>
              <a:rPr lang="en-GB" sz="1200" b="0" i="1" dirty="0"/>
              <a:t>.</a:t>
            </a:r>
            <a:br>
              <a:rPr lang="en-GB" sz="1200" b="0" dirty="0"/>
            </a:b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8.3.1.3</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sollen</a:t>
            </a:r>
            <a:r>
              <a:rPr lang="en-US" sz="1200" kern="1200" dirty="0">
                <a:solidFill>
                  <a:schemeClr val="tx1"/>
                </a:solidFill>
                <a:effectLst/>
                <a:latin typeface="+mn-lt"/>
                <a:ea typeface="+mn-ea"/>
                <a:cs typeface="+mn-cs"/>
              </a:rPr>
              <a:t> [60] ich </a:t>
            </a:r>
            <a:r>
              <a:rPr lang="en-US" sz="1200" kern="1200" dirty="0" err="1">
                <a:solidFill>
                  <a:schemeClr val="tx1"/>
                </a:solidFill>
                <a:effectLst/>
                <a:latin typeface="+mn-lt"/>
                <a:ea typeface="+mn-ea"/>
                <a:cs typeface="+mn-cs"/>
              </a:rPr>
              <a:t>soll</a:t>
            </a:r>
            <a:r>
              <a:rPr lang="en-US" sz="1200" kern="1200" dirty="0">
                <a:solidFill>
                  <a:schemeClr val="tx1"/>
                </a:solidFill>
                <a:effectLst/>
                <a:latin typeface="+mn-lt"/>
                <a:ea typeface="+mn-ea"/>
                <a:cs typeface="+mn-cs"/>
              </a:rPr>
              <a:t> du </a:t>
            </a:r>
            <a:r>
              <a:rPr lang="en-US" sz="1200" kern="1200" dirty="0" err="1">
                <a:solidFill>
                  <a:schemeClr val="tx1"/>
                </a:solidFill>
                <a:effectLst/>
                <a:latin typeface="+mn-lt"/>
                <a:ea typeface="+mn-ea"/>
                <a:cs typeface="+mn-cs"/>
              </a:rPr>
              <a:t>sollst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er</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sie</a:t>
            </a:r>
            <a:r>
              <a:rPr lang="en-US" sz="1200" kern="1200" dirty="0">
                <a:solidFill>
                  <a:schemeClr val="tx1"/>
                </a:solidFill>
                <a:effectLst/>
                <a:latin typeface="+mn-lt"/>
                <a:ea typeface="+mn-ea"/>
                <a:cs typeface="+mn-cs"/>
              </a:rPr>
              <a:t>/es </a:t>
            </a:r>
            <a:r>
              <a:rPr lang="en-US" sz="1200" kern="1200" dirty="0" err="1">
                <a:solidFill>
                  <a:schemeClr val="tx1"/>
                </a:solidFill>
                <a:effectLst/>
                <a:latin typeface="+mn-lt"/>
                <a:ea typeface="+mn-ea"/>
                <a:cs typeface="+mn-cs"/>
              </a:rPr>
              <a:t>soll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kosten</a:t>
            </a:r>
            <a:r>
              <a:rPr lang="en-US" sz="1200" kern="1200" dirty="0">
                <a:solidFill>
                  <a:schemeClr val="tx1"/>
                </a:solidFill>
                <a:effectLst/>
                <a:latin typeface="+mn-lt"/>
                <a:ea typeface="+mn-ea"/>
                <a:cs typeface="+mn-cs"/>
              </a:rPr>
              <a:t> [903] </a:t>
            </a:r>
            <a:r>
              <a:rPr lang="en-US" sz="1200" kern="1200" dirty="0" err="1">
                <a:solidFill>
                  <a:schemeClr val="tx1"/>
                </a:solidFill>
                <a:effectLst/>
                <a:latin typeface="+mn-lt"/>
                <a:ea typeface="+mn-ea"/>
                <a:cs typeface="+mn-cs"/>
              </a:rPr>
              <a:t>lachen</a:t>
            </a:r>
            <a:r>
              <a:rPr lang="en-US" sz="1200" kern="1200" dirty="0">
                <a:solidFill>
                  <a:schemeClr val="tx1"/>
                </a:solidFill>
                <a:effectLst/>
                <a:latin typeface="+mn-lt"/>
                <a:ea typeface="+mn-ea"/>
                <a:cs typeface="+mn-cs"/>
              </a:rPr>
              <a:t> [444] </a:t>
            </a:r>
            <a:r>
              <a:rPr lang="en-US" sz="1200" kern="1200" dirty="0" err="1">
                <a:solidFill>
                  <a:schemeClr val="tx1"/>
                </a:solidFill>
                <a:effectLst/>
                <a:latin typeface="+mn-lt"/>
                <a:ea typeface="+mn-ea"/>
                <a:cs typeface="+mn-cs"/>
              </a:rPr>
              <a:t>verlassen</a:t>
            </a:r>
            <a:r>
              <a:rPr lang="en-US" sz="1200" kern="1200" dirty="0">
                <a:solidFill>
                  <a:schemeClr val="tx1"/>
                </a:solidFill>
                <a:effectLst/>
                <a:latin typeface="+mn-lt"/>
                <a:ea typeface="+mn-ea"/>
                <a:cs typeface="+mn-cs"/>
              </a:rPr>
              <a:t> [450] </a:t>
            </a:r>
            <a:r>
              <a:rPr lang="en-US" sz="1200" kern="1200" dirty="0" err="1">
                <a:solidFill>
                  <a:schemeClr val="tx1"/>
                </a:solidFill>
                <a:effectLst/>
                <a:latin typeface="+mn-lt"/>
                <a:ea typeface="+mn-ea"/>
                <a:cs typeface="+mn-cs"/>
              </a:rPr>
              <a:t>versuchen</a:t>
            </a:r>
            <a:r>
              <a:rPr lang="en-US" sz="1200" kern="1200" dirty="0">
                <a:solidFill>
                  <a:schemeClr val="tx1"/>
                </a:solidFill>
                <a:effectLst/>
                <a:latin typeface="+mn-lt"/>
                <a:ea typeface="+mn-ea"/>
                <a:cs typeface="+mn-cs"/>
              </a:rPr>
              <a:t> [247] </a:t>
            </a:r>
            <a:r>
              <a:rPr lang="en-US" sz="1200" kern="1200" dirty="0" err="1">
                <a:solidFill>
                  <a:schemeClr val="tx1"/>
                </a:solidFill>
                <a:effectLst/>
                <a:latin typeface="+mn-lt"/>
                <a:ea typeface="+mn-ea"/>
                <a:cs typeface="+mn-cs"/>
              </a:rPr>
              <a:t>Fehler</a:t>
            </a:r>
            <a:r>
              <a:rPr lang="en-US" sz="1200" kern="1200" dirty="0">
                <a:solidFill>
                  <a:schemeClr val="tx1"/>
                </a:solidFill>
                <a:effectLst/>
                <a:latin typeface="+mn-lt"/>
                <a:ea typeface="+mn-ea"/>
                <a:cs typeface="+mn-cs"/>
              </a:rPr>
              <a:t> [861] </a:t>
            </a:r>
            <a:r>
              <a:rPr lang="en-US" sz="1200" kern="1200" dirty="0" err="1">
                <a:solidFill>
                  <a:schemeClr val="tx1"/>
                </a:solidFill>
                <a:effectLst/>
                <a:latin typeface="+mn-lt"/>
                <a:ea typeface="+mn-ea"/>
                <a:cs typeface="+mn-cs"/>
              </a:rPr>
              <a:t>Gefühl</a:t>
            </a:r>
            <a:r>
              <a:rPr lang="en-US" sz="1200" kern="1200" dirty="0">
                <a:solidFill>
                  <a:schemeClr val="tx1"/>
                </a:solidFill>
                <a:effectLst/>
                <a:latin typeface="+mn-lt"/>
                <a:ea typeface="+mn-ea"/>
                <a:cs typeface="+mn-cs"/>
              </a:rPr>
              <a:t> [462] </a:t>
            </a:r>
            <a:r>
              <a:rPr lang="en-US" sz="1200" kern="1200" dirty="0" err="1">
                <a:solidFill>
                  <a:schemeClr val="tx1"/>
                </a:solidFill>
                <a:effectLst/>
                <a:latin typeface="+mn-lt"/>
                <a:ea typeface="+mn-ea"/>
                <a:cs typeface="+mn-cs"/>
              </a:rPr>
              <a:t>Glas</a:t>
            </a:r>
            <a:r>
              <a:rPr lang="en-US" sz="1200" kern="1200" dirty="0">
                <a:solidFill>
                  <a:schemeClr val="tx1"/>
                </a:solidFill>
                <a:effectLst/>
                <a:latin typeface="+mn-lt"/>
                <a:ea typeface="+mn-ea"/>
                <a:cs typeface="+mn-cs"/>
              </a:rPr>
              <a:t> [885] </a:t>
            </a:r>
            <a:r>
              <a:rPr lang="en-US" sz="1200" kern="1200" dirty="0" err="1">
                <a:solidFill>
                  <a:schemeClr val="tx1"/>
                </a:solidFill>
                <a:effectLst/>
                <a:latin typeface="+mn-lt"/>
                <a:ea typeface="+mn-ea"/>
                <a:cs typeface="+mn-cs"/>
              </a:rPr>
              <a:t>Kosten</a:t>
            </a:r>
            <a:r>
              <a:rPr lang="en-US" sz="1200" kern="1200" dirty="0">
                <a:solidFill>
                  <a:schemeClr val="tx1"/>
                </a:solidFill>
                <a:effectLst/>
                <a:latin typeface="+mn-lt"/>
                <a:ea typeface="+mn-ea"/>
                <a:cs typeface="+mn-cs"/>
              </a:rPr>
              <a:t> [564] Stunde2 [262] </a:t>
            </a:r>
            <a:r>
              <a:rPr lang="en-US" sz="1200" kern="1200" dirty="0" err="1">
                <a:solidFill>
                  <a:schemeClr val="tx1"/>
                </a:solidFill>
                <a:effectLst/>
                <a:latin typeface="+mn-lt"/>
                <a:ea typeface="+mn-ea"/>
                <a:cs typeface="+mn-cs"/>
              </a:rPr>
              <a:t>etwa</a:t>
            </a:r>
            <a:r>
              <a:rPr lang="en-US" sz="1200" kern="1200" dirty="0">
                <a:solidFill>
                  <a:schemeClr val="tx1"/>
                </a:solidFill>
                <a:effectLst/>
                <a:latin typeface="+mn-lt"/>
                <a:ea typeface="+mn-ea"/>
                <a:cs typeface="+mn-cs"/>
              </a:rPr>
              <a:t> [181]</a:t>
            </a:r>
            <a:br>
              <a:rPr lang="en-US" sz="1200" kern="1200" dirty="0">
                <a:solidFill>
                  <a:schemeClr val="tx1"/>
                </a:solidFill>
                <a:effectLst/>
                <a:latin typeface="+mn-lt"/>
                <a:ea typeface="+mn-ea"/>
                <a:cs typeface="+mn-cs"/>
              </a:rPr>
            </a:br>
            <a:r>
              <a:rPr lang="en-GB" sz="1200" b="1" i="0" u="none" strike="noStrike" kern="1200" cap="none" dirty="0">
                <a:solidFill>
                  <a:schemeClr val="tx1"/>
                </a:solidFill>
                <a:effectLst/>
                <a:latin typeface="+mn-lt"/>
                <a:ea typeface="Calibri"/>
                <a:cs typeface="Calibri"/>
                <a:sym typeface="Calibri"/>
              </a:rPr>
              <a:t>7.2.2.4 (revisit)</a:t>
            </a:r>
            <a:r>
              <a:rPr lang="en-GB" sz="1200" b="1" i="0" u="none" strike="noStrike" kern="1200" cap="none" baseline="0" dirty="0">
                <a:solidFill>
                  <a:schemeClr val="tx1"/>
                </a:solidFill>
                <a:effectLst/>
                <a:latin typeface="+mn-lt"/>
                <a:ea typeface="Calibri"/>
                <a:cs typeface="Calibri"/>
                <a:sym typeface="Calibri"/>
              </a:rPr>
              <a:t> </a:t>
            </a:r>
            <a:r>
              <a:rPr lang="en-US" sz="1200" kern="1200" dirty="0" err="1">
                <a:solidFill>
                  <a:schemeClr val="tx1"/>
                </a:solidFill>
                <a:effectLst/>
                <a:latin typeface="+mn-lt"/>
                <a:ea typeface="+mn-ea"/>
                <a:cs typeface="+mn-cs"/>
              </a:rPr>
              <a:t>erklären</a:t>
            </a:r>
            <a:r>
              <a:rPr lang="en-US" sz="1200" kern="1200" dirty="0">
                <a:solidFill>
                  <a:schemeClr val="tx1"/>
                </a:solidFill>
                <a:effectLst/>
                <a:latin typeface="+mn-lt"/>
                <a:ea typeface="+mn-ea"/>
                <a:cs typeface="+mn-cs"/>
              </a:rPr>
              <a:t> [238] </a:t>
            </a:r>
            <a:r>
              <a:rPr lang="en-US" sz="1200" kern="1200" dirty="0" err="1">
                <a:solidFill>
                  <a:schemeClr val="tx1"/>
                </a:solidFill>
                <a:effectLst/>
                <a:latin typeface="+mn-lt"/>
                <a:ea typeface="+mn-ea"/>
                <a:cs typeface="+mn-cs"/>
              </a:rPr>
              <a:t>erlauben</a:t>
            </a:r>
            <a:r>
              <a:rPr lang="en-US" sz="1200" kern="1200" dirty="0">
                <a:solidFill>
                  <a:schemeClr val="tx1"/>
                </a:solidFill>
                <a:effectLst/>
                <a:latin typeface="+mn-lt"/>
                <a:ea typeface="+mn-ea"/>
                <a:cs typeface="+mn-cs"/>
              </a:rPr>
              <a:t> [963] </a:t>
            </a:r>
            <a:r>
              <a:rPr lang="en-US" sz="1200" kern="1200" dirty="0" err="1">
                <a:solidFill>
                  <a:schemeClr val="tx1"/>
                </a:solidFill>
                <a:effectLst/>
                <a:latin typeface="+mn-lt"/>
                <a:ea typeface="+mn-ea"/>
                <a:cs typeface="+mn-cs"/>
              </a:rPr>
              <a:t>erzählen</a:t>
            </a:r>
            <a:r>
              <a:rPr lang="en-US" sz="1200" kern="1200" dirty="0">
                <a:solidFill>
                  <a:schemeClr val="tx1"/>
                </a:solidFill>
                <a:effectLst/>
                <a:latin typeface="+mn-lt"/>
                <a:ea typeface="+mn-ea"/>
                <a:cs typeface="+mn-cs"/>
              </a:rPr>
              <a:t> [263] </a:t>
            </a:r>
            <a:r>
              <a:rPr lang="en-US" sz="1200" kern="1200" dirty="0" err="1">
                <a:solidFill>
                  <a:schemeClr val="tx1"/>
                </a:solidFill>
                <a:effectLst/>
                <a:latin typeface="+mn-lt"/>
                <a:ea typeface="+mn-ea"/>
                <a:cs typeface="+mn-cs"/>
              </a:rPr>
              <a:t>gegeben</a:t>
            </a:r>
            <a:r>
              <a:rPr lang="en-US" sz="1200" kern="1200" dirty="0">
                <a:solidFill>
                  <a:schemeClr val="tx1"/>
                </a:solidFill>
                <a:effectLst/>
                <a:latin typeface="+mn-lt"/>
                <a:ea typeface="+mn-ea"/>
                <a:cs typeface="+mn-cs"/>
              </a:rPr>
              <a:t> [49] </a:t>
            </a:r>
            <a:r>
              <a:rPr lang="en-US" sz="1200" kern="1200" dirty="0" err="1">
                <a:solidFill>
                  <a:schemeClr val="tx1"/>
                </a:solidFill>
                <a:effectLst/>
                <a:latin typeface="+mn-lt"/>
                <a:ea typeface="+mn-ea"/>
                <a:cs typeface="+mn-cs"/>
              </a:rPr>
              <a:t>geholfen</a:t>
            </a:r>
            <a:r>
              <a:rPr lang="en-US" sz="1200" kern="1200" dirty="0">
                <a:solidFill>
                  <a:schemeClr val="tx1"/>
                </a:solidFill>
                <a:effectLst/>
                <a:latin typeface="+mn-lt"/>
                <a:ea typeface="+mn-ea"/>
                <a:cs typeface="+mn-cs"/>
              </a:rPr>
              <a:t> [338] </a:t>
            </a:r>
            <a:r>
              <a:rPr lang="en-US" sz="1200" kern="1200" dirty="0" err="1">
                <a:solidFill>
                  <a:schemeClr val="tx1"/>
                </a:solidFill>
                <a:effectLst/>
                <a:latin typeface="+mn-lt"/>
                <a:ea typeface="+mn-ea"/>
                <a:cs typeface="+mn-cs"/>
              </a:rPr>
              <a:t>ihnen</a:t>
            </a:r>
            <a:r>
              <a:rPr lang="en-US" sz="1200" kern="1200" dirty="0">
                <a:solidFill>
                  <a:schemeClr val="tx1"/>
                </a:solidFill>
                <a:effectLst/>
                <a:latin typeface="+mn-lt"/>
                <a:ea typeface="+mn-ea"/>
                <a:cs typeface="+mn-cs"/>
              </a:rPr>
              <a:t> [125] </a:t>
            </a:r>
            <a:r>
              <a:rPr lang="en-US" sz="1200" kern="1200" dirty="0" err="1">
                <a:solidFill>
                  <a:schemeClr val="tx1"/>
                </a:solidFill>
                <a:effectLst/>
                <a:latin typeface="+mn-lt"/>
                <a:ea typeface="+mn-ea"/>
                <a:cs typeface="+mn-cs"/>
              </a:rPr>
              <a:t>uns</a:t>
            </a:r>
            <a:r>
              <a:rPr lang="en-US" sz="1200" kern="1200" dirty="0">
                <a:solidFill>
                  <a:schemeClr val="tx1"/>
                </a:solidFill>
                <a:effectLst/>
                <a:latin typeface="+mn-lt"/>
                <a:ea typeface="+mn-ea"/>
                <a:cs typeface="+mn-cs"/>
              </a:rPr>
              <a:t> [75] Geschichte2 [262] </a:t>
            </a:r>
            <a:r>
              <a:rPr lang="en-US" sz="1200" kern="1200" dirty="0" err="1">
                <a:solidFill>
                  <a:schemeClr val="tx1"/>
                </a:solidFill>
                <a:effectLst/>
                <a:latin typeface="+mn-lt"/>
                <a:ea typeface="+mn-ea"/>
                <a:cs typeface="+mn-cs"/>
              </a:rPr>
              <a:t>Wahrheit</a:t>
            </a:r>
            <a:r>
              <a:rPr lang="en-US" sz="1200" kern="1200" dirty="0">
                <a:solidFill>
                  <a:schemeClr val="tx1"/>
                </a:solidFill>
                <a:effectLst/>
                <a:latin typeface="+mn-lt"/>
                <a:ea typeface="+mn-ea"/>
                <a:cs typeface="+mn-cs"/>
              </a:rPr>
              <a:t> [1156] </a:t>
            </a:r>
            <a:r>
              <a:rPr lang="en-US" sz="1200" kern="1200" dirty="0" err="1">
                <a:solidFill>
                  <a:schemeClr val="tx1"/>
                </a:solidFill>
                <a:effectLst/>
                <a:latin typeface="+mn-lt"/>
                <a:ea typeface="+mn-ea"/>
                <a:cs typeface="+mn-cs"/>
              </a:rPr>
              <a:t>unser</a:t>
            </a:r>
            <a:r>
              <a:rPr lang="en-US" sz="1200" kern="1200" dirty="0">
                <a:solidFill>
                  <a:schemeClr val="tx1"/>
                </a:solidFill>
                <a:effectLst/>
                <a:latin typeface="+mn-lt"/>
                <a:ea typeface="+mn-ea"/>
                <a:cs typeface="+mn-cs"/>
              </a:rPr>
              <a:t>  [86]  ihr3 [28] </a:t>
            </a:r>
            <a:r>
              <a:rPr lang="en-US" sz="1200" kern="1200" dirty="0" err="1">
                <a:solidFill>
                  <a:schemeClr val="tx1"/>
                </a:solidFill>
                <a:effectLst/>
                <a:latin typeface="+mn-lt"/>
                <a:ea typeface="+mn-ea"/>
                <a:cs typeface="+mn-cs"/>
              </a:rPr>
              <a:t>alleine</a:t>
            </a:r>
            <a:r>
              <a:rPr lang="en-US" sz="1200" kern="1200" dirty="0">
                <a:solidFill>
                  <a:schemeClr val="tx1"/>
                </a:solidFill>
                <a:effectLst/>
                <a:latin typeface="+mn-lt"/>
                <a:ea typeface="+mn-ea"/>
                <a:cs typeface="+mn-cs"/>
              </a:rPr>
              <a:t> [267] </a:t>
            </a:r>
            <a:r>
              <a:rPr lang="en-US" sz="1200" kern="1200" dirty="0" err="1">
                <a:solidFill>
                  <a:schemeClr val="tx1"/>
                </a:solidFill>
                <a:effectLst/>
                <a:latin typeface="+mn-lt"/>
                <a:ea typeface="+mn-ea"/>
                <a:cs typeface="+mn-cs"/>
              </a:rPr>
              <a:t>jedoch</a:t>
            </a:r>
            <a:r>
              <a:rPr lang="en-US" sz="1200" kern="1200" dirty="0">
                <a:solidFill>
                  <a:schemeClr val="tx1"/>
                </a:solidFill>
                <a:effectLst/>
                <a:latin typeface="+mn-lt"/>
                <a:ea typeface="+mn-ea"/>
                <a:cs typeface="+mn-cs"/>
              </a:rPr>
              <a:t> [227] </a:t>
            </a:r>
            <a:r>
              <a:rPr lang="en-US" sz="1200" kern="1200" dirty="0" err="1">
                <a:solidFill>
                  <a:schemeClr val="tx1"/>
                </a:solidFill>
                <a:effectLst/>
                <a:latin typeface="+mn-lt"/>
                <a:ea typeface="+mn-ea"/>
                <a:cs typeface="+mn-cs"/>
              </a:rPr>
              <a:t>ohne</a:t>
            </a:r>
            <a:r>
              <a:rPr lang="en-US" sz="1200" kern="1200" dirty="0">
                <a:solidFill>
                  <a:schemeClr val="tx1"/>
                </a:solidFill>
                <a:effectLst/>
                <a:latin typeface="+mn-lt"/>
                <a:ea typeface="+mn-ea"/>
                <a:cs typeface="+mn-cs"/>
              </a:rPr>
              <a:t> [120]</a:t>
            </a:r>
            <a:br>
              <a:rPr lang="en-US" sz="1200" kern="1200" dirty="0">
                <a:solidFill>
                  <a:schemeClr val="tx1"/>
                </a:solidFill>
                <a:effectLst/>
                <a:latin typeface="+mn-lt"/>
                <a:ea typeface="+mn-ea"/>
                <a:cs typeface="+mn-cs"/>
              </a:rPr>
            </a:br>
            <a:r>
              <a:rPr lang="en-GB" sz="1200" b="1" i="0" u="none" strike="noStrike" kern="1200" cap="none" baseline="0" dirty="0">
                <a:solidFill>
                  <a:schemeClr val="tx1"/>
                </a:solidFill>
                <a:effectLst/>
                <a:latin typeface="+mn-lt"/>
                <a:ea typeface="Calibri"/>
                <a:cs typeface="Calibri"/>
                <a:sym typeface="Calibri"/>
              </a:rPr>
              <a:t>7.2.1.2 (revisit)</a:t>
            </a:r>
            <a:r>
              <a:rPr lang="en-GB" sz="1200" b="0" i="0" u="none" strike="noStrike" kern="1200" cap="none" baseline="0" dirty="0">
                <a:solidFill>
                  <a:schemeClr val="tx1"/>
                </a:solidFill>
                <a:effectLst/>
                <a:latin typeface="+mn-lt"/>
                <a:ea typeface="Calibri"/>
                <a:cs typeface="Calibri"/>
                <a:sym typeface="Calibri"/>
              </a:rPr>
              <a:t> </a:t>
            </a:r>
            <a:r>
              <a:rPr lang="en-US" sz="1200" kern="1200" dirty="0" err="1">
                <a:solidFill>
                  <a:schemeClr val="tx1"/>
                </a:solidFill>
                <a:effectLst/>
                <a:latin typeface="+mn-lt"/>
                <a:ea typeface="+mn-ea"/>
                <a:cs typeface="+mn-cs"/>
              </a:rPr>
              <a:t>fehlen</a:t>
            </a:r>
            <a:r>
              <a:rPr lang="en-US" sz="1200" kern="1200" dirty="0">
                <a:solidFill>
                  <a:schemeClr val="tx1"/>
                </a:solidFill>
                <a:effectLst/>
                <a:latin typeface="+mn-lt"/>
                <a:ea typeface="+mn-ea"/>
                <a:cs typeface="+mn-cs"/>
              </a:rPr>
              <a:t> [420] </a:t>
            </a:r>
            <a:r>
              <a:rPr lang="en-US" sz="1200" kern="1200" dirty="0" err="1">
                <a:solidFill>
                  <a:schemeClr val="tx1"/>
                </a:solidFill>
                <a:effectLst/>
                <a:latin typeface="+mn-lt"/>
                <a:ea typeface="+mn-ea"/>
                <a:cs typeface="+mn-cs"/>
              </a:rPr>
              <a:t>gefallen</a:t>
            </a:r>
            <a:r>
              <a:rPr lang="en-US" sz="1200" kern="1200" dirty="0">
                <a:solidFill>
                  <a:schemeClr val="tx1"/>
                </a:solidFill>
                <a:effectLst/>
                <a:latin typeface="+mn-lt"/>
                <a:ea typeface="+mn-ea"/>
                <a:cs typeface="+mn-cs"/>
              </a:rPr>
              <a:t> [601] </a:t>
            </a:r>
            <a:r>
              <a:rPr lang="en-US" sz="1200" kern="1200" dirty="0" err="1">
                <a:solidFill>
                  <a:schemeClr val="tx1"/>
                </a:solidFill>
                <a:effectLst/>
                <a:latin typeface="+mn-lt"/>
                <a:ea typeface="+mn-ea"/>
                <a:cs typeface="+mn-cs"/>
              </a:rPr>
              <a:t>gehören</a:t>
            </a:r>
            <a:r>
              <a:rPr lang="en-US" sz="1200" kern="1200" dirty="0">
                <a:solidFill>
                  <a:schemeClr val="tx1"/>
                </a:solidFill>
                <a:effectLst/>
                <a:latin typeface="+mn-lt"/>
                <a:ea typeface="+mn-ea"/>
                <a:cs typeface="+mn-cs"/>
              </a:rPr>
              <a:t> [460] </a:t>
            </a:r>
            <a:r>
              <a:rPr lang="en-US" sz="1200" kern="1200" dirty="0" err="1">
                <a:solidFill>
                  <a:schemeClr val="tx1"/>
                </a:solidFill>
                <a:effectLst/>
                <a:latin typeface="+mn-lt"/>
                <a:ea typeface="+mn-ea"/>
                <a:cs typeface="+mn-cs"/>
              </a:rPr>
              <a:t>meinen</a:t>
            </a:r>
            <a:r>
              <a:rPr lang="en-US" sz="1200" kern="1200" dirty="0">
                <a:solidFill>
                  <a:schemeClr val="tx1"/>
                </a:solidFill>
                <a:effectLst/>
                <a:latin typeface="+mn-lt"/>
                <a:ea typeface="+mn-ea"/>
                <a:cs typeface="+mn-cs"/>
              </a:rPr>
              <a:t> [213] tun [123] </a:t>
            </a:r>
            <a:r>
              <a:rPr lang="en-US" sz="1200" kern="1200" dirty="0" err="1">
                <a:solidFill>
                  <a:schemeClr val="tx1"/>
                </a:solidFill>
                <a:effectLst/>
                <a:latin typeface="+mn-lt"/>
                <a:ea typeface="+mn-ea"/>
                <a:cs typeface="+mn-cs"/>
              </a:rPr>
              <a:t>Leid</a:t>
            </a:r>
            <a:r>
              <a:rPr lang="en-US" sz="1200" kern="1200" dirty="0">
                <a:solidFill>
                  <a:schemeClr val="tx1"/>
                </a:solidFill>
                <a:effectLst/>
                <a:latin typeface="+mn-lt"/>
                <a:ea typeface="+mn-ea"/>
                <a:cs typeface="+mn-cs"/>
              </a:rPr>
              <a:t> [1300] </a:t>
            </a:r>
            <a:r>
              <a:rPr lang="en-US" sz="1200" kern="1200" dirty="0" err="1">
                <a:solidFill>
                  <a:schemeClr val="tx1"/>
                </a:solidFill>
                <a:effectLst/>
                <a:latin typeface="+mn-lt"/>
                <a:ea typeface="+mn-ea"/>
                <a:cs typeface="+mn-cs"/>
              </a:rPr>
              <a:t>Meinung</a:t>
            </a:r>
            <a:r>
              <a:rPr lang="en-US" sz="1200" kern="1200" dirty="0">
                <a:solidFill>
                  <a:schemeClr val="tx1"/>
                </a:solidFill>
                <a:effectLst/>
                <a:latin typeface="+mn-lt"/>
                <a:ea typeface="+mn-ea"/>
                <a:cs typeface="+mn-cs"/>
              </a:rPr>
              <a:t> [787] fit [4080] </a:t>
            </a:r>
            <a:r>
              <a:rPr lang="en-US" sz="1200" kern="1200" dirty="0" err="1">
                <a:solidFill>
                  <a:schemeClr val="tx1"/>
                </a:solidFill>
                <a:effectLst/>
                <a:latin typeface="+mn-lt"/>
                <a:ea typeface="+mn-ea"/>
                <a:cs typeface="+mn-cs"/>
              </a:rPr>
              <a:t>weh</a:t>
            </a:r>
            <a:r>
              <a:rPr lang="en-US" sz="1200" kern="1200" dirty="0">
                <a:solidFill>
                  <a:schemeClr val="tx1"/>
                </a:solidFill>
                <a:effectLst/>
                <a:latin typeface="+mn-lt"/>
                <a:ea typeface="+mn-ea"/>
                <a:cs typeface="+mn-cs"/>
              </a:rPr>
              <a:t> [2798] </a:t>
            </a:r>
            <a:r>
              <a:rPr lang="en-US" sz="1200" kern="1200" dirty="0" err="1">
                <a:solidFill>
                  <a:schemeClr val="tx1"/>
                </a:solidFill>
                <a:effectLst/>
                <a:latin typeface="+mn-lt"/>
                <a:ea typeface="+mn-ea"/>
                <a:cs typeface="+mn-cs"/>
              </a:rPr>
              <a:t>dass</a:t>
            </a:r>
            <a:r>
              <a:rPr lang="en-US" sz="1200" kern="1200" dirty="0">
                <a:solidFill>
                  <a:schemeClr val="tx1"/>
                </a:solidFill>
                <a:effectLst/>
                <a:latin typeface="+mn-lt"/>
                <a:ea typeface="+mn-ea"/>
                <a:cs typeface="+mn-cs"/>
              </a:rPr>
              <a:t> [22] </a:t>
            </a:r>
            <a:r>
              <a:rPr lang="en-US" sz="1200" kern="1200" dirty="0" err="1">
                <a:solidFill>
                  <a:schemeClr val="tx1"/>
                </a:solidFill>
                <a:effectLst/>
                <a:latin typeface="+mn-lt"/>
                <a:ea typeface="+mn-ea"/>
                <a:cs typeface="+mn-cs"/>
              </a:rPr>
              <a:t>schwer</a:t>
            </a:r>
            <a:r>
              <a:rPr lang="en-US" sz="1200" kern="1200" dirty="0">
                <a:solidFill>
                  <a:schemeClr val="tx1"/>
                </a:solidFill>
                <a:effectLst/>
                <a:latin typeface="+mn-lt"/>
                <a:ea typeface="+mn-ea"/>
                <a:cs typeface="+mn-cs"/>
              </a:rPr>
              <a:t> [257]</a:t>
            </a:r>
            <a:br>
              <a:rPr lang="en-US" sz="1200" kern="1200" dirty="0">
                <a:solidFill>
                  <a:schemeClr val="tx1"/>
                </a:solidFill>
                <a:effectLst/>
                <a:latin typeface="+mn-lt"/>
                <a:ea typeface="+mn-ea"/>
                <a:cs typeface="+mn-cs"/>
              </a:rPr>
            </a:b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3128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5 mins</a:t>
            </a:r>
          </a:p>
          <a:p>
            <a:endParaRPr lang="en-GB" b="1" dirty="0"/>
          </a:p>
          <a:p>
            <a:r>
              <a:rPr lang="en-GB" b="1" dirty="0"/>
              <a:t>Aim: </a:t>
            </a:r>
            <a:r>
              <a:rPr lang="en-GB" dirty="0"/>
              <a:t>to gain</a:t>
            </a:r>
            <a:r>
              <a:rPr lang="en-GB" baseline="0" dirty="0"/>
              <a:t> confidence in practising SSCs – as far as possible, SSCS are grouped together (e.g. example: long e [eh]), whilst the listening student practises aural comprehension of vocabulary from this week’s sets.</a:t>
            </a:r>
          </a:p>
          <a:p>
            <a:endParaRPr lang="en-GB" baseline="0" dirty="0"/>
          </a:p>
          <a:p>
            <a:r>
              <a:rPr lang="en-GB" b="1" dirty="0"/>
              <a:t>Procedure:</a:t>
            </a:r>
          </a:p>
          <a:p>
            <a:pPr marL="228600" indent="-228600">
              <a:buAutoNum type="arabicPeriod"/>
            </a:pPr>
            <a:r>
              <a:rPr lang="en-GB" dirty="0"/>
              <a:t>Student A reads out the words in the given order.</a:t>
            </a:r>
          </a:p>
          <a:p>
            <a:pPr marL="228600" indent="-228600">
              <a:buAutoNum type="arabicPeriod"/>
            </a:pPr>
            <a:r>
              <a:rPr lang="en-GB" baseline="0" dirty="0"/>
              <a:t>Student B listens and writes down the order.</a:t>
            </a:r>
          </a:p>
          <a:p>
            <a:pPr marL="228600" indent="-228600">
              <a:buAutoNum type="arabicPeriod"/>
            </a:pPr>
            <a:r>
              <a:rPr lang="en-GB" baseline="0" dirty="0"/>
              <a:t>Students swap roles.</a:t>
            </a:r>
          </a:p>
          <a:p>
            <a:pPr marL="228600" indent="-228600">
              <a:buAutoNum type="arabicPeriod"/>
            </a:pPr>
            <a:endParaRPr lang="en-GB" baseline="0" dirty="0"/>
          </a:p>
          <a:p>
            <a:pPr marL="0" indent="0">
              <a:buNone/>
            </a:pPr>
            <a:r>
              <a:rPr lang="en-GB" baseline="0" dirty="0"/>
              <a:t>Vocab is taken from new set and both revision sets and grouped by SSCs/ similarity:</a:t>
            </a:r>
          </a:p>
          <a:p>
            <a:pPr marL="0" indent="0">
              <a:buNone/>
            </a:pPr>
            <a:endParaRPr lang="en-GB" baseline="0" dirty="0"/>
          </a:p>
          <a:p>
            <a:pPr marL="0" indent="0">
              <a:buNone/>
            </a:pPr>
            <a:r>
              <a:rPr lang="en-GB" b="1" baseline="0" dirty="0"/>
              <a:t>Example: </a:t>
            </a:r>
            <a:r>
              <a:rPr lang="en-GB" b="0" baseline="0" dirty="0" err="1"/>
              <a:t>fehlen</a:t>
            </a:r>
            <a:r>
              <a:rPr lang="en-GB" b="0" baseline="0" dirty="0"/>
              <a:t> </a:t>
            </a:r>
            <a:r>
              <a:rPr lang="en-GB" b="0" baseline="0" dirty="0" err="1"/>
              <a:t>Fehler</a:t>
            </a:r>
            <a:r>
              <a:rPr lang="en-GB" b="0" baseline="0" dirty="0"/>
              <a:t> </a:t>
            </a:r>
            <a:r>
              <a:rPr lang="en-GB" b="0" baseline="0" dirty="0" err="1"/>
              <a:t>weh</a:t>
            </a:r>
            <a:endParaRPr lang="en-GB" b="0" baseline="0" dirty="0"/>
          </a:p>
          <a:p>
            <a:pPr marL="0" indent="0">
              <a:buNone/>
            </a:pPr>
            <a:r>
              <a:rPr lang="en-GB" b="1" baseline="0" dirty="0"/>
              <a:t>Task vocabulary: </a:t>
            </a:r>
          </a:p>
          <a:p>
            <a:r>
              <a:rPr lang="de-DE" sz="1200" kern="1200" dirty="0">
                <a:solidFill>
                  <a:schemeClr val="tx1"/>
                </a:solidFill>
                <a:effectLst/>
                <a:latin typeface="+mn-lt"/>
                <a:ea typeface="+mn-ea"/>
                <a:cs typeface="+mn-cs"/>
              </a:rPr>
              <a:t>erklären erlauben erzählen</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versuchen Gefühl tun</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gefallen gehören geholfen</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verstecken gegeben schwer</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Geschichte ihr fit </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lachen Wahrheit Glas </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teilen alleine Meinung </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jedoch ohne kosten </a:t>
            </a:r>
            <a:endParaRPr lang="en-GB" sz="1200" kern="1200" dirty="0">
              <a:solidFill>
                <a:schemeClr val="tx1"/>
              </a:solidFill>
              <a:effectLst/>
              <a:latin typeface="+mn-lt"/>
              <a:ea typeface="+mn-ea"/>
              <a:cs typeface="+mn-cs"/>
            </a:endParaRPr>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a:t>
            </a:fld>
            <a:endParaRPr lang="en-GB"/>
          </a:p>
        </p:txBody>
      </p:sp>
    </p:spTree>
    <p:extLst>
      <p:ext uri="{BB962C8B-B14F-4D97-AF65-F5344CB8AC3E}">
        <p14:creationId xmlns:p14="http://schemas.microsoft.com/office/powerpoint/2010/main" val="11225224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b="1" baseline="0" dirty="0" err="1"/>
              <a:t>kn</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b="1" baseline="0" dirty="0" err="1"/>
              <a:t>kn</a:t>
            </a:r>
            <a:r>
              <a:rPr lang="en-GB" b="1" baseline="0" dirty="0"/>
              <a:t>] </a:t>
            </a:r>
            <a:r>
              <a:rPr lang="en-GB" baseline="0" dirty="0"/>
              <a:t>and then the </a:t>
            </a:r>
            <a:r>
              <a:rPr lang="en-GB" b="1" baseline="0" dirty="0"/>
              <a:t>source</a:t>
            </a:r>
            <a:r>
              <a:rPr lang="en-GB" baseline="0" dirty="0"/>
              <a:t> word again ‘</a:t>
            </a:r>
            <a:r>
              <a:rPr lang="en-GB" b="1" baseline="0" dirty="0"/>
              <a:t>und’</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two words with [</a:t>
            </a:r>
            <a:r>
              <a:rPr lang="en-GB" baseline="0" dirty="0" err="1"/>
              <a:t>kn</a:t>
            </a:r>
            <a:r>
              <a:rPr lang="en-GB" baseline="0" dirty="0"/>
              <a:t>] – </a:t>
            </a:r>
            <a:r>
              <a:rPr lang="en-GB" baseline="0" dirty="0" err="1"/>
              <a:t>Knie</a:t>
            </a:r>
            <a:r>
              <a:rPr lang="en-GB" baseline="0" dirty="0"/>
              <a:t>, </a:t>
            </a:r>
            <a:r>
              <a:rPr lang="en-GB" baseline="0" dirty="0" err="1"/>
              <a:t>Knoten</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sz="1200" b="0" baseline="0" dirty="0" err="1"/>
              <a:t>Knie</a:t>
            </a:r>
            <a:r>
              <a:rPr lang="en-GB" sz="1200" b="0" baseline="0" dirty="0"/>
              <a:t> [1680], </a:t>
            </a:r>
            <a:r>
              <a:rPr lang="en-GB" sz="1200" b="0" baseline="0" dirty="0" err="1"/>
              <a:t>Knoten</a:t>
            </a:r>
            <a:r>
              <a:rPr lang="en-GB" sz="1200" b="0" baseline="0" dirty="0"/>
              <a:t> [2607]</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b="1" dirty="0"/>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61332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practise transcribing SSC </a:t>
            </a:r>
            <a:r>
              <a:rPr lang="en-GB" b="1" baseline="0" dirty="0"/>
              <a:t>[</a:t>
            </a:r>
            <a:r>
              <a:rPr lang="en-GB" b="1" baseline="0" dirty="0" err="1"/>
              <a:t>kn</a:t>
            </a:r>
            <a:r>
              <a:rPr lang="en-GB" b="1" baseline="0" dirty="0"/>
              <a:t>] </a:t>
            </a:r>
            <a:r>
              <a:rPr lang="en-GB" b="0" baseline="0" dirty="0"/>
              <a:t>and</a:t>
            </a:r>
            <a:r>
              <a:rPr lang="en-GB" b="1" baseline="0" dirty="0"/>
              <a:t> [pf].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Draw the Venn diagram.</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Listen to each word. O</a:t>
            </a:r>
            <a:r>
              <a:rPr lang="en-GB" baseline="0" dirty="0"/>
              <a:t>rganise the words into one three categories.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Note: Sometimes students will need to write them down and read them before they can decide where to place them, so encourage them to do this.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Do the first one as an example with the class. </a:t>
            </a:r>
            <a:endParaRPr lang="en-GB" b="0"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Differentiation: If teachers want to make the task more straightforward, then can add additional letters in to each word (e.g. the vowels).</a:t>
            </a:r>
            <a:br>
              <a:rPr lang="en-GB" b="0" baseline="0" dirty="0"/>
            </a:b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Transcript (with English meanings given in brackets):</a:t>
            </a:r>
            <a:br>
              <a:rPr lang="en-GB" baseline="0" dirty="0"/>
            </a:br>
            <a:r>
              <a:rPr lang="en-GB" baseline="0" dirty="0"/>
              <a:t>Knopf (button)</a:t>
            </a:r>
            <a:br>
              <a:rPr lang="en-GB" baseline="0" dirty="0"/>
            </a:br>
            <a:r>
              <a:rPr lang="en-GB" baseline="0" dirty="0" err="1"/>
              <a:t>Pflicht</a:t>
            </a:r>
            <a:r>
              <a:rPr lang="en-GB" baseline="0" dirty="0"/>
              <a:t> (duty)</a:t>
            </a:r>
            <a:br>
              <a:rPr lang="en-GB" baseline="0" dirty="0"/>
            </a:br>
            <a:r>
              <a:rPr lang="en-GB" baseline="0" dirty="0" err="1"/>
              <a:t>knapp</a:t>
            </a:r>
            <a:r>
              <a:rPr lang="en-GB" baseline="0" dirty="0"/>
              <a:t> (tight)</a:t>
            </a:r>
            <a:br>
              <a:rPr lang="en-GB" baseline="0" dirty="0"/>
            </a:br>
            <a:r>
              <a:rPr lang="en-GB" baseline="0" dirty="0" err="1"/>
              <a:t>Knall</a:t>
            </a:r>
            <a:r>
              <a:rPr lang="en-GB" baseline="0" dirty="0"/>
              <a:t> (boom)</a:t>
            </a:r>
            <a:br>
              <a:rPr lang="en-GB" baseline="0" dirty="0"/>
            </a:br>
            <a:r>
              <a:rPr lang="en-GB" baseline="0" dirty="0" err="1"/>
              <a:t>knüpfen</a:t>
            </a:r>
            <a:r>
              <a:rPr lang="en-GB" baseline="0" dirty="0"/>
              <a:t> (to knot)</a:t>
            </a:r>
            <a:br>
              <a:rPr lang="en-GB" baseline="0" dirty="0"/>
            </a:br>
            <a:r>
              <a:rPr lang="en-GB" baseline="0" dirty="0" err="1"/>
              <a:t>Pfarrer</a:t>
            </a:r>
            <a:r>
              <a:rPr lang="en-GB" baseline="0" dirty="0"/>
              <a:t> (priest)</a:t>
            </a:r>
            <a:br>
              <a:rPr lang="en-GB" baseline="0" dirty="0"/>
            </a:br>
            <a:r>
              <a:rPr lang="en-GB" baseline="0" dirty="0" err="1"/>
              <a:t>pfeifen</a:t>
            </a:r>
            <a:r>
              <a:rPr lang="en-GB" baseline="0" dirty="0"/>
              <a:t> (to whistle)</a:t>
            </a:r>
            <a:br>
              <a:rPr lang="en-GB" baseline="0" dirty="0"/>
            </a:br>
            <a:r>
              <a:rPr lang="en-GB" baseline="0" dirty="0" err="1"/>
              <a:t>Knochen</a:t>
            </a:r>
            <a:r>
              <a:rPr lang="en-GB" baseline="0" dirty="0"/>
              <a:t> (bone)</a:t>
            </a:r>
            <a:br>
              <a:rPr lang="en-GB" baseline="0" dirty="0"/>
            </a:br>
            <a:r>
              <a:rPr lang="en-GB" baseline="0" dirty="0" err="1"/>
              <a:t>Pfeil</a:t>
            </a:r>
            <a:r>
              <a:rPr lang="en-GB" baseline="0" dirty="0"/>
              <a:t> (arrow)</a:t>
            </a:r>
            <a:br>
              <a:rPr lang="en-GB" baseline="0" dirty="0"/>
            </a:br>
            <a:br>
              <a:rPr lang="en-GB" sz="1200" dirty="0">
                <a:solidFill>
                  <a:schemeClr val="accent5">
                    <a:lumMod val="50000"/>
                  </a:schemeClr>
                </a:solidFill>
              </a:rPr>
            </a:br>
            <a:br>
              <a:rPr lang="en-GB" baseline="0" dirty="0"/>
            </a:br>
            <a:endParaRPr lang="en-GB" baseline="0" dirty="0"/>
          </a:p>
          <a:p>
            <a:r>
              <a:rPr lang="en-GB" b="1" baseline="0" dirty="0"/>
              <a:t>Word frequency of unknown words and cognates (1 is the most frequent word in German): </a:t>
            </a:r>
          </a:p>
          <a:p>
            <a:r>
              <a:rPr lang="en-GB" sz="1200" dirty="0" err="1">
                <a:solidFill>
                  <a:schemeClr val="accent5">
                    <a:lumMod val="50000"/>
                  </a:schemeClr>
                </a:solidFill>
              </a:rPr>
              <a:t>Knall</a:t>
            </a:r>
            <a:r>
              <a:rPr lang="en-GB" sz="1200" dirty="0">
                <a:solidFill>
                  <a:schemeClr val="accent5">
                    <a:lumMod val="50000"/>
                  </a:schemeClr>
                </a:solidFill>
              </a:rPr>
              <a:t> [4659] </a:t>
            </a:r>
            <a:r>
              <a:rPr lang="en-GB" sz="1200" dirty="0" err="1">
                <a:solidFill>
                  <a:schemeClr val="accent5">
                    <a:lumMod val="50000"/>
                  </a:schemeClr>
                </a:solidFill>
              </a:rPr>
              <a:t>knapp</a:t>
            </a:r>
            <a:r>
              <a:rPr lang="en-GB" sz="1200" dirty="0">
                <a:solidFill>
                  <a:schemeClr val="accent5">
                    <a:lumMod val="50000"/>
                  </a:schemeClr>
                </a:solidFill>
              </a:rPr>
              <a:t> [639] </a:t>
            </a:r>
            <a:r>
              <a:rPr lang="en-GB" sz="1200" dirty="0" err="1">
                <a:solidFill>
                  <a:schemeClr val="accent5">
                    <a:lumMod val="50000"/>
                  </a:schemeClr>
                </a:solidFill>
              </a:rPr>
              <a:t>Knochen</a:t>
            </a:r>
            <a:r>
              <a:rPr lang="en-GB" sz="1200" dirty="0">
                <a:solidFill>
                  <a:schemeClr val="accent5">
                    <a:lumMod val="50000"/>
                  </a:schemeClr>
                </a:solidFill>
              </a:rPr>
              <a:t> [1931] Knopf [4357] </a:t>
            </a:r>
            <a:r>
              <a:rPr lang="en-GB" sz="1200" dirty="0" err="1">
                <a:solidFill>
                  <a:schemeClr val="accent5">
                    <a:lumMod val="50000"/>
                  </a:schemeClr>
                </a:solidFill>
              </a:rPr>
              <a:t>knüpfen</a:t>
            </a:r>
            <a:r>
              <a:rPr lang="en-GB" sz="1200" dirty="0">
                <a:solidFill>
                  <a:schemeClr val="accent5">
                    <a:lumMod val="50000"/>
                  </a:schemeClr>
                </a:solidFill>
              </a:rPr>
              <a:t> [4864] </a:t>
            </a:r>
            <a:r>
              <a:rPr lang="en-GB" sz="1200" dirty="0" err="1">
                <a:solidFill>
                  <a:schemeClr val="accent5">
                    <a:lumMod val="50000"/>
                  </a:schemeClr>
                </a:solidFill>
              </a:rPr>
              <a:t>Pfarrer</a:t>
            </a:r>
            <a:r>
              <a:rPr lang="en-GB" sz="1200" dirty="0">
                <a:solidFill>
                  <a:schemeClr val="accent5">
                    <a:lumMod val="50000"/>
                  </a:schemeClr>
                </a:solidFill>
              </a:rPr>
              <a:t> [3566] </a:t>
            </a:r>
            <a:r>
              <a:rPr lang="en-GB" sz="1200" dirty="0" err="1">
                <a:solidFill>
                  <a:schemeClr val="accent5">
                    <a:lumMod val="50000"/>
                  </a:schemeClr>
                </a:solidFill>
              </a:rPr>
              <a:t>pfeifen</a:t>
            </a:r>
            <a:r>
              <a:rPr lang="en-GB" sz="1200" dirty="0">
                <a:solidFill>
                  <a:schemeClr val="accent5">
                    <a:lumMod val="50000"/>
                  </a:schemeClr>
                </a:solidFill>
              </a:rPr>
              <a:t> [4545] </a:t>
            </a:r>
            <a:r>
              <a:rPr lang="en-GB" sz="1200" dirty="0" err="1">
                <a:solidFill>
                  <a:schemeClr val="accent5">
                    <a:lumMod val="50000"/>
                  </a:schemeClr>
                </a:solidFill>
              </a:rPr>
              <a:t>Pfeil</a:t>
            </a:r>
            <a:r>
              <a:rPr lang="en-GB" sz="1200" dirty="0">
                <a:solidFill>
                  <a:schemeClr val="accent5">
                    <a:lumMod val="50000"/>
                  </a:schemeClr>
                </a:solidFill>
              </a:rPr>
              <a:t> [4266] </a:t>
            </a:r>
            <a:r>
              <a:rPr lang="en-GB" sz="1200" dirty="0" err="1">
                <a:solidFill>
                  <a:schemeClr val="accent5">
                    <a:lumMod val="50000"/>
                  </a:schemeClr>
                </a:solidFill>
              </a:rPr>
              <a:t>Pflicht</a:t>
            </a:r>
            <a:r>
              <a:rPr lang="en-GB" sz="1200" dirty="0">
                <a:solidFill>
                  <a:schemeClr val="accent5">
                    <a:lumMod val="50000"/>
                  </a:schemeClr>
                </a:solidFill>
              </a:rPr>
              <a:t> [2048]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prstClr val="black"/>
                </a:solidFill>
                <a:effectLst/>
                <a:uLnTx/>
                <a:uFillTx/>
                <a:latin typeface="+mn-lt"/>
                <a:ea typeface="+mn-ea"/>
                <a:cs typeface="+mn-cs"/>
              </a:rPr>
              <a:t>Source:  Jones, R.L. &amp; </a:t>
            </a:r>
            <a:r>
              <a:rPr kumimoji="0" lang="en-GB" sz="1200" b="0" i="1" u="none" strike="noStrike" kern="1200" cap="none" spc="0" normalizeH="0" baseline="0" noProof="0" dirty="0" err="1">
                <a:ln>
                  <a:noFill/>
                </a:ln>
                <a:solidFill>
                  <a:prstClr val="black"/>
                </a:solidFill>
                <a:effectLst/>
                <a:uLnTx/>
                <a:uFillTx/>
                <a:latin typeface="+mn-lt"/>
                <a:ea typeface="+mn-ea"/>
                <a:cs typeface="+mn-cs"/>
              </a:rPr>
              <a:t>Tschirner</a:t>
            </a:r>
            <a:r>
              <a:rPr kumimoji="0" lang="en-GB" sz="1200" b="0" i="1" u="none" strike="noStrike" kern="1200" cap="none" spc="0" normalizeH="0" baseline="0" noProof="0" dirty="0">
                <a:ln>
                  <a:noFill/>
                </a:ln>
                <a:solidFill>
                  <a:prstClr val="black"/>
                </a:solidFill>
                <a:effectLst/>
                <a:uLnTx/>
                <a:uFillTx/>
                <a:latin typeface="+mn-lt"/>
                <a:ea typeface="+mn-ea"/>
                <a:cs typeface="+mn-cs"/>
              </a:rPr>
              <a:t>, E. (2019). A frequency dictionary of German: core vocabulary for learners. Routledge</a:t>
            </a:r>
          </a:p>
          <a:p>
            <a:pPr algn="l"/>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36979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4 mins (two slides)</a:t>
            </a:r>
          </a:p>
          <a:p>
            <a:endParaRPr lang="en-GB" b="1" dirty="0"/>
          </a:p>
          <a:p>
            <a:r>
              <a:rPr lang="en-GB" b="1" dirty="0"/>
              <a:t>Aim: </a:t>
            </a:r>
            <a:r>
              <a:rPr lang="en-GB" dirty="0"/>
              <a:t>to gain</a:t>
            </a:r>
            <a:r>
              <a:rPr lang="en-GB" baseline="0" dirty="0"/>
              <a:t> confidence in producing the SSCs [</a:t>
            </a:r>
            <a:r>
              <a:rPr lang="en-GB" baseline="0" dirty="0" err="1"/>
              <a:t>kn</a:t>
            </a:r>
            <a:r>
              <a:rPr lang="en-GB" baseline="0" dirty="0"/>
              <a:t>] and [pf] in a range of words.</a:t>
            </a:r>
          </a:p>
          <a:p>
            <a:endParaRPr lang="en-GB" baseline="0" dirty="0"/>
          </a:p>
          <a:p>
            <a:r>
              <a:rPr lang="en-GB" b="1" dirty="0"/>
              <a:t>Procedure:</a:t>
            </a:r>
          </a:p>
          <a:p>
            <a:pPr marL="228600" indent="-228600">
              <a:buAutoNum type="arabicPeriod"/>
            </a:pPr>
            <a:r>
              <a:rPr lang="en-GB" dirty="0"/>
              <a:t>The teacher reveals the words, allowing students to read them out loud one by one. </a:t>
            </a:r>
          </a:p>
          <a:p>
            <a:pPr marL="228600" indent="-228600">
              <a:buAutoNum type="arabicPeriod"/>
            </a:pPr>
            <a:r>
              <a:rPr lang="en-GB" baseline="0" dirty="0"/>
              <a:t>The teachers asks students to say what they think the sentence means, explaining that </a:t>
            </a:r>
            <a:r>
              <a:rPr lang="en-GB" baseline="0" dirty="0" err="1"/>
              <a:t>Knödel</a:t>
            </a:r>
            <a:r>
              <a:rPr lang="en-GB" baseline="0" dirty="0"/>
              <a:t>, </a:t>
            </a:r>
            <a:r>
              <a:rPr lang="en-GB" baseline="0" dirty="0" err="1"/>
              <a:t>Klöße</a:t>
            </a:r>
            <a:r>
              <a:rPr lang="en-GB" baseline="0" dirty="0"/>
              <a:t> are dumplings (both savoury and sweet) and </a:t>
            </a:r>
            <a:r>
              <a:rPr lang="en-GB" baseline="0" dirty="0" err="1"/>
              <a:t>Klopse</a:t>
            </a:r>
            <a:r>
              <a:rPr lang="en-GB" baseline="0" dirty="0"/>
              <a:t> are the equivalent of meatballs, that there are many different varieties in German and Austrian cuisine.  You might bring students’ attention to the inverted word order of the 2</a:t>
            </a:r>
            <a:r>
              <a:rPr lang="en-GB" baseline="30000" dirty="0"/>
              <a:t>nd</a:t>
            </a:r>
            <a:r>
              <a:rPr lang="en-GB" baseline="0" dirty="0"/>
              <a:t> sentence. Subject and object have swapped places.  This gives a little emphasis to the dumplings in the 2</a:t>
            </a:r>
            <a:r>
              <a:rPr lang="en-GB" baseline="30000" dirty="0"/>
              <a:t>nd</a:t>
            </a:r>
            <a:r>
              <a:rPr lang="en-GB" baseline="0" dirty="0"/>
              <a:t> sentence, but is mostly to increase the challenge of the tongue twister. </a:t>
            </a:r>
          </a:p>
          <a:p>
            <a:pPr marL="228600" indent="-228600">
              <a:buAutoNum type="arabicPeriod"/>
            </a:pPr>
            <a:r>
              <a:rPr lang="en-GB" baseline="0" dirty="0"/>
              <a:t>Students then practise saying the full tongue twister in pairs, at increasing speed.</a:t>
            </a:r>
          </a:p>
          <a:p>
            <a:pPr marL="228600" indent="-228600">
              <a:buAutoNum type="arabicPeriod"/>
            </a:pPr>
            <a:r>
              <a:rPr lang="en-GB" baseline="0" dirty="0"/>
              <a:t>The teacher can get students listen to a native speaker read the sentence at three different speeds (1=slow; 3=very fast). Each time, students can be challenged to say it themselves at the same speed.</a:t>
            </a:r>
          </a:p>
          <a:p>
            <a:pPr marL="228600" indent="-228600">
              <a:buAutoNum type="arabicPeriod"/>
            </a:pPr>
            <a:r>
              <a:rPr lang="en-GB" baseline="0" dirty="0"/>
              <a:t>There is a 2</a:t>
            </a:r>
            <a:r>
              <a:rPr lang="en-GB" baseline="30000" dirty="0"/>
              <a:t>nd</a:t>
            </a:r>
            <a:r>
              <a:rPr lang="en-GB" baseline="0" dirty="0"/>
              <a:t> tongue twister for use, if desired.</a:t>
            </a:r>
          </a:p>
          <a:p>
            <a:pPr marL="0" indent="0">
              <a:buNone/>
            </a:pPr>
            <a:endParaRPr lang="en-GB" baseline="0" dirty="0"/>
          </a:p>
          <a:p>
            <a:pPr marL="0" indent="0">
              <a:buNone/>
            </a:pPr>
            <a:r>
              <a:rPr lang="en-GB" b="1" baseline="0"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Klaus Knopf </a:t>
            </a:r>
            <a:r>
              <a:rPr lang="en-GB" baseline="0" dirty="0" err="1"/>
              <a:t>liebt</a:t>
            </a:r>
            <a:r>
              <a:rPr lang="en-GB" baseline="0" dirty="0"/>
              <a:t> </a:t>
            </a:r>
            <a:r>
              <a:rPr lang="en-GB" baseline="0" dirty="0" err="1"/>
              <a:t>Knödel</a:t>
            </a:r>
            <a:r>
              <a:rPr lang="en-GB" baseline="0" dirty="0"/>
              <a:t>, </a:t>
            </a:r>
            <a:r>
              <a:rPr lang="en-GB" baseline="0" dirty="0" err="1"/>
              <a:t>Klöße</a:t>
            </a:r>
            <a:r>
              <a:rPr lang="en-GB" baseline="0" dirty="0"/>
              <a:t>, </a:t>
            </a:r>
            <a:r>
              <a:rPr lang="en-GB" baseline="0" dirty="0" err="1"/>
              <a:t>Klöpse</a:t>
            </a:r>
            <a:r>
              <a:rPr lang="en-GB" baseline="0" dirty="0"/>
              <a:t>.</a:t>
            </a:r>
            <a:br>
              <a:rPr lang="en-GB" baseline="0" dirty="0"/>
            </a:br>
            <a:r>
              <a:rPr lang="en-GB" baseline="0" dirty="0" err="1"/>
              <a:t>Knödel</a:t>
            </a:r>
            <a:r>
              <a:rPr lang="en-GB" baseline="0" dirty="0"/>
              <a:t>, </a:t>
            </a:r>
            <a:r>
              <a:rPr lang="en-GB" baseline="0" dirty="0" err="1"/>
              <a:t>Klöße</a:t>
            </a:r>
            <a:r>
              <a:rPr lang="en-GB" baseline="0" dirty="0"/>
              <a:t>, </a:t>
            </a:r>
            <a:r>
              <a:rPr lang="en-GB" baseline="0" dirty="0" err="1"/>
              <a:t>Klöpse</a:t>
            </a:r>
            <a:r>
              <a:rPr lang="en-GB" baseline="0" dirty="0"/>
              <a:t> </a:t>
            </a:r>
            <a:r>
              <a:rPr lang="en-GB" baseline="0" dirty="0" err="1"/>
              <a:t>liebt</a:t>
            </a:r>
            <a:r>
              <a:rPr lang="en-GB" baseline="0" dirty="0"/>
              <a:t> Klaus Knopf.</a:t>
            </a:r>
            <a:br>
              <a:rPr lang="en-GB" baseline="0" dirty="0"/>
            </a:br>
            <a:br>
              <a:rPr lang="en-GB" baseline="0" dirty="0"/>
            </a:br>
            <a:r>
              <a:rPr lang="sv-SE" dirty="0">
                <a:solidFill>
                  <a:srgbClr val="3A3A3A"/>
                </a:solidFill>
                <a:latin typeface="Times" panose="02020603050405020304" pitchFamily="18" charset="0"/>
              </a:rPr>
              <a:t>Kleine Nussknacker knacken knackig. </a:t>
            </a:r>
            <a:br>
              <a:rPr lang="sv-SE" dirty="0">
                <a:solidFill>
                  <a:srgbClr val="3A3A3A"/>
                </a:solidFill>
                <a:latin typeface="Times" panose="02020603050405020304" pitchFamily="18" charset="0"/>
              </a:rPr>
            </a:br>
            <a:r>
              <a:rPr lang="sv-SE" dirty="0">
                <a:solidFill>
                  <a:srgbClr val="3A3A3A"/>
                </a:solidFill>
                <a:latin typeface="Times" panose="02020603050405020304" pitchFamily="18" charset="0"/>
              </a:rPr>
              <a:t>Knackiger knacken große Nussknacker.</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endParaRPr lang="en-GB" baseline="0" dirty="0"/>
          </a:p>
          <a:p>
            <a:r>
              <a:rPr lang="en-GB" b="1" baseline="0" dirty="0"/>
              <a:t>Word frequency of unknown words and cognates (1 is the most frequent word in German): </a:t>
            </a:r>
          </a:p>
          <a:p>
            <a:r>
              <a:rPr lang="en-GB" sz="1200" dirty="0" err="1">
                <a:solidFill>
                  <a:schemeClr val="accent5">
                    <a:lumMod val="50000"/>
                  </a:schemeClr>
                </a:solidFill>
              </a:rPr>
              <a:t>knacken</a:t>
            </a:r>
            <a:r>
              <a:rPr lang="en-GB" sz="1200" dirty="0">
                <a:solidFill>
                  <a:schemeClr val="accent5">
                    <a:lumMod val="50000"/>
                  </a:schemeClr>
                </a:solidFill>
              </a:rPr>
              <a:t> [4657] Knopf [4357] </a:t>
            </a:r>
            <a:r>
              <a:rPr lang="en-GB" sz="1200" dirty="0" err="1">
                <a:solidFill>
                  <a:schemeClr val="accent5">
                    <a:lumMod val="50000"/>
                  </a:schemeClr>
                </a:solidFill>
              </a:rPr>
              <a:t>Knödel</a:t>
            </a:r>
            <a:r>
              <a:rPr lang="en-GB" sz="1200" dirty="0">
                <a:solidFill>
                  <a:schemeClr val="accent5">
                    <a:lumMod val="50000"/>
                  </a:schemeClr>
                </a:solidFill>
              </a:rPr>
              <a:t> [&gt;5009] </a:t>
            </a:r>
            <a:r>
              <a:rPr lang="en-GB" sz="1200" dirty="0" err="1">
                <a:solidFill>
                  <a:schemeClr val="accent5">
                    <a:lumMod val="50000"/>
                  </a:schemeClr>
                </a:solidFill>
              </a:rPr>
              <a:t>Kloß</a:t>
            </a:r>
            <a:r>
              <a:rPr lang="en-GB" sz="1200" dirty="0">
                <a:solidFill>
                  <a:schemeClr val="accent5">
                    <a:lumMod val="50000"/>
                  </a:schemeClr>
                </a:solidFill>
              </a:rPr>
              <a:t> [&gt;5009] </a:t>
            </a:r>
            <a:r>
              <a:rPr lang="en-GB" sz="1200" dirty="0" err="1">
                <a:solidFill>
                  <a:schemeClr val="accent5">
                    <a:lumMod val="50000"/>
                  </a:schemeClr>
                </a:solidFill>
              </a:rPr>
              <a:t>Klops</a:t>
            </a:r>
            <a:r>
              <a:rPr lang="en-GB" sz="1200" dirty="0">
                <a:solidFill>
                  <a:schemeClr val="accent5">
                    <a:lumMod val="50000"/>
                  </a:schemeClr>
                </a:solidFill>
              </a:rPr>
              <a:t> [&gt;5009] Knacker [&gt;5009] </a:t>
            </a:r>
            <a:r>
              <a:rPr lang="en-GB" sz="1200" dirty="0" err="1">
                <a:solidFill>
                  <a:schemeClr val="accent5">
                    <a:lumMod val="50000"/>
                  </a:schemeClr>
                </a:solidFill>
              </a:rPr>
              <a:t>Nuss</a:t>
            </a:r>
            <a:r>
              <a:rPr lang="en-GB" sz="1200" dirty="0">
                <a:solidFill>
                  <a:schemeClr val="accent5">
                    <a:lumMod val="50000"/>
                  </a:schemeClr>
                </a:solidFill>
              </a:rPr>
              <a:t> [&gt;5009] </a:t>
            </a:r>
            <a:r>
              <a:rPr lang="en-GB" sz="1200" dirty="0" err="1">
                <a:solidFill>
                  <a:schemeClr val="accent5">
                    <a:lumMod val="50000"/>
                  </a:schemeClr>
                </a:solidFill>
              </a:rPr>
              <a:t>knackig</a:t>
            </a:r>
            <a:r>
              <a:rPr lang="en-GB" sz="1200" dirty="0">
                <a:solidFill>
                  <a:schemeClr val="accent5">
                    <a:lumMod val="50000"/>
                  </a:schemeClr>
                </a:solidFill>
              </a:rPr>
              <a:t> [&gt;5009]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prstClr val="black"/>
                </a:solidFill>
                <a:effectLst/>
                <a:uLnTx/>
                <a:uFillTx/>
                <a:latin typeface="+mn-lt"/>
                <a:ea typeface="+mn-ea"/>
                <a:cs typeface="+mn-cs"/>
              </a:rPr>
              <a:t>Source:  Jones, R.L. &amp; </a:t>
            </a:r>
            <a:r>
              <a:rPr kumimoji="0" lang="en-GB" sz="1200" b="0" i="1" u="none" strike="noStrike" kern="1200" cap="none" spc="0" normalizeH="0" baseline="0" noProof="0" dirty="0" err="1">
                <a:ln>
                  <a:noFill/>
                </a:ln>
                <a:solidFill>
                  <a:prstClr val="black"/>
                </a:solidFill>
                <a:effectLst/>
                <a:uLnTx/>
                <a:uFillTx/>
                <a:latin typeface="+mn-lt"/>
                <a:ea typeface="+mn-ea"/>
                <a:cs typeface="+mn-cs"/>
              </a:rPr>
              <a:t>Tschirner</a:t>
            </a:r>
            <a:r>
              <a:rPr kumimoji="0" lang="en-GB" sz="1200" b="0" i="1" u="none" strike="noStrike" kern="1200" cap="none" spc="0" normalizeH="0" baseline="0" noProof="0" dirty="0">
                <a:ln>
                  <a:noFill/>
                </a:ln>
                <a:solidFill>
                  <a:prstClr val="black"/>
                </a:solidFill>
                <a:effectLst/>
                <a:uLnTx/>
                <a:uFillTx/>
                <a:latin typeface="+mn-lt"/>
                <a:ea typeface="+mn-ea"/>
                <a:cs typeface="+mn-cs"/>
              </a:rPr>
              <a:t>, E. (2019). A frequency dictionary of German: core vocabulary for learners. Routledge</a:t>
            </a:r>
          </a:p>
          <a:p>
            <a:pPr algn="l"/>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75427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4 mins (two slides)</a:t>
            </a:r>
          </a:p>
          <a:p>
            <a:endParaRPr lang="en-GB" b="1" dirty="0"/>
          </a:p>
          <a:p>
            <a:r>
              <a:rPr lang="en-GB" b="1" dirty="0"/>
              <a:t>Aim: </a:t>
            </a:r>
            <a:r>
              <a:rPr lang="en-GB" dirty="0"/>
              <a:t>to gain</a:t>
            </a:r>
            <a:r>
              <a:rPr lang="en-GB" baseline="0" dirty="0"/>
              <a:t> confidence in producing the SSCs [</a:t>
            </a:r>
            <a:r>
              <a:rPr lang="en-GB" baseline="0" dirty="0" err="1"/>
              <a:t>kn</a:t>
            </a:r>
            <a:r>
              <a:rPr lang="en-GB" baseline="0" dirty="0"/>
              <a:t>] and [pf] in a range of words.</a:t>
            </a:r>
          </a:p>
          <a:p>
            <a:endParaRPr lang="en-GB" baseline="0" dirty="0"/>
          </a:p>
          <a:p>
            <a:r>
              <a:rPr lang="en-GB" b="1" dirty="0"/>
              <a:t>Procedure:</a:t>
            </a:r>
          </a:p>
          <a:p>
            <a:pPr marL="228600" indent="-228600">
              <a:buAutoNum type="arabicPeriod"/>
            </a:pPr>
            <a:r>
              <a:rPr lang="en-GB" dirty="0"/>
              <a:t>The teacher reveals the words, allowing students to read them out loud one by one. </a:t>
            </a:r>
          </a:p>
          <a:p>
            <a:pPr marL="228600" indent="-228600">
              <a:buAutoNum type="arabicPeriod"/>
            </a:pPr>
            <a:r>
              <a:rPr lang="en-GB" baseline="0" dirty="0"/>
              <a:t>The teachers asks students to say what they think the sentence means, explaining that </a:t>
            </a:r>
            <a:r>
              <a:rPr lang="en-GB" baseline="0" dirty="0" err="1"/>
              <a:t>Pfififg</a:t>
            </a:r>
            <a:r>
              <a:rPr lang="en-GB" baseline="0" dirty="0"/>
              <a:t>-Prinz is the name of the horse (not a common horse name – Prinz might be, but here we added the </a:t>
            </a:r>
            <a:r>
              <a:rPr lang="en-GB" baseline="0" dirty="0" err="1"/>
              <a:t>Pfiffig</a:t>
            </a:r>
            <a:r>
              <a:rPr lang="en-GB" baseline="0" dirty="0"/>
              <a:t> for the sake of practising the [pf]). Like for the previous slide, you might bring students’ attention to the inverted word order of the 2</a:t>
            </a:r>
            <a:r>
              <a:rPr lang="en-GB" baseline="30000" dirty="0"/>
              <a:t>nd</a:t>
            </a:r>
            <a:r>
              <a:rPr lang="en-GB" baseline="0" dirty="0"/>
              <a:t> sentence. Subject and object have swapped places.  This gives a little emphasis to the dumplings in the 2</a:t>
            </a:r>
            <a:r>
              <a:rPr lang="en-GB" baseline="30000" dirty="0"/>
              <a:t>nd</a:t>
            </a:r>
            <a:r>
              <a:rPr lang="en-GB" baseline="0" dirty="0"/>
              <a:t> sentence, but is mostly to increase the challenge of the tongue twister. Also, idiomatic expression: ‘auf </a:t>
            </a:r>
            <a:r>
              <a:rPr lang="en-GB" baseline="0" dirty="0" err="1"/>
              <a:t>etwas</a:t>
            </a:r>
            <a:r>
              <a:rPr lang="en-GB" baseline="0" dirty="0"/>
              <a:t> </a:t>
            </a:r>
            <a:r>
              <a:rPr lang="en-GB" baseline="0" dirty="0" err="1"/>
              <a:t>pfeifen</a:t>
            </a:r>
            <a:r>
              <a:rPr lang="en-GB" baseline="0" dirty="0"/>
              <a:t> = to care less’: the horse couldn't; care less about peppermint.</a:t>
            </a:r>
          </a:p>
          <a:p>
            <a:pPr marL="228600" indent="-228600">
              <a:buAutoNum type="arabicPeriod"/>
            </a:pPr>
            <a:r>
              <a:rPr lang="en-GB" baseline="0" dirty="0"/>
              <a:t>Students then practise saying the full tongue twister in pairs, at increasing speed.</a:t>
            </a:r>
          </a:p>
          <a:p>
            <a:pPr marL="228600" indent="-228600">
              <a:buAutoNum type="arabicPeriod"/>
            </a:pPr>
            <a:r>
              <a:rPr lang="en-GB" baseline="0" dirty="0"/>
              <a:t>The teacher can get students listen to a native speaker read the sentence at three different speeds (1=slow; 3=very fast). Each time, students can be challenged to say it themselves at the same speed.</a:t>
            </a:r>
          </a:p>
          <a:p>
            <a:pPr marL="228600" indent="-228600">
              <a:buAutoNum type="arabicPeriod"/>
            </a:pPr>
            <a:r>
              <a:rPr lang="en-GB" baseline="0" dirty="0"/>
              <a:t>There is a 2</a:t>
            </a:r>
            <a:r>
              <a:rPr lang="en-GB" baseline="30000" dirty="0"/>
              <a:t>nd</a:t>
            </a:r>
            <a:r>
              <a:rPr lang="en-GB" baseline="0" dirty="0"/>
              <a:t> tongue twister for use, if desired.</a:t>
            </a:r>
          </a:p>
          <a:p>
            <a:pPr marL="0" indent="0">
              <a:buNone/>
            </a:pPr>
            <a:endParaRPr lang="en-GB" baseline="0" dirty="0"/>
          </a:p>
          <a:p>
            <a:pPr marL="0" indent="0">
              <a:buNone/>
            </a:pPr>
            <a:r>
              <a:rPr lang="en-GB" b="1" baseline="0"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err="1"/>
              <a:t>Pfarrers</a:t>
            </a:r>
            <a:r>
              <a:rPr lang="en-GB" baseline="0" dirty="0"/>
              <a:t> </a:t>
            </a:r>
            <a:r>
              <a:rPr lang="en-GB" baseline="0" dirty="0" err="1"/>
              <a:t>Pferd</a:t>
            </a:r>
            <a:r>
              <a:rPr lang="en-GB" baseline="0" dirty="0"/>
              <a:t> </a:t>
            </a:r>
            <a:r>
              <a:rPr lang="en-GB" baseline="0" dirty="0" err="1"/>
              <a:t>Pfiffig</a:t>
            </a:r>
            <a:r>
              <a:rPr lang="en-GB" baseline="0" dirty="0"/>
              <a:t>-Prinz </a:t>
            </a:r>
            <a:r>
              <a:rPr lang="en-GB" baseline="0" dirty="0" err="1"/>
              <a:t>pfeift</a:t>
            </a:r>
            <a:r>
              <a:rPr lang="en-GB" baseline="0" dirty="0"/>
              <a:t> auf </a:t>
            </a:r>
            <a:r>
              <a:rPr lang="en-GB" baseline="0" dirty="0" err="1"/>
              <a:t>Pfefferminz</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Auf </a:t>
            </a:r>
            <a:r>
              <a:rPr lang="en-GB" baseline="0" dirty="0" err="1"/>
              <a:t>Pfefferminz</a:t>
            </a:r>
            <a:r>
              <a:rPr lang="en-GB" baseline="0" dirty="0"/>
              <a:t> </a:t>
            </a:r>
            <a:r>
              <a:rPr lang="en-GB" baseline="0" dirty="0" err="1"/>
              <a:t>pfeift</a:t>
            </a:r>
            <a:r>
              <a:rPr lang="en-GB" baseline="0" dirty="0"/>
              <a:t> </a:t>
            </a:r>
            <a:r>
              <a:rPr lang="en-GB" baseline="0" dirty="0" err="1"/>
              <a:t>Pfarrers</a:t>
            </a:r>
            <a:r>
              <a:rPr lang="en-GB" baseline="0" dirty="0"/>
              <a:t> </a:t>
            </a:r>
            <a:r>
              <a:rPr lang="en-GB" baseline="0" dirty="0" err="1"/>
              <a:t>Pferd</a:t>
            </a:r>
            <a:r>
              <a:rPr lang="en-GB" baseline="0" dirty="0"/>
              <a:t> </a:t>
            </a:r>
            <a:r>
              <a:rPr lang="en-GB" baseline="0" dirty="0" err="1"/>
              <a:t>Pfiffig</a:t>
            </a:r>
            <a:r>
              <a:rPr lang="en-GB" baseline="0" dirty="0"/>
              <a:t>-Prinz.</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Franz pflückt Pfingsten fleißig Pflaumen.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Fleißig Pflaumen pflückt Franz Pfingsten.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endParaRPr lang="en-GB" baseline="0" dirty="0"/>
          </a:p>
          <a:p>
            <a:r>
              <a:rPr lang="en-GB" b="1" baseline="0" dirty="0"/>
              <a:t>Word frequency of unknown words and cognates (1 is the most frequent word in German): </a:t>
            </a:r>
          </a:p>
          <a:p>
            <a:endParaRPr lang="en-GB" b="1" baseline="0" dirty="0"/>
          </a:p>
          <a:p>
            <a:r>
              <a:rPr lang="en-GB" b="0" baseline="0" dirty="0" err="1"/>
              <a:t>Pfarrer</a:t>
            </a:r>
            <a:r>
              <a:rPr lang="en-GB" b="0" baseline="0" dirty="0"/>
              <a:t> [3566] </a:t>
            </a:r>
            <a:r>
              <a:rPr lang="en-GB" b="0" baseline="0" dirty="0" err="1"/>
              <a:t>Pferd</a:t>
            </a:r>
            <a:r>
              <a:rPr lang="en-GB" b="0" baseline="0" dirty="0"/>
              <a:t> [1504] </a:t>
            </a:r>
            <a:r>
              <a:rPr lang="en-GB" b="0" baseline="0" dirty="0" err="1"/>
              <a:t>Pfefferminz</a:t>
            </a:r>
            <a:r>
              <a:rPr lang="en-GB" b="0" baseline="0" dirty="0"/>
              <a:t> [&gt;5000] </a:t>
            </a:r>
            <a:r>
              <a:rPr lang="en-GB" b="0" baseline="0" dirty="0" err="1"/>
              <a:t>pfeifen</a:t>
            </a:r>
            <a:r>
              <a:rPr lang="en-GB" b="0" baseline="0" dirty="0"/>
              <a:t> [4545] </a:t>
            </a:r>
            <a:r>
              <a:rPr lang="en-GB" b="0" baseline="0" dirty="0" err="1"/>
              <a:t>pfiffig</a:t>
            </a:r>
            <a:r>
              <a:rPr lang="en-GB" b="0" baseline="0" dirty="0"/>
              <a:t> [&gt;5000] </a:t>
            </a:r>
            <a:r>
              <a:rPr lang="en-GB" b="0" baseline="0" dirty="0" err="1"/>
              <a:t>Pfingsten</a:t>
            </a:r>
            <a:r>
              <a:rPr lang="en-GB" b="0" baseline="0" dirty="0"/>
              <a:t> [&gt;5000] </a:t>
            </a:r>
            <a:r>
              <a:rPr lang="en-GB" b="0" baseline="0" dirty="0" err="1"/>
              <a:t>Pflaumen</a:t>
            </a:r>
            <a:r>
              <a:rPr lang="en-GB" b="0" baseline="0" dirty="0"/>
              <a:t> [&gt;5000] </a:t>
            </a:r>
            <a:r>
              <a:rPr lang="en-GB" b="0" baseline="0" dirty="0" err="1"/>
              <a:t>pflücken</a:t>
            </a:r>
            <a:r>
              <a:rPr lang="en-GB" b="0" baseline="0" dirty="0"/>
              <a:t> [&gt;5000]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1"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prstClr val="black"/>
                </a:solidFill>
                <a:effectLst/>
                <a:uLnTx/>
                <a:uFillTx/>
                <a:latin typeface="+mn-lt"/>
                <a:ea typeface="+mn-ea"/>
                <a:cs typeface="+mn-cs"/>
              </a:rPr>
              <a:t>Source:  Jones, R.L. &amp; </a:t>
            </a:r>
            <a:r>
              <a:rPr kumimoji="0" lang="en-GB" sz="1200" b="0" i="1" u="none" strike="noStrike" kern="1200" cap="none" spc="0" normalizeH="0" baseline="0" noProof="0" dirty="0" err="1">
                <a:ln>
                  <a:noFill/>
                </a:ln>
                <a:solidFill>
                  <a:prstClr val="black"/>
                </a:solidFill>
                <a:effectLst/>
                <a:uLnTx/>
                <a:uFillTx/>
                <a:latin typeface="+mn-lt"/>
                <a:ea typeface="+mn-ea"/>
                <a:cs typeface="+mn-cs"/>
              </a:rPr>
              <a:t>Tschirner</a:t>
            </a:r>
            <a:r>
              <a:rPr kumimoji="0" lang="en-GB" sz="1200" b="0" i="1" u="none" strike="noStrike" kern="1200" cap="none" spc="0" normalizeH="0" baseline="0" noProof="0" dirty="0">
                <a:ln>
                  <a:noFill/>
                </a:ln>
                <a:solidFill>
                  <a:prstClr val="black"/>
                </a:solidFill>
                <a:effectLst/>
                <a:uLnTx/>
                <a:uFillTx/>
                <a:latin typeface="+mn-lt"/>
                <a:ea typeface="+mn-ea"/>
                <a:cs typeface="+mn-cs"/>
              </a:rPr>
              <a:t>, E. (2019). A frequency dictionary of German: core vocabulary for learners. Routledge</a:t>
            </a:r>
          </a:p>
          <a:p>
            <a:pPr algn="l"/>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29891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7 minutes</a:t>
            </a:r>
            <a:br>
              <a:rPr lang="en-GB" dirty="0"/>
            </a:br>
            <a:br>
              <a:rPr lang="en-GB" b="1" dirty="0"/>
            </a:br>
            <a:r>
              <a:rPr lang="en-GB" b="1" dirty="0"/>
              <a:t>Aim: </a:t>
            </a:r>
            <a:r>
              <a:rPr lang="en-GB" b="0" dirty="0"/>
              <a:t>to practise written recall and production of some of this week’s vocabulary sets in an extended sentence context.</a:t>
            </a:r>
            <a:br>
              <a:rPr lang="en-GB" b="0" dirty="0"/>
            </a:br>
            <a:br>
              <a:rPr lang="en-GB" b="0" dirty="0"/>
            </a:br>
            <a:r>
              <a:rPr lang="en-GB" b="1" dirty="0"/>
              <a:t>Procedure:</a:t>
            </a:r>
            <a:br>
              <a:rPr lang="en-GB" dirty="0"/>
            </a:br>
            <a:r>
              <a:rPr lang="en-GB" dirty="0"/>
              <a:t>1. Students use the English and gapped German sentences to work out which words are missing.</a:t>
            </a:r>
          </a:p>
          <a:p>
            <a:r>
              <a:rPr lang="en-GB" dirty="0"/>
              <a:t>2. They write the missing words.</a:t>
            </a:r>
          </a:p>
          <a:p>
            <a:r>
              <a:rPr lang="en-GB" dirty="0"/>
              <a:t>3. Click to play audio, then click to reveal and check answers.</a:t>
            </a:r>
          </a:p>
          <a:p>
            <a:r>
              <a:rPr lang="en-GB" dirty="0"/>
              <a:t>4. Then click to remove the German sentences and elicit the English, chorally, from students. </a:t>
            </a:r>
            <a:br>
              <a:rPr lang="en-GB" dirty="0"/>
            </a:br>
            <a:r>
              <a:rPr lang="en-GB" dirty="0"/>
              <a:t>5. Click to bring up the German sentence again, for students to check what they said.</a:t>
            </a:r>
            <a:br>
              <a:rPr lang="en-GB" dirty="0"/>
            </a:br>
            <a:r>
              <a:rPr lang="en-GB" dirty="0"/>
              <a:t>Note: for any trickier sentences, stages 4 and 5 can be repeated or additional practice.</a:t>
            </a:r>
          </a:p>
          <a:p>
            <a:endParaRPr lang="en-GB" dirty="0"/>
          </a:p>
          <a:p>
            <a:pPr>
              <a:lnSpc>
                <a:spcPct val="107000"/>
              </a:lnSpc>
              <a:spcAft>
                <a:spcPts val="800"/>
              </a:spcAft>
            </a:pPr>
            <a:r>
              <a:rPr lang="en-GB" b="1" dirty="0"/>
              <a:t>Transcript:</a:t>
            </a:r>
          </a:p>
          <a:p>
            <a:pPr marL="228600" indent="-228600">
              <a:lnSpc>
                <a:spcPct val="107000"/>
              </a:lnSpc>
              <a:spcAft>
                <a:spcPts val="800"/>
              </a:spcAft>
              <a:buAutoNum type="arabicPeriod"/>
            </a:pPr>
            <a:r>
              <a:rPr lang="en-GB" b="0" dirty="0" err="1"/>
              <a:t>Später</a:t>
            </a:r>
            <a:r>
              <a:rPr lang="en-GB" b="0" dirty="0"/>
              <a:t> will Katja </a:t>
            </a:r>
            <a:r>
              <a:rPr lang="en-GB" b="0" dirty="0" err="1"/>
              <a:t>Sprachlehrerin</a:t>
            </a:r>
            <a:r>
              <a:rPr lang="en-GB" b="0" dirty="0"/>
              <a:t> </a:t>
            </a:r>
            <a:r>
              <a:rPr lang="en-GB" b="0" dirty="0" err="1"/>
              <a:t>werden</a:t>
            </a:r>
            <a:r>
              <a:rPr lang="en-GB" b="0" dirty="0"/>
              <a:t>. </a:t>
            </a:r>
          </a:p>
          <a:p>
            <a:pPr marL="228600" indent="-228600">
              <a:lnSpc>
                <a:spcPct val="107000"/>
              </a:lnSpc>
              <a:spcAft>
                <a:spcPts val="800"/>
              </a:spcAft>
              <a:buAutoNum type="arabicPeriod"/>
            </a:pPr>
            <a:r>
              <a:rPr lang="en-GB" b="0" dirty="0" err="1"/>
              <a:t>Deshalb</a:t>
            </a:r>
            <a:r>
              <a:rPr lang="en-GB" b="0" dirty="0"/>
              <a:t> muss </a:t>
            </a:r>
            <a:r>
              <a:rPr lang="en-GB" b="0" dirty="0" err="1"/>
              <a:t>sie</a:t>
            </a:r>
            <a:r>
              <a:rPr lang="en-GB" b="0" dirty="0"/>
              <a:t> </a:t>
            </a:r>
            <a:r>
              <a:rPr lang="en-GB" b="0" dirty="0" err="1"/>
              <a:t>viel</a:t>
            </a:r>
            <a:r>
              <a:rPr lang="en-GB" b="0" dirty="0"/>
              <a:t> </a:t>
            </a:r>
            <a:r>
              <a:rPr lang="en-GB" b="0" dirty="0" err="1"/>
              <a:t>über</a:t>
            </a:r>
            <a:r>
              <a:rPr lang="en-GB" b="0" dirty="0"/>
              <a:t> </a:t>
            </a:r>
            <a:r>
              <a:rPr lang="en-GB" b="0" dirty="0" err="1"/>
              <a:t>Sprachen</a:t>
            </a:r>
            <a:r>
              <a:rPr lang="en-GB" b="0" dirty="0"/>
              <a:t> </a:t>
            </a:r>
            <a:r>
              <a:rPr lang="en-GB" b="0" dirty="0" err="1"/>
              <a:t>wissen</a:t>
            </a:r>
            <a:r>
              <a:rPr lang="en-GB" b="0" dirty="0"/>
              <a:t>. </a:t>
            </a:r>
          </a:p>
          <a:p>
            <a:pPr marL="228600" indent="-228600">
              <a:lnSpc>
                <a:spcPct val="107000"/>
              </a:lnSpc>
              <a:spcAft>
                <a:spcPts val="800"/>
              </a:spcAft>
              <a:buAutoNum type="arabicPeriod"/>
            </a:pPr>
            <a:r>
              <a:rPr lang="en-GB" b="0" dirty="0" err="1"/>
              <a:t>Ihre</a:t>
            </a:r>
            <a:r>
              <a:rPr lang="en-GB" b="0" dirty="0"/>
              <a:t> </a:t>
            </a:r>
            <a:r>
              <a:rPr lang="en-GB" b="0" dirty="0" err="1"/>
              <a:t>Tante</a:t>
            </a:r>
            <a:r>
              <a:rPr lang="en-GB" b="0" dirty="0"/>
              <a:t> Lena </a:t>
            </a:r>
            <a:r>
              <a:rPr lang="en-GB" b="0" dirty="0" err="1"/>
              <a:t>soll</a:t>
            </a:r>
            <a:r>
              <a:rPr lang="en-GB" b="0" dirty="0"/>
              <a:t> </a:t>
            </a:r>
            <a:r>
              <a:rPr lang="en-GB" b="0" dirty="0" err="1"/>
              <a:t>ihr</a:t>
            </a:r>
            <a:r>
              <a:rPr lang="en-GB" b="0" dirty="0"/>
              <a:t> </a:t>
            </a:r>
            <a:r>
              <a:rPr lang="en-GB" b="0" dirty="0" err="1"/>
              <a:t>alles</a:t>
            </a:r>
            <a:r>
              <a:rPr lang="en-GB" b="0" dirty="0"/>
              <a:t> </a:t>
            </a:r>
            <a:r>
              <a:rPr lang="en-GB" b="0" dirty="0" err="1"/>
              <a:t>erklären</a:t>
            </a:r>
            <a:r>
              <a:rPr lang="en-GB" b="0" dirty="0"/>
              <a:t>, </a:t>
            </a:r>
            <a:r>
              <a:rPr lang="en-GB" b="0" dirty="0" err="1"/>
              <a:t>weil</a:t>
            </a:r>
            <a:r>
              <a:rPr lang="en-GB" b="0" dirty="0"/>
              <a:t> </a:t>
            </a:r>
            <a:r>
              <a:rPr lang="en-GB" b="0" dirty="0" err="1"/>
              <a:t>sie</a:t>
            </a:r>
            <a:r>
              <a:rPr lang="en-GB" b="0" dirty="0"/>
              <a:t> </a:t>
            </a:r>
            <a:r>
              <a:rPr lang="en-GB" b="0" dirty="0" err="1"/>
              <a:t>auch</a:t>
            </a:r>
            <a:r>
              <a:rPr lang="en-GB" b="0" dirty="0"/>
              <a:t> </a:t>
            </a:r>
            <a:r>
              <a:rPr lang="en-GB" b="0" dirty="0" err="1"/>
              <a:t>Sprachlehrerin</a:t>
            </a:r>
            <a:r>
              <a:rPr lang="en-GB" b="0" dirty="0"/>
              <a:t> </a:t>
            </a:r>
            <a:r>
              <a:rPr lang="en-GB" b="0" dirty="0" err="1"/>
              <a:t>ist</a:t>
            </a:r>
            <a:r>
              <a:rPr lang="en-GB" b="0" dirty="0"/>
              <a:t>. </a:t>
            </a:r>
          </a:p>
          <a:p>
            <a:pPr marL="228600" indent="-228600">
              <a:lnSpc>
                <a:spcPct val="107000"/>
              </a:lnSpc>
              <a:spcAft>
                <a:spcPts val="800"/>
              </a:spcAft>
              <a:buAutoNum type="arabicPeriod"/>
            </a:pPr>
            <a:r>
              <a:rPr lang="en-GB" b="0" dirty="0"/>
              <a:t>Bei Lena </a:t>
            </a:r>
            <a:r>
              <a:rPr lang="en-GB" b="0" dirty="0" err="1"/>
              <a:t>darf</a:t>
            </a:r>
            <a:r>
              <a:rPr lang="en-GB" b="0" dirty="0"/>
              <a:t> Katja die </a:t>
            </a:r>
            <a:r>
              <a:rPr lang="en-GB" b="0" dirty="0" err="1"/>
              <a:t>großen</a:t>
            </a:r>
            <a:r>
              <a:rPr lang="en-GB" b="0" dirty="0"/>
              <a:t> </a:t>
            </a:r>
            <a:r>
              <a:rPr lang="en-GB" b="0" dirty="0" err="1"/>
              <a:t>Wörterbücher</a:t>
            </a:r>
            <a:r>
              <a:rPr lang="en-GB" b="0" dirty="0"/>
              <a:t> </a:t>
            </a:r>
            <a:r>
              <a:rPr lang="en-GB" b="0" dirty="0" err="1"/>
              <a:t>benutzen</a:t>
            </a:r>
            <a:r>
              <a:rPr lang="en-GB" b="0" dirty="0"/>
              <a:t>.</a:t>
            </a:r>
          </a:p>
          <a:p>
            <a:pPr marL="228600" indent="-228600">
              <a:lnSpc>
                <a:spcPct val="107000"/>
              </a:lnSpc>
              <a:spcAft>
                <a:spcPts val="800"/>
              </a:spcAft>
              <a:buAutoNum type="arabicPeriod"/>
            </a:pPr>
            <a:r>
              <a:rPr lang="en-GB" b="0" dirty="0"/>
              <a:t>Sie mag </a:t>
            </a:r>
            <a:r>
              <a:rPr lang="en-GB" b="0" dirty="0" err="1"/>
              <a:t>Englisch</a:t>
            </a:r>
            <a:r>
              <a:rPr lang="en-GB" b="0" dirty="0"/>
              <a:t>, </a:t>
            </a:r>
            <a:r>
              <a:rPr lang="en-GB" b="0" dirty="0" err="1"/>
              <a:t>aber</a:t>
            </a:r>
            <a:r>
              <a:rPr lang="en-GB" b="0" dirty="0"/>
              <a:t> </a:t>
            </a:r>
            <a:r>
              <a:rPr lang="en-GB" b="0" dirty="0" err="1"/>
              <a:t>sie</a:t>
            </a:r>
            <a:r>
              <a:rPr lang="en-GB" b="0" dirty="0"/>
              <a:t> </a:t>
            </a:r>
            <a:r>
              <a:rPr lang="en-GB" b="0" dirty="0" err="1"/>
              <a:t>macht</a:t>
            </a:r>
            <a:r>
              <a:rPr lang="en-GB" b="0" dirty="0"/>
              <a:t> </a:t>
            </a:r>
            <a:r>
              <a:rPr lang="en-GB" b="0" dirty="0" err="1"/>
              <a:t>noch</a:t>
            </a:r>
            <a:r>
              <a:rPr lang="en-GB" b="0" dirty="0"/>
              <a:t> </a:t>
            </a:r>
            <a:r>
              <a:rPr lang="en-GB" b="0" dirty="0" err="1"/>
              <a:t>viele</a:t>
            </a:r>
            <a:r>
              <a:rPr lang="en-GB" b="0" dirty="0"/>
              <a:t> </a:t>
            </a:r>
            <a:r>
              <a:rPr lang="en-GB" b="0" dirty="0" err="1"/>
              <a:t>Fehler</a:t>
            </a:r>
            <a:r>
              <a:rPr lang="en-GB" b="0" dirty="0"/>
              <a:t>.</a:t>
            </a:r>
          </a:p>
          <a:p>
            <a:pPr marL="228600" indent="-228600">
              <a:lnSpc>
                <a:spcPct val="107000"/>
              </a:lnSpc>
              <a:spcAft>
                <a:spcPts val="800"/>
              </a:spcAft>
              <a:buAutoNum type="arabicPeriod"/>
            </a:pPr>
            <a:r>
              <a:rPr lang="en-GB" b="0" dirty="0"/>
              <a:t>Lena hat </a:t>
            </a:r>
            <a:r>
              <a:rPr lang="en-GB" b="0" dirty="0" err="1"/>
              <a:t>ihr</a:t>
            </a:r>
            <a:r>
              <a:rPr lang="en-GB" b="0" dirty="0"/>
              <a:t> </a:t>
            </a:r>
            <a:r>
              <a:rPr lang="en-GB" b="0" dirty="0" err="1"/>
              <a:t>schon</a:t>
            </a:r>
            <a:r>
              <a:rPr lang="en-GB" b="0" dirty="0"/>
              <a:t> </a:t>
            </a:r>
            <a:r>
              <a:rPr lang="en-GB" b="0" dirty="0" err="1"/>
              <a:t>viel</a:t>
            </a:r>
            <a:r>
              <a:rPr lang="en-GB" b="0" dirty="0"/>
              <a:t> </a:t>
            </a:r>
            <a:r>
              <a:rPr lang="en-GB" b="0" dirty="0" err="1"/>
              <a:t>mit</a:t>
            </a:r>
            <a:r>
              <a:rPr lang="en-GB" b="0" dirty="0"/>
              <a:t> </a:t>
            </a:r>
            <a:r>
              <a:rPr lang="en-GB" b="0" dirty="0" err="1"/>
              <a:t>Polnisch</a:t>
            </a:r>
            <a:r>
              <a:rPr lang="en-GB" b="0" dirty="0"/>
              <a:t> </a:t>
            </a:r>
            <a:r>
              <a:rPr lang="en-GB" b="0" dirty="0" err="1"/>
              <a:t>geholfen</a:t>
            </a:r>
            <a:r>
              <a:rPr lang="en-GB" b="0" dirty="0"/>
              <a:t>. </a:t>
            </a:r>
          </a:p>
          <a:p>
            <a:pPr marL="228600" indent="-228600">
              <a:lnSpc>
                <a:spcPct val="107000"/>
              </a:lnSpc>
              <a:spcAft>
                <a:spcPts val="800"/>
              </a:spcAft>
              <a:buAutoNum type="arabicPeriod"/>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German): </a:t>
            </a:r>
            <a:br>
              <a:rPr lang="en-GB" baseline="0" dirty="0"/>
            </a:br>
            <a:r>
              <a:rPr lang="en-GB" baseline="0" dirty="0" err="1"/>
              <a:t>überprüfen</a:t>
            </a:r>
            <a:r>
              <a:rPr lang="en-GB" baseline="0" dirty="0"/>
              <a:t> [1616]</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73272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 minutes </a:t>
            </a:r>
            <a:r>
              <a:rPr lang="en-US" b="0" dirty="0"/>
              <a:t>for 8 slides.</a:t>
            </a:r>
          </a:p>
          <a:p>
            <a:endParaRPr lang="en-US" b="1" dirty="0"/>
          </a:p>
          <a:p>
            <a:r>
              <a:rPr lang="en-US" b="1" dirty="0"/>
              <a:t>Aim: </a:t>
            </a:r>
            <a:r>
              <a:rPr lang="en-US" b="0" dirty="0"/>
              <a:t>spoken recall of new vocabulary in longer contexts.</a:t>
            </a:r>
          </a:p>
          <a:p>
            <a:endParaRPr lang="en-US" b="1" dirty="0"/>
          </a:p>
          <a:p>
            <a:r>
              <a:rPr lang="en-US" b="1" dirty="0"/>
              <a:t>Procedure:</a:t>
            </a:r>
          </a:p>
          <a:p>
            <a:r>
              <a:rPr lang="en-US" b="0" dirty="0"/>
              <a:t>1. Students read the questions and the answer options.</a:t>
            </a:r>
          </a:p>
          <a:p>
            <a:r>
              <a:rPr lang="en-US" b="0" dirty="0"/>
              <a:t>2. Elicit the correct answer. Most appropriate answer revealed on click.</a:t>
            </a:r>
            <a:br>
              <a:rPr lang="en-US" b="0" dirty="0"/>
            </a:br>
            <a:r>
              <a:rPr lang="en-US" b="0" dirty="0"/>
              <a:t>3. Teacher to elicit the English meaning of the three answer options, orally, (could be done chorally).</a:t>
            </a:r>
          </a:p>
          <a:p>
            <a:endParaRPr lang="en-US" b="0" dirty="0"/>
          </a:p>
          <a:p>
            <a:r>
              <a:rPr lang="en-US" b="1" dirty="0"/>
              <a:t>Translation – correct answer in bold:</a:t>
            </a:r>
          </a:p>
          <a:p>
            <a:endParaRPr lang="en-US" b="1" dirty="0"/>
          </a:p>
          <a:p>
            <a:r>
              <a:rPr lang="en-US" b="0" dirty="0"/>
              <a:t>Mia</a:t>
            </a:r>
            <a:r>
              <a:rPr lang="en-US" b="1" dirty="0"/>
              <a:t> </a:t>
            </a:r>
            <a:r>
              <a:rPr lang="en-US" b="0" dirty="0"/>
              <a:t>goes babysitting. What should she do? </a:t>
            </a:r>
          </a:p>
          <a:p>
            <a:endParaRPr lang="en-US" b="0" dirty="0"/>
          </a:p>
          <a:p>
            <a:pPr marL="228600" indent="-228600">
              <a:buAutoNum type="arabicParenR"/>
            </a:pPr>
            <a:r>
              <a:rPr lang="en-US" b="0" dirty="0"/>
              <a:t>She should hide the children.</a:t>
            </a:r>
          </a:p>
          <a:p>
            <a:pPr marL="228600" indent="-228600">
              <a:buAutoNum type="arabicParenR"/>
            </a:pPr>
            <a:r>
              <a:rPr lang="en-US" b="1" dirty="0"/>
              <a:t>She should tell them a story.</a:t>
            </a:r>
          </a:p>
          <a:p>
            <a:pPr marL="228600" indent="-228600">
              <a:buAutoNum type="arabicParenR"/>
            </a:pPr>
            <a:r>
              <a:rPr lang="en-US" b="0" dirty="0"/>
              <a:t>She should prepare a cake without the children.</a:t>
            </a:r>
          </a:p>
          <a:p>
            <a:pPr marL="228600" indent="-228600">
              <a:buAutoNum type="arabicParenR"/>
            </a:pPr>
            <a:endParaRPr lang="en-US" b="0" dirty="0"/>
          </a:p>
          <a:p>
            <a:pPr marL="228600" indent="-228600">
              <a:buAutoNum type="arabicParenR"/>
            </a:pPr>
            <a:endParaRPr lang="en-US" b="0" dirty="0"/>
          </a:p>
          <a:p>
            <a:endParaRPr lang="en-US" b="0"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9976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Translation – correct answer in bold:</a:t>
            </a:r>
          </a:p>
          <a:p>
            <a:endParaRPr lang="en-US" b="1" dirty="0"/>
          </a:p>
          <a:p>
            <a:r>
              <a:rPr lang="en-US" b="0" dirty="0"/>
              <a:t>Mia</a:t>
            </a:r>
            <a:r>
              <a:rPr lang="en-US" b="1" dirty="0"/>
              <a:t> </a:t>
            </a:r>
            <a:r>
              <a:rPr lang="en-US" b="0" dirty="0"/>
              <a:t>has hurt Wolfgang. What should she say? </a:t>
            </a:r>
          </a:p>
          <a:p>
            <a:endParaRPr lang="en-US" b="0" dirty="0"/>
          </a:p>
          <a:p>
            <a:pPr marL="228600" indent="-228600">
              <a:buAutoNum type="arabicParenR"/>
            </a:pPr>
            <a:r>
              <a:rPr lang="en-US" b="1" dirty="0"/>
              <a:t>I am sorry.</a:t>
            </a:r>
          </a:p>
          <a:p>
            <a:pPr marL="228600" indent="-228600">
              <a:buAutoNum type="arabicParenR"/>
            </a:pPr>
            <a:r>
              <a:rPr lang="en-US" b="0" dirty="0"/>
              <a:t>You are not telling the truth.</a:t>
            </a:r>
          </a:p>
          <a:p>
            <a:pPr marL="228600" indent="-228600">
              <a:buAutoNum type="arabicParenR"/>
            </a:pPr>
            <a:r>
              <a:rPr lang="en-US" b="0" dirty="0"/>
              <a:t>It was your fault/mistake.</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84970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Translation – correct answer in bold:</a:t>
            </a:r>
          </a:p>
          <a:p>
            <a:endParaRPr lang="en-US" b="1" dirty="0"/>
          </a:p>
          <a:p>
            <a:r>
              <a:rPr lang="en-US" b="0" dirty="0"/>
              <a:t>Mia</a:t>
            </a:r>
            <a:r>
              <a:rPr lang="en-US" b="1" dirty="0"/>
              <a:t> </a:t>
            </a:r>
            <a:r>
              <a:rPr lang="en-US" b="0" dirty="0"/>
              <a:t>and Wolfgang have broken </a:t>
            </a:r>
            <a:r>
              <a:rPr lang="en-US" b="0" dirty="0" err="1"/>
              <a:t>Mutti’s</a:t>
            </a:r>
            <a:r>
              <a:rPr lang="en-US" b="0" dirty="0"/>
              <a:t> glass vase. What should they do?</a:t>
            </a:r>
          </a:p>
          <a:p>
            <a:endParaRPr lang="en-US" b="0" dirty="0"/>
          </a:p>
          <a:p>
            <a:pPr marL="228600" indent="-228600">
              <a:buAutoNum type="arabicParenR"/>
            </a:pPr>
            <a:r>
              <a:rPr lang="en-US" b="0" dirty="0"/>
              <a:t>They should quickly leave the room.</a:t>
            </a:r>
          </a:p>
          <a:p>
            <a:pPr marL="228600" indent="-228600">
              <a:buAutoNum type="arabicParenR"/>
            </a:pPr>
            <a:r>
              <a:rPr lang="en-US" b="0" dirty="0"/>
              <a:t>They should give their opinion: they didn’t like the vase.</a:t>
            </a:r>
          </a:p>
          <a:p>
            <a:pPr marL="228600" indent="-228600">
              <a:buAutoNum type="arabicParenR"/>
            </a:pPr>
            <a:r>
              <a:rPr lang="en-US" b="1" dirty="0"/>
              <a:t>They should share the cost(s) for a new vase.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unknown/cognate words (1 is the most frequent word in German): </a:t>
            </a:r>
            <a:br>
              <a:rPr lang="en-GB" baseline="0" dirty="0"/>
            </a:br>
            <a:r>
              <a:rPr lang="en-GB" baseline="0" dirty="0"/>
              <a:t>Vase [&gt;5009]</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22619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Translation – correct answer in bold:</a:t>
            </a:r>
          </a:p>
          <a:p>
            <a:endParaRPr lang="en-US" b="1" dirty="0"/>
          </a:p>
          <a:p>
            <a:r>
              <a:rPr lang="en-US" b="0" dirty="0"/>
              <a:t>Mehmet wants to go to a concert, but he has no money. What did the friends do? </a:t>
            </a:r>
          </a:p>
          <a:p>
            <a:endParaRPr lang="en-US" b="0" dirty="0"/>
          </a:p>
          <a:p>
            <a:pPr marL="228600" indent="-228600">
              <a:buAutoNum type="arabicParenR"/>
            </a:pPr>
            <a:r>
              <a:rPr lang="en-US" b="0" dirty="0"/>
              <a:t>They laughed for an hour.</a:t>
            </a:r>
          </a:p>
          <a:p>
            <a:pPr marL="228600" indent="-228600">
              <a:buAutoNum type="arabicParenR"/>
            </a:pPr>
            <a:r>
              <a:rPr lang="en-US" b="1" dirty="0"/>
              <a:t>They helped Mehmet with the costs. </a:t>
            </a:r>
          </a:p>
          <a:p>
            <a:pPr marL="228600" indent="-228600">
              <a:buAutoNum type="arabicParenR"/>
            </a:pPr>
            <a:r>
              <a:rPr lang="en-US" b="0" dirty="0"/>
              <a:t>They didn’t give Mehmet anything.</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01493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Translation – correct answer in bold:</a:t>
            </a:r>
          </a:p>
          <a:p>
            <a:endParaRPr lang="en-US" b="1" dirty="0"/>
          </a:p>
          <a:p>
            <a:r>
              <a:rPr lang="en-US" b="0" dirty="0"/>
              <a:t>Mehmet likes to play the drums ‘very much and very often’. What does he say? </a:t>
            </a:r>
          </a:p>
          <a:p>
            <a:endParaRPr lang="en-US" b="0" dirty="0"/>
          </a:p>
          <a:p>
            <a:pPr marL="228600" indent="-228600">
              <a:buAutoNum type="arabicParenR"/>
            </a:pPr>
            <a:r>
              <a:rPr lang="en-US" b="0" dirty="0"/>
              <a:t>I am missing a drum kit. </a:t>
            </a:r>
          </a:p>
          <a:p>
            <a:pPr marL="228600" indent="-228600">
              <a:buAutoNum type="arabicParenR"/>
            </a:pPr>
            <a:r>
              <a:rPr lang="en-US" b="0" dirty="0"/>
              <a:t>I don’t like playing the drums. </a:t>
            </a:r>
          </a:p>
          <a:p>
            <a:pPr marL="228600" indent="-228600">
              <a:buAutoNum type="arabicParenR"/>
            </a:pPr>
            <a:r>
              <a:rPr lang="en-US" b="1" dirty="0"/>
              <a:t>My father gave me a drum kit. </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54680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baseline="0" dirty="0"/>
              <a:t>DO NOT DISPLAY</a:t>
            </a:r>
            <a:br>
              <a:rPr lang="en-GB" b="1" baseline="0" dirty="0"/>
            </a:br>
            <a:r>
              <a:rPr lang="en-GB" b="1" baseline="0" dirty="0"/>
              <a:t>Printable version available</a:t>
            </a:r>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a:t>
            </a:fld>
            <a:endParaRPr lang="en-GB"/>
          </a:p>
        </p:txBody>
      </p:sp>
    </p:spTree>
    <p:extLst>
      <p:ext uri="{BB962C8B-B14F-4D97-AF65-F5344CB8AC3E}">
        <p14:creationId xmlns:p14="http://schemas.microsoft.com/office/powerpoint/2010/main" val="38927942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Translation – correct answer in bold:</a:t>
            </a:r>
          </a:p>
          <a:p>
            <a:endParaRPr lang="en-US" b="1" dirty="0"/>
          </a:p>
          <a:p>
            <a:r>
              <a:rPr lang="en-US" b="0" dirty="0"/>
              <a:t>The </a:t>
            </a:r>
            <a:r>
              <a:rPr lang="en-US" b="0" dirty="0" err="1"/>
              <a:t>Maths</a:t>
            </a:r>
            <a:r>
              <a:rPr lang="en-US" b="0" dirty="0"/>
              <a:t> teacher has made a mistake. What should he say?</a:t>
            </a:r>
          </a:p>
          <a:p>
            <a:endParaRPr lang="en-US" b="0" dirty="0"/>
          </a:p>
          <a:p>
            <a:pPr marL="228600" indent="-228600">
              <a:buAutoNum type="arabicParenR"/>
            </a:pPr>
            <a:r>
              <a:rPr lang="en-US" b="0" dirty="0"/>
              <a:t>You don’t have to like my opinion</a:t>
            </a:r>
          </a:p>
          <a:p>
            <a:pPr marL="228600" indent="-228600">
              <a:buAutoNum type="arabicParenR"/>
            </a:pPr>
            <a:r>
              <a:rPr lang="en-US" b="1" dirty="0"/>
              <a:t>I am telling you the truth about my mistake. </a:t>
            </a:r>
          </a:p>
          <a:p>
            <a:pPr marL="228600" indent="-228600">
              <a:buAutoNum type="arabicParenR"/>
            </a:pPr>
            <a:r>
              <a:rPr lang="en-US" b="0" dirty="0"/>
              <a:t>I allow you to leave the lesson.</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73527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Translation – correct answer in bold:</a:t>
            </a:r>
          </a:p>
          <a:p>
            <a:endParaRPr lang="en-US" b="1" dirty="0"/>
          </a:p>
          <a:p>
            <a:r>
              <a:rPr lang="en-US" b="0" dirty="0"/>
              <a:t>Our dog Einstein is home alone, What should he do? </a:t>
            </a:r>
          </a:p>
          <a:p>
            <a:endParaRPr lang="en-US" b="0" dirty="0"/>
          </a:p>
          <a:p>
            <a:pPr marL="228600" indent="-228600">
              <a:buAutoNum type="arabicParenR"/>
            </a:pPr>
            <a:r>
              <a:rPr lang="en-US" b="0" dirty="0"/>
              <a:t>he should sleep in our bed.</a:t>
            </a:r>
          </a:p>
          <a:p>
            <a:pPr marL="228600" indent="-228600">
              <a:buAutoNum type="arabicParenR"/>
            </a:pPr>
            <a:r>
              <a:rPr lang="en-US" b="1" dirty="0"/>
              <a:t>He should not hurt </a:t>
            </a:r>
            <a:r>
              <a:rPr lang="en-US" b="1" dirty="0" err="1"/>
              <a:t>Mieze</a:t>
            </a:r>
            <a:r>
              <a:rPr lang="en-US" b="1" dirty="0"/>
              <a:t> (</a:t>
            </a:r>
            <a:r>
              <a:rPr lang="en-US" b="1" dirty="0" err="1"/>
              <a:t>Mieze</a:t>
            </a:r>
            <a:r>
              <a:rPr lang="en-US" b="1" dirty="0"/>
              <a:t> is the cat). </a:t>
            </a:r>
          </a:p>
          <a:p>
            <a:pPr marL="228600" indent="-228600">
              <a:buAutoNum type="arabicParenR"/>
            </a:pPr>
            <a:r>
              <a:rPr lang="en-US" b="0" dirty="0"/>
              <a:t>He should leave the house on his own.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unknown/cognate words (1 is the most frequent word in German): </a:t>
            </a:r>
            <a:br>
              <a:rPr lang="en-GB" baseline="0" dirty="0"/>
            </a:br>
            <a:r>
              <a:rPr lang="en-GB" baseline="0" dirty="0"/>
              <a:t>Bett [659]</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64872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Translation – correct answer in bold:</a:t>
            </a:r>
          </a:p>
          <a:p>
            <a:endParaRPr lang="en-US" b="1" dirty="0"/>
          </a:p>
          <a:p>
            <a:r>
              <a:rPr lang="en-US" b="0" dirty="0"/>
              <a:t>Aunt Laura goes running every day. What do they friends say?</a:t>
            </a:r>
          </a:p>
          <a:p>
            <a:endParaRPr lang="en-US" b="0" dirty="0"/>
          </a:p>
          <a:p>
            <a:pPr marL="228600" indent="-228600">
              <a:buAutoNum type="arabicParenR"/>
            </a:pPr>
            <a:r>
              <a:rPr lang="en-US" b="1" dirty="0"/>
              <a:t>It is great that you are so fit!</a:t>
            </a:r>
          </a:p>
          <a:p>
            <a:pPr marL="228600" indent="-228600">
              <a:buAutoNum type="arabicParenR"/>
            </a:pPr>
            <a:r>
              <a:rPr lang="en-US" b="0" dirty="0"/>
              <a:t>However – being fit is only for us young people!</a:t>
            </a:r>
          </a:p>
          <a:p>
            <a:pPr marL="228600" indent="-228600">
              <a:buAutoNum type="arabicParenR"/>
            </a:pPr>
            <a:r>
              <a:rPr lang="en-US" b="0" dirty="0"/>
              <a:t>Sport belongs to us alone. </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43781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revisit </a:t>
            </a:r>
            <a:r>
              <a:rPr lang="en-GB" b="0" i="1" dirty="0" err="1"/>
              <a:t>zu</a:t>
            </a:r>
            <a:r>
              <a:rPr lang="en-GB" b="0" i="1" dirty="0"/>
              <a:t> </a:t>
            </a:r>
            <a:r>
              <a:rPr lang="en-GB" b="0" i="0" dirty="0"/>
              <a:t>+ infinitive structures, and contrast the need for the addition of </a:t>
            </a:r>
            <a:r>
              <a:rPr lang="en-GB" b="0" i="1" dirty="0" err="1"/>
              <a:t>zu</a:t>
            </a:r>
            <a:r>
              <a:rPr lang="en-GB" b="0" i="1" dirty="0"/>
              <a:t> </a:t>
            </a:r>
            <a:r>
              <a:rPr lang="en-GB" b="0" i="0" dirty="0"/>
              <a:t>with comparison to modal verbs.</a:t>
            </a:r>
            <a:br>
              <a:rPr lang="en-GB" b="0" i="0" dirty="0"/>
            </a:br>
            <a:br>
              <a:rPr lang="en-GB" b="0" i="0" dirty="0"/>
            </a:br>
            <a:r>
              <a:rPr lang="en-GB" b="0" i="0" dirty="0"/>
              <a:t>Procedure: </a:t>
            </a:r>
            <a:br>
              <a:rPr lang="en-GB" b="0" i="0" dirty="0"/>
            </a:br>
            <a:r>
              <a:rPr lang="en-GB" b="0" i="0" dirty="0"/>
              <a:t>1. Click to cycle through the information.</a:t>
            </a:r>
            <a:br>
              <a:rPr lang="en-GB" b="0" i="0" dirty="0"/>
            </a:br>
            <a:br>
              <a:rPr lang="en-GB" b="0" i="0" dirty="0"/>
            </a:br>
            <a:r>
              <a:rPr lang="en-GB" b="0" i="0" dirty="0"/>
              <a:t>Note: this is the 3</a:t>
            </a:r>
            <a:r>
              <a:rPr lang="en-GB" b="0" i="0" baseline="30000" dirty="0"/>
              <a:t>rd</a:t>
            </a:r>
            <a:r>
              <a:rPr lang="en-GB" b="0" i="0" dirty="0"/>
              <a:t> time that students are practising the </a:t>
            </a:r>
            <a:r>
              <a:rPr lang="en-GB" b="0" i="0" dirty="0" err="1"/>
              <a:t>zu+infinitive</a:t>
            </a:r>
            <a:r>
              <a:rPr lang="en-GB" b="0" i="0" dirty="0"/>
              <a:t> structure. They previously practised it in 8.1.1.3 and 8.3.1.2.</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48554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br>
              <a:rPr lang="en-GB" dirty="0"/>
            </a:br>
            <a:br>
              <a:rPr lang="en-GB" b="1" dirty="0"/>
            </a:br>
            <a:r>
              <a:rPr lang="en-GB" b="1" dirty="0"/>
              <a:t>Aim: </a:t>
            </a:r>
            <a:r>
              <a:rPr lang="en-GB" b="0" dirty="0"/>
              <a:t>to contrast the syntax </a:t>
            </a:r>
            <a:r>
              <a:rPr lang="en-GB" b="0" i="1" dirty="0"/>
              <a:t>modal + infinitive </a:t>
            </a:r>
            <a:r>
              <a:rPr lang="en-GB" b="0" dirty="0"/>
              <a:t>only with </a:t>
            </a:r>
            <a:r>
              <a:rPr lang="en-GB" b="0" i="1" dirty="0"/>
              <a:t>other phrase + </a:t>
            </a:r>
            <a:r>
              <a:rPr lang="en-GB" b="0" i="1" dirty="0" err="1"/>
              <a:t>zu</a:t>
            </a:r>
            <a:r>
              <a:rPr lang="en-GB" b="0" i="1" dirty="0"/>
              <a:t> + infinitive </a:t>
            </a:r>
            <a:r>
              <a:rPr lang="en-GB" b="0" i="0" dirty="0"/>
              <a:t>in the written modality, and connect these structures with meaning.</a:t>
            </a:r>
            <a:br>
              <a:rPr lang="en-GB" b="0" dirty="0"/>
            </a:br>
            <a:br>
              <a:rPr lang="en-GB" dirty="0"/>
            </a:br>
            <a:r>
              <a:rPr lang="en-GB" b="1" dirty="0"/>
              <a:t>Procedure:</a:t>
            </a:r>
            <a:br>
              <a:rPr lang="en-GB" dirty="0"/>
            </a:br>
            <a:r>
              <a:rPr lang="en-GB" dirty="0"/>
              <a:t>1. Ensure that students understand the context.</a:t>
            </a:r>
          </a:p>
          <a:p>
            <a:r>
              <a:rPr lang="en-GB" dirty="0"/>
              <a:t>2. Students write 1-8 and read the sentences, selecting the best fit for structure and meaning from the four options at the bottom of the slide.</a:t>
            </a:r>
            <a:br>
              <a:rPr lang="en-GB" dirty="0"/>
            </a:br>
            <a:r>
              <a:rPr lang="en-GB" b="1" dirty="0"/>
              <a:t>Note</a:t>
            </a:r>
            <a:r>
              <a:rPr lang="en-GB" dirty="0"/>
              <a:t>: they will have to process for meaning as well as structure, because there are two options for each feature.</a:t>
            </a:r>
          </a:p>
          <a:p>
            <a:r>
              <a:rPr lang="en-GB" dirty="0"/>
              <a:t>3. Continue to the next slide to complete items 5 – 8.</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 (full sentence audio is embedded on the answer slides)</a:t>
            </a:r>
            <a:br>
              <a:rPr lang="en-GB" b="1" dirty="0"/>
            </a:br>
            <a:r>
              <a:rPr lang="de-DE" sz="1200" kern="1200" dirty="0">
                <a:solidFill>
                  <a:schemeClr val="tx1"/>
                </a:solidFill>
                <a:effectLst/>
                <a:latin typeface="+mn-lt"/>
                <a:ea typeface="+mn-ea"/>
                <a:cs typeface="+mn-cs"/>
              </a:rPr>
              <a:t>Mia: Mutti sagt, wir sollen öfter zu Hause helfen. Also…</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Mia 1. Du [hast die Aufgabe], einmal die Woche dein Zimmer zu putzen.</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2. Du [sollst] auch dein Bett machen.  Das vergisst du immer!</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3. Mutti [erlaubt mir], mit Freunden zu Hause zu kochen.</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4. Ich [soll] aber danach die Küche putzen.</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5. Ich [darf] im Wohnzimmer Klarinette spielen.</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6. Du [sollst] deine Gitarrenstunde in der Garage haben, weil du so laut spielst.</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7. Du [hast die Aufgabe], Opa im Garten zu helfen.</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8. Ich [habe die Aufgabe], jede Woche mit Mutti in den Supermarkt zu gehen.</a:t>
            </a:r>
            <a:br>
              <a:rPr lang="en-GB" dirty="0"/>
            </a:br>
            <a:br>
              <a:rPr lang="en-GB" dirty="0"/>
            </a:br>
            <a:br>
              <a:rPr lang="en-GB" dirty="0"/>
            </a:br>
            <a:r>
              <a:rPr lang="en-GB" b="1" baseline="0" dirty="0"/>
              <a:t>Word frequency of cognates (1 is the most frequent word in German): </a:t>
            </a:r>
            <a:br>
              <a:rPr lang="en-GB" baseline="0" dirty="0"/>
            </a:br>
            <a:r>
              <a:rPr lang="en-GB" baseline="0" dirty="0" err="1"/>
              <a:t>Klarinette</a:t>
            </a:r>
            <a:r>
              <a:rPr lang="en-GB" baseline="0" dirty="0"/>
              <a:t> [&gt;5009] Garage [&gt;5009] Supermarket [3218]</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77102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b="1" dirty="0"/>
            </a:br>
            <a:r>
              <a:rPr lang="de-DE" sz="1200" kern="1200" dirty="0">
                <a:solidFill>
                  <a:schemeClr val="tx1"/>
                </a:solidFill>
                <a:effectLst/>
                <a:latin typeface="+mn-lt"/>
                <a:ea typeface="+mn-ea"/>
                <a:cs typeface="+mn-cs"/>
              </a:rPr>
              <a:t>Mia: Mutti sagt, wir sollen öfter zu Hause helfen. Also…</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Mia 1. Du [hast die Aufgabe], einmal die Woche dein Zimmer zu putzen.</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2. Du [sollst] auch dein Bett machen.  Das vergisst du immer!</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3. Mutti [erlaubt mir], mit Freunden zu Hause zu kochen.</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4. Ich [soll] aber danach die Küche putzen.</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5. Ich [darf] im Wohnzimmer Klarinette spielen.</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6. Du [sollst] deine Gitarrenstunde in der Garage haben, weil du so laut spielst.</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7. Du [hast die Aufgabe], Opa im Garten zu helfen.</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8. Ich [habe die Aufgabe], jede Woche mit Mutti in den Supermarkt zu gehen.</a:t>
            </a:r>
            <a:br>
              <a:rPr lang="en-GB" dirty="0"/>
            </a:br>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05334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ANTWORTEN</a:t>
            </a:r>
            <a:br>
              <a:rPr lang="en-GB" dirty="0"/>
            </a:br>
            <a:br>
              <a:rPr lang="en-GB" b="1" dirty="0"/>
            </a:br>
            <a:r>
              <a:rPr lang="en-GB" b="1" dirty="0"/>
              <a:t>Procedure:</a:t>
            </a:r>
            <a:br>
              <a:rPr lang="en-GB" dirty="0"/>
            </a:br>
            <a:r>
              <a:rPr lang="en-GB" dirty="0"/>
              <a:t>1. Elicit each answer from students (as full sentences).</a:t>
            </a:r>
            <a:br>
              <a:rPr lang="en-GB" dirty="0"/>
            </a:br>
            <a:r>
              <a:rPr lang="en-GB" dirty="0"/>
              <a:t>2. Click to reveal the answer.</a:t>
            </a:r>
            <a:br>
              <a:rPr lang="en-GB" dirty="0"/>
            </a:br>
            <a:r>
              <a:rPr lang="en-GB" dirty="0"/>
              <a:t>3. Click to hear the full sentence audio.</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b="1" dirty="0"/>
            </a:br>
            <a:r>
              <a:rPr lang="de-DE" sz="1200" kern="1200" dirty="0">
                <a:solidFill>
                  <a:schemeClr val="tx1"/>
                </a:solidFill>
                <a:effectLst/>
                <a:latin typeface="+mn-lt"/>
                <a:ea typeface="+mn-ea"/>
                <a:cs typeface="+mn-cs"/>
              </a:rPr>
              <a:t>Mia: Mutti sagt, wir sollen öfter zu Hause helfen. Also…</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1. Du hast die Aufgabe, einmal die Woche dein Zimmer zu putzen.</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2. Du sollst auch dein Bett machen.  Das vergisst du immer!</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3. Mutti erlaubt mir, mit Freunden zu Hause zu kochen.</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4. Ich soll aber danach die Küche putzen.</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5. Ich darf im Wohnzimmer Klarinette spielen.</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6. Du sollst deine Gitarrenstunde in der Garage haben, weil du so laut spielst.</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7. Du hast die Aufgabe, Opa im Garten zu helfen.</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8. Ich habe die Aufgabe, jede Woche mit Mutti in den Supermarkt zu gehen.</a:t>
            </a:r>
            <a:br>
              <a:rPr lang="en-GB" dirty="0"/>
            </a:br>
            <a:endParaRPr lang="en-GB"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19746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ANTWORTEN</a:t>
            </a:r>
            <a:br>
              <a:rPr lang="en-GB" b="1" dirty="0"/>
            </a:br>
            <a:br>
              <a:rPr lang="en-GB" dirty="0"/>
            </a:br>
            <a:r>
              <a:rPr lang="en-GB" b="1" dirty="0"/>
              <a:t>Procedure:</a:t>
            </a:r>
            <a:br>
              <a:rPr lang="en-GB" dirty="0"/>
            </a:br>
            <a:r>
              <a:rPr lang="en-GB" dirty="0"/>
              <a:t>1. Elicit each answer from students (as full sentences).</a:t>
            </a:r>
            <a:br>
              <a:rPr lang="en-GB" dirty="0"/>
            </a:br>
            <a:r>
              <a:rPr lang="en-GB" dirty="0"/>
              <a:t>2. Click to reveal the answer.</a:t>
            </a:r>
            <a:br>
              <a:rPr lang="en-GB" dirty="0"/>
            </a:br>
            <a:r>
              <a:rPr lang="en-GB" dirty="0"/>
              <a:t>3. Click to hear the full sentence audio.</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b="1" dirty="0"/>
            </a:br>
            <a:r>
              <a:rPr lang="de-DE" sz="1200" kern="1200" dirty="0">
                <a:solidFill>
                  <a:schemeClr val="tx1"/>
                </a:solidFill>
                <a:effectLst/>
                <a:latin typeface="+mn-lt"/>
                <a:ea typeface="+mn-ea"/>
                <a:cs typeface="+mn-cs"/>
              </a:rPr>
              <a:t>Mia: Mutti sagt, wir sollen öfter zu Hause helfen. Also…</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Mia 1. Du hast die Aufgabe, einmal die Woche dein Zimmer zu putzen.</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2. Du sollst auch dein Bett machen.  Das vergisst du immer!</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3. Mutti erlaubt mir, mit Freunden zu Hause zu kochen.</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4. Ich soll aber danach die Küche putzen.</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5. Ich darf im Wohnzimmer Klarinette spielen.</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6. Du sollst deine Gitarrenstunde in der Garage haben, weil du so laut spielst.</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7. Du hast die Aufgabe, Opa im Garten zu helfen.</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8. Ich habe die Aufgabe, jede Woche mit Mutti in den Supermarkt zu gehen.</a:t>
            </a:r>
            <a:br>
              <a:rPr lang="en-GB" dirty="0"/>
            </a:br>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25914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a:t>
            </a:r>
            <a:br>
              <a:rPr lang="en-GB" dirty="0"/>
            </a:br>
            <a:br>
              <a:rPr lang="en-GB" b="1" dirty="0"/>
            </a:br>
            <a:r>
              <a:rPr lang="en-GB" b="1" dirty="0"/>
              <a:t>Aim: </a:t>
            </a:r>
            <a:r>
              <a:rPr lang="en-GB" b="0" dirty="0"/>
              <a:t>to practise comprehension of the </a:t>
            </a:r>
            <a:r>
              <a:rPr lang="en-GB" b="0" i="1" dirty="0"/>
              <a:t>modal + infinitive </a:t>
            </a:r>
            <a:r>
              <a:rPr lang="en-GB" b="0" dirty="0"/>
              <a:t>and </a:t>
            </a:r>
            <a:r>
              <a:rPr lang="en-GB" b="0" i="1" dirty="0"/>
              <a:t>other + </a:t>
            </a:r>
            <a:r>
              <a:rPr lang="en-GB" b="0" i="1" dirty="0" err="1"/>
              <a:t>zu</a:t>
            </a:r>
            <a:r>
              <a:rPr lang="en-GB" b="0" i="1" dirty="0"/>
              <a:t> + infinitive </a:t>
            </a:r>
            <a:r>
              <a:rPr lang="en-GB" b="0" dirty="0"/>
              <a:t>structures in the oral modality.</a:t>
            </a:r>
            <a:br>
              <a:rPr lang="en-GB" b="0" dirty="0"/>
            </a:br>
            <a:br>
              <a:rPr lang="en-GB" dirty="0"/>
            </a:br>
            <a:r>
              <a:rPr lang="en-GB" b="1" dirty="0"/>
              <a:t>Procedure</a:t>
            </a:r>
            <a:br>
              <a:rPr lang="en-GB" dirty="0"/>
            </a:br>
            <a:r>
              <a:rPr lang="en-GB" dirty="0"/>
              <a:t>Note: this activity can be carried out in a variety of ways:</a:t>
            </a:r>
            <a:br>
              <a:rPr lang="en-GB" dirty="0"/>
            </a:br>
            <a:r>
              <a:rPr lang="en-GB" b="1" dirty="0"/>
              <a:t>A – </a:t>
            </a:r>
            <a:r>
              <a:rPr lang="en-GB" b="1" dirty="0" err="1"/>
              <a:t>Dictogloss</a:t>
            </a:r>
            <a:br>
              <a:rPr lang="en-GB" dirty="0"/>
            </a:br>
            <a:r>
              <a:rPr lang="en-GB" dirty="0"/>
              <a:t>1. Students listen once and make notes in German (or English). </a:t>
            </a:r>
            <a:br>
              <a:rPr lang="en-GB" dirty="0"/>
            </a:br>
            <a:r>
              <a:rPr lang="en-GB" dirty="0"/>
              <a:t>2. They confer with a partner to try to reconstruct the whole German sentence.</a:t>
            </a:r>
            <a:br>
              <a:rPr lang="en-GB" dirty="0"/>
            </a:br>
            <a:r>
              <a:rPr lang="en-GB" dirty="0"/>
              <a:t>3. They listen and check.</a:t>
            </a:r>
            <a:br>
              <a:rPr lang="en-GB" dirty="0"/>
            </a:br>
            <a:r>
              <a:rPr lang="en-GB" dirty="0"/>
              <a:t>4. They translate their sentence into English.</a:t>
            </a:r>
            <a:br>
              <a:rPr lang="en-GB" dirty="0"/>
            </a:br>
            <a:br>
              <a:rPr lang="en-GB" dirty="0"/>
            </a:br>
            <a:r>
              <a:rPr lang="en-GB" b="1" dirty="0"/>
              <a:t>B – Elicited imitation (oral or written)</a:t>
            </a:r>
            <a:br>
              <a:rPr lang="en-GB" dirty="0"/>
            </a:br>
            <a:r>
              <a:rPr lang="en-GB" dirty="0"/>
              <a:t>1. Students listen once to the sentence.</a:t>
            </a:r>
            <a:br>
              <a:rPr lang="en-GB" dirty="0"/>
            </a:br>
            <a:r>
              <a:rPr lang="en-GB" dirty="0"/>
              <a:t>2. There is then a pause for a few seconds. (During this time, students could be silently thinking about the meaning of the sentence in English. OR they could discuss with a partner what the sentence means, trying to arrive at an oral translation.</a:t>
            </a:r>
            <a:br>
              <a:rPr lang="en-GB" dirty="0"/>
            </a:br>
            <a:r>
              <a:rPr lang="en-GB" dirty="0"/>
              <a:t>3. Then they try to produce the sentence meaning in German (either orally or written)</a:t>
            </a:r>
            <a:br>
              <a:rPr lang="en-GB" dirty="0"/>
            </a:br>
            <a:r>
              <a:rPr lang="en-GB" dirty="0"/>
              <a:t>4. Click to listen and check.</a:t>
            </a:r>
            <a:br>
              <a:rPr lang="en-GB" dirty="0"/>
            </a:br>
            <a:r>
              <a:rPr lang="en-GB" dirty="0"/>
              <a:t>5. Elicit the English meaning of each sentence.</a:t>
            </a:r>
            <a:br>
              <a:rPr lang="en-GB" dirty="0"/>
            </a:br>
            <a:br>
              <a:rPr lang="en-GB" b="1" dirty="0"/>
            </a:br>
            <a:r>
              <a:rPr lang="en-GB" b="1" dirty="0"/>
              <a:t>C – Aural translation (tweak the animation order for this one)</a:t>
            </a:r>
            <a:br>
              <a:rPr lang="en-GB" b="1" dirty="0"/>
            </a:br>
            <a:r>
              <a:rPr lang="en-GB" b="0" dirty="0"/>
              <a:t>1.  Click to play the German sentence. (It can be played more than once, as needed).</a:t>
            </a:r>
            <a:br>
              <a:rPr lang="en-GB" b="0" dirty="0"/>
            </a:br>
            <a:r>
              <a:rPr lang="en-GB" b="0" dirty="0"/>
              <a:t>2.  Students translate the sentence directly into English.</a:t>
            </a:r>
            <a:br>
              <a:rPr lang="en-GB" b="0" dirty="0"/>
            </a:br>
            <a:r>
              <a:rPr lang="en-GB" b="0" dirty="0"/>
              <a:t>3.  Click to bring up the English version of the sentence.</a:t>
            </a:r>
            <a:br>
              <a:rPr lang="en-GB" b="0" dirty="0"/>
            </a:br>
            <a:r>
              <a:rPr lang="en-GB" b="0" dirty="0"/>
              <a:t>4.  Elicit a German translation of the English sentence from students (either chorally or individually).</a:t>
            </a:r>
            <a:br>
              <a:rPr lang="en-GB" b="0" dirty="0"/>
            </a:br>
            <a:r>
              <a:rPr lang="en-GB" b="0" dirty="0"/>
              <a:t>5. Click to listen and check.</a:t>
            </a:r>
          </a:p>
          <a:p>
            <a:endParaRPr lang="en-GB" b="0" dirty="0"/>
          </a:p>
          <a:p>
            <a:r>
              <a:rPr lang="en-GB" b="1" dirty="0"/>
              <a:t>D – Errorless transcription</a:t>
            </a:r>
            <a:br>
              <a:rPr lang="en-GB" dirty="0"/>
            </a:br>
            <a:r>
              <a:rPr lang="en-GB" dirty="0"/>
              <a:t>1. Students listen to each sentence several times, as many times as they need.</a:t>
            </a:r>
            <a:br>
              <a:rPr lang="en-GB" dirty="0"/>
            </a:br>
            <a:r>
              <a:rPr lang="en-GB" dirty="0"/>
              <a:t>2. They transcribe the full sentence in German.</a:t>
            </a:r>
            <a:br>
              <a:rPr lang="en-GB" dirty="0"/>
            </a:br>
            <a:r>
              <a:rPr lang="en-GB" dirty="0"/>
              <a:t>3. They then translate their sentence into English.</a:t>
            </a:r>
            <a:br>
              <a:rPr lang="en-GB" dirty="0"/>
            </a:br>
            <a:r>
              <a:rPr lang="en-GB" dirty="0"/>
              <a:t>4. Click to listen and check, and click to bring up both German and English sentences.</a:t>
            </a:r>
            <a:br>
              <a:rPr lang="en-GB" dirty="0"/>
            </a:br>
            <a:br>
              <a:rPr lang="en-GB" dirty="0"/>
            </a:br>
            <a:r>
              <a:rPr lang="en-GB" b="1" dirty="0"/>
              <a:t>Note: </a:t>
            </a:r>
            <a:r>
              <a:rPr lang="en-GB" dirty="0"/>
              <a:t>Task D is more straightforward than the other tasks and might be usefully used with classes who need more support.</a:t>
            </a:r>
            <a:endParaRPr lang="en-GB" b="0" dirty="0"/>
          </a:p>
          <a:p>
            <a:endParaRPr lang="en-GB" b="0" dirty="0"/>
          </a:p>
          <a:p>
            <a:pPr marL="0" lvl="0" indent="0">
              <a:buFont typeface="+mj-lt"/>
              <a:buNone/>
            </a:pPr>
            <a:r>
              <a:rPr lang="en-GB" b="1" dirty="0"/>
              <a:t>Transcript:</a:t>
            </a:r>
          </a:p>
          <a:p>
            <a:pPr marL="228600" lvl="0" indent="-228600">
              <a:buFont typeface="+mj-lt"/>
              <a:buAutoNum type="arabicPeriod"/>
            </a:pPr>
            <a:r>
              <a:rPr lang="en-GB" sz="1200" kern="1200" dirty="0">
                <a:solidFill>
                  <a:schemeClr val="tx1"/>
                </a:solidFill>
                <a:effectLst/>
                <a:latin typeface="+mn-lt"/>
                <a:ea typeface="+mn-ea"/>
                <a:cs typeface="+mn-cs"/>
              </a:rPr>
              <a:t> </a:t>
            </a:r>
            <a:r>
              <a:rPr lang="de-DE" sz="1200" kern="1200" dirty="0">
                <a:solidFill>
                  <a:schemeClr val="tx1"/>
                </a:solidFill>
                <a:effectLst/>
                <a:latin typeface="+mn-lt"/>
                <a:ea typeface="+mn-ea"/>
                <a:cs typeface="+mn-cs"/>
              </a:rPr>
              <a:t>Ihm gefallen die Hausaufgaben nicht besonders, aber er soll sie früher anfangen.</a:t>
            </a:r>
            <a:endParaRPr lang="en-GB" sz="1200" kern="1200" dirty="0">
              <a:solidFill>
                <a:schemeClr val="tx1"/>
              </a:solidFill>
              <a:effectLst/>
              <a:latin typeface="+mn-lt"/>
              <a:ea typeface="+mn-ea"/>
              <a:cs typeface="+mn-cs"/>
            </a:endParaRPr>
          </a:p>
          <a:p>
            <a:pPr marL="228600" lvl="0" indent="-228600">
              <a:buFont typeface="+mj-lt"/>
              <a:buAutoNum type="arabicPeriod"/>
            </a:pPr>
            <a:r>
              <a:rPr lang="de-DE" sz="1200" kern="1200" dirty="0">
                <a:solidFill>
                  <a:schemeClr val="tx1"/>
                </a:solidFill>
                <a:effectLst/>
                <a:latin typeface="+mn-lt"/>
                <a:ea typeface="+mn-ea"/>
                <a:cs typeface="+mn-cs"/>
              </a:rPr>
              <a:t>Sie hat die Aufgabe, jeden Abend zu Hause zu helfen.</a:t>
            </a:r>
            <a:endParaRPr lang="en-GB" sz="1200" kern="1200" dirty="0">
              <a:solidFill>
                <a:schemeClr val="tx1"/>
              </a:solidFill>
              <a:effectLst/>
              <a:latin typeface="+mn-lt"/>
              <a:ea typeface="+mn-ea"/>
              <a:cs typeface="+mn-cs"/>
            </a:endParaRPr>
          </a:p>
          <a:p>
            <a:pPr marL="228600" lvl="0" indent="-228600">
              <a:buFont typeface="+mj-lt"/>
              <a:buAutoNum type="arabicPeriod"/>
            </a:pPr>
            <a:r>
              <a:rPr lang="de-DE" sz="1200" kern="1200" dirty="0">
                <a:solidFill>
                  <a:schemeClr val="tx1"/>
                </a:solidFill>
                <a:effectLst/>
                <a:latin typeface="+mn-lt"/>
                <a:ea typeface="+mn-ea"/>
                <a:cs typeface="+mn-cs"/>
              </a:rPr>
              <a:t>Er hat auch immer gern zu Hause geholfen, und er kann ganz gut alleine kochen.</a:t>
            </a:r>
            <a:endParaRPr lang="en-GB" sz="1200" kern="1200" dirty="0">
              <a:solidFill>
                <a:schemeClr val="tx1"/>
              </a:solidFill>
              <a:effectLst/>
              <a:latin typeface="+mn-lt"/>
              <a:ea typeface="+mn-ea"/>
              <a:cs typeface="+mn-cs"/>
            </a:endParaRPr>
          </a:p>
          <a:p>
            <a:pPr marL="228600" lvl="0" indent="-228600">
              <a:buFont typeface="+mj-lt"/>
              <a:buAutoNum type="arabicPeriod"/>
            </a:pPr>
            <a:r>
              <a:rPr lang="de-DE" sz="1200" kern="1200" dirty="0">
                <a:solidFill>
                  <a:schemeClr val="tx1"/>
                </a:solidFill>
                <a:effectLst/>
                <a:latin typeface="+mn-lt"/>
                <a:ea typeface="+mn-ea"/>
                <a:cs typeface="+mn-cs"/>
              </a:rPr>
              <a:t>Das ist gut, denn ich kann jetzt die Kinder alleine zu Hause lassen.</a:t>
            </a:r>
            <a:endParaRPr lang="en-GB" sz="1200" kern="1200" dirty="0">
              <a:solidFill>
                <a:schemeClr val="tx1"/>
              </a:solidFill>
              <a:effectLst/>
              <a:latin typeface="+mn-lt"/>
              <a:ea typeface="+mn-ea"/>
              <a:cs typeface="+mn-cs"/>
            </a:endParaRPr>
          </a:p>
          <a:p>
            <a:pPr marL="228600" lvl="0" indent="-228600">
              <a:buFont typeface="+mj-lt"/>
              <a:buAutoNum type="arabicPeriod"/>
            </a:pPr>
            <a:r>
              <a:rPr lang="de-DE" sz="1200" kern="1200" dirty="0">
                <a:solidFill>
                  <a:schemeClr val="tx1"/>
                </a:solidFill>
                <a:effectLst/>
                <a:latin typeface="+mn-lt"/>
                <a:ea typeface="+mn-ea"/>
                <a:cs typeface="+mn-cs"/>
              </a:rPr>
              <a:t>Jedoch ist es manchmal schwer, Mutti zu sein.</a:t>
            </a:r>
          </a:p>
          <a:p>
            <a:pPr marL="228600" lvl="0" indent="-228600">
              <a:buFont typeface="+mj-lt"/>
              <a:buAutoNum type="arabicPeriod"/>
            </a:pPr>
            <a:r>
              <a:rPr lang="de-DE" sz="1200" kern="1200" dirty="0">
                <a:solidFill>
                  <a:schemeClr val="tx1"/>
                </a:solidFill>
                <a:effectLst/>
                <a:latin typeface="+mn-lt"/>
                <a:ea typeface="+mn-ea"/>
                <a:cs typeface="+mn-cs"/>
              </a:rPr>
              <a:t>Ja, ich habe das Gefühl, dass er mir nicht immer die Wahrheit sagt.</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b="1" kern="1200" dirty="0">
                <a:solidFill>
                  <a:schemeClr val="tx1"/>
                </a:solidFill>
                <a:effectLst/>
                <a:latin typeface="+mn-lt"/>
                <a:ea typeface="+mn-ea"/>
                <a:cs typeface="+mn-cs"/>
              </a:rPr>
              <a:t>Translation: </a:t>
            </a:r>
          </a:p>
          <a:p>
            <a:pPr marL="228600" marR="0" lvl="0" indent="-228600" algn="l" defTabSz="914400" rtl="0" eaLnBrk="1" fontAlgn="auto" latinLnBrk="0" hangingPunct="1">
              <a:lnSpc>
                <a:spcPct val="107000"/>
              </a:lnSpc>
              <a:spcBef>
                <a:spcPts val="0"/>
              </a:spcBef>
              <a:spcAft>
                <a:spcPts val="800"/>
              </a:spcAft>
              <a:buClrTx/>
              <a:buSzTx/>
              <a:buFont typeface="+mj-lt"/>
              <a:buAutoNum type="arabicPeriod"/>
              <a:tabLst/>
              <a:defRPr/>
            </a:pPr>
            <a:r>
              <a:rPr lang="en-GB" sz="1200" i="1" dirty="0">
                <a:solidFill>
                  <a:schemeClr val="accent5">
                    <a:lumMod val="50000"/>
                  </a:schemeClr>
                </a:solidFill>
              </a:rPr>
              <a:t>He doesn’t like homework especially, but he should start it earlier.</a:t>
            </a:r>
          </a:p>
          <a:p>
            <a:pPr marL="228600" marR="0" lvl="0" indent="-228600" algn="l" defTabSz="914400" rtl="0" eaLnBrk="1" fontAlgn="auto" latinLnBrk="0" hangingPunct="1">
              <a:lnSpc>
                <a:spcPct val="107000"/>
              </a:lnSpc>
              <a:spcBef>
                <a:spcPts val="0"/>
              </a:spcBef>
              <a:spcAft>
                <a:spcPts val="800"/>
              </a:spcAft>
              <a:buClrTx/>
              <a:buSzTx/>
              <a:buFont typeface="+mj-lt"/>
              <a:buAutoNum type="arabicPeriod"/>
              <a:tabLst/>
              <a:defRPr/>
            </a:pPr>
            <a:r>
              <a:rPr lang="en-GB" sz="1200" i="1" dirty="0">
                <a:solidFill>
                  <a:schemeClr val="accent5">
                    <a:lumMod val="50000"/>
                  </a:schemeClr>
                </a:solidFill>
              </a:rPr>
              <a:t>It is her job to lay the table every night. </a:t>
            </a:r>
          </a:p>
          <a:p>
            <a:pPr marL="228600" marR="0" lvl="0" indent="-228600" algn="l" defTabSz="914400" rtl="0" eaLnBrk="1" fontAlgn="auto" latinLnBrk="0" hangingPunct="1">
              <a:lnSpc>
                <a:spcPct val="107000"/>
              </a:lnSpc>
              <a:spcBef>
                <a:spcPts val="0"/>
              </a:spcBef>
              <a:spcAft>
                <a:spcPts val="800"/>
              </a:spcAft>
              <a:buClrTx/>
              <a:buSzTx/>
              <a:buFont typeface="+mj-lt"/>
              <a:buAutoNum type="arabicPeriod"/>
              <a:tabLst/>
              <a:defRPr/>
            </a:pPr>
            <a:r>
              <a:rPr lang="en-GB" sz="1200" i="1" dirty="0">
                <a:solidFill>
                  <a:schemeClr val="accent5">
                    <a:lumMod val="50000"/>
                  </a:schemeClr>
                </a:solidFill>
              </a:rPr>
              <a:t>He has also helped a lot at home, and he can cook quite well by himself. </a:t>
            </a:r>
          </a:p>
          <a:p>
            <a:pPr marL="228600" marR="0" lvl="0" indent="-228600" algn="l" defTabSz="914400" rtl="0" eaLnBrk="1" fontAlgn="auto" latinLnBrk="0" hangingPunct="1">
              <a:lnSpc>
                <a:spcPct val="107000"/>
              </a:lnSpc>
              <a:spcBef>
                <a:spcPts val="0"/>
              </a:spcBef>
              <a:spcAft>
                <a:spcPts val="800"/>
              </a:spcAft>
              <a:buClrTx/>
              <a:buSzTx/>
              <a:buFont typeface="+mj-lt"/>
              <a:buAutoNum type="arabicPeriod"/>
              <a:tabLst/>
              <a:defRPr/>
            </a:pPr>
            <a:r>
              <a:rPr lang="en-GB" sz="1200" i="1" dirty="0">
                <a:solidFill>
                  <a:schemeClr val="accent5">
                    <a:lumMod val="50000"/>
                  </a:schemeClr>
                </a:solidFill>
              </a:rPr>
              <a:t>That’s good, because now I can leave the children at home alone.</a:t>
            </a:r>
          </a:p>
          <a:p>
            <a:pPr marL="228600" marR="0" lvl="0" indent="-228600" algn="l" defTabSz="914400" rtl="0" eaLnBrk="1" fontAlgn="auto" latinLnBrk="0" hangingPunct="1">
              <a:lnSpc>
                <a:spcPct val="107000"/>
              </a:lnSpc>
              <a:spcBef>
                <a:spcPts val="0"/>
              </a:spcBef>
              <a:spcAft>
                <a:spcPts val="800"/>
              </a:spcAft>
              <a:buClrTx/>
              <a:buSzTx/>
              <a:buFont typeface="+mj-lt"/>
              <a:buAutoNum type="arabicPeriod"/>
              <a:tabLst/>
              <a:defRPr/>
            </a:pPr>
            <a:r>
              <a:rPr lang="en-GB" sz="1200" i="1" dirty="0">
                <a:solidFill>
                  <a:schemeClr val="accent5">
                    <a:lumMod val="50000"/>
                  </a:schemeClr>
                </a:solidFill>
              </a:rPr>
              <a:t>However, sometimes it’s hard to be a mum.</a:t>
            </a:r>
          </a:p>
          <a:p>
            <a:pPr marL="228600" marR="0" lvl="0" indent="-228600" algn="l" defTabSz="914400" rtl="0" eaLnBrk="1" fontAlgn="auto" latinLnBrk="0" hangingPunct="1">
              <a:lnSpc>
                <a:spcPct val="107000"/>
              </a:lnSpc>
              <a:spcBef>
                <a:spcPts val="0"/>
              </a:spcBef>
              <a:spcAft>
                <a:spcPts val="800"/>
              </a:spcAft>
              <a:buClrTx/>
              <a:buSzTx/>
              <a:buFont typeface="+mj-lt"/>
              <a:buAutoNum type="arabicPeriod"/>
              <a:tabLst/>
              <a:defRPr/>
            </a:pPr>
            <a:r>
              <a:rPr lang="en-GB" sz="1200" i="1" dirty="0">
                <a:solidFill>
                  <a:schemeClr val="accent5">
                    <a:lumMod val="50000"/>
                  </a:schemeClr>
                </a:solidFill>
              </a:rPr>
              <a:t>Yes, I have a feeling that he’s not always telling me the truth. </a:t>
            </a:r>
          </a:p>
          <a:p>
            <a:pPr marL="228600" marR="0" lvl="0" indent="-228600" algn="l" defTabSz="914400" rtl="0" eaLnBrk="1" fontAlgn="auto" latinLnBrk="0" hangingPunct="1">
              <a:lnSpc>
                <a:spcPct val="107000"/>
              </a:lnSpc>
              <a:spcBef>
                <a:spcPts val="0"/>
              </a:spcBef>
              <a:spcAft>
                <a:spcPts val="800"/>
              </a:spcAft>
              <a:buClrTx/>
              <a:buSzTx/>
              <a:buFont typeface="+mj-lt"/>
              <a:buAutoNum type="arabicPeriod"/>
              <a:tabLst/>
              <a:defRPr/>
            </a:pPr>
            <a:endParaRPr lang="en-GB" sz="1200" i="1" dirty="0">
              <a:solidFill>
                <a:schemeClr val="accent5">
                  <a:lumMod val="50000"/>
                </a:schemeClr>
              </a:solidFill>
            </a:endParaRPr>
          </a:p>
          <a:p>
            <a:pPr marL="228600" marR="0" lvl="0" indent="-228600" algn="l" defTabSz="914400" rtl="0" eaLnBrk="1" fontAlgn="auto" latinLnBrk="0" hangingPunct="1">
              <a:lnSpc>
                <a:spcPct val="107000"/>
              </a:lnSpc>
              <a:spcBef>
                <a:spcPts val="0"/>
              </a:spcBef>
              <a:spcAft>
                <a:spcPts val="800"/>
              </a:spcAft>
              <a:buClrTx/>
              <a:buSzTx/>
              <a:buFont typeface="+mj-lt"/>
              <a:buAutoNum type="arabicPeriod"/>
              <a:tabLst/>
              <a:defRPr/>
            </a:pPr>
            <a:endParaRPr lang="en-GB" sz="1200" i="1" dirty="0">
              <a:solidFill>
                <a:schemeClr val="accent5">
                  <a:lumMod val="50000"/>
                </a:schemeClr>
              </a:solidFill>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200" i="1" dirty="0">
              <a:solidFill>
                <a:schemeClr val="accent5">
                  <a:lumMod val="50000"/>
                </a:schemeClr>
              </a:solidFill>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200" kern="1200" dirty="0">
              <a:solidFill>
                <a:schemeClr val="tx1"/>
              </a:solidFill>
              <a:effectLst/>
              <a:latin typeface="+mn-lt"/>
              <a:ea typeface="+mn-ea"/>
              <a:cs typeface="+mn-cs"/>
            </a:endParaRPr>
          </a:p>
          <a:p>
            <a:pPr>
              <a:lnSpc>
                <a:spcPct val="107000"/>
              </a:lnSpc>
              <a:spcAft>
                <a:spcPts val="800"/>
              </a:spcAft>
            </a:pP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2707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 – there are two versions of this task.  This one is the more straightforward of the two.</a:t>
            </a:r>
            <a:br>
              <a:rPr lang="en-GB" b="1" dirty="0"/>
            </a:br>
            <a:endParaRPr lang="en-GB" b="1" dirty="0"/>
          </a:p>
          <a:p>
            <a:r>
              <a:rPr lang="en-GB" b="1" dirty="0"/>
              <a:t>Timing: 9 minutes</a:t>
            </a:r>
            <a:br>
              <a:rPr lang="en-GB" dirty="0"/>
            </a:br>
            <a:br>
              <a:rPr lang="en-GB" b="1" dirty="0"/>
            </a:br>
            <a:r>
              <a:rPr lang="en-GB" b="1" dirty="0"/>
              <a:t>Aim: </a:t>
            </a:r>
            <a:r>
              <a:rPr lang="en-GB" b="0" i="1" dirty="0"/>
              <a:t>to practise varying the word order to emphasise different ideas, in the oral modality.</a:t>
            </a:r>
            <a:br>
              <a:rPr lang="en-GB" b="0" i="1" dirty="0"/>
            </a:br>
            <a:br>
              <a:rPr lang="en-GB" b="0" i="1" dirty="0"/>
            </a:br>
            <a:r>
              <a:rPr lang="en-GB" b="1" dirty="0"/>
              <a:t>Procedure:</a:t>
            </a:r>
            <a:br>
              <a:rPr lang="en-GB" dirty="0"/>
            </a:br>
            <a:r>
              <a:rPr lang="en-GB" dirty="0"/>
              <a:t>1. Click through the animations to present the activity.  Ensure that students are clear what they need to do.</a:t>
            </a:r>
          </a:p>
          <a:p>
            <a:r>
              <a:rPr lang="en-GB" dirty="0"/>
              <a:t>2. Distribute the task sheets.</a:t>
            </a:r>
          </a:p>
          <a:p>
            <a:r>
              <a:rPr lang="en-GB" dirty="0"/>
              <a:t>3. Students complete the task.</a:t>
            </a:r>
          </a:p>
          <a:p>
            <a:r>
              <a:rPr lang="en-GB" dirty="0"/>
              <a:t>4. Answers are provided on following slides.</a:t>
            </a:r>
            <a:br>
              <a:rPr lang="en-GB" dirty="0"/>
            </a:br>
            <a:endParaRPr lang="en-GB" dirty="0"/>
          </a:p>
          <a:p>
            <a:r>
              <a:rPr lang="en-GB" dirty="0"/>
              <a:t>Note:  Display this slide throughout the activity, not the next slides.</a:t>
            </a:r>
          </a:p>
          <a:p>
            <a:endParaRPr lang="en-GB" dirty="0"/>
          </a:p>
          <a:p>
            <a:endParaRPr lang="en-GB"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92122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baseline="0" dirty="0"/>
              <a:t>DO NOT DISPLAY</a:t>
            </a:r>
            <a:br>
              <a:rPr lang="en-GB" b="1" baseline="0" dirty="0"/>
            </a:br>
            <a:r>
              <a:rPr lang="en-GB" b="1" baseline="0" dirty="0"/>
              <a:t>Printable version available</a:t>
            </a:r>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5</a:t>
            </a:fld>
            <a:endParaRPr lang="en-GB"/>
          </a:p>
        </p:txBody>
      </p:sp>
    </p:spTree>
    <p:extLst>
      <p:ext uri="{BB962C8B-B14F-4D97-AF65-F5344CB8AC3E}">
        <p14:creationId xmlns:p14="http://schemas.microsoft.com/office/powerpoint/2010/main" val="39969366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a:t>
            </a:r>
            <a:r>
              <a:rPr lang="en-GB" b="1" baseline="0" dirty="0"/>
              <a:t> DURING ACTIVITY</a:t>
            </a:r>
            <a:endParaRPr lang="en-GB" b="1" dirty="0"/>
          </a:p>
          <a:p>
            <a:r>
              <a:rPr lang="en-GB" b="1" dirty="0"/>
              <a:t>Student</a:t>
            </a:r>
            <a:r>
              <a:rPr lang="en-GB" b="1" baseline="0" dirty="0"/>
              <a:t> A speaking cards</a:t>
            </a:r>
          </a:p>
          <a:p>
            <a:br>
              <a:rPr lang="en-GB" b="1" baseline="0" dirty="0"/>
            </a:br>
            <a:r>
              <a:rPr lang="en-GB" b="1" baseline="0" dirty="0"/>
              <a:t>This speaking activity is available as a separate, printable handout.</a:t>
            </a:r>
          </a:p>
          <a:p>
            <a:endParaRPr lang="en-US" sz="1200" b="0" i="0" u="none" strike="noStrike" kern="1200" dirty="0">
              <a:solidFill>
                <a:schemeClr val="tx1"/>
              </a:solidFill>
              <a:effectLst/>
              <a:latin typeface="+mn-lt"/>
              <a:ea typeface="+mn-ea"/>
              <a:cs typeface="+mn-cs"/>
            </a:endParaRPr>
          </a:p>
          <a:p>
            <a:pPr marL="0" lvl="0" indent="0" algn="l" rtl="0">
              <a:lnSpc>
                <a:spcPct val="100000"/>
              </a:lnSpc>
              <a:spcBef>
                <a:spcPts val="0"/>
              </a:spcBef>
              <a:spcAft>
                <a:spcPts val="0"/>
              </a:spcAft>
              <a:buSzPts val="1400"/>
              <a:buNone/>
            </a:pPr>
            <a:endParaRPr lang="en-GB" dirty="0"/>
          </a:p>
          <a:p>
            <a:endParaRPr lang="en-GB" b="1"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47761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DO NOT DISPLAY</a:t>
            </a:r>
            <a:r>
              <a:rPr lang="en-GB" b="1" baseline="0" dirty="0"/>
              <a:t> DURING ACTIVITY</a:t>
            </a:r>
            <a:endParaRPr lang="en-GB" b="1" dirty="0"/>
          </a:p>
          <a:p>
            <a:r>
              <a:rPr lang="en-GB" b="1" dirty="0"/>
              <a:t>Student</a:t>
            </a:r>
            <a:r>
              <a:rPr lang="en-GB" b="1" baseline="0" dirty="0"/>
              <a:t> B speaking cards</a:t>
            </a:r>
            <a:endParaRPr lang="en-GB" b="1" dirty="0"/>
          </a:p>
          <a:p>
            <a:endParaRPr lang="en-GB" b="1"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73334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ANSWERS</a:t>
            </a:r>
          </a:p>
          <a:p>
            <a:r>
              <a:rPr lang="en-GB" dirty="0"/>
              <a:t>Click for answers – first Person A 1-6, then Person B 1-6.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402833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VERSION 2: This is the more challenging version</a:t>
            </a:r>
            <a:br>
              <a:rPr lang="en-GB" b="1" dirty="0"/>
            </a:br>
            <a:endParaRPr lang="en-GB" b="1" dirty="0"/>
          </a:p>
          <a:p>
            <a:r>
              <a:rPr lang="en-GB" b="1" dirty="0"/>
              <a:t>Timing: 9 minutes</a:t>
            </a:r>
            <a:br>
              <a:rPr lang="en-GB" dirty="0"/>
            </a:br>
            <a:br>
              <a:rPr lang="en-GB" b="1" dirty="0"/>
            </a:br>
            <a:r>
              <a:rPr lang="en-GB" b="1" dirty="0"/>
              <a:t>Aim: </a:t>
            </a:r>
            <a:r>
              <a:rPr lang="en-GB" b="0" i="1" dirty="0"/>
              <a:t>to practise varying the word order to emphasise different ideas, in the oral modality.</a:t>
            </a:r>
            <a:br>
              <a:rPr lang="en-GB" b="0" i="1" dirty="0"/>
            </a:br>
            <a:br>
              <a:rPr lang="en-GB" b="0" i="1" dirty="0"/>
            </a:br>
            <a:r>
              <a:rPr lang="en-GB" b="1" dirty="0"/>
              <a:t>Procedure:</a:t>
            </a:r>
            <a:br>
              <a:rPr lang="en-GB" dirty="0"/>
            </a:br>
            <a:r>
              <a:rPr lang="en-GB" dirty="0"/>
              <a:t>1. Click through the animations to present the activity.  Ensure that students are clear what they need to do.</a:t>
            </a:r>
          </a:p>
          <a:p>
            <a:r>
              <a:rPr lang="en-GB" dirty="0"/>
              <a:t>2. Distribute the task sheets.</a:t>
            </a:r>
          </a:p>
          <a:p>
            <a:r>
              <a:rPr lang="en-GB" dirty="0"/>
              <a:t>3. Students complete the task.</a:t>
            </a:r>
          </a:p>
          <a:p>
            <a:r>
              <a:rPr lang="en-GB" dirty="0"/>
              <a:t>4. Answers are provided on following slides.</a:t>
            </a:r>
            <a:br>
              <a:rPr lang="en-GB" dirty="0"/>
            </a:br>
            <a:endParaRPr lang="en-GB" dirty="0"/>
          </a:p>
          <a:p>
            <a:r>
              <a:rPr lang="en-GB" dirty="0"/>
              <a:t>Note:  Display this slide throughout the activity, not the next slides.</a:t>
            </a:r>
          </a:p>
          <a:p>
            <a:endParaRPr lang="en-GB" dirty="0"/>
          </a:p>
          <a:p>
            <a:endParaRPr lang="en-GB"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92156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a:t>
            </a:r>
            <a:r>
              <a:rPr lang="en-GB" b="1" baseline="0" dirty="0"/>
              <a:t> DURING ACTIVITY</a:t>
            </a:r>
            <a:endParaRPr lang="en-GB" b="1" dirty="0"/>
          </a:p>
          <a:p>
            <a:r>
              <a:rPr lang="en-GB" b="1" dirty="0"/>
              <a:t>Student</a:t>
            </a:r>
            <a:r>
              <a:rPr lang="en-GB" b="1" baseline="0" dirty="0"/>
              <a:t> A speaking cards</a:t>
            </a:r>
          </a:p>
          <a:p>
            <a:br>
              <a:rPr lang="en-GB" b="1" baseline="0" dirty="0"/>
            </a:br>
            <a:r>
              <a:rPr lang="en-GB" b="1" baseline="0" dirty="0"/>
              <a:t>This speaking activity is available as a separate, printable handout.</a:t>
            </a:r>
          </a:p>
          <a:p>
            <a:endParaRPr lang="en-US" sz="1200" b="0" i="0" u="none" strike="noStrike" kern="1200" dirty="0">
              <a:solidFill>
                <a:schemeClr val="tx1"/>
              </a:solidFill>
              <a:effectLst/>
              <a:latin typeface="+mn-lt"/>
              <a:ea typeface="+mn-ea"/>
              <a:cs typeface="+mn-cs"/>
            </a:endParaRPr>
          </a:p>
          <a:p>
            <a:pPr marL="0" lvl="0" indent="0" algn="l" rtl="0">
              <a:lnSpc>
                <a:spcPct val="100000"/>
              </a:lnSpc>
              <a:spcBef>
                <a:spcPts val="0"/>
              </a:spcBef>
              <a:spcAft>
                <a:spcPts val="0"/>
              </a:spcAft>
              <a:buSzPts val="1400"/>
              <a:buNone/>
            </a:pPr>
            <a:endParaRPr lang="en-GB" dirty="0"/>
          </a:p>
          <a:p>
            <a:endParaRPr lang="en-GB" b="1" dirty="0"/>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54</a:t>
            </a:fld>
            <a:endParaRPr lang="en-GB"/>
          </a:p>
        </p:txBody>
      </p:sp>
    </p:spTree>
    <p:extLst>
      <p:ext uri="{BB962C8B-B14F-4D97-AF65-F5344CB8AC3E}">
        <p14:creationId xmlns:p14="http://schemas.microsoft.com/office/powerpoint/2010/main" val="75490330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DO NOT DISPLAY</a:t>
            </a:r>
            <a:r>
              <a:rPr lang="en-GB" b="1" baseline="0" dirty="0"/>
              <a:t> DURING ACTIVITY</a:t>
            </a:r>
            <a:endParaRPr lang="en-GB" b="1" dirty="0"/>
          </a:p>
          <a:p>
            <a:r>
              <a:rPr lang="en-GB" b="1" dirty="0"/>
              <a:t>Student</a:t>
            </a:r>
            <a:r>
              <a:rPr lang="en-GB" b="1" baseline="0" dirty="0"/>
              <a:t> B speaking cards</a:t>
            </a:r>
            <a:endParaRPr lang="en-GB" b="1" dirty="0"/>
          </a:p>
          <a:p>
            <a:endParaRPr lang="en-GB" b="1"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329589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ANSWERS</a:t>
            </a:r>
          </a:p>
          <a:p>
            <a:r>
              <a:rPr lang="en-GB" dirty="0"/>
              <a:t>Click for answers – first Person A 1-6, then Person B 1-6. </a:t>
            </a:r>
          </a:p>
        </p:txBody>
      </p:sp>
      <p:sp>
        <p:nvSpPr>
          <p:cNvPr id="4" name="Slide Number Placeholder 3"/>
          <p:cNvSpPr>
            <a:spLocks noGrp="1"/>
          </p:cNvSpPr>
          <p:nvPr>
            <p:ph type="sldNum" sz="quarter" idx="5"/>
          </p:nvPr>
        </p:nvSpPr>
        <p:spPr/>
        <p:txBody>
          <a:bodyPr/>
          <a:lstStyle/>
          <a:p>
            <a:fld id="{051212F4-EB5A-464B-92EC-DACFCB1CC2CD}" type="slidenum">
              <a:rPr lang="en-GB" smtClean="0"/>
              <a:t>56</a:t>
            </a:fld>
            <a:endParaRPr lang="en-GB"/>
          </a:p>
        </p:txBody>
      </p:sp>
    </p:spTree>
    <p:extLst>
      <p:ext uri="{BB962C8B-B14F-4D97-AF65-F5344CB8AC3E}">
        <p14:creationId xmlns:p14="http://schemas.microsoft.com/office/powerpoint/2010/main" val="355256836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Y8 T3.1 W3</a:t>
            </a: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42961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b="1" i="0" dirty="0">
                <a:latin typeface="+mn-lt"/>
                <a:ea typeface="Calibri"/>
                <a:cs typeface="Calibri"/>
                <a:sym typeface="Calibri"/>
              </a:rPr>
              <a:t>This is the HW slide for the Oak Academy videoed lesson.</a:t>
            </a:r>
            <a:br>
              <a:rPr lang="en-GB" sz="1200" b="1" i="0" dirty="0">
                <a:latin typeface="+mn-lt"/>
                <a:ea typeface="Calibri"/>
                <a:cs typeface="Calibri"/>
                <a:sym typeface="Calibri"/>
              </a:rPr>
            </a:br>
            <a:r>
              <a:rPr lang="en-GB" sz="1200" b="1" i="0" dirty="0">
                <a:latin typeface="+mn-lt"/>
                <a:ea typeface="Calibri"/>
                <a:cs typeface="Calibri"/>
                <a:sym typeface="Calibri"/>
              </a:rPr>
              <a:t>Don’t upload to the portal with this slide, but do save a separate version on the Google drive and send link to RH, when complete.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875488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b="0" i="0" dirty="0">
                <a:latin typeface="+mn-lt"/>
                <a:ea typeface="Calibri"/>
                <a:cs typeface="Calibri"/>
                <a:sym typeface="Calibri"/>
              </a:rPr>
              <a:t>Link to </a:t>
            </a:r>
            <a:r>
              <a:rPr lang="en-GB" sz="1200" b="0" i="0">
                <a:latin typeface="+mn-lt"/>
                <a:ea typeface="Calibri"/>
                <a:cs typeface="Calibri"/>
                <a:sym typeface="Calibri"/>
              </a:rPr>
              <a:t>HW answers: https://resources.ncelp.org/concern/resources/gm80hw16d?locale=en </a:t>
            </a:r>
            <a:endParaRPr lang="en-GB" sz="1200" b="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59</a:t>
            </a:fld>
            <a:endParaRPr lang="en-GB"/>
          </a:p>
        </p:txBody>
      </p:sp>
    </p:spTree>
    <p:extLst>
      <p:ext uri="{BB962C8B-B14F-4D97-AF65-F5344CB8AC3E}">
        <p14:creationId xmlns:p14="http://schemas.microsoft.com/office/powerpoint/2010/main" val="3178754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baseline="0" dirty="0"/>
              <a:t>ANTWORTEN</a:t>
            </a:r>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16375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baseline="0" dirty="0"/>
              <a:t>ANTWORTEN</a:t>
            </a:r>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7827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develop awareness of word families and to use existing knowledge of language and language patterns (e.g. pronouns (</a:t>
            </a:r>
            <a:r>
              <a:rPr lang="en-GB" b="0" dirty="0" err="1"/>
              <a:t>sie</a:t>
            </a:r>
            <a:r>
              <a:rPr lang="en-GB" b="0" dirty="0"/>
              <a:t>/</a:t>
            </a:r>
            <a:r>
              <a:rPr lang="en-GB" b="0" dirty="0" err="1"/>
              <a:t>er</a:t>
            </a:r>
            <a:r>
              <a:rPr lang="en-GB" b="0" dirty="0"/>
              <a:t> etc..) plus the –in suffix for feminine person nouns) to understand the word meanings.</a:t>
            </a:r>
            <a:br>
              <a:rPr lang="en-GB" dirty="0"/>
            </a:br>
            <a:br>
              <a:rPr lang="en-GB" dirty="0"/>
            </a:br>
            <a:r>
              <a:rPr lang="en-GB" b="1" dirty="0"/>
              <a:t>Procedure:</a:t>
            </a:r>
            <a:br>
              <a:rPr lang="en-GB" dirty="0"/>
            </a:br>
            <a:r>
              <a:rPr lang="en-GB" dirty="0"/>
              <a:t>1. Students write A – H, read the clues / definitions A – I and match word meanings to them. Each word is used only one.</a:t>
            </a:r>
          </a:p>
          <a:p>
            <a:r>
              <a:rPr lang="en-GB" dirty="0"/>
              <a:t>2. Then students identify the correct German words for the five English definitions.</a:t>
            </a:r>
          </a:p>
          <a:p>
            <a:r>
              <a:rPr lang="en-GB" dirty="0"/>
              <a:t>3. Use the following slide to correct the activity.</a:t>
            </a:r>
            <a:br>
              <a:rPr lang="en-GB" dirty="0"/>
            </a:br>
            <a:r>
              <a:rPr lang="en-GB" dirty="0"/>
              <a:t>4. Finally, students pronounce the words.</a:t>
            </a:r>
          </a:p>
          <a:p>
            <a:endParaRPr lang="en-GB" b="1" baseline="0" dirty="0"/>
          </a:p>
          <a:p>
            <a:r>
              <a:rPr lang="en-GB" b="1" baseline="0" dirty="0"/>
              <a:t>Word frequency:  </a:t>
            </a:r>
            <a:r>
              <a:rPr lang="de-DE" sz="1200" kern="1200" baseline="0" dirty="0">
                <a:solidFill>
                  <a:schemeClr val="tx1"/>
                </a:solidFill>
                <a:effectLst/>
                <a:latin typeface="+mn-lt"/>
                <a:ea typeface="+mn-ea"/>
                <a:cs typeface="+mn-cs"/>
              </a:rPr>
              <a:t>Freund [273]  - Freundin – freundlich [1567] – unfreundlich - Freundschaft [2981] – tierfreundlich [Tier - 614] – Freundenkreis [Kreis-1289] – Schulfreund [Schule - 359] – Freundlichkeit – befreundet (sein) – Brieffreund – Exfreund – familienfreundlich – gastfreundlich – Hundefreund – kulturfreundlich – Naturfreund – menschenfreundlich – Sportfreund  -(sich) befreunden – freundlicherweise (kindly / in a friendly way)</a:t>
            </a:r>
            <a:endParaRPr lang="en-GB" i="1" dirty="0"/>
          </a:p>
          <a:p>
            <a:endParaRPr lang="en-GB" i="1" dirty="0"/>
          </a:p>
          <a:p>
            <a:r>
              <a:rPr lang="en-GB" i="1" dirty="0"/>
              <a:t>Source: Jones, R.L. &amp; </a:t>
            </a:r>
            <a:r>
              <a:rPr lang="en-GB" i="1" dirty="0" err="1"/>
              <a:t>Tschirner</a:t>
            </a:r>
            <a:r>
              <a:rPr lang="en-GB"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endParaRPr lang="en-GB"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BD356F-EBCC-4AA5-B602-4B66E6474D52}"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2885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BD356F-EBCC-4AA5-B602-4B66E6474D52}"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31931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471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313481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702578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6839484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137718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781489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5171917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1689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532952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4066773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654652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672653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37389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9892550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278870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802821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313880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95792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7541122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58770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951193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9872278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434871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360498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769628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8569791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0467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561810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242385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013940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2124840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07/07/2021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2810630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07/07/2021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3557000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07/07/2021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8298152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07/07/2021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3130334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07/07/2021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6792429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28972201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595732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7785339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3066192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0031114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23937246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42271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2215607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30772111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6419061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5145774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90994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2.jp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7211790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5162282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79389897"/>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060747679"/>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audio9.wav"/><Relationship Id="rId7"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38.xml"/><Relationship Id="rId6" Type="http://schemas.openxmlformats.org/officeDocument/2006/relationships/image" Target="../media/image8.jpeg"/><Relationship Id="rId5" Type="http://schemas.openxmlformats.org/officeDocument/2006/relationships/audio" Target="../media/audio11.wav"/><Relationship Id="rId4" Type="http://schemas.openxmlformats.org/officeDocument/2006/relationships/audio" Target="../media/audio10.wav"/></Relationships>
</file>

<file path=ppt/slides/_rels/slide11.xml.rels><?xml version="1.0" encoding="UTF-8" standalone="yes"?>
<Relationships xmlns="http://schemas.openxmlformats.org/package/2006/relationships"><Relationship Id="rId3" Type="http://schemas.openxmlformats.org/officeDocument/2006/relationships/audio" Target="../media/audio9.wav"/><Relationship Id="rId7"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38.xml"/><Relationship Id="rId6" Type="http://schemas.openxmlformats.org/officeDocument/2006/relationships/image" Target="../media/image8.jpeg"/><Relationship Id="rId5" Type="http://schemas.openxmlformats.org/officeDocument/2006/relationships/audio" Target="../media/audio11.wav"/><Relationship Id="rId4" Type="http://schemas.openxmlformats.org/officeDocument/2006/relationships/audio" Target="../media/audio10.wav"/></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10.wav"/><Relationship Id="rId7"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38.xml"/><Relationship Id="rId6" Type="http://schemas.openxmlformats.org/officeDocument/2006/relationships/image" Target="../media/image8.jpeg"/><Relationship Id="rId5" Type="http://schemas.openxmlformats.org/officeDocument/2006/relationships/audio" Target="../media/audio11.wav"/><Relationship Id="rId4" Type="http://schemas.openxmlformats.org/officeDocument/2006/relationships/audio" Target="../media/audio12.wav"/></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10.wav"/><Relationship Id="rId7"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38.xml"/><Relationship Id="rId6" Type="http://schemas.openxmlformats.org/officeDocument/2006/relationships/image" Target="../media/image8.jpeg"/><Relationship Id="rId5" Type="http://schemas.openxmlformats.org/officeDocument/2006/relationships/audio" Target="../media/audio11.wav"/><Relationship Id="rId4" Type="http://schemas.openxmlformats.org/officeDocument/2006/relationships/audio" Target="../media/audio12.wav"/></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audio" Target="../media/audio16.wav"/><Relationship Id="rId13" Type="http://schemas.openxmlformats.org/officeDocument/2006/relationships/image" Target="../media/image11.gif"/><Relationship Id="rId3" Type="http://schemas.openxmlformats.org/officeDocument/2006/relationships/image" Target="../media/image4.png"/><Relationship Id="rId7" Type="http://schemas.openxmlformats.org/officeDocument/2006/relationships/audio" Target="../media/audio15.wav"/><Relationship Id="rId12" Type="http://schemas.openxmlformats.org/officeDocument/2006/relationships/audio" Target="../media/audio20.wav"/><Relationship Id="rId17" Type="http://schemas.openxmlformats.org/officeDocument/2006/relationships/image" Target="../media/image15.png"/><Relationship Id="rId2" Type="http://schemas.openxmlformats.org/officeDocument/2006/relationships/notesSlide" Target="../notesSlides/notesSlide15.xml"/><Relationship Id="rId16"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audio" Target="../media/audio14.wav"/><Relationship Id="rId11" Type="http://schemas.openxmlformats.org/officeDocument/2006/relationships/audio" Target="../media/audio19.wav"/><Relationship Id="rId5" Type="http://schemas.openxmlformats.org/officeDocument/2006/relationships/audio" Target="../media/audio13.wav"/><Relationship Id="rId15" Type="http://schemas.openxmlformats.org/officeDocument/2006/relationships/image" Target="../media/image13.gif"/><Relationship Id="rId10" Type="http://schemas.openxmlformats.org/officeDocument/2006/relationships/audio" Target="../media/audio18.wav"/><Relationship Id="rId4" Type="http://schemas.openxmlformats.org/officeDocument/2006/relationships/image" Target="../media/image10.png"/><Relationship Id="rId9" Type="http://schemas.openxmlformats.org/officeDocument/2006/relationships/audio" Target="../media/audio17.wav"/><Relationship Id="rId14" Type="http://schemas.openxmlformats.org/officeDocument/2006/relationships/image" Target="../media/image12.gif"/></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jpg"/><Relationship Id="rId7"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22.gif"/><Relationship Id="rId3" Type="http://schemas.openxmlformats.org/officeDocument/2006/relationships/image" Target="../media/image1.jpg"/><Relationship Id="rId7" Type="http://schemas.openxmlformats.org/officeDocument/2006/relationships/image" Target="../media/image21.gi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23.gif"/></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26.xml"/><Relationship Id="rId6" Type="http://schemas.openxmlformats.org/officeDocument/2006/relationships/image" Target="../media/image21.gif"/><Relationship Id="rId5" Type="http://schemas.openxmlformats.org/officeDocument/2006/relationships/image" Target="../media/image22.gif"/><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26.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audio" Target="../media/audio8.wav"/><Relationship Id="rId3" Type="http://schemas.openxmlformats.org/officeDocument/2006/relationships/image" Target="../media/image4.png"/><Relationship Id="rId7" Type="http://schemas.openxmlformats.org/officeDocument/2006/relationships/audio" Target="../media/audio2.wav"/><Relationship Id="rId12" Type="http://schemas.openxmlformats.org/officeDocument/2006/relationships/audio" Target="../media/audio7.wav"/><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audio" Target="../media/audio1.wav"/><Relationship Id="rId11" Type="http://schemas.openxmlformats.org/officeDocument/2006/relationships/audio" Target="../media/audio6.wav"/><Relationship Id="rId5" Type="http://schemas.openxmlformats.org/officeDocument/2006/relationships/image" Target="../media/image6.png"/><Relationship Id="rId10" Type="http://schemas.openxmlformats.org/officeDocument/2006/relationships/audio" Target="../media/audio5.wav"/><Relationship Id="rId4" Type="http://schemas.openxmlformats.org/officeDocument/2006/relationships/image" Target="../media/image5.png"/><Relationship Id="rId9" Type="http://schemas.openxmlformats.org/officeDocument/2006/relationships/audio" Target="../media/audio4.wav"/></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26.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26.xml"/><Relationship Id="rId6" Type="http://schemas.openxmlformats.org/officeDocument/2006/relationships/image" Target="../media/image21.gif"/><Relationship Id="rId5" Type="http://schemas.openxmlformats.org/officeDocument/2006/relationships/image" Target="../media/image22.gif"/><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26.xml"/><Relationship Id="rId6" Type="http://schemas.openxmlformats.org/officeDocument/2006/relationships/image" Target="../media/image21.gif"/><Relationship Id="rId5" Type="http://schemas.openxmlformats.org/officeDocument/2006/relationships/image" Target="../media/image22.gif"/><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26.xml"/><Relationship Id="rId6" Type="http://schemas.openxmlformats.org/officeDocument/2006/relationships/image" Target="../media/image21.gif"/><Relationship Id="rId5" Type="http://schemas.openxmlformats.org/officeDocument/2006/relationships/image" Target="../media/image22.gif"/><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26.xml"/><Relationship Id="rId6" Type="http://schemas.openxmlformats.org/officeDocument/2006/relationships/image" Target="../media/image21.gif"/><Relationship Id="rId5" Type="http://schemas.openxmlformats.org/officeDocument/2006/relationships/image" Target="../media/image22.gif"/><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26.xml"/><Relationship Id="rId6" Type="http://schemas.openxmlformats.org/officeDocument/2006/relationships/image" Target="../media/image21.gif"/><Relationship Id="rId5" Type="http://schemas.openxmlformats.org/officeDocument/2006/relationships/image" Target="../media/image22.gif"/><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26.xml"/><Relationship Id="rId6" Type="http://schemas.openxmlformats.org/officeDocument/2006/relationships/image" Target="../media/image21.gif"/><Relationship Id="rId5" Type="http://schemas.openxmlformats.org/officeDocument/2006/relationships/image" Target="../media/image22.gif"/><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4.gif"/><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6.gif"/><Relationship Id="rId5" Type="http://schemas.openxmlformats.org/officeDocument/2006/relationships/image" Target="../media/image25.gif"/><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tiff"/><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audio" Target="../media/audio22.wav"/><Relationship Id="rId5" Type="http://schemas.openxmlformats.org/officeDocument/2006/relationships/image" Target="../media/image27.jpeg"/><Relationship Id="rId4" Type="http://schemas.openxmlformats.org/officeDocument/2006/relationships/audio" Target="../media/audio21.wav"/></Relationships>
</file>

<file path=ppt/slides/_rels/slide31.xml.rels><?xml version="1.0" encoding="UTF-8" standalone="yes"?>
<Relationships xmlns="http://schemas.openxmlformats.org/package/2006/relationships"><Relationship Id="rId8" Type="http://schemas.openxmlformats.org/officeDocument/2006/relationships/audio" Target="../media/audio27.wav"/><Relationship Id="rId3" Type="http://schemas.openxmlformats.org/officeDocument/2006/relationships/image" Target="../media/image4.png"/><Relationship Id="rId7" Type="http://schemas.openxmlformats.org/officeDocument/2006/relationships/audio" Target="../media/audio26.wav"/><Relationship Id="rId12" Type="http://schemas.openxmlformats.org/officeDocument/2006/relationships/audio" Target="../media/audio31.wav"/><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audio" Target="../media/audio25.wav"/><Relationship Id="rId11" Type="http://schemas.openxmlformats.org/officeDocument/2006/relationships/audio" Target="../media/audio30.wav"/><Relationship Id="rId5" Type="http://schemas.openxmlformats.org/officeDocument/2006/relationships/audio" Target="../media/audio24.wav"/><Relationship Id="rId10" Type="http://schemas.openxmlformats.org/officeDocument/2006/relationships/audio" Target="../media/audio29.wav"/><Relationship Id="rId4" Type="http://schemas.openxmlformats.org/officeDocument/2006/relationships/audio" Target="../media/audio23.wav"/><Relationship Id="rId9" Type="http://schemas.openxmlformats.org/officeDocument/2006/relationships/audio" Target="../media/audio28.wav"/></Relationships>
</file>

<file path=ppt/slides/_rels/slide32.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audio" Target="../media/audio35.wav"/><Relationship Id="rId3" Type="http://schemas.openxmlformats.org/officeDocument/2006/relationships/image" Target="../media/image4.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audio" Target="../media/audio34.wav"/><Relationship Id="rId11" Type="http://schemas.openxmlformats.org/officeDocument/2006/relationships/image" Target="../media/image33.jpeg"/><Relationship Id="rId5" Type="http://schemas.openxmlformats.org/officeDocument/2006/relationships/audio" Target="../media/audio33.wav"/><Relationship Id="rId15" Type="http://schemas.openxmlformats.org/officeDocument/2006/relationships/audio" Target="../media/audio37.wav"/><Relationship Id="rId10" Type="http://schemas.openxmlformats.org/officeDocument/2006/relationships/image" Target="../media/image32.jpeg"/><Relationship Id="rId4" Type="http://schemas.openxmlformats.org/officeDocument/2006/relationships/audio" Target="../media/audio32.wav"/><Relationship Id="rId9" Type="http://schemas.openxmlformats.org/officeDocument/2006/relationships/image" Target="../media/image31.jpeg"/><Relationship Id="rId14" Type="http://schemas.openxmlformats.org/officeDocument/2006/relationships/audio" Target="../media/audio36.wav"/></Relationships>
</file>

<file path=ppt/slides/_rels/slide33.xml.rels><?xml version="1.0" encoding="UTF-8" standalone="yes"?>
<Relationships xmlns="http://schemas.openxmlformats.org/package/2006/relationships"><Relationship Id="rId8" Type="http://schemas.openxmlformats.org/officeDocument/2006/relationships/audio" Target="../media/audio42.wav"/><Relationship Id="rId3" Type="http://schemas.openxmlformats.org/officeDocument/2006/relationships/image" Target="../media/image4.png"/><Relationship Id="rId7" Type="http://schemas.openxmlformats.org/officeDocument/2006/relationships/audio" Target="../media/audio41.wav"/><Relationship Id="rId12" Type="http://schemas.openxmlformats.org/officeDocument/2006/relationships/image" Target="../media/image37.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audio" Target="../media/audio40.wav"/><Relationship Id="rId11" Type="http://schemas.openxmlformats.org/officeDocument/2006/relationships/image" Target="../media/image36.jpeg"/><Relationship Id="rId5" Type="http://schemas.openxmlformats.org/officeDocument/2006/relationships/audio" Target="../media/audio39.wav"/><Relationship Id="rId10" Type="http://schemas.openxmlformats.org/officeDocument/2006/relationships/image" Target="../media/image35.jpeg"/><Relationship Id="rId4" Type="http://schemas.openxmlformats.org/officeDocument/2006/relationships/audio" Target="../media/audio38.wav"/><Relationship Id="rId9" Type="http://schemas.openxmlformats.org/officeDocument/2006/relationships/audio" Target="../media/audio43.wav"/></Relationships>
</file>

<file path=ppt/slides/_rels/slide34.xml.rels><?xml version="1.0" encoding="UTF-8" standalone="yes"?>
<Relationships xmlns="http://schemas.openxmlformats.org/package/2006/relationships"><Relationship Id="rId8" Type="http://schemas.openxmlformats.org/officeDocument/2006/relationships/audio" Target="../media/audio47.wav"/><Relationship Id="rId3" Type="http://schemas.openxmlformats.org/officeDocument/2006/relationships/image" Target="../media/image1.jpg"/><Relationship Id="rId7" Type="http://schemas.openxmlformats.org/officeDocument/2006/relationships/audio" Target="../media/audio46.wav"/><Relationship Id="rId12" Type="http://schemas.openxmlformats.org/officeDocument/2006/relationships/image" Target="../media/image13.gif"/><Relationship Id="rId2" Type="http://schemas.openxmlformats.org/officeDocument/2006/relationships/notesSlide" Target="../notesSlides/notesSlide34.xml"/><Relationship Id="rId1" Type="http://schemas.openxmlformats.org/officeDocument/2006/relationships/slideLayout" Target="../slideLayouts/slideLayout26.xml"/><Relationship Id="rId6" Type="http://schemas.openxmlformats.org/officeDocument/2006/relationships/audio" Target="../media/audio45.wav"/><Relationship Id="rId11" Type="http://schemas.openxmlformats.org/officeDocument/2006/relationships/image" Target="../media/image38.gif"/><Relationship Id="rId5" Type="http://schemas.openxmlformats.org/officeDocument/2006/relationships/audio" Target="../media/audio44.wav"/><Relationship Id="rId10" Type="http://schemas.openxmlformats.org/officeDocument/2006/relationships/audio" Target="../media/audio49.wav"/><Relationship Id="rId4" Type="http://schemas.openxmlformats.org/officeDocument/2006/relationships/image" Target="../media/image4.png"/><Relationship Id="rId9" Type="http://schemas.openxmlformats.org/officeDocument/2006/relationships/audio" Target="../media/audio48.wav"/></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49.xml"/><Relationship Id="rId4" Type="http://schemas.openxmlformats.org/officeDocument/2006/relationships/image" Target="../media/image39.gif"/></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49.xml"/><Relationship Id="rId4" Type="http://schemas.openxmlformats.org/officeDocument/2006/relationships/image" Target="../media/image40.gif"/></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49.xml"/><Relationship Id="rId4" Type="http://schemas.openxmlformats.org/officeDocument/2006/relationships/image" Target="../media/image41.gif"/></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49.xml"/><Relationship Id="rId4" Type="http://schemas.openxmlformats.org/officeDocument/2006/relationships/image" Target="../media/image42.gif"/></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49.xml"/><Relationship Id="rId4" Type="http://schemas.openxmlformats.org/officeDocument/2006/relationships/image" Target="../media/image43.gif"/></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49.xml"/><Relationship Id="rId4" Type="http://schemas.openxmlformats.org/officeDocument/2006/relationships/image" Target="../media/image44.gif"/></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49.xml"/><Relationship Id="rId5" Type="http://schemas.openxmlformats.org/officeDocument/2006/relationships/image" Target="../media/image46.gif"/><Relationship Id="rId4" Type="http://schemas.openxmlformats.org/officeDocument/2006/relationships/image" Target="../media/image45.gif"/></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49.xml"/><Relationship Id="rId4" Type="http://schemas.openxmlformats.org/officeDocument/2006/relationships/image" Target="../media/image47.gif"/></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49.xml"/></Relationships>
</file>

<file path=ppt/slides/_rels/slide44.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48.gif"/><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40.gif"/><Relationship Id="rId5" Type="http://schemas.openxmlformats.org/officeDocument/2006/relationships/image" Target="../media/image22.gif"/><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48.gif"/><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40.gif"/><Relationship Id="rId5" Type="http://schemas.openxmlformats.org/officeDocument/2006/relationships/image" Target="../media/image22.gif"/><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8" Type="http://schemas.openxmlformats.org/officeDocument/2006/relationships/audio" Target="../media/audio50.wav"/><Relationship Id="rId3" Type="http://schemas.openxmlformats.org/officeDocument/2006/relationships/image" Target="../media/image1.jpg"/><Relationship Id="rId7" Type="http://schemas.openxmlformats.org/officeDocument/2006/relationships/image" Target="../media/image48.gif"/><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40.gif"/><Relationship Id="rId11" Type="http://schemas.openxmlformats.org/officeDocument/2006/relationships/audio" Target="../media/audio53.wav"/><Relationship Id="rId5" Type="http://schemas.openxmlformats.org/officeDocument/2006/relationships/image" Target="../media/image22.gif"/><Relationship Id="rId10" Type="http://schemas.openxmlformats.org/officeDocument/2006/relationships/audio" Target="../media/audio52.wav"/><Relationship Id="rId4" Type="http://schemas.openxmlformats.org/officeDocument/2006/relationships/image" Target="../media/image4.png"/><Relationship Id="rId9" Type="http://schemas.openxmlformats.org/officeDocument/2006/relationships/audio" Target="../media/audio51.wav"/></Relationships>
</file>

<file path=ppt/slides/_rels/slide47.xml.rels><?xml version="1.0" encoding="UTF-8" standalone="yes"?>
<Relationships xmlns="http://schemas.openxmlformats.org/package/2006/relationships"><Relationship Id="rId8" Type="http://schemas.openxmlformats.org/officeDocument/2006/relationships/audio" Target="../media/audio54.wav"/><Relationship Id="rId3" Type="http://schemas.openxmlformats.org/officeDocument/2006/relationships/image" Target="../media/image1.jpg"/><Relationship Id="rId7" Type="http://schemas.openxmlformats.org/officeDocument/2006/relationships/image" Target="../media/image48.gif"/><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40.gif"/><Relationship Id="rId11" Type="http://schemas.openxmlformats.org/officeDocument/2006/relationships/audio" Target="../media/audio57.wav"/><Relationship Id="rId5" Type="http://schemas.openxmlformats.org/officeDocument/2006/relationships/image" Target="../media/image22.gif"/><Relationship Id="rId10" Type="http://schemas.openxmlformats.org/officeDocument/2006/relationships/audio" Target="../media/audio56.wav"/><Relationship Id="rId4" Type="http://schemas.openxmlformats.org/officeDocument/2006/relationships/image" Target="../media/image4.png"/><Relationship Id="rId9" Type="http://schemas.openxmlformats.org/officeDocument/2006/relationships/audio" Target="../media/audio55.wav"/></Relationships>
</file>

<file path=ppt/slides/_rels/slide48.xml.rels><?xml version="1.0" encoding="UTF-8" standalone="yes"?>
<Relationships xmlns="http://schemas.openxmlformats.org/package/2006/relationships"><Relationship Id="rId8" Type="http://schemas.openxmlformats.org/officeDocument/2006/relationships/audio" Target="../media/audio58.wav"/><Relationship Id="rId13" Type="http://schemas.openxmlformats.org/officeDocument/2006/relationships/audio" Target="../media/audio63.wav"/><Relationship Id="rId3" Type="http://schemas.openxmlformats.org/officeDocument/2006/relationships/image" Target="../media/image1.jpg"/><Relationship Id="rId7" Type="http://schemas.openxmlformats.org/officeDocument/2006/relationships/image" Target="../media/image51.png"/><Relationship Id="rId12" Type="http://schemas.openxmlformats.org/officeDocument/2006/relationships/audio" Target="../media/audio62.wav"/><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50.gif"/><Relationship Id="rId11" Type="http://schemas.openxmlformats.org/officeDocument/2006/relationships/audio" Target="../media/audio61.wav"/><Relationship Id="rId5" Type="http://schemas.openxmlformats.org/officeDocument/2006/relationships/image" Target="../media/image49.gif"/><Relationship Id="rId10" Type="http://schemas.openxmlformats.org/officeDocument/2006/relationships/audio" Target="../media/audio60.wav"/><Relationship Id="rId4" Type="http://schemas.openxmlformats.org/officeDocument/2006/relationships/image" Target="../media/image4.png"/><Relationship Id="rId9" Type="http://schemas.openxmlformats.org/officeDocument/2006/relationships/audio" Target="../media/audio59.wav"/></Relationships>
</file>

<file path=ppt/slides/_rels/slide4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7.tiff"/><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7.tiff"/><Relationship Id="rId4" Type="http://schemas.openxmlformats.org/officeDocument/2006/relationships/image" Target="../media/image4.png"/></Relationships>
</file>

<file path=ppt/slides/_rels/slide5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jpg"/><Relationship Id="rId7" Type="http://schemas.openxmlformats.org/officeDocument/2006/relationships/image" Target="../media/image53.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hyperlink" Target="https://www.gaminggrammar.com/" TargetMode="External"/><Relationship Id="rId4" Type="http://schemas.openxmlformats.org/officeDocument/2006/relationships/image" Target="../media/image4.png"/></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8.xml"/><Relationship Id="rId1" Type="http://schemas.openxmlformats.org/officeDocument/2006/relationships/slideLayout" Target="../slideLayouts/slideLayout14.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59.xml.rels><?xml version="1.0" encoding="UTF-8" standalone="yes"?>
<Relationships xmlns="http://schemas.openxmlformats.org/package/2006/relationships"><Relationship Id="rId8" Type="http://schemas.openxmlformats.org/officeDocument/2006/relationships/hyperlink" Target="https://quizlet.com/gb/522983500/year-8-german-term-21-week-2-flash-cards/" TargetMode="External"/><Relationship Id="rId3" Type="http://schemas.openxmlformats.org/officeDocument/2006/relationships/image" Target="../media/image4.png"/><Relationship Id="rId7" Type="http://schemas.openxmlformats.org/officeDocument/2006/relationships/hyperlink" Target="https://quizlet.com/gb/528124466/year-8-german-term-22-week-4-flash-cards/"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hyperlink" Target="https://quizlet.com/gb/555959668/year-8-german-term-31-week-4-flash-cards/" TargetMode="External"/><Relationship Id="rId5" Type="http://schemas.openxmlformats.org/officeDocument/2006/relationships/hyperlink" Target="https://drive.google.com/file/d/1YWs3tHB_G6voVj5iOwGSh8ADwiIJkmO6/view?usp=sharing" TargetMode="External"/><Relationship Id="rId10" Type="http://schemas.openxmlformats.org/officeDocument/2006/relationships/image" Target="../media/image60.png"/><Relationship Id="rId4" Type="http://schemas.openxmlformats.org/officeDocument/2006/relationships/image" Target="../media/image58.png"/><Relationship Id="rId9" Type="http://schemas.openxmlformats.org/officeDocument/2006/relationships/image" Target="../media/image59.pn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6" y="2452612"/>
            <a:ext cx="7751234" cy="1485422"/>
          </a:xfrm>
        </p:spPr>
        <p:txBody>
          <a:bodyPr>
            <a:normAutofit/>
          </a:bodyPr>
          <a:lstStyle/>
          <a:p>
            <a:pPr algn="l"/>
            <a:r>
              <a:rPr lang="en-GB" sz="4000" b="1" dirty="0" err="1">
                <a:solidFill>
                  <a:prstClr val="white"/>
                </a:solidFill>
              </a:rPr>
              <a:t>Wer</a:t>
            </a:r>
            <a:r>
              <a:rPr lang="en-GB" sz="4000" b="1" dirty="0">
                <a:solidFill>
                  <a:prstClr val="white"/>
                </a:solidFill>
              </a:rPr>
              <a:t> </a:t>
            </a:r>
            <a:r>
              <a:rPr lang="en-GB" sz="4000" b="1" dirty="0" err="1">
                <a:solidFill>
                  <a:prstClr val="white"/>
                </a:solidFill>
              </a:rPr>
              <a:t>soll</a:t>
            </a:r>
            <a:r>
              <a:rPr lang="en-GB" sz="4000" b="1" dirty="0">
                <a:solidFill>
                  <a:prstClr val="white"/>
                </a:solidFill>
              </a:rPr>
              <a:t> was </a:t>
            </a:r>
            <a:r>
              <a:rPr lang="en-GB" sz="4000" b="1" dirty="0" err="1">
                <a:solidFill>
                  <a:prstClr val="white"/>
                </a:solidFill>
              </a:rPr>
              <a:t>machen</a:t>
            </a:r>
            <a:r>
              <a:rPr lang="en-GB" sz="4000" b="1" dirty="0">
                <a:solidFill>
                  <a:prstClr val="white"/>
                </a:solidFill>
              </a:rPr>
              <a:t>?</a:t>
            </a: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7382608" cy="571756"/>
          </a:xfrm>
        </p:spPr>
        <p:txBody>
          <a:bodyPr/>
          <a:lstStyle/>
          <a:p>
            <a:pPr algn="l"/>
            <a:r>
              <a:rPr lang="en-GB" sz="3000" dirty="0">
                <a:solidFill>
                  <a:prstClr val="white"/>
                </a:solidFill>
              </a:rPr>
              <a:t>Modal verb </a:t>
            </a:r>
            <a:r>
              <a:rPr lang="en-GB" sz="3000" i="1" dirty="0" err="1">
                <a:solidFill>
                  <a:prstClr val="white"/>
                </a:solidFill>
              </a:rPr>
              <a:t>sollen</a:t>
            </a:r>
            <a:endParaRPr lang="en-GB" sz="3000" i="1" dirty="0">
              <a:solidFill>
                <a:prstClr val="white"/>
              </a:solidFill>
            </a:endParaRPr>
          </a:p>
          <a:p>
            <a:pPr algn="l"/>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7" y="3828415"/>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dirty="0">
                <a:solidFill>
                  <a:prstClr val="white"/>
                </a:solidFill>
              </a:rPr>
              <a:t>SSC [pf] and range of SSC revisited</a:t>
            </a:r>
          </a:p>
          <a:p>
            <a:endParaRPr lang="en-US"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3.1</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3 - Lesson 53</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811514"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Heike Krüsemann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7/7/2021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125696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486077"/>
            <a:ext cx="12192000" cy="186204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sollen</a:t>
            </a:r>
            <a:endParaRPr kumimoji="0" lang="en-GB" sz="115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7" name="TextBox 6"/>
          <p:cNvSpPr txBox="1"/>
          <p:nvPr/>
        </p:nvSpPr>
        <p:spPr>
          <a:xfrm>
            <a:off x="3356563" y="2201461"/>
            <a:ext cx="5414904"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ought | should]</a:t>
            </a:r>
          </a:p>
        </p:txBody>
      </p:sp>
      <p:sp>
        <p:nvSpPr>
          <p:cNvPr id="8" name="TextBox 7"/>
          <p:cNvSpPr txBox="1"/>
          <p:nvPr/>
        </p:nvSpPr>
        <p:spPr>
          <a:xfrm>
            <a:off x="3038170" y="3224348"/>
            <a:ext cx="5414904"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soll</a:t>
            </a:r>
            <a:endParaRPr kumimoji="0" lang="en-GB" sz="115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9" name="TextBox 8"/>
          <p:cNvSpPr txBox="1"/>
          <p:nvPr/>
        </p:nvSpPr>
        <p:spPr>
          <a:xfrm>
            <a:off x="3038170" y="5033076"/>
            <a:ext cx="5414904"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ought | should</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pic>
        <p:nvPicPr>
          <p:cNvPr id="10" name="Picture 9">
            <a:hlinkClick r:id="" action="ppaction://noaction">
              <a:snd r:embed="rId5" name="16. sollen.wav"/>
            </a:hlinkClick>
            <a:extLst>
              <a:ext uri="{FF2B5EF4-FFF2-40B4-BE49-F238E27FC236}">
                <a16:creationId xmlns:a16="http://schemas.microsoft.com/office/drawing/2014/main" id="{4A05C84B-3724-4E2B-8594-F886E5952DD4}"/>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336"/>
          <a:stretch/>
        </p:blipFill>
        <p:spPr>
          <a:xfrm>
            <a:off x="10657220" y="1092488"/>
            <a:ext cx="1115680" cy="1255637"/>
          </a:xfrm>
          <a:prstGeom prst="rect">
            <a:avLst/>
          </a:prstGeom>
        </p:spPr>
      </p:pic>
      <p:pic>
        <p:nvPicPr>
          <p:cNvPr id="12" name="Picture 11" descr="background rectangle">
            <a:extLst>
              <a:ext uri="{FF2B5EF4-FFF2-40B4-BE49-F238E27FC236}">
                <a16:creationId xmlns:a16="http://schemas.microsoft.com/office/drawing/2014/main" id="{062DE065-639B-4CE5-A11E-178F5612D171}"/>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79408"/>
            <a:ext cx="3356563" cy="869950"/>
          </a:xfrm>
          <a:prstGeom prst="rect">
            <a:avLst/>
          </a:prstGeom>
        </p:spPr>
      </p:pic>
      <p:sp>
        <p:nvSpPr>
          <p:cNvPr id="14" name="Rounded Rectangle 11">
            <a:extLst>
              <a:ext uri="{FF2B5EF4-FFF2-40B4-BE49-F238E27FC236}">
                <a16:creationId xmlns:a16="http://schemas.microsoft.com/office/drawing/2014/main" id="{1777C0EB-0730-4C8B-823C-E0CADAB9121E}"/>
              </a:ext>
            </a:extLst>
          </p:cNvPr>
          <p:cNvSpPr/>
          <p:nvPr/>
        </p:nvSpPr>
        <p:spPr>
          <a:xfrm>
            <a:off x="9462460" y="328097"/>
            <a:ext cx="238952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6D033DFF-C402-42A9-BAFA-9DE26F607687}"/>
              </a:ext>
            </a:extLst>
          </p:cNvPr>
          <p:cNvSpPr>
            <a:spLocks noGrp="1"/>
          </p:cNvSpPr>
          <p:nvPr>
            <p:ph type="title"/>
          </p:nvPr>
        </p:nvSpPr>
        <p:spPr>
          <a:xfrm>
            <a:off x="0" y="328097"/>
            <a:ext cx="2377440" cy="646724"/>
          </a:xfrm>
        </p:spPr>
        <p:txBody>
          <a:bodyPr>
            <a:normAutofit/>
          </a:bodyPr>
          <a:lstStyle/>
          <a:p>
            <a:r>
              <a:rPr lang="en-US" sz="3600" b="1" dirty="0" err="1">
                <a:solidFill>
                  <a:schemeClr val="bg1"/>
                </a:solidFill>
              </a:rPr>
              <a:t>Vokabeln</a:t>
            </a:r>
            <a:endParaRPr lang="en-GB" sz="3600" b="1" dirty="0">
              <a:solidFill>
                <a:schemeClr val="bg1"/>
              </a:solidFill>
            </a:endParaRPr>
          </a:p>
        </p:txBody>
      </p:sp>
    </p:spTree>
    <p:extLst>
      <p:ext uri="{BB962C8B-B14F-4D97-AF65-F5344CB8AC3E}">
        <p14:creationId xmlns:p14="http://schemas.microsoft.com/office/powerpoint/2010/main" val="3305060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8-1-3-1 slide 11 solle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4" name="8-1-3-1 slide 11 soll.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0" y="486077"/>
            <a:ext cx="12192000" cy="186204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sollen</a:t>
            </a:r>
            <a:endParaRPr kumimoji="0" lang="en-GB" sz="115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1" name="TextBox 10"/>
          <p:cNvSpPr txBox="1"/>
          <p:nvPr/>
        </p:nvSpPr>
        <p:spPr>
          <a:xfrm>
            <a:off x="3038170" y="2235221"/>
            <a:ext cx="5414904"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ought | should]</a:t>
            </a:r>
          </a:p>
        </p:txBody>
      </p:sp>
      <p:sp>
        <p:nvSpPr>
          <p:cNvPr id="12" name="TextBox 11"/>
          <p:cNvSpPr txBox="1"/>
          <p:nvPr/>
        </p:nvSpPr>
        <p:spPr>
          <a:xfrm>
            <a:off x="3038170" y="3441389"/>
            <a:ext cx="5414904"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soll</a:t>
            </a:r>
            <a:endParaRPr kumimoji="0" lang="en-GB" sz="115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TextBox 12"/>
          <p:cNvSpPr txBox="1"/>
          <p:nvPr/>
        </p:nvSpPr>
        <p:spPr>
          <a:xfrm>
            <a:off x="3128047" y="5045068"/>
            <a:ext cx="5414904"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ought | should</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14" name="Action Button: Help 13">
            <a:hlinkClick r:id="" action="ppaction://noaction" highlightClick="1"/>
          </p:cNvPr>
          <p:cNvSpPr/>
          <p:nvPr/>
        </p:nvSpPr>
        <p:spPr>
          <a:xfrm>
            <a:off x="2495652" y="2222061"/>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5" name="Action Button: Help 14">
            <a:hlinkClick r:id="" action="ppaction://noaction" highlightClick="1"/>
          </p:cNvPr>
          <p:cNvSpPr/>
          <p:nvPr/>
        </p:nvSpPr>
        <p:spPr>
          <a:xfrm>
            <a:off x="2483929" y="5073401"/>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EEC100"/>
              </a:solidFill>
              <a:effectLst/>
              <a:uLnTx/>
              <a:uFillTx/>
              <a:latin typeface="Tw Cen MT" panose="020B0602020104020603"/>
              <a:ea typeface="+mn-ea"/>
              <a:cs typeface="+mn-cs"/>
            </a:endParaRPr>
          </a:p>
        </p:txBody>
      </p:sp>
      <p:pic>
        <p:nvPicPr>
          <p:cNvPr id="9" name="Picture 8">
            <a:hlinkClick r:id="" action="ppaction://noaction">
              <a:snd r:embed="rId5" name="16. sollen.wav"/>
            </a:hlinkClick>
            <a:extLst>
              <a:ext uri="{FF2B5EF4-FFF2-40B4-BE49-F238E27FC236}">
                <a16:creationId xmlns:a16="http://schemas.microsoft.com/office/drawing/2014/main" id="{0A81F289-7E6E-448A-92B2-46262443EDD7}"/>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336"/>
          <a:stretch/>
        </p:blipFill>
        <p:spPr>
          <a:xfrm>
            <a:off x="10525431" y="1234173"/>
            <a:ext cx="1115680" cy="1255637"/>
          </a:xfrm>
          <a:prstGeom prst="rect">
            <a:avLst/>
          </a:prstGeom>
        </p:spPr>
      </p:pic>
      <p:pic>
        <p:nvPicPr>
          <p:cNvPr id="17" name="Picture 16" descr="background rectangle">
            <a:extLst>
              <a:ext uri="{FF2B5EF4-FFF2-40B4-BE49-F238E27FC236}">
                <a16:creationId xmlns:a16="http://schemas.microsoft.com/office/drawing/2014/main" id="{41CD900C-1AD0-4EA4-A066-384B736EDB1F}"/>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250725"/>
            <a:ext cx="2831690" cy="869950"/>
          </a:xfrm>
          <a:prstGeom prst="rect">
            <a:avLst/>
          </a:prstGeom>
        </p:spPr>
      </p:pic>
      <p:sp>
        <p:nvSpPr>
          <p:cNvPr id="19" name="Rounded Rectangle 11">
            <a:extLst>
              <a:ext uri="{FF2B5EF4-FFF2-40B4-BE49-F238E27FC236}">
                <a16:creationId xmlns:a16="http://schemas.microsoft.com/office/drawing/2014/main" id="{9A444EE5-DC08-4191-A5B0-C2B7BEDE296D}"/>
              </a:ext>
            </a:extLst>
          </p:cNvPr>
          <p:cNvSpPr/>
          <p:nvPr/>
        </p:nvSpPr>
        <p:spPr>
          <a:xfrm>
            <a:off x="9483071" y="486077"/>
            <a:ext cx="238952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819842DF-993B-4669-9FC5-8748E1099DFB}"/>
              </a:ext>
            </a:extLst>
          </p:cNvPr>
          <p:cNvSpPr>
            <a:spLocks noGrp="1"/>
          </p:cNvSpPr>
          <p:nvPr>
            <p:ph type="title"/>
          </p:nvPr>
        </p:nvSpPr>
        <p:spPr>
          <a:xfrm>
            <a:off x="0" y="220500"/>
            <a:ext cx="3647819" cy="820500"/>
          </a:xfrm>
        </p:spPr>
        <p:txBody>
          <a:bodyPr>
            <a:normAutofit/>
          </a:bodyPr>
          <a:lstStyle/>
          <a:p>
            <a:r>
              <a:rPr lang="en-US" sz="3600" b="1" dirty="0" err="1">
                <a:solidFill>
                  <a:schemeClr val="bg1"/>
                </a:solidFill>
              </a:rPr>
              <a:t>Vokabeln</a:t>
            </a:r>
            <a:endParaRPr lang="en-GB" sz="3600" b="1" dirty="0">
              <a:solidFill>
                <a:schemeClr val="bg1"/>
              </a:solidFill>
            </a:endParaRPr>
          </a:p>
        </p:txBody>
      </p:sp>
    </p:spTree>
    <p:extLst>
      <p:ext uri="{BB962C8B-B14F-4D97-AF65-F5344CB8AC3E}">
        <p14:creationId xmlns:p14="http://schemas.microsoft.com/office/powerpoint/2010/main" val="2850330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8-1-3-1 slide 11 solle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subTnLst>
                                    <p:audio>
                                      <p:cMediaNode>
                                        <p:cTn display="0" masterRel="sameClick">
                                          <p:stCondLst>
                                            <p:cond evt="begin" delay="0">
                                              <p:tn val="20"/>
                                            </p:cond>
                                          </p:stCondLst>
                                          <p:endCondLst>
                                            <p:cond evt="onStopAudio" delay="0">
                                              <p:tgtEl>
                                                <p:sldTgt/>
                                              </p:tgtEl>
                                            </p:cond>
                                          </p:endCondLst>
                                        </p:cTn>
                                        <p:tgtEl>
                                          <p:sndTgt r:embed="rId4" name="8-1-3-1 slide 11 soll.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p:bldP spid="13" grpId="0" animBg="1"/>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038170" y="2181510"/>
            <a:ext cx="5414904"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ought | should]</a:t>
            </a:r>
          </a:p>
        </p:txBody>
      </p:sp>
      <p:pic>
        <p:nvPicPr>
          <p:cNvPr id="9" name="Picture 8">
            <a:hlinkClick r:id="" action="ppaction://noaction">
              <a:snd r:embed="rId5" name="16. sollen.wav"/>
            </a:hlinkClick>
            <a:extLst>
              <a:ext uri="{FF2B5EF4-FFF2-40B4-BE49-F238E27FC236}">
                <a16:creationId xmlns:a16="http://schemas.microsoft.com/office/drawing/2014/main" id="{0A81F289-7E6E-448A-92B2-46262443EDD7}"/>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336"/>
          <a:stretch/>
        </p:blipFill>
        <p:spPr>
          <a:xfrm>
            <a:off x="9977619" y="1298966"/>
            <a:ext cx="1115680" cy="1255637"/>
          </a:xfrm>
          <a:prstGeom prst="rect">
            <a:avLst/>
          </a:prstGeom>
        </p:spPr>
      </p:pic>
      <p:pic>
        <p:nvPicPr>
          <p:cNvPr id="17" name="Picture 16" descr="background rectangle">
            <a:extLst>
              <a:ext uri="{FF2B5EF4-FFF2-40B4-BE49-F238E27FC236}">
                <a16:creationId xmlns:a16="http://schemas.microsoft.com/office/drawing/2014/main" id="{41CD900C-1AD0-4EA4-A066-384B736EDB1F}"/>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29635"/>
            <a:ext cx="2875935" cy="869950"/>
          </a:xfrm>
          <a:prstGeom prst="rect">
            <a:avLst/>
          </a:prstGeom>
        </p:spPr>
      </p:pic>
      <p:sp>
        <p:nvSpPr>
          <p:cNvPr id="19" name="Rounded Rectangle 11">
            <a:extLst>
              <a:ext uri="{FF2B5EF4-FFF2-40B4-BE49-F238E27FC236}">
                <a16:creationId xmlns:a16="http://schemas.microsoft.com/office/drawing/2014/main" id="{9A444EE5-DC08-4191-A5B0-C2B7BEDE296D}"/>
              </a:ext>
            </a:extLst>
          </p:cNvPr>
          <p:cNvSpPr/>
          <p:nvPr/>
        </p:nvSpPr>
        <p:spPr>
          <a:xfrm>
            <a:off x="9483071" y="486077"/>
            <a:ext cx="238952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819842DF-993B-4669-9FC5-8748E1099DFB}"/>
              </a:ext>
            </a:extLst>
          </p:cNvPr>
          <p:cNvSpPr>
            <a:spLocks noGrp="1"/>
          </p:cNvSpPr>
          <p:nvPr>
            <p:ph type="title"/>
          </p:nvPr>
        </p:nvSpPr>
        <p:spPr>
          <a:xfrm>
            <a:off x="20320" y="293714"/>
            <a:ext cx="2575857" cy="593282"/>
          </a:xfrm>
        </p:spPr>
        <p:txBody>
          <a:bodyPr>
            <a:normAutofit/>
          </a:bodyPr>
          <a:lstStyle/>
          <a:p>
            <a:r>
              <a:rPr lang="en-US" sz="3600" b="1" dirty="0" err="1">
                <a:solidFill>
                  <a:schemeClr val="bg1"/>
                </a:solidFill>
              </a:rPr>
              <a:t>Vokabeln</a:t>
            </a:r>
            <a:endParaRPr lang="en-GB" sz="3600" b="1" dirty="0">
              <a:solidFill>
                <a:schemeClr val="bg1"/>
              </a:solidFill>
            </a:endParaRPr>
          </a:p>
        </p:txBody>
      </p:sp>
      <p:sp>
        <p:nvSpPr>
          <p:cNvPr id="16" name="TextBox 15">
            <a:extLst>
              <a:ext uri="{FF2B5EF4-FFF2-40B4-BE49-F238E27FC236}">
                <a16:creationId xmlns:a16="http://schemas.microsoft.com/office/drawing/2014/main" id="{95C8FE84-1114-42F7-A03B-9FF9EEBDE008}"/>
              </a:ext>
            </a:extLst>
          </p:cNvPr>
          <p:cNvSpPr txBox="1"/>
          <p:nvPr/>
        </p:nvSpPr>
        <p:spPr>
          <a:xfrm>
            <a:off x="3128047" y="601576"/>
            <a:ext cx="5414904"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soll</a:t>
            </a:r>
            <a:endParaRPr kumimoji="0" lang="en-GB" sz="115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pic>
        <p:nvPicPr>
          <p:cNvPr id="18" name="Picture 2" descr="Baby, Girl, Neutral, Child, Cute, Kid, Infant, Sweet">
            <a:extLst>
              <a:ext uri="{FF2B5EF4-FFF2-40B4-BE49-F238E27FC236}">
                <a16:creationId xmlns:a16="http://schemas.microsoft.com/office/drawing/2014/main" id="{2ED1CCF8-35CB-4267-90AA-66724E2F5EA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76554" y="2736984"/>
            <a:ext cx="1184116" cy="138403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DFAC0EF4-289F-457B-91C9-33BD81F50253}"/>
              </a:ext>
            </a:extLst>
          </p:cNvPr>
          <p:cNvSpPr txBox="1"/>
          <p:nvPr/>
        </p:nvSpPr>
        <p:spPr>
          <a:xfrm>
            <a:off x="0" y="3831211"/>
            <a:ext cx="12192000" cy="1015663"/>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Das Baby </a:t>
            </a:r>
            <a:r>
              <a:rPr kumimoji="0" lang="de" sz="60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soll</a:t>
            </a:r>
            <a:r>
              <a:rPr kumimoji="0" lang="de"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schlafen.</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p>
        </p:txBody>
      </p:sp>
      <p:sp>
        <p:nvSpPr>
          <p:cNvPr id="21" name="TextBox 20">
            <a:extLst>
              <a:ext uri="{FF2B5EF4-FFF2-40B4-BE49-F238E27FC236}">
                <a16:creationId xmlns:a16="http://schemas.microsoft.com/office/drawing/2014/main" id="{43E57045-EB46-4460-BC06-46AE015D1018}"/>
              </a:ext>
            </a:extLst>
          </p:cNvPr>
          <p:cNvSpPr txBox="1"/>
          <p:nvPr/>
        </p:nvSpPr>
        <p:spPr>
          <a:xfrm>
            <a:off x="20320" y="5139151"/>
            <a:ext cx="12192000"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The baby </a:t>
            </a:r>
            <a:r>
              <a:rPr kumimoji="0" lang="en-HK" sz="3200" b="1" i="0" u="none" strike="noStrike" kern="1200" cap="none" spc="0" normalizeH="0" baseline="0" noProof="0" dirty="0">
                <a:ln>
                  <a:noFill/>
                </a:ln>
                <a:solidFill>
                  <a:srgbClr val="EEC100"/>
                </a:solidFill>
                <a:effectLst/>
                <a:uLnTx/>
                <a:uFillTx/>
                <a:latin typeface="Century Gothic" panose="020B0502020202020204" pitchFamily="34" charset="0"/>
                <a:ea typeface="+mn-ea"/>
                <a:cs typeface="Calibri" panose="020F0502020204030204" pitchFamily="34" charset="0"/>
              </a:rPr>
              <a:t>should/ought to</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sleep</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116182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3" name="8-1-3-1 slide 11 soll.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subTnLst>
                                    <p:audio>
                                      <p:cMediaNode>
                                        <p:cTn display="0" masterRel="sameClick">
                                          <p:stCondLst>
                                            <p:cond evt="begin" delay="0">
                                              <p:tn val="13"/>
                                            </p:cond>
                                          </p:stCondLst>
                                          <p:endCondLst>
                                            <p:cond evt="onStopAudio" delay="0">
                                              <p:tgtEl>
                                                <p:sldTgt/>
                                              </p:tgtEl>
                                            </p:cond>
                                          </p:endCondLst>
                                        </p:cTn>
                                        <p:tgtEl>
                                          <p:sndTgt r:embed="rId4" name="8-1-3-1 slide 11 das Baby.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p:bldP spid="20"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hlinkClick r:id="" action="ppaction://noaction">
              <a:snd r:embed="rId5" name="16. sollen.wav"/>
            </a:hlinkClick>
            <a:extLst>
              <a:ext uri="{FF2B5EF4-FFF2-40B4-BE49-F238E27FC236}">
                <a16:creationId xmlns:a16="http://schemas.microsoft.com/office/drawing/2014/main" id="{0A81F289-7E6E-448A-92B2-46262443EDD7}"/>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336"/>
          <a:stretch/>
        </p:blipFill>
        <p:spPr>
          <a:xfrm>
            <a:off x="9797865" y="1690859"/>
            <a:ext cx="1115680" cy="1255637"/>
          </a:xfrm>
          <a:prstGeom prst="rect">
            <a:avLst/>
          </a:prstGeom>
        </p:spPr>
      </p:pic>
      <p:pic>
        <p:nvPicPr>
          <p:cNvPr id="17" name="Picture 16" descr="background rectangle">
            <a:extLst>
              <a:ext uri="{FF2B5EF4-FFF2-40B4-BE49-F238E27FC236}">
                <a16:creationId xmlns:a16="http://schemas.microsoft.com/office/drawing/2014/main" id="{41CD900C-1AD0-4EA4-A066-384B736EDB1F}"/>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88876"/>
            <a:ext cx="2893724" cy="869950"/>
          </a:xfrm>
          <a:prstGeom prst="rect">
            <a:avLst/>
          </a:prstGeom>
        </p:spPr>
      </p:pic>
      <p:sp>
        <p:nvSpPr>
          <p:cNvPr id="19" name="Rounded Rectangle 11">
            <a:extLst>
              <a:ext uri="{FF2B5EF4-FFF2-40B4-BE49-F238E27FC236}">
                <a16:creationId xmlns:a16="http://schemas.microsoft.com/office/drawing/2014/main" id="{9A444EE5-DC08-4191-A5B0-C2B7BEDE296D}"/>
              </a:ext>
            </a:extLst>
          </p:cNvPr>
          <p:cNvSpPr/>
          <p:nvPr/>
        </p:nvSpPr>
        <p:spPr>
          <a:xfrm>
            <a:off x="9483071" y="486077"/>
            <a:ext cx="238952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819842DF-993B-4669-9FC5-8748E1099DFB}"/>
              </a:ext>
            </a:extLst>
          </p:cNvPr>
          <p:cNvSpPr>
            <a:spLocks noGrp="1"/>
          </p:cNvSpPr>
          <p:nvPr>
            <p:ph type="title"/>
          </p:nvPr>
        </p:nvSpPr>
        <p:spPr>
          <a:xfrm>
            <a:off x="0" y="188877"/>
            <a:ext cx="2595716" cy="698120"/>
          </a:xfrm>
        </p:spPr>
        <p:txBody>
          <a:bodyPr>
            <a:normAutofit/>
          </a:bodyPr>
          <a:lstStyle/>
          <a:p>
            <a:r>
              <a:rPr lang="en-US" sz="3600" b="1" dirty="0" err="1">
                <a:solidFill>
                  <a:schemeClr val="bg1"/>
                </a:solidFill>
              </a:rPr>
              <a:t>Vokabeln</a:t>
            </a:r>
            <a:endParaRPr lang="en-GB" sz="3600" b="1" dirty="0">
              <a:solidFill>
                <a:schemeClr val="bg1"/>
              </a:solidFill>
            </a:endParaRPr>
          </a:p>
        </p:txBody>
      </p:sp>
      <p:pic>
        <p:nvPicPr>
          <p:cNvPr id="18" name="Picture 2" descr="Baby, Girl, Neutral, Child, Cute, Kid, Infant, Sweet">
            <a:extLst>
              <a:ext uri="{FF2B5EF4-FFF2-40B4-BE49-F238E27FC236}">
                <a16:creationId xmlns:a16="http://schemas.microsoft.com/office/drawing/2014/main" id="{2ED1CCF8-35CB-4267-90AA-66724E2F5EA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76554" y="2736984"/>
            <a:ext cx="1184116" cy="1384032"/>
          </a:xfrm>
          <a:prstGeom prst="rect">
            <a:avLst/>
          </a:prstGeom>
          <a:noFill/>
          <a:extLst>
            <a:ext uri="{909E8E84-426E-40DD-AFC4-6F175D3DCCD1}">
              <a14:hiddenFill xmlns:a14="http://schemas.microsoft.com/office/drawing/2010/main">
                <a:solidFill>
                  <a:srgbClr val="FFFFFF"/>
                </a:solidFill>
              </a14:hiddenFill>
            </a:ext>
          </a:extLst>
        </p:spPr>
      </p:pic>
      <p:sp>
        <p:nvSpPr>
          <p:cNvPr id="12" name="Action Button: Help 11">
            <a:hlinkClick r:id="" action="ppaction://noaction" highlightClick="1"/>
            <a:extLst>
              <a:ext uri="{FF2B5EF4-FFF2-40B4-BE49-F238E27FC236}">
                <a16:creationId xmlns:a16="http://schemas.microsoft.com/office/drawing/2014/main" id="{541528B2-CD12-44E0-836D-640E0F32C24C}"/>
              </a:ext>
            </a:extLst>
          </p:cNvPr>
          <p:cNvSpPr/>
          <p:nvPr/>
        </p:nvSpPr>
        <p:spPr>
          <a:xfrm>
            <a:off x="3154020" y="2497973"/>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3" name="TextBox 12">
            <a:extLst>
              <a:ext uri="{FF2B5EF4-FFF2-40B4-BE49-F238E27FC236}">
                <a16:creationId xmlns:a16="http://schemas.microsoft.com/office/drawing/2014/main" id="{152975F4-FA7B-4BA6-BFBB-FA4A2BD172EB}"/>
              </a:ext>
            </a:extLst>
          </p:cNvPr>
          <p:cNvSpPr txBox="1"/>
          <p:nvPr/>
        </p:nvSpPr>
        <p:spPr>
          <a:xfrm>
            <a:off x="3038170" y="486077"/>
            <a:ext cx="5414904"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soll</a:t>
            </a:r>
            <a:endParaRPr kumimoji="0" lang="en-GB" sz="115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8C3A8610-E82B-4903-B92A-FA53CC3A9215}"/>
              </a:ext>
            </a:extLst>
          </p:cNvPr>
          <p:cNvSpPr txBox="1"/>
          <p:nvPr/>
        </p:nvSpPr>
        <p:spPr>
          <a:xfrm>
            <a:off x="3352036" y="2348125"/>
            <a:ext cx="541490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ought | should</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15" name="Action Button: Help 14">
            <a:hlinkClick r:id="" action="ppaction://noaction" highlightClick="1"/>
            <a:extLst>
              <a:ext uri="{FF2B5EF4-FFF2-40B4-BE49-F238E27FC236}">
                <a16:creationId xmlns:a16="http://schemas.microsoft.com/office/drawing/2014/main" id="{F4F0E3B7-7759-459C-88AB-4EC7FF9F1C46}"/>
              </a:ext>
            </a:extLst>
          </p:cNvPr>
          <p:cNvSpPr/>
          <p:nvPr/>
        </p:nvSpPr>
        <p:spPr>
          <a:xfrm>
            <a:off x="3154020" y="4839678"/>
            <a:ext cx="542518" cy="478980"/>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2" name="TextBox 21">
            <a:extLst>
              <a:ext uri="{FF2B5EF4-FFF2-40B4-BE49-F238E27FC236}">
                <a16:creationId xmlns:a16="http://schemas.microsoft.com/office/drawing/2014/main" id="{16601A7F-3584-41F2-A5B4-54573D1F9109}"/>
              </a:ext>
            </a:extLst>
          </p:cNvPr>
          <p:cNvSpPr txBox="1"/>
          <p:nvPr/>
        </p:nvSpPr>
        <p:spPr>
          <a:xfrm>
            <a:off x="444416" y="3961012"/>
            <a:ext cx="1362058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 sz="4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Das Baby</a:t>
            </a:r>
            <a:r>
              <a:rPr kumimoji="0" lang="zh-CN" altLang="en-US" sz="4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华文仿宋" panose="02010600040101010101" pitchFamily="2" charset="-122"/>
                <a:cs typeface="+mn-cs"/>
              </a:rPr>
              <a:t> </a:t>
            </a:r>
            <a:r>
              <a:rPr kumimoji="0" lang="de" sz="4800" b="1" i="0" u="none" strike="noStrike" kern="1200" cap="none" spc="0" normalizeH="0" baseline="0" noProof="0" dirty="0">
                <a:ln>
                  <a:noFill/>
                </a:ln>
                <a:solidFill>
                  <a:srgbClr val="EEC100"/>
                </a:solidFill>
                <a:effectLst/>
                <a:uLnTx/>
                <a:uFillTx/>
                <a:latin typeface="Century Gothic" panose="020B0502020202020204" pitchFamily="34" charset="0"/>
                <a:ea typeface="+mn-ea"/>
                <a:cs typeface="Calibri" panose="020F0502020204030204" pitchFamily="34" charset="0"/>
              </a:rPr>
              <a:t>soll </a:t>
            </a:r>
            <a:r>
              <a:rPr kumimoji="0" lang="en-GB" sz="4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schlafen</a:t>
            </a:r>
            <a:r>
              <a:rPr kumimoji="0" lang="en-GB" sz="4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23" name="TextBox 22">
            <a:extLst>
              <a:ext uri="{FF2B5EF4-FFF2-40B4-BE49-F238E27FC236}">
                <a16:creationId xmlns:a16="http://schemas.microsoft.com/office/drawing/2014/main" id="{7DF59892-5460-4148-93B2-771A72834772}"/>
              </a:ext>
            </a:extLst>
          </p:cNvPr>
          <p:cNvSpPr txBox="1"/>
          <p:nvPr/>
        </p:nvSpPr>
        <p:spPr>
          <a:xfrm>
            <a:off x="2893724" y="4853997"/>
            <a:ext cx="872196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The baby </a:t>
            </a:r>
            <a:r>
              <a:rPr kumimoji="0" lang="en-HK" sz="3200" b="1" i="0" u="none" strike="noStrike" kern="1200" cap="none" spc="0" normalizeH="0" baseline="0" noProof="0" dirty="0">
                <a:ln>
                  <a:noFill/>
                </a:ln>
                <a:solidFill>
                  <a:srgbClr val="EEC100"/>
                </a:solidFill>
                <a:effectLst/>
                <a:uLnTx/>
                <a:uFillTx/>
                <a:latin typeface="Century Gothic" panose="020B0502020202020204" pitchFamily="34" charset="0"/>
                <a:ea typeface="+mn-ea"/>
                <a:cs typeface="Calibri" panose="020F0502020204030204" pitchFamily="34" charset="0"/>
              </a:rPr>
              <a:t>should / ought to</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sleep</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2012282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subTnLst>
                                    <p:audio>
                                      <p:cMediaNode>
                                        <p:cTn display="0" masterRel="sameClick">
                                          <p:stCondLst>
                                            <p:cond evt="begin" delay="0">
                                              <p:tn val="13"/>
                                            </p:cond>
                                          </p:stCondLst>
                                          <p:endCondLst>
                                            <p:cond evt="onStopAudio" delay="0">
                                              <p:tgtEl>
                                                <p:sldTgt/>
                                              </p:tgtEl>
                                            </p:cond>
                                          </p:endCondLst>
                                        </p:cTn>
                                        <p:tgtEl>
                                          <p:sndTgt r:embed="rId3" name="8-1-3-1 slide 11 soll.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subTnLst>
                                    <p:audio>
                                      <p:cMediaNode>
                                        <p:cTn display="0" masterRel="sameClick">
                                          <p:stCondLst>
                                            <p:cond evt="begin" delay="0">
                                              <p:tn val="26"/>
                                            </p:cond>
                                          </p:stCondLst>
                                          <p:endCondLst>
                                            <p:cond evt="onStopAudio" delay="0">
                                              <p:tgtEl>
                                                <p:sldTgt/>
                                              </p:tgtEl>
                                            </p:cond>
                                          </p:endCondLst>
                                        </p:cTn>
                                        <p:tgtEl>
                                          <p:sndTgt r:embed="rId4" name="8-1-3-1 slide 11 das Baby.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P spid="15" grpId="0" animBg="1"/>
      <p:bldP spid="22"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653668" cy="869950"/>
          </a:xfrm>
          <a:prstGeom prst="rect">
            <a:avLst/>
          </a:prstGeom>
        </p:spPr>
      </p:pic>
      <p:sp>
        <p:nvSpPr>
          <p:cNvPr id="4" name="Title 3"/>
          <p:cNvSpPr>
            <a:spLocks noGrp="1"/>
          </p:cNvSpPr>
          <p:nvPr>
            <p:ph type="title"/>
          </p:nvPr>
        </p:nvSpPr>
        <p:spPr>
          <a:xfrm>
            <a:off x="0" y="294041"/>
            <a:ext cx="6244683" cy="707849"/>
          </a:xfrm>
        </p:spPr>
        <p:txBody>
          <a:bodyPr>
            <a:normAutofit/>
          </a:bodyPr>
          <a:lstStyle/>
          <a:p>
            <a:r>
              <a:rPr lang="en-GB" sz="3600" b="1" dirty="0">
                <a:solidFill>
                  <a:schemeClr val="bg1"/>
                </a:solidFill>
              </a:rPr>
              <a:t>das </a:t>
            </a:r>
            <a:r>
              <a:rPr lang="en-GB" sz="3600" b="1" dirty="0" err="1">
                <a:solidFill>
                  <a:schemeClr val="bg1"/>
                </a:solidFill>
              </a:rPr>
              <a:t>Modalverb</a:t>
            </a:r>
            <a:r>
              <a:rPr lang="en-GB" sz="3600" b="1" dirty="0">
                <a:solidFill>
                  <a:schemeClr val="bg1"/>
                </a:solidFill>
              </a:rPr>
              <a:t> </a:t>
            </a:r>
            <a:r>
              <a:rPr lang="en-GB" sz="3600" b="1" i="1" dirty="0" err="1">
                <a:solidFill>
                  <a:schemeClr val="bg1"/>
                </a:solidFill>
              </a:rPr>
              <a:t>sollen</a:t>
            </a:r>
            <a:endParaRPr lang="en-GB" sz="3600" b="1" i="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71090" y="1218847"/>
            <a:ext cx="5653668" cy="830997"/>
          </a:xfrm>
          <a:prstGeom prst="rect">
            <a:avLst/>
          </a:prstGeom>
          <a:noFill/>
        </p:spPr>
        <p:txBody>
          <a:bodyPr wrap="square" rtlCol="0">
            <a:spAutoFit/>
          </a:bodyPr>
          <a:lstStyle/>
          <a:p>
            <a:r>
              <a:rPr lang="en-US" sz="2400" dirty="0">
                <a:solidFill>
                  <a:schemeClr val="accent5">
                    <a:lumMod val="50000"/>
                  </a:schemeClr>
                </a:solidFill>
              </a:rPr>
              <a:t>You have already learnt these </a:t>
            </a:r>
            <a:r>
              <a:rPr lang="en-US" sz="2400" u="sng" dirty="0">
                <a:solidFill>
                  <a:schemeClr val="accent5">
                    <a:lumMod val="50000"/>
                  </a:schemeClr>
                </a:solidFill>
              </a:rPr>
              <a:t>modal</a:t>
            </a:r>
            <a:r>
              <a:rPr lang="en-US" sz="2400" dirty="0">
                <a:solidFill>
                  <a:schemeClr val="accent5">
                    <a:lumMod val="50000"/>
                  </a:schemeClr>
                </a:solidFill>
              </a:rPr>
              <a:t> verbs:  </a:t>
            </a:r>
          </a:p>
        </p:txBody>
      </p:sp>
      <p:sp>
        <p:nvSpPr>
          <p:cNvPr id="6" name="TextBox 5">
            <a:extLst>
              <a:ext uri="{FF2B5EF4-FFF2-40B4-BE49-F238E27FC236}">
                <a16:creationId xmlns:a16="http://schemas.microsoft.com/office/drawing/2014/main" id="{9CA970B2-ADE0-4F1F-83F9-1D17BC4DDBE1}"/>
              </a:ext>
            </a:extLst>
          </p:cNvPr>
          <p:cNvSpPr txBox="1"/>
          <p:nvPr/>
        </p:nvSpPr>
        <p:spPr>
          <a:xfrm>
            <a:off x="120454" y="2153613"/>
            <a:ext cx="5563891" cy="461665"/>
          </a:xfrm>
          <a:prstGeom prst="rect">
            <a:avLst/>
          </a:prstGeom>
          <a:noFill/>
        </p:spPr>
        <p:txBody>
          <a:bodyPr wrap="square" rtlCol="0">
            <a:spAutoFit/>
          </a:bodyPr>
          <a:lstStyle/>
          <a:p>
            <a:r>
              <a:rPr lang="en-US" sz="2400" b="1" dirty="0" err="1">
                <a:solidFill>
                  <a:schemeClr val="accent5">
                    <a:lumMod val="50000"/>
                  </a:schemeClr>
                </a:solidFill>
              </a:rPr>
              <a:t>dürfen</a:t>
            </a:r>
            <a:endParaRPr lang="en-US" sz="2400" b="1" dirty="0">
              <a:solidFill>
                <a:schemeClr val="accent5">
                  <a:lumMod val="50000"/>
                </a:schemeClr>
              </a:solidFill>
            </a:endParaRPr>
          </a:p>
        </p:txBody>
      </p:sp>
      <p:sp>
        <p:nvSpPr>
          <p:cNvPr id="2" name="TextBox 1">
            <a:extLst>
              <a:ext uri="{FF2B5EF4-FFF2-40B4-BE49-F238E27FC236}">
                <a16:creationId xmlns:a16="http://schemas.microsoft.com/office/drawing/2014/main" id="{E354CE61-F0A6-4598-9FDD-B31A6F823F6D}"/>
              </a:ext>
            </a:extLst>
          </p:cNvPr>
          <p:cNvSpPr txBox="1"/>
          <p:nvPr/>
        </p:nvSpPr>
        <p:spPr>
          <a:xfrm>
            <a:off x="429166" y="2125722"/>
            <a:ext cx="1676400" cy="461665"/>
          </a:xfrm>
          <a:prstGeom prst="rect">
            <a:avLst/>
          </a:prstGeom>
          <a:solidFill>
            <a:schemeClr val="bg1"/>
          </a:solidFill>
        </p:spPr>
        <p:txBody>
          <a:bodyPr wrap="square" rtlCol="0">
            <a:spAutoFit/>
          </a:bodyPr>
          <a:lstStyle/>
          <a:p>
            <a:pPr algn="l"/>
            <a:r>
              <a:rPr lang="en-US" sz="2400" b="1" dirty="0">
                <a:solidFill>
                  <a:schemeClr val="accent5">
                    <a:lumMod val="50000"/>
                  </a:schemeClr>
                </a:solidFill>
              </a:rPr>
              <a:t>_________</a:t>
            </a:r>
            <a:endParaRPr lang="en-GB" sz="2400" b="1" dirty="0">
              <a:solidFill>
                <a:schemeClr val="accent5">
                  <a:lumMod val="50000"/>
                </a:schemeClr>
              </a:solidFill>
            </a:endParaRPr>
          </a:p>
        </p:txBody>
      </p:sp>
      <p:sp>
        <p:nvSpPr>
          <p:cNvPr id="8" name="TextBox 7">
            <a:extLst>
              <a:ext uri="{FF2B5EF4-FFF2-40B4-BE49-F238E27FC236}">
                <a16:creationId xmlns:a16="http://schemas.microsoft.com/office/drawing/2014/main" id="{E79B513E-DB4C-425E-946B-15125C9D69AA}"/>
              </a:ext>
            </a:extLst>
          </p:cNvPr>
          <p:cNvSpPr txBox="1"/>
          <p:nvPr/>
        </p:nvSpPr>
        <p:spPr>
          <a:xfrm>
            <a:off x="146725" y="2833851"/>
            <a:ext cx="1957192" cy="461665"/>
          </a:xfrm>
          <a:prstGeom prst="rect">
            <a:avLst/>
          </a:prstGeom>
          <a:noFill/>
        </p:spPr>
        <p:txBody>
          <a:bodyPr wrap="square" rtlCol="0">
            <a:spAutoFit/>
          </a:bodyPr>
          <a:lstStyle/>
          <a:p>
            <a:r>
              <a:rPr lang="en-US" sz="2400" b="1" dirty="0" err="1">
                <a:solidFill>
                  <a:schemeClr val="accent5">
                    <a:lumMod val="50000"/>
                  </a:schemeClr>
                </a:solidFill>
              </a:rPr>
              <a:t>können</a:t>
            </a:r>
            <a:endParaRPr lang="en-US" sz="2400" b="1" dirty="0">
              <a:solidFill>
                <a:schemeClr val="accent5">
                  <a:lumMod val="50000"/>
                </a:schemeClr>
              </a:solidFill>
            </a:endParaRPr>
          </a:p>
        </p:txBody>
      </p:sp>
      <p:sp>
        <p:nvSpPr>
          <p:cNvPr id="9" name="TextBox 8">
            <a:extLst>
              <a:ext uri="{FF2B5EF4-FFF2-40B4-BE49-F238E27FC236}">
                <a16:creationId xmlns:a16="http://schemas.microsoft.com/office/drawing/2014/main" id="{C89AA3E6-4314-46B9-9CEB-5AF4821DA509}"/>
              </a:ext>
            </a:extLst>
          </p:cNvPr>
          <p:cNvSpPr txBox="1"/>
          <p:nvPr/>
        </p:nvSpPr>
        <p:spPr>
          <a:xfrm>
            <a:off x="405877" y="2821910"/>
            <a:ext cx="1676400" cy="461665"/>
          </a:xfrm>
          <a:prstGeom prst="rect">
            <a:avLst/>
          </a:prstGeom>
          <a:solidFill>
            <a:schemeClr val="bg1"/>
          </a:solidFill>
        </p:spPr>
        <p:txBody>
          <a:bodyPr wrap="square" rtlCol="0">
            <a:spAutoFit/>
          </a:bodyPr>
          <a:lstStyle/>
          <a:p>
            <a:pPr algn="l"/>
            <a:r>
              <a:rPr lang="en-US" sz="2400" b="1" dirty="0">
                <a:solidFill>
                  <a:schemeClr val="accent5">
                    <a:lumMod val="50000"/>
                  </a:schemeClr>
                </a:solidFill>
              </a:rPr>
              <a:t>_________</a:t>
            </a:r>
            <a:endParaRPr lang="en-GB" sz="2400" b="1" dirty="0">
              <a:solidFill>
                <a:schemeClr val="accent5">
                  <a:lumMod val="50000"/>
                </a:schemeClr>
              </a:solidFill>
            </a:endParaRPr>
          </a:p>
        </p:txBody>
      </p:sp>
      <p:sp>
        <p:nvSpPr>
          <p:cNvPr id="10" name="TextBox 9">
            <a:extLst>
              <a:ext uri="{FF2B5EF4-FFF2-40B4-BE49-F238E27FC236}">
                <a16:creationId xmlns:a16="http://schemas.microsoft.com/office/drawing/2014/main" id="{DCFD9B97-3A86-49F2-A52A-890166D02F4A}"/>
              </a:ext>
            </a:extLst>
          </p:cNvPr>
          <p:cNvSpPr txBox="1"/>
          <p:nvPr/>
        </p:nvSpPr>
        <p:spPr>
          <a:xfrm>
            <a:off x="143121" y="3472195"/>
            <a:ext cx="1957192" cy="461665"/>
          </a:xfrm>
          <a:prstGeom prst="rect">
            <a:avLst/>
          </a:prstGeom>
          <a:noFill/>
        </p:spPr>
        <p:txBody>
          <a:bodyPr wrap="square" rtlCol="0">
            <a:spAutoFit/>
          </a:bodyPr>
          <a:lstStyle/>
          <a:p>
            <a:r>
              <a:rPr lang="en-US" sz="2400" b="1" dirty="0" err="1">
                <a:solidFill>
                  <a:schemeClr val="accent5">
                    <a:lumMod val="50000"/>
                  </a:schemeClr>
                </a:solidFill>
              </a:rPr>
              <a:t>mögen</a:t>
            </a:r>
            <a:r>
              <a:rPr lang="en-US" sz="2400" b="1" dirty="0">
                <a:solidFill>
                  <a:schemeClr val="accent5">
                    <a:lumMod val="50000"/>
                  </a:schemeClr>
                </a:solidFill>
              </a:rPr>
              <a:t> </a:t>
            </a:r>
          </a:p>
        </p:txBody>
      </p:sp>
      <p:sp>
        <p:nvSpPr>
          <p:cNvPr id="11" name="TextBox 10">
            <a:extLst>
              <a:ext uri="{FF2B5EF4-FFF2-40B4-BE49-F238E27FC236}">
                <a16:creationId xmlns:a16="http://schemas.microsoft.com/office/drawing/2014/main" id="{5CD4C1C1-6436-45E4-80F8-CFDF8FF3CFDB}"/>
              </a:ext>
            </a:extLst>
          </p:cNvPr>
          <p:cNvSpPr txBox="1"/>
          <p:nvPr/>
        </p:nvSpPr>
        <p:spPr>
          <a:xfrm>
            <a:off x="516485" y="3497602"/>
            <a:ext cx="1676400" cy="461665"/>
          </a:xfrm>
          <a:prstGeom prst="rect">
            <a:avLst/>
          </a:prstGeom>
          <a:solidFill>
            <a:schemeClr val="bg1"/>
          </a:solidFill>
        </p:spPr>
        <p:txBody>
          <a:bodyPr wrap="square" rtlCol="0">
            <a:spAutoFit/>
          </a:bodyPr>
          <a:lstStyle/>
          <a:p>
            <a:pPr algn="l"/>
            <a:r>
              <a:rPr lang="en-US" sz="2400" b="1" dirty="0">
                <a:solidFill>
                  <a:schemeClr val="accent5">
                    <a:lumMod val="50000"/>
                  </a:schemeClr>
                </a:solidFill>
              </a:rPr>
              <a:t>_________</a:t>
            </a:r>
            <a:endParaRPr lang="en-GB" sz="2400" b="1" dirty="0">
              <a:solidFill>
                <a:schemeClr val="accent5">
                  <a:lumMod val="50000"/>
                </a:schemeClr>
              </a:solidFill>
            </a:endParaRPr>
          </a:p>
        </p:txBody>
      </p:sp>
      <p:sp>
        <p:nvSpPr>
          <p:cNvPr id="13" name="TextBox 12">
            <a:extLst>
              <a:ext uri="{FF2B5EF4-FFF2-40B4-BE49-F238E27FC236}">
                <a16:creationId xmlns:a16="http://schemas.microsoft.com/office/drawing/2014/main" id="{B9346C69-7E76-4C2A-97F4-A57FFCB711AB}"/>
              </a:ext>
            </a:extLst>
          </p:cNvPr>
          <p:cNvSpPr txBox="1"/>
          <p:nvPr/>
        </p:nvSpPr>
        <p:spPr>
          <a:xfrm>
            <a:off x="143121" y="4111641"/>
            <a:ext cx="1957192" cy="461665"/>
          </a:xfrm>
          <a:prstGeom prst="rect">
            <a:avLst/>
          </a:prstGeom>
          <a:noFill/>
        </p:spPr>
        <p:txBody>
          <a:bodyPr wrap="square" rtlCol="0">
            <a:spAutoFit/>
          </a:bodyPr>
          <a:lstStyle/>
          <a:p>
            <a:r>
              <a:rPr lang="en-US" sz="2400" b="1" dirty="0" err="1">
                <a:solidFill>
                  <a:schemeClr val="accent5">
                    <a:lumMod val="50000"/>
                  </a:schemeClr>
                </a:solidFill>
              </a:rPr>
              <a:t>müssen</a:t>
            </a:r>
            <a:r>
              <a:rPr lang="en-US" sz="2400" b="1" dirty="0">
                <a:solidFill>
                  <a:schemeClr val="accent5">
                    <a:lumMod val="50000"/>
                  </a:schemeClr>
                </a:solidFill>
              </a:rPr>
              <a:t> </a:t>
            </a:r>
          </a:p>
        </p:txBody>
      </p:sp>
      <p:sp>
        <p:nvSpPr>
          <p:cNvPr id="14" name="TextBox 13">
            <a:extLst>
              <a:ext uri="{FF2B5EF4-FFF2-40B4-BE49-F238E27FC236}">
                <a16:creationId xmlns:a16="http://schemas.microsoft.com/office/drawing/2014/main" id="{9C2F9F79-8DDD-4ACE-BF57-EBEBF022608E}"/>
              </a:ext>
            </a:extLst>
          </p:cNvPr>
          <p:cNvSpPr txBox="1"/>
          <p:nvPr/>
        </p:nvSpPr>
        <p:spPr>
          <a:xfrm>
            <a:off x="120137" y="4747615"/>
            <a:ext cx="1957192" cy="461665"/>
          </a:xfrm>
          <a:prstGeom prst="rect">
            <a:avLst/>
          </a:prstGeom>
          <a:noFill/>
        </p:spPr>
        <p:txBody>
          <a:bodyPr wrap="square" rtlCol="0">
            <a:spAutoFit/>
          </a:bodyPr>
          <a:lstStyle/>
          <a:p>
            <a:r>
              <a:rPr lang="en-US" sz="2400" b="1" dirty="0" err="1">
                <a:solidFill>
                  <a:schemeClr val="accent5">
                    <a:lumMod val="50000"/>
                  </a:schemeClr>
                </a:solidFill>
              </a:rPr>
              <a:t>wollen</a:t>
            </a:r>
            <a:r>
              <a:rPr lang="en-US" sz="2400" b="1" dirty="0">
                <a:solidFill>
                  <a:schemeClr val="accent5">
                    <a:lumMod val="50000"/>
                  </a:schemeClr>
                </a:solidFill>
              </a:rPr>
              <a:t> </a:t>
            </a:r>
          </a:p>
        </p:txBody>
      </p:sp>
      <p:sp>
        <p:nvSpPr>
          <p:cNvPr id="15" name="TextBox 14">
            <a:extLst>
              <a:ext uri="{FF2B5EF4-FFF2-40B4-BE49-F238E27FC236}">
                <a16:creationId xmlns:a16="http://schemas.microsoft.com/office/drawing/2014/main" id="{B7C645C8-58CF-4BD9-98F3-0B5112FE52EE}"/>
              </a:ext>
            </a:extLst>
          </p:cNvPr>
          <p:cNvSpPr txBox="1"/>
          <p:nvPr/>
        </p:nvSpPr>
        <p:spPr>
          <a:xfrm>
            <a:off x="514036" y="4136354"/>
            <a:ext cx="1676400" cy="461665"/>
          </a:xfrm>
          <a:prstGeom prst="rect">
            <a:avLst/>
          </a:prstGeom>
          <a:solidFill>
            <a:schemeClr val="bg1"/>
          </a:solidFill>
        </p:spPr>
        <p:txBody>
          <a:bodyPr wrap="square" rtlCol="0">
            <a:spAutoFit/>
          </a:bodyPr>
          <a:lstStyle/>
          <a:p>
            <a:pPr algn="l"/>
            <a:r>
              <a:rPr lang="en-US" sz="2400" b="1" dirty="0">
                <a:solidFill>
                  <a:schemeClr val="accent5">
                    <a:lumMod val="50000"/>
                  </a:schemeClr>
                </a:solidFill>
              </a:rPr>
              <a:t>_________</a:t>
            </a:r>
            <a:endParaRPr lang="en-GB" sz="2400" b="1" dirty="0">
              <a:solidFill>
                <a:schemeClr val="accent5">
                  <a:lumMod val="50000"/>
                </a:schemeClr>
              </a:solidFill>
            </a:endParaRPr>
          </a:p>
        </p:txBody>
      </p:sp>
      <p:sp>
        <p:nvSpPr>
          <p:cNvPr id="16" name="TextBox 15">
            <a:extLst>
              <a:ext uri="{FF2B5EF4-FFF2-40B4-BE49-F238E27FC236}">
                <a16:creationId xmlns:a16="http://schemas.microsoft.com/office/drawing/2014/main" id="{9AF0B429-6986-4A61-BAB0-74527391CEA8}"/>
              </a:ext>
            </a:extLst>
          </p:cNvPr>
          <p:cNvSpPr txBox="1"/>
          <p:nvPr/>
        </p:nvSpPr>
        <p:spPr>
          <a:xfrm>
            <a:off x="455273" y="4750767"/>
            <a:ext cx="1676400" cy="461665"/>
          </a:xfrm>
          <a:prstGeom prst="rect">
            <a:avLst/>
          </a:prstGeom>
          <a:solidFill>
            <a:schemeClr val="bg1"/>
          </a:solidFill>
        </p:spPr>
        <p:txBody>
          <a:bodyPr wrap="square" rtlCol="0">
            <a:spAutoFit/>
          </a:bodyPr>
          <a:lstStyle/>
          <a:p>
            <a:pPr algn="l"/>
            <a:r>
              <a:rPr lang="en-US" sz="2400" b="1" dirty="0">
                <a:solidFill>
                  <a:schemeClr val="accent5">
                    <a:lumMod val="50000"/>
                  </a:schemeClr>
                </a:solidFill>
              </a:rPr>
              <a:t>_________</a:t>
            </a:r>
            <a:endParaRPr lang="en-GB" sz="2400" b="1" dirty="0">
              <a:solidFill>
                <a:schemeClr val="accent5">
                  <a:lumMod val="50000"/>
                </a:schemeClr>
              </a:solidFill>
            </a:endParaRPr>
          </a:p>
        </p:txBody>
      </p:sp>
      <p:sp>
        <p:nvSpPr>
          <p:cNvPr id="17" name="TextBox 16">
            <a:extLst>
              <a:ext uri="{FF2B5EF4-FFF2-40B4-BE49-F238E27FC236}">
                <a16:creationId xmlns:a16="http://schemas.microsoft.com/office/drawing/2014/main" id="{27AEA310-C3B5-41AA-98F6-166C734516CD}"/>
              </a:ext>
            </a:extLst>
          </p:cNvPr>
          <p:cNvSpPr txBox="1"/>
          <p:nvPr/>
        </p:nvSpPr>
        <p:spPr>
          <a:xfrm>
            <a:off x="2190436" y="2151532"/>
            <a:ext cx="3625825" cy="461665"/>
          </a:xfrm>
          <a:prstGeom prst="rect">
            <a:avLst/>
          </a:prstGeom>
          <a:noFill/>
        </p:spPr>
        <p:txBody>
          <a:bodyPr wrap="square" rtlCol="0">
            <a:spAutoFit/>
          </a:bodyPr>
          <a:lstStyle/>
          <a:p>
            <a:r>
              <a:rPr lang="en-US" sz="2400" i="1" dirty="0">
                <a:solidFill>
                  <a:srgbClr val="FA6500"/>
                </a:solidFill>
              </a:rPr>
              <a:t>to be allowed, may</a:t>
            </a:r>
          </a:p>
        </p:txBody>
      </p:sp>
      <p:sp>
        <p:nvSpPr>
          <p:cNvPr id="18" name="TextBox 17">
            <a:extLst>
              <a:ext uri="{FF2B5EF4-FFF2-40B4-BE49-F238E27FC236}">
                <a16:creationId xmlns:a16="http://schemas.microsoft.com/office/drawing/2014/main" id="{97C3EB5E-6A10-4FC0-869F-A608D5DC13E6}"/>
              </a:ext>
            </a:extLst>
          </p:cNvPr>
          <p:cNvSpPr txBox="1"/>
          <p:nvPr/>
        </p:nvSpPr>
        <p:spPr>
          <a:xfrm>
            <a:off x="2199532" y="2844807"/>
            <a:ext cx="3113873" cy="461665"/>
          </a:xfrm>
          <a:prstGeom prst="rect">
            <a:avLst/>
          </a:prstGeom>
          <a:noFill/>
        </p:spPr>
        <p:txBody>
          <a:bodyPr wrap="square" rtlCol="0">
            <a:spAutoFit/>
          </a:bodyPr>
          <a:lstStyle/>
          <a:p>
            <a:r>
              <a:rPr lang="en-US" sz="2400" i="1" dirty="0">
                <a:solidFill>
                  <a:srgbClr val="FA6500"/>
                </a:solidFill>
              </a:rPr>
              <a:t>to be able to, can</a:t>
            </a:r>
          </a:p>
        </p:txBody>
      </p:sp>
      <p:sp>
        <p:nvSpPr>
          <p:cNvPr id="19" name="TextBox 18">
            <a:extLst>
              <a:ext uri="{FF2B5EF4-FFF2-40B4-BE49-F238E27FC236}">
                <a16:creationId xmlns:a16="http://schemas.microsoft.com/office/drawing/2014/main" id="{5AC346ED-1221-47B0-9D0F-2B29EC2EFAC0}"/>
              </a:ext>
            </a:extLst>
          </p:cNvPr>
          <p:cNvSpPr txBox="1"/>
          <p:nvPr/>
        </p:nvSpPr>
        <p:spPr>
          <a:xfrm>
            <a:off x="2190436" y="3552829"/>
            <a:ext cx="3118193" cy="461665"/>
          </a:xfrm>
          <a:prstGeom prst="rect">
            <a:avLst/>
          </a:prstGeom>
          <a:noFill/>
        </p:spPr>
        <p:txBody>
          <a:bodyPr wrap="square" rtlCol="0">
            <a:spAutoFit/>
          </a:bodyPr>
          <a:lstStyle/>
          <a:p>
            <a:r>
              <a:rPr lang="en-US" sz="2400" i="1" dirty="0">
                <a:solidFill>
                  <a:srgbClr val="FA6500"/>
                </a:solidFill>
              </a:rPr>
              <a:t>to like, liking</a:t>
            </a:r>
          </a:p>
        </p:txBody>
      </p:sp>
      <p:sp>
        <p:nvSpPr>
          <p:cNvPr id="20" name="TextBox 19">
            <a:extLst>
              <a:ext uri="{FF2B5EF4-FFF2-40B4-BE49-F238E27FC236}">
                <a16:creationId xmlns:a16="http://schemas.microsoft.com/office/drawing/2014/main" id="{D3ACC57C-C63E-40F3-87BE-F41F1A8C5949}"/>
              </a:ext>
            </a:extLst>
          </p:cNvPr>
          <p:cNvSpPr txBox="1"/>
          <p:nvPr/>
        </p:nvSpPr>
        <p:spPr>
          <a:xfrm>
            <a:off x="2199532" y="4136354"/>
            <a:ext cx="2875834" cy="461665"/>
          </a:xfrm>
          <a:prstGeom prst="rect">
            <a:avLst/>
          </a:prstGeom>
          <a:noFill/>
        </p:spPr>
        <p:txBody>
          <a:bodyPr wrap="square" rtlCol="0">
            <a:spAutoFit/>
          </a:bodyPr>
          <a:lstStyle/>
          <a:p>
            <a:r>
              <a:rPr lang="en-US" sz="2400" i="1" dirty="0">
                <a:solidFill>
                  <a:srgbClr val="FA6500"/>
                </a:solidFill>
              </a:rPr>
              <a:t>to have to, must</a:t>
            </a:r>
          </a:p>
        </p:txBody>
      </p:sp>
      <p:sp>
        <p:nvSpPr>
          <p:cNvPr id="21" name="TextBox 20">
            <a:extLst>
              <a:ext uri="{FF2B5EF4-FFF2-40B4-BE49-F238E27FC236}">
                <a16:creationId xmlns:a16="http://schemas.microsoft.com/office/drawing/2014/main" id="{3F521D16-CBB7-48B4-B8B1-FFFF6AFEBE7D}"/>
              </a:ext>
            </a:extLst>
          </p:cNvPr>
          <p:cNvSpPr txBox="1"/>
          <p:nvPr/>
        </p:nvSpPr>
        <p:spPr>
          <a:xfrm>
            <a:off x="2199532" y="4771481"/>
            <a:ext cx="1676401" cy="461665"/>
          </a:xfrm>
          <a:prstGeom prst="rect">
            <a:avLst/>
          </a:prstGeom>
          <a:noFill/>
        </p:spPr>
        <p:txBody>
          <a:bodyPr wrap="square" rtlCol="0">
            <a:spAutoFit/>
          </a:bodyPr>
          <a:lstStyle/>
          <a:p>
            <a:r>
              <a:rPr lang="en-US" sz="2400" i="1" dirty="0">
                <a:solidFill>
                  <a:srgbClr val="FA6500"/>
                </a:solidFill>
              </a:rPr>
              <a:t>to want</a:t>
            </a:r>
          </a:p>
        </p:txBody>
      </p:sp>
      <p:sp>
        <p:nvSpPr>
          <p:cNvPr id="25" name="TextBox 24">
            <a:extLst>
              <a:ext uri="{FF2B5EF4-FFF2-40B4-BE49-F238E27FC236}">
                <a16:creationId xmlns:a16="http://schemas.microsoft.com/office/drawing/2014/main" id="{1195C413-58D9-4DA0-B328-33F7169D2399}"/>
              </a:ext>
            </a:extLst>
          </p:cNvPr>
          <p:cNvSpPr txBox="1"/>
          <p:nvPr/>
        </p:nvSpPr>
        <p:spPr>
          <a:xfrm>
            <a:off x="6629773" y="2153612"/>
            <a:ext cx="5244625" cy="461665"/>
          </a:xfrm>
          <a:prstGeom prst="rect">
            <a:avLst/>
          </a:prstGeom>
          <a:noFill/>
        </p:spPr>
        <p:txBody>
          <a:bodyPr wrap="square" rtlCol="0">
            <a:spAutoFit/>
          </a:bodyPr>
          <a:lstStyle/>
          <a:p>
            <a:r>
              <a:rPr lang="en-US" sz="2400" b="1" dirty="0">
                <a:solidFill>
                  <a:schemeClr val="accent5">
                    <a:lumMod val="50000"/>
                  </a:schemeClr>
                </a:solidFill>
              </a:rPr>
              <a:t>Ich </a:t>
            </a:r>
            <a:r>
              <a:rPr lang="en-US" sz="2400" b="1" dirty="0" err="1">
                <a:solidFill>
                  <a:schemeClr val="accent5">
                    <a:lumMod val="50000"/>
                  </a:schemeClr>
                </a:solidFill>
              </a:rPr>
              <a:t>soll</a:t>
            </a:r>
            <a:r>
              <a:rPr lang="en-US" sz="2400" b="1" dirty="0">
                <a:solidFill>
                  <a:schemeClr val="accent5">
                    <a:lumMod val="50000"/>
                  </a:schemeClr>
                </a:solidFill>
              </a:rPr>
              <a:t> </a:t>
            </a:r>
            <a:r>
              <a:rPr lang="en-US" sz="2400" b="1" dirty="0" err="1">
                <a:solidFill>
                  <a:schemeClr val="accent5">
                    <a:lumMod val="50000"/>
                  </a:schemeClr>
                </a:solidFill>
              </a:rPr>
              <a:t>eine</a:t>
            </a:r>
            <a:r>
              <a:rPr lang="en-US" sz="2400" b="1" dirty="0">
                <a:solidFill>
                  <a:schemeClr val="accent5">
                    <a:lumMod val="50000"/>
                  </a:schemeClr>
                </a:solidFill>
              </a:rPr>
              <a:t> </a:t>
            </a:r>
            <a:r>
              <a:rPr lang="en-US" sz="2400" b="1" dirty="0" err="1">
                <a:solidFill>
                  <a:schemeClr val="accent5">
                    <a:lumMod val="50000"/>
                  </a:schemeClr>
                </a:solidFill>
              </a:rPr>
              <a:t>Geschichte</a:t>
            </a:r>
            <a:r>
              <a:rPr lang="en-US" sz="2400" b="1" dirty="0">
                <a:solidFill>
                  <a:schemeClr val="accent5">
                    <a:lumMod val="50000"/>
                  </a:schemeClr>
                </a:solidFill>
              </a:rPr>
              <a:t> </a:t>
            </a:r>
            <a:r>
              <a:rPr lang="en-US" sz="2400" b="1" dirty="0" err="1">
                <a:solidFill>
                  <a:schemeClr val="accent5">
                    <a:lumMod val="50000"/>
                  </a:schemeClr>
                </a:solidFill>
              </a:rPr>
              <a:t>erzählen</a:t>
            </a:r>
            <a:r>
              <a:rPr lang="en-US" sz="2400" b="1" dirty="0">
                <a:solidFill>
                  <a:schemeClr val="accent5">
                    <a:lumMod val="50000"/>
                  </a:schemeClr>
                </a:solidFill>
              </a:rPr>
              <a:t>.</a:t>
            </a:r>
          </a:p>
        </p:txBody>
      </p:sp>
      <p:sp>
        <p:nvSpPr>
          <p:cNvPr id="26" name="TextBox 25">
            <a:extLst>
              <a:ext uri="{FF2B5EF4-FFF2-40B4-BE49-F238E27FC236}">
                <a16:creationId xmlns:a16="http://schemas.microsoft.com/office/drawing/2014/main" id="{BE51E1A9-83D0-4DB5-A1AC-48EB76B10D3B}"/>
              </a:ext>
            </a:extLst>
          </p:cNvPr>
          <p:cNvSpPr txBox="1"/>
          <p:nvPr/>
        </p:nvSpPr>
        <p:spPr>
          <a:xfrm>
            <a:off x="6681891" y="2575453"/>
            <a:ext cx="5244625" cy="461665"/>
          </a:xfrm>
          <a:prstGeom prst="rect">
            <a:avLst/>
          </a:prstGeom>
          <a:noFill/>
        </p:spPr>
        <p:txBody>
          <a:bodyPr wrap="square" rtlCol="0">
            <a:spAutoFit/>
          </a:bodyPr>
          <a:lstStyle/>
          <a:p>
            <a:r>
              <a:rPr lang="en-US" sz="2400" i="1" dirty="0">
                <a:solidFill>
                  <a:srgbClr val="FA6500"/>
                </a:solidFill>
              </a:rPr>
              <a:t>I should tell a story.</a:t>
            </a:r>
          </a:p>
        </p:txBody>
      </p:sp>
      <p:sp>
        <p:nvSpPr>
          <p:cNvPr id="27" name="TextBox 26">
            <a:extLst>
              <a:ext uri="{FF2B5EF4-FFF2-40B4-BE49-F238E27FC236}">
                <a16:creationId xmlns:a16="http://schemas.microsoft.com/office/drawing/2014/main" id="{B5643D4F-8323-40D4-AEF2-EF73D542185C}"/>
              </a:ext>
            </a:extLst>
          </p:cNvPr>
          <p:cNvSpPr txBox="1"/>
          <p:nvPr/>
        </p:nvSpPr>
        <p:spPr>
          <a:xfrm>
            <a:off x="6681892" y="3193395"/>
            <a:ext cx="5244625" cy="461665"/>
          </a:xfrm>
          <a:prstGeom prst="rect">
            <a:avLst/>
          </a:prstGeom>
          <a:noFill/>
        </p:spPr>
        <p:txBody>
          <a:bodyPr wrap="square" rtlCol="0">
            <a:spAutoFit/>
          </a:bodyPr>
          <a:lstStyle/>
          <a:p>
            <a:r>
              <a:rPr lang="en-US" sz="2400" b="1" dirty="0">
                <a:solidFill>
                  <a:schemeClr val="accent5">
                    <a:lumMod val="50000"/>
                  </a:schemeClr>
                </a:solidFill>
              </a:rPr>
              <a:t>Du </a:t>
            </a:r>
            <a:r>
              <a:rPr lang="en-US" sz="2400" b="1" dirty="0" err="1">
                <a:solidFill>
                  <a:schemeClr val="accent5">
                    <a:lumMod val="50000"/>
                  </a:schemeClr>
                </a:solidFill>
              </a:rPr>
              <a:t>sollst</a:t>
            </a:r>
            <a:r>
              <a:rPr lang="en-US" sz="2400" b="1" dirty="0">
                <a:solidFill>
                  <a:schemeClr val="accent5">
                    <a:lumMod val="50000"/>
                  </a:schemeClr>
                </a:solidFill>
              </a:rPr>
              <a:t> </a:t>
            </a:r>
            <a:r>
              <a:rPr lang="en-US" sz="2400" b="1" dirty="0" err="1">
                <a:solidFill>
                  <a:schemeClr val="accent5">
                    <a:lumMod val="50000"/>
                  </a:schemeClr>
                </a:solidFill>
              </a:rPr>
              <a:t>nicht</a:t>
            </a:r>
            <a:r>
              <a:rPr lang="en-US" sz="2400" b="1" dirty="0">
                <a:solidFill>
                  <a:schemeClr val="accent5">
                    <a:lumMod val="50000"/>
                  </a:schemeClr>
                </a:solidFill>
              </a:rPr>
              <a:t> </a:t>
            </a:r>
            <a:r>
              <a:rPr lang="en-US" sz="2400" b="1" dirty="0" err="1">
                <a:solidFill>
                  <a:schemeClr val="accent5">
                    <a:lumMod val="50000"/>
                  </a:schemeClr>
                </a:solidFill>
              </a:rPr>
              <a:t>lachen</a:t>
            </a:r>
            <a:r>
              <a:rPr lang="en-US" sz="2400" b="1" dirty="0">
                <a:solidFill>
                  <a:schemeClr val="accent5">
                    <a:lumMod val="50000"/>
                  </a:schemeClr>
                </a:solidFill>
              </a:rPr>
              <a:t>.</a:t>
            </a:r>
          </a:p>
        </p:txBody>
      </p:sp>
      <p:sp>
        <p:nvSpPr>
          <p:cNvPr id="28" name="TextBox 27">
            <a:extLst>
              <a:ext uri="{FF2B5EF4-FFF2-40B4-BE49-F238E27FC236}">
                <a16:creationId xmlns:a16="http://schemas.microsoft.com/office/drawing/2014/main" id="{9424085B-1522-42A2-BFED-AC97A4C8A382}"/>
              </a:ext>
            </a:extLst>
          </p:cNvPr>
          <p:cNvSpPr txBox="1"/>
          <p:nvPr/>
        </p:nvSpPr>
        <p:spPr>
          <a:xfrm>
            <a:off x="6688161" y="3699688"/>
            <a:ext cx="5244625" cy="461665"/>
          </a:xfrm>
          <a:prstGeom prst="rect">
            <a:avLst/>
          </a:prstGeom>
          <a:noFill/>
        </p:spPr>
        <p:txBody>
          <a:bodyPr wrap="square" rtlCol="0">
            <a:spAutoFit/>
          </a:bodyPr>
          <a:lstStyle/>
          <a:p>
            <a:r>
              <a:rPr lang="en-US" sz="2400" i="1" dirty="0">
                <a:solidFill>
                  <a:srgbClr val="FA6500"/>
                </a:solidFill>
              </a:rPr>
              <a:t>You shouldn’t laugh.</a:t>
            </a:r>
          </a:p>
        </p:txBody>
      </p:sp>
      <p:sp>
        <p:nvSpPr>
          <p:cNvPr id="29" name="TextBox 28">
            <a:extLst>
              <a:ext uri="{FF2B5EF4-FFF2-40B4-BE49-F238E27FC236}">
                <a16:creationId xmlns:a16="http://schemas.microsoft.com/office/drawing/2014/main" id="{9B062829-B8B3-4F88-AEBB-F9CADDFBD68C}"/>
              </a:ext>
            </a:extLst>
          </p:cNvPr>
          <p:cNvSpPr txBox="1"/>
          <p:nvPr/>
        </p:nvSpPr>
        <p:spPr>
          <a:xfrm>
            <a:off x="6681892" y="4312921"/>
            <a:ext cx="5244625" cy="461665"/>
          </a:xfrm>
          <a:prstGeom prst="rect">
            <a:avLst/>
          </a:prstGeom>
          <a:noFill/>
        </p:spPr>
        <p:txBody>
          <a:bodyPr wrap="square" rtlCol="0">
            <a:spAutoFit/>
          </a:bodyPr>
          <a:lstStyle/>
          <a:p>
            <a:r>
              <a:rPr lang="en-US" sz="2400" b="1" dirty="0">
                <a:solidFill>
                  <a:schemeClr val="accent5">
                    <a:lumMod val="50000"/>
                  </a:schemeClr>
                </a:solidFill>
              </a:rPr>
              <a:t>Sie </a:t>
            </a:r>
            <a:r>
              <a:rPr lang="en-US" sz="2400" b="1" dirty="0" err="1">
                <a:solidFill>
                  <a:schemeClr val="accent5">
                    <a:lumMod val="50000"/>
                  </a:schemeClr>
                </a:solidFill>
              </a:rPr>
              <a:t>soll</a:t>
            </a:r>
            <a:r>
              <a:rPr lang="en-US" sz="2400" b="1" dirty="0">
                <a:solidFill>
                  <a:schemeClr val="accent5">
                    <a:lumMod val="50000"/>
                  </a:schemeClr>
                </a:solidFill>
              </a:rPr>
              <a:t> </a:t>
            </a:r>
            <a:r>
              <a:rPr lang="en-US" sz="2400" b="1" dirty="0" err="1">
                <a:solidFill>
                  <a:schemeClr val="accent5">
                    <a:lumMod val="50000"/>
                  </a:schemeClr>
                </a:solidFill>
              </a:rPr>
              <a:t>mir</a:t>
            </a:r>
            <a:r>
              <a:rPr lang="en-US" sz="2400" b="1" dirty="0">
                <a:solidFill>
                  <a:schemeClr val="accent5">
                    <a:lumMod val="50000"/>
                  </a:schemeClr>
                </a:solidFill>
              </a:rPr>
              <a:t> </a:t>
            </a:r>
            <a:r>
              <a:rPr lang="en-US" sz="2400" b="1" dirty="0" err="1">
                <a:solidFill>
                  <a:schemeClr val="accent5">
                    <a:lumMod val="50000"/>
                  </a:schemeClr>
                </a:solidFill>
              </a:rPr>
              <a:t>ein</a:t>
            </a:r>
            <a:r>
              <a:rPr lang="en-US" sz="2400" b="1" dirty="0">
                <a:solidFill>
                  <a:schemeClr val="accent5">
                    <a:lumMod val="50000"/>
                  </a:schemeClr>
                </a:solidFill>
              </a:rPr>
              <a:t> </a:t>
            </a:r>
            <a:r>
              <a:rPr lang="en-US" sz="2400" b="1" dirty="0" err="1">
                <a:solidFill>
                  <a:schemeClr val="accent5">
                    <a:lumMod val="50000"/>
                  </a:schemeClr>
                </a:solidFill>
              </a:rPr>
              <a:t>Glas</a:t>
            </a:r>
            <a:r>
              <a:rPr lang="en-US" sz="2400" b="1" dirty="0">
                <a:solidFill>
                  <a:schemeClr val="accent5">
                    <a:lumMod val="50000"/>
                  </a:schemeClr>
                </a:solidFill>
              </a:rPr>
              <a:t> </a:t>
            </a:r>
            <a:r>
              <a:rPr lang="en-US" sz="2400" b="1" dirty="0" err="1">
                <a:solidFill>
                  <a:schemeClr val="accent5">
                    <a:lumMod val="50000"/>
                  </a:schemeClr>
                </a:solidFill>
              </a:rPr>
              <a:t>geben</a:t>
            </a:r>
            <a:r>
              <a:rPr lang="en-US" sz="2400" b="1" dirty="0">
                <a:solidFill>
                  <a:schemeClr val="accent5">
                    <a:lumMod val="50000"/>
                  </a:schemeClr>
                </a:solidFill>
              </a:rPr>
              <a:t>.</a:t>
            </a:r>
          </a:p>
        </p:txBody>
      </p:sp>
      <p:sp>
        <p:nvSpPr>
          <p:cNvPr id="30" name="TextBox 29">
            <a:extLst>
              <a:ext uri="{FF2B5EF4-FFF2-40B4-BE49-F238E27FC236}">
                <a16:creationId xmlns:a16="http://schemas.microsoft.com/office/drawing/2014/main" id="{95464092-19E4-47DF-895B-46EB2BF4F2B8}"/>
              </a:ext>
            </a:extLst>
          </p:cNvPr>
          <p:cNvSpPr txBox="1"/>
          <p:nvPr/>
        </p:nvSpPr>
        <p:spPr>
          <a:xfrm>
            <a:off x="6681892" y="4779295"/>
            <a:ext cx="5244625" cy="461665"/>
          </a:xfrm>
          <a:prstGeom prst="rect">
            <a:avLst/>
          </a:prstGeom>
          <a:noFill/>
        </p:spPr>
        <p:txBody>
          <a:bodyPr wrap="square" rtlCol="0">
            <a:spAutoFit/>
          </a:bodyPr>
          <a:lstStyle/>
          <a:p>
            <a:r>
              <a:rPr lang="en-US" sz="2400" i="1" dirty="0">
                <a:solidFill>
                  <a:srgbClr val="FA6500"/>
                </a:solidFill>
              </a:rPr>
              <a:t>She should give me a glass.</a:t>
            </a:r>
          </a:p>
        </p:txBody>
      </p:sp>
      <p:sp>
        <p:nvSpPr>
          <p:cNvPr id="31" name="TextBox 30">
            <a:extLst>
              <a:ext uri="{FF2B5EF4-FFF2-40B4-BE49-F238E27FC236}">
                <a16:creationId xmlns:a16="http://schemas.microsoft.com/office/drawing/2014/main" id="{E1748F64-5167-4E7F-AF75-0B4A8E32A0DF}"/>
              </a:ext>
            </a:extLst>
          </p:cNvPr>
          <p:cNvSpPr txBox="1"/>
          <p:nvPr/>
        </p:nvSpPr>
        <p:spPr>
          <a:xfrm>
            <a:off x="6712703" y="5384379"/>
            <a:ext cx="5244625" cy="461665"/>
          </a:xfrm>
          <a:prstGeom prst="rect">
            <a:avLst/>
          </a:prstGeom>
          <a:noFill/>
        </p:spPr>
        <p:txBody>
          <a:bodyPr wrap="square" rtlCol="0">
            <a:spAutoFit/>
          </a:bodyPr>
          <a:lstStyle/>
          <a:p>
            <a:r>
              <a:rPr lang="en-US" sz="2400" b="1" dirty="0">
                <a:solidFill>
                  <a:schemeClr val="accent5">
                    <a:lumMod val="50000"/>
                  </a:schemeClr>
                </a:solidFill>
              </a:rPr>
              <a:t>Man </a:t>
            </a:r>
            <a:r>
              <a:rPr lang="en-US" sz="2400" b="1" dirty="0" err="1">
                <a:solidFill>
                  <a:schemeClr val="accent5">
                    <a:lumMod val="50000"/>
                  </a:schemeClr>
                </a:solidFill>
              </a:rPr>
              <a:t>soll</a:t>
            </a:r>
            <a:r>
              <a:rPr lang="en-US" sz="2400" b="1" dirty="0">
                <a:solidFill>
                  <a:schemeClr val="accent5">
                    <a:lumMod val="50000"/>
                  </a:schemeClr>
                </a:solidFill>
              </a:rPr>
              <a:t> die </a:t>
            </a:r>
            <a:r>
              <a:rPr lang="en-US" sz="2400" b="1" dirty="0" err="1">
                <a:solidFill>
                  <a:schemeClr val="accent5">
                    <a:lumMod val="50000"/>
                  </a:schemeClr>
                </a:solidFill>
              </a:rPr>
              <a:t>Wahrheit</a:t>
            </a:r>
            <a:r>
              <a:rPr lang="en-US" sz="2400" b="1" dirty="0">
                <a:solidFill>
                  <a:schemeClr val="accent5">
                    <a:lumMod val="50000"/>
                  </a:schemeClr>
                </a:solidFill>
              </a:rPr>
              <a:t> </a:t>
            </a:r>
            <a:r>
              <a:rPr lang="en-US" sz="2400" b="1" dirty="0" err="1">
                <a:solidFill>
                  <a:schemeClr val="accent5">
                    <a:lumMod val="50000"/>
                  </a:schemeClr>
                </a:solidFill>
              </a:rPr>
              <a:t>sagen</a:t>
            </a:r>
            <a:r>
              <a:rPr lang="en-US" sz="2400" b="1" dirty="0">
                <a:solidFill>
                  <a:schemeClr val="accent5">
                    <a:lumMod val="50000"/>
                  </a:schemeClr>
                </a:solidFill>
              </a:rPr>
              <a:t>.</a:t>
            </a:r>
          </a:p>
        </p:txBody>
      </p:sp>
      <p:sp>
        <p:nvSpPr>
          <p:cNvPr id="32" name="TextBox 31">
            <a:extLst>
              <a:ext uri="{FF2B5EF4-FFF2-40B4-BE49-F238E27FC236}">
                <a16:creationId xmlns:a16="http://schemas.microsoft.com/office/drawing/2014/main" id="{6F6E3967-6EAF-4FDC-8A0E-1C249AA38494}"/>
              </a:ext>
            </a:extLst>
          </p:cNvPr>
          <p:cNvSpPr txBox="1"/>
          <p:nvPr/>
        </p:nvSpPr>
        <p:spPr>
          <a:xfrm>
            <a:off x="6681893" y="5873380"/>
            <a:ext cx="5244625" cy="461665"/>
          </a:xfrm>
          <a:prstGeom prst="rect">
            <a:avLst/>
          </a:prstGeom>
          <a:noFill/>
        </p:spPr>
        <p:txBody>
          <a:bodyPr wrap="square" rtlCol="0">
            <a:spAutoFit/>
          </a:bodyPr>
          <a:lstStyle/>
          <a:p>
            <a:r>
              <a:rPr lang="en-US" sz="2400" i="1" dirty="0">
                <a:solidFill>
                  <a:srgbClr val="FA6500"/>
                </a:solidFill>
              </a:rPr>
              <a:t>You/ one should tell the truth.</a:t>
            </a:r>
          </a:p>
        </p:txBody>
      </p:sp>
      <p:sp>
        <p:nvSpPr>
          <p:cNvPr id="33" name="Speech Bubble: Rectangle with Corners Rounded 32">
            <a:extLst>
              <a:ext uri="{FF2B5EF4-FFF2-40B4-BE49-F238E27FC236}">
                <a16:creationId xmlns:a16="http://schemas.microsoft.com/office/drawing/2014/main" id="{280B11D4-17C3-4B44-B26F-4F674B26E421}"/>
              </a:ext>
            </a:extLst>
          </p:cNvPr>
          <p:cNvSpPr/>
          <p:nvPr/>
        </p:nvSpPr>
        <p:spPr>
          <a:xfrm>
            <a:off x="1690695" y="5417874"/>
            <a:ext cx="4625305" cy="863129"/>
          </a:xfrm>
          <a:prstGeom prst="wedgeRoundRectCallout">
            <a:avLst>
              <a:gd name="adj1" fmla="val 59717"/>
              <a:gd name="adj2" fmla="val -23718"/>
              <a:gd name="adj3" fmla="val 16667"/>
            </a:avLst>
          </a:prstGeom>
          <a:solidFill>
            <a:srgbClr val="11507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sz="2000" i="0" u="none" strike="noStrike" kern="1200" cap="none" spc="0" normalizeH="0" baseline="0" noProof="0" dirty="0">
                <a:ln>
                  <a:noFill/>
                </a:ln>
                <a:solidFill>
                  <a:schemeClr val="bg1"/>
                </a:solidFill>
                <a:effectLst/>
                <a:uLnTx/>
                <a:uFillTx/>
                <a:latin typeface="Century Gothic" panose="020B0502020202020204" pitchFamily="34" charset="0"/>
                <a:cs typeface="Times New Roman" panose="02020603050405020304" pitchFamily="18" charset="0"/>
              </a:rPr>
              <a:t>German</a:t>
            </a:r>
            <a: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cs typeface="Times New Roman" panose="02020603050405020304" pitchFamily="18" charset="0"/>
              </a:rPr>
              <a:t> </a:t>
            </a:r>
            <a:r>
              <a:rPr kumimoji="0" lang="en-US" sz="2000" b="1" i="1" u="none" strike="noStrike" kern="1200" cap="none" spc="0" normalizeH="0" baseline="0" noProof="0" dirty="0">
                <a:ln>
                  <a:noFill/>
                </a:ln>
                <a:solidFill>
                  <a:srgbClr val="DAA520"/>
                </a:solidFill>
                <a:effectLst/>
                <a:uLnTx/>
                <a:uFillTx/>
                <a:latin typeface="Century Gothic" panose="020B0502020202020204" pitchFamily="34" charset="0"/>
                <a:cs typeface="Times New Roman" panose="02020603050405020304" pitchFamily="18" charset="0"/>
              </a:rPr>
              <a:t>m</a:t>
            </a:r>
            <a:r>
              <a:rPr kumimoji="0" lang="en-GB" sz="2000" b="1" i="1" u="none" strike="noStrike" kern="1200" cap="none" spc="0" normalizeH="0" baseline="0" noProof="0" dirty="0">
                <a:ln>
                  <a:noFill/>
                </a:ln>
                <a:solidFill>
                  <a:srgbClr val="DAA520"/>
                </a:solidFill>
                <a:effectLst/>
                <a:uLnTx/>
                <a:uFillTx/>
                <a:latin typeface="Century Gothic" panose="020B0502020202020204" pitchFamily="34" charset="0"/>
                <a:cs typeface="Times New Roman" panose="02020603050405020304" pitchFamily="18" charset="0"/>
              </a:rPr>
              <a:t>an </a:t>
            </a:r>
            <a:r>
              <a:rPr kumimoji="0" lang="en-GB" sz="2000" i="0" u="none" strike="noStrike" kern="1200" cap="none" spc="0" normalizeH="0" baseline="0" noProof="0" dirty="0">
                <a:ln>
                  <a:noFill/>
                </a:ln>
                <a:solidFill>
                  <a:schemeClr val="bg1"/>
                </a:solidFill>
                <a:effectLst/>
                <a:uLnTx/>
                <a:uFillTx/>
                <a:latin typeface="Century Gothic" panose="020B0502020202020204" pitchFamily="34" charset="0"/>
                <a:cs typeface="Times New Roman" panose="02020603050405020304" pitchFamily="18" charset="0"/>
              </a:rPr>
              <a:t>here means ‘</a:t>
            </a:r>
            <a:r>
              <a:rPr kumimoji="0" lang="en-GB" sz="2000" i="1" u="none" strike="noStrike" kern="1200" cap="none" spc="0" normalizeH="0" baseline="0" noProof="0" dirty="0">
                <a:ln>
                  <a:noFill/>
                </a:ln>
                <a:solidFill>
                  <a:schemeClr val="bg1"/>
                </a:solidFill>
                <a:effectLst/>
                <a:uLnTx/>
                <a:uFillTx/>
                <a:latin typeface="Century Gothic" panose="020B0502020202020204" pitchFamily="34" charset="0"/>
                <a:cs typeface="Times New Roman" panose="02020603050405020304" pitchFamily="18" charset="0"/>
              </a:rPr>
              <a:t>you’</a:t>
            </a:r>
            <a:r>
              <a:rPr kumimoji="0" lang="en-GB" sz="2000" i="0" u="none" strike="noStrike" kern="1200" cap="none" spc="0" normalizeH="0" baseline="0" noProof="0" dirty="0">
                <a:ln>
                  <a:noFill/>
                </a:ln>
                <a:solidFill>
                  <a:schemeClr val="bg1"/>
                </a:solidFill>
                <a:effectLst/>
                <a:uLnTx/>
                <a:uFillTx/>
                <a:latin typeface="Century Gothic" panose="020B0502020202020204" pitchFamily="34" charset="0"/>
                <a:cs typeface="Times New Roman" panose="02020603050405020304" pitchFamily="18" charset="0"/>
              </a:rPr>
              <a:t> </a:t>
            </a:r>
            <a:r>
              <a:rPr lang="en-GB" sz="2000" dirty="0">
                <a:solidFill>
                  <a:schemeClr val="bg1"/>
                </a:solidFill>
                <a:latin typeface="Century Gothic" panose="020B0502020202020204" pitchFamily="34" charset="0"/>
                <a:cs typeface="Times New Roman" panose="02020603050405020304" pitchFamily="18" charset="0"/>
              </a:rPr>
              <a:t>or ‘</a:t>
            </a:r>
            <a:r>
              <a:rPr lang="en-GB" sz="2000" i="1" dirty="0">
                <a:solidFill>
                  <a:schemeClr val="bg1"/>
                </a:solidFill>
                <a:latin typeface="Century Gothic" panose="020B0502020202020204" pitchFamily="34" charset="0"/>
                <a:cs typeface="Times New Roman" panose="02020603050405020304" pitchFamily="18" charset="0"/>
              </a:rPr>
              <a:t>one’</a:t>
            </a:r>
            <a:r>
              <a:rPr lang="en-GB" sz="2000" dirty="0">
                <a:solidFill>
                  <a:schemeClr val="bg1"/>
                </a:solidFill>
                <a:latin typeface="Century Gothic" panose="020B0502020202020204" pitchFamily="34" charset="0"/>
                <a:cs typeface="Times New Roman" panose="02020603050405020304" pitchFamily="18" charset="0"/>
              </a:rPr>
              <a:t> (NOT English </a:t>
            </a:r>
            <a:r>
              <a:rPr lang="en-GB" sz="2000" i="1" dirty="0">
                <a:solidFill>
                  <a:schemeClr val="bg1"/>
                </a:solidFill>
                <a:latin typeface="Century Gothic" panose="020B0502020202020204" pitchFamily="34" charset="0"/>
                <a:cs typeface="Times New Roman" panose="02020603050405020304" pitchFamily="18" charset="0"/>
              </a:rPr>
              <a:t>man</a:t>
            </a:r>
            <a:r>
              <a:rPr lang="en-GB" sz="2000" dirty="0">
                <a:solidFill>
                  <a:schemeClr val="bg1"/>
                </a:solidFill>
                <a:latin typeface="Century Gothic" panose="020B0502020202020204" pitchFamily="34" charset="0"/>
                <a:cs typeface="Times New Roman" panose="02020603050405020304" pitchFamily="18" charset="0"/>
              </a:rPr>
              <a:t>!)</a:t>
            </a:r>
            <a:endParaRPr kumimoji="0" lang="en-GB" sz="2000" i="0" u="none" strike="noStrike" kern="1200" cap="none" spc="0" normalizeH="0" baseline="0" noProof="0" dirty="0">
              <a:ln>
                <a:noFill/>
              </a:ln>
              <a:solidFill>
                <a:schemeClr val="bg1"/>
              </a:solidFill>
              <a:effectLst/>
              <a:uLnTx/>
              <a:uFillTx/>
              <a:latin typeface="Century Gothic" panose="020F0302020204030204"/>
            </a:endParaRPr>
          </a:p>
        </p:txBody>
      </p:sp>
      <p:sp>
        <p:nvSpPr>
          <p:cNvPr id="34" name="TextBox 33">
            <a:extLst>
              <a:ext uri="{FF2B5EF4-FFF2-40B4-BE49-F238E27FC236}">
                <a16:creationId xmlns:a16="http://schemas.microsoft.com/office/drawing/2014/main" id="{CBCFE057-3BA4-4406-A9E4-F188EBC3B328}"/>
              </a:ext>
            </a:extLst>
          </p:cNvPr>
          <p:cNvSpPr txBox="1"/>
          <p:nvPr/>
        </p:nvSpPr>
        <p:spPr>
          <a:xfrm>
            <a:off x="5527758" y="1238163"/>
            <a:ext cx="6816434" cy="830997"/>
          </a:xfrm>
          <a:prstGeom prst="rect">
            <a:avLst/>
          </a:prstGeom>
          <a:noFill/>
        </p:spPr>
        <p:txBody>
          <a:bodyPr wrap="square" rtlCol="0">
            <a:spAutoFit/>
          </a:bodyPr>
          <a:lstStyle/>
          <a:p>
            <a:r>
              <a:rPr lang="en-US" sz="2400" dirty="0">
                <a:solidFill>
                  <a:schemeClr val="accent5">
                    <a:lumMod val="50000"/>
                  </a:schemeClr>
                </a:solidFill>
              </a:rPr>
              <a:t>Use the modal verb </a:t>
            </a:r>
            <a:r>
              <a:rPr lang="en-US" sz="2400" b="1" i="1" dirty="0" err="1">
                <a:solidFill>
                  <a:schemeClr val="accent5">
                    <a:lumMod val="50000"/>
                  </a:schemeClr>
                </a:solidFill>
              </a:rPr>
              <a:t>sollen</a:t>
            </a:r>
            <a:r>
              <a:rPr lang="en-US" sz="2400" dirty="0">
                <a:solidFill>
                  <a:schemeClr val="accent5">
                    <a:lumMod val="50000"/>
                  </a:schemeClr>
                </a:solidFill>
              </a:rPr>
              <a:t> to mean ‘should’ in expectations or obligations:</a:t>
            </a:r>
          </a:p>
        </p:txBody>
      </p:sp>
    </p:spTree>
    <p:extLst>
      <p:ext uri="{BB962C8B-B14F-4D97-AF65-F5344CB8AC3E}">
        <p14:creationId xmlns:p14="http://schemas.microsoft.com/office/powerpoint/2010/main" val="215717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1" grpId="0" animBg="1"/>
      <p:bldP spid="15" grpId="0" animBg="1"/>
      <p:bldP spid="16" grpId="0" animBg="1"/>
      <p:bldP spid="17" grpId="0"/>
      <p:bldP spid="18" grpId="0"/>
      <p:bldP spid="19" grpId="0"/>
      <p:bldP spid="20" grpId="0"/>
      <p:bldP spid="21" grpId="0"/>
      <p:bldP spid="25" grpId="0"/>
      <p:bldP spid="26" grpId="0"/>
      <p:bldP spid="27" grpId="0"/>
      <p:bldP spid="28" grpId="0"/>
      <p:bldP spid="29" grpId="0"/>
      <p:bldP spid="30" grpId="0"/>
      <p:bldP spid="31" grpId="0"/>
      <p:bldP spid="32" grpId="0"/>
      <p:bldP spid="33" grpId="0" animBg="1"/>
      <p:bldP spid="3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3" y="132158"/>
            <a:ext cx="3052191" cy="869950"/>
          </a:xfrm>
          <a:prstGeom prst="rect">
            <a:avLst/>
          </a:prstGeom>
        </p:spPr>
      </p:pic>
      <p:sp>
        <p:nvSpPr>
          <p:cNvPr id="4" name="Title 3"/>
          <p:cNvSpPr>
            <a:spLocks noGrp="1"/>
          </p:cNvSpPr>
          <p:nvPr>
            <p:ph type="title"/>
          </p:nvPr>
        </p:nvSpPr>
        <p:spPr>
          <a:xfrm>
            <a:off x="10252" y="106178"/>
            <a:ext cx="3745089" cy="707849"/>
          </a:xfrm>
        </p:spPr>
        <p:txBody>
          <a:bodyPr>
            <a:normAutofit/>
          </a:bodyPr>
          <a:lstStyle/>
          <a:p>
            <a:r>
              <a:rPr lang="en-GB" sz="3600" b="1" dirty="0" err="1">
                <a:solidFill>
                  <a:schemeClr val="bg1"/>
                </a:solidFill>
              </a:rPr>
              <a:t>eine</a:t>
            </a:r>
            <a:r>
              <a:rPr lang="en-GB" sz="3600" b="1" dirty="0">
                <a:solidFill>
                  <a:schemeClr val="bg1"/>
                </a:solidFill>
              </a:rPr>
              <a:t> Party</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nvGraphicFramePr>
        <p:xfrm>
          <a:off x="4129054" y="1219035"/>
          <a:ext cx="7964995" cy="5089980"/>
        </p:xfrm>
        <a:graphic>
          <a:graphicData uri="http://schemas.openxmlformats.org/drawingml/2006/table">
            <a:tbl>
              <a:tblPr firstRow="1" bandRow="1">
                <a:tableStyleId>{00A15C55-8517-42AA-B614-E9B94910E393}</a:tableStyleId>
              </a:tblPr>
              <a:tblGrid>
                <a:gridCol w="460038">
                  <a:extLst>
                    <a:ext uri="{9D8B030D-6E8A-4147-A177-3AD203B41FA5}">
                      <a16:colId xmlns:a16="http://schemas.microsoft.com/office/drawing/2014/main" val="2607353726"/>
                    </a:ext>
                  </a:extLst>
                </a:gridCol>
                <a:gridCol w="5125668">
                  <a:extLst>
                    <a:ext uri="{9D8B030D-6E8A-4147-A177-3AD203B41FA5}">
                      <a16:colId xmlns:a16="http://schemas.microsoft.com/office/drawing/2014/main" val="1600817978"/>
                    </a:ext>
                  </a:extLst>
                </a:gridCol>
                <a:gridCol w="1287837">
                  <a:extLst>
                    <a:ext uri="{9D8B030D-6E8A-4147-A177-3AD203B41FA5}">
                      <a16:colId xmlns:a16="http://schemas.microsoft.com/office/drawing/2014/main" val="4128092149"/>
                    </a:ext>
                  </a:extLst>
                </a:gridCol>
                <a:gridCol w="1091452">
                  <a:extLst>
                    <a:ext uri="{9D8B030D-6E8A-4147-A177-3AD203B41FA5}">
                      <a16:colId xmlns:a16="http://schemas.microsoft.com/office/drawing/2014/main" val="2609792770"/>
                    </a:ext>
                  </a:extLst>
                </a:gridCol>
              </a:tblGrid>
              <a:tr h="868135">
                <a:tc>
                  <a:txBody>
                    <a:bodyPr/>
                    <a:lstStyle/>
                    <a:p>
                      <a:endParaRPr lang="en-GB" dirty="0"/>
                    </a:p>
                  </a:txBody>
                  <a:tcPr>
                    <a:noFill/>
                  </a:tcPr>
                </a:tc>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a:ln>
                            <a:noFill/>
                          </a:ln>
                          <a:effectLst/>
                          <a:uLnTx/>
                          <a:uFillTx/>
                        </a:rPr>
                        <a:t>Mehmet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a:ln>
                            <a:noFill/>
                          </a:ln>
                          <a:effectLst/>
                          <a:uLnTx/>
                          <a:uFillTx/>
                        </a:rPr>
                        <a:t>(du)</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Katja</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a:t>
                      </a:r>
                      <a:r>
                        <a:rPr lang="en-GB" sz="2000" dirty="0" err="1"/>
                        <a:t>sie</a:t>
                      </a:r>
                      <a:r>
                        <a:rPr lang="en-GB" sz="2000" dirty="0"/>
                        <a:t>)</a:t>
                      </a:r>
                      <a:endParaRPr lang="en-GB" sz="2000" b="0" dirty="0"/>
                    </a:p>
                  </a:txBody>
                  <a:tcPr/>
                </a:tc>
                <a:extLst>
                  <a:ext uri="{0D108BD9-81ED-4DB2-BD59-A6C34878D82A}">
                    <a16:rowId xmlns:a16="http://schemas.microsoft.com/office/drawing/2014/main" val="1153431983"/>
                  </a:ext>
                </a:extLst>
              </a:tr>
              <a:tr h="502808">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9BD5">
                              <a:lumMod val="50000"/>
                            </a:srgbClr>
                          </a:solidFill>
                          <a:effectLst/>
                          <a:uLnTx/>
                          <a:uFillTx/>
                          <a:latin typeface="+mn-lt"/>
                          <a:ea typeface="+mn-ea"/>
                          <a:cs typeface="+mn-cs"/>
                        </a:rPr>
                        <a:t>Sie </a:t>
                      </a:r>
                      <a:r>
                        <a:rPr kumimoji="0" lang="en-US" sz="2000" b="0" i="0" u="none" strike="noStrike" kern="1200" cap="none" spc="0" normalizeH="0" baseline="0" noProof="0" dirty="0" err="1">
                          <a:ln>
                            <a:noFill/>
                          </a:ln>
                          <a:solidFill>
                            <a:srgbClr val="5B9BD5">
                              <a:lumMod val="50000"/>
                            </a:srgbClr>
                          </a:solidFill>
                          <a:effectLst/>
                          <a:uLnTx/>
                          <a:uFillTx/>
                          <a:latin typeface="+mn-lt"/>
                          <a:ea typeface="+mn-ea"/>
                          <a:cs typeface="+mn-cs"/>
                        </a:rPr>
                        <a:t>soll</a:t>
                      </a:r>
                      <a:r>
                        <a:rPr kumimoji="0" lang="en-US" sz="2000" b="0" i="0" u="none" strike="noStrike" kern="1200" cap="none" spc="0" normalizeH="0" baseline="0" noProof="0" dirty="0">
                          <a:ln>
                            <a:noFill/>
                          </a:ln>
                          <a:solidFill>
                            <a:srgbClr val="5B9BD5">
                              <a:lumMod val="50000"/>
                            </a:srgbClr>
                          </a:solidFill>
                          <a:effectLst/>
                          <a:uLnTx/>
                          <a:uFillTx/>
                          <a:latin typeface="+mn-lt"/>
                          <a:ea typeface="+mn-ea"/>
                          <a:cs typeface="+mn-cs"/>
                        </a:rPr>
                        <a:t> den Kuchen </a:t>
                      </a:r>
                      <a:r>
                        <a:rPr kumimoji="0" lang="en-US" sz="2000" b="0" i="0" u="none" strike="noStrike" kern="1200" cap="none" spc="0" normalizeH="0" baseline="0" noProof="0" dirty="0" err="1">
                          <a:ln>
                            <a:noFill/>
                          </a:ln>
                          <a:solidFill>
                            <a:srgbClr val="5B9BD5">
                              <a:lumMod val="50000"/>
                            </a:srgbClr>
                          </a:solidFill>
                          <a:effectLst/>
                          <a:uLnTx/>
                          <a:uFillTx/>
                          <a:latin typeface="+mn-lt"/>
                          <a:ea typeface="+mn-ea"/>
                          <a:cs typeface="+mn-cs"/>
                        </a:rPr>
                        <a:t>vorbereiten</a:t>
                      </a:r>
                      <a:r>
                        <a:rPr kumimoji="0" lang="en-US" sz="2000" b="0" i="0" u="none" strike="noStrike" kern="1200" cap="none" spc="0" normalizeH="0" baseline="0" noProof="0" dirty="0">
                          <a:ln>
                            <a:noFill/>
                          </a:ln>
                          <a:solidFill>
                            <a:srgbClr val="5B9BD5">
                              <a:lumMod val="50000"/>
                            </a:srgbClr>
                          </a:solidFill>
                          <a:effectLst/>
                          <a:uLnTx/>
                          <a:uFillTx/>
                          <a:latin typeface="+mn-lt"/>
                          <a:ea typeface="+mn-ea"/>
                          <a:cs typeface="+mn-cs"/>
                        </a:rPr>
                        <a:t>.</a:t>
                      </a:r>
                      <a:endParaRPr kumimoji="0" lang="en-GB" sz="2000" b="0" i="0" u="none" strike="noStrike" kern="1200" cap="none" spc="0" normalizeH="0" baseline="0" noProof="0" dirty="0">
                        <a:ln>
                          <a:noFill/>
                        </a:ln>
                        <a:solidFill>
                          <a:srgbClr val="5B9BD5">
                            <a:lumMod val="50000"/>
                          </a:srgbClr>
                        </a:solidFill>
                        <a:effectLst/>
                        <a:uLnTx/>
                        <a:uFillTx/>
                        <a:latin typeface="+mn-lt"/>
                        <a:ea typeface="+mn-ea"/>
                        <a:cs typeface="+mn-cs"/>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531291">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9BD5">
                              <a:lumMod val="50000"/>
                            </a:srgbClr>
                          </a:solidFill>
                          <a:effectLst/>
                          <a:uLnTx/>
                          <a:uFillTx/>
                          <a:latin typeface="+mn-lt"/>
                          <a:ea typeface="+mn-ea"/>
                          <a:cs typeface="+mn-cs"/>
                        </a:rPr>
                        <a:t>Du </a:t>
                      </a:r>
                      <a:r>
                        <a:rPr kumimoji="0" lang="en-US" sz="2000" b="0" i="0" u="none" strike="noStrike" kern="1200" cap="none" spc="0" normalizeH="0" baseline="0" noProof="0" dirty="0" err="1">
                          <a:ln>
                            <a:noFill/>
                          </a:ln>
                          <a:solidFill>
                            <a:srgbClr val="5B9BD5">
                              <a:lumMod val="50000"/>
                            </a:srgbClr>
                          </a:solidFill>
                          <a:effectLst/>
                          <a:uLnTx/>
                          <a:uFillTx/>
                          <a:latin typeface="+mn-lt"/>
                          <a:ea typeface="+mn-ea"/>
                          <a:cs typeface="+mn-cs"/>
                        </a:rPr>
                        <a:t>sollst</a:t>
                      </a:r>
                      <a:r>
                        <a:rPr kumimoji="0" lang="en-US" sz="2000" b="0" i="0" u="none" strike="noStrike" kern="1200" cap="none" spc="0" normalizeH="0" baseline="0" noProof="0" dirty="0">
                          <a:ln>
                            <a:noFill/>
                          </a:ln>
                          <a:solidFill>
                            <a:srgbClr val="5B9BD5">
                              <a:lumMod val="50000"/>
                            </a:srgbClr>
                          </a:solidFill>
                          <a:effectLst/>
                          <a:uLnTx/>
                          <a:uFillTx/>
                          <a:latin typeface="+mn-lt"/>
                          <a:ea typeface="+mn-ea"/>
                          <a:cs typeface="+mn-cs"/>
                        </a:rPr>
                        <a:t> die </a:t>
                      </a:r>
                      <a:r>
                        <a:rPr kumimoji="0" lang="en-US" sz="2000" b="0" i="0" u="none" strike="noStrike" kern="1200" cap="none" spc="0" normalizeH="0" baseline="0" noProof="0" dirty="0" err="1">
                          <a:ln>
                            <a:noFill/>
                          </a:ln>
                          <a:solidFill>
                            <a:srgbClr val="5B9BD5">
                              <a:lumMod val="50000"/>
                            </a:srgbClr>
                          </a:solidFill>
                          <a:effectLst/>
                          <a:uLnTx/>
                          <a:uFillTx/>
                          <a:latin typeface="+mn-lt"/>
                          <a:ea typeface="+mn-ea"/>
                          <a:cs typeface="+mn-cs"/>
                        </a:rPr>
                        <a:t>Gläser</a:t>
                      </a:r>
                      <a:r>
                        <a:rPr kumimoji="0" lang="en-US" sz="2000" b="0" i="0" u="none" strike="noStrike" kern="1200" cap="none" spc="0" normalizeH="0" baseline="0" noProof="0" dirty="0">
                          <a:ln>
                            <a:noFill/>
                          </a:ln>
                          <a:solidFill>
                            <a:srgbClr val="5B9BD5">
                              <a:lumMod val="50000"/>
                            </a:srgbClr>
                          </a:solidFill>
                          <a:effectLst/>
                          <a:uLnTx/>
                          <a:uFillTx/>
                          <a:latin typeface="+mn-lt"/>
                          <a:ea typeface="+mn-ea"/>
                          <a:cs typeface="+mn-cs"/>
                        </a:rPr>
                        <a:t> </a:t>
                      </a:r>
                      <a:r>
                        <a:rPr kumimoji="0" lang="en-US" sz="2000" b="0" i="0" u="none" strike="noStrike" kern="1200" cap="none" spc="0" normalizeH="0" baseline="0" noProof="0" dirty="0" err="1">
                          <a:ln>
                            <a:noFill/>
                          </a:ln>
                          <a:solidFill>
                            <a:srgbClr val="5B9BD5">
                              <a:lumMod val="50000"/>
                            </a:srgbClr>
                          </a:solidFill>
                          <a:effectLst/>
                          <a:uLnTx/>
                          <a:uFillTx/>
                          <a:latin typeface="+mn-lt"/>
                          <a:ea typeface="+mn-ea"/>
                          <a:cs typeface="+mn-cs"/>
                        </a:rPr>
                        <a:t>kaufen</a:t>
                      </a:r>
                      <a:r>
                        <a:rPr kumimoji="0" lang="en-US" sz="2000" b="0" i="0" u="none" strike="noStrike" kern="1200" cap="none" spc="0" normalizeH="0" baseline="0" noProof="0" dirty="0">
                          <a:ln>
                            <a:noFill/>
                          </a:ln>
                          <a:solidFill>
                            <a:srgbClr val="5B9BD5">
                              <a:lumMod val="50000"/>
                            </a:srgbClr>
                          </a:solidFill>
                          <a:effectLst/>
                          <a:uLnTx/>
                          <a:uFillTx/>
                          <a:latin typeface="+mn-lt"/>
                          <a:ea typeface="+mn-ea"/>
                          <a:cs typeface="+mn-cs"/>
                        </a:rPr>
                        <a:t>.</a:t>
                      </a:r>
                      <a:endParaRPr kumimoji="0" lang="en-GB" sz="2000" b="0" i="0" u="none" strike="noStrike" kern="1200" cap="none" spc="0" normalizeH="0" baseline="0" noProof="0" dirty="0">
                        <a:ln>
                          <a:noFill/>
                        </a:ln>
                        <a:solidFill>
                          <a:srgbClr val="5B9BD5">
                            <a:lumMod val="50000"/>
                          </a:srgbClr>
                        </a:solidFill>
                        <a:effectLst/>
                        <a:uLnTx/>
                        <a:uFillTx/>
                        <a:latin typeface="+mn-lt"/>
                        <a:ea typeface="+mn-ea"/>
                        <a:cs typeface="+mn-cs"/>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531291">
                <a:tc>
                  <a:txBody>
                    <a:bodyPr/>
                    <a:lstStyle/>
                    <a:p>
                      <a:pPr algn="ctr"/>
                      <a:endParaRPr lang="en-GB" sz="2000" dirty="0">
                        <a:solidFill>
                          <a:schemeClr val="accent1">
                            <a:lumMod val="50000"/>
                          </a:schemeClr>
                        </a:solidFill>
                      </a:endParaRPr>
                    </a:p>
                  </a:txBody>
                  <a:tcPr/>
                </a:tc>
                <a:tc>
                  <a:txBody>
                    <a:bodyPr/>
                    <a:lstStyle/>
                    <a:p>
                      <a:r>
                        <a:rPr lang="en-US" sz="2000" dirty="0">
                          <a:solidFill>
                            <a:srgbClr val="115076"/>
                          </a:solidFill>
                        </a:rPr>
                        <a:t>D</a:t>
                      </a:r>
                      <a:r>
                        <a:rPr lang="en-GB" sz="2000" dirty="0">
                          <a:solidFill>
                            <a:srgbClr val="115076"/>
                          </a:solidFill>
                        </a:rPr>
                        <a:t>u </a:t>
                      </a:r>
                      <a:r>
                        <a:rPr lang="en-GB" sz="2000" dirty="0" err="1">
                          <a:solidFill>
                            <a:srgbClr val="115076"/>
                          </a:solidFill>
                        </a:rPr>
                        <a:t>sollst</a:t>
                      </a:r>
                      <a:r>
                        <a:rPr lang="en-GB" sz="2000" dirty="0">
                          <a:solidFill>
                            <a:srgbClr val="115076"/>
                          </a:solidFill>
                        </a:rPr>
                        <a:t> die </a:t>
                      </a:r>
                      <a:r>
                        <a:rPr lang="en-GB" sz="2000" dirty="0" err="1">
                          <a:solidFill>
                            <a:srgbClr val="115076"/>
                          </a:solidFill>
                        </a:rPr>
                        <a:t>Geschenke</a:t>
                      </a:r>
                      <a:r>
                        <a:rPr lang="en-GB" sz="2000" dirty="0">
                          <a:solidFill>
                            <a:srgbClr val="115076"/>
                          </a:solidFill>
                        </a:rPr>
                        <a:t> </a:t>
                      </a:r>
                      <a:r>
                        <a:rPr lang="en-GB" sz="2000" dirty="0" err="1">
                          <a:solidFill>
                            <a:srgbClr val="115076"/>
                          </a:solidFill>
                        </a:rPr>
                        <a:t>organisieren</a:t>
                      </a:r>
                      <a:r>
                        <a:rPr lang="en-GB" sz="2000" dirty="0">
                          <a:solidFill>
                            <a:srgbClr val="115076"/>
                          </a:solidFill>
                        </a:rPr>
                        <a:t>.</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531291">
                <a:tc>
                  <a:txBody>
                    <a:bodyPr/>
                    <a:lstStyle/>
                    <a:p>
                      <a:pPr algn="ctr"/>
                      <a:endParaRPr lang="en-GB" sz="2000" dirty="0">
                        <a:solidFill>
                          <a:schemeClr val="accent1">
                            <a:lumMod val="50000"/>
                          </a:schemeClr>
                        </a:solidFill>
                      </a:endParaRPr>
                    </a:p>
                  </a:txBody>
                  <a:tcPr/>
                </a:tc>
                <a:tc>
                  <a:txBody>
                    <a:bodyPr/>
                    <a:lstStyle/>
                    <a:p>
                      <a:r>
                        <a:rPr lang="en-US" sz="2000" dirty="0">
                          <a:solidFill>
                            <a:srgbClr val="115076"/>
                          </a:solidFill>
                        </a:rPr>
                        <a:t>S</a:t>
                      </a:r>
                      <a:r>
                        <a:rPr lang="en-GB" sz="2000" dirty="0" err="1">
                          <a:solidFill>
                            <a:srgbClr val="115076"/>
                          </a:solidFill>
                        </a:rPr>
                        <a:t>ie</a:t>
                      </a:r>
                      <a:r>
                        <a:rPr lang="en-GB" sz="2000" dirty="0">
                          <a:solidFill>
                            <a:srgbClr val="115076"/>
                          </a:solidFill>
                        </a:rPr>
                        <a:t> </a:t>
                      </a:r>
                      <a:r>
                        <a:rPr lang="en-GB" sz="2000" dirty="0" err="1">
                          <a:solidFill>
                            <a:srgbClr val="115076"/>
                          </a:solidFill>
                        </a:rPr>
                        <a:t>soll</a:t>
                      </a:r>
                      <a:r>
                        <a:rPr lang="en-GB" sz="2000" dirty="0">
                          <a:solidFill>
                            <a:srgbClr val="115076"/>
                          </a:solidFill>
                        </a:rPr>
                        <a:t> </a:t>
                      </a:r>
                      <a:r>
                        <a:rPr lang="en-GB" sz="2000" dirty="0" err="1">
                          <a:solidFill>
                            <a:srgbClr val="115076"/>
                          </a:solidFill>
                        </a:rPr>
                        <a:t>keinen</a:t>
                      </a:r>
                      <a:r>
                        <a:rPr lang="en-GB" sz="2000" dirty="0">
                          <a:solidFill>
                            <a:srgbClr val="115076"/>
                          </a:solidFill>
                        </a:rPr>
                        <a:t> </a:t>
                      </a:r>
                      <a:r>
                        <a:rPr lang="en-GB" sz="2000" dirty="0" err="1">
                          <a:solidFill>
                            <a:srgbClr val="115076"/>
                          </a:solidFill>
                        </a:rPr>
                        <a:t>Fehler</a:t>
                      </a:r>
                      <a:r>
                        <a:rPr lang="en-GB" sz="2000" dirty="0">
                          <a:solidFill>
                            <a:srgbClr val="115076"/>
                          </a:solidFill>
                        </a:rPr>
                        <a:t> </a:t>
                      </a:r>
                      <a:r>
                        <a:rPr lang="en-GB" sz="2000" dirty="0" err="1">
                          <a:solidFill>
                            <a:srgbClr val="115076"/>
                          </a:solidFill>
                        </a:rPr>
                        <a:t>machen</a:t>
                      </a:r>
                      <a:r>
                        <a:rPr lang="en-GB" sz="2000" dirty="0">
                          <a:solidFill>
                            <a:srgbClr val="115076"/>
                          </a:solidFill>
                        </a:rPr>
                        <a: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531291">
                <a:tc>
                  <a:txBody>
                    <a:bodyPr/>
                    <a:lstStyle/>
                    <a:p>
                      <a:pPr algn="ctr"/>
                      <a:endParaRPr lang="en-GB" sz="2000" dirty="0">
                        <a:solidFill>
                          <a:schemeClr val="accent1">
                            <a:lumMod val="50000"/>
                          </a:schemeClr>
                        </a:solidFill>
                      </a:endParaRPr>
                    </a:p>
                  </a:txBody>
                  <a:tcPr/>
                </a:tc>
                <a:tc>
                  <a:txBody>
                    <a:bodyPr/>
                    <a:lstStyle/>
                    <a:p>
                      <a:r>
                        <a:rPr lang="en-US" sz="2000" dirty="0">
                          <a:solidFill>
                            <a:srgbClr val="115076"/>
                          </a:solidFill>
                        </a:rPr>
                        <a:t>S</a:t>
                      </a:r>
                      <a:r>
                        <a:rPr lang="en-GB" sz="2000" dirty="0" err="1">
                          <a:solidFill>
                            <a:srgbClr val="115076"/>
                          </a:solidFill>
                        </a:rPr>
                        <a:t>ie</a:t>
                      </a:r>
                      <a:r>
                        <a:rPr lang="en-GB" sz="2000" dirty="0">
                          <a:solidFill>
                            <a:srgbClr val="115076"/>
                          </a:solidFill>
                        </a:rPr>
                        <a:t> </a:t>
                      </a:r>
                      <a:r>
                        <a:rPr lang="en-GB" sz="2000" dirty="0" err="1">
                          <a:solidFill>
                            <a:srgbClr val="115076"/>
                          </a:solidFill>
                        </a:rPr>
                        <a:t>soll</a:t>
                      </a:r>
                      <a:r>
                        <a:rPr lang="en-GB" sz="2000" dirty="0">
                          <a:solidFill>
                            <a:srgbClr val="115076"/>
                          </a:solidFill>
                        </a:rPr>
                        <a:t> die </a:t>
                      </a:r>
                      <a:r>
                        <a:rPr lang="en-GB" sz="2000" dirty="0" err="1">
                          <a:solidFill>
                            <a:srgbClr val="115076"/>
                          </a:solidFill>
                        </a:rPr>
                        <a:t>Musik</a:t>
                      </a:r>
                      <a:r>
                        <a:rPr lang="en-GB" sz="2000" dirty="0">
                          <a:solidFill>
                            <a:srgbClr val="115076"/>
                          </a:solidFill>
                        </a:rPr>
                        <a:t> </a:t>
                      </a:r>
                      <a:r>
                        <a:rPr lang="en-GB" sz="2000" dirty="0" err="1">
                          <a:solidFill>
                            <a:srgbClr val="115076"/>
                          </a:solidFill>
                        </a:rPr>
                        <a:t>organisieren</a:t>
                      </a:r>
                      <a:r>
                        <a:rPr lang="en-GB" sz="2000" dirty="0">
                          <a:solidFill>
                            <a:srgbClr val="115076"/>
                          </a:solidFill>
                        </a:rPr>
                        <a:t>.</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531291">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115076"/>
                          </a:solidFill>
                        </a:rPr>
                        <a:t>D</a:t>
                      </a:r>
                      <a:r>
                        <a:rPr lang="en-GB" sz="2000" dirty="0">
                          <a:solidFill>
                            <a:srgbClr val="115076"/>
                          </a:solidFill>
                        </a:rPr>
                        <a:t>u </a:t>
                      </a:r>
                      <a:r>
                        <a:rPr lang="en-GB" sz="2000" dirty="0" err="1">
                          <a:solidFill>
                            <a:srgbClr val="115076"/>
                          </a:solidFill>
                        </a:rPr>
                        <a:t>sollst</a:t>
                      </a:r>
                      <a:r>
                        <a:rPr lang="en-GB" sz="2000" dirty="0">
                          <a:solidFill>
                            <a:srgbClr val="115076"/>
                          </a:solidFill>
                        </a:rPr>
                        <a:t> </a:t>
                      </a:r>
                      <a:r>
                        <a:rPr lang="en-GB" sz="2000" dirty="0" err="1">
                          <a:solidFill>
                            <a:srgbClr val="115076"/>
                          </a:solidFill>
                        </a:rPr>
                        <a:t>deine</a:t>
                      </a:r>
                      <a:r>
                        <a:rPr lang="en-GB" sz="2000" dirty="0">
                          <a:solidFill>
                            <a:srgbClr val="115076"/>
                          </a:solidFill>
                        </a:rPr>
                        <a:t> </a:t>
                      </a:r>
                      <a:r>
                        <a:rPr lang="en-GB" sz="2000" dirty="0" err="1">
                          <a:solidFill>
                            <a:srgbClr val="115076"/>
                          </a:solidFill>
                        </a:rPr>
                        <a:t>Gefühle</a:t>
                      </a:r>
                      <a:r>
                        <a:rPr lang="en-GB" sz="2000" dirty="0">
                          <a:solidFill>
                            <a:srgbClr val="115076"/>
                          </a:solidFill>
                        </a:rPr>
                        <a:t> </a:t>
                      </a:r>
                      <a:r>
                        <a:rPr lang="en-GB" sz="2000" dirty="0" err="1">
                          <a:solidFill>
                            <a:srgbClr val="115076"/>
                          </a:solidFill>
                        </a:rPr>
                        <a:t>verstecken</a:t>
                      </a:r>
                      <a:r>
                        <a:rPr lang="en-GB" sz="2000" dirty="0">
                          <a:solidFill>
                            <a:srgbClr val="115076"/>
                          </a:solidFill>
                        </a:rPr>
                        <a: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531291">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115076"/>
                          </a:solidFill>
                        </a:rPr>
                        <a:t>S</a:t>
                      </a:r>
                      <a:r>
                        <a:rPr lang="en-GB" sz="2000" dirty="0" err="1">
                          <a:solidFill>
                            <a:srgbClr val="115076"/>
                          </a:solidFill>
                        </a:rPr>
                        <a:t>ie</a:t>
                      </a:r>
                      <a:r>
                        <a:rPr lang="en-GB" sz="2000" dirty="0">
                          <a:solidFill>
                            <a:srgbClr val="115076"/>
                          </a:solidFill>
                        </a:rPr>
                        <a:t> </a:t>
                      </a:r>
                      <a:r>
                        <a:rPr lang="en-GB" sz="2000" dirty="0" err="1">
                          <a:solidFill>
                            <a:srgbClr val="115076"/>
                          </a:solidFill>
                        </a:rPr>
                        <a:t>soll</a:t>
                      </a:r>
                      <a:r>
                        <a:rPr lang="en-GB" sz="2000" dirty="0">
                          <a:solidFill>
                            <a:srgbClr val="115076"/>
                          </a:solidFill>
                        </a:rPr>
                        <a:t> Emails </a:t>
                      </a:r>
                      <a:r>
                        <a:rPr lang="en-GB" sz="2000" dirty="0" err="1">
                          <a:solidFill>
                            <a:srgbClr val="115076"/>
                          </a:solidFill>
                        </a:rPr>
                        <a:t>schreiben</a:t>
                      </a:r>
                      <a:r>
                        <a:rPr lang="en-GB" sz="2000" dirty="0">
                          <a:solidFill>
                            <a:srgbClr val="115076"/>
                          </a:solidFill>
                        </a:rPr>
                        <a: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531291">
                <a:tc>
                  <a:txBody>
                    <a:bodyPr/>
                    <a:lstStyle/>
                    <a:p>
                      <a:pPr algn="ctr"/>
                      <a:endParaRPr lang="en-GB" sz="2000" dirty="0">
                        <a:solidFill>
                          <a:schemeClr val="accent1">
                            <a:lumMod val="50000"/>
                          </a:schemeClr>
                        </a:solidFill>
                      </a:endParaRPr>
                    </a:p>
                  </a:txBody>
                  <a:tcPr/>
                </a:tc>
                <a:tc>
                  <a:txBody>
                    <a:bodyPr/>
                    <a:lstStyle/>
                    <a:p>
                      <a:r>
                        <a:rPr lang="en-US" sz="2000" dirty="0">
                          <a:solidFill>
                            <a:srgbClr val="115076"/>
                          </a:solidFill>
                        </a:rPr>
                        <a:t>D</a:t>
                      </a:r>
                      <a:r>
                        <a:rPr lang="en-GB" sz="2000" dirty="0">
                          <a:solidFill>
                            <a:srgbClr val="115076"/>
                          </a:solidFill>
                        </a:rPr>
                        <a:t>u </a:t>
                      </a:r>
                      <a:r>
                        <a:rPr lang="en-GB" sz="2000" dirty="0" err="1">
                          <a:solidFill>
                            <a:srgbClr val="115076"/>
                          </a:solidFill>
                        </a:rPr>
                        <a:t>sollst</a:t>
                      </a:r>
                      <a:r>
                        <a:rPr lang="en-GB" sz="2000" dirty="0">
                          <a:solidFill>
                            <a:srgbClr val="115076"/>
                          </a:solidFill>
                        </a:rPr>
                        <a:t> </a:t>
                      </a:r>
                      <a:r>
                        <a:rPr lang="en-GB" sz="2000" dirty="0" err="1">
                          <a:solidFill>
                            <a:srgbClr val="115076"/>
                          </a:solidFill>
                        </a:rPr>
                        <a:t>nicht</a:t>
                      </a:r>
                      <a:r>
                        <a:rPr lang="en-GB" sz="2000" dirty="0">
                          <a:solidFill>
                            <a:srgbClr val="115076"/>
                          </a:solidFill>
                        </a:rPr>
                        <a:t> die </a:t>
                      </a:r>
                      <a:r>
                        <a:rPr lang="en-GB" sz="2000" dirty="0" err="1">
                          <a:solidFill>
                            <a:srgbClr val="115076"/>
                          </a:solidFill>
                        </a:rPr>
                        <a:t>Wahrheit</a:t>
                      </a:r>
                      <a:r>
                        <a:rPr lang="en-GB" sz="2000" dirty="0">
                          <a:solidFill>
                            <a:srgbClr val="115076"/>
                          </a:solidFill>
                        </a:rPr>
                        <a:t> </a:t>
                      </a:r>
                      <a:r>
                        <a:rPr lang="en-GB" sz="2000" dirty="0" err="1">
                          <a:solidFill>
                            <a:srgbClr val="115076"/>
                          </a:solidFill>
                        </a:rPr>
                        <a:t>sagen</a:t>
                      </a:r>
                      <a:r>
                        <a:rPr lang="en-GB" sz="2000" dirty="0">
                          <a:solidFill>
                            <a:srgbClr val="115076"/>
                          </a:solidFill>
                        </a:rPr>
                        <a: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sp>
        <p:nvSpPr>
          <p:cNvPr id="9" name="TextBox 8" descr="text box hiding answer">
            <a:extLst>
              <a:ext uri="{FF2B5EF4-FFF2-40B4-BE49-F238E27FC236}">
                <a16:creationId xmlns:a16="http://schemas.microsoft.com/office/drawing/2014/main" id="{6A807415-9C4A-AD4D-9157-BCD5CFCAF36C}"/>
              </a:ext>
            </a:extLst>
          </p:cNvPr>
          <p:cNvSpPr txBox="1"/>
          <p:nvPr/>
        </p:nvSpPr>
        <p:spPr>
          <a:xfrm>
            <a:off x="4651903" y="2221087"/>
            <a:ext cx="4081111"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0" name="Picture 9" descr="green checkmark">
            <a:extLst>
              <a:ext uri="{FF2B5EF4-FFF2-40B4-BE49-F238E27FC236}">
                <a16:creationId xmlns:a16="http://schemas.microsoft.com/office/drawing/2014/main" id="{57659676-FF91-E744-A53B-2FB8359C68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65122" y="2189156"/>
            <a:ext cx="282522" cy="294294"/>
          </a:xfrm>
          <a:prstGeom prst="rect">
            <a:avLst/>
          </a:prstGeom>
        </p:spPr>
      </p:pic>
      <p:sp>
        <p:nvSpPr>
          <p:cNvPr id="12" name="TextBox 11" descr="text box hiding answer">
            <a:extLst>
              <a:ext uri="{FF2B5EF4-FFF2-40B4-BE49-F238E27FC236}">
                <a16:creationId xmlns:a16="http://schemas.microsoft.com/office/drawing/2014/main" id="{FC362F41-7976-B248-918C-E0C6199759A0}"/>
              </a:ext>
            </a:extLst>
          </p:cNvPr>
          <p:cNvSpPr txBox="1"/>
          <p:nvPr/>
        </p:nvSpPr>
        <p:spPr>
          <a:xfrm>
            <a:off x="4631026" y="2702533"/>
            <a:ext cx="3687538"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3" name="Picture 12" descr="green checkmark">
            <a:extLst>
              <a:ext uri="{FF2B5EF4-FFF2-40B4-BE49-F238E27FC236}">
                <a16:creationId xmlns:a16="http://schemas.microsoft.com/office/drawing/2014/main" id="{89063457-6FB4-0F49-BA86-BE890AC7FE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06203" y="2702533"/>
            <a:ext cx="282522" cy="294294"/>
          </a:xfrm>
          <a:prstGeom prst="rect">
            <a:avLst/>
          </a:prstGeom>
        </p:spPr>
      </p:pic>
      <p:sp>
        <p:nvSpPr>
          <p:cNvPr id="15" name="TextBox 14" descr="text box hiding answer">
            <a:extLst>
              <a:ext uri="{FF2B5EF4-FFF2-40B4-BE49-F238E27FC236}">
                <a16:creationId xmlns:a16="http://schemas.microsoft.com/office/drawing/2014/main" id="{0882EC24-6B8D-814F-8F65-B27D8F50DD64}"/>
              </a:ext>
            </a:extLst>
          </p:cNvPr>
          <p:cNvSpPr txBox="1"/>
          <p:nvPr/>
        </p:nvSpPr>
        <p:spPr>
          <a:xfrm>
            <a:off x="4667817" y="3253936"/>
            <a:ext cx="4555465"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6" name="Picture 15" descr="green checkmark">
            <a:extLst>
              <a:ext uri="{FF2B5EF4-FFF2-40B4-BE49-F238E27FC236}">
                <a16:creationId xmlns:a16="http://schemas.microsoft.com/office/drawing/2014/main" id="{EF662689-2FD9-C34C-966B-BF198EDE2E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06203" y="3243509"/>
            <a:ext cx="282522" cy="294294"/>
          </a:xfrm>
          <a:prstGeom prst="rect">
            <a:avLst/>
          </a:prstGeom>
        </p:spPr>
      </p:pic>
      <p:sp>
        <p:nvSpPr>
          <p:cNvPr id="18" name="TextBox 17" descr="text box hiding answer">
            <a:extLst>
              <a:ext uri="{FF2B5EF4-FFF2-40B4-BE49-F238E27FC236}">
                <a16:creationId xmlns:a16="http://schemas.microsoft.com/office/drawing/2014/main" id="{AD177B29-49F3-054C-BB62-C784F65A92AE}"/>
              </a:ext>
            </a:extLst>
          </p:cNvPr>
          <p:cNvSpPr txBox="1"/>
          <p:nvPr/>
        </p:nvSpPr>
        <p:spPr>
          <a:xfrm>
            <a:off x="4667817" y="3752158"/>
            <a:ext cx="3763048"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9" name="Picture 18" descr="green checkmark">
            <a:extLst>
              <a:ext uri="{FF2B5EF4-FFF2-40B4-BE49-F238E27FC236}">
                <a16:creationId xmlns:a16="http://schemas.microsoft.com/office/drawing/2014/main" id="{67DE927D-B684-4E4C-B1E7-D9412F7A76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65122" y="3765641"/>
            <a:ext cx="282522" cy="294294"/>
          </a:xfrm>
          <a:prstGeom prst="rect">
            <a:avLst/>
          </a:prstGeom>
        </p:spPr>
      </p:pic>
      <p:sp>
        <p:nvSpPr>
          <p:cNvPr id="21" name="TextBox 20" descr="text box hiding answer">
            <a:extLst>
              <a:ext uri="{FF2B5EF4-FFF2-40B4-BE49-F238E27FC236}">
                <a16:creationId xmlns:a16="http://schemas.microsoft.com/office/drawing/2014/main" id="{8A557389-FDA2-4840-B39B-C820D944EC9B}"/>
              </a:ext>
            </a:extLst>
          </p:cNvPr>
          <p:cNvSpPr txBox="1"/>
          <p:nvPr/>
        </p:nvSpPr>
        <p:spPr>
          <a:xfrm>
            <a:off x="4669225" y="4342929"/>
            <a:ext cx="3623513"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2" name="Picture 21" descr="green checkmark">
            <a:extLst>
              <a:ext uri="{FF2B5EF4-FFF2-40B4-BE49-F238E27FC236}">
                <a16:creationId xmlns:a16="http://schemas.microsoft.com/office/drawing/2014/main" id="{5E63036D-0C5D-A948-8471-290BEC4FEA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65122" y="4291083"/>
            <a:ext cx="282522" cy="294294"/>
          </a:xfrm>
          <a:prstGeom prst="rect">
            <a:avLst/>
          </a:prstGeom>
        </p:spPr>
      </p:pic>
      <p:sp>
        <p:nvSpPr>
          <p:cNvPr id="24" name="TextBox 23" descr="text box hiding answer">
            <a:extLst>
              <a:ext uri="{FF2B5EF4-FFF2-40B4-BE49-F238E27FC236}">
                <a16:creationId xmlns:a16="http://schemas.microsoft.com/office/drawing/2014/main" id="{D9C34F78-E03C-B246-8754-6C16168EE34B}"/>
              </a:ext>
            </a:extLst>
          </p:cNvPr>
          <p:cNvSpPr txBox="1"/>
          <p:nvPr/>
        </p:nvSpPr>
        <p:spPr>
          <a:xfrm>
            <a:off x="4669225" y="4872720"/>
            <a:ext cx="4431243"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5" name="Picture 24" descr="green checkmark">
            <a:extLst>
              <a:ext uri="{FF2B5EF4-FFF2-40B4-BE49-F238E27FC236}">
                <a16:creationId xmlns:a16="http://schemas.microsoft.com/office/drawing/2014/main" id="{309AB055-15F8-2F45-856E-A6F218E76C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74228" y="4831493"/>
            <a:ext cx="282522" cy="294294"/>
          </a:xfrm>
          <a:prstGeom prst="rect">
            <a:avLst/>
          </a:prstGeom>
        </p:spPr>
      </p:pic>
      <p:sp>
        <p:nvSpPr>
          <p:cNvPr id="27" name="TextBox 26" descr="text box hiding answer">
            <a:extLst>
              <a:ext uri="{FF2B5EF4-FFF2-40B4-BE49-F238E27FC236}">
                <a16:creationId xmlns:a16="http://schemas.microsoft.com/office/drawing/2014/main" id="{C8E942A3-2BB8-3943-968A-4DC98A4B04D3}"/>
              </a:ext>
            </a:extLst>
          </p:cNvPr>
          <p:cNvSpPr txBox="1"/>
          <p:nvPr/>
        </p:nvSpPr>
        <p:spPr>
          <a:xfrm>
            <a:off x="4669225" y="5399666"/>
            <a:ext cx="3195990"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8" name="Picture 27" descr="green checkmark">
            <a:extLst>
              <a:ext uri="{FF2B5EF4-FFF2-40B4-BE49-F238E27FC236}">
                <a16:creationId xmlns:a16="http://schemas.microsoft.com/office/drawing/2014/main" id="{86E83B85-BDB0-D84C-8AB3-BE6BEEFCF8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82648" y="5344671"/>
            <a:ext cx="282522" cy="294294"/>
          </a:xfrm>
          <a:prstGeom prst="rect">
            <a:avLst/>
          </a:prstGeom>
        </p:spPr>
      </p:pic>
      <p:sp>
        <p:nvSpPr>
          <p:cNvPr id="30" name="TextBox 29" descr="text box hiding answer">
            <a:extLst>
              <a:ext uri="{FF2B5EF4-FFF2-40B4-BE49-F238E27FC236}">
                <a16:creationId xmlns:a16="http://schemas.microsoft.com/office/drawing/2014/main" id="{60DFB1B5-86A6-BD46-B8BD-33DF71FF21E1}"/>
              </a:ext>
            </a:extLst>
          </p:cNvPr>
          <p:cNvSpPr txBox="1"/>
          <p:nvPr/>
        </p:nvSpPr>
        <p:spPr>
          <a:xfrm>
            <a:off x="4667817" y="5888184"/>
            <a:ext cx="4497429"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31" name="Picture 30" descr="green checkmark">
            <a:extLst>
              <a:ext uri="{FF2B5EF4-FFF2-40B4-BE49-F238E27FC236}">
                <a16:creationId xmlns:a16="http://schemas.microsoft.com/office/drawing/2014/main" id="{6648AC49-2E03-094D-97A1-9268DC8B13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06203" y="5928910"/>
            <a:ext cx="282522" cy="294294"/>
          </a:xfrm>
          <a:prstGeom prst="rect">
            <a:avLst/>
          </a:prstGeom>
        </p:spPr>
      </p:pic>
      <p:sp>
        <p:nvSpPr>
          <p:cNvPr id="32" name="Action Button: Custom 16">
            <a:hlinkClick r:id="" action="ppaction://noaction" highlightClick="1">
              <a:snd r:embed="rId5" name="8-3-1-3 Slide 16 1.wav"/>
            </a:hlinkClick>
            <a:extLst>
              <a:ext uri="{FF2B5EF4-FFF2-40B4-BE49-F238E27FC236}">
                <a16:creationId xmlns:a16="http://schemas.microsoft.com/office/drawing/2014/main" id="{CD961F21-7689-462D-8D02-75F7E1F68812}"/>
              </a:ext>
            </a:extLst>
          </p:cNvPr>
          <p:cNvSpPr/>
          <p:nvPr/>
        </p:nvSpPr>
        <p:spPr>
          <a:xfrm>
            <a:off x="4156334" y="217880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3" name="Action Button: Custom 16">
            <a:hlinkClick r:id="" action="ppaction://noaction" highlightClick="1">
              <a:snd r:embed="rId6" name="8-3-1-3 Slide 16 2.wav"/>
            </a:hlinkClick>
            <a:extLst>
              <a:ext uri="{FF2B5EF4-FFF2-40B4-BE49-F238E27FC236}">
                <a16:creationId xmlns:a16="http://schemas.microsoft.com/office/drawing/2014/main" id="{7CF5DF6A-3221-4534-BDAF-1A81FC0362F9}"/>
              </a:ext>
            </a:extLst>
          </p:cNvPr>
          <p:cNvSpPr/>
          <p:nvPr/>
        </p:nvSpPr>
        <p:spPr>
          <a:xfrm>
            <a:off x="4146628" y="264303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4" name="Action Button: Custom 16">
            <a:hlinkClick r:id="" action="ppaction://noaction" highlightClick="1">
              <a:snd r:embed="rId7" name="8-3-1-3 Slide 16 3.wav"/>
            </a:hlinkClick>
            <a:extLst>
              <a:ext uri="{FF2B5EF4-FFF2-40B4-BE49-F238E27FC236}">
                <a16:creationId xmlns:a16="http://schemas.microsoft.com/office/drawing/2014/main" id="{52A25989-701B-45C7-9871-58D27EF42805}"/>
              </a:ext>
            </a:extLst>
          </p:cNvPr>
          <p:cNvSpPr/>
          <p:nvPr/>
        </p:nvSpPr>
        <p:spPr>
          <a:xfrm>
            <a:off x="4146628" y="3187993"/>
            <a:ext cx="396000" cy="362924"/>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5" name="Action Button: Custom 16">
            <a:hlinkClick r:id="" action="ppaction://noaction" highlightClick="1">
              <a:snd r:embed="rId8" name="8-3-1-3 Slide 16 5.wav"/>
            </a:hlinkClick>
            <a:extLst>
              <a:ext uri="{FF2B5EF4-FFF2-40B4-BE49-F238E27FC236}">
                <a16:creationId xmlns:a16="http://schemas.microsoft.com/office/drawing/2014/main" id="{ECA78820-47CA-4A19-BE35-6777BD0591B5}"/>
              </a:ext>
            </a:extLst>
          </p:cNvPr>
          <p:cNvSpPr/>
          <p:nvPr/>
        </p:nvSpPr>
        <p:spPr>
          <a:xfrm>
            <a:off x="4138170" y="373523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6" name="Action Button: Custom 16">
            <a:hlinkClick r:id="" action="ppaction://noaction" highlightClick="1">
              <a:snd r:embed="rId9" name="8-3-1-3 Slide 16 4.wav"/>
            </a:hlinkClick>
            <a:extLst>
              <a:ext uri="{FF2B5EF4-FFF2-40B4-BE49-F238E27FC236}">
                <a16:creationId xmlns:a16="http://schemas.microsoft.com/office/drawing/2014/main" id="{8B391415-6F3D-4C7C-9F79-F41EB9E2B474}"/>
              </a:ext>
            </a:extLst>
          </p:cNvPr>
          <p:cNvSpPr/>
          <p:nvPr/>
        </p:nvSpPr>
        <p:spPr>
          <a:xfrm>
            <a:off x="4158225" y="424380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7" name="Action Button: Custom 16">
            <a:hlinkClick r:id="" action="ppaction://noaction" highlightClick="1">
              <a:snd r:embed="rId10" name="8-3-1-3 Slide 16 6.wav"/>
            </a:hlinkClick>
            <a:extLst>
              <a:ext uri="{FF2B5EF4-FFF2-40B4-BE49-F238E27FC236}">
                <a16:creationId xmlns:a16="http://schemas.microsoft.com/office/drawing/2014/main" id="{07E51486-6879-4DAB-9F9B-78ED5DD78A88}"/>
              </a:ext>
            </a:extLst>
          </p:cNvPr>
          <p:cNvSpPr/>
          <p:nvPr/>
        </p:nvSpPr>
        <p:spPr>
          <a:xfrm>
            <a:off x="4146628" y="480213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8" name="Action Button: Custom 16">
            <a:hlinkClick r:id="" action="ppaction://noaction" highlightClick="1">
              <a:snd r:embed="rId11" name="8-3-1-3 Slide 16 7.wav"/>
            </a:hlinkClick>
            <a:extLst>
              <a:ext uri="{FF2B5EF4-FFF2-40B4-BE49-F238E27FC236}">
                <a16:creationId xmlns:a16="http://schemas.microsoft.com/office/drawing/2014/main" id="{D1C77747-163A-4D21-BD00-889F57BC7400}"/>
              </a:ext>
            </a:extLst>
          </p:cNvPr>
          <p:cNvSpPr/>
          <p:nvPr/>
        </p:nvSpPr>
        <p:spPr>
          <a:xfrm>
            <a:off x="4155295" y="532808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9" name="Action Button: Custom 16">
            <a:hlinkClick r:id="" action="ppaction://noaction" highlightClick="1">
              <a:snd r:embed="rId12" name="8-3-1-3 Slide 16 8.wav"/>
            </a:hlinkClick>
            <a:extLst>
              <a:ext uri="{FF2B5EF4-FFF2-40B4-BE49-F238E27FC236}">
                <a16:creationId xmlns:a16="http://schemas.microsoft.com/office/drawing/2014/main" id="{4E33F78D-6298-4E34-8F7E-15653DD4B638}"/>
              </a:ext>
            </a:extLst>
          </p:cNvPr>
          <p:cNvSpPr/>
          <p:nvPr/>
        </p:nvSpPr>
        <p:spPr>
          <a:xfrm>
            <a:off x="4146628" y="585162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40" name="TextBox 39">
            <a:extLst>
              <a:ext uri="{FF2B5EF4-FFF2-40B4-BE49-F238E27FC236}">
                <a16:creationId xmlns:a16="http://schemas.microsoft.com/office/drawing/2014/main" id="{67907B05-B9EA-4BCD-8F21-F3AD79070F5D}"/>
              </a:ext>
            </a:extLst>
          </p:cNvPr>
          <p:cNvSpPr txBox="1"/>
          <p:nvPr/>
        </p:nvSpPr>
        <p:spPr>
          <a:xfrm>
            <a:off x="3164302" y="198126"/>
            <a:ext cx="7028416"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44546A"/>
                </a:solidFill>
                <a:effectLst/>
                <a:uLnTx/>
                <a:uFillTx/>
                <a:latin typeface="Century Gothic" panose="020F0302020204030204"/>
                <a:ea typeface="+mn-ea"/>
                <a:cs typeface="+mn-cs"/>
              </a:rPr>
              <a:t>Heidi bereitet eine Party für Mia und Wolfgang vor. </a:t>
            </a:r>
            <a:br>
              <a:rPr kumimoji="0" lang="de-DE" sz="2000" b="0" i="0" u="none" strike="noStrike" kern="1200" cap="none" spc="0" normalizeH="0" baseline="0" noProof="0" dirty="0">
                <a:ln>
                  <a:noFill/>
                </a:ln>
                <a:solidFill>
                  <a:srgbClr val="44546A"/>
                </a:solidFill>
                <a:effectLst/>
                <a:uLnTx/>
                <a:uFillTx/>
                <a:latin typeface="Century Gothic" panose="020F0302020204030204"/>
                <a:ea typeface="+mn-ea"/>
                <a:cs typeface="+mn-cs"/>
              </a:rPr>
            </a:br>
            <a:r>
              <a:rPr kumimoji="0" lang="de-DE" sz="2000" b="0" i="0" u="none" strike="noStrike" kern="1200" cap="none" spc="0" normalizeH="0" baseline="0" noProof="0" dirty="0">
                <a:ln>
                  <a:noFill/>
                </a:ln>
                <a:solidFill>
                  <a:srgbClr val="44546A"/>
                </a:solidFill>
                <a:effectLst/>
                <a:uLnTx/>
                <a:uFillTx/>
                <a:latin typeface="Century Gothic" panose="020F0302020204030204"/>
                <a:ea typeface="+mn-ea"/>
                <a:cs typeface="+mn-cs"/>
              </a:rPr>
              <a:t>Sie redet mit Mehmet. Mehmet hört nicht richtig zu. </a:t>
            </a:r>
            <a:br>
              <a:rPr kumimoji="0" lang="de-DE" sz="2000" b="0" i="0" u="none" strike="noStrike" kern="1200" cap="none" spc="0" normalizeH="0" baseline="0" noProof="0" dirty="0">
                <a:ln>
                  <a:noFill/>
                </a:ln>
                <a:solidFill>
                  <a:srgbClr val="44546A"/>
                </a:solidFill>
                <a:effectLst/>
                <a:uLnTx/>
                <a:uFillTx/>
                <a:latin typeface="Century Gothic" panose="020F0302020204030204"/>
                <a:ea typeface="+mn-ea"/>
                <a:cs typeface="+mn-cs"/>
              </a:rPr>
            </a:br>
            <a:r>
              <a:rPr kumimoji="0" lang="de-DE" sz="2000" b="0" i="0" u="none" strike="noStrike" kern="1200" cap="none" spc="0" normalizeH="0" baseline="0" noProof="0" dirty="0">
                <a:ln>
                  <a:noFill/>
                </a:ln>
                <a:solidFill>
                  <a:srgbClr val="44546A"/>
                </a:solidFill>
                <a:effectLst/>
                <a:uLnTx/>
                <a:uFillTx/>
                <a:latin typeface="Century Gothic" panose="020F0302020204030204"/>
                <a:ea typeface="+mn-ea"/>
                <a:cs typeface="+mn-cs"/>
              </a:rPr>
              <a:t>Ist das eine Aufgabe für Mehmet (</a:t>
            </a:r>
            <a:r>
              <a:rPr kumimoji="0" lang="de-DE" sz="2000" b="1" i="0" u="none" strike="noStrike" kern="1200" cap="none" spc="0" normalizeH="0" baseline="0" noProof="0" dirty="0">
                <a:ln>
                  <a:noFill/>
                </a:ln>
                <a:solidFill>
                  <a:srgbClr val="44546A"/>
                </a:solidFill>
                <a:effectLst/>
                <a:uLnTx/>
                <a:uFillTx/>
                <a:latin typeface="Century Gothic" panose="020F0302020204030204"/>
                <a:ea typeface="+mn-ea"/>
                <a:cs typeface="+mn-cs"/>
              </a:rPr>
              <a:t>du</a:t>
            </a:r>
            <a:r>
              <a:rPr kumimoji="0" lang="de-DE" sz="2000" b="0" i="0" u="none" strike="noStrike" kern="1200" cap="none" spc="0" normalizeH="0" baseline="0" noProof="0" dirty="0">
                <a:ln>
                  <a:noFill/>
                </a:ln>
                <a:solidFill>
                  <a:srgbClr val="44546A"/>
                </a:solidFill>
                <a:effectLst/>
                <a:uLnTx/>
                <a:uFillTx/>
                <a:latin typeface="Century Gothic" panose="020F0302020204030204"/>
                <a:ea typeface="+mn-ea"/>
                <a:cs typeface="+mn-cs"/>
              </a:rPr>
              <a:t>) oder Katja (</a:t>
            </a:r>
            <a:r>
              <a:rPr kumimoji="0" lang="de-DE" sz="2000" b="1" i="0" u="none" strike="noStrike" kern="1200" cap="none" spc="0" normalizeH="0" baseline="0" noProof="0" dirty="0">
                <a:ln>
                  <a:noFill/>
                </a:ln>
                <a:solidFill>
                  <a:srgbClr val="44546A"/>
                </a:solidFill>
                <a:effectLst/>
                <a:uLnTx/>
                <a:uFillTx/>
                <a:latin typeface="Century Gothic" panose="020F0302020204030204"/>
                <a:ea typeface="+mn-ea"/>
                <a:cs typeface="+mn-cs"/>
              </a:rPr>
              <a:t>sie</a:t>
            </a:r>
            <a:r>
              <a:rPr kumimoji="0" lang="de-DE" sz="2000" b="0" i="0" u="none" strike="noStrike" kern="1200" cap="none" spc="0" normalizeH="0" baseline="0" noProof="0" dirty="0">
                <a:ln>
                  <a:noFill/>
                </a:ln>
                <a:solidFill>
                  <a:srgbClr val="44546A"/>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546A"/>
                </a:solidFill>
                <a:effectLst/>
                <a:uLnTx/>
                <a:uFillTx/>
                <a:latin typeface="Century Gothic" panose="020F0302020204030204"/>
                <a:ea typeface="+mn-ea"/>
                <a:cs typeface="+mn-cs"/>
              </a:rPr>
              <a:t>Schreib</a:t>
            </a:r>
            <a:r>
              <a:rPr kumimoji="0" lang="en-GB" sz="2000" b="0" i="0" u="none" strike="noStrike" kern="1200" cap="none" spc="0" normalizeH="0" baseline="0" noProof="0" dirty="0">
                <a:ln>
                  <a:noFill/>
                </a:ln>
                <a:solidFill>
                  <a:srgbClr val="44546A"/>
                </a:solidFill>
                <a:effectLst/>
                <a:uLnTx/>
                <a:uFillTx/>
                <a:latin typeface="Century Gothic" panose="020F0302020204030204"/>
                <a:ea typeface="+mn-ea"/>
                <a:cs typeface="+mn-cs"/>
              </a:rPr>
              <a:t> die Aufgabe auf </a:t>
            </a:r>
            <a:r>
              <a:rPr kumimoji="0" lang="en-GB" sz="2000" b="0" i="0" u="none" strike="noStrike" kern="1200" cap="none" spc="0" normalizeH="0" baseline="0" noProof="0" dirty="0" err="1">
                <a:ln>
                  <a:noFill/>
                </a:ln>
                <a:solidFill>
                  <a:srgbClr val="44546A"/>
                </a:solidFill>
                <a:effectLst/>
                <a:uLnTx/>
                <a:uFillTx/>
                <a:latin typeface="Century Gothic" panose="020F0302020204030204"/>
                <a:ea typeface="+mn-ea"/>
                <a:cs typeface="+mn-cs"/>
              </a:rPr>
              <a:t>Englisch</a:t>
            </a:r>
            <a:r>
              <a:rPr kumimoji="0" lang="en-GB" sz="2000" b="0" i="0" u="none" strike="noStrike" kern="1200" cap="none" spc="0" normalizeH="0" baseline="0" noProof="0" dirty="0">
                <a:ln>
                  <a:noFill/>
                </a:ln>
                <a:solidFill>
                  <a:srgbClr val="44546A"/>
                </a:solidFill>
                <a:effectLst/>
                <a:uLnTx/>
                <a:uFillTx/>
                <a:latin typeface="Century Gothic" panose="020F0302020204030204"/>
                <a:ea typeface="+mn-ea"/>
                <a:cs typeface="+mn-cs"/>
              </a:rPr>
              <a:t>.</a:t>
            </a:r>
            <a:br>
              <a:rPr kumimoji="0" lang="en-GB" sz="2000" b="0" i="0" u="none" strike="noStrike" kern="1200" cap="none" spc="0" normalizeH="0" baseline="0" noProof="0" dirty="0">
                <a:ln>
                  <a:noFill/>
                </a:ln>
                <a:solidFill>
                  <a:srgbClr val="44546A"/>
                </a:solidFill>
                <a:effectLst/>
                <a:uLnTx/>
                <a:uFillTx/>
                <a:latin typeface="Century Gothic" panose="020F0302020204030204"/>
                <a:ea typeface="+mn-ea"/>
                <a:cs typeface="+mn-cs"/>
              </a:rPr>
            </a:br>
            <a:endParaRPr kumimoji="0" lang="en-GB" sz="2000" b="0" i="0" u="none" strike="noStrike" kern="1200" cap="none" spc="0" normalizeH="0" baseline="0" noProof="0" dirty="0">
              <a:ln>
                <a:noFill/>
              </a:ln>
              <a:solidFill>
                <a:srgbClr val="44546A"/>
              </a:solidFill>
              <a:effectLst/>
              <a:uLnTx/>
              <a:uFillTx/>
              <a:latin typeface="Century Gothic" panose="020F0302020204030204"/>
              <a:ea typeface="+mn-ea"/>
              <a:cs typeface="+mn-cs"/>
            </a:endParaRPr>
          </a:p>
        </p:txBody>
      </p:sp>
      <p:pic>
        <p:nvPicPr>
          <p:cNvPr id="8" name="Picture 7">
            <a:extLst>
              <a:ext uri="{FF2B5EF4-FFF2-40B4-BE49-F238E27FC236}">
                <a16:creationId xmlns:a16="http://schemas.microsoft.com/office/drawing/2014/main" id="{060A02EC-DF92-4166-867C-E45D3A93B86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955294" y="4152610"/>
            <a:ext cx="1182876" cy="2160336"/>
          </a:xfrm>
          <a:prstGeom prst="rect">
            <a:avLst/>
          </a:prstGeom>
        </p:spPr>
      </p:pic>
      <p:pic>
        <p:nvPicPr>
          <p:cNvPr id="14" name="Picture 13" descr="Logo&#10;&#10;Description automatically generated">
            <a:extLst>
              <a:ext uri="{FF2B5EF4-FFF2-40B4-BE49-F238E27FC236}">
                <a16:creationId xmlns:a16="http://schemas.microsoft.com/office/drawing/2014/main" id="{1FFCD0BC-EE7D-4045-A9EE-766FBF5D882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35027" y="1337248"/>
            <a:ext cx="1426834" cy="1402162"/>
          </a:xfrm>
          <a:prstGeom prst="rect">
            <a:avLst/>
          </a:prstGeom>
        </p:spPr>
      </p:pic>
      <p:pic>
        <p:nvPicPr>
          <p:cNvPr id="20" name="Picture 19" descr="Logo&#10;&#10;Description automatically generated">
            <a:extLst>
              <a:ext uri="{FF2B5EF4-FFF2-40B4-BE49-F238E27FC236}">
                <a16:creationId xmlns:a16="http://schemas.microsoft.com/office/drawing/2014/main" id="{DB046DCA-525C-4E51-876F-971803849F3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474" y="5052536"/>
            <a:ext cx="891309" cy="1401655"/>
          </a:xfrm>
          <a:prstGeom prst="rect">
            <a:avLst/>
          </a:prstGeom>
        </p:spPr>
      </p:pic>
      <p:sp>
        <p:nvSpPr>
          <p:cNvPr id="29" name="Thought Bubble: Cloud 28">
            <a:extLst>
              <a:ext uri="{FF2B5EF4-FFF2-40B4-BE49-F238E27FC236}">
                <a16:creationId xmlns:a16="http://schemas.microsoft.com/office/drawing/2014/main" id="{190EC831-DC69-471A-88FE-D7E34C1FFF08}"/>
              </a:ext>
            </a:extLst>
          </p:cNvPr>
          <p:cNvSpPr/>
          <p:nvPr/>
        </p:nvSpPr>
        <p:spPr>
          <a:xfrm>
            <a:off x="605481" y="4063183"/>
            <a:ext cx="2376054" cy="1193895"/>
          </a:xfrm>
          <a:prstGeom prst="cloudCallout">
            <a:avLst>
              <a:gd name="adj1" fmla="val -52191"/>
              <a:gd name="adj2" fmla="val 3846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026" name="Picture 2" descr="Present, Box, Dole, Favor, Gift, Valentine, Wedding">
            <a:extLst>
              <a:ext uri="{FF2B5EF4-FFF2-40B4-BE49-F238E27FC236}">
                <a16:creationId xmlns:a16="http://schemas.microsoft.com/office/drawing/2014/main" id="{A01EB6F5-DB53-45FA-9FF5-7A6DC0969F90}"/>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761939" y="5699615"/>
            <a:ext cx="537811" cy="55003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ift, Present, Box, Wrapped, Bow, Surprise, Festive">
            <a:extLst>
              <a:ext uri="{FF2B5EF4-FFF2-40B4-BE49-F238E27FC236}">
                <a16:creationId xmlns:a16="http://schemas.microsoft.com/office/drawing/2014/main" id="{88902E70-B049-4089-BEB1-E0A6EBE39820}"/>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223244" y="5478347"/>
            <a:ext cx="578300" cy="550034"/>
          </a:xfrm>
          <a:prstGeom prst="rect">
            <a:avLst/>
          </a:prstGeom>
          <a:noFill/>
          <a:extLst>
            <a:ext uri="{909E8E84-426E-40DD-AFC4-6F175D3DCCD1}">
              <a14:hiddenFill xmlns:a14="http://schemas.microsoft.com/office/drawing/2010/main">
                <a:solidFill>
                  <a:srgbClr val="FFFFFF"/>
                </a:solidFill>
              </a14:hiddenFill>
            </a:ext>
          </a:extLst>
        </p:spPr>
      </p:pic>
      <p:sp>
        <p:nvSpPr>
          <p:cNvPr id="43" name="Thought Bubble: Cloud 42">
            <a:extLst>
              <a:ext uri="{FF2B5EF4-FFF2-40B4-BE49-F238E27FC236}">
                <a16:creationId xmlns:a16="http://schemas.microsoft.com/office/drawing/2014/main" id="{F563302F-5F53-4AF6-B624-98489F71BFF4}"/>
              </a:ext>
            </a:extLst>
          </p:cNvPr>
          <p:cNvSpPr/>
          <p:nvPr/>
        </p:nvSpPr>
        <p:spPr>
          <a:xfrm>
            <a:off x="901252" y="664992"/>
            <a:ext cx="2129233" cy="1108087"/>
          </a:xfrm>
          <a:prstGeom prst="cloudCallout">
            <a:avLst>
              <a:gd name="adj1" fmla="val -59629"/>
              <a:gd name="adj2" fmla="val 1953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4" name="TextBox 43">
            <a:extLst>
              <a:ext uri="{FF2B5EF4-FFF2-40B4-BE49-F238E27FC236}">
                <a16:creationId xmlns:a16="http://schemas.microsoft.com/office/drawing/2014/main" id="{47B3201F-B55F-4BA8-973F-4F7EEEA00F2A}"/>
              </a:ext>
            </a:extLst>
          </p:cNvPr>
          <p:cNvSpPr txBox="1"/>
          <p:nvPr/>
        </p:nvSpPr>
        <p:spPr>
          <a:xfrm>
            <a:off x="1125464" y="922880"/>
            <a:ext cx="181462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Kosten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Speech Bubble: Oval 22">
            <a:extLst>
              <a:ext uri="{FF2B5EF4-FFF2-40B4-BE49-F238E27FC236}">
                <a16:creationId xmlns:a16="http://schemas.microsoft.com/office/drawing/2014/main" id="{9D9EEFDB-FE5C-47E3-88A1-5BB7B309296B}"/>
              </a:ext>
            </a:extLst>
          </p:cNvPr>
          <p:cNvSpPr/>
          <p:nvPr/>
        </p:nvSpPr>
        <p:spPr>
          <a:xfrm>
            <a:off x="437181" y="2097187"/>
            <a:ext cx="3653198" cy="1952434"/>
          </a:xfrm>
          <a:prstGeom prst="wedgeEllipseCallout">
            <a:avLst>
              <a:gd name="adj1" fmla="val 26339"/>
              <a:gd name="adj2" fmla="val 65942"/>
            </a:avLst>
          </a:prstGeom>
          <a:solidFill>
            <a:schemeClr val="bg1"/>
          </a:solidFill>
          <a:ln w="1905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B2179ADB-B7B2-46DA-9CAE-A27E1AE6A59B}"/>
              </a:ext>
            </a:extLst>
          </p:cNvPr>
          <p:cNvSpPr txBox="1"/>
          <p:nvPr/>
        </p:nvSpPr>
        <p:spPr>
          <a:xfrm>
            <a:off x="726878" y="2404032"/>
            <a:ext cx="325437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sollen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Aufgaben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teilen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sollst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Geschenke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kaufen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Katja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soll</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verstecken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2" name="TextBox 41">
            <a:extLst>
              <a:ext uri="{FF2B5EF4-FFF2-40B4-BE49-F238E27FC236}">
                <a16:creationId xmlns:a16="http://schemas.microsoft.com/office/drawing/2014/main" id="{3902B050-0722-40F8-9D49-5C41763F4E11}"/>
              </a:ext>
            </a:extLst>
          </p:cNvPr>
          <p:cNvSpPr txBox="1"/>
          <p:nvPr/>
        </p:nvSpPr>
        <p:spPr>
          <a:xfrm>
            <a:off x="800994" y="4314239"/>
            <a:ext cx="213717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Heidis</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Meinung</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gefällt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5" name="Speech Bubble: Rectangle with Corners Rounded 44">
            <a:extLst>
              <a:ext uri="{FF2B5EF4-FFF2-40B4-BE49-F238E27FC236}">
                <a16:creationId xmlns:a16="http://schemas.microsoft.com/office/drawing/2014/main" id="{84006C1F-3E30-4C09-855B-84F02CC15358}"/>
              </a:ext>
            </a:extLst>
          </p:cNvPr>
          <p:cNvSpPr/>
          <p:nvPr/>
        </p:nvSpPr>
        <p:spPr>
          <a:xfrm>
            <a:off x="6267220" y="1598233"/>
            <a:ext cx="3405510" cy="417169"/>
          </a:xfrm>
          <a:prstGeom prst="wedgeRoundRectCallout">
            <a:avLst>
              <a:gd name="adj1" fmla="val 14126"/>
              <a:gd name="adj2" fmla="val 44801"/>
              <a:gd name="adj3" fmla="val 16667"/>
            </a:avLst>
          </a:prstGeom>
          <a:solidFill>
            <a:srgbClr val="11507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Calibri" panose="020F0502020204030204" pitchFamily="34" charset="0"/>
                <a:cs typeface="Times New Roman" panose="02020603050405020304" pitchFamily="18" charset="0"/>
              </a:rPr>
              <a:t>organisieren</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Times New Roman" panose="02020603050405020304" pitchFamily="18" charset="0"/>
              </a:rPr>
              <a:t> – to organise</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133127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7"/>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5" grpId="0" animBg="1"/>
      <p:bldP spid="18" grpId="0" animBg="1"/>
      <p:bldP spid="21" grpId="0" animBg="1"/>
      <p:bldP spid="24" grpId="0" animBg="1"/>
      <p:bldP spid="27" grpId="0" animBg="1"/>
      <p:bldP spid="3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653668" cy="869950"/>
          </a:xfrm>
          <a:prstGeom prst="rect">
            <a:avLst/>
          </a:prstGeom>
        </p:spPr>
      </p:pic>
      <p:sp>
        <p:nvSpPr>
          <p:cNvPr id="4" name="Title 3"/>
          <p:cNvSpPr>
            <a:spLocks noGrp="1"/>
          </p:cNvSpPr>
          <p:nvPr>
            <p:ph type="title"/>
          </p:nvPr>
        </p:nvSpPr>
        <p:spPr>
          <a:xfrm>
            <a:off x="0" y="294041"/>
            <a:ext cx="6244683" cy="707849"/>
          </a:xfrm>
        </p:spPr>
        <p:txBody>
          <a:bodyPr>
            <a:normAutofit/>
          </a:bodyPr>
          <a:lstStyle/>
          <a:p>
            <a:r>
              <a:rPr lang="en-GB" sz="3600" b="1" dirty="0">
                <a:solidFill>
                  <a:schemeClr val="bg1"/>
                </a:solidFill>
              </a:rPr>
              <a:t>das </a:t>
            </a:r>
            <a:r>
              <a:rPr lang="en-GB" sz="3600" b="1" dirty="0" err="1">
                <a:solidFill>
                  <a:schemeClr val="bg1"/>
                </a:solidFill>
              </a:rPr>
              <a:t>Modalverb</a:t>
            </a:r>
            <a:r>
              <a:rPr lang="en-GB" sz="3600" b="1" dirty="0">
                <a:solidFill>
                  <a:schemeClr val="bg1"/>
                </a:solidFill>
              </a:rPr>
              <a:t> </a:t>
            </a:r>
            <a:r>
              <a:rPr lang="en-GB" sz="3600" b="1" i="1" dirty="0" err="1">
                <a:solidFill>
                  <a:schemeClr val="bg1"/>
                </a:solidFill>
              </a:rPr>
              <a:t>sollen</a:t>
            </a:r>
            <a:endParaRPr lang="en-GB" sz="3600" b="1" i="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25" name="TextBox 24">
            <a:extLst>
              <a:ext uri="{FF2B5EF4-FFF2-40B4-BE49-F238E27FC236}">
                <a16:creationId xmlns:a16="http://schemas.microsoft.com/office/drawing/2014/main" id="{1195C413-58D9-4DA0-B328-33F7169D2399}"/>
              </a:ext>
            </a:extLst>
          </p:cNvPr>
          <p:cNvSpPr txBox="1"/>
          <p:nvPr/>
        </p:nvSpPr>
        <p:spPr>
          <a:xfrm>
            <a:off x="481561" y="2212301"/>
            <a:ext cx="5244625" cy="461665"/>
          </a:xfrm>
          <a:prstGeom prst="rect">
            <a:avLst/>
          </a:prstGeom>
          <a:noFill/>
        </p:spPr>
        <p:txBody>
          <a:bodyPr wrap="square" rtlCol="0">
            <a:spAutoFit/>
          </a:bodyPr>
          <a:lstStyle/>
          <a:p>
            <a:r>
              <a:rPr lang="en-US" sz="2400" b="1" dirty="0">
                <a:solidFill>
                  <a:schemeClr val="accent5">
                    <a:lumMod val="50000"/>
                  </a:schemeClr>
                </a:solidFill>
              </a:rPr>
              <a:t>Die Party </a:t>
            </a:r>
            <a:r>
              <a:rPr lang="en-US" sz="2400" b="1" dirty="0" err="1">
                <a:solidFill>
                  <a:schemeClr val="accent5">
                    <a:lumMod val="50000"/>
                  </a:schemeClr>
                </a:solidFill>
              </a:rPr>
              <a:t>soll</a:t>
            </a:r>
            <a:r>
              <a:rPr lang="en-US" sz="2400" b="1" dirty="0">
                <a:solidFill>
                  <a:schemeClr val="accent5">
                    <a:lumMod val="50000"/>
                  </a:schemeClr>
                </a:solidFill>
              </a:rPr>
              <a:t> </a:t>
            </a:r>
            <a:r>
              <a:rPr lang="en-US" sz="2400" b="1" dirty="0" err="1">
                <a:solidFill>
                  <a:schemeClr val="accent5">
                    <a:lumMod val="50000"/>
                  </a:schemeClr>
                </a:solidFill>
              </a:rPr>
              <a:t>etwa</a:t>
            </a:r>
            <a:r>
              <a:rPr lang="en-US" sz="2400" b="1" dirty="0">
                <a:solidFill>
                  <a:schemeClr val="accent5">
                    <a:lumMod val="50000"/>
                  </a:schemeClr>
                </a:solidFill>
              </a:rPr>
              <a:t> </a:t>
            </a:r>
            <a:r>
              <a:rPr lang="en-GB" sz="2400" b="1" dirty="0">
                <a:solidFill>
                  <a:schemeClr val="accent5">
                    <a:lumMod val="50000"/>
                  </a:schemeClr>
                </a:solidFill>
              </a:rPr>
              <a:t>€ </a:t>
            </a:r>
            <a:r>
              <a:rPr lang="en-US" sz="2400" b="1" dirty="0">
                <a:solidFill>
                  <a:schemeClr val="accent5">
                    <a:lumMod val="50000"/>
                  </a:schemeClr>
                </a:solidFill>
              </a:rPr>
              <a:t>100 </a:t>
            </a:r>
            <a:r>
              <a:rPr lang="en-US" sz="2400" b="1" dirty="0" err="1">
                <a:solidFill>
                  <a:srgbClr val="FA6500"/>
                </a:solidFill>
              </a:rPr>
              <a:t>kosten</a:t>
            </a:r>
            <a:r>
              <a:rPr lang="en-US" sz="2400" b="1" dirty="0">
                <a:solidFill>
                  <a:schemeClr val="accent5">
                    <a:lumMod val="50000"/>
                  </a:schemeClr>
                </a:solidFill>
              </a:rPr>
              <a:t>.  </a:t>
            </a:r>
          </a:p>
        </p:txBody>
      </p:sp>
      <p:sp>
        <p:nvSpPr>
          <p:cNvPr id="27" name="TextBox 26">
            <a:extLst>
              <a:ext uri="{FF2B5EF4-FFF2-40B4-BE49-F238E27FC236}">
                <a16:creationId xmlns:a16="http://schemas.microsoft.com/office/drawing/2014/main" id="{B5643D4F-8323-40D4-AEF2-EF73D542185C}"/>
              </a:ext>
            </a:extLst>
          </p:cNvPr>
          <p:cNvSpPr txBox="1"/>
          <p:nvPr/>
        </p:nvSpPr>
        <p:spPr>
          <a:xfrm>
            <a:off x="481561" y="4950682"/>
            <a:ext cx="6927850" cy="461665"/>
          </a:xfrm>
          <a:prstGeom prst="rect">
            <a:avLst/>
          </a:prstGeom>
          <a:noFill/>
        </p:spPr>
        <p:txBody>
          <a:bodyPr wrap="square" rtlCol="0">
            <a:spAutoFit/>
          </a:bodyPr>
          <a:lstStyle/>
          <a:p>
            <a:r>
              <a:rPr lang="en-US" sz="2400" b="1" dirty="0">
                <a:solidFill>
                  <a:schemeClr val="accent5">
                    <a:lumMod val="50000"/>
                  </a:schemeClr>
                </a:solidFill>
              </a:rPr>
              <a:t>Der </a:t>
            </a:r>
            <a:r>
              <a:rPr lang="en-US" sz="2400" b="1" dirty="0" err="1">
                <a:solidFill>
                  <a:schemeClr val="accent5">
                    <a:lumMod val="50000"/>
                  </a:schemeClr>
                </a:solidFill>
              </a:rPr>
              <a:t>Unterricht</a:t>
            </a:r>
            <a:r>
              <a:rPr lang="en-US" sz="2400" b="1" dirty="0">
                <a:solidFill>
                  <a:schemeClr val="accent5">
                    <a:lumMod val="50000"/>
                  </a:schemeClr>
                </a:solidFill>
              </a:rPr>
              <a:t> </a:t>
            </a:r>
            <a:r>
              <a:rPr lang="en-US" sz="2400" b="1" dirty="0" err="1">
                <a:solidFill>
                  <a:schemeClr val="accent5">
                    <a:lumMod val="50000"/>
                  </a:schemeClr>
                </a:solidFill>
              </a:rPr>
              <a:t>soll</a:t>
            </a:r>
            <a:r>
              <a:rPr lang="en-US" sz="2400" b="1" dirty="0">
                <a:solidFill>
                  <a:schemeClr val="accent5">
                    <a:lumMod val="50000"/>
                  </a:schemeClr>
                </a:solidFill>
              </a:rPr>
              <a:t> </a:t>
            </a:r>
            <a:r>
              <a:rPr lang="en-US" sz="2400" b="1" dirty="0" err="1">
                <a:solidFill>
                  <a:schemeClr val="accent5">
                    <a:lumMod val="50000"/>
                  </a:schemeClr>
                </a:solidFill>
              </a:rPr>
              <a:t>etwa</a:t>
            </a:r>
            <a:r>
              <a:rPr lang="en-US" sz="2400" b="1" dirty="0">
                <a:solidFill>
                  <a:schemeClr val="accent5">
                    <a:lumMod val="50000"/>
                  </a:schemeClr>
                </a:solidFill>
              </a:rPr>
              <a:t> </a:t>
            </a:r>
            <a:r>
              <a:rPr lang="en-US" sz="2400" b="1" dirty="0" err="1">
                <a:solidFill>
                  <a:schemeClr val="accent5">
                    <a:lumMod val="50000"/>
                  </a:schemeClr>
                </a:solidFill>
              </a:rPr>
              <a:t>eine</a:t>
            </a:r>
            <a:r>
              <a:rPr lang="en-US" sz="2400" b="1" dirty="0">
                <a:solidFill>
                  <a:schemeClr val="accent5">
                    <a:lumMod val="50000"/>
                  </a:schemeClr>
                </a:solidFill>
              </a:rPr>
              <a:t> </a:t>
            </a:r>
            <a:r>
              <a:rPr lang="en-US" sz="2400" b="1" dirty="0" err="1">
                <a:solidFill>
                  <a:schemeClr val="accent5">
                    <a:lumMod val="50000"/>
                  </a:schemeClr>
                </a:solidFill>
              </a:rPr>
              <a:t>Stunde</a:t>
            </a:r>
            <a:r>
              <a:rPr lang="en-US" sz="2400" b="1" dirty="0">
                <a:solidFill>
                  <a:schemeClr val="accent5">
                    <a:lumMod val="50000"/>
                  </a:schemeClr>
                </a:solidFill>
              </a:rPr>
              <a:t> </a:t>
            </a:r>
            <a:r>
              <a:rPr lang="en-US" sz="2400" b="1" dirty="0" err="1">
                <a:solidFill>
                  <a:srgbClr val="FA6500"/>
                </a:solidFill>
              </a:rPr>
              <a:t>dauern</a:t>
            </a:r>
            <a:r>
              <a:rPr lang="en-US" sz="2400" b="1" dirty="0">
                <a:solidFill>
                  <a:schemeClr val="accent5">
                    <a:lumMod val="50000"/>
                  </a:schemeClr>
                </a:solidFill>
              </a:rPr>
              <a:t>. </a:t>
            </a:r>
          </a:p>
        </p:txBody>
      </p:sp>
      <p:sp>
        <p:nvSpPr>
          <p:cNvPr id="33" name="TextBox 32">
            <a:extLst>
              <a:ext uri="{FF2B5EF4-FFF2-40B4-BE49-F238E27FC236}">
                <a16:creationId xmlns:a16="http://schemas.microsoft.com/office/drawing/2014/main" id="{14ED3658-A6B5-46B8-8359-D7957F9E2369}"/>
              </a:ext>
            </a:extLst>
          </p:cNvPr>
          <p:cNvSpPr txBox="1"/>
          <p:nvPr/>
        </p:nvSpPr>
        <p:spPr>
          <a:xfrm>
            <a:off x="481561" y="2664989"/>
            <a:ext cx="6282391" cy="461665"/>
          </a:xfrm>
          <a:prstGeom prst="rect">
            <a:avLst/>
          </a:prstGeom>
          <a:noFill/>
        </p:spPr>
        <p:txBody>
          <a:bodyPr wrap="square" rtlCol="0">
            <a:spAutoFit/>
          </a:bodyPr>
          <a:lstStyle/>
          <a:p>
            <a:r>
              <a:rPr lang="en-US" sz="2400" i="1" dirty="0">
                <a:solidFill>
                  <a:srgbClr val="FA6500"/>
                </a:solidFill>
              </a:rPr>
              <a:t>The party should cost about 100 Euros.</a:t>
            </a:r>
          </a:p>
        </p:txBody>
      </p:sp>
      <p:sp>
        <p:nvSpPr>
          <p:cNvPr id="34" name="TextBox 33">
            <a:extLst>
              <a:ext uri="{FF2B5EF4-FFF2-40B4-BE49-F238E27FC236}">
                <a16:creationId xmlns:a16="http://schemas.microsoft.com/office/drawing/2014/main" id="{68705C83-75BE-4EF8-A3F5-55602301EF26}"/>
              </a:ext>
            </a:extLst>
          </p:cNvPr>
          <p:cNvSpPr txBox="1"/>
          <p:nvPr/>
        </p:nvSpPr>
        <p:spPr>
          <a:xfrm>
            <a:off x="481561" y="5321756"/>
            <a:ext cx="6282391" cy="461665"/>
          </a:xfrm>
          <a:prstGeom prst="rect">
            <a:avLst/>
          </a:prstGeom>
          <a:noFill/>
        </p:spPr>
        <p:txBody>
          <a:bodyPr wrap="square" rtlCol="0">
            <a:spAutoFit/>
          </a:bodyPr>
          <a:lstStyle/>
          <a:p>
            <a:r>
              <a:rPr lang="en-US" sz="2400" i="1" dirty="0">
                <a:solidFill>
                  <a:srgbClr val="FA6500"/>
                </a:solidFill>
              </a:rPr>
              <a:t>The lesson should last about one hour. </a:t>
            </a:r>
          </a:p>
        </p:txBody>
      </p:sp>
      <p:sp>
        <p:nvSpPr>
          <p:cNvPr id="36" name="Speech Bubble: Rectangle with Corners Rounded 35">
            <a:extLst>
              <a:ext uri="{FF2B5EF4-FFF2-40B4-BE49-F238E27FC236}">
                <a16:creationId xmlns:a16="http://schemas.microsoft.com/office/drawing/2014/main" id="{ECDAECAE-073F-4109-B684-77CE13B6D3FB}"/>
              </a:ext>
            </a:extLst>
          </p:cNvPr>
          <p:cNvSpPr/>
          <p:nvPr/>
        </p:nvSpPr>
        <p:spPr>
          <a:xfrm>
            <a:off x="2266052" y="3433758"/>
            <a:ext cx="7130029" cy="1277245"/>
          </a:xfrm>
          <a:prstGeom prst="wedgeRoundRectCallout">
            <a:avLst>
              <a:gd name="adj1" fmla="val 14126"/>
              <a:gd name="adj2" fmla="val 44801"/>
              <a:gd name="adj3" fmla="val 16667"/>
            </a:avLst>
          </a:prstGeom>
          <a:solidFill>
            <a:srgbClr val="11507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Reminder: you often use</a:t>
            </a:r>
          </a:p>
          <a:p>
            <a:pPr algn="ctr">
              <a:defRPr/>
            </a:pPr>
            <a:r>
              <a:rPr lang="en-GB" sz="2400"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 </a:t>
            </a:r>
            <a:r>
              <a:rPr lang="en-GB" sz="2400" b="1" dirty="0">
                <a:solidFill>
                  <a:srgbClr val="DAA520"/>
                </a:solidFill>
                <a:latin typeface="Century Gothic" panose="020B0502020202020204" pitchFamily="34" charset="0"/>
                <a:ea typeface="Calibri" panose="020F0502020204030204" pitchFamily="34" charset="0"/>
                <a:cs typeface="Times New Roman" panose="02020603050405020304" pitchFamily="18" charset="0"/>
              </a:rPr>
              <a:t>a second, infinitive verb </a:t>
            </a:r>
          </a:p>
          <a:p>
            <a:pPr algn="ctr">
              <a:defRPr/>
            </a:pPr>
            <a:r>
              <a:rPr lang="en-GB" sz="2400"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with modal verbs at the end of the sentence! </a:t>
            </a:r>
            <a:endParaRPr kumimoji="0" lang="en-GB" sz="2400" i="0" u="none" strike="noStrike" kern="1200" cap="none" spc="0" normalizeH="0" baseline="0" noProof="0" dirty="0">
              <a:ln>
                <a:noFill/>
              </a:ln>
              <a:solidFill>
                <a:schemeClr val="bg1"/>
              </a:solidFill>
              <a:effectLst/>
              <a:uLnTx/>
              <a:uFillTx/>
              <a:latin typeface="Century Gothic" panose="020F0302020204030204"/>
            </a:endParaRPr>
          </a:p>
        </p:txBody>
      </p:sp>
      <p:pic>
        <p:nvPicPr>
          <p:cNvPr id="2" name="Picture 2" descr="School, Building, Education, Property, Learning">
            <a:extLst>
              <a:ext uri="{FF2B5EF4-FFF2-40B4-BE49-F238E27FC236}">
                <a16:creationId xmlns:a16="http://schemas.microsoft.com/office/drawing/2014/main" id="{97FBC711-1F2F-4F1A-9A39-B14769C6B5E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92094" y="4896540"/>
            <a:ext cx="1939309" cy="99389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lock, Analog, Time, Watch, Analog Clock, Ticking, Hour">
            <a:extLst>
              <a:ext uri="{FF2B5EF4-FFF2-40B4-BE49-F238E27FC236}">
                <a16:creationId xmlns:a16="http://schemas.microsoft.com/office/drawing/2014/main" id="{C5051893-5D55-4786-8353-706AFC98D65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44157" y="4915399"/>
            <a:ext cx="993896" cy="99389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421990E-7288-4965-AB64-789D43560711}"/>
              </a:ext>
            </a:extLst>
          </p:cNvPr>
          <p:cNvSpPr/>
          <p:nvPr/>
        </p:nvSpPr>
        <p:spPr>
          <a:xfrm>
            <a:off x="481561" y="1390156"/>
            <a:ext cx="5626861" cy="461665"/>
          </a:xfrm>
          <a:prstGeom prst="rect">
            <a:avLst/>
          </a:prstGeom>
        </p:spPr>
        <p:txBody>
          <a:bodyPr wrap="none">
            <a:spAutoFit/>
          </a:bodyPr>
          <a:lstStyle/>
          <a:p>
            <a:r>
              <a:rPr lang="en-GB" sz="2400" dirty="0">
                <a:solidFill>
                  <a:schemeClr val="accent5">
                    <a:lumMod val="50000"/>
                  </a:schemeClr>
                </a:solidFill>
              </a:rPr>
              <a:t>Use </a:t>
            </a:r>
            <a:r>
              <a:rPr lang="en-GB" sz="2400" b="1" dirty="0" err="1">
                <a:solidFill>
                  <a:schemeClr val="accent5">
                    <a:lumMod val="50000"/>
                  </a:schemeClr>
                </a:solidFill>
              </a:rPr>
              <a:t>sollen</a:t>
            </a:r>
            <a:r>
              <a:rPr lang="en-GB" sz="2400" dirty="0">
                <a:solidFill>
                  <a:schemeClr val="accent5">
                    <a:lumMod val="50000"/>
                  </a:schemeClr>
                </a:solidFill>
              </a:rPr>
              <a:t> also to express probability:</a:t>
            </a:r>
          </a:p>
        </p:txBody>
      </p:sp>
      <p:pic>
        <p:nvPicPr>
          <p:cNvPr id="8" name="Picture 7" descr="Background pattern&#10;&#10;Description automatically generated">
            <a:extLst>
              <a:ext uri="{FF2B5EF4-FFF2-40B4-BE49-F238E27FC236}">
                <a16:creationId xmlns:a16="http://schemas.microsoft.com/office/drawing/2014/main" id="{B119F698-5D0B-4218-9A27-D614DEEEFCD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27279" y="2084237"/>
            <a:ext cx="1368802" cy="1062960"/>
          </a:xfrm>
          <a:prstGeom prst="rect">
            <a:avLst/>
          </a:prstGeom>
        </p:spPr>
      </p:pic>
      <p:grpSp>
        <p:nvGrpSpPr>
          <p:cNvPr id="19" name="Group 18">
            <a:extLst>
              <a:ext uri="{FF2B5EF4-FFF2-40B4-BE49-F238E27FC236}">
                <a16:creationId xmlns:a16="http://schemas.microsoft.com/office/drawing/2014/main" id="{B8927A63-4BCE-4725-BDF6-616BF171E53C}"/>
              </a:ext>
            </a:extLst>
          </p:cNvPr>
          <p:cNvGrpSpPr/>
          <p:nvPr/>
        </p:nvGrpSpPr>
        <p:grpSpPr>
          <a:xfrm>
            <a:off x="9682660" y="2212301"/>
            <a:ext cx="1392762" cy="769618"/>
            <a:chOff x="1698174" y="-2033481"/>
            <a:chExt cx="1929244" cy="974691"/>
          </a:xfrm>
        </p:grpSpPr>
        <p:pic>
          <p:nvPicPr>
            <p:cNvPr id="20" name="Picture 19" descr="Shape, square&#10;&#10;Description automatically generated">
              <a:extLst>
                <a:ext uri="{FF2B5EF4-FFF2-40B4-BE49-F238E27FC236}">
                  <a16:creationId xmlns:a16="http://schemas.microsoft.com/office/drawing/2014/main" id="{F8096874-7E80-478B-A2C5-197B73F84A5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31363" y="-2033481"/>
              <a:ext cx="1896055" cy="974691"/>
            </a:xfrm>
            <a:prstGeom prst="rect">
              <a:avLst/>
            </a:prstGeom>
          </p:spPr>
        </p:pic>
        <p:sp>
          <p:nvSpPr>
            <p:cNvPr id="21" name="TextBox 20">
              <a:extLst>
                <a:ext uri="{FF2B5EF4-FFF2-40B4-BE49-F238E27FC236}">
                  <a16:creationId xmlns:a16="http://schemas.microsoft.com/office/drawing/2014/main" id="{C3948A73-8F6E-4625-96C5-D1E3FF93A794}"/>
                </a:ext>
              </a:extLst>
            </p:cNvPr>
            <p:cNvSpPr txBox="1"/>
            <p:nvPr/>
          </p:nvSpPr>
          <p:spPr>
            <a:xfrm>
              <a:off x="1698174" y="-1876295"/>
              <a:ext cx="1498693" cy="662638"/>
            </a:xfrm>
            <a:prstGeom prst="rect">
              <a:avLst/>
            </a:prstGeom>
            <a:noFill/>
          </p:spPr>
          <p:txBody>
            <a:bodyPr wrap="square" rtlCol="0">
              <a:spAutoFit/>
            </a:bodyPr>
            <a:lstStyle/>
            <a:p>
              <a:pPr algn="l"/>
              <a:r>
                <a:rPr lang="en-GB" sz="2800" b="1" dirty="0">
                  <a:solidFill>
                    <a:schemeClr val="accent5">
                      <a:lumMod val="50000"/>
                    </a:schemeClr>
                  </a:solidFill>
                </a:rPr>
                <a:t>€100</a:t>
              </a:r>
            </a:p>
          </p:txBody>
        </p:sp>
      </p:grpSp>
      <p:sp>
        <p:nvSpPr>
          <p:cNvPr id="9" name="Rectangle: Rounded Corners 8">
            <a:extLst>
              <a:ext uri="{FF2B5EF4-FFF2-40B4-BE49-F238E27FC236}">
                <a16:creationId xmlns:a16="http://schemas.microsoft.com/office/drawing/2014/main" id="{6308436A-5DBA-4CF9-99B8-F3C50845C8D8}"/>
              </a:ext>
            </a:extLst>
          </p:cNvPr>
          <p:cNvSpPr/>
          <p:nvPr/>
        </p:nvSpPr>
        <p:spPr>
          <a:xfrm>
            <a:off x="4105990" y="2222895"/>
            <a:ext cx="1175657" cy="506064"/>
          </a:xfrm>
          <a:prstGeom prst="roundRect">
            <a:avLst/>
          </a:prstGeom>
          <a:solidFill>
            <a:srgbClr val="FFFF00">
              <a:alpha val="18000"/>
            </a:srgbClr>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________</a:t>
            </a:r>
          </a:p>
        </p:txBody>
      </p:sp>
      <p:sp>
        <p:nvSpPr>
          <p:cNvPr id="26" name="Rectangle: Rounded Corners 25">
            <a:extLst>
              <a:ext uri="{FF2B5EF4-FFF2-40B4-BE49-F238E27FC236}">
                <a16:creationId xmlns:a16="http://schemas.microsoft.com/office/drawing/2014/main" id="{DCC1ADD6-9983-48D6-9C11-AB38AE7FB136}"/>
              </a:ext>
            </a:extLst>
          </p:cNvPr>
          <p:cNvSpPr/>
          <p:nvPr/>
        </p:nvSpPr>
        <p:spPr>
          <a:xfrm>
            <a:off x="5805552" y="4950682"/>
            <a:ext cx="1175657" cy="506064"/>
          </a:xfrm>
          <a:prstGeom prst="roundRect">
            <a:avLst/>
          </a:prstGeom>
          <a:solidFill>
            <a:srgbClr val="FFFF00">
              <a:alpha val="18000"/>
            </a:srgbClr>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________</a:t>
            </a:r>
          </a:p>
        </p:txBody>
      </p:sp>
    </p:spTree>
    <p:extLst>
      <p:ext uri="{BB962C8B-B14F-4D97-AF65-F5344CB8AC3E}">
        <p14:creationId xmlns:p14="http://schemas.microsoft.com/office/powerpoint/2010/main" val="1586482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33" grpId="0"/>
      <p:bldP spid="34" grpId="0"/>
      <p:bldP spid="36" grpId="0" animBg="1"/>
      <p:bldP spid="6" grpId="0"/>
      <p:bldP spid="9" grpId="0" animBg="1"/>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299B067E-B114-3441-939F-C8AEA9924C9B}"/>
              </a:ext>
            </a:extLst>
          </p:cNvPr>
          <p:cNvGraphicFramePr>
            <a:graphicFrameLocks noGrp="1"/>
          </p:cNvGraphicFramePr>
          <p:nvPr>
            <p:extLst>
              <p:ext uri="{D42A27DB-BD31-4B8C-83A1-F6EECF244321}">
                <p14:modId xmlns:p14="http://schemas.microsoft.com/office/powerpoint/2010/main" val="462026909"/>
              </p:ext>
            </p:extLst>
          </p:nvPr>
        </p:nvGraphicFramePr>
        <p:xfrm>
          <a:off x="76195" y="2159245"/>
          <a:ext cx="11833725" cy="4205459"/>
        </p:xfrm>
        <a:graphic>
          <a:graphicData uri="http://schemas.openxmlformats.org/drawingml/2006/table">
            <a:tbl>
              <a:tblPr firstRow="1" bandRow="1">
                <a:tableStyleId>{00A15C55-8517-42AA-B614-E9B94910E393}</a:tableStyleId>
              </a:tblPr>
              <a:tblGrid>
                <a:gridCol w="429131">
                  <a:extLst>
                    <a:ext uri="{9D8B030D-6E8A-4147-A177-3AD203B41FA5}">
                      <a16:colId xmlns:a16="http://schemas.microsoft.com/office/drawing/2014/main" val="2607353726"/>
                    </a:ext>
                  </a:extLst>
                </a:gridCol>
                <a:gridCol w="5835316">
                  <a:extLst>
                    <a:ext uri="{9D8B030D-6E8A-4147-A177-3AD203B41FA5}">
                      <a16:colId xmlns:a16="http://schemas.microsoft.com/office/drawing/2014/main" val="1600817978"/>
                    </a:ext>
                  </a:extLst>
                </a:gridCol>
                <a:gridCol w="1359569">
                  <a:extLst>
                    <a:ext uri="{9D8B030D-6E8A-4147-A177-3AD203B41FA5}">
                      <a16:colId xmlns:a16="http://schemas.microsoft.com/office/drawing/2014/main" val="4128092149"/>
                    </a:ext>
                  </a:extLst>
                </a:gridCol>
                <a:gridCol w="2526631">
                  <a:extLst>
                    <a:ext uri="{9D8B030D-6E8A-4147-A177-3AD203B41FA5}">
                      <a16:colId xmlns:a16="http://schemas.microsoft.com/office/drawing/2014/main" val="2609792770"/>
                    </a:ext>
                  </a:extLst>
                </a:gridCol>
                <a:gridCol w="1683078">
                  <a:extLst>
                    <a:ext uri="{9D8B030D-6E8A-4147-A177-3AD203B41FA5}">
                      <a16:colId xmlns:a16="http://schemas.microsoft.com/office/drawing/2014/main" val="1616836717"/>
                    </a:ext>
                  </a:extLst>
                </a:gridCol>
              </a:tblGrid>
              <a:tr h="761619">
                <a:tc>
                  <a:txBody>
                    <a:bodyPr/>
                    <a:lstStyle/>
                    <a:p>
                      <a:endParaRPr lang="en-GB" dirty="0"/>
                    </a:p>
                  </a:txBody>
                  <a:tcPr>
                    <a:noFill/>
                  </a:tcPr>
                </a:tc>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Who or what?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Expectation/ obligation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kern="1200" dirty="0">
                          <a:effectLst/>
                        </a:rPr>
                        <a:t>Probability</a:t>
                      </a:r>
                    </a:p>
                  </a:txBody>
                  <a:tcPr anchor="ctr"/>
                </a:tc>
                <a:extLst>
                  <a:ext uri="{0D108BD9-81ED-4DB2-BD59-A6C34878D82A}">
                    <a16:rowId xmlns:a16="http://schemas.microsoft.com/office/drawing/2014/main" val="1153431983"/>
                  </a:ext>
                </a:extLst>
              </a:tr>
              <a:tr h="430480">
                <a:tc>
                  <a:txBody>
                    <a:bodyPr/>
                    <a:lstStyle/>
                    <a:p>
                      <a:pPr algn="ctr"/>
                      <a:r>
                        <a:rPr lang="en-GB" sz="2000" dirty="0">
                          <a:solidFill>
                            <a:srgbClr val="115076"/>
                          </a:solidFill>
                        </a:rPr>
                        <a:t>1.</a:t>
                      </a:r>
                    </a:p>
                  </a:txBody>
                  <a:tcPr/>
                </a:tc>
                <a:tc>
                  <a:txBody>
                    <a:bodyPr/>
                    <a:lstStyle/>
                    <a:p>
                      <a:r>
                        <a:rPr lang="en-US" sz="2000" dirty="0">
                          <a:solidFill>
                            <a:srgbClr val="115076"/>
                          </a:solidFill>
                        </a:rPr>
                        <a:t>E</a:t>
                      </a:r>
                      <a:r>
                        <a:rPr lang="en-GB" sz="2000" dirty="0">
                          <a:solidFill>
                            <a:srgbClr val="115076"/>
                          </a:solidFill>
                        </a:rPr>
                        <a:t>r </a:t>
                      </a:r>
                      <a:r>
                        <a:rPr lang="en-GB" sz="2000" dirty="0" err="1">
                          <a:solidFill>
                            <a:srgbClr val="115076"/>
                          </a:solidFill>
                        </a:rPr>
                        <a:t>soll</a:t>
                      </a:r>
                      <a:r>
                        <a:rPr lang="en-GB" sz="2000" dirty="0">
                          <a:solidFill>
                            <a:srgbClr val="115076"/>
                          </a:solidFill>
                        </a:rPr>
                        <a:t> </a:t>
                      </a:r>
                      <a:r>
                        <a:rPr lang="en-GB" sz="2000" dirty="0" err="1">
                          <a:solidFill>
                            <a:srgbClr val="115076"/>
                          </a:solidFill>
                        </a:rPr>
                        <a:t>Informationen</a:t>
                      </a:r>
                      <a:r>
                        <a:rPr lang="en-GB" sz="2000" dirty="0">
                          <a:solidFill>
                            <a:srgbClr val="115076"/>
                          </a:solidFill>
                        </a:rPr>
                        <a:t> </a:t>
                      </a:r>
                      <a:r>
                        <a:rPr lang="en-GB" sz="2000" dirty="0" err="1">
                          <a:solidFill>
                            <a:srgbClr val="115076"/>
                          </a:solidFill>
                        </a:rPr>
                        <a:t>im</a:t>
                      </a:r>
                      <a:r>
                        <a:rPr lang="en-GB" sz="2000" dirty="0">
                          <a:solidFill>
                            <a:srgbClr val="115076"/>
                          </a:solidFill>
                        </a:rPr>
                        <a:t> Internet </a:t>
                      </a:r>
                      <a:r>
                        <a:rPr lang="en-GB" sz="2000" dirty="0" err="1">
                          <a:solidFill>
                            <a:srgbClr val="115076"/>
                          </a:solidFill>
                        </a:rPr>
                        <a:t>finden</a:t>
                      </a:r>
                      <a:r>
                        <a:rPr lang="en-GB" sz="2000" dirty="0">
                          <a:solidFill>
                            <a:srgbClr val="115076"/>
                          </a:solidFill>
                        </a:rPr>
                        <a:t>.</a:t>
                      </a:r>
                    </a:p>
                  </a:txBody>
                  <a:tcPr/>
                </a:tc>
                <a:tc>
                  <a:txBody>
                    <a:bodyPr/>
                    <a:lstStyle/>
                    <a:p>
                      <a:pPr algn="ctr"/>
                      <a:r>
                        <a:rPr lang="en-GB" sz="2000" b="0" dirty="0">
                          <a:solidFill>
                            <a:schemeClr val="accent1">
                              <a:lumMod val="50000"/>
                            </a:schemeClr>
                          </a:solidFill>
                        </a:rPr>
                        <a:t>He</a:t>
                      </a:r>
                      <a:r>
                        <a:rPr lang="en-GB" sz="2000" dirty="0">
                          <a:solidFill>
                            <a:schemeClr val="accent1">
                              <a:lumMod val="50000"/>
                            </a:schemeClr>
                          </a:solidFill>
                        </a:rPr>
                        <a:t> (W)</a:t>
                      </a: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30480">
                <a:tc>
                  <a:txBody>
                    <a:bodyPr/>
                    <a:lstStyle/>
                    <a:p>
                      <a:pPr algn="ctr"/>
                      <a:r>
                        <a:rPr lang="en-GB" sz="2000" dirty="0">
                          <a:solidFill>
                            <a:srgbClr val="115076"/>
                          </a:solidFill>
                        </a:rPr>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115076"/>
                          </a:solidFill>
                        </a:rPr>
                        <a:t>Die Tour </a:t>
                      </a:r>
                      <a:r>
                        <a:rPr lang="en-US" sz="2000" dirty="0" err="1">
                          <a:solidFill>
                            <a:srgbClr val="115076"/>
                          </a:solidFill>
                        </a:rPr>
                        <a:t>soll</a:t>
                      </a:r>
                      <a:r>
                        <a:rPr lang="en-US" sz="2000" dirty="0">
                          <a:solidFill>
                            <a:srgbClr val="115076"/>
                          </a:solidFill>
                        </a:rPr>
                        <a:t> </a:t>
                      </a:r>
                      <a:r>
                        <a:rPr lang="en-US" sz="2000" dirty="0" err="1">
                          <a:solidFill>
                            <a:srgbClr val="115076"/>
                          </a:solidFill>
                        </a:rPr>
                        <a:t>unter</a:t>
                      </a:r>
                      <a:r>
                        <a:rPr lang="en-US" sz="2000" dirty="0">
                          <a:solidFill>
                            <a:srgbClr val="115076"/>
                          </a:solidFill>
                        </a:rPr>
                        <a:t> </a:t>
                      </a:r>
                      <a:r>
                        <a:rPr lang="en-GB" sz="2000" b="0" dirty="0">
                          <a:solidFill>
                            <a:schemeClr val="accent5">
                              <a:lumMod val="50000"/>
                            </a:schemeClr>
                          </a:solidFill>
                        </a:rPr>
                        <a:t>€100 </a:t>
                      </a:r>
                      <a:r>
                        <a:rPr lang="en-GB" sz="2000" b="0" dirty="0" err="1">
                          <a:solidFill>
                            <a:schemeClr val="accent5">
                              <a:lumMod val="50000"/>
                            </a:schemeClr>
                          </a:solidFill>
                        </a:rPr>
                        <a:t>kosten</a:t>
                      </a:r>
                      <a:r>
                        <a:rPr lang="en-GB" sz="2000" b="0" dirty="0">
                          <a:solidFill>
                            <a:schemeClr val="accent5">
                              <a:lumMod val="50000"/>
                            </a:schemeClr>
                          </a:solidFill>
                        </a:rPr>
                        <a:t>.</a:t>
                      </a:r>
                      <a:endParaRPr lang="en-GB" sz="2000" b="0" dirty="0">
                        <a:solidFill>
                          <a:srgbClr val="115076"/>
                        </a:solidFill>
                      </a:endParaRPr>
                    </a:p>
                  </a:txBody>
                  <a:tcPr/>
                </a:tc>
                <a:tc>
                  <a:txBody>
                    <a:bodyPr/>
                    <a:lstStyle/>
                    <a:p>
                      <a:pPr algn="ctr"/>
                      <a:r>
                        <a:rPr lang="en-GB" sz="2000" dirty="0">
                          <a:solidFill>
                            <a:schemeClr val="accent1">
                              <a:lumMod val="50000"/>
                            </a:schemeClr>
                          </a:solidFill>
                        </a:rPr>
                        <a:t>the trip</a:t>
                      </a: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30480">
                <a:tc>
                  <a:txBody>
                    <a:bodyPr/>
                    <a:lstStyle/>
                    <a:p>
                      <a:pPr algn="ctr"/>
                      <a:r>
                        <a:rPr lang="en-GB" sz="2000">
                          <a:solidFill>
                            <a:srgbClr val="115076"/>
                          </a:solidFill>
                        </a:rPr>
                        <a:t>3.</a:t>
                      </a:r>
                      <a:endParaRPr lang="en-GB" sz="2000" dirty="0">
                        <a:solidFill>
                          <a:srgbClr val="115076"/>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115076"/>
                          </a:solidFill>
                        </a:rPr>
                        <a:t>Unsere</a:t>
                      </a:r>
                      <a:r>
                        <a:rPr lang="en-GB" sz="2000" dirty="0">
                          <a:solidFill>
                            <a:srgbClr val="115076"/>
                          </a:solidFill>
                        </a:rPr>
                        <a:t> </a:t>
                      </a:r>
                      <a:r>
                        <a:rPr lang="en-GB" sz="2000" dirty="0" err="1">
                          <a:solidFill>
                            <a:srgbClr val="115076"/>
                          </a:solidFill>
                        </a:rPr>
                        <a:t>Lieblingsband</a:t>
                      </a:r>
                      <a:r>
                        <a:rPr lang="en-GB" sz="2000" dirty="0">
                          <a:solidFill>
                            <a:srgbClr val="115076"/>
                          </a:solidFill>
                        </a:rPr>
                        <a:t> </a:t>
                      </a:r>
                      <a:r>
                        <a:rPr lang="en-GB" sz="2000" dirty="0" err="1">
                          <a:solidFill>
                            <a:srgbClr val="115076"/>
                          </a:solidFill>
                        </a:rPr>
                        <a:t>soll</a:t>
                      </a:r>
                      <a:r>
                        <a:rPr lang="en-GB" sz="2000" dirty="0">
                          <a:solidFill>
                            <a:srgbClr val="115076"/>
                          </a:solidFill>
                        </a:rPr>
                        <a:t> </a:t>
                      </a:r>
                      <a:r>
                        <a:rPr lang="en-GB" sz="2000" dirty="0" err="1">
                          <a:solidFill>
                            <a:srgbClr val="115076"/>
                          </a:solidFill>
                        </a:rPr>
                        <a:t>gute</a:t>
                      </a:r>
                      <a:r>
                        <a:rPr lang="en-GB" sz="2000" dirty="0">
                          <a:solidFill>
                            <a:srgbClr val="115076"/>
                          </a:solidFill>
                        </a:rPr>
                        <a:t> </a:t>
                      </a:r>
                      <a:r>
                        <a:rPr lang="en-GB" sz="2000" dirty="0" err="1">
                          <a:solidFill>
                            <a:srgbClr val="115076"/>
                          </a:solidFill>
                        </a:rPr>
                        <a:t>Musik</a:t>
                      </a:r>
                      <a:r>
                        <a:rPr lang="en-GB" sz="2000" dirty="0">
                          <a:solidFill>
                            <a:srgbClr val="115076"/>
                          </a:solidFill>
                        </a:rPr>
                        <a:t> </a:t>
                      </a:r>
                      <a:r>
                        <a:rPr lang="en-GB" sz="2000" dirty="0" err="1">
                          <a:solidFill>
                            <a:srgbClr val="115076"/>
                          </a:solidFill>
                        </a:rPr>
                        <a:t>machen</a:t>
                      </a:r>
                      <a:r>
                        <a:rPr lang="en-GB" sz="2000" dirty="0">
                          <a:solidFill>
                            <a:srgbClr val="115076"/>
                          </a:solidFill>
                        </a:rPr>
                        <a:t>.</a:t>
                      </a:r>
                    </a:p>
                  </a:txBody>
                  <a:tcPr/>
                </a:tc>
                <a:tc>
                  <a:txBody>
                    <a:bodyPr/>
                    <a:lstStyle/>
                    <a:p>
                      <a:pPr algn="ctr"/>
                      <a:r>
                        <a:rPr lang="en-GB" sz="2000" dirty="0">
                          <a:solidFill>
                            <a:schemeClr val="accent1">
                              <a:lumMod val="50000"/>
                            </a:schemeClr>
                          </a:solidFill>
                        </a:rPr>
                        <a:t>our band</a:t>
                      </a: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30480">
                <a:tc>
                  <a:txBody>
                    <a:bodyPr/>
                    <a:lstStyle/>
                    <a:p>
                      <a:pPr algn="ctr"/>
                      <a:r>
                        <a:rPr lang="en-GB" sz="2000">
                          <a:solidFill>
                            <a:srgbClr val="115076"/>
                          </a:solidFill>
                        </a:rPr>
                        <a:t>4.</a:t>
                      </a:r>
                      <a:endParaRPr lang="en-GB" sz="2000" dirty="0">
                        <a:solidFill>
                          <a:srgbClr val="115076"/>
                        </a:solidFill>
                      </a:endParaRPr>
                    </a:p>
                  </a:txBody>
                  <a:tcPr/>
                </a:tc>
                <a:tc>
                  <a:txBody>
                    <a:bodyPr/>
                    <a:lstStyle/>
                    <a:p>
                      <a:r>
                        <a:rPr lang="en-GB" sz="2000" dirty="0">
                          <a:solidFill>
                            <a:srgbClr val="115076"/>
                          </a:solidFill>
                        </a:rPr>
                        <a:t>Man </a:t>
                      </a:r>
                      <a:r>
                        <a:rPr lang="en-GB" sz="2000" dirty="0" err="1">
                          <a:solidFill>
                            <a:srgbClr val="115076"/>
                          </a:solidFill>
                        </a:rPr>
                        <a:t>soll</a:t>
                      </a:r>
                      <a:r>
                        <a:rPr lang="en-GB" sz="2000" dirty="0">
                          <a:solidFill>
                            <a:srgbClr val="115076"/>
                          </a:solidFill>
                        </a:rPr>
                        <a:t> Essen </a:t>
                      </a:r>
                      <a:r>
                        <a:rPr lang="en-GB" sz="2000" dirty="0" err="1">
                          <a:solidFill>
                            <a:srgbClr val="115076"/>
                          </a:solidFill>
                        </a:rPr>
                        <a:t>mitbringen</a:t>
                      </a:r>
                      <a:r>
                        <a:rPr lang="en-GB" sz="2000" dirty="0">
                          <a:solidFill>
                            <a:srgbClr val="115076"/>
                          </a:solidFill>
                        </a:rPr>
                        <a:t>.</a:t>
                      </a:r>
                    </a:p>
                  </a:txBody>
                  <a:tcPr/>
                </a:tc>
                <a:tc>
                  <a:txBody>
                    <a:bodyPr/>
                    <a:lstStyle/>
                    <a:p>
                      <a:pPr algn="ctr"/>
                      <a:r>
                        <a:rPr lang="en-GB" sz="2000" dirty="0">
                          <a:solidFill>
                            <a:schemeClr val="accent1">
                              <a:lumMod val="50000"/>
                            </a:schemeClr>
                          </a:solidFill>
                        </a:rPr>
                        <a:t>one/you</a:t>
                      </a: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30480">
                <a:tc>
                  <a:txBody>
                    <a:bodyPr/>
                    <a:lstStyle/>
                    <a:p>
                      <a:pPr algn="ctr"/>
                      <a:r>
                        <a:rPr lang="en-GB" sz="2000">
                          <a:solidFill>
                            <a:srgbClr val="115076"/>
                          </a:solidFill>
                        </a:rPr>
                        <a:t>5.</a:t>
                      </a:r>
                      <a:endParaRPr lang="en-GB" sz="2000" dirty="0">
                        <a:solidFill>
                          <a:srgbClr val="115076"/>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115076"/>
                          </a:solidFill>
                        </a:rPr>
                        <a:t>E</a:t>
                      </a:r>
                      <a:r>
                        <a:rPr lang="en-GB" sz="2000" dirty="0">
                          <a:solidFill>
                            <a:srgbClr val="115076"/>
                          </a:solidFill>
                        </a:rPr>
                        <a:t>s </a:t>
                      </a:r>
                      <a:r>
                        <a:rPr lang="en-GB" sz="2000" dirty="0" err="1">
                          <a:solidFill>
                            <a:srgbClr val="115076"/>
                          </a:solidFill>
                        </a:rPr>
                        <a:t>soll</a:t>
                      </a:r>
                      <a:r>
                        <a:rPr lang="en-GB" sz="2000" dirty="0">
                          <a:solidFill>
                            <a:srgbClr val="115076"/>
                          </a:solidFill>
                        </a:rPr>
                        <a:t> </a:t>
                      </a:r>
                      <a:r>
                        <a:rPr lang="en-GB" sz="2000" dirty="0" err="1">
                          <a:solidFill>
                            <a:srgbClr val="115076"/>
                          </a:solidFill>
                        </a:rPr>
                        <a:t>Spaß</a:t>
                      </a:r>
                      <a:r>
                        <a:rPr lang="en-GB" sz="2000" dirty="0">
                          <a:solidFill>
                            <a:srgbClr val="115076"/>
                          </a:solidFill>
                        </a:rPr>
                        <a:t> </a:t>
                      </a:r>
                      <a:r>
                        <a:rPr lang="en-GB" sz="2000" dirty="0" err="1">
                          <a:solidFill>
                            <a:srgbClr val="115076"/>
                          </a:solidFill>
                        </a:rPr>
                        <a:t>machen</a:t>
                      </a:r>
                      <a:r>
                        <a:rPr lang="en-GB" sz="2000" dirty="0">
                          <a:solidFill>
                            <a:srgbClr val="115076"/>
                          </a:solidFill>
                        </a:rPr>
                        <a:t>.</a:t>
                      </a:r>
                    </a:p>
                  </a:txBody>
                  <a:tcPr/>
                </a:tc>
                <a:tc>
                  <a:txBody>
                    <a:bodyPr/>
                    <a:lstStyle/>
                    <a:p>
                      <a:pPr algn="ctr"/>
                      <a:r>
                        <a:rPr lang="en-GB" sz="2000" dirty="0">
                          <a:solidFill>
                            <a:schemeClr val="accent1">
                              <a:lumMod val="50000"/>
                            </a:schemeClr>
                          </a:solidFill>
                        </a:rPr>
                        <a:t>it</a:t>
                      </a: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30480">
                <a:tc>
                  <a:txBody>
                    <a:bodyPr/>
                    <a:lstStyle/>
                    <a:p>
                      <a:pPr algn="ctr"/>
                      <a:r>
                        <a:rPr lang="en-GB" sz="2000">
                          <a:solidFill>
                            <a:srgbClr val="115076"/>
                          </a:solidFill>
                        </a:rPr>
                        <a:t>6.</a:t>
                      </a:r>
                      <a:endParaRPr lang="en-GB" sz="2000" dirty="0">
                        <a:solidFill>
                          <a:srgbClr val="115076"/>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Sie </a:t>
                      </a:r>
                      <a:r>
                        <a:rPr lang="en-GB" sz="2000" dirty="0" err="1">
                          <a:solidFill>
                            <a:srgbClr val="115076"/>
                          </a:solidFill>
                        </a:rPr>
                        <a:t>soll</a:t>
                      </a:r>
                      <a:r>
                        <a:rPr lang="en-GB" sz="2000" dirty="0">
                          <a:solidFill>
                            <a:srgbClr val="115076"/>
                          </a:solidFill>
                        </a:rPr>
                        <a:t> die Tickets </a:t>
                      </a:r>
                      <a:r>
                        <a:rPr lang="en-GB" sz="2000" dirty="0" err="1">
                          <a:solidFill>
                            <a:srgbClr val="115076"/>
                          </a:solidFill>
                        </a:rPr>
                        <a:t>kaufen</a:t>
                      </a:r>
                      <a:r>
                        <a:rPr lang="en-GB" sz="2000" dirty="0">
                          <a:solidFill>
                            <a:srgbClr val="115076"/>
                          </a:solidFill>
                        </a:rPr>
                        <a:t>.</a:t>
                      </a:r>
                    </a:p>
                  </a:txBody>
                  <a:tcPr/>
                </a:tc>
                <a:tc>
                  <a:txBody>
                    <a:bodyPr/>
                    <a:lstStyle/>
                    <a:p>
                      <a:pPr algn="ctr"/>
                      <a:r>
                        <a:rPr lang="en-GB" sz="2000" dirty="0">
                          <a:solidFill>
                            <a:schemeClr val="accent1">
                              <a:lumMod val="50000"/>
                            </a:schemeClr>
                          </a:solidFill>
                        </a:rPr>
                        <a:t>She (Mia)</a:t>
                      </a: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30480">
                <a:tc>
                  <a:txBody>
                    <a:bodyPr/>
                    <a:lstStyle/>
                    <a:p>
                      <a:pPr algn="ctr"/>
                      <a:r>
                        <a:rPr lang="en-GB" sz="2000">
                          <a:solidFill>
                            <a:srgbClr val="115076"/>
                          </a:solidFill>
                        </a:rPr>
                        <a:t>7.</a:t>
                      </a:r>
                      <a:endParaRPr lang="en-GB" sz="2000" dirty="0">
                        <a:solidFill>
                          <a:srgbClr val="115076"/>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Du </a:t>
                      </a:r>
                      <a:r>
                        <a:rPr lang="en-GB" sz="2000" dirty="0" err="1">
                          <a:solidFill>
                            <a:srgbClr val="115076"/>
                          </a:solidFill>
                        </a:rPr>
                        <a:t>sollst</a:t>
                      </a:r>
                      <a:r>
                        <a:rPr lang="en-GB" sz="2000" dirty="0">
                          <a:solidFill>
                            <a:srgbClr val="115076"/>
                          </a:solidFill>
                        </a:rPr>
                        <a:t> </a:t>
                      </a:r>
                      <a:r>
                        <a:rPr lang="en-GB" sz="2000" dirty="0" err="1">
                          <a:solidFill>
                            <a:srgbClr val="115076"/>
                          </a:solidFill>
                        </a:rPr>
                        <a:t>mir</a:t>
                      </a:r>
                      <a:r>
                        <a:rPr lang="en-GB" sz="2000" dirty="0">
                          <a:solidFill>
                            <a:srgbClr val="115076"/>
                          </a:solidFill>
                        </a:rPr>
                        <a:t> </a:t>
                      </a:r>
                      <a:r>
                        <a:rPr lang="en-GB" sz="2000" dirty="0" err="1">
                          <a:solidFill>
                            <a:srgbClr val="115076"/>
                          </a:solidFill>
                        </a:rPr>
                        <a:t>helfen</a:t>
                      </a:r>
                      <a:r>
                        <a:rPr lang="en-GB" sz="2000" dirty="0">
                          <a:solidFill>
                            <a:srgbClr val="115076"/>
                          </a:solidFill>
                        </a:rPr>
                        <a:t>.</a:t>
                      </a:r>
                    </a:p>
                  </a:txBody>
                  <a:tcPr/>
                </a:tc>
                <a:tc>
                  <a:txBody>
                    <a:bodyPr/>
                    <a:lstStyle/>
                    <a:p>
                      <a:pPr algn="ctr"/>
                      <a:r>
                        <a:rPr lang="en-GB" sz="2000" dirty="0">
                          <a:solidFill>
                            <a:schemeClr val="accent1">
                              <a:lumMod val="50000"/>
                            </a:schemeClr>
                          </a:solidFill>
                        </a:rPr>
                        <a:t>You (M)</a:t>
                      </a: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30480">
                <a:tc>
                  <a:txBody>
                    <a:bodyPr/>
                    <a:lstStyle/>
                    <a:p>
                      <a:pPr algn="ctr"/>
                      <a:r>
                        <a:rPr lang="en-GB" sz="2000" dirty="0">
                          <a:solidFill>
                            <a:srgbClr val="115076"/>
                          </a:solidFill>
                        </a:rPr>
                        <a:t>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u="none" dirty="0">
                          <a:solidFill>
                            <a:srgbClr val="115076"/>
                          </a:solidFill>
                        </a:rPr>
                        <a:t>Die </a:t>
                      </a:r>
                      <a:r>
                        <a:rPr lang="en-US" sz="2000" u="none" dirty="0" err="1">
                          <a:solidFill>
                            <a:srgbClr val="115076"/>
                          </a:solidFill>
                        </a:rPr>
                        <a:t>ganze</a:t>
                      </a:r>
                      <a:r>
                        <a:rPr lang="en-US" sz="2000" u="none" dirty="0">
                          <a:solidFill>
                            <a:srgbClr val="115076"/>
                          </a:solidFill>
                        </a:rPr>
                        <a:t> Tour </a:t>
                      </a:r>
                      <a:r>
                        <a:rPr lang="en-US" sz="2000" u="none" dirty="0" err="1">
                          <a:solidFill>
                            <a:srgbClr val="115076"/>
                          </a:solidFill>
                        </a:rPr>
                        <a:t>soll</a:t>
                      </a:r>
                      <a:r>
                        <a:rPr lang="en-US" sz="2000" u="none" dirty="0">
                          <a:solidFill>
                            <a:srgbClr val="115076"/>
                          </a:solidFill>
                        </a:rPr>
                        <a:t> </a:t>
                      </a:r>
                      <a:r>
                        <a:rPr lang="en-US" sz="2000" u="none" dirty="0" err="1">
                          <a:solidFill>
                            <a:srgbClr val="115076"/>
                          </a:solidFill>
                        </a:rPr>
                        <a:t>fünf</a:t>
                      </a:r>
                      <a:r>
                        <a:rPr lang="en-US" sz="2000" u="none" dirty="0">
                          <a:solidFill>
                            <a:srgbClr val="115076"/>
                          </a:solidFill>
                        </a:rPr>
                        <a:t> </a:t>
                      </a:r>
                      <a:r>
                        <a:rPr lang="en-US" sz="2000" u="none" dirty="0" err="1">
                          <a:solidFill>
                            <a:srgbClr val="115076"/>
                          </a:solidFill>
                        </a:rPr>
                        <a:t>Stunden</a:t>
                      </a:r>
                      <a:r>
                        <a:rPr lang="en-US" sz="2000" u="none" dirty="0">
                          <a:solidFill>
                            <a:srgbClr val="115076"/>
                          </a:solidFill>
                        </a:rPr>
                        <a:t> </a:t>
                      </a:r>
                      <a:r>
                        <a:rPr lang="en-US" sz="2000" u="none" dirty="0" err="1">
                          <a:solidFill>
                            <a:srgbClr val="115076"/>
                          </a:solidFill>
                        </a:rPr>
                        <a:t>dauern</a:t>
                      </a:r>
                      <a:r>
                        <a:rPr lang="en-US" sz="2000" u="none" dirty="0">
                          <a:solidFill>
                            <a:srgbClr val="115076"/>
                          </a:solidFill>
                        </a:rPr>
                        <a:t>.</a:t>
                      </a:r>
                      <a:endParaRPr lang="en-GB" sz="2000" u="none" dirty="0">
                        <a:solidFill>
                          <a:srgbClr val="115076"/>
                        </a:solidFill>
                      </a:endParaRPr>
                    </a:p>
                  </a:txBody>
                  <a:tcPr/>
                </a:tc>
                <a:tc>
                  <a:txBody>
                    <a:bodyPr/>
                    <a:lstStyle/>
                    <a:p>
                      <a:pPr algn="ctr"/>
                      <a:r>
                        <a:rPr lang="en-GB" sz="2000" dirty="0">
                          <a:solidFill>
                            <a:schemeClr val="accent1">
                              <a:lumMod val="50000"/>
                            </a:schemeClr>
                          </a:solidFill>
                        </a:rPr>
                        <a:t>the trip</a:t>
                      </a: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sp>
        <p:nvSpPr>
          <p:cNvPr id="7" name="TextBox 6">
            <a:extLst>
              <a:ext uri="{FF2B5EF4-FFF2-40B4-BE49-F238E27FC236}">
                <a16:creationId xmlns:a16="http://schemas.microsoft.com/office/drawing/2014/main" id="{BB0F52E7-D446-6543-B0C7-BBD7B89E017B}"/>
              </a:ext>
            </a:extLst>
          </p:cNvPr>
          <p:cNvSpPr txBox="1"/>
          <p:nvPr/>
        </p:nvSpPr>
        <p:spPr>
          <a:xfrm>
            <a:off x="76194" y="1163991"/>
            <a:ext cx="7575889" cy="1200329"/>
          </a:xfrm>
          <a:prstGeom prst="rect">
            <a:avLst/>
          </a:prstGeom>
          <a:noFill/>
        </p:spPr>
        <p:txBody>
          <a:bodyPr wrap="square" rtlCol="0">
            <a:spAutoFit/>
          </a:bodyPr>
          <a:lstStyle/>
          <a:p>
            <a:r>
              <a:rPr lang="en-US" sz="2400" dirty="0">
                <a:solidFill>
                  <a:schemeClr val="accent5">
                    <a:lumMod val="50000"/>
                  </a:schemeClr>
                </a:solidFill>
              </a:rPr>
              <a:t>Heidi </a:t>
            </a:r>
            <a:r>
              <a:rPr lang="en-US" sz="2400" dirty="0" err="1">
                <a:solidFill>
                  <a:schemeClr val="accent5">
                    <a:lumMod val="50000"/>
                  </a:schemeClr>
                </a:solidFill>
              </a:rPr>
              <a:t>organisiert</a:t>
            </a:r>
            <a:r>
              <a:rPr lang="en-US" sz="2400" dirty="0">
                <a:solidFill>
                  <a:schemeClr val="accent5">
                    <a:lumMod val="50000"/>
                  </a:schemeClr>
                </a:solidFill>
              </a:rPr>
              <a:t> </a:t>
            </a:r>
            <a:r>
              <a:rPr lang="en-US" sz="2400" dirty="0" err="1">
                <a:solidFill>
                  <a:schemeClr val="accent5">
                    <a:lumMod val="50000"/>
                  </a:schemeClr>
                </a:solidFill>
              </a:rPr>
              <a:t>eine</a:t>
            </a:r>
            <a:r>
              <a:rPr lang="en-US" sz="2400" dirty="0">
                <a:solidFill>
                  <a:schemeClr val="accent5">
                    <a:lumMod val="50000"/>
                  </a:schemeClr>
                </a:solidFill>
              </a:rPr>
              <a:t> Tour </a:t>
            </a:r>
            <a:r>
              <a:rPr lang="en-US" sz="2400" dirty="0" err="1">
                <a:solidFill>
                  <a:schemeClr val="accent5">
                    <a:lumMod val="50000"/>
                  </a:schemeClr>
                </a:solidFill>
              </a:rPr>
              <a:t>zu</a:t>
            </a:r>
            <a:r>
              <a:rPr lang="en-US" sz="2400" dirty="0">
                <a:solidFill>
                  <a:schemeClr val="accent5">
                    <a:lumMod val="50000"/>
                  </a:schemeClr>
                </a:solidFill>
              </a:rPr>
              <a:t> </a:t>
            </a:r>
            <a:r>
              <a:rPr lang="en-US" sz="2400" dirty="0" err="1">
                <a:solidFill>
                  <a:schemeClr val="accent5">
                    <a:lumMod val="50000"/>
                  </a:schemeClr>
                </a:solidFill>
              </a:rPr>
              <a:t>einem</a:t>
            </a:r>
            <a:r>
              <a:rPr lang="en-US" sz="2400" dirty="0">
                <a:solidFill>
                  <a:schemeClr val="accent5">
                    <a:lumMod val="50000"/>
                  </a:schemeClr>
                </a:solidFill>
              </a:rPr>
              <a:t> </a:t>
            </a:r>
            <a:r>
              <a:rPr lang="en-US" sz="2400" dirty="0" err="1">
                <a:solidFill>
                  <a:schemeClr val="accent5">
                    <a:lumMod val="50000"/>
                  </a:schemeClr>
                </a:solidFill>
              </a:rPr>
              <a:t>Musikkonzert</a:t>
            </a:r>
            <a:r>
              <a:rPr lang="en-US" sz="2400" dirty="0">
                <a:solidFill>
                  <a:schemeClr val="accent5">
                    <a:lumMod val="50000"/>
                  </a:schemeClr>
                </a:solidFill>
              </a:rPr>
              <a:t>. Sie </a:t>
            </a:r>
            <a:r>
              <a:rPr lang="en-US" sz="2400" dirty="0" err="1">
                <a:solidFill>
                  <a:schemeClr val="accent5">
                    <a:lumMod val="50000"/>
                  </a:schemeClr>
                </a:solidFill>
              </a:rPr>
              <a:t>schreibt</a:t>
            </a:r>
            <a:r>
              <a:rPr lang="en-US" sz="2400" dirty="0">
                <a:solidFill>
                  <a:schemeClr val="accent5">
                    <a:lumMod val="50000"/>
                  </a:schemeClr>
                </a:solidFill>
              </a:rPr>
              <a:t> </a:t>
            </a:r>
            <a:r>
              <a:rPr lang="en-US" sz="2400" dirty="0" err="1">
                <a:solidFill>
                  <a:schemeClr val="accent5">
                    <a:lumMod val="50000"/>
                  </a:schemeClr>
                </a:solidFill>
              </a:rPr>
              <a:t>mit</a:t>
            </a:r>
            <a:r>
              <a:rPr lang="en-US" sz="2400" dirty="0">
                <a:solidFill>
                  <a:schemeClr val="accent5">
                    <a:lumMod val="50000"/>
                  </a:schemeClr>
                </a:solidFill>
              </a:rPr>
              <a:t> Mehmet </a:t>
            </a:r>
            <a:r>
              <a:rPr lang="en-US" sz="2400" dirty="0" err="1">
                <a:solidFill>
                  <a:schemeClr val="accent5">
                    <a:lumMod val="50000"/>
                  </a:schemeClr>
                </a:solidFill>
              </a:rPr>
              <a:t>eine</a:t>
            </a:r>
            <a:r>
              <a:rPr lang="en-US" sz="2400" dirty="0">
                <a:solidFill>
                  <a:schemeClr val="accent5">
                    <a:lumMod val="50000"/>
                  </a:schemeClr>
                </a:solidFill>
              </a:rPr>
              <a:t> </a:t>
            </a:r>
            <a:r>
              <a:rPr lang="en-US" sz="2400" dirty="0" err="1">
                <a:solidFill>
                  <a:schemeClr val="accent5">
                    <a:lumMod val="50000"/>
                  </a:schemeClr>
                </a:solidFill>
              </a:rPr>
              <a:t>Liste</a:t>
            </a:r>
            <a:r>
              <a:rPr lang="en-US" sz="2400" dirty="0">
                <a:solidFill>
                  <a:schemeClr val="accent5">
                    <a:lumMod val="50000"/>
                  </a:schemeClr>
                </a:solidFill>
              </a:rPr>
              <a:t>. </a:t>
            </a:r>
            <a:r>
              <a:rPr lang="en-US" sz="2400" dirty="0" err="1">
                <a:solidFill>
                  <a:schemeClr val="accent5">
                    <a:lumMod val="50000"/>
                  </a:schemeClr>
                </a:solidFill>
              </a:rPr>
              <a:t>Wer</a:t>
            </a:r>
            <a:r>
              <a:rPr lang="en-US" sz="2400" dirty="0">
                <a:solidFill>
                  <a:schemeClr val="accent5">
                    <a:lumMod val="50000"/>
                  </a:schemeClr>
                </a:solidFill>
              </a:rPr>
              <a:t> </a:t>
            </a:r>
            <a:r>
              <a:rPr lang="en-US" sz="2400" dirty="0" err="1">
                <a:solidFill>
                  <a:schemeClr val="accent5">
                    <a:lumMod val="50000"/>
                  </a:schemeClr>
                </a:solidFill>
              </a:rPr>
              <a:t>oder</a:t>
            </a:r>
            <a:r>
              <a:rPr lang="en-US" sz="2400" dirty="0">
                <a:solidFill>
                  <a:schemeClr val="accent5">
                    <a:lumMod val="50000"/>
                  </a:schemeClr>
                </a:solidFill>
              </a:rPr>
              <a:t> was? </a:t>
            </a:r>
            <a:br>
              <a:rPr lang="en-US" sz="2400" dirty="0">
                <a:solidFill>
                  <a:schemeClr val="accent5">
                    <a:lumMod val="50000"/>
                  </a:schemeClr>
                </a:solidFill>
              </a:rPr>
            </a:br>
            <a:r>
              <a:rPr lang="en-US" sz="2400" dirty="0">
                <a:solidFill>
                  <a:schemeClr val="accent5">
                    <a:lumMod val="50000"/>
                  </a:schemeClr>
                </a:solidFill>
              </a:rPr>
              <a:t>Is it an obligation OR probability?</a:t>
            </a: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7756115" cy="869950"/>
          </a:xfrm>
          <a:prstGeom prst="rect">
            <a:avLst/>
          </a:prstGeom>
        </p:spPr>
      </p:pic>
      <p:sp>
        <p:nvSpPr>
          <p:cNvPr id="4" name="Title 3"/>
          <p:cNvSpPr>
            <a:spLocks noGrp="1"/>
          </p:cNvSpPr>
          <p:nvPr>
            <p:ph type="title"/>
          </p:nvPr>
        </p:nvSpPr>
        <p:spPr>
          <a:xfrm>
            <a:off x="-1" y="294041"/>
            <a:ext cx="7291137" cy="707849"/>
          </a:xfrm>
        </p:spPr>
        <p:txBody>
          <a:bodyPr>
            <a:noAutofit/>
          </a:bodyPr>
          <a:lstStyle/>
          <a:p>
            <a:r>
              <a:rPr lang="en-GB" sz="2800" b="1" dirty="0">
                <a:solidFill>
                  <a:schemeClr val="bg1"/>
                </a:solidFill>
              </a:rPr>
              <a:t>Die </a:t>
            </a:r>
            <a:r>
              <a:rPr lang="en-GB" sz="2800" b="1" dirty="0" err="1">
                <a:solidFill>
                  <a:schemeClr val="bg1"/>
                </a:solidFill>
              </a:rPr>
              <a:t>vier</a:t>
            </a:r>
            <a:r>
              <a:rPr lang="en-GB" sz="2800" b="1" dirty="0">
                <a:solidFill>
                  <a:schemeClr val="bg1"/>
                </a:solidFill>
              </a:rPr>
              <a:t> Freunde </a:t>
            </a:r>
            <a:r>
              <a:rPr lang="en-GB" sz="2800" b="1" dirty="0" err="1">
                <a:solidFill>
                  <a:schemeClr val="bg1"/>
                </a:solidFill>
              </a:rPr>
              <a:t>gehen</a:t>
            </a:r>
            <a:r>
              <a:rPr lang="en-GB" sz="2800" b="1" dirty="0">
                <a:solidFill>
                  <a:schemeClr val="bg1"/>
                </a:solidFill>
              </a:rPr>
              <a:t> auf </a:t>
            </a:r>
            <a:r>
              <a:rPr lang="en-GB" sz="2800" b="1" dirty="0" err="1">
                <a:solidFill>
                  <a:schemeClr val="bg1"/>
                </a:solidFill>
              </a:rPr>
              <a:t>ein</a:t>
            </a:r>
            <a:r>
              <a:rPr lang="en-GB" sz="2800" b="1" dirty="0">
                <a:solidFill>
                  <a:schemeClr val="bg1"/>
                </a:solidFill>
              </a:rPr>
              <a:t> </a:t>
            </a:r>
            <a:r>
              <a:rPr lang="en-GB" sz="2800" b="1" dirty="0" err="1">
                <a:solidFill>
                  <a:schemeClr val="bg1"/>
                </a:solidFill>
              </a:rPr>
              <a:t>Konzert</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9" name="Picture 8" descr="green checkmark">
            <a:extLst>
              <a:ext uri="{FF2B5EF4-FFF2-40B4-BE49-F238E27FC236}">
                <a16:creationId xmlns:a16="http://schemas.microsoft.com/office/drawing/2014/main" id="{FD1B9A7C-AE9C-D347-A445-65E5E455E5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82535" y="2966218"/>
            <a:ext cx="282522" cy="294294"/>
          </a:xfrm>
          <a:prstGeom prst="rect">
            <a:avLst/>
          </a:prstGeom>
        </p:spPr>
      </p:pic>
      <p:pic>
        <p:nvPicPr>
          <p:cNvPr id="11" name="Picture 10" descr="green checkmark">
            <a:extLst>
              <a:ext uri="{FF2B5EF4-FFF2-40B4-BE49-F238E27FC236}">
                <a16:creationId xmlns:a16="http://schemas.microsoft.com/office/drawing/2014/main" id="{38C191EB-F50E-7945-802D-92576486CC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44670" y="3429000"/>
            <a:ext cx="282522" cy="294294"/>
          </a:xfrm>
          <a:prstGeom prst="rect">
            <a:avLst/>
          </a:prstGeom>
        </p:spPr>
      </p:pic>
      <p:pic>
        <p:nvPicPr>
          <p:cNvPr id="13" name="Picture 12" descr="green checkmark">
            <a:extLst>
              <a:ext uri="{FF2B5EF4-FFF2-40B4-BE49-F238E27FC236}">
                <a16:creationId xmlns:a16="http://schemas.microsoft.com/office/drawing/2014/main" id="{733A7298-98DF-B34E-B772-24E9A4AD87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46913" y="3863215"/>
            <a:ext cx="282522" cy="294294"/>
          </a:xfrm>
          <a:prstGeom prst="rect">
            <a:avLst/>
          </a:prstGeom>
        </p:spPr>
      </p:pic>
      <p:pic>
        <p:nvPicPr>
          <p:cNvPr id="15" name="Picture 14" descr="green checkmark">
            <a:extLst>
              <a:ext uri="{FF2B5EF4-FFF2-40B4-BE49-F238E27FC236}">
                <a16:creationId xmlns:a16="http://schemas.microsoft.com/office/drawing/2014/main" id="{5811DF6B-DD60-2A40-905D-ACE1138B99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82535" y="4264881"/>
            <a:ext cx="282522" cy="294294"/>
          </a:xfrm>
          <a:prstGeom prst="rect">
            <a:avLst/>
          </a:prstGeom>
        </p:spPr>
      </p:pic>
      <p:pic>
        <p:nvPicPr>
          <p:cNvPr id="17" name="Picture 16" descr="green checkmark">
            <a:extLst>
              <a:ext uri="{FF2B5EF4-FFF2-40B4-BE49-F238E27FC236}">
                <a16:creationId xmlns:a16="http://schemas.microsoft.com/office/drawing/2014/main" id="{860303EE-833C-2049-92F9-4612C8118B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24193" y="4718548"/>
            <a:ext cx="282522" cy="294294"/>
          </a:xfrm>
          <a:prstGeom prst="rect">
            <a:avLst/>
          </a:prstGeom>
        </p:spPr>
      </p:pic>
      <p:pic>
        <p:nvPicPr>
          <p:cNvPr id="19" name="Picture 18" descr="green checkmark">
            <a:extLst>
              <a:ext uri="{FF2B5EF4-FFF2-40B4-BE49-F238E27FC236}">
                <a16:creationId xmlns:a16="http://schemas.microsoft.com/office/drawing/2014/main" id="{95F58D83-949A-B249-A963-43C6722FA5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67497" y="5167645"/>
            <a:ext cx="282522" cy="294294"/>
          </a:xfrm>
          <a:prstGeom prst="rect">
            <a:avLst/>
          </a:prstGeom>
        </p:spPr>
      </p:pic>
      <p:pic>
        <p:nvPicPr>
          <p:cNvPr id="21" name="Picture 20" descr="green checkmark">
            <a:extLst>
              <a:ext uri="{FF2B5EF4-FFF2-40B4-BE49-F238E27FC236}">
                <a16:creationId xmlns:a16="http://schemas.microsoft.com/office/drawing/2014/main" id="{2BBA5A24-2F1F-B24A-A489-C2E80D872F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82535" y="5590583"/>
            <a:ext cx="282522" cy="294294"/>
          </a:xfrm>
          <a:prstGeom prst="rect">
            <a:avLst/>
          </a:prstGeom>
        </p:spPr>
      </p:pic>
      <p:pic>
        <p:nvPicPr>
          <p:cNvPr id="23" name="Picture 22" descr="green checkmark">
            <a:extLst>
              <a:ext uri="{FF2B5EF4-FFF2-40B4-BE49-F238E27FC236}">
                <a16:creationId xmlns:a16="http://schemas.microsoft.com/office/drawing/2014/main" id="{D2A4A683-F353-1E41-AF2C-F8613054C4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67539" y="5970260"/>
            <a:ext cx="282522" cy="294294"/>
          </a:xfrm>
          <a:prstGeom prst="rect">
            <a:avLst/>
          </a:prstGeom>
        </p:spPr>
      </p:pic>
      <p:pic>
        <p:nvPicPr>
          <p:cNvPr id="25" name="Picture 2" descr="Concert, Music, Crowd, Dancings, Dancing, Moshpit">
            <a:extLst>
              <a:ext uri="{FF2B5EF4-FFF2-40B4-BE49-F238E27FC236}">
                <a16:creationId xmlns:a16="http://schemas.microsoft.com/office/drawing/2014/main" id="{61803844-3258-4A79-984F-1B423E6D4BE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55319" y="918296"/>
            <a:ext cx="1654601" cy="12409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8F9F5B8-0056-4E87-82E5-C7E5762DB65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12225" y="918296"/>
            <a:ext cx="1414780" cy="1240950"/>
          </a:xfrm>
          <a:prstGeom prst="rect">
            <a:avLst/>
          </a:prstGeom>
        </p:spPr>
      </p:pic>
      <p:pic>
        <p:nvPicPr>
          <p:cNvPr id="12" name="Picture 11">
            <a:extLst>
              <a:ext uri="{FF2B5EF4-FFF2-40B4-BE49-F238E27FC236}">
                <a16:creationId xmlns:a16="http://schemas.microsoft.com/office/drawing/2014/main" id="{90144E00-A538-4BFF-A6F7-1FA9040D4C9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76974" y="1115117"/>
            <a:ext cx="987172" cy="1007542"/>
          </a:xfrm>
          <a:prstGeom prst="rect">
            <a:avLst/>
          </a:prstGeom>
        </p:spPr>
      </p:pic>
      <p:pic>
        <p:nvPicPr>
          <p:cNvPr id="16" name="Picture 15" descr="A picture containing text, vector graphics&#10;&#10;Description automatically generated">
            <a:extLst>
              <a:ext uri="{FF2B5EF4-FFF2-40B4-BE49-F238E27FC236}">
                <a16:creationId xmlns:a16="http://schemas.microsoft.com/office/drawing/2014/main" id="{66533F87-1C47-4685-AB93-AF042CBFD51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56985" y="1093378"/>
            <a:ext cx="1079622" cy="1038882"/>
          </a:xfrm>
          <a:prstGeom prst="rect">
            <a:avLst/>
          </a:prstGeom>
        </p:spPr>
      </p:pic>
      <p:sp>
        <p:nvSpPr>
          <p:cNvPr id="26" name="TextBox 25" descr="text box hiding answer">
            <a:extLst>
              <a:ext uri="{FF2B5EF4-FFF2-40B4-BE49-F238E27FC236}">
                <a16:creationId xmlns:a16="http://schemas.microsoft.com/office/drawing/2014/main" id="{C35E5BE3-0393-457B-926F-750ECED82242}"/>
              </a:ext>
            </a:extLst>
          </p:cNvPr>
          <p:cNvSpPr txBox="1"/>
          <p:nvPr/>
        </p:nvSpPr>
        <p:spPr>
          <a:xfrm>
            <a:off x="6597816" y="2966680"/>
            <a:ext cx="970047"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7" name="TextBox 26" descr="text box hiding answer">
            <a:extLst>
              <a:ext uri="{FF2B5EF4-FFF2-40B4-BE49-F238E27FC236}">
                <a16:creationId xmlns:a16="http://schemas.microsoft.com/office/drawing/2014/main" id="{A913EE2C-949E-4139-A156-7967FF14AEBE}"/>
              </a:ext>
            </a:extLst>
          </p:cNvPr>
          <p:cNvSpPr txBox="1"/>
          <p:nvPr/>
        </p:nvSpPr>
        <p:spPr>
          <a:xfrm>
            <a:off x="6597816" y="3437714"/>
            <a:ext cx="897770"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8" name="TextBox 27" descr="text box hiding answer">
            <a:extLst>
              <a:ext uri="{FF2B5EF4-FFF2-40B4-BE49-F238E27FC236}">
                <a16:creationId xmlns:a16="http://schemas.microsoft.com/office/drawing/2014/main" id="{D854FAAD-1DC8-4966-BC8A-8BA4F9F90507}"/>
              </a:ext>
            </a:extLst>
          </p:cNvPr>
          <p:cNvSpPr txBox="1"/>
          <p:nvPr/>
        </p:nvSpPr>
        <p:spPr>
          <a:xfrm>
            <a:off x="6393366" y="3880487"/>
            <a:ext cx="1216607"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9" name="TextBox 28" descr="text box hiding answer">
            <a:extLst>
              <a:ext uri="{FF2B5EF4-FFF2-40B4-BE49-F238E27FC236}">
                <a16:creationId xmlns:a16="http://schemas.microsoft.com/office/drawing/2014/main" id="{AE0EB070-1C54-48F0-92F2-70BE49CE107F}"/>
              </a:ext>
            </a:extLst>
          </p:cNvPr>
          <p:cNvSpPr txBox="1"/>
          <p:nvPr/>
        </p:nvSpPr>
        <p:spPr>
          <a:xfrm>
            <a:off x="6459452" y="4286518"/>
            <a:ext cx="1174497"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0" name="TextBox 29" descr="text box hiding answer">
            <a:extLst>
              <a:ext uri="{FF2B5EF4-FFF2-40B4-BE49-F238E27FC236}">
                <a16:creationId xmlns:a16="http://schemas.microsoft.com/office/drawing/2014/main" id="{1176E2FB-1833-41A3-B19E-A740C92B24C0}"/>
              </a:ext>
            </a:extLst>
          </p:cNvPr>
          <p:cNvSpPr txBox="1"/>
          <p:nvPr/>
        </p:nvSpPr>
        <p:spPr>
          <a:xfrm>
            <a:off x="6393366" y="4712484"/>
            <a:ext cx="1258718"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1" name="TextBox 30" descr="text box hiding answer">
            <a:extLst>
              <a:ext uri="{FF2B5EF4-FFF2-40B4-BE49-F238E27FC236}">
                <a16:creationId xmlns:a16="http://schemas.microsoft.com/office/drawing/2014/main" id="{47072529-D168-490A-8C06-8A2A783B8E16}"/>
              </a:ext>
            </a:extLst>
          </p:cNvPr>
          <p:cNvSpPr txBox="1"/>
          <p:nvPr/>
        </p:nvSpPr>
        <p:spPr>
          <a:xfrm>
            <a:off x="6393366" y="5167645"/>
            <a:ext cx="1258718"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2" name="TextBox 31" descr="text box hiding answer">
            <a:extLst>
              <a:ext uri="{FF2B5EF4-FFF2-40B4-BE49-F238E27FC236}">
                <a16:creationId xmlns:a16="http://schemas.microsoft.com/office/drawing/2014/main" id="{6DF79AD1-9D6D-489A-9D80-775B89B934BA}"/>
              </a:ext>
            </a:extLst>
          </p:cNvPr>
          <p:cNvSpPr txBox="1"/>
          <p:nvPr/>
        </p:nvSpPr>
        <p:spPr>
          <a:xfrm>
            <a:off x="6393366" y="5550542"/>
            <a:ext cx="1258718"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3" name="TextBox 32" descr="text box hiding answer">
            <a:extLst>
              <a:ext uri="{FF2B5EF4-FFF2-40B4-BE49-F238E27FC236}">
                <a16:creationId xmlns:a16="http://schemas.microsoft.com/office/drawing/2014/main" id="{2CFB1D23-1729-4155-A63D-486472284C0B}"/>
              </a:ext>
            </a:extLst>
          </p:cNvPr>
          <p:cNvSpPr txBox="1"/>
          <p:nvPr/>
        </p:nvSpPr>
        <p:spPr>
          <a:xfrm>
            <a:off x="6393366" y="6021576"/>
            <a:ext cx="1258718"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4" name="Speech Bubble: Rectangle with Corners Rounded 33">
            <a:extLst>
              <a:ext uri="{FF2B5EF4-FFF2-40B4-BE49-F238E27FC236}">
                <a16:creationId xmlns:a16="http://schemas.microsoft.com/office/drawing/2014/main" id="{64FA55C9-EC88-46EC-8035-20F971F30002}"/>
              </a:ext>
            </a:extLst>
          </p:cNvPr>
          <p:cNvSpPr/>
          <p:nvPr/>
        </p:nvSpPr>
        <p:spPr>
          <a:xfrm>
            <a:off x="76194" y="2413194"/>
            <a:ext cx="1848859" cy="417169"/>
          </a:xfrm>
          <a:prstGeom prst="wedgeRoundRectCallout">
            <a:avLst>
              <a:gd name="adj1" fmla="val 14126"/>
              <a:gd name="adj2" fmla="val 44801"/>
              <a:gd name="adj3" fmla="val 16667"/>
            </a:avLst>
          </a:prstGeom>
          <a:solidFill>
            <a:srgbClr val="11507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000" dirty="0" err="1">
                <a:solidFill>
                  <a:schemeClr val="bg1"/>
                </a:solidFill>
                <a:latin typeface="Century Gothic" panose="020B0502020202020204" pitchFamily="34" charset="0"/>
                <a:ea typeface="Calibri" panose="020F0502020204030204" pitchFamily="34" charset="0"/>
                <a:cs typeface="Times New Roman" panose="02020603050405020304" pitchFamily="18" charset="0"/>
              </a:rPr>
              <a:t>unter</a:t>
            </a:r>
            <a:r>
              <a:rPr lang="en-GB" sz="2000"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 - under</a:t>
            </a:r>
            <a:endParaRPr kumimoji="0" lang="en-GB" sz="2000" i="0" u="none" strike="noStrike" kern="1200" cap="none" spc="0" normalizeH="0" baseline="0" noProof="0" dirty="0">
              <a:ln>
                <a:noFill/>
              </a:ln>
              <a:solidFill>
                <a:schemeClr val="bg1"/>
              </a:solidFill>
              <a:effectLst/>
              <a:uLnTx/>
              <a:uFillTx/>
              <a:latin typeface="Century Gothic" panose="020F0302020204030204"/>
            </a:endParaRPr>
          </a:p>
        </p:txBody>
      </p:sp>
    </p:spTree>
    <p:extLst>
      <p:ext uri="{BB962C8B-B14F-4D97-AF65-F5344CB8AC3E}">
        <p14:creationId xmlns:p14="http://schemas.microsoft.com/office/powerpoint/2010/main" val="4216362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P spid="31" grpId="0" animBg="1"/>
      <p:bldP spid="32" grpId="0" animBg="1"/>
      <p:bldP spid="3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322095" cy="869950"/>
          </a:xfrm>
          <a:prstGeom prst="rect">
            <a:avLst/>
          </a:prstGeom>
        </p:spPr>
      </p:pic>
      <p:sp>
        <p:nvSpPr>
          <p:cNvPr id="4" name="Title 3"/>
          <p:cNvSpPr>
            <a:spLocks noGrp="1"/>
          </p:cNvSpPr>
          <p:nvPr>
            <p:ph type="title"/>
          </p:nvPr>
        </p:nvSpPr>
        <p:spPr>
          <a:xfrm>
            <a:off x="0" y="294041"/>
            <a:ext cx="6690167" cy="707849"/>
          </a:xfrm>
        </p:spPr>
        <p:txBody>
          <a:bodyPr>
            <a:normAutofit/>
          </a:bodyPr>
          <a:lstStyle/>
          <a:p>
            <a:r>
              <a:rPr lang="en-GB" sz="3600" b="1" dirty="0" err="1">
                <a:solidFill>
                  <a:schemeClr val="bg1"/>
                </a:solidFill>
              </a:rPr>
              <a:t>Fragen</a:t>
            </a:r>
            <a:endParaRPr lang="en-GB" sz="3600" b="1" dirty="0">
              <a:solidFill>
                <a:schemeClr val="bg1"/>
              </a:solidFill>
            </a:endParaRPr>
          </a:p>
        </p:txBody>
      </p:sp>
      <p:sp>
        <p:nvSpPr>
          <p:cNvPr id="29" name="Rounded Rectangle 11">
            <a:extLst>
              <a:ext uri="{FF2B5EF4-FFF2-40B4-BE49-F238E27FC236}">
                <a16:creationId xmlns:a16="http://schemas.microsoft.com/office/drawing/2014/main" id="{CC00B13A-C696-422F-8B67-226EDD080260}"/>
              </a:ext>
            </a:extLst>
          </p:cNvPr>
          <p:cNvSpPr/>
          <p:nvPr/>
        </p:nvSpPr>
        <p:spPr>
          <a:xfrm>
            <a:off x="10292701" y="93581"/>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2" name="Picture 11">
            <a:extLst>
              <a:ext uri="{FF2B5EF4-FFF2-40B4-BE49-F238E27FC236}">
                <a16:creationId xmlns:a16="http://schemas.microsoft.com/office/drawing/2014/main" id="{731EA6F0-099F-4636-91FF-837F699569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51280" y="2700236"/>
            <a:ext cx="1438466" cy="1447609"/>
          </a:xfrm>
          <a:prstGeom prst="rect">
            <a:avLst/>
          </a:prstGeom>
        </p:spPr>
      </p:pic>
      <p:sp>
        <p:nvSpPr>
          <p:cNvPr id="13" name="Speech Bubble: Rectangle with Corners Rounded 12">
            <a:extLst>
              <a:ext uri="{FF2B5EF4-FFF2-40B4-BE49-F238E27FC236}">
                <a16:creationId xmlns:a16="http://schemas.microsoft.com/office/drawing/2014/main" id="{E0484951-5E48-41B8-9BE8-74CB57A13760}"/>
              </a:ext>
            </a:extLst>
          </p:cNvPr>
          <p:cNvSpPr/>
          <p:nvPr/>
        </p:nvSpPr>
        <p:spPr>
          <a:xfrm>
            <a:off x="2478505" y="2809269"/>
            <a:ext cx="7435515" cy="869950"/>
          </a:xfrm>
          <a:prstGeom prst="wedgeRoundRectCallout">
            <a:avLst>
              <a:gd name="adj1" fmla="val -57005"/>
              <a:gd name="adj2" fmla="val 20657"/>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dirty="0" err="1">
                <a:solidFill>
                  <a:prstClr val="white"/>
                </a:solidFill>
                <a:latin typeface="Century Gothic" panose="020F0302020204030204"/>
              </a:rPr>
              <a:t>Also</a:t>
            </a:r>
            <a:r>
              <a:rPr lang="fr-FR" sz="2400" dirty="0">
                <a:solidFill>
                  <a:prstClr val="white"/>
                </a:solidFill>
                <a:latin typeface="Century Gothic" panose="020F0302020204030204"/>
              </a:rPr>
              <a:t>, </a:t>
            </a:r>
            <a:r>
              <a:rPr lang="fr-FR" sz="2400" dirty="0" err="1">
                <a:solidFill>
                  <a:prstClr val="white"/>
                </a:solidFill>
                <a:latin typeface="Century Gothic" panose="020F0302020204030204"/>
              </a:rPr>
              <a:t>ich</a:t>
            </a:r>
            <a:r>
              <a:rPr lang="fr-FR" sz="2400" dirty="0">
                <a:solidFill>
                  <a:prstClr val="white"/>
                </a:solidFill>
                <a:latin typeface="Century Gothic" panose="020F0302020204030204"/>
              </a:rPr>
              <a:t> </a:t>
            </a:r>
            <a:r>
              <a:rPr lang="fr-FR" sz="2400" dirty="0" err="1">
                <a:solidFill>
                  <a:prstClr val="white"/>
                </a:solidFill>
                <a:latin typeface="Century Gothic" panose="020F0302020204030204"/>
              </a:rPr>
              <a:t>soll</a:t>
            </a:r>
            <a:r>
              <a:rPr lang="fr-FR" sz="2400" dirty="0">
                <a:solidFill>
                  <a:prstClr val="white"/>
                </a:solidFill>
                <a:latin typeface="Century Gothic" panose="020F0302020204030204"/>
              </a:rPr>
              <a:t> die Tickets </a:t>
            </a:r>
            <a:r>
              <a:rPr lang="fr-FR" sz="2400" dirty="0" err="1">
                <a:solidFill>
                  <a:prstClr val="white"/>
                </a:solidFill>
                <a:latin typeface="Century Gothic" panose="020F0302020204030204"/>
              </a:rPr>
              <a:t>am</a:t>
            </a:r>
            <a:r>
              <a:rPr lang="fr-FR" sz="2400" dirty="0">
                <a:solidFill>
                  <a:prstClr val="white"/>
                </a:solidFill>
                <a:latin typeface="Century Gothic" panose="020F0302020204030204"/>
              </a:rPr>
              <a:t> </a:t>
            </a:r>
            <a:r>
              <a:rPr lang="fr-FR" sz="2400" dirty="0" err="1">
                <a:solidFill>
                  <a:prstClr val="white"/>
                </a:solidFill>
                <a:latin typeface="Century Gothic" panose="020F0302020204030204"/>
              </a:rPr>
              <a:t>Dienstagabend</a:t>
            </a:r>
            <a:r>
              <a:rPr lang="fr-FR" sz="2400" dirty="0">
                <a:solidFill>
                  <a:prstClr val="white"/>
                </a:solidFill>
                <a:latin typeface="Century Gothic" panose="020F0302020204030204"/>
              </a:rPr>
              <a:t> mit </a:t>
            </a:r>
            <a:r>
              <a:rPr lang="fr-FR" sz="2400" dirty="0" err="1">
                <a:solidFill>
                  <a:prstClr val="white"/>
                </a:solidFill>
                <a:latin typeface="Century Gothic" panose="020F0302020204030204"/>
              </a:rPr>
              <a:t>Muttis</a:t>
            </a:r>
            <a:r>
              <a:rPr lang="fr-FR" sz="2400" dirty="0">
                <a:solidFill>
                  <a:prstClr val="white"/>
                </a:solidFill>
                <a:latin typeface="Century Gothic" panose="020F0302020204030204"/>
              </a:rPr>
              <a:t> </a:t>
            </a:r>
            <a:r>
              <a:rPr lang="fr-FR" sz="2400" dirty="0" err="1">
                <a:solidFill>
                  <a:prstClr val="white"/>
                </a:solidFill>
                <a:latin typeface="Century Gothic" panose="020F0302020204030204"/>
              </a:rPr>
              <a:t>Kreditkarte</a:t>
            </a:r>
            <a:r>
              <a:rPr lang="fr-FR" sz="2400" dirty="0">
                <a:solidFill>
                  <a:prstClr val="white"/>
                </a:solidFill>
                <a:latin typeface="Century Gothic" panose="020F0302020204030204"/>
              </a:rPr>
              <a:t> </a:t>
            </a:r>
            <a:r>
              <a:rPr lang="fr-FR" sz="2400" dirty="0" err="1">
                <a:solidFill>
                  <a:prstClr val="white"/>
                </a:solidFill>
                <a:latin typeface="Century Gothic" panose="020F0302020204030204"/>
              </a:rPr>
              <a:t>im</a:t>
            </a:r>
            <a:r>
              <a:rPr lang="fr-FR" sz="2400" dirty="0">
                <a:solidFill>
                  <a:prstClr val="white"/>
                </a:solidFill>
                <a:latin typeface="Century Gothic" panose="020F0302020204030204"/>
              </a:rPr>
              <a:t> Internet </a:t>
            </a:r>
            <a:r>
              <a:rPr lang="fr-FR" sz="2400" dirty="0" err="1">
                <a:solidFill>
                  <a:prstClr val="white"/>
                </a:solidFill>
                <a:latin typeface="Century Gothic" panose="020F0302020204030204"/>
              </a:rPr>
              <a:t>kaufen</a:t>
            </a:r>
            <a:r>
              <a:rPr lang="fr-FR" sz="2400" dirty="0">
                <a:solidFill>
                  <a:prstClr val="white"/>
                </a:solidFill>
                <a:latin typeface="Century Gothic" panose="020F0302020204030204"/>
              </a:rPr>
              <a:t>! </a:t>
            </a:r>
            <a:r>
              <a:rPr lang="fr-FR" sz="2400" dirty="0" err="1">
                <a:solidFill>
                  <a:prstClr val="white"/>
                </a:solidFill>
                <a:latin typeface="Century Gothic" panose="020F0302020204030204"/>
              </a:rPr>
              <a:t>Nicht</a:t>
            </a:r>
            <a:r>
              <a:rPr lang="fr-FR" sz="2400" dirty="0">
                <a:solidFill>
                  <a:prstClr val="white"/>
                </a:solidFill>
                <a:latin typeface="Century Gothic" panose="020F0302020204030204"/>
              </a:rPr>
              <a:t> </a:t>
            </a:r>
            <a:r>
              <a:rPr lang="fr-FR" sz="2400" dirty="0" err="1">
                <a:solidFill>
                  <a:prstClr val="white"/>
                </a:solidFill>
                <a:latin typeface="Century Gothic" panose="020F0302020204030204"/>
              </a:rPr>
              <a:t>wahr</a:t>
            </a:r>
            <a:r>
              <a:rPr lang="fr-FR" sz="2400" dirty="0">
                <a:solidFill>
                  <a:prstClr val="white"/>
                </a:solidFill>
                <a:latin typeface="Century Gothic" panose="020F0302020204030204"/>
              </a:rPr>
              <a:t>?</a:t>
            </a:r>
            <a:endParaRPr kumimoji="0" lang="fr-FR" sz="2400" i="0" u="none" strike="noStrike" kern="1200" cap="none" spc="0" normalizeH="0" baseline="0" noProof="0" dirty="0">
              <a:ln>
                <a:noFill/>
              </a:ln>
              <a:solidFill>
                <a:prstClr val="white"/>
              </a:solidFill>
              <a:effectLst/>
              <a:uLnTx/>
              <a:uFillTx/>
              <a:latin typeface="Century Gothic" panose="020F0302020204030204"/>
            </a:endParaRPr>
          </a:p>
        </p:txBody>
      </p:sp>
      <p:pic>
        <p:nvPicPr>
          <p:cNvPr id="17" name="Picture 16">
            <a:extLst>
              <a:ext uri="{FF2B5EF4-FFF2-40B4-BE49-F238E27FC236}">
                <a16:creationId xmlns:a16="http://schemas.microsoft.com/office/drawing/2014/main" id="{DC2B45F5-E8AA-4E57-8A64-41F82E41B93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01489" y="1568319"/>
            <a:ext cx="1414780" cy="1240950"/>
          </a:xfrm>
          <a:prstGeom prst="rect">
            <a:avLst/>
          </a:prstGeom>
        </p:spPr>
      </p:pic>
      <p:sp>
        <p:nvSpPr>
          <p:cNvPr id="18" name="Speech Bubble: Rectangle with Corners Rounded 17">
            <a:extLst>
              <a:ext uri="{FF2B5EF4-FFF2-40B4-BE49-F238E27FC236}">
                <a16:creationId xmlns:a16="http://schemas.microsoft.com/office/drawing/2014/main" id="{28E78566-1372-40AF-BE70-4BF977AB3BF2}"/>
              </a:ext>
            </a:extLst>
          </p:cNvPr>
          <p:cNvSpPr/>
          <p:nvPr/>
        </p:nvSpPr>
        <p:spPr>
          <a:xfrm>
            <a:off x="4261757" y="1082232"/>
            <a:ext cx="5195674" cy="650536"/>
          </a:xfrm>
          <a:prstGeom prst="wedgeRoundRectCallout">
            <a:avLst>
              <a:gd name="adj1" fmla="val 50604"/>
              <a:gd name="adj2" fmla="val 121413"/>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dirty="0">
                <a:solidFill>
                  <a:prstClr val="white"/>
                </a:solidFill>
                <a:latin typeface="Century Gothic" panose="020F0302020204030204"/>
              </a:rPr>
              <a:t>Mia, du </a:t>
            </a:r>
            <a:r>
              <a:rPr lang="fr-FR" sz="2400" dirty="0" err="1">
                <a:solidFill>
                  <a:prstClr val="white"/>
                </a:solidFill>
                <a:latin typeface="Century Gothic" panose="020F0302020204030204"/>
              </a:rPr>
              <a:t>darfst</a:t>
            </a:r>
            <a:r>
              <a:rPr lang="fr-FR" sz="2400" dirty="0">
                <a:solidFill>
                  <a:prstClr val="white"/>
                </a:solidFill>
                <a:latin typeface="Century Gothic" panose="020F0302020204030204"/>
              </a:rPr>
              <a:t> </a:t>
            </a:r>
            <a:r>
              <a:rPr lang="fr-FR" sz="2400" dirty="0" err="1">
                <a:solidFill>
                  <a:prstClr val="white"/>
                </a:solidFill>
                <a:latin typeface="Century Gothic" panose="020F0302020204030204"/>
              </a:rPr>
              <a:t>das</a:t>
            </a:r>
            <a:r>
              <a:rPr lang="fr-FR" sz="2400" dirty="0">
                <a:solidFill>
                  <a:prstClr val="white"/>
                </a:solidFill>
                <a:latin typeface="Century Gothic" panose="020F0302020204030204"/>
              </a:rPr>
              <a:t> </a:t>
            </a:r>
            <a:r>
              <a:rPr lang="fr-FR" sz="2400" dirty="0" err="1">
                <a:solidFill>
                  <a:prstClr val="white"/>
                </a:solidFill>
                <a:latin typeface="Century Gothic" panose="020F0302020204030204"/>
              </a:rPr>
              <a:t>nicht</a:t>
            </a:r>
            <a:r>
              <a:rPr lang="fr-FR" sz="2400" dirty="0">
                <a:solidFill>
                  <a:prstClr val="white"/>
                </a:solidFill>
                <a:latin typeface="Century Gothic" panose="020F0302020204030204"/>
              </a:rPr>
              <a:t> </a:t>
            </a:r>
            <a:r>
              <a:rPr lang="fr-FR" sz="2400" dirty="0" err="1">
                <a:solidFill>
                  <a:prstClr val="white"/>
                </a:solidFill>
                <a:latin typeface="Century Gothic" panose="020F0302020204030204"/>
              </a:rPr>
              <a:t>vergessen</a:t>
            </a:r>
            <a:r>
              <a:rPr lang="fr-FR" sz="2400" dirty="0">
                <a:solidFill>
                  <a:prstClr val="white"/>
                </a:solidFill>
                <a:latin typeface="Century Gothic" panose="020F0302020204030204"/>
              </a:rPr>
              <a:t>!</a:t>
            </a:r>
            <a:endParaRPr kumimoji="0" lang="fr-FR" sz="2400" i="0" u="none" strike="noStrike" kern="1200" cap="none" spc="0" normalizeH="0" baseline="0" noProof="0" dirty="0">
              <a:ln>
                <a:noFill/>
              </a:ln>
              <a:solidFill>
                <a:prstClr val="white"/>
              </a:solidFill>
              <a:effectLst/>
              <a:uLnTx/>
              <a:uFillTx/>
              <a:latin typeface="Century Gothic" panose="020F0302020204030204"/>
            </a:endParaRPr>
          </a:p>
        </p:txBody>
      </p:sp>
      <p:sp>
        <p:nvSpPr>
          <p:cNvPr id="2" name="Rectangle 1">
            <a:extLst>
              <a:ext uri="{FF2B5EF4-FFF2-40B4-BE49-F238E27FC236}">
                <a16:creationId xmlns:a16="http://schemas.microsoft.com/office/drawing/2014/main" id="{8EC760A6-35D4-4432-BFD6-F37472F00A78}"/>
              </a:ext>
            </a:extLst>
          </p:cNvPr>
          <p:cNvSpPr/>
          <p:nvPr/>
        </p:nvSpPr>
        <p:spPr>
          <a:xfrm>
            <a:off x="751280" y="4657877"/>
            <a:ext cx="10967478" cy="830997"/>
          </a:xfrm>
          <a:prstGeom prst="rect">
            <a:avLst/>
          </a:prstGeom>
        </p:spPr>
        <p:txBody>
          <a:bodyPr wrap="square">
            <a:spAutoFit/>
          </a:bodyPr>
          <a:lstStyle/>
          <a:p>
            <a:pPr lvl="0">
              <a:defRPr/>
            </a:pPr>
            <a:r>
              <a:rPr lang="en-US" sz="2400" dirty="0">
                <a:solidFill>
                  <a:srgbClr val="4472C4">
                    <a:lumMod val="50000"/>
                  </a:srgbClr>
                </a:solidFill>
              </a:rPr>
              <a:t>Heidi und Mehmet </a:t>
            </a:r>
            <a:r>
              <a:rPr lang="en-US" sz="2400" dirty="0" err="1">
                <a:solidFill>
                  <a:srgbClr val="4472C4">
                    <a:lumMod val="50000"/>
                  </a:srgbClr>
                </a:solidFill>
              </a:rPr>
              <a:t>denken</a:t>
            </a:r>
            <a:r>
              <a:rPr lang="en-US" sz="2400" dirty="0">
                <a:solidFill>
                  <a:srgbClr val="4472C4">
                    <a:lumMod val="50000"/>
                  </a:srgbClr>
                </a:solidFill>
              </a:rPr>
              <a:t>, </a:t>
            </a:r>
            <a:r>
              <a:rPr lang="en-US" sz="2400" dirty="0" err="1">
                <a:solidFill>
                  <a:srgbClr val="4472C4">
                    <a:lumMod val="50000"/>
                  </a:srgbClr>
                </a:solidFill>
              </a:rPr>
              <a:t>dass</a:t>
            </a:r>
            <a:r>
              <a:rPr lang="en-US" sz="2400" dirty="0">
                <a:solidFill>
                  <a:srgbClr val="4472C4">
                    <a:lumMod val="50000"/>
                  </a:srgbClr>
                </a:solidFill>
              </a:rPr>
              <a:t> Mia </a:t>
            </a:r>
            <a:r>
              <a:rPr lang="en-US" sz="2400" dirty="0" err="1">
                <a:solidFill>
                  <a:srgbClr val="4472C4">
                    <a:lumMod val="50000"/>
                  </a:srgbClr>
                </a:solidFill>
              </a:rPr>
              <a:t>vielleicht</a:t>
            </a:r>
            <a:r>
              <a:rPr lang="en-US" sz="2400" dirty="0">
                <a:solidFill>
                  <a:srgbClr val="4472C4">
                    <a:lumMod val="50000"/>
                  </a:srgbClr>
                </a:solidFill>
              </a:rPr>
              <a:t>* </a:t>
            </a:r>
            <a:r>
              <a:rPr lang="en-US" sz="2400" dirty="0" err="1">
                <a:solidFill>
                  <a:srgbClr val="4472C4">
                    <a:lumMod val="50000"/>
                  </a:srgbClr>
                </a:solidFill>
              </a:rPr>
              <a:t>etwas</a:t>
            </a:r>
            <a:r>
              <a:rPr lang="en-US" sz="2400" dirty="0">
                <a:solidFill>
                  <a:srgbClr val="4472C4">
                    <a:lumMod val="50000"/>
                  </a:srgbClr>
                </a:solidFill>
              </a:rPr>
              <a:t> </a:t>
            </a:r>
            <a:r>
              <a:rPr lang="en-US" sz="2400" dirty="0" err="1">
                <a:solidFill>
                  <a:srgbClr val="4472C4">
                    <a:lumMod val="50000"/>
                  </a:srgbClr>
                </a:solidFill>
              </a:rPr>
              <a:t>vergisst</a:t>
            </a:r>
            <a:r>
              <a:rPr lang="en-US" sz="2400" dirty="0">
                <a:solidFill>
                  <a:srgbClr val="4472C4">
                    <a:lumMod val="50000"/>
                  </a:srgbClr>
                </a:solidFill>
              </a:rPr>
              <a:t>!</a:t>
            </a:r>
            <a:br>
              <a:rPr lang="en-US" sz="2400" dirty="0">
                <a:solidFill>
                  <a:srgbClr val="4472C4">
                    <a:lumMod val="50000"/>
                  </a:srgbClr>
                </a:solidFill>
              </a:rPr>
            </a:br>
            <a:r>
              <a:rPr lang="en-US" sz="2400" dirty="0">
                <a:solidFill>
                  <a:srgbClr val="4472C4">
                    <a:lumMod val="50000"/>
                  </a:srgbClr>
                </a:solidFill>
              </a:rPr>
              <a:t>Daher </a:t>
            </a:r>
            <a:r>
              <a:rPr lang="en-US" sz="2400" dirty="0" err="1">
                <a:solidFill>
                  <a:srgbClr val="4472C4">
                    <a:lumMod val="50000"/>
                  </a:srgbClr>
                </a:solidFill>
              </a:rPr>
              <a:t>stellen</a:t>
            </a:r>
            <a:r>
              <a:rPr lang="en-US" sz="2400" dirty="0">
                <a:solidFill>
                  <a:srgbClr val="4472C4">
                    <a:lumMod val="50000"/>
                  </a:srgbClr>
                </a:solidFill>
              </a:rPr>
              <a:t> </a:t>
            </a:r>
            <a:r>
              <a:rPr lang="en-US" sz="2400" dirty="0" err="1">
                <a:solidFill>
                  <a:srgbClr val="4472C4">
                    <a:lumMod val="50000"/>
                  </a:srgbClr>
                </a:solidFill>
              </a:rPr>
              <a:t>sie</a:t>
            </a:r>
            <a:r>
              <a:rPr lang="en-US" sz="2400" dirty="0">
                <a:solidFill>
                  <a:srgbClr val="4472C4">
                    <a:lumMod val="50000"/>
                  </a:srgbClr>
                </a:solidFill>
              </a:rPr>
              <a:t> </a:t>
            </a:r>
            <a:r>
              <a:rPr lang="en-US" sz="2400" dirty="0" err="1">
                <a:solidFill>
                  <a:srgbClr val="4472C4">
                    <a:lumMod val="50000"/>
                  </a:srgbClr>
                </a:solidFill>
              </a:rPr>
              <a:t>viele</a:t>
            </a:r>
            <a:r>
              <a:rPr lang="en-US" sz="2400" dirty="0">
                <a:solidFill>
                  <a:srgbClr val="4472C4">
                    <a:lumMod val="50000"/>
                  </a:srgbClr>
                </a:solidFill>
              </a:rPr>
              <a:t> </a:t>
            </a:r>
            <a:r>
              <a:rPr lang="en-US" sz="2400" dirty="0" err="1">
                <a:solidFill>
                  <a:srgbClr val="4472C4">
                    <a:lumMod val="50000"/>
                  </a:srgbClr>
                </a:solidFill>
              </a:rPr>
              <a:t>Fragen</a:t>
            </a:r>
            <a:r>
              <a:rPr lang="en-US" sz="2400" dirty="0">
                <a:solidFill>
                  <a:srgbClr val="4472C4">
                    <a:lumMod val="50000"/>
                  </a:srgbClr>
                </a:solidFill>
              </a:rPr>
              <a:t>! </a:t>
            </a:r>
          </a:p>
        </p:txBody>
      </p:sp>
      <p:sp>
        <p:nvSpPr>
          <p:cNvPr id="19" name="Speech Bubble: Rectangle with Corners Rounded 18">
            <a:extLst>
              <a:ext uri="{FF2B5EF4-FFF2-40B4-BE49-F238E27FC236}">
                <a16:creationId xmlns:a16="http://schemas.microsoft.com/office/drawing/2014/main" id="{0142A06B-6140-494C-9EBE-19C78D9492C9}"/>
              </a:ext>
            </a:extLst>
          </p:cNvPr>
          <p:cNvSpPr/>
          <p:nvPr/>
        </p:nvSpPr>
        <p:spPr>
          <a:xfrm>
            <a:off x="9393147" y="5775768"/>
            <a:ext cx="2546690" cy="417169"/>
          </a:xfrm>
          <a:prstGeom prst="wedgeRoundRectCallout">
            <a:avLst>
              <a:gd name="adj1" fmla="val 14126"/>
              <a:gd name="adj2" fmla="val 44801"/>
              <a:gd name="adj3" fmla="val 16667"/>
            </a:avLst>
          </a:prstGeom>
          <a:solidFill>
            <a:srgbClr val="11507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000" dirty="0" err="1">
                <a:solidFill>
                  <a:schemeClr val="bg1"/>
                </a:solidFill>
                <a:latin typeface="Century Gothic" panose="020B0502020202020204" pitchFamily="34" charset="0"/>
                <a:ea typeface="Calibri" panose="020F0502020204030204" pitchFamily="34" charset="0"/>
                <a:cs typeface="Times New Roman" panose="02020603050405020304" pitchFamily="18" charset="0"/>
              </a:rPr>
              <a:t>vielleicht</a:t>
            </a:r>
            <a:r>
              <a:rPr lang="en-GB" sz="2000"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 - perhaps</a:t>
            </a:r>
            <a:endParaRPr kumimoji="0" lang="en-GB" sz="2000" i="0" u="none" strike="noStrike" kern="1200" cap="none" spc="0" normalizeH="0" baseline="0" noProof="0" dirty="0">
              <a:ln>
                <a:noFill/>
              </a:ln>
              <a:solidFill>
                <a:schemeClr val="bg1"/>
              </a:solidFill>
              <a:effectLst/>
              <a:uLnTx/>
              <a:uFillTx/>
              <a:latin typeface="Century Gothic" panose="020F0302020204030204"/>
            </a:endParaRPr>
          </a:p>
        </p:txBody>
      </p:sp>
    </p:spTree>
    <p:extLst>
      <p:ext uri="{BB962C8B-B14F-4D97-AF65-F5344CB8AC3E}">
        <p14:creationId xmlns:p14="http://schemas.microsoft.com/office/powerpoint/2010/main" val="3718479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animBg="1"/>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322095" cy="869950"/>
          </a:xfrm>
          <a:prstGeom prst="rect">
            <a:avLst/>
          </a:prstGeom>
        </p:spPr>
      </p:pic>
      <p:sp>
        <p:nvSpPr>
          <p:cNvPr id="4" name="Title 3"/>
          <p:cNvSpPr>
            <a:spLocks noGrp="1"/>
          </p:cNvSpPr>
          <p:nvPr>
            <p:ph type="title"/>
          </p:nvPr>
        </p:nvSpPr>
        <p:spPr>
          <a:xfrm>
            <a:off x="0" y="294041"/>
            <a:ext cx="6690167" cy="707849"/>
          </a:xfrm>
        </p:spPr>
        <p:txBody>
          <a:bodyPr>
            <a:normAutofit/>
          </a:bodyPr>
          <a:lstStyle/>
          <a:p>
            <a:r>
              <a:rPr lang="en-GB" sz="3600" b="1" dirty="0" err="1">
                <a:solidFill>
                  <a:schemeClr val="bg1"/>
                </a:solidFill>
              </a:rPr>
              <a:t>Fragen</a:t>
            </a:r>
            <a:endParaRPr lang="en-GB" sz="3600" b="1" dirty="0">
              <a:solidFill>
                <a:schemeClr val="bg1"/>
              </a:solidFill>
            </a:endParaRPr>
          </a:p>
        </p:txBody>
      </p:sp>
      <p:sp>
        <p:nvSpPr>
          <p:cNvPr id="29" name="Rounded Rectangle 11">
            <a:extLst>
              <a:ext uri="{FF2B5EF4-FFF2-40B4-BE49-F238E27FC236}">
                <a16:creationId xmlns:a16="http://schemas.microsoft.com/office/drawing/2014/main" id="{CC00B13A-C696-422F-8B67-226EDD080260}"/>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Vokabeln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45410EFC-46F6-420E-B1F5-2D215BB12972}"/>
              </a:ext>
            </a:extLst>
          </p:cNvPr>
          <p:cNvSpPr txBox="1"/>
          <p:nvPr/>
        </p:nvSpPr>
        <p:spPr>
          <a:xfrm>
            <a:off x="534971" y="1163991"/>
            <a:ext cx="10443922"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Which question word would you use to get information about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place?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time?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manner?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sentence subject?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sentence object?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price?</a:t>
            </a:r>
          </a:p>
        </p:txBody>
      </p:sp>
      <p:sp>
        <p:nvSpPr>
          <p:cNvPr id="10" name="TextBox 9">
            <a:extLst>
              <a:ext uri="{FF2B5EF4-FFF2-40B4-BE49-F238E27FC236}">
                <a16:creationId xmlns:a16="http://schemas.microsoft.com/office/drawing/2014/main" id="{84F900EB-104C-4BA8-BBCB-5B973D9EC416}"/>
              </a:ext>
            </a:extLst>
          </p:cNvPr>
          <p:cNvSpPr txBox="1"/>
          <p:nvPr/>
        </p:nvSpPr>
        <p:spPr>
          <a:xfrm>
            <a:off x="6693308" y="1533323"/>
            <a:ext cx="4285585"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wohin</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Wer</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1"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Wie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Wann</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Was?</a:t>
            </a:r>
          </a:p>
        </p:txBody>
      </p:sp>
      <p:cxnSp>
        <p:nvCxnSpPr>
          <p:cNvPr id="11" name="Straight Connector 10">
            <a:extLst>
              <a:ext uri="{FF2B5EF4-FFF2-40B4-BE49-F238E27FC236}">
                <a16:creationId xmlns:a16="http://schemas.microsoft.com/office/drawing/2014/main" id="{535ECA24-C482-4E23-A86E-437E2B885F96}"/>
              </a:ext>
            </a:extLst>
          </p:cNvPr>
          <p:cNvCxnSpPr>
            <a:cxnSpLocks/>
          </p:cNvCxnSpPr>
          <p:nvPr/>
        </p:nvCxnSpPr>
        <p:spPr>
          <a:xfrm flipV="1">
            <a:off x="2356756" y="2204440"/>
            <a:ext cx="4025900" cy="136884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0623FCA-FCAC-4D1D-A887-5C66C0CB4776}"/>
              </a:ext>
            </a:extLst>
          </p:cNvPr>
          <p:cNvCxnSpPr>
            <a:cxnSpLocks/>
          </p:cNvCxnSpPr>
          <p:nvPr/>
        </p:nvCxnSpPr>
        <p:spPr>
          <a:xfrm>
            <a:off x="2096078" y="2192504"/>
            <a:ext cx="4406235" cy="747334"/>
          </a:xfrm>
          <a:prstGeom prst="line">
            <a:avLst/>
          </a:prstGeom>
          <a:ln w="19050">
            <a:solidFill>
              <a:srgbClr val="BE12BA"/>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2FCC124-2984-4774-8CE5-2033185B0989}"/>
              </a:ext>
            </a:extLst>
          </p:cNvPr>
          <p:cNvCxnSpPr>
            <a:cxnSpLocks/>
          </p:cNvCxnSpPr>
          <p:nvPr/>
        </p:nvCxnSpPr>
        <p:spPr>
          <a:xfrm>
            <a:off x="2001078" y="2871554"/>
            <a:ext cx="4596237" cy="2142037"/>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B2E52D7-0A1A-4E97-9E78-3EF5FF300F0E}"/>
              </a:ext>
            </a:extLst>
          </p:cNvPr>
          <p:cNvCxnSpPr>
            <a:cxnSpLocks/>
          </p:cNvCxnSpPr>
          <p:nvPr/>
        </p:nvCxnSpPr>
        <p:spPr>
          <a:xfrm flipV="1">
            <a:off x="3808922" y="3628681"/>
            <a:ext cx="2692400" cy="633509"/>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508920-6775-48FC-A068-7132923B71D6}"/>
              </a:ext>
            </a:extLst>
          </p:cNvPr>
          <p:cNvCxnSpPr>
            <a:cxnSpLocks/>
          </p:cNvCxnSpPr>
          <p:nvPr/>
        </p:nvCxnSpPr>
        <p:spPr>
          <a:xfrm>
            <a:off x="3690256" y="5013591"/>
            <a:ext cx="2907059" cy="749535"/>
          </a:xfrm>
          <a:prstGeom prst="line">
            <a:avLst/>
          </a:prstGeom>
          <a:ln w="1905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79DFBF1-9719-4716-800E-0E00C8CA42E2}"/>
              </a:ext>
            </a:extLst>
          </p:cNvPr>
          <p:cNvCxnSpPr>
            <a:cxnSpLocks/>
          </p:cNvCxnSpPr>
          <p:nvPr/>
        </p:nvCxnSpPr>
        <p:spPr>
          <a:xfrm flipV="1">
            <a:off x="2001078" y="4386723"/>
            <a:ext cx="4689089" cy="1376403"/>
          </a:xfrm>
          <a:prstGeom prst="line">
            <a:avLst/>
          </a:prstGeom>
          <a:ln w="19050">
            <a:solidFill>
              <a:srgbClr val="FA65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5730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09" y="294041"/>
            <a:ext cx="2608289" cy="869950"/>
          </a:xfrm>
          <a:prstGeom prst="rect">
            <a:avLst/>
          </a:prstGeom>
        </p:spPr>
      </p:pic>
      <p:sp>
        <p:nvSpPr>
          <p:cNvPr id="4" name="Title 3"/>
          <p:cNvSpPr>
            <a:spLocks noGrp="1"/>
          </p:cNvSpPr>
          <p:nvPr>
            <p:ph type="title"/>
          </p:nvPr>
        </p:nvSpPr>
        <p:spPr>
          <a:xfrm>
            <a:off x="40258" y="311858"/>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3010818" y="197470"/>
            <a:ext cx="58386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pf</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auf Deutsch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oft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auf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Englisch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6" name="Picture 5">
            <a:extLst>
              <a:ext uri="{FF2B5EF4-FFF2-40B4-BE49-F238E27FC236}">
                <a16:creationId xmlns:a16="http://schemas.microsoft.com/office/drawing/2014/main" id="{8D69F630-6EA6-4852-A42A-382CB27735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724281" y="795407"/>
            <a:ext cx="1186088" cy="1681070"/>
          </a:xfrm>
          <a:prstGeom prst="rect">
            <a:avLst/>
          </a:prstGeom>
        </p:spPr>
      </p:pic>
      <p:pic>
        <p:nvPicPr>
          <p:cNvPr id="13" name="Picture 12" descr="A picture containing plant&#10;&#10;Description automatically generated">
            <a:extLst>
              <a:ext uri="{FF2B5EF4-FFF2-40B4-BE49-F238E27FC236}">
                <a16:creationId xmlns:a16="http://schemas.microsoft.com/office/drawing/2014/main" id="{96053408-7C94-4294-B32E-77DFAB8880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25120" y="674114"/>
            <a:ext cx="889380" cy="1056689"/>
          </a:xfrm>
          <a:prstGeom prst="rect">
            <a:avLst/>
          </a:prstGeom>
        </p:spPr>
      </p:pic>
      <p:sp>
        <p:nvSpPr>
          <p:cNvPr id="14" name="TextBox 13">
            <a:extLst>
              <a:ext uri="{FF2B5EF4-FFF2-40B4-BE49-F238E27FC236}">
                <a16:creationId xmlns:a16="http://schemas.microsoft.com/office/drawing/2014/main" id="{BD48C4DE-1A96-46E6-853C-466C09DEC635}"/>
              </a:ext>
            </a:extLst>
          </p:cNvPr>
          <p:cNvSpPr txBox="1"/>
          <p:nvPr/>
        </p:nvSpPr>
        <p:spPr>
          <a:xfrm>
            <a:off x="3075912" y="920298"/>
            <a:ext cx="213304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Pf</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lanze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C2976CAC-AF74-458A-9CED-5A9603332200}"/>
              </a:ext>
            </a:extLst>
          </p:cNvPr>
          <p:cNvSpPr txBox="1"/>
          <p:nvPr/>
        </p:nvSpPr>
        <p:spPr>
          <a:xfrm>
            <a:off x="6290468" y="944789"/>
            <a:ext cx="196168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lant</a:t>
            </a:r>
          </a:p>
        </p:txBody>
      </p:sp>
      <p:sp>
        <p:nvSpPr>
          <p:cNvPr id="16" name="Rectangle: Rounded Corners 15">
            <a:extLst>
              <a:ext uri="{FF2B5EF4-FFF2-40B4-BE49-F238E27FC236}">
                <a16:creationId xmlns:a16="http://schemas.microsoft.com/office/drawing/2014/main" id="{1617D035-3119-4ED2-9E27-C0E00CC59593}"/>
              </a:ext>
            </a:extLst>
          </p:cNvPr>
          <p:cNvSpPr/>
          <p:nvPr/>
        </p:nvSpPr>
        <p:spPr>
          <a:xfrm>
            <a:off x="4157424" y="987380"/>
            <a:ext cx="821022" cy="39458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a:t>
            </a:r>
          </a:p>
        </p:txBody>
      </p:sp>
      <p:sp>
        <p:nvSpPr>
          <p:cNvPr id="17" name="Rectangle: Rounded Corners 16">
            <a:extLst>
              <a:ext uri="{FF2B5EF4-FFF2-40B4-BE49-F238E27FC236}">
                <a16:creationId xmlns:a16="http://schemas.microsoft.com/office/drawing/2014/main" id="{012105C4-D981-4185-ACD7-15D997B3672A}"/>
              </a:ext>
            </a:extLst>
          </p:cNvPr>
          <p:cNvSpPr/>
          <p:nvPr/>
        </p:nvSpPr>
        <p:spPr>
          <a:xfrm>
            <a:off x="7098068" y="1001890"/>
            <a:ext cx="821022" cy="39458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a:t>
            </a:r>
          </a:p>
        </p:txBody>
      </p:sp>
      <p:graphicFrame>
        <p:nvGraphicFramePr>
          <p:cNvPr id="18" name="Table 17">
            <a:extLst>
              <a:ext uri="{FF2B5EF4-FFF2-40B4-BE49-F238E27FC236}">
                <a16:creationId xmlns:a16="http://schemas.microsoft.com/office/drawing/2014/main" id="{0D120F69-CF22-4958-9B87-6A01619B71E8}"/>
              </a:ext>
            </a:extLst>
          </p:cNvPr>
          <p:cNvGraphicFramePr>
            <a:graphicFrameLocks noGrp="1"/>
          </p:cNvGraphicFramePr>
          <p:nvPr/>
        </p:nvGraphicFramePr>
        <p:xfrm>
          <a:off x="180000" y="2623920"/>
          <a:ext cx="5661637" cy="3415582"/>
        </p:xfrm>
        <a:graphic>
          <a:graphicData uri="http://schemas.openxmlformats.org/drawingml/2006/table">
            <a:tbl>
              <a:tblPr firstRow="1" bandRow="1">
                <a:tableStyleId>{ED083AE6-46FA-4A59-8FB0-9F97EB10719F}</a:tableStyleId>
              </a:tblPr>
              <a:tblGrid>
                <a:gridCol w="953037">
                  <a:extLst>
                    <a:ext uri="{9D8B030D-6E8A-4147-A177-3AD203B41FA5}">
                      <a16:colId xmlns:a16="http://schemas.microsoft.com/office/drawing/2014/main" val="830909093"/>
                    </a:ext>
                  </a:extLst>
                </a:gridCol>
                <a:gridCol w="2721787">
                  <a:extLst>
                    <a:ext uri="{9D8B030D-6E8A-4147-A177-3AD203B41FA5}">
                      <a16:colId xmlns:a16="http://schemas.microsoft.com/office/drawing/2014/main" val="2538017803"/>
                    </a:ext>
                  </a:extLst>
                </a:gridCol>
                <a:gridCol w="1986813">
                  <a:extLst>
                    <a:ext uri="{9D8B030D-6E8A-4147-A177-3AD203B41FA5}">
                      <a16:colId xmlns:a16="http://schemas.microsoft.com/office/drawing/2014/main" val="3087565859"/>
                    </a:ext>
                  </a:extLst>
                </a:gridCol>
              </a:tblGrid>
              <a:tr h="647630">
                <a:tc>
                  <a:txBody>
                    <a:bodyPr/>
                    <a:lstStyle/>
                    <a:p>
                      <a:endParaRPr lang="en-GB"/>
                    </a:p>
                  </a:txBody>
                  <a:tcPr/>
                </a:tc>
                <a:tc>
                  <a:txBody>
                    <a:bodyPr/>
                    <a:lstStyle/>
                    <a:p>
                      <a:r>
                        <a:rPr lang="en-GB" sz="2800" b="0" dirty="0">
                          <a:solidFill>
                            <a:srgbClr val="115076"/>
                          </a:solidFill>
                        </a:rPr>
                        <a:t>Deutsch</a:t>
                      </a:r>
                    </a:p>
                  </a:txBody>
                  <a:tcPr anchor="ctr"/>
                </a:tc>
                <a:tc>
                  <a:txBody>
                    <a:bodyPr/>
                    <a:lstStyle/>
                    <a:p>
                      <a:pPr algn="ctr"/>
                      <a:r>
                        <a:rPr lang="en-GB" sz="2800" b="0" dirty="0" err="1">
                          <a:solidFill>
                            <a:srgbClr val="115076"/>
                          </a:solidFill>
                        </a:rPr>
                        <a:t>Englisch</a:t>
                      </a:r>
                      <a:r>
                        <a:rPr lang="en-GB" sz="2800" b="0" dirty="0">
                          <a:solidFill>
                            <a:srgbClr val="115076"/>
                          </a:solidFill>
                        </a:rPr>
                        <a:t>?</a:t>
                      </a:r>
                    </a:p>
                  </a:txBody>
                  <a:tcPr anchor="ctr"/>
                </a:tc>
                <a:extLst>
                  <a:ext uri="{0D108BD9-81ED-4DB2-BD59-A6C34878D82A}">
                    <a16:rowId xmlns:a16="http://schemas.microsoft.com/office/drawing/2014/main" val="1013048942"/>
                  </a:ext>
                </a:extLst>
              </a:tr>
              <a:tr h="691988">
                <a:tc>
                  <a:txBody>
                    <a:bodyPr/>
                    <a:lstStyle/>
                    <a:p>
                      <a:pPr algn="ctr"/>
                      <a:endParaRPr lang="en-GB" sz="2800" dirty="0">
                        <a:solidFill>
                          <a:srgbClr val="115076"/>
                        </a:solidFill>
                      </a:endParaRPr>
                    </a:p>
                  </a:txBody>
                  <a:tcPr anchor="ctr"/>
                </a:tc>
                <a:tc>
                  <a:txBody>
                    <a:bodyPr/>
                    <a:lstStyle/>
                    <a:p>
                      <a:r>
                        <a:rPr lang="en-GB" sz="2800" dirty="0" err="1">
                          <a:solidFill>
                            <a:srgbClr val="115076"/>
                          </a:solidFill>
                        </a:rPr>
                        <a:t>A</a:t>
                      </a:r>
                      <a:r>
                        <a:rPr lang="en-GB" sz="2800" b="1" dirty="0" err="1">
                          <a:solidFill>
                            <a:srgbClr val="115076"/>
                          </a:solidFill>
                        </a:rPr>
                        <a:t>pf</a:t>
                      </a:r>
                      <a:r>
                        <a:rPr lang="en-GB" sz="2800" dirty="0" err="1">
                          <a:solidFill>
                            <a:srgbClr val="115076"/>
                          </a:solidFill>
                        </a:rPr>
                        <a:t>el</a:t>
                      </a:r>
                      <a:endParaRPr lang="en-GB" sz="2800" dirty="0">
                        <a:solidFill>
                          <a:srgbClr val="115076"/>
                        </a:solidFill>
                      </a:endParaRPr>
                    </a:p>
                  </a:txBody>
                  <a:tcPr anchor="ctr"/>
                </a:tc>
                <a:tc>
                  <a:txBody>
                    <a:bodyPr/>
                    <a:lstStyle/>
                    <a:p>
                      <a:r>
                        <a:rPr lang="en-GB" sz="2800" dirty="0">
                          <a:solidFill>
                            <a:schemeClr val="accent5">
                              <a:lumMod val="50000"/>
                            </a:schemeClr>
                          </a:solidFill>
                        </a:rPr>
                        <a:t>apple</a:t>
                      </a:r>
                    </a:p>
                  </a:txBody>
                  <a:tcPr anchor="ctr"/>
                </a:tc>
                <a:extLst>
                  <a:ext uri="{0D108BD9-81ED-4DB2-BD59-A6C34878D82A}">
                    <a16:rowId xmlns:a16="http://schemas.microsoft.com/office/drawing/2014/main" val="1078172451"/>
                  </a:ext>
                </a:extLst>
              </a:tr>
              <a:tr h="691988">
                <a:tc>
                  <a:txBody>
                    <a:bodyPr/>
                    <a:lstStyle/>
                    <a:p>
                      <a:pPr algn="ctr"/>
                      <a:endParaRPr lang="en-GB" sz="2800" dirty="0">
                        <a:solidFill>
                          <a:srgbClr val="115076"/>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err="1">
                          <a:solidFill>
                            <a:schemeClr val="accent5">
                              <a:lumMod val="50000"/>
                            </a:schemeClr>
                          </a:solidFill>
                        </a:rPr>
                        <a:t>Pf</a:t>
                      </a:r>
                      <a:r>
                        <a:rPr lang="en-GB" sz="2800" dirty="0" err="1">
                          <a:solidFill>
                            <a:schemeClr val="accent5">
                              <a:lumMod val="50000"/>
                            </a:schemeClr>
                          </a:solidFill>
                        </a:rPr>
                        <a:t>und</a:t>
                      </a:r>
                      <a:endParaRPr lang="en-GB" sz="2800" b="1" dirty="0">
                        <a:solidFill>
                          <a:schemeClr val="accent5">
                            <a:lumMod val="50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chemeClr val="accent5">
                              <a:lumMod val="50000"/>
                            </a:schemeClr>
                          </a:solidFill>
                        </a:rPr>
                        <a:t>p</a:t>
                      </a:r>
                      <a:r>
                        <a:rPr lang="en-GB" sz="2800" dirty="0">
                          <a:solidFill>
                            <a:schemeClr val="accent5">
                              <a:lumMod val="50000"/>
                            </a:schemeClr>
                          </a:solidFill>
                        </a:rPr>
                        <a:t>ound</a:t>
                      </a:r>
                      <a:endParaRPr lang="en-GB" sz="2800" b="1" dirty="0">
                        <a:solidFill>
                          <a:schemeClr val="accent5">
                            <a:lumMod val="50000"/>
                          </a:schemeClr>
                        </a:solidFill>
                      </a:endParaRPr>
                    </a:p>
                  </a:txBody>
                  <a:tcPr anchor="ctr"/>
                </a:tc>
                <a:extLst>
                  <a:ext uri="{0D108BD9-81ED-4DB2-BD59-A6C34878D82A}">
                    <a16:rowId xmlns:a16="http://schemas.microsoft.com/office/drawing/2014/main" val="1021081419"/>
                  </a:ext>
                </a:extLst>
              </a:tr>
              <a:tr h="691988">
                <a:tc>
                  <a:txBody>
                    <a:bodyPr/>
                    <a:lstStyle/>
                    <a:p>
                      <a:pPr algn="ctr"/>
                      <a:endParaRPr lang="en-GB" sz="2800" dirty="0">
                        <a:solidFill>
                          <a:srgbClr val="115076"/>
                        </a:solidFill>
                      </a:endParaRPr>
                    </a:p>
                  </a:txBody>
                  <a:tcPr anchor="ctr"/>
                </a:tc>
                <a:tc>
                  <a:txBody>
                    <a:bodyPr/>
                    <a:lstStyle/>
                    <a:p>
                      <a:r>
                        <a:rPr lang="en-GB" sz="2800" b="1" dirty="0">
                          <a:solidFill>
                            <a:schemeClr val="accent5">
                              <a:lumMod val="50000"/>
                            </a:schemeClr>
                          </a:solidFill>
                        </a:rPr>
                        <a:t>Pf</a:t>
                      </a:r>
                      <a:r>
                        <a:rPr lang="en-GB" sz="2800" dirty="0">
                          <a:solidFill>
                            <a:schemeClr val="accent5">
                              <a:lumMod val="50000"/>
                            </a:schemeClr>
                          </a:solidFill>
                        </a:rPr>
                        <a:t>effer</a:t>
                      </a:r>
                      <a:endParaRPr lang="en-GB" sz="2800" b="1" dirty="0">
                        <a:solidFill>
                          <a:schemeClr val="accent5">
                            <a:lumMod val="50000"/>
                          </a:schemeClr>
                        </a:solidFill>
                      </a:endParaRPr>
                    </a:p>
                  </a:txBody>
                  <a:tcPr anchor="ctr"/>
                </a:tc>
                <a:tc>
                  <a:txBody>
                    <a:bodyPr/>
                    <a:lstStyle/>
                    <a:p>
                      <a:r>
                        <a:rPr lang="en-GB" sz="2800" b="1" dirty="0">
                          <a:solidFill>
                            <a:schemeClr val="accent5">
                              <a:lumMod val="50000"/>
                            </a:schemeClr>
                          </a:solidFill>
                        </a:rPr>
                        <a:t>p</a:t>
                      </a:r>
                      <a:r>
                        <a:rPr lang="en-GB" sz="2800" dirty="0">
                          <a:solidFill>
                            <a:schemeClr val="accent5">
                              <a:lumMod val="50000"/>
                            </a:schemeClr>
                          </a:solidFill>
                        </a:rPr>
                        <a:t>epper</a:t>
                      </a:r>
                    </a:p>
                  </a:txBody>
                  <a:tcPr anchor="ctr"/>
                </a:tc>
                <a:extLst>
                  <a:ext uri="{0D108BD9-81ED-4DB2-BD59-A6C34878D82A}">
                    <a16:rowId xmlns:a16="http://schemas.microsoft.com/office/drawing/2014/main" val="2488580661"/>
                  </a:ext>
                </a:extLst>
              </a:tr>
              <a:tr h="691988">
                <a:tc>
                  <a:txBody>
                    <a:bodyPr/>
                    <a:lstStyle/>
                    <a:p>
                      <a:pPr algn="ctr"/>
                      <a:endParaRPr lang="en-GB" sz="2800" dirty="0">
                        <a:solidFill>
                          <a:srgbClr val="115076"/>
                        </a:solidFill>
                      </a:endParaRPr>
                    </a:p>
                  </a:txBody>
                  <a:tcPr anchor="ctr"/>
                </a:tc>
                <a:tc>
                  <a:txBody>
                    <a:bodyPr/>
                    <a:lstStyle/>
                    <a:p>
                      <a:r>
                        <a:rPr lang="en-GB" sz="2800" b="1" dirty="0" err="1">
                          <a:solidFill>
                            <a:schemeClr val="accent5">
                              <a:lumMod val="50000"/>
                            </a:schemeClr>
                          </a:solidFill>
                        </a:rPr>
                        <a:t>Pf</a:t>
                      </a:r>
                      <a:r>
                        <a:rPr lang="en-GB" sz="2800" dirty="0" err="1">
                          <a:solidFill>
                            <a:schemeClr val="accent5">
                              <a:lumMod val="50000"/>
                            </a:schemeClr>
                          </a:solidFill>
                        </a:rPr>
                        <a:t>laster</a:t>
                      </a:r>
                      <a:endParaRPr lang="en-GB" sz="2800" b="1" dirty="0">
                        <a:solidFill>
                          <a:schemeClr val="accent5">
                            <a:lumMod val="50000"/>
                          </a:schemeClr>
                        </a:solidFill>
                      </a:endParaRPr>
                    </a:p>
                  </a:txBody>
                  <a:tcPr anchor="ctr"/>
                </a:tc>
                <a:tc>
                  <a:txBody>
                    <a:bodyPr/>
                    <a:lstStyle/>
                    <a:p>
                      <a:r>
                        <a:rPr lang="en-GB" sz="2800" b="1" dirty="0">
                          <a:solidFill>
                            <a:schemeClr val="accent5">
                              <a:lumMod val="50000"/>
                            </a:schemeClr>
                          </a:solidFill>
                        </a:rPr>
                        <a:t>p</a:t>
                      </a:r>
                      <a:r>
                        <a:rPr lang="en-GB" sz="2800" dirty="0">
                          <a:solidFill>
                            <a:schemeClr val="accent5">
                              <a:lumMod val="50000"/>
                            </a:schemeClr>
                          </a:solidFill>
                        </a:rPr>
                        <a:t>laster</a:t>
                      </a:r>
                    </a:p>
                  </a:txBody>
                  <a:tcPr anchor="ctr"/>
                </a:tc>
                <a:extLst>
                  <a:ext uri="{0D108BD9-81ED-4DB2-BD59-A6C34878D82A}">
                    <a16:rowId xmlns:a16="http://schemas.microsoft.com/office/drawing/2014/main" val="2978537893"/>
                  </a:ext>
                </a:extLst>
              </a:tr>
            </a:tbl>
          </a:graphicData>
        </a:graphic>
      </p:graphicFrame>
      <p:sp>
        <p:nvSpPr>
          <p:cNvPr id="19" name="Action Button: Custom 16">
            <a:hlinkClick r:id="" action="ppaction://noaction" highlightClick="1">
              <a:snd r:embed="rId6" name="8-3-1-3 Slide 2 Apfel.wav"/>
            </a:hlinkClick>
            <a:extLst>
              <a:ext uri="{FF2B5EF4-FFF2-40B4-BE49-F238E27FC236}">
                <a16:creationId xmlns:a16="http://schemas.microsoft.com/office/drawing/2014/main" id="{E582F32E-5D62-42E2-AC28-9B531AB47B8F}"/>
              </a:ext>
            </a:extLst>
          </p:cNvPr>
          <p:cNvSpPr/>
          <p:nvPr/>
        </p:nvSpPr>
        <p:spPr>
          <a:xfrm>
            <a:off x="456968" y="338478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0" name="Action Button: Custom 16">
            <a:hlinkClick r:id="" action="ppaction://noaction" highlightClick="1">
              <a:snd r:embed="rId7" name="8-3-1-3 Slide 2 Pfund.wav"/>
            </a:hlinkClick>
            <a:extLst>
              <a:ext uri="{FF2B5EF4-FFF2-40B4-BE49-F238E27FC236}">
                <a16:creationId xmlns:a16="http://schemas.microsoft.com/office/drawing/2014/main" id="{0923A304-DA66-4DEB-A70B-E055C57E6FC1}"/>
              </a:ext>
            </a:extLst>
          </p:cNvPr>
          <p:cNvSpPr/>
          <p:nvPr/>
        </p:nvSpPr>
        <p:spPr>
          <a:xfrm>
            <a:off x="454890" y="406765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1" name="Action Button: Custom 16">
            <a:hlinkClick r:id="" action="ppaction://noaction" highlightClick="1">
              <a:snd r:embed="rId8" name="8-3-1-3 Slide 2 Pfeffer.wav"/>
            </a:hlinkClick>
            <a:extLst>
              <a:ext uri="{FF2B5EF4-FFF2-40B4-BE49-F238E27FC236}">
                <a16:creationId xmlns:a16="http://schemas.microsoft.com/office/drawing/2014/main" id="{3ACD043F-92D7-4D0A-BC81-BF12ACEAB820}"/>
              </a:ext>
            </a:extLst>
          </p:cNvPr>
          <p:cNvSpPr/>
          <p:nvPr/>
        </p:nvSpPr>
        <p:spPr>
          <a:xfrm>
            <a:off x="454890" y="477587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2" name="Action Button: Custom 16">
            <a:hlinkClick r:id="" action="ppaction://noaction" highlightClick="1">
              <a:snd r:embed="rId9" name="8-3-1-3 Slide 2 Pflaster.wav"/>
            </a:hlinkClick>
            <a:extLst>
              <a:ext uri="{FF2B5EF4-FFF2-40B4-BE49-F238E27FC236}">
                <a16:creationId xmlns:a16="http://schemas.microsoft.com/office/drawing/2014/main" id="{8B50782E-E1B4-4DE8-9D39-85A4C6CEFC10}"/>
              </a:ext>
            </a:extLst>
          </p:cNvPr>
          <p:cNvSpPr/>
          <p:nvPr/>
        </p:nvSpPr>
        <p:spPr>
          <a:xfrm>
            <a:off x="454890" y="549045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1" name="Rectangle 30">
            <a:extLst>
              <a:ext uri="{FF2B5EF4-FFF2-40B4-BE49-F238E27FC236}">
                <a16:creationId xmlns:a16="http://schemas.microsoft.com/office/drawing/2014/main" id="{D3FD5D31-9917-4B1F-9A79-89AA3F83C9F8}"/>
              </a:ext>
            </a:extLst>
          </p:cNvPr>
          <p:cNvSpPr/>
          <p:nvPr/>
        </p:nvSpPr>
        <p:spPr>
          <a:xfrm>
            <a:off x="1210919" y="3410774"/>
            <a:ext cx="1189874" cy="45182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15076"/>
                </a:solidFill>
                <a:effectLst/>
                <a:uLnTx/>
                <a:uFillTx/>
                <a:latin typeface="Century Gothic" panose="020F0302020204030204"/>
                <a:ea typeface="+mn-ea"/>
                <a:cs typeface="+mn-cs"/>
              </a:rPr>
              <a:t>________</a:t>
            </a:r>
          </a:p>
        </p:txBody>
      </p:sp>
      <p:sp>
        <p:nvSpPr>
          <p:cNvPr id="34" name="Rectangle 33">
            <a:extLst>
              <a:ext uri="{FF2B5EF4-FFF2-40B4-BE49-F238E27FC236}">
                <a16:creationId xmlns:a16="http://schemas.microsoft.com/office/drawing/2014/main" id="{C58682D7-35F9-491F-B99D-29096C1A06DB}"/>
              </a:ext>
            </a:extLst>
          </p:cNvPr>
          <p:cNvSpPr/>
          <p:nvPr/>
        </p:nvSpPr>
        <p:spPr>
          <a:xfrm>
            <a:off x="1222494" y="4046907"/>
            <a:ext cx="1189874" cy="5232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15076"/>
                </a:solidFill>
                <a:effectLst/>
                <a:uLnTx/>
                <a:uFillTx/>
                <a:latin typeface="Century Gothic" panose="020F0302020204030204"/>
                <a:ea typeface="+mn-ea"/>
                <a:cs typeface="+mn-cs"/>
              </a:rPr>
              <a:t>________</a:t>
            </a:r>
          </a:p>
        </p:txBody>
      </p:sp>
      <p:sp>
        <p:nvSpPr>
          <p:cNvPr id="36" name="TextBox 35">
            <a:extLst>
              <a:ext uri="{FF2B5EF4-FFF2-40B4-BE49-F238E27FC236}">
                <a16:creationId xmlns:a16="http://schemas.microsoft.com/office/drawing/2014/main" id="{8E178B3A-7FFF-433A-83C8-6AA2A355B20A}"/>
              </a:ext>
            </a:extLst>
          </p:cNvPr>
          <p:cNvSpPr txBox="1"/>
          <p:nvPr/>
        </p:nvSpPr>
        <p:spPr>
          <a:xfrm>
            <a:off x="180000" y="1951856"/>
            <a:ext cx="107370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deutschen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auf. Wie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heißt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auf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Englisch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8" name="Rectangle 37">
            <a:extLst>
              <a:ext uri="{FF2B5EF4-FFF2-40B4-BE49-F238E27FC236}">
                <a16:creationId xmlns:a16="http://schemas.microsoft.com/office/drawing/2014/main" id="{676735B6-99CC-46BE-BFFD-9B1D258EA47B}"/>
              </a:ext>
            </a:extLst>
          </p:cNvPr>
          <p:cNvSpPr/>
          <p:nvPr/>
        </p:nvSpPr>
        <p:spPr>
          <a:xfrm>
            <a:off x="3950696" y="3391504"/>
            <a:ext cx="1189874" cy="45182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15076"/>
                </a:solidFill>
                <a:effectLst/>
                <a:uLnTx/>
                <a:uFillTx/>
                <a:latin typeface="Century Gothic" panose="020F0302020204030204"/>
                <a:ea typeface="+mn-ea"/>
                <a:cs typeface="+mn-cs"/>
              </a:rPr>
              <a:t>________</a:t>
            </a:r>
          </a:p>
        </p:txBody>
      </p:sp>
      <p:sp>
        <p:nvSpPr>
          <p:cNvPr id="40" name="Rectangle 39">
            <a:extLst>
              <a:ext uri="{FF2B5EF4-FFF2-40B4-BE49-F238E27FC236}">
                <a16:creationId xmlns:a16="http://schemas.microsoft.com/office/drawing/2014/main" id="{23BF27D3-82AC-40AB-A4D0-DC90A229864B}"/>
              </a:ext>
            </a:extLst>
          </p:cNvPr>
          <p:cNvSpPr/>
          <p:nvPr/>
        </p:nvSpPr>
        <p:spPr>
          <a:xfrm>
            <a:off x="3935371" y="4075044"/>
            <a:ext cx="1189874" cy="5232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15076"/>
                </a:solidFill>
                <a:effectLst/>
                <a:uLnTx/>
                <a:uFillTx/>
                <a:latin typeface="Century Gothic" panose="020F0302020204030204"/>
                <a:ea typeface="+mn-ea"/>
                <a:cs typeface="+mn-cs"/>
              </a:rPr>
              <a:t>________</a:t>
            </a:r>
          </a:p>
        </p:txBody>
      </p:sp>
      <p:graphicFrame>
        <p:nvGraphicFramePr>
          <p:cNvPr id="41" name="Table 40">
            <a:extLst>
              <a:ext uri="{FF2B5EF4-FFF2-40B4-BE49-F238E27FC236}">
                <a16:creationId xmlns:a16="http://schemas.microsoft.com/office/drawing/2014/main" id="{D4C70D38-20C7-40B4-9E81-ED4A9AEBCFA2}"/>
              </a:ext>
            </a:extLst>
          </p:cNvPr>
          <p:cNvGraphicFramePr>
            <a:graphicFrameLocks noGrp="1"/>
          </p:cNvGraphicFramePr>
          <p:nvPr/>
        </p:nvGraphicFramePr>
        <p:xfrm>
          <a:off x="5966555" y="2623920"/>
          <a:ext cx="5661637" cy="3415582"/>
        </p:xfrm>
        <a:graphic>
          <a:graphicData uri="http://schemas.openxmlformats.org/drawingml/2006/table">
            <a:tbl>
              <a:tblPr firstRow="1" bandRow="1">
                <a:tableStyleId>{ED083AE6-46FA-4A59-8FB0-9F97EB10719F}</a:tableStyleId>
              </a:tblPr>
              <a:tblGrid>
                <a:gridCol w="953037">
                  <a:extLst>
                    <a:ext uri="{9D8B030D-6E8A-4147-A177-3AD203B41FA5}">
                      <a16:colId xmlns:a16="http://schemas.microsoft.com/office/drawing/2014/main" val="830909093"/>
                    </a:ext>
                  </a:extLst>
                </a:gridCol>
                <a:gridCol w="2475420">
                  <a:extLst>
                    <a:ext uri="{9D8B030D-6E8A-4147-A177-3AD203B41FA5}">
                      <a16:colId xmlns:a16="http://schemas.microsoft.com/office/drawing/2014/main" val="2538017803"/>
                    </a:ext>
                  </a:extLst>
                </a:gridCol>
                <a:gridCol w="2233180">
                  <a:extLst>
                    <a:ext uri="{9D8B030D-6E8A-4147-A177-3AD203B41FA5}">
                      <a16:colId xmlns:a16="http://schemas.microsoft.com/office/drawing/2014/main" val="3087565859"/>
                    </a:ext>
                  </a:extLst>
                </a:gridCol>
              </a:tblGrid>
              <a:tr h="647630">
                <a:tc>
                  <a:txBody>
                    <a:bodyPr/>
                    <a:lstStyle/>
                    <a:p>
                      <a:endParaRPr lang="en-GB"/>
                    </a:p>
                  </a:txBody>
                  <a:tcPr/>
                </a:tc>
                <a:tc>
                  <a:txBody>
                    <a:bodyPr/>
                    <a:lstStyle/>
                    <a:p>
                      <a:r>
                        <a:rPr lang="en-GB" sz="2800" b="0" dirty="0">
                          <a:solidFill>
                            <a:srgbClr val="115076"/>
                          </a:solidFill>
                        </a:rPr>
                        <a:t>Deutsch</a:t>
                      </a:r>
                    </a:p>
                  </a:txBody>
                  <a:tcPr anchor="ctr"/>
                </a:tc>
                <a:tc>
                  <a:txBody>
                    <a:bodyPr/>
                    <a:lstStyle/>
                    <a:p>
                      <a:pPr algn="ctr"/>
                      <a:r>
                        <a:rPr lang="en-GB" sz="2800" b="0" dirty="0" err="1">
                          <a:solidFill>
                            <a:srgbClr val="115076"/>
                          </a:solidFill>
                        </a:rPr>
                        <a:t>Englisch</a:t>
                      </a:r>
                      <a:r>
                        <a:rPr lang="en-GB" sz="2800" b="0" dirty="0">
                          <a:solidFill>
                            <a:srgbClr val="115076"/>
                          </a:solidFill>
                        </a:rPr>
                        <a:t>?</a:t>
                      </a:r>
                    </a:p>
                  </a:txBody>
                  <a:tcPr anchor="ctr"/>
                </a:tc>
                <a:extLst>
                  <a:ext uri="{0D108BD9-81ED-4DB2-BD59-A6C34878D82A}">
                    <a16:rowId xmlns:a16="http://schemas.microsoft.com/office/drawing/2014/main" val="1013048942"/>
                  </a:ext>
                </a:extLst>
              </a:tr>
              <a:tr h="691988">
                <a:tc>
                  <a:txBody>
                    <a:bodyPr/>
                    <a:lstStyle/>
                    <a:p>
                      <a:pPr algn="ctr"/>
                      <a:endParaRPr lang="en-GB" sz="2800" dirty="0">
                        <a:solidFill>
                          <a:srgbClr val="115076"/>
                        </a:solidFill>
                      </a:endParaRPr>
                    </a:p>
                  </a:txBody>
                  <a:tcPr anchor="ctr"/>
                </a:tc>
                <a:tc>
                  <a:txBody>
                    <a:bodyPr/>
                    <a:lstStyle/>
                    <a:p>
                      <a:r>
                        <a:rPr lang="en-GB" sz="2800" b="1" dirty="0" err="1">
                          <a:solidFill>
                            <a:schemeClr val="accent5">
                              <a:lumMod val="50000"/>
                            </a:schemeClr>
                          </a:solidFill>
                        </a:rPr>
                        <a:t>Pf</a:t>
                      </a:r>
                      <a:r>
                        <a:rPr lang="en-GB" sz="2800" dirty="0" err="1">
                          <a:solidFill>
                            <a:schemeClr val="accent5">
                              <a:lumMod val="50000"/>
                            </a:schemeClr>
                          </a:solidFill>
                        </a:rPr>
                        <a:t>eife</a:t>
                      </a:r>
                      <a:endParaRPr lang="en-GB" sz="2800" dirty="0">
                        <a:solidFill>
                          <a:schemeClr val="accent5">
                            <a:lumMod val="50000"/>
                          </a:schemeClr>
                        </a:solidFill>
                      </a:endParaRPr>
                    </a:p>
                  </a:txBody>
                  <a:tcPr anchor="ctr"/>
                </a:tc>
                <a:tc>
                  <a:txBody>
                    <a:bodyPr/>
                    <a:lstStyle/>
                    <a:p>
                      <a:r>
                        <a:rPr lang="en-GB" sz="2800" b="1" dirty="0">
                          <a:solidFill>
                            <a:schemeClr val="accent5">
                              <a:lumMod val="50000"/>
                            </a:schemeClr>
                          </a:solidFill>
                        </a:rPr>
                        <a:t>p</a:t>
                      </a:r>
                      <a:r>
                        <a:rPr lang="en-GB" sz="2800" dirty="0">
                          <a:solidFill>
                            <a:schemeClr val="accent5">
                              <a:lumMod val="50000"/>
                            </a:schemeClr>
                          </a:solidFill>
                        </a:rPr>
                        <a:t>ipe</a:t>
                      </a:r>
                    </a:p>
                  </a:txBody>
                  <a:tcPr anchor="ctr"/>
                </a:tc>
                <a:extLst>
                  <a:ext uri="{0D108BD9-81ED-4DB2-BD59-A6C34878D82A}">
                    <a16:rowId xmlns:a16="http://schemas.microsoft.com/office/drawing/2014/main" val="1078172451"/>
                  </a:ext>
                </a:extLst>
              </a:tr>
              <a:tr h="691988">
                <a:tc>
                  <a:txBody>
                    <a:bodyPr/>
                    <a:lstStyle/>
                    <a:p>
                      <a:pPr algn="ctr"/>
                      <a:endParaRPr lang="en-GB" sz="2800" dirty="0">
                        <a:solidFill>
                          <a:srgbClr val="115076"/>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chemeClr val="accent5">
                              <a:lumMod val="50000"/>
                            </a:schemeClr>
                          </a:solidFill>
                        </a:rPr>
                        <a:t>Pf</a:t>
                      </a:r>
                      <a:r>
                        <a:rPr lang="en-GB" sz="2800" dirty="0">
                          <a:solidFill>
                            <a:schemeClr val="accent5">
                              <a:lumMod val="50000"/>
                            </a:schemeClr>
                          </a:solidFill>
                        </a:rPr>
                        <a:t>annkuchen</a:t>
                      </a:r>
                    </a:p>
                  </a:txBody>
                  <a:tcPr anchor="ctr"/>
                </a:tc>
                <a:tc>
                  <a:txBody>
                    <a:bodyPr/>
                    <a:lstStyle/>
                    <a:p>
                      <a:r>
                        <a:rPr lang="en-GB" sz="2800" b="1" dirty="0">
                          <a:solidFill>
                            <a:schemeClr val="accent5">
                              <a:lumMod val="50000"/>
                            </a:schemeClr>
                          </a:solidFill>
                        </a:rPr>
                        <a:t>p</a:t>
                      </a:r>
                      <a:r>
                        <a:rPr lang="en-GB" sz="2800" dirty="0">
                          <a:solidFill>
                            <a:schemeClr val="accent5">
                              <a:lumMod val="50000"/>
                            </a:schemeClr>
                          </a:solidFill>
                        </a:rPr>
                        <a:t>ancake</a:t>
                      </a:r>
                    </a:p>
                  </a:txBody>
                  <a:tcPr anchor="ctr"/>
                </a:tc>
                <a:extLst>
                  <a:ext uri="{0D108BD9-81ED-4DB2-BD59-A6C34878D82A}">
                    <a16:rowId xmlns:a16="http://schemas.microsoft.com/office/drawing/2014/main" val="1021081419"/>
                  </a:ext>
                </a:extLst>
              </a:tr>
              <a:tr h="691988">
                <a:tc>
                  <a:txBody>
                    <a:bodyPr/>
                    <a:lstStyle/>
                    <a:p>
                      <a:pPr algn="ctr"/>
                      <a:endParaRPr lang="en-GB" sz="2800" dirty="0">
                        <a:solidFill>
                          <a:srgbClr val="115076"/>
                        </a:solidFill>
                      </a:endParaRPr>
                    </a:p>
                  </a:txBody>
                  <a:tcPr anchor="ctr"/>
                </a:tc>
                <a:tc>
                  <a:txBody>
                    <a:bodyPr/>
                    <a:lstStyle/>
                    <a:p>
                      <a:r>
                        <a:rPr lang="en-GB" sz="2800" b="0" dirty="0" err="1">
                          <a:solidFill>
                            <a:schemeClr val="accent5">
                              <a:lumMod val="50000"/>
                            </a:schemeClr>
                          </a:solidFill>
                        </a:rPr>
                        <a:t>Kram</a:t>
                      </a:r>
                      <a:r>
                        <a:rPr lang="en-GB" sz="2800" b="1" dirty="0" err="1">
                          <a:solidFill>
                            <a:schemeClr val="accent5">
                              <a:lumMod val="50000"/>
                            </a:schemeClr>
                          </a:solidFill>
                        </a:rPr>
                        <a:t>pf</a:t>
                      </a:r>
                      <a:endParaRPr lang="en-GB" sz="2800" b="1" dirty="0">
                        <a:solidFill>
                          <a:schemeClr val="accent5">
                            <a:lumMod val="50000"/>
                          </a:schemeClr>
                        </a:solidFill>
                      </a:endParaRPr>
                    </a:p>
                  </a:txBody>
                  <a:tcPr anchor="ctr"/>
                </a:tc>
                <a:tc>
                  <a:txBody>
                    <a:bodyPr/>
                    <a:lstStyle/>
                    <a:p>
                      <a:r>
                        <a:rPr lang="en-GB" sz="2800" dirty="0">
                          <a:solidFill>
                            <a:schemeClr val="accent5">
                              <a:lumMod val="50000"/>
                            </a:schemeClr>
                          </a:solidFill>
                        </a:rPr>
                        <a:t>cram</a:t>
                      </a:r>
                      <a:r>
                        <a:rPr lang="en-GB" sz="2800" b="1" dirty="0">
                          <a:solidFill>
                            <a:schemeClr val="accent5">
                              <a:lumMod val="50000"/>
                            </a:schemeClr>
                          </a:solidFill>
                        </a:rPr>
                        <a:t>p</a:t>
                      </a:r>
                    </a:p>
                  </a:txBody>
                  <a:tcPr anchor="ctr"/>
                </a:tc>
                <a:extLst>
                  <a:ext uri="{0D108BD9-81ED-4DB2-BD59-A6C34878D82A}">
                    <a16:rowId xmlns:a16="http://schemas.microsoft.com/office/drawing/2014/main" val="2488580661"/>
                  </a:ext>
                </a:extLst>
              </a:tr>
              <a:tr h="691988">
                <a:tc>
                  <a:txBody>
                    <a:bodyPr/>
                    <a:lstStyle/>
                    <a:p>
                      <a:pPr algn="ctr"/>
                      <a:endParaRPr lang="en-GB" sz="2800" dirty="0">
                        <a:solidFill>
                          <a:srgbClr val="115076"/>
                        </a:solidFill>
                      </a:endParaRPr>
                    </a:p>
                  </a:txBody>
                  <a:tcPr anchor="ctr"/>
                </a:tc>
                <a:tc>
                  <a:txBody>
                    <a:bodyPr/>
                    <a:lstStyle/>
                    <a:p>
                      <a:r>
                        <a:rPr lang="en-GB" sz="2800" b="1" dirty="0" err="1">
                          <a:solidFill>
                            <a:schemeClr val="accent5">
                              <a:lumMod val="50000"/>
                            </a:schemeClr>
                          </a:solidFill>
                        </a:rPr>
                        <a:t>Pf</a:t>
                      </a:r>
                      <a:r>
                        <a:rPr lang="en-GB" sz="2800" b="0" dirty="0" err="1">
                          <a:solidFill>
                            <a:schemeClr val="accent5">
                              <a:lumMod val="50000"/>
                            </a:schemeClr>
                          </a:solidFill>
                        </a:rPr>
                        <a:t>efferminze</a:t>
                      </a:r>
                      <a:endParaRPr lang="en-GB" sz="2800" b="0" dirty="0">
                        <a:solidFill>
                          <a:schemeClr val="accent5">
                            <a:lumMod val="50000"/>
                          </a:schemeClr>
                        </a:solidFill>
                      </a:endParaRPr>
                    </a:p>
                  </a:txBody>
                  <a:tcPr anchor="ctr"/>
                </a:tc>
                <a:tc>
                  <a:txBody>
                    <a:bodyPr/>
                    <a:lstStyle/>
                    <a:p>
                      <a:r>
                        <a:rPr lang="en-GB" sz="2800" dirty="0">
                          <a:solidFill>
                            <a:schemeClr val="accent5">
                              <a:lumMod val="50000"/>
                            </a:schemeClr>
                          </a:solidFill>
                        </a:rPr>
                        <a:t>peppermint</a:t>
                      </a:r>
                    </a:p>
                  </a:txBody>
                  <a:tcPr anchor="ctr"/>
                </a:tc>
                <a:extLst>
                  <a:ext uri="{0D108BD9-81ED-4DB2-BD59-A6C34878D82A}">
                    <a16:rowId xmlns:a16="http://schemas.microsoft.com/office/drawing/2014/main" val="2978537893"/>
                  </a:ext>
                </a:extLst>
              </a:tr>
            </a:tbl>
          </a:graphicData>
        </a:graphic>
      </p:graphicFrame>
      <p:sp>
        <p:nvSpPr>
          <p:cNvPr id="42" name="Action Button: Custom 16">
            <a:hlinkClick r:id="" action="ppaction://noaction" highlightClick="1">
              <a:snd r:embed="rId10" name="8-3-1-3 Slide 2 Pfeife.wav"/>
            </a:hlinkClick>
            <a:extLst>
              <a:ext uri="{FF2B5EF4-FFF2-40B4-BE49-F238E27FC236}">
                <a16:creationId xmlns:a16="http://schemas.microsoft.com/office/drawing/2014/main" id="{227FC657-8CF3-4578-B91E-E2CA6A2D5CC8}"/>
              </a:ext>
            </a:extLst>
          </p:cNvPr>
          <p:cNvSpPr/>
          <p:nvPr/>
        </p:nvSpPr>
        <p:spPr>
          <a:xfrm>
            <a:off x="6243523" y="338478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3" name="Action Button: Custom 16">
            <a:hlinkClick r:id="" action="ppaction://noaction" highlightClick="1">
              <a:snd r:embed="rId11" name="8-3-1-3 Slide 2 Pfannkuchen.wav"/>
            </a:hlinkClick>
            <a:extLst>
              <a:ext uri="{FF2B5EF4-FFF2-40B4-BE49-F238E27FC236}">
                <a16:creationId xmlns:a16="http://schemas.microsoft.com/office/drawing/2014/main" id="{49CF7324-833F-4010-9300-98B6BA02B561}"/>
              </a:ext>
            </a:extLst>
          </p:cNvPr>
          <p:cNvSpPr/>
          <p:nvPr/>
        </p:nvSpPr>
        <p:spPr>
          <a:xfrm>
            <a:off x="6241445" y="406765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44" name="Action Button: Custom 16">
            <a:hlinkClick r:id="" action="ppaction://noaction" highlightClick="1">
              <a:snd r:embed="rId12" name="8-3-1-3 Slide 2 Krampf.wav"/>
            </a:hlinkClick>
            <a:extLst>
              <a:ext uri="{FF2B5EF4-FFF2-40B4-BE49-F238E27FC236}">
                <a16:creationId xmlns:a16="http://schemas.microsoft.com/office/drawing/2014/main" id="{EE6AF2B1-828F-4CFF-B694-98C3DF1ABF23}"/>
              </a:ext>
            </a:extLst>
          </p:cNvPr>
          <p:cNvSpPr/>
          <p:nvPr/>
        </p:nvSpPr>
        <p:spPr>
          <a:xfrm>
            <a:off x="6241445" y="477587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45" name="Action Button: Custom 16">
            <a:hlinkClick r:id="" action="ppaction://noaction" highlightClick="1">
              <a:snd r:embed="rId13" name="8-3-1-3 Slide 2 Pfefferminze.wav"/>
            </a:hlinkClick>
            <a:extLst>
              <a:ext uri="{FF2B5EF4-FFF2-40B4-BE49-F238E27FC236}">
                <a16:creationId xmlns:a16="http://schemas.microsoft.com/office/drawing/2014/main" id="{8B14E394-BDA7-482D-A126-44C5DA245831}"/>
              </a:ext>
            </a:extLst>
          </p:cNvPr>
          <p:cNvSpPr/>
          <p:nvPr/>
        </p:nvSpPr>
        <p:spPr>
          <a:xfrm>
            <a:off x="6241445" y="549045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28" name="Rectangle 27">
            <a:extLst>
              <a:ext uri="{FF2B5EF4-FFF2-40B4-BE49-F238E27FC236}">
                <a16:creationId xmlns:a16="http://schemas.microsoft.com/office/drawing/2014/main" id="{B2C63B3C-2B8A-4FBE-A5A3-1AFEDC394405}"/>
              </a:ext>
            </a:extLst>
          </p:cNvPr>
          <p:cNvSpPr/>
          <p:nvPr/>
        </p:nvSpPr>
        <p:spPr>
          <a:xfrm>
            <a:off x="1227548" y="5487548"/>
            <a:ext cx="1189874" cy="5232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15076"/>
                </a:solidFill>
                <a:effectLst/>
                <a:uLnTx/>
                <a:uFillTx/>
                <a:latin typeface="Century Gothic" panose="020F0302020204030204"/>
                <a:ea typeface="+mn-ea"/>
                <a:cs typeface="+mn-cs"/>
              </a:rPr>
              <a:t>________</a:t>
            </a:r>
          </a:p>
        </p:txBody>
      </p:sp>
      <p:sp>
        <p:nvSpPr>
          <p:cNvPr id="29" name="Rectangle 28">
            <a:extLst>
              <a:ext uri="{FF2B5EF4-FFF2-40B4-BE49-F238E27FC236}">
                <a16:creationId xmlns:a16="http://schemas.microsoft.com/office/drawing/2014/main" id="{81479CE5-BB0E-4B00-AFE1-945DDBC3181F}"/>
              </a:ext>
            </a:extLst>
          </p:cNvPr>
          <p:cNvSpPr/>
          <p:nvPr/>
        </p:nvSpPr>
        <p:spPr>
          <a:xfrm>
            <a:off x="6972372" y="4070101"/>
            <a:ext cx="2400227" cy="5232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15076"/>
                </a:solidFill>
                <a:effectLst/>
                <a:uLnTx/>
                <a:uFillTx/>
                <a:latin typeface="Century Gothic" panose="020F0302020204030204"/>
                <a:ea typeface="+mn-ea"/>
                <a:cs typeface="+mn-cs"/>
              </a:rPr>
              <a:t>________________</a:t>
            </a:r>
          </a:p>
        </p:txBody>
      </p:sp>
      <p:sp>
        <p:nvSpPr>
          <p:cNvPr id="30" name="Rectangle 29">
            <a:extLst>
              <a:ext uri="{FF2B5EF4-FFF2-40B4-BE49-F238E27FC236}">
                <a16:creationId xmlns:a16="http://schemas.microsoft.com/office/drawing/2014/main" id="{B1F5476D-F428-4F45-837E-350B325FFB8E}"/>
              </a:ext>
            </a:extLst>
          </p:cNvPr>
          <p:cNvSpPr/>
          <p:nvPr/>
        </p:nvSpPr>
        <p:spPr>
          <a:xfrm>
            <a:off x="1230010" y="4775878"/>
            <a:ext cx="1189874" cy="45182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15076"/>
                </a:solidFill>
                <a:effectLst/>
                <a:uLnTx/>
                <a:uFillTx/>
                <a:latin typeface="Century Gothic" panose="020F0302020204030204"/>
                <a:ea typeface="+mn-ea"/>
                <a:cs typeface="+mn-cs"/>
              </a:rPr>
              <a:t>________</a:t>
            </a:r>
          </a:p>
        </p:txBody>
      </p:sp>
      <p:sp>
        <p:nvSpPr>
          <p:cNvPr id="32" name="Rectangle 31">
            <a:extLst>
              <a:ext uri="{FF2B5EF4-FFF2-40B4-BE49-F238E27FC236}">
                <a16:creationId xmlns:a16="http://schemas.microsoft.com/office/drawing/2014/main" id="{97610E01-8F82-4933-89B2-99C050424901}"/>
              </a:ext>
            </a:extLst>
          </p:cNvPr>
          <p:cNvSpPr/>
          <p:nvPr/>
        </p:nvSpPr>
        <p:spPr>
          <a:xfrm>
            <a:off x="7014194" y="3429000"/>
            <a:ext cx="1189874" cy="45182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15076"/>
                </a:solidFill>
                <a:effectLst/>
                <a:uLnTx/>
                <a:uFillTx/>
                <a:latin typeface="Century Gothic" panose="020F0302020204030204"/>
                <a:ea typeface="+mn-ea"/>
                <a:cs typeface="+mn-cs"/>
              </a:rPr>
              <a:t>________</a:t>
            </a:r>
          </a:p>
        </p:txBody>
      </p:sp>
      <p:sp>
        <p:nvSpPr>
          <p:cNvPr id="33" name="Rectangle 32">
            <a:extLst>
              <a:ext uri="{FF2B5EF4-FFF2-40B4-BE49-F238E27FC236}">
                <a16:creationId xmlns:a16="http://schemas.microsoft.com/office/drawing/2014/main" id="{E80D4A79-7909-4DC9-803F-C96CFACCB28A}"/>
              </a:ext>
            </a:extLst>
          </p:cNvPr>
          <p:cNvSpPr/>
          <p:nvPr/>
        </p:nvSpPr>
        <p:spPr>
          <a:xfrm>
            <a:off x="7014194" y="4803719"/>
            <a:ext cx="1444005" cy="45182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15076"/>
                </a:solidFill>
                <a:effectLst/>
                <a:uLnTx/>
                <a:uFillTx/>
                <a:latin typeface="Century Gothic" panose="020F0302020204030204"/>
                <a:ea typeface="+mn-ea"/>
                <a:cs typeface="+mn-cs"/>
              </a:rPr>
              <a:t>__________</a:t>
            </a:r>
          </a:p>
        </p:txBody>
      </p:sp>
      <p:sp>
        <p:nvSpPr>
          <p:cNvPr id="35" name="Rectangle 34">
            <a:extLst>
              <a:ext uri="{FF2B5EF4-FFF2-40B4-BE49-F238E27FC236}">
                <a16:creationId xmlns:a16="http://schemas.microsoft.com/office/drawing/2014/main" id="{789B25BC-66C8-498F-AAC8-B4A840477C18}"/>
              </a:ext>
            </a:extLst>
          </p:cNvPr>
          <p:cNvSpPr/>
          <p:nvPr/>
        </p:nvSpPr>
        <p:spPr>
          <a:xfrm>
            <a:off x="6976744" y="5446982"/>
            <a:ext cx="2244052" cy="5232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15076"/>
                </a:solidFill>
                <a:effectLst/>
                <a:uLnTx/>
                <a:uFillTx/>
                <a:latin typeface="Century Gothic" panose="020F0302020204030204"/>
                <a:ea typeface="+mn-ea"/>
                <a:cs typeface="+mn-cs"/>
              </a:rPr>
              <a:t>________________</a:t>
            </a:r>
          </a:p>
        </p:txBody>
      </p:sp>
      <p:sp>
        <p:nvSpPr>
          <p:cNvPr id="37" name="Rectangle 36">
            <a:extLst>
              <a:ext uri="{FF2B5EF4-FFF2-40B4-BE49-F238E27FC236}">
                <a16:creationId xmlns:a16="http://schemas.microsoft.com/office/drawing/2014/main" id="{EEC80B49-6C85-45AA-963D-638C225EE1B5}"/>
              </a:ext>
            </a:extLst>
          </p:cNvPr>
          <p:cNvSpPr/>
          <p:nvPr/>
        </p:nvSpPr>
        <p:spPr>
          <a:xfrm>
            <a:off x="9461954" y="4162783"/>
            <a:ext cx="1922326" cy="39127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15076"/>
                </a:solidFill>
                <a:effectLst/>
                <a:uLnTx/>
                <a:uFillTx/>
                <a:latin typeface="Century Gothic" panose="020F0302020204030204"/>
                <a:ea typeface="+mn-ea"/>
                <a:cs typeface="+mn-cs"/>
              </a:rPr>
              <a:t>______________</a:t>
            </a:r>
          </a:p>
        </p:txBody>
      </p:sp>
      <p:sp>
        <p:nvSpPr>
          <p:cNvPr id="46" name="Rectangle 45">
            <a:extLst>
              <a:ext uri="{FF2B5EF4-FFF2-40B4-BE49-F238E27FC236}">
                <a16:creationId xmlns:a16="http://schemas.microsoft.com/office/drawing/2014/main" id="{C874B14B-58F0-4F57-BCA1-C1949E936A15}"/>
              </a:ext>
            </a:extLst>
          </p:cNvPr>
          <p:cNvSpPr/>
          <p:nvPr/>
        </p:nvSpPr>
        <p:spPr>
          <a:xfrm>
            <a:off x="3950696" y="4803718"/>
            <a:ext cx="1352385" cy="45182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15076"/>
                </a:solidFill>
                <a:effectLst/>
                <a:uLnTx/>
                <a:uFillTx/>
                <a:latin typeface="Century Gothic" panose="020F0302020204030204"/>
                <a:ea typeface="+mn-ea"/>
                <a:cs typeface="+mn-cs"/>
              </a:rPr>
              <a:t>________    </a:t>
            </a:r>
          </a:p>
        </p:txBody>
      </p:sp>
      <p:sp>
        <p:nvSpPr>
          <p:cNvPr id="47" name="Rectangle 46">
            <a:extLst>
              <a:ext uri="{FF2B5EF4-FFF2-40B4-BE49-F238E27FC236}">
                <a16:creationId xmlns:a16="http://schemas.microsoft.com/office/drawing/2014/main" id="{40618B96-3BD1-469E-94A6-3795FA29AF29}"/>
              </a:ext>
            </a:extLst>
          </p:cNvPr>
          <p:cNvSpPr/>
          <p:nvPr/>
        </p:nvSpPr>
        <p:spPr>
          <a:xfrm>
            <a:off x="9484401" y="3428999"/>
            <a:ext cx="1189874" cy="45182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15076"/>
                </a:solidFill>
                <a:effectLst/>
                <a:uLnTx/>
                <a:uFillTx/>
                <a:latin typeface="Century Gothic" panose="020F0302020204030204"/>
                <a:ea typeface="+mn-ea"/>
                <a:cs typeface="+mn-cs"/>
              </a:rPr>
              <a:t>________</a:t>
            </a:r>
          </a:p>
        </p:txBody>
      </p:sp>
      <p:sp>
        <p:nvSpPr>
          <p:cNvPr id="48" name="Rectangle 47">
            <a:extLst>
              <a:ext uri="{FF2B5EF4-FFF2-40B4-BE49-F238E27FC236}">
                <a16:creationId xmlns:a16="http://schemas.microsoft.com/office/drawing/2014/main" id="{F4588418-AE8F-4F96-800C-F6C161778063}"/>
              </a:ext>
            </a:extLst>
          </p:cNvPr>
          <p:cNvSpPr/>
          <p:nvPr/>
        </p:nvSpPr>
        <p:spPr>
          <a:xfrm>
            <a:off x="9455406" y="4823414"/>
            <a:ext cx="1444005" cy="45182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15076"/>
                </a:solidFill>
                <a:effectLst/>
                <a:uLnTx/>
                <a:uFillTx/>
                <a:latin typeface="Century Gothic" panose="020F0302020204030204"/>
                <a:ea typeface="+mn-ea"/>
                <a:cs typeface="+mn-cs"/>
              </a:rPr>
              <a:t>________</a:t>
            </a:r>
          </a:p>
        </p:txBody>
      </p:sp>
      <p:sp>
        <p:nvSpPr>
          <p:cNvPr id="49" name="Rectangle 48">
            <a:extLst>
              <a:ext uri="{FF2B5EF4-FFF2-40B4-BE49-F238E27FC236}">
                <a16:creationId xmlns:a16="http://schemas.microsoft.com/office/drawing/2014/main" id="{4904F0A0-62AA-47CE-936F-A29A87CAE3DB}"/>
              </a:ext>
            </a:extLst>
          </p:cNvPr>
          <p:cNvSpPr/>
          <p:nvPr/>
        </p:nvSpPr>
        <p:spPr>
          <a:xfrm>
            <a:off x="3950696" y="5426843"/>
            <a:ext cx="1352385" cy="5232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15076"/>
                </a:solidFill>
                <a:effectLst/>
                <a:uLnTx/>
                <a:uFillTx/>
                <a:latin typeface="Century Gothic" panose="020F0302020204030204"/>
                <a:ea typeface="+mn-ea"/>
                <a:cs typeface="+mn-cs"/>
              </a:rPr>
              <a:t>________</a:t>
            </a:r>
          </a:p>
        </p:txBody>
      </p:sp>
      <p:sp>
        <p:nvSpPr>
          <p:cNvPr id="50" name="Rectangle 49">
            <a:extLst>
              <a:ext uri="{FF2B5EF4-FFF2-40B4-BE49-F238E27FC236}">
                <a16:creationId xmlns:a16="http://schemas.microsoft.com/office/drawing/2014/main" id="{C2B1CD84-F0AD-4978-8068-9E7F6EB17FCE}"/>
              </a:ext>
            </a:extLst>
          </p:cNvPr>
          <p:cNvSpPr/>
          <p:nvPr/>
        </p:nvSpPr>
        <p:spPr>
          <a:xfrm>
            <a:off x="9455406" y="5453563"/>
            <a:ext cx="2143791" cy="5232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15076"/>
                </a:solidFill>
                <a:effectLst/>
                <a:uLnTx/>
                <a:uFillTx/>
                <a:latin typeface="Century Gothic" panose="020F0302020204030204"/>
                <a:ea typeface="+mn-ea"/>
                <a:cs typeface="+mn-cs"/>
              </a:rPr>
              <a:t>______________</a:t>
            </a:r>
          </a:p>
        </p:txBody>
      </p:sp>
    </p:spTree>
    <p:extLst>
      <p:ext uri="{BB962C8B-B14F-4D97-AF65-F5344CB8AC3E}">
        <p14:creationId xmlns:p14="http://schemas.microsoft.com/office/powerpoint/2010/main" val="2477622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par>
                                <p:cTn id="39" presetID="1" presetClass="entr" presetSubtype="0" fill="hold" grpId="1" nodeType="with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par>
                                <p:cTn id="41" presetID="1" presetClass="entr" presetSubtype="0" fill="hold" grpId="1" nodeType="with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par>
                                <p:cTn id="43" presetID="1" presetClass="entr" presetSubtype="0" fill="hold" grpId="1" nodeType="withEffect">
                                  <p:stCondLst>
                                    <p:cond delay="0"/>
                                  </p:stCondLst>
                                  <p:childTnLst>
                                    <p:set>
                                      <p:cBhvr>
                                        <p:cTn id="44" dur="1" fill="hold">
                                          <p:stCondLst>
                                            <p:cond delay="0"/>
                                          </p:stCondLst>
                                        </p:cTn>
                                        <p:tgtEl>
                                          <p:spTgt spid="38"/>
                                        </p:tgtEl>
                                        <p:attrNameLst>
                                          <p:attrName>style.visibility</p:attrName>
                                        </p:attrNameLst>
                                      </p:cBhvr>
                                      <p:to>
                                        <p:strVal val="visible"/>
                                      </p:to>
                                    </p:set>
                                  </p:childTnLst>
                                </p:cTn>
                              </p:par>
                              <p:par>
                                <p:cTn id="45" presetID="1" presetClass="entr" presetSubtype="0" fill="hold" grpId="1" nodeType="with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par>
                                <p:cTn id="47" presetID="1" presetClass="entr" presetSubtype="0" fill="hold" grpId="1"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1" presetClass="entr" presetSubtype="0" fill="hold" grpId="1" nodeType="with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par>
                                <p:cTn id="51" presetID="1" presetClass="entr" presetSubtype="0" fill="hold" grpId="1" nodeType="withEffect">
                                  <p:stCondLst>
                                    <p:cond delay="0"/>
                                  </p:stCondLst>
                                  <p:childTnLst>
                                    <p:set>
                                      <p:cBhvr>
                                        <p:cTn id="52" dur="1" fill="hold">
                                          <p:stCondLst>
                                            <p:cond delay="0"/>
                                          </p:stCondLst>
                                        </p:cTn>
                                        <p:tgtEl>
                                          <p:spTgt spid="30"/>
                                        </p:tgtEl>
                                        <p:attrNameLst>
                                          <p:attrName>style.visibility</p:attrName>
                                        </p:attrNameLst>
                                      </p:cBhvr>
                                      <p:to>
                                        <p:strVal val="visible"/>
                                      </p:to>
                                    </p:set>
                                  </p:childTnLst>
                                </p:cTn>
                              </p:par>
                              <p:par>
                                <p:cTn id="53" presetID="1" presetClass="entr" presetSubtype="0" fill="hold" grpId="1" nodeType="with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par>
                                <p:cTn id="55" presetID="1" presetClass="entr" presetSubtype="0" fill="hold" grpId="1" nodeType="with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par>
                                <p:cTn id="57" presetID="1" presetClass="entr" presetSubtype="0" fill="hold" grpId="1" nodeType="with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par>
                                <p:cTn id="59" presetID="1" presetClass="entr" presetSubtype="0" fill="hold" grpId="1" nodeType="withEffect">
                                  <p:stCondLst>
                                    <p:cond delay="0"/>
                                  </p:stCondLst>
                                  <p:childTnLst>
                                    <p:set>
                                      <p:cBhvr>
                                        <p:cTn id="60" dur="1" fill="hold">
                                          <p:stCondLst>
                                            <p:cond delay="0"/>
                                          </p:stCondLst>
                                        </p:cTn>
                                        <p:tgtEl>
                                          <p:spTgt spid="37"/>
                                        </p:tgtEl>
                                        <p:attrNameLst>
                                          <p:attrName>style.visibility</p:attrName>
                                        </p:attrNameLst>
                                      </p:cBhvr>
                                      <p:to>
                                        <p:strVal val="visible"/>
                                      </p:to>
                                    </p:set>
                                  </p:childTnLst>
                                </p:cTn>
                              </p:par>
                              <p:par>
                                <p:cTn id="61" presetID="1" presetClass="entr" presetSubtype="0" fill="hold" grpId="1" nodeType="withEffect">
                                  <p:stCondLst>
                                    <p:cond delay="0"/>
                                  </p:stCondLst>
                                  <p:childTnLst>
                                    <p:set>
                                      <p:cBhvr>
                                        <p:cTn id="62" dur="1" fill="hold">
                                          <p:stCondLst>
                                            <p:cond delay="0"/>
                                          </p:stCondLst>
                                        </p:cTn>
                                        <p:tgtEl>
                                          <p:spTgt spid="46"/>
                                        </p:tgtEl>
                                        <p:attrNameLst>
                                          <p:attrName>style.visibility</p:attrName>
                                        </p:attrNameLst>
                                      </p:cBhvr>
                                      <p:to>
                                        <p:strVal val="visible"/>
                                      </p:to>
                                    </p:set>
                                  </p:childTnLst>
                                </p:cTn>
                              </p:par>
                              <p:par>
                                <p:cTn id="63" presetID="1" presetClass="entr" presetSubtype="0" fill="hold" grpId="1" nodeType="withEffect">
                                  <p:stCondLst>
                                    <p:cond delay="0"/>
                                  </p:stCondLst>
                                  <p:childTnLst>
                                    <p:set>
                                      <p:cBhvr>
                                        <p:cTn id="64" dur="1" fill="hold">
                                          <p:stCondLst>
                                            <p:cond delay="0"/>
                                          </p:stCondLst>
                                        </p:cTn>
                                        <p:tgtEl>
                                          <p:spTgt spid="47"/>
                                        </p:tgtEl>
                                        <p:attrNameLst>
                                          <p:attrName>style.visibility</p:attrName>
                                        </p:attrNameLst>
                                      </p:cBhvr>
                                      <p:to>
                                        <p:strVal val="visible"/>
                                      </p:to>
                                    </p:set>
                                  </p:childTnLst>
                                </p:cTn>
                              </p:par>
                              <p:par>
                                <p:cTn id="65" presetID="1" presetClass="entr" presetSubtype="0" fill="hold" grpId="1" nodeType="with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par>
                                <p:cTn id="67" presetID="1" presetClass="entr" presetSubtype="0" fill="hold" grpId="1" nodeType="withEffect">
                                  <p:stCondLst>
                                    <p:cond delay="0"/>
                                  </p:stCondLst>
                                  <p:childTnLst>
                                    <p:set>
                                      <p:cBhvr>
                                        <p:cTn id="68" dur="1" fill="hold">
                                          <p:stCondLst>
                                            <p:cond delay="0"/>
                                          </p:stCondLst>
                                        </p:cTn>
                                        <p:tgtEl>
                                          <p:spTgt spid="49"/>
                                        </p:tgtEl>
                                        <p:attrNameLst>
                                          <p:attrName>style.visibility</p:attrName>
                                        </p:attrNameLst>
                                      </p:cBhvr>
                                      <p:to>
                                        <p:strVal val="visible"/>
                                      </p:to>
                                    </p:set>
                                  </p:childTnLst>
                                </p:cTn>
                              </p:par>
                              <p:par>
                                <p:cTn id="69" presetID="1" presetClass="entr" presetSubtype="0" fill="hold" grpId="1" nodeType="withEffect">
                                  <p:stCondLst>
                                    <p:cond delay="0"/>
                                  </p:stCondLst>
                                  <p:childTnLst>
                                    <p:set>
                                      <p:cBhvr>
                                        <p:cTn id="70" dur="1" fill="hold">
                                          <p:stCondLst>
                                            <p:cond delay="0"/>
                                          </p:stCondLst>
                                        </p:cTn>
                                        <p:tgtEl>
                                          <p:spTgt spid="5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31"/>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38"/>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34"/>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40"/>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30"/>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46"/>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28"/>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49"/>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32"/>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47"/>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0" nodeType="clickEffect">
                                  <p:stCondLst>
                                    <p:cond delay="0"/>
                                  </p:stCondLst>
                                  <p:childTnLst>
                                    <p:set>
                                      <p:cBhvr>
                                        <p:cTn id="114" dur="1" fill="hold">
                                          <p:stCondLst>
                                            <p:cond delay="0"/>
                                          </p:stCondLst>
                                        </p:cTn>
                                        <p:tgtEl>
                                          <p:spTgt spid="29"/>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0" nodeType="clickEffect">
                                  <p:stCondLst>
                                    <p:cond delay="0"/>
                                  </p:stCondLst>
                                  <p:childTnLst>
                                    <p:set>
                                      <p:cBhvr>
                                        <p:cTn id="118" dur="1" fill="hold">
                                          <p:stCondLst>
                                            <p:cond delay="0"/>
                                          </p:stCondLst>
                                        </p:cTn>
                                        <p:tgtEl>
                                          <p:spTgt spid="37"/>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0" nodeType="clickEffect">
                                  <p:stCondLst>
                                    <p:cond delay="0"/>
                                  </p:stCondLst>
                                  <p:childTnLst>
                                    <p:set>
                                      <p:cBhvr>
                                        <p:cTn id="122" dur="1" fill="hold">
                                          <p:stCondLst>
                                            <p:cond delay="0"/>
                                          </p:stCondLst>
                                        </p:cTn>
                                        <p:tgtEl>
                                          <p:spTgt spid="33"/>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0" nodeType="clickEffect">
                                  <p:stCondLst>
                                    <p:cond delay="0"/>
                                  </p:stCondLst>
                                  <p:childTnLst>
                                    <p:set>
                                      <p:cBhvr>
                                        <p:cTn id="126" dur="1" fill="hold">
                                          <p:stCondLst>
                                            <p:cond delay="0"/>
                                          </p:stCondLst>
                                        </p:cTn>
                                        <p:tgtEl>
                                          <p:spTgt spid="48"/>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35"/>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1" presetClass="exit" presetSubtype="0" fill="hold" grpId="0" nodeType="clickEffect">
                                  <p:stCondLst>
                                    <p:cond delay="0"/>
                                  </p:stCondLst>
                                  <p:childTnLst>
                                    <p:set>
                                      <p:cBhvr>
                                        <p:cTn id="134" dur="1" fill="hold">
                                          <p:stCondLst>
                                            <p:cond delay="0"/>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animBg="1"/>
      <p:bldP spid="20" grpId="0" animBg="1"/>
      <p:bldP spid="21" grpId="0" animBg="1"/>
      <p:bldP spid="22" grpId="0" animBg="1"/>
      <p:bldP spid="31" grpId="0" animBg="1"/>
      <p:bldP spid="31" grpId="1" animBg="1"/>
      <p:bldP spid="34" grpId="0" animBg="1"/>
      <p:bldP spid="34" grpId="1" animBg="1"/>
      <p:bldP spid="36" grpId="0"/>
      <p:bldP spid="38" grpId="0" animBg="1"/>
      <p:bldP spid="38" grpId="1" animBg="1"/>
      <p:bldP spid="40" grpId="0" animBg="1"/>
      <p:bldP spid="40" grpId="1" animBg="1"/>
      <p:bldP spid="42" grpId="0" animBg="1"/>
      <p:bldP spid="43" grpId="0" animBg="1"/>
      <p:bldP spid="44" grpId="0" animBg="1"/>
      <p:bldP spid="45" grpId="0" animBg="1"/>
      <p:bldP spid="28" grpId="0" animBg="1"/>
      <p:bldP spid="28" grpId="1" animBg="1"/>
      <p:bldP spid="29" grpId="0" animBg="1"/>
      <p:bldP spid="29" grpId="1" animBg="1"/>
      <p:bldP spid="30" grpId="0" animBg="1"/>
      <p:bldP spid="30" grpId="1" animBg="1"/>
      <p:bldP spid="32" grpId="0" animBg="1"/>
      <p:bldP spid="32" grpId="1" animBg="1"/>
      <p:bldP spid="33" grpId="0" animBg="1"/>
      <p:bldP spid="33" grpId="1" animBg="1"/>
      <p:bldP spid="35" grpId="0" animBg="1"/>
      <p:bldP spid="35" grpId="1" animBg="1"/>
      <p:bldP spid="37" grpId="0" animBg="1"/>
      <p:bldP spid="37"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594004" cy="869950"/>
          </a:xfrm>
          <a:prstGeom prst="rect">
            <a:avLst/>
          </a:prstGeom>
        </p:spPr>
      </p:pic>
      <p:sp>
        <p:nvSpPr>
          <p:cNvPr id="4" name="Title 3"/>
          <p:cNvSpPr>
            <a:spLocks noGrp="1"/>
          </p:cNvSpPr>
          <p:nvPr>
            <p:ph type="title"/>
          </p:nvPr>
        </p:nvSpPr>
        <p:spPr>
          <a:xfrm>
            <a:off x="0" y="294041"/>
            <a:ext cx="6690167" cy="707849"/>
          </a:xfrm>
        </p:spPr>
        <p:txBody>
          <a:bodyPr>
            <a:normAutofit/>
          </a:bodyPr>
          <a:lstStyle/>
          <a:p>
            <a:r>
              <a:rPr lang="en-GB" sz="3600" b="1" dirty="0" err="1">
                <a:solidFill>
                  <a:schemeClr val="bg1"/>
                </a:solidFill>
              </a:rPr>
              <a:t>Antworten</a:t>
            </a:r>
            <a:endParaRPr lang="en-GB" sz="3600" b="1" dirty="0">
              <a:solidFill>
                <a:schemeClr val="bg1"/>
              </a:solidFill>
            </a:endParaRPr>
          </a:p>
        </p:txBody>
      </p:sp>
      <p:sp>
        <p:nvSpPr>
          <p:cNvPr id="29" name="Rounded Rectangle 11">
            <a:extLst>
              <a:ext uri="{FF2B5EF4-FFF2-40B4-BE49-F238E27FC236}">
                <a16:creationId xmlns:a16="http://schemas.microsoft.com/office/drawing/2014/main" id="{CC00B13A-C696-422F-8B67-226EDD080260}"/>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9" name="TextBox 8">
            <a:extLst>
              <a:ext uri="{FF2B5EF4-FFF2-40B4-BE49-F238E27FC236}">
                <a16:creationId xmlns:a16="http://schemas.microsoft.com/office/drawing/2014/main" id="{45410EFC-46F6-420E-B1F5-2D215BB12972}"/>
              </a:ext>
            </a:extLst>
          </p:cNvPr>
          <p:cNvSpPr txBox="1"/>
          <p:nvPr/>
        </p:nvSpPr>
        <p:spPr>
          <a:xfrm>
            <a:off x="438719" y="1681349"/>
            <a:ext cx="104439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 you know, German word order is very flexible. </a:t>
            </a:r>
          </a:p>
        </p:txBody>
      </p:sp>
      <p:sp>
        <p:nvSpPr>
          <p:cNvPr id="2" name="Rectangle 1">
            <a:extLst>
              <a:ext uri="{FF2B5EF4-FFF2-40B4-BE49-F238E27FC236}">
                <a16:creationId xmlns:a16="http://schemas.microsoft.com/office/drawing/2014/main" id="{5B263E60-F099-4BA5-B2D9-B00B660EBCE5}"/>
              </a:ext>
            </a:extLst>
          </p:cNvPr>
          <p:cNvSpPr/>
          <p:nvPr/>
        </p:nvSpPr>
        <p:spPr>
          <a:xfrm>
            <a:off x="438718" y="2337206"/>
            <a:ext cx="11280039" cy="461665"/>
          </a:xfrm>
          <a:prstGeom prst="rect">
            <a:avLst/>
          </a:prstGeom>
        </p:spPr>
        <p:txBody>
          <a:bodyPr wrap="square">
            <a:spAutoFit/>
          </a:bodyPr>
          <a:lstStyle/>
          <a:p>
            <a:r>
              <a:rPr lang="en-GB" sz="2400" dirty="0">
                <a:solidFill>
                  <a:schemeClr val="accent5">
                    <a:lumMod val="50000"/>
                  </a:schemeClr>
                </a:solidFill>
              </a:rPr>
              <a:t>Start your sentence with a </a:t>
            </a:r>
            <a:r>
              <a:rPr lang="en-GB" sz="2400" b="1" dirty="0">
                <a:solidFill>
                  <a:schemeClr val="accent5">
                    <a:lumMod val="50000"/>
                  </a:schemeClr>
                </a:solidFill>
              </a:rPr>
              <a:t>subject</a:t>
            </a:r>
            <a:r>
              <a:rPr lang="en-GB" sz="2400" dirty="0">
                <a:solidFill>
                  <a:schemeClr val="accent5">
                    <a:lumMod val="50000"/>
                  </a:schemeClr>
                </a:solidFill>
              </a:rPr>
              <a:t>, </a:t>
            </a:r>
            <a:r>
              <a:rPr lang="en-GB" sz="2400" b="1" dirty="0">
                <a:solidFill>
                  <a:schemeClr val="accent5">
                    <a:lumMod val="50000"/>
                  </a:schemeClr>
                </a:solidFill>
              </a:rPr>
              <a:t>time</a:t>
            </a:r>
            <a:r>
              <a:rPr lang="en-GB" sz="2400" dirty="0">
                <a:solidFill>
                  <a:schemeClr val="accent5">
                    <a:lumMod val="50000"/>
                  </a:schemeClr>
                </a:solidFill>
              </a:rPr>
              <a:t>, </a:t>
            </a:r>
            <a:r>
              <a:rPr lang="en-GB" sz="2400" b="1" dirty="0">
                <a:solidFill>
                  <a:schemeClr val="accent5">
                    <a:lumMod val="50000"/>
                  </a:schemeClr>
                </a:solidFill>
              </a:rPr>
              <a:t>manner</a:t>
            </a:r>
            <a:r>
              <a:rPr lang="en-GB" sz="2400" dirty="0">
                <a:solidFill>
                  <a:schemeClr val="accent5">
                    <a:lumMod val="50000"/>
                  </a:schemeClr>
                </a:solidFill>
              </a:rPr>
              <a:t>, </a:t>
            </a:r>
            <a:r>
              <a:rPr lang="en-GB" sz="2400" b="1" dirty="0">
                <a:solidFill>
                  <a:schemeClr val="accent5">
                    <a:lumMod val="50000"/>
                  </a:schemeClr>
                </a:solidFill>
              </a:rPr>
              <a:t>place</a:t>
            </a:r>
            <a:r>
              <a:rPr lang="en-GB" sz="2400" dirty="0">
                <a:solidFill>
                  <a:schemeClr val="accent5">
                    <a:lumMod val="50000"/>
                  </a:schemeClr>
                </a:solidFill>
              </a:rPr>
              <a:t> or </a:t>
            </a:r>
            <a:r>
              <a:rPr lang="en-GB" sz="2400" b="1" dirty="0">
                <a:solidFill>
                  <a:schemeClr val="accent5">
                    <a:lumMod val="50000"/>
                  </a:schemeClr>
                </a:solidFill>
              </a:rPr>
              <a:t>object</a:t>
            </a:r>
            <a:r>
              <a:rPr lang="en-GB" sz="2400" dirty="0">
                <a:solidFill>
                  <a:schemeClr val="accent5">
                    <a:lumMod val="50000"/>
                  </a:schemeClr>
                </a:solidFill>
              </a:rPr>
              <a:t>. </a:t>
            </a:r>
          </a:p>
        </p:txBody>
      </p:sp>
      <p:sp>
        <p:nvSpPr>
          <p:cNvPr id="13" name="Rectangle 12">
            <a:extLst>
              <a:ext uri="{FF2B5EF4-FFF2-40B4-BE49-F238E27FC236}">
                <a16:creationId xmlns:a16="http://schemas.microsoft.com/office/drawing/2014/main" id="{05394A2D-FAF8-464E-8D22-7C1C334A431C}"/>
              </a:ext>
            </a:extLst>
          </p:cNvPr>
          <p:cNvSpPr/>
          <p:nvPr/>
        </p:nvSpPr>
        <p:spPr>
          <a:xfrm>
            <a:off x="438717" y="3004164"/>
            <a:ext cx="11280039" cy="461665"/>
          </a:xfrm>
          <a:prstGeom prst="rect">
            <a:avLst/>
          </a:prstGeom>
        </p:spPr>
        <p:txBody>
          <a:bodyPr wrap="square">
            <a:spAutoFit/>
          </a:bodyPr>
          <a:lstStyle/>
          <a:p>
            <a:r>
              <a:rPr lang="en-GB" sz="2400" dirty="0">
                <a:solidFill>
                  <a:schemeClr val="accent5">
                    <a:lumMod val="50000"/>
                  </a:schemeClr>
                </a:solidFill>
              </a:rPr>
              <a:t>Do this to </a:t>
            </a:r>
            <a:r>
              <a:rPr lang="en-GB" sz="2400" i="1" dirty="0">
                <a:solidFill>
                  <a:schemeClr val="accent5">
                    <a:lumMod val="50000"/>
                  </a:schemeClr>
                </a:solidFill>
              </a:rPr>
              <a:t>emphasise</a:t>
            </a:r>
            <a:r>
              <a:rPr lang="en-GB" sz="2400" dirty="0">
                <a:solidFill>
                  <a:schemeClr val="accent5">
                    <a:lumMod val="50000"/>
                  </a:schemeClr>
                </a:solidFill>
              </a:rPr>
              <a:t> a particular element of the sentence.</a:t>
            </a:r>
          </a:p>
        </p:txBody>
      </p:sp>
      <p:sp>
        <p:nvSpPr>
          <p:cNvPr id="17" name="Rectangle 16">
            <a:extLst>
              <a:ext uri="{FF2B5EF4-FFF2-40B4-BE49-F238E27FC236}">
                <a16:creationId xmlns:a16="http://schemas.microsoft.com/office/drawing/2014/main" id="{2A96A74C-40EA-4124-A2B4-441DAA93D8A0}"/>
              </a:ext>
            </a:extLst>
          </p:cNvPr>
          <p:cNvSpPr/>
          <p:nvPr/>
        </p:nvSpPr>
        <p:spPr>
          <a:xfrm>
            <a:off x="438716" y="3741253"/>
            <a:ext cx="11280039" cy="461665"/>
          </a:xfrm>
          <a:prstGeom prst="rect">
            <a:avLst/>
          </a:prstGeom>
        </p:spPr>
        <p:txBody>
          <a:bodyPr wrap="square">
            <a:spAutoFit/>
          </a:bodyPr>
          <a:lstStyle/>
          <a:p>
            <a:r>
              <a:rPr lang="en-GB" sz="2400" dirty="0">
                <a:solidFill>
                  <a:schemeClr val="accent5">
                    <a:lumMod val="50000"/>
                  </a:schemeClr>
                </a:solidFill>
              </a:rPr>
              <a:t>Remember that the verb is always the 2</a:t>
            </a:r>
            <a:r>
              <a:rPr lang="en-GB" sz="2400" baseline="30000" dirty="0">
                <a:solidFill>
                  <a:schemeClr val="accent5">
                    <a:lumMod val="50000"/>
                  </a:schemeClr>
                </a:solidFill>
              </a:rPr>
              <a:t>nd</a:t>
            </a:r>
            <a:r>
              <a:rPr lang="en-GB" sz="2400" dirty="0">
                <a:solidFill>
                  <a:schemeClr val="accent5">
                    <a:lumMod val="50000"/>
                  </a:schemeClr>
                </a:solidFill>
              </a:rPr>
              <a:t> idea in the sentence.</a:t>
            </a:r>
          </a:p>
        </p:txBody>
      </p:sp>
      <p:sp>
        <p:nvSpPr>
          <p:cNvPr id="18" name="Rectangle 17">
            <a:extLst>
              <a:ext uri="{FF2B5EF4-FFF2-40B4-BE49-F238E27FC236}">
                <a16:creationId xmlns:a16="http://schemas.microsoft.com/office/drawing/2014/main" id="{54425A62-B6D1-49C2-ABDE-C12F4C85AC69}"/>
              </a:ext>
            </a:extLst>
          </p:cNvPr>
          <p:cNvSpPr/>
          <p:nvPr/>
        </p:nvSpPr>
        <p:spPr>
          <a:xfrm>
            <a:off x="1050147" y="4397110"/>
            <a:ext cx="11280039" cy="461665"/>
          </a:xfrm>
          <a:prstGeom prst="rect">
            <a:avLst/>
          </a:prstGeom>
        </p:spPr>
        <p:txBody>
          <a:bodyPr wrap="square">
            <a:spAutoFit/>
          </a:bodyPr>
          <a:lstStyle/>
          <a:p>
            <a:r>
              <a:rPr lang="en-GB" sz="2400" dirty="0" err="1">
                <a:solidFill>
                  <a:schemeClr val="accent5">
                    <a:lumMod val="50000"/>
                  </a:schemeClr>
                </a:solidFill>
              </a:rPr>
              <a:t>zum</a:t>
            </a:r>
            <a:r>
              <a:rPr lang="en-GB" sz="2400" dirty="0">
                <a:solidFill>
                  <a:schemeClr val="accent5">
                    <a:lumMod val="50000"/>
                  </a:schemeClr>
                </a:solidFill>
              </a:rPr>
              <a:t> </a:t>
            </a:r>
            <a:r>
              <a:rPr lang="en-GB" sz="2400" dirty="0" err="1">
                <a:solidFill>
                  <a:schemeClr val="accent5">
                    <a:lumMod val="50000"/>
                  </a:schemeClr>
                </a:solidFill>
              </a:rPr>
              <a:t>Beispiel</a:t>
            </a:r>
            <a:r>
              <a:rPr lang="en-GB" sz="2400" dirty="0">
                <a:solidFill>
                  <a:schemeClr val="accent5">
                    <a:lumMod val="50000"/>
                  </a:schemeClr>
                </a:solidFill>
              </a:rPr>
              <a:t>:</a:t>
            </a:r>
          </a:p>
        </p:txBody>
      </p:sp>
      <p:sp>
        <p:nvSpPr>
          <p:cNvPr id="20" name="Rectangle 19">
            <a:extLst>
              <a:ext uri="{FF2B5EF4-FFF2-40B4-BE49-F238E27FC236}">
                <a16:creationId xmlns:a16="http://schemas.microsoft.com/office/drawing/2014/main" id="{AFDC04E3-CC78-4640-8ACA-464CB8279617}"/>
              </a:ext>
            </a:extLst>
          </p:cNvPr>
          <p:cNvSpPr/>
          <p:nvPr/>
        </p:nvSpPr>
        <p:spPr>
          <a:xfrm>
            <a:off x="2790717" y="4912311"/>
            <a:ext cx="3670242" cy="461665"/>
          </a:xfrm>
          <a:prstGeom prst="rect">
            <a:avLst/>
          </a:prstGeom>
        </p:spPr>
        <p:txBody>
          <a:bodyPr wrap="square">
            <a:spAutoFit/>
          </a:bodyPr>
          <a:lstStyle/>
          <a:p>
            <a:r>
              <a:rPr lang="en-GB" sz="2400" b="1" dirty="0">
                <a:solidFill>
                  <a:schemeClr val="accent5">
                    <a:lumMod val="50000"/>
                  </a:schemeClr>
                </a:solidFill>
              </a:rPr>
              <a:t>Was</a:t>
            </a:r>
            <a:r>
              <a:rPr lang="en-GB" sz="2400" dirty="0">
                <a:solidFill>
                  <a:schemeClr val="accent5">
                    <a:lumMod val="50000"/>
                  </a:schemeClr>
                </a:solidFill>
              </a:rPr>
              <a:t> </a:t>
            </a:r>
            <a:r>
              <a:rPr lang="en-GB" sz="2400" dirty="0" err="1">
                <a:solidFill>
                  <a:schemeClr val="accent5">
                    <a:lumMod val="50000"/>
                  </a:schemeClr>
                </a:solidFill>
              </a:rPr>
              <a:t>sollst</a:t>
            </a:r>
            <a:r>
              <a:rPr lang="en-GB" sz="2400" dirty="0">
                <a:solidFill>
                  <a:schemeClr val="accent5">
                    <a:lumMod val="50000"/>
                  </a:schemeClr>
                </a:solidFill>
              </a:rPr>
              <a:t> du </a:t>
            </a:r>
            <a:r>
              <a:rPr lang="en-GB" sz="2400" dirty="0" err="1">
                <a:solidFill>
                  <a:schemeClr val="accent5">
                    <a:lumMod val="50000"/>
                  </a:schemeClr>
                </a:solidFill>
              </a:rPr>
              <a:t>kaufen</a:t>
            </a:r>
            <a:r>
              <a:rPr lang="en-GB" sz="2400" dirty="0">
                <a:solidFill>
                  <a:schemeClr val="accent5">
                    <a:lumMod val="50000"/>
                  </a:schemeClr>
                </a:solidFill>
              </a:rPr>
              <a:t>?</a:t>
            </a:r>
          </a:p>
        </p:txBody>
      </p:sp>
      <p:sp>
        <p:nvSpPr>
          <p:cNvPr id="21" name="Rectangle 20">
            <a:extLst>
              <a:ext uri="{FF2B5EF4-FFF2-40B4-BE49-F238E27FC236}">
                <a16:creationId xmlns:a16="http://schemas.microsoft.com/office/drawing/2014/main" id="{AC1241AE-AB02-4CD1-85A2-94A53D8CC3BC}"/>
              </a:ext>
            </a:extLst>
          </p:cNvPr>
          <p:cNvSpPr/>
          <p:nvPr/>
        </p:nvSpPr>
        <p:spPr>
          <a:xfrm>
            <a:off x="2790717" y="5427512"/>
            <a:ext cx="4957620" cy="461665"/>
          </a:xfrm>
          <a:prstGeom prst="rect">
            <a:avLst/>
          </a:prstGeom>
        </p:spPr>
        <p:txBody>
          <a:bodyPr wrap="square">
            <a:spAutoFit/>
          </a:bodyPr>
          <a:lstStyle/>
          <a:p>
            <a:r>
              <a:rPr lang="en-GB" sz="2400" b="1" dirty="0">
                <a:solidFill>
                  <a:schemeClr val="accent5">
                    <a:lumMod val="50000"/>
                  </a:schemeClr>
                </a:solidFill>
              </a:rPr>
              <a:t>Die Tickets</a:t>
            </a:r>
            <a:r>
              <a:rPr lang="en-GB" sz="2400" dirty="0">
                <a:solidFill>
                  <a:schemeClr val="accent5">
                    <a:lumMod val="50000"/>
                  </a:schemeClr>
                </a:solidFill>
              </a:rPr>
              <a:t> </a:t>
            </a:r>
            <a:r>
              <a:rPr lang="en-GB" sz="2400" dirty="0" err="1">
                <a:solidFill>
                  <a:schemeClr val="accent5">
                    <a:lumMod val="50000"/>
                  </a:schemeClr>
                </a:solidFill>
              </a:rPr>
              <a:t>soll</a:t>
            </a:r>
            <a:r>
              <a:rPr lang="en-GB" sz="2400" dirty="0">
                <a:solidFill>
                  <a:schemeClr val="accent5">
                    <a:lumMod val="50000"/>
                  </a:schemeClr>
                </a:solidFill>
              </a:rPr>
              <a:t> ich </a:t>
            </a:r>
            <a:r>
              <a:rPr lang="en-GB" sz="2400" dirty="0" err="1">
                <a:solidFill>
                  <a:schemeClr val="accent5">
                    <a:lumMod val="50000"/>
                  </a:schemeClr>
                </a:solidFill>
              </a:rPr>
              <a:t>kaufen</a:t>
            </a:r>
            <a:r>
              <a:rPr lang="en-GB" sz="2400" dirty="0">
                <a:solidFill>
                  <a:schemeClr val="accent5">
                    <a:lumMod val="50000"/>
                  </a:schemeClr>
                </a:solidFill>
              </a:rPr>
              <a:t>.</a:t>
            </a:r>
          </a:p>
        </p:txBody>
      </p:sp>
    </p:spTree>
    <p:extLst>
      <p:ext uri="{BB962C8B-B14F-4D97-AF65-F5344CB8AC3E}">
        <p14:creationId xmlns:p14="http://schemas.microsoft.com/office/powerpoint/2010/main" val="4064495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13" grpId="0"/>
      <p:bldP spid="17" grpId="0"/>
      <p:bldP spid="18" grpId="0"/>
      <p:bldP spid="20" grpId="0"/>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3" name="Speech Bubble: Rectangle with Corners Rounded 22">
            <a:extLst>
              <a:ext uri="{FF2B5EF4-FFF2-40B4-BE49-F238E27FC236}">
                <a16:creationId xmlns:a16="http://schemas.microsoft.com/office/drawing/2014/main" id="{10517AC3-9E7D-4E84-A0D9-E86A33F01F40}"/>
              </a:ext>
            </a:extLst>
          </p:cNvPr>
          <p:cNvSpPr/>
          <p:nvPr/>
        </p:nvSpPr>
        <p:spPr>
          <a:xfrm>
            <a:off x="4704347" y="4486137"/>
            <a:ext cx="4283242" cy="854242"/>
          </a:xfrm>
          <a:prstGeom prst="wedgeRoundRectCallout">
            <a:avLst>
              <a:gd name="adj1" fmla="val 64521"/>
              <a:gd name="adj2" fmla="val 36364"/>
              <a:gd name="adj3" fmla="val 16667"/>
            </a:avLst>
          </a:prstGeom>
          <a:noFill/>
          <a:ln w="28575">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5">
                    <a:lumMod val="50000"/>
                  </a:schemeClr>
                </a:solidFill>
              </a:rPr>
              <a:t>Who</a:t>
            </a:r>
            <a:r>
              <a:rPr lang="en-GB" sz="2400" dirty="0">
                <a:solidFill>
                  <a:schemeClr val="accent5">
                    <a:lumMod val="50000"/>
                  </a:schemeClr>
                </a:solidFill>
              </a:rPr>
              <a:t> should buy the tickets?</a:t>
            </a: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641432" cy="869950"/>
          </a:xfrm>
          <a:prstGeom prst="rect">
            <a:avLst/>
          </a:prstGeom>
        </p:spPr>
      </p:pic>
      <p:sp>
        <p:nvSpPr>
          <p:cNvPr id="4" name="Title 3"/>
          <p:cNvSpPr>
            <a:spLocks noGrp="1"/>
          </p:cNvSpPr>
          <p:nvPr>
            <p:ph type="title"/>
          </p:nvPr>
        </p:nvSpPr>
        <p:spPr>
          <a:xfrm>
            <a:off x="1" y="294041"/>
            <a:ext cx="5775158" cy="707849"/>
          </a:xfrm>
        </p:spPr>
        <p:txBody>
          <a:bodyPr>
            <a:normAutofit fontScale="90000"/>
          </a:bodyPr>
          <a:lstStyle/>
          <a:p>
            <a:r>
              <a:rPr lang="en-GB" sz="3600" b="1" dirty="0" err="1">
                <a:solidFill>
                  <a:schemeClr val="bg1"/>
                </a:solidFill>
              </a:rPr>
              <a:t>Fragen</a:t>
            </a:r>
            <a:r>
              <a:rPr lang="en-GB" sz="3600" b="1" dirty="0">
                <a:solidFill>
                  <a:schemeClr val="bg1"/>
                </a:solidFill>
              </a:rPr>
              <a:t> und </a:t>
            </a:r>
            <a:r>
              <a:rPr lang="en-GB" sz="3600" b="1" dirty="0" err="1">
                <a:solidFill>
                  <a:schemeClr val="bg1"/>
                </a:solidFill>
              </a:rPr>
              <a:t>Antworten</a:t>
            </a:r>
            <a:r>
              <a:rPr lang="en-GB" sz="3600" b="1" dirty="0">
                <a:solidFill>
                  <a:schemeClr val="bg1"/>
                </a:solidFill>
              </a:rPr>
              <a:t> [1/6]</a:t>
            </a:r>
          </a:p>
        </p:txBody>
      </p:sp>
      <p:sp>
        <p:nvSpPr>
          <p:cNvPr id="29" name="Rounded Rectangle 11">
            <a:extLst>
              <a:ext uri="{FF2B5EF4-FFF2-40B4-BE49-F238E27FC236}">
                <a16:creationId xmlns:a16="http://schemas.microsoft.com/office/drawing/2014/main" id="{CC00B13A-C696-422F-8B67-226EDD080260}"/>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2" name="Picture 11">
            <a:extLst>
              <a:ext uri="{FF2B5EF4-FFF2-40B4-BE49-F238E27FC236}">
                <a16:creationId xmlns:a16="http://schemas.microsoft.com/office/drawing/2014/main" id="{1A36CC80-1693-4246-A965-DFE1BA9EE5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15975" y="1163991"/>
            <a:ext cx="1438466" cy="1447609"/>
          </a:xfrm>
          <a:prstGeom prst="rect">
            <a:avLst/>
          </a:prstGeom>
        </p:spPr>
      </p:pic>
      <p:sp>
        <p:nvSpPr>
          <p:cNvPr id="14" name="Speech Bubble: Rectangle with Corners Rounded 13">
            <a:extLst>
              <a:ext uri="{FF2B5EF4-FFF2-40B4-BE49-F238E27FC236}">
                <a16:creationId xmlns:a16="http://schemas.microsoft.com/office/drawing/2014/main" id="{0B9F04BB-36B4-49B8-88FA-49E3EDA99589}"/>
              </a:ext>
            </a:extLst>
          </p:cNvPr>
          <p:cNvSpPr/>
          <p:nvPr/>
        </p:nvSpPr>
        <p:spPr>
          <a:xfrm>
            <a:off x="2743200" y="1273024"/>
            <a:ext cx="7435515" cy="869950"/>
          </a:xfrm>
          <a:prstGeom prst="wedgeRoundRectCallout">
            <a:avLst>
              <a:gd name="adj1" fmla="val -57005"/>
              <a:gd name="adj2" fmla="val 20657"/>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dirty="0" err="1">
                <a:solidFill>
                  <a:prstClr val="white"/>
                </a:solidFill>
                <a:latin typeface="Century Gothic" panose="020F0302020204030204"/>
              </a:rPr>
              <a:t>Also</a:t>
            </a:r>
            <a:r>
              <a:rPr lang="fr-FR" sz="2400" dirty="0">
                <a:solidFill>
                  <a:prstClr val="white"/>
                </a:solidFill>
                <a:latin typeface="Century Gothic" panose="020F0302020204030204"/>
              </a:rPr>
              <a:t>, </a:t>
            </a:r>
            <a:r>
              <a:rPr lang="fr-FR" sz="2400" dirty="0" err="1">
                <a:solidFill>
                  <a:prstClr val="white"/>
                </a:solidFill>
                <a:latin typeface="Century Gothic" panose="020F0302020204030204"/>
              </a:rPr>
              <a:t>ich</a:t>
            </a:r>
            <a:r>
              <a:rPr lang="fr-FR" sz="2400" dirty="0">
                <a:solidFill>
                  <a:prstClr val="white"/>
                </a:solidFill>
                <a:latin typeface="Century Gothic" panose="020F0302020204030204"/>
              </a:rPr>
              <a:t> </a:t>
            </a:r>
            <a:r>
              <a:rPr lang="fr-FR" sz="2400" dirty="0" err="1">
                <a:solidFill>
                  <a:prstClr val="white"/>
                </a:solidFill>
                <a:latin typeface="Century Gothic" panose="020F0302020204030204"/>
              </a:rPr>
              <a:t>soll</a:t>
            </a:r>
            <a:r>
              <a:rPr lang="fr-FR" sz="2400" dirty="0">
                <a:solidFill>
                  <a:prstClr val="white"/>
                </a:solidFill>
                <a:latin typeface="Century Gothic" panose="020F0302020204030204"/>
              </a:rPr>
              <a:t> die Tickets </a:t>
            </a:r>
            <a:r>
              <a:rPr lang="fr-FR" sz="2400" dirty="0" err="1">
                <a:solidFill>
                  <a:prstClr val="white"/>
                </a:solidFill>
                <a:latin typeface="Century Gothic" panose="020F0302020204030204"/>
              </a:rPr>
              <a:t>am</a:t>
            </a:r>
            <a:r>
              <a:rPr lang="fr-FR" sz="2400" dirty="0">
                <a:solidFill>
                  <a:prstClr val="white"/>
                </a:solidFill>
                <a:latin typeface="Century Gothic" panose="020F0302020204030204"/>
              </a:rPr>
              <a:t> </a:t>
            </a:r>
            <a:r>
              <a:rPr lang="fr-FR" sz="2400" dirty="0" err="1">
                <a:solidFill>
                  <a:prstClr val="white"/>
                </a:solidFill>
                <a:latin typeface="Century Gothic" panose="020F0302020204030204"/>
              </a:rPr>
              <a:t>Dienstagabend</a:t>
            </a:r>
            <a:r>
              <a:rPr lang="fr-FR" sz="2400" dirty="0">
                <a:solidFill>
                  <a:prstClr val="white"/>
                </a:solidFill>
                <a:latin typeface="Century Gothic" panose="020F0302020204030204"/>
              </a:rPr>
              <a:t> mit </a:t>
            </a:r>
            <a:r>
              <a:rPr lang="fr-FR" sz="2400" dirty="0" err="1">
                <a:solidFill>
                  <a:prstClr val="white"/>
                </a:solidFill>
                <a:latin typeface="Century Gothic" panose="020F0302020204030204"/>
              </a:rPr>
              <a:t>Muttis</a:t>
            </a:r>
            <a:r>
              <a:rPr lang="fr-FR" sz="2400" dirty="0">
                <a:solidFill>
                  <a:prstClr val="white"/>
                </a:solidFill>
                <a:latin typeface="Century Gothic" panose="020F0302020204030204"/>
              </a:rPr>
              <a:t> </a:t>
            </a:r>
            <a:r>
              <a:rPr lang="fr-FR" sz="2400" dirty="0" err="1">
                <a:solidFill>
                  <a:prstClr val="white"/>
                </a:solidFill>
                <a:latin typeface="Century Gothic" panose="020F0302020204030204"/>
              </a:rPr>
              <a:t>Kreditkarte</a:t>
            </a:r>
            <a:r>
              <a:rPr lang="fr-FR" sz="2400" dirty="0">
                <a:solidFill>
                  <a:prstClr val="white"/>
                </a:solidFill>
                <a:latin typeface="Century Gothic" panose="020F0302020204030204"/>
              </a:rPr>
              <a:t> </a:t>
            </a:r>
            <a:r>
              <a:rPr lang="fr-FR" sz="2400" dirty="0" err="1">
                <a:solidFill>
                  <a:prstClr val="white"/>
                </a:solidFill>
                <a:latin typeface="Century Gothic" panose="020F0302020204030204"/>
              </a:rPr>
              <a:t>im</a:t>
            </a:r>
            <a:r>
              <a:rPr lang="fr-FR" sz="2400" dirty="0">
                <a:solidFill>
                  <a:prstClr val="white"/>
                </a:solidFill>
                <a:latin typeface="Century Gothic" panose="020F0302020204030204"/>
              </a:rPr>
              <a:t> Internet </a:t>
            </a:r>
            <a:r>
              <a:rPr lang="fr-FR" sz="2400" dirty="0" err="1">
                <a:solidFill>
                  <a:prstClr val="white"/>
                </a:solidFill>
                <a:latin typeface="Century Gothic" panose="020F0302020204030204"/>
              </a:rPr>
              <a:t>kaufen</a:t>
            </a:r>
            <a:r>
              <a:rPr lang="fr-FR" sz="2400" dirty="0">
                <a:solidFill>
                  <a:prstClr val="white"/>
                </a:solidFill>
                <a:latin typeface="Century Gothic" panose="020F0302020204030204"/>
              </a:rPr>
              <a:t>! </a:t>
            </a:r>
            <a:r>
              <a:rPr lang="fr-FR" sz="2400" dirty="0" err="1">
                <a:solidFill>
                  <a:prstClr val="white"/>
                </a:solidFill>
                <a:latin typeface="Century Gothic" panose="020F0302020204030204"/>
              </a:rPr>
              <a:t>Nicht</a:t>
            </a:r>
            <a:r>
              <a:rPr lang="fr-FR" sz="2400" dirty="0">
                <a:solidFill>
                  <a:prstClr val="white"/>
                </a:solidFill>
                <a:latin typeface="Century Gothic" panose="020F0302020204030204"/>
              </a:rPr>
              <a:t> </a:t>
            </a:r>
            <a:r>
              <a:rPr lang="fr-FR" sz="2400" dirty="0" err="1">
                <a:solidFill>
                  <a:prstClr val="white"/>
                </a:solidFill>
                <a:latin typeface="Century Gothic" panose="020F0302020204030204"/>
              </a:rPr>
              <a:t>wahr</a:t>
            </a:r>
            <a:r>
              <a:rPr lang="fr-FR" sz="2400" dirty="0">
                <a:solidFill>
                  <a:prstClr val="white"/>
                </a:solidFill>
                <a:latin typeface="Century Gothic" panose="020F0302020204030204"/>
              </a:rPr>
              <a:t>?</a:t>
            </a:r>
            <a:endParaRPr kumimoji="0" lang="fr-FR" sz="2400" i="0" u="none" strike="noStrike" kern="1200" cap="none" spc="0" normalizeH="0" baseline="0" noProof="0" dirty="0">
              <a:ln>
                <a:noFill/>
              </a:ln>
              <a:solidFill>
                <a:prstClr val="white"/>
              </a:solidFill>
              <a:effectLst/>
              <a:uLnTx/>
              <a:uFillTx/>
              <a:latin typeface="Century Gothic" panose="020F0302020204030204"/>
            </a:endParaRPr>
          </a:p>
        </p:txBody>
      </p:sp>
      <p:pic>
        <p:nvPicPr>
          <p:cNvPr id="15" name="Picture 14">
            <a:extLst>
              <a:ext uri="{FF2B5EF4-FFF2-40B4-BE49-F238E27FC236}">
                <a16:creationId xmlns:a16="http://schemas.microsoft.com/office/drawing/2014/main" id="{A1BA14CA-66CE-4CB9-AFB9-E53C08CF064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18980" y="4776538"/>
            <a:ext cx="1414780" cy="1240950"/>
          </a:xfrm>
          <a:prstGeom prst="rect">
            <a:avLst/>
          </a:prstGeom>
        </p:spPr>
      </p:pic>
      <p:sp>
        <p:nvSpPr>
          <p:cNvPr id="5" name="Speech Bubble: Rectangle with Corners Rounded 4">
            <a:extLst>
              <a:ext uri="{FF2B5EF4-FFF2-40B4-BE49-F238E27FC236}">
                <a16:creationId xmlns:a16="http://schemas.microsoft.com/office/drawing/2014/main" id="{B54688FD-275C-4A94-9B8F-60D319FB5A36}"/>
              </a:ext>
            </a:extLst>
          </p:cNvPr>
          <p:cNvSpPr/>
          <p:nvPr/>
        </p:nvSpPr>
        <p:spPr>
          <a:xfrm>
            <a:off x="4704347" y="4499811"/>
            <a:ext cx="4283242" cy="854242"/>
          </a:xfrm>
          <a:prstGeom prst="wedgeRoundRectCallout">
            <a:avLst>
              <a:gd name="adj1" fmla="val 64521"/>
              <a:gd name="adj2" fmla="val 36364"/>
              <a:gd name="adj3" fmla="val 16667"/>
            </a:avLst>
          </a:prstGeom>
          <a:solidFill>
            <a:schemeClr val="bg1"/>
          </a:solidFill>
          <a:ln w="28575">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accent5">
                    <a:lumMod val="50000"/>
                  </a:schemeClr>
                </a:solidFill>
              </a:rPr>
              <a:t>Wer</a:t>
            </a:r>
            <a:r>
              <a:rPr lang="en-GB" sz="2400" dirty="0">
                <a:solidFill>
                  <a:schemeClr val="accent5">
                    <a:lumMod val="50000"/>
                  </a:schemeClr>
                </a:solidFill>
              </a:rPr>
              <a:t> </a:t>
            </a:r>
            <a:r>
              <a:rPr lang="en-GB" sz="2400" dirty="0" err="1">
                <a:solidFill>
                  <a:schemeClr val="accent5">
                    <a:lumMod val="50000"/>
                  </a:schemeClr>
                </a:solidFill>
              </a:rPr>
              <a:t>soll</a:t>
            </a:r>
            <a:r>
              <a:rPr lang="en-GB" sz="2400" dirty="0">
                <a:solidFill>
                  <a:schemeClr val="accent5">
                    <a:lumMod val="50000"/>
                  </a:schemeClr>
                </a:solidFill>
              </a:rPr>
              <a:t> die Tickets </a:t>
            </a:r>
            <a:r>
              <a:rPr lang="en-GB" sz="2400" dirty="0" err="1">
                <a:solidFill>
                  <a:schemeClr val="accent5">
                    <a:lumMod val="50000"/>
                  </a:schemeClr>
                </a:solidFill>
              </a:rPr>
              <a:t>kaufen</a:t>
            </a:r>
            <a:r>
              <a:rPr lang="en-GB" sz="2400" dirty="0">
                <a:solidFill>
                  <a:schemeClr val="accent5">
                    <a:lumMod val="50000"/>
                  </a:schemeClr>
                </a:solidFill>
              </a:rPr>
              <a:t>?</a:t>
            </a:r>
          </a:p>
        </p:txBody>
      </p:sp>
      <p:pic>
        <p:nvPicPr>
          <p:cNvPr id="19" name="Picture 18">
            <a:extLst>
              <a:ext uri="{FF2B5EF4-FFF2-40B4-BE49-F238E27FC236}">
                <a16:creationId xmlns:a16="http://schemas.microsoft.com/office/drawing/2014/main" id="{BFCB8421-6F12-410A-8965-789BC19CEB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39007" y="4630248"/>
            <a:ext cx="1438466" cy="1447609"/>
          </a:xfrm>
          <a:prstGeom prst="rect">
            <a:avLst/>
          </a:prstGeom>
        </p:spPr>
      </p:pic>
      <p:sp>
        <p:nvSpPr>
          <p:cNvPr id="22" name="Speech Bubble: Rectangle with Corners Rounded 21">
            <a:extLst>
              <a:ext uri="{FF2B5EF4-FFF2-40B4-BE49-F238E27FC236}">
                <a16:creationId xmlns:a16="http://schemas.microsoft.com/office/drawing/2014/main" id="{B968DD80-F3C1-4048-B5DB-845C9D08072E}"/>
              </a:ext>
            </a:extLst>
          </p:cNvPr>
          <p:cNvSpPr/>
          <p:nvPr/>
        </p:nvSpPr>
        <p:spPr>
          <a:xfrm>
            <a:off x="741947" y="3433240"/>
            <a:ext cx="4283242" cy="854242"/>
          </a:xfrm>
          <a:prstGeom prst="wedgeRoundRectCallout">
            <a:avLst>
              <a:gd name="adj1" fmla="val -36322"/>
              <a:gd name="adj2" fmla="val 112420"/>
              <a:gd name="adj3" fmla="val 16667"/>
            </a:avLst>
          </a:prstGeom>
          <a:noFill/>
          <a:ln w="28575">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5">
                    <a:lumMod val="50000"/>
                  </a:schemeClr>
                </a:solidFill>
              </a:rPr>
              <a:t>Ich</a:t>
            </a:r>
            <a:r>
              <a:rPr lang="en-GB" sz="2400" dirty="0">
                <a:solidFill>
                  <a:schemeClr val="accent5">
                    <a:lumMod val="50000"/>
                  </a:schemeClr>
                </a:solidFill>
              </a:rPr>
              <a:t> </a:t>
            </a:r>
            <a:r>
              <a:rPr lang="en-GB" sz="2400" dirty="0" err="1">
                <a:solidFill>
                  <a:schemeClr val="accent5">
                    <a:lumMod val="50000"/>
                  </a:schemeClr>
                </a:solidFill>
              </a:rPr>
              <a:t>soll</a:t>
            </a:r>
            <a:r>
              <a:rPr lang="en-GB" sz="2400" dirty="0">
                <a:solidFill>
                  <a:schemeClr val="accent5">
                    <a:lumMod val="50000"/>
                  </a:schemeClr>
                </a:solidFill>
              </a:rPr>
              <a:t> die Tickets </a:t>
            </a:r>
            <a:r>
              <a:rPr lang="en-GB" sz="2400" dirty="0" err="1">
                <a:solidFill>
                  <a:schemeClr val="accent5">
                    <a:lumMod val="50000"/>
                  </a:schemeClr>
                </a:solidFill>
              </a:rPr>
              <a:t>kaufen</a:t>
            </a:r>
            <a:r>
              <a:rPr lang="en-GB" sz="2400" dirty="0">
                <a:solidFill>
                  <a:schemeClr val="accent5">
                    <a:lumMod val="50000"/>
                  </a:schemeClr>
                </a:solidFill>
              </a:rPr>
              <a:t>.</a:t>
            </a:r>
          </a:p>
        </p:txBody>
      </p:sp>
    </p:spTree>
    <p:extLst>
      <p:ext uri="{BB962C8B-B14F-4D97-AF65-F5344CB8AC3E}">
        <p14:creationId xmlns:p14="http://schemas.microsoft.com/office/powerpoint/2010/main" val="2484496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5" grpId="0" animBg="1"/>
      <p:bldP spid="2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3" name="Speech Bubble: Rectangle with Corners Rounded 22">
            <a:extLst>
              <a:ext uri="{FF2B5EF4-FFF2-40B4-BE49-F238E27FC236}">
                <a16:creationId xmlns:a16="http://schemas.microsoft.com/office/drawing/2014/main" id="{10517AC3-9E7D-4E84-A0D9-E86A33F01F40}"/>
              </a:ext>
            </a:extLst>
          </p:cNvPr>
          <p:cNvSpPr/>
          <p:nvPr/>
        </p:nvSpPr>
        <p:spPr>
          <a:xfrm>
            <a:off x="4704347" y="4486137"/>
            <a:ext cx="4283242" cy="854242"/>
          </a:xfrm>
          <a:prstGeom prst="wedgeRoundRectCallout">
            <a:avLst>
              <a:gd name="adj1" fmla="val 64521"/>
              <a:gd name="adj2" fmla="val 36364"/>
              <a:gd name="adj3" fmla="val 16667"/>
            </a:avLst>
          </a:prstGeom>
          <a:noFill/>
          <a:ln w="28575">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5">
                    <a:lumMod val="50000"/>
                  </a:schemeClr>
                </a:solidFill>
              </a:rPr>
              <a:t>When</a:t>
            </a:r>
            <a:r>
              <a:rPr lang="en-GB" sz="2400" dirty="0">
                <a:solidFill>
                  <a:schemeClr val="accent5">
                    <a:lumMod val="50000"/>
                  </a:schemeClr>
                </a:solidFill>
              </a:rPr>
              <a:t> should you buy the tickets?</a:t>
            </a: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641432" cy="869950"/>
          </a:xfrm>
          <a:prstGeom prst="rect">
            <a:avLst/>
          </a:prstGeom>
        </p:spPr>
      </p:pic>
      <p:sp>
        <p:nvSpPr>
          <p:cNvPr id="4" name="Title 3"/>
          <p:cNvSpPr>
            <a:spLocks noGrp="1"/>
          </p:cNvSpPr>
          <p:nvPr>
            <p:ph type="title"/>
          </p:nvPr>
        </p:nvSpPr>
        <p:spPr>
          <a:xfrm>
            <a:off x="1" y="294041"/>
            <a:ext cx="5775158" cy="707849"/>
          </a:xfrm>
        </p:spPr>
        <p:txBody>
          <a:bodyPr>
            <a:normAutofit fontScale="90000"/>
          </a:bodyPr>
          <a:lstStyle/>
          <a:p>
            <a:r>
              <a:rPr lang="en-GB" sz="3600" b="1" dirty="0" err="1">
                <a:solidFill>
                  <a:schemeClr val="bg1"/>
                </a:solidFill>
              </a:rPr>
              <a:t>Fragen</a:t>
            </a:r>
            <a:r>
              <a:rPr lang="en-GB" sz="3600" b="1" dirty="0">
                <a:solidFill>
                  <a:schemeClr val="bg1"/>
                </a:solidFill>
              </a:rPr>
              <a:t> und </a:t>
            </a:r>
            <a:r>
              <a:rPr lang="en-GB" sz="3600" b="1" dirty="0" err="1">
                <a:solidFill>
                  <a:schemeClr val="bg1"/>
                </a:solidFill>
              </a:rPr>
              <a:t>Antworten</a:t>
            </a:r>
            <a:r>
              <a:rPr lang="en-GB" sz="3600" b="1" dirty="0">
                <a:solidFill>
                  <a:schemeClr val="bg1"/>
                </a:solidFill>
              </a:rPr>
              <a:t> [2/6]</a:t>
            </a:r>
          </a:p>
        </p:txBody>
      </p:sp>
      <p:sp>
        <p:nvSpPr>
          <p:cNvPr id="29" name="Rounded Rectangle 11">
            <a:extLst>
              <a:ext uri="{FF2B5EF4-FFF2-40B4-BE49-F238E27FC236}">
                <a16:creationId xmlns:a16="http://schemas.microsoft.com/office/drawing/2014/main" id="{CC00B13A-C696-422F-8B67-226EDD080260}"/>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2" name="Picture 11">
            <a:extLst>
              <a:ext uri="{FF2B5EF4-FFF2-40B4-BE49-F238E27FC236}">
                <a16:creationId xmlns:a16="http://schemas.microsoft.com/office/drawing/2014/main" id="{1A36CC80-1693-4246-A965-DFE1BA9EE5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15975" y="1163991"/>
            <a:ext cx="1438466" cy="1447609"/>
          </a:xfrm>
          <a:prstGeom prst="rect">
            <a:avLst/>
          </a:prstGeom>
        </p:spPr>
      </p:pic>
      <p:sp>
        <p:nvSpPr>
          <p:cNvPr id="14" name="Speech Bubble: Rectangle with Corners Rounded 13">
            <a:extLst>
              <a:ext uri="{FF2B5EF4-FFF2-40B4-BE49-F238E27FC236}">
                <a16:creationId xmlns:a16="http://schemas.microsoft.com/office/drawing/2014/main" id="{0B9F04BB-36B4-49B8-88FA-49E3EDA99589}"/>
              </a:ext>
            </a:extLst>
          </p:cNvPr>
          <p:cNvSpPr/>
          <p:nvPr/>
        </p:nvSpPr>
        <p:spPr>
          <a:xfrm>
            <a:off x="2743200" y="1273024"/>
            <a:ext cx="7435515" cy="869950"/>
          </a:xfrm>
          <a:prstGeom prst="wedgeRoundRectCallout">
            <a:avLst>
              <a:gd name="adj1" fmla="val -57005"/>
              <a:gd name="adj2" fmla="val 20657"/>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dirty="0" err="1">
                <a:solidFill>
                  <a:prstClr val="white"/>
                </a:solidFill>
                <a:latin typeface="Century Gothic" panose="020F0302020204030204"/>
              </a:rPr>
              <a:t>Also</a:t>
            </a:r>
            <a:r>
              <a:rPr lang="fr-FR" sz="2400" dirty="0">
                <a:solidFill>
                  <a:prstClr val="white"/>
                </a:solidFill>
                <a:latin typeface="Century Gothic" panose="020F0302020204030204"/>
              </a:rPr>
              <a:t>, </a:t>
            </a:r>
            <a:r>
              <a:rPr lang="fr-FR" sz="2400" dirty="0" err="1">
                <a:solidFill>
                  <a:prstClr val="white"/>
                </a:solidFill>
                <a:latin typeface="Century Gothic" panose="020F0302020204030204"/>
              </a:rPr>
              <a:t>ich</a:t>
            </a:r>
            <a:r>
              <a:rPr lang="fr-FR" sz="2400" dirty="0">
                <a:solidFill>
                  <a:prstClr val="white"/>
                </a:solidFill>
                <a:latin typeface="Century Gothic" panose="020F0302020204030204"/>
              </a:rPr>
              <a:t> </a:t>
            </a:r>
            <a:r>
              <a:rPr lang="fr-FR" sz="2400" dirty="0" err="1">
                <a:solidFill>
                  <a:prstClr val="white"/>
                </a:solidFill>
                <a:latin typeface="Century Gothic" panose="020F0302020204030204"/>
              </a:rPr>
              <a:t>soll</a:t>
            </a:r>
            <a:r>
              <a:rPr lang="fr-FR" sz="2400" dirty="0">
                <a:solidFill>
                  <a:prstClr val="white"/>
                </a:solidFill>
                <a:latin typeface="Century Gothic" panose="020F0302020204030204"/>
              </a:rPr>
              <a:t> die Tickets </a:t>
            </a:r>
            <a:r>
              <a:rPr lang="fr-FR" sz="2400" dirty="0" err="1">
                <a:solidFill>
                  <a:prstClr val="white"/>
                </a:solidFill>
                <a:latin typeface="Century Gothic" panose="020F0302020204030204"/>
              </a:rPr>
              <a:t>am</a:t>
            </a:r>
            <a:r>
              <a:rPr lang="fr-FR" sz="2400" dirty="0">
                <a:solidFill>
                  <a:prstClr val="white"/>
                </a:solidFill>
                <a:latin typeface="Century Gothic" panose="020F0302020204030204"/>
              </a:rPr>
              <a:t> </a:t>
            </a:r>
            <a:r>
              <a:rPr lang="fr-FR" sz="2400" dirty="0" err="1">
                <a:solidFill>
                  <a:prstClr val="white"/>
                </a:solidFill>
                <a:latin typeface="Century Gothic" panose="020F0302020204030204"/>
              </a:rPr>
              <a:t>Dienstagabend</a:t>
            </a:r>
            <a:r>
              <a:rPr lang="fr-FR" sz="2400" dirty="0">
                <a:solidFill>
                  <a:prstClr val="white"/>
                </a:solidFill>
                <a:latin typeface="Century Gothic" panose="020F0302020204030204"/>
              </a:rPr>
              <a:t> mit </a:t>
            </a:r>
            <a:r>
              <a:rPr lang="fr-FR" sz="2400" dirty="0" err="1">
                <a:solidFill>
                  <a:prstClr val="white"/>
                </a:solidFill>
                <a:latin typeface="Century Gothic" panose="020F0302020204030204"/>
              </a:rPr>
              <a:t>Muttis</a:t>
            </a:r>
            <a:r>
              <a:rPr lang="fr-FR" sz="2400" dirty="0">
                <a:solidFill>
                  <a:prstClr val="white"/>
                </a:solidFill>
                <a:latin typeface="Century Gothic" panose="020F0302020204030204"/>
              </a:rPr>
              <a:t> </a:t>
            </a:r>
            <a:r>
              <a:rPr lang="fr-FR" sz="2400" dirty="0" err="1">
                <a:solidFill>
                  <a:prstClr val="white"/>
                </a:solidFill>
                <a:latin typeface="Century Gothic" panose="020F0302020204030204"/>
              </a:rPr>
              <a:t>Kreditkarte</a:t>
            </a:r>
            <a:r>
              <a:rPr lang="fr-FR" sz="2400" dirty="0">
                <a:solidFill>
                  <a:prstClr val="white"/>
                </a:solidFill>
                <a:latin typeface="Century Gothic" panose="020F0302020204030204"/>
              </a:rPr>
              <a:t> </a:t>
            </a:r>
            <a:r>
              <a:rPr lang="fr-FR" sz="2400" dirty="0" err="1">
                <a:solidFill>
                  <a:prstClr val="white"/>
                </a:solidFill>
                <a:latin typeface="Century Gothic" panose="020F0302020204030204"/>
              </a:rPr>
              <a:t>im</a:t>
            </a:r>
            <a:r>
              <a:rPr lang="fr-FR" sz="2400" dirty="0">
                <a:solidFill>
                  <a:prstClr val="white"/>
                </a:solidFill>
                <a:latin typeface="Century Gothic" panose="020F0302020204030204"/>
              </a:rPr>
              <a:t> Internet </a:t>
            </a:r>
            <a:r>
              <a:rPr lang="fr-FR" sz="2400" dirty="0" err="1">
                <a:solidFill>
                  <a:prstClr val="white"/>
                </a:solidFill>
                <a:latin typeface="Century Gothic" panose="020F0302020204030204"/>
              </a:rPr>
              <a:t>kaufen</a:t>
            </a:r>
            <a:r>
              <a:rPr lang="fr-FR" sz="2400" dirty="0">
                <a:solidFill>
                  <a:prstClr val="white"/>
                </a:solidFill>
                <a:latin typeface="Century Gothic" panose="020F0302020204030204"/>
              </a:rPr>
              <a:t>! </a:t>
            </a:r>
            <a:r>
              <a:rPr lang="fr-FR" sz="2400" dirty="0" err="1">
                <a:solidFill>
                  <a:prstClr val="white"/>
                </a:solidFill>
                <a:latin typeface="Century Gothic" panose="020F0302020204030204"/>
              </a:rPr>
              <a:t>Nicht</a:t>
            </a:r>
            <a:r>
              <a:rPr lang="fr-FR" sz="2400" dirty="0">
                <a:solidFill>
                  <a:prstClr val="white"/>
                </a:solidFill>
                <a:latin typeface="Century Gothic" panose="020F0302020204030204"/>
              </a:rPr>
              <a:t> </a:t>
            </a:r>
            <a:r>
              <a:rPr lang="fr-FR" sz="2400" dirty="0" err="1">
                <a:solidFill>
                  <a:prstClr val="white"/>
                </a:solidFill>
                <a:latin typeface="Century Gothic" panose="020F0302020204030204"/>
              </a:rPr>
              <a:t>wahr</a:t>
            </a:r>
            <a:r>
              <a:rPr lang="fr-FR" sz="2400" dirty="0">
                <a:solidFill>
                  <a:prstClr val="white"/>
                </a:solidFill>
                <a:latin typeface="Century Gothic" panose="020F0302020204030204"/>
              </a:rPr>
              <a:t>?</a:t>
            </a:r>
            <a:endParaRPr kumimoji="0" lang="fr-FR" sz="2400" i="0" u="none" strike="noStrike" kern="1200" cap="none" spc="0" normalizeH="0" baseline="0" noProof="0" dirty="0">
              <a:ln>
                <a:noFill/>
              </a:ln>
              <a:solidFill>
                <a:prstClr val="white"/>
              </a:solidFill>
              <a:effectLst/>
              <a:uLnTx/>
              <a:uFillTx/>
              <a:latin typeface="Century Gothic" panose="020F0302020204030204"/>
            </a:endParaRPr>
          </a:p>
        </p:txBody>
      </p:sp>
      <p:pic>
        <p:nvPicPr>
          <p:cNvPr id="15" name="Picture 14">
            <a:extLst>
              <a:ext uri="{FF2B5EF4-FFF2-40B4-BE49-F238E27FC236}">
                <a16:creationId xmlns:a16="http://schemas.microsoft.com/office/drawing/2014/main" id="{A1BA14CA-66CE-4CB9-AFB9-E53C08CF064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18980" y="4776538"/>
            <a:ext cx="1414780" cy="1240950"/>
          </a:xfrm>
          <a:prstGeom prst="rect">
            <a:avLst/>
          </a:prstGeom>
        </p:spPr>
      </p:pic>
      <p:sp>
        <p:nvSpPr>
          <p:cNvPr id="5" name="Speech Bubble: Rectangle with Corners Rounded 4">
            <a:extLst>
              <a:ext uri="{FF2B5EF4-FFF2-40B4-BE49-F238E27FC236}">
                <a16:creationId xmlns:a16="http://schemas.microsoft.com/office/drawing/2014/main" id="{B54688FD-275C-4A94-9B8F-60D319FB5A36}"/>
              </a:ext>
            </a:extLst>
          </p:cNvPr>
          <p:cNvSpPr/>
          <p:nvPr/>
        </p:nvSpPr>
        <p:spPr>
          <a:xfrm>
            <a:off x="4704347" y="4486137"/>
            <a:ext cx="4283242" cy="854242"/>
          </a:xfrm>
          <a:prstGeom prst="wedgeRoundRectCallout">
            <a:avLst>
              <a:gd name="adj1" fmla="val 64521"/>
              <a:gd name="adj2" fmla="val 36364"/>
              <a:gd name="adj3" fmla="val 16667"/>
            </a:avLst>
          </a:prstGeom>
          <a:solidFill>
            <a:schemeClr val="bg1"/>
          </a:solidFill>
          <a:ln w="28575">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accent5">
                    <a:lumMod val="50000"/>
                  </a:schemeClr>
                </a:solidFill>
              </a:rPr>
              <a:t>Wann</a:t>
            </a:r>
            <a:r>
              <a:rPr lang="en-GB" sz="2400" dirty="0">
                <a:solidFill>
                  <a:schemeClr val="accent5">
                    <a:lumMod val="50000"/>
                  </a:schemeClr>
                </a:solidFill>
              </a:rPr>
              <a:t> </a:t>
            </a:r>
            <a:r>
              <a:rPr lang="en-GB" sz="2400" dirty="0" err="1">
                <a:solidFill>
                  <a:schemeClr val="accent5">
                    <a:lumMod val="50000"/>
                  </a:schemeClr>
                </a:solidFill>
              </a:rPr>
              <a:t>sollst</a:t>
            </a:r>
            <a:r>
              <a:rPr lang="en-GB" sz="2400" dirty="0">
                <a:solidFill>
                  <a:schemeClr val="accent5">
                    <a:lumMod val="50000"/>
                  </a:schemeClr>
                </a:solidFill>
              </a:rPr>
              <a:t> du die Tickets </a:t>
            </a:r>
            <a:r>
              <a:rPr lang="en-GB" sz="2400" dirty="0" err="1">
                <a:solidFill>
                  <a:schemeClr val="accent5">
                    <a:lumMod val="50000"/>
                  </a:schemeClr>
                </a:solidFill>
              </a:rPr>
              <a:t>kaufen</a:t>
            </a:r>
            <a:r>
              <a:rPr lang="en-GB" sz="2400" dirty="0">
                <a:solidFill>
                  <a:schemeClr val="accent5">
                    <a:lumMod val="50000"/>
                  </a:schemeClr>
                </a:solidFill>
              </a:rPr>
              <a:t>?</a:t>
            </a:r>
          </a:p>
        </p:txBody>
      </p:sp>
      <p:pic>
        <p:nvPicPr>
          <p:cNvPr id="19" name="Picture 18">
            <a:extLst>
              <a:ext uri="{FF2B5EF4-FFF2-40B4-BE49-F238E27FC236}">
                <a16:creationId xmlns:a16="http://schemas.microsoft.com/office/drawing/2014/main" id="{BFCB8421-6F12-410A-8965-789BC19CEB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39007" y="4630248"/>
            <a:ext cx="1438466" cy="1447609"/>
          </a:xfrm>
          <a:prstGeom prst="rect">
            <a:avLst/>
          </a:prstGeom>
        </p:spPr>
      </p:pic>
      <p:sp>
        <p:nvSpPr>
          <p:cNvPr id="22" name="Speech Bubble: Rectangle with Corners Rounded 21">
            <a:extLst>
              <a:ext uri="{FF2B5EF4-FFF2-40B4-BE49-F238E27FC236}">
                <a16:creationId xmlns:a16="http://schemas.microsoft.com/office/drawing/2014/main" id="{B968DD80-F3C1-4048-B5DB-845C9D08072E}"/>
              </a:ext>
            </a:extLst>
          </p:cNvPr>
          <p:cNvSpPr/>
          <p:nvPr/>
        </p:nvSpPr>
        <p:spPr>
          <a:xfrm>
            <a:off x="741947" y="3433240"/>
            <a:ext cx="7066548" cy="854242"/>
          </a:xfrm>
          <a:prstGeom prst="wedgeRoundRectCallout">
            <a:avLst>
              <a:gd name="adj1" fmla="val -36322"/>
              <a:gd name="adj2" fmla="val 112420"/>
              <a:gd name="adj3" fmla="val 16667"/>
            </a:avLst>
          </a:prstGeom>
          <a:noFill/>
          <a:ln w="28575">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5">
                    <a:lumMod val="50000"/>
                  </a:schemeClr>
                </a:solidFill>
              </a:rPr>
              <a:t>Am </a:t>
            </a:r>
            <a:r>
              <a:rPr lang="en-GB" sz="2400" b="1" dirty="0" err="1">
                <a:solidFill>
                  <a:schemeClr val="accent5">
                    <a:lumMod val="50000"/>
                  </a:schemeClr>
                </a:solidFill>
              </a:rPr>
              <a:t>Dienstagabend</a:t>
            </a:r>
            <a:r>
              <a:rPr lang="en-GB" sz="2400" dirty="0">
                <a:solidFill>
                  <a:schemeClr val="accent5">
                    <a:lumMod val="50000"/>
                  </a:schemeClr>
                </a:solidFill>
              </a:rPr>
              <a:t> </a:t>
            </a:r>
            <a:r>
              <a:rPr lang="en-GB" sz="2400" dirty="0" err="1">
                <a:solidFill>
                  <a:schemeClr val="accent5">
                    <a:lumMod val="50000"/>
                  </a:schemeClr>
                </a:solidFill>
              </a:rPr>
              <a:t>soll</a:t>
            </a:r>
            <a:r>
              <a:rPr lang="en-GB" sz="2400" dirty="0">
                <a:solidFill>
                  <a:schemeClr val="accent5">
                    <a:lumMod val="50000"/>
                  </a:schemeClr>
                </a:solidFill>
              </a:rPr>
              <a:t> ich die Tickets </a:t>
            </a:r>
            <a:r>
              <a:rPr lang="en-GB" sz="2400" dirty="0" err="1">
                <a:solidFill>
                  <a:schemeClr val="accent5">
                    <a:lumMod val="50000"/>
                  </a:schemeClr>
                </a:solidFill>
              </a:rPr>
              <a:t>kaufen</a:t>
            </a:r>
            <a:r>
              <a:rPr lang="en-GB" sz="2400" dirty="0">
                <a:solidFill>
                  <a:schemeClr val="accent5">
                    <a:lumMod val="50000"/>
                  </a:schemeClr>
                </a:solidFill>
              </a:rPr>
              <a:t>.</a:t>
            </a:r>
          </a:p>
        </p:txBody>
      </p:sp>
    </p:spTree>
    <p:extLst>
      <p:ext uri="{BB962C8B-B14F-4D97-AF65-F5344CB8AC3E}">
        <p14:creationId xmlns:p14="http://schemas.microsoft.com/office/powerpoint/2010/main" val="3989592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5" grpId="0" animBg="1"/>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3" name="Speech Bubble: Rectangle with Corners Rounded 22">
            <a:extLst>
              <a:ext uri="{FF2B5EF4-FFF2-40B4-BE49-F238E27FC236}">
                <a16:creationId xmlns:a16="http://schemas.microsoft.com/office/drawing/2014/main" id="{10517AC3-9E7D-4E84-A0D9-E86A33F01F40}"/>
              </a:ext>
            </a:extLst>
          </p:cNvPr>
          <p:cNvSpPr/>
          <p:nvPr/>
        </p:nvSpPr>
        <p:spPr>
          <a:xfrm>
            <a:off x="4704347" y="4486137"/>
            <a:ext cx="4283242" cy="854242"/>
          </a:xfrm>
          <a:prstGeom prst="wedgeRoundRectCallout">
            <a:avLst>
              <a:gd name="adj1" fmla="val 64521"/>
              <a:gd name="adj2" fmla="val 36364"/>
              <a:gd name="adj3" fmla="val 16667"/>
            </a:avLst>
          </a:prstGeom>
          <a:noFill/>
          <a:ln w="28575">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5">
                    <a:lumMod val="50000"/>
                  </a:schemeClr>
                </a:solidFill>
              </a:rPr>
              <a:t>How</a:t>
            </a:r>
            <a:r>
              <a:rPr lang="en-GB" sz="2400" dirty="0">
                <a:solidFill>
                  <a:schemeClr val="accent5">
                    <a:lumMod val="50000"/>
                  </a:schemeClr>
                </a:solidFill>
              </a:rPr>
              <a:t> should you buy the tickets?</a:t>
            </a: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641432" cy="869950"/>
          </a:xfrm>
          <a:prstGeom prst="rect">
            <a:avLst/>
          </a:prstGeom>
        </p:spPr>
      </p:pic>
      <p:sp>
        <p:nvSpPr>
          <p:cNvPr id="4" name="Title 3"/>
          <p:cNvSpPr>
            <a:spLocks noGrp="1"/>
          </p:cNvSpPr>
          <p:nvPr>
            <p:ph type="title"/>
          </p:nvPr>
        </p:nvSpPr>
        <p:spPr>
          <a:xfrm>
            <a:off x="1" y="294041"/>
            <a:ext cx="5775158" cy="707849"/>
          </a:xfrm>
        </p:spPr>
        <p:txBody>
          <a:bodyPr>
            <a:normAutofit fontScale="90000"/>
          </a:bodyPr>
          <a:lstStyle/>
          <a:p>
            <a:r>
              <a:rPr lang="en-GB" sz="3600" b="1" dirty="0" err="1">
                <a:solidFill>
                  <a:schemeClr val="bg1"/>
                </a:solidFill>
              </a:rPr>
              <a:t>Fragen</a:t>
            </a:r>
            <a:r>
              <a:rPr lang="en-GB" sz="3600" b="1" dirty="0">
                <a:solidFill>
                  <a:schemeClr val="bg1"/>
                </a:solidFill>
              </a:rPr>
              <a:t> und </a:t>
            </a:r>
            <a:r>
              <a:rPr lang="en-GB" sz="3600" b="1" dirty="0" err="1">
                <a:solidFill>
                  <a:schemeClr val="bg1"/>
                </a:solidFill>
              </a:rPr>
              <a:t>Antworten</a:t>
            </a:r>
            <a:r>
              <a:rPr lang="en-GB" sz="3600" b="1" dirty="0">
                <a:solidFill>
                  <a:schemeClr val="bg1"/>
                </a:solidFill>
              </a:rPr>
              <a:t> [3/6]</a:t>
            </a:r>
          </a:p>
        </p:txBody>
      </p:sp>
      <p:sp>
        <p:nvSpPr>
          <p:cNvPr id="29" name="Rounded Rectangle 11">
            <a:extLst>
              <a:ext uri="{FF2B5EF4-FFF2-40B4-BE49-F238E27FC236}">
                <a16:creationId xmlns:a16="http://schemas.microsoft.com/office/drawing/2014/main" id="{CC00B13A-C696-422F-8B67-226EDD080260}"/>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2" name="Picture 11">
            <a:extLst>
              <a:ext uri="{FF2B5EF4-FFF2-40B4-BE49-F238E27FC236}">
                <a16:creationId xmlns:a16="http://schemas.microsoft.com/office/drawing/2014/main" id="{1A36CC80-1693-4246-A965-DFE1BA9EE5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15975" y="1163991"/>
            <a:ext cx="1438466" cy="1447609"/>
          </a:xfrm>
          <a:prstGeom prst="rect">
            <a:avLst/>
          </a:prstGeom>
        </p:spPr>
      </p:pic>
      <p:sp>
        <p:nvSpPr>
          <p:cNvPr id="14" name="Speech Bubble: Rectangle with Corners Rounded 13">
            <a:extLst>
              <a:ext uri="{FF2B5EF4-FFF2-40B4-BE49-F238E27FC236}">
                <a16:creationId xmlns:a16="http://schemas.microsoft.com/office/drawing/2014/main" id="{0B9F04BB-36B4-49B8-88FA-49E3EDA99589}"/>
              </a:ext>
            </a:extLst>
          </p:cNvPr>
          <p:cNvSpPr/>
          <p:nvPr/>
        </p:nvSpPr>
        <p:spPr>
          <a:xfrm>
            <a:off x="2743200" y="1273024"/>
            <a:ext cx="7435515" cy="869950"/>
          </a:xfrm>
          <a:prstGeom prst="wedgeRoundRectCallout">
            <a:avLst>
              <a:gd name="adj1" fmla="val -57005"/>
              <a:gd name="adj2" fmla="val 20657"/>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dirty="0" err="1">
                <a:solidFill>
                  <a:prstClr val="white"/>
                </a:solidFill>
                <a:latin typeface="Century Gothic" panose="020F0302020204030204"/>
              </a:rPr>
              <a:t>Also</a:t>
            </a:r>
            <a:r>
              <a:rPr lang="fr-FR" sz="2400" dirty="0">
                <a:solidFill>
                  <a:prstClr val="white"/>
                </a:solidFill>
                <a:latin typeface="Century Gothic" panose="020F0302020204030204"/>
              </a:rPr>
              <a:t>, </a:t>
            </a:r>
            <a:r>
              <a:rPr lang="fr-FR" sz="2400" dirty="0" err="1">
                <a:solidFill>
                  <a:prstClr val="white"/>
                </a:solidFill>
                <a:latin typeface="Century Gothic" panose="020F0302020204030204"/>
              </a:rPr>
              <a:t>ich</a:t>
            </a:r>
            <a:r>
              <a:rPr lang="fr-FR" sz="2400" dirty="0">
                <a:solidFill>
                  <a:prstClr val="white"/>
                </a:solidFill>
                <a:latin typeface="Century Gothic" panose="020F0302020204030204"/>
              </a:rPr>
              <a:t> </a:t>
            </a:r>
            <a:r>
              <a:rPr lang="fr-FR" sz="2400" dirty="0" err="1">
                <a:solidFill>
                  <a:prstClr val="white"/>
                </a:solidFill>
                <a:latin typeface="Century Gothic" panose="020F0302020204030204"/>
              </a:rPr>
              <a:t>soll</a:t>
            </a:r>
            <a:r>
              <a:rPr lang="fr-FR" sz="2400" dirty="0">
                <a:solidFill>
                  <a:prstClr val="white"/>
                </a:solidFill>
                <a:latin typeface="Century Gothic" panose="020F0302020204030204"/>
              </a:rPr>
              <a:t> die Tickets </a:t>
            </a:r>
            <a:r>
              <a:rPr lang="fr-FR" sz="2400" dirty="0" err="1">
                <a:solidFill>
                  <a:prstClr val="white"/>
                </a:solidFill>
                <a:latin typeface="Century Gothic" panose="020F0302020204030204"/>
              </a:rPr>
              <a:t>am</a:t>
            </a:r>
            <a:r>
              <a:rPr lang="fr-FR" sz="2400" dirty="0">
                <a:solidFill>
                  <a:prstClr val="white"/>
                </a:solidFill>
                <a:latin typeface="Century Gothic" panose="020F0302020204030204"/>
              </a:rPr>
              <a:t> </a:t>
            </a:r>
            <a:r>
              <a:rPr lang="fr-FR" sz="2400" dirty="0" err="1">
                <a:solidFill>
                  <a:prstClr val="white"/>
                </a:solidFill>
                <a:latin typeface="Century Gothic" panose="020F0302020204030204"/>
              </a:rPr>
              <a:t>Dienstagabend</a:t>
            </a:r>
            <a:r>
              <a:rPr lang="fr-FR" sz="2400" dirty="0">
                <a:solidFill>
                  <a:prstClr val="white"/>
                </a:solidFill>
                <a:latin typeface="Century Gothic" panose="020F0302020204030204"/>
              </a:rPr>
              <a:t> mit </a:t>
            </a:r>
            <a:r>
              <a:rPr lang="fr-FR" sz="2400" dirty="0" err="1">
                <a:solidFill>
                  <a:prstClr val="white"/>
                </a:solidFill>
                <a:latin typeface="Century Gothic" panose="020F0302020204030204"/>
              </a:rPr>
              <a:t>Muttis</a:t>
            </a:r>
            <a:r>
              <a:rPr lang="fr-FR" sz="2400" dirty="0">
                <a:solidFill>
                  <a:prstClr val="white"/>
                </a:solidFill>
                <a:latin typeface="Century Gothic" panose="020F0302020204030204"/>
              </a:rPr>
              <a:t> </a:t>
            </a:r>
            <a:r>
              <a:rPr lang="fr-FR" sz="2400" dirty="0" err="1">
                <a:solidFill>
                  <a:prstClr val="white"/>
                </a:solidFill>
                <a:latin typeface="Century Gothic" panose="020F0302020204030204"/>
              </a:rPr>
              <a:t>Kreditkarte</a:t>
            </a:r>
            <a:r>
              <a:rPr lang="fr-FR" sz="2400" dirty="0">
                <a:solidFill>
                  <a:prstClr val="white"/>
                </a:solidFill>
                <a:latin typeface="Century Gothic" panose="020F0302020204030204"/>
              </a:rPr>
              <a:t> </a:t>
            </a:r>
            <a:r>
              <a:rPr lang="fr-FR" sz="2400" dirty="0" err="1">
                <a:solidFill>
                  <a:prstClr val="white"/>
                </a:solidFill>
                <a:latin typeface="Century Gothic" panose="020F0302020204030204"/>
              </a:rPr>
              <a:t>im</a:t>
            </a:r>
            <a:r>
              <a:rPr lang="fr-FR" sz="2400" dirty="0">
                <a:solidFill>
                  <a:prstClr val="white"/>
                </a:solidFill>
                <a:latin typeface="Century Gothic" panose="020F0302020204030204"/>
              </a:rPr>
              <a:t> Internet </a:t>
            </a:r>
            <a:r>
              <a:rPr lang="fr-FR" sz="2400" dirty="0" err="1">
                <a:solidFill>
                  <a:prstClr val="white"/>
                </a:solidFill>
                <a:latin typeface="Century Gothic" panose="020F0302020204030204"/>
              </a:rPr>
              <a:t>kaufen</a:t>
            </a:r>
            <a:r>
              <a:rPr lang="fr-FR" sz="2400" dirty="0">
                <a:solidFill>
                  <a:prstClr val="white"/>
                </a:solidFill>
                <a:latin typeface="Century Gothic" panose="020F0302020204030204"/>
              </a:rPr>
              <a:t>! </a:t>
            </a:r>
            <a:r>
              <a:rPr lang="fr-FR" sz="2400" dirty="0" err="1">
                <a:solidFill>
                  <a:prstClr val="white"/>
                </a:solidFill>
                <a:latin typeface="Century Gothic" panose="020F0302020204030204"/>
              </a:rPr>
              <a:t>Nicht</a:t>
            </a:r>
            <a:r>
              <a:rPr lang="fr-FR" sz="2400" dirty="0">
                <a:solidFill>
                  <a:prstClr val="white"/>
                </a:solidFill>
                <a:latin typeface="Century Gothic" panose="020F0302020204030204"/>
              </a:rPr>
              <a:t> </a:t>
            </a:r>
            <a:r>
              <a:rPr lang="fr-FR" sz="2400" dirty="0" err="1">
                <a:solidFill>
                  <a:prstClr val="white"/>
                </a:solidFill>
                <a:latin typeface="Century Gothic" panose="020F0302020204030204"/>
              </a:rPr>
              <a:t>wahr</a:t>
            </a:r>
            <a:r>
              <a:rPr lang="fr-FR" sz="2400" dirty="0">
                <a:solidFill>
                  <a:prstClr val="white"/>
                </a:solidFill>
                <a:latin typeface="Century Gothic" panose="020F0302020204030204"/>
              </a:rPr>
              <a:t>?</a:t>
            </a:r>
            <a:endParaRPr kumimoji="0" lang="fr-FR" sz="2400" i="0" u="none" strike="noStrike" kern="1200" cap="none" spc="0" normalizeH="0" baseline="0" noProof="0" dirty="0">
              <a:ln>
                <a:noFill/>
              </a:ln>
              <a:solidFill>
                <a:prstClr val="white"/>
              </a:solidFill>
              <a:effectLst/>
              <a:uLnTx/>
              <a:uFillTx/>
              <a:latin typeface="Century Gothic" panose="020F0302020204030204"/>
            </a:endParaRPr>
          </a:p>
        </p:txBody>
      </p:sp>
      <p:pic>
        <p:nvPicPr>
          <p:cNvPr id="15" name="Picture 14">
            <a:extLst>
              <a:ext uri="{FF2B5EF4-FFF2-40B4-BE49-F238E27FC236}">
                <a16:creationId xmlns:a16="http://schemas.microsoft.com/office/drawing/2014/main" id="{A1BA14CA-66CE-4CB9-AFB9-E53C08CF064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18980" y="4776538"/>
            <a:ext cx="1414780" cy="1240950"/>
          </a:xfrm>
          <a:prstGeom prst="rect">
            <a:avLst/>
          </a:prstGeom>
        </p:spPr>
      </p:pic>
      <p:sp>
        <p:nvSpPr>
          <p:cNvPr id="5" name="Speech Bubble: Rectangle with Corners Rounded 4">
            <a:extLst>
              <a:ext uri="{FF2B5EF4-FFF2-40B4-BE49-F238E27FC236}">
                <a16:creationId xmlns:a16="http://schemas.microsoft.com/office/drawing/2014/main" id="{B54688FD-275C-4A94-9B8F-60D319FB5A36}"/>
              </a:ext>
            </a:extLst>
          </p:cNvPr>
          <p:cNvSpPr/>
          <p:nvPr/>
        </p:nvSpPr>
        <p:spPr>
          <a:xfrm>
            <a:off x="4704347" y="4486137"/>
            <a:ext cx="4283242" cy="854242"/>
          </a:xfrm>
          <a:prstGeom prst="wedgeRoundRectCallout">
            <a:avLst>
              <a:gd name="adj1" fmla="val 64521"/>
              <a:gd name="adj2" fmla="val 36364"/>
              <a:gd name="adj3" fmla="val 16667"/>
            </a:avLst>
          </a:prstGeom>
          <a:solidFill>
            <a:schemeClr val="bg1"/>
          </a:solidFill>
          <a:ln w="28575">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5">
                    <a:lumMod val="50000"/>
                  </a:schemeClr>
                </a:solidFill>
              </a:rPr>
              <a:t>Wie</a:t>
            </a:r>
            <a:r>
              <a:rPr lang="en-GB" sz="2400" dirty="0">
                <a:solidFill>
                  <a:schemeClr val="accent5">
                    <a:lumMod val="50000"/>
                  </a:schemeClr>
                </a:solidFill>
              </a:rPr>
              <a:t> </a:t>
            </a:r>
            <a:r>
              <a:rPr lang="en-GB" sz="2400" dirty="0" err="1">
                <a:solidFill>
                  <a:schemeClr val="accent5">
                    <a:lumMod val="50000"/>
                  </a:schemeClr>
                </a:solidFill>
              </a:rPr>
              <a:t>sollst</a:t>
            </a:r>
            <a:r>
              <a:rPr lang="en-GB" sz="2400" dirty="0">
                <a:solidFill>
                  <a:schemeClr val="accent5">
                    <a:lumMod val="50000"/>
                  </a:schemeClr>
                </a:solidFill>
              </a:rPr>
              <a:t> du die Tickets </a:t>
            </a:r>
            <a:r>
              <a:rPr lang="en-GB" sz="2400" dirty="0" err="1">
                <a:solidFill>
                  <a:schemeClr val="accent5">
                    <a:lumMod val="50000"/>
                  </a:schemeClr>
                </a:solidFill>
              </a:rPr>
              <a:t>kaufen</a:t>
            </a:r>
            <a:r>
              <a:rPr lang="en-GB" sz="2400" dirty="0">
                <a:solidFill>
                  <a:schemeClr val="accent5">
                    <a:lumMod val="50000"/>
                  </a:schemeClr>
                </a:solidFill>
              </a:rPr>
              <a:t>?</a:t>
            </a:r>
          </a:p>
        </p:txBody>
      </p:sp>
      <p:pic>
        <p:nvPicPr>
          <p:cNvPr id="19" name="Picture 18">
            <a:extLst>
              <a:ext uri="{FF2B5EF4-FFF2-40B4-BE49-F238E27FC236}">
                <a16:creationId xmlns:a16="http://schemas.microsoft.com/office/drawing/2014/main" id="{BFCB8421-6F12-410A-8965-789BC19CEB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39007" y="4630248"/>
            <a:ext cx="1438466" cy="1447609"/>
          </a:xfrm>
          <a:prstGeom prst="rect">
            <a:avLst/>
          </a:prstGeom>
        </p:spPr>
      </p:pic>
      <p:sp>
        <p:nvSpPr>
          <p:cNvPr id="22" name="Speech Bubble: Rectangle with Corners Rounded 21">
            <a:extLst>
              <a:ext uri="{FF2B5EF4-FFF2-40B4-BE49-F238E27FC236}">
                <a16:creationId xmlns:a16="http://schemas.microsoft.com/office/drawing/2014/main" id="{B968DD80-F3C1-4048-B5DB-845C9D08072E}"/>
              </a:ext>
            </a:extLst>
          </p:cNvPr>
          <p:cNvSpPr/>
          <p:nvPr/>
        </p:nvSpPr>
        <p:spPr>
          <a:xfrm>
            <a:off x="741947" y="3433240"/>
            <a:ext cx="7186864" cy="854242"/>
          </a:xfrm>
          <a:prstGeom prst="wedgeRoundRectCallout">
            <a:avLst>
              <a:gd name="adj1" fmla="val -36322"/>
              <a:gd name="adj2" fmla="val 112420"/>
              <a:gd name="adj3" fmla="val 16667"/>
            </a:avLst>
          </a:prstGeom>
          <a:noFill/>
          <a:ln w="28575">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accent5">
                    <a:lumMod val="50000"/>
                  </a:schemeClr>
                </a:solidFill>
              </a:rPr>
              <a:t>Mit</a:t>
            </a:r>
            <a:r>
              <a:rPr lang="en-GB" sz="2400" b="1" dirty="0">
                <a:solidFill>
                  <a:schemeClr val="accent5">
                    <a:lumMod val="50000"/>
                  </a:schemeClr>
                </a:solidFill>
              </a:rPr>
              <a:t> </a:t>
            </a:r>
            <a:r>
              <a:rPr lang="en-GB" sz="2400" b="1" dirty="0" err="1">
                <a:solidFill>
                  <a:schemeClr val="accent5">
                    <a:lumMod val="50000"/>
                  </a:schemeClr>
                </a:solidFill>
              </a:rPr>
              <a:t>Muttis</a:t>
            </a:r>
            <a:r>
              <a:rPr lang="en-GB" sz="2400" b="1" dirty="0">
                <a:solidFill>
                  <a:schemeClr val="accent5">
                    <a:lumMod val="50000"/>
                  </a:schemeClr>
                </a:solidFill>
              </a:rPr>
              <a:t> </a:t>
            </a:r>
            <a:r>
              <a:rPr lang="en-GB" sz="2400" b="1" dirty="0" err="1">
                <a:solidFill>
                  <a:schemeClr val="accent5">
                    <a:lumMod val="50000"/>
                  </a:schemeClr>
                </a:solidFill>
              </a:rPr>
              <a:t>Kreditkarte</a:t>
            </a:r>
            <a:r>
              <a:rPr lang="en-GB" sz="2400" b="1" dirty="0">
                <a:solidFill>
                  <a:schemeClr val="accent5">
                    <a:lumMod val="50000"/>
                  </a:schemeClr>
                </a:solidFill>
              </a:rPr>
              <a:t> </a:t>
            </a:r>
            <a:r>
              <a:rPr lang="en-GB" sz="2400" dirty="0" err="1">
                <a:solidFill>
                  <a:schemeClr val="accent5">
                    <a:lumMod val="50000"/>
                  </a:schemeClr>
                </a:solidFill>
              </a:rPr>
              <a:t>soll</a:t>
            </a:r>
            <a:r>
              <a:rPr lang="en-GB" sz="2400" dirty="0">
                <a:solidFill>
                  <a:schemeClr val="accent5">
                    <a:lumMod val="50000"/>
                  </a:schemeClr>
                </a:solidFill>
              </a:rPr>
              <a:t> ich die Tickets </a:t>
            </a:r>
            <a:r>
              <a:rPr lang="en-GB" sz="2400" dirty="0" err="1">
                <a:solidFill>
                  <a:schemeClr val="accent5">
                    <a:lumMod val="50000"/>
                  </a:schemeClr>
                </a:solidFill>
              </a:rPr>
              <a:t>kaufen</a:t>
            </a:r>
            <a:r>
              <a:rPr lang="en-GB" sz="2400" dirty="0">
                <a:solidFill>
                  <a:schemeClr val="accent5">
                    <a:lumMod val="50000"/>
                  </a:schemeClr>
                </a:solidFill>
              </a:rPr>
              <a:t>.</a:t>
            </a:r>
          </a:p>
        </p:txBody>
      </p:sp>
    </p:spTree>
    <p:extLst>
      <p:ext uri="{BB962C8B-B14F-4D97-AF65-F5344CB8AC3E}">
        <p14:creationId xmlns:p14="http://schemas.microsoft.com/office/powerpoint/2010/main" val="738840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5" grpId="0" animBg="1"/>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3" name="Speech Bubble: Rectangle with Corners Rounded 22">
            <a:extLst>
              <a:ext uri="{FF2B5EF4-FFF2-40B4-BE49-F238E27FC236}">
                <a16:creationId xmlns:a16="http://schemas.microsoft.com/office/drawing/2014/main" id="{10517AC3-9E7D-4E84-A0D9-E86A33F01F40}"/>
              </a:ext>
            </a:extLst>
          </p:cNvPr>
          <p:cNvSpPr/>
          <p:nvPr/>
        </p:nvSpPr>
        <p:spPr>
          <a:xfrm>
            <a:off x="4704347" y="4486137"/>
            <a:ext cx="4283242" cy="854242"/>
          </a:xfrm>
          <a:prstGeom prst="wedgeRoundRectCallout">
            <a:avLst>
              <a:gd name="adj1" fmla="val 64521"/>
              <a:gd name="adj2" fmla="val 36364"/>
              <a:gd name="adj3" fmla="val 16667"/>
            </a:avLst>
          </a:prstGeom>
          <a:noFill/>
          <a:ln w="28575">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5">
                    <a:lumMod val="50000"/>
                  </a:schemeClr>
                </a:solidFill>
              </a:rPr>
              <a:t>Where</a:t>
            </a:r>
            <a:r>
              <a:rPr lang="en-GB" sz="2400" dirty="0">
                <a:solidFill>
                  <a:schemeClr val="accent5">
                    <a:lumMod val="50000"/>
                  </a:schemeClr>
                </a:solidFill>
              </a:rPr>
              <a:t> should you buy the tickets?</a:t>
            </a: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641432" cy="869950"/>
          </a:xfrm>
          <a:prstGeom prst="rect">
            <a:avLst/>
          </a:prstGeom>
        </p:spPr>
      </p:pic>
      <p:sp>
        <p:nvSpPr>
          <p:cNvPr id="4" name="Title 3"/>
          <p:cNvSpPr>
            <a:spLocks noGrp="1"/>
          </p:cNvSpPr>
          <p:nvPr>
            <p:ph type="title"/>
          </p:nvPr>
        </p:nvSpPr>
        <p:spPr>
          <a:xfrm>
            <a:off x="1" y="294041"/>
            <a:ext cx="5775158" cy="707849"/>
          </a:xfrm>
        </p:spPr>
        <p:txBody>
          <a:bodyPr>
            <a:normAutofit fontScale="90000"/>
          </a:bodyPr>
          <a:lstStyle/>
          <a:p>
            <a:r>
              <a:rPr lang="en-GB" sz="3600" b="1" dirty="0" err="1">
                <a:solidFill>
                  <a:schemeClr val="bg1"/>
                </a:solidFill>
              </a:rPr>
              <a:t>Fragen</a:t>
            </a:r>
            <a:r>
              <a:rPr lang="en-GB" sz="3600" b="1" dirty="0">
                <a:solidFill>
                  <a:schemeClr val="bg1"/>
                </a:solidFill>
              </a:rPr>
              <a:t> und </a:t>
            </a:r>
            <a:r>
              <a:rPr lang="en-GB" sz="3600" b="1" dirty="0" err="1">
                <a:solidFill>
                  <a:schemeClr val="bg1"/>
                </a:solidFill>
              </a:rPr>
              <a:t>Antworten</a:t>
            </a:r>
            <a:r>
              <a:rPr lang="en-GB" sz="3600" b="1" dirty="0">
                <a:solidFill>
                  <a:schemeClr val="bg1"/>
                </a:solidFill>
              </a:rPr>
              <a:t> [4/6]</a:t>
            </a:r>
          </a:p>
        </p:txBody>
      </p:sp>
      <p:sp>
        <p:nvSpPr>
          <p:cNvPr id="29" name="Rounded Rectangle 11">
            <a:extLst>
              <a:ext uri="{FF2B5EF4-FFF2-40B4-BE49-F238E27FC236}">
                <a16:creationId xmlns:a16="http://schemas.microsoft.com/office/drawing/2014/main" id="{CC00B13A-C696-422F-8B67-226EDD080260}"/>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2" name="Picture 11">
            <a:extLst>
              <a:ext uri="{FF2B5EF4-FFF2-40B4-BE49-F238E27FC236}">
                <a16:creationId xmlns:a16="http://schemas.microsoft.com/office/drawing/2014/main" id="{1A36CC80-1693-4246-A965-DFE1BA9EE5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15975" y="1163991"/>
            <a:ext cx="1438466" cy="1447609"/>
          </a:xfrm>
          <a:prstGeom prst="rect">
            <a:avLst/>
          </a:prstGeom>
        </p:spPr>
      </p:pic>
      <p:sp>
        <p:nvSpPr>
          <p:cNvPr id="14" name="Speech Bubble: Rectangle with Corners Rounded 13">
            <a:extLst>
              <a:ext uri="{FF2B5EF4-FFF2-40B4-BE49-F238E27FC236}">
                <a16:creationId xmlns:a16="http://schemas.microsoft.com/office/drawing/2014/main" id="{0B9F04BB-36B4-49B8-88FA-49E3EDA99589}"/>
              </a:ext>
            </a:extLst>
          </p:cNvPr>
          <p:cNvSpPr/>
          <p:nvPr/>
        </p:nvSpPr>
        <p:spPr>
          <a:xfrm>
            <a:off x="2743200" y="1273024"/>
            <a:ext cx="7435515" cy="869950"/>
          </a:xfrm>
          <a:prstGeom prst="wedgeRoundRectCallout">
            <a:avLst>
              <a:gd name="adj1" fmla="val -57005"/>
              <a:gd name="adj2" fmla="val 20657"/>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dirty="0" err="1">
                <a:solidFill>
                  <a:prstClr val="white"/>
                </a:solidFill>
                <a:latin typeface="Century Gothic" panose="020F0302020204030204"/>
              </a:rPr>
              <a:t>Also</a:t>
            </a:r>
            <a:r>
              <a:rPr lang="fr-FR" sz="2400" dirty="0">
                <a:solidFill>
                  <a:prstClr val="white"/>
                </a:solidFill>
                <a:latin typeface="Century Gothic" panose="020F0302020204030204"/>
              </a:rPr>
              <a:t>, </a:t>
            </a:r>
            <a:r>
              <a:rPr lang="fr-FR" sz="2400" dirty="0" err="1">
                <a:solidFill>
                  <a:prstClr val="white"/>
                </a:solidFill>
                <a:latin typeface="Century Gothic" panose="020F0302020204030204"/>
              </a:rPr>
              <a:t>ich</a:t>
            </a:r>
            <a:r>
              <a:rPr lang="fr-FR" sz="2400" dirty="0">
                <a:solidFill>
                  <a:prstClr val="white"/>
                </a:solidFill>
                <a:latin typeface="Century Gothic" panose="020F0302020204030204"/>
              </a:rPr>
              <a:t> </a:t>
            </a:r>
            <a:r>
              <a:rPr lang="fr-FR" sz="2400" dirty="0" err="1">
                <a:solidFill>
                  <a:prstClr val="white"/>
                </a:solidFill>
                <a:latin typeface="Century Gothic" panose="020F0302020204030204"/>
              </a:rPr>
              <a:t>soll</a:t>
            </a:r>
            <a:r>
              <a:rPr lang="fr-FR" sz="2400" dirty="0">
                <a:solidFill>
                  <a:prstClr val="white"/>
                </a:solidFill>
                <a:latin typeface="Century Gothic" panose="020F0302020204030204"/>
              </a:rPr>
              <a:t> die Tickets </a:t>
            </a:r>
            <a:r>
              <a:rPr lang="fr-FR" sz="2400" dirty="0" err="1">
                <a:solidFill>
                  <a:prstClr val="white"/>
                </a:solidFill>
                <a:latin typeface="Century Gothic" panose="020F0302020204030204"/>
              </a:rPr>
              <a:t>am</a:t>
            </a:r>
            <a:r>
              <a:rPr lang="fr-FR" sz="2400" dirty="0">
                <a:solidFill>
                  <a:prstClr val="white"/>
                </a:solidFill>
                <a:latin typeface="Century Gothic" panose="020F0302020204030204"/>
              </a:rPr>
              <a:t> </a:t>
            </a:r>
            <a:r>
              <a:rPr lang="fr-FR" sz="2400" dirty="0" err="1">
                <a:solidFill>
                  <a:prstClr val="white"/>
                </a:solidFill>
                <a:latin typeface="Century Gothic" panose="020F0302020204030204"/>
              </a:rPr>
              <a:t>Dienstagabend</a:t>
            </a:r>
            <a:r>
              <a:rPr lang="fr-FR" sz="2400" dirty="0">
                <a:solidFill>
                  <a:prstClr val="white"/>
                </a:solidFill>
                <a:latin typeface="Century Gothic" panose="020F0302020204030204"/>
              </a:rPr>
              <a:t> mit </a:t>
            </a:r>
            <a:r>
              <a:rPr lang="fr-FR" sz="2400" dirty="0" err="1">
                <a:solidFill>
                  <a:prstClr val="white"/>
                </a:solidFill>
                <a:latin typeface="Century Gothic" panose="020F0302020204030204"/>
              </a:rPr>
              <a:t>Muttis</a:t>
            </a:r>
            <a:r>
              <a:rPr lang="fr-FR" sz="2400" dirty="0">
                <a:solidFill>
                  <a:prstClr val="white"/>
                </a:solidFill>
                <a:latin typeface="Century Gothic" panose="020F0302020204030204"/>
              </a:rPr>
              <a:t> </a:t>
            </a:r>
            <a:r>
              <a:rPr lang="fr-FR" sz="2400" dirty="0" err="1">
                <a:solidFill>
                  <a:prstClr val="white"/>
                </a:solidFill>
                <a:latin typeface="Century Gothic" panose="020F0302020204030204"/>
              </a:rPr>
              <a:t>Kreditkarte</a:t>
            </a:r>
            <a:r>
              <a:rPr lang="fr-FR" sz="2400" dirty="0">
                <a:solidFill>
                  <a:prstClr val="white"/>
                </a:solidFill>
                <a:latin typeface="Century Gothic" panose="020F0302020204030204"/>
              </a:rPr>
              <a:t> </a:t>
            </a:r>
            <a:r>
              <a:rPr lang="fr-FR" sz="2400" dirty="0" err="1">
                <a:solidFill>
                  <a:prstClr val="white"/>
                </a:solidFill>
                <a:latin typeface="Century Gothic" panose="020F0302020204030204"/>
              </a:rPr>
              <a:t>im</a:t>
            </a:r>
            <a:r>
              <a:rPr lang="fr-FR" sz="2400" dirty="0">
                <a:solidFill>
                  <a:prstClr val="white"/>
                </a:solidFill>
                <a:latin typeface="Century Gothic" panose="020F0302020204030204"/>
              </a:rPr>
              <a:t> Internet </a:t>
            </a:r>
            <a:r>
              <a:rPr lang="fr-FR" sz="2400" dirty="0" err="1">
                <a:solidFill>
                  <a:prstClr val="white"/>
                </a:solidFill>
                <a:latin typeface="Century Gothic" panose="020F0302020204030204"/>
              </a:rPr>
              <a:t>kaufen</a:t>
            </a:r>
            <a:r>
              <a:rPr lang="fr-FR" sz="2400" dirty="0">
                <a:solidFill>
                  <a:prstClr val="white"/>
                </a:solidFill>
                <a:latin typeface="Century Gothic" panose="020F0302020204030204"/>
              </a:rPr>
              <a:t>! </a:t>
            </a:r>
            <a:r>
              <a:rPr lang="fr-FR" sz="2400" dirty="0" err="1">
                <a:solidFill>
                  <a:prstClr val="white"/>
                </a:solidFill>
                <a:latin typeface="Century Gothic" panose="020F0302020204030204"/>
              </a:rPr>
              <a:t>Nicht</a:t>
            </a:r>
            <a:r>
              <a:rPr lang="fr-FR" sz="2400" dirty="0">
                <a:solidFill>
                  <a:prstClr val="white"/>
                </a:solidFill>
                <a:latin typeface="Century Gothic" panose="020F0302020204030204"/>
              </a:rPr>
              <a:t> </a:t>
            </a:r>
            <a:r>
              <a:rPr lang="fr-FR" sz="2400" dirty="0" err="1">
                <a:solidFill>
                  <a:prstClr val="white"/>
                </a:solidFill>
                <a:latin typeface="Century Gothic" panose="020F0302020204030204"/>
              </a:rPr>
              <a:t>wahr</a:t>
            </a:r>
            <a:r>
              <a:rPr lang="fr-FR" sz="2400" dirty="0">
                <a:solidFill>
                  <a:prstClr val="white"/>
                </a:solidFill>
                <a:latin typeface="Century Gothic" panose="020F0302020204030204"/>
              </a:rPr>
              <a:t>?</a:t>
            </a:r>
            <a:endParaRPr kumimoji="0" lang="fr-FR" sz="2400" i="0" u="none" strike="noStrike" kern="1200" cap="none" spc="0" normalizeH="0" baseline="0" noProof="0" dirty="0">
              <a:ln>
                <a:noFill/>
              </a:ln>
              <a:solidFill>
                <a:prstClr val="white"/>
              </a:solidFill>
              <a:effectLst/>
              <a:uLnTx/>
              <a:uFillTx/>
              <a:latin typeface="Century Gothic" panose="020F0302020204030204"/>
            </a:endParaRPr>
          </a:p>
        </p:txBody>
      </p:sp>
      <p:pic>
        <p:nvPicPr>
          <p:cNvPr id="15" name="Picture 14">
            <a:extLst>
              <a:ext uri="{FF2B5EF4-FFF2-40B4-BE49-F238E27FC236}">
                <a16:creationId xmlns:a16="http://schemas.microsoft.com/office/drawing/2014/main" id="{A1BA14CA-66CE-4CB9-AFB9-E53C08CF064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18980" y="4776538"/>
            <a:ext cx="1414780" cy="1240950"/>
          </a:xfrm>
          <a:prstGeom prst="rect">
            <a:avLst/>
          </a:prstGeom>
        </p:spPr>
      </p:pic>
      <p:sp>
        <p:nvSpPr>
          <p:cNvPr id="5" name="Speech Bubble: Rectangle with Corners Rounded 4">
            <a:extLst>
              <a:ext uri="{FF2B5EF4-FFF2-40B4-BE49-F238E27FC236}">
                <a16:creationId xmlns:a16="http://schemas.microsoft.com/office/drawing/2014/main" id="{B54688FD-275C-4A94-9B8F-60D319FB5A36}"/>
              </a:ext>
            </a:extLst>
          </p:cNvPr>
          <p:cNvSpPr/>
          <p:nvPr/>
        </p:nvSpPr>
        <p:spPr>
          <a:xfrm>
            <a:off x="4704347" y="4490645"/>
            <a:ext cx="4283242" cy="854242"/>
          </a:xfrm>
          <a:prstGeom prst="wedgeRoundRectCallout">
            <a:avLst>
              <a:gd name="adj1" fmla="val 64521"/>
              <a:gd name="adj2" fmla="val 36364"/>
              <a:gd name="adj3" fmla="val 16667"/>
            </a:avLst>
          </a:prstGeom>
          <a:solidFill>
            <a:schemeClr val="bg1"/>
          </a:solidFill>
          <a:ln w="28575">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5">
                    <a:lumMod val="50000"/>
                  </a:schemeClr>
                </a:solidFill>
              </a:rPr>
              <a:t>Wo</a:t>
            </a:r>
            <a:r>
              <a:rPr lang="en-GB" sz="2400" dirty="0">
                <a:solidFill>
                  <a:schemeClr val="accent5">
                    <a:lumMod val="50000"/>
                  </a:schemeClr>
                </a:solidFill>
              </a:rPr>
              <a:t> </a:t>
            </a:r>
            <a:r>
              <a:rPr lang="en-GB" sz="2400" dirty="0" err="1">
                <a:solidFill>
                  <a:schemeClr val="accent5">
                    <a:lumMod val="50000"/>
                  </a:schemeClr>
                </a:solidFill>
              </a:rPr>
              <a:t>sollst</a:t>
            </a:r>
            <a:r>
              <a:rPr lang="en-GB" sz="2400" dirty="0">
                <a:solidFill>
                  <a:schemeClr val="accent5">
                    <a:lumMod val="50000"/>
                  </a:schemeClr>
                </a:solidFill>
              </a:rPr>
              <a:t> du die Tickets </a:t>
            </a:r>
            <a:r>
              <a:rPr lang="en-GB" sz="2400" dirty="0" err="1">
                <a:solidFill>
                  <a:schemeClr val="accent5">
                    <a:lumMod val="50000"/>
                  </a:schemeClr>
                </a:solidFill>
              </a:rPr>
              <a:t>kaufen</a:t>
            </a:r>
            <a:r>
              <a:rPr lang="en-GB" sz="2400" dirty="0">
                <a:solidFill>
                  <a:schemeClr val="accent5">
                    <a:lumMod val="50000"/>
                  </a:schemeClr>
                </a:solidFill>
              </a:rPr>
              <a:t>?</a:t>
            </a:r>
          </a:p>
        </p:txBody>
      </p:sp>
      <p:pic>
        <p:nvPicPr>
          <p:cNvPr id="19" name="Picture 18">
            <a:extLst>
              <a:ext uri="{FF2B5EF4-FFF2-40B4-BE49-F238E27FC236}">
                <a16:creationId xmlns:a16="http://schemas.microsoft.com/office/drawing/2014/main" id="{BFCB8421-6F12-410A-8965-789BC19CEB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39007" y="4630248"/>
            <a:ext cx="1438466" cy="1447609"/>
          </a:xfrm>
          <a:prstGeom prst="rect">
            <a:avLst/>
          </a:prstGeom>
        </p:spPr>
      </p:pic>
      <p:sp>
        <p:nvSpPr>
          <p:cNvPr id="22" name="Speech Bubble: Rectangle with Corners Rounded 21">
            <a:extLst>
              <a:ext uri="{FF2B5EF4-FFF2-40B4-BE49-F238E27FC236}">
                <a16:creationId xmlns:a16="http://schemas.microsoft.com/office/drawing/2014/main" id="{B968DD80-F3C1-4048-B5DB-845C9D08072E}"/>
              </a:ext>
            </a:extLst>
          </p:cNvPr>
          <p:cNvSpPr/>
          <p:nvPr/>
        </p:nvSpPr>
        <p:spPr>
          <a:xfrm>
            <a:off x="741947" y="3433240"/>
            <a:ext cx="7186864" cy="854242"/>
          </a:xfrm>
          <a:prstGeom prst="wedgeRoundRectCallout">
            <a:avLst>
              <a:gd name="adj1" fmla="val -36322"/>
              <a:gd name="adj2" fmla="val 112420"/>
              <a:gd name="adj3" fmla="val 16667"/>
            </a:avLst>
          </a:prstGeom>
          <a:noFill/>
          <a:ln w="28575">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accent5">
                    <a:lumMod val="50000"/>
                  </a:schemeClr>
                </a:solidFill>
              </a:rPr>
              <a:t>Im</a:t>
            </a:r>
            <a:r>
              <a:rPr lang="en-GB" sz="2400" b="1" dirty="0">
                <a:solidFill>
                  <a:schemeClr val="accent5">
                    <a:lumMod val="50000"/>
                  </a:schemeClr>
                </a:solidFill>
              </a:rPr>
              <a:t> Internet </a:t>
            </a:r>
            <a:r>
              <a:rPr lang="en-GB" sz="2400" dirty="0" err="1">
                <a:solidFill>
                  <a:schemeClr val="accent5">
                    <a:lumMod val="50000"/>
                  </a:schemeClr>
                </a:solidFill>
              </a:rPr>
              <a:t>soll</a:t>
            </a:r>
            <a:r>
              <a:rPr lang="en-GB" sz="2400" dirty="0">
                <a:solidFill>
                  <a:schemeClr val="accent5">
                    <a:lumMod val="50000"/>
                  </a:schemeClr>
                </a:solidFill>
              </a:rPr>
              <a:t> ich die Tickets </a:t>
            </a:r>
            <a:r>
              <a:rPr lang="en-GB" sz="2400" dirty="0" err="1">
                <a:solidFill>
                  <a:schemeClr val="accent5">
                    <a:lumMod val="50000"/>
                  </a:schemeClr>
                </a:solidFill>
              </a:rPr>
              <a:t>kaufen</a:t>
            </a:r>
            <a:r>
              <a:rPr lang="en-GB" sz="2400" dirty="0">
                <a:solidFill>
                  <a:schemeClr val="accent5">
                    <a:lumMod val="50000"/>
                  </a:schemeClr>
                </a:solidFill>
              </a:rPr>
              <a:t>.</a:t>
            </a:r>
          </a:p>
        </p:txBody>
      </p:sp>
    </p:spTree>
    <p:extLst>
      <p:ext uri="{BB962C8B-B14F-4D97-AF65-F5344CB8AC3E}">
        <p14:creationId xmlns:p14="http://schemas.microsoft.com/office/powerpoint/2010/main" val="936540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5" grpId="0" animBg="1"/>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3" name="Speech Bubble: Rectangle with Corners Rounded 22">
            <a:extLst>
              <a:ext uri="{FF2B5EF4-FFF2-40B4-BE49-F238E27FC236}">
                <a16:creationId xmlns:a16="http://schemas.microsoft.com/office/drawing/2014/main" id="{10517AC3-9E7D-4E84-A0D9-E86A33F01F40}"/>
              </a:ext>
            </a:extLst>
          </p:cNvPr>
          <p:cNvSpPr/>
          <p:nvPr/>
        </p:nvSpPr>
        <p:spPr>
          <a:xfrm>
            <a:off x="4704347" y="4486137"/>
            <a:ext cx="4283242" cy="854242"/>
          </a:xfrm>
          <a:prstGeom prst="wedgeRoundRectCallout">
            <a:avLst>
              <a:gd name="adj1" fmla="val 64521"/>
              <a:gd name="adj2" fmla="val 36364"/>
              <a:gd name="adj3" fmla="val 16667"/>
            </a:avLst>
          </a:prstGeom>
          <a:noFill/>
          <a:ln w="28575">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5">
                    <a:lumMod val="50000"/>
                  </a:schemeClr>
                </a:solidFill>
              </a:rPr>
              <a:t>What</a:t>
            </a:r>
            <a:r>
              <a:rPr lang="en-GB" sz="2400" dirty="0">
                <a:solidFill>
                  <a:schemeClr val="accent5">
                    <a:lumMod val="50000"/>
                  </a:schemeClr>
                </a:solidFill>
              </a:rPr>
              <a:t> should you buy?</a:t>
            </a: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641432" cy="869950"/>
          </a:xfrm>
          <a:prstGeom prst="rect">
            <a:avLst/>
          </a:prstGeom>
        </p:spPr>
      </p:pic>
      <p:sp>
        <p:nvSpPr>
          <p:cNvPr id="4" name="Title 3"/>
          <p:cNvSpPr>
            <a:spLocks noGrp="1"/>
          </p:cNvSpPr>
          <p:nvPr>
            <p:ph type="title"/>
          </p:nvPr>
        </p:nvSpPr>
        <p:spPr>
          <a:xfrm>
            <a:off x="1" y="294041"/>
            <a:ext cx="5775158" cy="707849"/>
          </a:xfrm>
        </p:spPr>
        <p:txBody>
          <a:bodyPr>
            <a:normAutofit fontScale="90000"/>
          </a:bodyPr>
          <a:lstStyle/>
          <a:p>
            <a:r>
              <a:rPr lang="en-GB" sz="3600" b="1" dirty="0" err="1">
                <a:solidFill>
                  <a:schemeClr val="bg1"/>
                </a:solidFill>
              </a:rPr>
              <a:t>Fragen</a:t>
            </a:r>
            <a:r>
              <a:rPr lang="en-GB" sz="3600" b="1" dirty="0">
                <a:solidFill>
                  <a:schemeClr val="bg1"/>
                </a:solidFill>
              </a:rPr>
              <a:t> und </a:t>
            </a:r>
            <a:r>
              <a:rPr lang="en-GB" sz="3600" b="1" dirty="0" err="1">
                <a:solidFill>
                  <a:schemeClr val="bg1"/>
                </a:solidFill>
              </a:rPr>
              <a:t>Antworten</a:t>
            </a:r>
            <a:r>
              <a:rPr lang="en-GB" sz="3600" b="1" dirty="0">
                <a:solidFill>
                  <a:schemeClr val="bg1"/>
                </a:solidFill>
              </a:rPr>
              <a:t> [5/6]</a:t>
            </a:r>
          </a:p>
        </p:txBody>
      </p:sp>
      <p:sp>
        <p:nvSpPr>
          <p:cNvPr id="29" name="Rounded Rectangle 11">
            <a:extLst>
              <a:ext uri="{FF2B5EF4-FFF2-40B4-BE49-F238E27FC236}">
                <a16:creationId xmlns:a16="http://schemas.microsoft.com/office/drawing/2014/main" id="{CC00B13A-C696-422F-8B67-226EDD080260}"/>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2" name="Picture 11">
            <a:extLst>
              <a:ext uri="{FF2B5EF4-FFF2-40B4-BE49-F238E27FC236}">
                <a16:creationId xmlns:a16="http://schemas.microsoft.com/office/drawing/2014/main" id="{1A36CC80-1693-4246-A965-DFE1BA9EE5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15975" y="1163991"/>
            <a:ext cx="1438466" cy="1447609"/>
          </a:xfrm>
          <a:prstGeom prst="rect">
            <a:avLst/>
          </a:prstGeom>
        </p:spPr>
      </p:pic>
      <p:sp>
        <p:nvSpPr>
          <p:cNvPr id="14" name="Speech Bubble: Rectangle with Corners Rounded 13">
            <a:extLst>
              <a:ext uri="{FF2B5EF4-FFF2-40B4-BE49-F238E27FC236}">
                <a16:creationId xmlns:a16="http://schemas.microsoft.com/office/drawing/2014/main" id="{0B9F04BB-36B4-49B8-88FA-49E3EDA99589}"/>
              </a:ext>
            </a:extLst>
          </p:cNvPr>
          <p:cNvSpPr/>
          <p:nvPr/>
        </p:nvSpPr>
        <p:spPr>
          <a:xfrm>
            <a:off x="2743200" y="1273024"/>
            <a:ext cx="7435515" cy="869950"/>
          </a:xfrm>
          <a:prstGeom prst="wedgeRoundRectCallout">
            <a:avLst>
              <a:gd name="adj1" fmla="val -57005"/>
              <a:gd name="adj2" fmla="val 20657"/>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dirty="0" err="1">
                <a:solidFill>
                  <a:prstClr val="white"/>
                </a:solidFill>
                <a:latin typeface="Century Gothic" panose="020F0302020204030204"/>
              </a:rPr>
              <a:t>Also</a:t>
            </a:r>
            <a:r>
              <a:rPr lang="fr-FR" sz="2400" dirty="0">
                <a:solidFill>
                  <a:prstClr val="white"/>
                </a:solidFill>
                <a:latin typeface="Century Gothic" panose="020F0302020204030204"/>
              </a:rPr>
              <a:t>, </a:t>
            </a:r>
            <a:r>
              <a:rPr lang="fr-FR" sz="2400" dirty="0" err="1">
                <a:solidFill>
                  <a:prstClr val="white"/>
                </a:solidFill>
                <a:latin typeface="Century Gothic" panose="020F0302020204030204"/>
              </a:rPr>
              <a:t>ich</a:t>
            </a:r>
            <a:r>
              <a:rPr lang="fr-FR" sz="2400" dirty="0">
                <a:solidFill>
                  <a:prstClr val="white"/>
                </a:solidFill>
                <a:latin typeface="Century Gothic" panose="020F0302020204030204"/>
              </a:rPr>
              <a:t> </a:t>
            </a:r>
            <a:r>
              <a:rPr lang="fr-FR" sz="2400" dirty="0" err="1">
                <a:solidFill>
                  <a:prstClr val="white"/>
                </a:solidFill>
                <a:latin typeface="Century Gothic" panose="020F0302020204030204"/>
              </a:rPr>
              <a:t>soll</a:t>
            </a:r>
            <a:r>
              <a:rPr lang="fr-FR" sz="2400" dirty="0">
                <a:solidFill>
                  <a:prstClr val="white"/>
                </a:solidFill>
                <a:latin typeface="Century Gothic" panose="020F0302020204030204"/>
              </a:rPr>
              <a:t> die Tickets </a:t>
            </a:r>
            <a:r>
              <a:rPr lang="fr-FR" sz="2400" dirty="0" err="1">
                <a:solidFill>
                  <a:prstClr val="white"/>
                </a:solidFill>
                <a:latin typeface="Century Gothic" panose="020F0302020204030204"/>
              </a:rPr>
              <a:t>am</a:t>
            </a:r>
            <a:r>
              <a:rPr lang="fr-FR" sz="2400" dirty="0">
                <a:solidFill>
                  <a:prstClr val="white"/>
                </a:solidFill>
                <a:latin typeface="Century Gothic" panose="020F0302020204030204"/>
              </a:rPr>
              <a:t> </a:t>
            </a:r>
            <a:r>
              <a:rPr lang="fr-FR" sz="2400" dirty="0" err="1">
                <a:solidFill>
                  <a:prstClr val="white"/>
                </a:solidFill>
                <a:latin typeface="Century Gothic" panose="020F0302020204030204"/>
              </a:rPr>
              <a:t>Dienstagabend</a:t>
            </a:r>
            <a:r>
              <a:rPr lang="fr-FR" sz="2400" dirty="0">
                <a:solidFill>
                  <a:prstClr val="white"/>
                </a:solidFill>
                <a:latin typeface="Century Gothic" panose="020F0302020204030204"/>
              </a:rPr>
              <a:t> mit </a:t>
            </a:r>
            <a:r>
              <a:rPr lang="fr-FR" sz="2400" dirty="0" err="1">
                <a:solidFill>
                  <a:prstClr val="white"/>
                </a:solidFill>
                <a:latin typeface="Century Gothic" panose="020F0302020204030204"/>
              </a:rPr>
              <a:t>Muttis</a:t>
            </a:r>
            <a:r>
              <a:rPr lang="fr-FR" sz="2400" dirty="0">
                <a:solidFill>
                  <a:prstClr val="white"/>
                </a:solidFill>
                <a:latin typeface="Century Gothic" panose="020F0302020204030204"/>
              </a:rPr>
              <a:t> </a:t>
            </a:r>
            <a:r>
              <a:rPr lang="fr-FR" sz="2400" dirty="0" err="1">
                <a:solidFill>
                  <a:prstClr val="white"/>
                </a:solidFill>
                <a:latin typeface="Century Gothic" panose="020F0302020204030204"/>
              </a:rPr>
              <a:t>Kreditkarte</a:t>
            </a:r>
            <a:r>
              <a:rPr lang="fr-FR" sz="2400" dirty="0">
                <a:solidFill>
                  <a:prstClr val="white"/>
                </a:solidFill>
                <a:latin typeface="Century Gothic" panose="020F0302020204030204"/>
              </a:rPr>
              <a:t> </a:t>
            </a:r>
            <a:r>
              <a:rPr lang="fr-FR" sz="2400" dirty="0" err="1">
                <a:solidFill>
                  <a:prstClr val="white"/>
                </a:solidFill>
                <a:latin typeface="Century Gothic" panose="020F0302020204030204"/>
              </a:rPr>
              <a:t>im</a:t>
            </a:r>
            <a:r>
              <a:rPr lang="fr-FR" sz="2400" dirty="0">
                <a:solidFill>
                  <a:prstClr val="white"/>
                </a:solidFill>
                <a:latin typeface="Century Gothic" panose="020F0302020204030204"/>
              </a:rPr>
              <a:t> Internet </a:t>
            </a:r>
            <a:r>
              <a:rPr lang="fr-FR" sz="2400" dirty="0" err="1">
                <a:solidFill>
                  <a:prstClr val="white"/>
                </a:solidFill>
                <a:latin typeface="Century Gothic" panose="020F0302020204030204"/>
              </a:rPr>
              <a:t>kaufen</a:t>
            </a:r>
            <a:r>
              <a:rPr lang="fr-FR" sz="2400" dirty="0">
                <a:solidFill>
                  <a:prstClr val="white"/>
                </a:solidFill>
                <a:latin typeface="Century Gothic" panose="020F0302020204030204"/>
              </a:rPr>
              <a:t>! </a:t>
            </a:r>
            <a:r>
              <a:rPr lang="fr-FR" sz="2400" dirty="0" err="1">
                <a:solidFill>
                  <a:prstClr val="white"/>
                </a:solidFill>
                <a:latin typeface="Century Gothic" panose="020F0302020204030204"/>
              </a:rPr>
              <a:t>Nicht</a:t>
            </a:r>
            <a:r>
              <a:rPr lang="fr-FR" sz="2400" dirty="0">
                <a:solidFill>
                  <a:prstClr val="white"/>
                </a:solidFill>
                <a:latin typeface="Century Gothic" panose="020F0302020204030204"/>
              </a:rPr>
              <a:t> </a:t>
            </a:r>
            <a:r>
              <a:rPr lang="fr-FR" sz="2400" dirty="0" err="1">
                <a:solidFill>
                  <a:prstClr val="white"/>
                </a:solidFill>
                <a:latin typeface="Century Gothic" panose="020F0302020204030204"/>
              </a:rPr>
              <a:t>wahr</a:t>
            </a:r>
            <a:r>
              <a:rPr lang="fr-FR" sz="2400" dirty="0">
                <a:solidFill>
                  <a:prstClr val="white"/>
                </a:solidFill>
                <a:latin typeface="Century Gothic" panose="020F0302020204030204"/>
              </a:rPr>
              <a:t>?</a:t>
            </a:r>
            <a:endParaRPr kumimoji="0" lang="fr-FR" sz="2400" i="0" u="none" strike="noStrike" kern="1200" cap="none" spc="0" normalizeH="0" baseline="0" noProof="0" dirty="0">
              <a:ln>
                <a:noFill/>
              </a:ln>
              <a:solidFill>
                <a:prstClr val="white"/>
              </a:solidFill>
              <a:effectLst/>
              <a:uLnTx/>
              <a:uFillTx/>
              <a:latin typeface="Century Gothic" panose="020F0302020204030204"/>
            </a:endParaRPr>
          </a:p>
        </p:txBody>
      </p:sp>
      <p:pic>
        <p:nvPicPr>
          <p:cNvPr id="15" name="Picture 14">
            <a:extLst>
              <a:ext uri="{FF2B5EF4-FFF2-40B4-BE49-F238E27FC236}">
                <a16:creationId xmlns:a16="http://schemas.microsoft.com/office/drawing/2014/main" id="{A1BA14CA-66CE-4CB9-AFB9-E53C08CF064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18980" y="4776538"/>
            <a:ext cx="1414780" cy="1240950"/>
          </a:xfrm>
          <a:prstGeom prst="rect">
            <a:avLst/>
          </a:prstGeom>
        </p:spPr>
      </p:pic>
      <p:sp>
        <p:nvSpPr>
          <p:cNvPr id="5" name="Speech Bubble: Rectangle with Corners Rounded 4">
            <a:extLst>
              <a:ext uri="{FF2B5EF4-FFF2-40B4-BE49-F238E27FC236}">
                <a16:creationId xmlns:a16="http://schemas.microsoft.com/office/drawing/2014/main" id="{B54688FD-275C-4A94-9B8F-60D319FB5A36}"/>
              </a:ext>
            </a:extLst>
          </p:cNvPr>
          <p:cNvSpPr/>
          <p:nvPr/>
        </p:nvSpPr>
        <p:spPr>
          <a:xfrm>
            <a:off x="4704347" y="4486137"/>
            <a:ext cx="4283242" cy="854242"/>
          </a:xfrm>
          <a:prstGeom prst="wedgeRoundRectCallout">
            <a:avLst>
              <a:gd name="adj1" fmla="val 64521"/>
              <a:gd name="adj2" fmla="val 36364"/>
              <a:gd name="adj3" fmla="val 16667"/>
            </a:avLst>
          </a:prstGeom>
          <a:solidFill>
            <a:schemeClr val="bg1"/>
          </a:solidFill>
          <a:ln w="28575">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5">
                    <a:lumMod val="50000"/>
                  </a:schemeClr>
                </a:solidFill>
              </a:rPr>
              <a:t>Was</a:t>
            </a:r>
            <a:r>
              <a:rPr lang="en-GB" sz="2400" dirty="0">
                <a:solidFill>
                  <a:schemeClr val="accent5">
                    <a:lumMod val="50000"/>
                  </a:schemeClr>
                </a:solidFill>
              </a:rPr>
              <a:t> </a:t>
            </a:r>
            <a:r>
              <a:rPr lang="en-GB" sz="2400" dirty="0" err="1">
                <a:solidFill>
                  <a:schemeClr val="accent5">
                    <a:lumMod val="50000"/>
                  </a:schemeClr>
                </a:solidFill>
              </a:rPr>
              <a:t>sollst</a:t>
            </a:r>
            <a:r>
              <a:rPr lang="en-GB" sz="2400" dirty="0">
                <a:solidFill>
                  <a:schemeClr val="accent5">
                    <a:lumMod val="50000"/>
                  </a:schemeClr>
                </a:solidFill>
              </a:rPr>
              <a:t> du </a:t>
            </a:r>
            <a:r>
              <a:rPr lang="en-GB" sz="2400" dirty="0" err="1">
                <a:solidFill>
                  <a:schemeClr val="accent5">
                    <a:lumMod val="50000"/>
                  </a:schemeClr>
                </a:solidFill>
              </a:rPr>
              <a:t>kaufen</a:t>
            </a:r>
            <a:r>
              <a:rPr lang="en-GB" sz="2400" dirty="0">
                <a:solidFill>
                  <a:schemeClr val="accent5">
                    <a:lumMod val="50000"/>
                  </a:schemeClr>
                </a:solidFill>
              </a:rPr>
              <a:t>?</a:t>
            </a:r>
          </a:p>
        </p:txBody>
      </p:sp>
      <p:pic>
        <p:nvPicPr>
          <p:cNvPr id="19" name="Picture 18">
            <a:extLst>
              <a:ext uri="{FF2B5EF4-FFF2-40B4-BE49-F238E27FC236}">
                <a16:creationId xmlns:a16="http://schemas.microsoft.com/office/drawing/2014/main" id="{BFCB8421-6F12-410A-8965-789BC19CEB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39007" y="4630248"/>
            <a:ext cx="1438466" cy="1447609"/>
          </a:xfrm>
          <a:prstGeom prst="rect">
            <a:avLst/>
          </a:prstGeom>
        </p:spPr>
      </p:pic>
      <p:sp>
        <p:nvSpPr>
          <p:cNvPr id="22" name="Speech Bubble: Rectangle with Corners Rounded 21">
            <a:extLst>
              <a:ext uri="{FF2B5EF4-FFF2-40B4-BE49-F238E27FC236}">
                <a16:creationId xmlns:a16="http://schemas.microsoft.com/office/drawing/2014/main" id="{B968DD80-F3C1-4048-B5DB-845C9D08072E}"/>
              </a:ext>
            </a:extLst>
          </p:cNvPr>
          <p:cNvSpPr/>
          <p:nvPr/>
        </p:nvSpPr>
        <p:spPr>
          <a:xfrm>
            <a:off x="741947" y="3433240"/>
            <a:ext cx="4166937" cy="854242"/>
          </a:xfrm>
          <a:prstGeom prst="wedgeRoundRectCallout">
            <a:avLst>
              <a:gd name="adj1" fmla="val -36322"/>
              <a:gd name="adj2" fmla="val 112420"/>
              <a:gd name="adj3" fmla="val 16667"/>
            </a:avLst>
          </a:prstGeom>
          <a:noFill/>
          <a:ln w="28575">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5">
                    <a:lumMod val="50000"/>
                  </a:schemeClr>
                </a:solidFill>
              </a:rPr>
              <a:t>Die Tickets </a:t>
            </a:r>
            <a:r>
              <a:rPr lang="en-GB" sz="2400" dirty="0" err="1">
                <a:solidFill>
                  <a:schemeClr val="accent5">
                    <a:lumMod val="50000"/>
                  </a:schemeClr>
                </a:solidFill>
              </a:rPr>
              <a:t>soll</a:t>
            </a:r>
            <a:r>
              <a:rPr lang="en-GB" sz="2400" dirty="0">
                <a:solidFill>
                  <a:schemeClr val="accent5">
                    <a:lumMod val="50000"/>
                  </a:schemeClr>
                </a:solidFill>
              </a:rPr>
              <a:t> ich </a:t>
            </a:r>
            <a:r>
              <a:rPr lang="en-GB" sz="2400" dirty="0" err="1">
                <a:solidFill>
                  <a:schemeClr val="accent5">
                    <a:lumMod val="50000"/>
                  </a:schemeClr>
                </a:solidFill>
              </a:rPr>
              <a:t>kaufen</a:t>
            </a:r>
            <a:r>
              <a:rPr lang="en-GB" sz="2400" dirty="0">
                <a:solidFill>
                  <a:schemeClr val="accent5">
                    <a:lumMod val="50000"/>
                  </a:schemeClr>
                </a:solidFill>
              </a:rPr>
              <a:t>!</a:t>
            </a:r>
          </a:p>
        </p:txBody>
      </p:sp>
    </p:spTree>
    <p:extLst>
      <p:ext uri="{BB962C8B-B14F-4D97-AF65-F5344CB8AC3E}">
        <p14:creationId xmlns:p14="http://schemas.microsoft.com/office/powerpoint/2010/main" val="2475875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5" grpId="0" animBg="1"/>
      <p:bldP spid="2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3" name="Speech Bubble: Rectangle with Corners Rounded 22">
            <a:extLst>
              <a:ext uri="{FF2B5EF4-FFF2-40B4-BE49-F238E27FC236}">
                <a16:creationId xmlns:a16="http://schemas.microsoft.com/office/drawing/2014/main" id="{10517AC3-9E7D-4E84-A0D9-E86A33F01F40}"/>
              </a:ext>
            </a:extLst>
          </p:cNvPr>
          <p:cNvSpPr/>
          <p:nvPr/>
        </p:nvSpPr>
        <p:spPr>
          <a:xfrm>
            <a:off x="4704347" y="4486137"/>
            <a:ext cx="4283242" cy="854242"/>
          </a:xfrm>
          <a:prstGeom prst="wedgeRoundRectCallout">
            <a:avLst>
              <a:gd name="adj1" fmla="val 64521"/>
              <a:gd name="adj2" fmla="val 36364"/>
              <a:gd name="adj3" fmla="val 16667"/>
            </a:avLst>
          </a:prstGeom>
          <a:noFill/>
          <a:ln w="28575">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5">
                    <a:lumMod val="50000"/>
                  </a:schemeClr>
                </a:solidFill>
              </a:rPr>
              <a:t>How much </a:t>
            </a:r>
            <a:r>
              <a:rPr lang="en-GB" sz="2400" dirty="0">
                <a:solidFill>
                  <a:schemeClr val="accent5">
                    <a:lumMod val="50000"/>
                  </a:schemeClr>
                </a:solidFill>
              </a:rPr>
              <a:t>should a ticket cost?</a:t>
            </a: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641432" cy="869950"/>
          </a:xfrm>
          <a:prstGeom prst="rect">
            <a:avLst/>
          </a:prstGeom>
        </p:spPr>
      </p:pic>
      <p:sp>
        <p:nvSpPr>
          <p:cNvPr id="4" name="Title 3"/>
          <p:cNvSpPr>
            <a:spLocks noGrp="1"/>
          </p:cNvSpPr>
          <p:nvPr>
            <p:ph type="title"/>
          </p:nvPr>
        </p:nvSpPr>
        <p:spPr>
          <a:xfrm>
            <a:off x="1" y="294041"/>
            <a:ext cx="5775158" cy="707849"/>
          </a:xfrm>
        </p:spPr>
        <p:txBody>
          <a:bodyPr>
            <a:normAutofit fontScale="90000"/>
          </a:bodyPr>
          <a:lstStyle/>
          <a:p>
            <a:r>
              <a:rPr lang="en-GB" sz="3600" b="1" dirty="0" err="1">
                <a:solidFill>
                  <a:schemeClr val="bg1"/>
                </a:solidFill>
              </a:rPr>
              <a:t>Fragen</a:t>
            </a:r>
            <a:r>
              <a:rPr lang="en-GB" sz="3600" b="1" dirty="0">
                <a:solidFill>
                  <a:schemeClr val="bg1"/>
                </a:solidFill>
              </a:rPr>
              <a:t> und </a:t>
            </a:r>
            <a:r>
              <a:rPr lang="en-GB" sz="3600" b="1" dirty="0" err="1">
                <a:solidFill>
                  <a:schemeClr val="bg1"/>
                </a:solidFill>
              </a:rPr>
              <a:t>Antworten</a:t>
            </a:r>
            <a:r>
              <a:rPr lang="en-GB" sz="3600" b="1" dirty="0">
                <a:solidFill>
                  <a:schemeClr val="bg1"/>
                </a:solidFill>
              </a:rPr>
              <a:t> [6/6]</a:t>
            </a:r>
          </a:p>
        </p:txBody>
      </p:sp>
      <p:sp>
        <p:nvSpPr>
          <p:cNvPr id="29" name="Rounded Rectangle 11">
            <a:extLst>
              <a:ext uri="{FF2B5EF4-FFF2-40B4-BE49-F238E27FC236}">
                <a16:creationId xmlns:a16="http://schemas.microsoft.com/office/drawing/2014/main" id="{CC00B13A-C696-422F-8B67-226EDD080260}"/>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2" name="Picture 11">
            <a:extLst>
              <a:ext uri="{FF2B5EF4-FFF2-40B4-BE49-F238E27FC236}">
                <a16:creationId xmlns:a16="http://schemas.microsoft.com/office/drawing/2014/main" id="{1A36CC80-1693-4246-A965-DFE1BA9EE5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15975" y="1163991"/>
            <a:ext cx="1438466" cy="1447609"/>
          </a:xfrm>
          <a:prstGeom prst="rect">
            <a:avLst/>
          </a:prstGeom>
        </p:spPr>
      </p:pic>
      <p:sp>
        <p:nvSpPr>
          <p:cNvPr id="14" name="Speech Bubble: Rectangle with Corners Rounded 13">
            <a:extLst>
              <a:ext uri="{FF2B5EF4-FFF2-40B4-BE49-F238E27FC236}">
                <a16:creationId xmlns:a16="http://schemas.microsoft.com/office/drawing/2014/main" id="{0B9F04BB-36B4-49B8-88FA-49E3EDA99589}"/>
              </a:ext>
            </a:extLst>
          </p:cNvPr>
          <p:cNvSpPr/>
          <p:nvPr/>
        </p:nvSpPr>
        <p:spPr>
          <a:xfrm>
            <a:off x="2743200" y="1273024"/>
            <a:ext cx="7435515" cy="869950"/>
          </a:xfrm>
          <a:prstGeom prst="wedgeRoundRectCallout">
            <a:avLst>
              <a:gd name="adj1" fmla="val -57005"/>
              <a:gd name="adj2" fmla="val 20657"/>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dirty="0" err="1">
                <a:solidFill>
                  <a:prstClr val="white"/>
                </a:solidFill>
                <a:latin typeface="Century Gothic" panose="020F0302020204030204"/>
              </a:rPr>
              <a:t>Also</a:t>
            </a:r>
            <a:r>
              <a:rPr lang="fr-FR" sz="2400" dirty="0">
                <a:solidFill>
                  <a:prstClr val="white"/>
                </a:solidFill>
                <a:latin typeface="Century Gothic" panose="020F0302020204030204"/>
              </a:rPr>
              <a:t>, </a:t>
            </a:r>
            <a:r>
              <a:rPr lang="fr-FR" sz="2400" dirty="0" err="1">
                <a:solidFill>
                  <a:prstClr val="white"/>
                </a:solidFill>
                <a:latin typeface="Century Gothic" panose="020F0302020204030204"/>
              </a:rPr>
              <a:t>ich</a:t>
            </a:r>
            <a:r>
              <a:rPr lang="fr-FR" sz="2400" dirty="0">
                <a:solidFill>
                  <a:prstClr val="white"/>
                </a:solidFill>
                <a:latin typeface="Century Gothic" panose="020F0302020204030204"/>
              </a:rPr>
              <a:t> </a:t>
            </a:r>
            <a:r>
              <a:rPr lang="fr-FR" sz="2400" dirty="0" err="1">
                <a:solidFill>
                  <a:prstClr val="white"/>
                </a:solidFill>
                <a:latin typeface="Century Gothic" panose="020F0302020204030204"/>
              </a:rPr>
              <a:t>soll</a:t>
            </a:r>
            <a:r>
              <a:rPr lang="fr-FR" sz="2400" dirty="0">
                <a:solidFill>
                  <a:prstClr val="white"/>
                </a:solidFill>
                <a:latin typeface="Century Gothic" panose="020F0302020204030204"/>
              </a:rPr>
              <a:t> die Tickets </a:t>
            </a:r>
            <a:r>
              <a:rPr lang="fr-FR" sz="2400" dirty="0" err="1">
                <a:solidFill>
                  <a:prstClr val="white"/>
                </a:solidFill>
                <a:latin typeface="Century Gothic" panose="020F0302020204030204"/>
              </a:rPr>
              <a:t>am</a:t>
            </a:r>
            <a:r>
              <a:rPr lang="fr-FR" sz="2400" dirty="0">
                <a:solidFill>
                  <a:prstClr val="white"/>
                </a:solidFill>
                <a:latin typeface="Century Gothic" panose="020F0302020204030204"/>
              </a:rPr>
              <a:t> </a:t>
            </a:r>
            <a:r>
              <a:rPr lang="fr-FR" sz="2400" dirty="0" err="1">
                <a:solidFill>
                  <a:prstClr val="white"/>
                </a:solidFill>
                <a:latin typeface="Century Gothic" panose="020F0302020204030204"/>
              </a:rPr>
              <a:t>Dienstagabend</a:t>
            </a:r>
            <a:r>
              <a:rPr lang="fr-FR" sz="2400" dirty="0">
                <a:solidFill>
                  <a:prstClr val="white"/>
                </a:solidFill>
                <a:latin typeface="Century Gothic" panose="020F0302020204030204"/>
              </a:rPr>
              <a:t> mit </a:t>
            </a:r>
            <a:r>
              <a:rPr lang="fr-FR" sz="2400" dirty="0" err="1">
                <a:solidFill>
                  <a:prstClr val="white"/>
                </a:solidFill>
                <a:latin typeface="Century Gothic" panose="020F0302020204030204"/>
              </a:rPr>
              <a:t>Muttis</a:t>
            </a:r>
            <a:r>
              <a:rPr lang="fr-FR" sz="2400" dirty="0">
                <a:solidFill>
                  <a:prstClr val="white"/>
                </a:solidFill>
                <a:latin typeface="Century Gothic" panose="020F0302020204030204"/>
              </a:rPr>
              <a:t> </a:t>
            </a:r>
            <a:r>
              <a:rPr lang="fr-FR" sz="2400" dirty="0" err="1">
                <a:solidFill>
                  <a:prstClr val="white"/>
                </a:solidFill>
                <a:latin typeface="Century Gothic" panose="020F0302020204030204"/>
              </a:rPr>
              <a:t>Kreditkarte</a:t>
            </a:r>
            <a:r>
              <a:rPr lang="fr-FR" sz="2400" dirty="0">
                <a:solidFill>
                  <a:prstClr val="white"/>
                </a:solidFill>
                <a:latin typeface="Century Gothic" panose="020F0302020204030204"/>
              </a:rPr>
              <a:t> </a:t>
            </a:r>
            <a:r>
              <a:rPr lang="fr-FR" sz="2400" dirty="0" err="1">
                <a:solidFill>
                  <a:prstClr val="white"/>
                </a:solidFill>
                <a:latin typeface="Century Gothic" panose="020F0302020204030204"/>
              </a:rPr>
              <a:t>im</a:t>
            </a:r>
            <a:r>
              <a:rPr lang="fr-FR" sz="2400" dirty="0">
                <a:solidFill>
                  <a:prstClr val="white"/>
                </a:solidFill>
                <a:latin typeface="Century Gothic" panose="020F0302020204030204"/>
              </a:rPr>
              <a:t> Internet </a:t>
            </a:r>
            <a:r>
              <a:rPr lang="fr-FR" sz="2400" dirty="0" err="1">
                <a:solidFill>
                  <a:prstClr val="white"/>
                </a:solidFill>
                <a:latin typeface="Century Gothic" panose="020F0302020204030204"/>
              </a:rPr>
              <a:t>kaufen</a:t>
            </a:r>
            <a:r>
              <a:rPr lang="fr-FR" sz="2400" dirty="0">
                <a:solidFill>
                  <a:prstClr val="white"/>
                </a:solidFill>
                <a:latin typeface="Century Gothic" panose="020F0302020204030204"/>
              </a:rPr>
              <a:t>! </a:t>
            </a:r>
            <a:r>
              <a:rPr lang="fr-FR" sz="2400" dirty="0" err="1">
                <a:solidFill>
                  <a:prstClr val="white"/>
                </a:solidFill>
                <a:latin typeface="Century Gothic" panose="020F0302020204030204"/>
              </a:rPr>
              <a:t>Nicht</a:t>
            </a:r>
            <a:r>
              <a:rPr lang="fr-FR" sz="2400" dirty="0">
                <a:solidFill>
                  <a:prstClr val="white"/>
                </a:solidFill>
                <a:latin typeface="Century Gothic" panose="020F0302020204030204"/>
              </a:rPr>
              <a:t> </a:t>
            </a:r>
            <a:r>
              <a:rPr lang="fr-FR" sz="2400" dirty="0" err="1">
                <a:solidFill>
                  <a:prstClr val="white"/>
                </a:solidFill>
                <a:latin typeface="Century Gothic" panose="020F0302020204030204"/>
              </a:rPr>
              <a:t>wahr</a:t>
            </a:r>
            <a:r>
              <a:rPr lang="fr-FR" sz="2400" dirty="0">
                <a:solidFill>
                  <a:prstClr val="white"/>
                </a:solidFill>
                <a:latin typeface="Century Gothic" panose="020F0302020204030204"/>
              </a:rPr>
              <a:t>?</a:t>
            </a:r>
            <a:endParaRPr kumimoji="0" lang="fr-FR" sz="2400" i="0" u="none" strike="noStrike" kern="1200" cap="none" spc="0" normalizeH="0" baseline="0" noProof="0" dirty="0">
              <a:ln>
                <a:noFill/>
              </a:ln>
              <a:solidFill>
                <a:prstClr val="white"/>
              </a:solidFill>
              <a:effectLst/>
              <a:uLnTx/>
              <a:uFillTx/>
              <a:latin typeface="Century Gothic" panose="020F0302020204030204"/>
            </a:endParaRPr>
          </a:p>
        </p:txBody>
      </p:sp>
      <p:pic>
        <p:nvPicPr>
          <p:cNvPr id="15" name="Picture 14">
            <a:extLst>
              <a:ext uri="{FF2B5EF4-FFF2-40B4-BE49-F238E27FC236}">
                <a16:creationId xmlns:a16="http://schemas.microsoft.com/office/drawing/2014/main" id="{A1BA14CA-66CE-4CB9-AFB9-E53C08CF064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18980" y="4776538"/>
            <a:ext cx="1414780" cy="1240950"/>
          </a:xfrm>
          <a:prstGeom prst="rect">
            <a:avLst/>
          </a:prstGeom>
        </p:spPr>
      </p:pic>
      <p:sp>
        <p:nvSpPr>
          <p:cNvPr id="5" name="Speech Bubble: Rectangle with Corners Rounded 4">
            <a:extLst>
              <a:ext uri="{FF2B5EF4-FFF2-40B4-BE49-F238E27FC236}">
                <a16:creationId xmlns:a16="http://schemas.microsoft.com/office/drawing/2014/main" id="{B54688FD-275C-4A94-9B8F-60D319FB5A36}"/>
              </a:ext>
            </a:extLst>
          </p:cNvPr>
          <p:cNvSpPr/>
          <p:nvPr/>
        </p:nvSpPr>
        <p:spPr>
          <a:xfrm>
            <a:off x="4704347" y="4486137"/>
            <a:ext cx="4283242" cy="854242"/>
          </a:xfrm>
          <a:prstGeom prst="wedgeRoundRectCallout">
            <a:avLst>
              <a:gd name="adj1" fmla="val 64521"/>
              <a:gd name="adj2" fmla="val 36364"/>
              <a:gd name="adj3" fmla="val 16667"/>
            </a:avLst>
          </a:prstGeom>
          <a:solidFill>
            <a:schemeClr val="bg1"/>
          </a:solidFill>
          <a:ln w="28575">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accent5">
                    <a:lumMod val="50000"/>
                  </a:schemeClr>
                </a:solidFill>
              </a:rPr>
              <a:t>Wieviel</a:t>
            </a:r>
            <a:r>
              <a:rPr lang="en-GB" sz="2400" dirty="0">
                <a:solidFill>
                  <a:schemeClr val="accent5">
                    <a:lumMod val="50000"/>
                  </a:schemeClr>
                </a:solidFill>
              </a:rPr>
              <a:t> </a:t>
            </a:r>
            <a:r>
              <a:rPr lang="en-GB" sz="2400" dirty="0" err="1">
                <a:solidFill>
                  <a:schemeClr val="accent5">
                    <a:lumMod val="50000"/>
                  </a:schemeClr>
                </a:solidFill>
              </a:rPr>
              <a:t>soll</a:t>
            </a:r>
            <a:r>
              <a:rPr lang="en-GB" sz="2400" dirty="0">
                <a:solidFill>
                  <a:schemeClr val="accent5">
                    <a:lumMod val="50000"/>
                  </a:schemeClr>
                </a:solidFill>
              </a:rPr>
              <a:t> </a:t>
            </a:r>
            <a:r>
              <a:rPr lang="en-GB" sz="2400" dirty="0" err="1">
                <a:solidFill>
                  <a:schemeClr val="accent5">
                    <a:lumMod val="50000"/>
                  </a:schemeClr>
                </a:solidFill>
              </a:rPr>
              <a:t>ein</a:t>
            </a:r>
            <a:r>
              <a:rPr lang="en-GB" sz="2400" dirty="0">
                <a:solidFill>
                  <a:schemeClr val="accent5">
                    <a:lumMod val="50000"/>
                  </a:schemeClr>
                </a:solidFill>
              </a:rPr>
              <a:t> Ticket </a:t>
            </a:r>
            <a:r>
              <a:rPr lang="en-GB" sz="2400" dirty="0" err="1">
                <a:solidFill>
                  <a:schemeClr val="accent5">
                    <a:lumMod val="50000"/>
                  </a:schemeClr>
                </a:solidFill>
              </a:rPr>
              <a:t>kosten</a:t>
            </a:r>
            <a:r>
              <a:rPr lang="en-GB" sz="2400" dirty="0">
                <a:solidFill>
                  <a:schemeClr val="accent5">
                    <a:lumMod val="50000"/>
                  </a:schemeClr>
                </a:solidFill>
              </a:rPr>
              <a:t>?</a:t>
            </a:r>
          </a:p>
        </p:txBody>
      </p:sp>
      <p:pic>
        <p:nvPicPr>
          <p:cNvPr id="19" name="Picture 18">
            <a:extLst>
              <a:ext uri="{FF2B5EF4-FFF2-40B4-BE49-F238E27FC236}">
                <a16:creationId xmlns:a16="http://schemas.microsoft.com/office/drawing/2014/main" id="{BFCB8421-6F12-410A-8965-789BC19CEB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39007" y="4630248"/>
            <a:ext cx="1438466" cy="1447609"/>
          </a:xfrm>
          <a:prstGeom prst="rect">
            <a:avLst/>
          </a:prstGeom>
        </p:spPr>
      </p:pic>
      <p:sp>
        <p:nvSpPr>
          <p:cNvPr id="22" name="Speech Bubble: Rectangle with Corners Rounded 21">
            <a:extLst>
              <a:ext uri="{FF2B5EF4-FFF2-40B4-BE49-F238E27FC236}">
                <a16:creationId xmlns:a16="http://schemas.microsoft.com/office/drawing/2014/main" id="{B968DD80-F3C1-4048-B5DB-845C9D08072E}"/>
              </a:ext>
            </a:extLst>
          </p:cNvPr>
          <p:cNvSpPr/>
          <p:nvPr/>
        </p:nvSpPr>
        <p:spPr>
          <a:xfrm>
            <a:off x="741947" y="3433240"/>
            <a:ext cx="4082716" cy="854242"/>
          </a:xfrm>
          <a:prstGeom prst="wedgeRoundRectCallout">
            <a:avLst>
              <a:gd name="adj1" fmla="val -36322"/>
              <a:gd name="adj2" fmla="val 112420"/>
              <a:gd name="adj3" fmla="val 16667"/>
            </a:avLst>
          </a:prstGeom>
          <a:noFill/>
          <a:ln w="28575">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accent5">
                    <a:lumMod val="50000"/>
                  </a:schemeClr>
                </a:solidFill>
              </a:rPr>
              <a:t>Mmm</a:t>
            </a:r>
            <a:r>
              <a:rPr lang="en-GB" sz="2400" b="1" dirty="0">
                <a:solidFill>
                  <a:schemeClr val="accent5">
                    <a:lumMod val="50000"/>
                  </a:schemeClr>
                </a:solidFill>
              </a:rPr>
              <a:t>… </a:t>
            </a:r>
            <a:r>
              <a:rPr lang="en-GB" sz="2400" dirty="0">
                <a:solidFill>
                  <a:schemeClr val="accent5">
                    <a:lumMod val="50000"/>
                  </a:schemeClr>
                </a:solidFill>
              </a:rPr>
              <a:t>ich </a:t>
            </a:r>
            <a:r>
              <a:rPr lang="en-GB" sz="2400" dirty="0" err="1">
                <a:solidFill>
                  <a:schemeClr val="accent5">
                    <a:lumMod val="50000"/>
                  </a:schemeClr>
                </a:solidFill>
              </a:rPr>
              <a:t>weiß</a:t>
            </a:r>
            <a:r>
              <a:rPr lang="en-GB" sz="2400" dirty="0">
                <a:solidFill>
                  <a:schemeClr val="accent5">
                    <a:lumMod val="50000"/>
                  </a:schemeClr>
                </a:solidFill>
              </a:rPr>
              <a:t> es </a:t>
            </a:r>
            <a:r>
              <a:rPr lang="en-GB" sz="2400" dirty="0" err="1">
                <a:solidFill>
                  <a:schemeClr val="accent5">
                    <a:lumMod val="50000"/>
                  </a:schemeClr>
                </a:solidFill>
              </a:rPr>
              <a:t>nicht</a:t>
            </a:r>
            <a:r>
              <a:rPr lang="en-GB" sz="2400" dirty="0">
                <a:solidFill>
                  <a:schemeClr val="accent5">
                    <a:lumMod val="50000"/>
                  </a:schemeClr>
                </a:solidFill>
              </a:rPr>
              <a:t>!</a:t>
            </a:r>
          </a:p>
        </p:txBody>
      </p:sp>
    </p:spTree>
    <p:extLst>
      <p:ext uri="{BB962C8B-B14F-4D97-AF65-F5344CB8AC3E}">
        <p14:creationId xmlns:p14="http://schemas.microsoft.com/office/powerpoint/2010/main" val="3145957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5" grpId="0" animBg="1"/>
      <p:bldP spid="2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845629" cy="869950"/>
          </a:xfrm>
          <a:prstGeom prst="rect">
            <a:avLst/>
          </a:prstGeom>
        </p:spPr>
      </p:pic>
      <p:sp>
        <p:nvSpPr>
          <p:cNvPr id="4" name="Title 3"/>
          <p:cNvSpPr>
            <a:spLocks noGrp="1"/>
          </p:cNvSpPr>
          <p:nvPr>
            <p:ph type="title"/>
          </p:nvPr>
        </p:nvSpPr>
        <p:spPr>
          <a:xfrm>
            <a:off x="0" y="294041"/>
            <a:ext cx="5192486" cy="707849"/>
          </a:xfrm>
        </p:spPr>
        <p:txBody>
          <a:bodyPr>
            <a:normAutofit/>
          </a:bodyPr>
          <a:lstStyle/>
          <a:p>
            <a:r>
              <a:rPr lang="en-GB" sz="3600" b="1" dirty="0" err="1">
                <a:solidFill>
                  <a:schemeClr val="bg1"/>
                </a:solidFill>
              </a:rPr>
              <a:t>müssen</a:t>
            </a:r>
            <a:r>
              <a:rPr lang="en-GB" sz="3600" b="1" dirty="0">
                <a:solidFill>
                  <a:schemeClr val="bg1"/>
                </a:solidFill>
              </a:rPr>
              <a:t>, </a:t>
            </a:r>
            <a:r>
              <a:rPr lang="en-GB" sz="3600" b="1" dirty="0" err="1">
                <a:solidFill>
                  <a:schemeClr val="bg1"/>
                </a:solidFill>
              </a:rPr>
              <a:t>dürfen</a:t>
            </a:r>
            <a:r>
              <a:rPr lang="en-GB" sz="3600" b="1" dirty="0">
                <a:solidFill>
                  <a:schemeClr val="bg1"/>
                </a:solidFill>
              </a:rPr>
              <a:t>, </a:t>
            </a:r>
            <a:r>
              <a:rPr lang="en-GB" sz="3600" b="1" dirty="0" err="1">
                <a:solidFill>
                  <a:schemeClr val="bg1"/>
                </a:solidFill>
              </a:rPr>
              <a:t>sollen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Vokabeln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9B2016AB-C37C-4F37-93FC-3551FDED3046}"/>
              </a:ext>
            </a:extLst>
          </p:cNvPr>
          <p:cNvSpPr txBox="1"/>
          <p:nvPr/>
        </p:nvSpPr>
        <p:spPr>
          <a:xfrm>
            <a:off x="406062" y="1318804"/>
            <a:ext cx="104439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Compare the meanings:</a:t>
            </a:r>
          </a:p>
        </p:txBody>
      </p:sp>
      <p:sp>
        <p:nvSpPr>
          <p:cNvPr id="7" name="TextBox 6">
            <a:extLst>
              <a:ext uri="{FF2B5EF4-FFF2-40B4-BE49-F238E27FC236}">
                <a16:creationId xmlns:a16="http://schemas.microsoft.com/office/drawing/2014/main" id="{13C3F105-457C-4692-89D0-8F0DB6070FE0}"/>
              </a:ext>
            </a:extLst>
          </p:cNvPr>
          <p:cNvSpPr txBox="1"/>
          <p:nvPr/>
        </p:nvSpPr>
        <p:spPr>
          <a:xfrm>
            <a:off x="2354497" y="2066390"/>
            <a:ext cx="3491132" cy="461665"/>
          </a:xfrm>
          <a:prstGeom prst="rect">
            <a:avLst/>
          </a:prstGeom>
          <a:solidFill>
            <a:srgbClr val="FFF4E7"/>
          </a:solidFill>
          <a:ln>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Du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musst</a:t>
            </a:r>
            <a:r>
              <a:rPr kumimoji="0" lang="en-US" sz="24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nicht</a:t>
            </a:r>
            <a:r>
              <a:rPr kumimoji="0" lang="en-US" sz="24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singen</a:t>
            </a:r>
            <a:r>
              <a:rPr kumimoji="0" lang="en-US" sz="24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310E29D5-38C1-4C2C-BC41-F509021EB5E8}"/>
              </a:ext>
            </a:extLst>
          </p:cNvPr>
          <p:cNvSpPr txBox="1"/>
          <p:nvPr/>
        </p:nvSpPr>
        <p:spPr>
          <a:xfrm>
            <a:off x="444388" y="3505435"/>
            <a:ext cx="15496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dürfen</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816B3BB5-32F7-49C8-B612-3394E4D48A52}"/>
              </a:ext>
            </a:extLst>
          </p:cNvPr>
          <p:cNvSpPr txBox="1"/>
          <p:nvPr/>
        </p:nvSpPr>
        <p:spPr>
          <a:xfrm>
            <a:off x="6358515" y="2066390"/>
            <a:ext cx="4336699" cy="461665"/>
          </a:xfrm>
          <a:prstGeom prst="rect">
            <a:avLst/>
          </a:prstGeom>
          <a:solidFill>
            <a:srgbClr val="FFF4E7"/>
          </a:solidFill>
          <a:ln>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don’t have to sing.</a:t>
            </a:r>
          </a:p>
        </p:txBody>
      </p:sp>
      <p:sp>
        <p:nvSpPr>
          <p:cNvPr id="10" name="TextBox 9">
            <a:extLst>
              <a:ext uri="{FF2B5EF4-FFF2-40B4-BE49-F238E27FC236}">
                <a16:creationId xmlns:a16="http://schemas.microsoft.com/office/drawing/2014/main" id="{E0AAB659-807F-48D6-A724-92433DB821D0}"/>
              </a:ext>
            </a:extLst>
          </p:cNvPr>
          <p:cNvSpPr txBox="1"/>
          <p:nvPr/>
        </p:nvSpPr>
        <p:spPr>
          <a:xfrm>
            <a:off x="444388" y="2199149"/>
            <a:ext cx="15496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müssen</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B4113D7E-DA41-4B03-B22B-4B837848B94B}"/>
              </a:ext>
            </a:extLst>
          </p:cNvPr>
          <p:cNvSpPr txBox="1"/>
          <p:nvPr/>
        </p:nvSpPr>
        <p:spPr>
          <a:xfrm>
            <a:off x="2354497" y="3505434"/>
            <a:ext cx="3491132" cy="461665"/>
          </a:xfrm>
          <a:prstGeom prst="rect">
            <a:avLst/>
          </a:prstGeom>
          <a:solidFill>
            <a:srgbClr val="FFF4E7"/>
          </a:solidFill>
          <a:ln>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Du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darfst</a:t>
            </a:r>
            <a:r>
              <a:rPr kumimoji="0" lang="en-US" sz="24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nicht</a:t>
            </a:r>
            <a:r>
              <a:rPr kumimoji="0" lang="en-US" sz="24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singen</a:t>
            </a:r>
            <a:r>
              <a:rPr kumimoji="0" lang="en-US" sz="24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50E392B5-D847-41B6-8054-15764BFBE839}"/>
              </a:ext>
            </a:extLst>
          </p:cNvPr>
          <p:cNvSpPr txBox="1"/>
          <p:nvPr/>
        </p:nvSpPr>
        <p:spPr>
          <a:xfrm>
            <a:off x="6358515" y="3456551"/>
            <a:ext cx="4336699" cy="461665"/>
          </a:xfrm>
          <a:prstGeom prst="rect">
            <a:avLst/>
          </a:prstGeom>
          <a:solidFill>
            <a:srgbClr val="FFF4E7"/>
          </a:solidFill>
          <a:ln>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are not allowed to sing.</a:t>
            </a:r>
          </a:p>
        </p:txBody>
      </p:sp>
      <p:sp>
        <p:nvSpPr>
          <p:cNvPr id="13" name="TextBox 12">
            <a:extLst>
              <a:ext uri="{FF2B5EF4-FFF2-40B4-BE49-F238E27FC236}">
                <a16:creationId xmlns:a16="http://schemas.microsoft.com/office/drawing/2014/main" id="{A2CA04B7-154F-4FD2-943A-C519080FB0DC}"/>
              </a:ext>
            </a:extLst>
          </p:cNvPr>
          <p:cNvSpPr txBox="1"/>
          <p:nvPr/>
        </p:nvSpPr>
        <p:spPr>
          <a:xfrm>
            <a:off x="444387" y="4846699"/>
            <a:ext cx="15496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sollen</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7BC1A0E2-5885-4262-BBCE-7C22BA1A2C16}"/>
              </a:ext>
            </a:extLst>
          </p:cNvPr>
          <p:cNvSpPr txBox="1"/>
          <p:nvPr/>
        </p:nvSpPr>
        <p:spPr>
          <a:xfrm>
            <a:off x="2354497" y="4843825"/>
            <a:ext cx="3491132" cy="461665"/>
          </a:xfrm>
          <a:prstGeom prst="rect">
            <a:avLst/>
          </a:prstGeom>
          <a:solidFill>
            <a:srgbClr val="FFF4E7"/>
          </a:solidFill>
          <a:ln>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Du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sollst</a:t>
            </a:r>
            <a:r>
              <a:rPr kumimoji="0" lang="en-US" sz="24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nicht</a:t>
            </a:r>
            <a:r>
              <a:rPr kumimoji="0" lang="en-US" sz="24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singen</a:t>
            </a:r>
            <a:r>
              <a:rPr kumimoji="0" lang="en-US" sz="24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52BCE293-45A0-43F7-B35C-48D434BC0725}"/>
              </a:ext>
            </a:extLst>
          </p:cNvPr>
          <p:cNvSpPr txBox="1"/>
          <p:nvPr/>
        </p:nvSpPr>
        <p:spPr>
          <a:xfrm>
            <a:off x="6346373" y="4843825"/>
            <a:ext cx="4336699" cy="461665"/>
          </a:xfrm>
          <a:prstGeom prst="rect">
            <a:avLst/>
          </a:prstGeom>
          <a:solidFill>
            <a:srgbClr val="FFF4E7"/>
          </a:solidFill>
          <a:ln>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shouldn’t sing.</a:t>
            </a:r>
          </a:p>
        </p:txBody>
      </p:sp>
      <p:sp>
        <p:nvSpPr>
          <p:cNvPr id="16" name="TextBox 15">
            <a:extLst>
              <a:ext uri="{FF2B5EF4-FFF2-40B4-BE49-F238E27FC236}">
                <a16:creationId xmlns:a16="http://schemas.microsoft.com/office/drawing/2014/main" id="{D5ABBE11-8C2F-4AD7-A707-2DB767364B85}"/>
              </a:ext>
            </a:extLst>
          </p:cNvPr>
          <p:cNvSpPr txBox="1"/>
          <p:nvPr/>
        </p:nvSpPr>
        <p:spPr>
          <a:xfrm>
            <a:off x="6398985" y="2630769"/>
            <a:ext cx="497351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Not: you must</a:t>
            </a:r>
            <a:r>
              <a:rPr kumimoji="0" lang="en-US" sz="2400" b="0" i="1"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not sing!</a:t>
            </a:r>
          </a:p>
        </p:txBody>
      </p:sp>
      <p:sp>
        <p:nvSpPr>
          <p:cNvPr id="17" name="TextBox 16">
            <a:extLst>
              <a:ext uri="{FF2B5EF4-FFF2-40B4-BE49-F238E27FC236}">
                <a16:creationId xmlns:a16="http://schemas.microsoft.com/office/drawing/2014/main" id="{BADB4AC0-2A26-4371-8299-D4768699C48F}"/>
              </a:ext>
            </a:extLst>
          </p:cNvPr>
          <p:cNvSpPr txBox="1"/>
          <p:nvPr/>
        </p:nvSpPr>
        <p:spPr>
          <a:xfrm>
            <a:off x="6398985" y="3918216"/>
            <a:ext cx="497351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i="1" dirty="0">
                <a:solidFill>
                  <a:srgbClr val="4472C4">
                    <a:lumMod val="50000"/>
                  </a:srgbClr>
                </a:solidFill>
                <a:latin typeface="Century Gothic" panose="020F0302020204030204"/>
              </a:rPr>
              <a:t>= </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must</a:t>
            </a:r>
            <a:r>
              <a:rPr kumimoji="0" lang="en-US" sz="2400" b="0" i="1"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not sing!</a:t>
            </a:r>
          </a:p>
        </p:txBody>
      </p:sp>
      <p:sp>
        <p:nvSpPr>
          <p:cNvPr id="18" name="TextBox 17">
            <a:extLst>
              <a:ext uri="{FF2B5EF4-FFF2-40B4-BE49-F238E27FC236}">
                <a16:creationId xmlns:a16="http://schemas.microsoft.com/office/drawing/2014/main" id="{02D16038-757B-4421-A074-843EA4DB73FD}"/>
              </a:ext>
            </a:extLst>
          </p:cNvPr>
          <p:cNvSpPr txBox="1"/>
          <p:nvPr/>
        </p:nvSpPr>
        <p:spPr>
          <a:xfrm>
            <a:off x="6206116" y="5305490"/>
            <a:ext cx="598588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i="1" dirty="0">
                <a:solidFill>
                  <a:srgbClr val="4472C4">
                    <a:lumMod val="50000"/>
                  </a:srgbClr>
                </a:solidFill>
                <a:latin typeface="Century Gothic" panose="020F0302020204030204"/>
              </a:rPr>
              <a:t>= </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ought</a:t>
            </a:r>
            <a:r>
              <a:rPr kumimoji="0" lang="en-US" sz="2400" b="0" i="1"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not to sing</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it would hurt your voice (and our ears!)</a:t>
            </a:r>
          </a:p>
        </p:txBody>
      </p:sp>
      <p:sp>
        <p:nvSpPr>
          <p:cNvPr id="19" name="Speech Bubble: Rectangle with Corners Rounded 18">
            <a:extLst>
              <a:ext uri="{FF2B5EF4-FFF2-40B4-BE49-F238E27FC236}">
                <a16:creationId xmlns:a16="http://schemas.microsoft.com/office/drawing/2014/main" id="{B8D424E0-41D2-4F4A-9423-301BD6468627}"/>
              </a:ext>
            </a:extLst>
          </p:cNvPr>
          <p:cNvSpPr/>
          <p:nvPr/>
        </p:nvSpPr>
        <p:spPr>
          <a:xfrm>
            <a:off x="6774888" y="832323"/>
            <a:ext cx="5011049" cy="869950"/>
          </a:xfrm>
          <a:prstGeom prst="wedgeRoundRectCallout">
            <a:avLst>
              <a:gd name="adj1" fmla="val -57005"/>
              <a:gd name="adj2" fmla="val 20657"/>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dirty="0">
                <a:solidFill>
                  <a:prstClr val="white"/>
                </a:solidFill>
                <a:latin typeface="Century Gothic" panose="020F0302020204030204"/>
              </a:rPr>
              <a:t>In English, </a:t>
            </a:r>
            <a:r>
              <a:rPr lang="fr-FR" sz="2400" dirty="0" err="1">
                <a:solidFill>
                  <a:prstClr val="white"/>
                </a:solidFill>
                <a:latin typeface="Century Gothic" panose="020F0302020204030204"/>
              </a:rPr>
              <a:t>we</a:t>
            </a:r>
            <a:r>
              <a:rPr lang="fr-FR" sz="2400" dirty="0">
                <a:solidFill>
                  <a:prstClr val="white"/>
                </a:solidFill>
                <a:latin typeface="Century Gothic" panose="020F0302020204030204"/>
              </a:rPr>
              <a:t> </a:t>
            </a:r>
            <a:r>
              <a:rPr lang="fr-FR" sz="2400" dirty="0" err="1">
                <a:solidFill>
                  <a:prstClr val="white"/>
                </a:solidFill>
                <a:latin typeface="Century Gothic" panose="020F0302020204030204"/>
              </a:rPr>
              <a:t>sometimes</a:t>
            </a:r>
            <a:r>
              <a:rPr lang="fr-FR" sz="2400" dirty="0">
                <a:solidFill>
                  <a:prstClr val="white"/>
                </a:solidFill>
                <a:latin typeface="Century Gothic" panose="020F0302020204030204"/>
              </a:rPr>
              <a:t> </a:t>
            </a:r>
            <a:r>
              <a:rPr lang="fr-FR" sz="2400" dirty="0" err="1">
                <a:solidFill>
                  <a:prstClr val="white"/>
                </a:solidFill>
                <a:latin typeface="Century Gothic" panose="020F0302020204030204"/>
              </a:rPr>
              <a:t>say</a:t>
            </a:r>
            <a:r>
              <a:rPr lang="fr-FR" sz="2400" dirty="0">
                <a:solidFill>
                  <a:prstClr val="white"/>
                </a:solidFill>
                <a:latin typeface="Century Gothic" panose="020F0302020204030204"/>
              </a:rPr>
              <a:t> </a:t>
            </a:r>
            <a:r>
              <a:rPr lang="fr-FR" sz="2400" b="1" dirty="0" err="1">
                <a:solidFill>
                  <a:prstClr val="white"/>
                </a:solidFill>
                <a:latin typeface="Century Gothic" panose="020F0302020204030204"/>
              </a:rPr>
              <a:t>mustn’t</a:t>
            </a:r>
            <a:r>
              <a:rPr lang="fr-FR" sz="2400" b="1" dirty="0">
                <a:solidFill>
                  <a:prstClr val="white"/>
                </a:solidFill>
                <a:latin typeface="Century Gothic" panose="020F0302020204030204"/>
              </a:rPr>
              <a:t> (must not) </a:t>
            </a:r>
            <a:r>
              <a:rPr lang="fr-FR" sz="2400" dirty="0">
                <a:solidFill>
                  <a:prstClr val="white"/>
                </a:solidFill>
                <a:latin typeface="Century Gothic" panose="020F0302020204030204"/>
              </a:rPr>
              <a:t>for all of </a:t>
            </a:r>
            <a:r>
              <a:rPr lang="fr-FR" sz="2400" dirty="0" err="1">
                <a:solidFill>
                  <a:prstClr val="white"/>
                </a:solidFill>
                <a:latin typeface="Century Gothic" panose="020F0302020204030204"/>
              </a:rPr>
              <a:t>these</a:t>
            </a:r>
            <a:r>
              <a:rPr lang="fr-FR" sz="2400" dirty="0">
                <a:solidFill>
                  <a:prstClr val="white"/>
                </a:solidFill>
                <a:latin typeface="Century Gothic" panose="020F0302020204030204"/>
              </a:rPr>
              <a:t>.</a:t>
            </a:r>
            <a:endParaRPr kumimoji="0" lang="fr-FR" sz="2400" i="0" u="none" strike="noStrike" kern="1200" cap="none" spc="0" normalizeH="0" baseline="0" noProof="0" dirty="0">
              <a:ln>
                <a:noFill/>
              </a:ln>
              <a:solidFill>
                <a:prstClr val="white"/>
              </a:solidFill>
              <a:effectLst/>
              <a:uLnTx/>
              <a:uFillTx/>
              <a:latin typeface="Century Gothic" panose="020F0302020204030204"/>
            </a:endParaRPr>
          </a:p>
        </p:txBody>
      </p:sp>
      <p:pic>
        <p:nvPicPr>
          <p:cNvPr id="21" name="Picture 20" descr="A picture containing text, toy, doll&#10;&#10;Description automatically generated">
            <a:extLst>
              <a:ext uri="{FF2B5EF4-FFF2-40B4-BE49-F238E27FC236}">
                <a16:creationId xmlns:a16="http://schemas.microsoft.com/office/drawing/2014/main" id="{EDE8F046-3E85-4120-B1EC-7A2105F256B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39286"/>
          <a:stretch/>
        </p:blipFill>
        <p:spPr>
          <a:xfrm>
            <a:off x="5203153" y="704502"/>
            <a:ext cx="1271563" cy="1174066"/>
          </a:xfrm>
          <a:prstGeom prst="rect">
            <a:avLst/>
          </a:prstGeom>
        </p:spPr>
      </p:pic>
    </p:spTree>
    <p:extLst>
      <p:ext uri="{BB962C8B-B14F-4D97-AF65-F5344CB8AC3E}">
        <p14:creationId xmlns:p14="http://schemas.microsoft.com/office/powerpoint/2010/main" val="4254766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P spid="9" grpId="0" animBg="1"/>
      <p:bldP spid="10" grpId="0"/>
      <p:bldP spid="11" grpId="0" animBg="1"/>
      <p:bldP spid="12" grpId="0" animBg="1"/>
      <p:bldP spid="13" grpId="0"/>
      <p:bldP spid="14" grpId="0" animBg="1"/>
      <p:bldP spid="15" grpId="0" animBg="1"/>
      <p:bldP spid="16" grpId="0"/>
      <p:bldP spid="17" grpId="0"/>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2530"/>
            <a:ext cx="6807200" cy="869950"/>
          </a:xfrm>
          <a:prstGeom prst="rect">
            <a:avLst/>
          </a:prstGeom>
        </p:spPr>
      </p:pic>
      <p:sp>
        <p:nvSpPr>
          <p:cNvPr id="4" name="Title 3"/>
          <p:cNvSpPr>
            <a:spLocks noGrp="1"/>
          </p:cNvSpPr>
          <p:nvPr>
            <p:ph type="title"/>
          </p:nvPr>
        </p:nvSpPr>
        <p:spPr>
          <a:xfrm>
            <a:off x="0" y="63251"/>
            <a:ext cx="5868537" cy="707849"/>
          </a:xfrm>
        </p:spPr>
        <p:txBody>
          <a:bodyPr>
            <a:normAutofit/>
          </a:bodyPr>
          <a:lstStyle/>
          <a:p>
            <a:r>
              <a:rPr lang="en-US" sz="3600" b="1" dirty="0">
                <a:solidFill>
                  <a:schemeClr val="bg1"/>
                </a:solidFill>
              </a:rPr>
              <a:t>m</a:t>
            </a:r>
            <a:r>
              <a:rPr lang="en-GB" sz="3600" b="1" dirty="0" err="1">
                <a:solidFill>
                  <a:schemeClr val="bg1"/>
                </a:solidFill>
              </a:rPr>
              <a:t>üssen</a:t>
            </a:r>
            <a:r>
              <a:rPr lang="en-GB" sz="3600" b="1" dirty="0">
                <a:solidFill>
                  <a:schemeClr val="bg1"/>
                </a:solidFill>
              </a:rPr>
              <a:t>, </a:t>
            </a:r>
            <a:r>
              <a:rPr lang="en-GB" sz="3600" b="1" dirty="0" err="1">
                <a:solidFill>
                  <a:schemeClr val="bg1"/>
                </a:solidFill>
              </a:rPr>
              <a:t>dürfen</a:t>
            </a:r>
            <a:r>
              <a:rPr lang="en-GB" sz="3600" b="1" dirty="0">
                <a:solidFill>
                  <a:schemeClr val="bg1"/>
                </a:solidFill>
              </a:rPr>
              <a:t>, </a:t>
            </a:r>
            <a:r>
              <a:rPr lang="en-GB" sz="3600" b="1" dirty="0" err="1">
                <a:solidFill>
                  <a:schemeClr val="bg1"/>
                </a:solidFill>
              </a:rPr>
              <a:t>sollen</a:t>
            </a:r>
            <a:r>
              <a:rPr lang="en-GB" sz="3600" b="1" dirty="0">
                <a:solidFill>
                  <a:schemeClr val="bg1"/>
                </a:solidFill>
              </a:rPr>
              <a:t> </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C47D226-CABB-4B8E-9DE3-341D0E025779}"/>
              </a:ext>
            </a:extLst>
          </p:cNvPr>
          <p:cNvSpPr txBox="1"/>
          <p:nvPr/>
        </p:nvSpPr>
        <p:spPr>
          <a:xfrm>
            <a:off x="185421" y="1074030"/>
            <a:ext cx="12599848" cy="430887"/>
          </a:xfrm>
          <a:prstGeom prst="rect">
            <a:avLst/>
          </a:prstGeom>
          <a:noFill/>
        </p:spPr>
        <p:txBody>
          <a:bodyPr wrap="square" rtlCol="0">
            <a:spAutoFit/>
          </a:bodyPr>
          <a:lstStyle/>
          <a:p>
            <a:r>
              <a:rPr lang="en-US" sz="2200" dirty="0">
                <a:solidFill>
                  <a:schemeClr val="accent5">
                    <a:lumMod val="50000"/>
                  </a:schemeClr>
                </a:solidFill>
              </a:rPr>
              <a:t>Mia </a:t>
            </a:r>
            <a:r>
              <a:rPr lang="en-US" sz="2200" dirty="0" err="1">
                <a:solidFill>
                  <a:schemeClr val="accent5">
                    <a:lumMod val="50000"/>
                  </a:schemeClr>
                </a:solidFill>
              </a:rPr>
              <a:t>hilft</a:t>
            </a:r>
            <a:r>
              <a:rPr lang="en-US" sz="2200" dirty="0">
                <a:solidFill>
                  <a:schemeClr val="accent5">
                    <a:lumMod val="50000"/>
                  </a:schemeClr>
                </a:solidFill>
              </a:rPr>
              <a:t> Andrea </a:t>
            </a:r>
            <a:r>
              <a:rPr lang="en-US" sz="2200" dirty="0" err="1">
                <a:solidFill>
                  <a:schemeClr val="accent5">
                    <a:lumMod val="50000"/>
                  </a:schemeClr>
                </a:solidFill>
              </a:rPr>
              <a:t>bei</a:t>
            </a:r>
            <a:r>
              <a:rPr lang="en-US" sz="2200" dirty="0">
                <a:solidFill>
                  <a:schemeClr val="accent5">
                    <a:lumMod val="50000"/>
                  </a:schemeClr>
                </a:solidFill>
              </a:rPr>
              <a:t> </a:t>
            </a:r>
            <a:r>
              <a:rPr lang="en-US" sz="2200" dirty="0" err="1">
                <a:solidFill>
                  <a:schemeClr val="accent5">
                    <a:lumMod val="50000"/>
                  </a:schemeClr>
                </a:solidFill>
              </a:rPr>
              <a:t>ihren</a:t>
            </a:r>
            <a:r>
              <a:rPr lang="en-US" sz="2200" dirty="0">
                <a:solidFill>
                  <a:schemeClr val="accent5">
                    <a:lumMod val="50000"/>
                  </a:schemeClr>
                </a:solidFill>
              </a:rPr>
              <a:t> </a:t>
            </a:r>
            <a:r>
              <a:rPr lang="en-US" sz="2200" dirty="0" err="1">
                <a:solidFill>
                  <a:schemeClr val="accent5">
                    <a:lumMod val="50000"/>
                  </a:schemeClr>
                </a:solidFill>
              </a:rPr>
              <a:t>Hausaufgaben</a:t>
            </a:r>
            <a:r>
              <a:rPr lang="en-US" sz="2200" dirty="0">
                <a:solidFill>
                  <a:schemeClr val="accent5">
                    <a:lumMod val="50000"/>
                  </a:schemeClr>
                </a:solidFill>
              </a:rPr>
              <a:t>. </a:t>
            </a:r>
            <a:r>
              <a:rPr lang="en-US" sz="2200" dirty="0" err="1">
                <a:solidFill>
                  <a:schemeClr val="accent5">
                    <a:lumMod val="50000"/>
                  </a:schemeClr>
                </a:solidFill>
              </a:rPr>
              <a:t>Kannst</a:t>
            </a:r>
            <a:r>
              <a:rPr lang="en-US" sz="2200" dirty="0">
                <a:solidFill>
                  <a:schemeClr val="accent5">
                    <a:lumMod val="50000"/>
                  </a:schemeClr>
                </a:solidFill>
              </a:rPr>
              <a:t> du das? </a:t>
            </a:r>
            <a:r>
              <a:rPr lang="en-US" sz="2200" dirty="0" err="1">
                <a:solidFill>
                  <a:schemeClr val="accent5">
                    <a:lumMod val="50000"/>
                  </a:schemeClr>
                </a:solidFill>
              </a:rPr>
              <a:t>Schreib</a:t>
            </a:r>
            <a:r>
              <a:rPr lang="en-US" sz="2200" dirty="0">
                <a:solidFill>
                  <a:schemeClr val="accent5">
                    <a:lumMod val="50000"/>
                  </a:schemeClr>
                </a:solidFill>
              </a:rPr>
              <a:t> die </a:t>
            </a:r>
            <a:r>
              <a:rPr lang="en-US" sz="2200" dirty="0" err="1">
                <a:solidFill>
                  <a:schemeClr val="accent5">
                    <a:lumMod val="50000"/>
                  </a:schemeClr>
                </a:solidFill>
              </a:rPr>
              <a:t>Sätze</a:t>
            </a:r>
            <a:r>
              <a:rPr lang="en-US" sz="2200" dirty="0">
                <a:solidFill>
                  <a:schemeClr val="accent5">
                    <a:lumMod val="50000"/>
                  </a:schemeClr>
                </a:solidFill>
              </a:rPr>
              <a:t> auf Deutsch.</a:t>
            </a:r>
          </a:p>
        </p:txBody>
      </p:sp>
      <p:graphicFrame>
        <p:nvGraphicFramePr>
          <p:cNvPr id="7" name="Table 6">
            <a:extLst>
              <a:ext uri="{FF2B5EF4-FFF2-40B4-BE49-F238E27FC236}">
                <a16:creationId xmlns:a16="http://schemas.microsoft.com/office/drawing/2014/main" id="{35BF22D4-1D9F-4E99-B1E4-EDBB9D641746}"/>
              </a:ext>
            </a:extLst>
          </p:cNvPr>
          <p:cNvGraphicFramePr>
            <a:graphicFrameLocks noGrp="1"/>
          </p:cNvGraphicFramePr>
          <p:nvPr>
            <p:extLst>
              <p:ext uri="{D42A27DB-BD31-4B8C-83A1-F6EECF244321}">
                <p14:modId xmlns:p14="http://schemas.microsoft.com/office/powerpoint/2010/main" val="1239749766"/>
              </p:ext>
            </p:extLst>
          </p:nvPr>
        </p:nvGraphicFramePr>
        <p:xfrm>
          <a:off x="639982" y="1563699"/>
          <a:ext cx="10912036" cy="4736525"/>
        </p:xfrm>
        <a:graphic>
          <a:graphicData uri="http://schemas.openxmlformats.org/drawingml/2006/table">
            <a:tbl>
              <a:tblPr firstRow="1" bandRow="1">
                <a:tableStyleId>{C4B1156A-380E-4F78-BDF5-A606A8083BF9}</a:tableStyleId>
              </a:tblPr>
              <a:tblGrid>
                <a:gridCol w="445422">
                  <a:extLst>
                    <a:ext uri="{9D8B030D-6E8A-4147-A177-3AD203B41FA5}">
                      <a16:colId xmlns:a16="http://schemas.microsoft.com/office/drawing/2014/main" val="1406692407"/>
                    </a:ext>
                  </a:extLst>
                </a:gridCol>
                <a:gridCol w="10466614">
                  <a:extLst>
                    <a:ext uri="{9D8B030D-6E8A-4147-A177-3AD203B41FA5}">
                      <a16:colId xmlns:a16="http://schemas.microsoft.com/office/drawing/2014/main" val="1316600352"/>
                    </a:ext>
                  </a:extLst>
                </a:gridCol>
              </a:tblGrid>
              <a:tr h="782713">
                <a:tc>
                  <a:txBody>
                    <a:bodyPr/>
                    <a:lstStyle/>
                    <a:p>
                      <a:pPr algn="ctr"/>
                      <a:r>
                        <a:rPr lang="en-GB" sz="2400" b="1" i="0" dirty="0">
                          <a:solidFill>
                            <a:schemeClr val="accent5">
                              <a:lumMod val="50000"/>
                            </a:schemeClr>
                          </a:solidFill>
                        </a:rPr>
                        <a:t>1</a:t>
                      </a:r>
                    </a:p>
                  </a:txBody>
                  <a:tcPr anchor="ctr"/>
                </a:tc>
                <a:tc>
                  <a:txBody>
                    <a:bodyPr/>
                    <a:lstStyle/>
                    <a:p>
                      <a:endParaRPr lang="en-GB" sz="2400" b="0" i="1" dirty="0">
                        <a:solidFill>
                          <a:schemeClr val="accent5">
                            <a:lumMod val="50000"/>
                          </a:schemeClr>
                        </a:solidFill>
                      </a:endParaRPr>
                    </a:p>
                  </a:txBody>
                  <a:tcPr anchor="ctr"/>
                </a:tc>
                <a:extLst>
                  <a:ext uri="{0D108BD9-81ED-4DB2-BD59-A6C34878D82A}">
                    <a16:rowId xmlns:a16="http://schemas.microsoft.com/office/drawing/2014/main" val="1387806353"/>
                  </a:ext>
                </a:extLst>
              </a:tr>
              <a:tr h="782713">
                <a:tc>
                  <a:txBody>
                    <a:bodyPr/>
                    <a:lstStyle/>
                    <a:p>
                      <a:pPr algn="ctr"/>
                      <a:r>
                        <a:rPr lang="en-GB" sz="2400" b="1" i="0" dirty="0">
                          <a:solidFill>
                            <a:schemeClr val="accent5">
                              <a:lumMod val="50000"/>
                            </a:schemeClr>
                          </a:solidFill>
                        </a:rPr>
                        <a:t>2</a:t>
                      </a:r>
                    </a:p>
                  </a:txBody>
                  <a:tcPr anchor="ctr"/>
                </a:tc>
                <a:tc>
                  <a:txBody>
                    <a:bodyPr/>
                    <a:lstStyle/>
                    <a:p>
                      <a:endParaRPr lang="en-US" sz="2400" b="0" i="1" dirty="0">
                        <a:solidFill>
                          <a:schemeClr val="accent5">
                            <a:lumMod val="50000"/>
                          </a:schemeClr>
                        </a:solidFill>
                      </a:endParaRPr>
                    </a:p>
                  </a:txBody>
                  <a:tcPr anchor="ctr"/>
                </a:tc>
                <a:extLst>
                  <a:ext uri="{0D108BD9-81ED-4DB2-BD59-A6C34878D82A}">
                    <a16:rowId xmlns:a16="http://schemas.microsoft.com/office/drawing/2014/main" val="2017258280"/>
                  </a:ext>
                </a:extLst>
              </a:tr>
              <a:tr h="729032">
                <a:tc>
                  <a:txBody>
                    <a:bodyPr/>
                    <a:lstStyle/>
                    <a:p>
                      <a:pPr algn="ctr"/>
                      <a:r>
                        <a:rPr lang="en-GB" sz="2400" b="1" i="0" dirty="0">
                          <a:solidFill>
                            <a:schemeClr val="accent5">
                              <a:lumMod val="50000"/>
                            </a:schemeClr>
                          </a:solidFill>
                        </a:rPr>
                        <a:t>3</a:t>
                      </a:r>
                    </a:p>
                  </a:txBody>
                  <a:tcPr anchor="ctr"/>
                </a:tc>
                <a:tc>
                  <a:txBody>
                    <a:bodyPr/>
                    <a:lstStyle/>
                    <a:p>
                      <a:endParaRPr lang="en-US" sz="2400" b="0" i="1" dirty="0">
                        <a:solidFill>
                          <a:schemeClr val="accent5">
                            <a:lumMod val="50000"/>
                          </a:schemeClr>
                        </a:solidFill>
                      </a:endParaRPr>
                    </a:p>
                    <a:p>
                      <a:endParaRPr lang="en-GB" sz="2400" b="0" i="1" dirty="0">
                        <a:solidFill>
                          <a:schemeClr val="accent5">
                            <a:lumMod val="50000"/>
                          </a:schemeClr>
                        </a:solidFill>
                      </a:endParaRPr>
                    </a:p>
                  </a:txBody>
                  <a:tcPr anchor="ctr"/>
                </a:tc>
                <a:extLst>
                  <a:ext uri="{0D108BD9-81ED-4DB2-BD59-A6C34878D82A}">
                    <a16:rowId xmlns:a16="http://schemas.microsoft.com/office/drawing/2014/main" val="3420028863"/>
                  </a:ext>
                </a:extLst>
              </a:tr>
              <a:tr h="782713">
                <a:tc>
                  <a:txBody>
                    <a:bodyPr/>
                    <a:lstStyle/>
                    <a:p>
                      <a:pPr algn="ctr"/>
                      <a:r>
                        <a:rPr lang="en-GB" sz="2400" b="1" i="0" dirty="0">
                          <a:solidFill>
                            <a:schemeClr val="accent5">
                              <a:lumMod val="50000"/>
                            </a:schemeClr>
                          </a:solidFill>
                        </a:rPr>
                        <a:t>4</a:t>
                      </a:r>
                    </a:p>
                  </a:txBody>
                  <a:tcPr anchor="ctr"/>
                </a:tc>
                <a:tc>
                  <a:txBody>
                    <a:bodyPr/>
                    <a:lstStyle/>
                    <a:p>
                      <a:endParaRPr lang="en-GB" sz="2400" b="0" i="1" dirty="0">
                        <a:solidFill>
                          <a:schemeClr val="accent5">
                            <a:lumMod val="50000"/>
                          </a:schemeClr>
                        </a:solidFill>
                      </a:endParaRPr>
                    </a:p>
                  </a:txBody>
                  <a:tcPr anchor="ctr"/>
                </a:tc>
                <a:extLst>
                  <a:ext uri="{0D108BD9-81ED-4DB2-BD59-A6C34878D82A}">
                    <a16:rowId xmlns:a16="http://schemas.microsoft.com/office/drawing/2014/main" val="3711284990"/>
                  </a:ext>
                </a:extLst>
              </a:tr>
              <a:tr h="782713">
                <a:tc>
                  <a:txBody>
                    <a:bodyPr/>
                    <a:lstStyle/>
                    <a:p>
                      <a:pPr algn="ctr"/>
                      <a:r>
                        <a:rPr lang="en-GB" sz="2400" b="1" i="0" dirty="0">
                          <a:solidFill>
                            <a:schemeClr val="accent5">
                              <a:lumMod val="50000"/>
                            </a:schemeClr>
                          </a:solidFill>
                        </a:rPr>
                        <a:t>5</a:t>
                      </a:r>
                    </a:p>
                  </a:txBody>
                  <a:tcPr anchor="ctr"/>
                </a:tc>
                <a:tc>
                  <a:txBody>
                    <a:bodyPr/>
                    <a:lstStyle/>
                    <a:p>
                      <a:endParaRPr lang="en-GB" sz="2400" b="0" i="1" dirty="0">
                        <a:solidFill>
                          <a:schemeClr val="accent5">
                            <a:lumMod val="50000"/>
                          </a:schemeClr>
                        </a:solidFill>
                      </a:endParaRPr>
                    </a:p>
                  </a:txBody>
                  <a:tcPr anchor="ctr"/>
                </a:tc>
                <a:extLst>
                  <a:ext uri="{0D108BD9-81ED-4DB2-BD59-A6C34878D82A}">
                    <a16:rowId xmlns:a16="http://schemas.microsoft.com/office/drawing/2014/main" val="4278382925"/>
                  </a:ext>
                </a:extLst>
              </a:tr>
              <a:tr h="782713">
                <a:tc>
                  <a:txBody>
                    <a:bodyPr/>
                    <a:lstStyle/>
                    <a:p>
                      <a:pPr algn="ctr"/>
                      <a:r>
                        <a:rPr lang="en-GB" sz="2400" b="1" i="0" dirty="0">
                          <a:solidFill>
                            <a:schemeClr val="accent5">
                              <a:lumMod val="50000"/>
                            </a:schemeClr>
                          </a:solidFill>
                        </a:rPr>
                        <a:t>6</a:t>
                      </a:r>
                    </a:p>
                  </a:txBody>
                  <a:tcPr anchor="ctr"/>
                </a:tc>
                <a:tc>
                  <a:txBody>
                    <a:bodyPr/>
                    <a:lstStyle/>
                    <a:p>
                      <a:endParaRPr lang="en-GB" sz="2400" b="0" i="1" dirty="0">
                        <a:solidFill>
                          <a:schemeClr val="accent5">
                            <a:lumMod val="50000"/>
                          </a:schemeClr>
                        </a:solidFill>
                      </a:endParaRPr>
                    </a:p>
                  </a:txBody>
                  <a:tcPr anchor="ctr"/>
                </a:tc>
                <a:extLst>
                  <a:ext uri="{0D108BD9-81ED-4DB2-BD59-A6C34878D82A}">
                    <a16:rowId xmlns:a16="http://schemas.microsoft.com/office/drawing/2014/main" val="2657149099"/>
                  </a:ext>
                </a:extLst>
              </a:tr>
            </a:tbl>
          </a:graphicData>
        </a:graphic>
      </p:graphicFrame>
      <p:sp>
        <p:nvSpPr>
          <p:cNvPr id="14" name="TextBox 13">
            <a:extLst>
              <a:ext uri="{FF2B5EF4-FFF2-40B4-BE49-F238E27FC236}">
                <a16:creationId xmlns:a16="http://schemas.microsoft.com/office/drawing/2014/main" id="{18F66AA3-5D1C-47B7-A9C3-69A9F937F017}"/>
              </a:ext>
            </a:extLst>
          </p:cNvPr>
          <p:cNvSpPr txBox="1"/>
          <p:nvPr/>
        </p:nvSpPr>
        <p:spPr>
          <a:xfrm>
            <a:off x="1091403" y="1935410"/>
            <a:ext cx="5715798" cy="400110"/>
          </a:xfrm>
          <a:prstGeom prst="rect">
            <a:avLst/>
          </a:prstGeom>
          <a:noFill/>
        </p:spPr>
        <p:txBody>
          <a:bodyPr wrap="square" rtlCol="0">
            <a:spAutoFit/>
          </a:bodyPr>
          <a:lstStyle/>
          <a:p>
            <a:r>
              <a:rPr lang="en-GB" sz="2000" b="1" dirty="0">
                <a:solidFill>
                  <a:schemeClr val="accent5">
                    <a:lumMod val="50000"/>
                  </a:schemeClr>
                </a:solidFill>
              </a:rPr>
              <a:t>Ich </a:t>
            </a:r>
            <a:r>
              <a:rPr lang="en-GB" sz="2000" b="1" dirty="0" err="1">
                <a:solidFill>
                  <a:schemeClr val="accent5">
                    <a:lumMod val="50000"/>
                  </a:schemeClr>
                </a:solidFill>
              </a:rPr>
              <a:t>soll</a:t>
            </a:r>
            <a:r>
              <a:rPr lang="en-GB" sz="2000" b="1" dirty="0">
                <a:solidFill>
                  <a:schemeClr val="accent5">
                    <a:lumMod val="50000"/>
                  </a:schemeClr>
                </a:solidFill>
              </a:rPr>
              <a:t> </a:t>
            </a:r>
            <a:r>
              <a:rPr lang="en-GB" sz="2000" b="1" dirty="0" err="1">
                <a:solidFill>
                  <a:schemeClr val="accent5">
                    <a:lumMod val="50000"/>
                  </a:schemeClr>
                </a:solidFill>
              </a:rPr>
              <a:t>Opa</a:t>
            </a:r>
            <a:r>
              <a:rPr lang="en-GB" sz="2000" b="1" dirty="0">
                <a:solidFill>
                  <a:schemeClr val="accent5">
                    <a:lumMod val="50000"/>
                  </a:schemeClr>
                </a:solidFill>
              </a:rPr>
              <a:t> den Computer </a:t>
            </a:r>
            <a:r>
              <a:rPr lang="en-GB" sz="2000" b="1" dirty="0" err="1">
                <a:solidFill>
                  <a:schemeClr val="accent5">
                    <a:lumMod val="50000"/>
                  </a:schemeClr>
                </a:solidFill>
              </a:rPr>
              <a:t>erklären</a:t>
            </a:r>
            <a:r>
              <a:rPr lang="en-GB" sz="2000" b="1" dirty="0">
                <a:solidFill>
                  <a:schemeClr val="accent5">
                    <a:lumMod val="50000"/>
                  </a:schemeClr>
                </a:solidFill>
              </a:rPr>
              <a:t>.</a:t>
            </a:r>
          </a:p>
        </p:txBody>
      </p:sp>
      <p:sp>
        <p:nvSpPr>
          <p:cNvPr id="15" name="TextBox 14">
            <a:extLst>
              <a:ext uri="{FF2B5EF4-FFF2-40B4-BE49-F238E27FC236}">
                <a16:creationId xmlns:a16="http://schemas.microsoft.com/office/drawing/2014/main" id="{52E23F1D-50E8-46B3-A51F-450A9A9491E4}"/>
              </a:ext>
            </a:extLst>
          </p:cNvPr>
          <p:cNvSpPr txBox="1"/>
          <p:nvPr/>
        </p:nvSpPr>
        <p:spPr>
          <a:xfrm>
            <a:off x="1117800" y="2703029"/>
            <a:ext cx="5172949" cy="400110"/>
          </a:xfrm>
          <a:prstGeom prst="rect">
            <a:avLst/>
          </a:prstGeom>
          <a:noFill/>
        </p:spPr>
        <p:txBody>
          <a:bodyPr wrap="square" rtlCol="0">
            <a:spAutoFit/>
          </a:bodyPr>
          <a:lstStyle/>
          <a:p>
            <a:r>
              <a:rPr lang="en-GB" sz="2000" b="1" dirty="0">
                <a:solidFill>
                  <a:schemeClr val="accent5">
                    <a:lumMod val="50000"/>
                  </a:schemeClr>
                </a:solidFill>
              </a:rPr>
              <a:t>Sie </a:t>
            </a:r>
            <a:r>
              <a:rPr lang="en-GB" sz="2000" b="1" dirty="0" err="1">
                <a:solidFill>
                  <a:schemeClr val="accent5">
                    <a:lumMod val="50000"/>
                  </a:schemeClr>
                </a:solidFill>
              </a:rPr>
              <a:t>darf</a:t>
            </a:r>
            <a:r>
              <a:rPr lang="en-GB" sz="2000" b="1" dirty="0">
                <a:solidFill>
                  <a:schemeClr val="accent5">
                    <a:lumMod val="50000"/>
                  </a:schemeClr>
                </a:solidFill>
              </a:rPr>
              <a:t> </a:t>
            </a:r>
            <a:r>
              <a:rPr lang="en-GB" sz="2000" b="1" dirty="0" err="1">
                <a:solidFill>
                  <a:schemeClr val="accent5">
                    <a:lumMod val="50000"/>
                  </a:schemeClr>
                </a:solidFill>
              </a:rPr>
              <a:t>eine</a:t>
            </a:r>
            <a:r>
              <a:rPr lang="en-GB" sz="2000" b="1" dirty="0">
                <a:solidFill>
                  <a:schemeClr val="accent5">
                    <a:lumMod val="50000"/>
                  </a:schemeClr>
                </a:solidFill>
              </a:rPr>
              <a:t> </a:t>
            </a:r>
            <a:r>
              <a:rPr lang="en-GB" sz="2000" b="1" dirty="0" err="1">
                <a:solidFill>
                  <a:schemeClr val="accent5">
                    <a:lumMod val="50000"/>
                  </a:schemeClr>
                </a:solidFill>
              </a:rPr>
              <a:t>Stunde</a:t>
            </a:r>
            <a:r>
              <a:rPr lang="en-GB" sz="2000" b="1" dirty="0">
                <a:solidFill>
                  <a:schemeClr val="accent5">
                    <a:lumMod val="50000"/>
                  </a:schemeClr>
                </a:solidFill>
              </a:rPr>
              <a:t> </a:t>
            </a:r>
            <a:r>
              <a:rPr lang="en-GB" sz="2000" b="1" dirty="0" err="1">
                <a:solidFill>
                  <a:schemeClr val="accent5">
                    <a:lumMod val="50000"/>
                  </a:schemeClr>
                </a:solidFill>
              </a:rPr>
              <a:t>singen</a:t>
            </a:r>
            <a:r>
              <a:rPr lang="en-GB" sz="2000" b="1" dirty="0">
                <a:solidFill>
                  <a:schemeClr val="accent5">
                    <a:lumMod val="50000"/>
                  </a:schemeClr>
                </a:solidFill>
              </a:rPr>
              <a:t>.</a:t>
            </a:r>
          </a:p>
        </p:txBody>
      </p:sp>
      <p:sp>
        <p:nvSpPr>
          <p:cNvPr id="16" name="TextBox 15">
            <a:extLst>
              <a:ext uri="{FF2B5EF4-FFF2-40B4-BE49-F238E27FC236}">
                <a16:creationId xmlns:a16="http://schemas.microsoft.com/office/drawing/2014/main" id="{702BCCFD-D1EC-440A-86D4-B515BEA4EC0F}"/>
              </a:ext>
            </a:extLst>
          </p:cNvPr>
          <p:cNvSpPr txBox="1"/>
          <p:nvPr/>
        </p:nvSpPr>
        <p:spPr>
          <a:xfrm>
            <a:off x="1113334" y="3513081"/>
            <a:ext cx="5892961" cy="400110"/>
          </a:xfrm>
          <a:prstGeom prst="rect">
            <a:avLst/>
          </a:prstGeom>
          <a:noFill/>
        </p:spPr>
        <p:txBody>
          <a:bodyPr wrap="square" rtlCol="0">
            <a:spAutoFit/>
          </a:bodyPr>
          <a:lstStyle/>
          <a:p>
            <a:r>
              <a:rPr lang="en-GB" sz="2000" b="1" dirty="0">
                <a:solidFill>
                  <a:schemeClr val="accent5">
                    <a:lumMod val="50000"/>
                  </a:schemeClr>
                </a:solidFill>
              </a:rPr>
              <a:t>Du </a:t>
            </a:r>
            <a:r>
              <a:rPr lang="en-GB" sz="2000" b="1" dirty="0" err="1">
                <a:solidFill>
                  <a:schemeClr val="accent5">
                    <a:lumMod val="50000"/>
                  </a:schemeClr>
                </a:solidFill>
              </a:rPr>
              <a:t>musst</a:t>
            </a:r>
            <a:r>
              <a:rPr lang="en-GB" sz="2000" b="1" dirty="0">
                <a:solidFill>
                  <a:schemeClr val="accent5">
                    <a:lumMod val="50000"/>
                  </a:schemeClr>
                </a:solidFill>
              </a:rPr>
              <a:t> </a:t>
            </a:r>
            <a:r>
              <a:rPr lang="en-GB" sz="2000" b="1" dirty="0" err="1">
                <a:solidFill>
                  <a:schemeClr val="accent5">
                    <a:lumMod val="50000"/>
                  </a:schemeClr>
                </a:solidFill>
              </a:rPr>
              <a:t>ihnen</a:t>
            </a:r>
            <a:r>
              <a:rPr lang="en-GB" sz="2000" b="1" dirty="0">
                <a:solidFill>
                  <a:schemeClr val="accent5">
                    <a:lumMod val="50000"/>
                  </a:schemeClr>
                </a:solidFill>
              </a:rPr>
              <a:t> </a:t>
            </a:r>
            <a:r>
              <a:rPr lang="en-GB" sz="2000" b="1" dirty="0" err="1">
                <a:solidFill>
                  <a:schemeClr val="accent5">
                    <a:lumMod val="50000"/>
                  </a:schemeClr>
                </a:solidFill>
              </a:rPr>
              <a:t>eine</a:t>
            </a:r>
            <a:r>
              <a:rPr lang="en-GB" sz="2000" b="1" dirty="0">
                <a:solidFill>
                  <a:schemeClr val="accent5">
                    <a:lumMod val="50000"/>
                  </a:schemeClr>
                </a:solidFill>
              </a:rPr>
              <a:t> </a:t>
            </a:r>
            <a:r>
              <a:rPr lang="en-GB" sz="2000" b="1" dirty="0" err="1">
                <a:solidFill>
                  <a:schemeClr val="accent5">
                    <a:lumMod val="50000"/>
                  </a:schemeClr>
                </a:solidFill>
              </a:rPr>
              <a:t>Geschichte</a:t>
            </a:r>
            <a:r>
              <a:rPr lang="en-GB" sz="2000" b="1" dirty="0">
                <a:solidFill>
                  <a:schemeClr val="accent5">
                    <a:lumMod val="50000"/>
                  </a:schemeClr>
                </a:solidFill>
              </a:rPr>
              <a:t> </a:t>
            </a:r>
            <a:r>
              <a:rPr lang="en-GB" sz="2000" b="1" dirty="0" err="1">
                <a:solidFill>
                  <a:schemeClr val="accent5">
                    <a:lumMod val="50000"/>
                  </a:schemeClr>
                </a:solidFill>
              </a:rPr>
              <a:t>erzählen</a:t>
            </a:r>
            <a:r>
              <a:rPr lang="en-GB" sz="2000" b="1" dirty="0">
                <a:solidFill>
                  <a:schemeClr val="accent5">
                    <a:lumMod val="50000"/>
                  </a:schemeClr>
                </a:solidFill>
              </a:rPr>
              <a:t>!</a:t>
            </a:r>
          </a:p>
        </p:txBody>
      </p:sp>
      <p:sp>
        <p:nvSpPr>
          <p:cNvPr id="17" name="TextBox 16">
            <a:extLst>
              <a:ext uri="{FF2B5EF4-FFF2-40B4-BE49-F238E27FC236}">
                <a16:creationId xmlns:a16="http://schemas.microsoft.com/office/drawing/2014/main" id="{86760C43-EE37-46EE-9EBD-8E1D2F57E895}"/>
              </a:ext>
            </a:extLst>
          </p:cNvPr>
          <p:cNvSpPr txBox="1"/>
          <p:nvPr/>
        </p:nvSpPr>
        <p:spPr>
          <a:xfrm>
            <a:off x="1113334" y="5100088"/>
            <a:ext cx="5470983" cy="400110"/>
          </a:xfrm>
          <a:prstGeom prst="rect">
            <a:avLst/>
          </a:prstGeom>
          <a:noFill/>
        </p:spPr>
        <p:txBody>
          <a:bodyPr wrap="square" rtlCol="0">
            <a:spAutoFit/>
          </a:bodyPr>
          <a:lstStyle/>
          <a:p>
            <a:r>
              <a:rPr lang="en-GB" sz="2000" b="1" dirty="0" err="1">
                <a:solidFill>
                  <a:schemeClr val="accent5">
                    <a:lumMod val="50000"/>
                  </a:schemeClr>
                </a:solidFill>
              </a:rPr>
              <a:t>Er</a:t>
            </a:r>
            <a:r>
              <a:rPr lang="en-GB" sz="2000" b="1" dirty="0">
                <a:solidFill>
                  <a:schemeClr val="accent5">
                    <a:lumMod val="50000"/>
                  </a:schemeClr>
                </a:solidFill>
              </a:rPr>
              <a:t> </a:t>
            </a:r>
            <a:r>
              <a:rPr lang="en-GB" sz="2000" b="1" dirty="0" err="1">
                <a:solidFill>
                  <a:schemeClr val="accent5">
                    <a:lumMod val="50000"/>
                  </a:schemeClr>
                </a:solidFill>
              </a:rPr>
              <a:t>darf</a:t>
            </a:r>
            <a:r>
              <a:rPr lang="en-GB" sz="2000" b="1" dirty="0">
                <a:solidFill>
                  <a:schemeClr val="accent5">
                    <a:lumMod val="50000"/>
                  </a:schemeClr>
                </a:solidFill>
              </a:rPr>
              <a:t> </a:t>
            </a:r>
            <a:r>
              <a:rPr lang="en-GB" sz="2000" b="1" dirty="0" err="1">
                <a:solidFill>
                  <a:schemeClr val="accent5">
                    <a:lumMod val="50000"/>
                  </a:schemeClr>
                </a:solidFill>
              </a:rPr>
              <a:t>nicht</a:t>
            </a:r>
            <a:r>
              <a:rPr lang="en-GB" sz="2000" b="1" dirty="0">
                <a:solidFill>
                  <a:schemeClr val="accent5">
                    <a:lumMod val="50000"/>
                  </a:schemeClr>
                </a:solidFill>
              </a:rPr>
              <a:t> </a:t>
            </a:r>
            <a:r>
              <a:rPr lang="en-GB" sz="2000" b="1" dirty="0" err="1">
                <a:solidFill>
                  <a:schemeClr val="accent5">
                    <a:lumMod val="50000"/>
                  </a:schemeClr>
                </a:solidFill>
              </a:rPr>
              <a:t>alleine</a:t>
            </a:r>
            <a:r>
              <a:rPr lang="en-GB" sz="2000" b="1" dirty="0">
                <a:solidFill>
                  <a:schemeClr val="accent5">
                    <a:lumMod val="50000"/>
                  </a:schemeClr>
                </a:solidFill>
              </a:rPr>
              <a:t> </a:t>
            </a:r>
            <a:r>
              <a:rPr lang="en-GB" sz="2000" b="1" dirty="0" err="1">
                <a:solidFill>
                  <a:schemeClr val="accent5">
                    <a:lumMod val="50000"/>
                  </a:schemeClr>
                </a:solidFill>
              </a:rPr>
              <a:t>nach</a:t>
            </a:r>
            <a:r>
              <a:rPr lang="en-GB" sz="2000" b="1" dirty="0">
                <a:solidFill>
                  <a:schemeClr val="accent5">
                    <a:lumMod val="50000"/>
                  </a:schemeClr>
                </a:solidFill>
              </a:rPr>
              <a:t> </a:t>
            </a:r>
            <a:r>
              <a:rPr lang="en-GB" sz="2000" b="1" dirty="0" err="1">
                <a:solidFill>
                  <a:schemeClr val="accent5">
                    <a:lumMod val="50000"/>
                  </a:schemeClr>
                </a:solidFill>
              </a:rPr>
              <a:t>Hause</a:t>
            </a:r>
            <a:r>
              <a:rPr lang="en-GB" sz="2000" b="1" dirty="0">
                <a:solidFill>
                  <a:schemeClr val="accent5">
                    <a:lumMod val="50000"/>
                  </a:schemeClr>
                </a:solidFill>
              </a:rPr>
              <a:t> </a:t>
            </a:r>
            <a:r>
              <a:rPr lang="en-GB" sz="2000" b="1" dirty="0" err="1">
                <a:solidFill>
                  <a:schemeClr val="accent5">
                    <a:lumMod val="50000"/>
                  </a:schemeClr>
                </a:solidFill>
              </a:rPr>
              <a:t>gehen</a:t>
            </a:r>
            <a:r>
              <a:rPr lang="en-GB" sz="2000" b="1" dirty="0">
                <a:solidFill>
                  <a:schemeClr val="accent5">
                    <a:lumMod val="50000"/>
                  </a:schemeClr>
                </a:solidFill>
              </a:rPr>
              <a:t>.</a:t>
            </a:r>
          </a:p>
        </p:txBody>
      </p:sp>
      <p:sp>
        <p:nvSpPr>
          <p:cNvPr id="18" name="TextBox 17">
            <a:extLst>
              <a:ext uri="{FF2B5EF4-FFF2-40B4-BE49-F238E27FC236}">
                <a16:creationId xmlns:a16="http://schemas.microsoft.com/office/drawing/2014/main" id="{2163A66D-B7E7-45DF-A305-996830B8F04A}"/>
              </a:ext>
            </a:extLst>
          </p:cNvPr>
          <p:cNvSpPr txBox="1"/>
          <p:nvPr/>
        </p:nvSpPr>
        <p:spPr>
          <a:xfrm>
            <a:off x="1113334" y="4342819"/>
            <a:ext cx="7181569" cy="400110"/>
          </a:xfrm>
          <a:prstGeom prst="rect">
            <a:avLst/>
          </a:prstGeom>
          <a:noFill/>
        </p:spPr>
        <p:txBody>
          <a:bodyPr wrap="square" rtlCol="0">
            <a:spAutoFit/>
          </a:bodyPr>
          <a:lstStyle/>
          <a:p>
            <a:r>
              <a:rPr lang="en-GB" sz="2000" b="1" dirty="0">
                <a:solidFill>
                  <a:schemeClr val="accent5">
                    <a:lumMod val="50000"/>
                  </a:schemeClr>
                </a:solidFill>
              </a:rPr>
              <a:t>Ich muss </a:t>
            </a:r>
            <a:r>
              <a:rPr lang="en-GB" sz="2000" b="1" dirty="0" err="1">
                <a:solidFill>
                  <a:schemeClr val="accent5">
                    <a:lumMod val="50000"/>
                  </a:schemeClr>
                </a:solidFill>
              </a:rPr>
              <a:t>nicht</a:t>
            </a:r>
            <a:r>
              <a:rPr lang="en-GB" sz="2000" b="1" dirty="0">
                <a:solidFill>
                  <a:schemeClr val="accent5">
                    <a:lumMod val="50000"/>
                  </a:schemeClr>
                </a:solidFill>
              </a:rPr>
              <a:t> </a:t>
            </a:r>
            <a:r>
              <a:rPr lang="en-GB" sz="2000" b="1" dirty="0" err="1">
                <a:solidFill>
                  <a:schemeClr val="accent5">
                    <a:lumMod val="50000"/>
                  </a:schemeClr>
                </a:solidFill>
              </a:rPr>
              <a:t>immer</a:t>
            </a:r>
            <a:r>
              <a:rPr lang="en-GB" sz="2000" b="1" dirty="0">
                <a:solidFill>
                  <a:schemeClr val="accent5">
                    <a:lumMod val="50000"/>
                  </a:schemeClr>
                </a:solidFill>
              </a:rPr>
              <a:t> die </a:t>
            </a:r>
            <a:r>
              <a:rPr lang="en-GB" sz="2000" b="1" dirty="0" err="1">
                <a:solidFill>
                  <a:schemeClr val="accent5">
                    <a:lumMod val="50000"/>
                  </a:schemeClr>
                </a:solidFill>
              </a:rPr>
              <a:t>Wahrheit</a:t>
            </a:r>
            <a:r>
              <a:rPr lang="en-GB" sz="2000" b="1" dirty="0">
                <a:solidFill>
                  <a:schemeClr val="accent5">
                    <a:lumMod val="50000"/>
                  </a:schemeClr>
                </a:solidFill>
              </a:rPr>
              <a:t> </a:t>
            </a:r>
            <a:r>
              <a:rPr lang="en-GB" sz="2000" b="1" dirty="0" err="1">
                <a:solidFill>
                  <a:schemeClr val="accent5">
                    <a:lumMod val="50000"/>
                  </a:schemeClr>
                </a:solidFill>
              </a:rPr>
              <a:t>sagen</a:t>
            </a:r>
            <a:r>
              <a:rPr lang="en-GB" sz="2000" b="1" dirty="0">
                <a:solidFill>
                  <a:schemeClr val="accent5">
                    <a:lumMod val="50000"/>
                  </a:schemeClr>
                </a:solidFill>
              </a:rPr>
              <a:t>, </a:t>
            </a:r>
            <a:r>
              <a:rPr lang="en-GB" sz="2000" b="1" dirty="0" err="1">
                <a:solidFill>
                  <a:schemeClr val="accent5">
                    <a:lumMod val="50000"/>
                  </a:schemeClr>
                </a:solidFill>
              </a:rPr>
              <a:t>oder</a:t>
            </a:r>
            <a:r>
              <a:rPr lang="en-GB" sz="2000" b="1" dirty="0">
                <a:solidFill>
                  <a:schemeClr val="accent5">
                    <a:lumMod val="50000"/>
                  </a:schemeClr>
                </a:solidFill>
              </a:rPr>
              <a:t>?</a:t>
            </a:r>
          </a:p>
        </p:txBody>
      </p:sp>
      <p:sp>
        <p:nvSpPr>
          <p:cNvPr id="19" name="TextBox 18">
            <a:extLst>
              <a:ext uri="{FF2B5EF4-FFF2-40B4-BE49-F238E27FC236}">
                <a16:creationId xmlns:a16="http://schemas.microsoft.com/office/drawing/2014/main" id="{4AAA7EA3-8505-4171-A64D-3C9E5E5063B0}"/>
              </a:ext>
            </a:extLst>
          </p:cNvPr>
          <p:cNvSpPr txBox="1"/>
          <p:nvPr/>
        </p:nvSpPr>
        <p:spPr>
          <a:xfrm>
            <a:off x="1091404" y="5899682"/>
            <a:ext cx="6913910" cy="400110"/>
          </a:xfrm>
          <a:prstGeom prst="rect">
            <a:avLst/>
          </a:prstGeom>
          <a:noFill/>
        </p:spPr>
        <p:txBody>
          <a:bodyPr wrap="square" rtlCol="0">
            <a:spAutoFit/>
          </a:bodyPr>
          <a:lstStyle/>
          <a:p>
            <a:r>
              <a:rPr lang="en-GB" sz="2000" b="1" dirty="0">
                <a:solidFill>
                  <a:schemeClr val="accent5">
                    <a:lumMod val="50000"/>
                  </a:schemeClr>
                </a:solidFill>
              </a:rPr>
              <a:t>Du </a:t>
            </a:r>
            <a:r>
              <a:rPr lang="en-GB" sz="2000" b="1" dirty="0" err="1">
                <a:solidFill>
                  <a:schemeClr val="accent5">
                    <a:lumMod val="50000"/>
                  </a:schemeClr>
                </a:solidFill>
              </a:rPr>
              <a:t>sollst</a:t>
            </a:r>
            <a:r>
              <a:rPr lang="en-GB" sz="2000" b="1" dirty="0">
                <a:solidFill>
                  <a:schemeClr val="accent5">
                    <a:lumMod val="50000"/>
                  </a:schemeClr>
                </a:solidFill>
              </a:rPr>
              <a:t> </a:t>
            </a:r>
            <a:r>
              <a:rPr lang="en-GB" sz="2000" b="1" dirty="0" err="1">
                <a:solidFill>
                  <a:schemeClr val="accent5">
                    <a:lumMod val="50000"/>
                  </a:schemeClr>
                </a:solidFill>
              </a:rPr>
              <a:t>dein</a:t>
            </a:r>
            <a:r>
              <a:rPr lang="en-GB" sz="2000" b="1" dirty="0">
                <a:solidFill>
                  <a:schemeClr val="accent5">
                    <a:lumMod val="50000"/>
                  </a:schemeClr>
                </a:solidFill>
              </a:rPr>
              <a:t> </a:t>
            </a:r>
            <a:r>
              <a:rPr lang="en-GB" sz="2000" b="1" dirty="0" err="1">
                <a:solidFill>
                  <a:schemeClr val="accent5">
                    <a:lumMod val="50000"/>
                  </a:schemeClr>
                </a:solidFill>
              </a:rPr>
              <a:t>Glas</a:t>
            </a:r>
            <a:r>
              <a:rPr lang="en-GB" sz="2000" b="1" dirty="0">
                <a:solidFill>
                  <a:schemeClr val="accent5">
                    <a:lumMod val="50000"/>
                  </a:schemeClr>
                </a:solidFill>
              </a:rPr>
              <a:t> Wasser </a:t>
            </a:r>
            <a:r>
              <a:rPr lang="en-GB" sz="2000" b="1" dirty="0" err="1">
                <a:solidFill>
                  <a:schemeClr val="accent5">
                    <a:lumMod val="50000"/>
                  </a:schemeClr>
                </a:solidFill>
              </a:rPr>
              <a:t>teilen</a:t>
            </a:r>
            <a:r>
              <a:rPr lang="en-GB" sz="2000" b="1" dirty="0">
                <a:solidFill>
                  <a:schemeClr val="accent5">
                    <a:lumMod val="50000"/>
                  </a:schemeClr>
                </a:solidFill>
              </a:rPr>
              <a:t>.</a:t>
            </a:r>
          </a:p>
        </p:txBody>
      </p:sp>
      <p:sp>
        <p:nvSpPr>
          <p:cNvPr id="20" name="TextBox 19">
            <a:extLst>
              <a:ext uri="{FF2B5EF4-FFF2-40B4-BE49-F238E27FC236}">
                <a16:creationId xmlns:a16="http://schemas.microsoft.com/office/drawing/2014/main" id="{16C5F2C4-A8C6-4B7C-B222-B2387B9B177D}"/>
              </a:ext>
            </a:extLst>
          </p:cNvPr>
          <p:cNvSpPr txBox="1"/>
          <p:nvPr/>
        </p:nvSpPr>
        <p:spPr>
          <a:xfrm>
            <a:off x="1091402" y="1563699"/>
            <a:ext cx="7226505" cy="400110"/>
          </a:xfrm>
          <a:prstGeom prst="rect">
            <a:avLst/>
          </a:prstGeom>
          <a:noFill/>
        </p:spPr>
        <p:txBody>
          <a:bodyPr wrap="square" rtlCol="0">
            <a:spAutoFit/>
          </a:bodyPr>
          <a:lstStyle/>
          <a:p>
            <a:pPr algn="l"/>
            <a:r>
              <a:rPr lang="en-GB" sz="2000" i="1" dirty="0">
                <a:solidFill>
                  <a:schemeClr val="accent5">
                    <a:lumMod val="50000"/>
                  </a:schemeClr>
                </a:solidFill>
              </a:rPr>
              <a:t>I should explain the computer to </a:t>
            </a:r>
            <a:r>
              <a:rPr lang="en-GB" sz="2000" i="1" dirty="0" err="1">
                <a:solidFill>
                  <a:schemeClr val="accent5">
                    <a:lumMod val="50000"/>
                  </a:schemeClr>
                </a:solidFill>
              </a:rPr>
              <a:t>Opa</a:t>
            </a:r>
            <a:r>
              <a:rPr lang="en-GB" sz="2000" i="1" dirty="0">
                <a:solidFill>
                  <a:schemeClr val="accent5">
                    <a:lumMod val="50000"/>
                  </a:schemeClr>
                </a:solidFill>
              </a:rPr>
              <a:t>.</a:t>
            </a:r>
          </a:p>
        </p:txBody>
      </p:sp>
      <p:sp>
        <p:nvSpPr>
          <p:cNvPr id="21" name="TextBox 20">
            <a:extLst>
              <a:ext uri="{FF2B5EF4-FFF2-40B4-BE49-F238E27FC236}">
                <a16:creationId xmlns:a16="http://schemas.microsoft.com/office/drawing/2014/main" id="{80A27FAB-C619-4BB0-91EE-DC7034C1602D}"/>
              </a:ext>
            </a:extLst>
          </p:cNvPr>
          <p:cNvSpPr txBox="1"/>
          <p:nvPr/>
        </p:nvSpPr>
        <p:spPr>
          <a:xfrm>
            <a:off x="1113335" y="2390938"/>
            <a:ext cx="7226505" cy="400110"/>
          </a:xfrm>
          <a:prstGeom prst="rect">
            <a:avLst/>
          </a:prstGeom>
          <a:noFill/>
        </p:spPr>
        <p:txBody>
          <a:bodyPr wrap="square" rtlCol="0">
            <a:spAutoFit/>
          </a:bodyPr>
          <a:lstStyle/>
          <a:p>
            <a:pPr algn="l"/>
            <a:r>
              <a:rPr lang="en-GB" sz="2000" i="1" dirty="0">
                <a:solidFill>
                  <a:schemeClr val="accent5">
                    <a:lumMod val="50000"/>
                  </a:schemeClr>
                </a:solidFill>
              </a:rPr>
              <a:t>She is allowed to sing for one hour.</a:t>
            </a:r>
          </a:p>
        </p:txBody>
      </p:sp>
      <p:sp>
        <p:nvSpPr>
          <p:cNvPr id="22" name="TextBox 21">
            <a:extLst>
              <a:ext uri="{FF2B5EF4-FFF2-40B4-BE49-F238E27FC236}">
                <a16:creationId xmlns:a16="http://schemas.microsoft.com/office/drawing/2014/main" id="{DA4A120A-3A54-421E-8ECA-BA3488AE0A9B}"/>
              </a:ext>
            </a:extLst>
          </p:cNvPr>
          <p:cNvSpPr txBox="1"/>
          <p:nvPr/>
        </p:nvSpPr>
        <p:spPr>
          <a:xfrm>
            <a:off x="1113334" y="3165786"/>
            <a:ext cx="7226505" cy="400110"/>
          </a:xfrm>
          <a:prstGeom prst="rect">
            <a:avLst/>
          </a:prstGeom>
          <a:noFill/>
        </p:spPr>
        <p:txBody>
          <a:bodyPr wrap="square" rtlCol="0">
            <a:spAutoFit/>
          </a:bodyPr>
          <a:lstStyle/>
          <a:p>
            <a:pPr algn="l"/>
            <a:r>
              <a:rPr lang="en-GB" sz="2000" i="1" dirty="0">
                <a:solidFill>
                  <a:schemeClr val="accent5">
                    <a:lumMod val="50000"/>
                  </a:schemeClr>
                </a:solidFill>
              </a:rPr>
              <a:t>You must tell them a story!</a:t>
            </a:r>
          </a:p>
        </p:txBody>
      </p:sp>
      <p:sp>
        <p:nvSpPr>
          <p:cNvPr id="23" name="TextBox 22">
            <a:extLst>
              <a:ext uri="{FF2B5EF4-FFF2-40B4-BE49-F238E27FC236}">
                <a16:creationId xmlns:a16="http://schemas.microsoft.com/office/drawing/2014/main" id="{A3473BC0-A607-4F4E-ABB2-2782A68A9FCB}"/>
              </a:ext>
            </a:extLst>
          </p:cNvPr>
          <p:cNvSpPr txBox="1"/>
          <p:nvPr/>
        </p:nvSpPr>
        <p:spPr>
          <a:xfrm>
            <a:off x="1145734" y="4742065"/>
            <a:ext cx="7226505" cy="400110"/>
          </a:xfrm>
          <a:prstGeom prst="rect">
            <a:avLst/>
          </a:prstGeom>
          <a:noFill/>
        </p:spPr>
        <p:txBody>
          <a:bodyPr wrap="square" rtlCol="0">
            <a:spAutoFit/>
          </a:bodyPr>
          <a:lstStyle/>
          <a:p>
            <a:pPr algn="l"/>
            <a:r>
              <a:rPr lang="en-GB" sz="2000" i="1" dirty="0">
                <a:solidFill>
                  <a:schemeClr val="accent5">
                    <a:lumMod val="50000"/>
                  </a:schemeClr>
                </a:solidFill>
              </a:rPr>
              <a:t>He is not allowed to go home alone.</a:t>
            </a:r>
          </a:p>
        </p:txBody>
      </p:sp>
      <p:sp>
        <p:nvSpPr>
          <p:cNvPr id="24" name="TextBox 23">
            <a:extLst>
              <a:ext uri="{FF2B5EF4-FFF2-40B4-BE49-F238E27FC236}">
                <a16:creationId xmlns:a16="http://schemas.microsoft.com/office/drawing/2014/main" id="{DE382E8A-DF8E-4AD9-AD19-CF294E53170A}"/>
              </a:ext>
            </a:extLst>
          </p:cNvPr>
          <p:cNvSpPr txBox="1"/>
          <p:nvPr/>
        </p:nvSpPr>
        <p:spPr>
          <a:xfrm>
            <a:off x="1145735" y="4012149"/>
            <a:ext cx="7226505" cy="400110"/>
          </a:xfrm>
          <a:prstGeom prst="rect">
            <a:avLst/>
          </a:prstGeom>
          <a:noFill/>
        </p:spPr>
        <p:txBody>
          <a:bodyPr wrap="square" rtlCol="0">
            <a:spAutoFit/>
          </a:bodyPr>
          <a:lstStyle/>
          <a:p>
            <a:pPr algn="l"/>
            <a:r>
              <a:rPr lang="en-GB" sz="2000" i="1" dirty="0">
                <a:solidFill>
                  <a:schemeClr val="accent5">
                    <a:lumMod val="50000"/>
                  </a:schemeClr>
                </a:solidFill>
              </a:rPr>
              <a:t>I don’t always have to tell the truth, do I? </a:t>
            </a:r>
          </a:p>
        </p:txBody>
      </p:sp>
      <p:sp>
        <p:nvSpPr>
          <p:cNvPr id="25" name="TextBox 24">
            <a:extLst>
              <a:ext uri="{FF2B5EF4-FFF2-40B4-BE49-F238E27FC236}">
                <a16:creationId xmlns:a16="http://schemas.microsoft.com/office/drawing/2014/main" id="{1A648577-1A99-404F-999F-2599B51B21A7}"/>
              </a:ext>
            </a:extLst>
          </p:cNvPr>
          <p:cNvSpPr txBox="1"/>
          <p:nvPr/>
        </p:nvSpPr>
        <p:spPr>
          <a:xfrm>
            <a:off x="1068398" y="5527971"/>
            <a:ext cx="7226505" cy="400110"/>
          </a:xfrm>
          <a:prstGeom prst="rect">
            <a:avLst/>
          </a:prstGeom>
          <a:noFill/>
        </p:spPr>
        <p:txBody>
          <a:bodyPr wrap="square" rtlCol="0">
            <a:spAutoFit/>
          </a:bodyPr>
          <a:lstStyle/>
          <a:p>
            <a:pPr algn="l"/>
            <a:r>
              <a:rPr lang="en-GB" sz="2000" i="1" dirty="0">
                <a:solidFill>
                  <a:schemeClr val="accent5">
                    <a:lumMod val="50000"/>
                  </a:schemeClr>
                </a:solidFill>
              </a:rPr>
              <a:t>You should share your glass of water. </a:t>
            </a:r>
          </a:p>
        </p:txBody>
      </p:sp>
      <p:pic>
        <p:nvPicPr>
          <p:cNvPr id="28" name="Picture 27" descr="Logo&#10;&#10;Description automatically generated">
            <a:extLst>
              <a:ext uri="{FF2B5EF4-FFF2-40B4-BE49-F238E27FC236}">
                <a16:creationId xmlns:a16="http://schemas.microsoft.com/office/drawing/2014/main" id="{4334150D-6385-4A5B-82EC-5EC5C657B9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88154" y="13995"/>
            <a:ext cx="1334689" cy="1037382"/>
          </a:xfrm>
          <a:prstGeom prst="rect">
            <a:avLst/>
          </a:prstGeom>
        </p:spPr>
      </p:pic>
      <p:pic>
        <p:nvPicPr>
          <p:cNvPr id="30" name="Picture 29" descr="A picture containing text, toy, doll, vector graphics&#10;&#10;Description automatically generated">
            <a:extLst>
              <a:ext uri="{FF2B5EF4-FFF2-40B4-BE49-F238E27FC236}">
                <a16:creationId xmlns:a16="http://schemas.microsoft.com/office/drawing/2014/main" id="{B06EFB2B-9BB6-49C0-921D-0C2CAC06B04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35284"/>
          <a:stretch/>
        </p:blipFill>
        <p:spPr>
          <a:xfrm>
            <a:off x="8513507" y="-6427"/>
            <a:ext cx="1056804" cy="1040079"/>
          </a:xfrm>
          <a:prstGeom prst="rect">
            <a:avLst/>
          </a:prstGeom>
        </p:spPr>
      </p:pic>
      <p:sp>
        <p:nvSpPr>
          <p:cNvPr id="2" name="Speech Bubble: Rectangle with Corners Rounded 1">
            <a:extLst>
              <a:ext uri="{FF2B5EF4-FFF2-40B4-BE49-F238E27FC236}">
                <a16:creationId xmlns:a16="http://schemas.microsoft.com/office/drawing/2014/main" id="{EF433B25-74DB-4A02-B4C0-982FC022192C}"/>
              </a:ext>
            </a:extLst>
          </p:cNvPr>
          <p:cNvSpPr/>
          <p:nvPr/>
        </p:nvSpPr>
        <p:spPr>
          <a:xfrm>
            <a:off x="7850038" y="1659201"/>
            <a:ext cx="4090036" cy="984506"/>
          </a:xfrm>
          <a:prstGeom prst="wedgeRoundRectCallout">
            <a:avLst>
              <a:gd name="adj1" fmla="val -62667"/>
              <a:gd name="adj2" fmla="val -21196"/>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Remember that in two-verb structures the 2</a:t>
            </a:r>
            <a:r>
              <a:rPr lang="en-GB" sz="2000" baseline="30000" dirty="0">
                <a:solidFill>
                  <a:schemeClr val="bg1"/>
                </a:solidFill>
              </a:rPr>
              <a:t>nd</a:t>
            </a:r>
            <a:r>
              <a:rPr lang="en-GB" sz="2000" dirty="0">
                <a:solidFill>
                  <a:schemeClr val="bg1"/>
                </a:solidFill>
              </a:rPr>
              <a:t> verb is an infinitive and goes at the end.</a:t>
            </a:r>
          </a:p>
        </p:txBody>
      </p:sp>
      <p:sp>
        <p:nvSpPr>
          <p:cNvPr id="29" name="Speech Bubble: Rectangle with Corners Rounded 28">
            <a:extLst>
              <a:ext uri="{FF2B5EF4-FFF2-40B4-BE49-F238E27FC236}">
                <a16:creationId xmlns:a16="http://schemas.microsoft.com/office/drawing/2014/main" id="{3973D666-08D8-463C-A78D-9B90FEA1C457}"/>
              </a:ext>
            </a:extLst>
          </p:cNvPr>
          <p:cNvSpPr/>
          <p:nvPr/>
        </p:nvSpPr>
        <p:spPr>
          <a:xfrm>
            <a:off x="7710538" y="2728648"/>
            <a:ext cx="4247905" cy="1312480"/>
          </a:xfrm>
          <a:prstGeom prst="wedgeRoundRectCallout">
            <a:avLst>
              <a:gd name="adj1" fmla="val -62738"/>
              <a:gd name="adj2" fmla="val -21438"/>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In numbers 1 and 3, the indirect object (</a:t>
            </a:r>
            <a:r>
              <a:rPr lang="en-GB" sz="2000" i="1" dirty="0" err="1">
                <a:solidFill>
                  <a:schemeClr val="bg1"/>
                </a:solidFill>
              </a:rPr>
              <a:t>Opa</a:t>
            </a:r>
            <a:r>
              <a:rPr lang="en-GB" sz="2000" i="1" dirty="0">
                <a:solidFill>
                  <a:schemeClr val="bg1"/>
                </a:solidFill>
              </a:rPr>
              <a:t>, (to) them</a:t>
            </a:r>
            <a:r>
              <a:rPr lang="en-GB" sz="2000" dirty="0">
                <a:solidFill>
                  <a:schemeClr val="bg1"/>
                </a:solidFill>
              </a:rPr>
              <a:t>) goes before the direct object (</a:t>
            </a:r>
            <a:r>
              <a:rPr lang="en-GB" sz="2000" i="1" dirty="0">
                <a:solidFill>
                  <a:schemeClr val="bg1"/>
                </a:solidFill>
              </a:rPr>
              <a:t>Computer, </a:t>
            </a:r>
            <a:r>
              <a:rPr lang="en-GB" sz="2000" i="1" dirty="0" err="1">
                <a:solidFill>
                  <a:schemeClr val="bg1"/>
                </a:solidFill>
              </a:rPr>
              <a:t>Geschichte</a:t>
            </a:r>
            <a:r>
              <a:rPr lang="en-GB" sz="2000" dirty="0">
                <a:solidFill>
                  <a:schemeClr val="bg1"/>
                </a:solidFill>
              </a:rPr>
              <a:t>).</a:t>
            </a:r>
          </a:p>
        </p:txBody>
      </p:sp>
      <p:sp>
        <p:nvSpPr>
          <p:cNvPr id="31" name="Speech Bubble: Rectangle with Corners Rounded 30">
            <a:extLst>
              <a:ext uri="{FF2B5EF4-FFF2-40B4-BE49-F238E27FC236}">
                <a16:creationId xmlns:a16="http://schemas.microsoft.com/office/drawing/2014/main" id="{6CE4A187-256A-4D96-8FFC-D4EB17F4F0AB}"/>
              </a:ext>
            </a:extLst>
          </p:cNvPr>
          <p:cNvSpPr/>
          <p:nvPr/>
        </p:nvSpPr>
        <p:spPr>
          <a:xfrm>
            <a:off x="7469108" y="4126069"/>
            <a:ext cx="4470966" cy="997886"/>
          </a:xfrm>
          <a:prstGeom prst="wedgeRoundRectCallout">
            <a:avLst>
              <a:gd name="adj1" fmla="val -72421"/>
              <a:gd name="adj2" fmla="val -47171"/>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Remember  to use </a:t>
            </a:r>
            <a:r>
              <a:rPr lang="en-GB" sz="2000" b="1" dirty="0" err="1">
                <a:solidFill>
                  <a:schemeClr val="bg1"/>
                </a:solidFill>
              </a:rPr>
              <a:t>oder</a:t>
            </a:r>
            <a:r>
              <a:rPr lang="en-GB" sz="2000" dirty="0">
                <a:solidFill>
                  <a:schemeClr val="bg1"/>
                </a:solidFill>
              </a:rPr>
              <a:t> (</a:t>
            </a:r>
            <a:r>
              <a:rPr lang="en-GB" sz="2000" i="1" dirty="0">
                <a:solidFill>
                  <a:schemeClr val="bg1"/>
                </a:solidFill>
              </a:rPr>
              <a:t>or</a:t>
            </a:r>
            <a:r>
              <a:rPr lang="en-GB" sz="2000" dirty="0">
                <a:solidFill>
                  <a:schemeClr val="bg1"/>
                </a:solidFill>
              </a:rPr>
              <a:t>) as an easy tag question </a:t>
            </a:r>
            <a:br>
              <a:rPr lang="en-GB" sz="2000" dirty="0">
                <a:solidFill>
                  <a:schemeClr val="bg1"/>
                </a:solidFill>
              </a:rPr>
            </a:br>
            <a:r>
              <a:rPr lang="en-GB" sz="2000" dirty="0">
                <a:solidFill>
                  <a:schemeClr val="bg1"/>
                </a:solidFill>
              </a:rPr>
              <a:t>(e.g., </a:t>
            </a:r>
            <a:r>
              <a:rPr lang="en-GB" sz="2000" i="1" dirty="0">
                <a:solidFill>
                  <a:schemeClr val="bg1"/>
                </a:solidFill>
              </a:rPr>
              <a:t>do I? can you?</a:t>
            </a:r>
            <a:r>
              <a:rPr lang="en-GB" sz="2000" dirty="0">
                <a:solidFill>
                  <a:schemeClr val="bg1"/>
                </a:solidFill>
              </a:rPr>
              <a:t>).</a:t>
            </a:r>
          </a:p>
        </p:txBody>
      </p:sp>
    </p:spTree>
    <p:extLst>
      <p:ext uri="{BB962C8B-B14F-4D97-AF65-F5344CB8AC3E}">
        <p14:creationId xmlns:p14="http://schemas.microsoft.com/office/powerpoint/2010/main" val="2900093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P spid="2" grpId="0" animBg="1"/>
      <p:bldP spid="29" grpId="0" animBg="1"/>
      <p:bldP spid="31"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6" y="2452612"/>
            <a:ext cx="7751234" cy="1485422"/>
          </a:xfrm>
        </p:spPr>
        <p:txBody>
          <a:bodyPr>
            <a:normAutofit/>
          </a:bodyPr>
          <a:lstStyle/>
          <a:p>
            <a:pPr algn="l"/>
            <a:r>
              <a:rPr lang="en-GB" sz="4000" b="1" dirty="0" err="1">
                <a:solidFill>
                  <a:prstClr val="white"/>
                </a:solidFill>
              </a:rPr>
              <a:t>Wer</a:t>
            </a:r>
            <a:r>
              <a:rPr lang="en-GB" sz="4000" b="1" dirty="0">
                <a:solidFill>
                  <a:prstClr val="white"/>
                </a:solidFill>
              </a:rPr>
              <a:t> </a:t>
            </a:r>
            <a:r>
              <a:rPr lang="en-GB" sz="4000" b="1" dirty="0" err="1">
                <a:solidFill>
                  <a:prstClr val="white"/>
                </a:solidFill>
              </a:rPr>
              <a:t>soll</a:t>
            </a:r>
            <a:r>
              <a:rPr lang="en-GB" sz="4000" b="1" dirty="0">
                <a:solidFill>
                  <a:prstClr val="white"/>
                </a:solidFill>
              </a:rPr>
              <a:t> was </a:t>
            </a:r>
            <a:r>
              <a:rPr lang="en-GB" sz="4000" b="1" dirty="0" err="1">
                <a:solidFill>
                  <a:prstClr val="white"/>
                </a:solidFill>
              </a:rPr>
              <a:t>machen</a:t>
            </a:r>
            <a:r>
              <a:rPr lang="en-GB" sz="4000" b="1" dirty="0">
                <a:solidFill>
                  <a:prstClr val="white"/>
                </a:solidFill>
              </a:rPr>
              <a:t>?</a:t>
            </a: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7382608" cy="571756"/>
          </a:xfrm>
        </p:spPr>
        <p:txBody>
          <a:bodyPr/>
          <a:lstStyle/>
          <a:p>
            <a:pPr algn="l"/>
            <a:r>
              <a:rPr lang="en-GB" sz="3000" dirty="0">
                <a:solidFill>
                  <a:prstClr val="white"/>
                </a:solidFill>
              </a:rPr>
              <a:t>Two-verb structures</a:t>
            </a:r>
            <a:endParaRPr lang="en-GB" sz="3000" i="1" dirty="0">
              <a:solidFill>
                <a:prstClr val="white"/>
              </a:solidFill>
            </a:endParaRPr>
          </a:p>
          <a:p>
            <a:pPr algn="l"/>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7" y="3828415"/>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SSC [</a:t>
            </a:r>
            <a:r>
              <a:rPr kumimoji="0" lang="en-GB" sz="3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kn</a:t>
            </a: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and [pf]</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3.1 - Week 3 - Lesson 54</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811514"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Heike Krüsemann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a:solidFill>
                  <a:prstClr val="white"/>
                </a:solidFill>
                <a:latin typeface="Century Gothic" panose="020B0502020202020204" pitchFamily="34" charset="0"/>
              </a:rPr>
              <a:t>7</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/7/2021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0610741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393410" cy="707849"/>
          </a:xfrm>
        </p:spPr>
        <p:txBody>
          <a:bodyPr>
            <a:normAutofit/>
          </a:bodyPr>
          <a:lstStyle/>
          <a:p>
            <a:r>
              <a:rPr lang="en-GB" sz="3600" b="1" dirty="0" err="1">
                <a:solidFill>
                  <a:schemeClr val="bg1"/>
                </a:solidFill>
              </a:rPr>
              <a:t>Phonetik</a:t>
            </a:r>
            <a:r>
              <a:rPr lang="en-GB" sz="3600" b="1" dirty="0">
                <a:solidFill>
                  <a:schemeClr val="bg1"/>
                </a:solidFill>
              </a:rPr>
              <a:t>/ </a:t>
            </a:r>
            <a:r>
              <a:rPr lang="en-GB" sz="3600" b="1" dirty="0" err="1">
                <a:solidFill>
                  <a:schemeClr val="bg1"/>
                </a:solidFill>
              </a:rPr>
              <a:t>Vokabeln</a:t>
            </a:r>
            <a:endParaRPr lang="en-GB" sz="3600" b="1" dirty="0">
              <a:solidFill>
                <a:schemeClr val="bg1"/>
              </a:solidFill>
            </a:endParaRP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6" name="CuadroTexto 9">
            <a:extLst>
              <a:ext uri="{FF2B5EF4-FFF2-40B4-BE49-F238E27FC236}">
                <a16:creationId xmlns:a16="http://schemas.microsoft.com/office/drawing/2014/main" id="{955AA2F8-525B-4CEB-A969-E66490394F6C}"/>
              </a:ext>
            </a:extLst>
          </p:cNvPr>
          <p:cNvSpPr txBox="1"/>
          <p:nvPr/>
        </p:nvSpPr>
        <p:spPr>
          <a:xfrm>
            <a:off x="178252" y="1325563"/>
            <a:ext cx="83237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Arbeite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einem</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Partner /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Partnerin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CuadroTexto 10">
            <a:extLst>
              <a:ext uri="{FF2B5EF4-FFF2-40B4-BE49-F238E27FC236}">
                <a16:creationId xmlns:a16="http://schemas.microsoft.com/office/drawing/2014/main" id="{83828567-5350-46C0-AC3A-69CD17832112}"/>
              </a:ext>
            </a:extLst>
          </p:cNvPr>
          <p:cNvSpPr txBox="1"/>
          <p:nvPr/>
        </p:nvSpPr>
        <p:spPr>
          <a:xfrm>
            <a:off x="178252" y="1888940"/>
            <a:ext cx="917591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noProof="0" dirty="0">
                <a:solidFill>
                  <a:srgbClr val="4472C4">
                    <a:lumMod val="50000"/>
                  </a:srgbClr>
                </a:solidFill>
                <a:latin typeface="Century Gothic" panose="020F0302020204030204"/>
              </a:rPr>
              <a:t>Person A </a:t>
            </a:r>
            <a:r>
              <a:rPr lang="en-US" sz="2400" noProof="0" dirty="0" err="1">
                <a:solidFill>
                  <a:srgbClr val="4472C4">
                    <a:lumMod val="50000"/>
                  </a:srgbClr>
                </a:solidFill>
                <a:latin typeface="Century Gothic" panose="020F0302020204030204"/>
              </a:rPr>
              <a:t>liest</a:t>
            </a:r>
            <a:r>
              <a:rPr lang="en-US" sz="2400" noProof="0" dirty="0">
                <a:solidFill>
                  <a:srgbClr val="4472C4">
                    <a:lumMod val="50000"/>
                  </a:srgbClr>
                </a:solidFill>
                <a:latin typeface="Century Gothic" panose="020F0302020204030204"/>
              </a:rPr>
              <a:t> die </a:t>
            </a:r>
            <a:r>
              <a:rPr lang="en-US" sz="2400" noProof="0" dirty="0" err="1">
                <a:solidFill>
                  <a:srgbClr val="4472C4">
                    <a:lumMod val="50000"/>
                  </a:srgbClr>
                </a:solidFill>
                <a:latin typeface="Century Gothic" panose="020F0302020204030204"/>
              </a:rPr>
              <a:t>Wörter</a:t>
            </a:r>
            <a:r>
              <a:rPr lang="en-US" sz="2400" noProof="0" dirty="0">
                <a:solidFill>
                  <a:srgbClr val="4472C4">
                    <a:lumMod val="50000"/>
                  </a:srgbClr>
                </a:solidFill>
                <a:latin typeface="Century Gothic" panose="020F0302020204030204"/>
              </a:rPr>
              <a:t> </a:t>
            </a:r>
            <a:r>
              <a:rPr lang="en-US" sz="2400" noProof="0" dirty="0" err="1">
                <a:solidFill>
                  <a:srgbClr val="4472C4">
                    <a:lumMod val="50000"/>
                  </a:srgbClr>
                </a:solidFill>
                <a:latin typeface="Century Gothic" panose="020F0302020204030204"/>
              </a:rPr>
              <a:t>vor</a:t>
            </a:r>
            <a:r>
              <a:rPr lang="en-US" sz="2400" noProof="0" dirty="0">
                <a:solidFill>
                  <a:srgbClr val="4472C4">
                    <a:lumMod val="50000"/>
                  </a:srgbClr>
                </a:solidFill>
                <a:latin typeface="Century Gothic" panose="020F0302020204030204"/>
              </a:rPr>
              <a:t>. </a:t>
            </a:r>
            <a:r>
              <a:rPr kumimoji="0" lang="es-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can try to read the words fast!</a:t>
            </a:r>
          </a:p>
        </p:txBody>
      </p:sp>
      <p:sp>
        <p:nvSpPr>
          <p:cNvPr id="19" name="CuadroTexto 17">
            <a:extLst>
              <a:ext uri="{FF2B5EF4-FFF2-40B4-BE49-F238E27FC236}">
                <a16:creationId xmlns:a16="http://schemas.microsoft.com/office/drawing/2014/main" id="{C0F1BB29-CE2A-4911-942C-B834F3779431}"/>
              </a:ext>
            </a:extLst>
          </p:cNvPr>
          <p:cNvSpPr txBox="1"/>
          <p:nvPr/>
        </p:nvSpPr>
        <p:spPr>
          <a:xfrm>
            <a:off x="178253" y="2319399"/>
            <a:ext cx="707116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Person B </a:t>
            </a:r>
            <a:r>
              <a:rPr lang="en-US" sz="2400" dirty="0" err="1">
                <a:solidFill>
                  <a:srgbClr val="4472C4">
                    <a:lumMod val="50000"/>
                  </a:srgbClr>
                </a:solidFill>
                <a:latin typeface="Century Gothic" panose="020F0302020204030204"/>
              </a:rPr>
              <a:t>schreibt</a:t>
            </a:r>
            <a:r>
              <a:rPr lang="en-US" sz="2400" dirty="0">
                <a:solidFill>
                  <a:srgbClr val="4472C4">
                    <a:lumMod val="50000"/>
                  </a:srgbClr>
                </a:solidFill>
                <a:latin typeface="Century Gothic" panose="020F0302020204030204"/>
              </a:rPr>
              <a:t> die </a:t>
            </a:r>
            <a:r>
              <a:rPr lang="en-US" sz="2400" dirty="0" err="1">
                <a:solidFill>
                  <a:srgbClr val="4472C4">
                    <a:lumMod val="50000"/>
                  </a:srgbClr>
                </a:solidFill>
                <a:latin typeface="Century Gothic" panose="020F0302020204030204"/>
              </a:rPr>
              <a:t>richtige</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Reihenfolge</a:t>
            </a:r>
            <a:r>
              <a:rPr lang="en-US" sz="2400" dirty="0">
                <a:solidFill>
                  <a:srgbClr val="4472C4">
                    <a:lumMod val="50000"/>
                  </a:srgbClr>
                </a:solidFill>
                <a:latin typeface="Century Gothic" panose="020F0302020204030204"/>
              </a:rPr>
              <a:t> auf. </a:t>
            </a:r>
            <a:endPar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CuadroTexto 18">
            <a:extLst>
              <a:ext uri="{FF2B5EF4-FFF2-40B4-BE49-F238E27FC236}">
                <a16:creationId xmlns:a16="http://schemas.microsoft.com/office/drawing/2014/main" id="{F6C6A6F0-6180-4919-A9C9-998C606F1356}"/>
              </a:ext>
            </a:extLst>
          </p:cNvPr>
          <p:cNvSpPr txBox="1"/>
          <p:nvPr/>
        </p:nvSpPr>
        <p:spPr>
          <a:xfrm>
            <a:off x="178253" y="2877872"/>
            <a:ext cx="135966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Beispiel</a:t>
            </a: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1" name="CuadroTexto 22">
            <a:extLst>
              <a:ext uri="{FF2B5EF4-FFF2-40B4-BE49-F238E27FC236}">
                <a16:creationId xmlns:a16="http://schemas.microsoft.com/office/drawing/2014/main" id="{85E146D2-D141-4722-A3AA-2CF82ED67106}"/>
              </a:ext>
            </a:extLst>
          </p:cNvPr>
          <p:cNvSpPr txBox="1"/>
          <p:nvPr/>
        </p:nvSpPr>
        <p:spPr>
          <a:xfrm>
            <a:off x="193511" y="3705174"/>
            <a:ext cx="229261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t>
            </a: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s-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sagt</a:t>
            </a: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aphicFrame>
        <p:nvGraphicFramePr>
          <p:cNvPr id="22" name="Tabla 19">
            <a:extLst>
              <a:ext uri="{FF2B5EF4-FFF2-40B4-BE49-F238E27FC236}">
                <a16:creationId xmlns:a16="http://schemas.microsoft.com/office/drawing/2014/main" id="{41FBB55B-B70B-4288-A044-DA4F72C3D292}"/>
              </a:ext>
            </a:extLst>
          </p:cNvPr>
          <p:cNvGraphicFramePr>
            <a:graphicFrameLocks noGrp="1"/>
          </p:cNvGraphicFramePr>
          <p:nvPr>
            <p:extLst>
              <p:ext uri="{D42A27DB-BD31-4B8C-83A1-F6EECF244321}">
                <p14:modId xmlns:p14="http://schemas.microsoft.com/office/powerpoint/2010/main" val="3262821057"/>
              </p:ext>
            </p:extLst>
          </p:nvPr>
        </p:nvGraphicFramePr>
        <p:xfrm>
          <a:off x="260785" y="4868227"/>
          <a:ext cx="5336989" cy="857923"/>
        </p:xfrm>
        <a:graphic>
          <a:graphicData uri="http://schemas.openxmlformats.org/drawingml/2006/table">
            <a:tbl>
              <a:tblPr firstRow="1" bandRow="1">
                <a:tableStyleId>{5DA37D80-6434-44D0-A028-1B22A696006F}</a:tableStyleId>
              </a:tblPr>
              <a:tblGrid>
                <a:gridCol w="740213">
                  <a:extLst>
                    <a:ext uri="{9D8B030D-6E8A-4147-A177-3AD203B41FA5}">
                      <a16:colId xmlns:a16="http://schemas.microsoft.com/office/drawing/2014/main" val="404405918"/>
                    </a:ext>
                  </a:extLst>
                </a:gridCol>
                <a:gridCol w="4596776">
                  <a:extLst>
                    <a:ext uri="{9D8B030D-6E8A-4147-A177-3AD203B41FA5}">
                      <a16:colId xmlns:a16="http://schemas.microsoft.com/office/drawing/2014/main" val="2793336757"/>
                    </a:ext>
                  </a:extLst>
                </a:gridCol>
              </a:tblGrid>
              <a:tr h="857923">
                <a:tc>
                  <a:txBody>
                    <a:bodyPr/>
                    <a:lstStyle/>
                    <a:p>
                      <a:pPr algn="ctr"/>
                      <a:endParaRPr lang="es-GB" sz="2200" b="1" dirty="0">
                        <a:solidFill>
                          <a:srgbClr val="203864"/>
                        </a:solidFill>
                      </a:endParaRPr>
                    </a:p>
                  </a:txBody>
                  <a:tcPr anchor="ctr"/>
                </a:tc>
                <a:tc>
                  <a:txBody>
                    <a:bodyPr/>
                    <a:lstStyle/>
                    <a:p>
                      <a:pPr algn="ctr"/>
                      <a:r>
                        <a:rPr lang="en-US" sz="2000" b="0" dirty="0" err="1">
                          <a:solidFill>
                            <a:srgbClr val="203864"/>
                          </a:solidFill>
                          <a:latin typeface="Century Gothic" panose="020B0502020202020204" pitchFamily="34" charset="0"/>
                        </a:rPr>
                        <a:t>fehlen</a:t>
                      </a:r>
                      <a:r>
                        <a:rPr lang="es-GB" sz="2000" b="0" dirty="0">
                          <a:solidFill>
                            <a:srgbClr val="203864"/>
                          </a:solidFill>
                          <a:latin typeface="Century Gothic" panose="020B0502020202020204" pitchFamily="34" charset="0"/>
                        </a:rPr>
                        <a:t> - </a:t>
                      </a:r>
                      <a:r>
                        <a:rPr lang="en-US" sz="2000" b="0" dirty="0" err="1">
                          <a:solidFill>
                            <a:srgbClr val="203864"/>
                          </a:solidFill>
                          <a:latin typeface="Century Gothic" panose="020B0502020202020204" pitchFamily="34" charset="0"/>
                        </a:rPr>
                        <a:t>Fehler</a:t>
                      </a:r>
                      <a:r>
                        <a:rPr lang="es-GB" sz="2000" b="0" dirty="0">
                          <a:solidFill>
                            <a:srgbClr val="203864"/>
                          </a:solidFill>
                          <a:latin typeface="Century Gothic" panose="020B0502020202020204" pitchFamily="34" charset="0"/>
                        </a:rPr>
                        <a:t> - </a:t>
                      </a:r>
                      <a:r>
                        <a:rPr lang="en-US" sz="2000" b="0" dirty="0" err="1">
                          <a:solidFill>
                            <a:srgbClr val="203864"/>
                          </a:solidFill>
                          <a:latin typeface="Century Gothic" panose="020B0502020202020204" pitchFamily="34" charset="0"/>
                        </a:rPr>
                        <a:t>weh</a:t>
                      </a:r>
                      <a:endParaRPr lang="es-GB" sz="2000" b="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1397290984"/>
                  </a:ext>
                </a:extLst>
              </a:tr>
            </a:tbl>
          </a:graphicData>
        </a:graphic>
      </p:graphicFrame>
      <p:sp>
        <p:nvSpPr>
          <p:cNvPr id="23" name="Llamada rectangular redondeada 23">
            <a:extLst>
              <a:ext uri="{FF2B5EF4-FFF2-40B4-BE49-F238E27FC236}">
                <a16:creationId xmlns:a16="http://schemas.microsoft.com/office/drawing/2014/main" id="{612CC626-590D-4364-AB0D-60EE38197265}"/>
              </a:ext>
            </a:extLst>
          </p:cNvPr>
          <p:cNvSpPr/>
          <p:nvPr/>
        </p:nvSpPr>
        <p:spPr>
          <a:xfrm>
            <a:off x="3403600" y="3429000"/>
            <a:ext cx="2268264" cy="1119693"/>
          </a:xfrm>
          <a:prstGeom prst="wedgeRoundRectCallout">
            <a:avLst>
              <a:gd name="adj1" fmla="val -72066"/>
              <a:gd name="adj2" fmla="val 87944"/>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fehlen</a:t>
            </a:r>
            <a:r>
              <a:rPr kumimoji="0" lang="en-GB" sz="2200" b="0" i="0" u="none" strike="noStrike" kern="1200" cap="none" spc="0" normalizeH="0" baseline="0" noProof="0" dirty="0">
                <a:ln>
                  <a:noFill/>
                </a:ln>
                <a:solidFill>
                  <a:srgbClr val="203864"/>
                </a:solidFill>
                <a:effectLst/>
                <a:uLnTx/>
                <a:uFillTx/>
                <a:latin typeface="Century Gothic" panose="020F0302020204030204"/>
                <a:ea typeface="+mn-ea"/>
                <a:cs typeface="+mn-cs"/>
              </a:rPr>
              <a:t>,</a:t>
            </a:r>
            <a:r>
              <a:rPr kumimoji="0" lang="en-GB" sz="2200" b="0" i="0" u="none" strike="noStrike" kern="1200" cap="none" spc="0" normalizeH="0" noProof="0" dirty="0">
                <a:ln>
                  <a:noFill/>
                </a:ln>
                <a:solidFill>
                  <a:srgbClr val="203864"/>
                </a:solidFill>
                <a:effectLst/>
                <a:uLnTx/>
                <a:uFillTx/>
                <a:latin typeface="Century Gothic" panose="020F0302020204030204"/>
                <a:ea typeface="+mn-ea"/>
                <a:cs typeface="+mn-cs"/>
              </a:rPr>
              <a:t> </a:t>
            </a:r>
            <a:r>
              <a:rPr kumimoji="0" lang="en-GB" sz="2200" b="0" i="0" u="none" strike="noStrike" kern="1200" cap="none" spc="0" normalizeH="0" noProof="0" dirty="0" err="1">
                <a:ln>
                  <a:noFill/>
                </a:ln>
                <a:solidFill>
                  <a:srgbClr val="203864"/>
                </a:solidFill>
                <a:effectLst/>
                <a:uLnTx/>
                <a:uFillTx/>
                <a:latin typeface="Century Gothic" panose="020F0302020204030204"/>
                <a:ea typeface="+mn-ea"/>
                <a:cs typeface="+mn-cs"/>
              </a:rPr>
              <a:t>Fehler</a:t>
            </a:r>
            <a:r>
              <a:rPr kumimoji="0" lang="en-GB" sz="2200" b="0" i="0" u="none" strike="noStrike" kern="1200" cap="none" spc="0" normalizeH="0" noProof="0" dirty="0">
                <a:ln>
                  <a:noFill/>
                </a:ln>
                <a:solidFill>
                  <a:srgbClr val="203864"/>
                </a:solidFill>
                <a:effectLst/>
                <a:uLnTx/>
                <a:uFillTx/>
                <a:latin typeface="Century Gothic" panose="020F0302020204030204"/>
                <a:ea typeface="+mn-ea"/>
                <a:cs typeface="+mn-cs"/>
              </a:rPr>
              <a:t>, </a:t>
            </a:r>
            <a:r>
              <a:rPr kumimoji="0" lang="en-GB" sz="2200" b="0" i="0" u="none" strike="noStrike" kern="1200" cap="none" spc="0" normalizeH="0" noProof="0" dirty="0" err="1">
                <a:ln>
                  <a:noFill/>
                </a:ln>
                <a:solidFill>
                  <a:srgbClr val="203864"/>
                </a:solidFill>
                <a:effectLst/>
                <a:uLnTx/>
                <a:uFillTx/>
                <a:latin typeface="Century Gothic" panose="020F0302020204030204"/>
                <a:ea typeface="+mn-ea"/>
                <a:cs typeface="+mn-cs"/>
              </a:rPr>
              <a:t>weh</a:t>
            </a:r>
            <a:endParaRPr kumimoji="0" lang="es-GB" sz="22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4" name="CuadroTexto 24">
            <a:extLst>
              <a:ext uri="{FF2B5EF4-FFF2-40B4-BE49-F238E27FC236}">
                <a16:creationId xmlns:a16="http://schemas.microsoft.com/office/drawing/2014/main" id="{3AF02924-84FF-42C2-AC28-289809087E3F}"/>
              </a:ext>
            </a:extLst>
          </p:cNvPr>
          <p:cNvSpPr txBox="1"/>
          <p:nvPr/>
        </p:nvSpPr>
        <p:spPr>
          <a:xfrm>
            <a:off x="6165356" y="3575590"/>
            <a:ext cx="579197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B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schreibt</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die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Reihenfolge</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auf</a:t>
            </a: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aphicFrame>
        <p:nvGraphicFramePr>
          <p:cNvPr id="25" name="Tabla 21">
            <a:extLst>
              <a:ext uri="{FF2B5EF4-FFF2-40B4-BE49-F238E27FC236}">
                <a16:creationId xmlns:a16="http://schemas.microsoft.com/office/drawing/2014/main" id="{D3040C08-B768-4D61-A3D7-0B376C840EA5}"/>
              </a:ext>
            </a:extLst>
          </p:cNvPr>
          <p:cNvGraphicFramePr>
            <a:graphicFrameLocks noGrp="1"/>
          </p:cNvGraphicFramePr>
          <p:nvPr>
            <p:extLst>
              <p:ext uri="{D42A27DB-BD31-4B8C-83A1-F6EECF244321}">
                <p14:modId xmlns:p14="http://schemas.microsoft.com/office/powerpoint/2010/main" val="2850573173"/>
              </p:ext>
            </p:extLst>
          </p:nvPr>
        </p:nvGraphicFramePr>
        <p:xfrm>
          <a:off x="6024557" y="4831781"/>
          <a:ext cx="5906658" cy="857923"/>
        </p:xfrm>
        <a:graphic>
          <a:graphicData uri="http://schemas.openxmlformats.org/drawingml/2006/table">
            <a:tbl>
              <a:tblPr firstRow="1" bandRow="1">
                <a:tableStyleId>{5DA37D80-6434-44D0-A028-1B22A696006F}</a:tableStyleId>
              </a:tblPr>
              <a:tblGrid>
                <a:gridCol w="471493">
                  <a:extLst>
                    <a:ext uri="{9D8B030D-6E8A-4147-A177-3AD203B41FA5}">
                      <a16:colId xmlns:a16="http://schemas.microsoft.com/office/drawing/2014/main" val="2768103458"/>
                    </a:ext>
                  </a:extLst>
                </a:gridCol>
                <a:gridCol w="3156938">
                  <a:extLst>
                    <a:ext uri="{9D8B030D-6E8A-4147-A177-3AD203B41FA5}">
                      <a16:colId xmlns:a16="http://schemas.microsoft.com/office/drawing/2014/main" val="1365253605"/>
                    </a:ext>
                  </a:extLst>
                </a:gridCol>
                <a:gridCol w="2278227">
                  <a:extLst>
                    <a:ext uri="{9D8B030D-6E8A-4147-A177-3AD203B41FA5}">
                      <a16:colId xmlns:a16="http://schemas.microsoft.com/office/drawing/2014/main" val="1614410457"/>
                    </a:ext>
                  </a:extLst>
                </a:gridCol>
              </a:tblGrid>
              <a:tr h="857923">
                <a:tc>
                  <a:txBody>
                    <a:bodyPr/>
                    <a:lstStyle/>
                    <a:p>
                      <a:pPr algn="ctr"/>
                      <a:endParaRPr lang="es-GB" sz="2200" b="1" dirty="0">
                        <a:solidFill>
                          <a:srgbClr val="203864"/>
                        </a:solidFill>
                        <a:latin typeface="+mn-lt"/>
                      </a:endParaRPr>
                    </a:p>
                  </a:txBody>
                  <a:tcPr anchor="ctr"/>
                </a:tc>
                <a:tc>
                  <a:txBody>
                    <a:bodyPr/>
                    <a:lstStyle/>
                    <a:p>
                      <a:pPr algn="ctr"/>
                      <a:r>
                        <a:rPr lang="es-GB" sz="2000" b="1" dirty="0">
                          <a:solidFill>
                            <a:srgbClr val="203864"/>
                          </a:solidFill>
                          <a:latin typeface="+mn-lt"/>
                        </a:rPr>
                        <a:t>a</a:t>
                      </a:r>
                      <a:r>
                        <a:rPr lang="es-GB" sz="2000" b="0" dirty="0">
                          <a:solidFill>
                            <a:srgbClr val="203864"/>
                          </a:solidFill>
                          <a:latin typeface="+mn-lt"/>
                        </a:rPr>
                        <a:t>) </a:t>
                      </a:r>
                      <a:r>
                        <a:rPr lang="en-US" sz="2000" b="0" dirty="0">
                          <a:solidFill>
                            <a:srgbClr val="203864"/>
                          </a:solidFill>
                          <a:latin typeface="+mn-lt"/>
                        </a:rPr>
                        <a:t>mistake </a:t>
                      </a:r>
                      <a:r>
                        <a:rPr lang="es-GB" sz="2000" b="1" dirty="0">
                          <a:solidFill>
                            <a:srgbClr val="203864"/>
                          </a:solidFill>
                          <a:latin typeface="+mn-lt"/>
                        </a:rPr>
                        <a:t>b</a:t>
                      </a:r>
                      <a:r>
                        <a:rPr lang="es-GB" sz="2000" b="0" dirty="0">
                          <a:solidFill>
                            <a:srgbClr val="203864"/>
                          </a:solidFill>
                          <a:latin typeface="+mn-lt"/>
                        </a:rPr>
                        <a:t>) </a:t>
                      </a:r>
                      <a:r>
                        <a:rPr lang="en-US" sz="2000" b="0" dirty="0">
                          <a:solidFill>
                            <a:srgbClr val="203864"/>
                          </a:solidFill>
                          <a:latin typeface="+mn-lt"/>
                        </a:rPr>
                        <a:t>sore, hurt</a:t>
                      </a:r>
                      <a:r>
                        <a:rPr lang="es-GB" sz="2000" b="0" dirty="0">
                          <a:solidFill>
                            <a:srgbClr val="203864"/>
                          </a:solidFill>
                          <a:latin typeface="+mn-lt"/>
                        </a:rPr>
                        <a:t>  </a:t>
                      </a:r>
                      <a:br>
                        <a:rPr lang="en-GB" sz="2000" b="0" dirty="0">
                          <a:solidFill>
                            <a:srgbClr val="203864"/>
                          </a:solidFill>
                          <a:latin typeface="+mn-lt"/>
                        </a:rPr>
                      </a:br>
                      <a:r>
                        <a:rPr lang="es-GB" sz="2000" b="1" dirty="0">
                          <a:solidFill>
                            <a:srgbClr val="203864"/>
                          </a:solidFill>
                          <a:latin typeface="+mn-lt"/>
                        </a:rPr>
                        <a:t>c</a:t>
                      </a:r>
                      <a:r>
                        <a:rPr lang="es-GB" sz="2000" b="0" dirty="0">
                          <a:solidFill>
                            <a:srgbClr val="203864"/>
                          </a:solidFill>
                          <a:latin typeface="+mn-lt"/>
                        </a:rPr>
                        <a:t>)</a:t>
                      </a:r>
                      <a:r>
                        <a:rPr lang="en-US" sz="2000" b="0" dirty="0">
                          <a:solidFill>
                            <a:srgbClr val="203864"/>
                          </a:solidFill>
                          <a:latin typeface="+mn-lt"/>
                        </a:rPr>
                        <a:t> to lack, to be</a:t>
                      </a:r>
                      <a:r>
                        <a:rPr lang="es-GB" sz="2000" b="0" dirty="0">
                          <a:solidFill>
                            <a:srgbClr val="203864"/>
                          </a:solidFill>
                          <a:latin typeface="+mn-lt"/>
                        </a:rPr>
                        <a:t> </a:t>
                      </a:r>
                      <a:r>
                        <a:rPr lang="en-US" sz="2000" b="0" dirty="0">
                          <a:solidFill>
                            <a:srgbClr val="203864"/>
                          </a:solidFill>
                          <a:latin typeface="+mn-lt"/>
                        </a:rPr>
                        <a:t>missing</a:t>
                      </a:r>
                      <a:endParaRPr lang="es-GB" sz="2000" b="0" dirty="0">
                        <a:solidFill>
                          <a:srgbClr val="203864"/>
                        </a:solidFill>
                        <a:latin typeface="+mn-lt"/>
                      </a:endParaRPr>
                    </a:p>
                  </a:txBody>
                  <a:tcPr anchor="ctr"/>
                </a:tc>
                <a:tc>
                  <a:txBody>
                    <a:bodyPr/>
                    <a:lstStyle/>
                    <a:p>
                      <a:pPr algn="ctr"/>
                      <a:endParaRPr lang="es-GB" sz="2000" b="0" dirty="0">
                        <a:solidFill>
                          <a:srgbClr val="203864"/>
                        </a:solidFill>
                        <a:latin typeface="+mn-lt"/>
                      </a:endParaRPr>
                    </a:p>
                  </a:txBody>
                  <a:tcPr anchor="ctr"/>
                </a:tc>
                <a:extLst>
                  <a:ext uri="{0D108BD9-81ED-4DB2-BD59-A6C34878D82A}">
                    <a16:rowId xmlns:a16="http://schemas.microsoft.com/office/drawing/2014/main" val="3694919388"/>
                  </a:ext>
                </a:extLst>
              </a:tr>
            </a:tbl>
          </a:graphicData>
        </a:graphic>
      </p:graphicFrame>
      <p:pic>
        <p:nvPicPr>
          <p:cNvPr id="26" name="Imagen 25">
            <a:extLst>
              <a:ext uri="{FF2B5EF4-FFF2-40B4-BE49-F238E27FC236}">
                <a16:creationId xmlns:a16="http://schemas.microsoft.com/office/drawing/2014/main" id="{089A44AB-C36E-4511-87F2-E01868CAC1C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619460" y="4095821"/>
            <a:ext cx="1379029" cy="1098362"/>
          </a:xfrm>
          <a:prstGeom prst="rect">
            <a:avLst/>
          </a:prstGeom>
        </p:spPr>
      </p:pic>
      <p:sp>
        <p:nvSpPr>
          <p:cNvPr id="27" name="CuadroTexto 27">
            <a:extLst>
              <a:ext uri="{FF2B5EF4-FFF2-40B4-BE49-F238E27FC236}">
                <a16:creationId xmlns:a16="http://schemas.microsoft.com/office/drawing/2014/main" id="{C3153C3A-EB2C-48A0-B155-668335A556E6}"/>
              </a:ext>
            </a:extLst>
          </p:cNvPr>
          <p:cNvSpPr txBox="1"/>
          <p:nvPr/>
        </p:nvSpPr>
        <p:spPr>
          <a:xfrm>
            <a:off x="10132788" y="5108432"/>
            <a:ext cx="97334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c </a:t>
            </a: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a:t>
            </a:r>
            <a:endPar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Rounded Rectangle 11">
            <a:extLst>
              <a:ext uri="{FF2B5EF4-FFF2-40B4-BE49-F238E27FC236}">
                <a16:creationId xmlns:a16="http://schemas.microsoft.com/office/drawing/2014/main" id="{2F86E784-40C0-4E39-9C58-C3434AE91CB8}"/>
              </a:ext>
            </a:extLst>
          </p:cNvPr>
          <p:cNvSpPr/>
          <p:nvPr/>
        </p:nvSpPr>
        <p:spPr>
          <a:xfrm>
            <a:off x="9588317" y="447505"/>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sprechen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hören</a:t>
            </a:r>
            <a:endParaRPr lang="en-GB"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442129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3" grpId="0" animBg="1"/>
      <p:bldP spid="24" grpId="0"/>
      <p:bldP spid="2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60828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itle 14">
            <a:extLst>
              <a:ext uri="{FF2B5EF4-FFF2-40B4-BE49-F238E27FC236}">
                <a16:creationId xmlns:a16="http://schemas.microsoft.com/office/drawing/2014/main" id="{728B41FD-3681-4B82-BA36-9E7B966F01AF}"/>
              </a:ext>
            </a:extLst>
          </p:cNvPr>
          <p:cNvSpPr txBox="1">
            <a:spLocks/>
          </p:cNvSpPr>
          <p:nvPr/>
        </p:nvSpPr>
        <p:spPr>
          <a:xfrm>
            <a:off x="3485032" y="352805"/>
            <a:ext cx="3141168" cy="149872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Calibri" panose="020F0502020204030204" pitchFamily="34" charset="0"/>
              </a:rPr>
              <a:t>[</a:t>
            </a:r>
            <a:r>
              <a:rPr kumimoji="0" lang="en-US" sz="12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Calibri" panose="020F0502020204030204" pitchFamily="34" charset="0"/>
              </a:rPr>
              <a:t>kn</a:t>
            </a:r>
            <a:r>
              <a:rPr kumimoji="0" lang="en-US" sz="1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Calibri" panose="020F0502020204030204" pitchFamily="34" charset="0"/>
              </a:rPr>
              <a:t>]</a:t>
            </a:r>
            <a:endParaRPr kumimoji="0" lang="en-US" sz="1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pic>
        <p:nvPicPr>
          <p:cNvPr id="4098" name="Picture 2" descr="Arthrocalman, Osteoarthritis, Knee">
            <a:hlinkClick r:id="" action="ppaction://noaction">
              <a:snd r:embed="rId4" name="8-3-1-3 slide 30 das Knie.wav"/>
            </a:hlinkClick>
            <a:extLst>
              <a:ext uri="{FF2B5EF4-FFF2-40B4-BE49-F238E27FC236}">
                <a16:creationId xmlns:a16="http://schemas.microsoft.com/office/drawing/2014/main" id="{1D5EBB35-5FD9-4A43-8CAA-6CB2266013D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1762" r="22261"/>
          <a:stretch/>
        </p:blipFill>
        <p:spPr bwMode="auto">
          <a:xfrm>
            <a:off x="1737270" y="3149600"/>
            <a:ext cx="2007819" cy="227897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A9EE7D4-7DC6-4537-80DA-9DBEB36FD404}"/>
              </a:ext>
            </a:extLst>
          </p:cNvPr>
          <p:cNvSpPr txBox="1"/>
          <p:nvPr/>
        </p:nvSpPr>
        <p:spPr>
          <a:xfrm>
            <a:off x="1887481" y="5590677"/>
            <a:ext cx="26082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Knie</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4100" name="Picture 4" descr="Knot, Seizing, Hitch, Splice, Bend, Maritime, Sailing">
            <a:hlinkClick r:id="" action="ppaction://noaction">
              <a:snd r:embed="rId6" name="8-3-1-3 slide 30 der Knoten.wav"/>
            </a:hlinkClick>
            <a:extLst>
              <a:ext uri="{FF2B5EF4-FFF2-40B4-BE49-F238E27FC236}">
                <a16:creationId xmlns:a16="http://schemas.microsoft.com/office/drawing/2014/main" id="{E1B10B7B-9EB6-4914-83A2-488D4E3FC32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76174" y="2845797"/>
            <a:ext cx="3266324" cy="258718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632958D-F546-4BD0-B7CF-02A1B426A7A4}"/>
              </a:ext>
            </a:extLst>
          </p:cNvPr>
          <p:cNvSpPr txBox="1"/>
          <p:nvPr/>
        </p:nvSpPr>
        <p:spPr>
          <a:xfrm>
            <a:off x="5767368" y="5590677"/>
            <a:ext cx="26082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Knoten</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Speech Bubble: Rectangle with Corners Rounded 15">
            <a:extLst>
              <a:ext uri="{FF2B5EF4-FFF2-40B4-BE49-F238E27FC236}">
                <a16:creationId xmlns:a16="http://schemas.microsoft.com/office/drawing/2014/main" id="{0CBA7BF5-0227-43A8-9A46-2119A2F7982B}"/>
              </a:ext>
            </a:extLst>
          </p:cNvPr>
          <p:cNvSpPr/>
          <p:nvPr/>
        </p:nvSpPr>
        <p:spPr>
          <a:xfrm>
            <a:off x="7071512" y="893201"/>
            <a:ext cx="4727973" cy="1404832"/>
          </a:xfrm>
          <a:prstGeom prst="wedgeRoundRectCallout">
            <a:avLst>
              <a:gd name="adj1" fmla="val -22323"/>
              <a:gd name="adj2" fmla="val 40999"/>
              <a:gd name="adj3" fmla="val 16667"/>
            </a:avLst>
          </a:prstGeom>
          <a:solidFill>
            <a:srgbClr val="11507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In English the </a:t>
            </a:r>
            <a:r>
              <a:rPr kumimoji="0" lang="en-GB" sz="2000" b="1" i="1" u="none" strike="noStrike" kern="1200" cap="none" spc="0" normalizeH="0" baseline="0" noProof="0" dirty="0">
                <a:ln>
                  <a:noFill/>
                </a:ln>
                <a:solidFill>
                  <a:prstClr val="white"/>
                </a:solidFill>
                <a:effectLst/>
                <a:uLnTx/>
                <a:uFillTx/>
                <a:latin typeface="Century Gothic" panose="020F0302020204030204"/>
                <a:ea typeface="+mn-ea"/>
                <a:cs typeface="+mn-cs"/>
              </a:rPr>
              <a:t>k</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in words starting with </a:t>
            </a:r>
            <a:r>
              <a:rPr kumimoji="0" lang="en-GB" sz="2000" b="1" i="1" u="none" strike="noStrike" kern="1200" cap="none" spc="0" normalizeH="0" baseline="0" noProof="0" dirty="0" err="1">
                <a:ln>
                  <a:noFill/>
                </a:ln>
                <a:solidFill>
                  <a:prstClr val="white"/>
                </a:solidFill>
                <a:effectLst/>
                <a:uLnTx/>
                <a:uFillTx/>
                <a:latin typeface="Century Gothic" panose="020F0302020204030204"/>
                <a:ea typeface="+mn-ea"/>
                <a:cs typeface="+mn-cs"/>
              </a:rPr>
              <a:t>kn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(e.g. knee, knot) is silent.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In German the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k</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is pronounced, </a:t>
            </a:r>
            <a:b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K</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nie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K</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noten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p>
        </p:txBody>
      </p:sp>
    </p:spTree>
    <p:extLst>
      <p:ext uri="{BB962C8B-B14F-4D97-AF65-F5344CB8AC3E}">
        <p14:creationId xmlns:p14="http://schemas.microsoft.com/office/powerpoint/2010/main" val="3530355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4062845" cy="707849"/>
          </a:xfrm>
        </p:spPr>
        <p:txBody>
          <a:bodyPr>
            <a:normAutofit fontScale="90000"/>
          </a:bodyPr>
          <a:lstStyle/>
          <a:p>
            <a:r>
              <a:rPr lang="en-GB" sz="3600" b="1" dirty="0" err="1">
                <a:solidFill>
                  <a:schemeClr val="bg1"/>
                </a:solidFill>
              </a:rPr>
              <a:t>Wie</a:t>
            </a:r>
            <a:r>
              <a:rPr lang="en-GB" sz="3600" b="1" dirty="0">
                <a:solidFill>
                  <a:schemeClr val="bg1"/>
                </a:solidFill>
              </a:rPr>
              <a:t> </a:t>
            </a:r>
            <a:r>
              <a:rPr lang="en-GB" sz="3600" b="1" dirty="0" err="1">
                <a:solidFill>
                  <a:schemeClr val="bg1"/>
                </a:solidFill>
              </a:rPr>
              <a:t>sagt</a:t>
            </a:r>
            <a:r>
              <a:rPr lang="en-GB" sz="3600" b="1" dirty="0">
                <a:solidFill>
                  <a:schemeClr val="bg1"/>
                </a:solidFill>
              </a:rPr>
              <a:t> man das?</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640291" y="247046"/>
            <a:ext cx="13170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hören</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8" name="Oval 7"/>
          <p:cNvSpPr/>
          <p:nvPr/>
        </p:nvSpPr>
        <p:spPr>
          <a:xfrm>
            <a:off x="1531335" y="1363236"/>
            <a:ext cx="6080386" cy="4929279"/>
          </a:xfrm>
          <a:prstGeom prst="ellipse">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8" name="Oval 67"/>
          <p:cNvSpPr/>
          <p:nvPr/>
        </p:nvSpPr>
        <p:spPr>
          <a:xfrm>
            <a:off x="4947109" y="1363236"/>
            <a:ext cx="6420666" cy="4929279"/>
          </a:xfrm>
          <a:prstGeom prst="ellipse">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 name="TextBox 8"/>
          <p:cNvSpPr txBox="1"/>
          <p:nvPr/>
        </p:nvSpPr>
        <p:spPr>
          <a:xfrm>
            <a:off x="7510038" y="1402381"/>
            <a:ext cx="179122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DAA520"/>
                </a:solidFill>
                <a:effectLst/>
                <a:uLnTx/>
                <a:uFillTx/>
                <a:latin typeface="Century Gothic" panose="020F0302020204030204"/>
                <a:ea typeface="+mn-ea"/>
                <a:cs typeface="+mn-cs"/>
              </a:rPr>
              <a:t>[pf]</a:t>
            </a:r>
          </a:p>
        </p:txBody>
      </p:sp>
      <p:sp>
        <p:nvSpPr>
          <p:cNvPr id="69" name="TextBox 68"/>
          <p:cNvSpPr txBox="1"/>
          <p:nvPr/>
        </p:nvSpPr>
        <p:spPr>
          <a:xfrm>
            <a:off x="3577832" y="1434114"/>
            <a:ext cx="179122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DAA520"/>
                </a:solidFill>
                <a:effectLst/>
                <a:uLnTx/>
                <a:uFillTx/>
                <a:latin typeface="Century Gothic" panose="020F0302020204030204"/>
                <a:ea typeface="+mn-ea"/>
                <a:cs typeface="+mn-cs"/>
              </a:rPr>
              <a:t>[</a:t>
            </a:r>
            <a:r>
              <a:rPr kumimoji="0" lang="en-GB" sz="4000" b="1" i="0" u="none" strike="noStrike" kern="1200" cap="none" spc="0" normalizeH="0" baseline="0" noProof="0" dirty="0" err="1">
                <a:ln>
                  <a:noFill/>
                </a:ln>
                <a:solidFill>
                  <a:srgbClr val="DAA520"/>
                </a:solidFill>
                <a:effectLst/>
                <a:uLnTx/>
                <a:uFillTx/>
                <a:latin typeface="Century Gothic" panose="020F0302020204030204"/>
                <a:ea typeface="+mn-ea"/>
                <a:cs typeface="+mn-cs"/>
              </a:rPr>
              <a:t>kn</a:t>
            </a:r>
            <a:r>
              <a:rPr kumimoji="0" lang="en-GB" sz="4000" b="1" i="0" u="none" strike="noStrike" kern="1200" cap="none" spc="0" normalizeH="0" baseline="0" noProof="0" dirty="0">
                <a:ln>
                  <a:noFill/>
                </a:ln>
                <a:solidFill>
                  <a:srgbClr val="DAA520"/>
                </a:solidFill>
                <a:effectLst/>
                <a:uLnTx/>
                <a:uFillTx/>
                <a:latin typeface="Century Gothic" panose="020F0302020204030204"/>
                <a:ea typeface="+mn-ea"/>
                <a:cs typeface="+mn-cs"/>
              </a:rPr>
              <a:t>]</a:t>
            </a:r>
          </a:p>
        </p:txBody>
      </p:sp>
      <p:sp>
        <p:nvSpPr>
          <p:cNvPr id="70" name="TextBox 69"/>
          <p:cNvSpPr txBox="1"/>
          <p:nvPr/>
        </p:nvSpPr>
        <p:spPr>
          <a:xfrm>
            <a:off x="5406063" y="2220492"/>
            <a:ext cx="179122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DAA520"/>
                </a:solidFill>
                <a:effectLst/>
                <a:uLnTx/>
                <a:uFillTx/>
                <a:latin typeface="Century Gothic" panose="020F0302020204030204"/>
                <a:ea typeface="+mn-ea"/>
                <a:cs typeface="+mn-cs"/>
              </a:rPr>
              <a:t>beide</a:t>
            </a:r>
            <a:endParaRPr kumimoji="0" lang="en-GB" sz="36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26" name="TextBox 25"/>
          <p:cNvSpPr txBox="1"/>
          <p:nvPr/>
        </p:nvSpPr>
        <p:spPr>
          <a:xfrm>
            <a:off x="5427272" y="3178705"/>
            <a:ext cx="146616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Knopf</a:t>
            </a:r>
          </a:p>
        </p:txBody>
      </p:sp>
      <p:sp>
        <p:nvSpPr>
          <p:cNvPr id="27" name="TextBox 26"/>
          <p:cNvSpPr txBox="1"/>
          <p:nvPr/>
        </p:nvSpPr>
        <p:spPr>
          <a:xfrm>
            <a:off x="8059370" y="2315864"/>
            <a:ext cx="146616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Pflicht</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TextBox 27"/>
          <p:cNvSpPr txBox="1"/>
          <p:nvPr/>
        </p:nvSpPr>
        <p:spPr>
          <a:xfrm>
            <a:off x="2687015" y="2812027"/>
            <a:ext cx="146616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knapp</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TextBox 28"/>
          <p:cNvSpPr txBox="1"/>
          <p:nvPr/>
        </p:nvSpPr>
        <p:spPr>
          <a:xfrm>
            <a:off x="2679002" y="3641020"/>
            <a:ext cx="146616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Knall</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TextBox 29"/>
          <p:cNvSpPr txBox="1"/>
          <p:nvPr/>
        </p:nvSpPr>
        <p:spPr>
          <a:xfrm>
            <a:off x="5536516" y="4000881"/>
            <a:ext cx="166076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knüpfen</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TextBox 31"/>
          <p:cNvSpPr txBox="1"/>
          <p:nvPr/>
        </p:nvSpPr>
        <p:spPr>
          <a:xfrm>
            <a:off x="8239946" y="3318788"/>
            <a:ext cx="146616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Pfarrer</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TextBox 32"/>
          <p:cNvSpPr txBox="1"/>
          <p:nvPr/>
        </p:nvSpPr>
        <p:spPr>
          <a:xfrm>
            <a:off x="8172607" y="4326475"/>
            <a:ext cx="146616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pfeifen</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4" name="TextBox 33"/>
          <p:cNvSpPr txBox="1"/>
          <p:nvPr/>
        </p:nvSpPr>
        <p:spPr>
          <a:xfrm>
            <a:off x="2857723" y="4708479"/>
            <a:ext cx="205557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Knochen</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TextBox 34"/>
          <p:cNvSpPr txBox="1"/>
          <p:nvPr/>
        </p:nvSpPr>
        <p:spPr>
          <a:xfrm>
            <a:off x="7505690" y="5222083"/>
            <a:ext cx="141394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Pfeil</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3" name="Action Button: Custom 16">
            <a:hlinkClick r:id="" action="ppaction://noaction" highlightClick="1">
              <a:snd r:embed="rId4" name="8-3-1-3 slide 31 Pfarrer.wav"/>
            </a:hlinkClick>
            <a:extLst>
              <a:ext uri="{FF2B5EF4-FFF2-40B4-BE49-F238E27FC236}">
                <a16:creationId xmlns:a16="http://schemas.microsoft.com/office/drawing/2014/main" id="{898312CC-C7D9-4D43-A340-E98EE3250910}"/>
              </a:ext>
            </a:extLst>
          </p:cNvPr>
          <p:cNvSpPr/>
          <p:nvPr/>
        </p:nvSpPr>
        <p:spPr>
          <a:xfrm>
            <a:off x="435365" y="4100269"/>
            <a:ext cx="396000" cy="384118"/>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8" name="Action Button: Custom 16">
            <a:hlinkClick r:id="" action="ppaction://noaction" highlightClick="1">
              <a:snd r:embed="rId5" name="8-3-1-3 slide 31 Knopf.wav"/>
            </a:hlinkClick>
            <a:extLst>
              <a:ext uri="{FF2B5EF4-FFF2-40B4-BE49-F238E27FC236}">
                <a16:creationId xmlns:a16="http://schemas.microsoft.com/office/drawing/2014/main" id="{E8913319-F99F-489A-A484-77C91940FE3E}"/>
              </a:ext>
            </a:extLst>
          </p:cNvPr>
          <p:cNvSpPr/>
          <p:nvPr/>
        </p:nvSpPr>
        <p:spPr>
          <a:xfrm>
            <a:off x="450954" y="131511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9" name="Action Button: Custom 16">
            <a:hlinkClick r:id="" action="ppaction://noaction" highlightClick="1">
              <a:snd r:embed="rId6" name="8-3-1-3 slide 31 Pflicht.wav"/>
            </a:hlinkClick>
            <a:extLst>
              <a:ext uri="{FF2B5EF4-FFF2-40B4-BE49-F238E27FC236}">
                <a16:creationId xmlns:a16="http://schemas.microsoft.com/office/drawing/2014/main" id="{D7CCC108-7E95-4CB5-8732-E3E7E7743A0E}"/>
              </a:ext>
            </a:extLst>
          </p:cNvPr>
          <p:cNvSpPr/>
          <p:nvPr/>
        </p:nvSpPr>
        <p:spPr>
          <a:xfrm>
            <a:off x="450954" y="184169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0" name="Action Button: Custom 16">
            <a:hlinkClick r:id="" action="ppaction://noaction" highlightClick="1">
              <a:snd r:embed="rId7" name="8-3-1-3 slide 31 knapp.wav"/>
            </a:hlinkClick>
            <a:extLst>
              <a:ext uri="{FF2B5EF4-FFF2-40B4-BE49-F238E27FC236}">
                <a16:creationId xmlns:a16="http://schemas.microsoft.com/office/drawing/2014/main" id="{7A97EAFC-BF29-4613-AA21-4BB437A295A6}"/>
              </a:ext>
            </a:extLst>
          </p:cNvPr>
          <p:cNvSpPr/>
          <p:nvPr/>
        </p:nvSpPr>
        <p:spPr>
          <a:xfrm>
            <a:off x="450954" y="240633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1" name="Action Button: Custom 16">
            <a:hlinkClick r:id="" action="ppaction://noaction" highlightClick="1">
              <a:snd r:embed="rId8" name="8-3-1-3 slide 31 Knall.wav"/>
            </a:hlinkClick>
            <a:extLst>
              <a:ext uri="{FF2B5EF4-FFF2-40B4-BE49-F238E27FC236}">
                <a16:creationId xmlns:a16="http://schemas.microsoft.com/office/drawing/2014/main" id="{B420DFEE-3C9F-420D-B111-324F02CF5827}"/>
              </a:ext>
            </a:extLst>
          </p:cNvPr>
          <p:cNvSpPr/>
          <p:nvPr/>
        </p:nvSpPr>
        <p:spPr>
          <a:xfrm>
            <a:off x="448876" y="297098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2" name="Action Button: Custom 16">
            <a:hlinkClick r:id="" action="ppaction://noaction" highlightClick="1">
              <a:snd r:embed="rId9" name="8-3-1-3 slide 31 knüpfen.wav"/>
            </a:hlinkClick>
            <a:extLst>
              <a:ext uri="{FF2B5EF4-FFF2-40B4-BE49-F238E27FC236}">
                <a16:creationId xmlns:a16="http://schemas.microsoft.com/office/drawing/2014/main" id="{333D29BA-3198-4198-91C3-9607F28C27C5}"/>
              </a:ext>
            </a:extLst>
          </p:cNvPr>
          <p:cNvSpPr/>
          <p:nvPr/>
        </p:nvSpPr>
        <p:spPr>
          <a:xfrm>
            <a:off x="450954" y="353562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7" name="Action Button: Custom 16">
            <a:hlinkClick r:id="" action="ppaction://noaction" highlightClick="1">
              <a:snd r:embed="rId10" name="8-3-1-3 slide 31 pfeifen.wav"/>
            </a:hlinkClick>
            <a:extLst>
              <a:ext uri="{FF2B5EF4-FFF2-40B4-BE49-F238E27FC236}">
                <a16:creationId xmlns:a16="http://schemas.microsoft.com/office/drawing/2014/main" id="{FA8945A8-09A3-4C31-A170-F69EFA2B7C70}"/>
              </a:ext>
            </a:extLst>
          </p:cNvPr>
          <p:cNvSpPr/>
          <p:nvPr/>
        </p:nvSpPr>
        <p:spPr>
          <a:xfrm>
            <a:off x="425991" y="4626853"/>
            <a:ext cx="393922" cy="39599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8" name="Action Button: Custom 16">
            <a:hlinkClick r:id="" action="ppaction://noaction" highlightClick="1">
              <a:snd r:embed="rId11" name="8-3-1-3 slide 31 Knochen.wav"/>
            </a:hlinkClick>
            <a:extLst>
              <a:ext uri="{FF2B5EF4-FFF2-40B4-BE49-F238E27FC236}">
                <a16:creationId xmlns:a16="http://schemas.microsoft.com/office/drawing/2014/main" id="{8C8EA3A8-1080-406C-83AE-7F3DBE90ED49}"/>
              </a:ext>
            </a:extLst>
          </p:cNvPr>
          <p:cNvSpPr/>
          <p:nvPr/>
        </p:nvSpPr>
        <p:spPr>
          <a:xfrm>
            <a:off x="423913" y="519149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9" name="Action Button: Custom 16">
            <a:hlinkClick r:id="" action="ppaction://noaction" highlightClick="1">
              <a:snd r:embed="rId12" name="8-3-1-3 slide 31 Pfeil.wav"/>
            </a:hlinkClick>
            <a:extLst>
              <a:ext uri="{FF2B5EF4-FFF2-40B4-BE49-F238E27FC236}">
                <a16:creationId xmlns:a16="http://schemas.microsoft.com/office/drawing/2014/main" id="{803FDB0F-DB5E-45D5-BB89-34E70968D96D}"/>
              </a:ext>
            </a:extLst>
          </p:cNvPr>
          <p:cNvSpPr/>
          <p:nvPr/>
        </p:nvSpPr>
        <p:spPr>
          <a:xfrm>
            <a:off x="424128" y="579532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FBF8E70E-820F-4B79-A59A-E17E0EDF509E}"/>
              </a:ext>
            </a:extLst>
          </p:cNvPr>
          <p:cNvSpPr txBox="1"/>
          <p:nvPr/>
        </p:nvSpPr>
        <p:spPr>
          <a:xfrm>
            <a:off x="5410913" y="3213928"/>
            <a:ext cx="1504266" cy="83099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 _ _ _ _</a:t>
            </a:r>
            <a:b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[button]</a:t>
            </a:r>
          </a:p>
        </p:txBody>
      </p:sp>
      <p:sp>
        <p:nvSpPr>
          <p:cNvPr id="37" name="TextBox 36">
            <a:extLst>
              <a:ext uri="{FF2B5EF4-FFF2-40B4-BE49-F238E27FC236}">
                <a16:creationId xmlns:a16="http://schemas.microsoft.com/office/drawing/2014/main" id="{C55892A2-17BD-4AF0-B916-34E151AA8DA1}"/>
              </a:ext>
            </a:extLst>
          </p:cNvPr>
          <p:cNvSpPr txBox="1"/>
          <p:nvPr/>
        </p:nvSpPr>
        <p:spPr>
          <a:xfrm>
            <a:off x="7607075" y="2347708"/>
            <a:ext cx="2554961" cy="83099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 _ _ _ _ _ _</a:t>
            </a:r>
            <a:b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[duty]</a:t>
            </a:r>
          </a:p>
        </p:txBody>
      </p:sp>
      <p:sp>
        <p:nvSpPr>
          <p:cNvPr id="44" name="TextBox 43">
            <a:extLst>
              <a:ext uri="{FF2B5EF4-FFF2-40B4-BE49-F238E27FC236}">
                <a16:creationId xmlns:a16="http://schemas.microsoft.com/office/drawing/2014/main" id="{13DC8B33-E402-488C-9587-43A31A2865A0}"/>
              </a:ext>
            </a:extLst>
          </p:cNvPr>
          <p:cNvSpPr txBox="1"/>
          <p:nvPr/>
        </p:nvSpPr>
        <p:spPr>
          <a:xfrm>
            <a:off x="2330372" y="2885989"/>
            <a:ext cx="2155438" cy="83099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 _ _ _ _</a:t>
            </a:r>
            <a:b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[tight]</a:t>
            </a:r>
          </a:p>
        </p:txBody>
      </p:sp>
      <p:sp>
        <p:nvSpPr>
          <p:cNvPr id="45" name="TextBox 44">
            <a:extLst>
              <a:ext uri="{FF2B5EF4-FFF2-40B4-BE49-F238E27FC236}">
                <a16:creationId xmlns:a16="http://schemas.microsoft.com/office/drawing/2014/main" id="{316D64A1-828C-4B93-B231-D581CE0C23DA}"/>
              </a:ext>
            </a:extLst>
          </p:cNvPr>
          <p:cNvSpPr txBox="1"/>
          <p:nvPr/>
        </p:nvSpPr>
        <p:spPr>
          <a:xfrm>
            <a:off x="2362367" y="3653390"/>
            <a:ext cx="2155438" cy="83099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 _ _ _ _</a:t>
            </a:r>
            <a:b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[boom]</a:t>
            </a:r>
          </a:p>
        </p:txBody>
      </p:sp>
      <p:sp>
        <p:nvSpPr>
          <p:cNvPr id="46" name="TextBox 45">
            <a:extLst>
              <a:ext uri="{FF2B5EF4-FFF2-40B4-BE49-F238E27FC236}">
                <a16:creationId xmlns:a16="http://schemas.microsoft.com/office/drawing/2014/main" id="{F2DB60BE-96BF-4AAE-A931-ADDA66FD6538}"/>
              </a:ext>
            </a:extLst>
          </p:cNvPr>
          <p:cNvSpPr txBox="1"/>
          <p:nvPr/>
        </p:nvSpPr>
        <p:spPr>
          <a:xfrm>
            <a:off x="5448868" y="4073379"/>
            <a:ext cx="1791222" cy="83099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 _ _ _ _ _ _</a:t>
            </a:r>
            <a:b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knot]</a:t>
            </a:r>
          </a:p>
        </p:txBody>
      </p:sp>
      <p:sp>
        <p:nvSpPr>
          <p:cNvPr id="51" name="TextBox 50">
            <a:extLst>
              <a:ext uri="{FF2B5EF4-FFF2-40B4-BE49-F238E27FC236}">
                <a16:creationId xmlns:a16="http://schemas.microsoft.com/office/drawing/2014/main" id="{6AF4E0F4-5BBD-44C0-85B0-2B3C246E7473}"/>
              </a:ext>
            </a:extLst>
          </p:cNvPr>
          <p:cNvSpPr txBox="1"/>
          <p:nvPr/>
        </p:nvSpPr>
        <p:spPr>
          <a:xfrm>
            <a:off x="7725843" y="3355776"/>
            <a:ext cx="2554961" cy="83099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 _ _ _ _ _ _</a:t>
            </a:r>
            <a:b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[priest]</a:t>
            </a:r>
          </a:p>
        </p:txBody>
      </p:sp>
      <p:sp>
        <p:nvSpPr>
          <p:cNvPr id="52" name="TextBox 51">
            <a:extLst>
              <a:ext uri="{FF2B5EF4-FFF2-40B4-BE49-F238E27FC236}">
                <a16:creationId xmlns:a16="http://schemas.microsoft.com/office/drawing/2014/main" id="{A899D202-FC7C-4DF6-AEB6-75568F76D947}"/>
              </a:ext>
            </a:extLst>
          </p:cNvPr>
          <p:cNvSpPr txBox="1"/>
          <p:nvPr/>
        </p:nvSpPr>
        <p:spPr>
          <a:xfrm>
            <a:off x="7671934" y="4361473"/>
            <a:ext cx="2554961" cy="83099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 _ _ _ _ _ _</a:t>
            </a:r>
            <a:b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whistle]</a:t>
            </a:r>
          </a:p>
        </p:txBody>
      </p:sp>
      <p:sp>
        <p:nvSpPr>
          <p:cNvPr id="53" name="TextBox 52">
            <a:extLst>
              <a:ext uri="{FF2B5EF4-FFF2-40B4-BE49-F238E27FC236}">
                <a16:creationId xmlns:a16="http://schemas.microsoft.com/office/drawing/2014/main" id="{5D4F7AC4-2B6F-4DCE-8550-E52081EDD181}"/>
              </a:ext>
            </a:extLst>
          </p:cNvPr>
          <p:cNvSpPr txBox="1"/>
          <p:nvPr/>
        </p:nvSpPr>
        <p:spPr>
          <a:xfrm>
            <a:off x="2610543" y="4761994"/>
            <a:ext cx="2554961" cy="83099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 _ _ _ _ _ _</a:t>
            </a:r>
            <a:b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[bone]</a:t>
            </a:r>
          </a:p>
        </p:txBody>
      </p:sp>
      <p:sp>
        <p:nvSpPr>
          <p:cNvPr id="54" name="TextBox 53">
            <a:extLst>
              <a:ext uri="{FF2B5EF4-FFF2-40B4-BE49-F238E27FC236}">
                <a16:creationId xmlns:a16="http://schemas.microsoft.com/office/drawing/2014/main" id="{BE960B95-B480-42F5-83B8-E585164763C6}"/>
              </a:ext>
            </a:extLst>
          </p:cNvPr>
          <p:cNvSpPr txBox="1"/>
          <p:nvPr/>
        </p:nvSpPr>
        <p:spPr>
          <a:xfrm>
            <a:off x="7061551" y="5265367"/>
            <a:ext cx="2238863" cy="83099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 _ _ _ _ </a:t>
            </a:r>
            <a:b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[arrow]</a:t>
            </a:r>
          </a:p>
        </p:txBody>
      </p:sp>
    </p:spTree>
    <p:extLst>
      <p:ext uri="{BB962C8B-B14F-4D97-AF65-F5344CB8AC3E}">
        <p14:creationId xmlns:p14="http://schemas.microsoft.com/office/powerpoint/2010/main" val="3404337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5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5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5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7" grpId="0" animBg="1"/>
      <p:bldP spid="44" grpId="0" animBg="1"/>
      <p:bldP spid="45" grpId="0" animBg="1"/>
      <p:bldP spid="46" grpId="0" animBg="1"/>
      <p:bldP spid="51" grpId="0" animBg="1"/>
      <p:bldP spid="52" grpId="0" animBg="1"/>
      <p:bldP spid="53" grpId="0" animBg="1"/>
      <p:bldP spid="5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939143" cy="869950"/>
          </a:xfrm>
          <a:prstGeom prst="rect">
            <a:avLst/>
          </a:prstGeom>
        </p:spPr>
      </p:pic>
      <p:sp>
        <p:nvSpPr>
          <p:cNvPr id="4" name="Title 3"/>
          <p:cNvSpPr>
            <a:spLocks noGrp="1"/>
          </p:cNvSpPr>
          <p:nvPr>
            <p:ph type="title"/>
          </p:nvPr>
        </p:nvSpPr>
        <p:spPr>
          <a:xfrm>
            <a:off x="0" y="294041"/>
            <a:ext cx="4062845"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93705" y="247046"/>
            <a:ext cx="216362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sprechen</a:t>
            </a: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  </a:t>
            </a:r>
          </a:p>
        </p:txBody>
      </p:sp>
      <p:sp>
        <p:nvSpPr>
          <p:cNvPr id="38" name="Action Button: Custom 16">
            <a:hlinkClick r:id="" action="ppaction://noaction" highlightClick="1">
              <a:snd r:embed="rId4" name="8-3-1-3 slide 32 klaus slow.wav"/>
            </a:hlinkClick>
            <a:extLst>
              <a:ext uri="{FF2B5EF4-FFF2-40B4-BE49-F238E27FC236}">
                <a16:creationId xmlns:a16="http://schemas.microsoft.com/office/drawing/2014/main" id="{E8913319-F99F-489A-A484-77C91940FE3E}"/>
              </a:ext>
            </a:extLst>
          </p:cNvPr>
          <p:cNvSpPr/>
          <p:nvPr/>
        </p:nvSpPr>
        <p:spPr>
          <a:xfrm>
            <a:off x="246599" y="164168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9" name="Action Button: Custom 16">
            <a:hlinkClick r:id="" action="ppaction://noaction" highlightClick="1">
              <a:snd r:embed="rId5" name="8-3-1-3 slide 32 klaus medium.wav"/>
            </a:hlinkClick>
            <a:extLst>
              <a:ext uri="{FF2B5EF4-FFF2-40B4-BE49-F238E27FC236}">
                <a16:creationId xmlns:a16="http://schemas.microsoft.com/office/drawing/2014/main" id="{D7CCC108-7E95-4CB5-8732-E3E7E7743A0E}"/>
              </a:ext>
            </a:extLst>
          </p:cNvPr>
          <p:cNvSpPr/>
          <p:nvPr/>
        </p:nvSpPr>
        <p:spPr>
          <a:xfrm>
            <a:off x="246599" y="216826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0" name="Action Button: Custom 16">
            <a:hlinkClick r:id="" action="ppaction://noaction" highlightClick="1">
              <a:snd r:embed="rId6" name="8-3-1-3 slide 32 klaus fast.wav"/>
            </a:hlinkClick>
            <a:extLst>
              <a:ext uri="{FF2B5EF4-FFF2-40B4-BE49-F238E27FC236}">
                <a16:creationId xmlns:a16="http://schemas.microsoft.com/office/drawing/2014/main" id="{7A97EAFC-BF29-4613-AA21-4BB437A295A6}"/>
              </a:ext>
            </a:extLst>
          </p:cNvPr>
          <p:cNvSpPr/>
          <p:nvPr/>
        </p:nvSpPr>
        <p:spPr>
          <a:xfrm>
            <a:off x="246599" y="273290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6" name="Rectangle 5">
            <a:extLst>
              <a:ext uri="{FF2B5EF4-FFF2-40B4-BE49-F238E27FC236}">
                <a16:creationId xmlns:a16="http://schemas.microsoft.com/office/drawing/2014/main" id="{8294879C-ED39-468D-9E2C-02539974281A}"/>
              </a:ext>
            </a:extLst>
          </p:cNvPr>
          <p:cNvSpPr/>
          <p:nvPr/>
        </p:nvSpPr>
        <p:spPr>
          <a:xfrm>
            <a:off x="891590" y="1901911"/>
            <a:ext cx="6096000" cy="83099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Klaus Knopf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liebt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Knödel</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Klöße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Klöpse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Knödel</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Klöße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Klöpse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liebt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Klaus Knopf.</a:t>
            </a:r>
          </a:p>
        </p:txBody>
      </p:sp>
      <p:sp>
        <p:nvSpPr>
          <p:cNvPr id="7" name="Rectangle 6">
            <a:extLst>
              <a:ext uri="{FF2B5EF4-FFF2-40B4-BE49-F238E27FC236}">
                <a16:creationId xmlns:a16="http://schemas.microsoft.com/office/drawing/2014/main" id="{FB921371-C366-4FFE-B126-B0A42F21DDA5}"/>
              </a:ext>
            </a:extLst>
          </p:cNvPr>
          <p:cNvSpPr/>
          <p:nvPr/>
        </p:nvSpPr>
        <p:spPr>
          <a:xfrm>
            <a:off x="843804" y="4229299"/>
            <a:ext cx="6096000" cy="83099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Kleine Nussknacker knacken knackig. </a:t>
            </a:r>
            <a:br>
              <a:rPr kumimoji="0" lang="sv-S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sv-S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Knackiger knacken große Nussknacker.</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7" name="Picture 16" descr="A picture containing plate, arranged, several&#10;&#10;Description automatically generated">
            <a:extLst>
              <a:ext uri="{FF2B5EF4-FFF2-40B4-BE49-F238E27FC236}">
                <a16:creationId xmlns:a16="http://schemas.microsoft.com/office/drawing/2014/main" id="{73BB6633-1F5E-4059-BE36-22DCBA8A662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10845" y="3893434"/>
            <a:ext cx="4391526" cy="1502725"/>
          </a:xfrm>
          <a:prstGeom prst="rect">
            <a:avLst/>
          </a:prstGeom>
        </p:spPr>
      </p:pic>
      <p:grpSp>
        <p:nvGrpSpPr>
          <p:cNvPr id="20" name="Group 19">
            <a:extLst>
              <a:ext uri="{FF2B5EF4-FFF2-40B4-BE49-F238E27FC236}">
                <a16:creationId xmlns:a16="http://schemas.microsoft.com/office/drawing/2014/main" id="{AA68BE35-09AE-459D-AB80-9501E804F48B}"/>
              </a:ext>
            </a:extLst>
          </p:cNvPr>
          <p:cNvGrpSpPr/>
          <p:nvPr/>
        </p:nvGrpSpPr>
        <p:grpSpPr>
          <a:xfrm>
            <a:off x="9003374" y="1453549"/>
            <a:ext cx="2713503" cy="1688724"/>
            <a:chOff x="7496652" y="986786"/>
            <a:chExt cx="2713503" cy="1688724"/>
          </a:xfrm>
        </p:grpSpPr>
        <p:pic>
          <p:nvPicPr>
            <p:cNvPr id="11" name="Picture 10">
              <a:extLst>
                <a:ext uri="{FF2B5EF4-FFF2-40B4-BE49-F238E27FC236}">
                  <a16:creationId xmlns:a16="http://schemas.microsoft.com/office/drawing/2014/main" id="{01A125E4-80C6-48EA-AEB9-8C5BAE9E754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96652" y="986786"/>
              <a:ext cx="1286401" cy="951401"/>
            </a:xfrm>
            <a:prstGeom prst="rect">
              <a:avLst/>
            </a:prstGeom>
          </p:spPr>
        </p:pic>
        <p:pic>
          <p:nvPicPr>
            <p:cNvPr id="13" name="Picture 12">
              <a:extLst>
                <a:ext uri="{FF2B5EF4-FFF2-40B4-BE49-F238E27FC236}">
                  <a16:creationId xmlns:a16="http://schemas.microsoft.com/office/drawing/2014/main" id="{28A1FBC4-09CD-4370-8061-5D7B2F75917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22501"/>
            <a:stretch/>
          </p:blipFill>
          <p:spPr>
            <a:xfrm>
              <a:off x="8783610" y="1938188"/>
              <a:ext cx="1425988" cy="737322"/>
            </a:xfrm>
            <a:prstGeom prst="rect">
              <a:avLst/>
            </a:prstGeom>
          </p:spPr>
        </p:pic>
        <p:pic>
          <p:nvPicPr>
            <p:cNvPr id="15" name="Picture 14">
              <a:extLst>
                <a:ext uri="{FF2B5EF4-FFF2-40B4-BE49-F238E27FC236}">
                  <a16:creationId xmlns:a16="http://schemas.microsoft.com/office/drawing/2014/main" id="{0C4472B4-A17F-4F35-B3DC-FEEC522819C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83053" y="986786"/>
              <a:ext cx="1427102" cy="951401"/>
            </a:xfrm>
            <a:prstGeom prst="rect">
              <a:avLst/>
            </a:prstGeom>
          </p:spPr>
        </p:pic>
        <p:pic>
          <p:nvPicPr>
            <p:cNvPr id="19" name="Picture 18" descr="A picture containing food, meatball, dish, meat&#10;&#10;Description automatically generated">
              <a:extLst>
                <a:ext uri="{FF2B5EF4-FFF2-40B4-BE49-F238E27FC236}">
                  <a16:creationId xmlns:a16="http://schemas.microsoft.com/office/drawing/2014/main" id="{02D99803-4F81-4DE9-8B46-30858BB5CB9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96653" y="1938188"/>
              <a:ext cx="1283206" cy="737322"/>
            </a:xfrm>
            <a:prstGeom prst="rect">
              <a:avLst/>
            </a:prstGeom>
          </p:spPr>
        </p:pic>
      </p:grpSp>
      <p:pic>
        <p:nvPicPr>
          <p:cNvPr id="31" name="Picture 30" descr="A picture containing icon&#10;&#10;Description automatically generated">
            <a:extLst>
              <a:ext uri="{FF2B5EF4-FFF2-40B4-BE49-F238E27FC236}">
                <a16:creationId xmlns:a16="http://schemas.microsoft.com/office/drawing/2014/main" id="{BABDF00A-60AB-4686-B8CE-E50EF10E03B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240737" y="1619514"/>
            <a:ext cx="1632745" cy="1438580"/>
          </a:xfrm>
          <a:prstGeom prst="rect">
            <a:avLst/>
          </a:prstGeom>
        </p:spPr>
      </p:pic>
      <p:sp>
        <p:nvSpPr>
          <p:cNvPr id="58" name="Action Button: Custom 16">
            <a:hlinkClick r:id="" action="ppaction://noaction" highlightClick="1">
              <a:snd r:embed="rId13" name="8-3-1-3 slide 32 kleine slow.wav"/>
            </a:hlinkClick>
            <a:extLst>
              <a:ext uri="{FF2B5EF4-FFF2-40B4-BE49-F238E27FC236}">
                <a16:creationId xmlns:a16="http://schemas.microsoft.com/office/drawing/2014/main" id="{CE5CF7F8-D576-48FF-854A-31C48E2A21DA}"/>
              </a:ext>
            </a:extLst>
          </p:cNvPr>
          <p:cNvSpPr/>
          <p:nvPr/>
        </p:nvSpPr>
        <p:spPr>
          <a:xfrm>
            <a:off x="280919" y="396906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59" name="Action Button: Custom 16">
            <a:hlinkClick r:id="" action="ppaction://noaction" highlightClick="1">
              <a:snd r:embed="rId14" name="8-3-1-3 slide 32 kleine medium.wav"/>
            </a:hlinkClick>
            <a:extLst>
              <a:ext uri="{FF2B5EF4-FFF2-40B4-BE49-F238E27FC236}">
                <a16:creationId xmlns:a16="http://schemas.microsoft.com/office/drawing/2014/main" id="{7A66E50F-15B1-453B-A51C-5870AB34940F}"/>
              </a:ext>
            </a:extLst>
          </p:cNvPr>
          <p:cNvSpPr/>
          <p:nvPr/>
        </p:nvSpPr>
        <p:spPr>
          <a:xfrm>
            <a:off x="280919" y="449565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60" name="Action Button: Custom 16">
            <a:hlinkClick r:id="" action="ppaction://noaction" highlightClick="1">
              <a:snd r:embed="rId15" name="8-3-1-3 slide 32 kleine fast.wav"/>
            </a:hlinkClick>
            <a:extLst>
              <a:ext uri="{FF2B5EF4-FFF2-40B4-BE49-F238E27FC236}">
                <a16:creationId xmlns:a16="http://schemas.microsoft.com/office/drawing/2014/main" id="{8D58616C-2BAB-4B90-8016-E1A6DD73789F}"/>
              </a:ext>
            </a:extLst>
          </p:cNvPr>
          <p:cNvSpPr/>
          <p:nvPr/>
        </p:nvSpPr>
        <p:spPr>
          <a:xfrm>
            <a:off x="280919" y="506029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Tree>
    <p:extLst>
      <p:ext uri="{BB962C8B-B14F-4D97-AF65-F5344CB8AC3E}">
        <p14:creationId xmlns:p14="http://schemas.microsoft.com/office/powerpoint/2010/main" val="3370126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8" grpId="0" animBg="1"/>
      <p:bldP spid="59" grpId="0" animBg="1"/>
      <p:bldP spid="6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939143" cy="869950"/>
          </a:xfrm>
          <a:prstGeom prst="rect">
            <a:avLst/>
          </a:prstGeom>
        </p:spPr>
      </p:pic>
      <p:sp>
        <p:nvSpPr>
          <p:cNvPr id="4" name="Title 3"/>
          <p:cNvSpPr>
            <a:spLocks noGrp="1"/>
          </p:cNvSpPr>
          <p:nvPr>
            <p:ph type="title"/>
          </p:nvPr>
        </p:nvSpPr>
        <p:spPr>
          <a:xfrm>
            <a:off x="0" y="294041"/>
            <a:ext cx="4062845"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93705" y="247046"/>
            <a:ext cx="216362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sprechen</a:t>
            </a: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  </a:t>
            </a:r>
          </a:p>
        </p:txBody>
      </p:sp>
      <p:sp>
        <p:nvSpPr>
          <p:cNvPr id="38" name="Action Button: Custom 16">
            <a:hlinkClick r:id="" action="ppaction://noaction" highlightClick="1">
              <a:snd r:embed="rId4" name="8-3-1-3 slide 32 Pfarrers slow.wav"/>
            </a:hlinkClick>
            <a:extLst>
              <a:ext uri="{FF2B5EF4-FFF2-40B4-BE49-F238E27FC236}">
                <a16:creationId xmlns:a16="http://schemas.microsoft.com/office/drawing/2014/main" id="{E8913319-F99F-489A-A484-77C91940FE3E}"/>
              </a:ext>
            </a:extLst>
          </p:cNvPr>
          <p:cNvSpPr/>
          <p:nvPr/>
        </p:nvSpPr>
        <p:spPr>
          <a:xfrm>
            <a:off x="246599" y="164168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9" name="Action Button: Custom 16">
            <a:hlinkClick r:id="" action="ppaction://noaction" highlightClick="1">
              <a:snd r:embed="rId5" name="8-3-1-3 slide 32 Pfarrers medium.wav"/>
            </a:hlinkClick>
            <a:extLst>
              <a:ext uri="{FF2B5EF4-FFF2-40B4-BE49-F238E27FC236}">
                <a16:creationId xmlns:a16="http://schemas.microsoft.com/office/drawing/2014/main" id="{D7CCC108-7E95-4CB5-8732-E3E7E7743A0E}"/>
              </a:ext>
            </a:extLst>
          </p:cNvPr>
          <p:cNvSpPr/>
          <p:nvPr/>
        </p:nvSpPr>
        <p:spPr>
          <a:xfrm>
            <a:off x="246599" y="216826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0" name="Action Button: Custom 16">
            <a:hlinkClick r:id="" action="ppaction://noaction" highlightClick="1">
              <a:snd r:embed="rId6" name="8-3-1-3 slide 32 Pfarrers fast.wav"/>
            </a:hlinkClick>
            <a:extLst>
              <a:ext uri="{FF2B5EF4-FFF2-40B4-BE49-F238E27FC236}">
                <a16:creationId xmlns:a16="http://schemas.microsoft.com/office/drawing/2014/main" id="{7A97EAFC-BF29-4613-AA21-4BB437A295A6}"/>
              </a:ext>
            </a:extLst>
          </p:cNvPr>
          <p:cNvSpPr/>
          <p:nvPr/>
        </p:nvSpPr>
        <p:spPr>
          <a:xfrm>
            <a:off x="246599" y="273290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6" name="Rectangle 5">
            <a:extLst>
              <a:ext uri="{FF2B5EF4-FFF2-40B4-BE49-F238E27FC236}">
                <a16:creationId xmlns:a16="http://schemas.microsoft.com/office/drawing/2014/main" id="{8294879C-ED39-468D-9E2C-02539974281A}"/>
              </a:ext>
            </a:extLst>
          </p:cNvPr>
          <p:cNvSpPr/>
          <p:nvPr/>
        </p:nvSpPr>
        <p:spPr>
          <a:xfrm>
            <a:off x="1014844" y="1890215"/>
            <a:ext cx="8088213"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Pfarrers Pferd Pfiffig-Prinz pfeift auf Pfefferminz.</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Auf Pfefferminz pfeift Pfarrers Pferd Pfiffig-Prinz. </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Rectangle 6">
            <a:extLst>
              <a:ext uri="{FF2B5EF4-FFF2-40B4-BE49-F238E27FC236}">
                <a16:creationId xmlns:a16="http://schemas.microsoft.com/office/drawing/2014/main" id="{FB921371-C366-4FFE-B126-B0A42F21DDA5}"/>
              </a:ext>
            </a:extLst>
          </p:cNvPr>
          <p:cNvSpPr/>
          <p:nvPr/>
        </p:nvSpPr>
        <p:spPr>
          <a:xfrm>
            <a:off x="1014844" y="4231987"/>
            <a:ext cx="7242051"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Franz pflückt Pfingsten fleißig dreißig Pflaumen.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Fleißig dreißig Pflaumen pflückt Franz Pfingsten.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8" name="Action Button: Custom 16">
            <a:hlinkClick r:id="" action="ppaction://noaction" highlightClick="1">
              <a:snd r:embed="rId7" name="8-3-1-3 slide 32 Franz slow.wav"/>
            </a:hlinkClick>
            <a:extLst>
              <a:ext uri="{FF2B5EF4-FFF2-40B4-BE49-F238E27FC236}">
                <a16:creationId xmlns:a16="http://schemas.microsoft.com/office/drawing/2014/main" id="{CE5CF7F8-D576-48FF-854A-31C48E2A21DA}"/>
              </a:ext>
            </a:extLst>
          </p:cNvPr>
          <p:cNvSpPr/>
          <p:nvPr/>
        </p:nvSpPr>
        <p:spPr>
          <a:xfrm>
            <a:off x="280919" y="396906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59" name="Action Button: Custom 16">
            <a:hlinkClick r:id="" action="ppaction://noaction" highlightClick="1">
              <a:snd r:embed="rId8" name="8-3-1-3 slide 32 Franz medium.wav"/>
            </a:hlinkClick>
            <a:extLst>
              <a:ext uri="{FF2B5EF4-FFF2-40B4-BE49-F238E27FC236}">
                <a16:creationId xmlns:a16="http://schemas.microsoft.com/office/drawing/2014/main" id="{7A66E50F-15B1-453B-A51C-5870AB34940F}"/>
              </a:ext>
            </a:extLst>
          </p:cNvPr>
          <p:cNvSpPr/>
          <p:nvPr/>
        </p:nvSpPr>
        <p:spPr>
          <a:xfrm>
            <a:off x="280919" y="449565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60" name="Action Button: Custom 16">
            <a:hlinkClick r:id="" action="ppaction://noaction" highlightClick="1">
              <a:snd r:embed="rId9" name="8-3-1-3 slide 32 Franz fast.wav"/>
            </a:hlinkClick>
            <a:extLst>
              <a:ext uri="{FF2B5EF4-FFF2-40B4-BE49-F238E27FC236}">
                <a16:creationId xmlns:a16="http://schemas.microsoft.com/office/drawing/2014/main" id="{8D58616C-2BAB-4B90-8016-E1A6DD73789F}"/>
              </a:ext>
            </a:extLst>
          </p:cNvPr>
          <p:cNvSpPr/>
          <p:nvPr/>
        </p:nvSpPr>
        <p:spPr>
          <a:xfrm>
            <a:off x="280919" y="506029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pic>
        <p:nvPicPr>
          <p:cNvPr id="1026" name="Picture 2" descr="Peppermint, Peppermint Tea, Mint, Tee, Leaves">
            <a:extLst>
              <a:ext uri="{FF2B5EF4-FFF2-40B4-BE49-F238E27FC236}">
                <a16:creationId xmlns:a16="http://schemas.microsoft.com/office/drawing/2014/main" id="{FF1C9471-95DC-4A0D-8857-EA9EFE9E334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966578" y="1825926"/>
            <a:ext cx="1990749" cy="11811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rse, Brown, Animal Portrait, Horse Head, Animal">
            <a:extLst>
              <a:ext uri="{FF2B5EF4-FFF2-40B4-BE49-F238E27FC236}">
                <a16:creationId xmlns:a16="http://schemas.microsoft.com/office/drawing/2014/main" id="{A543F7A0-E287-4450-AD90-1CDC501C955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218807" y="1299628"/>
            <a:ext cx="1574898" cy="118117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lum, Box, Fruit, Vitamins, Garden, Food">
            <a:extLst>
              <a:ext uri="{FF2B5EF4-FFF2-40B4-BE49-F238E27FC236}">
                <a16:creationId xmlns:a16="http://schemas.microsoft.com/office/drawing/2014/main" id="{B0052B1D-C0C1-4A5C-9396-8AA5002B2E51}"/>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006256" y="3658763"/>
            <a:ext cx="1641746" cy="2149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6767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8" grpId="0" animBg="1"/>
      <p:bldP spid="59" grpId="0" animBg="1"/>
      <p:bldP spid="6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041071" cy="869950"/>
          </a:xfrm>
          <a:prstGeom prst="rect">
            <a:avLst/>
          </a:prstGeom>
        </p:spPr>
      </p:pic>
      <p:sp>
        <p:nvSpPr>
          <p:cNvPr id="4" name="Title 3"/>
          <p:cNvSpPr>
            <a:spLocks noGrp="1"/>
          </p:cNvSpPr>
          <p:nvPr>
            <p:ph type="title"/>
          </p:nvPr>
        </p:nvSpPr>
        <p:spPr>
          <a:xfrm>
            <a:off x="0" y="294041"/>
            <a:ext cx="6617368" cy="707849"/>
          </a:xfrm>
        </p:spPr>
        <p:txBody>
          <a:bodyPr>
            <a:normAutofit/>
          </a:bodyPr>
          <a:lstStyle/>
          <a:p>
            <a:r>
              <a:rPr lang="en-GB" sz="3600" b="1" dirty="0">
                <a:solidFill>
                  <a:schemeClr val="bg1"/>
                </a:solidFill>
              </a:rPr>
              <a:t>Katja</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708240" y="126712"/>
            <a:ext cx="2369804" cy="39960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2870945" y="288197"/>
            <a:ext cx="773060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fehlenden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auf Deutsch.</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überprüfe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deine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Sätze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aphicFrame>
        <p:nvGraphicFramePr>
          <p:cNvPr id="7" name="Table 6">
            <a:extLst>
              <a:ext uri="{FF2B5EF4-FFF2-40B4-BE49-F238E27FC236}">
                <a16:creationId xmlns:a16="http://schemas.microsoft.com/office/drawing/2014/main" id="{215D8CC5-E79F-4067-81C0-C271849023E5}"/>
              </a:ext>
            </a:extLst>
          </p:cNvPr>
          <p:cNvGraphicFramePr>
            <a:graphicFrameLocks noGrp="1"/>
          </p:cNvGraphicFramePr>
          <p:nvPr/>
        </p:nvGraphicFramePr>
        <p:xfrm>
          <a:off x="1089464" y="1373881"/>
          <a:ext cx="10912036" cy="4788560"/>
        </p:xfrm>
        <a:graphic>
          <a:graphicData uri="http://schemas.openxmlformats.org/drawingml/2006/table">
            <a:tbl>
              <a:tblPr firstRow="1" bandRow="1">
                <a:tableStyleId>{C4B1156A-380E-4F78-BDF5-A606A8083BF9}</a:tableStyleId>
              </a:tblPr>
              <a:tblGrid>
                <a:gridCol w="445422">
                  <a:extLst>
                    <a:ext uri="{9D8B030D-6E8A-4147-A177-3AD203B41FA5}">
                      <a16:colId xmlns:a16="http://schemas.microsoft.com/office/drawing/2014/main" val="1406692407"/>
                    </a:ext>
                  </a:extLst>
                </a:gridCol>
                <a:gridCol w="10466614">
                  <a:extLst>
                    <a:ext uri="{9D8B030D-6E8A-4147-A177-3AD203B41FA5}">
                      <a16:colId xmlns:a16="http://schemas.microsoft.com/office/drawing/2014/main" val="1316600352"/>
                    </a:ext>
                  </a:extLst>
                </a:gridCol>
              </a:tblGrid>
              <a:tr h="782713">
                <a:tc>
                  <a:txBody>
                    <a:bodyPr/>
                    <a:lstStyle/>
                    <a:p>
                      <a:endParaRPr lang="en-GB" sz="2400" b="0" i="1" dirty="0">
                        <a:solidFill>
                          <a:schemeClr val="accent5">
                            <a:lumMod val="50000"/>
                          </a:schemeClr>
                        </a:solidFill>
                      </a:endParaRPr>
                    </a:p>
                  </a:txBody>
                  <a:tcPr anchor="ctr"/>
                </a:tc>
                <a:tc>
                  <a:txBody>
                    <a:bodyPr/>
                    <a:lstStyle/>
                    <a:p>
                      <a:endParaRPr lang="en-GB" sz="2400" b="0" i="1" dirty="0">
                        <a:solidFill>
                          <a:schemeClr val="accent5">
                            <a:lumMod val="50000"/>
                          </a:schemeClr>
                        </a:solidFill>
                      </a:endParaRPr>
                    </a:p>
                  </a:txBody>
                  <a:tcPr anchor="ctr"/>
                </a:tc>
                <a:extLst>
                  <a:ext uri="{0D108BD9-81ED-4DB2-BD59-A6C34878D82A}">
                    <a16:rowId xmlns:a16="http://schemas.microsoft.com/office/drawing/2014/main" val="1387806353"/>
                  </a:ext>
                </a:extLst>
              </a:tr>
              <a:tr h="782713">
                <a:tc>
                  <a:txBody>
                    <a:bodyPr/>
                    <a:lstStyle/>
                    <a:p>
                      <a:endParaRPr lang="en-GB" sz="2400" b="0" i="1" dirty="0">
                        <a:solidFill>
                          <a:schemeClr val="accent5">
                            <a:lumMod val="50000"/>
                          </a:schemeClr>
                        </a:solidFill>
                      </a:endParaRPr>
                    </a:p>
                  </a:txBody>
                  <a:tcPr anchor="ctr"/>
                </a:tc>
                <a:tc>
                  <a:txBody>
                    <a:bodyPr/>
                    <a:lstStyle/>
                    <a:p>
                      <a:endParaRPr lang="en-US" sz="2400" b="0" i="1" dirty="0">
                        <a:solidFill>
                          <a:schemeClr val="accent5">
                            <a:lumMod val="50000"/>
                          </a:schemeClr>
                        </a:solidFill>
                      </a:endParaRPr>
                    </a:p>
                  </a:txBody>
                  <a:tcPr anchor="ctr"/>
                </a:tc>
                <a:extLst>
                  <a:ext uri="{0D108BD9-81ED-4DB2-BD59-A6C34878D82A}">
                    <a16:rowId xmlns:a16="http://schemas.microsoft.com/office/drawing/2014/main" val="2017258280"/>
                  </a:ext>
                </a:extLst>
              </a:tr>
              <a:tr h="874995">
                <a:tc>
                  <a:txBody>
                    <a:bodyPr/>
                    <a:lstStyle/>
                    <a:p>
                      <a:endParaRPr lang="en-GB" sz="2400" b="0" i="1" dirty="0">
                        <a:solidFill>
                          <a:schemeClr val="accent5">
                            <a:lumMod val="50000"/>
                          </a:schemeClr>
                        </a:solidFill>
                      </a:endParaRPr>
                    </a:p>
                  </a:txBody>
                  <a:tcPr anchor="ctr"/>
                </a:tc>
                <a:tc>
                  <a:txBody>
                    <a:bodyPr/>
                    <a:lstStyle/>
                    <a:p>
                      <a:endParaRPr lang="en-US" sz="2400" b="0" i="1" dirty="0">
                        <a:solidFill>
                          <a:schemeClr val="accent5">
                            <a:lumMod val="50000"/>
                          </a:schemeClr>
                        </a:solidFill>
                      </a:endParaRPr>
                    </a:p>
                    <a:p>
                      <a:endParaRPr lang="en-GB" sz="2400" b="0" i="1" dirty="0">
                        <a:solidFill>
                          <a:schemeClr val="accent5">
                            <a:lumMod val="50000"/>
                          </a:schemeClr>
                        </a:solidFill>
                      </a:endParaRPr>
                    </a:p>
                  </a:txBody>
                  <a:tcPr anchor="ctr"/>
                </a:tc>
                <a:extLst>
                  <a:ext uri="{0D108BD9-81ED-4DB2-BD59-A6C34878D82A}">
                    <a16:rowId xmlns:a16="http://schemas.microsoft.com/office/drawing/2014/main" val="3420028863"/>
                  </a:ext>
                </a:extLst>
              </a:tr>
              <a:tr h="782713">
                <a:tc>
                  <a:txBody>
                    <a:bodyPr/>
                    <a:lstStyle/>
                    <a:p>
                      <a:endParaRPr lang="en-GB" sz="2400" b="0" i="1" dirty="0">
                        <a:solidFill>
                          <a:schemeClr val="accent5">
                            <a:lumMod val="50000"/>
                          </a:schemeClr>
                        </a:solidFill>
                      </a:endParaRPr>
                    </a:p>
                  </a:txBody>
                  <a:tcPr anchor="ctr"/>
                </a:tc>
                <a:tc>
                  <a:txBody>
                    <a:bodyPr/>
                    <a:lstStyle/>
                    <a:p>
                      <a:endParaRPr lang="en-GB" sz="2400" b="0" i="1" dirty="0">
                        <a:solidFill>
                          <a:schemeClr val="accent5">
                            <a:lumMod val="50000"/>
                          </a:schemeClr>
                        </a:solidFill>
                      </a:endParaRPr>
                    </a:p>
                  </a:txBody>
                  <a:tcPr anchor="ctr"/>
                </a:tc>
                <a:extLst>
                  <a:ext uri="{0D108BD9-81ED-4DB2-BD59-A6C34878D82A}">
                    <a16:rowId xmlns:a16="http://schemas.microsoft.com/office/drawing/2014/main" val="3711284990"/>
                  </a:ext>
                </a:extLst>
              </a:tr>
              <a:tr h="782713">
                <a:tc>
                  <a:txBody>
                    <a:bodyPr/>
                    <a:lstStyle/>
                    <a:p>
                      <a:endParaRPr lang="en-GB" sz="2400" b="0" i="1" dirty="0">
                        <a:solidFill>
                          <a:schemeClr val="accent5">
                            <a:lumMod val="50000"/>
                          </a:schemeClr>
                        </a:solidFill>
                      </a:endParaRPr>
                    </a:p>
                  </a:txBody>
                  <a:tcPr anchor="ctr"/>
                </a:tc>
                <a:tc>
                  <a:txBody>
                    <a:bodyPr/>
                    <a:lstStyle/>
                    <a:p>
                      <a:endParaRPr lang="en-GB" sz="2400" b="0" i="1" dirty="0">
                        <a:solidFill>
                          <a:schemeClr val="accent5">
                            <a:lumMod val="50000"/>
                          </a:schemeClr>
                        </a:solidFill>
                      </a:endParaRPr>
                    </a:p>
                  </a:txBody>
                  <a:tcPr anchor="ctr"/>
                </a:tc>
                <a:extLst>
                  <a:ext uri="{0D108BD9-81ED-4DB2-BD59-A6C34878D82A}">
                    <a16:rowId xmlns:a16="http://schemas.microsoft.com/office/drawing/2014/main" val="4278382925"/>
                  </a:ext>
                </a:extLst>
              </a:tr>
              <a:tr h="782713">
                <a:tc>
                  <a:txBody>
                    <a:bodyPr/>
                    <a:lstStyle/>
                    <a:p>
                      <a:endParaRPr lang="en-GB" sz="2400" b="0" i="1" dirty="0">
                        <a:solidFill>
                          <a:schemeClr val="accent5">
                            <a:lumMod val="50000"/>
                          </a:schemeClr>
                        </a:solidFill>
                      </a:endParaRPr>
                    </a:p>
                  </a:txBody>
                  <a:tcPr anchor="ctr"/>
                </a:tc>
                <a:tc>
                  <a:txBody>
                    <a:bodyPr/>
                    <a:lstStyle/>
                    <a:p>
                      <a:endParaRPr lang="en-GB" sz="2400" b="0" i="1" dirty="0">
                        <a:solidFill>
                          <a:schemeClr val="accent5">
                            <a:lumMod val="50000"/>
                          </a:schemeClr>
                        </a:solidFill>
                      </a:endParaRPr>
                    </a:p>
                  </a:txBody>
                  <a:tcPr anchor="ctr"/>
                </a:tc>
                <a:extLst>
                  <a:ext uri="{0D108BD9-81ED-4DB2-BD59-A6C34878D82A}">
                    <a16:rowId xmlns:a16="http://schemas.microsoft.com/office/drawing/2014/main" val="2657149099"/>
                  </a:ext>
                </a:extLst>
              </a:tr>
            </a:tbl>
          </a:graphicData>
        </a:graphic>
      </p:graphicFrame>
      <p:sp>
        <p:nvSpPr>
          <p:cNvPr id="26" name="Action Button: Custom 16">
            <a:hlinkClick r:id="" action="ppaction://noaction" highlightClick="1">
              <a:snd r:embed="rId5" name="8-3-1-3 Slide 24 1.wav"/>
            </a:hlinkClick>
            <a:extLst>
              <a:ext uri="{FF2B5EF4-FFF2-40B4-BE49-F238E27FC236}">
                <a16:creationId xmlns:a16="http://schemas.microsoft.com/office/drawing/2014/main" id="{6F830439-F74F-4D26-90B0-D9B47A2F0D28}"/>
              </a:ext>
            </a:extLst>
          </p:cNvPr>
          <p:cNvSpPr/>
          <p:nvPr/>
        </p:nvSpPr>
        <p:spPr>
          <a:xfrm>
            <a:off x="1100962" y="159933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8" name="Action Button: Custom 16">
            <a:hlinkClick r:id="" action="ppaction://noaction" highlightClick="1">
              <a:snd r:embed="rId6" name="8-3-1-3 Slide 24 2.wav"/>
            </a:hlinkClick>
            <a:extLst>
              <a:ext uri="{FF2B5EF4-FFF2-40B4-BE49-F238E27FC236}">
                <a16:creationId xmlns:a16="http://schemas.microsoft.com/office/drawing/2014/main" id="{874BB429-E975-4FA0-9199-0A67F5F7C071}"/>
              </a:ext>
            </a:extLst>
          </p:cNvPr>
          <p:cNvSpPr/>
          <p:nvPr/>
        </p:nvSpPr>
        <p:spPr>
          <a:xfrm>
            <a:off x="1110285" y="236592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0" name="Action Button: Custom 16">
            <a:hlinkClick r:id="" action="ppaction://noaction" highlightClick="1">
              <a:snd r:embed="rId7" name="8-3-1-3 Slide 24 3.wav"/>
            </a:hlinkClick>
            <a:extLst>
              <a:ext uri="{FF2B5EF4-FFF2-40B4-BE49-F238E27FC236}">
                <a16:creationId xmlns:a16="http://schemas.microsoft.com/office/drawing/2014/main" id="{AE6D7790-793C-4A1F-8C76-BCE31CC71217}"/>
              </a:ext>
            </a:extLst>
          </p:cNvPr>
          <p:cNvSpPr/>
          <p:nvPr/>
        </p:nvSpPr>
        <p:spPr>
          <a:xfrm>
            <a:off x="1110692" y="318571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1" name="Action Button: Custom 16">
            <a:hlinkClick r:id="" action="ppaction://noaction" highlightClick="1">
              <a:snd r:embed="rId8" name="8-3-1-3 Slide 24 4.wav"/>
            </a:hlinkClick>
            <a:extLst>
              <a:ext uri="{FF2B5EF4-FFF2-40B4-BE49-F238E27FC236}">
                <a16:creationId xmlns:a16="http://schemas.microsoft.com/office/drawing/2014/main" id="{5BA505DB-793D-4401-AAE0-B7A62EC13811}"/>
              </a:ext>
            </a:extLst>
          </p:cNvPr>
          <p:cNvSpPr/>
          <p:nvPr/>
        </p:nvSpPr>
        <p:spPr>
          <a:xfrm>
            <a:off x="1094385" y="397304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2" name="Action Button: Custom 16">
            <a:hlinkClick r:id="" action="ppaction://noaction" highlightClick="1">
              <a:snd r:embed="rId9" name="8-3-1-3 Slide 24 5.wav"/>
            </a:hlinkClick>
            <a:extLst>
              <a:ext uri="{FF2B5EF4-FFF2-40B4-BE49-F238E27FC236}">
                <a16:creationId xmlns:a16="http://schemas.microsoft.com/office/drawing/2014/main" id="{679DFFA1-4922-4B23-B3E8-62A3E4FEB789}"/>
              </a:ext>
            </a:extLst>
          </p:cNvPr>
          <p:cNvSpPr/>
          <p:nvPr/>
        </p:nvSpPr>
        <p:spPr>
          <a:xfrm>
            <a:off x="1101019" y="475124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4" name="Action Button: Custom 16">
            <a:hlinkClick r:id="" action="ppaction://noaction" highlightClick="1">
              <a:snd r:embed="rId10" name="8-3-1-3 Slide 24 6.wav"/>
            </a:hlinkClick>
            <a:extLst>
              <a:ext uri="{FF2B5EF4-FFF2-40B4-BE49-F238E27FC236}">
                <a16:creationId xmlns:a16="http://schemas.microsoft.com/office/drawing/2014/main" id="{3405F4B6-7732-474C-BE19-6FE5C6A8C6E5}"/>
              </a:ext>
            </a:extLst>
          </p:cNvPr>
          <p:cNvSpPr/>
          <p:nvPr/>
        </p:nvSpPr>
        <p:spPr>
          <a:xfrm>
            <a:off x="1115495" y="551565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8" name="TextBox 7">
            <a:extLst>
              <a:ext uri="{FF2B5EF4-FFF2-40B4-BE49-F238E27FC236}">
                <a16:creationId xmlns:a16="http://schemas.microsoft.com/office/drawing/2014/main" id="{E2AC4359-94B0-47CE-8FE9-E2496EA671A2}"/>
              </a:ext>
            </a:extLst>
          </p:cNvPr>
          <p:cNvSpPr txBox="1"/>
          <p:nvPr/>
        </p:nvSpPr>
        <p:spPr>
          <a:xfrm>
            <a:off x="1854822" y="1375749"/>
            <a:ext cx="6833070" cy="396199"/>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Später</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will Katja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Sprachlehrerin</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werden</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18" name="TextBox 17">
            <a:extLst>
              <a:ext uri="{FF2B5EF4-FFF2-40B4-BE49-F238E27FC236}">
                <a16:creationId xmlns:a16="http://schemas.microsoft.com/office/drawing/2014/main" id="{97E1F2A7-A6C3-4870-862E-0FCFDC4DE4E9}"/>
              </a:ext>
            </a:extLst>
          </p:cNvPr>
          <p:cNvSpPr txBox="1"/>
          <p:nvPr/>
        </p:nvSpPr>
        <p:spPr>
          <a:xfrm>
            <a:off x="1551127" y="2190789"/>
            <a:ext cx="6528391" cy="396199"/>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Deshalb</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muss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sie</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viel</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über</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Sprachen</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wissen</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19" name="TextBox 18">
            <a:extLst>
              <a:ext uri="{FF2B5EF4-FFF2-40B4-BE49-F238E27FC236}">
                <a16:creationId xmlns:a16="http://schemas.microsoft.com/office/drawing/2014/main" id="{9601E6F8-B7FE-471F-80AE-14F9FD3935BF}"/>
              </a:ext>
            </a:extLst>
          </p:cNvPr>
          <p:cNvSpPr txBox="1"/>
          <p:nvPr/>
        </p:nvSpPr>
        <p:spPr>
          <a:xfrm>
            <a:off x="1533735" y="2982778"/>
            <a:ext cx="102101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Ihre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Tante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Lena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soll</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ihr</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alles</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erklären</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weil</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sie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auch</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Sprachlehrerin</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ist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20" name="TextBox 19">
            <a:extLst>
              <a:ext uri="{FF2B5EF4-FFF2-40B4-BE49-F238E27FC236}">
                <a16:creationId xmlns:a16="http://schemas.microsoft.com/office/drawing/2014/main" id="{7FA96E7F-5DF4-4CA2-922F-3C06A9DC44CA}"/>
              </a:ext>
            </a:extLst>
          </p:cNvPr>
          <p:cNvSpPr txBox="1"/>
          <p:nvPr/>
        </p:nvSpPr>
        <p:spPr>
          <a:xfrm>
            <a:off x="1621531" y="3860702"/>
            <a:ext cx="7487178" cy="396199"/>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Bei Lena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darf</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Katja die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großen</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Wörterbücher</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benutzen</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21" name="TextBox 20">
            <a:extLst>
              <a:ext uri="{FF2B5EF4-FFF2-40B4-BE49-F238E27FC236}">
                <a16:creationId xmlns:a16="http://schemas.microsoft.com/office/drawing/2014/main" id="{8B913FBD-F942-4E26-B2B2-6B6248FA9905}"/>
              </a:ext>
            </a:extLst>
          </p:cNvPr>
          <p:cNvSpPr txBox="1"/>
          <p:nvPr/>
        </p:nvSpPr>
        <p:spPr>
          <a:xfrm>
            <a:off x="1610491" y="4621476"/>
            <a:ext cx="7340811" cy="396199"/>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Sie mag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Englisch</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aber</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sie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macht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noch</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viele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Fehler</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24" name="TextBox 23" descr="text box hiding answer">
            <a:extLst>
              <a:ext uri="{FF2B5EF4-FFF2-40B4-BE49-F238E27FC236}">
                <a16:creationId xmlns:a16="http://schemas.microsoft.com/office/drawing/2014/main" id="{307086D3-245C-4A2B-9E24-8205F6FD682F}"/>
              </a:ext>
            </a:extLst>
          </p:cNvPr>
          <p:cNvSpPr txBox="1"/>
          <p:nvPr/>
        </p:nvSpPr>
        <p:spPr>
          <a:xfrm>
            <a:off x="1819873" y="1419959"/>
            <a:ext cx="982988" cy="307777"/>
          </a:xfrm>
          <a:prstGeom prst="rect">
            <a:avLst/>
          </a:prstGeom>
          <a:solidFill>
            <a:srgbClr val="FFF4E7"/>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a:t>
            </a:r>
          </a:p>
        </p:txBody>
      </p:sp>
      <p:sp>
        <p:nvSpPr>
          <p:cNvPr id="25" name="TextBox 24" descr="text box hiding answer">
            <a:extLst>
              <a:ext uri="{FF2B5EF4-FFF2-40B4-BE49-F238E27FC236}">
                <a16:creationId xmlns:a16="http://schemas.microsoft.com/office/drawing/2014/main" id="{2C11727C-0429-4588-8B1A-B8C994735BA2}"/>
              </a:ext>
            </a:extLst>
          </p:cNvPr>
          <p:cNvSpPr txBox="1"/>
          <p:nvPr/>
        </p:nvSpPr>
        <p:spPr>
          <a:xfrm>
            <a:off x="5765182" y="1398888"/>
            <a:ext cx="1570139"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___________ .</a:t>
            </a:r>
          </a:p>
        </p:txBody>
      </p:sp>
      <p:sp>
        <p:nvSpPr>
          <p:cNvPr id="27" name="TextBox 26" descr="text box hiding answer">
            <a:extLst>
              <a:ext uri="{FF2B5EF4-FFF2-40B4-BE49-F238E27FC236}">
                <a16:creationId xmlns:a16="http://schemas.microsoft.com/office/drawing/2014/main" id="{43BC44F0-13FE-4115-9B66-26AEF7EC6941}"/>
              </a:ext>
            </a:extLst>
          </p:cNvPr>
          <p:cNvSpPr txBox="1"/>
          <p:nvPr/>
        </p:nvSpPr>
        <p:spPr>
          <a:xfrm>
            <a:off x="3575935" y="3022539"/>
            <a:ext cx="488372"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29" name="TextBox 28" descr="text box hiding answer">
            <a:extLst>
              <a:ext uri="{FF2B5EF4-FFF2-40B4-BE49-F238E27FC236}">
                <a16:creationId xmlns:a16="http://schemas.microsoft.com/office/drawing/2014/main" id="{853DC631-537C-48D5-99CA-F203A9D45199}"/>
              </a:ext>
            </a:extLst>
          </p:cNvPr>
          <p:cNvSpPr txBox="1"/>
          <p:nvPr/>
        </p:nvSpPr>
        <p:spPr>
          <a:xfrm>
            <a:off x="2708894" y="2217375"/>
            <a:ext cx="1072131" cy="307777"/>
          </a:xfrm>
          <a:prstGeom prst="rect">
            <a:avLst/>
          </a:prstGeom>
          <a:solidFill>
            <a:srgbClr val="FFE8CB"/>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 ____</a:t>
            </a:r>
          </a:p>
        </p:txBody>
      </p:sp>
      <p:sp>
        <p:nvSpPr>
          <p:cNvPr id="33" name="TextBox 32" descr="text box hiding answer">
            <a:extLst>
              <a:ext uri="{FF2B5EF4-FFF2-40B4-BE49-F238E27FC236}">
                <a16:creationId xmlns:a16="http://schemas.microsoft.com/office/drawing/2014/main" id="{1C001821-FECA-485E-BE21-4B5AF232EBF0}"/>
              </a:ext>
            </a:extLst>
          </p:cNvPr>
          <p:cNvSpPr txBox="1"/>
          <p:nvPr/>
        </p:nvSpPr>
        <p:spPr>
          <a:xfrm>
            <a:off x="4863448" y="2235001"/>
            <a:ext cx="1272484" cy="307777"/>
          </a:xfrm>
          <a:prstGeom prst="rect">
            <a:avLst/>
          </a:prstGeom>
          <a:solidFill>
            <a:srgbClr val="FFE8CB"/>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a:t>
            </a:r>
          </a:p>
        </p:txBody>
      </p:sp>
      <p:sp>
        <p:nvSpPr>
          <p:cNvPr id="35" name="TextBox 34" descr="text box hiding answer">
            <a:extLst>
              <a:ext uri="{FF2B5EF4-FFF2-40B4-BE49-F238E27FC236}">
                <a16:creationId xmlns:a16="http://schemas.microsoft.com/office/drawing/2014/main" id="{E33B9A52-AB1E-457C-8827-3DD4C26F99B7}"/>
              </a:ext>
            </a:extLst>
          </p:cNvPr>
          <p:cNvSpPr txBox="1"/>
          <p:nvPr/>
        </p:nvSpPr>
        <p:spPr>
          <a:xfrm>
            <a:off x="5008197" y="3035758"/>
            <a:ext cx="1070684"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a:t>
            </a:r>
          </a:p>
        </p:txBody>
      </p:sp>
      <p:sp>
        <p:nvSpPr>
          <p:cNvPr id="36" name="TextBox 35" descr="text box hiding answer">
            <a:extLst>
              <a:ext uri="{FF2B5EF4-FFF2-40B4-BE49-F238E27FC236}">
                <a16:creationId xmlns:a16="http://schemas.microsoft.com/office/drawing/2014/main" id="{BAC7816D-0572-4E63-90DB-D03F420A42F5}"/>
              </a:ext>
            </a:extLst>
          </p:cNvPr>
          <p:cNvSpPr txBox="1"/>
          <p:nvPr/>
        </p:nvSpPr>
        <p:spPr>
          <a:xfrm>
            <a:off x="2774525" y="3902580"/>
            <a:ext cx="540837"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37" name="TextBox 36" descr="text box hiding answer">
            <a:extLst>
              <a:ext uri="{FF2B5EF4-FFF2-40B4-BE49-F238E27FC236}">
                <a16:creationId xmlns:a16="http://schemas.microsoft.com/office/drawing/2014/main" id="{8D3D5DA1-0B4A-4B5E-A60C-7C6A903E26A7}"/>
              </a:ext>
            </a:extLst>
          </p:cNvPr>
          <p:cNvSpPr txBox="1"/>
          <p:nvPr/>
        </p:nvSpPr>
        <p:spPr>
          <a:xfrm>
            <a:off x="1708485" y="3904143"/>
            <a:ext cx="1094376" cy="307777"/>
          </a:xfrm>
          <a:prstGeom prst="rect">
            <a:avLst/>
          </a:prstGeom>
          <a:solidFill>
            <a:srgbClr val="FFE8CB"/>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 ______</a:t>
            </a:r>
          </a:p>
        </p:txBody>
      </p:sp>
      <p:sp>
        <p:nvSpPr>
          <p:cNvPr id="40" name="TextBox 39" descr="text box hiding answer">
            <a:extLst>
              <a:ext uri="{FF2B5EF4-FFF2-40B4-BE49-F238E27FC236}">
                <a16:creationId xmlns:a16="http://schemas.microsoft.com/office/drawing/2014/main" id="{3D3AA7B8-EEEA-4579-8749-E37F7789EDA3}"/>
              </a:ext>
            </a:extLst>
          </p:cNvPr>
          <p:cNvSpPr txBox="1"/>
          <p:nvPr/>
        </p:nvSpPr>
        <p:spPr>
          <a:xfrm>
            <a:off x="1619319" y="4682133"/>
            <a:ext cx="1121782"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 _____</a:t>
            </a:r>
          </a:p>
        </p:txBody>
      </p:sp>
      <p:sp>
        <p:nvSpPr>
          <p:cNvPr id="22" name="TextBox 21">
            <a:extLst>
              <a:ext uri="{FF2B5EF4-FFF2-40B4-BE49-F238E27FC236}">
                <a16:creationId xmlns:a16="http://schemas.microsoft.com/office/drawing/2014/main" id="{68F0A6BD-BA6D-4E5A-B771-0B869AEDBD45}"/>
              </a:ext>
            </a:extLst>
          </p:cNvPr>
          <p:cNvSpPr txBox="1"/>
          <p:nvPr/>
        </p:nvSpPr>
        <p:spPr>
          <a:xfrm>
            <a:off x="1569672" y="5364549"/>
            <a:ext cx="6528391" cy="396199"/>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Lena hat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ihr</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schon</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viel</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mit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Polnisch</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geholfen</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41" name="TextBox 40" descr="text box hiding answer">
            <a:extLst>
              <a:ext uri="{FF2B5EF4-FFF2-40B4-BE49-F238E27FC236}">
                <a16:creationId xmlns:a16="http://schemas.microsoft.com/office/drawing/2014/main" id="{3F3B4A96-CB73-4C02-8D9B-E59B6FAF59E3}"/>
              </a:ext>
            </a:extLst>
          </p:cNvPr>
          <p:cNvSpPr txBox="1"/>
          <p:nvPr/>
        </p:nvSpPr>
        <p:spPr>
          <a:xfrm>
            <a:off x="7118030" y="4639278"/>
            <a:ext cx="1324481"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 .</a:t>
            </a:r>
          </a:p>
        </p:txBody>
      </p:sp>
      <p:sp>
        <p:nvSpPr>
          <p:cNvPr id="42" name="TextBox 41" descr="text box hiding answer">
            <a:extLst>
              <a:ext uri="{FF2B5EF4-FFF2-40B4-BE49-F238E27FC236}">
                <a16:creationId xmlns:a16="http://schemas.microsoft.com/office/drawing/2014/main" id="{136CDDCE-979B-45CA-9B5C-90EABA05E597}"/>
              </a:ext>
            </a:extLst>
          </p:cNvPr>
          <p:cNvSpPr txBox="1"/>
          <p:nvPr/>
        </p:nvSpPr>
        <p:spPr>
          <a:xfrm>
            <a:off x="3139381" y="5417492"/>
            <a:ext cx="835377" cy="307777"/>
          </a:xfrm>
          <a:prstGeom prst="rect">
            <a:avLst/>
          </a:prstGeom>
          <a:solidFill>
            <a:srgbClr val="FFE8CB"/>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a:t>
            </a:r>
          </a:p>
        </p:txBody>
      </p:sp>
      <p:sp>
        <p:nvSpPr>
          <p:cNvPr id="43" name="TextBox 42" descr="text box hiding answer">
            <a:extLst>
              <a:ext uri="{FF2B5EF4-FFF2-40B4-BE49-F238E27FC236}">
                <a16:creationId xmlns:a16="http://schemas.microsoft.com/office/drawing/2014/main" id="{2B28F347-FC6D-4AF3-AAFB-21D3262594A6}"/>
              </a:ext>
            </a:extLst>
          </p:cNvPr>
          <p:cNvSpPr txBox="1"/>
          <p:nvPr/>
        </p:nvSpPr>
        <p:spPr>
          <a:xfrm>
            <a:off x="5959851" y="5432202"/>
            <a:ext cx="1488054" cy="307777"/>
          </a:xfrm>
          <a:prstGeom prst="rect">
            <a:avLst/>
          </a:prstGeom>
          <a:solidFill>
            <a:srgbClr val="FFE8CB"/>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 .</a:t>
            </a:r>
          </a:p>
        </p:txBody>
      </p:sp>
      <p:sp>
        <p:nvSpPr>
          <p:cNvPr id="2" name="TextBox 1">
            <a:extLst>
              <a:ext uri="{FF2B5EF4-FFF2-40B4-BE49-F238E27FC236}">
                <a16:creationId xmlns:a16="http://schemas.microsoft.com/office/drawing/2014/main" id="{401363C0-3F64-4A59-8E26-FE6C2D82A17D}"/>
              </a:ext>
            </a:extLst>
          </p:cNvPr>
          <p:cNvSpPr txBox="1"/>
          <p:nvPr/>
        </p:nvSpPr>
        <p:spPr>
          <a:xfrm>
            <a:off x="1522950" y="1744204"/>
            <a:ext cx="722650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Later Katja wants to become a languages teacher.</a:t>
            </a:r>
          </a:p>
        </p:txBody>
      </p:sp>
      <p:sp>
        <p:nvSpPr>
          <p:cNvPr id="38" name="Speech Bubble: Rectangle with Corners Rounded 37">
            <a:extLst>
              <a:ext uri="{FF2B5EF4-FFF2-40B4-BE49-F238E27FC236}">
                <a16:creationId xmlns:a16="http://schemas.microsoft.com/office/drawing/2014/main" id="{36424D71-8CB2-4C8B-B7CE-98CC5390390F}"/>
              </a:ext>
            </a:extLst>
          </p:cNvPr>
          <p:cNvSpPr/>
          <p:nvPr/>
        </p:nvSpPr>
        <p:spPr>
          <a:xfrm>
            <a:off x="8973016" y="797748"/>
            <a:ext cx="1737840" cy="653225"/>
          </a:xfrm>
          <a:prstGeom prst="wedgeRoundRectCallout">
            <a:avLst>
              <a:gd name="adj1" fmla="val 62477"/>
              <a:gd name="adj2" fmla="val 29449"/>
              <a:gd name="adj3" fmla="val 16667"/>
            </a:avLst>
          </a:prstGeom>
          <a:solidFill>
            <a:schemeClr val="accent5">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überprüfen</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 </a:t>
            </a:r>
            <a:b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to check</a:t>
            </a:r>
          </a:p>
        </p:txBody>
      </p:sp>
      <p:pic>
        <p:nvPicPr>
          <p:cNvPr id="10" name="Picture 9" descr="Logo&#10;&#10;Description automatically generated">
            <a:extLst>
              <a:ext uri="{FF2B5EF4-FFF2-40B4-BE49-F238E27FC236}">
                <a16:creationId xmlns:a16="http://schemas.microsoft.com/office/drawing/2014/main" id="{1DCD14F6-7BB8-4DCC-BB1D-C14A5E8C953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971926" y="565567"/>
            <a:ext cx="891995" cy="1218318"/>
          </a:xfrm>
          <a:prstGeom prst="rect">
            <a:avLst/>
          </a:prstGeom>
        </p:spPr>
      </p:pic>
      <p:sp>
        <p:nvSpPr>
          <p:cNvPr id="11" name="TextBox 10">
            <a:extLst>
              <a:ext uri="{FF2B5EF4-FFF2-40B4-BE49-F238E27FC236}">
                <a16:creationId xmlns:a16="http://schemas.microsoft.com/office/drawing/2014/main" id="{0E59F9A8-1EFE-4937-98D8-1D13E88A5887}"/>
              </a:ext>
            </a:extLst>
          </p:cNvPr>
          <p:cNvSpPr txBox="1"/>
          <p:nvPr/>
        </p:nvSpPr>
        <p:spPr>
          <a:xfrm>
            <a:off x="10523820" y="1693905"/>
            <a:ext cx="155422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Tante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Lena</a:t>
            </a:r>
          </a:p>
        </p:txBody>
      </p:sp>
      <p:sp>
        <p:nvSpPr>
          <p:cNvPr id="39" name="TextBox 38">
            <a:extLst>
              <a:ext uri="{FF2B5EF4-FFF2-40B4-BE49-F238E27FC236}">
                <a16:creationId xmlns:a16="http://schemas.microsoft.com/office/drawing/2014/main" id="{197DC761-40C3-4897-BA56-E195B75CBCA6}"/>
              </a:ext>
            </a:extLst>
          </p:cNvPr>
          <p:cNvSpPr txBox="1"/>
          <p:nvPr/>
        </p:nvSpPr>
        <p:spPr>
          <a:xfrm>
            <a:off x="1527106" y="2572697"/>
            <a:ext cx="722650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Therefore she has to know a lot about languages.</a:t>
            </a:r>
          </a:p>
        </p:txBody>
      </p:sp>
      <p:pic>
        <p:nvPicPr>
          <p:cNvPr id="16" name="Picture 15" descr="Logo&#10;&#10;Description automatically generated">
            <a:extLst>
              <a:ext uri="{FF2B5EF4-FFF2-40B4-BE49-F238E27FC236}">
                <a16:creationId xmlns:a16="http://schemas.microsoft.com/office/drawing/2014/main" id="{99B3981A-8C6A-4702-984E-0CAE012220C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403" y="1163991"/>
            <a:ext cx="1034219" cy="1626393"/>
          </a:xfrm>
          <a:prstGeom prst="rect">
            <a:avLst/>
          </a:prstGeom>
        </p:spPr>
      </p:pic>
      <p:sp>
        <p:nvSpPr>
          <p:cNvPr id="17" name="Rectangle 16">
            <a:extLst>
              <a:ext uri="{FF2B5EF4-FFF2-40B4-BE49-F238E27FC236}">
                <a16:creationId xmlns:a16="http://schemas.microsoft.com/office/drawing/2014/main" id="{F6842D8C-4497-423A-AE49-287410C18BB2}"/>
              </a:ext>
            </a:extLst>
          </p:cNvPr>
          <p:cNvSpPr/>
          <p:nvPr/>
        </p:nvSpPr>
        <p:spPr>
          <a:xfrm>
            <a:off x="1506285" y="3418028"/>
            <a:ext cx="10965726"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Her aunt Lena ought to explain everything to her as she is also a languages teacher.</a:t>
            </a:r>
          </a:p>
        </p:txBody>
      </p:sp>
      <p:sp>
        <p:nvSpPr>
          <p:cNvPr id="23" name="Rectangle 22">
            <a:extLst>
              <a:ext uri="{FF2B5EF4-FFF2-40B4-BE49-F238E27FC236}">
                <a16:creationId xmlns:a16="http://schemas.microsoft.com/office/drawing/2014/main" id="{AC8D9E73-0363-47D0-9431-03F551FF8AAC}"/>
              </a:ext>
            </a:extLst>
          </p:cNvPr>
          <p:cNvSpPr/>
          <p:nvPr/>
        </p:nvSpPr>
        <p:spPr>
          <a:xfrm>
            <a:off x="1527106" y="4248336"/>
            <a:ext cx="9710676"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Lena’s house Katja is allowed to use </a:t>
            </a:r>
            <a:r>
              <a:rPr lang="en-GB" sz="2000" i="1" dirty="0">
                <a:solidFill>
                  <a:srgbClr val="4472C4">
                    <a:lumMod val="50000"/>
                  </a:srgbClr>
                </a:solidFill>
                <a:latin typeface="Century Gothic" panose="020F0302020204030204"/>
              </a:rPr>
              <a:t>the</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big dictionaries.</a:t>
            </a:r>
          </a:p>
        </p:txBody>
      </p:sp>
      <p:sp>
        <p:nvSpPr>
          <p:cNvPr id="44" name="Rectangle 43">
            <a:extLst>
              <a:ext uri="{FF2B5EF4-FFF2-40B4-BE49-F238E27FC236}">
                <a16:creationId xmlns:a16="http://schemas.microsoft.com/office/drawing/2014/main" id="{7662222F-AE52-4002-ABFB-BCA617C8429E}"/>
              </a:ext>
            </a:extLst>
          </p:cNvPr>
          <p:cNvSpPr/>
          <p:nvPr/>
        </p:nvSpPr>
        <p:spPr>
          <a:xfrm>
            <a:off x="1582995" y="5005333"/>
            <a:ext cx="9710676"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She likes English but she still makes lots of mistakes.</a:t>
            </a:r>
            <a:endPar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5" name="Rectangle 44">
            <a:extLst>
              <a:ext uri="{FF2B5EF4-FFF2-40B4-BE49-F238E27FC236}">
                <a16:creationId xmlns:a16="http://schemas.microsoft.com/office/drawing/2014/main" id="{9BA96E7A-28EE-4F5B-9B26-FCA0F2CF3E62}"/>
              </a:ext>
            </a:extLst>
          </p:cNvPr>
          <p:cNvSpPr/>
          <p:nvPr/>
        </p:nvSpPr>
        <p:spPr>
          <a:xfrm>
            <a:off x="1533735" y="5778799"/>
            <a:ext cx="9710676" cy="404726"/>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Lena has already helped her a lot with Polish.</a:t>
            </a:r>
            <a:endParaRPr kumimoji="0" lang="en-GB" sz="2000" b="0" i="1"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53366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8"/>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1" nodeType="clickEffect">
                                  <p:stCondLst>
                                    <p:cond delay="0"/>
                                  </p:stCondLst>
                                  <p:childTnLst>
                                    <p:set>
                                      <p:cBhvr>
                                        <p:cTn id="58" dur="1" fill="hold">
                                          <p:stCondLst>
                                            <p:cond delay="0"/>
                                          </p:stCondLst>
                                        </p:cTn>
                                        <p:tgtEl>
                                          <p:spTgt spid="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1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1" nodeType="clickEffect">
                                  <p:stCondLst>
                                    <p:cond delay="0"/>
                                  </p:stCondLst>
                                  <p:childTnLst>
                                    <p:set>
                                      <p:cBhvr>
                                        <p:cTn id="66" dur="1" fill="hold">
                                          <p:stCondLst>
                                            <p:cond delay="0"/>
                                          </p:stCondLst>
                                        </p:cTn>
                                        <p:tgtEl>
                                          <p:spTgt spid="1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19"/>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1" nodeType="clickEffect">
                                  <p:stCondLst>
                                    <p:cond delay="0"/>
                                  </p:stCondLst>
                                  <p:childTnLst>
                                    <p:set>
                                      <p:cBhvr>
                                        <p:cTn id="74" dur="1" fill="hold">
                                          <p:stCondLst>
                                            <p:cond delay="0"/>
                                          </p:stCondLst>
                                        </p:cTn>
                                        <p:tgtEl>
                                          <p:spTgt spid="1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20"/>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1" nodeType="clickEffect">
                                  <p:stCondLst>
                                    <p:cond delay="0"/>
                                  </p:stCondLst>
                                  <p:childTnLst>
                                    <p:set>
                                      <p:cBhvr>
                                        <p:cTn id="82" dur="1" fill="hold">
                                          <p:stCondLst>
                                            <p:cond delay="0"/>
                                          </p:stCondLst>
                                        </p:cTn>
                                        <p:tgtEl>
                                          <p:spTgt spid="2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21"/>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1" nodeType="clickEffect">
                                  <p:stCondLst>
                                    <p:cond delay="0"/>
                                  </p:stCondLst>
                                  <p:childTnLst>
                                    <p:set>
                                      <p:cBhvr>
                                        <p:cTn id="90" dur="1" fill="hold">
                                          <p:stCondLst>
                                            <p:cond delay="0"/>
                                          </p:stCondLst>
                                        </p:cTn>
                                        <p:tgtEl>
                                          <p:spTgt spid="2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22"/>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1" nodeType="clickEffect">
                                  <p:stCondLst>
                                    <p:cond delay="0"/>
                                  </p:stCondLst>
                                  <p:childTnLst>
                                    <p:set>
                                      <p:cBhvr>
                                        <p:cTn id="9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8" grpId="0"/>
      <p:bldP spid="18" grpId="1"/>
      <p:bldP spid="19" grpId="0"/>
      <p:bldP spid="19" grpId="1"/>
      <p:bldP spid="20" grpId="0"/>
      <p:bldP spid="20" grpId="1"/>
      <p:bldP spid="21" grpId="0"/>
      <p:bldP spid="21" grpId="1"/>
      <p:bldP spid="24" grpId="0" animBg="1"/>
      <p:bldP spid="25" grpId="0" animBg="1"/>
      <p:bldP spid="27" grpId="0" animBg="1"/>
      <p:bldP spid="29" grpId="0" animBg="1"/>
      <p:bldP spid="33" grpId="0" animBg="1"/>
      <p:bldP spid="35" grpId="0" animBg="1"/>
      <p:bldP spid="36" grpId="0" animBg="1"/>
      <p:bldP spid="37" grpId="0" animBg="1"/>
      <p:bldP spid="40" grpId="0" animBg="1"/>
      <p:bldP spid="22" grpId="0"/>
      <p:bldP spid="22" grpId="1"/>
      <p:bldP spid="41" grpId="0" animBg="1"/>
      <p:bldP spid="42" grpId="0" animBg="1"/>
      <p:bldP spid="4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ackground rectangle">
            <a:extLst>
              <a:ext uri="{FF2B5EF4-FFF2-40B4-BE49-F238E27FC236}">
                <a16:creationId xmlns:a16="http://schemas.microsoft.com/office/drawing/2014/main" id="{2CB93C7C-CD8D-453B-A5DF-DA6EF64AA9D2}"/>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319785"/>
            <a:ext cx="10254345" cy="869950"/>
          </a:xfrm>
          <a:prstGeom prst="rect">
            <a:avLst/>
          </a:prstGeom>
        </p:spPr>
      </p:pic>
      <p:sp>
        <p:nvSpPr>
          <p:cNvPr id="4" name="Title 3"/>
          <p:cNvSpPr>
            <a:spLocks noGrp="1"/>
          </p:cNvSpPr>
          <p:nvPr>
            <p:ph type="title"/>
          </p:nvPr>
        </p:nvSpPr>
        <p:spPr>
          <a:xfrm>
            <a:off x="0" y="346474"/>
            <a:ext cx="9405256" cy="707849"/>
          </a:xfrm>
        </p:spPr>
        <p:txBody>
          <a:bodyPr>
            <a:normAutofit/>
          </a:bodyPr>
          <a:lstStyle/>
          <a:p>
            <a:r>
              <a:rPr lang="en-GB" sz="3200" b="1" dirty="0">
                <a:solidFill>
                  <a:schemeClr val="bg1"/>
                </a:solidFill>
              </a:rPr>
              <a:t>Was </a:t>
            </a:r>
            <a:r>
              <a:rPr lang="en-GB" sz="3200" b="1" dirty="0" err="1">
                <a:solidFill>
                  <a:schemeClr val="bg1"/>
                </a:solidFill>
              </a:rPr>
              <a:t>meinst</a:t>
            </a:r>
            <a:r>
              <a:rPr lang="en-GB" sz="3200" b="1" dirty="0">
                <a:solidFill>
                  <a:schemeClr val="bg1"/>
                </a:solidFill>
              </a:rPr>
              <a:t> du? Was </a:t>
            </a:r>
            <a:r>
              <a:rPr lang="en-GB" sz="3200" b="1" dirty="0" err="1">
                <a:solidFill>
                  <a:schemeClr val="bg1"/>
                </a:solidFill>
              </a:rPr>
              <a:t>soll</a:t>
            </a:r>
            <a:r>
              <a:rPr lang="en-GB" sz="3200" b="1" dirty="0">
                <a:solidFill>
                  <a:schemeClr val="bg1"/>
                </a:solidFill>
              </a:rPr>
              <a:t> man </a:t>
            </a:r>
            <a:r>
              <a:rPr lang="en-GB" sz="3200" b="1" dirty="0" err="1">
                <a:solidFill>
                  <a:schemeClr val="bg1"/>
                </a:solidFill>
              </a:rPr>
              <a:t>machen</a:t>
            </a:r>
            <a:r>
              <a:rPr lang="en-GB" sz="3200" b="1" dirty="0">
                <a:solidFill>
                  <a:schemeClr val="bg1"/>
                </a:solidFill>
              </a:rPr>
              <a:t>? [1/8]</a:t>
            </a:r>
          </a:p>
        </p:txBody>
      </p:sp>
      <p:sp>
        <p:nvSpPr>
          <p:cNvPr id="6" name="TextBox 5">
            <a:extLst>
              <a:ext uri="{FF2B5EF4-FFF2-40B4-BE49-F238E27FC236}">
                <a16:creationId xmlns:a16="http://schemas.microsoft.com/office/drawing/2014/main" id="{28084BE4-A4AF-364C-B8E5-ED6D583A6685}"/>
              </a:ext>
            </a:extLst>
          </p:cNvPr>
          <p:cNvSpPr txBox="1"/>
          <p:nvPr/>
        </p:nvSpPr>
        <p:spPr>
          <a:xfrm>
            <a:off x="496956" y="5352547"/>
            <a:ext cx="11198087" cy="707886"/>
          </a:xfrm>
          <a:prstGeom prst="rect">
            <a:avLst/>
          </a:prstGeom>
          <a:noFill/>
        </p:spPr>
        <p:txBody>
          <a:bodyPr wrap="square" rtlCol="0">
            <a:spAutoFit/>
          </a:bodyPr>
          <a:lstStyle/>
          <a:p>
            <a:pPr algn="ctr"/>
            <a:r>
              <a:rPr lang="en-US" sz="4000" dirty="0">
                <a:solidFill>
                  <a:srgbClr val="EE6000"/>
                </a:solidFill>
              </a:rPr>
              <a:t>Sie </a:t>
            </a:r>
            <a:r>
              <a:rPr lang="en-US" sz="4000" dirty="0" err="1">
                <a:solidFill>
                  <a:srgbClr val="EE6000"/>
                </a:solidFill>
              </a:rPr>
              <a:t>soll</a:t>
            </a:r>
            <a:r>
              <a:rPr lang="en-US" sz="4000" dirty="0">
                <a:solidFill>
                  <a:srgbClr val="EE6000"/>
                </a:solidFill>
              </a:rPr>
              <a:t> </a:t>
            </a:r>
            <a:r>
              <a:rPr lang="en-US" sz="4000" dirty="0" err="1">
                <a:solidFill>
                  <a:srgbClr val="EE6000"/>
                </a:solidFill>
              </a:rPr>
              <a:t>ihnen</a:t>
            </a:r>
            <a:r>
              <a:rPr lang="en-US" sz="4000" dirty="0">
                <a:solidFill>
                  <a:srgbClr val="EE6000"/>
                </a:solidFill>
              </a:rPr>
              <a:t> </a:t>
            </a:r>
            <a:r>
              <a:rPr lang="en-US" sz="4000" dirty="0" err="1">
                <a:solidFill>
                  <a:srgbClr val="EE6000"/>
                </a:solidFill>
              </a:rPr>
              <a:t>eine</a:t>
            </a:r>
            <a:r>
              <a:rPr lang="en-US" sz="4000" dirty="0">
                <a:solidFill>
                  <a:srgbClr val="EE6000"/>
                </a:solidFill>
              </a:rPr>
              <a:t> </a:t>
            </a:r>
            <a:r>
              <a:rPr lang="en-US" sz="4000" dirty="0" err="1">
                <a:solidFill>
                  <a:srgbClr val="EE6000"/>
                </a:solidFill>
              </a:rPr>
              <a:t>Geschichte</a:t>
            </a:r>
            <a:r>
              <a:rPr lang="en-US" sz="4000" dirty="0">
                <a:solidFill>
                  <a:srgbClr val="EE6000"/>
                </a:solidFill>
              </a:rPr>
              <a:t> </a:t>
            </a:r>
            <a:r>
              <a:rPr lang="en-US" sz="4000" dirty="0" err="1">
                <a:solidFill>
                  <a:srgbClr val="EE6000"/>
                </a:solidFill>
              </a:rPr>
              <a:t>erzählen</a:t>
            </a:r>
            <a:r>
              <a:rPr lang="en-US" sz="4000" dirty="0">
                <a:solidFill>
                  <a:srgbClr val="EE6000"/>
                </a:solidFill>
              </a:rPr>
              <a:t>.</a:t>
            </a:r>
          </a:p>
        </p:txBody>
      </p:sp>
      <p:sp>
        <p:nvSpPr>
          <p:cNvPr id="2" name="TextBox 1">
            <a:extLst>
              <a:ext uri="{FF2B5EF4-FFF2-40B4-BE49-F238E27FC236}">
                <a16:creationId xmlns:a16="http://schemas.microsoft.com/office/drawing/2014/main" id="{72E846B8-3DD8-464D-B4EE-5F191FFA7336}"/>
              </a:ext>
            </a:extLst>
          </p:cNvPr>
          <p:cNvSpPr txBox="1"/>
          <p:nvPr/>
        </p:nvSpPr>
        <p:spPr>
          <a:xfrm>
            <a:off x="203358" y="1374757"/>
            <a:ext cx="9642771" cy="584775"/>
          </a:xfrm>
          <a:prstGeom prst="rect">
            <a:avLst/>
          </a:prstGeom>
          <a:noFill/>
        </p:spPr>
        <p:txBody>
          <a:bodyPr wrap="square" rtlCol="0">
            <a:spAutoFit/>
          </a:bodyPr>
          <a:lstStyle/>
          <a:p>
            <a:pPr algn="l"/>
            <a:r>
              <a:rPr lang="fr-FR" sz="3200" dirty="0">
                <a:solidFill>
                  <a:schemeClr val="accent5">
                    <a:lumMod val="50000"/>
                  </a:schemeClr>
                </a:solidFill>
              </a:rPr>
              <a:t>Mia </a:t>
            </a:r>
            <a:r>
              <a:rPr lang="fr-FR" sz="3200" dirty="0" err="1">
                <a:solidFill>
                  <a:schemeClr val="accent5">
                    <a:lumMod val="50000"/>
                  </a:schemeClr>
                </a:solidFill>
              </a:rPr>
              <a:t>geht</a:t>
            </a:r>
            <a:r>
              <a:rPr lang="fr-FR" sz="3200" dirty="0">
                <a:solidFill>
                  <a:schemeClr val="accent5">
                    <a:lumMod val="50000"/>
                  </a:schemeClr>
                </a:solidFill>
              </a:rPr>
              <a:t> </a:t>
            </a:r>
            <a:r>
              <a:rPr lang="fr-FR" sz="3200" dirty="0" err="1">
                <a:solidFill>
                  <a:schemeClr val="accent5">
                    <a:lumMod val="50000"/>
                  </a:schemeClr>
                </a:solidFill>
              </a:rPr>
              <a:t>babysitten</a:t>
            </a:r>
            <a:r>
              <a:rPr lang="fr-FR" sz="3200" dirty="0">
                <a:solidFill>
                  <a:schemeClr val="accent5">
                    <a:lumMod val="50000"/>
                  </a:schemeClr>
                </a:solidFill>
              </a:rPr>
              <a:t>. </a:t>
            </a:r>
            <a:r>
              <a:rPr lang="fr-FR" sz="3200" dirty="0" err="1">
                <a:solidFill>
                  <a:schemeClr val="accent5">
                    <a:lumMod val="50000"/>
                  </a:schemeClr>
                </a:solidFill>
              </a:rPr>
              <a:t>Was</a:t>
            </a:r>
            <a:r>
              <a:rPr lang="fr-FR" sz="3200" dirty="0">
                <a:solidFill>
                  <a:schemeClr val="accent5">
                    <a:lumMod val="50000"/>
                  </a:schemeClr>
                </a:solidFill>
              </a:rPr>
              <a:t> </a:t>
            </a:r>
            <a:r>
              <a:rPr lang="fr-FR" sz="3200" dirty="0" err="1">
                <a:solidFill>
                  <a:schemeClr val="accent5">
                    <a:lumMod val="50000"/>
                  </a:schemeClr>
                </a:solidFill>
              </a:rPr>
              <a:t>soll</a:t>
            </a:r>
            <a:r>
              <a:rPr lang="fr-FR" sz="3200" dirty="0">
                <a:solidFill>
                  <a:schemeClr val="accent5">
                    <a:lumMod val="50000"/>
                  </a:schemeClr>
                </a:solidFill>
              </a:rPr>
              <a:t> </a:t>
            </a:r>
            <a:r>
              <a:rPr lang="fr-FR" sz="3200" dirty="0" err="1">
                <a:solidFill>
                  <a:schemeClr val="accent5">
                    <a:lumMod val="50000"/>
                  </a:schemeClr>
                </a:solidFill>
              </a:rPr>
              <a:t>sie</a:t>
            </a:r>
            <a:r>
              <a:rPr lang="fr-FR" sz="3200" dirty="0">
                <a:solidFill>
                  <a:schemeClr val="accent5">
                    <a:lumMod val="50000"/>
                  </a:schemeClr>
                </a:solidFill>
              </a:rPr>
              <a:t> </a:t>
            </a:r>
            <a:r>
              <a:rPr lang="fr-FR" sz="3200" dirty="0" err="1">
                <a:solidFill>
                  <a:schemeClr val="accent5">
                    <a:lumMod val="50000"/>
                  </a:schemeClr>
                </a:solidFill>
              </a:rPr>
              <a:t>machen</a:t>
            </a:r>
            <a:r>
              <a:rPr lang="fr-FR" sz="3200" dirty="0">
                <a:solidFill>
                  <a:schemeClr val="accent5">
                    <a:lumMod val="50000"/>
                  </a:schemeClr>
                </a:solidFill>
              </a:rPr>
              <a:t>?</a:t>
            </a:r>
          </a:p>
        </p:txBody>
      </p:sp>
      <p:sp>
        <p:nvSpPr>
          <p:cNvPr id="10" name="Rounded Rectangle 11">
            <a:extLst>
              <a:ext uri="{FF2B5EF4-FFF2-40B4-BE49-F238E27FC236}">
                <a16:creationId xmlns:a16="http://schemas.microsoft.com/office/drawing/2014/main" id="{F566DBB8-C4BA-4C47-AE29-8B57A2A032C8}"/>
              </a:ext>
            </a:extLst>
          </p:cNvPr>
          <p:cNvSpPr/>
          <p:nvPr/>
        </p:nvSpPr>
        <p:spPr>
          <a:xfrm>
            <a:off x="10825843" y="119325"/>
            <a:ext cx="115957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B807BD7A-3047-4208-91A5-896BAA960815}"/>
              </a:ext>
            </a:extLst>
          </p:cNvPr>
          <p:cNvSpPr txBox="1"/>
          <p:nvPr/>
        </p:nvSpPr>
        <p:spPr>
          <a:xfrm>
            <a:off x="203358" y="2553469"/>
            <a:ext cx="9642771" cy="584775"/>
          </a:xfrm>
          <a:prstGeom prst="rect">
            <a:avLst/>
          </a:prstGeom>
          <a:noFill/>
        </p:spPr>
        <p:txBody>
          <a:bodyPr wrap="square" rtlCol="0">
            <a:spAutoFit/>
          </a:bodyPr>
          <a:lstStyle/>
          <a:p>
            <a:pPr algn="l"/>
            <a:r>
              <a:rPr lang="fr-FR" sz="3200" dirty="0">
                <a:solidFill>
                  <a:schemeClr val="accent5">
                    <a:lumMod val="50000"/>
                  </a:schemeClr>
                </a:solidFill>
              </a:rPr>
              <a:t>1] </a:t>
            </a:r>
            <a:r>
              <a:rPr lang="fr-FR" sz="3200" dirty="0" err="1">
                <a:solidFill>
                  <a:schemeClr val="accent5">
                    <a:lumMod val="50000"/>
                  </a:schemeClr>
                </a:solidFill>
              </a:rPr>
              <a:t>Sie</a:t>
            </a:r>
            <a:r>
              <a:rPr lang="fr-FR" sz="3200" dirty="0">
                <a:solidFill>
                  <a:schemeClr val="accent5">
                    <a:lumMod val="50000"/>
                  </a:schemeClr>
                </a:solidFill>
              </a:rPr>
              <a:t> </a:t>
            </a:r>
            <a:r>
              <a:rPr lang="fr-FR" sz="3200" dirty="0" err="1">
                <a:solidFill>
                  <a:schemeClr val="accent5">
                    <a:lumMod val="50000"/>
                  </a:schemeClr>
                </a:solidFill>
              </a:rPr>
              <a:t>soll</a:t>
            </a:r>
            <a:r>
              <a:rPr lang="fr-FR" sz="3200" dirty="0">
                <a:solidFill>
                  <a:schemeClr val="accent5">
                    <a:lumMod val="50000"/>
                  </a:schemeClr>
                </a:solidFill>
              </a:rPr>
              <a:t> die Kinder </a:t>
            </a:r>
            <a:r>
              <a:rPr lang="fr-FR" sz="3200" dirty="0" err="1">
                <a:solidFill>
                  <a:schemeClr val="accent5">
                    <a:lumMod val="50000"/>
                  </a:schemeClr>
                </a:solidFill>
              </a:rPr>
              <a:t>verstecken</a:t>
            </a:r>
            <a:r>
              <a:rPr lang="fr-FR" sz="3200" dirty="0">
                <a:solidFill>
                  <a:schemeClr val="accent5">
                    <a:lumMod val="50000"/>
                  </a:schemeClr>
                </a:solidFill>
              </a:rPr>
              <a:t>.</a:t>
            </a:r>
          </a:p>
        </p:txBody>
      </p:sp>
      <p:sp>
        <p:nvSpPr>
          <p:cNvPr id="12" name="TextBox 11">
            <a:extLst>
              <a:ext uri="{FF2B5EF4-FFF2-40B4-BE49-F238E27FC236}">
                <a16:creationId xmlns:a16="http://schemas.microsoft.com/office/drawing/2014/main" id="{78B290D3-1276-4CB2-A519-180AFA042A5A}"/>
              </a:ext>
            </a:extLst>
          </p:cNvPr>
          <p:cNvSpPr txBox="1"/>
          <p:nvPr/>
        </p:nvSpPr>
        <p:spPr>
          <a:xfrm>
            <a:off x="203358" y="3363652"/>
            <a:ext cx="9642771" cy="584775"/>
          </a:xfrm>
          <a:prstGeom prst="rect">
            <a:avLst/>
          </a:prstGeom>
          <a:noFill/>
        </p:spPr>
        <p:txBody>
          <a:bodyPr wrap="square" rtlCol="0">
            <a:spAutoFit/>
          </a:bodyPr>
          <a:lstStyle/>
          <a:p>
            <a:pPr algn="l"/>
            <a:r>
              <a:rPr lang="fr-FR" sz="3200" dirty="0">
                <a:solidFill>
                  <a:schemeClr val="accent5">
                    <a:lumMod val="50000"/>
                  </a:schemeClr>
                </a:solidFill>
              </a:rPr>
              <a:t>2] </a:t>
            </a:r>
            <a:r>
              <a:rPr lang="fr-FR" sz="3200" dirty="0" err="1">
                <a:solidFill>
                  <a:schemeClr val="accent5">
                    <a:lumMod val="50000"/>
                  </a:schemeClr>
                </a:solidFill>
              </a:rPr>
              <a:t>Sie</a:t>
            </a:r>
            <a:r>
              <a:rPr lang="fr-FR" sz="3200" dirty="0">
                <a:solidFill>
                  <a:schemeClr val="accent5">
                    <a:lumMod val="50000"/>
                  </a:schemeClr>
                </a:solidFill>
              </a:rPr>
              <a:t> </a:t>
            </a:r>
            <a:r>
              <a:rPr lang="fr-FR" sz="3200" dirty="0" err="1">
                <a:solidFill>
                  <a:schemeClr val="accent5">
                    <a:lumMod val="50000"/>
                  </a:schemeClr>
                </a:solidFill>
              </a:rPr>
              <a:t>soll</a:t>
            </a:r>
            <a:r>
              <a:rPr lang="fr-FR" sz="3200" dirty="0">
                <a:solidFill>
                  <a:schemeClr val="accent5">
                    <a:lumMod val="50000"/>
                  </a:schemeClr>
                </a:solidFill>
              </a:rPr>
              <a:t> </a:t>
            </a:r>
            <a:r>
              <a:rPr lang="fr-FR" sz="3200" dirty="0" err="1">
                <a:solidFill>
                  <a:schemeClr val="accent5">
                    <a:lumMod val="50000"/>
                  </a:schemeClr>
                </a:solidFill>
              </a:rPr>
              <a:t>ihnen</a:t>
            </a:r>
            <a:r>
              <a:rPr lang="fr-FR" sz="3200" dirty="0">
                <a:solidFill>
                  <a:schemeClr val="accent5">
                    <a:lumMod val="50000"/>
                  </a:schemeClr>
                </a:solidFill>
              </a:rPr>
              <a:t> </a:t>
            </a:r>
            <a:r>
              <a:rPr lang="fr-FR" sz="3200" dirty="0" err="1">
                <a:solidFill>
                  <a:schemeClr val="accent5">
                    <a:lumMod val="50000"/>
                  </a:schemeClr>
                </a:solidFill>
              </a:rPr>
              <a:t>eine</a:t>
            </a:r>
            <a:r>
              <a:rPr lang="fr-FR" sz="3200" dirty="0">
                <a:solidFill>
                  <a:schemeClr val="accent5">
                    <a:lumMod val="50000"/>
                  </a:schemeClr>
                </a:solidFill>
              </a:rPr>
              <a:t> </a:t>
            </a:r>
            <a:r>
              <a:rPr lang="fr-FR" sz="3200" dirty="0" err="1">
                <a:solidFill>
                  <a:schemeClr val="accent5">
                    <a:lumMod val="50000"/>
                  </a:schemeClr>
                </a:solidFill>
              </a:rPr>
              <a:t>Geschichte</a:t>
            </a:r>
            <a:r>
              <a:rPr lang="fr-FR" sz="3200" dirty="0">
                <a:solidFill>
                  <a:schemeClr val="accent5">
                    <a:lumMod val="50000"/>
                  </a:schemeClr>
                </a:solidFill>
              </a:rPr>
              <a:t> </a:t>
            </a:r>
            <a:r>
              <a:rPr lang="fr-FR" sz="3200" dirty="0" err="1">
                <a:solidFill>
                  <a:schemeClr val="accent5">
                    <a:lumMod val="50000"/>
                  </a:schemeClr>
                </a:solidFill>
              </a:rPr>
              <a:t>erzählen</a:t>
            </a:r>
            <a:r>
              <a:rPr lang="fr-FR" sz="3200" dirty="0">
                <a:solidFill>
                  <a:schemeClr val="accent5">
                    <a:lumMod val="50000"/>
                  </a:schemeClr>
                </a:solidFill>
              </a:rPr>
              <a:t>.</a:t>
            </a:r>
          </a:p>
        </p:txBody>
      </p:sp>
      <p:sp>
        <p:nvSpPr>
          <p:cNvPr id="13" name="TextBox 12">
            <a:extLst>
              <a:ext uri="{FF2B5EF4-FFF2-40B4-BE49-F238E27FC236}">
                <a16:creationId xmlns:a16="http://schemas.microsoft.com/office/drawing/2014/main" id="{6AD29AD3-CADD-4935-BDEF-2AB3FD707BA4}"/>
              </a:ext>
            </a:extLst>
          </p:cNvPr>
          <p:cNvSpPr txBox="1"/>
          <p:nvPr/>
        </p:nvSpPr>
        <p:spPr>
          <a:xfrm>
            <a:off x="203357" y="4249976"/>
            <a:ext cx="11198087" cy="584775"/>
          </a:xfrm>
          <a:prstGeom prst="rect">
            <a:avLst/>
          </a:prstGeom>
          <a:noFill/>
        </p:spPr>
        <p:txBody>
          <a:bodyPr wrap="square" rtlCol="0">
            <a:spAutoFit/>
          </a:bodyPr>
          <a:lstStyle/>
          <a:p>
            <a:pPr algn="l"/>
            <a:r>
              <a:rPr lang="fr-FR" sz="3200" dirty="0">
                <a:solidFill>
                  <a:schemeClr val="accent5">
                    <a:lumMod val="50000"/>
                  </a:schemeClr>
                </a:solidFill>
              </a:rPr>
              <a:t>3] </a:t>
            </a:r>
            <a:r>
              <a:rPr lang="fr-FR" sz="3200" dirty="0" err="1">
                <a:solidFill>
                  <a:schemeClr val="accent5">
                    <a:lumMod val="50000"/>
                  </a:schemeClr>
                </a:solidFill>
              </a:rPr>
              <a:t>Sie</a:t>
            </a:r>
            <a:r>
              <a:rPr lang="fr-FR" sz="3200" dirty="0">
                <a:solidFill>
                  <a:schemeClr val="accent5">
                    <a:lumMod val="50000"/>
                  </a:schemeClr>
                </a:solidFill>
              </a:rPr>
              <a:t> </a:t>
            </a:r>
            <a:r>
              <a:rPr lang="fr-FR" sz="3200" dirty="0" err="1">
                <a:solidFill>
                  <a:schemeClr val="accent5">
                    <a:lumMod val="50000"/>
                  </a:schemeClr>
                </a:solidFill>
              </a:rPr>
              <a:t>soll</a:t>
            </a:r>
            <a:r>
              <a:rPr lang="fr-FR" sz="3200" dirty="0">
                <a:solidFill>
                  <a:schemeClr val="accent5">
                    <a:lumMod val="50000"/>
                  </a:schemeClr>
                </a:solidFill>
              </a:rPr>
              <a:t> </a:t>
            </a:r>
            <a:r>
              <a:rPr lang="fr-FR" sz="3200" dirty="0" err="1">
                <a:solidFill>
                  <a:schemeClr val="accent5">
                    <a:lumMod val="50000"/>
                  </a:schemeClr>
                </a:solidFill>
              </a:rPr>
              <a:t>ohne</a:t>
            </a:r>
            <a:r>
              <a:rPr lang="fr-FR" sz="3200" dirty="0">
                <a:solidFill>
                  <a:schemeClr val="accent5">
                    <a:lumMod val="50000"/>
                  </a:schemeClr>
                </a:solidFill>
              </a:rPr>
              <a:t> die Kinder </a:t>
            </a:r>
            <a:r>
              <a:rPr lang="fr-FR" sz="3200" dirty="0" err="1">
                <a:solidFill>
                  <a:schemeClr val="accent5">
                    <a:lumMod val="50000"/>
                  </a:schemeClr>
                </a:solidFill>
              </a:rPr>
              <a:t>einen</a:t>
            </a:r>
            <a:r>
              <a:rPr lang="fr-FR" sz="3200" dirty="0">
                <a:solidFill>
                  <a:schemeClr val="accent5">
                    <a:lumMod val="50000"/>
                  </a:schemeClr>
                </a:solidFill>
              </a:rPr>
              <a:t> </a:t>
            </a:r>
            <a:r>
              <a:rPr lang="fr-FR" sz="3200" dirty="0" err="1">
                <a:solidFill>
                  <a:schemeClr val="accent5">
                    <a:lumMod val="50000"/>
                  </a:schemeClr>
                </a:solidFill>
              </a:rPr>
              <a:t>Kuchen</a:t>
            </a:r>
            <a:r>
              <a:rPr lang="fr-FR" sz="3200" dirty="0">
                <a:solidFill>
                  <a:schemeClr val="accent5">
                    <a:lumMod val="50000"/>
                  </a:schemeClr>
                </a:solidFill>
              </a:rPr>
              <a:t> </a:t>
            </a:r>
            <a:r>
              <a:rPr lang="fr-FR" sz="3200" dirty="0" err="1">
                <a:solidFill>
                  <a:schemeClr val="accent5">
                    <a:lumMod val="50000"/>
                  </a:schemeClr>
                </a:solidFill>
              </a:rPr>
              <a:t>vorbereiten</a:t>
            </a:r>
            <a:r>
              <a:rPr lang="fr-FR" sz="3200" dirty="0">
                <a:solidFill>
                  <a:schemeClr val="accent5">
                    <a:lumMod val="50000"/>
                  </a:schemeClr>
                </a:solidFill>
              </a:rPr>
              <a:t>.</a:t>
            </a:r>
          </a:p>
        </p:txBody>
      </p:sp>
      <p:pic>
        <p:nvPicPr>
          <p:cNvPr id="5" name="Picture 4" descr="Logo&#10;&#10;Description automatically generated">
            <a:extLst>
              <a:ext uri="{FF2B5EF4-FFF2-40B4-BE49-F238E27FC236}">
                <a16:creationId xmlns:a16="http://schemas.microsoft.com/office/drawing/2014/main" id="{7248159E-B969-43DF-9C8C-FE79E56636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78524" y="983022"/>
            <a:ext cx="3100878" cy="2966447"/>
          </a:xfrm>
          <a:prstGeom prst="rect">
            <a:avLst/>
          </a:prstGeom>
        </p:spPr>
      </p:pic>
    </p:spTree>
    <p:extLst>
      <p:ext uri="{BB962C8B-B14F-4D97-AF65-F5344CB8AC3E}">
        <p14:creationId xmlns:p14="http://schemas.microsoft.com/office/powerpoint/2010/main" val="3037118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ackground rectangle">
            <a:extLst>
              <a:ext uri="{FF2B5EF4-FFF2-40B4-BE49-F238E27FC236}">
                <a16:creationId xmlns:a16="http://schemas.microsoft.com/office/drawing/2014/main" id="{2CB93C7C-CD8D-453B-A5DF-DA6EF64AA9D2}"/>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319785"/>
            <a:ext cx="10254345" cy="869950"/>
          </a:xfrm>
          <a:prstGeom prst="rect">
            <a:avLst/>
          </a:prstGeom>
        </p:spPr>
      </p:pic>
      <p:sp>
        <p:nvSpPr>
          <p:cNvPr id="4" name="Title 3"/>
          <p:cNvSpPr>
            <a:spLocks noGrp="1"/>
          </p:cNvSpPr>
          <p:nvPr>
            <p:ph type="title"/>
          </p:nvPr>
        </p:nvSpPr>
        <p:spPr>
          <a:xfrm>
            <a:off x="0" y="346474"/>
            <a:ext cx="9405256" cy="707849"/>
          </a:xfrm>
        </p:spPr>
        <p:txBody>
          <a:bodyPr>
            <a:normAutofit/>
          </a:bodyPr>
          <a:lstStyle/>
          <a:p>
            <a:r>
              <a:rPr lang="en-GB" sz="3200" b="1" dirty="0">
                <a:solidFill>
                  <a:schemeClr val="bg1"/>
                </a:solidFill>
              </a:rPr>
              <a:t>Was </a:t>
            </a:r>
            <a:r>
              <a:rPr lang="en-GB" sz="3200" b="1" dirty="0" err="1">
                <a:solidFill>
                  <a:schemeClr val="bg1"/>
                </a:solidFill>
              </a:rPr>
              <a:t>meinst</a:t>
            </a:r>
            <a:r>
              <a:rPr lang="en-GB" sz="3200" b="1" dirty="0">
                <a:solidFill>
                  <a:schemeClr val="bg1"/>
                </a:solidFill>
              </a:rPr>
              <a:t> du? Was </a:t>
            </a:r>
            <a:r>
              <a:rPr lang="en-GB" sz="3200" b="1" dirty="0" err="1">
                <a:solidFill>
                  <a:schemeClr val="bg1"/>
                </a:solidFill>
              </a:rPr>
              <a:t>soll</a:t>
            </a:r>
            <a:r>
              <a:rPr lang="en-GB" sz="3200" b="1" dirty="0">
                <a:solidFill>
                  <a:schemeClr val="bg1"/>
                </a:solidFill>
              </a:rPr>
              <a:t> man </a:t>
            </a:r>
            <a:r>
              <a:rPr lang="en-GB" sz="3200" b="1" dirty="0" err="1">
                <a:solidFill>
                  <a:schemeClr val="bg1"/>
                </a:solidFill>
              </a:rPr>
              <a:t>machen</a:t>
            </a:r>
            <a:r>
              <a:rPr lang="en-GB" sz="3200" b="1" dirty="0">
                <a:solidFill>
                  <a:schemeClr val="bg1"/>
                </a:solidFill>
              </a:rPr>
              <a:t>? [2/8]</a:t>
            </a:r>
          </a:p>
        </p:txBody>
      </p:sp>
      <p:sp>
        <p:nvSpPr>
          <p:cNvPr id="6" name="TextBox 5">
            <a:extLst>
              <a:ext uri="{FF2B5EF4-FFF2-40B4-BE49-F238E27FC236}">
                <a16:creationId xmlns:a16="http://schemas.microsoft.com/office/drawing/2014/main" id="{28084BE4-A4AF-364C-B8E5-ED6D583A6685}"/>
              </a:ext>
            </a:extLst>
          </p:cNvPr>
          <p:cNvSpPr txBox="1"/>
          <p:nvPr/>
        </p:nvSpPr>
        <p:spPr>
          <a:xfrm>
            <a:off x="496956" y="5352547"/>
            <a:ext cx="11198087" cy="707886"/>
          </a:xfrm>
          <a:prstGeom prst="rect">
            <a:avLst/>
          </a:prstGeom>
          <a:noFill/>
        </p:spPr>
        <p:txBody>
          <a:bodyPr wrap="square" rtlCol="0">
            <a:spAutoFit/>
          </a:bodyPr>
          <a:lstStyle/>
          <a:p>
            <a:pPr algn="ctr"/>
            <a:r>
              <a:rPr lang="en-US" sz="4000" dirty="0">
                <a:solidFill>
                  <a:srgbClr val="EE6000"/>
                </a:solidFill>
              </a:rPr>
              <a:t>Es tut </a:t>
            </a:r>
            <a:r>
              <a:rPr lang="en-US" sz="4000" dirty="0" err="1">
                <a:solidFill>
                  <a:srgbClr val="EE6000"/>
                </a:solidFill>
              </a:rPr>
              <a:t>mir</a:t>
            </a:r>
            <a:r>
              <a:rPr lang="en-US" sz="4000" dirty="0">
                <a:solidFill>
                  <a:srgbClr val="EE6000"/>
                </a:solidFill>
              </a:rPr>
              <a:t> </a:t>
            </a:r>
            <a:r>
              <a:rPr lang="en-US" sz="4000" dirty="0" err="1">
                <a:solidFill>
                  <a:srgbClr val="EE6000"/>
                </a:solidFill>
              </a:rPr>
              <a:t>leid</a:t>
            </a:r>
            <a:r>
              <a:rPr lang="en-US" sz="4000" dirty="0">
                <a:solidFill>
                  <a:srgbClr val="EE6000"/>
                </a:solidFill>
              </a:rPr>
              <a:t>.</a:t>
            </a:r>
          </a:p>
        </p:txBody>
      </p:sp>
      <p:sp>
        <p:nvSpPr>
          <p:cNvPr id="2" name="TextBox 1">
            <a:extLst>
              <a:ext uri="{FF2B5EF4-FFF2-40B4-BE49-F238E27FC236}">
                <a16:creationId xmlns:a16="http://schemas.microsoft.com/office/drawing/2014/main" id="{72E846B8-3DD8-464D-B4EE-5F191FFA7336}"/>
              </a:ext>
            </a:extLst>
          </p:cNvPr>
          <p:cNvSpPr txBox="1"/>
          <p:nvPr/>
        </p:nvSpPr>
        <p:spPr>
          <a:xfrm>
            <a:off x="203357" y="1519487"/>
            <a:ext cx="11491685" cy="584775"/>
          </a:xfrm>
          <a:prstGeom prst="rect">
            <a:avLst/>
          </a:prstGeom>
          <a:noFill/>
        </p:spPr>
        <p:txBody>
          <a:bodyPr wrap="square" rtlCol="0">
            <a:spAutoFit/>
          </a:bodyPr>
          <a:lstStyle/>
          <a:p>
            <a:pPr algn="l"/>
            <a:r>
              <a:rPr lang="fr-FR" sz="3200" dirty="0">
                <a:solidFill>
                  <a:schemeClr val="accent5">
                    <a:lumMod val="50000"/>
                  </a:schemeClr>
                </a:solidFill>
              </a:rPr>
              <a:t>Mia </a:t>
            </a:r>
            <a:r>
              <a:rPr lang="fr-FR" sz="3200" dirty="0" err="1">
                <a:solidFill>
                  <a:schemeClr val="accent5">
                    <a:lumMod val="50000"/>
                  </a:schemeClr>
                </a:solidFill>
              </a:rPr>
              <a:t>hat</a:t>
            </a:r>
            <a:r>
              <a:rPr lang="fr-FR" sz="3200" dirty="0">
                <a:solidFill>
                  <a:schemeClr val="accent5">
                    <a:lumMod val="50000"/>
                  </a:schemeClr>
                </a:solidFill>
              </a:rPr>
              <a:t> Wolfgang </a:t>
            </a:r>
            <a:r>
              <a:rPr lang="fr-FR" sz="3200" dirty="0" err="1">
                <a:solidFill>
                  <a:schemeClr val="accent5">
                    <a:lumMod val="50000"/>
                  </a:schemeClr>
                </a:solidFill>
              </a:rPr>
              <a:t>weh</a:t>
            </a:r>
            <a:r>
              <a:rPr lang="fr-FR" sz="3200" dirty="0">
                <a:solidFill>
                  <a:schemeClr val="accent5">
                    <a:lumMod val="50000"/>
                  </a:schemeClr>
                </a:solidFill>
              </a:rPr>
              <a:t> </a:t>
            </a:r>
            <a:r>
              <a:rPr lang="fr-FR" sz="3200" dirty="0" err="1">
                <a:solidFill>
                  <a:schemeClr val="accent5">
                    <a:lumMod val="50000"/>
                  </a:schemeClr>
                </a:solidFill>
              </a:rPr>
              <a:t>getan</a:t>
            </a:r>
            <a:r>
              <a:rPr lang="fr-FR" sz="3200" dirty="0">
                <a:solidFill>
                  <a:schemeClr val="accent5">
                    <a:lumMod val="50000"/>
                  </a:schemeClr>
                </a:solidFill>
              </a:rPr>
              <a:t>. </a:t>
            </a:r>
            <a:r>
              <a:rPr lang="fr-FR" sz="3200" dirty="0" err="1">
                <a:solidFill>
                  <a:schemeClr val="accent5">
                    <a:lumMod val="50000"/>
                  </a:schemeClr>
                </a:solidFill>
              </a:rPr>
              <a:t>Was</a:t>
            </a:r>
            <a:r>
              <a:rPr lang="fr-FR" sz="3200" dirty="0">
                <a:solidFill>
                  <a:schemeClr val="accent5">
                    <a:lumMod val="50000"/>
                  </a:schemeClr>
                </a:solidFill>
              </a:rPr>
              <a:t> </a:t>
            </a:r>
            <a:r>
              <a:rPr lang="fr-FR" sz="3200" dirty="0" err="1">
                <a:solidFill>
                  <a:schemeClr val="accent5">
                    <a:lumMod val="50000"/>
                  </a:schemeClr>
                </a:solidFill>
              </a:rPr>
              <a:t>soll</a:t>
            </a:r>
            <a:r>
              <a:rPr lang="fr-FR" sz="3200" dirty="0">
                <a:solidFill>
                  <a:schemeClr val="accent5">
                    <a:lumMod val="50000"/>
                  </a:schemeClr>
                </a:solidFill>
              </a:rPr>
              <a:t> </a:t>
            </a:r>
            <a:r>
              <a:rPr lang="fr-FR" sz="3200" dirty="0" err="1">
                <a:solidFill>
                  <a:schemeClr val="accent5">
                    <a:lumMod val="50000"/>
                  </a:schemeClr>
                </a:solidFill>
              </a:rPr>
              <a:t>sie</a:t>
            </a:r>
            <a:r>
              <a:rPr lang="fr-FR" sz="3200" dirty="0">
                <a:solidFill>
                  <a:schemeClr val="accent5">
                    <a:lumMod val="50000"/>
                  </a:schemeClr>
                </a:solidFill>
              </a:rPr>
              <a:t> </a:t>
            </a:r>
            <a:r>
              <a:rPr lang="fr-FR" sz="3200" dirty="0" err="1">
                <a:solidFill>
                  <a:schemeClr val="accent5">
                    <a:lumMod val="50000"/>
                  </a:schemeClr>
                </a:solidFill>
              </a:rPr>
              <a:t>sagen</a:t>
            </a:r>
            <a:r>
              <a:rPr lang="fr-FR" sz="3200" dirty="0">
                <a:solidFill>
                  <a:schemeClr val="accent5">
                    <a:lumMod val="50000"/>
                  </a:schemeClr>
                </a:solidFill>
              </a:rPr>
              <a:t>?</a:t>
            </a:r>
          </a:p>
        </p:txBody>
      </p:sp>
      <p:sp>
        <p:nvSpPr>
          <p:cNvPr id="10" name="Rounded Rectangle 11">
            <a:extLst>
              <a:ext uri="{FF2B5EF4-FFF2-40B4-BE49-F238E27FC236}">
                <a16:creationId xmlns:a16="http://schemas.microsoft.com/office/drawing/2014/main" id="{F566DBB8-C4BA-4C47-AE29-8B57A2A032C8}"/>
              </a:ext>
            </a:extLst>
          </p:cNvPr>
          <p:cNvSpPr/>
          <p:nvPr/>
        </p:nvSpPr>
        <p:spPr>
          <a:xfrm>
            <a:off x="10825843" y="119325"/>
            <a:ext cx="115957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B807BD7A-3047-4208-91A5-896BAA960815}"/>
              </a:ext>
            </a:extLst>
          </p:cNvPr>
          <p:cNvSpPr txBox="1"/>
          <p:nvPr/>
        </p:nvSpPr>
        <p:spPr>
          <a:xfrm>
            <a:off x="203358" y="2553469"/>
            <a:ext cx="9642771" cy="584775"/>
          </a:xfrm>
          <a:prstGeom prst="rect">
            <a:avLst/>
          </a:prstGeom>
          <a:noFill/>
        </p:spPr>
        <p:txBody>
          <a:bodyPr wrap="square" rtlCol="0">
            <a:spAutoFit/>
          </a:bodyPr>
          <a:lstStyle/>
          <a:p>
            <a:pPr algn="l"/>
            <a:r>
              <a:rPr lang="fr-FR" sz="3200" dirty="0">
                <a:solidFill>
                  <a:schemeClr val="accent5">
                    <a:lumMod val="50000"/>
                  </a:schemeClr>
                </a:solidFill>
              </a:rPr>
              <a:t>1] Es tut mir </a:t>
            </a:r>
            <a:r>
              <a:rPr lang="fr-FR" sz="3200" dirty="0" err="1">
                <a:solidFill>
                  <a:schemeClr val="accent5">
                    <a:lumMod val="50000"/>
                  </a:schemeClr>
                </a:solidFill>
              </a:rPr>
              <a:t>Leid</a:t>
            </a:r>
            <a:r>
              <a:rPr lang="fr-FR" sz="3200" dirty="0">
                <a:solidFill>
                  <a:schemeClr val="accent5">
                    <a:lumMod val="50000"/>
                  </a:schemeClr>
                </a:solidFill>
              </a:rPr>
              <a:t>.</a:t>
            </a:r>
          </a:p>
        </p:txBody>
      </p:sp>
      <p:sp>
        <p:nvSpPr>
          <p:cNvPr id="12" name="TextBox 11">
            <a:extLst>
              <a:ext uri="{FF2B5EF4-FFF2-40B4-BE49-F238E27FC236}">
                <a16:creationId xmlns:a16="http://schemas.microsoft.com/office/drawing/2014/main" id="{78B290D3-1276-4CB2-A519-180AFA042A5A}"/>
              </a:ext>
            </a:extLst>
          </p:cNvPr>
          <p:cNvSpPr txBox="1"/>
          <p:nvPr/>
        </p:nvSpPr>
        <p:spPr>
          <a:xfrm>
            <a:off x="203358" y="3363652"/>
            <a:ext cx="9642771" cy="584775"/>
          </a:xfrm>
          <a:prstGeom prst="rect">
            <a:avLst/>
          </a:prstGeom>
          <a:noFill/>
        </p:spPr>
        <p:txBody>
          <a:bodyPr wrap="square" rtlCol="0">
            <a:spAutoFit/>
          </a:bodyPr>
          <a:lstStyle/>
          <a:p>
            <a:pPr algn="l"/>
            <a:r>
              <a:rPr lang="fr-FR" sz="3200" dirty="0">
                <a:solidFill>
                  <a:schemeClr val="accent5">
                    <a:lumMod val="50000"/>
                  </a:schemeClr>
                </a:solidFill>
              </a:rPr>
              <a:t>2] Du </a:t>
            </a:r>
            <a:r>
              <a:rPr lang="fr-FR" sz="3200" dirty="0" err="1">
                <a:solidFill>
                  <a:schemeClr val="accent5">
                    <a:lumMod val="50000"/>
                  </a:schemeClr>
                </a:solidFill>
              </a:rPr>
              <a:t>sagst</a:t>
            </a:r>
            <a:r>
              <a:rPr lang="fr-FR" sz="3200" dirty="0">
                <a:solidFill>
                  <a:schemeClr val="accent5">
                    <a:lumMod val="50000"/>
                  </a:schemeClr>
                </a:solidFill>
              </a:rPr>
              <a:t> </a:t>
            </a:r>
            <a:r>
              <a:rPr lang="fr-FR" sz="3200" dirty="0" err="1">
                <a:solidFill>
                  <a:schemeClr val="accent5">
                    <a:lumMod val="50000"/>
                  </a:schemeClr>
                </a:solidFill>
              </a:rPr>
              <a:t>nicht</a:t>
            </a:r>
            <a:r>
              <a:rPr lang="fr-FR" sz="3200" dirty="0">
                <a:solidFill>
                  <a:schemeClr val="accent5">
                    <a:lumMod val="50000"/>
                  </a:schemeClr>
                </a:solidFill>
              </a:rPr>
              <a:t> die </a:t>
            </a:r>
            <a:r>
              <a:rPr lang="fr-FR" sz="3200" dirty="0" err="1">
                <a:solidFill>
                  <a:schemeClr val="accent5">
                    <a:lumMod val="50000"/>
                  </a:schemeClr>
                </a:solidFill>
              </a:rPr>
              <a:t>Wahrheit</a:t>
            </a:r>
            <a:r>
              <a:rPr lang="fr-FR" sz="3200" dirty="0">
                <a:solidFill>
                  <a:schemeClr val="accent5">
                    <a:lumMod val="50000"/>
                  </a:schemeClr>
                </a:solidFill>
              </a:rPr>
              <a:t>.</a:t>
            </a:r>
          </a:p>
        </p:txBody>
      </p:sp>
      <p:sp>
        <p:nvSpPr>
          <p:cNvPr id="13" name="TextBox 12">
            <a:extLst>
              <a:ext uri="{FF2B5EF4-FFF2-40B4-BE49-F238E27FC236}">
                <a16:creationId xmlns:a16="http://schemas.microsoft.com/office/drawing/2014/main" id="{6AD29AD3-CADD-4935-BDEF-2AB3FD707BA4}"/>
              </a:ext>
            </a:extLst>
          </p:cNvPr>
          <p:cNvSpPr txBox="1"/>
          <p:nvPr/>
        </p:nvSpPr>
        <p:spPr>
          <a:xfrm>
            <a:off x="203357" y="4249976"/>
            <a:ext cx="11198087" cy="584775"/>
          </a:xfrm>
          <a:prstGeom prst="rect">
            <a:avLst/>
          </a:prstGeom>
          <a:noFill/>
        </p:spPr>
        <p:txBody>
          <a:bodyPr wrap="square" rtlCol="0">
            <a:spAutoFit/>
          </a:bodyPr>
          <a:lstStyle/>
          <a:p>
            <a:pPr algn="l"/>
            <a:r>
              <a:rPr lang="fr-FR" sz="3200" dirty="0">
                <a:solidFill>
                  <a:schemeClr val="accent5">
                    <a:lumMod val="50000"/>
                  </a:schemeClr>
                </a:solidFill>
              </a:rPr>
              <a:t>3] Es </a:t>
            </a:r>
            <a:r>
              <a:rPr lang="fr-FR" sz="3200" dirty="0" err="1">
                <a:solidFill>
                  <a:schemeClr val="accent5">
                    <a:lumMod val="50000"/>
                  </a:schemeClr>
                </a:solidFill>
              </a:rPr>
              <a:t>war</a:t>
            </a:r>
            <a:r>
              <a:rPr lang="fr-FR" sz="3200" dirty="0">
                <a:solidFill>
                  <a:schemeClr val="accent5">
                    <a:lumMod val="50000"/>
                  </a:schemeClr>
                </a:solidFill>
              </a:rPr>
              <a:t> </a:t>
            </a:r>
            <a:r>
              <a:rPr lang="fr-FR" sz="3200" dirty="0" err="1">
                <a:solidFill>
                  <a:schemeClr val="accent5">
                    <a:lumMod val="50000"/>
                  </a:schemeClr>
                </a:solidFill>
              </a:rPr>
              <a:t>dein</a:t>
            </a:r>
            <a:r>
              <a:rPr lang="fr-FR" sz="3200" dirty="0">
                <a:solidFill>
                  <a:schemeClr val="accent5">
                    <a:lumMod val="50000"/>
                  </a:schemeClr>
                </a:solidFill>
              </a:rPr>
              <a:t> </a:t>
            </a:r>
            <a:r>
              <a:rPr lang="fr-FR" sz="3200" dirty="0" err="1">
                <a:solidFill>
                  <a:schemeClr val="accent5">
                    <a:lumMod val="50000"/>
                  </a:schemeClr>
                </a:solidFill>
              </a:rPr>
              <a:t>Fehler</a:t>
            </a:r>
            <a:r>
              <a:rPr lang="fr-FR" sz="3200" dirty="0">
                <a:solidFill>
                  <a:schemeClr val="accent5">
                    <a:lumMod val="50000"/>
                  </a:schemeClr>
                </a:solidFill>
              </a:rPr>
              <a:t>.</a:t>
            </a:r>
          </a:p>
        </p:txBody>
      </p:sp>
      <p:pic>
        <p:nvPicPr>
          <p:cNvPr id="5" name="Picture 4" descr="A picture containing text&#10;&#10;Description automatically generated">
            <a:extLst>
              <a:ext uri="{FF2B5EF4-FFF2-40B4-BE49-F238E27FC236}">
                <a16:creationId xmlns:a16="http://schemas.microsoft.com/office/drawing/2014/main" id="{789975D0-EA2F-46B5-B4A9-A2757A2466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5544" y="2622058"/>
            <a:ext cx="2840912" cy="2871979"/>
          </a:xfrm>
          <a:prstGeom prst="rect">
            <a:avLst/>
          </a:prstGeom>
        </p:spPr>
      </p:pic>
    </p:spTree>
    <p:extLst>
      <p:ext uri="{BB962C8B-B14F-4D97-AF65-F5344CB8AC3E}">
        <p14:creationId xmlns:p14="http://schemas.microsoft.com/office/powerpoint/2010/main" val="30918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ackground rectangle">
            <a:extLst>
              <a:ext uri="{FF2B5EF4-FFF2-40B4-BE49-F238E27FC236}">
                <a16:creationId xmlns:a16="http://schemas.microsoft.com/office/drawing/2014/main" id="{2CB93C7C-CD8D-453B-A5DF-DA6EF64AA9D2}"/>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319785"/>
            <a:ext cx="10254345" cy="869950"/>
          </a:xfrm>
          <a:prstGeom prst="rect">
            <a:avLst/>
          </a:prstGeom>
        </p:spPr>
      </p:pic>
      <p:sp>
        <p:nvSpPr>
          <p:cNvPr id="4" name="Title 3"/>
          <p:cNvSpPr>
            <a:spLocks noGrp="1"/>
          </p:cNvSpPr>
          <p:nvPr>
            <p:ph type="title"/>
          </p:nvPr>
        </p:nvSpPr>
        <p:spPr>
          <a:xfrm>
            <a:off x="0" y="346474"/>
            <a:ext cx="9405256" cy="707849"/>
          </a:xfrm>
        </p:spPr>
        <p:txBody>
          <a:bodyPr>
            <a:normAutofit/>
          </a:bodyPr>
          <a:lstStyle/>
          <a:p>
            <a:r>
              <a:rPr lang="en-GB" sz="3200" b="1" dirty="0">
                <a:solidFill>
                  <a:schemeClr val="bg1"/>
                </a:solidFill>
              </a:rPr>
              <a:t>Was </a:t>
            </a:r>
            <a:r>
              <a:rPr lang="en-GB" sz="3200" b="1" dirty="0" err="1">
                <a:solidFill>
                  <a:schemeClr val="bg1"/>
                </a:solidFill>
              </a:rPr>
              <a:t>meinst</a:t>
            </a:r>
            <a:r>
              <a:rPr lang="en-GB" sz="3200" b="1" dirty="0">
                <a:solidFill>
                  <a:schemeClr val="bg1"/>
                </a:solidFill>
              </a:rPr>
              <a:t> du? Was </a:t>
            </a:r>
            <a:r>
              <a:rPr lang="en-GB" sz="3200" b="1" dirty="0" err="1">
                <a:solidFill>
                  <a:schemeClr val="bg1"/>
                </a:solidFill>
              </a:rPr>
              <a:t>soll</a:t>
            </a:r>
            <a:r>
              <a:rPr lang="en-GB" sz="3200" b="1" dirty="0">
                <a:solidFill>
                  <a:schemeClr val="bg1"/>
                </a:solidFill>
              </a:rPr>
              <a:t> man </a:t>
            </a:r>
            <a:r>
              <a:rPr lang="en-GB" sz="3200" b="1" dirty="0" err="1">
                <a:solidFill>
                  <a:schemeClr val="bg1"/>
                </a:solidFill>
              </a:rPr>
              <a:t>machen</a:t>
            </a:r>
            <a:r>
              <a:rPr lang="en-GB" sz="3200" b="1" dirty="0">
                <a:solidFill>
                  <a:schemeClr val="bg1"/>
                </a:solidFill>
              </a:rPr>
              <a:t>? [3/8]</a:t>
            </a:r>
          </a:p>
        </p:txBody>
      </p:sp>
      <p:sp>
        <p:nvSpPr>
          <p:cNvPr id="6" name="TextBox 5">
            <a:extLst>
              <a:ext uri="{FF2B5EF4-FFF2-40B4-BE49-F238E27FC236}">
                <a16:creationId xmlns:a16="http://schemas.microsoft.com/office/drawing/2014/main" id="{28084BE4-A4AF-364C-B8E5-ED6D583A6685}"/>
              </a:ext>
            </a:extLst>
          </p:cNvPr>
          <p:cNvSpPr txBox="1"/>
          <p:nvPr/>
        </p:nvSpPr>
        <p:spPr>
          <a:xfrm>
            <a:off x="77763" y="5238597"/>
            <a:ext cx="11963450" cy="707886"/>
          </a:xfrm>
          <a:prstGeom prst="rect">
            <a:avLst/>
          </a:prstGeom>
          <a:noFill/>
        </p:spPr>
        <p:txBody>
          <a:bodyPr wrap="square" rtlCol="0">
            <a:spAutoFit/>
          </a:bodyPr>
          <a:lstStyle/>
          <a:p>
            <a:pPr algn="ctr"/>
            <a:r>
              <a:rPr lang="en-US" sz="4000" dirty="0">
                <a:solidFill>
                  <a:srgbClr val="EE6000"/>
                </a:solidFill>
              </a:rPr>
              <a:t>Sie </a:t>
            </a:r>
            <a:r>
              <a:rPr lang="en-US" sz="4000" dirty="0" err="1">
                <a:solidFill>
                  <a:srgbClr val="EE6000"/>
                </a:solidFill>
              </a:rPr>
              <a:t>sollen</a:t>
            </a:r>
            <a:r>
              <a:rPr lang="en-US" sz="4000" dirty="0">
                <a:solidFill>
                  <a:srgbClr val="EE6000"/>
                </a:solidFill>
              </a:rPr>
              <a:t> die </a:t>
            </a:r>
            <a:r>
              <a:rPr lang="en-US" sz="4000" dirty="0" err="1">
                <a:solidFill>
                  <a:srgbClr val="EE6000"/>
                </a:solidFill>
              </a:rPr>
              <a:t>Kosten</a:t>
            </a:r>
            <a:r>
              <a:rPr lang="en-US" sz="4000" dirty="0">
                <a:solidFill>
                  <a:srgbClr val="EE6000"/>
                </a:solidFill>
              </a:rPr>
              <a:t> </a:t>
            </a:r>
            <a:r>
              <a:rPr lang="en-US" sz="4000" dirty="0" err="1">
                <a:solidFill>
                  <a:srgbClr val="EE6000"/>
                </a:solidFill>
              </a:rPr>
              <a:t>für</a:t>
            </a:r>
            <a:r>
              <a:rPr lang="en-US" sz="4000" dirty="0">
                <a:solidFill>
                  <a:srgbClr val="EE6000"/>
                </a:solidFill>
              </a:rPr>
              <a:t> </a:t>
            </a:r>
            <a:r>
              <a:rPr lang="en-US" sz="4000" dirty="0" err="1">
                <a:solidFill>
                  <a:srgbClr val="EE6000"/>
                </a:solidFill>
              </a:rPr>
              <a:t>eine</a:t>
            </a:r>
            <a:r>
              <a:rPr lang="en-US" sz="4000" dirty="0">
                <a:solidFill>
                  <a:srgbClr val="EE6000"/>
                </a:solidFill>
              </a:rPr>
              <a:t> </a:t>
            </a:r>
            <a:r>
              <a:rPr lang="en-US" sz="4000" dirty="0" err="1">
                <a:solidFill>
                  <a:srgbClr val="EE6000"/>
                </a:solidFill>
              </a:rPr>
              <a:t>neue</a:t>
            </a:r>
            <a:r>
              <a:rPr lang="en-US" sz="4000" dirty="0">
                <a:solidFill>
                  <a:srgbClr val="EE6000"/>
                </a:solidFill>
              </a:rPr>
              <a:t> Vase </a:t>
            </a:r>
            <a:r>
              <a:rPr lang="en-US" sz="4000" dirty="0" err="1">
                <a:solidFill>
                  <a:srgbClr val="EE6000"/>
                </a:solidFill>
              </a:rPr>
              <a:t>teilen</a:t>
            </a:r>
            <a:r>
              <a:rPr lang="en-US" sz="4000" dirty="0">
                <a:solidFill>
                  <a:srgbClr val="EE6000"/>
                </a:solidFill>
              </a:rPr>
              <a:t>.</a:t>
            </a:r>
          </a:p>
        </p:txBody>
      </p:sp>
      <p:sp>
        <p:nvSpPr>
          <p:cNvPr id="2" name="TextBox 1">
            <a:extLst>
              <a:ext uri="{FF2B5EF4-FFF2-40B4-BE49-F238E27FC236}">
                <a16:creationId xmlns:a16="http://schemas.microsoft.com/office/drawing/2014/main" id="{72E846B8-3DD8-464D-B4EE-5F191FFA7336}"/>
              </a:ext>
            </a:extLst>
          </p:cNvPr>
          <p:cNvSpPr txBox="1"/>
          <p:nvPr/>
        </p:nvSpPr>
        <p:spPr>
          <a:xfrm>
            <a:off x="203358" y="1374757"/>
            <a:ext cx="11315352" cy="1077218"/>
          </a:xfrm>
          <a:prstGeom prst="rect">
            <a:avLst/>
          </a:prstGeom>
          <a:noFill/>
        </p:spPr>
        <p:txBody>
          <a:bodyPr wrap="square" rtlCol="0">
            <a:spAutoFit/>
          </a:bodyPr>
          <a:lstStyle/>
          <a:p>
            <a:r>
              <a:rPr lang="de-DE" sz="3200" dirty="0">
                <a:solidFill>
                  <a:schemeClr val="accent5">
                    <a:lumMod val="50000"/>
                  </a:schemeClr>
                </a:solidFill>
              </a:rPr>
              <a:t>Mia und Wolfgang haben Muttis </a:t>
            </a:r>
            <a:r>
              <a:rPr lang="de-DE" sz="3200" dirty="0" err="1">
                <a:solidFill>
                  <a:schemeClr val="accent5">
                    <a:lumMod val="50000"/>
                  </a:schemeClr>
                </a:solidFill>
              </a:rPr>
              <a:t>Glasvase</a:t>
            </a:r>
            <a:r>
              <a:rPr lang="de-DE" sz="3200" dirty="0">
                <a:solidFill>
                  <a:schemeClr val="accent5">
                    <a:lumMod val="50000"/>
                  </a:schemeClr>
                </a:solidFill>
              </a:rPr>
              <a:t> kaputt gemacht. Was sollen sie machen?</a:t>
            </a:r>
            <a:endParaRPr lang="fr-FR" sz="3200" dirty="0">
              <a:solidFill>
                <a:schemeClr val="accent5">
                  <a:lumMod val="50000"/>
                </a:schemeClr>
              </a:solidFill>
            </a:endParaRPr>
          </a:p>
        </p:txBody>
      </p:sp>
      <p:sp>
        <p:nvSpPr>
          <p:cNvPr id="10" name="Rounded Rectangle 11">
            <a:extLst>
              <a:ext uri="{FF2B5EF4-FFF2-40B4-BE49-F238E27FC236}">
                <a16:creationId xmlns:a16="http://schemas.microsoft.com/office/drawing/2014/main" id="{F566DBB8-C4BA-4C47-AE29-8B57A2A032C8}"/>
              </a:ext>
            </a:extLst>
          </p:cNvPr>
          <p:cNvSpPr/>
          <p:nvPr/>
        </p:nvSpPr>
        <p:spPr>
          <a:xfrm>
            <a:off x="10825843" y="119325"/>
            <a:ext cx="115957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B807BD7A-3047-4208-91A5-896BAA960815}"/>
              </a:ext>
            </a:extLst>
          </p:cNvPr>
          <p:cNvSpPr txBox="1"/>
          <p:nvPr/>
        </p:nvSpPr>
        <p:spPr>
          <a:xfrm>
            <a:off x="203358" y="2553469"/>
            <a:ext cx="9642771" cy="584775"/>
          </a:xfrm>
          <a:prstGeom prst="rect">
            <a:avLst/>
          </a:prstGeom>
          <a:noFill/>
        </p:spPr>
        <p:txBody>
          <a:bodyPr wrap="square" rtlCol="0">
            <a:spAutoFit/>
          </a:bodyPr>
          <a:lstStyle/>
          <a:p>
            <a:pPr algn="l"/>
            <a:r>
              <a:rPr lang="fr-FR" sz="3200" dirty="0">
                <a:solidFill>
                  <a:schemeClr val="accent5">
                    <a:lumMod val="50000"/>
                  </a:schemeClr>
                </a:solidFill>
              </a:rPr>
              <a:t>1] </a:t>
            </a:r>
            <a:r>
              <a:rPr lang="fr-FR" sz="3200" dirty="0" err="1">
                <a:solidFill>
                  <a:schemeClr val="accent5">
                    <a:lumMod val="50000"/>
                  </a:schemeClr>
                </a:solidFill>
              </a:rPr>
              <a:t>Sie</a:t>
            </a:r>
            <a:r>
              <a:rPr lang="fr-FR" sz="3200" dirty="0">
                <a:solidFill>
                  <a:schemeClr val="accent5">
                    <a:lumMod val="50000"/>
                  </a:schemeClr>
                </a:solidFill>
              </a:rPr>
              <a:t> </a:t>
            </a:r>
            <a:r>
              <a:rPr lang="fr-FR" sz="3200" dirty="0" err="1">
                <a:solidFill>
                  <a:schemeClr val="accent5">
                    <a:lumMod val="50000"/>
                  </a:schemeClr>
                </a:solidFill>
              </a:rPr>
              <a:t>sollen</a:t>
            </a:r>
            <a:r>
              <a:rPr lang="fr-FR" sz="3200" dirty="0">
                <a:solidFill>
                  <a:schemeClr val="accent5">
                    <a:lumMod val="50000"/>
                  </a:schemeClr>
                </a:solidFill>
              </a:rPr>
              <a:t> </a:t>
            </a:r>
            <a:r>
              <a:rPr lang="fr-FR" sz="3200" dirty="0" err="1">
                <a:solidFill>
                  <a:schemeClr val="accent5">
                    <a:lumMod val="50000"/>
                  </a:schemeClr>
                </a:solidFill>
              </a:rPr>
              <a:t>schnell</a:t>
            </a:r>
            <a:r>
              <a:rPr lang="fr-FR" sz="3200" dirty="0">
                <a:solidFill>
                  <a:schemeClr val="accent5">
                    <a:lumMod val="50000"/>
                  </a:schemeClr>
                </a:solidFill>
              </a:rPr>
              <a:t> </a:t>
            </a:r>
            <a:r>
              <a:rPr lang="fr-FR" sz="3200" dirty="0" err="1">
                <a:solidFill>
                  <a:schemeClr val="accent5">
                    <a:lumMod val="50000"/>
                  </a:schemeClr>
                </a:solidFill>
              </a:rPr>
              <a:t>das</a:t>
            </a:r>
            <a:r>
              <a:rPr lang="fr-FR" sz="3200" dirty="0">
                <a:solidFill>
                  <a:schemeClr val="accent5">
                    <a:lumMod val="50000"/>
                  </a:schemeClr>
                </a:solidFill>
              </a:rPr>
              <a:t> Zimmer </a:t>
            </a:r>
            <a:r>
              <a:rPr lang="fr-FR" sz="3200" dirty="0" err="1">
                <a:solidFill>
                  <a:schemeClr val="accent5">
                    <a:lumMod val="50000"/>
                  </a:schemeClr>
                </a:solidFill>
              </a:rPr>
              <a:t>verlassen</a:t>
            </a:r>
            <a:r>
              <a:rPr lang="fr-FR" sz="3200" dirty="0">
                <a:solidFill>
                  <a:schemeClr val="accent5">
                    <a:lumMod val="50000"/>
                  </a:schemeClr>
                </a:solidFill>
              </a:rPr>
              <a:t>.</a:t>
            </a:r>
          </a:p>
        </p:txBody>
      </p:sp>
      <p:sp>
        <p:nvSpPr>
          <p:cNvPr id="12" name="TextBox 11">
            <a:extLst>
              <a:ext uri="{FF2B5EF4-FFF2-40B4-BE49-F238E27FC236}">
                <a16:creationId xmlns:a16="http://schemas.microsoft.com/office/drawing/2014/main" id="{78B290D3-1276-4CB2-A519-180AFA042A5A}"/>
              </a:ext>
            </a:extLst>
          </p:cNvPr>
          <p:cNvSpPr txBox="1"/>
          <p:nvPr/>
        </p:nvSpPr>
        <p:spPr>
          <a:xfrm>
            <a:off x="203358" y="3193571"/>
            <a:ext cx="11782055" cy="1077218"/>
          </a:xfrm>
          <a:prstGeom prst="rect">
            <a:avLst/>
          </a:prstGeom>
          <a:noFill/>
        </p:spPr>
        <p:txBody>
          <a:bodyPr wrap="square" rtlCol="0">
            <a:spAutoFit/>
          </a:bodyPr>
          <a:lstStyle/>
          <a:p>
            <a:pPr algn="l"/>
            <a:r>
              <a:rPr lang="fr-FR" sz="3200" dirty="0">
                <a:solidFill>
                  <a:schemeClr val="accent5">
                    <a:lumMod val="50000"/>
                  </a:schemeClr>
                </a:solidFill>
              </a:rPr>
              <a:t>2] </a:t>
            </a:r>
            <a:r>
              <a:rPr lang="fr-FR" sz="3200" dirty="0" err="1">
                <a:solidFill>
                  <a:schemeClr val="accent5">
                    <a:lumMod val="50000"/>
                  </a:schemeClr>
                </a:solidFill>
              </a:rPr>
              <a:t>Sie</a:t>
            </a:r>
            <a:r>
              <a:rPr lang="fr-FR" sz="3200" dirty="0">
                <a:solidFill>
                  <a:schemeClr val="accent5">
                    <a:lumMod val="50000"/>
                  </a:schemeClr>
                </a:solidFill>
              </a:rPr>
              <a:t> </a:t>
            </a:r>
            <a:r>
              <a:rPr lang="fr-FR" sz="3200" dirty="0" err="1">
                <a:solidFill>
                  <a:schemeClr val="accent5">
                    <a:lumMod val="50000"/>
                  </a:schemeClr>
                </a:solidFill>
              </a:rPr>
              <a:t>sollen</a:t>
            </a:r>
            <a:r>
              <a:rPr lang="fr-FR" sz="3200" dirty="0">
                <a:solidFill>
                  <a:schemeClr val="accent5">
                    <a:lumMod val="50000"/>
                  </a:schemeClr>
                </a:solidFill>
              </a:rPr>
              <a:t> </a:t>
            </a:r>
            <a:r>
              <a:rPr lang="fr-FR" sz="3200" dirty="0" err="1">
                <a:solidFill>
                  <a:schemeClr val="accent5">
                    <a:lumMod val="50000"/>
                  </a:schemeClr>
                </a:solidFill>
              </a:rPr>
              <a:t>ihre</a:t>
            </a:r>
            <a:r>
              <a:rPr lang="fr-FR" sz="3200" dirty="0">
                <a:solidFill>
                  <a:schemeClr val="accent5">
                    <a:lumMod val="50000"/>
                  </a:schemeClr>
                </a:solidFill>
              </a:rPr>
              <a:t> Meinung </a:t>
            </a:r>
            <a:r>
              <a:rPr lang="fr-FR" sz="3200" dirty="0" err="1">
                <a:solidFill>
                  <a:schemeClr val="accent5">
                    <a:lumMod val="50000"/>
                  </a:schemeClr>
                </a:solidFill>
              </a:rPr>
              <a:t>sagen</a:t>
            </a:r>
            <a:r>
              <a:rPr lang="fr-FR" sz="3200" dirty="0">
                <a:solidFill>
                  <a:schemeClr val="accent5">
                    <a:lumMod val="50000"/>
                  </a:schemeClr>
                </a:solidFill>
              </a:rPr>
              <a:t>: die Vase </a:t>
            </a:r>
            <a:r>
              <a:rPr lang="fr-FR" sz="3200" dirty="0" err="1">
                <a:solidFill>
                  <a:schemeClr val="accent5">
                    <a:lumMod val="50000"/>
                  </a:schemeClr>
                </a:solidFill>
              </a:rPr>
              <a:t>hat</a:t>
            </a:r>
            <a:r>
              <a:rPr lang="fr-FR" sz="3200" dirty="0">
                <a:solidFill>
                  <a:schemeClr val="accent5">
                    <a:lumMod val="50000"/>
                  </a:schemeClr>
                </a:solidFill>
              </a:rPr>
              <a:t> </a:t>
            </a:r>
            <a:r>
              <a:rPr lang="fr-FR" sz="3200" dirty="0" err="1">
                <a:solidFill>
                  <a:schemeClr val="accent5">
                    <a:lumMod val="50000"/>
                  </a:schemeClr>
                </a:solidFill>
              </a:rPr>
              <a:t>ihnen</a:t>
            </a:r>
            <a:r>
              <a:rPr lang="fr-FR" sz="3200" dirty="0">
                <a:solidFill>
                  <a:schemeClr val="accent5">
                    <a:lumMod val="50000"/>
                  </a:schemeClr>
                </a:solidFill>
              </a:rPr>
              <a:t> </a:t>
            </a:r>
            <a:r>
              <a:rPr lang="fr-FR" sz="3200" dirty="0" err="1">
                <a:solidFill>
                  <a:schemeClr val="accent5">
                    <a:lumMod val="50000"/>
                  </a:schemeClr>
                </a:solidFill>
              </a:rPr>
              <a:t>nicht</a:t>
            </a:r>
            <a:r>
              <a:rPr lang="fr-FR" sz="3200" dirty="0">
                <a:solidFill>
                  <a:schemeClr val="accent5">
                    <a:lumMod val="50000"/>
                  </a:schemeClr>
                </a:solidFill>
              </a:rPr>
              <a:t> </a:t>
            </a:r>
            <a:r>
              <a:rPr lang="fr-FR" sz="3200" dirty="0" err="1">
                <a:solidFill>
                  <a:schemeClr val="accent5">
                    <a:lumMod val="50000"/>
                  </a:schemeClr>
                </a:solidFill>
              </a:rPr>
              <a:t>gefallen</a:t>
            </a:r>
            <a:r>
              <a:rPr lang="fr-FR" sz="3200" dirty="0">
                <a:solidFill>
                  <a:schemeClr val="accent5">
                    <a:lumMod val="50000"/>
                  </a:schemeClr>
                </a:solidFill>
              </a:rPr>
              <a:t>.</a:t>
            </a:r>
          </a:p>
        </p:txBody>
      </p:sp>
      <p:sp>
        <p:nvSpPr>
          <p:cNvPr id="13" name="TextBox 12">
            <a:extLst>
              <a:ext uri="{FF2B5EF4-FFF2-40B4-BE49-F238E27FC236}">
                <a16:creationId xmlns:a16="http://schemas.microsoft.com/office/drawing/2014/main" id="{6AD29AD3-CADD-4935-BDEF-2AB3FD707BA4}"/>
              </a:ext>
            </a:extLst>
          </p:cNvPr>
          <p:cNvSpPr txBox="1"/>
          <p:nvPr/>
        </p:nvSpPr>
        <p:spPr>
          <a:xfrm>
            <a:off x="203357" y="4249976"/>
            <a:ext cx="11198087" cy="584775"/>
          </a:xfrm>
          <a:prstGeom prst="rect">
            <a:avLst/>
          </a:prstGeom>
          <a:noFill/>
        </p:spPr>
        <p:txBody>
          <a:bodyPr wrap="square" rtlCol="0">
            <a:spAutoFit/>
          </a:bodyPr>
          <a:lstStyle/>
          <a:p>
            <a:pPr algn="l"/>
            <a:r>
              <a:rPr lang="fr-FR" sz="3200" dirty="0">
                <a:solidFill>
                  <a:schemeClr val="accent5">
                    <a:lumMod val="50000"/>
                  </a:schemeClr>
                </a:solidFill>
              </a:rPr>
              <a:t>3] </a:t>
            </a:r>
            <a:r>
              <a:rPr lang="fr-FR" sz="3200" dirty="0" err="1">
                <a:solidFill>
                  <a:schemeClr val="accent5">
                    <a:lumMod val="50000"/>
                  </a:schemeClr>
                </a:solidFill>
              </a:rPr>
              <a:t>Sie</a:t>
            </a:r>
            <a:r>
              <a:rPr lang="fr-FR" sz="3200" dirty="0">
                <a:solidFill>
                  <a:schemeClr val="accent5">
                    <a:lumMod val="50000"/>
                  </a:schemeClr>
                </a:solidFill>
              </a:rPr>
              <a:t> </a:t>
            </a:r>
            <a:r>
              <a:rPr lang="fr-FR" sz="3200" dirty="0" err="1">
                <a:solidFill>
                  <a:schemeClr val="accent5">
                    <a:lumMod val="50000"/>
                  </a:schemeClr>
                </a:solidFill>
              </a:rPr>
              <a:t>sollen</a:t>
            </a:r>
            <a:r>
              <a:rPr lang="fr-FR" sz="3200" dirty="0">
                <a:solidFill>
                  <a:schemeClr val="accent5">
                    <a:lumMod val="50000"/>
                  </a:schemeClr>
                </a:solidFill>
              </a:rPr>
              <a:t> die </a:t>
            </a:r>
            <a:r>
              <a:rPr lang="fr-FR" sz="3200" dirty="0" err="1">
                <a:solidFill>
                  <a:schemeClr val="accent5">
                    <a:lumMod val="50000"/>
                  </a:schemeClr>
                </a:solidFill>
              </a:rPr>
              <a:t>Kosten</a:t>
            </a:r>
            <a:r>
              <a:rPr lang="fr-FR" sz="3200" dirty="0">
                <a:solidFill>
                  <a:schemeClr val="accent5">
                    <a:lumMod val="50000"/>
                  </a:schemeClr>
                </a:solidFill>
              </a:rPr>
              <a:t> </a:t>
            </a:r>
            <a:r>
              <a:rPr lang="fr-FR" sz="3200" dirty="0" err="1">
                <a:solidFill>
                  <a:schemeClr val="accent5">
                    <a:lumMod val="50000"/>
                  </a:schemeClr>
                </a:solidFill>
              </a:rPr>
              <a:t>für</a:t>
            </a:r>
            <a:r>
              <a:rPr lang="fr-FR" sz="3200" dirty="0">
                <a:solidFill>
                  <a:schemeClr val="accent5">
                    <a:lumMod val="50000"/>
                  </a:schemeClr>
                </a:solidFill>
              </a:rPr>
              <a:t> </a:t>
            </a:r>
            <a:r>
              <a:rPr lang="fr-FR" sz="3200" dirty="0" err="1">
                <a:solidFill>
                  <a:schemeClr val="accent5">
                    <a:lumMod val="50000"/>
                  </a:schemeClr>
                </a:solidFill>
              </a:rPr>
              <a:t>eine</a:t>
            </a:r>
            <a:r>
              <a:rPr lang="fr-FR" sz="3200" dirty="0">
                <a:solidFill>
                  <a:schemeClr val="accent5">
                    <a:lumMod val="50000"/>
                  </a:schemeClr>
                </a:solidFill>
              </a:rPr>
              <a:t> </a:t>
            </a:r>
            <a:r>
              <a:rPr lang="fr-FR" sz="3200" dirty="0" err="1">
                <a:solidFill>
                  <a:schemeClr val="accent5">
                    <a:lumMod val="50000"/>
                  </a:schemeClr>
                </a:solidFill>
              </a:rPr>
              <a:t>neue</a:t>
            </a:r>
            <a:r>
              <a:rPr lang="fr-FR" sz="3200" dirty="0">
                <a:solidFill>
                  <a:schemeClr val="accent5">
                    <a:lumMod val="50000"/>
                  </a:schemeClr>
                </a:solidFill>
              </a:rPr>
              <a:t> Vase </a:t>
            </a:r>
            <a:r>
              <a:rPr lang="fr-FR" sz="3200" dirty="0" err="1">
                <a:solidFill>
                  <a:schemeClr val="accent5">
                    <a:lumMod val="50000"/>
                  </a:schemeClr>
                </a:solidFill>
              </a:rPr>
              <a:t>teilen</a:t>
            </a:r>
            <a:r>
              <a:rPr lang="fr-FR" sz="3200" dirty="0">
                <a:solidFill>
                  <a:schemeClr val="accent5">
                    <a:lumMod val="50000"/>
                  </a:schemeClr>
                </a:solidFill>
              </a:rPr>
              <a:t>.</a:t>
            </a:r>
          </a:p>
        </p:txBody>
      </p:sp>
      <p:pic>
        <p:nvPicPr>
          <p:cNvPr id="5" name="Picture 4" descr="Logo&#10;&#10;Description automatically generated">
            <a:extLst>
              <a:ext uri="{FF2B5EF4-FFF2-40B4-BE49-F238E27FC236}">
                <a16:creationId xmlns:a16="http://schemas.microsoft.com/office/drawing/2014/main" id="{957EB971-B7F6-427F-8C31-5A167DBD22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63186" y="595075"/>
            <a:ext cx="1668914" cy="2598496"/>
          </a:xfrm>
          <a:prstGeom prst="rect">
            <a:avLst/>
          </a:prstGeom>
        </p:spPr>
      </p:pic>
    </p:spTree>
    <p:extLst>
      <p:ext uri="{BB962C8B-B14F-4D97-AF65-F5344CB8AC3E}">
        <p14:creationId xmlns:p14="http://schemas.microsoft.com/office/powerpoint/2010/main" val="4061836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ackground rectangle">
            <a:extLst>
              <a:ext uri="{FF2B5EF4-FFF2-40B4-BE49-F238E27FC236}">
                <a16:creationId xmlns:a16="http://schemas.microsoft.com/office/drawing/2014/main" id="{2CB93C7C-CD8D-453B-A5DF-DA6EF64AA9D2}"/>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319785"/>
            <a:ext cx="10254345" cy="869950"/>
          </a:xfrm>
          <a:prstGeom prst="rect">
            <a:avLst/>
          </a:prstGeom>
        </p:spPr>
      </p:pic>
      <p:sp>
        <p:nvSpPr>
          <p:cNvPr id="4" name="Title 3"/>
          <p:cNvSpPr>
            <a:spLocks noGrp="1"/>
          </p:cNvSpPr>
          <p:nvPr>
            <p:ph type="title"/>
          </p:nvPr>
        </p:nvSpPr>
        <p:spPr>
          <a:xfrm>
            <a:off x="0" y="346474"/>
            <a:ext cx="9405256" cy="707849"/>
          </a:xfrm>
        </p:spPr>
        <p:txBody>
          <a:bodyPr>
            <a:normAutofit/>
          </a:bodyPr>
          <a:lstStyle/>
          <a:p>
            <a:r>
              <a:rPr lang="en-GB" sz="3200" b="1" dirty="0">
                <a:solidFill>
                  <a:schemeClr val="bg1"/>
                </a:solidFill>
              </a:rPr>
              <a:t>Was </a:t>
            </a:r>
            <a:r>
              <a:rPr lang="en-GB" sz="3200" b="1" dirty="0" err="1">
                <a:solidFill>
                  <a:schemeClr val="bg1"/>
                </a:solidFill>
              </a:rPr>
              <a:t>meinst</a:t>
            </a:r>
            <a:r>
              <a:rPr lang="en-GB" sz="3200" b="1" dirty="0">
                <a:solidFill>
                  <a:schemeClr val="bg1"/>
                </a:solidFill>
              </a:rPr>
              <a:t> du? Was </a:t>
            </a:r>
            <a:r>
              <a:rPr lang="en-GB" sz="3200" b="1" dirty="0" err="1">
                <a:solidFill>
                  <a:schemeClr val="bg1"/>
                </a:solidFill>
              </a:rPr>
              <a:t>haben</a:t>
            </a:r>
            <a:r>
              <a:rPr lang="en-GB" sz="3200" b="1" dirty="0">
                <a:solidFill>
                  <a:schemeClr val="bg1"/>
                </a:solidFill>
              </a:rPr>
              <a:t> </a:t>
            </a:r>
            <a:r>
              <a:rPr lang="en-GB" sz="3200" b="1" dirty="0" err="1">
                <a:solidFill>
                  <a:schemeClr val="bg1"/>
                </a:solidFill>
              </a:rPr>
              <a:t>sie</a:t>
            </a:r>
            <a:r>
              <a:rPr lang="en-GB" sz="3200" b="1" dirty="0">
                <a:solidFill>
                  <a:schemeClr val="bg1"/>
                </a:solidFill>
              </a:rPr>
              <a:t> </a:t>
            </a:r>
            <a:r>
              <a:rPr lang="en-GB" sz="3200" b="1" dirty="0" err="1">
                <a:solidFill>
                  <a:schemeClr val="bg1"/>
                </a:solidFill>
              </a:rPr>
              <a:t>gemacht</a:t>
            </a:r>
            <a:r>
              <a:rPr lang="en-GB" sz="3200" b="1" dirty="0">
                <a:solidFill>
                  <a:schemeClr val="bg1"/>
                </a:solidFill>
              </a:rPr>
              <a:t>? [4/8]</a:t>
            </a:r>
          </a:p>
        </p:txBody>
      </p:sp>
      <p:sp>
        <p:nvSpPr>
          <p:cNvPr id="6" name="TextBox 5">
            <a:extLst>
              <a:ext uri="{FF2B5EF4-FFF2-40B4-BE49-F238E27FC236}">
                <a16:creationId xmlns:a16="http://schemas.microsoft.com/office/drawing/2014/main" id="{28084BE4-A4AF-364C-B8E5-ED6D583A6685}"/>
              </a:ext>
            </a:extLst>
          </p:cNvPr>
          <p:cNvSpPr txBox="1"/>
          <p:nvPr/>
        </p:nvSpPr>
        <p:spPr>
          <a:xfrm>
            <a:off x="496956" y="5352547"/>
            <a:ext cx="11198087" cy="707886"/>
          </a:xfrm>
          <a:prstGeom prst="rect">
            <a:avLst/>
          </a:prstGeom>
          <a:noFill/>
        </p:spPr>
        <p:txBody>
          <a:bodyPr wrap="square" rtlCol="0">
            <a:spAutoFit/>
          </a:bodyPr>
          <a:lstStyle/>
          <a:p>
            <a:pPr algn="ctr"/>
            <a:r>
              <a:rPr lang="en-US" sz="4000" dirty="0">
                <a:solidFill>
                  <a:srgbClr val="EE6000"/>
                </a:solidFill>
              </a:rPr>
              <a:t>Sie </a:t>
            </a:r>
            <a:r>
              <a:rPr lang="en-US" sz="4000" dirty="0" err="1">
                <a:solidFill>
                  <a:srgbClr val="EE6000"/>
                </a:solidFill>
              </a:rPr>
              <a:t>haben</a:t>
            </a:r>
            <a:r>
              <a:rPr lang="en-US" sz="4000" dirty="0">
                <a:solidFill>
                  <a:srgbClr val="EE6000"/>
                </a:solidFill>
              </a:rPr>
              <a:t> Mehmet </a:t>
            </a:r>
            <a:r>
              <a:rPr lang="en-US" sz="4000" dirty="0" err="1">
                <a:solidFill>
                  <a:srgbClr val="EE6000"/>
                </a:solidFill>
              </a:rPr>
              <a:t>mit</a:t>
            </a:r>
            <a:r>
              <a:rPr lang="en-US" sz="4000" dirty="0">
                <a:solidFill>
                  <a:srgbClr val="EE6000"/>
                </a:solidFill>
              </a:rPr>
              <a:t> den </a:t>
            </a:r>
            <a:r>
              <a:rPr lang="en-US" sz="4000" dirty="0" err="1">
                <a:solidFill>
                  <a:srgbClr val="EE6000"/>
                </a:solidFill>
              </a:rPr>
              <a:t>Kosten</a:t>
            </a:r>
            <a:r>
              <a:rPr lang="en-US" sz="4000" dirty="0">
                <a:solidFill>
                  <a:srgbClr val="EE6000"/>
                </a:solidFill>
              </a:rPr>
              <a:t> </a:t>
            </a:r>
            <a:r>
              <a:rPr lang="en-US" sz="4000" dirty="0" err="1">
                <a:solidFill>
                  <a:srgbClr val="EE6000"/>
                </a:solidFill>
              </a:rPr>
              <a:t>geholfen</a:t>
            </a:r>
            <a:r>
              <a:rPr lang="en-US" sz="4000" dirty="0">
                <a:solidFill>
                  <a:srgbClr val="EE6000"/>
                </a:solidFill>
              </a:rPr>
              <a:t>.</a:t>
            </a:r>
          </a:p>
        </p:txBody>
      </p:sp>
      <p:sp>
        <p:nvSpPr>
          <p:cNvPr id="2" name="TextBox 1">
            <a:extLst>
              <a:ext uri="{FF2B5EF4-FFF2-40B4-BE49-F238E27FC236}">
                <a16:creationId xmlns:a16="http://schemas.microsoft.com/office/drawing/2014/main" id="{72E846B8-3DD8-464D-B4EE-5F191FFA7336}"/>
              </a:ext>
            </a:extLst>
          </p:cNvPr>
          <p:cNvSpPr txBox="1"/>
          <p:nvPr/>
        </p:nvSpPr>
        <p:spPr>
          <a:xfrm>
            <a:off x="203358" y="1374757"/>
            <a:ext cx="9642771" cy="1077218"/>
          </a:xfrm>
          <a:prstGeom prst="rect">
            <a:avLst/>
          </a:prstGeom>
          <a:noFill/>
        </p:spPr>
        <p:txBody>
          <a:bodyPr wrap="square" rtlCol="0">
            <a:spAutoFit/>
          </a:bodyPr>
          <a:lstStyle/>
          <a:p>
            <a:r>
              <a:rPr lang="de-DE" sz="3200" dirty="0">
                <a:solidFill>
                  <a:schemeClr val="accent5">
                    <a:lumMod val="50000"/>
                  </a:schemeClr>
                </a:solidFill>
              </a:rPr>
              <a:t>Mehmet will aufs Konzert gehen, aber er hat kein Geld.  Was haben die Freunde gemacht?</a:t>
            </a:r>
            <a:endParaRPr lang="fr-FR" sz="3200" dirty="0">
              <a:solidFill>
                <a:schemeClr val="accent5">
                  <a:lumMod val="50000"/>
                </a:schemeClr>
              </a:solidFill>
            </a:endParaRPr>
          </a:p>
        </p:txBody>
      </p:sp>
      <p:sp>
        <p:nvSpPr>
          <p:cNvPr id="10" name="Rounded Rectangle 11">
            <a:extLst>
              <a:ext uri="{FF2B5EF4-FFF2-40B4-BE49-F238E27FC236}">
                <a16:creationId xmlns:a16="http://schemas.microsoft.com/office/drawing/2014/main" id="{F566DBB8-C4BA-4C47-AE29-8B57A2A032C8}"/>
              </a:ext>
            </a:extLst>
          </p:cNvPr>
          <p:cNvSpPr/>
          <p:nvPr/>
        </p:nvSpPr>
        <p:spPr>
          <a:xfrm>
            <a:off x="10825843" y="119325"/>
            <a:ext cx="115957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B807BD7A-3047-4208-91A5-896BAA960815}"/>
              </a:ext>
            </a:extLst>
          </p:cNvPr>
          <p:cNvSpPr txBox="1"/>
          <p:nvPr/>
        </p:nvSpPr>
        <p:spPr>
          <a:xfrm>
            <a:off x="203358" y="2553469"/>
            <a:ext cx="9642771" cy="584775"/>
          </a:xfrm>
          <a:prstGeom prst="rect">
            <a:avLst/>
          </a:prstGeom>
          <a:noFill/>
        </p:spPr>
        <p:txBody>
          <a:bodyPr wrap="square" rtlCol="0">
            <a:spAutoFit/>
          </a:bodyPr>
          <a:lstStyle/>
          <a:p>
            <a:pPr algn="l"/>
            <a:r>
              <a:rPr lang="fr-FR" sz="3200" dirty="0">
                <a:solidFill>
                  <a:schemeClr val="accent5">
                    <a:lumMod val="50000"/>
                  </a:schemeClr>
                </a:solidFill>
              </a:rPr>
              <a:t>1] </a:t>
            </a:r>
            <a:r>
              <a:rPr lang="fr-FR" sz="3200" dirty="0" err="1">
                <a:solidFill>
                  <a:schemeClr val="accent5">
                    <a:lumMod val="50000"/>
                  </a:schemeClr>
                </a:solidFill>
              </a:rPr>
              <a:t>Sie</a:t>
            </a:r>
            <a:r>
              <a:rPr lang="fr-FR" sz="3200" dirty="0">
                <a:solidFill>
                  <a:schemeClr val="accent5">
                    <a:lumMod val="50000"/>
                  </a:schemeClr>
                </a:solidFill>
              </a:rPr>
              <a:t> </a:t>
            </a:r>
            <a:r>
              <a:rPr lang="fr-FR" sz="3200" dirty="0" err="1">
                <a:solidFill>
                  <a:schemeClr val="accent5">
                    <a:lumMod val="50000"/>
                  </a:schemeClr>
                </a:solidFill>
              </a:rPr>
              <a:t>haben</a:t>
            </a:r>
            <a:r>
              <a:rPr lang="fr-FR" sz="3200" dirty="0">
                <a:solidFill>
                  <a:schemeClr val="accent5">
                    <a:lumMod val="50000"/>
                  </a:schemeClr>
                </a:solidFill>
              </a:rPr>
              <a:t> </a:t>
            </a:r>
            <a:r>
              <a:rPr lang="fr-FR" sz="3200" dirty="0" err="1">
                <a:solidFill>
                  <a:schemeClr val="accent5">
                    <a:lumMod val="50000"/>
                  </a:schemeClr>
                </a:solidFill>
              </a:rPr>
              <a:t>eine</a:t>
            </a:r>
            <a:r>
              <a:rPr lang="fr-FR" sz="3200" dirty="0">
                <a:solidFill>
                  <a:schemeClr val="accent5">
                    <a:lumMod val="50000"/>
                  </a:schemeClr>
                </a:solidFill>
              </a:rPr>
              <a:t> </a:t>
            </a:r>
            <a:r>
              <a:rPr lang="fr-FR" sz="3200" dirty="0" err="1">
                <a:solidFill>
                  <a:schemeClr val="accent5">
                    <a:lumMod val="50000"/>
                  </a:schemeClr>
                </a:solidFill>
              </a:rPr>
              <a:t>Stunde</a:t>
            </a:r>
            <a:r>
              <a:rPr lang="fr-FR" sz="3200" dirty="0">
                <a:solidFill>
                  <a:schemeClr val="accent5">
                    <a:lumMod val="50000"/>
                  </a:schemeClr>
                </a:solidFill>
              </a:rPr>
              <a:t> </a:t>
            </a:r>
            <a:r>
              <a:rPr lang="fr-FR" sz="3200" dirty="0" err="1">
                <a:solidFill>
                  <a:schemeClr val="accent5">
                    <a:lumMod val="50000"/>
                  </a:schemeClr>
                </a:solidFill>
              </a:rPr>
              <a:t>gelacht</a:t>
            </a:r>
            <a:r>
              <a:rPr lang="fr-FR" sz="3200" dirty="0">
                <a:solidFill>
                  <a:schemeClr val="accent5">
                    <a:lumMod val="50000"/>
                  </a:schemeClr>
                </a:solidFill>
              </a:rPr>
              <a:t>.</a:t>
            </a:r>
          </a:p>
        </p:txBody>
      </p:sp>
      <p:sp>
        <p:nvSpPr>
          <p:cNvPr id="12" name="TextBox 11">
            <a:extLst>
              <a:ext uri="{FF2B5EF4-FFF2-40B4-BE49-F238E27FC236}">
                <a16:creationId xmlns:a16="http://schemas.microsoft.com/office/drawing/2014/main" id="{78B290D3-1276-4CB2-A519-180AFA042A5A}"/>
              </a:ext>
            </a:extLst>
          </p:cNvPr>
          <p:cNvSpPr txBox="1"/>
          <p:nvPr/>
        </p:nvSpPr>
        <p:spPr>
          <a:xfrm>
            <a:off x="203358" y="3363652"/>
            <a:ext cx="9642771" cy="584775"/>
          </a:xfrm>
          <a:prstGeom prst="rect">
            <a:avLst/>
          </a:prstGeom>
          <a:noFill/>
        </p:spPr>
        <p:txBody>
          <a:bodyPr wrap="square" rtlCol="0">
            <a:spAutoFit/>
          </a:bodyPr>
          <a:lstStyle/>
          <a:p>
            <a:pPr algn="l"/>
            <a:r>
              <a:rPr lang="fr-FR" sz="3200" dirty="0">
                <a:solidFill>
                  <a:schemeClr val="accent5">
                    <a:lumMod val="50000"/>
                  </a:schemeClr>
                </a:solidFill>
              </a:rPr>
              <a:t>2] </a:t>
            </a:r>
            <a:r>
              <a:rPr lang="fr-FR" sz="3200" dirty="0" err="1">
                <a:solidFill>
                  <a:schemeClr val="accent5">
                    <a:lumMod val="50000"/>
                  </a:schemeClr>
                </a:solidFill>
              </a:rPr>
              <a:t>Sie</a:t>
            </a:r>
            <a:r>
              <a:rPr lang="fr-FR" sz="3200" dirty="0">
                <a:solidFill>
                  <a:schemeClr val="accent5">
                    <a:lumMod val="50000"/>
                  </a:schemeClr>
                </a:solidFill>
              </a:rPr>
              <a:t> </a:t>
            </a:r>
            <a:r>
              <a:rPr lang="fr-FR" sz="3200" dirty="0" err="1">
                <a:solidFill>
                  <a:schemeClr val="accent5">
                    <a:lumMod val="50000"/>
                  </a:schemeClr>
                </a:solidFill>
              </a:rPr>
              <a:t>haben</a:t>
            </a:r>
            <a:r>
              <a:rPr lang="fr-FR" sz="3200" dirty="0">
                <a:solidFill>
                  <a:schemeClr val="accent5">
                    <a:lumMod val="50000"/>
                  </a:schemeClr>
                </a:solidFill>
              </a:rPr>
              <a:t> Mehmet mit den </a:t>
            </a:r>
            <a:r>
              <a:rPr lang="fr-FR" sz="3200" dirty="0" err="1">
                <a:solidFill>
                  <a:schemeClr val="accent5">
                    <a:lumMod val="50000"/>
                  </a:schemeClr>
                </a:solidFill>
              </a:rPr>
              <a:t>Kosten</a:t>
            </a:r>
            <a:r>
              <a:rPr lang="fr-FR" sz="3200" dirty="0">
                <a:solidFill>
                  <a:schemeClr val="accent5">
                    <a:lumMod val="50000"/>
                  </a:schemeClr>
                </a:solidFill>
              </a:rPr>
              <a:t> </a:t>
            </a:r>
            <a:r>
              <a:rPr lang="fr-FR" sz="3200" dirty="0" err="1">
                <a:solidFill>
                  <a:schemeClr val="accent5">
                    <a:lumMod val="50000"/>
                  </a:schemeClr>
                </a:solidFill>
              </a:rPr>
              <a:t>geholfen</a:t>
            </a:r>
            <a:r>
              <a:rPr lang="fr-FR" sz="3200" dirty="0">
                <a:solidFill>
                  <a:schemeClr val="accent5">
                    <a:lumMod val="50000"/>
                  </a:schemeClr>
                </a:solidFill>
              </a:rPr>
              <a:t>.</a:t>
            </a:r>
          </a:p>
        </p:txBody>
      </p:sp>
      <p:sp>
        <p:nvSpPr>
          <p:cNvPr id="13" name="TextBox 12">
            <a:extLst>
              <a:ext uri="{FF2B5EF4-FFF2-40B4-BE49-F238E27FC236}">
                <a16:creationId xmlns:a16="http://schemas.microsoft.com/office/drawing/2014/main" id="{6AD29AD3-CADD-4935-BDEF-2AB3FD707BA4}"/>
              </a:ext>
            </a:extLst>
          </p:cNvPr>
          <p:cNvSpPr txBox="1"/>
          <p:nvPr/>
        </p:nvSpPr>
        <p:spPr>
          <a:xfrm>
            <a:off x="203357" y="4249976"/>
            <a:ext cx="11198087" cy="584775"/>
          </a:xfrm>
          <a:prstGeom prst="rect">
            <a:avLst/>
          </a:prstGeom>
          <a:noFill/>
        </p:spPr>
        <p:txBody>
          <a:bodyPr wrap="square" rtlCol="0">
            <a:spAutoFit/>
          </a:bodyPr>
          <a:lstStyle/>
          <a:p>
            <a:pPr algn="l"/>
            <a:r>
              <a:rPr lang="fr-FR" sz="3200" dirty="0">
                <a:solidFill>
                  <a:schemeClr val="accent5">
                    <a:lumMod val="50000"/>
                  </a:schemeClr>
                </a:solidFill>
              </a:rPr>
              <a:t>3] </a:t>
            </a:r>
            <a:r>
              <a:rPr lang="fr-FR" sz="3200" dirty="0" err="1">
                <a:solidFill>
                  <a:schemeClr val="accent5">
                    <a:lumMod val="50000"/>
                  </a:schemeClr>
                </a:solidFill>
              </a:rPr>
              <a:t>Sie</a:t>
            </a:r>
            <a:r>
              <a:rPr lang="fr-FR" sz="3200" dirty="0">
                <a:solidFill>
                  <a:schemeClr val="accent5">
                    <a:lumMod val="50000"/>
                  </a:schemeClr>
                </a:solidFill>
              </a:rPr>
              <a:t> </a:t>
            </a:r>
            <a:r>
              <a:rPr lang="fr-FR" sz="3200" dirty="0" err="1">
                <a:solidFill>
                  <a:schemeClr val="accent5">
                    <a:lumMod val="50000"/>
                  </a:schemeClr>
                </a:solidFill>
              </a:rPr>
              <a:t>haben</a:t>
            </a:r>
            <a:r>
              <a:rPr lang="fr-FR" sz="3200" dirty="0">
                <a:solidFill>
                  <a:schemeClr val="accent5">
                    <a:lumMod val="50000"/>
                  </a:schemeClr>
                </a:solidFill>
              </a:rPr>
              <a:t> Mehmet </a:t>
            </a:r>
            <a:r>
              <a:rPr lang="fr-FR" sz="3200" dirty="0" err="1">
                <a:solidFill>
                  <a:schemeClr val="accent5">
                    <a:lumMod val="50000"/>
                  </a:schemeClr>
                </a:solidFill>
              </a:rPr>
              <a:t>nichts</a:t>
            </a:r>
            <a:r>
              <a:rPr lang="fr-FR" sz="3200" dirty="0">
                <a:solidFill>
                  <a:schemeClr val="accent5">
                    <a:lumMod val="50000"/>
                  </a:schemeClr>
                </a:solidFill>
              </a:rPr>
              <a:t> </a:t>
            </a:r>
            <a:r>
              <a:rPr lang="fr-FR" sz="3200" dirty="0" err="1">
                <a:solidFill>
                  <a:schemeClr val="accent5">
                    <a:lumMod val="50000"/>
                  </a:schemeClr>
                </a:solidFill>
              </a:rPr>
              <a:t>gegeben</a:t>
            </a:r>
            <a:r>
              <a:rPr lang="fr-FR" sz="3200" dirty="0">
                <a:solidFill>
                  <a:schemeClr val="accent5">
                    <a:lumMod val="50000"/>
                  </a:schemeClr>
                </a:solidFill>
              </a:rPr>
              <a:t>.</a:t>
            </a:r>
          </a:p>
        </p:txBody>
      </p:sp>
      <p:pic>
        <p:nvPicPr>
          <p:cNvPr id="5" name="Picture 4" descr="Map&#10;&#10;Description automatically generated">
            <a:extLst>
              <a:ext uri="{FF2B5EF4-FFF2-40B4-BE49-F238E27FC236}">
                <a16:creationId xmlns:a16="http://schemas.microsoft.com/office/drawing/2014/main" id="{675809BA-0352-4994-AF5E-34F374E4A0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02121" y="1273236"/>
            <a:ext cx="2883292" cy="3429000"/>
          </a:xfrm>
          <a:prstGeom prst="rect">
            <a:avLst/>
          </a:prstGeom>
        </p:spPr>
      </p:pic>
    </p:spTree>
    <p:extLst>
      <p:ext uri="{BB962C8B-B14F-4D97-AF65-F5344CB8AC3E}">
        <p14:creationId xmlns:p14="http://schemas.microsoft.com/office/powerpoint/2010/main" val="3410699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ackground rectangle">
            <a:extLst>
              <a:ext uri="{FF2B5EF4-FFF2-40B4-BE49-F238E27FC236}">
                <a16:creationId xmlns:a16="http://schemas.microsoft.com/office/drawing/2014/main" id="{2CB93C7C-CD8D-453B-A5DF-DA6EF64AA9D2}"/>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319785"/>
            <a:ext cx="10254345" cy="869950"/>
          </a:xfrm>
          <a:prstGeom prst="rect">
            <a:avLst/>
          </a:prstGeom>
        </p:spPr>
      </p:pic>
      <p:sp>
        <p:nvSpPr>
          <p:cNvPr id="4" name="Title 3"/>
          <p:cNvSpPr>
            <a:spLocks noGrp="1"/>
          </p:cNvSpPr>
          <p:nvPr>
            <p:ph type="title"/>
          </p:nvPr>
        </p:nvSpPr>
        <p:spPr>
          <a:xfrm>
            <a:off x="0" y="346474"/>
            <a:ext cx="9405256" cy="707849"/>
          </a:xfrm>
        </p:spPr>
        <p:txBody>
          <a:bodyPr>
            <a:normAutofit/>
          </a:bodyPr>
          <a:lstStyle/>
          <a:p>
            <a:r>
              <a:rPr lang="en-GB" sz="3200" b="1" dirty="0">
                <a:solidFill>
                  <a:schemeClr val="bg1"/>
                </a:solidFill>
              </a:rPr>
              <a:t>Was </a:t>
            </a:r>
            <a:r>
              <a:rPr lang="en-GB" sz="3200" b="1" dirty="0" err="1">
                <a:solidFill>
                  <a:schemeClr val="bg1"/>
                </a:solidFill>
              </a:rPr>
              <a:t>meinst</a:t>
            </a:r>
            <a:r>
              <a:rPr lang="en-GB" sz="3200" b="1" dirty="0">
                <a:solidFill>
                  <a:schemeClr val="bg1"/>
                </a:solidFill>
              </a:rPr>
              <a:t> du? Was </a:t>
            </a:r>
            <a:r>
              <a:rPr lang="en-GB" sz="3200" b="1" dirty="0" err="1">
                <a:solidFill>
                  <a:schemeClr val="bg1"/>
                </a:solidFill>
              </a:rPr>
              <a:t>sagt</a:t>
            </a:r>
            <a:r>
              <a:rPr lang="en-GB" sz="3200" b="1" dirty="0">
                <a:solidFill>
                  <a:schemeClr val="bg1"/>
                </a:solidFill>
              </a:rPr>
              <a:t> </a:t>
            </a:r>
            <a:r>
              <a:rPr lang="en-GB" sz="3200" b="1" dirty="0" err="1">
                <a:solidFill>
                  <a:schemeClr val="bg1"/>
                </a:solidFill>
              </a:rPr>
              <a:t>er</a:t>
            </a:r>
            <a:r>
              <a:rPr lang="en-GB" sz="3200" b="1" dirty="0">
                <a:solidFill>
                  <a:schemeClr val="bg1"/>
                </a:solidFill>
              </a:rPr>
              <a:t>? [5/8]</a:t>
            </a:r>
          </a:p>
        </p:txBody>
      </p:sp>
      <p:sp>
        <p:nvSpPr>
          <p:cNvPr id="6" name="TextBox 5">
            <a:extLst>
              <a:ext uri="{FF2B5EF4-FFF2-40B4-BE49-F238E27FC236}">
                <a16:creationId xmlns:a16="http://schemas.microsoft.com/office/drawing/2014/main" id="{28084BE4-A4AF-364C-B8E5-ED6D583A6685}"/>
              </a:ext>
            </a:extLst>
          </p:cNvPr>
          <p:cNvSpPr txBox="1"/>
          <p:nvPr/>
        </p:nvSpPr>
        <p:spPr>
          <a:xfrm>
            <a:off x="203357" y="5327194"/>
            <a:ext cx="11977098" cy="707886"/>
          </a:xfrm>
          <a:prstGeom prst="rect">
            <a:avLst/>
          </a:prstGeom>
          <a:noFill/>
        </p:spPr>
        <p:txBody>
          <a:bodyPr wrap="square" rtlCol="0">
            <a:spAutoFit/>
          </a:bodyPr>
          <a:lstStyle/>
          <a:p>
            <a:pPr algn="ctr"/>
            <a:r>
              <a:rPr lang="en-US" sz="4000" dirty="0">
                <a:solidFill>
                  <a:srgbClr val="EE6000"/>
                </a:solidFill>
              </a:rPr>
              <a:t>Mein </a:t>
            </a:r>
            <a:r>
              <a:rPr lang="en-US" sz="4000" dirty="0" err="1">
                <a:solidFill>
                  <a:srgbClr val="EE6000"/>
                </a:solidFill>
              </a:rPr>
              <a:t>Vater</a:t>
            </a:r>
            <a:r>
              <a:rPr lang="en-US" sz="4000" dirty="0">
                <a:solidFill>
                  <a:srgbClr val="EE6000"/>
                </a:solidFill>
              </a:rPr>
              <a:t> hat mir </a:t>
            </a:r>
            <a:r>
              <a:rPr lang="en-US" sz="4000" dirty="0" err="1">
                <a:solidFill>
                  <a:srgbClr val="EE6000"/>
                </a:solidFill>
              </a:rPr>
              <a:t>ein</a:t>
            </a:r>
            <a:r>
              <a:rPr lang="en-US" sz="4000" dirty="0">
                <a:solidFill>
                  <a:srgbClr val="EE6000"/>
                </a:solidFill>
              </a:rPr>
              <a:t> </a:t>
            </a:r>
            <a:r>
              <a:rPr lang="en-US" sz="4000" dirty="0" err="1">
                <a:solidFill>
                  <a:srgbClr val="EE6000"/>
                </a:solidFill>
              </a:rPr>
              <a:t>Schlagzeug</a:t>
            </a:r>
            <a:r>
              <a:rPr lang="en-US" sz="4000" dirty="0">
                <a:solidFill>
                  <a:srgbClr val="EE6000"/>
                </a:solidFill>
              </a:rPr>
              <a:t> </a:t>
            </a:r>
            <a:r>
              <a:rPr lang="en-US" sz="4000" dirty="0" err="1">
                <a:solidFill>
                  <a:srgbClr val="EE6000"/>
                </a:solidFill>
              </a:rPr>
              <a:t>gegeben</a:t>
            </a:r>
            <a:r>
              <a:rPr lang="en-US" sz="4000" dirty="0">
                <a:solidFill>
                  <a:srgbClr val="EE6000"/>
                </a:solidFill>
              </a:rPr>
              <a:t>.</a:t>
            </a:r>
          </a:p>
        </p:txBody>
      </p:sp>
      <p:sp>
        <p:nvSpPr>
          <p:cNvPr id="2" name="TextBox 1">
            <a:extLst>
              <a:ext uri="{FF2B5EF4-FFF2-40B4-BE49-F238E27FC236}">
                <a16:creationId xmlns:a16="http://schemas.microsoft.com/office/drawing/2014/main" id="{72E846B8-3DD8-464D-B4EE-5F191FFA7336}"/>
              </a:ext>
            </a:extLst>
          </p:cNvPr>
          <p:cNvSpPr txBox="1"/>
          <p:nvPr/>
        </p:nvSpPr>
        <p:spPr>
          <a:xfrm>
            <a:off x="98607" y="1250843"/>
            <a:ext cx="12188809" cy="1077218"/>
          </a:xfrm>
          <a:prstGeom prst="rect">
            <a:avLst/>
          </a:prstGeom>
          <a:noFill/>
        </p:spPr>
        <p:txBody>
          <a:bodyPr wrap="square" rtlCol="0">
            <a:spAutoFit/>
          </a:bodyPr>
          <a:lstStyle/>
          <a:p>
            <a:r>
              <a:rPr lang="de-DE" sz="3200" dirty="0">
                <a:solidFill>
                  <a:schemeClr val="accent5">
                    <a:lumMod val="50000"/>
                  </a:schemeClr>
                </a:solidFill>
              </a:rPr>
              <a:t>Mehmet spielt sehr gern und sehr oft Schlagzeug. Was sagt er?</a:t>
            </a:r>
            <a:endParaRPr lang="fr-FR" sz="3200" dirty="0">
              <a:solidFill>
                <a:schemeClr val="accent5">
                  <a:lumMod val="50000"/>
                </a:schemeClr>
              </a:solidFill>
            </a:endParaRPr>
          </a:p>
        </p:txBody>
      </p:sp>
      <p:sp>
        <p:nvSpPr>
          <p:cNvPr id="10" name="Rounded Rectangle 11">
            <a:extLst>
              <a:ext uri="{FF2B5EF4-FFF2-40B4-BE49-F238E27FC236}">
                <a16:creationId xmlns:a16="http://schemas.microsoft.com/office/drawing/2014/main" id="{F566DBB8-C4BA-4C47-AE29-8B57A2A032C8}"/>
              </a:ext>
            </a:extLst>
          </p:cNvPr>
          <p:cNvSpPr/>
          <p:nvPr/>
        </p:nvSpPr>
        <p:spPr>
          <a:xfrm>
            <a:off x="10825843" y="119325"/>
            <a:ext cx="115957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B807BD7A-3047-4208-91A5-896BAA960815}"/>
              </a:ext>
            </a:extLst>
          </p:cNvPr>
          <p:cNvSpPr txBox="1"/>
          <p:nvPr/>
        </p:nvSpPr>
        <p:spPr>
          <a:xfrm>
            <a:off x="203358" y="2553469"/>
            <a:ext cx="9642771" cy="584775"/>
          </a:xfrm>
          <a:prstGeom prst="rect">
            <a:avLst/>
          </a:prstGeom>
          <a:noFill/>
        </p:spPr>
        <p:txBody>
          <a:bodyPr wrap="square" rtlCol="0">
            <a:spAutoFit/>
          </a:bodyPr>
          <a:lstStyle/>
          <a:p>
            <a:r>
              <a:rPr lang="fr-FR" sz="3200" dirty="0">
                <a:solidFill>
                  <a:srgbClr val="115076"/>
                </a:solidFill>
              </a:rPr>
              <a:t>1] </a:t>
            </a:r>
            <a:r>
              <a:rPr lang="de-DE" sz="3200" dirty="0">
                <a:solidFill>
                  <a:srgbClr val="115076"/>
                </a:solidFill>
              </a:rPr>
              <a:t>Mir fehlt ein Schlagzeug.</a:t>
            </a:r>
            <a:endParaRPr lang="fr-FR" sz="3200" dirty="0">
              <a:solidFill>
                <a:srgbClr val="115076"/>
              </a:solidFill>
            </a:endParaRPr>
          </a:p>
        </p:txBody>
      </p:sp>
      <p:sp>
        <p:nvSpPr>
          <p:cNvPr id="12" name="TextBox 11">
            <a:extLst>
              <a:ext uri="{FF2B5EF4-FFF2-40B4-BE49-F238E27FC236}">
                <a16:creationId xmlns:a16="http://schemas.microsoft.com/office/drawing/2014/main" id="{78B290D3-1276-4CB2-A519-180AFA042A5A}"/>
              </a:ext>
            </a:extLst>
          </p:cNvPr>
          <p:cNvSpPr txBox="1"/>
          <p:nvPr/>
        </p:nvSpPr>
        <p:spPr>
          <a:xfrm>
            <a:off x="203358" y="3363652"/>
            <a:ext cx="9642771" cy="584775"/>
          </a:xfrm>
          <a:prstGeom prst="rect">
            <a:avLst/>
          </a:prstGeom>
          <a:noFill/>
        </p:spPr>
        <p:txBody>
          <a:bodyPr wrap="square" rtlCol="0">
            <a:spAutoFit/>
          </a:bodyPr>
          <a:lstStyle/>
          <a:p>
            <a:r>
              <a:rPr lang="fr-FR" sz="3200" dirty="0">
                <a:solidFill>
                  <a:srgbClr val="115076"/>
                </a:solidFill>
              </a:rPr>
              <a:t>2] </a:t>
            </a:r>
            <a:r>
              <a:rPr lang="de-DE" sz="3200" dirty="0">
                <a:solidFill>
                  <a:srgbClr val="115076"/>
                </a:solidFill>
              </a:rPr>
              <a:t>Mir gefällt es nicht, Schlagzeug zu spielen.</a:t>
            </a:r>
            <a:endParaRPr lang="fr-FR" sz="3200" dirty="0">
              <a:solidFill>
                <a:srgbClr val="115076"/>
              </a:solidFill>
            </a:endParaRPr>
          </a:p>
        </p:txBody>
      </p:sp>
      <p:sp>
        <p:nvSpPr>
          <p:cNvPr id="13" name="TextBox 12">
            <a:extLst>
              <a:ext uri="{FF2B5EF4-FFF2-40B4-BE49-F238E27FC236}">
                <a16:creationId xmlns:a16="http://schemas.microsoft.com/office/drawing/2014/main" id="{6AD29AD3-CADD-4935-BDEF-2AB3FD707BA4}"/>
              </a:ext>
            </a:extLst>
          </p:cNvPr>
          <p:cNvSpPr txBox="1"/>
          <p:nvPr/>
        </p:nvSpPr>
        <p:spPr>
          <a:xfrm>
            <a:off x="203357" y="4249976"/>
            <a:ext cx="11198087" cy="1077218"/>
          </a:xfrm>
          <a:prstGeom prst="rect">
            <a:avLst/>
          </a:prstGeom>
          <a:noFill/>
        </p:spPr>
        <p:txBody>
          <a:bodyPr wrap="square" rtlCol="0">
            <a:spAutoFit/>
          </a:bodyPr>
          <a:lstStyle/>
          <a:p>
            <a:r>
              <a:rPr lang="fr-FR" sz="3200" dirty="0">
                <a:solidFill>
                  <a:srgbClr val="115076"/>
                </a:solidFill>
              </a:rPr>
              <a:t>3] </a:t>
            </a:r>
            <a:r>
              <a:rPr lang="de-DE" sz="3200" dirty="0">
                <a:solidFill>
                  <a:srgbClr val="115076"/>
                </a:solidFill>
              </a:rPr>
              <a:t>Mein Vater hat mir ein Schlagzeug gegeben. </a:t>
            </a:r>
            <a:br>
              <a:rPr lang="de-DE" sz="3200" dirty="0">
                <a:solidFill>
                  <a:srgbClr val="115076"/>
                </a:solidFill>
              </a:rPr>
            </a:br>
            <a:endParaRPr lang="fr-FR" sz="3200" dirty="0">
              <a:solidFill>
                <a:srgbClr val="115076"/>
              </a:solidFill>
            </a:endParaRPr>
          </a:p>
        </p:txBody>
      </p:sp>
      <p:pic>
        <p:nvPicPr>
          <p:cNvPr id="8" name="Picture 7" descr="A picture containing text, vector graphics&#10;&#10;Description automatically generated">
            <a:extLst>
              <a:ext uri="{FF2B5EF4-FFF2-40B4-BE49-F238E27FC236}">
                <a16:creationId xmlns:a16="http://schemas.microsoft.com/office/drawing/2014/main" id="{4F8E9B09-37C8-46D2-8E3C-0B7985A5F0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5256" y="2022811"/>
            <a:ext cx="2259913" cy="2532416"/>
          </a:xfrm>
          <a:prstGeom prst="rect">
            <a:avLst/>
          </a:prstGeom>
        </p:spPr>
      </p:pic>
    </p:spTree>
    <p:extLst>
      <p:ext uri="{BB962C8B-B14F-4D97-AF65-F5344CB8AC3E}">
        <p14:creationId xmlns:p14="http://schemas.microsoft.com/office/powerpoint/2010/main" val="312230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439874" cy="869950"/>
          </a:xfrm>
          <a:prstGeom prst="rect">
            <a:avLst/>
          </a:prstGeom>
        </p:spPr>
      </p:pic>
      <p:sp>
        <p:nvSpPr>
          <p:cNvPr id="4" name="Title 3"/>
          <p:cNvSpPr>
            <a:spLocks noGrp="1"/>
          </p:cNvSpPr>
          <p:nvPr>
            <p:ph type="title"/>
          </p:nvPr>
        </p:nvSpPr>
        <p:spPr>
          <a:xfrm>
            <a:off x="0" y="294041"/>
            <a:ext cx="5393410" cy="707849"/>
          </a:xfrm>
        </p:spPr>
        <p:txBody>
          <a:bodyPr>
            <a:normAutofit/>
          </a:bodyPr>
          <a:lstStyle/>
          <a:p>
            <a:r>
              <a:rPr lang="en-GB" sz="3600" b="1" dirty="0" err="1">
                <a:solidFill>
                  <a:schemeClr val="bg1"/>
                </a:solidFill>
              </a:rPr>
              <a:t>Phonetik</a:t>
            </a:r>
            <a:r>
              <a:rPr lang="en-GB" sz="3600" b="1" dirty="0">
                <a:solidFill>
                  <a:schemeClr val="bg1"/>
                </a:solidFill>
              </a:rPr>
              <a:t>/ </a:t>
            </a:r>
            <a:r>
              <a:rPr lang="en-GB" sz="3600" b="1" dirty="0" err="1">
                <a:solidFill>
                  <a:schemeClr val="bg1"/>
                </a:solidFill>
              </a:rPr>
              <a:t>Vokabeln</a:t>
            </a:r>
            <a:endParaRPr lang="en-GB" sz="3600" b="1" dirty="0">
              <a:solidFill>
                <a:schemeClr val="bg1"/>
              </a:solidFill>
            </a:endParaRPr>
          </a:p>
        </p:txBody>
      </p:sp>
      <p:sp>
        <p:nvSpPr>
          <p:cNvPr id="28" name="Rounded Rectangle 11">
            <a:extLst>
              <a:ext uri="{FF2B5EF4-FFF2-40B4-BE49-F238E27FC236}">
                <a16:creationId xmlns:a16="http://schemas.microsoft.com/office/drawing/2014/main" id="{2F86E784-40C0-4E39-9C58-C3434AE91CB8}"/>
              </a:ext>
            </a:extLst>
          </p:cNvPr>
          <p:cNvSpPr/>
          <p:nvPr/>
        </p:nvSpPr>
        <p:spPr>
          <a:xfrm>
            <a:off x="9588317" y="447505"/>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sprechen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hören</a:t>
            </a:r>
            <a:endParaRPr lang="en-GB" b="1" dirty="0">
              <a:solidFill>
                <a:prstClr val="white"/>
              </a:solidFill>
              <a:latin typeface="Century Gothic" panose="020B0502020202020204" pitchFamily="34" charset="0"/>
            </a:endParaRPr>
          </a:p>
        </p:txBody>
      </p:sp>
      <p:sp>
        <p:nvSpPr>
          <p:cNvPr id="17" name="CuadroTexto 2">
            <a:extLst>
              <a:ext uri="{FF2B5EF4-FFF2-40B4-BE49-F238E27FC236}">
                <a16:creationId xmlns:a16="http://schemas.microsoft.com/office/drawing/2014/main" id="{54D86FCD-9FBE-433D-920C-D9DA936E8110}"/>
              </a:ext>
            </a:extLst>
          </p:cNvPr>
          <p:cNvSpPr txBox="1"/>
          <p:nvPr/>
        </p:nvSpPr>
        <p:spPr>
          <a:xfrm>
            <a:off x="6575182" y="813316"/>
            <a:ext cx="18778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4472C4">
                    <a:lumMod val="50000"/>
                  </a:srgbClr>
                </a:solidFill>
                <a:latin typeface="Century Gothic" panose="020F0302020204030204"/>
              </a:rPr>
              <a:t>Person</a:t>
            </a:r>
            <a:r>
              <a:rPr kumimoji="0" lang="es-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a:t>
            </a:r>
          </a:p>
        </p:txBody>
      </p:sp>
      <p:graphicFrame>
        <p:nvGraphicFramePr>
          <p:cNvPr id="29" name="Tabla 1">
            <a:extLst>
              <a:ext uri="{FF2B5EF4-FFF2-40B4-BE49-F238E27FC236}">
                <a16:creationId xmlns:a16="http://schemas.microsoft.com/office/drawing/2014/main" id="{7DB547AC-E5F1-43E8-9F91-74DFE49397E9}"/>
              </a:ext>
            </a:extLst>
          </p:cNvPr>
          <p:cNvGraphicFramePr>
            <a:graphicFrameLocks noGrp="1"/>
          </p:cNvGraphicFramePr>
          <p:nvPr>
            <p:extLst>
              <p:ext uri="{D42A27DB-BD31-4B8C-83A1-F6EECF244321}">
                <p14:modId xmlns:p14="http://schemas.microsoft.com/office/powerpoint/2010/main" val="2252209536"/>
              </p:ext>
            </p:extLst>
          </p:nvPr>
        </p:nvGraphicFramePr>
        <p:xfrm>
          <a:off x="385988" y="1613462"/>
          <a:ext cx="5336989" cy="4289615"/>
        </p:xfrm>
        <a:graphic>
          <a:graphicData uri="http://schemas.openxmlformats.org/drawingml/2006/table">
            <a:tbl>
              <a:tblPr firstRow="1" bandRow="1">
                <a:tableStyleId>{ED083AE6-46FA-4A59-8FB0-9F97EB10719F}</a:tableStyleId>
              </a:tblPr>
              <a:tblGrid>
                <a:gridCol w="740213">
                  <a:extLst>
                    <a:ext uri="{9D8B030D-6E8A-4147-A177-3AD203B41FA5}">
                      <a16:colId xmlns:a16="http://schemas.microsoft.com/office/drawing/2014/main" val="3510706450"/>
                    </a:ext>
                  </a:extLst>
                </a:gridCol>
                <a:gridCol w="4596776">
                  <a:extLst>
                    <a:ext uri="{9D8B030D-6E8A-4147-A177-3AD203B41FA5}">
                      <a16:colId xmlns:a16="http://schemas.microsoft.com/office/drawing/2014/main" val="3670689604"/>
                    </a:ext>
                  </a:extLst>
                </a:gridCol>
              </a:tblGrid>
              <a:tr h="857923">
                <a:tc>
                  <a:txBody>
                    <a:bodyPr/>
                    <a:lstStyle/>
                    <a:p>
                      <a:pPr algn="ctr"/>
                      <a:endParaRPr lang="es-GB" sz="2200" b="1" dirty="0">
                        <a:solidFill>
                          <a:srgbClr val="203864"/>
                        </a:solidFill>
                        <a:latin typeface="Century Gothic" panose="020B0502020202020204" pitchFamily="34" charset="0"/>
                      </a:endParaRPr>
                    </a:p>
                  </a:txBody>
                  <a:tcPr anchor="ctr"/>
                </a:tc>
                <a:tc>
                  <a:txBody>
                    <a:bodyPr/>
                    <a:lstStyle/>
                    <a:p>
                      <a:pPr algn="ctr"/>
                      <a:r>
                        <a:rPr lang="en-US" sz="2000" b="1" dirty="0">
                          <a:solidFill>
                            <a:srgbClr val="203864"/>
                          </a:solidFill>
                          <a:latin typeface="Century Gothic" panose="020B0502020202020204" pitchFamily="34" charset="0"/>
                        </a:rPr>
                        <a:t>Lies die </a:t>
                      </a:r>
                      <a:r>
                        <a:rPr lang="en-US" sz="2000" b="1" dirty="0" err="1">
                          <a:solidFill>
                            <a:srgbClr val="203864"/>
                          </a:solidFill>
                          <a:latin typeface="Century Gothic" panose="020B0502020202020204" pitchFamily="34" charset="0"/>
                        </a:rPr>
                        <a:t>Wörter</a:t>
                      </a:r>
                      <a:r>
                        <a:rPr lang="en-US" sz="2000" b="1" dirty="0">
                          <a:solidFill>
                            <a:srgbClr val="203864"/>
                          </a:solidFill>
                          <a:latin typeface="Century Gothic" panose="020B0502020202020204" pitchFamily="34" charset="0"/>
                        </a:rPr>
                        <a:t> </a:t>
                      </a:r>
                      <a:r>
                        <a:rPr lang="en-US" sz="2000" b="1" dirty="0" err="1">
                          <a:solidFill>
                            <a:srgbClr val="203864"/>
                          </a:solidFill>
                          <a:latin typeface="Century Gothic" panose="020B0502020202020204" pitchFamily="34" charset="0"/>
                        </a:rPr>
                        <a:t>vor</a:t>
                      </a:r>
                      <a:r>
                        <a:rPr lang="en-US" sz="2000" b="1" dirty="0">
                          <a:solidFill>
                            <a:srgbClr val="203864"/>
                          </a:solidFill>
                          <a:latin typeface="Century Gothic" panose="020B0502020202020204" pitchFamily="34" charset="0"/>
                        </a:rPr>
                        <a:t>.</a:t>
                      </a:r>
                      <a:endParaRPr lang="es-GB" sz="2000" b="1"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2698085184"/>
                  </a:ext>
                </a:extLst>
              </a:tr>
              <a:tr h="857923">
                <a:tc>
                  <a:txBody>
                    <a:bodyPr/>
                    <a:lstStyle/>
                    <a:p>
                      <a:pPr algn="ctr"/>
                      <a:r>
                        <a:rPr lang="es-GB" sz="2200" b="1" dirty="0">
                          <a:solidFill>
                            <a:srgbClr val="203864"/>
                          </a:solidFill>
                          <a:latin typeface="Century Gothic" panose="020B0502020202020204" pitchFamily="34" charset="0"/>
                        </a:rPr>
                        <a:t>1</a:t>
                      </a:r>
                    </a:p>
                  </a:txBody>
                  <a:tcPr anchor="ctr"/>
                </a:tc>
                <a:tc>
                  <a:txBody>
                    <a:bodyPr/>
                    <a:lstStyle/>
                    <a:p>
                      <a:pPr algn="ctr"/>
                      <a:r>
                        <a:rPr lang="en-US" sz="2000" b="0" dirty="0" err="1">
                          <a:solidFill>
                            <a:srgbClr val="203864"/>
                          </a:solidFill>
                          <a:latin typeface="Century Gothic" panose="020B0502020202020204" pitchFamily="34" charset="0"/>
                        </a:rPr>
                        <a:t>erklären</a:t>
                      </a:r>
                      <a:r>
                        <a:rPr lang="es-GB" sz="2000" b="0" dirty="0">
                          <a:solidFill>
                            <a:srgbClr val="203864"/>
                          </a:solidFill>
                          <a:latin typeface="Century Gothic" panose="020B0502020202020204" pitchFamily="34" charset="0"/>
                        </a:rPr>
                        <a:t> – </a:t>
                      </a:r>
                      <a:r>
                        <a:rPr lang="en-US" sz="2000" b="0" dirty="0" err="1">
                          <a:solidFill>
                            <a:srgbClr val="203864"/>
                          </a:solidFill>
                          <a:latin typeface="Century Gothic" panose="020B0502020202020204" pitchFamily="34" charset="0"/>
                        </a:rPr>
                        <a:t>erlauben</a:t>
                      </a:r>
                      <a:r>
                        <a:rPr lang="es-GB" sz="2000" b="0" dirty="0">
                          <a:solidFill>
                            <a:srgbClr val="203864"/>
                          </a:solidFill>
                          <a:latin typeface="Century Gothic" panose="020B0502020202020204" pitchFamily="34" charset="0"/>
                        </a:rPr>
                        <a:t> – </a:t>
                      </a:r>
                      <a:r>
                        <a:rPr lang="en-US" sz="2000" b="0" dirty="0" err="1">
                          <a:solidFill>
                            <a:srgbClr val="203864"/>
                          </a:solidFill>
                          <a:latin typeface="Century Gothic" panose="020B0502020202020204" pitchFamily="34" charset="0"/>
                        </a:rPr>
                        <a:t>erzählen</a:t>
                      </a:r>
                      <a:endParaRPr lang="es-GB" sz="2000" b="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4272284948"/>
                  </a:ext>
                </a:extLst>
              </a:tr>
              <a:tr h="857923">
                <a:tc>
                  <a:txBody>
                    <a:bodyPr/>
                    <a:lstStyle/>
                    <a:p>
                      <a:pPr algn="ctr"/>
                      <a:r>
                        <a:rPr lang="es-GB" sz="2200" b="1" dirty="0">
                          <a:solidFill>
                            <a:srgbClr val="203864"/>
                          </a:solidFill>
                          <a:latin typeface="Century Gothic" panose="020B0502020202020204" pitchFamily="34" charset="0"/>
                        </a:rPr>
                        <a:t>2</a:t>
                      </a:r>
                    </a:p>
                  </a:txBody>
                  <a:tcPr anchor="ctr"/>
                </a:tc>
                <a:tc>
                  <a:txBody>
                    <a:bodyPr/>
                    <a:lstStyle/>
                    <a:p>
                      <a:pPr algn="ctr"/>
                      <a:r>
                        <a:rPr lang="en-US" sz="2000" b="0" dirty="0" err="1">
                          <a:solidFill>
                            <a:srgbClr val="203864"/>
                          </a:solidFill>
                          <a:latin typeface="Century Gothic" panose="020B0502020202020204" pitchFamily="34" charset="0"/>
                        </a:rPr>
                        <a:t>versuchen</a:t>
                      </a:r>
                      <a:r>
                        <a:rPr lang="es-GB" sz="2000" b="0" dirty="0">
                          <a:solidFill>
                            <a:srgbClr val="203864"/>
                          </a:solidFill>
                          <a:latin typeface="Century Gothic" panose="020B0502020202020204" pitchFamily="34" charset="0"/>
                        </a:rPr>
                        <a:t> – </a:t>
                      </a:r>
                      <a:r>
                        <a:rPr lang="en-US" sz="2000" b="0" dirty="0">
                          <a:solidFill>
                            <a:srgbClr val="203864"/>
                          </a:solidFill>
                          <a:latin typeface="Century Gothic" panose="020B0502020202020204" pitchFamily="34" charset="0"/>
                        </a:rPr>
                        <a:t>tun</a:t>
                      </a:r>
                      <a:r>
                        <a:rPr lang="es-GB" sz="2000" b="0" dirty="0">
                          <a:solidFill>
                            <a:srgbClr val="203864"/>
                          </a:solidFill>
                          <a:latin typeface="Century Gothic" panose="020B0502020202020204" pitchFamily="34" charset="0"/>
                        </a:rPr>
                        <a:t> – </a:t>
                      </a:r>
                      <a:r>
                        <a:rPr lang="en-US" sz="2000" b="0" dirty="0" err="1">
                          <a:solidFill>
                            <a:srgbClr val="203864"/>
                          </a:solidFill>
                          <a:latin typeface="Century Gothic" panose="020B0502020202020204" pitchFamily="34" charset="0"/>
                        </a:rPr>
                        <a:t>Gefühl</a:t>
                      </a:r>
                      <a:endParaRPr lang="es-GB" sz="2000" b="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1541401161"/>
                  </a:ext>
                </a:extLst>
              </a:tr>
              <a:tr h="857923">
                <a:tc>
                  <a:txBody>
                    <a:bodyPr/>
                    <a:lstStyle/>
                    <a:p>
                      <a:pPr algn="ctr"/>
                      <a:r>
                        <a:rPr lang="es-GB" sz="2200" b="1" dirty="0">
                          <a:solidFill>
                            <a:srgbClr val="203864"/>
                          </a:solidFill>
                          <a:latin typeface="Century Gothic" panose="020B0502020202020204" pitchFamily="34" charset="0"/>
                        </a:rPr>
                        <a:t>3</a:t>
                      </a:r>
                    </a:p>
                  </a:txBody>
                  <a:tcPr anchor="ctr"/>
                </a:tc>
                <a:tc>
                  <a:txBody>
                    <a:bodyPr/>
                    <a:lstStyle/>
                    <a:p>
                      <a:pPr algn="ctr"/>
                      <a:r>
                        <a:rPr lang="en-US" sz="2000" b="0" dirty="0" err="1">
                          <a:solidFill>
                            <a:srgbClr val="203864"/>
                          </a:solidFill>
                          <a:latin typeface="Century Gothic" panose="020B0502020202020204" pitchFamily="34" charset="0"/>
                        </a:rPr>
                        <a:t>geholfen</a:t>
                      </a:r>
                      <a:r>
                        <a:rPr lang="es-GB" sz="2000" b="0" dirty="0">
                          <a:solidFill>
                            <a:srgbClr val="203864"/>
                          </a:solidFill>
                          <a:latin typeface="Century Gothic" panose="020B0502020202020204" pitchFamily="34" charset="0"/>
                        </a:rPr>
                        <a:t> – </a:t>
                      </a:r>
                      <a:r>
                        <a:rPr lang="en-US" sz="2000" b="0" dirty="0" err="1">
                          <a:solidFill>
                            <a:srgbClr val="203864"/>
                          </a:solidFill>
                          <a:latin typeface="Century Gothic" panose="020B0502020202020204" pitchFamily="34" charset="0"/>
                        </a:rPr>
                        <a:t>gehören</a:t>
                      </a:r>
                      <a:r>
                        <a:rPr lang="es-GB" sz="2000" b="0" dirty="0">
                          <a:solidFill>
                            <a:srgbClr val="203864"/>
                          </a:solidFill>
                          <a:latin typeface="Century Gothic" panose="020B0502020202020204" pitchFamily="34" charset="0"/>
                        </a:rPr>
                        <a:t> – </a:t>
                      </a:r>
                      <a:r>
                        <a:rPr lang="en-US" sz="2000" b="0" dirty="0" err="1">
                          <a:solidFill>
                            <a:srgbClr val="203864"/>
                          </a:solidFill>
                          <a:latin typeface="Century Gothic" panose="020B0502020202020204" pitchFamily="34" charset="0"/>
                        </a:rPr>
                        <a:t>gefallen</a:t>
                      </a:r>
                      <a:endParaRPr lang="es-GB" sz="2000" b="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2062760149"/>
                  </a:ext>
                </a:extLst>
              </a:tr>
              <a:tr h="857923">
                <a:tc>
                  <a:txBody>
                    <a:bodyPr/>
                    <a:lstStyle/>
                    <a:p>
                      <a:pPr algn="ctr"/>
                      <a:r>
                        <a:rPr lang="es-GB" sz="2200" b="1" dirty="0">
                          <a:solidFill>
                            <a:srgbClr val="203864"/>
                          </a:solidFill>
                          <a:latin typeface="Century Gothic" panose="020B0502020202020204" pitchFamily="34" charset="0"/>
                        </a:rPr>
                        <a:t>4</a:t>
                      </a:r>
                    </a:p>
                  </a:txBody>
                  <a:tcPr anchor="ctr"/>
                </a:tc>
                <a:tc>
                  <a:txBody>
                    <a:bodyPr/>
                    <a:lstStyle/>
                    <a:p>
                      <a:pPr algn="ctr"/>
                      <a:r>
                        <a:rPr lang="en-US" sz="2000" b="0" dirty="0" err="1">
                          <a:solidFill>
                            <a:srgbClr val="203864"/>
                          </a:solidFill>
                          <a:latin typeface="Century Gothic" panose="020B0502020202020204" pitchFamily="34" charset="0"/>
                        </a:rPr>
                        <a:t>gegeben</a:t>
                      </a:r>
                      <a:r>
                        <a:rPr lang="en-US" sz="2000" b="0" dirty="0">
                          <a:solidFill>
                            <a:srgbClr val="203864"/>
                          </a:solidFill>
                          <a:latin typeface="Century Gothic" panose="020B0502020202020204" pitchFamily="34" charset="0"/>
                        </a:rPr>
                        <a:t> </a:t>
                      </a:r>
                      <a:r>
                        <a:rPr lang="es-GB" sz="2000" b="0" dirty="0">
                          <a:solidFill>
                            <a:srgbClr val="203864"/>
                          </a:solidFill>
                          <a:latin typeface="Century Gothic" panose="020B0502020202020204" pitchFamily="34" charset="0"/>
                        </a:rPr>
                        <a:t>– </a:t>
                      </a:r>
                      <a:r>
                        <a:rPr lang="en-US" sz="2000" b="0" dirty="0" err="1">
                          <a:solidFill>
                            <a:srgbClr val="203864"/>
                          </a:solidFill>
                          <a:latin typeface="Century Gothic" panose="020B0502020202020204" pitchFamily="34" charset="0"/>
                        </a:rPr>
                        <a:t>verstecken</a:t>
                      </a:r>
                      <a:r>
                        <a:rPr lang="en-US" sz="2000" b="0" dirty="0">
                          <a:solidFill>
                            <a:srgbClr val="203864"/>
                          </a:solidFill>
                          <a:latin typeface="Century Gothic" panose="020B0502020202020204" pitchFamily="34" charset="0"/>
                        </a:rPr>
                        <a:t> </a:t>
                      </a:r>
                      <a:r>
                        <a:rPr lang="es-GB" sz="2000" b="0" dirty="0">
                          <a:solidFill>
                            <a:srgbClr val="203864"/>
                          </a:solidFill>
                          <a:latin typeface="Century Gothic" panose="020B0502020202020204" pitchFamily="34" charset="0"/>
                        </a:rPr>
                        <a:t>–</a:t>
                      </a:r>
                      <a:r>
                        <a:rPr lang="en-US" sz="2000" b="0" dirty="0">
                          <a:solidFill>
                            <a:srgbClr val="203864"/>
                          </a:solidFill>
                          <a:latin typeface="Century Gothic" panose="020B0502020202020204" pitchFamily="34" charset="0"/>
                        </a:rPr>
                        <a:t> </a:t>
                      </a:r>
                      <a:r>
                        <a:rPr lang="en-US" sz="2000" b="0" dirty="0" err="1">
                          <a:solidFill>
                            <a:srgbClr val="203864"/>
                          </a:solidFill>
                          <a:latin typeface="Century Gothic" panose="020B0502020202020204" pitchFamily="34" charset="0"/>
                        </a:rPr>
                        <a:t>schwer</a:t>
                      </a:r>
                      <a:endParaRPr lang="es-GB" sz="2000" b="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2635453238"/>
                  </a:ext>
                </a:extLst>
              </a:tr>
            </a:tbl>
          </a:graphicData>
        </a:graphic>
      </p:graphicFrame>
      <p:graphicFrame>
        <p:nvGraphicFramePr>
          <p:cNvPr id="30" name="Tabla 11">
            <a:extLst>
              <a:ext uri="{FF2B5EF4-FFF2-40B4-BE49-F238E27FC236}">
                <a16:creationId xmlns:a16="http://schemas.microsoft.com/office/drawing/2014/main" id="{DAE1DD44-CDBE-4980-BB92-DB21459D0609}"/>
              </a:ext>
            </a:extLst>
          </p:cNvPr>
          <p:cNvGraphicFramePr>
            <a:graphicFrameLocks noGrp="1"/>
          </p:cNvGraphicFramePr>
          <p:nvPr>
            <p:extLst>
              <p:ext uri="{D42A27DB-BD31-4B8C-83A1-F6EECF244321}">
                <p14:modId xmlns:p14="http://schemas.microsoft.com/office/powerpoint/2010/main" val="3246576962"/>
              </p:ext>
            </p:extLst>
          </p:nvPr>
        </p:nvGraphicFramePr>
        <p:xfrm>
          <a:off x="5868988" y="1613461"/>
          <a:ext cx="5930757" cy="4289615"/>
        </p:xfrm>
        <a:graphic>
          <a:graphicData uri="http://schemas.openxmlformats.org/drawingml/2006/table">
            <a:tbl>
              <a:tblPr firstRow="1" bandRow="1">
                <a:tableStyleId>{ED083AE6-46FA-4A59-8FB0-9F97EB10719F}</a:tableStyleId>
              </a:tblPr>
              <a:tblGrid>
                <a:gridCol w="441929">
                  <a:extLst>
                    <a:ext uri="{9D8B030D-6E8A-4147-A177-3AD203B41FA5}">
                      <a16:colId xmlns:a16="http://schemas.microsoft.com/office/drawing/2014/main" val="3510706450"/>
                    </a:ext>
                  </a:extLst>
                </a:gridCol>
                <a:gridCol w="2879494">
                  <a:extLst>
                    <a:ext uri="{9D8B030D-6E8A-4147-A177-3AD203B41FA5}">
                      <a16:colId xmlns:a16="http://schemas.microsoft.com/office/drawing/2014/main" val="3670689604"/>
                    </a:ext>
                  </a:extLst>
                </a:gridCol>
                <a:gridCol w="2609334">
                  <a:extLst>
                    <a:ext uri="{9D8B030D-6E8A-4147-A177-3AD203B41FA5}">
                      <a16:colId xmlns:a16="http://schemas.microsoft.com/office/drawing/2014/main" val="2343210112"/>
                    </a:ext>
                  </a:extLst>
                </a:gridCol>
              </a:tblGrid>
              <a:tr h="857923">
                <a:tc>
                  <a:txBody>
                    <a:bodyPr/>
                    <a:lstStyle/>
                    <a:p>
                      <a:pPr algn="ctr"/>
                      <a:endParaRPr lang="es-GB" sz="2200" b="1" dirty="0">
                        <a:solidFill>
                          <a:srgbClr val="203864"/>
                        </a:solidFill>
                        <a:latin typeface="Century Gothic" panose="020B0502020202020204" pitchFamily="34" charset="0"/>
                      </a:endParaRPr>
                    </a:p>
                  </a:txBody>
                  <a:tcPr anchor="ctr"/>
                </a:tc>
                <a:tc>
                  <a:txBody>
                    <a:bodyPr/>
                    <a:lstStyle/>
                    <a:p>
                      <a:pPr algn="ctr"/>
                      <a:endParaRPr lang="es-GB" sz="2000" b="1" dirty="0">
                        <a:solidFill>
                          <a:srgbClr val="203864"/>
                        </a:solidFill>
                        <a:latin typeface="Century Gothic" panose="020B0502020202020204" pitchFamily="34" charset="0"/>
                      </a:endParaRPr>
                    </a:p>
                  </a:txBody>
                  <a:tcPr anchor="ctr"/>
                </a:tc>
                <a:tc>
                  <a:txBody>
                    <a:bodyPr/>
                    <a:lstStyle/>
                    <a:p>
                      <a:pPr algn="ctr"/>
                      <a:r>
                        <a:rPr lang="en-GB" sz="2000" b="1" dirty="0" err="1">
                          <a:solidFill>
                            <a:srgbClr val="203864"/>
                          </a:solidFill>
                          <a:latin typeface="Century Gothic" panose="020B0502020202020204" pitchFamily="34" charset="0"/>
                        </a:rPr>
                        <a:t>Schreib</a:t>
                      </a:r>
                      <a:r>
                        <a:rPr lang="en-GB" sz="2000" b="1" dirty="0">
                          <a:solidFill>
                            <a:srgbClr val="203864"/>
                          </a:solidFill>
                          <a:latin typeface="Century Gothic" panose="020B0502020202020204" pitchFamily="34" charset="0"/>
                        </a:rPr>
                        <a:t> die </a:t>
                      </a:r>
                      <a:r>
                        <a:rPr lang="en-GB" sz="2000" b="1" dirty="0" err="1">
                          <a:solidFill>
                            <a:srgbClr val="203864"/>
                          </a:solidFill>
                          <a:latin typeface="Century Gothic" panose="020B0502020202020204" pitchFamily="34" charset="0"/>
                        </a:rPr>
                        <a:t>Reihenfolge</a:t>
                      </a:r>
                      <a:r>
                        <a:rPr lang="en-GB" sz="2000" b="1" dirty="0">
                          <a:solidFill>
                            <a:srgbClr val="203864"/>
                          </a:solidFill>
                          <a:latin typeface="Century Gothic" panose="020B0502020202020204" pitchFamily="34" charset="0"/>
                        </a:rPr>
                        <a:t> auf.</a:t>
                      </a:r>
                      <a:endParaRPr lang="es-GB" sz="2000" b="1"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2698085184"/>
                  </a:ext>
                </a:extLst>
              </a:tr>
              <a:tr h="857923">
                <a:tc>
                  <a:txBody>
                    <a:bodyPr/>
                    <a:lstStyle/>
                    <a:p>
                      <a:pPr algn="ctr"/>
                      <a:r>
                        <a:rPr lang="es-GB" sz="2200" b="1" dirty="0">
                          <a:solidFill>
                            <a:srgbClr val="203864"/>
                          </a:solidFill>
                          <a:latin typeface="Century Gothic" panose="020B0502020202020204" pitchFamily="34" charset="0"/>
                        </a:rPr>
                        <a:t>1</a:t>
                      </a:r>
                    </a:p>
                  </a:txBody>
                  <a:tcPr anchor="ctr"/>
                </a:tc>
                <a:tc>
                  <a:txBody>
                    <a:bodyPr/>
                    <a:lstStyle/>
                    <a:p>
                      <a:pPr algn="ctr"/>
                      <a:r>
                        <a:rPr lang="es-GB" sz="2000" b="1" dirty="0">
                          <a:solidFill>
                            <a:srgbClr val="203864"/>
                          </a:solidFill>
                          <a:latin typeface="Century Gothic" panose="020B0502020202020204" pitchFamily="34" charset="0"/>
                        </a:rPr>
                        <a:t>a</a:t>
                      </a:r>
                      <a:r>
                        <a:rPr lang="es-GB" sz="2000" b="0" dirty="0">
                          <a:solidFill>
                            <a:srgbClr val="203864"/>
                          </a:solidFill>
                          <a:latin typeface="Century Gothic" panose="020B0502020202020204" pitchFamily="34" charset="0"/>
                        </a:rPr>
                        <a:t>) </a:t>
                      </a:r>
                      <a:r>
                        <a:rPr lang="en-US" sz="2000" b="0" dirty="0">
                          <a:solidFill>
                            <a:srgbClr val="203864"/>
                          </a:solidFill>
                          <a:latin typeface="Century Gothic" panose="020B0502020202020204" pitchFamily="34" charset="0"/>
                        </a:rPr>
                        <a:t>her, to her, you</a:t>
                      </a:r>
                      <a:r>
                        <a:rPr lang="es-GB" sz="2000" b="0" dirty="0">
                          <a:solidFill>
                            <a:srgbClr val="203864"/>
                          </a:solidFill>
                          <a:latin typeface="Century Gothic" panose="020B0502020202020204" pitchFamily="34" charset="0"/>
                        </a:rPr>
                        <a:t> </a:t>
                      </a:r>
                      <a:br>
                        <a:rPr lang="en-GB" sz="2000" b="0" dirty="0">
                          <a:solidFill>
                            <a:srgbClr val="203864"/>
                          </a:solidFill>
                          <a:latin typeface="Century Gothic" panose="020B0502020202020204" pitchFamily="34" charset="0"/>
                        </a:rPr>
                      </a:br>
                      <a:r>
                        <a:rPr lang="es-GB" sz="2000" b="1" dirty="0">
                          <a:solidFill>
                            <a:srgbClr val="203864"/>
                          </a:solidFill>
                          <a:latin typeface="Century Gothic" panose="020B0502020202020204" pitchFamily="34" charset="0"/>
                        </a:rPr>
                        <a:t>b</a:t>
                      </a:r>
                      <a:r>
                        <a:rPr lang="es-GB" sz="2000" b="0" dirty="0">
                          <a:solidFill>
                            <a:srgbClr val="203864"/>
                          </a:solidFill>
                          <a:latin typeface="Century Gothic" panose="020B0502020202020204" pitchFamily="34" charset="0"/>
                        </a:rPr>
                        <a:t>) </a:t>
                      </a:r>
                      <a:r>
                        <a:rPr lang="en-US" sz="2000" b="0" dirty="0">
                          <a:solidFill>
                            <a:srgbClr val="203864"/>
                          </a:solidFill>
                          <a:latin typeface="Century Gothic" panose="020B0502020202020204" pitchFamily="34" charset="0"/>
                        </a:rPr>
                        <a:t>fit </a:t>
                      </a:r>
                      <a:r>
                        <a:rPr lang="es-GB" sz="2000" b="1" dirty="0">
                          <a:solidFill>
                            <a:srgbClr val="203864"/>
                          </a:solidFill>
                          <a:latin typeface="Century Gothic" panose="020B0502020202020204" pitchFamily="34" charset="0"/>
                        </a:rPr>
                        <a:t>c</a:t>
                      </a:r>
                      <a:r>
                        <a:rPr lang="es-GB" sz="2000" b="0" dirty="0">
                          <a:solidFill>
                            <a:srgbClr val="203864"/>
                          </a:solidFill>
                          <a:latin typeface="Century Gothic" panose="020B0502020202020204" pitchFamily="34" charset="0"/>
                        </a:rPr>
                        <a:t>) </a:t>
                      </a:r>
                      <a:r>
                        <a:rPr lang="en-US" sz="2000" b="0" dirty="0">
                          <a:solidFill>
                            <a:srgbClr val="203864"/>
                          </a:solidFill>
                          <a:latin typeface="Century Gothic" panose="020B0502020202020204" pitchFamily="34" charset="0"/>
                        </a:rPr>
                        <a:t>story, history</a:t>
                      </a:r>
                      <a:endParaRPr lang="es-GB" sz="2000" b="0" dirty="0">
                        <a:solidFill>
                          <a:srgbClr val="203864"/>
                        </a:solidFill>
                        <a:latin typeface="Century Gothic" panose="020B0502020202020204" pitchFamily="34" charset="0"/>
                      </a:endParaRPr>
                    </a:p>
                  </a:txBody>
                  <a:tcPr anchor="ctr"/>
                </a:tc>
                <a:tc>
                  <a:txBody>
                    <a:bodyPr/>
                    <a:lstStyle/>
                    <a:p>
                      <a:pPr algn="ctr"/>
                      <a:endParaRPr lang="es-GB" sz="2000" b="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4272284948"/>
                  </a:ext>
                </a:extLst>
              </a:tr>
              <a:tr h="857923">
                <a:tc>
                  <a:txBody>
                    <a:bodyPr/>
                    <a:lstStyle/>
                    <a:p>
                      <a:pPr algn="ctr"/>
                      <a:r>
                        <a:rPr lang="es-GB" sz="2200" b="1" dirty="0">
                          <a:solidFill>
                            <a:srgbClr val="203864"/>
                          </a:solidFill>
                          <a:latin typeface="Century Gothic" panose="020B0502020202020204" pitchFamily="34" charset="0"/>
                        </a:rPr>
                        <a:t>2</a:t>
                      </a:r>
                    </a:p>
                  </a:txBody>
                  <a:tcPr anchor="ctr"/>
                </a:tc>
                <a:tc>
                  <a:txBody>
                    <a:bodyPr/>
                    <a:lstStyle/>
                    <a:p>
                      <a:pPr algn="ctr"/>
                      <a:r>
                        <a:rPr lang="es-GB" sz="2000" b="1" dirty="0">
                          <a:solidFill>
                            <a:srgbClr val="203864"/>
                          </a:solidFill>
                          <a:latin typeface="Century Gothic" panose="020B0502020202020204" pitchFamily="34" charset="0"/>
                        </a:rPr>
                        <a:t>a</a:t>
                      </a:r>
                      <a:r>
                        <a:rPr lang="es-GB" sz="2000" b="0" dirty="0">
                          <a:solidFill>
                            <a:srgbClr val="203864"/>
                          </a:solidFill>
                          <a:latin typeface="Century Gothic" panose="020B0502020202020204" pitchFamily="34" charset="0"/>
                        </a:rPr>
                        <a:t>) </a:t>
                      </a:r>
                      <a:r>
                        <a:rPr lang="en-US" sz="2000" b="0" dirty="0">
                          <a:solidFill>
                            <a:srgbClr val="203864"/>
                          </a:solidFill>
                          <a:latin typeface="Century Gothic" panose="020B0502020202020204" pitchFamily="34" charset="0"/>
                        </a:rPr>
                        <a:t>to laugh </a:t>
                      </a:r>
                      <a:r>
                        <a:rPr lang="en-US" sz="2000" b="1" dirty="0">
                          <a:solidFill>
                            <a:srgbClr val="203864"/>
                          </a:solidFill>
                          <a:latin typeface="Century Gothic" panose="020B0502020202020204" pitchFamily="34" charset="0"/>
                        </a:rPr>
                        <a:t>b</a:t>
                      </a:r>
                      <a:r>
                        <a:rPr lang="en-US" sz="2000" b="0" dirty="0">
                          <a:solidFill>
                            <a:srgbClr val="203864"/>
                          </a:solidFill>
                          <a:latin typeface="Century Gothic" panose="020B0502020202020204" pitchFamily="34" charset="0"/>
                        </a:rPr>
                        <a:t>) glass </a:t>
                      </a:r>
                      <a:br>
                        <a:rPr lang="en-US" sz="2000" b="0" dirty="0">
                          <a:solidFill>
                            <a:srgbClr val="203864"/>
                          </a:solidFill>
                          <a:latin typeface="Century Gothic" panose="020B0502020202020204" pitchFamily="34" charset="0"/>
                        </a:rPr>
                      </a:br>
                      <a:r>
                        <a:rPr lang="en-US" sz="2000" b="1" dirty="0">
                          <a:solidFill>
                            <a:srgbClr val="203864"/>
                          </a:solidFill>
                          <a:latin typeface="Century Gothic" panose="020B0502020202020204" pitchFamily="34" charset="0"/>
                        </a:rPr>
                        <a:t>c</a:t>
                      </a:r>
                      <a:r>
                        <a:rPr lang="en-US" sz="2000" b="0" dirty="0">
                          <a:solidFill>
                            <a:srgbClr val="203864"/>
                          </a:solidFill>
                          <a:latin typeface="Century Gothic" panose="020B0502020202020204" pitchFamily="34" charset="0"/>
                        </a:rPr>
                        <a:t>) truth </a:t>
                      </a:r>
                      <a:endParaRPr lang="es-GB" sz="2000" b="0" dirty="0">
                        <a:solidFill>
                          <a:srgbClr val="203864"/>
                        </a:solidFill>
                        <a:latin typeface="Century Gothic" panose="020B0502020202020204" pitchFamily="34" charset="0"/>
                      </a:endParaRPr>
                    </a:p>
                  </a:txBody>
                  <a:tcPr anchor="ctr"/>
                </a:tc>
                <a:tc>
                  <a:txBody>
                    <a:bodyPr/>
                    <a:lstStyle/>
                    <a:p>
                      <a:pPr algn="ctr"/>
                      <a:endParaRPr lang="es-GB" sz="2000" b="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1541401161"/>
                  </a:ext>
                </a:extLst>
              </a:tr>
              <a:tr h="857923">
                <a:tc>
                  <a:txBody>
                    <a:bodyPr/>
                    <a:lstStyle/>
                    <a:p>
                      <a:pPr algn="ctr"/>
                      <a:r>
                        <a:rPr lang="es-GB" sz="2200" b="1" dirty="0">
                          <a:solidFill>
                            <a:srgbClr val="203864"/>
                          </a:solidFill>
                          <a:latin typeface="Century Gothic" panose="020B0502020202020204" pitchFamily="34" charset="0"/>
                        </a:rPr>
                        <a:t>3</a:t>
                      </a:r>
                    </a:p>
                  </a:txBody>
                  <a:tcPr anchor="ctr"/>
                </a:tc>
                <a:tc>
                  <a:txBody>
                    <a:bodyPr/>
                    <a:lstStyle/>
                    <a:p>
                      <a:pPr algn="ctr"/>
                      <a:r>
                        <a:rPr lang="es-GB" sz="2000" b="1" dirty="0">
                          <a:solidFill>
                            <a:srgbClr val="203864"/>
                          </a:solidFill>
                          <a:latin typeface="Century Gothic" panose="020B0502020202020204" pitchFamily="34" charset="0"/>
                        </a:rPr>
                        <a:t>a</a:t>
                      </a:r>
                      <a:r>
                        <a:rPr lang="en-US" sz="2000" b="0" dirty="0">
                          <a:solidFill>
                            <a:srgbClr val="203864"/>
                          </a:solidFill>
                          <a:latin typeface="Century Gothic" panose="020B0502020202020204" pitchFamily="34" charset="0"/>
                        </a:rPr>
                        <a:t>) opinion </a:t>
                      </a:r>
                      <a:r>
                        <a:rPr lang="es-GB" sz="2000" b="1" dirty="0">
                          <a:solidFill>
                            <a:srgbClr val="203864"/>
                          </a:solidFill>
                          <a:latin typeface="Century Gothic" panose="020B0502020202020204" pitchFamily="34" charset="0"/>
                        </a:rPr>
                        <a:t>b</a:t>
                      </a:r>
                      <a:r>
                        <a:rPr lang="es-GB" sz="2000" b="0" dirty="0">
                          <a:solidFill>
                            <a:srgbClr val="203864"/>
                          </a:solidFill>
                          <a:latin typeface="Century Gothic" panose="020B0502020202020204" pitchFamily="34" charset="0"/>
                        </a:rPr>
                        <a:t>) </a:t>
                      </a:r>
                      <a:r>
                        <a:rPr lang="en-US" sz="2000" b="0" dirty="0">
                          <a:solidFill>
                            <a:srgbClr val="203864"/>
                          </a:solidFill>
                          <a:latin typeface="Century Gothic" panose="020B0502020202020204" pitchFamily="34" charset="0"/>
                        </a:rPr>
                        <a:t>alone</a:t>
                      </a:r>
                      <a:r>
                        <a:rPr lang="es-GB" sz="2000" b="0" dirty="0">
                          <a:solidFill>
                            <a:srgbClr val="203864"/>
                          </a:solidFill>
                          <a:latin typeface="Century Gothic" panose="020B0502020202020204" pitchFamily="34" charset="0"/>
                        </a:rPr>
                        <a:t>  </a:t>
                      </a:r>
                      <a:r>
                        <a:rPr lang="es-GB" sz="2000" b="1" dirty="0">
                          <a:solidFill>
                            <a:srgbClr val="203864"/>
                          </a:solidFill>
                          <a:latin typeface="Century Gothic" panose="020B0502020202020204" pitchFamily="34" charset="0"/>
                        </a:rPr>
                        <a:t>c</a:t>
                      </a:r>
                      <a:r>
                        <a:rPr lang="es-GB" sz="2000" b="0" dirty="0">
                          <a:solidFill>
                            <a:srgbClr val="203864"/>
                          </a:solidFill>
                          <a:latin typeface="Century Gothic" panose="020B0502020202020204" pitchFamily="34" charset="0"/>
                        </a:rPr>
                        <a:t>) to </a:t>
                      </a:r>
                      <a:r>
                        <a:rPr lang="en-US" sz="2000" b="0" dirty="0">
                          <a:solidFill>
                            <a:srgbClr val="203864"/>
                          </a:solidFill>
                          <a:latin typeface="Century Gothic" panose="020B0502020202020204" pitchFamily="34" charset="0"/>
                        </a:rPr>
                        <a:t>share, divide</a:t>
                      </a:r>
                      <a:endParaRPr lang="es-GB" sz="2000" b="0" dirty="0">
                        <a:solidFill>
                          <a:srgbClr val="203864"/>
                        </a:solidFill>
                        <a:latin typeface="Century Gothic" panose="020B0502020202020204" pitchFamily="34" charset="0"/>
                      </a:endParaRPr>
                    </a:p>
                  </a:txBody>
                  <a:tcPr anchor="ctr"/>
                </a:tc>
                <a:tc>
                  <a:txBody>
                    <a:bodyPr/>
                    <a:lstStyle/>
                    <a:p>
                      <a:pPr algn="ctr"/>
                      <a:endParaRPr lang="es-GB" sz="2000" b="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2062760149"/>
                  </a:ext>
                </a:extLst>
              </a:tr>
              <a:tr h="857923">
                <a:tc>
                  <a:txBody>
                    <a:bodyPr/>
                    <a:lstStyle/>
                    <a:p>
                      <a:pPr algn="ctr"/>
                      <a:r>
                        <a:rPr lang="es-GB" sz="2200" b="1" dirty="0">
                          <a:solidFill>
                            <a:srgbClr val="203864"/>
                          </a:solidFill>
                          <a:latin typeface="Century Gothic" panose="020B0502020202020204" pitchFamily="34" charset="0"/>
                        </a:rPr>
                        <a:t>4</a:t>
                      </a:r>
                    </a:p>
                  </a:txBody>
                  <a:tcPr anchor="ctr"/>
                </a:tc>
                <a:tc>
                  <a:txBody>
                    <a:bodyPr/>
                    <a:lstStyle/>
                    <a:p>
                      <a:pPr algn="ctr"/>
                      <a:r>
                        <a:rPr lang="es-GB" sz="2000" b="1" dirty="0">
                          <a:solidFill>
                            <a:srgbClr val="203864"/>
                          </a:solidFill>
                          <a:latin typeface="Century Gothic" panose="020B0502020202020204" pitchFamily="34" charset="0"/>
                        </a:rPr>
                        <a:t>a</a:t>
                      </a:r>
                      <a:r>
                        <a:rPr lang="es-GB" sz="2000" b="0" dirty="0">
                          <a:solidFill>
                            <a:srgbClr val="203864"/>
                          </a:solidFill>
                          <a:latin typeface="Century Gothic" panose="020B0502020202020204" pitchFamily="34" charset="0"/>
                        </a:rPr>
                        <a:t>) </a:t>
                      </a:r>
                      <a:r>
                        <a:rPr lang="en-US" sz="2000" b="0" dirty="0">
                          <a:solidFill>
                            <a:srgbClr val="203864"/>
                          </a:solidFill>
                          <a:latin typeface="Century Gothic" panose="020B0502020202020204" pitchFamily="34" charset="0"/>
                        </a:rPr>
                        <a:t>to cost </a:t>
                      </a:r>
                      <a:r>
                        <a:rPr lang="en-US" sz="2000" b="1" dirty="0">
                          <a:solidFill>
                            <a:srgbClr val="203864"/>
                          </a:solidFill>
                          <a:latin typeface="Century Gothic" panose="020B0502020202020204" pitchFamily="34" charset="0"/>
                        </a:rPr>
                        <a:t>b</a:t>
                      </a:r>
                      <a:r>
                        <a:rPr lang="en-US" sz="2000" b="0" dirty="0">
                          <a:solidFill>
                            <a:srgbClr val="203864"/>
                          </a:solidFill>
                          <a:latin typeface="Century Gothic" panose="020B0502020202020204" pitchFamily="34" charset="0"/>
                        </a:rPr>
                        <a:t>) however </a:t>
                      </a:r>
                      <a:r>
                        <a:rPr lang="en-US" sz="2000" b="1" dirty="0">
                          <a:solidFill>
                            <a:srgbClr val="203864"/>
                          </a:solidFill>
                          <a:latin typeface="Century Gothic" panose="020B0502020202020204" pitchFamily="34" charset="0"/>
                        </a:rPr>
                        <a:t>c</a:t>
                      </a:r>
                      <a:r>
                        <a:rPr lang="en-US" sz="2000" b="0" dirty="0">
                          <a:solidFill>
                            <a:srgbClr val="203864"/>
                          </a:solidFill>
                          <a:latin typeface="Century Gothic" panose="020B0502020202020204" pitchFamily="34" charset="0"/>
                        </a:rPr>
                        <a:t>) without</a:t>
                      </a:r>
                      <a:endParaRPr lang="es-GB" sz="2000" b="0" dirty="0">
                        <a:solidFill>
                          <a:srgbClr val="203864"/>
                        </a:solidFill>
                        <a:latin typeface="Century Gothic" panose="020B0502020202020204" pitchFamily="34" charset="0"/>
                      </a:endParaRPr>
                    </a:p>
                  </a:txBody>
                  <a:tcPr anchor="ctr"/>
                </a:tc>
                <a:tc>
                  <a:txBody>
                    <a:bodyPr/>
                    <a:lstStyle/>
                    <a:p>
                      <a:pPr algn="ctr"/>
                      <a:endParaRPr lang="es-GB" sz="2000" b="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2635453238"/>
                  </a:ext>
                </a:extLst>
              </a:tr>
            </a:tbl>
          </a:graphicData>
        </a:graphic>
      </p:graphicFrame>
    </p:spTree>
    <p:extLst>
      <p:ext uri="{BB962C8B-B14F-4D97-AF65-F5344CB8AC3E}">
        <p14:creationId xmlns:p14="http://schemas.microsoft.com/office/powerpoint/2010/main" val="34373228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ackground rectangle">
            <a:extLst>
              <a:ext uri="{FF2B5EF4-FFF2-40B4-BE49-F238E27FC236}">
                <a16:creationId xmlns:a16="http://schemas.microsoft.com/office/drawing/2014/main" id="{2CB93C7C-CD8D-453B-A5DF-DA6EF64AA9D2}"/>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319785"/>
            <a:ext cx="10254345" cy="869950"/>
          </a:xfrm>
          <a:prstGeom prst="rect">
            <a:avLst/>
          </a:prstGeom>
        </p:spPr>
      </p:pic>
      <p:sp>
        <p:nvSpPr>
          <p:cNvPr id="4" name="Title 3"/>
          <p:cNvSpPr>
            <a:spLocks noGrp="1"/>
          </p:cNvSpPr>
          <p:nvPr>
            <p:ph type="title"/>
          </p:nvPr>
        </p:nvSpPr>
        <p:spPr>
          <a:xfrm>
            <a:off x="0" y="346474"/>
            <a:ext cx="9405256" cy="707849"/>
          </a:xfrm>
        </p:spPr>
        <p:txBody>
          <a:bodyPr>
            <a:normAutofit/>
          </a:bodyPr>
          <a:lstStyle/>
          <a:p>
            <a:r>
              <a:rPr lang="en-GB" sz="3200" b="1" dirty="0">
                <a:solidFill>
                  <a:schemeClr val="bg1"/>
                </a:solidFill>
              </a:rPr>
              <a:t>Was </a:t>
            </a:r>
            <a:r>
              <a:rPr lang="en-GB" sz="3200" b="1" dirty="0" err="1">
                <a:solidFill>
                  <a:schemeClr val="bg1"/>
                </a:solidFill>
              </a:rPr>
              <a:t>meinst</a:t>
            </a:r>
            <a:r>
              <a:rPr lang="en-GB" sz="3200" b="1" dirty="0">
                <a:solidFill>
                  <a:schemeClr val="bg1"/>
                </a:solidFill>
              </a:rPr>
              <a:t> du? Was </a:t>
            </a:r>
            <a:r>
              <a:rPr lang="en-GB" sz="3200" b="1" dirty="0" err="1">
                <a:solidFill>
                  <a:schemeClr val="bg1"/>
                </a:solidFill>
              </a:rPr>
              <a:t>soll</a:t>
            </a:r>
            <a:r>
              <a:rPr lang="en-GB" sz="3200" b="1" dirty="0">
                <a:solidFill>
                  <a:schemeClr val="bg1"/>
                </a:solidFill>
              </a:rPr>
              <a:t> man </a:t>
            </a:r>
            <a:r>
              <a:rPr lang="en-GB" sz="3200" b="1" dirty="0" err="1">
                <a:solidFill>
                  <a:schemeClr val="bg1"/>
                </a:solidFill>
              </a:rPr>
              <a:t>machen</a:t>
            </a:r>
            <a:r>
              <a:rPr lang="en-GB" sz="3200" b="1" dirty="0">
                <a:solidFill>
                  <a:schemeClr val="bg1"/>
                </a:solidFill>
              </a:rPr>
              <a:t>? [6/8]</a:t>
            </a:r>
          </a:p>
        </p:txBody>
      </p:sp>
      <p:sp>
        <p:nvSpPr>
          <p:cNvPr id="6" name="TextBox 5">
            <a:extLst>
              <a:ext uri="{FF2B5EF4-FFF2-40B4-BE49-F238E27FC236}">
                <a16:creationId xmlns:a16="http://schemas.microsoft.com/office/drawing/2014/main" id="{28084BE4-A4AF-364C-B8E5-ED6D583A6685}"/>
              </a:ext>
            </a:extLst>
          </p:cNvPr>
          <p:cNvSpPr txBox="1"/>
          <p:nvPr/>
        </p:nvSpPr>
        <p:spPr>
          <a:xfrm>
            <a:off x="-80657" y="5375878"/>
            <a:ext cx="12353314" cy="707886"/>
          </a:xfrm>
          <a:prstGeom prst="rect">
            <a:avLst/>
          </a:prstGeom>
          <a:noFill/>
        </p:spPr>
        <p:txBody>
          <a:bodyPr wrap="square" rtlCol="0">
            <a:spAutoFit/>
          </a:bodyPr>
          <a:lstStyle/>
          <a:p>
            <a:pPr algn="ctr"/>
            <a:r>
              <a:rPr lang="en-US" sz="4000" dirty="0">
                <a:solidFill>
                  <a:srgbClr val="EE6000"/>
                </a:solidFill>
              </a:rPr>
              <a:t>Ich sage </a:t>
            </a:r>
            <a:r>
              <a:rPr lang="en-US" sz="4000" dirty="0" err="1">
                <a:solidFill>
                  <a:srgbClr val="EE6000"/>
                </a:solidFill>
              </a:rPr>
              <a:t>euch</a:t>
            </a:r>
            <a:r>
              <a:rPr lang="en-US" sz="4000" dirty="0">
                <a:solidFill>
                  <a:srgbClr val="EE6000"/>
                </a:solidFill>
              </a:rPr>
              <a:t> die </a:t>
            </a:r>
            <a:r>
              <a:rPr lang="en-US" sz="4000" dirty="0" err="1">
                <a:solidFill>
                  <a:srgbClr val="EE6000"/>
                </a:solidFill>
              </a:rPr>
              <a:t>Wahrheit</a:t>
            </a:r>
            <a:r>
              <a:rPr lang="en-US" sz="4000" dirty="0">
                <a:solidFill>
                  <a:srgbClr val="EE6000"/>
                </a:solidFill>
              </a:rPr>
              <a:t> </a:t>
            </a:r>
            <a:r>
              <a:rPr lang="en-US" sz="4000" dirty="0" err="1">
                <a:solidFill>
                  <a:srgbClr val="EE6000"/>
                </a:solidFill>
              </a:rPr>
              <a:t>über</a:t>
            </a:r>
            <a:r>
              <a:rPr lang="en-US" sz="4000" dirty="0">
                <a:solidFill>
                  <a:srgbClr val="EE6000"/>
                </a:solidFill>
              </a:rPr>
              <a:t> </a:t>
            </a:r>
            <a:r>
              <a:rPr lang="en-US" sz="4000" dirty="0" err="1">
                <a:solidFill>
                  <a:srgbClr val="EE6000"/>
                </a:solidFill>
              </a:rPr>
              <a:t>meinen</a:t>
            </a:r>
            <a:r>
              <a:rPr lang="en-US" sz="4000" dirty="0">
                <a:solidFill>
                  <a:srgbClr val="EE6000"/>
                </a:solidFill>
              </a:rPr>
              <a:t> </a:t>
            </a:r>
            <a:r>
              <a:rPr lang="en-US" sz="4000" dirty="0" err="1">
                <a:solidFill>
                  <a:srgbClr val="EE6000"/>
                </a:solidFill>
              </a:rPr>
              <a:t>Fehler</a:t>
            </a:r>
            <a:r>
              <a:rPr lang="en-US" sz="4000" dirty="0">
                <a:solidFill>
                  <a:srgbClr val="EE6000"/>
                </a:solidFill>
              </a:rPr>
              <a:t>.</a:t>
            </a:r>
          </a:p>
        </p:txBody>
      </p:sp>
      <p:sp>
        <p:nvSpPr>
          <p:cNvPr id="2" name="TextBox 1">
            <a:extLst>
              <a:ext uri="{FF2B5EF4-FFF2-40B4-BE49-F238E27FC236}">
                <a16:creationId xmlns:a16="http://schemas.microsoft.com/office/drawing/2014/main" id="{72E846B8-3DD8-464D-B4EE-5F191FFA7336}"/>
              </a:ext>
            </a:extLst>
          </p:cNvPr>
          <p:cNvSpPr txBox="1"/>
          <p:nvPr/>
        </p:nvSpPr>
        <p:spPr>
          <a:xfrm>
            <a:off x="203358" y="1374757"/>
            <a:ext cx="9642771" cy="1077218"/>
          </a:xfrm>
          <a:prstGeom prst="rect">
            <a:avLst/>
          </a:prstGeom>
          <a:noFill/>
        </p:spPr>
        <p:txBody>
          <a:bodyPr wrap="square" rtlCol="0">
            <a:spAutoFit/>
          </a:bodyPr>
          <a:lstStyle/>
          <a:p>
            <a:pPr algn="l"/>
            <a:r>
              <a:rPr lang="fr-FR" sz="3200" dirty="0">
                <a:solidFill>
                  <a:schemeClr val="accent5">
                    <a:lumMod val="50000"/>
                  </a:schemeClr>
                </a:solidFill>
              </a:rPr>
              <a:t>Der </a:t>
            </a:r>
            <a:r>
              <a:rPr lang="fr-FR" sz="3200" dirty="0" err="1">
                <a:solidFill>
                  <a:schemeClr val="accent5">
                    <a:lumMod val="50000"/>
                  </a:schemeClr>
                </a:solidFill>
              </a:rPr>
              <a:t>Mathelehrer</a:t>
            </a:r>
            <a:r>
              <a:rPr lang="fr-FR" sz="3200" dirty="0">
                <a:solidFill>
                  <a:schemeClr val="accent5">
                    <a:lumMod val="50000"/>
                  </a:schemeClr>
                </a:solidFill>
              </a:rPr>
              <a:t> </a:t>
            </a:r>
            <a:r>
              <a:rPr lang="fr-FR" sz="3200" dirty="0" err="1">
                <a:solidFill>
                  <a:schemeClr val="accent5">
                    <a:lumMod val="50000"/>
                  </a:schemeClr>
                </a:solidFill>
              </a:rPr>
              <a:t>hat</a:t>
            </a:r>
            <a:r>
              <a:rPr lang="fr-FR" sz="3200" dirty="0">
                <a:solidFill>
                  <a:schemeClr val="accent5">
                    <a:lumMod val="50000"/>
                  </a:schemeClr>
                </a:solidFill>
              </a:rPr>
              <a:t> </a:t>
            </a:r>
            <a:r>
              <a:rPr lang="fr-FR" sz="3200" dirty="0" err="1">
                <a:solidFill>
                  <a:schemeClr val="accent5">
                    <a:lumMod val="50000"/>
                  </a:schemeClr>
                </a:solidFill>
              </a:rPr>
              <a:t>einen</a:t>
            </a:r>
            <a:r>
              <a:rPr lang="fr-FR" sz="3200" dirty="0">
                <a:solidFill>
                  <a:schemeClr val="accent5">
                    <a:lumMod val="50000"/>
                  </a:schemeClr>
                </a:solidFill>
              </a:rPr>
              <a:t> </a:t>
            </a:r>
            <a:r>
              <a:rPr lang="fr-FR" sz="3200" dirty="0" err="1">
                <a:solidFill>
                  <a:schemeClr val="accent5">
                    <a:lumMod val="50000"/>
                  </a:schemeClr>
                </a:solidFill>
              </a:rPr>
              <a:t>Fehler</a:t>
            </a:r>
            <a:r>
              <a:rPr lang="fr-FR" sz="3200" dirty="0">
                <a:solidFill>
                  <a:schemeClr val="accent5">
                    <a:lumMod val="50000"/>
                  </a:schemeClr>
                </a:solidFill>
              </a:rPr>
              <a:t> </a:t>
            </a:r>
            <a:r>
              <a:rPr lang="fr-FR" sz="3200" dirty="0" err="1">
                <a:solidFill>
                  <a:schemeClr val="accent5">
                    <a:lumMod val="50000"/>
                  </a:schemeClr>
                </a:solidFill>
              </a:rPr>
              <a:t>gemacht</a:t>
            </a:r>
            <a:r>
              <a:rPr lang="fr-FR" sz="3200" dirty="0">
                <a:solidFill>
                  <a:schemeClr val="accent5">
                    <a:lumMod val="50000"/>
                  </a:schemeClr>
                </a:solidFill>
              </a:rPr>
              <a:t>. </a:t>
            </a:r>
            <a:r>
              <a:rPr lang="fr-FR" sz="3200" dirty="0" err="1">
                <a:solidFill>
                  <a:schemeClr val="accent5">
                    <a:lumMod val="50000"/>
                  </a:schemeClr>
                </a:solidFill>
              </a:rPr>
              <a:t>Was</a:t>
            </a:r>
            <a:r>
              <a:rPr lang="fr-FR" sz="3200" dirty="0">
                <a:solidFill>
                  <a:schemeClr val="accent5">
                    <a:lumMod val="50000"/>
                  </a:schemeClr>
                </a:solidFill>
              </a:rPr>
              <a:t> </a:t>
            </a:r>
            <a:r>
              <a:rPr lang="fr-FR" sz="3200" dirty="0" err="1">
                <a:solidFill>
                  <a:schemeClr val="accent5">
                    <a:lumMod val="50000"/>
                  </a:schemeClr>
                </a:solidFill>
              </a:rPr>
              <a:t>soll</a:t>
            </a:r>
            <a:r>
              <a:rPr lang="fr-FR" sz="3200" dirty="0">
                <a:solidFill>
                  <a:schemeClr val="accent5">
                    <a:lumMod val="50000"/>
                  </a:schemeClr>
                </a:solidFill>
              </a:rPr>
              <a:t> er </a:t>
            </a:r>
            <a:r>
              <a:rPr lang="fr-FR" sz="3200" dirty="0" err="1">
                <a:solidFill>
                  <a:schemeClr val="accent5">
                    <a:lumMod val="50000"/>
                  </a:schemeClr>
                </a:solidFill>
              </a:rPr>
              <a:t>sagen</a:t>
            </a:r>
            <a:r>
              <a:rPr lang="fr-FR" sz="3200" dirty="0">
                <a:solidFill>
                  <a:schemeClr val="accent5">
                    <a:lumMod val="50000"/>
                  </a:schemeClr>
                </a:solidFill>
              </a:rPr>
              <a:t>?</a:t>
            </a:r>
          </a:p>
        </p:txBody>
      </p:sp>
      <p:sp>
        <p:nvSpPr>
          <p:cNvPr id="10" name="Rounded Rectangle 11">
            <a:extLst>
              <a:ext uri="{FF2B5EF4-FFF2-40B4-BE49-F238E27FC236}">
                <a16:creationId xmlns:a16="http://schemas.microsoft.com/office/drawing/2014/main" id="{F566DBB8-C4BA-4C47-AE29-8B57A2A032C8}"/>
              </a:ext>
            </a:extLst>
          </p:cNvPr>
          <p:cNvSpPr/>
          <p:nvPr/>
        </p:nvSpPr>
        <p:spPr>
          <a:xfrm>
            <a:off x="10825843" y="119325"/>
            <a:ext cx="115957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B807BD7A-3047-4208-91A5-896BAA960815}"/>
              </a:ext>
            </a:extLst>
          </p:cNvPr>
          <p:cNvSpPr txBox="1"/>
          <p:nvPr/>
        </p:nvSpPr>
        <p:spPr>
          <a:xfrm>
            <a:off x="203358" y="2553469"/>
            <a:ext cx="9642771" cy="584775"/>
          </a:xfrm>
          <a:prstGeom prst="rect">
            <a:avLst/>
          </a:prstGeom>
          <a:noFill/>
        </p:spPr>
        <p:txBody>
          <a:bodyPr wrap="square" rtlCol="0">
            <a:spAutoFit/>
          </a:bodyPr>
          <a:lstStyle/>
          <a:p>
            <a:pPr algn="l"/>
            <a:r>
              <a:rPr lang="fr-FR" sz="3200" dirty="0">
                <a:solidFill>
                  <a:schemeClr val="accent5">
                    <a:lumMod val="50000"/>
                  </a:schemeClr>
                </a:solidFill>
              </a:rPr>
              <a:t>1] </a:t>
            </a:r>
            <a:r>
              <a:rPr lang="fr-FR" sz="3200" dirty="0" err="1">
                <a:solidFill>
                  <a:schemeClr val="accent5">
                    <a:lumMod val="50000"/>
                  </a:schemeClr>
                </a:solidFill>
              </a:rPr>
              <a:t>Meine</a:t>
            </a:r>
            <a:r>
              <a:rPr lang="fr-FR" sz="3200" dirty="0">
                <a:solidFill>
                  <a:schemeClr val="accent5">
                    <a:lumMod val="50000"/>
                  </a:schemeClr>
                </a:solidFill>
              </a:rPr>
              <a:t> Meinung </a:t>
            </a:r>
            <a:r>
              <a:rPr lang="fr-FR" sz="3200" dirty="0" err="1">
                <a:solidFill>
                  <a:schemeClr val="accent5">
                    <a:lumMod val="50000"/>
                  </a:schemeClr>
                </a:solidFill>
              </a:rPr>
              <a:t>muss</a:t>
            </a:r>
            <a:r>
              <a:rPr lang="fr-FR" sz="3200" dirty="0">
                <a:solidFill>
                  <a:schemeClr val="accent5">
                    <a:lumMod val="50000"/>
                  </a:schemeClr>
                </a:solidFill>
              </a:rPr>
              <a:t> </a:t>
            </a:r>
            <a:r>
              <a:rPr lang="fr-FR" sz="3200" dirty="0" err="1">
                <a:solidFill>
                  <a:schemeClr val="accent5">
                    <a:lumMod val="50000"/>
                  </a:schemeClr>
                </a:solidFill>
              </a:rPr>
              <a:t>euch</a:t>
            </a:r>
            <a:r>
              <a:rPr lang="fr-FR" sz="3200" dirty="0">
                <a:solidFill>
                  <a:schemeClr val="accent5">
                    <a:lumMod val="50000"/>
                  </a:schemeClr>
                </a:solidFill>
              </a:rPr>
              <a:t> </a:t>
            </a:r>
            <a:r>
              <a:rPr lang="fr-FR" sz="3200" dirty="0" err="1">
                <a:solidFill>
                  <a:schemeClr val="accent5">
                    <a:lumMod val="50000"/>
                  </a:schemeClr>
                </a:solidFill>
              </a:rPr>
              <a:t>nicht</a:t>
            </a:r>
            <a:r>
              <a:rPr lang="fr-FR" sz="3200" dirty="0">
                <a:solidFill>
                  <a:schemeClr val="accent5">
                    <a:lumMod val="50000"/>
                  </a:schemeClr>
                </a:solidFill>
              </a:rPr>
              <a:t> </a:t>
            </a:r>
            <a:r>
              <a:rPr lang="fr-FR" sz="3200" dirty="0" err="1">
                <a:solidFill>
                  <a:schemeClr val="accent5">
                    <a:lumMod val="50000"/>
                  </a:schemeClr>
                </a:solidFill>
              </a:rPr>
              <a:t>gefallen</a:t>
            </a:r>
            <a:r>
              <a:rPr lang="fr-FR" sz="3200" dirty="0">
                <a:solidFill>
                  <a:schemeClr val="accent5">
                    <a:lumMod val="50000"/>
                  </a:schemeClr>
                </a:solidFill>
              </a:rPr>
              <a:t>.</a:t>
            </a:r>
          </a:p>
        </p:txBody>
      </p:sp>
      <p:sp>
        <p:nvSpPr>
          <p:cNvPr id="12" name="TextBox 11">
            <a:extLst>
              <a:ext uri="{FF2B5EF4-FFF2-40B4-BE49-F238E27FC236}">
                <a16:creationId xmlns:a16="http://schemas.microsoft.com/office/drawing/2014/main" id="{78B290D3-1276-4CB2-A519-180AFA042A5A}"/>
              </a:ext>
            </a:extLst>
          </p:cNvPr>
          <p:cNvSpPr txBox="1"/>
          <p:nvPr/>
        </p:nvSpPr>
        <p:spPr>
          <a:xfrm>
            <a:off x="203357" y="3427369"/>
            <a:ext cx="10851330" cy="584775"/>
          </a:xfrm>
          <a:prstGeom prst="rect">
            <a:avLst/>
          </a:prstGeom>
          <a:noFill/>
        </p:spPr>
        <p:txBody>
          <a:bodyPr wrap="square" rtlCol="0">
            <a:spAutoFit/>
          </a:bodyPr>
          <a:lstStyle/>
          <a:p>
            <a:pPr algn="l"/>
            <a:r>
              <a:rPr lang="fr-FR" sz="3200" dirty="0">
                <a:solidFill>
                  <a:schemeClr val="accent5">
                    <a:lumMod val="50000"/>
                  </a:schemeClr>
                </a:solidFill>
              </a:rPr>
              <a:t>2] </a:t>
            </a:r>
            <a:r>
              <a:rPr lang="fr-FR" sz="3200" dirty="0" err="1">
                <a:solidFill>
                  <a:schemeClr val="accent5">
                    <a:lumMod val="50000"/>
                  </a:schemeClr>
                </a:solidFill>
              </a:rPr>
              <a:t>Ich</a:t>
            </a:r>
            <a:r>
              <a:rPr lang="fr-FR" sz="3200" dirty="0">
                <a:solidFill>
                  <a:schemeClr val="accent5">
                    <a:lumMod val="50000"/>
                  </a:schemeClr>
                </a:solidFill>
              </a:rPr>
              <a:t> sage </a:t>
            </a:r>
            <a:r>
              <a:rPr lang="fr-FR" sz="3200" dirty="0" err="1">
                <a:solidFill>
                  <a:schemeClr val="accent5">
                    <a:lumMod val="50000"/>
                  </a:schemeClr>
                </a:solidFill>
              </a:rPr>
              <a:t>euch</a:t>
            </a:r>
            <a:r>
              <a:rPr lang="fr-FR" sz="3200" dirty="0">
                <a:solidFill>
                  <a:schemeClr val="accent5">
                    <a:lumMod val="50000"/>
                  </a:schemeClr>
                </a:solidFill>
              </a:rPr>
              <a:t> die </a:t>
            </a:r>
            <a:r>
              <a:rPr lang="fr-FR" sz="3200" dirty="0" err="1">
                <a:solidFill>
                  <a:schemeClr val="accent5">
                    <a:lumMod val="50000"/>
                  </a:schemeClr>
                </a:solidFill>
              </a:rPr>
              <a:t>Wahrheit</a:t>
            </a:r>
            <a:r>
              <a:rPr lang="fr-FR" sz="3200" dirty="0">
                <a:solidFill>
                  <a:schemeClr val="accent5">
                    <a:lumMod val="50000"/>
                  </a:schemeClr>
                </a:solidFill>
              </a:rPr>
              <a:t> </a:t>
            </a:r>
            <a:r>
              <a:rPr lang="fr-FR" sz="3200" dirty="0" err="1">
                <a:solidFill>
                  <a:schemeClr val="accent5">
                    <a:lumMod val="50000"/>
                  </a:schemeClr>
                </a:solidFill>
              </a:rPr>
              <a:t>über</a:t>
            </a:r>
            <a:r>
              <a:rPr lang="fr-FR" sz="3200" dirty="0">
                <a:solidFill>
                  <a:schemeClr val="accent5">
                    <a:lumMod val="50000"/>
                  </a:schemeClr>
                </a:solidFill>
              </a:rPr>
              <a:t> </a:t>
            </a:r>
            <a:r>
              <a:rPr lang="fr-FR" sz="3200" dirty="0" err="1">
                <a:solidFill>
                  <a:schemeClr val="accent5">
                    <a:lumMod val="50000"/>
                  </a:schemeClr>
                </a:solidFill>
              </a:rPr>
              <a:t>meinen</a:t>
            </a:r>
            <a:r>
              <a:rPr lang="fr-FR" sz="3200" dirty="0">
                <a:solidFill>
                  <a:schemeClr val="accent5">
                    <a:lumMod val="50000"/>
                  </a:schemeClr>
                </a:solidFill>
              </a:rPr>
              <a:t> </a:t>
            </a:r>
            <a:r>
              <a:rPr lang="fr-FR" sz="3200" dirty="0" err="1">
                <a:solidFill>
                  <a:schemeClr val="accent5">
                    <a:lumMod val="50000"/>
                  </a:schemeClr>
                </a:solidFill>
              </a:rPr>
              <a:t>Fehler</a:t>
            </a:r>
            <a:r>
              <a:rPr lang="fr-FR" sz="3200" dirty="0">
                <a:solidFill>
                  <a:schemeClr val="accent5">
                    <a:lumMod val="50000"/>
                  </a:schemeClr>
                </a:solidFill>
              </a:rPr>
              <a:t>. </a:t>
            </a:r>
          </a:p>
        </p:txBody>
      </p:sp>
      <p:sp>
        <p:nvSpPr>
          <p:cNvPr id="13" name="TextBox 12">
            <a:extLst>
              <a:ext uri="{FF2B5EF4-FFF2-40B4-BE49-F238E27FC236}">
                <a16:creationId xmlns:a16="http://schemas.microsoft.com/office/drawing/2014/main" id="{6AD29AD3-CADD-4935-BDEF-2AB3FD707BA4}"/>
              </a:ext>
            </a:extLst>
          </p:cNvPr>
          <p:cNvSpPr txBox="1"/>
          <p:nvPr/>
        </p:nvSpPr>
        <p:spPr>
          <a:xfrm>
            <a:off x="203357" y="4249976"/>
            <a:ext cx="11198087" cy="584775"/>
          </a:xfrm>
          <a:prstGeom prst="rect">
            <a:avLst/>
          </a:prstGeom>
          <a:noFill/>
        </p:spPr>
        <p:txBody>
          <a:bodyPr wrap="square" rtlCol="0">
            <a:spAutoFit/>
          </a:bodyPr>
          <a:lstStyle/>
          <a:p>
            <a:pPr algn="l"/>
            <a:r>
              <a:rPr lang="fr-FR" sz="3200" dirty="0">
                <a:solidFill>
                  <a:schemeClr val="accent5">
                    <a:lumMod val="50000"/>
                  </a:schemeClr>
                </a:solidFill>
              </a:rPr>
              <a:t>3] </a:t>
            </a:r>
            <a:r>
              <a:rPr lang="fr-FR" sz="3200" dirty="0" err="1">
                <a:solidFill>
                  <a:schemeClr val="accent5">
                    <a:lumMod val="50000"/>
                  </a:schemeClr>
                </a:solidFill>
              </a:rPr>
              <a:t>Ich</a:t>
            </a:r>
            <a:r>
              <a:rPr lang="fr-FR" sz="3200" dirty="0">
                <a:solidFill>
                  <a:schemeClr val="accent5">
                    <a:lumMod val="50000"/>
                  </a:schemeClr>
                </a:solidFill>
              </a:rPr>
              <a:t> </a:t>
            </a:r>
            <a:r>
              <a:rPr lang="fr-FR" sz="3200" dirty="0" err="1">
                <a:solidFill>
                  <a:schemeClr val="accent5">
                    <a:lumMod val="50000"/>
                  </a:schemeClr>
                </a:solidFill>
              </a:rPr>
              <a:t>erlaube</a:t>
            </a:r>
            <a:r>
              <a:rPr lang="fr-FR" sz="3200" dirty="0">
                <a:solidFill>
                  <a:schemeClr val="accent5">
                    <a:lumMod val="50000"/>
                  </a:schemeClr>
                </a:solidFill>
              </a:rPr>
              <a:t> </a:t>
            </a:r>
            <a:r>
              <a:rPr lang="fr-FR" sz="3200" dirty="0" err="1">
                <a:solidFill>
                  <a:schemeClr val="accent5">
                    <a:lumMod val="50000"/>
                  </a:schemeClr>
                </a:solidFill>
              </a:rPr>
              <a:t>euch</a:t>
            </a:r>
            <a:r>
              <a:rPr lang="fr-FR" sz="3200" dirty="0">
                <a:solidFill>
                  <a:schemeClr val="accent5">
                    <a:lumMod val="50000"/>
                  </a:schemeClr>
                </a:solidFill>
              </a:rPr>
              <a:t>, die </a:t>
            </a:r>
            <a:r>
              <a:rPr lang="fr-FR" sz="3200" dirty="0" err="1">
                <a:solidFill>
                  <a:schemeClr val="accent5">
                    <a:lumMod val="50000"/>
                  </a:schemeClr>
                </a:solidFill>
              </a:rPr>
              <a:t>Stunde</a:t>
            </a:r>
            <a:r>
              <a:rPr lang="fr-FR" sz="3200" dirty="0">
                <a:solidFill>
                  <a:schemeClr val="accent5">
                    <a:lumMod val="50000"/>
                  </a:schemeClr>
                </a:solidFill>
              </a:rPr>
              <a:t> </a:t>
            </a:r>
            <a:r>
              <a:rPr lang="fr-FR" sz="3200" dirty="0" err="1">
                <a:solidFill>
                  <a:schemeClr val="accent5">
                    <a:lumMod val="50000"/>
                  </a:schemeClr>
                </a:solidFill>
              </a:rPr>
              <a:t>zu</a:t>
            </a:r>
            <a:r>
              <a:rPr lang="fr-FR" sz="3200" dirty="0">
                <a:solidFill>
                  <a:schemeClr val="accent5">
                    <a:lumMod val="50000"/>
                  </a:schemeClr>
                </a:solidFill>
              </a:rPr>
              <a:t> </a:t>
            </a:r>
            <a:r>
              <a:rPr lang="fr-FR" sz="3200" dirty="0" err="1">
                <a:solidFill>
                  <a:schemeClr val="accent5">
                    <a:lumMod val="50000"/>
                  </a:schemeClr>
                </a:solidFill>
              </a:rPr>
              <a:t>verlassen</a:t>
            </a:r>
            <a:r>
              <a:rPr lang="fr-FR" sz="3200" dirty="0">
                <a:solidFill>
                  <a:schemeClr val="accent5">
                    <a:lumMod val="50000"/>
                  </a:schemeClr>
                </a:solidFill>
              </a:rPr>
              <a:t>.</a:t>
            </a:r>
          </a:p>
        </p:txBody>
      </p:sp>
      <p:pic>
        <p:nvPicPr>
          <p:cNvPr id="5" name="Picture 4">
            <a:extLst>
              <a:ext uri="{FF2B5EF4-FFF2-40B4-BE49-F238E27FC236}">
                <a16:creationId xmlns:a16="http://schemas.microsoft.com/office/drawing/2014/main" id="{119CF864-4A63-441A-B9BD-72890425DC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21700" y="650634"/>
            <a:ext cx="3170300" cy="3468952"/>
          </a:xfrm>
          <a:prstGeom prst="rect">
            <a:avLst/>
          </a:prstGeom>
        </p:spPr>
      </p:pic>
    </p:spTree>
    <p:extLst>
      <p:ext uri="{BB962C8B-B14F-4D97-AF65-F5344CB8AC3E}">
        <p14:creationId xmlns:p14="http://schemas.microsoft.com/office/powerpoint/2010/main" val="2203617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ackground rectangle">
            <a:extLst>
              <a:ext uri="{FF2B5EF4-FFF2-40B4-BE49-F238E27FC236}">
                <a16:creationId xmlns:a16="http://schemas.microsoft.com/office/drawing/2014/main" id="{2CB93C7C-CD8D-453B-A5DF-DA6EF64AA9D2}"/>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319785"/>
            <a:ext cx="10254345" cy="869950"/>
          </a:xfrm>
          <a:prstGeom prst="rect">
            <a:avLst/>
          </a:prstGeom>
        </p:spPr>
      </p:pic>
      <p:sp>
        <p:nvSpPr>
          <p:cNvPr id="4" name="Title 3"/>
          <p:cNvSpPr>
            <a:spLocks noGrp="1"/>
          </p:cNvSpPr>
          <p:nvPr>
            <p:ph type="title"/>
          </p:nvPr>
        </p:nvSpPr>
        <p:spPr>
          <a:xfrm>
            <a:off x="0" y="346474"/>
            <a:ext cx="9405256" cy="707849"/>
          </a:xfrm>
        </p:spPr>
        <p:txBody>
          <a:bodyPr>
            <a:normAutofit/>
          </a:bodyPr>
          <a:lstStyle/>
          <a:p>
            <a:r>
              <a:rPr lang="en-GB" sz="3200" b="1" dirty="0">
                <a:solidFill>
                  <a:schemeClr val="bg1"/>
                </a:solidFill>
              </a:rPr>
              <a:t>Was </a:t>
            </a:r>
            <a:r>
              <a:rPr lang="en-GB" sz="3200" b="1" dirty="0" err="1">
                <a:solidFill>
                  <a:schemeClr val="bg1"/>
                </a:solidFill>
              </a:rPr>
              <a:t>meinst</a:t>
            </a:r>
            <a:r>
              <a:rPr lang="en-GB" sz="3200" b="1" dirty="0">
                <a:solidFill>
                  <a:schemeClr val="bg1"/>
                </a:solidFill>
              </a:rPr>
              <a:t> du? Was </a:t>
            </a:r>
            <a:r>
              <a:rPr lang="en-GB" sz="3200" b="1" dirty="0" err="1">
                <a:solidFill>
                  <a:schemeClr val="bg1"/>
                </a:solidFill>
              </a:rPr>
              <a:t>soll</a:t>
            </a:r>
            <a:r>
              <a:rPr lang="en-GB" sz="3200" b="1" dirty="0">
                <a:solidFill>
                  <a:schemeClr val="bg1"/>
                </a:solidFill>
              </a:rPr>
              <a:t> man </a:t>
            </a:r>
            <a:r>
              <a:rPr lang="en-GB" sz="3200" b="1" dirty="0" err="1">
                <a:solidFill>
                  <a:schemeClr val="bg1"/>
                </a:solidFill>
              </a:rPr>
              <a:t>machen</a:t>
            </a:r>
            <a:r>
              <a:rPr lang="en-GB" sz="3200" b="1" dirty="0">
                <a:solidFill>
                  <a:schemeClr val="bg1"/>
                </a:solidFill>
              </a:rPr>
              <a:t>? [7/8]</a:t>
            </a:r>
          </a:p>
        </p:txBody>
      </p:sp>
      <p:sp>
        <p:nvSpPr>
          <p:cNvPr id="6" name="TextBox 5">
            <a:extLst>
              <a:ext uri="{FF2B5EF4-FFF2-40B4-BE49-F238E27FC236}">
                <a16:creationId xmlns:a16="http://schemas.microsoft.com/office/drawing/2014/main" id="{28084BE4-A4AF-364C-B8E5-ED6D583A6685}"/>
              </a:ext>
            </a:extLst>
          </p:cNvPr>
          <p:cNvSpPr txBox="1"/>
          <p:nvPr/>
        </p:nvSpPr>
        <p:spPr>
          <a:xfrm>
            <a:off x="496956" y="5352547"/>
            <a:ext cx="11198087" cy="707886"/>
          </a:xfrm>
          <a:prstGeom prst="rect">
            <a:avLst/>
          </a:prstGeom>
          <a:noFill/>
        </p:spPr>
        <p:txBody>
          <a:bodyPr wrap="square" rtlCol="0">
            <a:spAutoFit/>
          </a:bodyPr>
          <a:lstStyle/>
          <a:p>
            <a:pPr algn="ctr"/>
            <a:r>
              <a:rPr lang="en-US" sz="4000" dirty="0" err="1">
                <a:solidFill>
                  <a:srgbClr val="EE6000"/>
                </a:solidFill>
              </a:rPr>
              <a:t>Er</a:t>
            </a:r>
            <a:r>
              <a:rPr lang="en-US" sz="4000" dirty="0">
                <a:solidFill>
                  <a:srgbClr val="EE6000"/>
                </a:solidFill>
              </a:rPr>
              <a:t> </a:t>
            </a:r>
            <a:r>
              <a:rPr lang="en-US" sz="4000" dirty="0" err="1">
                <a:solidFill>
                  <a:srgbClr val="EE6000"/>
                </a:solidFill>
              </a:rPr>
              <a:t>soll</a:t>
            </a:r>
            <a:r>
              <a:rPr lang="en-US" sz="4000" dirty="0">
                <a:solidFill>
                  <a:srgbClr val="EE6000"/>
                </a:solidFill>
              </a:rPr>
              <a:t> </a:t>
            </a:r>
            <a:r>
              <a:rPr lang="en-US" sz="4000" dirty="0" err="1">
                <a:solidFill>
                  <a:srgbClr val="EE6000"/>
                </a:solidFill>
              </a:rPr>
              <a:t>Mieze</a:t>
            </a:r>
            <a:r>
              <a:rPr lang="en-US" sz="4000" dirty="0">
                <a:solidFill>
                  <a:srgbClr val="EE6000"/>
                </a:solidFill>
              </a:rPr>
              <a:t> </a:t>
            </a:r>
            <a:r>
              <a:rPr lang="en-US" sz="4000" dirty="0" err="1">
                <a:solidFill>
                  <a:srgbClr val="EE6000"/>
                </a:solidFill>
              </a:rPr>
              <a:t>nicht</a:t>
            </a:r>
            <a:r>
              <a:rPr lang="en-US" sz="4000" dirty="0">
                <a:solidFill>
                  <a:srgbClr val="EE6000"/>
                </a:solidFill>
              </a:rPr>
              <a:t> </a:t>
            </a:r>
            <a:r>
              <a:rPr lang="en-US" sz="4000" dirty="0" err="1">
                <a:solidFill>
                  <a:srgbClr val="EE6000"/>
                </a:solidFill>
              </a:rPr>
              <a:t>weh</a:t>
            </a:r>
            <a:r>
              <a:rPr lang="en-US" sz="4000" dirty="0">
                <a:solidFill>
                  <a:srgbClr val="EE6000"/>
                </a:solidFill>
              </a:rPr>
              <a:t> tun.</a:t>
            </a:r>
          </a:p>
        </p:txBody>
      </p:sp>
      <p:sp>
        <p:nvSpPr>
          <p:cNvPr id="2" name="TextBox 1">
            <a:extLst>
              <a:ext uri="{FF2B5EF4-FFF2-40B4-BE49-F238E27FC236}">
                <a16:creationId xmlns:a16="http://schemas.microsoft.com/office/drawing/2014/main" id="{72E846B8-3DD8-464D-B4EE-5F191FFA7336}"/>
              </a:ext>
            </a:extLst>
          </p:cNvPr>
          <p:cNvSpPr txBox="1"/>
          <p:nvPr/>
        </p:nvSpPr>
        <p:spPr>
          <a:xfrm>
            <a:off x="203358" y="1374757"/>
            <a:ext cx="11988642" cy="584775"/>
          </a:xfrm>
          <a:prstGeom prst="rect">
            <a:avLst/>
          </a:prstGeom>
          <a:noFill/>
        </p:spPr>
        <p:txBody>
          <a:bodyPr wrap="square" rtlCol="0">
            <a:spAutoFit/>
          </a:bodyPr>
          <a:lstStyle/>
          <a:p>
            <a:pPr algn="l"/>
            <a:r>
              <a:rPr lang="fr-FR" sz="3200" dirty="0" err="1">
                <a:solidFill>
                  <a:schemeClr val="accent5">
                    <a:lumMod val="50000"/>
                  </a:schemeClr>
                </a:solidFill>
              </a:rPr>
              <a:t>Unser</a:t>
            </a:r>
            <a:r>
              <a:rPr lang="fr-FR" sz="3200" dirty="0">
                <a:solidFill>
                  <a:schemeClr val="accent5">
                    <a:lumMod val="50000"/>
                  </a:schemeClr>
                </a:solidFill>
              </a:rPr>
              <a:t> Hund Einstein </a:t>
            </a:r>
            <a:r>
              <a:rPr lang="fr-FR" sz="3200" dirty="0" err="1">
                <a:solidFill>
                  <a:schemeClr val="accent5">
                    <a:lumMod val="50000"/>
                  </a:schemeClr>
                </a:solidFill>
              </a:rPr>
              <a:t>ist</a:t>
            </a:r>
            <a:r>
              <a:rPr lang="fr-FR" sz="3200" dirty="0">
                <a:solidFill>
                  <a:schemeClr val="accent5">
                    <a:lumMod val="50000"/>
                  </a:schemeClr>
                </a:solidFill>
              </a:rPr>
              <a:t> </a:t>
            </a:r>
            <a:r>
              <a:rPr lang="fr-FR" sz="3200" dirty="0" err="1">
                <a:solidFill>
                  <a:schemeClr val="accent5">
                    <a:lumMod val="50000"/>
                  </a:schemeClr>
                </a:solidFill>
              </a:rPr>
              <a:t>allein</a:t>
            </a:r>
            <a:r>
              <a:rPr lang="fr-FR" sz="3200" dirty="0">
                <a:solidFill>
                  <a:schemeClr val="accent5">
                    <a:lumMod val="50000"/>
                  </a:schemeClr>
                </a:solidFill>
              </a:rPr>
              <a:t> </a:t>
            </a:r>
            <a:r>
              <a:rPr lang="fr-FR" sz="3200" dirty="0" err="1">
                <a:solidFill>
                  <a:schemeClr val="accent5">
                    <a:lumMod val="50000"/>
                  </a:schemeClr>
                </a:solidFill>
              </a:rPr>
              <a:t>zu</a:t>
            </a:r>
            <a:r>
              <a:rPr lang="fr-FR" sz="3200" dirty="0">
                <a:solidFill>
                  <a:schemeClr val="accent5">
                    <a:lumMod val="50000"/>
                  </a:schemeClr>
                </a:solidFill>
              </a:rPr>
              <a:t> Hause. </a:t>
            </a:r>
            <a:r>
              <a:rPr lang="fr-FR" sz="3200" dirty="0" err="1">
                <a:solidFill>
                  <a:schemeClr val="accent5">
                    <a:lumMod val="50000"/>
                  </a:schemeClr>
                </a:solidFill>
              </a:rPr>
              <a:t>Was</a:t>
            </a:r>
            <a:r>
              <a:rPr lang="fr-FR" sz="3200" dirty="0">
                <a:solidFill>
                  <a:schemeClr val="accent5">
                    <a:lumMod val="50000"/>
                  </a:schemeClr>
                </a:solidFill>
              </a:rPr>
              <a:t> </a:t>
            </a:r>
            <a:r>
              <a:rPr lang="fr-FR" sz="3200" dirty="0" err="1">
                <a:solidFill>
                  <a:schemeClr val="accent5">
                    <a:lumMod val="50000"/>
                  </a:schemeClr>
                </a:solidFill>
              </a:rPr>
              <a:t>soll</a:t>
            </a:r>
            <a:r>
              <a:rPr lang="fr-FR" sz="3200" dirty="0">
                <a:solidFill>
                  <a:schemeClr val="accent5">
                    <a:lumMod val="50000"/>
                  </a:schemeClr>
                </a:solidFill>
              </a:rPr>
              <a:t> er </a:t>
            </a:r>
            <a:r>
              <a:rPr lang="fr-FR" sz="3200" dirty="0" err="1">
                <a:solidFill>
                  <a:schemeClr val="accent5">
                    <a:lumMod val="50000"/>
                  </a:schemeClr>
                </a:solidFill>
              </a:rPr>
              <a:t>machen</a:t>
            </a:r>
            <a:r>
              <a:rPr lang="fr-FR" sz="3200" dirty="0">
                <a:solidFill>
                  <a:schemeClr val="accent5">
                    <a:lumMod val="50000"/>
                  </a:schemeClr>
                </a:solidFill>
              </a:rPr>
              <a:t>?</a:t>
            </a:r>
          </a:p>
        </p:txBody>
      </p:sp>
      <p:sp>
        <p:nvSpPr>
          <p:cNvPr id="10" name="Rounded Rectangle 11">
            <a:extLst>
              <a:ext uri="{FF2B5EF4-FFF2-40B4-BE49-F238E27FC236}">
                <a16:creationId xmlns:a16="http://schemas.microsoft.com/office/drawing/2014/main" id="{F566DBB8-C4BA-4C47-AE29-8B57A2A032C8}"/>
              </a:ext>
            </a:extLst>
          </p:cNvPr>
          <p:cNvSpPr/>
          <p:nvPr/>
        </p:nvSpPr>
        <p:spPr>
          <a:xfrm>
            <a:off x="10825843" y="119325"/>
            <a:ext cx="115957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B807BD7A-3047-4208-91A5-896BAA960815}"/>
              </a:ext>
            </a:extLst>
          </p:cNvPr>
          <p:cNvSpPr txBox="1"/>
          <p:nvPr/>
        </p:nvSpPr>
        <p:spPr>
          <a:xfrm>
            <a:off x="203358" y="2553469"/>
            <a:ext cx="9642771" cy="584775"/>
          </a:xfrm>
          <a:prstGeom prst="rect">
            <a:avLst/>
          </a:prstGeom>
          <a:noFill/>
        </p:spPr>
        <p:txBody>
          <a:bodyPr wrap="square" rtlCol="0">
            <a:spAutoFit/>
          </a:bodyPr>
          <a:lstStyle/>
          <a:p>
            <a:pPr algn="l"/>
            <a:r>
              <a:rPr lang="fr-FR" sz="3200" dirty="0">
                <a:solidFill>
                  <a:schemeClr val="accent5">
                    <a:lumMod val="50000"/>
                  </a:schemeClr>
                </a:solidFill>
              </a:rPr>
              <a:t>1] Er </a:t>
            </a:r>
            <a:r>
              <a:rPr lang="fr-FR" sz="3200" dirty="0" err="1">
                <a:solidFill>
                  <a:schemeClr val="accent5">
                    <a:lumMod val="50000"/>
                  </a:schemeClr>
                </a:solidFill>
              </a:rPr>
              <a:t>soll</a:t>
            </a:r>
            <a:r>
              <a:rPr lang="fr-FR" sz="3200" dirty="0">
                <a:solidFill>
                  <a:schemeClr val="accent5">
                    <a:lumMod val="50000"/>
                  </a:schemeClr>
                </a:solidFill>
              </a:rPr>
              <a:t> in </a:t>
            </a:r>
            <a:r>
              <a:rPr lang="fr-FR" sz="3200" dirty="0" err="1">
                <a:solidFill>
                  <a:schemeClr val="accent5">
                    <a:lumMod val="50000"/>
                  </a:schemeClr>
                </a:solidFill>
              </a:rPr>
              <a:t>unserem</a:t>
            </a:r>
            <a:r>
              <a:rPr lang="fr-FR" sz="3200" dirty="0">
                <a:solidFill>
                  <a:schemeClr val="accent5">
                    <a:lumMod val="50000"/>
                  </a:schemeClr>
                </a:solidFill>
              </a:rPr>
              <a:t> </a:t>
            </a:r>
            <a:r>
              <a:rPr lang="fr-FR" sz="3200" dirty="0" err="1">
                <a:solidFill>
                  <a:schemeClr val="accent5">
                    <a:lumMod val="50000"/>
                  </a:schemeClr>
                </a:solidFill>
              </a:rPr>
              <a:t>Bett</a:t>
            </a:r>
            <a:r>
              <a:rPr lang="fr-FR" sz="3200" dirty="0">
                <a:solidFill>
                  <a:schemeClr val="accent5">
                    <a:lumMod val="50000"/>
                  </a:schemeClr>
                </a:solidFill>
              </a:rPr>
              <a:t> </a:t>
            </a:r>
            <a:r>
              <a:rPr lang="fr-FR" sz="3200" dirty="0" err="1">
                <a:solidFill>
                  <a:schemeClr val="accent5">
                    <a:lumMod val="50000"/>
                  </a:schemeClr>
                </a:solidFill>
              </a:rPr>
              <a:t>schlafen</a:t>
            </a:r>
            <a:r>
              <a:rPr lang="fr-FR" sz="3200" dirty="0">
                <a:solidFill>
                  <a:schemeClr val="accent5">
                    <a:lumMod val="50000"/>
                  </a:schemeClr>
                </a:solidFill>
              </a:rPr>
              <a:t>.</a:t>
            </a:r>
          </a:p>
        </p:txBody>
      </p:sp>
      <p:sp>
        <p:nvSpPr>
          <p:cNvPr id="12" name="TextBox 11">
            <a:extLst>
              <a:ext uri="{FF2B5EF4-FFF2-40B4-BE49-F238E27FC236}">
                <a16:creationId xmlns:a16="http://schemas.microsoft.com/office/drawing/2014/main" id="{78B290D3-1276-4CB2-A519-180AFA042A5A}"/>
              </a:ext>
            </a:extLst>
          </p:cNvPr>
          <p:cNvSpPr txBox="1"/>
          <p:nvPr/>
        </p:nvSpPr>
        <p:spPr>
          <a:xfrm>
            <a:off x="203358" y="3363652"/>
            <a:ext cx="9642771" cy="584775"/>
          </a:xfrm>
          <a:prstGeom prst="rect">
            <a:avLst/>
          </a:prstGeom>
          <a:noFill/>
        </p:spPr>
        <p:txBody>
          <a:bodyPr wrap="square" rtlCol="0">
            <a:spAutoFit/>
          </a:bodyPr>
          <a:lstStyle/>
          <a:p>
            <a:pPr algn="l"/>
            <a:r>
              <a:rPr lang="fr-FR" sz="3200" dirty="0">
                <a:solidFill>
                  <a:schemeClr val="accent5">
                    <a:lumMod val="50000"/>
                  </a:schemeClr>
                </a:solidFill>
              </a:rPr>
              <a:t>2] Er </a:t>
            </a:r>
            <a:r>
              <a:rPr lang="fr-FR" sz="3200" dirty="0" err="1">
                <a:solidFill>
                  <a:schemeClr val="accent5">
                    <a:lumMod val="50000"/>
                  </a:schemeClr>
                </a:solidFill>
              </a:rPr>
              <a:t>soll</a:t>
            </a:r>
            <a:r>
              <a:rPr lang="fr-FR" sz="3200" dirty="0">
                <a:solidFill>
                  <a:schemeClr val="accent5">
                    <a:lumMod val="50000"/>
                  </a:schemeClr>
                </a:solidFill>
              </a:rPr>
              <a:t> </a:t>
            </a:r>
            <a:r>
              <a:rPr lang="fr-FR" sz="3200" dirty="0" err="1">
                <a:solidFill>
                  <a:schemeClr val="accent5">
                    <a:lumMod val="50000"/>
                  </a:schemeClr>
                </a:solidFill>
              </a:rPr>
              <a:t>Mieze</a:t>
            </a:r>
            <a:r>
              <a:rPr lang="fr-FR" sz="3200" dirty="0">
                <a:solidFill>
                  <a:schemeClr val="accent5">
                    <a:lumMod val="50000"/>
                  </a:schemeClr>
                </a:solidFill>
              </a:rPr>
              <a:t> </a:t>
            </a:r>
            <a:r>
              <a:rPr lang="fr-FR" sz="3200" dirty="0" err="1">
                <a:solidFill>
                  <a:schemeClr val="accent5">
                    <a:lumMod val="50000"/>
                  </a:schemeClr>
                </a:solidFill>
              </a:rPr>
              <a:t>nicht</a:t>
            </a:r>
            <a:r>
              <a:rPr lang="fr-FR" sz="3200" dirty="0">
                <a:solidFill>
                  <a:schemeClr val="accent5">
                    <a:lumMod val="50000"/>
                  </a:schemeClr>
                </a:solidFill>
              </a:rPr>
              <a:t> </a:t>
            </a:r>
            <a:r>
              <a:rPr lang="fr-FR" sz="3200" dirty="0" err="1">
                <a:solidFill>
                  <a:schemeClr val="accent5">
                    <a:lumMod val="50000"/>
                  </a:schemeClr>
                </a:solidFill>
              </a:rPr>
              <a:t>weh</a:t>
            </a:r>
            <a:r>
              <a:rPr lang="fr-FR" sz="3200" dirty="0">
                <a:solidFill>
                  <a:schemeClr val="accent5">
                    <a:lumMod val="50000"/>
                  </a:schemeClr>
                </a:solidFill>
              </a:rPr>
              <a:t> </a:t>
            </a:r>
            <a:r>
              <a:rPr lang="fr-FR" sz="3200" dirty="0" err="1">
                <a:solidFill>
                  <a:schemeClr val="accent5">
                    <a:lumMod val="50000"/>
                  </a:schemeClr>
                </a:solidFill>
              </a:rPr>
              <a:t>tun</a:t>
            </a:r>
            <a:r>
              <a:rPr lang="fr-FR" sz="3200" dirty="0">
                <a:solidFill>
                  <a:schemeClr val="accent5">
                    <a:lumMod val="50000"/>
                  </a:schemeClr>
                </a:solidFill>
              </a:rPr>
              <a:t>.</a:t>
            </a:r>
          </a:p>
        </p:txBody>
      </p:sp>
      <p:sp>
        <p:nvSpPr>
          <p:cNvPr id="13" name="TextBox 12">
            <a:extLst>
              <a:ext uri="{FF2B5EF4-FFF2-40B4-BE49-F238E27FC236}">
                <a16:creationId xmlns:a16="http://schemas.microsoft.com/office/drawing/2014/main" id="{6AD29AD3-CADD-4935-BDEF-2AB3FD707BA4}"/>
              </a:ext>
            </a:extLst>
          </p:cNvPr>
          <p:cNvSpPr txBox="1"/>
          <p:nvPr/>
        </p:nvSpPr>
        <p:spPr>
          <a:xfrm>
            <a:off x="203357" y="4249976"/>
            <a:ext cx="11198087" cy="584775"/>
          </a:xfrm>
          <a:prstGeom prst="rect">
            <a:avLst/>
          </a:prstGeom>
          <a:noFill/>
        </p:spPr>
        <p:txBody>
          <a:bodyPr wrap="square" rtlCol="0">
            <a:spAutoFit/>
          </a:bodyPr>
          <a:lstStyle/>
          <a:p>
            <a:pPr algn="l"/>
            <a:r>
              <a:rPr lang="fr-FR" sz="3200" dirty="0">
                <a:solidFill>
                  <a:schemeClr val="accent5">
                    <a:lumMod val="50000"/>
                  </a:schemeClr>
                </a:solidFill>
              </a:rPr>
              <a:t>3] Er </a:t>
            </a:r>
            <a:r>
              <a:rPr lang="fr-FR" sz="3200" dirty="0" err="1">
                <a:solidFill>
                  <a:schemeClr val="accent5">
                    <a:lumMod val="50000"/>
                  </a:schemeClr>
                </a:solidFill>
              </a:rPr>
              <a:t>soll</a:t>
            </a:r>
            <a:r>
              <a:rPr lang="fr-FR" sz="3200" dirty="0">
                <a:solidFill>
                  <a:schemeClr val="accent5">
                    <a:lumMod val="50000"/>
                  </a:schemeClr>
                </a:solidFill>
              </a:rPr>
              <a:t> </a:t>
            </a:r>
            <a:r>
              <a:rPr lang="fr-FR" sz="3200" dirty="0" err="1">
                <a:solidFill>
                  <a:schemeClr val="accent5">
                    <a:lumMod val="50000"/>
                  </a:schemeClr>
                </a:solidFill>
              </a:rPr>
              <a:t>alleine</a:t>
            </a:r>
            <a:r>
              <a:rPr lang="fr-FR" sz="3200" dirty="0">
                <a:solidFill>
                  <a:schemeClr val="accent5">
                    <a:lumMod val="50000"/>
                  </a:schemeClr>
                </a:solidFill>
              </a:rPr>
              <a:t> </a:t>
            </a:r>
            <a:r>
              <a:rPr lang="fr-FR" sz="3200" dirty="0" err="1">
                <a:solidFill>
                  <a:schemeClr val="accent5">
                    <a:lumMod val="50000"/>
                  </a:schemeClr>
                </a:solidFill>
              </a:rPr>
              <a:t>das</a:t>
            </a:r>
            <a:r>
              <a:rPr lang="fr-FR" sz="3200" dirty="0">
                <a:solidFill>
                  <a:schemeClr val="accent5">
                    <a:lumMod val="50000"/>
                  </a:schemeClr>
                </a:solidFill>
              </a:rPr>
              <a:t> </a:t>
            </a:r>
            <a:r>
              <a:rPr lang="fr-FR" sz="3200" dirty="0" err="1">
                <a:solidFill>
                  <a:schemeClr val="accent5">
                    <a:lumMod val="50000"/>
                  </a:schemeClr>
                </a:solidFill>
              </a:rPr>
              <a:t>Haus</a:t>
            </a:r>
            <a:r>
              <a:rPr lang="fr-FR" sz="3200" dirty="0">
                <a:solidFill>
                  <a:schemeClr val="accent5">
                    <a:lumMod val="50000"/>
                  </a:schemeClr>
                </a:solidFill>
              </a:rPr>
              <a:t> </a:t>
            </a:r>
            <a:r>
              <a:rPr lang="fr-FR" sz="3200" dirty="0" err="1">
                <a:solidFill>
                  <a:schemeClr val="accent5">
                    <a:lumMod val="50000"/>
                  </a:schemeClr>
                </a:solidFill>
              </a:rPr>
              <a:t>verlassen</a:t>
            </a:r>
            <a:r>
              <a:rPr lang="fr-FR" sz="3200" dirty="0">
                <a:solidFill>
                  <a:schemeClr val="accent5">
                    <a:lumMod val="50000"/>
                  </a:schemeClr>
                </a:solidFill>
              </a:rPr>
              <a:t>.</a:t>
            </a:r>
          </a:p>
        </p:txBody>
      </p:sp>
      <p:pic>
        <p:nvPicPr>
          <p:cNvPr id="5" name="Picture 4" descr="A picture containing text&#10;&#10;Description automatically generated">
            <a:extLst>
              <a:ext uri="{FF2B5EF4-FFF2-40B4-BE49-F238E27FC236}">
                <a16:creationId xmlns:a16="http://schemas.microsoft.com/office/drawing/2014/main" id="{F53F4667-E97D-4F9D-A51D-73AEE59A01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45656" y="2636996"/>
            <a:ext cx="1876184" cy="2697823"/>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1D0470C2-3A0C-46A9-812F-9446B3A756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8783" y="4927552"/>
            <a:ext cx="1202754" cy="1395516"/>
          </a:xfrm>
          <a:prstGeom prst="rect">
            <a:avLst/>
          </a:prstGeom>
        </p:spPr>
      </p:pic>
    </p:spTree>
    <p:extLst>
      <p:ext uri="{BB962C8B-B14F-4D97-AF65-F5344CB8AC3E}">
        <p14:creationId xmlns:p14="http://schemas.microsoft.com/office/powerpoint/2010/main" val="2485284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ackground rectangle">
            <a:extLst>
              <a:ext uri="{FF2B5EF4-FFF2-40B4-BE49-F238E27FC236}">
                <a16:creationId xmlns:a16="http://schemas.microsoft.com/office/drawing/2014/main" id="{2CB93C7C-CD8D-453B-A5DF-DA6EF64AA9D2}"/>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319785"/>
            <a:ext cx="10254345" cy="869950"/>
          </a:xfrm>
          <a:prstGeom prst="rect">
            <a:avLst/>
          </a:prstGeom>
        </p:spPr>
      </p:pic>
      <p:sp>
        <p:nvSpPr>
          <p:cNvPr id="4" name="Title 3"/>
          <p:cNvSpPr>
            <a:spLocks noGrp="1"/>
          </p:cNvSpPr>
          <p:nvPr>
            <p:ph type="title"/>
          </p:nvPr>
        </p:nvSpPr>
        <p:spPr>
          <a:xfrm>
            <a:off x="0" y="346474"/>
            <a:ext cx="9405256" cy="707849"/>
          </a:xfrm>
        </p:spPr>
        <p:txBody>
          <a:bodyPr>
            <a:normAutofit/>
          </a:bodyPr>
          <a:lstStyle/>
          <a:p>
            <a:r>
              <a:rPr lang="en-GB" sz="3200" b="1" dirty="0">
                <a:solidFill>
                  <a:schemeClr val="bg1"/>
                </a:solidFill>
              </a:rPr>
              <a:t>Was </a:t>
            </a:r>
            <a:r>
              <a:rPr lang="en-GB" sz="3200" b="1" dirty="0" err="1">
                <a:solidFill>
                  <a:schemeClr val="bg1"/>
                </a:solidFill>
              </a:rPr>
              <a:t>meinst</a:t>
            </a:r>
            <a:r>
              <a:rPr lang="en-GB" sz="3200" b="1" dirty="0">
                <a:solidFill>
                  <a:schemeClr val="bg1"/>
                </a:solidFill>
              </a:rPr>
              <a:t> du? Was </a:t>
            </a:r>
            <a:r>
              <a:rPr lang="en-GB" sz="3200" b="1" dirty="0" err="1">
                <a:solidFill>
                  <a:schemeClr val="bg1"/>
                </a:solidFill>
              </a:rPr>
              <a:t>sagen</a:t>
            </a:r>
            <a:r>
              <a:rPr lang="en-GB" sz="3200" b="1" dirty="0">
                <a:solidFill>
                  <a:schemeClr val="bg1"/>
                </a:solidFill>
              </a:rPr>
              <a:t> </a:t>
            </a:r>
            <a:r>
              <a:rPr lang="en-GB" sz="3200" b="1" dirty="0" err="1">
                <a:solidFill>
                  <a:schemeClr val="bg1"/>
                </a:solidFill>
              </a:rPr>
              <a:t>sie</a:t>
            </a:r>
            <a:r>
              <a:rPr lang="en-GB" sz="3200" b="1" dirty="0">
                <a:solidFill>
                  <a:schemeClr val="bg1"/>
                </a:solidFill>
              </a:rPr>
              <a:t>? [8/8]</a:t>
            </a:r>
          </a:p>
        </p:txBody>
      </p:sp>
      <p:sp>
        <p:nvSpPr>
          <p:cNvPr id="6" name="TextBox 5">
            <a:extLst>
              <a:ext uri="{FF2B5EF4-FFF2-40B4-BE49-F238E27FC236}">
                <a16:creationId xmlns:a16="http://schemas.microsoft.com/office/drawing/2014/main" id="{28084BE4-A4AF-364C-B8E5-ED6D583A6685}"/>
              </a:ext>
            </a:extLst>
          </p:cNvPr>
          <p:cNvSpPr txBox="1"/>
          <p:nvPr/>
        </p:nvSpPr>
        <p:spPr>
          <a:xfrm>
            <a:off x="496956" y="5352547"/>
            <a:ext cx="11198087" cy="707886"/>
          </a:xfrm>
          <a:prstGeom prst="rect">
            <a:avLst/>
          </a:prstGeom>
          <a:noFill/>
        </p:spPr>
        <p:txBody>
          <a:bodyPr wrap="square" rtlCol="0">
            <a:spAutoFit/>
          </a:bodyPr>
          <a:lstStyle/>
          <a:p>
            <a:pPr algn="ctr"/>
            <a:r>
              <a:rPr lang="en-US" sz="4000" dirty="0">
                <a:solidFill>
                  <a:srgbClr val="EE6000"/>
                </a:solidFill>
              </a:rPr>
              <a:t>Es </a:t>
            </a:r>
            <a:r>
              <a:rPr lang="en-US" sz="4000" dirty="0" err="1">
                <a:solidFill>
                  <a:srgbClr val="EE6000"/>
                </a:solidFill>
              </a:rPr>
              <a:t>ist</a:t>
            </a:r>
            <a:r>
              <a:rPr lang="en-US" sz="4000" dirty="0">
                <a:solidFill>
                  <a:srgbClr val="EE6000"/>
                </a:solidFill>
              </a:rPr>
              <a:t> toll, </a:t>
            </a:r>
            <a:r>
              <a:rPr lang="en-US" sz="4000" dirty="0" err="1">
                <a:solidFill>
                  <a:srgbClr val="EE6000"/>
                </a:solidFill>
              </a:rPr>
              <a:t>dass</a:t>
            </a:r>
            <a:r>
              <a:rPr lang="en-US" sz="4000" dirty="0">
                <a:solidFill>
                  <a:srgbClr val="EE6000"/>
                </a:solidFill>
              </a:rPr>
              <a:t> du so fit </a:t>
            </a:r>
            <a:r>
              <a:rPr lang="en-US" sz="4000" dirty="0" err="1">
                <a:solidFill>
                  <a:srgbClr val="EE6000"/>
                </a:solidFill>
              </a:rPr>
              <a:t>bist</a:t>
            </a:r>
            <a:r>
              <a:rPr lang="en-US" sz="4000" dirty="0">
                <a:solidFill>
                  <a:srgbClr val="EE6000"/>
                </a:solidFill>
              </a:rPr>
              <a:t>.</a:t>
            </a:r>
          </a:p>
        </p:txBody>
      </p:sp>
      <p:sp>
        <p:nvSpPr>
          <p:cNvPr id="2" name="TextBox 1">
            <a:extLst>
              <a:ext uri="{FF2B5EF4-FFF2-40B4-BE49-F238E27FC236}">
                <a16:creationId xmlns:a16="http://schemas.microsoft.com/office/drawing/2014/main" id="{72E846B8-3DD8-464D-B4EE-5F191FFA7336}"/>
              </a:ext>
            </a:extLst>
          </p:cNvPr>
          <p:cNvSpPr txBox="1"/>
          <p:nvPr/>
        </p:nvSpPr>
        <p:spPr>
          <a:xfrm>
            <a:off x="203358" y="1374757"/>
            <a:ext cx="11782055" cy="1077218"/>
          </a:xfrm>
          <a:prstGeom prst="rect">
            <a:avLst/>
          </a:prstGeom>
          <a:noFill/>
        </p:spPr>
        <p:txBody>
          <a:bodyPr wrap="square" rtlCol="0">
            <a:spAutoFit/>
          </a:bodyPr>
          <a:lstStyle/>
          <a:p>
            <a:pPr algn="l"/>
            <a:r>
              <a:rPr lang="fr-FR" sz="3200" dirty="0">
                <a:solidFill>
                  <a:schemeClr val="accent5">
                    <a:lumMod val="50000"/>
                  </a:schemeClr>
                </a:solidFill>
              </a:rPr>
              <a:t>Tante Laura </a:t>
            </a:r>
            <a:r>
              <a:rPr lang="fr-FR" sz="3200" dirty="0" err="1">
                <a:solidFill>
                  <a:schemeClr val="accent5">
                    <a:lumMod val="50000"/>
                  </a:schemeClr>
                </a:solidFill>
              </a:rPr>
              <a:t>geht</a:t>
            </a:r>
            <a:r>
              <a:rPr lang="fr-FR" sz="3200" dirty="0">
                <a:solidFill>
                  <a:schemeClr val="accent5">
                    <a:lumMod val="50000"/>
                  </a:schemeClr>
                </a:solidFill>
              </a:rPr>
              <a:t> </a:t>
            </a:r>
            <a:r>
              <a:rPr lang="fr-FR" sz="3200" dirty="0" err="1">
                <a:solidFill>
                  <a:schemeClr val="accent5">
                    <a:lumMod val="50000"/>
                  </a:schemeClr>
                </a:solidFill>
              </a:rPr>
              <a:t>jeden</a:t>
            </a:r>
            <a:r>
              <a:rPr lang="fr-FR" sz="3200" dirty="0">
                <a:solidFill>
                  <a:schemeClr val="accent5">
                    <a:lumMod val="50000"/>
                  </a:schemeClr>
                </a:solidFill>
              </a:rPr>
              <a:t> Tag </a:t>
            </a:r>
            <a:r>
              <a:rPr lang="fr-FR" sz="3200" dirty="0" err="1">
                <a:solidFill>
                  <a:schemeClr val="accent5">
                    <a:lumMod val="50000"/>
                  </a:schemeClr>
                </a:solidFill>
              </a:rPr>
              <a:t>laufen</a:t>
            </a:r>
            <a:r>
              <a:rPr lang="fr-FR" sz="3200" dirty="0">
                <a:solidFill>
                  <a:schemeClr val="accent5">
                    <a:lumMod val="50000"/>
                  </a:schemeClr>
                </a:solidFill>
              </a:rPr>
              <a:t>. </a:t>
            </a:r>
            <a:r>
              <a:rPr lang="fr-FR" sz="3200" dirty="0" err="1">
                <a:solidFill>
                  <a:schemeClr val="accent5">
                    <a:lumMod val="50000"/>
                  </a:schemeClr>
                </a:solidFill>
              </a:rPr>
              <a:t>Was</a:t>
            </a:r>
            <a:r>
              <a:rPr lang="fr-FR" sz="3200" dirty="0">
                <a:solidFill>
                  <a:schemeClr val="accent5">
                    <a:lumMod val="50000"/>
                  </a:schemeClr>
                </a:solidFill>
              </a:rPr>
              <a:t> </a:t>
            </a:r>
            <a:r>
              <a:rPr lang="fr-FR" sz="3200" dirty="0" err="1">
                <a:solidFill>
                  <a:schemeClr val="accent5">
                    <a:lumMod val="50000"/>
                  </a:schemeClr>
                </a:solidFill>
              </a:rPr>
              <a:t>sagen</a:t>
            </a:r>
            <a:r>
              <a:rPr lang="fr-FR" sz="3200" dirty="0">
                <a:solidFill>
                  <a:schemeClr val="accent5">
                    <a:lumMod val="50000"/>
                  </a:schemeClr>
                </a:solidFill>
              </a:rPr>
              <a:t> die </a:t>
            </a:r>
            <a:r>
              <a:rPr lang="fr-FR" sz="3200" dirty="0" err="1">
                <a:solidFill>
                  <a:schemeClr val="accent5">
                    <a:lumMod val="50000"/>
                  </a:schemeClr>
                </a:solidFill>
              </a:rPr>
              <a:t>Freunde</a:t>
            </a:r>
            <a:r>
              <a:rPr lang="fr-FR" sz="3200" dirty="0">
                <a:solidFill>
                  <a:schemeClr val="accent5">
                    <a:lumMod val="50000"/>
                  </a:schemeClr>
                </a:solidFill>
              </a:rPr>
              <a:t>?</a:t>
            </a:r>
          </a:p>
        </p:txBody>
      </p:sp>
      <p:sp>
        <p:nvSpPr>
          <p:cNvPr id="10" name="Rounded Rectangle 11">
            <a:extLst>
              <a:ext uri="{FF2B5EF4-FFF2-40B4-BE49-F238E27FC236}">
                <a16:creationId xmlns:a16="http://schemas.microsoft.com/office/drawing/2014/main" id="{F566DBB8-C4BA-4C47-AE29-8B57A2A032C8}"/>
              </a:ext>
            </a:extLst>
          </p:cNvPr>
          <p:cNvSpPr/>
          <p:nvPr/>
        </p:nvSpPr>
        <p:spPr>
          <a:xfrm>
            <a:off x="10825843" y="119325"/>
            <a:ext cx="115957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B807BD7A-3047-4208-91A5-896BAA960815}"/>
              </a:ext>
            </a:extLst>
          </p:cNvPr>
          <p:cNvSpPr txBox="1"/>
          <p:nvPr/>
        </p:nvSpPr>
        <p:spPr>
          <a:xfrm>
            <a:off x="203358" y="2553469"/>
            <a:ext cx="9642771" cy="584775"/>
          </a:xfrm>
          <a:prstGeom prst="rect">
            <a:avLst/>
          </a:prstGeom>
          <a:noFill/>
        </p:spPr>
        <p:txBody>
          <a:bodyPr wrap="square" rtlCol="0">
            <a:spAutoFit/>
          </a:bodyPr>
          <a:lstStyle/>
          <a:p>
            <a:pPr algn="l"/>
            <a:r>
              <a:rPr lang="fr-FR" sz="3200" dirty="0">
                <a:solidFill>
                  <a:schemeClr val="accent5">
                    <a:lumMod val="50000"/>
                  </a:schemeClr>
                </a:solidFill>
              </a:rPr>
              <a:t>1] Es </a:t>
            </a:r>
            <a:r>
              <a:rPr lang="fr-FR" sz="3200" dirty="0" err="1">
                <a:solidFill>
                  <a:schemeClr val="accent5">
                    <a:lumMod val="50000"/>
                  </a:schemeClr>
                </a:solidFill>
              </a:rPr>
              <a:t>ist</a:t>
            </a:r>
            <a:r>
              <a:rPr lang="fr-FR" sz="3200" dirty="0">
                <a:solidFill>
                  <a:schemeClr val="accent5">
                    <a:lumMod val="50000"/>
                  </a:schemeClr>
                </a:solidFill>
              </a:rPr>
              <a:t> </a:t>
            </a:r>
            <a:r>
              <a:rPr lang="fr-FR" sz="3200" dirty="0" err="1">
                <a:solidFill>
                  <a:schemeClr val="accent5">
                    <a:lumMod val="50000"/>
                  </a:schemeClr>
                </a:solidFill>
              </a:rPr>
              <a:t>toll</a:t>
            </a:r>
            <a:r>
              <a:rPr lang="fr-FR" sz="3200" dirty="0">
                <a:solidFill>
                  <a:schemeClr val="accent5">
                    <a:lumMod val="50000"/>
                  </a:schemeClr>
                </a:solidFill>
              </a:rPr>
              <a:t>, </a:t>
            </a:r>
            <a:r>
              <a:rPr lang="fr-FR" sz="3200" dirty="0" err="1">
                <a:solidFill>
                  <a:schemeClr val="accent5">
                    <a:lumMod val="50000"/>
                  </a:schemeClr>
                </a:solidFill>
              </a:rPr>
              <a:t>dass</a:t>
            </a:r>
            <a:r>
              <a:rPr lang="fr-FR" sz="3200" dirty="0">
                <a:solidFill>
                  <a:schemeClr val="accent5">
                    <a:lumMod val="50000"/>
                  </a:schemeClr>
                </a:solidFill>
              </a:rPr>
              <a:t> du </a:t>
            </a:r>
            <a:r>
              <a:rPr lang="fr-FR" sz="3200" dirty="0" err="1">
                <a:solidFill>
                  <a:schemeClr val="accent5">
                    <a:lumMod val="50000"/>
                  </a:schemeClr>
                </a:solidFill>
              </a:rPr>
              <a:t>so</a:t>
            </a:r>
            <a:r>
              <a:rPr lang="fr-FR" sz="3200" dirty="0">
                <a:solidFill>
                  <a:schemeClr val="accent5">
                    <a:lumMod val="50000"/>
                  </a:schemeClr>
                </a:solidFill>
              </a:rPr>
              <a:t> fit </a:t>
            </a:r>
            <a:r>
              <a:rPr lang="fr-FR" sz="3200" dirty="0" err="1">
                <a:solidFill>
                  <a:schemeClr val="accent5">
                    <a:lumMod val="50000"/>
                  </a:schemeClr>
                </a:solidFill>
              </a:rPr>
              <a:t>bist</a:t>
            </a:r>
            <a:r>
              <a:rPr lang="fr-FR" sz="3200" dirty="0">
                <a:solidFill>
                  <a:schemeClr val="accent5">
                    <a:lumMod val="50000"/>
                  </a:schemeClr>
                </a:solidFill>
              </a:rPr>
              <a:t>!</a:t>
            </a:r>
          </a:p>
        </p:txBody>
      </p:sp>
      <p:sp>
        <p:nvSpPr>
          <p:cNvPr id="12" name="TextBox 11">
            <a:extLst>
              <a:ext uri="{FF2B5EF4-FFF2-40B4-BE49-F238E27FC236}">
                <a16:creationId xmlns:a16="http://schemas.microsoft.com/office/drawing/2014/main" id="{78B290D3-1276-4CB2-A519-180AFA042A5A}"/>
              </a:ext>
            </a:extLst>
          </p:cNvPr>
          <p:cNvSpPr txBox="1"/>
          <p:nvPr/>
        </p:nvSpPr>
        <p:spPr>
          <a:xfrm>
            <a:off x="203358" y="3363652"/>
            <a:ext cx="9642771" cy="584775"/>
          </a:xfrm>
          <a:prstGeom prst="rect">
            <a:avLst/>
          </a:prstGeom>
          <a:noFill/>
        </p:spPr>
        <p:txBody>
          <a:bodyPr wrap="square" rtlCol="0">
            <a:spAutoFit/>
          </a:bodyPr>
          <a:lstStyle/>
          <a:p>
            <a:pPr algn="l"/>
            <a:r>
              <a:rPr lang="fr-FR" sz="3200" dirty="0">
                <a:solidFill>
                  <a:schemeClr val="accent5">
                    <a:lumMod val="50000"/>
                  </a:schemeClr>
                </a:solidFill>
              </a:rPr>
              <a:t>2] Fit sein </a:t>
            </a:r>
            <a:r>
              <a:rPr lang="fr-FR" sz="3200" dirty="0" err="1">
                <a:solidFill>
                  <a:schemeClr val="accent5">
                    <a:lumMod val="50000"/>
                  </a:schemeClr>
                </a:solidFill>
              </a:rPr>
              <a:t>ist</a:t>
            </a:r>
            <a:r>
              <a:rPr lang="fr-FR" sz="3200" dirty="0">
                <a:solidFill>
                  <a:schemeClr val="accent5">
                    <a:lumMod val="50000"/>
                  </a:schemeClr>
                </a:solidFill>
              </a:rPr>
              <a:t> aber </a:t>
            </a:r>
            <a:r>
              <a:rPr lang="fr-FR" sz="3200" dirty="0" err="1">
                <a:solidFill>
                  <a:schemeClr val="accent5">
                    <a:lumMod val="50000"/>
                  </a:schemeClr>
                </a:solidFill>
              </a:rPr>
              <a:t>nur</a:t>
            </a:r>
            <a:r>
              <a:rPr lang="fr-FR" sz="3200" dirty="0">
                <a:solidFill>
                  <a:schemeClr val="accent5">
                    <a:lumMod val="50000"/>
                  </a:schemeClr>
                </a:solidFill>
              </a:rPr>
              <a:t> </a:t>
            </a:r>
            <a:r>
              <a:rPr lang="fr-FR" sz="3200" dirty="0" err="1">
                <a:solidFill>
                  <a:schemeClr val="accent5">
                    <a:lumMod val="50000"/>
                  </a:schemeClr>
                </a:solidFill>
              </a:rPr>
              <a:t>für</a:t>
            </a:r>
            <a:r>
              <a:rPr lang="fr-FR" sz="3200" dirty="0">
                <a:solidFill>
                  <a:schemeClr val="accent5">
                    <a:lumMod val="50000"/>
                  </a:schemeClr>
                </a:solidFill>
              </a:rPr>
              <a:t> uns </a:t>
            </a:r>
            <a:r>
              <a:rPr lang="fr-FR" sz="3200" dirty="0" err="1">
                <a:solidFill>
                  <a:schemeClr val="accent5">
                    <a:lumMod val="50000"/>
                  </a:schemeClr>
                </a:solidFill>
              </a:rPr>
              <a:t>junge</a:t>
            </a:r>
            <a:r>
              <a:rPr lang="fr-FR" sz="3200" dirty="0">
                <a:solidFill>
                  <a:schemeClr val="accent5">
                    <a:lumMod val="50000"/>
                  </a:schemeClr>
                </a:solidFill>
              </a:rPr>
              <a:t> </a:t>
            </a:r>
            <a:r>
              <a:rPr lang="fr-FR" sz="3200" dirty="0" err="1">
                <a:solidFill>
                  <a:schemeClr val="accent5">
                    <a:lumMod val="50000"/>
                  </a:schemeClr>
                </a:solidFill>
              </a:rPr>
              <a:t>Leute</a:t>
            </a:r>
            <a:r>
              <a:rPr lang="fr-FR" sz="3200" dirty="0">
                <a:solidFill>
                  <a:schemeClr val="accent5">
                    <a:lumMod val="50000"/>
                  </a:schemeClr>
                </a:solidFill>
              </a:rPr>
              <a:t>!</a:t>
            </a:r>
          </a:p>
        </p:txBody>
      </p:sp>
      <p:sp>
        <p:nvSpPr>
          <p:cNvPr id="13" name="TextBox 12">
            <a:extLst>
              <a:ext uri="{FF2B5EF4-FFF2-40B4-BE49-F238E27FC236}">
                <a16:creationId xmlns:a16="http://schemas.microsoft.com/office/drawing/2014/main" id="{6AD29AD3-CADD-4935-BDEF-2AB3FD707BA4}"/>
              </a:ext>
            </a:extLst>
          </p:cNvPr>
          <p:cNvSpPr txBox="1"/>
          <p:nvPr/>
        </p:nvSpPr>
        <p:spPr>
          <a:xfrm>
            <a:off x="203357" y="4249976"/>
            <a:ext cx="11198087" cy="584775"/>
          </a:xfrm>
          <a:prstGeom prst="rect">
            <a:avLst/>
          </a:prstGeom>
          <a:noFill/>
        </p:spPr>
        <p:txBody>
          <a:bodyPr wrap="square" rtlCol="0">
            <a:spAutoFit/>
          </a:bodyPr>
          <a:lstStyle/>
          <a:p>
            <a:pPr algn="l"/>
            <a:r>
              <a:rPr lang="fr-FR" sz="3200" dirty="0">
                <a:solidFill>
                  <a:schemeClr val="accent5">
                    <a:lumMod val="50000"/>
                  </a:schemeClr>
                </a:solidFill>
              </a:rPr>
              <a:t>3] Sport </a:t>
            </a:r>
            <a:r>
              <a:rPr lang="fr-FR" sz="3200" dirty="0" err="1">
                <a:solidFill>
                  <a:schemeClr val="accent5">
                    <a:lumMod val="50000"/>
                  </a:schemeClr>
                </a:solidFill>
              </a:rPr>
              <a:t>gehört</a:t>
            </a:r>
            <a:r>
              <a:rPr lang="fr-FR" sz="3200" dirty="0">
                <a:solidFill>
                  <a:schemeClr val="accent5">
                    <a:lumMod val="50000"/>
                  </a:schemeClr>
                </a:solidFill>
              </a:rPr>
              <a:t> </a:t>
            </a:r>
            <a:r>
              <a:rPr lang="fr-FR" sz="3200" dirty="0" err="1">
                <a:solidFill>
                  <a:schemeClr val="accent5">
                    <a:lumMod val="50000"/>
                  </a:schemeClr>
                </a:solidFill>
              </a:rPr>
              <a:t>nur</a:t>
            </a:r>
            <a:r>
              <a:rPr lang="fr-FR" sz="3200" dirty="0">
                <a:solidFill>
                  <a:schemeClr val="accent5">
                    <a:lumMod val="50000"/>
                  </a:schemeClr>
                </a:solidFill>
              </a:rPr>
              <a:t> uns </a:t>
            </a:r>
            <a:r>
              <a:rPr lang="fr-FR" sz="3200" dirty="0" err="1">
                <a:solidFill>
                  <a:schemeClr val="accent5">
                    <a:lumMod val="50000"/>
                  </a:schemeClr>
                </a:solidFill>
              </a:rPr>
              <a:t>alleine</a:t>
            </a:r>
            <a:r>
              <a:rPr lang="fr-FR" sz="3200" dirty="0">
                <a:solidFill>
                  <a:schemeClr val="accent5">
                    <a:lumMod val="50000"/>
                  </a:schemeClr>
                </a:solidFill>
              </a:rPr>
              <a:t>.</a:t>
            </a:r>
          </a:p>
        </p:txBody>
      </p:sp>
      <p:sp>
        <p:nvSpPr>
          <p:cNvPr id="14" name="Speech Bubble: Rectangle with Corners Rounded 13">
            <a:extLst>
              <a:ext uri="{FF2B5EF4-FFF2-40B4-BE49-F238E27FC236}">
                <a16:creationId xmlns:a16="http://schemas.microsoft.com/office/drawing/2014/main" id="{ABC87BDB-0D2E-4F36-B18A-CEF717478B66}"/>
              </a:ext>
            </a:extLst>
          </p:cNvPr>
          <p:cNvSpPr/>
          <p:nvPr/>
        </p:nvSpPr>
        <p:spPr>
          <a:xfrm>
            <a:off x="8672765" y="2271111"/>
            <a:ext cx="1737840" cy="653225"/>
          </a:xfrm>
          <a:prstGeom prst="wedgeRoundRectCallout">
            <a:avLst>
              <a:gd name="adj1" fmla="val 62477"/>
              <a:gd name="adj2" fmla="val 29449"/>
              <a:gd name="adj3" fmla="val 16667"/>
            </a:avLst>
          </a:prstGeom>
          <a:solidFill>
            <a:schemeClr val="accent5">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Sportstudio</a:t>
            </a:r>
            <a:r>
              <a:rPr kumimoji="0" lang="en-GB" sz="1800" b="0" i="0" u="none" strike="noStrike" kern="1200" cap="none" spc="0" normalizeH="0" noProof="0" dirty="0">
                <a:ln>
                  <a:noFill/>
                </a:ln>
                <a:solidFill>
                  <a:prstClr val="white"/>
                </a:solidFill>
                <a:effectLst/>
                <a:uLnTx/>
                <a:uFillTx/>
                <a:latin typeface="Century Gothic" panose="020F0302020204030204"/>
                <a:ea typeface="+mn-ea"/>
                <a:cs typeface="+mn-cs"/>
              </a:rPr>
              <a:t> – </a:t>
            </a:r>
            <a:br>
              <a:rPr kumimoji="0" lang="en-GB" sz="1800" b="0" i="0" u="none" strike="noStrike" kern="1200" cap="none" spc="0" normalizeH="0" noProof="0" dirty="0">
                <a:ln>
                  <a:noFill/>
                </a:ln>
                <a:solidFill>
                  <a:prstClr val="white"/>
                </a:solidFill>
                <a:effectLst/>
                <a:uLnTx/>
                <a:uFillTx/>
                <a:latin typeface="Century Gothic" panose="020F0302020204030204"/>
                <a:ea typeface="+mn-ea"/>
                <a:cs typeface="+mn-cs"/>
              </a:rPr>
            </a:br>
            <a:r>
              <a:rPr kumimoji="0" lang="en-GB" sz="1800" b="0" i="0" u="none" strike="noStrike" kern="1200" cap="none" spc="0" normalizeH="0" noProof="0" dirty="0">
                <a:ln>
                  <a:noFill/>
                </a:ln>
                <a:solidFill>
                  <a:prstClr val="white"/>
                </a:solidFill>
                <a:effectLst/>
                <a:uLnTx/>
                <a:uFillTx/>
                <a:latin typeface="Century Gothic" panose="020F0302020204030204"/>
                <a:ea typeface="+mn-ea"/>
                <a:cs typeface="+mn-cs"/>
              </a:rPr>
              <a:t>Gym</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5" name="Picture 4" descr="A picture containing calendar&#10;&#10;Description automatically generated">
            <a:extLst>
              <a:ext uri="{FF2B5EF4-FFF2-40B4-BE49-F238E27FC236}">
                <a16:creationId xmlns:a16="http://schemas.microsoft.com/office/drawing/2014/main" id="{7B656AA6-06E2-4F14-A6E3-8B2306CB26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36043" y="3138244"/>
            <a:ext cx="2055957" cy="2265124"/>
          </a:xfrm>
          <a:prstGeom prst="rect">
            <a:avLst/>
          </a:prstGeom>
        </p:spPr>
      </p:pic>
    </p:spTree>
    <p:extLst>
      <p:ext uri="{BB962C8B-B14F-4D97-AF65-F5344CB8AC3E}">
        <p14:creationId xmlns:p14="http://schemas.microsoft.com/office/powerpoint/2010/main" val="4105881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74508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i="1" dirty="0" err="1">
                <a:solidFill>
                  <a:schemeClr val="bg1"/>
                </a:solidFill>
              </a:rPr>
              <a:t>zu</a:t>
            </a:r>
            <a:r>
              <a:rPr lang="en-GB" sz="3600" b="1" dirty="0">
                <a:solidFill>
                  <a:schemeClr val="bg1"/>
                </a:solidFill>
              </a:rPr>
              <a:t> + infinitive</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329039" y="1320253"/>
            <a:ext cx="11992950"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know how modal verbs work with a 2</a:t>
            </a:r>
            <a:r>
              <a:rPr kumimoji="0" lang="en-US" sz="2100" b="0"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nd</a:t>
            </a:r>
            <a:r>
              <a:rPr kumimoji="0" lang="en-US"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verb in the sentence: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kumimoji="0" lang="en-US"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 name="Rectangle 5">
            <a:extLst>
              <a:ext uri="{FF2B5EF4-FFF2-40B4-BE49-F238E27FC236}">
                <a16:creationId xmlns:a16="http://schemas.microsoft.com/office/drawing/2014/main" id="{7DE52D1D-403E-439D-950E-56F323EF7929}"/>
              </a:ext>
            </a:extLst>
          </p:cNvPr>
          <p:cNvSpPr/>
          <p:nvPr/>
        </p:nvSpPr>
        <p:spPr>
          <a:xfrm>
            <a:off x="2816668" y="2058917"/>
            <a:ext cx="933156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darf</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jetzt</a:t>
            </a:r>
            <a:r>
              <a:rPr kumimoji="0" lang="en-US"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spielen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11" name="Rectangle 10">
            <a:extLst>
              <a:ext uri="{FF2B5EF4-FFF2-40B4-BE49-F238E27FC236}">
                <a16:creationId xmlns:a16="http://schemas.microsoft.com/office/drawing/2014/main" id="{985DD610-FAA6-4464-A30F-C2D956906DC5}"/>
              </a:ext>
            </a:extLst>
          </p:cNvPr>
          <p:cNvSpPr/>
          <p:nvPr/>
        </p:nvSpPr>
        <p:spPr>
          <a:xfrm>
            <a:off x="6200143" y="2067037"/>
            <a:ext cx="3403496"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 allowed</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 play now.</a:t>
            </a: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6" name="Rectangle 15">
            <a:extLst>
              <a:ext uri="{FF2B5EF4-FFF2-40B4-BE49-F238E27FC236}">
                <a16:creationId xmlns:a16="http://schemas.microsoft.com/office/drawing/2014/main" id="{37264FC0-8D35-4D1A-8409-D85EC566373E}"/>
              </a:ext>
            </a:extLst>
          </p:cNvPr>
          <p:cNvSpPr/>
          <p:nvPr/>
        </p:nvSpPr>
        <p:spPr>
          <a:xfrm>
            <a:off x="2816667" y="2549710"/>
            <a:ext cx="933156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soll</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a:t>
            </a:r>
            <a:r>
              <a:rPr lang="en-US" sz="2000" dirty="0" err="1">
                <a:solidFill>
                  <a:srgbClr val="4472C4">
                    <a:lumMod val="50000"/>
                  </a:srgbClr>
                </a:solidFill>
                <a:latin typeface="Century Gothic" panose="020F0302020204030204"/>
              </a:rPr>
              <a:t>äter</a:t>
            </a:r>
            <a:r>
              <a:rPr lang="en-US" sz="2000" dirty="0">
                <a:solidFill>
                  <a:srgbClr val="4472C4">
                    <a:lumMod val="50000"/>
                  </a:srgbClr>
                </a:solidFill>
                <a:latin typeface="Century Gothic" panose="020F0302020204030204"/>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arbeiten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17" name="Rectangle 16">
            <a:extLst>
              <a:ext uri="{FF2B5EF4-FFF2-40B4-BE49-F238E27FC236}">
                <a16:creationId xmlns:a16="http://schemas.microsoft.com/office/drawing/2014/main" id="{024A010A-84C8-4DE7-8252-8D25E7A1BBF9}"/>
              </a:ext>
            </a:extLst>
          </p:cNvPr>
          <p:cNvSpPr/>
          <p:nvPr/>
        </p:nvSpPr>
        <p:spPr>
          <a:xfrm>
            <a:off x="6200143" y="2573007"/>
            <a:ext cx="2624436"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should </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work later.  </a:t>
            </a: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8" name="Speech Bubble: Rectangle with Corners Rounded 17">
            <a:extLst>
              <a:ext uri="{FF2B5EF4-FFF2-40B4-BE49-F238E27FC236}">
                <a16:creationId xmlns:a16="http://schemas.microsoft.com/office/drawing/2014/main" id="{775E13E0-84E3-48F4-8169-26A9C1999F68}"/>
              </a:ext>
            </a:extLst>
          </p:cNvPr>
          <p:cNvSpPr/>
          <p:nvPr/>
        </p:nvSpPr>
        <p:spPr>
          <a:xfrm>
            <a:off x="194533" y="1748499"/>
            <a:ext cx="2622134" cy="1470817"/>
          </a:xfrm>
          <a:prstGeom prst="wedgeRoundRectCallout">
            <a:avLst/>
          </a:prstGeom>
          <a:solidFill>
            <a:srgbClr val="11507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Use German modal verbs with just an infinitive</a:t>
            </a:r>
            <a:r>
              <a:rPr kumimoji="0" lang="en-GB" sz="1800" b="0" i="0" u="none" strike="noStrike" kern="1200" cap="none" spc="0" normalizeH="0" noProof="0" dirty="0">
                <a:ln>
                  <a:noFill/>
                </a:ln>
                <a:solidFill>
                  <a:prstClr val="white"/>
                </a:solidFill>
                <a:effectLst/>
                <a:uLnTx/>
                <a:uFillTx/>
                <a:latin typeface="Century Gothic" panose="020F0302020204030204"/>
                <a:ea typeface="+mn-ea"/>
                <a:cs typeface="+mn-cs"/>
              </a:rPr>
              <a:t> at the end of the sentence.</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9" name="Rectangle 18">
            <a:extLst>
              <a:ext uri="{FF2B5EF4-FFF2-40B4-BE49-F238E27FC236}">
                <a16:creationId xmlns:a16="http://schemas.microsoft.com/office/drawing/2014/main" id="{35554BD7-832F-4B66-9312-45D8A9D0FFDE}"/>
              </a:ext>
            </a:extLst>
          </p:cNvPr>
          <p:cNvSpPr/>
          <p:nvPr/>
        </p:nvSpPr>
        <p:spPr>
          <a:xfrm>
            <a:off x="383883" y="3523423"/>
            <a:ext cx="11564364" cy="4154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With other verbs, add </a:t>
            </a:r>
            <a:r>
              <a:rPr kumimoji="0" lang="en-US" sz="21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1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use them with another verb in the infinitive:</a:t>
            </a:r>
          </a:p>
        </p:txBody>
      </p:sp>
      <p:sp>
        <p:nvSpPr>
          <p:cNvPr id="14" name="Speech Bubble: Rectangle with Corners Rounded 13">
            <a:extLst>
              <a:ext uri="{FF2B5EF4-FFF2-40B4-BE49-F238E27FC236}">
                <a16:creationId xmlns:a16="http://schemas.microsoft.com/office/drawing/2014/main" id="{E72A251A-C156-416F-B74A-2130A6483A7E}"/>
              </a:ext>
            </a:extLst>
          </p:cNvPr>
          <p:cNvSpPr/>
          <p:nvPr/>
        </p:nvSpPr>
        <p:spPr>
          <a:xfrm>
            <a:off x="9064917" y="2426643"/>
            <a:ext cx="2743200" cy="1236861"/>
          </a:xfrm>
          <a:prstGeom prst="wedgeRoundRectCallout">
            <a:avLst>
              <a:gd name="adj1" fmla="val -227976"/>
              <a:gd name="adj2" fmla="val 106065"/>
              <a:gd name="adj3" fmla="val 16667"/>
            </a:avLst>
          </a:prstGeom>
          <a:solidFill>
            <a:srgbClr val="11507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A </a:t>
            </a: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comma </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is added to separate the verb phrases in </a:t>
            </a:r>
            <a:r>
              <a:rPr kumimoji="0" lang="en-GB" sz="1800" b="1" i="1" u="none" strike="noStrike" kern="1200" cap="none" spc="0" normalizeH="0" baseline="0" noProof="0" dirty="0" err="1">
                <a:ln>
                  <a:noFill/>
                </a:ln>
                <a:solidFill>
                  <a:prstClr val="white"/>
                </a:solidFill>
                <a:effectLst/>
                <a:uLnTx/>
                <a:uFillTx/>
                <a:latin typeface="Century Gothic" panose="020F0302020204030204"/>
                <a:ea typeface="+mn-ea"/>
                <a:cs typeface="+mn-cs"/>
              </a:rPr>
              <a:t>zu</a:t>
            </a:r>
            <a:r>
              <a:rPr kumimoji="0" lang="en-GB" sz="1800" b="1" i="1" u="none" strike="noStrike" kern="1200" cap="none" spc="0" normalizeH="0" baseline="0" noProof="0" dirty="0">
                <a:ln>
                  <a:noFill/>
                </a:ln>
                <a:solidFill>
                  <a:prstClr val="white"/>
                </a:solidFill>
                <a:effectLst/>
                <a:uLnTx/>
                <a:uFillTx/>
                <a:latin typeface="Century Gothic" panose="020F0302020204030204"/>
                <a:ea typeface="+mn-ea"/>
                <a:cs typeface="+mn-cs"/>
              </a:rPr>
              <a:t> + infinitive </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structures.</a:t>
            </a:r>
            <a:r>
              <a:rPr kumimoji="0" lang="en-GB" sz="1800" b="1" i="1" u="none" strike="noStrike" kern="1200" cap="none" spc="0" normalizeH="0" baseline="0" noProof="0" dirty="0">
                <a:ln>
                  <a:noFill/>
                </a:ln>
                <a:solidFill>
                  <a:prstClr val="white"/>
                </a:solidFill>
                <a:effectLst/>
                <a:uLnTx/>
                <a:uFillTx/>
                <a:latin typeface="Century Gothic" panose="020F0302020204030204"/>
                <a:ea typeface="+mn-ea"/>
                <a:cs typeface="+mn-cs"/>
              </a:rPr>
              <a:t> </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2" name="Rectangle 21">
            <a:extLst>
              <a:ext uri="{FF2B5EF4-FFF2-40B4-BE49-F238E27FC236}">
                <a16:creationId xmlns:a16="http://schemas.microsoft.com/office/drawing/2014/main" id="{D76C3E4F-771E-4047-AFD4-EB178F004DB7}"/>
              </a:ext>
            </a:extLst>
          </p:cNvPr>
          <p:cNvSpPr/>
          <p:nvPr/>
        </p:nvSpPr>
        <p:spPr>
          <a:xfrm>
            <a:off x="1069199" y="4295346"/>
            <a:ext cx="4716356" cy="4154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Meine</a:t>
            </a:r>
            <a:r>
              <a:rPr kumimoji="0" lang="en-US" sz="21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1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Mutti</a:t>
            </a:r>
            <a:r>
              <a:rPr kumimoji="0" lang="en-US" sz="21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1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erlaubt</a:t>
            </a:r>
            <a:r>
              <a:rPr kumimoji="0" lang="en-US" sz="21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1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mir</a:t>
            </a:r>
            <a:r>
              <a:rPr kumimoji="0" lang="en-US" sz="21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1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1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1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spielen</a:t>
            </a:r>
            <a:r>
              <a:rPr kumimoji="0" lang="en-US" sz="21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3" name="Rectangle 22">
            <a:extLst>
              <a:ext uri="{FF2B5EF4-FFF2-40B4-BE49-F238E27FC236}">
                <a16:creationId xmlns:a16="http://schemas.microsoft.com/office/drawing/2014/main" id="{BE4C214A-53D0-4D4B-8E90-3BAE86574C3F}"/>
              </a:ext>
            </a:extLst>
          </p:cNvPr>
          <p:cNvSpPr/>
          <p:nvPr/>
        </p:nvSpPr>
        <p:spPr>
          <a:xfrm>
            <a:off x="5848547" y="4314720"/>
            <a:ext cx="5197257" cy="4154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My mum allows/is</a:t>
            </a:r>
            <a:r>
              <a:rPr kumimoji="0" lang="en-US" sz="21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allowing</a:t>
            </a:r>
            <a:r>
              <a:rPr kumimoji="0" lang="en-US"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me </a:t>
            </a:r>
            <a:r>
              <a:rPr kumimoji="0" lang="en-US" sz="21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play</a:t>
            </a:r>
            <a:r>
              <a:rPr kumimoji="0" lang="en-US"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0" name="TextBox 9">
            <a:extLst>
              <a:ext uri="{FF2B5EF4-FFF2-40B4-BE49-F238E27FC236}">
                <a16:creationId xmlns:a16="http://schemas.microsoft.com/office/drawing/2014/main" id="{59B68DC2-1837-44D3-A679-72256DC85C81}"/>
              </a:ext>
            </a:extLst>
          </p:cNvPr>
          <p:cNvSpPr txBox="1"/>
          <p:nvPr/>
        </p:nvSpPr>
        <p:spPr>
          <a:xfrm>
            <a:off x="9887461" y="4378273"/>
            <a:ext cx="1276350" cy="3077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________.</a:t>
            </a:r>
          </a:p>
        </p:txBody>
      </p:sp>
      <p:sp>
        <p:nvSpPr>
          <p:cNvPr id="24" name="Rectangle 23">
            <a:extLst>
              <a:ext uri="{FF2B5EF4-FFF2-40B4-BE49-F238E27FC236}">
                <a16:creationId xmlns:a16="http://schemas.microsoft.com/office/drawing/2014/main" id="{E06A1699-C54B-461B-9AFB-15779C0524FF}"/>
              </a:ext>
            </a:extLst>
          </p:cNvPr>
          <p:cNvSpPr/>
          <p:nvPr/>
        </p:nvSpPr>
        <p:spPr>
          <a:xfrm>
            <a:off x="60911" y="4862909"/>
            <a:ext cx="5724644" cy="4154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r>
              <a:rPr kumimoji="0" lang="en-US" sz="21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hat die Aufgabe, sein Zimmer </a:t>
            </a:r>
            <a:r>
              <a:rPr kumimoji="0" lang="en-US" sz="21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1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1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putzen</a:t>
            </a:r>
            <a:r>
              <a:rPr kumimoji="0" lang="en-US" sz="21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5" name="Rectangle 24">
            <a:extLst>
              <a:ext uri="{FF2B5EF4-FFF2-40B4-BE49-F238E27FC236}">
                <a16:creationId xmlns:a16="http://schemas.microsoft.com/office/drawing/2014/main" id="{8C5660DF-5E22-40EF-8335-B54AE1227060}"/>
              </a:ext>
            </a:extLst>
          </p:cNvPr>
          <p:cNvSpPr/>
          <p:nvPr/>
        </p:nvSpPr>
        <p:spPr>
          <a:xfrm>
            <a:off x="5848547" y="4895620"/>
            <a:ext cx="6058069" cy="4154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 has</a:t>
            </a:r>
            <a:r>
              <a:rPr kumimoji="0" lang="en-US" sz="21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the job </a:t>
            </a:r>
            <a:r>
              <a:rPr kumimoji="0" lang="en-US" sz="21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clean/of cleaning </a:t>
            </a:r>
            <a:r>
              <a:rPr kumimoji="0" lang="en-US"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his room.</a:t>
            </a:r>
          </a:p>
        </p:txBody>
      </p:sp>
      <p:sp>
        <p:nvSpPr>
          <p:cNvPr id="8" name="TextBox 7">
            <a:extLst>
              <a:ext uri="{FF2B5EF4-FFF2-40B4-BE49-F238E27FC236}">
                <a16:creationId xmlns:a16="http://schemas.microsoft.com/office/drawing/2014/main" id="{13322D24-82B2-4C39-8CA9-DEFEFBC695A3}"/>
              </a:ext>
            </a:extLst>
          </p:cNvPr>
          <p:cNvSpPr txBox="1"/>
          <p:nvPr/>
        </p:nvSpPr>
        <p:spPr>
          <a:xfrm>
            <a:off x="7890598" y="4954767"/>
            <a:ext cx="2695130" cy="3077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___________________</a:t>
            </a:r>
          </a:p>
        </p:txBody>
      </p:sp>
      <p:sp>
        <p:nvSpPr>
          <p:cNvPr id="28" name="Rectangle 27">
            <a:extLst>
              <a:ext uri="{FF2B5EF4-FFF2-40B4-BE49-F238E27FC236}">
                <a16:creationId xmlns:a16="http://schemas.microsoft.com/office/drawing/2014/main" id="{4E421AAC-39AC-4D69-B7C7-997AC14399EE}"/>
              </a:ext>
            </a:extLst>
          </p:cNvPr>
          <p:cNvSpPr/>
          <p:nvPr/>
        </p:nvSpPr>
        <p:spPr>
          <a:xfrm>
            <a:off x="60911" y="5610038"/>
            <a:ext cx="12556862" cy="4154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Like in other two-verb structures, the second verb (with </a:t>
            </a:r>
            <a:r>
              <a:rPr kumimoji="0" lang="en-US" sz="21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infinitive) is at the </a:t>
            </a:r>
            <a:r>
              <a:rPr kumimoji="0" lang="en-US" sz="21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end</a:t>
            </a:r>
            <a:r>
              <a:rPr kumimoji="0" lang="en-US"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 name="Oval 1">
            <a:extLst>
              <a:ext uri="{FF2B5EF4-FFF2-40B4-BE49-F238E27FC236}">
                <a16:creationId xmlns:a16="http://schemas.microsoft.com/office/drawing/2014/main" id="{209C26E9-0750-4940-A0F5-ED87BBEC24DC}"/>
              </a:ext>
            </a:extLst>
          </p:cNvPr>
          <p:cNvSpPr/>
          <p:nvPr/>
        </p:nvSpPr>
        <p:spPr>
          <a:xfrm>
            <a:off x="4126651" y="4389336"/>
            <a:ext cx="140677" cy="266487"/>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 name="Oval 28">
            <a:extLst>
              <a:ext uri="{FF2B5EF4-FFF2-40B4-BE49-F238E27FC236}">
                <a16:creationId xmlns:a16="http://schemas.microsoft.com/office/drawing/2014/main" id="{6E6F5467-EAA4-4F54-9FE1-6C8E980B7A8D}"/>
              </a:ext>
            </a:extLst>
          </p:cNvPr>
          <p:cNvSpPr/>
          <p:nvPr/>
        </p:nvSpPr>
        <p:spPr>
          <a:xfrm>
            <a:off x="2584928" y="4980314"/>
            <a:ext cx="140677" cy="266487"/>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251849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10"/>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8"/>
                                        </p:tgtEl>
                                        <p:attrNameLst>
                                          <p:attrName>style.visibility</p:attrName>
                                        </p:attrNameLst>
                                      </p:cBhvr>
                                      <p:to>
                                        <p:strVal val="hidden"/>
                                      </p:to>
                                    </p:set>
                                  </p:childTnLst>
                                </p:cTn>
                              </p:par>
                              <p:par>
                                <p:cTn id="65" presetID="1" presetClass="entr" presetSubtype="0" fill="hold" grpId="0" nodeType="with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11" grpId="0"/>
      <p:bldP spid="16" grpId="0"/>
      <p:bldP spid="17" grpId="0"/>
      <p:bldP spid="18" grpId="0" animBg="1"/>
      <p:bldP spid="19" grpId="0"/>
      <p:bldP spid="14" grpId="0" animBg="1"/>
      <p:bldP spid="22" grpId="0"/>
      <p:bldP spid="23" grpId="0"/>
      <p:bldP spid="10" grpId="0" animBg="1"/>
      <p:bldP spid="10" grpId="1" animBg="1"/>
      <p:bldP spid="24" grpId="0"/>
      <p:bldP spid="25" grpId="0"/>
      <p:bldP spid="8" grpId="0" animBg="1"/>
      <p:bldP spid="8" grpId="1" animBg="1"/>
      <p:bldP spid="28" grpId="0"/>
      <p:bldP spid="2" grpId="0" animBg="1"/>
      <p:bldP spid="2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78995"/>
            <a:ext cx="6841671" cy="869950"/>
          </a:xfrm>
          <a:prstGeom prst="rect">
            <a:avLst/>
          </a:prstGeom>
        </p:spPr>
      </p:pic>
      <p:sp>
        <p:nvSpPr>
          <p:cNvPr id="4" name="Title 3"/>
          <p:cNvSpPr>
            <a:spLocks noGrp="1"/>
          </p:cNvSpPr>
          <p:nvPr>
            <p:ph type="title"/>
          </p:nvPr>
        </p:nvSpPr>
        <p:spPr>
          <a:xfrm>
            <a:off x="0" y="294041"/>
            <a:ext cx="5743891" cy="707849"/>
          </a:xfrm>
        </p:spPr>
        <p:txBody>
          <a:bodyPr>
            <a:normAutofit fontScale="90000"/>
          </a:bodyPr>
          <a:lstStyle/>
          <a:p>
            <a:r>
              <a:rPr lang="en-GB" sz="3600" b="1" dirty="0" err="1">
                <a:solidFill>
                  <a:schemeClr val="bg1"/>
                </a:solidFill>
              </a:rPr>
              <a:t>Wer</a:t>
            </a:r>
            <a:r>
              <a:rPr lang="en-GB" sz="3600" b="1" dirty="0">
                <a:solidFill>
                  <a:schemeClr val="bg1"/>
                </a:solidFill>
              </a:rPr>
              <a:t> </a:t>
            </a:r>
            <a:r>
              <a:rPr lang="en-GB" sz="3600" b="1" dirty="0" err="1">
                <a:solidFill>
                  <a:schemeClr val="bg1"/>
                </a:solidFill>
              </a:rPr>
              <a:t>soll</a:t>
            </a:r>
            <a:r>
              <a:rPr lang="en-GB" sz="3600" b="1" dirty="0">
                <a:solidFill>
                  <a:schemeClr val="bg1"/>
                </a:solidFill>
              </a:rPr>
              <a:t> was </a:t>
            </a:r>
            <a:r>
              <a:rPr lang="en-GB" sz="3600" b="1" dirty="0" err="1">
                <a:solidFill>
                  <a:schemeClr val="bg1"/>
                </a:solidFill>
              </a:rPr>
              <a:t>machen</a:t>
            </a:r>
            <a:r>
              <a:rPr lang="en-GB" sz="3600" b="1" dirty="0">
                <a:solidFill>
                  <a:schemeClr val="bg1"/>
                </a:solidFill>
              </a:rPr>
              <a:t>? [1/2]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025743" y="247046"/>
            <a:ext cx="193158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89999" y="1168653"/>
            <a:ext cx="116502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Katrin will,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dass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Mia und Wolfgang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öfter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Hause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helfen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Mia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organisiert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7" name="TextBox 6">
            <a:extLst>
              <a:ext uri="{FF2B5EF4-FFF2-40B4-BE49-F238E27FC236}">
                <a16:creationId xmlns:a16="http://schemas.microsoft.com/office/drawing/2014/main" id="{A04B5015-4BC7-4DB7-A745-C041A303621E}"/>
              </a:ext>
            </a:extLst>
          </p:cNvPr>
          <p:cNvSpPr txBox="1"/>
          <p:nvPr/>
        </p:nvSpPr>
        <p:spPr>
          <a:xfrm>
            <a:off x="89999" y="1660225"/>
            <a:ext cx="116502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Lies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Sätze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1-8 und den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fehlenden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Satzteil</a:t>
            </a:r>
            <a:r>
              <a:rPr lang="en-US" sz="2400" dirty="0">
                <a:solidFill>
                  <a:srgbClr val="4472C4">
                    <a:lumMod val="50000"/>
                  </a:srgbClr>
                </a:solidFill>
                <a:latin typeface="Century Gothic" panose="020F0302020204030204"/>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 name="Speech Bubble: Rectangle with Corners Rounded 7">
            <a:extLst>
              <a:ext uri="{FF2B5EF4-FFF2-40B4-BE49-F238E27FC236}">
                <a16:creationId xmlns:a16="http://schemas.microsoft.com/office/drawing/2014/main" id="{DC0665BB-592B-4300-A623-EF76FEEE7546}"/>
              </a:ext>
            </a:extLst>
          </p:cNvPr>
          <p:cNvSpPr/>
          <p:nvPr/>
        </p:nvSpPr>
        <p:spPr>
          <a:xfrm>
            <a:off x="7009135" y="294041"/>
            <a:ext cx="2654892" cy="707849"/>
          </a:xfrm>
          <a:prstGeom prst="wedgeRoundRectCallout">
            <a:avLst>
              <a:gd name="adj1" fmla="val -23080"/>
              <a:gd name="adj2" fmla="val 43046"/>
              <a:gd name="adj3" fmla="val 16667"/>
            </a:avLst>
          </a:prstGeom>
          <a:solidFill>
            <a:srgbClr val="11507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noProof="0" dirty="0">
                <a:ln>
                  <a:noFill/>
                </a:ln>
                <a:solidFill>
                  <a:prstClr val="white"/>
                </a:solidFill>
                <a:effectLst/>
                <a:uLnTx/>
                <a:uFillTx/>
                <a:latin typeface="Century Gothic" panose="020F0302020204030204"/>
                <a:ea typeface="+mn-ea"/>
                <a:cs typeface="+mn-cs"/>
              </a:rPr>
              <a:t>*der </a:t>
            </a:r>
            <a:r>
              <a:rPr kumimoji="0" lang="en-GB" sz="2000" i="0" u="none" strike="noStrike" kern="1200" cap="none" spc="0" normalizeH="0" noProof="0" dirty="0" err="1">
                <a:ln>
                  <a:noFill/>
                </a:ln>
                <a:solidFill>
                  <a:prstClr val="white"/>
                </a:solidFill>
                <a:effectLst/>
                <a:uLnTx/>
                <a:uFillTx/>
                <a:latin typeface="Century Gothic" panose="020F0302020204030204"/>
                <a:ea typeface="+mn-ea"/>
                <a:cs typeface="+mn-cs"/>
              </a:rPr>
              <a:t>Satzteil</a:t>
            </a:r>
            <a:r>
              <a:rPr kumimoji="0" lang="en-GB" sz="2000" i="0" u="none" strike="noStrike" kern="1200" cap="none" spc="0" normalizeH="0" noProof="0" dirty="0">
                <a:ln>
                  <a:noFill/>
                </a:ln>
                <a:solidFill>
                  <a:prstClr val="white"/>
                </a:solidFill>
                <a:effectLst/>
                <a:uLnTx/>
                <a:uFillTx/>
                <a:latin typeface="Century Gothic" panose="020F0302020204030204"/>
                <a:ea typeface="+mn-ea"/>
                <a:cs typeface="+mn-cs"/>
              </a:rPr>
              <a:t> – part of the sentence</a:t>
            </a:r>
            <a:endPar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9" name="Speech Bubble: Rectangle with Corners Rounded 8">
            <a:extLst>
              <a:ext uri="{FF2B5EF4-FFF2-40B4-BE49-F238E27FC236}">
                <a16:creationId xmlns:a16="http://schemas.microsoft.com/office/drawing/2014/main" id="{378B20DD-65E0-47A3-89F8-8C7507BA877B}"/>
              </a:ext>
            </a:extLst>
          </p:cNvPr>
          <p:cNvSpPr/>
          <p:nvPr/>
        </p:nvSpPr>
        <p:spPr>
          <a:xfrm>
            <a:off x="1417872" y="2930387"/>
            <a:ext cx="9769711" cy="498613"/>
          </a:xfrm>
          <a:prstGeom prst="wedgeRoundRectCallout">
            <a:avLst>
              <a:gd name="adj1" fmla="val -55174"/>
              <a:gd name="adj2" fmla="val 23892"/>
              <a:gd name="adj3" fmla="val 16667"/>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2200" dirty="0">
                <a:solidFill>
                  <a:schemeClr val="accent5">
                    <a:lumMod val="50000"/>
                  </a:schemeClr>
                </a:solidFill>
              </a:rPr>
              <a:t>Du hast die </a:t>
            </a:r>
            <a:r>
              <a:rPr lang="fr-FR" sz="2200" dirty="0" err="1">
                <a:solidFill>
                  <a:schemeClr val="accent5">
                    <a:lumMod val="50000"/>
                  </a:schemeClr>
                </a:solidFill>
              </a:rPr>
              <a:t>Aufgabe</a:t>
            </a:r>
            <a:r>
              <a:rPr lang="fr-FR" sz="2200" dirty="0">
                <a:solidFill>
                  <a:schemeClr val="accent5">
                    <a:lumMod val="50000"/>
                  </a:schemeClr>
                </a:solidFill>
              </a:rPr>
              <a:t>, </a:t>
            </a:r>
            <a:r>
              <a:rPr lang="fr-FR" sz="2200" dirty="0" err="1">
                <a:solidFill>
                  <a:schemeClr val="accent5">
                    <a:lumMod val="50000"/>
                  </a:schemeClr>
                </a:solidFill>
              </a:rPr>
              <a:t>einmal</a:t>
            </a:r>
            <a:r>
              <a:rPr lang="fr-FR" sz="2200" dirty="0">
                <a:solidFill>
                  <a:schemeClr val="accent5">
                    <a:lumMod val="50000"/>
                  </a:schemeClr>
                </a:solidFill>
              </a:rPr>
              <a:t> die </a:t>
            </a:r>
            <a:r>
              <a:rPr lang="fr-FR" sz="2200" dirty="0" err="1">
                <a:solidFill>
                  <a:schemeClr val="accent5">
                    <a:lumMod val="50000"/>
                  </a:schemeClr>
                </a:solidFill>
              </a:rPr>
              <a:t>Woche</a:t>
            </a:r>
            <a:r>
              <a:rPr lang="fr-FR" sz="2200" dirty="0">
                <a:solidFill>
                  <a:schemeClr val="accent5">
                    <a:lumMod val="50000"/>
                  </a:schemeClr>
                </a:solidFill>
              </a:rPr>
              <a:t> </a:t>
            </a:r>
            <a:r>
              <a:rPr lang="fr-FR" sz="2200" dirty="0" err="1">
                <a:solidFill>
                  <a:schemeClr val="accent5">
                    <a:lumMod val="50000"/>
                  </a:schemeClr>
                </a:solidFill>
              </a:rPr>
              <a:t>dein</a:t>
            </a:r>
            <a:r>
              <a:rPr lang="fr-FR" sz="2200" dirty="0">
                <a:solidFill>
                  <a:schemeClr val="accent5">
                    <a:lumMod val="50000"/>
                  </a:schemeClr>
                </a:solidFill>
              </a:rPr>
              <a:t> Zimmer </a:t>
            </a:r>
            <a:r>
              <a:rPr lang="fr-FR" sz="2200" dirty="0" err="1">
                <a:solidFill>
                  <a:schemeClr val="accent5">
                    <a:lumMod val="50000"/>
                  </a:schemeClr>
                </a:solidFill>
              </a:rPr>
              <a:t>zu</a:t>
            </a:r>
            <a:r>
              <a:rPr lang="fr-FR" sz="2200" dirty="0">
                <a:solidFill>
                  <a:schemeClr val="accent5">
                    <a:lumMod val="50000"/>
                  </a:schemeClr>
                </a:solidFill>
              </a:rPr>
              <a:t> </a:t>
            </a:r>
            <a:r>
              <a:rPr lang="fr-FR" sz="2200" dirty="0" err="1">
                <a:solidFill>
                  <a:schemeClr val="accent5">
                    <a:lumMod val="50000"/>
                  </a:schemeClr>
                </a:solidFill>
              </a:rPr>
              <a:t>putzen</a:t>
            </a:r>
            <a:r>
              <a:rPr lang="fr-FR" sz="2200" dirty="0">
                <a:solidFill>
                  <a:schemeClr val="accent5">
                    <a:lumMod val="50000"/>
                  </a:schemeClr>
                </a:solidFill>
              </a:rPr>
              <a:t>. </a:t>
            </a:r>
          </a:p>
        </p:txBody>
      </p:sp>
      <p:sp>
        <p:nvSpPr>
          <p:cNvPr id="10" name="Rounded Rectangle 46">
            <a:extLst>
              <a:ext uri="{FF2B5EF4-FFF2-40B4-BE49-F238E27FC236}">
                <a16:creationId xmlns:a16="http://schemas.microsoft.com/office/drawing/2014/main" id="{C93AA175-46EE-499C-8470-4FE640C09A7F}"/>
              </a:ext>
            </a:extLst>
          </p:cNvPr>
          <p:cNvSpPr/>
          <p:nvPr/>
        </p:nvSpPr>
        <p:spPr>
          <a:xfrm>
            <a:off x="2413915" y="2980780"/>
            <a:ext cx="2484656" cy="399600"/>
          </a:xfrm>
          <a:prstGeom prst="roundRect">
            <a:avLst>
              <a:gd name="adj" fmla="val 16667"/>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pic>
        <p:nvPicPr>
          <p:cNvPr id="11" name="Picture 10">
            <a:extLst>
              <a:ext uri="{FF2B5EF4-FFF2-40B4-BE49-F238E27FC236}">
                <a16:creationId xmlns:a16="http://schemas.microsoft.com/office/drawing/2014/main" id="{1E1C7ADC-0E02-44C2-A83F-7D5E20B41F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58120" y="1993224"/>
            <a:ext cx="965915" cy="1065830"/>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713FAEE6-CA0E-4DAE-970D-805A9B81448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89455" y="1824259"/>
            <a:ext cx="1102080" cy="1114132"/>
          </a:xfrm>
          <a:prstGeom prst="rect">
            <a:avLst/>
          </a:prstGeom>
        </p:spPr>
      </p:pic>
      <p:sp>
        <p:nvSpPr>
          <p:cNvPr id="14" name="Speech Bubble: Rectangle with Corners Rounded 13">
            <a:extLst>
              <a:ext uri="{FF2B5EF4-FFF2-40B4-BE49-F238E27FC236}">
                <a16:creationId xmlns:a16="http://schemas.microsoft.com/office/drawing/2014/main" id="{ECEBFEB7-2375-485A-9AB9-866B1076A622}"/>
              </a:ext>
            </a:extLst>
          </p:cNvPr>
          <p:cNvSpPr/>
          <p:nvPr/>
        </p:nvSpPr>
        <p:spPr>
          <a:xfrm>
            <a:off x="1553942" y="2172339"/>
            <a:ext cx="6920587" cy="498613"/>
          </a:xfrm>
          <a:prstGeom prst="wedgeRoundRectCallout">
            <a:avLst>
              <a:gd name="adj1" fmla="val -55174"/>
              <a:gd name="adj2" fmla="val 23892"/>
              <a:gd name="adj3" fmla="val 16667"/>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de-DE" sz="2200" dirty="0">
                <a:solidFill>
                  <a:schemeClr val="accent5">
                    <a:lumMod val="50000"/>
                  </a:schemeClr>
                </a:solidFill>
              </a:rPr>
              <a:t>Mutti sagt, wir sollen öfter zu Hause helfen. Also…</a:t>
            </a:r>
            <a:endParaRPr lang="fr-FR" sz="2200" dirty="0">
              <a:solidFill>
                <a:schemeClr val="accent5">
                  <a:lumMod val="50000"/>
                </a:schemeClr>
              </a:solidFill>
            </a:endParaRPr>
          </a:p>
        </p:txBody>
      </p:sp>
      <p:pic>
        <p:nvPicPr>
          <p:cNvPr id="17" name="Picture 16" descr="A picture containing logo&#10;&#10;Description automatically generated">
            <a:extLst>
              <a:ext uri="{FF2B5EF4-FFF2-40B4-BE49-F238E27FC236}">
                <a16:creationId xmlns:a16="http://schemas.microsoft.com/office/drawing/2014/main" id="{7E1D4EB7-F0A1-4638-B771-E6FC6C54EFB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09737" y="687880"/>
            <a:ext cx="1259607" cy="1291539"/>
          </a:xfrm>
          <a:prstGeom prst="rect">
            <a:avLst/>
          </a:prstGeom>
        </p:spPr>
      </p:pic>
      <p:sp>
        <p:nvSpPr>
          <p:cNvPr id="18" name="Speech Bubble: Rectangle with Corners Rounded 17">
            <a:extLst>
              <a:ext uri="{FF2B5EF4-FFF2-40B4-BE49-F238E27FC236}">
                <a16:creationId xmlns:a16="http://schemas.microsoft.com/office/drawing/2014/main" id="{4A4D7BA0-5F67-49DC-850D-957D3F18684D}"/>
              </a:ext>
            </a:extLst>
          </p:cNvPr>
          <p:cNvSpPr/>
          <p:nvPr/>
        </p:nvSpPr>
        <p:spPr>
          <a:xfrm>
            <a:off x="1417872" y="3497581"/>
            <a:ext cx="9769711" cy="498613"/>
          </a:xfrm>
          <a:prstGeom prst="wedgeRoundRectCallout">
            <a:avLst>
              <a:gd name="adj1" fmla="val -55174"/>
              <a:gd name="adj2" fmla="val 23892"/>
              <a:gd name="adj3" fmla="val 16667"/>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2200" dirty="0">
                <a:solidFill>
                  <a:schemeClr val="accent5">
                    <a:lumMod val="50000"/>
                  </a:schemeClr>
                </a:solidFill>
              </a:rPr>
              <a:t>Du          </a:t>
            </a:r>
            <a:r>
              <a:rPr lang="fr-FR" sz="2200" dirty="0" err="1">
                <a:solidFill>
                  <a:schemeClr val="accent5">
                    <a:lumMod val="50000"/>
                  </a:schemeClr>
                </a:solidFill>
              </a:rPr>
              <a:t>sollst</a:t>
            </a:r>
            <a:r>
              <a:rPr lang="fr-FR" sz="2200" dirty="0">
                <a:solidFill>
                  <a:schemeClr val="accent5">
                    <a:lumMod val="50000"/>
                  </a:schemeClr>
                </a:solidFill>
              </a:rPr>
              <a:t>               </a:t>
            </a:r>
            <a:r>
              <a:rPr lang="fr-FR" sz="2200" dirty="0" err="1">
                <a:solidFill>
                  <a:schemeClr val="accent5">
                    <a:lumMod val="50000"/>
                  </a:schemeClr>
                </a:solidFill>
              </a:rPr>
              <a:t>auch</a:t>
            </a:r>
            <a:r>
              <a:rPr lang="fr-FR" sz="2200" dirty="0">
                <a:solidFill>
                  <a:schemeClr val="accent5">
                    <a:lumMod val="50000"/>
                  </a:schemeClr>
                </a:solidFill>
              </a:rPr>
              <a:t> </a:t>
            </a:r>
            <a:r>
              <a:rPr lang="fr-FR" sz="2200" dirty="0" err="1">
                <a:solidFill>
                  <a:schemeClr val="accent5">
                    <a:lumMod val="50000"/>
                  </a:schemeClr>
                </a:solidFill>
              </a:rPr>
              <a:t>dein</a:t>
            </a:r>
            <a:r>
              <a:rPr lang="fr-FR" sz="2200" dirty="0">
                <a:solidFill>
                  <a:schemeClr val="accent5">
                    <a:lumMod val="50000"/>
                  </a:schemeClr>
                </a:solidFill>
              </a:rPr>
              <a:t> </a:t>
            </a:r>
            <a:r>
              <a:rPr lang="fr-FR" sz="2200" dirty="0" err="1">
                <a:solidFill>
                  <a:schemeClr val="accent5">
                    <a:lumMod val="50000"/>
                  </a:schemeClr>
                </a:solidFill>
              </a:rPr>
              <a:t>Bett</a:t>
            </a:r>
            <a:r>
              <a:rPr lang="fr-FR" sz="2200" dirty="0">
                <a:solidFill>
                  <a:schemeClr val="accent5">
                    <a:lumMod val="50000"/>
                  </a:schemeClr>
                </a:solidFill>
              </a:rPr>
              <a:t> </a:t>
            </a:r>
            <a:r>
              <a:rPr lang="fr-FR" sz="2200" dirty="0" err="1">
                <a:solidFill>
                  <a:schemeClr val="accent5">
                    <a:lumMod val="50000"/>
                  </a:schemeClr>
                </a:solidFill>
              </a:rPr>
              <a:t>machen</a:t>
            </a:r>
            <a:r>
              <a:rPr lang="fr-FR" sz="2200" dirty="0">
                <a:solidFill>
                  <a:schemeClr val="accent5">
                    <a:lumMod val="50000"/>
                  </a:schemeClr>
                </a:solidFill>
              </a:rPr>
              <a:t>. </a:t>
            </a:r>
            <a:r>
              <a:rPr lang="fr-FR" sz="2200" dirty="0" err="1">
                <a:solidFill>
                  <a:schemeClr val="accent5">
                    <a:lumMod val="50000"/>
                  </a:schemeClr>
                </a:solidFill>
              </a:rPr>
              <a:t>Das</a:t>
            </a:r>
            <a:r>
              <a:rPr lang="fr-FR" sz="2200" dirty="0">
                <a:solidFill>
                  <a:schemeClr val="accent5">
                    <a:lumMod val="50000"/>
                  </a:schemeClr>
                </a:solidFill>
              </a:rPr>
              <a:t> </a:t>
            </a:r>
            <a:r>
              <a:rPr lang="fr-FR" sz="2200" dirty="0" err="1">
                <a:solidFill>
                  <a:schemeClr val="accent5">
                    <a:lumMod val="50000"/>
                  </a:schemeClr>
                </a:solidFill>
              </a:rPr>
              <a:t>vergisst</a:t>
            </a:r>
            <a:r>
              <a:rPr lang="fr-FR" sz="2200" dirty="0">
                <a:solidFill>
                  <a:schemeClr val="accent5">
                    <a:lumMod val="50000"/>
                  </a:schemeClr>
                </a:solidFill>
              </a:rPr>
              <a:t> du </a:t>
            </a:r>
            <a:r>
              <a:rPr lang="fr-FR" sz="2200" dirty="0" err="1">
                <a:solidFill>
                  <a:schemeClr val="accent5">
                    <a:lumMod val="50000"/>
                  </a:schemeClr>
                </a:solidFill>
              </a:rPr>
              <a:t>immer</a:t>
            </a:r>
            <a:r>
              <a:rPr lang="fr-FR" sz="2200" dirty="0">
                <a:solidFill>
                  <a:schemeClr val="accent5">
                    <a:lumMod val="50000"/>
                  </a:schemeClr>
                </a:solidFill>
              </a:rPr>
              <a:t>!</a:t>
            </a:r>
          </a:p>
        </p:txBody>
      </p:sp>
      <p:sp>
        <p:nvSpPr>
          <p:cNvPr id="19" name="Rounded Rectangle 46">
            <a:extLst>
              <a:ext uri="{FF2B5EF4-FFF2-40B4-BE49-F238E27FC236}">
                <a16:creationId xmlns:a16="http://schemas.microsoft.com/office/drawing/2014/main" id="{1A73EF24-CA94-440C-AD80-F2C7A1EADC6D}"/>
              </a:ext>
            </a:extLst>
          </p:cNvPr>
          <p:cNvSpPr/>
          <p:nvPr/>
        </p:nvSpPr>
        <p:spPr>
          <a:xfrm>
            <a:off x="2031550" y="3547087"/>
            <a:ext cx="2484656" cy="399600"/>
          </a:xfrm>
          <a:prstGeom prst="roundRect">
            <a:avLst>
              <a:gd name="adj" fmla="val 16667"/>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graphicFrame>
        <p:nvGraphicFramePr>
          <p:cNvPr id="20" name="Table 20">
            <a:extLst>
              <a:ext uri="{FF2B5EF4-FFF2-40B4-BE49-F238E27FC236}">
                <a16:creationId xmlns:a16="http://schemas.microsoft.com/office/drawing/2014/main" id="{24D26758-0B6B-43C7-9FE7-860EE195FD7D}"/>
              </a:ext>
            </a:extLst>
          </p:cNvPr>
          <p:cNvGraphicFramePr>
            <a:graphicFrameLocks noGrp="1"/>
          </p:cNvGraphicFramePr>
          <p:nvPr>
            <p:extLst>
              <p:ext uri="{D42A27DB-BD31-4B8C-83A1-F6EECF244321}">
                <p14:modId xmlns:p14="http://schemas.microsoft.com/office/powerpoint/2010/main" val="2252252883"/>
              </p:ext>
            </p:extLst>
          </p:nvPr>
        </p:nvGraphicFramePr>
        <p:xfrm>
          <a:off x="332974" y="5773880"/>
          <a:ext cx="11662496" cy="396240"/>
        </p:xfrm>
        <a:graphic>
          <a:graphicData uri="http://schemas.openxmlformats.org/drawingml/2006/table">
            <a:tbl>
              <a:tblPr firstRow="1" bandRow="1">
                <a:tableStyleId>{5940675A-B579-460E-94D1-54222C63F5DA}</a:tableStyleId>
              </a:tblPr>
              <a:tblGrid>
                <a:gridCol w="2252428">
                  <a:extLst>
                    <a:ext uri="{9D8B030D-6E8A-4147-A177-3AD203B41FA5}">
                      <a16:colId xmlns:a16="http://schemas.microsoft.com/office/drawing/2014/main" val="4238563075"/>
                    </a:ext>
                  </a:extLst>
                </a:gridCol>
                <a:gridCol w="2530929">
                  <a:extLst>
                    <a:ext uri="{9D8B030D-6E8A-4147-A177-3AD203B41FA5}">
                      <a16:colId xmlns:a16="http://schemas.microsoft.com/office/drawing/2014/main" val="1167642320"/>
                    </a:ext>
                  </a:extLst>
                </a:gridCol>
                <a:gridCol w="3963515">
                  <a:extLst>
                    <a:ext uri="{9D8B030D-6E8A-4147-A177-3AD203B41FA5}">
                      <a16:colId xmlns:a16="http://schemas.microsoft.com/office/drawing/2014/main" val="2802633194"/>
                    </a:ext>
                  </a:extLst>
                </a:gridCol>
                <a:gridCol w="2915624">
                  <a:extLst>
                    <a:ext uri="{9D8B030D-6E8A-4147-A177-3AD203B41FA5}">
                      <a16:colId xmlns:a16="http://schemas.microsoft.com/office/drawing/2014/main" val="3095994629"/>
                    </a:ext>
                  </a:extLst>
                </a:gridCol>
              </a:tblGrid>
              <a:tr h="370840">
                <a:tc>
                  <a:txBody>
                    <a:bodyPr/>
                    <a:lstStyle/>
                    <a:p>
                      <a:pPr algn="ctr"/>
                      <a:r>
                        <a:rPr lang="en-GB" sz="2000" dirty="0" err="1">
                          <a:solidFill>
                            <a:schemeClr val="accent5">
                              <a:lumMod val="50000"/>
                            </a:schemeClr>
                          </a:solidFill>
                        </a:rPr>
                        <a:t>soll</a:t>
                      </a:r>
                      <a:r>
                        <a:rPr lang="en-GB" sz="2000" dirty="0">
                          <a:solidFill>
                            <a:schemeClr val="accent5">
                              <a:lumMod val="50000"/>
                            </a:schemeClr>
                          </a:solidFill>
                        </a:rPr>
                        <a:t> / </a:t>
                      </a:r>
                      <a:r>
                        <a:rPr lang="en-GB" sz="2000" dirty="0" err="1">
                          <a:solidFill>
                            <a:schemeClr val="accent5">
                              <a:lumMod val="50000"/>
                            </a:schemeClr>
                          </a:solidFill>
                        </a:rPr>
                        <a:t>sollst</a:t>
                      </a:r>
                      <a:endParaRPr lang="en-GB" sz="2000" dirty="0">
                        <a:solidFill>
                          <a:schemeClr val="accent5">
                            <a:lumMod val="50000"/>
                          </a:schemeClr>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dirty="0" err="1">
                          <a:solidFill>
                            <a:schemeClr val="accent5">
                              <a:lumMod val="50000"/>
                            </a:schemeClr>
                          </a:solidFill>
                        </a:rPr>
                        <a:t>darf</a:t>
                      </a:r>
                      <a:r>
                        <a:rPr lang="en-GB" sz="2000" dirty="0">
                          <a:solidFill>
                            <a:schemeClr val="accent5">
                              <a:lumMod val="50000"/>
                            </a:schemeClr>
                          </a:solidFill>
                        </a:rPr>
                        <a:t> / </a:t>
                      </a:r>
                      <a:r>
                        <a:rPr lang="en-GB" sz="2000" dirty="0" err="1">
                          <a:solidFill>
                            <a:schemeClr val="accent5">
                              <a:lumMod val="50000"/>
                            </a:schemeClr>
                          </a:solidFill>
                        </a:rPr>
                        <a:t>darfst</a:t>
                      </a:r>
                      <a:endParaRPr lang="en-GB" sz="2000" dirty="0">
                        <a:solidFill>
                          <a:schemeClr val="accent5">
                            <a:lumMod val="50000"/>
                          </a:schemeClr>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dirty="0" err="1">
                          <a:solidFill>
                            <a:schemeClr val="accent5">
                              <a:lumMod val="50000"/>
                            </a:schemeClr>
                          </a:solidFill>
                        </a:rPr>
                        <a:t>habe</a:t>
                      </a:r>
                      <a:r>
                        <a:rPr lang="en-GB" sz="2000" dirty="0">
                          <a:solidFill>
                            <a:schemeClr val="accent5">
                              <a:lumMod val="50000"/>
                            </a:schemeClr>
                          </a:solidFill>
                        </a:rPr>
                        <a:t>/hast die Aufgabe</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dirty="0" err="1">
                          <a:solidFill>
                            <a:schemeClr val="accent5">
                              <a:lumMod val="50000"/>
                            </a:schemeClr>
                          </a:solidFill>
                        </a:rPr>
                        <a:t>erlaubt</a:t>
                      </a:r>
                      <a:r>
                        <a:rPr lang="en-GB" sz="2000" dirty="0">
                          <a:solidFill>
                            <a:schemeClr val="accent5">
                              <a:lumMod val="50000"/>
                            </a:schemeClr>
                          </a:solidFill>
                        </a:rPr>
                        <a:t> </a:t>
                      </a:r>
                      <a:r>
                        <a:rPr lang="en-GB" sz="2000" dirty="0" err="1">
                          <a:solidFill>
                            <a:schemeClr val="accent5">
                              <a:lumMod val="50000"/>
                            </a:schemeClr>
                          </a:solidFill>
                        </a:rPr>
                        <a:t>mir</a:t>
                      </a:r>
                      <a:endParaRPr lang="en-GB" sz="2000" dirty="0">
                        <a:solidFill>
                          <a:schemeClr val="accent5">
                            <a:lumMod val="50000"/>
                          </a:schemeClr>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066057288"/>
                  </a:ext>
                </a:extLst>
              </a:tr>
            </a:tbl>
          </a:graphicData>
        </a:graphic>
      </p:graphicFrame>
      <p:sp>
        <p:nvSpPr>
          <p:cNvPr id="22" name="Speech Bubble: Rectangle with Corners Rounded 21">
            <a:extLst>
              <a:ext uri="{FF2B5EF4-FFF2-40B4-BE49-F238E27FC236}">
                <a16:creationId xmlns:a16="http://schemas.microsoft.com/office/drawing/2014/main" id="{11C9C739-E55C-4B87-80CC-161FFE7F6C03}"/>
              </a:ext>
            </a:extLst>
          </p:cNvPr>
          <p:cNvSpPr/>
          <p:nvPr/>
        </p:nvSpPr>
        <p:spPr>
          <a:xfrm>
            <a:off x="1417872" y="4137117"/>
            <a:ext cx="9769711" cy="498613"/>
          </a:xfrm>
          <a:prstGeom prst="wedgeRoundRectCallout">
            <a:avLst>
              <a:gd name="adj1" fmla="val -55174"/>
              <a:gd name="adj2" fmla="val 23892"/>
              <a:gd name="adj3" fmla="val 16667"/>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r>
              <a:rPr lang="fr-FR" sz="2200" dirty="0">
                <a:solidFill>
                  <a:schemeClr val="accent5">
                    <a:lumMod val="50000"/>
                  </a:schemeClr>
                </a:solidFill>
              </a:rPr>
              <a:t> </a:t>
            </a:r>
            <a:r>
              <a:rPr lang="fr-FR" sz="2200" dirty="0" err="1">
                <a:solidFill>
                  <a:schemeClr val="accent5">
                    <a:lumMod val="50000"/>
                  </a:schemeClr>
                </a:solidFill>
              </a:rPr>
              <a:t>Mutti</a:t>
            </a:r>
            <a:r>
              <a:rPr lang="fr-FR" sz="2200" dirty="0">
                <a:solidFill>
                  <a:schemeClr val="accent5">
                    <a:lumMod val="50000"/>
                  </a:schemeClr>
                </a:solidFill>
              </a:rPr>
              <a:t>         </a:t>
            </a:r>
            <a:r>
              <a:rPr lang="fr-FR" sz="2200" dirty="0" err="1">
                <a:solidFill>
                  <a:schemeClr val="accent5">
                    <a:lumMod val="50000"/>
                  </a:schemeClr>
                </a:solidFill>
              </a:rPr>
              <a:t>erlaubt</a:t>
            </a:r>
            <a:r>
              <a:rPr lang="fr-FR" sz="2200" dirty="0">
                <a:solidFill>
                  <a:schemeClr val="accent5">
                    <a:lumMod val="50000"/>
                  </a:schemeClr>
                </a:solidFill>
              </a:rPr>
              <a:t>    mir,  mit </a:t>
            </a:r>
            <a:r>
              <a:rPr lang="fr-FR" sz="2200" dirty="0" err="1">
                <a:solidFill>
                  <a:schemeClr val="accent5">
                    <a:lumMod val="50000"/>
                  </a:schemeClr>
                </a:solidFill>
              </a:rPr>
              <a:t>Freunden</a:t>
            </a:r>
            <a:r>
              <a:rPr lang="fr-FR" sz="2200" dirty="0">
                <a:solidFill>
                  <a:schemeClr val="accent5">
                    <a:lumMod val="50000"/>
                  </a:schemeClr>
                </a:solidFill>
              </a:rPr>
              <a:t> </a:t>
            </a:r>
            <a:r>
              <a:rPr lang="fr-FR" sz="2200" dirty="0" err="1">
                <a:solidFill>
                  <a:schemeClr val="accent5">
                    <a:lumMod val="50000"/>
                  </a:schemeClr>
                </a:solidFill>
              </a:rPr>
              <a:t>zu</a:t>
            </a:r>
            <a:r>
              <a:rPr lang="fr-FR" sz="2200" dirty="0">
                <a:solidFill>
                  <a:schemeClr val="accent5">
                    <a:lumMod val="50000"/>
                  </a:schemeClr>
                </a:solidFill>
              </a:rPr>
              <a:t> Hause </a:t>
            </a:r>
            <a:r>
              <a:rPr lang="fr-FR" sz="2200" dirty="0" err="1">
                <a:solidFill>
                  <a:schemeClr val="accent5">
                    <a:lumMod val="50000"/>
                  </a:schemeClr>
                </a:solidFill>
              </a:rPr>
              <a:t>zu</a:t>
            </a:r>
            <a:r>
              <a:rPr lang="fr-FR" sz="2200" dirty="0">
                <a:solidFill>
                  <a:schemeClr val="accent5">
                    <a:lumMod val="50000"/>
                  </a:schemeClr>
                </a:solidFill>
              </a:rPr>
              <a:t> </a:t>
            </a:r>
            <a:r>
              <a:rPr lang="fr-FR" sz="2200" dirty="0" err="1">
                <a:solidFill>
                  <a:schemeClr val="accent5">
                    <a:lumMod val="50000"/>
                  </a:schemeClr>
                </a:solidFill>
              </a:rPr>
              <a:t>kochen</a:t>
            </a:r>
            <a:r>
              <a:rPr lang="fr-FR" sz="2200" dirty="0">
                <a:solidFill>
                  <a:schemeClr val="accent5">
                    <a:lumMod val="50000"/>
                  </a:schemeClr>
                </a:solidFill>
              </a:rPr>
              <a:t>. </a:t>
            </a:r>
            <a:r>
              <a:rPr lang="fr-FR" sz="2200" dirty="0">
                <a:solidFill>
                  <a:schemeClr val="accent5">
                    <a:lumMod val="50000"/>
                  </a:schemeClr>
                </a:solidFill>
                <a:sym typeface="Wingdings" panose="05000000000000000000" pitchFamily="2" charset="2"/>
              </a:rPr>
              <a:t> </a:t>
            </a:r>
            <a:endParaRPr lang="fr-FR" sz="2200" dirty="0">
              <a:solidFill>
                <a:schemeClr val="accent5">
                  <a:lumMod val="50000"/>
                </a:schemeClr>
              </a:solidFill>
            </a:endParaRPr>
          </a:p>
        </p:txBody>
      </p:sp>
      <p:sp>
        <p:nvSpPr>
          <p:cNvPr id="23" name="Rounded Rectangle 46">
            <a:extLst>
              <a:ext uri="{FF2B5EF4-FFF2-40B4-BE49-F238E27FC236}">
                <a16:creationId xmlns:a16="http://schemas.microsoft.com/office/drawing/2014/main" id="{D7CB9BA8-DD56-48AB-90C7-C32281C1F5F6}"/>
              </a:ext>
            </a:extLst>
          </p:cNvPr>
          <p:cNvSpPr/>
          <p:nvPr/>
        </p:nvSpPr>
        <p:spPr>
          <a:xfrm>
            <a:off x="2331747" y="4186623"/>
            <a:ext cx="2484656" cy="399600"/>
          </a:xfrm>
          <a:prstGeom prst="roundRect">
            <a:avLst>
              <a:gd name="adj" fmla="val 16667"/>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4" name="Speech Bubble: Rectangle with Corners Rounded 23">
            <a:extLst>
              <a:ext uri="{FF2B5EF4-FFF2-40B4-BE49-F238E27FC236}">
                <a16:creationId xmlns:a16="http://schemas.microsoft.com/office/drawing/2014/main" id="{54470360-E473-45A1-B9B1-9EEE5B86EDE1}"/>
              </a:ext>
            </a:extLst>
          </p:cNvPr>
          <p:cNvSpPr/>
          <p:nvPr/>
        </p:nvSpPr>
        <p:spPr>
          <a:xfrm>
            <a:off x="1387621" y="4776653"/>
            <a:ext cx="9769711" cy="498613"/>
          </a:xfrm>
          <a:prstGeom prst="wedgeRoundRectCallout">
            <a:avLst>
              <a:gd name="adj1" fmla="val -55174"/>
              <a:gd name="adj2" fmla="val 23892"/>
              <a:gd name="adj3" fmla="val 16667"/>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r>
              <a:rPr lang="fr-FR" sz="2200" dirty="0" err="1">
                <a:solidFill>
                  <a:schemeClr val="accent5">
                    <a:lumMod val="50000"/>
                  </a:schemeClr>
                </a:solidFill>
              </a:rPr>
              <a:t>Ich</a:t>
            </a:r>
            <a:r>
              <a:rPr lang="fr-FR" sz="2200" dirty="0">
                <a:solidFill>
                  <a:schemeClr val="accent5">
                    <a:lumMod val="50000"/>
                  </a:schemeClr>
                </a:solidFill>
              </a:rPr>
              <a:t>              </a:t>
            </a:r>
            <a:r>
              <a:rPr lang="fr-FR" sz="2200" dirty="0" err="1">
                <a:solidFill>
                  <a:schemeClr val="accent5">
                    <a:lumMod val="50000"/>
                  </a:schemeClr>
                </a:solidFill>
              </a:rPr>
              <a:t>soll</a:t>
            </a:r>
            <a:r>
              <a:rPr lang="fr-FR" sz="2200" dirty="0">
                <a:solidFill>
                  <a:schemeClr val="accent5">
                    <a:lumMod val="50000"/>
                  </a:schemeClr>
                </a:solidFill>
              </a:rPr>
              <a:t>               aber </a:t>
            </a:r>
            <a:r>
              <a:rPr lang="fr-FR" sz="2200" dirty="0" err="1">
                <a:solidFill>
                  <a:schemeClr val="accent5">
                    <a:lumMod val="50000"/>
                  </a:schemeClr>
                </a:solidFill>
              </a:rPr>
              <a:t>danach</a:t>
            </a:r>
            <a:r>
              <a:rPr lang="fr-FR" sz="2200" dirty="0">
                <a:solidFill>
                  <a:schemeClr val="accent5">
                    <a:lumMod val="50000"/>
                  </a:schemeClr>
                </a:solidFill>
              </a:rPr>
              <a:t> die </a:t>
            </a:r>
            <a:r>
              <a:rPr lang="fr-FR" sz="2200" dirty="0" err="1">
                <a:solidFill>
                  <a:schemeClr val="accent5">
                    <a:lumMod val="50000"/>
                  </a:schemeClr>
                </a:solidFill>
              </a:rPr>
              <a:t>Küche</a:t>
            </a:r>
            <a:r>
              <a:rPr lang="fr-FR" sz="2200" dirty="0">
                <a:solidFill>
                  <a:schemeClr val="accent5">
                    <a:lumMod val="50000"/>
                  </a:schemeClr>
                </a:solidFill>
              </a:rPr>
              <a:t> </a:t>
            </a:r>
            <a:r>
              <a:rPr lang="fr-FR" sz="2200" dirty="0" err="1">
                <a:solidFill>
                  <a:schemeClr val="accent5">
                    <a:lumMod val="50000"/>
                  </a:schemeClr>
                </a:solidFill>
              </a:rPr>
              <a:t>putzen</a:t>
            </a:r>
            <a:r>
              <a:rPr lang="fr-FR" sz="2200" dirty="0">
                <a:solidFill>
                  <a:schemeClr val="accent5">
                    <a:lumMod val="50000"/>
                  </a:schemeClr>
                </a:solidFill>
              </a:rPr>
              <a:t>.</a:t>
            </a:r>
          </a:p>
        </p:txBody>
      </p:sp>
      <p:sp>
        <p:nvSpPr>
          <p:cNvPr id="25" name="Rounded Rectangle 46">
            <a:extLst>
              <a:ext uri="{FF2B5EF4-FFF2-40B4-BE49-F238E27FC236}">
                <a16:creationId xmlns:a16="http://schemas.microsoft.com/office/drawing/2014/main" id="{37CAB6FB-BB6A-471C-8D61-52E683317F42}"/>
              </a:ext>
            </a:extLst>
          </p:cNvPr>
          <p:cNvSpPr/>
          <p:nvPr/>
        </p:nvSpPr>
        <p:spPr>
          <a:xfrm>
            <a:off x="1998892" y="4819263"/>
            <a:ext cx="2484656" cy="399600"/>
          </a:xfrm>
          <a:prstGeom prst="roundRect">
            <a:avLst>
              <a:gd name="adj" fmla="val 16667"/>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Tree>
    <p:extLst>
      <p:ext uri="{BB962C8B-B14F-4D97-AF65-F5344CB8AC3E}">
        <p14:creationId xmlns:p14="http://schemas.microsoft.com/office/powerpoint/2010/main" val="147183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4" grpId="0" animBg="1"/>
      <p:bldP spid="18" grpId="0" animBg="1"/>
      <p:bldP spid="19" grpId="0" animBg="1"/>
      <p:bldP spid="22" grpId="0" animBg="1"/>
      <p:bldP spid="23" grpId="0" animBg="1"/>
      <p:bldP spid="24" grpId="0" animBg="1"/>
      <p:bldP spid="2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78995"/>
            <a:ext cx="6841671" cy="869950"/>
          </a:xfrm>
          <a:prstGeom prst="rect">
            <a:avLst/>
          </a:prstGeom>
        </p:spPr>
      </p:pic>
      <p:sp>
        <p:nvSpPr>
          <p:cNvPr id="4" name="Title 3"/>
          <p:cNvSpPr>
            <a:spLocks noGrp="1"/>
          </p:cNvSpPr>
          <p:nvPr>
            <p:ph type="title"/>
          </p:nvPr>
        </p:nvSpPr>
        <p:spPr>
          <a:xfrm>
            <a:off x="0" y="294041"/>
            <a:ext cx="5743891" cy="707849"/>
          </a:xfrm>
        </p:spPr>
        <p:txBody>
          <a:bodyPr>
            <a:normAutofit fontScale="90000"/>
          </a:bodyPr>
          <a:lstStyle/>
          <a:p>
            <a:r>
              <a:rPr lang="en-GB" sz="3600" b="1" dirty="0" err="1">
                <a:solidFill>
                  <a:schemeClr val="bg1"/>
                </a:solidFill>
              </a:rPr>
              <a:t>Wer</a:t>
            </a:r>
            <a:r>
              <a:rPr lang="en-GB" sz="3600" b="1" dirty="0">
                <a:solidFill>
                  <a:schemeClr val="bg1"/>
                </a:solidFill>
              </a:rPr>
              <a:t> </a:t>
            </a:r>
            <a:r>
              <a:rPr lang="en-GB" sz="3600" b="1" dirty="0" err="1">
                <a:solidFill>
                  <a:schemeClr val="bg1"/>
                </a:solidFill>
              </a:rPr>
              <a:t>soll</a:t>
            </a:r>
            <a:r>
              <a:rPr lang="en-GB" sz="3600" b="1" dirty="0">
                <a:solidFill>
                  <a:schemeClr val="bg1"/>
                </a:solidFill>
              </a:rPr>
              <a:t> was </a:t>
            </a:r>
            <a:r>
              <a:rPr lang="en-GB" sz="3600" b="1" dirty="0" err="1">
                <a:solidFill>
                  <a:schemeClr val="bg1"/>
                </a:solidFill>
              </a:rPr>
              <a:t>machen</a:t>
            </a:r>
            <a:r>
              <a:rPr lang="en-GB" sz="3600" b="1" dirty="0">
                <a:solidFill>
                  <a:schemeClr val="bg1"/>
                </a:solidFill>
              </a:rPr>
              <a:t>? [2/2]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025743" y="247046"/>
            <a:ext cx="193158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Speech Bubble: Rectangle with Corners Rounded 8">
            <a:extLst>
              <a:ext uri="{FF2B5EF4-FFF2-40B4-BE49-F238E27FC236}">
                <a16:creationId xmlns:a16="http://schemas.microsoft.com/office/drawing/2014/main" id="{378B20DD-65E0-47A3-89F8-8C7507BA877B}"/>
              </a:ext>
            </a:extLst>
          </p:cNvPr>
          <p:cNvSpPr/>
          <p:nvPr/>
        </p:nvSpPr>
        <p:spPr>
          <a:xfrm>
            <a:off x="1417872" y="2019334"/>
            <a:ext cx="9769711" cy="498613"/>
          </a:xfrm>
          <a:prstGeom prst="wedgeRoundRectCallout">
            <a:avLst>
              <a:gd name="adj1" fmla="val -55174"/>
              <a:gd name="adj2" fmla="val 23892"/>
              <a:gd name="adj3" fmla="val 16667"/>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r>
              <a:rPr lang="fr-FR" sz="2200" dirty="0" err="1">
                <a:solidFill>
                  <a:schemeClr val="accent5">
                    <a:lumMod val="50000"/>
                  </a:schemeClr>
                </a:solidFill>
              </a:rPr>
              <a:t>Ich</a:t>
            </a:r>
            <a:r>
              <a:rPr lang="fr-FR" sz="2200" dirty="0">
                <a:solidFill>
                  <a:schemeClr val="accent5">
                    <a:lumMod val="50000"/>
                  </a:schemeClr>
                </a:solidFill>
              </a:rPr>
              <a:t>              </a:t>
            </a:r>
            <a:r>
              <a:rPr lang="fr-FR" sz="2200" dirty="0" err="1">
                <a:solidFill>
                  <a:schemeClr val="accent5">
                    <a:lumMod val="50000"/>
                  </a:schemeClr>
                </a:solidFill>
              </a:rPr>
              <a:t>darf</a:t>
            </a:r>
            <a:r>
              <a:rPr lang="fr-FR" sz="2200" dirty="0">
                <a:solidFill>
                  <a:schemeClr val="accent5">
                    <a:lumMod val="50000"/>
                  </a:schemeClr>
                </a:solidFill>
              </a:rPr>
              <a:t>             </a:t>
            </a:r>
            <a:r>
              <a:rPr lang="fr-FR" sz="2200" dirty="0" err="1">
                <a:solidFill>
                  <a:schemeClr val="accent5">
                    <a:lumMod val="50000"/>
                  </a:schemeClr>
                </a:solidFill>
              </a:rPr>
              <a:t>im</a:t>
            </a:r>
            <a:r>
              <a:rPr lang="fr-FR" sz="2200" dirty="0">
                <a:solidFill>
                  <a:schemeClr val="accent5">
                    <a:lumMod val="50000"/>
                  </a:schemeClr>
                </a:solidFill>
              </a:rPr>
              <a:t> </a:t>
            </a:r>
            <a:r>
              <a:rPr lang="fr-FR" sz="2200" dirty="0" err="1">
                <a:solidFill>
                  <a:schemeClr val="accent5">
                    <a:lumMod val="50000"/>
                  </a:schemeClr>
                </a:solidFill>
              </a:rPr>
              <a:t>Wohnzimmer</a:t>
            </a:r>
            <a:r>
              <a:rPr lang="fr-FR" sz="2200" dirty="0">
                <a:solidFill>
                  <a:schemeClr val="accent5">
                    <a:lumMod val="50000"/>
                  </a:schemeClr>
                </a:solidFill>
              </a:rPr>
              <a:t> </a:t>
            </a:r>
            <a:r>
              <a:rPr lang="fr-FR" sz="2200" dirty="0" err="1">
                <a:solidFill>
                  <a:schemeClr val="accent5">
                    <a:lumMod val="50000"/>
                  </a:schemeClr>
                </a:solidFill>
              </a:rPr>
              <a:t>Klarinette</a:t>
            </a:r>
            <a:r>
              <a:rPr lang="fr-FR" sz="2200" dirty="0">
                <a:solidFill>
                  <a:schemeClr val="accent5">
                    <a:lumMod val="50000"/>
                  </a:schemeClr>
                </a:solidFill>
              </a:rPr>
              <a:t> </a:t>
            </a:r>
            <a:r>
              <a:rPr lang="fr-FR" sz="2200" dirty="0" err="1">
                <a:solidFill>
                  <a:schemeClr val="accent5">
                    <a:lumMod val="50000"/>
                  </a:schemeClr>
                </a:solidFill>
              </a:rPr>
              <a:t>spielen</a:t>
            </a:r>
            <a:r>
              <a:rPr lang="fr-FR" sz="2200" dirty="0">
                <a:solidFill>
                  <a:schemeClr val="accent5">
                    <a:lumMod val="50000"/>
                  </a:schemeClr>
                </a:solidFill>
              </a:rPr>
              <a:t>.</a:t>
            </a:r>
          </a:p>
        </p:txBody>
      </p:sp>
      <p:sp>
        <p:nvSpPr>
          <p:cNvPr id="10" name="Rounded Rectangle 46">
            <a:extLst>
              <a:ext uri="{FF2B5EF4-FFF2-40B4-BE49-F238E27FC236}">
                <a16:creationId xmlns:a16="http://schemas.microsoft.com/office/drawing/2014/main" id="{C93AA175-46EE-499C-8470-4FE640C09A7F}"/>
              </a:ext>
            </a:extLst>
          </p:cNvPr>
          <p:cNvSpPr/>
          <p:nvPr/>
        </p:nvSpPr>
        <p:spPr>
          <a:xfrm>
            <a:off x="1998892" y="2068840"/>
            <a:ext cx="2484656" cy="399600"/>
          </a:xfrm>
          <a:prstGeom prst="roundRect">
            <a:avLst>
              <a:gd name="adj" fmla="val 16667"/>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pic>
        <p:nvPicPr>
          <p:cNvPr id="11" name="Picture 10">
            <a:extLst>
              <a:ext uri="{FF2B5EF4-FFF2-40B4-BE49-F238E27FC236}">
                <a16:creationId xmlns:a16="http://schemas.microsoft.com/office/drawing/2014/main" id="{1E1C7ADC-0E02-44C2-A83F-7D5E20B41F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61447" y="1202810"/>
            <a:ext cx="965915" cy="1065830"/>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713FAEE6-CA0E-4DAE-970D-805A9B81448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95838" y="925534"/>
            <a:ext cx="1102080" cy="1114132"/>
          </a:xfrm>
          <a:prstGeom prst="rect">
            <a:avLst/>
          </a:prstGeom>
        </p:spPr>
      </p:pic>
      <p:pic>
        <p:nvPicPr>
          <p:cNvPr id="17" name="Picture 16" descr="A picture containing logo&#10;&#10;Description automatically generated">
            <a:extLst>
              <a:ext uri="{FF2B5EF4-FFF2-40B4-BE49-F238E27FC236}">
                <a16:creationId xmlns:a16="http://schemas.microsoft.com/office/drawing/2014/main" id="{7E1D4EB7-F0A1-4638-B771-E6FC6C54EFB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09737" y="687880"/>
            <a:ext cx="1259607" cy="1291539"/>
          </a:xfrm>
          <a:prstGeom prst="rect">
            <a:avLst/>
          </a:prstGeom>
        </p:spPr>
      </p:pic>
      <p:sp>
        <p:nvSpPr>
          <p:cNvPr id="18" name="Speech Bubble: Rectangle with Corners Rounded 17">
            <a:extLst>
              <a:ext uri="{FF2B5EF4-FFF2-40B4-BE49-F238E27FC236}">
                <a16:creationId xmlns:a16="http://schemas.microsoft.com/office/drawing/2014/main" id="{4A4D7BA0-5F67-49DC-850D-957D3F18684D}"/>
              </a:ext>
            </a:extLst>
          </p:cNvPr>
          <p:cNvSpPr/>
          <p:nvPr/>
        </p:nvSpPr>
        <p:spPr>
          <a:xfrm>
            <a:off x="1387621" y="2744094"/>
            <a:ext cx="9769711" cy="994399"/>
          </a:xfrm>
          <a:prstGeom prst="wedgeRoundRectCallout">
            <a:avLst>
              <a:gd name="adj1" fmla="val -55174"/>
              <a:gd name="adj2" fmla="val 23892"/>
              <a:gd name="adj3" fmla="val 16667"/>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r>
              <a:rPr lang="fr-FR" sz="2200" dirty="0">
                <a:solidFill>
                  <a:schemeClr val="accent5">
                    <a:lumMod val="50000"/>
                  </a:schemeClr>
                </a:solidFill>
              </a:rPr>
              <a:t>Du          </a:t>
            </a:r>
            <a:r>
              <a:rPr lang="fr-FR" sz="2200" dirty="0" err="1">
                <a:solidFill>
                  <a:schemeClr val="accent5">
                    <a:lumMod val="50000"/>
                  </a:schemeClr>
                </a:solidFill>
              </a:rPr>
              <a:t>sollst</a:t>
            </a:r>
            <a:r>
              <a:rPr lang="fr-FR" sz="2200" dirty="0">
                <a:solidFill>
                  <a:schemeClr val="accent5">
                    <a:lumMod val="50000"/>
                  </a:schemeClr>
                </a:solidFill>
              </a:rPr>
              <a:t>               </a:t>
            </a:r>
            <a:r>
              <a:rPr lang="fr-FR" sz="2200" dirty="0" err="1">
                <a:solidFill>
                  <a:schemeClr val="accent5">
                    <a:lumMod val="50000"/>
                  </a:schemeClr>
                </a:solidFill>
              </a:rPr>
              <a:t>deine</a:t>
            </a:r>
            <a:r>
              <a:rPr lang="fr-FR" sz="2200" dirty="0">
                <a:solidFill>
                  <a:schemeClr val="accent5">
                    <a:lumMod val="50000"/>
                  </a:schemeClr>
                </a:solidFill>
              </a:rPr>
              <a:t> </a:t>
            </a:r>
            <a:r>
              <a:rPr lang="fr-FR" sz="2200" dirty="0" err="1">
                <a:solidFill>
                  <a:schemeClr val="accent5">
                    <a:lumMod val="50000"/>
                  </a:schemeClr>
                </a:solidFill>
              </a:rPr>
              <a:t>Gitarrenstunde</a:t>
            </a:r>
            <a:r>
              <a:rPr lang="fr-FR" sz="2200" dirty="0">
                <a:solidFill>
                  <a:schemeClr val="accent5">
                    <a:lumMod val="50000"/>
                  </a:schemeClr>
                </a:solidFill>
              </a:rPr>
              <a:t> in der Garage </a:t>
            </a:r>
            <a:r>
              <a:rPr lang="fr-FR" sz="2200" dirty="0" err="1">
                <a:solidFill>
                  <a:schemeClr val="accent5">
                    <a:lumMod val="50000"/>
                  </a:schemeClr>
                </a:solidFill>
              </a:rPr>
              <a:t>haben</a:t>
            </a:r>
            <a:r>
              <a:rPr lang="fr-FR" sz="2200" dirty="0">
                <a:solidFill>
                  <a:schemeClr val="accent5">
                    <a:lumMod val="50000"/>
                  </a:schemeClr>
                </a:solidFill>
              </a:rPr>
              <a:t>, </a:t>
            </a:r>
            <a:r>
              <a:rPr lang="fr-FR" sz="2200" dirty="0" err="1">
                <a:solidFill>
                  <a:schemeClr val="accent5">
                    <a:lumMod val="50000"/>
                  </a:schemeClr>
                </a:solidFill>
              </a:rPr>
              <a:t>weil</a:t>
            </a:r>
            <a:r>
              <a:rPr lang="fr-FR" sz="2200" dirty="0">
                <a:solidFill>
                  <a:schemeClr val="accent5">
                    <a:lumMod val="50000"/>
                  </a:schemeClr>
                </a:solidFill>
              </a:rPr>
              <a:t> du </a:t>
            </a:r>
            <a:r>
              <a:rPr lang="fr-FR" sz="2200" dirty="0" err="1">
                <a:solidFill>
                  <a:schemeClr val="accent5">
                    <a:lumMod val="50000"/>
                  </a:schemeClr>
                </a:solidFill>
              </a:rPr>
              <a:t>so</a:t>
            </a:r>
            <a:r>
              <a:rPr lang="fr-FR" sz="2200" dirty="0">
                <a:solidFill>
                  <a:schemeClr val="accent5">
                    <a:lumMod val="50000"/>
                  </a:schemeClr>
                </a:solidFill>
              </a:rPr>
              <a:t> </a:t>
            </a:r>
            <a:r>
              <a:rPr lang="fr-FR" sz="2200" dirty="0" err="1">
                <a:solidFill>
                  <a:schemeClr val="accent5">
                    <a:lumMod val="50000"/>
                  </a:schemeClr>
                </a:solidFill>
              </a:rPr>
              <a:t>laut</a:t>
            </a:r>
            <a:r>
              <a:rPr lang="fr-FR" sz="2200" dirty="0">
                <a:solidFill>
                  <a:schemeClr val="accent5">
                    <a:lumMod val="50000"/>
                  </a:schemeClr>
                </a:solidFill>
              </a:rPr>
              <a:t> </a:t>
            </a:r>
            <a:r>
              <a:rPr lang="fr-FR" sz="2200" dirty="0" err="1">
                <a:solidFill>
                  <a:schemeClr val="accent5">
                    <a:lumMod val="50000"/>
                  </a:schemeClr>
                </a:solidFill>
              </a:rPr>
              <a:t>spielst</a:t>
            </a:r>
            <a:r>
              <a:rPr lang="fr-FR" sz="2200" dirty="0">
                <a:solidFill>
                  <a:schemeClr val="accent5">
                    <a:lumMod val="50000"/>
                  </a:schemeClr>
                </a:solidFill>
              </a:rPr>
              <a:t>.</a:t>
            </a:r>
          </a:p>
        </p:txBody>
      </p:sp>
      <p:sp>
        <p:nvSpPr>
          <p:cNvPr id="19" name="Rounded Rectangle 46">
            <a:extLst>
              <a:ext uri="{FF2B5EF4-FFF2-40B4-BE49-F238E27FC236}">
                <a16:creationId xmlns:a16="http://schemas.microsoft.com/office/drawing/2014/main" id="{1A73EF24-CA94-440C-AD80-F2C7A1EADC6D}"/>
              </a:ext>
            </a:extLst>
          </p:cNvPr>
          <p:cNvSpPr/>
          <p:nvPr/>
        </p:nvSpPr>
        <p:spPr>
          <a:xfrm>
            <a:off x="1917247" y="2844381"/>
            <a:ext cx="2484656" cy="399600"/>
          </a:xfrm>
          <a:prstGeom prst="roundRect">
            <a:avLst>
              <a:gd name="adj" fmla="val 16667"/>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graphicFrame>
        <p:nvGraphicFramePr>
          <p:cNvPr id="20" name="Table 20">
            <a:extLst>
              <a:ext uri="{FF2B5EF4-FFF2-40B4-BE49-F238E27FC236}">
                <a16:creationId xmlns:a16="http://schemas.microsoft.com/office/drawing/2014/main" id="{24D26758-0B6B-43C7-9FE7-860EE195FD7D}"/>
              </a:ext>
            </a:extLst>
          </p:cNvPr>
          <p:cNvGraphicFramePr>
            <a:graphicFrameLocks noGrp="1"/>
          </p:cNvGraphicFramePr>
          <p:nvPr/>
        </p:nvGraphicFramePr>
        <p:xfrm>
          <a:off x="332974" y="5773880"/>
          <a:ext cx="11662496" cy="396240"/>
        </p:xfrm>
        <a:graphic>
          <a:graphicData uri="http://schemas.openxmlformats.org/drawingml/2006/table">
            <a:tbl>
              <a:tblPr firstRow="1" bandRow="1">
                <a:tableStyleId>{5940675A-B579-460E-94D1-54222C63F5DA}</a:tableStyleId>
              </a:tblPr>
              <a:tblGrid>
                <a:gridCol w="2252428">
                  <a:extLst>
                    <a:ext uri="{9D8B030D-6E8A-4147-A177-3AD203B41FA5}">
                      <a16:colId xmlns:a16="http://schemas.microsoft.com/office/drawing/2014/main" val="4238563075"/>
                    </a:ext>
                  </a:extLst>
                </a:gridCol>
                <a:gridCol w="2530929">
                  <a:extLst>
                    <a:ext uri="{9D8B030D-6E8A-4147-A177-3AD203B41FA5}">
                      <a16:colId xmlns:a16="http://schemas.microsoft.com/office/drawing/2014/main" val="1167642320"/>
                    </a:ext>
                  </a:extLst>
                </a:gridCol>
                <a:gridCol w="3963515">
                  <a:extLst>
                    <a:ext uri="{9D8B030D-6E8A-4147-A177-3AD203B41FA5}">
                      <a16:colId xmlns:a16="http://schemas.microsoft.com/office/drawing/2014/main" val="2802633194"/>
                    </a:ext>
                  </a:extLst>
                </a:gridCol>
                <a:gridCol w="2915624">
                  <a:extLst>
                    <a:ext uri="{9D8B030D-6E8A-4147-A177-3AD203B41FA5}">
                      <a16:colId xmlns:a16="http://schemas.microsoft.com/office/drawing/2014/main" val="3095994629"/>
                    </a:ext>
                  </a:extLst>
                </a:gridCol>
              </a:tblGrid>
              <a:tr h="370840">
                <a:tc>
                  <a:txBody>
                    <a:bodyPr/>
                    <a:lstStyle/>
                    <a:p>
                      <a:pPr algn="ctr"/>
                      <a:r>
                        <a:rPr lang="en-GB" sz="2000" dirty="0" err="1">
                          <a:solidFill>
                            <a:schemeClr val="accent5">
                              <a:lumMod val="50000"/>
                            </a:schemeClr>
                          </a:solidFill>
                        </a:rPr>
                        <a:t>soll</a:t>
                      </a:r>
                      <a:r>
                        <a:rPr lang="en-GB" sz="2000" dirty="0">
                          <a:solidFill>
                            <a:schemeClr val="accent5">
                              <a:lumMod val="50000"/>
                            </a:schemeClr>
                          </a:solidFill>
                        </a:rPr>
                        <a:t> / </a:t>
                      </a:r>
                      <a:r>
                        <a:rPr lang="en-GB" sz="2000" dirty="0" err="1">
                          <a:solidFill>
                            <a:schemeClr val="accent5">
                              <a:lumMod val="50000"/>
                            </a:schemeClr>
                          </a:solidFill>
                        </a:rPr>
                        <a:t>sollst</a:t>
                      </a:r>
                      <a:endParaRPr lang="en-GB" sz="2000" dirty="0">
                        <a:solidFill>
                          <a:schemeClr val="accent5">
                            <a:lumMod val="50000"/>
                          </a:schemeClr>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dirty="0" err="1">
                          <a:solidFill>
                            <a:schemeClr val="accent5">
                              <a:lumMod val="50000"/>
                            </a:schemeClr>
                          </a:solidFill>
                        </a:rPr>
                        <a:t>darf</a:t>
                      </a:r>
                      <a:r>
                        <a:rPr lang="en-GB" sz="2000" dirty="0">
                          <a:solidFill>
                            <a:schemeClr val="accent5">
                              <a:lumMod val="50000"/>
                            </a:schemeClr>
                          </a:solidFill>
                        </a:rPr>
                        <a:t> / </a:t>
                      </a:r>
                      <a:r>
                        <a:rPr lang="en-GB" sz="2000" dirty="0" err="1">
                          <a:solidFill>
                            <a:schemeClr val="accent5">
                              <a:lumMod val="50000"/>
                            </a:schemeClr>
                          </a:solidFill>
                        </a:rPr>
                        <a:t>darfst</a:t>
                      </a:r>
                      <a:endParaRPr lang="en-GB" sz="2000" dirty="0">
                        <a:solidFill>
                          <a:schemeClr val="accent5">
                            <a:lumMod val="50000"/>
                          </a:schemeClr>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dirty="0" err="1">
                          <a:solidFill>
                            <a:schemeClr val="accent5">
                              <a:lumMod val="50000"/>
                            </a:schemeClr>
                          </a:solidFill>
                        </a:rPr>
                        <a:t>habe</a:t>
                      </a:r>
                      <a:r>
                        <a:rPr lang="en-GB" sz="2000" dirty="0">
                          <a:solidFill>
                            <a:schemeClr val="accent5">
                              <a:lumMod val="50000"/>
                            </a:schemeClr>
                          </a:solidFill>
                        </a:rPr>
                        <a:t>/hast die Aufgabe</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dirty="0" err="1">
                          <a:solidFill>
                            <a:schemeClr val="accent5">
                              <a:lumMod val="50000"/>
                            </a:schemeClr>
                          </a:solidFill>
                        </a:rPr>
                        <a:t>erlaubt</a:t>
                      </a:r>
                      <a:r>
                        <a:rPr lang="en-GB" sz="2000" dirty="0">
                          <a:solidFill>
                            <a:schemeClr val="accent5">
                              <a:lumMod val="50000"/>
                            </a:schemeClr>
                          </a:solidFill>
                        </a:rPr>
                        <a:t> </a:t>
                      </a:r>
                      <a:r>
                        <a:rPr lang="en-GB" sz="2000" dirty="0" err="1">
                          <a:solidFill>
                            <a:schemeClr val="accent5">
                              <a:lumMod val="50000"/>
                            </a:schemeClr>
                          </a:solidFill>
                        </a:rPr>
                        <a:t>mir</a:t>
                      </a:r>
                      <a:endParaRPr lang="en-GB" sz="2000" dirty="0">
                        <a:solidFill>
                          <a:schemeClr val="accent5">
                            <a:lumMod val="50000"/>
                          </a:schemeClr>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066057288"/>
                  </a:ext>
                </a:extLst>
              </a:tr>
            </a:tbl>
          </a:graphicData>
        </a:graphic>
      </p:graphicFrame>
      <p:sp>
        <p:nvSpPr>
          <p:cNvPr id="22" name="Speech Bubble: Rectangle with Corners Rounded 21">
            <a:extLst>
              <a:ext uri="{FF2B5EF4-FFF2-40B4-BE49-F238E27FC236}">
                <a16:creationId xmlns:a16="http://schemas.microsoft.com/office/drawing/2014/main" id="{11C9C739-E55C-4B87-80CC-161FFE7F6C03}"/>
              </a:ext>
            </a:extLst>
          </p:cNvPr>
          <p:cNvSpPr/>
          <p:nvPr/>
        </p:nvSpPr>
        <p:spPr>
          <a:xfrm>
            <a:off x="1417872" y="3976720"/>
            <a:ext cx="9769711" cy="498613"/>
          </a:xfrm>
          <a:prstGeom prst="wedgeRoundRectCallout">
            <a:avLst>
              <a:gd name="adj1" fmla="val -55174"/>
              <a:gd name="adj2" fmla="val 23892"/>
              <a:gd name="adj3" fmla="val 16667"/>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r>
              <a:rPr lang="fr-FR" sz="2200" dirty="0">
                <a:solidFill>
                  <a:schemeClr val="accent5">
                    <a:lumMod val="50000"/>
                  </a:schemeClr>
                </a:solidFill>
              </a:rPr>
              <a:t> Du hast die </a:t>
            </a:r>
            <a:r>
              <a:rPr lang="fr-FR" sz="2200" dirty="0" err="1">
                <a:solidFill>
                  <a:schemeClr val="accent5">
                    <a:lumMod val="50000"/>
                  </a:schemeClr>
                </a:solidFill>
              </a:rPr>
              <a:t>Aufgabe</a:t>
            </a:r>
            <a:r>
              <a:rPr lang="fr-FR" sz="2200" dirty="0">
                <a:solidFill>
                  <a:schemeClr val="accent5">
                    <a:lumMod val="50000"/>
                  </a:schemeClr>
                </a:solidFill>
              </a:rPr>
              <a:t>, Opa </a:t>
            </a:r>
            <a:r>
              <a:rPr lang="fr-FR" sz="2200" dirty="0" err="1">
                <a:solidFill>
                  <a:schemeClr val="accent5">
                    <a:lumMod val="50000"/>
                  </a:schemeClr>
                </a:solidFill>
              </a:rPr>
              <a:t>im</a:t>
            </a:r>
            <a:r>
              <a:rPr lang="fr-FR" sz="2200" dirty="0">
                <a:solidFill>
                  <a:schemeClr val="accent5">
                    <a:lumMod val="50000"/>
                  </a:schemeClr>
                </a:solidFill>
              </a:rPr>
              <a:t> </a:t>
            </a:r>
            <a:r>
              <a:rPr lang="fr-FR" sz="2200" dirty="0" err="1">
                <a:solidFill>
                  <a:schemeClr val="accent5">
                    <a:lumMod val="50000"/>
                  </a:schemeClr>
                </a:solidFill>
              </a:rPr>
              <a:t>Garten</a:t>
            </a:r>
            <a:r>
              <a:rPr lang="fr-FR" sz="2200" dirty="0">
                <a:solidFill>
                  <a:schemeClr val="accent5">
                    <a:lumMod val="50000"/>
                  </a:schemeClr>
                </a:solidFill>
              </a:rPr>
              <a:t> </a:t>
            </a:r>
            <a:r>
              <a:rPr lang="fr-FR" sz="2200" dirty="0" err="1">
                <a:solidFill>
                  <a:schemeClr val="accent5">
                    <a:lumMod val="50000"/>
                  </a:schemeClr>
                </a:solidFill>
              </a:rPr>
              <a:t>zu</a:t>
            </a:r>
            <a:r>
              <a:rPr lang="fr-FR" sz="2200" dirty="0">
                <a:solidFill>
                  <a:schemeClr val="accent5">
                    <a:lumMod val="50000"/>
                  </a:schemeClr>
                </a:solidFill>
              </a:rPr>
              <a:t> </a:t>
            </a:r>
            <a:r>
              <a:rPr lang="fr-FR" sz="2200" dirty="0" err="1">
                <a:solidFill>
                  <a:schemeClr val="accent5">
                    <a:lumMod val="50000"/>
                  </a:schemeClr>
                </a:solidFill>
              </a:rPr>
              <a:t>helfen</a:t>
            </a:r>
            <a:r>
              <a:rPr lang="fr-FR" sz="2200" dirty="0">
                <a:solidFill>
                  <a:schemeClr val="accent5">
                    <a:lumMod val="50000"/>
                  </a:schemeClr>
                </a:solidFill>
              </a:rPr>
              <a:t>.</a:t>
            </a:r>
          </a:p>
        </p:txBody>
      </p:sp>
      <p:sp>
        <p:nvSpPr>
          <p:cNvPr id="23" name="Rounded Rectangle 46">
            <a:extLst>
              <a:ext uri="{FF2B5EF4-FFF2-40B4-BE49-F238E27FC236}">
                <a16:creationId xmlns:a16="http://schemas.microsoft.com/office/drawing/2014/main" id="{D7CB9BA8-DD56-48AB-90C7-C32281C1F5F6}"/>
              </a:ext>
            </a:extLst>
          </p:cNvPr>
          <p:cNvSpPr/>
          <p:nvPr/>
        </p:nvSpPr>
        <p:spPr>
          <a:xfrm>
            <a:off x="2015221" y="4033154"/>
            <a:ext cx="2484656" cy="399600"/>
          </a:xfrm>
          <a:prstGeom prst="roundRect">
            <a:avLst>
              <a:gd name="adj" fmla="val 16667"/>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4" name="Speech Bubble: Rectangle with Corners Rounded 23">
            <a:extLst>
              <a:ext uri="{FF2B5EF4-FFF2-40B4-BE49-F238E27FC236}">
                <a16:creationId xmlns:a16="http://schemas.microsoft.com/office/drawing/2014/main" id="{54470360-E473-45A1-B9B1-9EEE5B86EDE1}"/>
              </a:ext>
            </a:extLst>
          </p:cNvPr>
          <p:cNvSpPr/>
          <p:nvPr/>
        </p:nvSpPr>
        <p:spPr>
          <a:xfrm>
            <a:off x="1387621" y="4699520"/>
            <a:ext cx="9769711" cy="850172"/>
          </a:xfrm>
          <a:prstGeom prst="wedgeRoundRectCallout">
            <a:avLst>
              <a:gd name="adj1" fmla="val -55174"/>
              <a:gd name="adj2" fmla="val 23892"/>
              <a:gd name="adj3" fmla="val 16667"/>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r>
              <a:rPr lang="fr-FR" sz="2200" dirty="0" err="1">
                <a:solidFill>
                  <a:schemeClr val="accent5">
                    <a:lumMod val="50000"/>
                  </a:schemeClr>
                </a:solidFill>
              </a:rPr>
              <a:t>Ich</a:t>
            </a:r>
            <a:r>
              <a:rPr lang="fr-FR" sz="2200" dirty="0">
                <a:solidFill>
                  <a:schemeClr val="accent5">
                    <a:lumMod val="50000"/>
                  </a:schemeClr>
                </a:solidFill>
              </a:rPr>
              <a:t> </a:t>
            </a:r>
            <a:r>
              <a:rPr lang="fr-FR" sz="2200" dirty="0" err="1">
                <a:solidFill>
                  <a:schemeClr val="accent5">
                    <a:lumMod val="50000"/>
                  </a:schemeClr>
                </a:solidFill>
              </a:rPr>
              <a:t>habe</a:t>
            </a:r>
            <a:r>
              <a:rPr lang="fr-FR" sz="2200" dirty="0">
                <a:solidFill>
                  <a:schemeClr val="accent5">
                    <a:lumMod val="50000"/>
                  </a:schemeClr>
                </a:solidFill>
              </a:rPr>
              <a:t> die </a:t>
            </a:r>
            <a:r>
              <a:rPr lang="fr-FR" sz="2200" dirty="0" err="1">
                <a:solidFill>
                  <a:schemeClr val="accent5">
                    <a:lumMod val="50000"/>
                  </a:schemeClr>
                </a:solidFill>
              </a:rPr>
              <a:t>Aufgabe</a:t>
            </a:r>
            <a:r>
              <a:rPr lang="fr-FR" sz="2200" dirty="0">
                <a:solidFill>
                  <a:schemeClr val="accent5">
                    <a:lumMod val="50000"/>
                  </a:schemeClr>
                </a:solidFill>
              </a:rPr>
              <a:t>, </a:t>
            </a:r>
            <a:r>
              <a:rPr lang="fr-FR" sz="2200" dirty="0" err="1">
                <a:solidFill>
                  <a:schemeClr val="accent5">
                    <a:lumMod val="50000"/>
                  </a:schemeClr>
                </a:solidFill>
              </a:rPr>
              <a:t>jede</a:t>
            </a:r>
            <a:r>
              <a:rPr lang="fr-FR" sz="2200" dirty="0">
                <a:solidFill>
                  <a:schemeClr val="accent5">
                    <a:lumMod val="50000"/>
                  </a:schemeClr>
                </a:solidFill>
              </a:rPr>
              <a:t> </a:t>
            </a:r>
            <a:r>
              <a:rPr lang="fr-FR" sz="2200" dirty="0" err="1">
                <a:solidFill>
                  <a:schemeClr val="accent5">
                    <a:lumMod val="50000"/>
                  </a:schemeClr>
                </a:solidFill>
              </a:rPr>
              <a:t>Woche</a:t>
            </a:r>
            <a:r>
              <a:rPr lang="fr-FR" sz="2200" dirty="0">
                <a:solidFill>
                  <a:schemeClr val="accent5">
                    <a:lumMod val="50000"/>
                  </a:schemeClr>
                </a:solidFill>
              </a:rPr>
              <a:t> mit </a:t>
            </a:r>
            <a:r>
              <a:rPr lang="fr-FR" sz="2200" dirty="0" err="1">
                <a:solidFill>
                  <a:schemeClr val="accent5">
                    <a:lumMod val="50000"/>
                  </a:schemeClr>
                </a:solidFill>
              </a:rPr>
              <a:t>Mutti</a:t>
            </a:r>
            <a:r>
              <a:rPr lang="fr-FR" sz="2200" dirty="0">
                <a:solidFill>
                  <a:schemeClr val="accent5">
                    <a:lumMod val="50000"/>
                  </a:schemeClr>
                </a:solidFill>
              </a:rPr>
              <a:t> in den </a:t>
            </a:r>
            <a:r>
              <a:rPr lang="fr-FR" sz="2200" dirty="0" err="1">
                <a:solidFill>
                  <a:schemeClr val="accent5">
                    <a:lumMod val="50000"/>
                  </a:schemeClr>
                </a:solidFill>
              </a:rPr>
              <a:t>Supermarkt</a:t>
            </a:r>
            <a:r>
              <a:rPr lang="fr-FR" sz="2200" dirty="0">
                <a:solidFill>
                  <a:schemeClr val="accent5">
                    <a:lumMod val="50000"/>
                  </a:schemeClr>
                </a:solidFill>
              </a:rPr>
              <a:t> </a:t>
            </a:r>
            <a:r>
              <a:rPr lang="fr-FR" sz="2200" dirty="0" err="1">
                <a:solidFill>
                  <a:schemeClr val="accent5">
                    <a:lumMod val="50000"/>
                  </a:schemeClr>
                </a:solidFill>
              </a:rPr>
              <a:t>zu</a:t>
            </a:r>
            <a:r>
              <a:rPr lang="fr-FR" sz="2200" dirty="0">
                <a:solidFill>
                  <a:schemeClr val="accent5">
                    <a:lumMod val="50000"/>
                  </a:schemeClr>
                </a:solidFill>
              </a:rPr>
              <a:t> </a:t>
            </a:r>
            <a:r>
              <a:rPr lang="fr-FR" sz="2200" dirty="0" err="1">
                <a:solidFill>
                  <a:schemeClr val="accent5">
                    <a:lumMod val="50000"/>
                  </a:schemeClr>
                </a:solidFill>
              </a:rPr>
              <a:t>gehen</a:t>
            </a:r>
            <a:r>
              <a:rPr lang="fr-FR" sz="2200" dirty="0">
                <a:solidFill>
                  <a:schemeClr val="accent5">
                    <a:lumMod val="50000"/>
                  </a:schemeClr>
                </a:solidFill>
              </a:rPr>
              <a:t>. </a:t>
            </a:r>
            <a:r>
              <a:rPr lang="fr-FR" sz="2200" dirty="0">
                <a:solidFill>
                  <a:schemeClr val="accent5">
                    <a:lumMod val="50000"/>
                  </a:schemeClr>
                </a:solidFill>
                <a:sym typeface="Wingdings" panose="05000000000000000000" pitchFamily="2" charset="2"/>
              </a:rPr>
              <a:t></a:t>
            </a:r>
            <a:endParaRPr lang="fr-FR" sz="2200" dirty="0">
              <a:solidFill>
                <a:schemeClr val="accent5">
                  <a:lumMod val="50000"/>
                </a:schemeClr>
              </a:solidFill>
            </a:endParaRPr>
          </a:p>
        </p:txBody>
      </p:sp>
      <p:sp>
        <p:nvSpPr>
          <p:cNvPr id="25" name="Rounded Rectangle 46">
            <a:extLst>
              <a:ext uri="{FF2B5EF4-FFF2-40B4-BE49-F238E27FC236}">
                <a16:creationId xmlns:a16="http://schemas.microsoft.com/office/drawing/2014/main" id="{37CAB6FB-BB6A-471C-8D61-52E683317F42}"/>
              </a:ext>
            </a:extLst>
          </p:cNvPr>
          <p:cNvSpPr/>
          <p:nvPr/>
        </p:nvSpPr>
        <p:spPr>
          <a:xfrm>
            <a:off x="2015220" y="4744992"/>
            <a:ext cx="2622093" cy="399600"/>
          </a:xfrm>
          <a:prstGeom prst="roundRect">
            <a:avLst>
              <a:gd name="adj" fmla="val 16667"/>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Tree>
    <p:extLst>
      <p:ext uri="{BB962C8B-B14F-4D97-AF65-F5344CB8AC3E}">
        <p14:creationId xmlns:p14="http://schemas.microsoft.com/office/powerpoint/2010/main" val="28414589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78995"/>
            <a:ext cx="6841671" cy="869950"/>
          </a:xfrm>
          <a:prstGeom prst="rect">
            <a:avLst/>
          </a:prstGeom>
        </p:spPr>
      </p:pic>
      <p:sp>
        <p:nvSpPr>
          <p:cNvPr id="4" name="Title 3"/>
          <p:cNvSpPr>
            <a:spLocks noGrp="1"/>
          </p:cNvSpPr>
          <p:nvPr>
            <p:ph type="title"/>
          </p:nvPr>
        </p:nvSpPr>
        <p:spPr>
          <a:xfrm>
            <a:off x="0" y="294041"/>
            <a:ext cx="5743891" cy="707849"/>
          </a:xfrm>
        </p:spPr>
        <p:txBody>
          <a:bodyPr>
            <a:normAutofit/>
          </a:bodyPr>
          <a:lstStyle/>
          <a:p>
            <a:r>
              <a:rPr lang="en-GB" sz="3600" b="1" dirty="0" err="1">
                <a:solidFill>
                  <a:schemeClr val="bg1"/>
                </a:solidFill>
              </a:rPr>
              <a:t>Antworten</a:t>
            </a:r>
            <a:r>
              <a:rPr lang="en-GB" sz="3600" b="1" dirty="0">
                <a:solidFill>
                  <a:schemeClr val="bg1"/>
                </a:solidFill>
              </a:rPr>
              <a:t> [1/2]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025743" y="247046"/>
            <a:ext cx="193158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Speech Bubble: Rectangle with Corners Rounded 7">
            <a:extLst>
              <a:ext uri="{FF2B5EF4-FFF2-40B4-BE49-F238E27FC236}">
                <a16:creationId xmlns:a16="http://schemas.microsoft.com/office/drawing/2014/main" id="{DC0665BB-592B-4300-A623-EF76FEEE7546}"/>
              </a:ext>
            </a:extLst>
          </p:cNvPr>
          <p:cNvSpPr/>
          <p:nvPr/>
        </p:nvSpPr>
        <p:spPr>
          <a:xfrm>
            <a:off x="7009135" y="294041"/>
            <a:ext cx="2654892" cy="707849"/>
          </a:xfrm>
          <a:prstGeom prst="wedgeRoundRectCallout">
            <a:avLst>
              <a:gd name="adj1" fmla="val -23080"/>
              <a:gd name="adj2" fmla="val 43046"/>
              <a:gd name="adj3" fmla="val 16667"/>
            </a:avLst>
          </a:prstGeom>
          <a:solidFill>
            <a:srgbClr val="11507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*der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Satzteil</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part of the sentence</a:t>
            </a:r>
          </a:p>
        </p:txBody>
      </p:sp>
      <p:sp>
        <p:nvSpPr>
          <p:cNvPr id="9" name="Speech Bubble: Rectangle with Corners Rounded 8">
            <a:extLst>
              <a:ext uri="{FF2B5EF4-FFF2-40B4-BE49-F238E27FC236}">
                <a16:creationId xmlns:a16="http://schemas.microsoft.com/office/drawing/2014/main" id="{378B20DD-65E0-47A3-89F8-8C7507BA877B}"/>
              </a:ext>
            </a:extLst>
          </p:cNvPr>
          <p:cNvSpPr/>
          <p:nvPr/>
        </p:nvSpPr>
        <p:spPr>
          <a:xfrm>
            <a:off x="1417872" y="2930387"/>
            <a:ext cx="9769711" cy="498613"/>
          </a:xfrm>
          <a:prstGeom prst="wedgeRoundRectCallout">
            <a:avLst>
              <a:gd name="adj1" fmla="val -55174"/>
              <a:gd name="adj2" fmla="val 23892"/>
              <a:gd name="adj3" fmla="val 16667"/>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Du hast die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Aufgabe</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einmal</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Woche</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dein</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Zimmer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putzen</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10" name="Rounded Rectangle 46">
            <a:extLst>
              <a:ext uri="{FF2B5EF4-FFF2-40B4-BE49-F238E27FC236}">
                <a16:creationId xmlns:a16="http://schemas.microsoft.com/office/drawing/2014/main" id="{C93AA175-46EE-499C-8470-4FE640C09A7F}"/>
              </a:ext>
            </a:extLst>
          </p:cNvPr>
          <p:cNvSpPr/>
          <p:nvPr/>
        </p:nvSpPr>
        <p:spPr>
          <a:xfrm>
            <a:off x="2413915" y="2980780"/>
            <a:ext cx="2484656" cy="399600"/>
          </a:xfrm>
          <a:prstGeom prst="roundRect">
            <a:avLst>
              <a:gd name="adj" fmla="val 16667"/>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pic>
        <p:nvPicPr>
          <p:cNvPr id="11" name="Picture 10">
            <a:extLst>
              <a:ext uri="{FF2B5EF4-FFF2-40B4-BE49-F238E27FC236}">
                <a16:creationId xmlns:a16="http://schemas.microsoft.com/office/drawing/2014/main" id="{1E1C7ADC-0E02-44C2-A83F-7D5E20B41F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58120" y="1993224"/>
            <a:ext cx="965915" cy="1065830"/>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713FAEE6-CA0E-4DAE-970D-805A9B81448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89455" y="1824259"/>
            <a:ext cx="1102080" cy="1114132"/>
          </a:xfrm>
          <a:prstGeom prst="rect">
            <a:avLst/>
          </a:prstGeom>
        </p:spPr>
      </p:pic>
      <p:sp>
        <p:nvSpPr>
          <p:cNvPr id="14" name="Speech Bubble: Rectangle with Corners Rounded 13">
            <a:extLst>
              <a:ext uri="{FF2B5EF4-FFF2-40B4-BE49-F238E27FC236}">
                <a16:creationId xmlns:a16="http://schemas.microsoft.com/office/drawing/2014/main" id="{ECEBFEB7-2375-485A-9AB9-866B1076A622}"/>
              </a:ext>
            </a:extLst>
          </p:cNvPr>
          <p:cNvSpPr/>
          <p:nvPr/>
        </p:nvSpPr>
        <p:spPr>
          <a:xfrm>
            <a:off x="1553942" y="2172339"/>
            <a:ext cx="6920587" cy="498613"/>
          </a:xfrm>
          <a:prstGeom prst="wedgeRoundRectCallout">
            <a:avLst>
              <a:gd name="adj1" fmla="val -55174"/>
              <a:gd name="adj2" fmla="val 23892"/>
              <a:gd name="adj3" fmla="val 16667"/>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Mutti sagt, wir sollen öfter zu Hause helfen. Also…</a:t>
            </a:r>
            <a:endPar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7" name="Picture 16" descr="A picture containing logo&#10;&#10;Description automatically generated">
            <a:extLst>
              <a:ext uri="{FF2B5EF4-FFF2-40B4-BE49-F238E27FC236}">
                <a16:creationId xmlns:a16="http://schemas.microsoft.com/office/drawing/2014/main" id="{7E1D4EB7-F0A1-4638-B771-E6FC6C54EFB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09737" y="687880"/>
            <a:ext cx="1259607" cy="1291539"/>
          </a:xfrm>
          <a:prstGeom prst="rect">
            <a:avLst/>
          </a:prstGeom>
        </p:spPr>
      </p:pic>
      <p:sp>
        <p:nvSpPr>
          <p:cNvPr id="18" name="Speech Bubble: Rectangle with Corners Rounded 17">
            <a:extLst>
              <a:ext uri="{FF2B5EF4-FFF2-40B4-BE49-F238E27FC236}">
                <a16:creationId xmlns:a16="http://schemas.microsoft.com/office/drawing/2014/main" id="{4A4D7BA0-5F67-49DC-850D-957D3F18684D}"/>
              </a:ext>
            </a:extLst>
          </p:cNvPr>
          <p:cNvSpPr/>
          <p:nvPr/>
        </p:nvSpPr>
        <p:spPr>
          <a:xfrm>
            <a:off x="1417872" y="3497581"/>
            <a:ext cx="9769711" cy="498613"/>
          </a:xfrm>
          <a:prstGeom prst="wedgeRoundRectCallout">
            <a:avLst>
              <a:gd name="adj1" fmla="val -55174"/>
              <a:gd name="adj2" fmla="val 23892"/>
              <a:gd name="adj3" fmla="val 16667"/>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Du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sollst</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auch</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dein</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Bett</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machen</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Das</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vergisst</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immer</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9" name="Rounded Rectangle 46">
            <a:extLst>
              <a:ext uri="{FF2B5EF4-FFF2-40B4-BE49-F238E27FC236}">
                <a16:creationId xmlns:a16="http://schemas.microsoft.com/office/drawing/2014/main" id="{1A73EF24-CA94-440C-AD80-F2C7A1EADC6D}"/>
              </a:ext>
            </a:extLst>
          </p:cNvPr>
          <p:cNvSpPr/>
          <p:nvPr/>
        </p:nvSpPr>
        <p:spPr>
          <a:xfrm>
            <a:off x="2031550" y="3547087"/>
            <a:ext cx="2484656" cy="399600"/>
          </a:xfrm>
          <a:prstGeom prst="roundRect">
            <a:avLst>
              <a:gd name="adj" fmla="val 16667"/>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graphicFrame>
        <p:nvGraphicFramePr>
          <p:cNvPr id="20" name="Table 20">
            <a:extLst>
              <a:ext uri="{FF2B5EF4-FFF2-40B4-BE49-F238E27FC236}">
                <a16:creationId xmlns:a16="http://schemas.microsoft.com/office/drawing/2014/main" id="{24D26758-0B6B-43C7-9FE7-860EE195FD7D}"/>
              </a:ext>
            </a:extLst>
          </p:cNvPr>
          <p:cNvGraphicFramePr>
            <a:graphicFrameLocks noGrp="1"/>
          </p:cNvGraphicFramePr>
          <p:nvPr/>
        </p:nvGraphicFramePr>
        <p:xfrm>
          <a:off x="332974" y="5773880"/>
          <a:ext cx="11662496" cy="396240"/>
        </p:xfrm>
        <a:graphic>
          <a:graphicData uri="http://schemas.openxmlformats.org/drawingml/2006/table">
            <a:tbl>
              <a:tblPr firstRow="1" bandRow="1">
                <a:tableStyleId>{5940675A-B579-460E-94D1-54222C63F5DA}</a:tableStyleId>
              </a:tblPr>
              <a:tblGrid>
                <a:gridCol w="2252428">
                  <a:extLst>
                    <a:ext uri="{9D8B030D-6E8A-4147-A177-3AD203B41FA5}">
                      <a16:colId xmlns:a16="http://schemas.microsoft.com/office/drawing/2014/main" val="4238563075"/>
                    </a:ext>
                  </a:extLst>
                </a:gridCol>
                <a:gridCol w="2530929">
                  <a:extLst>
                    <a:ext uri="{9D8B030D-6E8A-4147-A177-3AD203B41FA5}">
                      <a16:colId xmlns:a16="http://schemas.microsoft.com/office/drawing/2014/main" val="1167642320"/>
                    </a:ext>
                  </a:extLst>
                </a:gridCol>
                <a:gridCol w="3963515">
                  <a:extLst>
                    <a:ext uri="{9D8B030D-6E8A-4147-A177-3AD203B41FA5}">
                      <a16:colId xmlns:a16="http://schemas.microsoft.com/office/drawing/2014/main" val="2802633194"/>
                    </a:ext>
                  </a:extLst>
                </a:gridCol>
                <a:gridCol w="2915624">
                  <a:extLst>
                    <a:ext uri="{9D8B030D-6E8A-4147-A177-3AD203B41FA5}">
                      <a16:colId xmlns:a16="http://schemas.microsoft.com/office/drawing/2014/main" val="3095994629"/>
                    </a:ext>
                  </a:extLst>
                </a:gridCol>
              </a:tblGrid>
              <a:tr h="370840">
                <a:tc>
                  <a:txBody>
                    <a:bodyPr/>
                    <a:lstStyle/>
                    <a:p>
                      <a:pPr algn="ctr"/>
                      <a:r>
                        <a:rPr lang="en-GB" sz="2000" dirty="0" err="1">
                          <a:solidFill>
                            <a:schemeClr val="accent5">
                              <a:lumMod val="50000"/>
                            </a:schemeClr>
                          </a:solidFill>
                        </a:rPr>
                        <a:t>soll</a:t>
                      </a:r>
                      <a:r>
                        <a:rPr lang="en-GB" sz="2000" dirty="0">
                          <a:solidFill>
                            <a:schemeClr val="accent5">
                              <a:lumMod val="50000"/>
                            </a:schemeClr>
                          </a:solidFill>
                        </a:rPr>
                        <a:t> / </a:t>
                      </a:r>
                      <a:r>
                        <a:rPr lang="en-GB" sz="2000" dirty="0" err="1">
                          <a:solidFill>
                            <a:schemeClr val="accent5">
                              <a:lumMod val="50000"/>
                            </a:schemeClr>
                          </a:solidFill>
                        </a:rPr>
                        <a:t>sollst</a:t>
                      </a:r>
                      <a:endParaRPr lang="en-GB" sz="2000" dirty="0">
                        <a:solidFill>
                          <a:schemeClr val="accent5">
                            <a:lumMod val="50000"/>
                          </a:schemeClr>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dirty="0" err="1">
                          <a:solidFill>
                            <a:schemeClr val="accent5">
                              <a:lumMod val="50000"/>
                            </a:schemeClr>
                          </a:solidFill>
                        </a:rPr>
                        <a:t>darf</a:t>
                      </a:r>
                      <a:r>
                        <a:rPr lang="en-GB" sz="2000" dirty="0">
                          <a:solidFill>
                            <a:schemeClr val="accent5">
                              <a:lumMod val="50000"/>
                            </a:schemeClr>
                          </a:solidFill>
                        </a:rPr>
                        <a:t> / </a:t>
                      </a:r>
                      <a:r>
                        <a:rPr lang="en-GB" sz="2000" dirty="0" err="1">
                          <a:solidFill>
                            <a:schemeClr val="accent5">
                              <a:lumMod val="50000"/>
                            </a:schemeClr>
                          </a:solidFill>
                        </a:rPr>
                        <a:t>darfst</a:t>
                      </a:r>
                      <a:endParaRPr lang="en-GB" sz="2000" dirty="0">
                        <a:solidFill>
                          <a:schemeClr val="accent5">
                            <a:lumMod val="50000"/>
                          </a:schemeClr>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dirty="0" err="1">
                          <a:solidFill>
                            <a:schemeClr val="accent5">
                              <a:lumMod val="50000"/>
                            </a:schemeClr>
                          </a:solidFill>
                        </a:rPr>
                        <a:t>habe</a:t>
                      </a:r>
                      <a:r>
                        <a:rPr lang="en-GB" sz="2000" dirty="0">
                          <a:solidFill>
                            <a:schemeClr val="accent5">
                              <a:lumMod val="50000"/>
                            </a:schemeClr>
                          </a:solidFill>
                        </a:rPr>
                        <a:t>/hast die Aufgabe</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dirty="0" err="1">
                          <a:solidFill>
                            <a:schemeClr val="accent5">
                              <a:lumMod val="50000"/>
                            </a:schemeClr>
                          </a:solidFill>
                        </a:rPr>
                        <a:t>erlaubt</a:t>
                      </a:r>
                      <a:r>
                        <a:rPr lang="en-GB" sz="2000" dirty="0">
                          <a:solidFill>
                            <a:schemeClr val="accent5">
                              <a:lumMod val="50000"/>
                            </a:schemeClr>
                          </a:solidFill>
                        </a:rPr>
                        <a:t> </a:t>
                      </a:r>
                      <a:r>
                        <a:rPr lang="en-GB" sz="2000" dirty="0" err="1">
                          <a:solidFill>
                            <a:schemeClr val="accent5">
                              <a:lumMod val="50000"/>
                            </a:schemeClr>
                          </a:solidFill>
                        </a:rPr>
                        <a:t>mir</a:t>
                      </a:r>
                      <a:endParaRPr lang="en-GB" sz="2000" dirty="0">
                        <a:solidFill>
                          <a:schemeClr val="accent5">
                            <a:lumMod val="50000"/>
                          </a:schemeClr>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066057288"/>
                  </a:ext>
                </a:extLst>
              </a:tr>
            </a:tbl>
          </a:graphicData>
        </a:graphic>
      </p:graphicFrame>
      <p:sp>
        <p:nvSpPr>
          <p:cNvPr id="22" name="Speech Bubble: Rectangle with Corners Rounded 21">
            <a:extLst>
              <a:ext uri="{FF2B5EF4-FFF2-40B4-BE49-F238E27FC236}">
                <a16:creationId xmlns:a16="http://schemas.microsoft.com/office/drawing/2014/main" id="{11C9C739-E55C-4B87-80CC-161FFE7F6C03}"/>
              </a:ext>
            </a:extLst>
          </p:cNvPr>
          <p:cNvSpPr/>
          <p:nvPr/>
        </p:nvSpPr>
        <p:spPr>
          <a:xfrm>
            <a:off x="1417872" y="4137117"/>
            <a:ext cx="9769711" cy="498613"/>
          </a:xfrm>
          <a:prstGeom prst="wedgeRoundRectCallout">
            <a:avLst>
              <a:gd name="adj1" fmla="val -55174"/>
              <a:gd name="adj2" fmla="val 23892"/>
              <a:gd name="adj3" fmla="val 16667"/>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Mutti</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erlaubt</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mir,  mit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Freunden</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Hause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kochen</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 </a:t>
            </a:r>
            <a:endPar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Rounded Rectangle 46">
            <a:extLst>
              <a:ext uri="{FF2B5EF4-FFF2-40B4-BE49-F238E27FC236}">
                <a16:creationId xmlns:a16="http://schemas.microsoft.com/office/drawing/2014/main" id="{D7CB9BA8-DD56-48AB-90C7-C32281C1F5F6}"/>
              </a:ext>
            </a:extLst>
          </p:cNvPr>
          <p:cNvSpPr/>
          <p:nvPr/>
        </p:nvSpPr>
        <p:spPr>
          <a:xfrm>
            <a:off x="2331747" y="4186623"/>
            <a:ext cx="2484656" cy="399600"/>
          </a:xfrm>
          <a:prstGeom prst="roundRect">
            <a:avLst>
              <a:gd name="adj" fmla="val 16667"/>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4" name="Speech Bubble: Rectangle with Corners Rounded 23">
            <a:extLst>
              <a:ext uri="{FF2B5EF4-FFF2-40B4-BE49-F238E27FC236}">
                <a16:creationId xmlns:a16="http://schemas.microsoft.com/office/drawing/2014/main" id="{54470360-E473-45A1-B9B1-9EEE5B86EDE1}"/>
              </a:ext>
            </a:extLst>
          </p:cNvPr>
          <p:cNvSpPr/>
          <p:nvPr/>
        </p:nvSpPr>
        <p:spPr>
          <a:xfrm>
            <a:off x="1387621" y="4776653"/>
            <a:ext cx="9769711" cy="498613"/>
          </a:xfrm>
          <a:prstGeom prst="wedgeRoundRectCallout">
            <a:avLst>
              <a:gd name="adj1" fmla="val -55174"/>
              <a:gd name="adj2" fmla="val 23892"/>
              <a:gd name="adj3" fmla="val 16667"/>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Ich</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soll</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aber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danach</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Küche</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putzen</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5" name="Rounded Rectangle 46">
            <a:extLst>
              <a:ext uri="{FF2B5EF4-FFF2-40B4-BE49-F238E27FC236}">
                <a16:creationId xmlns:a16="http://schemas.microsoft.com/office/drawing/2014/main" id="{37CAB6FB-BB6A-471C-8D61-52E683317F42}"/>
              </a:ext>
            </a:extLst>
          </p:cNvPr>
          <p:cNvSpPr/>
          <p:nvPr/>
        </p:nvSpPr>
        <p:spPr>
          <a:xfrm>
            <a:off x="1998892" y="4819263"/>
            <a:ext cx="2484656" cy="399600"/>
          </a:xfrm>
          <a:prstGeom prst="roundRect">
            <a:avLst>
              <a:gd name="adj" fmla="val 16667"/>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1" name="Action Button: Custom 16">
            <a:hlinkClick r:id="" action="ppaction://noaction" highlightClick="1">
              <a:snd r:embed="rId8" name="8-3-1-3 Slide 46 2.wav"/>
            </a:hlinkClick>
            <a:extLst>
              <a:ext uri="{FF2B5EF4-FFF2-40B4-BE49-F238E27FC236}">
                <a16:creationId xmlns:a16="http://schemas.microsoft.com/office/drawing/2014/main" id="{CF11C11E-9917-461D-93DA-87FF2B11C56F}"/>
              </a:ext>
            </a:extLst>
          </p:cNvPr>
          <p:cNvSpPr/>
          <p:nvPr/>
        </p:nvSpPr>
        <p:spPr>
          <a:xfrm>
            <a:off x="300118" y="320216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6" name="Action Button: Custom 16">
            <a:hlinkClick r:id="" action="ppaction://noaction" highlightClick="1">
              <a:snd r:embed="rId9" name="8-3-1-3 Slide 46 3.wav"/>
            </a:hlinkClick>
            <a:extLst>
              <a:ext uri="{FF2B5EF4-FFF2-40B4-BE49-F238E27FC236}">
                <a16:creationId xmlns:a16="http://schemas.microsoft.com/office/drawing/2014/main" id="{343B1A1C-152A-4DA0-8A34-70D107F1B57F}"/>
              </a:ext>
            </a:extLst>
          </p:cNvPr>
          <p:cNvSpPr/>
          <p:nvPr/>
        </p:nvSpPr>
        <p:spPr>
          <a:xfrm>
            <a:off x="309848" y="379062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7" name="Action Button: Custom 16">
            <a:hlinkClick r:id="" action="ppaction://noaction" highlightClick="1">
              <a:snd r:embed="rId10" name="8-3-1-3 Slide 46 4.wav"/>
            </a:hlinkClick>
            <a:extLst>
              <a:ext uri="{FF2B5EF4-FFF2-40B4-BE49-F238E27FC236}">
                <a16:creationId xmlns:a16="http://schemas.microsoft.com/office/drawing/2014/main" id="{6FCF788D-AE01-442F-A921-AA82F64A22B5}"/>
              </a:ext>
            </a:extLst>
          </p:cNvPr>
          <p:cNvSpPr/>
          <p:nvPr/>
        </p:nvSpPr>
        <p:spPr>
          <a:xfrm>
            <a:off x="309848" y="441280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8" name="Action Button: Custom 16">
            <a:hlinkClick r:id="" action="ppaction://noaction" highlightClick="1">
              <a:snd r:embed="rId11" name="8-3-1-3 Slide 46 5.wav"/>
            </a:hlinkClick>
            <a:extLst>
              <a:ext uri="{FF2B5EF4-FFF2-40B4-BE49-F238E27FC236}">
                <a16:creationId xmlns:a16="http://schemas.microsoft.com/office/drawing/2014/main" id="{F61FF4D5-AE87-4EFC-BF28-C20A54E8C49D}"/>
              </a:ext>
            </a:extLst>
          </p:cNvPr>
          <p:cNvSpPr/>
          <p:nvPr/>
        </p:nvSpPr>
        <p:spPr>
          <a:xfrm>
            <a:off x="298040" y="503498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Tree>
    <p:extLst>
      <p:ext uri="{BB962C8B-B14F-4D97-AF65-F5344CB8AC3E}">
        <p14:creationId xmlns:p14="http://schemas.microsoft.com/office/powerpoint/2010/main" val="1851159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9" grpId="0" animBg="1"/>
      <p:bldP spid="23" grpId="0" animBg="1"/>
      <p:bldP spid="2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78995"/>
            <a:ext cx="6841671" cy="869950"/>
          </a:xfrm>
          <a:prstGeom prst="rect">
            <a:avLst/>
          </a:prstGeom>
        </p:spPr>
      </p:pic>
      <p:sp>
        <p:nvSpPr>
          <p:cNvPr id="4" name="Title 3"/>
          <p:cNvSpPr>
            <a:spLocks noGrp="1"/>
          </p:cNvSpPr>
          <p:nvPr>
            <p:ph type="title"/>
          </p:nvPr>
        </p:nvSpPr>
        <p:spPr>
          <a:xfrm>
            <a:off x="0" y="294041"/>
            <a:ext cx="5743891" cy="707849"/>
          </a:xfrm>
        </p:spPr>
        <p:txBody>
          <a:bodyPr>
            <a:normAutofit/>
          </a:bodyPr>
          <a:lstStyle/>
          <a:p>
            <a:r>
              <a:rPr lang="en-GB" sz="3600" b="1" dirty="0" err="1">
                <a:solidFill>
                  <a:schemeClr val="bg1"/>
                </a:solidFill>
              </a:rPr>
              <a:t>Antworten</a:t>
            </a:r>
            <a:r>
              <a:rPr lang="en-GB" sz="3600" b="1" dirty="0">
                <a:solidFill>
                  <a:schemeClr val="bg1"/>
                </a:solidFill>
              </a:rPr>
              <a:t> [2/2]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025743" y="247046"/>
            <a:ext cx="193158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Speech Bubble: Rectangle with Corners Rounded 8">
            <a:extLst>
              <a:ext uri="{FF2B5EF4-FFF2-40B4-BE49-F238E27FC236}">
                <a16:creationId xmlns:a16="http://schemas.microsoft.com/office/drawing/2014/main" id="{378B20DD-65E0-47A3-89F8-8C7507BA877B}"/>
              </a:ext>
            </a:extLst>
          </p:cNvPr>
          <p:cNvSpPr/>
          <p:nvPr/>
        </p:nvSpPr>
        <p:spPr>
          <a:xfrm>
            <a:off x="1417872" y="2019334"/>
            <a:ext cx="9769711" cy="498613"/>
          </a:xfrm>
          <a:prstGeom prst="wedgeRoundRectCallout">
            <a:avLst>
              <a:gd name="adj1" fmla="val -55174"/>
              <a:gd name="adj2" fmla="val 23892"/>
              <a:gd name="adj3" fmla="val 16667"/>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Ich</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darf</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im</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Wohnzimmer</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Klarinette</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spielen</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0" name="Rounded Rectangle 46">
            <a:extLst>
              <a:ext uri="{FF2B5EF4-FFF2-40B4-BE49-F238E27FC236}">
                <a16:creationId xmlns:a16="http://schemas.microsoft.com/office/drawing/2014/main" id="{C93AA175-46EE-499C-8470-4FE640C09A7F}"/>
              </a:ext>
            </a:extLst>
          </p:cNvPr>
          <p:cNvSpPr/>
          <p:nvPr/>
        </p:nvSpPr>
        <p:spPr>
          <a:xfrm>
            <a:off x="1998892" y="2068840"/>
            <a:ext cx="2484656" cy="399600"/>
          </a:xfrm>
          <a:prstGeom prst="roundRect">
            <a:avLst>
              <a:gd name="adj" fmla="val 16667"/>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pic>
        <p:nvPicPr>
          <p:cNvPr id="11" name="Picture 10">
            <a:extLst>
              <a:ext uri="{FF2B5EF4-FFF2-40B4-BE49-F238E27FC236}">
                <a16:creationId xmlns:a16="http://schemas.microsoft.com/office/drawing/2014/main" id="{1E1C7ADC-0E02-44C2-A83F-7D5E20B41F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61447" y="1202810"/>
            <a:ext cx="965915" cy="1065830"/>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713FAEE6-CA0E-4DAE-970D-805A9B81448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95838" y="925534"/>
            <a:ext cx="1102080" cy="1114132"/>
          </a:xfrm>
          <a:prstGeom prst="rect">
            <a:avLst/>
          </a:prstGeom>
        </p:spPr>
      </p:pic>
      <p:pic>
        <p:nvPicPr>
          <p:cNvPr id="17" name="Picture 16" descr="A picture containing logo&#10;&#10;Description automatically generated">
            <a:extLst>
              <a:ext uri="{FF2B5EF4-FFF2-40B4-BE49-F238E27FC236}">
                <a16:creationId xmlns:a16="http://schemas.microsoft.com/office/drawing/2014/main" id="{7E1D4EB7-F0A1-4638-B771-E6FC6C54EFB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09737" y="687880"/>
            <a:ext cx="1259607" cy="1291539"/>
          </a:xfrm>
          <a:prstGeom prst="rect">
            <a:avLst/>
          </a:prstGeom>
        </p:spPr>
      </p:pic>
      <p:sp>
        <p:nvSpPr>
          <p:cNvPr id="18" name="Speech Bubble: Rectangle with Corners Rounded 17">
            <a:extLst>
              <a:ext uri="{FF2B5EF4-FFF2-40B4-BE49-F238E27FC236}">
                <a16:creationId xmlns:a16="http://schemas.microsoft.com/office/drawing/2014/main" id="{4A4D7BA0-5F67-49DC-850D-957D3F18684D}"/>
              </a:ext>
            </a:extLst>
          </p:cNvPr>
          <p:cNvSpPr/>
          <p:nvPr/>
        </p:nvSpPr>
        <p:spPr>
          <a:xfrm>
            <a:off x="1387621" y="2744094"/>
            <a:ext cx="9769711" cy="994399"/>
          </a:xfrm>
          <a:prstGeom prst="wedgeRoundRectCallout">
            <a:avLst>
              <a:gd name="adj1" fmla="val -55174"/>
              <a:gd name="adj2" fmla="val 23892"/>
              <a:gd name="adj3" fmla="val 16667"/>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Du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sollst</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deine</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Gitarrenstunde</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der Garage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haben</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weil</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laut</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spielst</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9" name="Rounded Rectangle 46">
            <a:extLst>
              <a:ext uri="{FF2B5EF4-FFF2-40B4-BE49-F238E27FC236}">
                <a16:creationId xmlns:a16="http://schemas.microsoft.com/office/drawing/2014/main" id="{1A73EF24-CA94-440C-AD80-F2C7A1EADC6D}"/>
              </a:ext>
            </a:extLst>
          </p:cNvPr>
          <p:cNvSpPr/>
          <p:nvPr/>
        </p:nvSpPr>
        <p:spPr>
          <a:xfrm>
            <a:off x="1917247" y="2844381"/>
            <a:ext cx="2484656" cy="399600"/>
          </a:xfrm>
          <a:prstGeom prst="roundRect">
            <a:avLst>
              <a:gd name="adj" fmla="val 16667"/>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graphicFrame>
        <p:nvGraphicFramePr>
          <p:cNvPr id="20" name="Table 20">
            <a:extLst>
              <a:ext uri="{FF2B5EF4-FFF2-40B4-BE49-F238E27FC236}">
                <a16:creationId xmlns:a16="http://schemas.microsoft.com/office/drawing/2014/main" id="{24D26758-0B6B-43C7-9FE7-860EE195FD7D}"/>
              </a:ext>
            </a:extLst>
          </p:cNvPr>
          <p:cNvGraphicFramePr>
            <a:graphicFrameLocks noGrp="1"/>
          </p:cNvGraphicFramePr>
          <p:nvPr/>
        </p:nvGraphicFramePr>
        <p:xfrm>
          <a:off x="332974" y="5773880"/>
          <a:ext cx="11662496" cy="396240"/>
        </p:xfrm>
        <a:graphic>
          <a:graphicData uri="http://schemas.openxmlformats.org/drawingml/2006/table">
            <a:tbl>
              <a:tblPr firstRow="1" bandRow="1">
                <a:tableStyleId>{5940675A-B579-460E-94D1-54222C63F5DA}</a:tableStyleId>
              </a:tblPr>
              <a:tblGrid>
                <a:gridCol w="2252428">
                  <a:extLst>
                    <a:ext uri="{9D8B030D-6E8A-4147-A177-3AD203B41FA5}">
                      <a16:colId xmlns:a16="http://schemas.microsoft.com/office/drawing/2014/main" val="4238563075"/>
                    </a:ext>
                  </a:extLst>
                </a:gridCol>
                <a:gridCol w="2530929">
                  <a:extLst>
                    <a:ext uri="{9D8B030D-6E8A-4147-A177-3AD203B41FA5}">
                      <a16:colId xmlns:a16="http://schemas.microsoft.com/office/drawing/2014/main" val="1167642320"/>
                    </a:ext>
                  </a:extLst>
                </a:gridCol>
                <a:gridCol w="3963515">
                  <a:extLst>
                    <a:ext uri="{9D8B030D-6E8A-4147-A177-3AD203B41FA5}">
                      <a16:colId xmlns:a16="http://schemas.microsoft.com/office/drawing/2014/main" val="2802633194"/>
                    </a:ext>
                  </a:extLst>
                </a:gridCol>
                <a:gridCol w="2915624">
                  <a:extLst>
                    <a:ext uri="{9D8B030D-6E8A-4147-A177-3AD203B41FA5}">
                      <a16:colId xmlns:a16="http://schemas.microsoft.com/office/drawing/2014/main" val="3095994629"/>
                    </a:ext>
                  </a:extLst>
                </a:gridCol>
              </a:tblGrid>
              <a:tr h="370840">
                <a:tc>
                  <a:txBody>
                    <a:bodyPr/>
                    <a:lstStyle/>
                    <a:p>
                      <a:pPr algn="ctr"/>
                      <a:r>
                        <a:rPr lang="en-GB" sz="2000" dirty="0" err="1">
                          <a:solidFill>
                            <a:schemeClr val="accent5">
                              <a:lumMod val="50000"/>
                            </a:schemeClr>
                          </a:solidFill>
                        </a:rPr>
                        <a:t>soll</a:t>
                      </a:r>
                      <a:r>
                        <a:rPr lang="en-GB" sz="2000" dirty="0">
                          <a:solidFill>
                            <a:schemeClr val="accent5">
                              <a:lumMod val="50000"/>
                            </a:schemeClr>
                          </a:solidFill>
                        </a:rPr>
                        <a:t> / </a:t>
                      </a:r>
                      <a:r>
                        <a:rPr lang="en-GB" sz="2000" dirty="0" err="1">
                          <a:solidFill>
                            <a:schemeClr val="accent5">
                              <a:lumMod val="50000"/>
                            </a:schemeClr>
                          </a:solidFill>
                        </a:rPr>
                        <a:t>sollst</a:t>
                      </a:r>
                      <a:endParaRPr lang="en-GB" sz="2000" dirty="0">
                        <a:solidFill>
                          <a:schemeClr val="accent5">
                            <a:lumMod val="50000"/>
                          </a:schemeClr>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dirty="0" err="1">
                          <a:solidFill>
                            <a:schemeClr val="accent5">
                              <a:lumMod val="50000"/>
                            </a:schemeClr>
                          </a:solidFill>
                        </a:rPr>
                        <a:t>darf</a:t>
                      </a:r>
                      <a:r>
                        <a:rPr lang="en-GB" sz="2000" dirty="0">
                          <a:solidFill>
                            <a:schemeClr val="accent5">
                              <a:lumMod val="50000"/>
                            </a:schemeClr>
                          </a:solidFill>
                        </a:rPr>
                        <a:t> / </a:t>
                      </a:r>
                      <a:r>
                        <a:rPr lang="en-GB" sz="2000" dirty="0" err="1">
                          <a:solidFill>
                            <a:schemeClr val="accent5">
                              <a:lumMod val="50000"/>
                            </a:schemeClr>
                          </a:solidFill>
                        </a:rPr>
                        <a:t>darfst</a:t>
                      </a:r>
                      <a:endParaRPr lang="en-GB" sz="2000" dirty="0">
                        <a:solidFill>
                          <a:schemeClr val="accent5">
                            <a:lumMod val="50000"/>
                          </a:schemeClr>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dirty="0" err="1">
                          <a:solidFill>
                            <a:schemeClr val="accent5">
                              <a:lumMod val="50000"/>
                            </a:schemeClr>
                          </a:solidFill>
                        </a:rPr>
                        <a:t>habe</a:t>
                      </a:r>
                      <a:r>
                        <a:rPr lang="en-GB" sz="2000" dirty="0">
                          <a:solidFill>
                            <a:schemeClr val="accent5">
                              <a:lumMod val="50000"/>
                            </a:schemeClr>
                          </a:solidFill>
                        </a:rPr>
                        <a:t>/hast die Aufgabe</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dirty="0" err="1">
                          <a:solidFill>
                            <a:schemeClr val="accent5">
                              <a:lumMod val="50000"/>
                            </a:schemeClr>
                          </a:solidFill>
                        </a:rPr>
                        <a:t>erlaubt</a:t>
                      </a:r>
                      <a:r>
                        <a:rPr lang="en-GB" sz="2000" dirty="0">
                          <a:solidFill>
                            <a:schemeClr val="accent5">
                              <a:lumMod val="50000"/>
                            </a:schemeClr>
                          </a:solidFill>
                        </a:rPr>
                        <a:t> </a:t>
                      </a:r>
                      <a:r>
                        <a:rPr lang="en-GB" sz="2000" dirty="0" err="1">
                          <a:solidFill>
                            <a:schemeClr val="accent5">
                              <a:lumMod val="50000"/>
                            </a:schemeClr>
                          </a:solidFill>
                        </a:rPr>
                        <a:t>mir</a:t>
                      </a:r>
                      <a:endParaRPr lang="en-GB" sz="2000" dirty="0">
                        <a:solidFill>
                          <a:schemeClr val="accent5">
                            <a:lumMod val="50000"/>
                          </a:schemeClr>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066057288"/>
                  </a:ext>
                </a:extLst>
              </a:tr>
            </a:tbl>
          </a:graphicData>
        </a:graphic>
      </p:graphicFrame>
      <p:sp>
        <p:nvSpPr>
          <p:cNvPr id="22" name="Speech Bubble: Rectangle with Corners Rounded 21">
            <a:extLst>
              <a:ext uri="{FF2B5EF4-FFF2-40B4-BE49-F238E27FC236}">
                <a16:creationId xmlns:a16="http://schemas.microsoft.com/office/drawing/2014/main" id="{11C9C739-E55C-4B87-80CC-161FFE7F6C03}"/>
              </a:ext>
            </a:extLst>
          </p:cNvPr>
          <p:cNvSpPr/>
          <p:nvPr/>
        </p:nvSpPr>
        <p:spPr>
          <a:xfrm>
            <a:off x="1417872" y="3976720"/>
            <a:ext cx="9769711" cy="498613"/>
          </a:xfrm>
          <a:prstGeom prst="wedgeRoundRectCallout">
            <a:avLst>
              <a:gd name="adj1" fmla="val -55174"/>
              <a:gd name="adj2" fmla="val 23892"/>
              <a:gd name="adj3" fmla="val 16667"/>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hast die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Aufgabe</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Opa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im</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Garten</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helfen</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3" name="Rounded Rectangle 46">
            <a:extLst>
              <a:ext uri="{FF2B5EF4-FFF2-40B4-BE49-F238E27FC236}">
                <a16:creationId xmlns:a16="http://schemas.microsoft.com/office/drawing/2014/main" id="{D7CB9BA8-DD56-48AB-90C7-C32281C1F5F6}"/>
              </a:ext>
            </a:extLst>
          </p:cNvPr>
          <p:cNvSpPr/>
          <p:nvPr/>
        </p:nvSpPr>
        <p:spPr>
          <a:xfrm>
            <a:off x="2015221" y="4033154"/>
            <a:ext cx="2484656" cy="399600"/>
          </a:xfrm>
          <a:prstGeom prst="roundRect">
            <a:avLst>
              <a:gd name="adj" fmla="val 16667"/>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4" name="Speech Bubble: Rectangle with Corners Rounded 23">
            <a:extLst>
              <a:ext uri="{FF2B5EF4-FFF2-40B4-BE49-F238E27FC236}">
                <a16:creationId xmlns:a16="http://schemas.microsoft.com/office/drawing/2014/main" id="{54470360-E473-45A1-B9B1-9EEE5B86EDE1}"/>
              </a:ext>
            </a:extLst>
          </p:cNvPr>
          <p:cNvSpPr/>
          <p:nvPr/>
        </p:nvSpPr>
        <p:spPr>
          <a:xfrm>
            <a:off x="1387621" y="4699520"/>
            <a:ext cx="9769711" cy="850172"/>
          </a:xfrm>
          <a:prstGeom prst="wedgeRoundRectCallout">
            <a:avLst>
              <a:gd name="adj1" fmla="val -55174"/>
              <a:gd name="adj2" fmla="val 23892"/>
              <a:gd name="adj3" fmla="val 16667"/>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Ich</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habe</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Aufgabe</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jede</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Woche</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mit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Mutti</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den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Supermarkt</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gehen</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a:t>
            </a:r>
            <a:endPar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Rounded Rectangle 46">
            <a:extLst>
              <a:ext uri="{FF2B5EF4-FFF2-40B4-BE49-F238E27FC236}">
                <a16:creationId xmlns:a16="http://schemas.microsoft.com/office/drawing/2014/main" id="{37CAB6FB-BB6A-471C-8D61-52E683317F42}"/>
              </a:ext>
            </a:extLst>
          </p:cNvPr>
          <p:cNvSpPr/>
          <p:nvPr/>
        </p:nvSpPr>
        <p:spPr>
          <a:xfrm>
            <a:off x="2015220" y="4744992"/>
            <a:ext cx="2622093" cy="399600"/>
          </a:xfrm>
          <a:prstGeom prst="roundRect">
            <a:avLst>
              <a:gd name="adj" fmla="val 16667"/>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21" name="Action Button: Custom 16">
            <a:hlinkClick r:id="" action="ppaction://noaction" highlightClick="1">
              <a:snd r:embed="rId8" name="8-3-1-3 Slide 46 6.wav"/>
            </a:hlinkClick>
            <a:extLst>
              <a:ext uri="{FF2B5EF4-FFF2-40B4-BE49-F238E27FC236}">
                <a16:creationId xmlns:a16="http://schemas.microsoft.com/office/drawing/2014/main" id="{7A70CF47-9ADC-4E12-AE98-1AD989711D0C}"/>
              </a:ext>
            </a:extLst>
          </p:cNvPr>
          <p:cNvSpPr/>
          <p:nvPr/>
        </p:nvSpPr>
        <p:spPr>
          <a:xfrm>
            <a:off x="332974" y="2498272"/>
            <a:ext cx="385483" cy="401482"/>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6" name="Action Button: Custom 16">
            <a:hlinkClick r:id="" action="ppaction://noaction" highlightClick="1">
              <a:snd r:embed="rId9" name="8-3-1-3 Slide 46 7.wav"/>
            </a:hlinkClick>
            <a:extLst>
              <a:ext uri="{FF2B5EF4-FFF2-40B4-BE49-F238E27FC236}">
                <a16:creationId xmlns:a16="http://schemas.microsoft.com/office/drawing/2014/main" id="{4E7441D6-F0E5-4703-AF3B-1A30C248E026}"/>
              </a:ext>
            </a:extLst>
          </p:cNvPr>
          <p:cNvSpPr/>
          <p:nvPr/>
        </p:nvSpPr>
        <p:spPr>
          <a:xfrm>
            <a:off x="342704" y="3261529"/>
            <a:ext cx="387516" cy="444173"/>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7" name="Action Button: Custom 16">
            <a:hlinkClick r:id="" action="ppaction://noaction" highlightClick="1">
              <a:snd r:embed="rId10" name="8-3-1-3 Slide 46 8.wav"/>
            </a:hlinkClick>
            <a:extLst>
              <a:ext uri="{FF2B5EF4-FFF2-40B4-BE49-F238E27FC236}">
                <a16:creationId xmlns:a16="http://schemas.microsoft.com/office/drawing/2014/main" id="{EE5E0DE0-6F08-4F76-9DF1-CE783B4C3434}"/>
              </a:ext>
            </a:extLst>
          </p:cNvPr>
          <p:cNvSpPr/>
          <p:nvPr/>
        </p:nvSpPr>
        <p:spPr>
          <a:xfrm>
            <a:off x="356892" y="4145188"/>
            <a:ext cx="387516" cy="444173"/>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8" name="Action Button: Custom 16">
            <a:hlinkClick r:id="" action="ppaction://noaction" highlightClick="1">
              <a:snd r:embed="rId11" name="8-3-1-3 Slide 46 9.wav"/>
            </a:hlinkClick>
            <a:extLst>
              <a:ext uri="{FF2B5EF4-FFF2-40B4-BE49-F238E27FC236}">
                <a16:creationId xmlns:a16="http://schemas.microsoft.com/office/drawing/2014/main" id="{1C41D457-BE3C-41B4-B795-D218C0367596}"/>
              </a:ext>
            </a:extLst>
          </p:cNvPr>
          <p:cNvSpPr/>
          <p:nvPr/>
        </p:nvSpPr>
        <p:spPr>
          <a:xfrm>
            <a:off x="342704" y="5105519"/>
            <a:ext cx="387516" cy="444173"/>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Tree>
    <p:extLst>
      <p:ext uri="{BB962C8B-B14F-4D97-AF65-F5344CB8AC3E}">
        <p14:creationId xmlns:p14="http://schemas.microsoft.com/office/powerpoint/2010/main" val="1420046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9" grpId="0" animBg="1"/>
      <p:bldP spid="23" grpId="0" animBg="1"/>
      <p:bldP spid="2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7053943" cy="869950"/>
          </a:xfrm>
          <a:prstGeom prst="rect">
            <a:avLst/>
          </a:prstGeom>
        </p:spPr>
      </p:pic>
      <p:sp>
        <p:nvSpPr>
          <p:cNvPr id="4" name="Title 3"/>
          <p:cNvSpPr>
            <a:spLocks noGrp="1"/>
          </p:cNvSpPr>
          <p:nvPr>
            <p:ph type="title"/>
          </p:nvPr>
        </p:nvSpPr>
        <p:spPr>
          <a:xfrm>
            <a:off x="0" y="294041"/>
            <a:ext cx="6466114" cy="707849"/>
          </a:xfrm>
        </p:spPr>
        <p:txBody>
          <a:bodyPr>
            <a:normAutofit fontScale="90000"/>
          </a:bodyPr>
          <a:lstStyle/>
          <a:p>
            <a:r>
              <a:rPr lang="en-GB" sz="3600" b="1" dirty="0">
                <a:solidFill>
                  <a:schemeClr val="bg1"/>
                </a:solidFill>
              </a:rPr>
              <a:t>Wie </a:t>
            </a:r>
            <a:r>
              <a:rPr lang="en-GB" sz="3600" b="1" dirty="0" err="1">
                <a:solidFill>
                  <a:schemeClr val="bg1"/>
                </a:solidFill>
              </a:rPr>
              <a:t>sagt</a:t>
            </a:r>
            <a:r>
              <a:rPr lang="en-GB" sz="3600" b="1" dirty="0">
                <a:solidFill>
                  <a:schemeClr val="bg1"/>
                </a:solidFill>
              </a:rPr>
              <a:t> man das auf </a:t>
            </a:r>
            <a:r>
              <a:rPr lang="en-GB" sz="3600" b="1" dirty="0" err="1">
                <a:solidFill>
                  <a:schemeClr val="bg1"/>
                </a:solidFill>
              </a:rPr>
              <a:t>Englisch</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0" y="1219020"/>
            <a:ext cx="875211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Frau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Bayrak</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Frau Nowak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reden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über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Mehmet und Katja am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Telefon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pic>
        <p:nvPicPr>
          <p:cNvPr id="7" name="Picture 6" descr="A picture containing text&#10;&#10;Description automatically generated">
            <a:extLst>
              <a:ext uri="{FF2B5EF4-FFF2-40B4-BE49-F238E27FC236}">
                <a16:creationId xmlns:a16="http://schemas.microsoft.com/office/drawing/2014/main" id="{372AA890-11A2-4698-BF6A-7947E07412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39607" y="315226"/>
            <a:ext cx="1054173" cy="1371601"/>
          </a:xfrm>
          <a:prstGeom prst="rect">
            <a:avLst/>
          </a:prstGeom>
        </p:spPr>
      </p:pic>
      <p:pic>
        <p:nvPicPr>
          <p:cNvPr id="9" name="Picture 8" descr="A picture containing text, vector graphics&#10;&#10;Description automatically generated">
            <a:extLst>
              <a:ext uri="{FF2B5EF4-FFF2-40B4-BE49-F238E27FC236}">
                <a16:creationId xmlns:a16="http://schemas.microsoft.com/office/drawing/2014/main" id="{E46E7D8F-9AEB-4BEA-A42E-31BBC7BF2EB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69351" y="1081002"/>
            <a:ext cx="1092040" cy="1334716"/>
          </a:xfrm>
          <a:prstGeom prst="rect">
            <a:avLst/>
          </a:prstGeom>
        </p:spPr>
      </p:pic>
      <p:sp>
        <p:nvSpPr>
          <p:cNvPr id="10" name="TextBox 9">
            <a:extLst>
              <a:ext uri="{FF2B5EF4-FFF2-40B4-BE49-F238E27FC236}">
                <a16:creationId xmlns:a16="http://schemas.microsoft.com/office/drawing/2014/main" id="{6BF70FB5-7B61-4E7E-BAF9-B1471ABC8E6C}"/>
              </a:ext>
            </a:extLst>
          </p:cNvPr>
          <p:cNvSpPr txBox="1"/>
          <p:nvPr/>
        </p:nvSpPr>
        <p:spPr>
          <a:xfrm>
            <a:off x="2811585" y="1568282"/>
            <a:ext cx="658041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Sätze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auf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Englisch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cxnSp>
        <p:nvCxnSpPr>
          <p:cNvPr id="12" name="Straight Connector 11">
            <a:extLst>
              <a:ext uri="{FF2B5EF4-FFF2-40B4-BE49-F238E27FC236}">
                <a16:creationId xmlns:a16="http://schemas.microsoft.com/office/drawing/2014/main" id="{FB04C0B2-5371-45AC-A1FA-157482E142AA}"/>
              </a:ext>
            </a:extLst>
          </p:cNvPr>
          <p:cNvCxnSpPr/>
          <p:nvPr/>
        </p:nvCxnSpPr>
        <p:spPr>
          <a:xfrm flipH="1">
            <a:off x="10394209" y="729016"/>
            <a:ext cx="1061356" cy="1538858"/>
          </a:xfrm>
          <a:prstGeom prst="line">
            <a:avLst/>
          </a:prstGeom>
          <a:ln>
            <a:solidFill>
              <a:srgbClr val="115076"/>
            </a:solidFill>
          </a:ln>
        </p:spPr>
        <p:style>
          <a:lnRef idx="1">
            <a:schemeClr val="accent1"/>
          </a:lnRef>
          <a:fillRef idx="0">
            <a:schemeClr val="accent1"/>
          </a:fillRef>
          <a:effectRef idx="0">
            <a:schemeClr val="accent1"/>
          </a:effectRef>
          <a:fontRef idx="minor">
            <a:schemeClr val="tx1"/>
          </a:fontRef>
        </p:style>
      </p:cxnSp>
      <p:pic>
        <p:nvPicPr>
          <p:cNvPr id="14" name="Picture 13" descr="Graphical user interface&#10;&#10;Description automatically generated">
            <a:extLst>
              <a:ext uri="{FF2B5EF4-FFF2-40B4-BE49-F238E27FC236}">
                <a16:creationId xmlns:a16="http://schemas.microsoft.com/office/drawing/2014/main" id="{CAD63334-A9BD-41CD-A9A6-C5601A3EAE0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60355" y="1844826"/>
            <a:ext cx="529063" cy="540032"/>
          </a:xfrm>
          <a:prstGeom prst="rect">
            <a:avLst/>
          </a:prstGeom>
        </p:spPr>
      </p:pic>
      <p:pic>
        <p:nvPicPr>
          <p:cNvPr id="15" name="Picture 14" descr="Graphical user interface&#10;&#10;Description automatically generated">
            <a:extLst>
              <a:ext uri="{FF2B5EF4-FFF2-40B4-BE49-F238E27FC236}">
                <a16:creationId xmlns:a16="http://schemas.microsoft.com/office/drawing/2014/main" id="{9F8846E1-F358-4F8E-ADCF-16AC00912CE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98993" y="1462820"/>
            <a:ext cx="529063" cy="540032"/>
          </a:xfrm>
          <a:prstGeom prst="rect">
            <a:avLst/>
          </a:prstGeom>
        </p:spPr>
      </p:pic>
      <p:graphicFrame>
        <p:nvGraphicFramePr>
          <p:cNvPr id="16" name="Table 16">
            <a:extLst>
              <a:ext uri="{FF2B5EF4-FFF2-40B4-BE49-F238E27FC236}">
                <a16:creationId xmlns:a16="http://schemas.microsoft.com/office/drawing/2014/main" id="{C8E6C73F-FEA7-4FE7-9B95-21F1B3318F25}"/>
              </a:ext>
            </a:extLst>
          </p:cNvPr>
          <p:cNvGraphicFramePr>
            <a:graphicFrameLocks noGrp="1"/>
          </p:cNvGraphicFramePr>
          <p:nvPr/>
        </p:nvGraphicFramePr>
        <p:xfrm>
          <a:off x="259587" y="2122486"/>
          <a:ext cx="11801804" cy="4278312"/>
        </p:xfrm>
        <a:graphic>
          <a:graphicData uri="http://schemas.openxmlformats.org/drawingml/2006/table">
            <a:tbl>
              <a:tblPr firstRow="1" bandRow="1">
                <a:tableStyleId>{ED083AE6-46FA-4A59-8FB0-9F97EB10719F}</a:tableStyleId>
              </a:tblPr>
              <a:tblGrid>
                <a:gridCol w="11801804">
                  <a:extLst>
                    <a:ext uri="{9D8B030D-6E8A-4147-A177-3AD203B41FA5}">
                      <a16:colId xmlns:a16="http://schemas.microsoft.com/office/drawing/2014/main" val="2257075137"/>
                    </a:ext>
                  </a:extLst>
                </a:gridCol>
              </a:tblGrid>
              <a:tr h="713052">
                <a:tc>
                  <a:txBody>
                    <a:bodyPr/>
                    <a:lstStyle/>
                    <a:p>
                      <a:endParaRPr lang="en-GB" dirty="0"/>
                    </a:p>
                  </a:txBody>
                  <a:tcPr/>
                </a:tc>
                <a:extLst>
                  <a:ext uri="{0D108BD9-81ED-4DB2-BD59-A6C34878D82A}">
                    <a16:rowId xmlns:a16="http://schemas.microsoft.com/office/drawing/2014/main" val="3488653923"/>
                  </a:ext>
                </a:extLst>
              </a:tr>
              <a:tr h="713052">
                <a:tc>
                  <a:txBody>
                    <a:bodyPr/>
                    <a:lstStyle/>
                    <a:p>
                      <a:endParaRPr lang="en-GB" dirty="0"/>
                    </a:p>
                  </a:txBody>
                  <a:tcPr/>
                </a:tc>
                <a:extLst>
                  <a:ext uri="{0D108BD9-81ED-4DB2-BD59-A6C34878D82A}">
                    <a16:rowId xmlns:a16="http://schemas.microsoft.com/office/drawing/2014/main" val="3617366315"/>
                  </a:ext>
                </a:extLst>
              </a:tr>
              <a:tr h="713052">
                <a:tc>
                  <a:txBody>
                    <a:bodyPr/>
                    <a:lstStyle/>
                    <a:p>
                      <a:endParaRPr lang="en-GB" dirty="0"/>
                    </a:p>
                  </a:txBody>
                  <a:tcPr/>
                </a:tc>
                <a:extLst>
                  <a:ext uri="{0D108BD9-81ED-4DB2-BD59-A6C34878D82A}">
                    <a16:rowId xmlns:a16="http://schemas.microsoft.com/office/drawing/2014/main" val="928451554"/>
                  </a:ext>
                </a:extLst>
              </a:tr>
              <a:tr h="713052">
                <a:tc>
                  <a:txBody>
                    <a:bodyPr/>
                    <a:lstStyle/>
                    <a:p>
                      <a:endParaRPr lang="en-GB" dirty="0"/>
                    </a:p>
                  </a:txBody>
                  <a:tcPr/>
                </a:tc>
                <a:extLst>
                  <a:ext uri="{0D108BD9-81ED-4DB2-BD59-A6C34878D82A}">
                    <a16:rowId xmlns:a16="http://schemas.microsoft.com/office/drawing/2014/main" val="2445373547"/>
                  </a:ext>
                </a:extLst>
              </a:tr>
              <a:tr h="713052">
                <a:tc>
                  <a:txBody>
                    <a:bodyPr/>
                    <a:lstStyle/>
                    <a:p>
                      <a:endParaRPr lang="en-GB" dirty="0"/>
                    </a:p>
                  </a:txBody>
                  <a:tcPr/>
                </a:tc>
                <a:extLst>
                  <a:ext uri="{0D108BD9-81ED-4DB2-BD59-A6C34878D82A}">
                    <a16:rowId xmlns:a16="http://schemas.microsoft.com/office/drawing/2014/main" val="2260563034"/>
                  </a:ext>
                </a:extLst>
              </a:tr>
              <a:tr h="713052">
                <a:tc>
                  <a:txBody>
                    <a:bodyPr/>
                    <a:lstStyle/>
                    <a:p>
                      <a:endParaRPr lang="en-GB" dirty="0"/>
                    </a:p>
                  </a:txBody>
                  <a:tcPr/>
                </a:tc>
                <a:extLst>
                  <a:ext uri="{0D108BD9-81ED-4DB2-BD59-A6C34878D82A}">
                    <a16:rowId xmlns:a16="http://schemas.microsoft.com/office/drawing/2014/main" val="901358983"/>
                  </a:ext>
                </a:extLst>
              </a:tr>
            </a:tbl>
          </a:graphicData>
        </a:graphic>
      </p:graphicFrame>
      <p:sp>
        <p:nvSpPr>
          <p:cNvPr id="18" name="Action Button: Custom 16">
            <a:hlinkClick r:id="" action="ppaction://noaction" highlightClick="1">
              <a:snd r:embed="rId8" name="8-3-1-3 slide 42 1.wav"/>
            </a:hlinkClick>
            <a:extLst>
              <a:ext uri="{FF2B5EF4-FFF2-40B4-BE49-F238E27FC236}">
                <a16:creationId xmlns:a16="http://schemas.microsoft.com/office/drawing/2014/main" id="{E87266A2-C964-48ED-B1B9-F00CCC3CE0EE}"/>
              </a:ext>
            </a:extLst>
          </p:cNvPr>
          <p:cNvSpPr/>
          <p:nvPr/>
        </p:nvSpPr>
        <p:spPr>
          <a:xfrm>
            <a:off x="76249" y="224787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9" name="Action Button: Custom 16">
            <a:hlinkClick r:id="" action="ppaction://noaction" highlightClick="1">
              <a:snd r:embed="rId9" name="8-3-1-3 slide 42 2.wav"/>
            </a:hlinkClick>
            <a:extLst>
              <a:ext uri="{FF2B5EF4-FFF2-40B4-BE49-F238E27FC236}">
                <a16:creationId xmlns:a16="http://schemas.microsoft.com/office/drawing/2014/main" id="{D28452AC-1183-49B3-9505-D37D095B6E65}"/>
              </a:ext>
            </a:extLst>
          </p:cNvPr>
          <p:cNvSpPr/>
          <p:nvPr/>
        </p:nvSpPr>
        <p:spPr>
          <a:xfrm>
            <a:off x="91256" y="295870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0" name="Action Button: Custom 16">
            <a:hlinkClick r:id="" action="ppaction://noaction" highlightClick="1">
              <a:snd r:embed="rId10" name="8-3-1-3 slide 42 3.wav"/>
            </a:hlinkClick>
            <a:extLst>
              <a:ext uri="{FF2B5EF4-FFF2-40B4-BE49-F238E27FC236}">
                <a16:creationId xmlns:a16="http://schemas.microsoft.com/office/drawing/2014/main" id="{252F5F0C-4E2B-47EC-B9FF-03E0268452C3}"/>
              </a:ext>
            </a:extLst>
          </p:cNvPr>
          <p:cNvSpPr/>
          <p:nvPr/>
        </p:nvSpPr>
        <p:spPr>
          <a:xfrm>
            <a:off x="76249" y="362739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1" name="Action Button: Custom 16">
            <a:hlinkClick r:id="" action="ppaction://noaction" highlightClick="1">
              <a:snd r:embed="rId11" name="8-3-1-3 slide 42 4.wav"/>
            </a:hlinkClick>
            <a:extLst>
              <a:ext uri="{FF2B5EF4-FFF2-40B4-BE49-F238E27FC236}">
                <a16:creationId xmlns:a16="http://schemas.microsoft.com/office/drawing/2014/main" id="{B7DEED0A-A631-47C6-848E-FF9731F81A3C}"/>
              </a:ext>
            </a:extLst>
          </p:cNvPr>
          <p:cNvSpPr/>
          <p:nvPr/>
        </p:nvSpPr>
        <p:spPr>
          <a:xfrm>
            <a:off x="91256" y="429608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2" name="Action Button: Custom 16">
            <a:hlinkClick r:id="" action="ppaction://noaction" highlightClick="1">
              <a:snd r:embed="rId12" name="8-3-1-3 slide 42 6.wav"/>
            </a:hlinkClick>
            <a:extLst>
              <a:ext uri="{FF2B5EF4-FFF2-40B4-BE49-F238E27FC236}">
                <a16:creationId xmlns:a16="http://schemas.microsoft.com/office/drawing/2014/main" id="{BCC0042B-FFA8-44FF-B9C2-07EE5ADDB064}"/>
              </a:ext>
            </a:extLst>
          </p:cNvPr>
          <p:cNvSpPr/>
          <p:nvPr/>
        </p:nvSpPr>
        <p:spPr>
          <a:xfrm>
            <a:off x="129734" y="563898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3" name="Action Button: Custom 16">
            <a:hlinkClick r:id="" action="ppaction://noaction" highlightClick="1">
              <a:snd r:embed="rId13" name="8-3-1-3 slide 42 5.wav"/>
            </a:hlinkClick>
            <a:extLst>
              <a:ext uri="{FF2B5EF4-FFF2-40B4-BE49-F238E27FC236}">
                <a16:creationId xmlns:a16="http://schemas.microsoft.com/office/drawing/2014/main" id="{D8DFDDBB-4FCE-47EA-BE0A-A1F6A54DD345}"/>
              </a:ext>
            </a:extLst>
          </p:cNvPr>
          <p:cNvSpPr/>
          <p:nvPr/>
        </p:nvSpPr>
        <p:spPr>
          <a:xfrm>
            <a:off x="114056" y="496477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4" name="TextBox 23">
            <a:extLst>
              <a:ext uri="{FF2B5EF4-FFF2-40B4-BE49-F238E27FC236}">
                <a16:creationId xmlns:a16="http://schemas.microsoft.com/office/drawing/2014/main" id="{D1D86114-C3D4-4E57-BB0E-9B5424751E86}"/>
              </a:ext>
            </a:extLst>
          </p:cNvPr>
          <p:cNvSpPr txBox="1"/>
          <p:nvPr/>
        </p:nvSpPr>
        <p:spPr>
          <a:xfrm>
            <a:off x="540101" y="2104382"/>
            <a:ext cx="1143159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Ihm</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gefallen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Hausaufgaben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nicht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besonders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aber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soll</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früher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anfangen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5" name="TextBox 24">
            <a:extLst>
              <a:ext uri="{FF2B5EF4-FFF2-40B4-BE49-F238E27FC236}">
                <a16:creationId xmlns:a16="http://schemas.microsoft.com/office/drawing/2014/main" id="{010ACCA3-E2AB-44D8-88BE-31AA0C00BB7F}"/>
              </a:ext>
            </a:extLst>
          </p:cNvPr>
          <p:cNvSpPr txBox="1"/>
          <p:nvPr/>
        </p:nvSpPr>
        <p:spPr>
          <a:xfrm>
            <a:off x="540100" y="3176618"/>
            <a:ext cx="957325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srgbClr val="115076"/>
                </a:solidFill>
                <a:effectLst/>
                <a:uLnTx/>
                <a:uFillTx/>
                <a:latin typeface="Century Gothic" panose="020F0302020204030204"/>
                <a:ea typeface="+mn-ea"/>
                <a:cs typeface="+mn-cs"/>
              </a:rPr>
              <a:t>It is her job to help at home every evening.</a:t>
            </a:r>
            <a:endParaRPr kumimoji="0" lang="en-GB" sz="2200" b="0" i="1"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91B862D3-53F9-48CD-A020-607147F4EDD2}"/>
              </a:ext>
            </a:extLst>
          </p:cNvPr>
          <p:cNvSpPr txBox="1"/>
          <p:nvPr/>
        </p:nvSpPr>
        <p:spPr>
          <a:xfrm>
            <a:off x="510056" y="2818904"/>
            <a:ext cx="1143159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Sie hat die Aufgabe,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jeden</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Abend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zu</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Hause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zu</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helfen</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27" name="TextBox 26">
            <a:extLst>
              <a:ext uri="{FF2B5EF4-FFF2-40B4-BE49-F238E27FC236}">
                <a16:creationId xmlns:a16="http://schemas.microsoft.com/office/drawing/2014/main" id="{85EF94BD-544F-4874-A5B3-368EB9145C30}"/>
              </a:ext>
            </a:extLst>
          </p:cNvPr>
          <p:cNvSpPr txBox="1"/>
          <p:nvPr/>
        </p:nvSpPr>
        <p:spPr>
          <a:xfrm>
            <a:off x="551023" y="2422032"/>
            <a:ext cx="957325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 doesn’t especially like homework, but he should start it earlier.</a:t>
            </a:r>
          </a:p>
        </p:txBody>
      </p:sp>
      <p:sp>
        <p:nvSpPr>
          <p:cNvPr id="28" name="TextBox 27">
            <a:extLst>
              <a:ext uri="{FF2B5EF4-FFF2-40B4-BE49-F238E27FC236}">
                <a16:creationId xmlns:a16="http://schemas.microsoft.com/office/drawing/2014/main" id="{B2AA2168-BE63-40A8-8928-18F1E226FF87}"/>
              </a:ext>
            </a:extLst>
          </p:cNvPr>
          <p:cNvSpPr txBox="1"/>
          <p:nvPr/>
        </p:nvSpPr>
        <p:spPr>
          <a:xfrm>
            <a:off x="551023" y="3560169"/>
            <a:ext cx="1143159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115076"/>
                </a:solidFill>
                <a:effectLst/>
                <a:uLnTx/>
                <a:uFillTx/>
                <a:latin typeface="Century Gothic" panose="020F0302020204030204"/>
                <a:ea typeface="+mn-ea"/>
                <a:cs typeface="+mn-cs"/>
              </a:rPr>
              <a:t>Er hat auch immer gern zu Hause geholfen und er kann ganz gut alleine kochen.</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E750E9D4-F410-41B5-907D-2B7AF94E218F}"/>
              </a:ext>
            </a:extLst>
          </p:cNvPr>
          <p:cNvSpPr txBox="1"/>
          <p:nvPr/>
        </p:nvSpPr>
        <p:spPr>
          <a:xfrm>
            <a:off x="552101" y="4614907"/>
            <a:ext cx="1143159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srgbClr val="115076"/>
                </a:solidFill>
                <a:effectLst/>
                <a:uLnTx/>
                <a:uFillTx/>
                <a:latin typeface="Century Gothic" panose="020F0302020204030204"/>
                <a:ea typeface="+mn-ea"/>
                <a:cs typeface="+mn-cs"/>
              </a:rPr>
              <a:t>It’s good, because I can now leave the children at home alone.</a:t>
            </a:r>
            <a:endParaRPr kumimoji="0" lang="en-GB" sz="2200" b="0" i="1"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A2449F99-2066-400B-A991-E5A08E3768DD}"/>
              </a:ext>
            </a:extLst>
          </p:cNvPr>
          <p:cNvSpPr txBox="1"/>
          <p:nvPr/>
        </p:nvSpPr>
        <p:spPr>
          <a:xfrm>
            <a:off x="540099" y="4302322"/>
            <a:ext cx="1143159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115076"/>
                </a:solidFill>
                <a:effectLst/>
                <a:uLnTx/>
                <a:uFillTx/>
                <a:latin typeface="Century Gothic" panose="020F0302020204030204"/>
                <a:ea typeface="+mn-ea"/>
                <a:cs typeface="+mn-cs"/>
              </a:rPr>
              <a:t>Das ist gut, denn ich kann jetzt die Kinder alleine zu Hause lassen.</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87D1CE8E-FF71-444E-A6E0-DE9728D42132}"/>
              </a:ext>
            </a:extLst>
          </p:cNvPr>
          <p:cNvSpPr txBox="1"/>
          <p:nvPr/>
        </p:nvSpPr>
        <p:spPr>
          <a:xfrm>
            <a:off x="535485" y="4995070"/>
            <a:ext cx="1143159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115076"/>
                </a:solidFill>
                <a:effectLst/>
                <a:uLnTx/>
                <a:uFillTx/>
                <a:latin typeface="Century Gothic" panose="020F0302020204030204"/>
                <a:ea typeface="+mn-ea"/>
                <a:cs typeface="+mn-cs"/>
              </a:rPr>
              <a:t>Jedoch ist es manchmal schwer, Mutti zu sein.</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7716717D-4E25-44C9-8FCB-AB4C14918EA1}"/>
              </a:ext>
            </a:extLst>
          </p:cNvPr>
          <p:cNvSpPr txBox="1"/>
          <p:nvPr/>
        </p:nvSpPr>
        <p:spPr>
          <a:xfrm>
            <a:off x="535485" y="5647484"/>
            <a:ext cx="1143159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115076"/>
                </a:solidFill>
                <a:effectLst/>
                <a:uLnTx/>
                <a:uFillTx/>
                <a:latin typeface="Century Gothic" panose="020F0302020204030204"/>
                <a:ea typeface="+mn-ea"/>
                <a:cs typeface="+mn-cs"/>
              </a:rPr>
              <a:t>Ja, ich habe das Gefühl, dass er mir nicht immer die Wahrheit sagt.</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24ACDD18-BCBF-4B02-86B8-7F17862FF895}"/>
              </a:ext>
            </a:extLst>
          </p:cNvPr>
          <p:cNvSpPr txBox="1"/>
          <p:nvPr/>
        </p:nvSpPr>
        <p:spPr>
          <a:xfrm>
            <a:off x="540100" y="3874664"/>
            <a:ext cx="1143159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srgbClr val="115076"/>
                </a:solidFill>
                <a:effectLst/>
                <a:uLnTx/>
                <a:uFillTx/>
                <a:latin typeface="Century Gothic" panose="020F0302020204030204"/>
                <a:ea typeface="+mn-ea"/>
                <a:cs typeface="+mn-cs"/>
              </a:rPr>
              <a:t>He has also always liked helping at home, and he can cook really well by himself. </a:t>
            </a:r>
            <a:endParaRPr kumimoji="0" lang="en-GB" sz="2200" b="0" i="1"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6" name="TextBox 35">
            <a:extLst>
              <a:ext uri="{FF2B5EF4-FFF2-40B4-BE49-F238E27FC236}">
                <a16:creationId xmlns:a16="http://schemas.microsoft.com/office/drawing/2014/main" id="{74B9A80F-2752-4879-8D56-1DCE4E807CBC}"/>
              </a:ext>
            </a:extLst>
          </p:cNvPr>
          <p:cNvSpPr txBox="1"/>
          <p:nvPr/>
        </p:nvSpPr>
        <p:spPr>
          <a:xfrm>
            <a:off x="510056" y="5281704"/>
            <a:ext cx="1143159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srgbClr val="115076"/>
                </a:solidFill>
                <a:effectLst/>
                <a:uLnTx/>
                <a:uFillTx/>
                <a:latin typeface="Century Gothic" panose="020F0302020204030204"/>
                <a:ea typeface="+mn-ea"/>
                <a:cs typeface="+mn-cs"/>
              </a:rPr>
              <a:t>However, it is sometimes hard to be a mum.</a:t>
            </a:r>
            <a:endParaRPr kumimoji="0" lang="en-GB" sz="2200" b="0" i="1"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7" name="TextBox 36">
            <a:extLst>
              <a:ext uri="{FF2B5EF4-FFF2-40B4-BE49-F238E27FC236}">
                <a16:creationId xmlns:a16="http://schemas.microsoft.com/office/drawing/2014/main" id="{C6A65500-90A1-4FA8-9FBE-E7A8EE2B1665}"/>
              </a:ext>
            </a:extLst>
          </p:cNvPr>
          <p:cNvSpPr txBox="1"/>
          <p:nvPr/>
        </p:nvSpPr>
        <p:spPr>
          <a:xfrm>
            <a:off x="545236" y="5964895"/>
            <a:ext cx="1143159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srgbClr val="115076"/>
                </a:solidFill>
                <a:effectLst/>
                <a:uLnTx/>
                <a:uFillTx/>
                <a:latin typeface="Century Gothic" panose="020F0302020204030204"/>
                <a:ea typeface="+mn-ea"/>
                <a:cs typeface="+mn-cs"/>
              </a:rPr>
              <a:t>Yes, I have the feeling that he’s not always telling me the truth.</a:t>
            </a:r>
            <a:endParaRPr kumimoji="0" lang="en-GB" sz="2200" b="0" i="1"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684725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28" grpId="0"/>
      <p:bldP spid="29" grpId="0"/>
      <p:bldP spid="32" grpId="0"/>
      <p:bldP spid="33" grpId="0"/>
      <p:bldP spid="34" grpId="0"/>
      <p:bldP spid="35" grpId="0"/>
      <p:bldP spid="36" grpId="0"/>
      <p:bldP spid="37"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743891" cy="707849"/>
          </a:xfrm>
        </p:spPr>
        <p:txBody>
          <a:bodyPr>
            <a:normAutofit/>
          </a:bodyPr>
          <a:lstStyle/>
          <a:p>
            <a:r>
              <a:rPr lang="en-GB" sz="3600" b="1" dirty="0" err="1">
                <a:solidFill>
                  <a:schemeClr val="bg1"/>
                </a:solidFill>
              </a:rPr>
              <a:t>Fragen</a:t>
            </a:r>
            <a:r>
              <a:rPr lang="en-GB" sz="3600" b="1" dirty="0">
                <a:solidFill>
                  <a:schemeClr val="bg1"/>
                </a:solidFill>
              </a:rPr>
              <a:t> und </a:t>
            </a:r>
            <a:r>
              <a:rPr lang="en-GB" sz="3600" b="1" dirty="0" err="1">
                <a:solidFill>
                  <a:schemeClr val="bg1"/>
                </a:solidFill>
              </a:rPr>
              <a:t>Antworten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CuadroTexto 44">
            <a:extLst>
              <a:ext uri="{FF2B5EF4-FFF2-40B4-BE49-F238E27FC236}">
                <a16:creationId xmlns:a16="http://schemas.microsoft.com/office/drawing/2014/main" id="{3C9EE628-F105-4FE6-AE77-F8253AF193D8}"/>
              </a:ext>
            </a:extLst>
          </p:cNvPr>
          <p:cNvSpPr txBox="1"/>
          <p:nvPr/>
        </p:nvSpPr>
        <p:spPr>
          <a:xfrm>
            <a:off x="145979" y="1171811"/>
            <a:ext cx="1216576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A: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spricht</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auf Deutsch. </a:t>
            </a: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(Read the sentence.)</a:t>
            </a:r>
          </a:p>
        </p:txBody>
      </p:sp>
      <p:sp>
        <p:nvSpPr>
          <p:cNvPr id="9" name="CuadroTexto 45">
            <a:extLst>
              <a:ext uri="{FF2B5EF4-FFF2-40B4-BE49-F238E27FC236}">
                <a16:creationId xmlns:a16="http://schemas.microsoft.com/office/drawing/2014/main" id="{73885EB2-FC3C-4335-BC30-CC3D37967812}"/>
              </a:ext>
            </a:extLst>
          </p:cNvPr>
          <p:cNvSpPr txBox="1"/>
          <p:nvPr/>
        </p:nvSpPr>
        <p:spPr>
          <a:xfrm>
            <a:off x="145979" y="1579582"/>
            <a:ext cx="1143800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B: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stellt</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Frage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auf Deutsch. </a:t>
            </a:r>
            <a:b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(Ask the question to double-check the underlined detail.) </a:t>
            </a:r>
          </a:p>
        </p:txBody>
      </p:sp>
      <p:sp>
        <p:nvSpPr>
          <p:cNvPr id="10" name="Rectangle 1">
            <a:extLst>
              <a:ext uri="{FF2B5EF4-FFF2-40B4-BE49-F238E27FC236}">
                <a16:creationId xmlns:a16="http://schemas.microsoft.com/office/drawing/2014/main" id="{E7D66F65-895D-447E-9045-8EA1E64878E2}"/>
              </a:ext>
            </a:extLst>
          </p:cNvPr>
          <p:cNvSpPr/>
          <p:nvPr/>
        </p:nvSpPr>
        <p:spPr>
          <a:xfrm>
            <a:off x="245953" y="4379551"/>
            <a:ext cx="5109818" cy="1764394"/>
          </a:xfrm>
          <a:prstGeom prst="rect">
            <a:avLst/>
          </a:prstGeom>
          <a:solidFill>
            <a:srgbClr val="FFF4E7"/>
          </a:solidFill>
          <a:ln w="381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Text Box 2">
            <a:extLst>
              <a:ext uri="{FF2B5EF4-FFF2-40B4-BE49-F238E27FC236}">
                <a16:creationId xmlns:a16="http://schemas.microsoft.com/office/drawing/2014/main" id="{8BBFD018-7B8F-446A-A6B0-5E6098563608}"/>
              </a:ext>
            </a:extLst>
          </p:cNvPr>
          <p:cNvSpPr txBox="1">
            <a:spLocks noChangeArrowheads="1"/>
          </p:cNvSpPr>
          <p:nvPr/>
        </p:nvSpPr>
        <p:spPr bwMode="auto">
          <a:xfrm>
            <a:off x="245953" y="5000428"/>
            <a:ext cx="5109818" cy="978538"/>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Ich muss um </a:t>
            </a:r>
            <a:r>
              <a:rPr kumimoji="0" lang="en-GB" sz="2800" b="0" i="0" u="none" strike="noStrike" kern="1200" cap="none" spc="0" normalizeH="0" baseline="0" noProof="0" dirty="0" err="1">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sechs</a:t>
            </a:r>
            <a:r>
              <a:rPr kumimoji="0" lang="en-GB" sz="28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Uhr</a:t>
            </a:r>
            <a:r>
              <a:rPr kumimoji="0" lang="en-GB" sz="28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in die Schule </a:t>
            </a:r>
            <a:r>
              <a:rPr kumimoji="0" lang="en-GB" sz="2800" b="0" i="0" u="none" strike="noStrike" kern="1200" cap="none" spc="0" normalizeH="0" baseline="0" noProof="0" dirty="0" err="1">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gehen</a:t>
            </a:r>
            <a:r>
              <a:rPr kumimoji="0" lang="en-GB" sz="28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a:t>
            </a:r>
            <a:endParaRPr kumimoji="0" lang="es-GB" sz="28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2" name="Text Box 10">
            <a:extLst>
              <a:ext uri="{FF2B5EF4-FFF2-40B4-BE49-F238E27FC236}">
                <a16:creationId xmlns:a16="http://schemas.microsoft.com/office/drawing/2014/main" id="{7B2AE0A8-FA57-4109-ACE8-B765527D198E}"/>
              </a:ext>
            </a:extLst>
          </p:cNvPr>
          <p:cNvSpPr txBox="1">
            <a:spLocks noChangeArrowheads="1"/>
          </p:cNvSpPr>
          <p:nvPr/>
        </p:nvSpPr>
        <p:spPr bwMode="auto">
          <a:xfrm>
            <a:off x="294940" y="4406981"/>
            <a:ext cx="4999074" cy="466987"/>
          </a:xfrm>
          <a:prstGeom prst="rect">
            <a:avLst/>
          </a:prstGeom>
          <a:solidFill>
            <a:srgbClr val="FFF4E7"/>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1</a:t>
            </a:r>
            <a:endParaRPr kumimoji="0" lang="es-GB" sz="2400" b="0" i="0" u="sng"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3" name="CuadroTexto 44">
            <a:extLst>
              <a:ext uri="{FF2B5EF4-FFF2-40B4-BE49-F238E27FC236}">
                <a16:creationId xmlns:a16="http://schemas.microsoft.com/office/drawing/2014/main" id="{B201A3CA-1AD2-4113-B2E7-AF45D0781737}"/>
              </a:ext>
            </a:extLst>
          </p:cNvPr>
          <p:cNvSpPr txBox="1"/>
          <p:nvPr/>
        </p:nvSpPr>
        <p:spPr>
          <a:xfrm>
            <a:off x="190112" y="3002243"/>
            <a:ext cx="162598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A</a:t>
            </a:r>
          </a:p>
        </p:txBody>
      </p:sp>
      <p:sp>
        <p:nvSpPr>
          <p:cNvPr id="14" name="Rounded Rectangular Callout 1">
            <a:extLst>
              <a:ext uri="{FF2B5EF4-FFF2-40B4-BE49-F238E27FC236}">
                <a16:creationId xmlns:a16="http://schemas.microsoft.com/office/drawing/2014/main" id="{239B7447-2BE3-4D40-8953-E48C1256B347}"/>
              </a:ext>
            </a:extLst>
          </p:cNvPr>
          <p:cNvSpPr/>
          <p:nvPr/>
        </p:nvSpPr>
        <p:spPr>
          <a:xfrm>
            <a:off x="1816100" y="2885781"/>
            <a:ext cx="3776731" cy="1091376"/>
          </a:xfrm>
          <a:prstGeom prst="wedgeRoundRectCallout">
            <a:avLst>
              <a:gd name="adj1" fmla="val -47460"/>
              <a:gd name="adj2" fmla="val 73026"/>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Ich muss</a:t>
            </a:r>
            <a:r>
              <a:rPr kumimoji="0" lang="en-GB" sz="2400" i="0" strike="noStrike" kern="1200" cap="none" spc="0" normalizeH="0" noProof="0" dirty="0">
                <a:ln>
                  <a:noFill/>
                </a:ln>
                <a:solidFill>
                  <a:srgbClr val="5B9BD5">
                    <a:lumMod val="50000"/>
                  </a:srgbClr>
                </a:solidFill>
                <a:effectLst/>
                <a:uLnTx/>
                <a:uFillTx/>
                <a:latin typeface="Century Gothic" panose="020F0302020204030204"/>
                <a:ea typeface="+mn-ea"/>
                <a:cs typeface="+mn-cs"/>
              </a:rPr>
              <a:t> um </a:t>
            </a:r>
            <a:r>
              <a:rPr kumimoji="0" lang="en-GB" sz="2400" i="0" strike="noStrike" kern="1200" cap="none" spc="0" normalizeH="0" noProof="0" dirty="0" err="1">
                <a:ln>
                  <a:noFill/>
                </a:ln>
                <a:solidFill>
                  <a:srgbClr val="5B9BD5">
                    <a:lumMod val="50000"/>
                  </a:srgbClr>
                </a:solidFill>
                <a:effectLst/>
                <a:uLnTx/>
                <a:uFillTx/>
                <a:latin typeface="Century Gothic" panose="020F0302020204030204"/>
                <a:ea typeface="+mn-ea"/>
                <a:cs typeface="+mn-cs"/>
              </a:rPr>
              <a:t>sechs</a:t>
            </a:r>
            <a:r>
              <a:rPr kumimoji="0" lang="en-GB" sz="2400" i="0" strike="noStrike" kern="1200" cap="none" spc="0" normalizeH="0" noProof="0" dirty="0">
                <a:ln>
                  <a:noFill/>
                </a:ln>
                <a:solidFill>
                  <a:srgbClr val="5B9BD5">
                    <a:lumMod val="50000"/>
                  </a:srgbClr>
                </a:solidFill>
                <a:effectLst/>
                <a:uLnTx/>
                <a:uFillTx/>
                <a:latin typeface="Century Gothic" panose="020F0302020204030204"/>
                <a:ea typeface="+mn-ea"/>
                <a:cs typeface="+mn-cs"/>
              </a:rPr>
              <a:t> </a:t>
            </a:r>
            <a:r>
              <a:rPr kumimoji="0" lang="en-GB" sz="2400" i="0" strike="noStrike" kern="1200" cap="none" spc="0" normalizeH="0" noProof="0" dirty="0" err="1">
                <a:ln>
                  <a:noFill/>
                </a:ln>
                <a:solidFill>
                  <a:srgbClr val="5B9BD5">
                    <a:lumMod val="50000"/>
                  </a:srgbClr>
                </a:solidFill>
                <a:effectLst/>
                <a:uLnTx/>
                <a:uFillTx/>
                <a:latin typeface="Century Gothic" panose="020F0302020204030204"/>
                <a:ea typeface="+mn-ea"/>
                <a:cs typeface="+mn-cs"/>
              </a:rPr>
              <a:t>Uhr</a:t>
            </a:r>
            <a:r>
              <a:rPr kumimoji="0" lang="en-GB" sz="2400" i="0" strike="noStrike" kern="1200" cap="none" spc="0" normalizeH="0" noProof="0" dirty="0">
                <a:ln>
                  <a:noFill/>
                </a:ln>
                <a:solidFill>
                  <a:srgbClr val="5B9BD5">
                    <a:lumMod val="50000"/>
                  </a:srgbClr>
                </a:solidFill>
                <a:effectLst/>
                <a:uLnTx/>
                <a:uFillTx/>
                <a:latin typeface="Century Gothic" panose="020F0302020204030204"/>
                <a:ea typeface="+mn-ea"/>
                <a:cs typeface="+mn-cs"/>
              </a:rPr>
              <a:t> in die Schule </a:t>
            </a:r>
            <a:r>
              <a:rPr kumimoji="0" lang="en-GB" sz="2400" i="0" strike="noStrike" kern="1200" cap="none" spc="0" normalizeH="0" noProof="0" dirty="0" err="1">
                <a:ln>
                  <a:noFill/>
                </a:ln>
                <a:solidFill>
                  <a:srgbClr val="5B9BD5">
                    <a:lumMod val="50000"/>
                  </a:srgbClr>
                </a:solidFill>
                <a:effectLst/>
                <a:uLnTx/>
                <a:uFillTx/>
                <a:latin typeface="Century Gothic" panose="020F0302020204030204"/>
                <a:ea typeface="+mn-ea"/>
                <a:cs typeface="+mn-cs"/>
              </a:rPr>
              <a:t>gehen</a:t>
            </a:r>
            <a:r>
              <a:rPr kumimoji="0" lang="en-GB" sz="2400" i="0" strike="noStrike" kern="1200" cap="none" spc="0" normalizeH="0" noProof="0" dirty="0">
                <a:ln>
                  <a:noFill/>
                </a:ln>
                <a:solidFill>
                  <a:srgbClr val="5B9BD5">
                    <a:lumMod val="50000"/>
                  </a:srgbClr>
                </a:solidFill>
                <a:effectLst/>
                <a:uLnTx/>
                <a:uFillTx/>
                <a:latin typeface="Century Gothic" panose="020F0302020204030204"/>
                <a:ea typeface="+mn-ea"/>
                <a:cs typeface="+mn-cs"/>
              </a:rPr>
              <a:t>.</a:t>
            </a:r>
            <a:endParaRPr kumimoji="0" lang="en-GB" sz="2400" i="0" strike="sng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7" name="CuadroTexto 44">
            <a:extLst>
              <a:ext uri="{FF2B5EF4-FFF2-40B4-BE49-F238E27FC236}">
                <a16:creationId xmlns:a16="http://schemas.microsoft.com/office/drawing/2014/main" id="{67C3B734-AE58-4B11-A029-725BA4EFB996}"/>
              </a:ext>
            </a:extLst>
          </p:cNvPr>
          <p:cNvSpPr txBox="1"/>
          <p:nvPr/>
        </p:nvSpPr>
        <p:spPr>
          <a:xfrm>
            <a:off x="10454852" y="3615041"/>
            <a:ext cx="162598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B</a:t>
            </a:r>
          </a:p>
        </p:txBody>
      </p:sp>
      <p:sp>
        <p:nvSpPr>
          <p:cNvPr id="21" name="Rounded Rectangular Callout 1">
            <a:extLst>
              <a:ext uri="{FF2B5EF4-FFF2-40B4-BE49-F238E27FC236}">
                <a16:creationId xmlns:a16="http://schemas.microsoft.com/office/drawing/2014/main" id="{BA3EEAD6-B432-47A1-9211-91BD4C169B17}"/>
              </a:ext>
            </a:extLst>
          </p:cNvPr>
          <p:cNvSpPr/>
          <p:nvPr/>
        </p:nvSpPr>
        <p:spPr>
          <a:xfrm>
            <a:off x="6228861" y="3038543"/>
            <a:ext cx="3290696" cy="1148365"/>
          </a:xfrm>
          <a:prstGeom prst="wedgeRoundRectCallout">
            <a:avLst>
              <a:gd name="adj1" fmla="val 72998"/>
              <a:gd name="adj2" fmla="val 27913"/>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Wann</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musst</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du in die Schule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gehen</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endParaRPr kumimoji="0" lang="en-GB" sz="2400" b="0" i="0" u="none" strike="sng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2" name="Text Box 10">
            <a:extLst>
              <a:ext uri="{FF2B5EF4-FFF2-40B4-BE49-F238E27FC236}">
                <a16:creationId xmlns:a16="http://schemas.microsoft.com/office/drawing/2014/main" id="{44F18016-C550-482B-9829-0EDFBD119B20}"/>
              </a:ext>
            </a:extLst>
          </p:cNvPr>
          <p:cNvSpPr txBox="1">
            <a:spLocks noChangeArrowheads="1"/>
          </p:cNvSpPr>
          <p:nvPr/>
        </p:nvSpPr>
        <p:spPr bwMode="auto">
          <a:xfrm>
            <a:off x="6268771" y="4421020"/>
            <a:ext cx="5677275" cy="529697"/>
          </a:xfrm>
          <a:prstGeom prst="rect">
            <a:avLst/>
          </a:prstGeom>
          <a:solidFill>
            <a:srgbClr val="FFF4E7"/>
          </a:solidFill>
          <a:ln w="9525">
            <a:solidFill>
              <a:srgbClr val="115076"/>
            </a:solid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1  was – wo(</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hin</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 –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wie</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 – </a:t>
            </a:r>
            <a:r>
              <a:rPr kumimoji="0" lang="en-GB" sz="2800" b="1" i="0" u="sng"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wann</a:t>
            </a:r>
            <a:endParaRPr kumimoji="0" lang="es-GB" sz="2800" b="1" i="0" u="sng"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3" name="Text Box 10">
            <a:extLst>
              <a:ext uri="{FF2B5EF4-FFF2-40B4-BE49-F238E27FC236}">
                <a16:creationId xmlns:a16="http://schemas.microsoft.com/office/drawing/2014/main" id="{9E95DA4C-BB47-46CF-B921-3427ECBCCAFB}"/>
              </a:ext>
            </a:extLst>
          </p:cNvPr>
          <p:cNvSpPr txBox="1">
            <a:spLocks noChangeArrowheads="1"/>
          </p:cNvSpPr>
          <p:nvPr/>
        </p:nvSpPr>
        <p:spPr bwMode="auto">
          <a:xfrm>
            <a:off x="6268771" y="5224848"/>
            <a:ext cx="5677275" cy="529697"/>
          </a:xfrm>
          <a:prstGeom prst="rect">
            <a:avLst/>
          </a:prstGeom>
          <a:solidFill>
            <a:srgbClr val="FFF4E7"/>
          </a:solidFill>
          <a:ln w="9525">
            <a:solidFill>
              <a:srgbClr val="115076"/>
            </a:solid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has to go to school at 6a.m.</a:t>
            </a:r>
            <a:endParaRPr kumimoji="0" lang="es-GB" sz="28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4" name="Imagen 25">
            <a:extLst>
              <a:ext uri="{FF2B5EF4-FFF2-40B4-BE49-F238E27FC236}">
                <a16:creationId xmlns:a16="http://schemas.microsoft.com/office/drawing/2014/main" id="{8B1C57CF-CC0F-4884-BFB8-9A491D7EC2F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701811" y="5261748"/>
            <a:ext cx="1379029" cy="1098362"/>
          </a:xfrm>
          <a:prstGeom prst="rect">
            <a:avLst/>
          </a:prstGeom>
        </p:spPr>
      </p:pic>
      <p:sp>
        <p:nvSpPr>
          <p:cNvPr id="25" name="CuadroTexto 44">
            <a:extLst>
              <a:ext uri="{FF2B5EF4-FFF2-40B4-BE49-F238E27FC236}">
                <a16:creationId xmlns:a16="http://schemas.microsoft.com/office/drawing/2014/main" id="{D8448620-82DB-4457-B298-C5E80E7F7530}"/>
              </a:ext>
            </a:extLst>
          </p:cNvPr>
          <p:cNvSpPr txBox="1"/>
          <p:nvPr/>
        </p:nvSpPr>
        <p:spPr>
          <a:xfrm>
            <a:off x="190112" y="2320530"/>
            <a:ext cx="1216576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A: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spricht</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auf Deutsch. </a:t>
            </a: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(Change the word order to emphasise</a:t>
            </a:r>
            <a:r>
              <a:rPr kumimoji="0" lang="en-GB" sz="2200" b="0" i="1"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the focus of the question</a:t>
            </a: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0" name="Rounded Rectangular Callout 1">
            <a:extLst>
              <a:ext uri="{FF2B5EF4-FFF2-40B4-BE49-F238E27FC236}">
                <a16:creationId xmlns:a16="http://schemas.microsoft.com/office/drawing/2014/main" id="{4EE483D5-9BCF-493A-A1C3-4651F1555526}"/>
              </a:ext>
            </a:extLst>
          </p:cNvPr>
          <p:cNvSpPr/>
          <p:nvPr/>
        </p:nvSpPr>
        <p:spPr>
          <a:xfrm>
            <a:off x="1816100" y="2883312"/>
            <a:ext cx="3776731" cy="1091376"/>
          </a:xfrm>
          <a:prstGeom prst="wedgeRoundRectCallout">
            <a:avLst>
              <a:gd name="adj1" fmla="val -47460"/>
              <a:gd name="adj2" fmla="val 73026"/>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Um </a:t>
            </a:r>
            <a:r>
              <a:rPr kumimoji="0" lang="en-GB" sz="2400" b="1" i="0" u="sng"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sechs</a:t>
            </a:r>
            <a:r>
              <a:rPr kumimoji="0" lang="en-GB" sz="2400" b="1" i="0" u="sng"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400" b="1" i="0" u="sng"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Uhr</a:t>
            </a:r>
            <a:r>
              <a:rPr kumimoji="0" lang="en-GB" sz="2400" b="1" i="0" u="sng"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muss ich in die Schule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gehen</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endParaRPr kumimoji="0" lang="en-GB" sz="2400" b="0" i="0" u="none" strike="sng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 name="Oval 1">
            <a:extLst>
              <a:ext uri="{FF2B5EF4-FFF2-40B4-BE49-F238E27FC236}">
                <a16:creationId xmlns:a16="http://schemas.microsoft.com/office/drawing/2014/main" id="{31734EA9-1D00-4829-9548-2D9CE21F5905}"/>
              </a:ext>
            </a:extLst>
          </p:cNvPr>
          <p:cNvSpPr/>
          <p:nvPr/>
        </p:nvSpPr>
        <p:spPr>
          <a:xfrm>
            <a:off x="1816100" y="2969900"/>
            <a:ext cx="2327255" cy="580169"/>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48713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animBg="1"/>
      <p:bldP spid="11" grpId="0"/>
      <p:bldP spid="12" grpId="0" animBg="1"/>
      <p:bldP spid="13" grpId="0"/>
      <p:bldP spid="14" grpId="0" animBg="1"/>
      <p:bldP spid="17" grpId="0"/>
      <p:bldP spid="21" grpId="0" animBg="1"/>
      <p:bldP spid="22" grpId="0" animBg="1"/>
      <p:bldP spid="23" grpId="0" animBg="1"/>
      <p:bldP spid="25" grpId="0"/>
      <p:bldP spid="20" grpId="0" animBg="1"/>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450880" cy="869950"/>
          </a:xfrm>
          <a:prstGeom prst="rect">
            <a:avLst/>
          </a:prstGeom>
        </p:spPr>
      </p:pic>
      <p:sp>
        <p:nvSpPr>
          <p:cNvPr id="4" name="Title 3"/>
          <p:cNvSpPr>
            <a:spLocks noGrp="1"/>
          </p:cNvSpPr>
          <p:nvPr>
            <p:ph type="title"/>
          </p:nvPr>
        </p:nvSpPr>
        <p:spPr>
          <a:xfrm>
            <a:off x="0" y="294041"/>
            <a:ext cx="5393410" cy="707849"/>
          </a:xfrm>
        </p:spPr>
        <p:txBody>
          <a:bodyPr>
            <a:normAutofit/>
          </a:bodyPr>
          <a:lstStyle/>
          <a:p>
            <a:r>
              <a:rPr lang="en-GB" sz="3600" b="1" dirty="0" err="1">
                <a:solidFill>
                  <a:schemeClr val="bg1"/>
                </a:solidFill>
              </a:rPr>
              <a:t>Phonetik</a:t>
            </a:r>
            <a:r>
              <a:rPr lang="en-GB" sz="3600" b="1" dirty="0">
                <a:solidFill>
                  <a:schemeClr val="bg1"/>
                </a:solidFill>
              </a:rPr>
              <a:t>/ </a:t>
            </a:r>
            <a:r>
              <a:rPr lang="en-GB" sz="3600" b="1" dirty="0" err="1">
                <a:solidFill>
                  <a:schemeClr val="bg1"/>
                </a:solidFill>
              </a:rPr>
              <a:t>Vokabeln</a:t>
            </a:r>
            <a:endParaRPr lang="en-GB" sz="3600" b="1" dirty="0">
              <a:solidFill>
                <a:schemeClr val="bg1"/>
              </a:solidFill>
            </a:endParaRP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8" name="Rounded Rectangle 11">
            <a:extLst>
              <a:ext uri="{FF2B5EF4-FFF2-40B4-BE49-F238E27FC236}">
                <a16:creationId xmlns:a16="http://schemas.microsoft.com/office/drawing/2014/main" id="{2F86E784-40C0-4E39-9C58-C3434AE91CB8}"/>
              </a:ext>
            </a:extLst>
          </p:cNvPr>
          <p:cNvSpPr/>
          <p:nvPr/>
        </p:nvSpPr>
        <p:spPr>
          <a:xfrm>
            <a:off x="9588317" y="447505"/>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sprechen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hören</a:t>
            </a:r>
            <a:endParaRPr lang="en-GB" b="1" dirty="0">
              <a:solidFill>
                <a:prstClr val="white"/>
              </a:solidFill>
              <a:latin typeface="Century Gothic" panose="020B0502020202020204" pitchFamily="34" charset="0"/>
            </a:endParaRPr>
          </a:p>
        </p:txBody>
      </p:sp>
      <p:sp>
        <p:nvSpPr>
          <p:cNvPr id="9" name="CuadroTexto 2">
            <a:extLst>
              <a:ext uri="{FF2B5EF4-FFF2-40B4-BE49-F238E27FC236}">
                <a16:creationId xmlns:a16="http://schemas.microsoft.com/office/drawing/2014/main" id="{17E9F882-886D-405B-8538-EC81AC68A48A}"/>
              </a:ext>
            </a:extLst>
          </p:cNvPr>
          <p:cNvSpPr txBox="1"/>
          <p:nvPr/>
        </p:nvSpPr>
        <p:spPr>
          <a:xfrm>
            <a:off x="6741121" y="617591"/>
            <a:ext cx="143340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t>
            </a:r>
            <a:r>
              <a:rPr kumimoji="0" lang="es-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a:t>
            </a:r>
          </a:p>
        </p:txBody>
      </p:sp>
      <p:graphicFrame>
        <p:nvGraphicFramePr>
          <p:cNvPr id="10" name="Tabla 1">
            <a:extLst>
              <a:ext uri="{FF2B5EF4-FFF2-40B4-BE49-F238E27FC236}">
                <a16:creationId xmlns:a16="http://schemas.microsoft.com/office/drawing/2014/main" id="{02FE36EF-83EC-4330-B2E4-547903B7F005}"/>
              </a:ext>
            </a:extLst>
          </p:cNvPr>
          <p:cNvGraphicFramePr>
            <a:graphicFrameLocks noGrp="1"/>
          </p:cNvGraphicFramePr>
          <p:nvPr>
            <p:extLst>
              <p:ext uri="{D42A27DB-BD31-4B8C-83A1-F6EECF244321}">
                <p14:modId xmlns:p14="http://schemas.microsoft.com/office/powerpoint/2010/main" val="3291305678"/>
              </p:ext>
            </p:extLst>
          </p:nvPr>
        </p:nvGraphicFramePr>
        <p:xfrm>
          <a:off x="405309" y="1325440"/>
          <a:ext cx="4852492" cy="4872568"/>
        </p:xfrm>
        <a:graphic>
          <a:graphicData uri="http://schemas.openxmlformats.org/drawingml/2006/table">
            <a:tbl>
              <a:tblPr firstRow="1" bandRow="1">
                <a:tableStyleId>{ED083AE6-46FA-4A59-8FB0-9F97EB10719F}</a:tableStyleId>
              </a:tblPr>
              <a:tblGrid>
                <a:gridCol w="673016">
                  <a:extLst>
                    <a:ext uri="{9D8B030D-6E8A-4147-A177-3AD203B41FA5}">
                      <a16:colId xmlns:a16="http://schemas.microsoft.com/office/drawing/2014/main" val="3510706450"/>
                    </a:ext>
                  </a:extLst>
                </a:gridCol>
                <a:gridCol w="4179476">
                  <a:extLst>
                    <a:ext uri="{9D8B030D-6E8A-4147-A177-3AD203B41FA5}">
                      <a16:colId xmlns:a16="http://schemas.microsoft.com/office/drawing/2014/main" val="3670689604"/>
                    </a:ext>
                  </a:extLst>
                </a:gridCol>
              </a:tblGrid>
              <a:tr h="883154">
                <a:tc>
                  <a:txBody>
                    <a:bodyPr/>
                    <a:lstStyle/>
                    <a:p>
                      <a:pPr algn="ctr"/>
                      <a:endParaRPr lang="es-GB" sz="2200" b="1" dirty="0">
                        <a:solidFill>
                          <a:srgbClr val="203864"/>
                        </a:solidFill>
                        <a:latin typeface="Century Gothic" panose="020B0502020202020204" pitchFamily="34" charset="0"/>
                      </a:endParaRPr>
                    </a:p>
                  </a:txBody>
                  <a:tcPr anchor="ctr"/>
                </a:tc>
                <a:tc>
                  <a:txBody>
                    <a:bodyPr/>
                    <a:lstStyle/>
                    <a:p>
                      <a:pPr algn="ctr"/>
                      <a:r>
                        <a:rPr lang="en-US" sz="2000" b="1" dirty="0">
                          <a:solidFill>
                            <a:srgbClr val="203864"/>
                          </a:solidFill>
                          <a:latin typeface="Century Gothic" panose="020B0502020202020204" pitchFamily="34" charset="0"/>
                        </a:rPr>
                        <a:t>Lies die </a:t>
                      </a:r>
                      <a:r>
                        <a:rPr lang="en-US" sz="2000" b="1" dirty="0" err="1">
                          <a:solidFill>
                            <a:srgbClr val="203864"/>
                          </a:solidFill>
                          <a:latin typeface="Century Gothic" panose="020B0502020202020204" pitchFamily="34" charset="0"/>
                        </a:rPr>
                        <a:t>Wörter</a:t>
                      </a:r>
                      <a:r>
                        <a:rPr lang="en-US" sz="2000" b="1" dirty="0">
                          <a:solidFill>
                            <a:srgbClr val="203864"/>
                          </a:solidFill>
                          <a:latin typeface="Century Gothic" panose="020B0502020202020204" pitchFamily="34" charset="0"/>
                        </a:rPr>
                        <a:t> </a:t>
                      </a:r>
                      <a:r>
                        <a:rPr lang="en-US" sz="2000" b="1" dirty="0" err="1">
                          <a:solidFill>
                            <a:srgbClr val="203864"/>
                          </a:solidFill>
                          <a:latin typeface="Century Gothic" panose="020B0502020202020204" pitchFamily="34" charset="0"/>
                        </a:rPr>
                        <a:t>vor</a:t>
                      </a:r>
                      <a:r>
                        <a:rPr lang="en-US" sz="2000" b="1" dirty="0">
                          <a:solidFill>
                            <a:srgbClr val="203864"/>
                          </a:solidFill>
                          <a:latin typeface="Century Gothic" panose="020B0502020202020204" pitchFamily="34" charset="0"/>
                        </a:rPr>
                        <a:t>.</a:t>
                      </a:r>
                    </a:p>
                  </a:txBody>
                  <a:tcPr anchor="ctr"/>
                </a:tc>
                <a:extLst>
                  <a:ext uri="{0D108BD9-81ED-4DB2-BD59-A6C34878D82A}">
                    <a16:rowId xmlns:a16="http://schemas.microsoft.com/office/drawing/2014/main" val="2698085184"/>
                  </a:ext>
                </a:extLst>
              </a:tr>
              <a:tr h="1035420">
                <a:tc>
                  <a:txBody>
                    <a:bodyPr/>
                    <a:lstStyle/>
                    <a:p>
                      <a:pPr algn="ctr"/>
                      <a:r>
                        <a:rPr lang="es-GB" sz="2200" b="1" dirty="0">
                          <a:solidFill>
                            <a:srgbClr val="203864"/>
                          </a:solidFill>
                          <a:latin typeface="Century Gothic" panose="020B0502020202020204" pitchFamily="34" charset="0"/>
                        </a:rPr>
                        <a:t>1</a:t>
                      </a:r>
                    </a:p>
                  </a:txBody>
                  <a:tcPr anchor="ctr"/>
                </a:tc>
                <a:tc>
                  <a:txBody>
                    <a:bodyPr/>
                    <a:lstStyle/>
                    <a:p>
                      <a:pPr algn="ctr"/>
                      <a:endParaRPr lang="en-US" sz="2000" b="0" dirty="0">
                        <a:solidFill>
                          <a:srgbClr val="203864"/>
                        </a:solidFill>
                        <a:latin typeface="Century Gothic" panose="020B0502020202020204" pitchFamily="34" charset="0"/>
                      </a:endParaRPr>
                    </a:p>
                    <a:p>
                      <a:pPr algn="ctr"/>
                      <a:r>
                        <a:rPr lang="en-US" sz="2000" b="0" dirty="0" err="1">
                          <a:solidFill>
                            <a:srgbClr val="203864"/>
                          </a:solidFill>
                          <a:latin typeface="Century Gothic" panose="020B0502020202020204" pitchFamily="34" charset="0"/>
                        </a:rPr>
                        <a:t>Geschichte</a:t>
                      </a:r>
                      <a:r>
                        <a:rPr lang="en-US" sz="2000" b="0" dirty="0">
                          <a:solidFill>
                            <a:srgbClr val="203864"/>
                          </a:solidFill>
                          <a:latin typeface="Century Gothic" panose="020B0502020202020204" pitchFamily="34" charset="0"/>
                        </a:rPr>
                        <a:t> – </a:t>
                      </a:r>
                      <a:r>
                        <a:rPr lang="en-US" sz="2000" b="0" dirty="0" err="1">
                          <a:solidFill>
                            <a:srgbClr val="203864"/>
                          </a:solidFill>
                          <a:latin typeface="Century Gothic" panose="020B0502020202020204" pitchFamily="34" charset="0"/>
                        </a:rPr>
                        <a:t>ihr</a:t>
                      </a:r>
                      <a:r>
                        <a:rPr lang="en-US" sz="2000" b="0" dirty="0">
                          <a:solidFill>
                            <a:srgbClr val="203864"/>
                          </a:solidFill>
                          <a:latin typeface="Century Gothic" panose="020B0502020202020204" pitchFamily="34" charset="0"/>
                        </a:rPr>
                        <a:t> – fit</a:t>
                      </a:r>
                    </a:p>
                    <a:p>
                      <a:pPr algn="ctr"/>
                      <a:endParaRPr lang="en-US" sz="2000" b="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4272284948"/>
                  </a:ext>
                </a:extLst>
              </a:tr>
              <a:tr h="883154">
                <a:tc>
                  <a:txBody>
                    <a:bodyPr/>
                    <a:lstStyle/>
                    <a:p>
                      <a:pPr algn="ctr"/>
                      <a:r>
                        <a:rPr lang="es-GB" sz="2200" b="1" dirty="0">
                          <a:solidFill>
                            <a:srgbClr val="203864"/>
                          </a:solidFill>
                          <a:latin typeface="Century Gothic" panose="020B0502020202020204" pitchFamily="34" charset="0"/>
                        </a:rPr>
                        <a:t>2</a:t>
                      </a:r>
                    </a:p>
                  </a:txBody>
                  <a:tcPr anchor="ctr"/>
                </a:tc>
                <a:tc>
                  <a:txBody>
                    <a:bodyPr/>
                    <a:lstStyle/>
                    <a:p>
                      <a:pPr algn="ctr"/>
                      <a:r>
                        <a:rPr lang="en-US" sz="2000" b="0" dirty="0" err="1">
                          <a:solidFill>
                            <a:srgbClr val="203864"/>
                          </a:solidFill>
                          <a:latin typeface="Century Gothic" panose="020B0502020202020204" pitchFamily="34" charset="0"/>
                        </a:rPr>
                        <a:t>lachen</a:t>
                      </a:r>
                      <a:r>
                        <a:rPr lang="en-US" sz="2000" b="0" dirty="0">
                          <a:solidFill>
                            <a:srgbClr val="203864"/>
                          </a:solidFill>
                          <a:latin typeface="Century Gothic" panose="020B0502020202020204" pitchFamily="34" charset="0"/>
                        </a:rPr>
                        <a:t> – </a:t>
                      </a:r>
                      <a:r>
                        <a:rPr lang="en-US" sz="2000" b="0" dirty="0" err="1">
                          <a:solidFill>
                            <a:srgbClr val="203864"/>
                          </a:solidFill>
                          <a:latin typeface="Century Gothic" panose="020B0502020202020204" pitchFamily="34" charset="0"/>
                        </a:rPr>
                        <a:t>Wahrheit</a:t>
                      </a:r>
                      <a:r>
                        <a:rPr lang="en-US" sz="2000" b="0" dirty="0">
                          <a:solidFill>
                            <a:srgbClr val="203864"/>
                          </a:solidFill>
                          <a:latin typeface="Century Gothic" panose="020B0502020202020204" pitchFamily="34" charset="0"/>
                        </a:rPr>
                        <a:t> – </a:t>
                      </a:r>
                      <a:r>
                        <a:rPr lang="en-US" sz="2000" b="0" dirty="0" err="1">
                          <a:solidFill>
                            <a:srgbClr val="203864"/>
                          </a:solidFill>
                          <a:latin typeface="Century Gothic" panose="020B0502020202020204" pitchFamily="34" charset="0"/>
                        </a:rPr>
                        <a:t>Glas</a:t>
                      </a:r>
                      <a:endParaRPr lang="es-GB" sz="2000" b="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1541401161"/>
                  </a:ext>
                </a:extLst>
              </a:tr>
              <a:tr h="1035420">
                <a:tc>
                  <a:txBody>
                    <a:bodyPr/>
                    <a:lstStyle/>
                    <a:p>
                      <a:pPr algn="ctr"/>
                      <a:r>
                        <a:rPr lang="es-GB" sz="2200" b="1" dirty="0">
                          <a:solidFill>
                            <a:srgbClr val="203864"/>
                          </a:solidFill>
                          <a:latin typeface="Century Gothic" panose="020B0502020202020204" pitchFamily="34" charset="0"/>
                        </a:rPr>
                        <a:t>3</a:t>
                      </a:r>
                    </a:p>
                  </a:txBody>
                  <a:tcPr anchor="ctr"/>
                </a:tc>
                <a:tc>
                  <a:txBody>
                    <a:bodyPr/>
                    <a:lstStyle/>
                    <a:p>
                      <a:pPr algn="ctr"/>
                      <a:endParaRPr lang="en-US" sz="2000" b="0" dirty="0">
                        <a:solidFill>
                          <a:srgbClr val="203864"/>
                        </a:solidFill>
                        <a:latin typeface="Century Gothic" panose="020B0502020202020204" pitchFamily="34" charset="0"/>
                      </a:endParaRPr>
                    </a:p>
                    <a:p>
                      <a:pPr algn="ctr"/>
                      <a:r>
                        <a:rPr lang="en-US" sz="2000" b="0" dirty="0" err="1">
                          <a:solidFill>
                            <a:srgbClr val="203864"/>
                          </a:solidFill>
                          <a:latin typeface="Century Gothic" panose="020B0502020202020204" pitchFamily="34" charset="0"/>
                        </a:rPr>
                        <a:t>teilen</a:t>
                      </a:r>
                      <a:r>
                        <a:rPr lang="es-GB" sz="2000" b="0" dirty="0">
                          <a:solidFill>
                            <a:srgbClr val="203864"/>
                          </a:solidFill>
                          <a:latin typeface="Century Gothic" panose="020B0502020202020204" pitchFamily="34" charset="0"/>
                        </a:rPr>
                        <a:t> – </a:t>
                      </a:r>
                      <a:r>
                        <a:rPr lang="en-US" sz="2000" b="0" dirty="0" err="1">
                          <a:solidFill>
                            <a:srgbClr val="203864"/>
                          </a:solidFill>
                          <a:latin typeface="Century Gothic" panose="020B0502020202020204" pitchFamily="34" charset="0"/>
                        </a:rPr>
                        <a:t>alleine</a:t>
                      </a:r>
                      <a:r>
                        <a:rPr lang="es-GB" sz="2000" b="0" dirty="0">
                          <a:solidFill>
                            <a:srgbClr val="203864"/>
                          </a:solidFill>
                          <a:latin typeface="Century Gothic" panose="020B0502020202020204" pitchFamily="34" charset="0"/>
                        </a:rPr>
                        <a:t> </a:t>
                      </a:r>
                      <a:r>
                        <a:rPr lang="en-US" sz="2000" b="0" dirty="0">
                          <a:solidFill>
                            <a:srgbClr val="203864"/>
                          </a:solidFill>
                          <a:latin typeface="Century Gothic" panose="020B0502020202020204" pitchFamily="34" charset="0"/>
                        </a:rPr>
                        <a:t>– </a:t>
                      </a:r>
                      <a:r>
                        <a:rPr lang="en-US" sz="2000" b="0" dirty="0" err="1">
                          <a:solidFill>
                            <a:srgbClr val="203864"/>
                          </a:solidFill>
                          <a:latin typeface="Century Gothic" panose="020B0502020202020204" pitchFamily="34" charset="0"/>
                        </a:rPr>
                        <a:t>Meinung</a:t>
                      </a:r>
                      <a:endParaRPr lang="en-US" sz="2000" b="0" dirty="0">
                        <a:solidFill>
                          <a:srgbClr val="203864"/>
                        </a:solidFill>
                        <a:latin typeface="Century Gothic" panose="020B0502020202020204" pitchFamily="34" charset="0"/>
                      </a:endParaRPr>
                    </a:p>
                    <a:p>
                      <a:pPr algn="ctr"/>
                      <a:endParaRPr lang="es-GB" sz="2000" b="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2062760149"/>
                  </a:ext>
                </a:extLst>
              </a:tr>
              <a:tr h="1035420">
                <a:tc>
                  <a:txBody>
                    <a:bodyPr/>
                    <a:lstStyle/>
                    <a:p>
                      <a:pPr algn="ctr"/>
                      <a:r>
                        <a:rPr lang="es-GB" sz="2200" b="1" dirty="0">
                          <a:solidFill>
                            <a:srgbClr val="203864"/>
                          </a:solidFill>
                          <a:latin typeface="Century Gothic" panose="020B0502020202020204" pitchFamily="34" charset="0"/>
                        </a:rPr>
                        <a:t>4</a:t>
                      </a:r>
                    </a:p>
                  </a:txBody>
                  <a:tcPr anchor="ctr"/>
                </a:tc>
                <a:tc>
                  <a:txBody>
                    <a:bodyPr/>
                    <a:lstStyle/>
                    <a:p>
                      <a:pPr algn="ctr"/>
                      <a:endParaRPr lang="en-US" sz="2000" b="0" dirty="0">
                        <a:solidFill>
                          <a:srgbClr val="203864"/>
                        </a:solidFill>
                        <a:latin typeface="Century Gothic" panose="020B0502020202020204" pitchFamily="34" charset="0"/>
                      </a:endParaRPr>
                    </a:p>
                    <a:p>
                      <a:pPr algn="ctr"/>
                      <a:r>
                        <a:rPr lang="en-US" sz="2000" b="0" dirty="0" err="1">
                          <a:solidFill>
                            <a:srgbClr val="203864"/>
                          </a:solidFill>
                          <a:latin typeface="Century Gothic" panose="020B0502020202020204" pitchFamily="34" charset="0"/>
                        </a:rPr>
                        <a:t>jedoch</a:t>
                      </a:r>
                      <a:r>
                        <a:rPr lang="es-GB" sz="2000" b="0" dirty="0">
                          <a:solidFill>
                            <a:srgbClr val="203864"/>
                          </a:solidFill>
                          <a:latin typeface="Century Gothic" panose="020B0502020202020204" pitchFamily="34" charset="0"/>
                        </a:rPr>
                        <a:t> – </a:t>
                      </a:r>
                      <a:r>
                        <a:rPr lang="en-US" sz="2000" b="0" dirty="0" err="1">
                          <a:solidFill>
                            <a:srgbClr val="203864"/>
                          </a:solidFill>
                          <a:latin typeface="Century Gothic" panose="020B0502020202020204" pitchFamily="34" charset="0"/>
                        </a:rPr>
                        <a:t>ohne</a:t>
                      </a:r>
                      <a:r>
                        <a:rPr lang="es-GB" sz="2000" b="0" dirty="0">
                          <a:solidFill>
                            <a:srgbClr val="203864"/>
                          </a:solidFill>
                          <a:latin typeface="Century Gothic" panose="020B0502020202020204" pitchFamily="34" charset="0"/>
                        </a:rPr>
                        <a:t> </a:t>
                      </a:r>
                      <a:r>
                        <a:rPr lang="en-US" sz="2000" b="0" dirty="0">
                          <a:solidFill>
                            <a:srgbClr val="203864"/>
                          </a:solidFill>
                          <a:latin typeface="Century Gothic" panose="020B0502020202020204" pitchFamily="34" charset="0"/>
                        </a:rPr>
                        <a:t>–</a:t>
                      </a:r>
                      <a:r>
                        <a:rPr lang="es-GB" sz="2000" b="0" dirty="0">
                          <a:solidFill>
                            <a:srgbClr val="203864"/>
                          </a:solidFill>
                          <a:latin typeface="Century Gothic" panose="020B0502020202020204" pitchFamily="34" charset="0"/>
                        </a:rPr>
                        <a:t> </a:t>
                      </a:r>
                      <a:r>
                        <a:rPr lang="en-US" sz="2000" b="0" dirty="0" err="1">
                          <a:solidFill>
                            <a:srgbClr val="203864"/>
                          </a:solidFill>
                          <a:latin typeface="Century Gothic" panose="020B0502020202020204" pitchFamily="34" charset="0"/>
                        </a:rPr>
                        <a:t>kosten</a:t>
                      </a:r>
                      <a:endParaRPr lang="en-US" sz="2000" b="0" dirty="0">
                        <a:solidFill>
                          <a:srgbClr val="203864"/>
                        </a:solidFill>
                        <a:latin typeface="Century Gothic" panose="020B0502020202020204" pitchFamily="34" charset="0"/>
                      </a:endParaRPr>
                    </a:p>
                    <a:p>
                      <a:pPr algn="ctr"/>
                      <a:endParaRPr lang="es-GB" sz="2000" b="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2635453238"/>
                  </a:ext>
                </a:extLst>
              </a:tr>
            </a:tbl>
          </a:graphicData>
        </a:graphic>
      </p:graphicFrame>
      <p:graphicFrame>
        <p:nvGraphicFramePr>
          <p:cNvPr id="11" name="Tabla 11">
            <a:extLst>
              <a:ext uri="{FF2B5EF4-FFF2-40B4-BE49-F238E27FC236}">
                <a16:creationId xmlns:a16="http://schemas.microsoft.com/office/drawing/2014/main" id="{7A671A3D-79CE-4A52-9381-EFC2A5212E03}"/>
              </a:ext>
            </a:extLst>
          </p:cNvPr>
          <p:cNvGraphicFramePr>
            <a:graphicFrameLocks noGrp="1"/>
          </p:cNvGraphicFramePr>
          <p:nvPr>
            <p:extLst>
              <p:ext uri="{D42A27DB-BD31-4B8C-83A1-F6EECF244321}">
                <p14:modId xmlns:p14="http://schemas.microsoft.com/office/powerpoint/2010/main" val="2075093496"/>
              </p:ext>
            </p:extLst>
          </p:nvPr>
        </p:nvGraphicFramePr>
        <p:xfrm>
          <a:off x="5393411" y="1325440"/>
          <a:ext cx="6393282" cy="4872568"/>
        </p:xfrm>
        <a:graphic>
          <a:graphicData uri="http://schemas.openxmlformats.org/drawingml/2006/table">
            <a:tbl>
              <a:tblPr firstRow="1" bandRow="1">
                <a:tableStyleId>{ED083AE6-46FA-4A59-8FB0-9F97EB10719F}</a:tableStyleId>
              </a:tblPr>
              <a:tblGrid>
                <a:gridCol w="476394">
                  <a:extLst>
                    <a:ext uri="{9D8B030D-6E8A-4147-A177-3AD203B41FA5}">
                      <a16:colId xmlns:a16="http://schemas.microsoft.com/office/drawing/2014/main" val="3510706450"/>
                    </a:ext>
                  </a:extLst>
                </a:gridCol>
                <a:gridCol w="3437741">
                  <a:extLst>
                    <a:ext uri="{9D8B030D-6E8A-4147-A177-3AD203B41FA5}">
                      <a16:colId xmlns:a16="http://schemas.microsoft.com/office/drawing/2014/main" val="3670689604"/>
                    </a:ext>
                  </a:extLst>
                </a:gridCol>
                <a:gridCol w="2479147">
                  <a:extLst>
                    <a:ext uri="{9D8B030D-6E8A-4147-A177-3AD203B41FA5}">
                      <a16:colId xmlns:a16="http://schemas.microsoft.com/office/drawing/2014/main" val="2343210112"/>
                    </a:ext>
                  </a:extLst>
                </a:gridCol>
              </a:tblGrid>
              <a:tr h="911642">
                <a:tc>
                  <a:txBody>
                    <a:bodyPr/>
                    <a:lstStyle/>
                    <a:p>
                      <a:pPr algn="ctr"/>
                      <a:endParaRPr lang="es-GB" sz="2200" b="1" dirty="0">
                        <a:solidFill>
                          <a:srgbClr val="203864"/>
                        </a:solidFill>
                        <a:latin typeface="Century Gothic" panose="020B0502020202020204" pitchFamily="34" charset="0"/>
                      </a:endParaRPr>
                    </a:p>
                  </a:txBody>
                  <a:tcPr anchor="ctr"/>
                </a:tc>
                <a:tc>
                  <a:txBody>
                    <a:bodyPr/>
                    <a:lstStyle/>
                    <a:p>
                      <a:pPr algn="ctr"/>
                      <a:endParaRPr lang="es-GB" sz="2000" b="1" dirty="0">
                        <a:solidFill>
                          <a:srgbClr val="203864"/>
                        </a:solidFill>
                        <a:latin typeface="Century Gothic" panose="020B0502020202020204" pitchFamily="34" charset="0"/>
                      </a:endParaRPr>
                    </a:p>
                  </a:txBody>
                  <a:tcPr anchor="ctr"/>
                </a:tc>
                <a:tc>
                  <a:txBody>
                    <a:bodyPr/>
                    <a:lstStyle/>
                    <a:p>
                      <a:pPr algn="ctr"/>
                      <a:r>
                        <a:rPr lang="en-GB" sz="2000" b="1" dirty="0" err="1">
                          <a:solidFill>
                            <a:srgbClr val="203864"/>
                          </a:solidFill>
                          <a:latin typeface="Century Gothic" panose="020B0502020202020204" pitchFamily="34" charset="0"/>
                        </a:rPr>
                        <a:t>Schreib</a:t>
                      </a:r>
                      <a:r>
                        <a:rPr lang="en-GB" sz="2000" b="1" dirty="0">
                          <a:solidFill>
                            <a:srgbClr val="203864"/>
                          </a:solidFill>
                          <a:latin typeface="Century Gothic" panose="020B0502020202020204" pitchFamily="34" charset="0"/>
                        </a:rPr>
                        <a:t> die </a:t>
                      </a:r>
                      <a:r>
                        <a:rPr lang="en-GB" sz="2000" b="1" dirty="0" err="1">
                          <a:solidFill>
                            <a:srgbClr val="203864"/>
                          </a:solidFill>
                          <a:latin typeface="Century Gothic" panose="020B0502020202020204" pitchFamily="34" charset="0"/>
                        </a:rPr>
                        <a:t>Reihenfolge</a:t>
                      </a:r>
                      <a:r>
                        <a:rPr lang="en-GB" sz="2000" b="1" dirty="0">
                          <a:solidFill>
                            <a:srgbClr val="203864"/>
                          </a:solidFill>
                          <a:latin typeface="Century Gothic" panose="020B0502020202020204" pitchFamily="34" charset="0"/>
                        </a:rPr>
                        <a:t> auf.</a:t>
                      </a:r>
                      <a:endParaRPr lang="es-GB" sz="2000" b="1"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2698085184"/>
                  </a:ext>
                </a:extLst>
              </a:tr>
              <a:tr h="1068821">
                <a:tc>
                  <a:txBody>
                    <a:bodyPr/>
                    <a:lstStyle/>
                    <a:p>
                      <a:pPr algn="ctr"/>
                      <a:r>
                        <a:rPr lang="es-GB" sz="2200" b="1" dirty="0">
                          <a:solidFill>
                            <a:srgbClr val="203864"/>
                          </a:solidFill>
                          <a:latin typeface="Century Gothic" panose="020B0502020202020204" pitchFamily="34" charset="0"/>
                        </a:rPr>
                        <a:t>1</a:t>
                      </a:r>
                    </a:p>
                  </a:txBody>
                  <a:tcPr anchor="ctr"/>
                </a:tc>
                <a:tc>
                  <a:txBody>
                    <a:bodyPr/>
                    <a:lstStyle/>
                    <a:p>
                      <a:pPr algn="ctr"/>
                      <a:r>
                        <a:rPr lang="es-GB" sz="2000" b="1" dirty="0">
                          <a:solidFill>
                            <a:srgbClr val="203864"/>
                          </a:solidFill>
                          <a:latin typeface="Century Gothic" panose="020B0502020202020204" pitchFamily="34" charset="0"/>
                        </a:rPr>
                        <a:t>a</a:t>
                      </a:r>
                      <a:r>
                        <a:rPr lang="es-GB" sz="2000" b="0" dirty="0">
                          <a:solidFill>
                            <a:srgbClr val="203864"/>
                          </a:solidFill>
                          <a:latin typeface="Century Gothic" panose="020B0502020202020204" pitchFamily="34" charset="0"/>
                        </a:rPr>
                        <a:t>) </a:t>
                      </a:r>
                      <a:r>
                        <a:rPr lang="en-US" sz="2000" b="0" dirty="0">
                          <a:solidFill>
                            <a:srgbClr val="203864"/>
                          </a:solidFill>
                          <a:latin typeface="Century Gothic" panose="020B0502020202020204" pitchFamily="34" charset="0"/>
                        </a:rPr>
                        <a:t>to allow, allowing</a:t>
                      </a:r>
                      <a:r>
                        <a:rPr lang="es-GB" sz="2000" b="0" dirty="0">
                          <a:solidFill>
                            <a:srgbClr val="203864"/>
                          </a:solidFill>
                          <a:latin typeface="Century Gothic" panose="020B0502020202020204" pitchFamily="34" charset="0"/>
                        </a:rPr>
                        <a:t>  </a:t>
                      </a:r>
                      <a:br>
                        <a:rPr lang="en-GB" sz="2000" b="0" dirty="0">
                          <a:solidFill>
                            <a:srgbClr val="203864"/>
                          </a:solidFill>
                          <a:latin typeface="Century Gothic" panose="020B0502020202020204" pitchFamily="34" charset="0"/>
                        </a:rPr>
                      </a:br>
                      <a:r>
                        <a:rPr lang="es-GB" sz="2000" b="1" dirty="0">
                          <a:solidFill>
                            <a:srgbClr val="203864"/>
                          </a:solidFill>
                          <a:latin typeface="Century Gothic" panose="020B0502020202020204" pitchFamily="34" charset="0"/>
                        </a:rPr>
                        <a:t>b</a:t>
                      </a:r>
                      <a:r>
                        <a:rPr lang="es-GB" sz="2000" b="0" dirty="0">
                          <a:solidFill>
                            <a:srgbClr val="203864"/>
                          </a:solidFill>
                          <a:latin typeface="Century Gothic" panose="020B0502020202020204" pitchFamily="34" charset="0"/>
                        </a:rPr>
                        <a:t>) </a:t>
                      </a:r>
                      <a:r>
                        <a:rPr lang="en-US" sz="2000" b="0" dirty="0">
                          <a:solidFill>
                            <a:srgbClr val="203864"/>
                          </a:solidFill>
                          <a:latin typeface="Century Gothic" panose="020B0502020202020204" pitchFamily="34" charset="0"/>
                        </a:rPr>
                        <a:t>to explain, explaining</a:t>
                      </a:r>
                      <a:r>
                        <a:rPr lang="es-GB" sz="2000" b="0" dirty="0">
                          <a:solidFill>
                            <a:srgbClr val="203864"/>
                          </a:solidFill>
                          <a:latin typeface="Century Gothic" panose="020B0502020202020204" pitchFamily="34" charset="0"/>
                        </a:rPr>
                        <a:t>  </a:t>
                      </a:r>
                      <a:br>
                        <a:rPr lang="en-GB" sz="2000" b="0" dirty="0">
                          <a:solidFill>
                            <a:srgbClr val="203864"/>
                          </a:solidFill>
                          <a:latin typeface="Century Gothic" panose="020B0502020202020204" pitchFamily="34" charset="0"/>
                        </a:rPr>
                      </a:br>
                      <a:r>
                        <a:rPr lang="es-GB" sz="2000" b="1" dirty="0">
                          <a:solidFill>
                            <a:srgbClr val="203864"/>
                          </a:solidFill>
                          <a:latin typeface="Century Gothic" panose="020B0502020202020204" pitchFamily="34" charset="0"/>
                        </a:rPr>
                        <a:t>c</a:t>
                      </a:r>
                      <a:r>
                        <a:rPr lang="es-GB" sz="2000" b="0" dirty="0">
                          <a:solidFill>
                            <a:srgbClr val="203864"/>
                          </a:solidFill>
                          <a:latin typeface="Century Gothic" panose="020B0502020202020204" pitchFamily="34" charset="0"/>
                        </a:rPr>
                        <a:t>)</a:t>
                      </a:r>
                      <a:r>
                        <a:rPr lang="en-US" sz="2000" b="0" dirty="0">
                          <a:solidFill>
                            <a:srgbClr val="203864"/>
                          </a:solidFill>
                          <a:latin typeface="Century Gothic" panose="020B0502020202020204" pitchFamily="34" charset="0"/>
                        </a:rPr>
                        <a:t> to tell, telling </a:t>
                      </a:r>
                      <a:endParaRPr lang="es-GB" sz="2000" b="0" dirty="0">
                        <a:solidFill>
                          <a:srgbClr val="203864"/>
                        </a:solidFill>
                        <a:latin typeface="Century Gothic" panose="020B0502020202020204" pitchFamily="34" charset="0"/>
                      </a:endParaRPr>
                    </a:p>
                  </a:txBody>
                  <a:tcPr anchor="ctr"/>
                </a:tc>
                <a:tc>
                  <a:txBody>
                    <a:bodyPr/>
                    <a:lstStyle/>
                    <a:p>
                      <a:pPr algn="ctr"/>
                      <a:endParaRPr lang="es-GB" sz="2000" b="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4272284948"/>
                  </a:ext>
                </a:extLst>
              </a:tr>
              <a:tr h="911642">
                <a:tc>
                  <a:txBody>
                    <a:bodyPr/>
                    <a:lstStyle/>
                    <a:p>
                      <a:pPr algn="ctr"/>
                      <a:r>
                        <a:rPr lang="es-GB" sz="2200" b="1" dirty="0">
                          <a:solidFill>
                            <a:srgbClr val="203864"/>
                          </a:solidFill>
                          <a:latin typeface="Century Gothic" panose="020B0502020202020204" pitchFamily="34" charset="0"/>
                        </a:rPr>
                        <a:t>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b="1" dirty="0">
                          <a:solidFill>
                            <a:srgbClr val="203864"/>
                          </a:solidFill>
                          <a:latin typeface="Century Gothic" panose="020B0502020202020204" pitchFamily="34" charset="0"/>
                        </a:rPr>
                        <a:t>a</a:t>
                      </a:r>
                      <a:r>
                        <a:rPr lang="es-GB" sz="2000" b="0" dirty="0">
                          <a:solidFill>
                            <a:srgbClr val="203864"/>
                          </a:solidFill>
                          <a:latin typeface="Century Gothic" panose="020B0502020202020204" pitchFamily="34" charset="0"/>
                        </a:rPr>
                        <a:t>) </a:t>
                      </a:r>
                      <a:r>
                        <a:rPr lang="en-US" sz="2000" b="0" dirty="0">
                          <a:solidFill>
                            <a:srgbClr val="203864"/>
                          </a:solidFill>
                          <a:latin typeface="Century Gothic" panose="020B0502020202020204" pitchFamily="34" charset="0"/>
                        </a:rPr>
                        <a:t>to try, trying </a:t>
                      </a:r>
                      <a:br>
                        <a:rPr lang="en-US" sz="2000" b="0" dirty="0">
                          <a:solidFill>
                            <a:srgbClr val="203864"/>
                          </a:solidFill>
                          <a:latin typeface="Century Gothic" panose="020B0502020202020204" pitchFamily="34" charset="0"/>
                        </a:rPr>
                      </a:br>
                      <a:r>
                        <a:rPr lang="es-GB" sz="2000" b="1" dirty="0">
                          <a:solidFill>
                            <a:srgbClr val="203864"/>
                          </a:solidFill>
                          <a:latin typeface="Century Gothic" panose="020B0502020202020204" pitchFamily="34" charset="0"/>
                        </a:rPr>
                        <a:t>b</a:t>
                      </a:r>
                      <a:r>
                        <a:rPr lang="es-GB" sz="2000" b="0" dirty="0">
                          <a:solidFill>
                            <a:srgbClr val="203864"/>
                          </a:solidFill>
                          <a:latin typeface="Century Gothic" panose="020B0502020202020204" pitchFamily="34" charset="0"/>
                        </a:rPr>
                        <a:t>) </a:t>
                      </a:r>
                      <a:r>
                        <a:rPr lang="en-US" sz="2000" b="0" dirty="0">
                          <a:solidFill>
                            <a:srgbClr val="203864"/>
                          </a:solidFill>
                          <a:latin typeface="Century Gothic" panose="020B0502020202020204" pitchFamily="34" charset="0"/>
                        </a:rPr>
                        <a:t>to do, doing </a:t>
                      </a:r>
                      <a:r>
                        <a:rPr lang="es-GB" sz="2000" b="1" dirty="0">
                          <a:solidFill>
                            <a:srgbClr val="203864"/>
                          </a:solidFill>
                          <a:latin typeface="Century Gothic" panose="020B0502020202020204" pitchFamily="34" charset="0"/>
                        </a:rPr>
                        <a:t>c</a:t>
                      </a:r>
                      <a:r>
                        <a:rPr lang="es-GB" sz="2000" b="0" dirty="0">
                          <a:solidFill>
                            <a:srgbClr val="203864"/>
                          </a:solidFill>
                          <a:latin typeface="Century Gothic" panose="020B0502020202020204" pitchFamily="34" charset="0"/>
                        </a:rPr>
                        <a:t>) </a:t>
                      </a:r>
                      <a:r>
                        <a:rPr lang="en-US" sz="2000" b="0" dirty="0">
                          <a:solidFill>
                            <a:srgbClr val="203864"/>
                          </a:solidFill>
                          <a:latin typeface="Century Gothic" panose="020B0502020202020204" pitchFamily="34" charset="0"/>
                        </a:rPr>
                        <a:t>feeling</a:t>
                      </a:r>
                      <a:endParaRPr lang="es-GB" sz="2000" b="0" dirty="0">
                        <a:solidFill>
                          <a:srgbClr val="203864"/>
                        </a:solidFill>
                        <a:latin typeface="Century Gothic" panose="020B0502020202020204" pitchFamily="34" charset="0"/>
                      </a:endParaRPr>
                    </a:p>
                  </a:txBody>
                  <a:tcPr anchor="ctr"/>
                </a:tc>
                <a:tc>
                  <a:txBody>
                    <a:bodyPr/>
                    <a:lstStyle/>
                    <a:p>
                      <a:pPr algn="ctr"/>
                      <a:endParaRPr lang="es-GB" sz="2000" b="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1541401161"/>
                  </a:ext>
                </a:extLst>
              </a:tr>
              <a:tr h="1068821">
                <a:tc>
                  <a:txBody>
                    <a:bodyPr/>
                    <a:lstStyle/>
                    <a:p>
                      <a:pPr algn="ctr"/>
                      <a:r>
                        <a:rPr lang="es-GB" sz="2200" b="1" dirty="0">
                          <a:solidFill>
                            <a:srgbClr val="203864"/>
                          </a:solidFill>
                          <a:latin typeface="Century Gothic" panose="020B0502020202020204" pitchFamily="34" charset="0"/>
                        </a:rPr>
                        <a:t>3</a:t>
                      </a:r>
                    </a:p>
                  </a:txBody>
                  <a:tcPr anchor="ctr"/>
                </a:tc>
                <a:tc>
                  <a:txBody>
                    <a:bodyPr/>
                    <a:lstStyle/>
                    <a:p>
                      <a:pPr algn="ctr"/>
                      <a:r>
                        <a:rPr lang="es-GB" sz="2000" b="1" dirty="0">
                          <a:solidFill>
                            <a:srgbClr val="203864"/>
                          </a:solidFill>
                          <a:latin typeface="Century Gothic" panose="020B0502020202020204" pitchFamily="34" charset="0"/>
                        </a:rPr>
                        <a:t>a</a:t>
                      </a:r>
                      <a:r>
                        <a:rPr lang="es-GB" sz="2000" b="0" dirty="0">
                          <a:solidFill>
                            <a:srgbClr val="203864"/>
                          </a:solidFill>
                          <a:latin typeface="Century Gothic" panose="020B0502020202020204" pitchFamily="34" charset="0"/>
                        </a:rPr>
                        <a:t>) </a:t>
                      </a:r>
                      <a:r>
                        <a:rPr lang="en-US" sz="2000" b="0" dirty="0">
                          <a:solidFill>
                            <a:srgbClr val="203864"/>
                          </a:solidFill>
                          <a:latin typeface="Century Gothic" panose="020B0502020202020204" pitchFamily="34" charset="0"/>
                        </a:rPr>
                        <a:t>to please, pleasing </a:t>
                      </a:r>
                      <a:r>
                        <a:rPr lang="es-GB" sz="2000" b="0" dirty="0">
                          <a:solidFill>
                            <a:srgbClr val="203864"/>
                          </a:solidFill>
                          <a:latin typeface="Century Gothic" panose="020B0502020202020204" pitchFamily="34" charset="0"/>
                        </a:rPr>
                        <a:t> </a:t>
                      </a:r>
                      <a:br>
                        <a:rPr lang="en-GB" sz="2000" b="0" dirty="0">
                          <a:solidFill>
                            <a:srgbClr val="203864"/>
                          </a:solidFill>
                          <a:latin typeface="Century Gothic" panose="020B0502020202020204" pitchFamily="34" charset="0"/>
                        </a:rPr>
                      </a:br>
                      <a:r>
                        <a:rPr lang="es-GB" sz="2000" b="1" dirty="0">
                          <a:solidFill>
                            <a:srgbClr val="203864"/>
                          </a:solidFill>
                          <a:latin typeface="Century Gothic" panose="020B0502020202020204" pitchFamily="34" charset="0"/>
                        </a:rPr>
                        <a:t>b</a:t>
                      </a:r>
                      <a:r>
                        <a:rPr lang="es-GB" sz="2000" b="0" dirty="0">
                          <a:solidFill>
                            <a:srgbClr val="203864"/>
                          </a:solidFill>
                          <a:latin typeface="Century Gothic" panose="020B0502020202020204" pitchFamily="34" charset="0"/>
                        </a:rPr>
                        <a:t>) </a:t>
                      </a:r>
                      <a:r>
                        <a:rPr lang="en-US" sz="2000" b="0" dirty="0">
                          <a:solidFill>
                            <a:srgbClr val="203864"/>
                          </a:solidFill>
                          <a:latin typeface="Century Gothic" panose="020B0502020202020204" pitchFamily="34" charset="0"/>
                        </a:rPr>
                        <a:t>to belong, belonging</a:t>
                      </a:r>
                      <a:r>
                        <a:rPr lang="es-GB" sz="2000" b="0" dirty="0">
                          <a:solidFill>
                            <a:srgbClr val="203864"/>
                          </a:solidFill>
                          <a:latin typeface="Century Gothic" panose="020B0502020202020204" pitchFamily="34" charset="0"/>
                        </a:rPr>
                        <a:t>  </a:t>
                      </a:r>
                      <a:r>
                        <a:rPr lang="es-GB" sz="2000" b="1" dirty="0">
                          <a:solidFill>
                            <a:srgbClr val="203864"/>
                          </a:solidFill>
                          <a:latin typeface="Century Gothic" panose="020B0502020202020204" pitchFamily="34" charset="0"/>
                        </a:rPr>
                        <a:t>c</a:t>
                      </a:r>
                      <a:r>
                        <a:rPr lang="es-GB" sz="2000" b="0" dirty="0">
                          <a:solidFill>
                            <a:srgbClr val="203864"/>
                          </a:solidFill>
                          <a:latin typeface="Century Gothic" panose="020B0502020202020204" pitchFamily="34" charset="0"/>
                        </a:rPr>
                        <a:t>) </a:t>
                      </a:r>
                      <a:r>
                        <a:rPr lang="en-US" sz="2000" b="0" dirty="0">
                          <a:solidFill>
                            <a:srgbClr val="203864"/>
                          </a:solidFill>
                          <a:latin typeface="Century Gothic" panose="020B0502020202020204" pitchFamily="34" charset="0"/>
                        </a:rPr>
                        <a:t>helped</a:t>
                      </a:r>
                      <a:endParaRPr lang="es-GB" sz="2000" b="0" dirty="0">
                        <a:solidFill>
                          <a:srgbClr val="203864"/>
                        </a:solidFill>
                        <a:latin typeface="Century Gothic" panose="020B0502020202020204" pitchFamily="34" charset="0"/>
                      </a:endParaRPr>
                    </a:p>
                  </a:txBody>
                  <a:tcPr anchor="ctr"/>
                </a:tc>
                <a:tc>
                  <a:txBody>
                    <a:bodyPr/>
                    <a:lstStyle/>
                    <a:p>
                      <a:pPr algn="ctr"/>
                      <a:endParaRPr lang="es-GB" sz="2000" b="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2062760149"/>
                  </a:ext>
                </a:extLst>
              </a:tr>
              <a:tr h="911642">
                <a:tc>
                  <a:txBody>
                    <a:bodyPr/>
                    <a:lstStyle/>
                    <a:p>
                      <a:pPr algn="ctr"/>
                      <a:r>
                        <a:rPr lang="es-GB" sz="2200" b="1" dirty="0">
                          <a:solidFill>
                            <a:srgbClr val="203864"/>
                          </a:solidFill>
                          <a:latin typeface="Century Gothic" panose="020B0502020202020204" pitchFamily="34" charset="0"/>
                        </a:rPr>
                        <a:t>4</a:t>
                      </a:r>
                    </a:p>
                  </a:txBody>
                  <a:tcPr anchor="ctr"/>
                </a:tc>
                <a:tc>
                  <a:txBody>
                    <a:bodyPr/>
                    <a:lstStyle/>
                    <a:p>
                      <a:pPr algn="ctr"/>
                      <a:r>
                        <a:rPr lang="es-GB" sz="2000" b="1" dirty="0">
                          <a:solidFill>
                            <a:srgbClr val="203864"/>
                          </a:solidFill>
                          <a:latin typeface="Century Gothic" panose="020B0502020202020204" pitchFamily="34" charset="0"/>
                        </a:rPr>
                        <a:t>a</a:t>
                      </a:r>
                      <a:r>
                        <a:rPr lang="es-GB" sz="2000" b="0" dirty="0">
                          <a:solidFill>
                            <a:srgbClr val="203864"/>
                          </a:solidFill>
                          <a:latin typeface="Century Gothic" panose="020B0502020202020204" pitchFamily="34" charset="0"/>
                        </a:rPr>
                        <a:t>) </a:t>
                      </a:r>
                      <a:r>
                        <a:rPr lang="en-US" sz="2000" b="0" dirty="0">
                          <a:solidFill>
                            <a:srgbClr val="203864"/>
                          </a:solidFill>
                          <a:latin typeface="Century Gothic" panose="020B0502020202020204" pitchFamily="34" charset="0"/>
                        </a:rPr>
                        <a:t>difficult, heavy</a:t>
                      </a:r>
                      <a:r>
                        <a:rPr lang="es-GB" sz="2000" b="0" dirty="0">
                          <a:solidFill>
                            <a:srgbClr val="203864"/>
                          </a:solidFill>
                          <a:latin typeface="Century Gothic" panose="020B0502020202020204" pitchFamily="34" charset="0"/>
                        </a:rPr>
                        <a:t>  </a:t>
                      </a:r>
                      <a:br>
                        <a:rPr lang="en-GB" sz="2000" b="0" dirty="0">
                          <a:solidFill>
                            <a:srgbClr val="203864"/>
                          </a:solidFill>
                          <a:latin typeface="Century Gothic" panose="020B0502020202020204" pitchFamily="34" charset="0"/>
                        </a:rPr>
                      </a:br>
                      <a:r>
                        <a:rPr lang="es-GB" sz="2000" b="1" dirty="0">
                          <a:solidFill>
                            <a:srgbClr val="203864"/>
                          </a:solidFill>
                          <a:latin typeface="Century Gothic" panose="020B0502020202020204" pitchFamily="34" charset="0"/>
                        </a:rPr>
                        <a:t>b</a:t>
                      </a:r>
                      <a:r>
                        <a:rPr lang="es-GB" sz="2000" b="0" dirty="0">
                          <a:solidFill>
                            <a:srgbClr val="203864"/>
                          </a:solidFill>
                          <a:latin typeface="Century Gothic" panose="020B0502020202020204" pitchFamily="34" charset="0"/>
                        </a:rPr>
                        <a:t>) </a:t>
                      </a:r>
                      <a:r>
                        <a:rPr lang="en-US" sz="2000" b="0" dirty="0">
                          <a:solidFill>
                            <a:srgbClr val="203864"/>
                          </a:solidFill>
                          <a:latin typeface="Century Gothic" panose="020B0502020202020204" pitchFamily="34" charset="0"/>
                        </a:rPr>
                        <a:t>given </a:t>
                      </a:r>
                      <a:r>
                        <a:rPr lang="es-GB" sz="2000" b="1" dirty="0">
                          <a:solidFill>
                            <a:srgbClr val="203864"/>
                          </a:solidFill>
                          <a:latin typeface="Century Gothic" panose="020B0502020202020204" pitchFamily="34" charset="0"/>
                        </a:rPr>
                        <a:t>c</a:t>
                      </a:r>
                      <a:r>
                        <a:rPr lang="es-GB" sz="2000" b="0" dirty="0">
                          <a:solidFill>
                            <a:srgbClr val="203864"/>
                          </a:solidFill>
                          <a:latin typeface="Century Gothic" panose="020B0502020202020204" pitchFamily="34" charset="0"/>
                        </a:rPr>
                        <a:t>) to </a:t>
                      </a:r>
                      <a:r>
                        <a:rPr lang="en-US" sz="2000" b="0" dirty="0">
                          <a:solidFill>
                            <a:srgbClr val="203864"/>
                          </a:solidFill>
                          <a:latin typeface="Century Gothic" panose="020B0502020202020204" pitchFamily="34" charset="0"/>
                        </a:rPr>
                        <a:t>hide, hiding</a:t>
                      </a:r>
                      <a:endParaRPr lang="es-GB" sz="2000" b="0" dirty="0">
                        <a:solidFill>
                          <a:srgbClr val="203864"/>
                        </a:solidFill>
                        <a:latin typeface="Century Gothic" panose="020B0502020202020204" pitchFamily="34" charset="0"/>
                      </a:endParaRPr>
                    </a:p>
                  </a:txBody>
                  <a:tcPr anchor="ctr"/>
                </a:tc>
                <a:tc>
                  <a:txBody>
                    <a:bodyPr/>
                    <a:lstStyle/>
                    <a:p>
                      <a:pPr algn="ctr"/>
                      <a:endParaRPr lang="es-GB" sz="2000" b="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2635453238"/>
                  </a:ext>
                </a:extLst>
              </a:tr>
            </a:tbl>
          </a:graphicData>
        </a:graphic>
      </p:graphicFrame>
    </p:spTree>
    <p:extLst>
      <p:ext uri="{BB962C8B-B14F-4D97-AF65-F5344CB8AC3E}">
        <p14:creationId xmlns:p14="http://schemas.microsoft.com/office/powerpoint/2010/main" val="40539724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8184EF71-E871-4FC8-8784-ABBAC931A214}"/>
              </a:ext>
            </a:extLst>
          </p:cNvPr>
          <p:cNvSpPr/>
          <p:nvPr/>
        </p:nvSpPr>
        <p:spPr>
          <a:xfrm>
            <a:off x="10527814"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itle 4">
            <a:extLst>
              <a:ext uri="{FF2B5EF4-FFF2-40B4-BE49-F238E27FC236}">
                <a16:creationId xmlns:a16="http://schemas.microsoft.com/office/drawing/2014/main" id="{B80DD527-7C34-4D75-AFE2-1BD0D2113CF4}"/>
              </a:ext>
            </a:extLst>
          </p:cNvPr>
          <p:cNvSpPr>
            <a:spLocks noGrp="1"/>
          </p:cNvSpPr>
          <p:nvPr>
            <p:ph type="title"/>
          </p:nvPr>
        </p:nvSpPr>
        <p:spPr>
          <a:xfrm>
            <a:off x="10527814" y="232919"/>
            <a:ext cx="1741714" cy="400919"/>
          </a:xfrm>
        </p:spPr>
        <p:txBody>
          <a:bodyPr>
            <a:normAutofit/>
          </a:bodyPr>
          <a:lstStyle/>
          <a:p>
            <a:r>
              <a:rPr lang="en-GB" sz="2000" b="1" dirty="0" err="1">
                <a:solidFill>
                  <a:schemeClr val="bg1"/>
                </a:solidFill>
              </a:rPr>
              <a:t>sprechen</a:t>
            </a:r>
            <a:endParaRPr lang="en-GB" sz="2000" b="1" dirty="0">
              <a:solidFill>
                <a:schemeClr val="bg1"/>
              </a:solidFill>
            </a:endParaRPr>
          </a:p>
        </p:txBody>
      </p:sp>
      <p:sp>
        <p:nvSpPr>
          <p:cNvPr id="6" name="Rectangle 1">
            <a:extLst>
              <a:ext uri="{FF2B5EF4-FFF2-40B4-BE49-F238E27FC236}">
                <a16:creationId xmlns:a16="http://schemas.microsoft.com/office/drawing/2014/main" id="{7953B7BD-3149-44E6-B590-A4D01E4AFD8B}"/>
              </a:ext>
            </a:extLst>
          </p:cNvPr>
          <p:cNvSpPr/>
          <p:nvPr/>
        </p:nvSpPr>
        <p:spPr>
          <a:xfrm>
            <a:off x="151464" y="1161446"/>
            <a:ext cx="3016279" cy="1516306"/>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 name="Text Box 2">
            <a:extLst>
              <a:ext uri="{FF2B5EF4-FFF2-40B4-BE49-F238E27FC236}">
                <a16:creationId xmlns:a16="http://schemas.microsoft.com/office/drawing/2014/main" id="{73714BDF-0B56-4E22-82C3-29F356AB75B7}"/>
              </a:ext>
            </a:extLst>
          </p:cNvPr>
          <p:cNvSpPr txBox="1">
            <a:spLocks noChangeArrowheads="1"/>
          </p:cNvSpPr>
          <p:nvPr/>
        </p:nvSpPr>
        <p:spPr bwMode="auto">
          <a:xfrm>
            <a:off x="201798" y="1779441"/>
            <a:ext cx="2852992" cy="725520"/>
          </a:xfrm>
          <a:prstGeom prst="rect">
            <a:avLst/>
          </a:prstGeom>
          <a:solidFill>
            <a:schemeClr val="accent4">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Ich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soll</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öfter</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Obst</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essen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a:t>
            </a:r>
            <a:endParaRPr kumimoji="0" lang="es-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 name="Text Box 10">
            <a:extLst>
              <a:ext uri="{FF2B5EF4-FFF2-40B4-BE49-F238E27FC236}">
                <a16:creationId xmlns:a16="http://schemas.microsoft.com/office/drawing/2014/main" id="{7AE6051F-005F-4777-B4DF-B4822FC14F50}"/>
              </a:ext>
            </a:extLst>
          </p:cNvPr>
          <p:cNvSpPr txBox="1">
            <a:spLocks noChangeArrowheads="1"/>
          </p:cNvSpPr>
          <p:nvPr/>
        </p:nvSpPr>
        <p:spPr bwMode="auto">
          <a:xfrm>
            <a:off x="196602" y="1239594"/>
            <a:ext cx="2852992" cy="466987"/>
          </a:xfrm>
          <a:prstGeom prst="rect">
            <a:avLst/>
          </a:prstGeom>
          <a:solidFill>
            <a:schemeClr val="accent4">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1</a:t>
            </a:r>
            <a:endParaRPr kumimoji="0" lang="es-GB" sz="2400" b="0" i="0" u="sng"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8" name="Table 27">
            <a:extLst>
              <a:ext uri="{FF2B5EF4-FFF2-40B4-BE49-F238E27FC236}">
                <a16:creationId xmlns:a16="http://schemas.microsoft.com/office/drawing/2014/main" id="{1FB5AD73-B284-4BFD-AC88-3BFD1838FDDE}"/>
              </a:ext>
            </a:extLst>
          </p:cNvPr>
          <p:cNvGraphicFramePr>
            <a:graphicFrameLocks noGrp="1"/>
          </p:cNvGraphicFramePr>
          <p:nvPr>
            <p:extLst>
              <p:ext uri="{D42A27DB-BD31-4B8C-83A1-F6EECF244321}">
                <p14:modId xmlns:p14="http://schemas.microsoft.com/office/powerpoint/2010/main" val="283338592"/>
              </p:ext>
            </p:extLst>
          </p:nvPr>
        </p:nvGraphicFramePr>
        <p:xfrm>
          <a:off x="6711043" y="711079"/>
          <a:ext cx="5296837" cy="5559090"/>
        </p:xfrm>
        <a:graphic>
          <a:graphicData uri="http://schemas.openxmlformats.org/drawingml/2006/table">
            <a:tbl>
              <a:tblPr firstRow="1" bandRow="1">
                <a:tableStyleId>{ED083AE6-46FA-4A59-8FB0-9F97EB10719F}</a:tableStyleId>
              </a:tblPr>
              <a:tblGrid>
                <a:gridCol w="364893">
                  <a:extLst>
                    <a:ext uri="{9D8B030D-6E8A-4147-A177-3AD203B41FA5}">
                      <a16:colId xmlns:a16="http://schemas.microsoft.com/office/drawing/2014/main" val="2707976010"/>
                    </a:ext>
                  </a:extLst>
                </a:gridCol>
                <a:gridCol w="1512893">
                  <a:extLst>
                    <a:ext uri="{9D8B030D-6E8A-4147-A177-3AD203B41FA5}">
                      <a16:colId xmlns:a16="http://schemas.microsoft.com/office/drawing/2014/main" val="614538447"/>
                    </a:ext>
                  </a:extLst>
                </a:gridCol>
                <a:gridCol w="3419051">
                  <a:extLst>
                    <a:ext uri="{9D8B030D-6E8A-4147-A177-3AD203B41FA5}">
                      <a16:colId xmlns:a16="http://schemas.microsoft.com/office/drawing/2014/main" val="4052351916"/>
                    </a:ext>
                  </a:extLst>
                </a:gridCol>
              </a:tblGrid>
              <a:tr h="549894">
                <a:tc>
                  <a:txBody>
                    <a:bodyPr/>
                    <a:lstStyle/>
                    <a:p>
                      <a:endParaRPr lang="en-GB" sz="2000" dirty="0">
                        <a:solidFill>
                          <a:schemeClr val="accent5">
                            <a:lumMod val="50000"/>
                          </a:schemeClr>
                        </a:solidFill>
                        <a:latin typeface="Century Gothic" panose="020B0502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solidFill>
                          <a:srgbClr val="002060"/>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rPr>
                        <a:t>Auf </a:t>
                      </a:r>
                      <a:r>
                        <a:rPr lang="en-GB" sz="2000" dirty="0" err="1">
                          <a:solidFill>
                            <a:srgbClr val="002060"/>
                          </a:solidFill>
                        </a:rPr>
                        <a:t>Englisch</a:t>
                      </a:r>
                      <a:endParaRPr lang="en-GB" sz="200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3161571109"/>
                  </a:ext>
                </a:extLst>
              </a:tr>
              <a:tr h="834866">
                <a:tc>
                  <a:txBody>
                    <a:bodyPr/>
                    <a:lstStyle/>
                    <a:p>
                      <a:pPr algn="ctr"/>
                      <a:r>
                        <a:rPr lang="en-GB" sz="2000" b="1" dirty="0">
                          <a:solidFill>
                            <a:srgbClr val="203864"/>
                          </a:solidFill>
                        </a:rPr>
                        <a:t>1</a:t>
                      </a:r>
                      <a:endParaRPr lang="en-GB" sz="2000" b="1" dirty="0">
                        <a:solidFill>
                          <a:srgbClr val="203864"/>
                        </a:solidFill>
                        <a:latin typeface="Century Gothic" panose="020B0502020202020204" pitchFamily="34" charset="0"/>
                      </a:endParaRPr>
                    </a:p>
                  </a:txBody>
                  <a:tcPr anchor="ctr"/>
                </a:tc>
                <a:tc>
                  <a:txBody>
                    <a:bodyPr/>
                    <a:lstStyle/>
                    <a:p>
                      <a:pPr algn="l"/>
                      <a:r>
                        <a:rPr lang="en-GB" sz="2000" b="0" dirty="0">
                          <a:solidFill>
                            <a:schemeClr val="accent5">
                              <a:lumMod val="50000"/>
                            </a:schemeClr>
                          </a:solidFill>
                          <a:latin typeface="Century Gothic" panose="020B0502020202020204" pitchFamily="34" charset="0"/>
                        </a:rPr>
                        <a:t>was</a:t>
                      </a: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791576946"/>
                  </a:ext>
                </a:extLst>
              </a:tr>
              <a:tr h="834866">
                <a:tc>
                  <a:txBody>
                    <a:bodyPr/>
                    <a:lstStyle/>
                    <a:p>
                      <a:pPr algn="ctr"/>
                      <a:r>
                        <a:rPr lang="en-GB" sz="2000" b="1" dirty="0">
                          <a:solidFill>
                            <a:srgbClr val="203864"/>
                          </a:solidFill>
                        </a:rPr>
                        <a:t>2</a:t>
                      </a:r>
                      <a:endParaRPr lang="en-GB" sz="2000" b="1" dirty="0">
                        <a:solidFill>
                          <a:srgbClr val="203864"/>
                        </a:solidFill>
                        <a:latin typeface="Century Gothic" panose="020B0502020202020204" pitchFamily="34" charset="0"/>
                      </a:endParaRPr>
                    </a:p>
                  </a:txBody>
                  <a:tcPr anchor="ctr"/>
                </a:tc>
                <a:tc>
                  <a:txBody>
                    <a:bodyPr/>
                    <a:lstStyle/>
                    <a:p>
                      <a:pPr algn="l"/>
                      <a:r>
                        <a:rPr lang="en-GB" sz="2000" b="0" dirty="0" err="1">
                          <a:solidFill>
                            <a:schemeClr val="accent5">
                              <a:lumMod val="50000"/>
                            </a:schemeClr>
                          </a:solidFill>
                          <a:latin typeface="Century Gothic" panose="020B0502020202020204" pitchFamily="34" charset="0"/>
                        </a:rPr>
                        <a:t>wie</a:t>
                      </a:r>
                      <a:endParaRPr lang="en-GB" sz="2000" b="0" dirty="0">
                        <a:solidFill>
                          <a:schemeClr val="accent5">
                            <a:lumMod val="50000"/>
                          </a:schemeClr>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2057203793"/>
                  </a:ext>
                </a:extLst>
              </a:tr>
              <a:tr h="834866">
                <a:tc>
                  <a:txBody>
                    <a:bodyPr/>
                    <a:lstStyle/>
                    <a:p>
                      <a:pPr algn="ctr"/>
                      <a:r>
                        <a:rPr lang="en-GB" sz="2000" b="1" dirty="0">
                          <a:solidFill>
                            <a:srgbClr val="203864"/>
                          </a:solidFill>
                        </a:rPr>
                        <a:t>3</a:t>
                      </a:r>
                      <a:endParaRPr lang="en-GB" sz="2000" b="1" dirty="0">
                        <a:solidFill>
                          <a:srgbClr val="203864"/>
                        </a:solidFill>
                        <a:latin typeface="Century Gothic" panose="020B0502020202020204" pitchFamily="34" charset="0"/>
                      </a:endParaRPr>
                    </a:p>
                  </a:txBody>
                  <a:tcPr anchor="ctr"/>
                </a:tc>
                <a:tc>
                  <a:txBody>
                    <a:bodyPr/>
                    <a:lstStyle/>
                    <a:p>
                      <a:pPr algn="l"/>
                      <a:r>
                        <a:rPr lang="en-GB" sz="2000" b="0" dirty="0">
                          <a:solidFill>
                            <a:schemeClr val="accent5">
                              <a:lumMod val="50000"/>
                            </a:schemeClr>
                          </a:solidFill>
                          <a:latin typeface="Century Gothic" panose="020B0502020202020204" pitchFamily="34" charset="0"/>
                        </a:rPr>
                        <a:t>wo</a:t>
                      </a: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3820224318"/>
                  </a:ext>
                </a:extLst>
              </a:tr>
              <a:tr h="834866">
                <a:tc>
                  <a:txBody>
                    <a:bodyPr/>
                    <a:lstStyle/>
                    <a:p>
                      <a:pPr algn="ctr"/>
                      <a:r>
                        <a:rPr lang="en-GB" sz="2000" b="1" dirty="0">
                          <a:solidFill>
                            <a:srgbClr val="203864"/>
                          </a:solidFill>
                        </a:rPr>
                        <a:t>4</a:t>
                      </a:r>
                      <a:endParaRPr lang="en-GB" sz="2000" b="1" dirty="0">
                        <a:solidFill>
                          <a:srgbClr val="203864"/>
                        </a:solidFill>
                        <a:latin typeface="Century Gothic" panose="020B0502020202020204" pitchFamily="34" charset="0"/>
                      </a:endParaRPr>
                    </a:p>
                  </a:txBody>
                  <a:tcPr anchor="ctr"/>
                </a:tc>
                <a:tc>
                  <a:txBody>
                    <a:bodyPr/>
                    <a:lstStyle/>
                    <a:p>
                      <a:pPr algn="l"/>
                      <a:r>
                        <a:rPr lang="en-GB" sz="2000" b="0" dirty="0" err="1">
                          <a:solidFill>
                            <a:schemeClr val="accent5">
                              <a:lumMod val="50000"/>
                            </a:schemeClr>
                          </a:solidFill>
                          <a:latin typeface="Century Gothic" panose="020B0502020202020204" pitchFamily="34" charset="0"/>
                        </a:rPr>
                        <a:t>wohin</a:t>
                      </a:r>
                      <a:endParaRPr lang="en-GB" sz="2000" b="0" dirty="0">
                        <a:solidFill>
                          <a:schemeClr val="accent5">
                            <a:lumMod val="50000"/>
                          </a:schemeClr>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1992794217"/>
                  </a:ext>
                </a:extLst>
              </a:tr>
              <a:tr h="834866">
                <a:tc>
                  <a:txBody>
                    <a:bodyPr/>
                    <a:lstStyle/>
                    <a:p>
                      <a:pPr algn="ctr"/>
                      <a:r>
                        <a:rPr lang="en-GB" sz="2000" b="1" dirty="0">
                          <a:solidFill>
                            <a:srgbClr val="203864"/>
                          </a:solidFill>
                        </a:rPr>
                        <a:t>5</a:t>
                      </a:r>
                      <a:endParaRPr lang="en-GB" sz="2000" b="1" dirty="0">
                        <a:solidFill>
                          <a:srgbClr val="203864"/>
                        </a:solidFill>
                        <a:latin typeface="Century Gothic" panose="020B0502020202020204" pitchFamily="34" charset="0"/>
                      </a:endParaRPr>
                    </a:p>
                  </a:txBody>
                  <a:tcPr anchor="ctr"/>
                </a:tc>
                <a:tc>
                  <a:txBody>
                    <a:bodyPr/>
                    <a:lstStyle/>
                    <a:p>
                      <a:pPr algn="l"/>
                      <a:r>
                        <a:rPr lang="en-GB" sz="2000" b="0" dirty="0" err="1">
                          <a:solidFill>
                            <a:schemeClr val="accent5">
                              <a:lumMod val="50000"/>
                            </a:schemeClr>
                          </a:solidFill>
                          <a:latin typeface="Century Gothic" panose="020B0502020202020204" pitchFamily="34" charset="0"/>
                        </a:rPr>
                        <a:t>wann</a:t>
                      </a:r>
                      <a:endParaRPr lang="en-GB" sz="2000" b="0" dirty="0">
                        <a:solidFill>
                          <a:schemeClr val="accent5">
                            <a:lumMod val="50000"/>
                          </a:schemeClr>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404888800"/>
                  </a:ext>
                </a:extLst>
              </a:tr>
              <a:tr h="834866">
                <a:tc>
                  <a:txBody>
                    <a:bodyPr/>
                    <a:lstStyle/>
                    <a:p>
                      <a:pPr algn="ctr"/>
                      <a:r>
                        <a:rPr lang="en-GB" sz="2000" b="1" dirty="0">
                          <a:solidFill>
                            <a:srgbClr val="203864"/>
                          </a:solidFill>
                        </a:rPr>
                        <a:t>6</a:t>
                      </a:r>
                      <a:endParaRPr lang="en-GB" sz="2000" b="1" dirty="0">
                        <a:solidFill>
                          <a:srgbClr val="203864"/>
                        </a:solidFill>
                        <a:latin typeface="Century Gothic" panose="020B0502020202020204" pitchFamily="34" charset="0"/>
                      </a:endParaRPr>
                    </a:p>
                  </a:txBody>
                  <a:tcPr anchor="ctr"/>
                </a:tc>
                <a:tc>
                  <a:txBody>
                    <a:bodyPr/>
                    <a:lstStyle/>
                    <a:p>
                      <a:pPr algn="l"/>
                      <a:r>
                        <a:rPr lang="en-GB" sz="2000" b="0" dirty="0">
                          <a:solidFill>
                            <a:schemeClr val="accent5">
                              <a:lumMod val="50000"/>
                            </a:schemeClr>
                          </a:solidFill>
                          <a:latin typeface="Century Gothic" panose="020B0502020202020204" pitchFamily="34" charset="0"/>
                        </a:rPr>
                        <a:t>wo</a:t>
                      </a: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3091951630"/>
                  </a:ext>
                </a:extLst>
              </a:tr>
            </a:tbl>
          </a:graphicData>
        </a:graphic>
      </p:graphicFrame>
      <p:pic>
        <p:nvPicPr>
          <p:cNvPr id="29" name="Imagen 25">
            <a:extLst>
              <a:ext uri="{FF2B5EF4-FFF2-40B4-BE49-F238E27FC236}">
                <a16:creationId xmlns:a16="http://schemas.microsoft.com/office/drawing/2014/main" id="{EE557401-C3E3-42D6-9D46-55C92E56645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63360" y="618285"/>
            <a:ext cx="646546" cy="514958"/>
          </a:xfrm>
          <a:prstGeom prst="rect">
            <a:avLst/>
          </a:prstGeom>
        </p:spPr>
      </p:pic>
      <p:sp>
        <p:nvSpPr>
          <p:cNvPr id="30" name="Rectangle 29">
            <a:extLst>
              <a:ext uri="{FF2B5EF4-FFF2-40B4-BE49-F238E27FC236}">
                <a16:creationId xmlns:a16="http://schemas.microsoft.com/office/drawing/2014/main" id="{C4A049B3-430D-4B44-ABA4-1DE3B37F47CB}"/>
              </a:ext>
            </a:extLst>
          </p:cNvPr>
          <p:cNvSpPr/>
          <p:nvPr/>
        </p:nvSpPr>
        <p:spPr>
          <a:xfrm>
            <a:off x="7063540" y="633838"/>
            <a:ext cx="1734770"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was - wo(</a:t>
            </a:r>
            <a:r>
              <a:rPr kumimoji="0" lang="en-GB" sz="1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hin</a:t>
            </a:r>
            <a:r>
              <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br>
              <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br>
            <a:r>
              <a:rPr kumimoji="0" lang="en-GB" sz="1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wie</a:t>
            </a:r>
            <a:r>
              <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 – </a:t>
            </a:r>
            <a:r>
              <a:rPr kumimoji="0" lang="en-GB" sz="1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wann</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1" name="Rectangle 1">
            <a:extLst>
              <a:ext uri="{FF2B5EF4-FFF2-40B4-BE49-F238E27FC236}">
                <a16:creationId xmlns:a16="http://schemas.microsoft.com/office/drawing/2014/main" id="{28270F6C-AD39-48DD-9313-EBE49E21EB89}"/>
              </a:ext>
            </a:extLst>
          </p:cNvPr>
          <p:cNvSpPr/>
          <p:nvPr/>
        </p:nvSpPr>
        <p:spPr>
          <a:xfrm>
            <a:off x="3311715" y="1161446"/>
            <a:ext cx="3016279" cy="1516306"/>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2" name="Text Box 2">
            <a:extLst>
              <a:ext uri="{FF2B5EF4-FFF2-40B4-BE49-F238E27FC236}">
                <a16:creationId xmlns:a16="http://schemas.microsoft.com/office/drawing/2014/main" id="{47AFBB5F-85E8-476F-BEDD-36870D2F4E6A}"/>
              </a:ext>
            </a:extLst>
          </p:cNvPr>
          <p:cNvSpPr txBox="1">
            <a:spLocks noChangeArrowheads="1"/>
          </p:cNvSpPr>
          <p:nvPr/>
        </p:nvSpPr>
        <p:spPr bwMode="auto">
          <a:xfrm>
            <a:off x="3336208" y="1824487"/>
            <a:ext cx="2967292" cy="725520"/>
          </a:xfrm>
          <a:prstGeom prst="rect">
            <a:avLst/>
          </a:prstGeom>
          <a:solidFill>
            <a:schemeClr val="accent4">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Ich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darf</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alleine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mit</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dem</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Auto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fahren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s-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33" name="Text Box 10">
            <a:extLst>
              <a:ext uri="{FF2B5EF4-FFF2-40B4-BE49-F238E27FC236}">
                <a16:creationId xmlns:a16="http://schemas.microsoft.com/office/drawing/2014/main" id="{896D0189-7F70-4979-B80E-BE54FF6ADA63}"/>
              </a:ext>
            </a:extLst>
          </p:cNvPr>
          <p:cNvSpPr txBox="1">
            <a:spLocks noChangeArrowheads="1"/>
          </p:cNvSpPr>
          <p:nvPr/>
        </p:nvSpPr>
        <p:spPr bwMode="auto">
          <a:xfrm>
            <a:off x="3344374" y="1203003"/>
            <a:ext cx="2852992" cy="466987"/>
          </a:xfrm>
          <a:prstGeom prst="rect">
            <a:avLst/>
          </a:prstGeom>
          <a:solidFill>
            <a:schemeClr val="accent4">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2</a:t>
            </a:r>
            <a:endParaRPr kumimoji="0" lang="es-GB" sz="2400" b="0" i="0" u="sng"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3" name="CuadroTexto 44">
            <a:extLst>
              <a:ext uri="{FF2B5EF4-FFF2-40B4-BE49-F238E27FC236}">
                <a16:creationId xmlns:a16="http://schemas.microsoft.com/office/drawing/2014/main" id="{127E1DE0-9651-45AD-AD77-B03F9B2A0298}"/>
              </a:ext>
            </a:extLst>
          </p:cNvPr>
          <p:cNvSpPr txBox="1"/>
          <p:nvPr/>
        </p:nvSpPr>
        <p:spPr>
          <a:xfrm>
            <a:off x="111408" y="364993"/>
            <a:ext cx="162598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A</a:t>
            </a:r>
          </a:p>
        </p:txBody>
      </p:sp>
      <p:sp>
        <p:nvSpPr>
          <p:cNvPr id="15" name="Rectangle 1">
            <a:extLst>
              <a:ext uri="{FF2B5EF4-FFF2-40B4-BE49-F238E27FC236}">
                <a16:creationId xmlns:a16="http://schemas.microsoft.com/office/drawing/2014/main" id="{5C513863-60D8-4908-9A6B-A6F1B3D222C2}"/>
              </a:ext>
            </a:extLst>
          </p:cNvPr>
          <p:cNvSpPr/>
          <p:nvPr/>
        </p:nvSpPr>
        <p:spPr>
          <a:xfrm>
            <a:off x="198957" y="2886047"/>
            <a:ext cx="3016279" cy="1516306"/>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white"/>
                </a:solidFill>
                <a:effectLst/>
                <a:uLnTx/>
                <a:uFillTx/>
                <a:latin typeface="Century Gothic" panose="020F0302020204030204"/>
                <a:ea typeface="+mn-ea"/>
                <a:cs typeface="+mn-cs"/>
              </a:rPr>
              <a:t>I</a:t>
            </a:r>
          </a:p>
        </p:txBody>
      </p:sp>
      <p:sp>
        <p:nvSpPr>
          <p:cNvPr id="16" name="Rectangle 1">
            <a:extLst>
              <a:ext uri="{FF2B5EF4-FFF2-40B4-BE49-F238E27FC236}">
                <a16:creationId xmlns:a16="http://schemas.microsoft.com/office/drawing/2014/main" id="{DE089DCD-C8D3-423D-BDBD-A98AFD73BCB0}"/>
              </a:ext>
            </a:extLst>
          </p:cNvPr>
          <p:cNvSpPr/>
          <p:nvPr/>
        </p:nvSpPr>
        <p:spPr>
          <a:xfrm>
            <a:off x="3344374" y="2903160"/>
            <a:ext cx="3016279" cy="1516306"/>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 name="Rectangle 1">
            <a:extLst>
              <a:ext uri="{FF2B5EF4-FFF2-40B4-BE49-F238E27FC236}">
                <a16:creationId xmlns:a16="http://schemas.microsoft.com/office/drawing/2014/main" id="{A3220027-136C-403D-997C-DE6E3384879C}"/>
              </a:ext>
            </a:extLst>
          </p:cNvPr>
          <p:cNvSpPr/>
          <p:nvPr/>
        </p:nvSpPr>
        <p:spPr>
          <a:xfrm>
            <a:off x="151464" y="4644874"/>
            <a:ext cx="3016279" cy="1516306"/>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 name="Rectangle 1">
            <a:extLst>
              <a:ext uri="{FF2B5EF4-FFF2-40B4-BE49-F238E27FC236}">
                <a16:creationId xmlns:a16="http://schemas.microsoft.com/office/drawing/2014/main" id="{BFDCB3D5-019A-46CE-80BB-8D48A4FC1514}"/>
              </a:ext>
            </a:extLst>
          </p:cNvPr>
          <p:cNvSpPr/>
          <p:nvPr/>
        </p:nvSpPr>
        <p:spPr>
          <a:xfrm>
            <a:off x="3336208" y="4644874"/>
            <a:ext cx="3016279" cy="1516306"/>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9" name="Text Box 10">
            <a:extLst>
              <a:ext uri="{FF2B5EF4-FFF2-40B4-BE49-F238E27FC236}">
                <a16:creationId xmlns:a16="http://schemas.microsoft.com/office/drawing/2014/main" id="{1496A491-370D-4C50-A928-730D0418BD95}"/>
              </a:ext>
            </a:extLst>
          </p:cNvPr>
          <p:cNvSpPr txBox="1">
            <a:spLocks noChangeArrowheads="1"/>
          </p:cNvSpPr>
          <p:nvPr/>
        </p:nvSpPr>
        <p:spPr bwMode="auto">
          <a:xfrm>
            <a:off x="267199" y="2915636"/>
            <a:ext cx="2852992" cy="466987"/>
          </a:xfrm>
          <a:prstGeom prst="rect">
            <a:avLst/>
          </a:prstGeom>
          <a:solidFill>
            <a:schemeClr val="accent4">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3</a:t>
            </a:r>
            <a:endParaRPr kumimoji="0" lang="es-GB" sz="2400" b="0" i="0" u="sng"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0" name="Text Box 10">
            <a:extLst>
              <a:ext uri="{FF2B5EF4-FFF2-40B4-BE49-F238E27FC236}">
                <a16:creationId xmlns:a16="http://schemas.microsoft.com/office/drawing/2014/main" id="{2E09761D-8581-4BC8-AEAE-7237A3A6AA0E}"/>
              </a:ext>
            </a:extLst>
          </p:cNvPr>
          <p:cNvSpPr txBox="1">
            <a:spLocks noChangeArrowheads="1"/>
          </p:cNvSpPr>
          <p:nvPr/>
        </p:nvSpPr>
        <p:spPr bwMode="auto">
          <a:xfrm>
            <a:off x="3395448" y="2945056"/>
            <a:ext cx="1599509" cy="466987"/>
          </a:xfrm>
          <a:prstGeom prst="rect">
            <a:avLst/>
          </a:prstGeom>
          <a:solidFill>
            <a:schemeClr val="accent4">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4</a:t>
            </a:r>
            <a:endParaRPr kumimoji="0" lang="es-GB" sz="2400" b="0" i="0" u="sng"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1" name="Text Box 10">
            <a:extLst>
              <a:ext uri="{FF2B5EF4-FFF2-40B4-BE49-F238E27FC236}">
                <a16:creationId xmlns:a16="http://schemas.microsoft.com/office/drawing/2014/main" id="{93D03109-E024-4B59-9EA7-1329BFD43F7B}"/>
              </a:ext>
            </a:extLst>
          </p:cNvPr>
          <p:cNvSpPr txBox="1">
            <a:spLocks noChangeArrowheads="1"/>
          </p:cNvSpPr>
          <p:nvPr/>
        </p:nvSpPr>
        <p:spPr bwMode="auto">
          <a:xfrm>
            <a:off x="233170" y="4665322"/>
            <a:ext cx="2852992" cy="466987"/>
          </a:xfrm>
          <a:prstGeom prst="rect">
            <a:avLst/>
          </a:prstGeom>
          <a:solidFill>
            <a:schemeClr val="accent4">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5</a:t>
            </a:r>
            <a:endParaRPr kumimoji="0" lang="es-GB" sz="2400" b="0" i="0" u="sng"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2" name="Text Box 10">
            <a:extLst>
              <a:ext uri="{FF2B5EF4-FFF2-40B4-BE49-F238E27FC236}">
                <a16:creationId xmlns:a16="http://schemas.microsoft.com/office/drawing/2014/main" id="{2A90CD3B-4043-4CF5-B7EC-8CADABCE3E23}"/>
              </a:ext>
            </a:extLst>
          </p:cNvPr>
          <p:cNvSpPr txBox="1">
            <a:spLocks noChangeArrowheads="1"/>
          </p:cNvSpPr>
          <p:nvPr/>
        </p:nvSpPr>
        <p:spPr bwMode="auto">
          <a:xfrm>
            <a:off x="3395448" y="4689565"/>
            <a:ext cx="2852992" cy="466987"/>
          </a:xfrm>
          <a:prstGeom prst="rect">
            <a:avLst/>
          </a:prstGeom>
          <a:solidFill>
            <a:schemeClr val="accent4">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6</a:t>
            </a:r>
            <a:endParaRPr kumimoji="0" lang="es-GB" sz="2400" b="0" i="0" u="sng"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3" name="Text Box 2">
            <a:extLst>
              <a:ext uri="{FF2B5EF4-FFF2-40B4-BE49-F238E27FC236}">
                <a16:creationId xmlns:a16="http://schemas.microsoft.com/office/drawing/2014/main" id="{0C5E28E5-A4CE-4CB2-9E44-7E2A32112C8F}"/>
              </a:ext>
            </a:extLst>
          </p:cNvPr>
          <p:cNvSpPr txBox="1">
            <a:spLocks noChangeArrowheads="1"/>
          </p:cNvSpPr>
          <p:nvPr/>
        </p:nvSpPr>
        <p:spPr bwMode="auto">
          <a:xfrm>
            <a:off x="247535" y="3320707"/>
            <a:ext cx="2940394" cy="1054841"/>
          </a:xfrm>
          <a:prstGeom prst="rect">
            <a:avLst/>
          </a:prstGeom>
          <a:solidFill>
            <a:schemeClr val="accent4">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Ich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kann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ohne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dich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nach</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Frankreich</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schwimmen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a:t>
            </a:r>
            <a:endParaRPr kumimoji="0" lang="es-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24" name="Text Box 2">
            <a:extLst>
              <a:ext uri="{FF2B5EF4-FFF2-40B4-BE49-F238E27FC236}">
                <a16:creationId xmlns:a16="http://schemas.microsoft.com/office/drawing/2014/main" id="{84863C4E-B01C-498A-A82D-92F6666C2700}"/>
              </a:ext>
            </a:extLst>
          </p:cNvPr>
          <p:cNvSpPr txBox="1">
            <a:spLocks noChangeArrowheads="1"/>
          </p:cNvSpPr>
          <p:nvPr/>
        </p:nvSpPr>
        <p:spPr bwMode="auto">
          <a:xfrm>
            <a:off x="3549300" y="3340793"/>
            <a:ext cx="2729709" cy="1054841"/>
          </a:xfrm>
          <a:prstGeom prst="rect">
            <a:avLst/>
          </a:prstGeom>
          <a:solidFill>
            <a:schemeClr val="accent4">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Ich muss Einstein um 3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Uhr</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morgens Wasser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geben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a:t>
            </a:r>
            <a:endParaRPr kumimoji="0" lang="es-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25" name="Text Box 2">
            <a:extLst>
              <a:ext uri="{FF2B5EF4-FFF2-40B4-BE49-F238E27FC236}">
                <a16:creationId xmlns:a16="http://schemas.microsoft.com/office/drawing/2014/main" id="{F5DD750C-7558-4807-9697-13C5B2B96280}"/>
              </a:ext>
            </a:extLst>
          </p:cNvPr>
          <p:cNvSpPr txBox="1">
            <a:spLocks noChangeArrowheads="1"/>
          </p:cNvSpPr>
          <p:nvPr/>
        </p:nvSpPr>
        <p:spPr bwMode="auto">
          <a:xfrm>
            <a:off x="258275" y="5079043"/>
            <a:ext cx="2852991" cy="1054841"/>
          </a:xfrm>
          <a:prstGeom prst="rect">
            <a:avLst/>
          </a:prstGeom>
          <a:solidFill>
            <a:schemeClr val="accent4">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Ich will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heute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eine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Geburtstagsparty</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haben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a:t>
            </a:r>
            <a:endParaRPr kumimoji="0" lang="es-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26" name="Text Box 2">
            <a:extLst>
              <a:ext uri="{FF2B5EF4-FFF2-40B4-BE49-F238E27FC236}">
                <a16:creationId xmlns:a16="http://schemas.microsoft.com/office/drawing/2014/main" id="{2C20173B-E6C7-4D7E-AC77-8A4E0C339089}"/>
              </a:ext>
            </a:extLst>
          </p:cNvPr>
          <p:cNvSpPr txBox="1">
            <a:spLocks noChangeArrowheads="1"/>
          </p:cNvSpPr>
          <p:nvPr/>
        </p:nvSpPr>
        <p:spPr bwMode="auto">
          <a:xfrm>
            <a:off x="3413346" y="5075315"/>
            <a:ext cx="2894785" cy="1054841"/>
          </a:xfrm>
          <a:prstGeom prst="rect">
            <a:avLst/>
          </a:prstGeom>
          <a:solidFill>
            <a:schemeClr val="accent4">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Ich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darf</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im</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Schwimmbad</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mein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Buch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lesen</a:t>
            </a:r>
            <a:endParaRPr kumimoji="0" lang="es-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367505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5E5F786F-FE48-7B4A-8559-76A7E69CF2DA}"/>
              </a:ext>
            </a:extLst>
          </p:cNvPr>
          <p:cNvSpPr txBox="1"/>
          <p:nvPr/>
        </p:nvSpPr>
        <p:spPr>
          <a:xfrm>
            <a:off x="141647" y="45827"/>
            <a:ext cx="126509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endPar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6" name="Conector recto 5">
            <a:extLst>
              <a:ext uri="{FF2B5EF4-FFF2-40B4-BE49-F238E27FC236}">
                <a16:creationId xmlns:a16="http://schemas.microsoft.com/office/drawing/2014/main" id="{4B6C6F5F-825A-7C44-B870-6A505723EC9B}"/>
              </a:ext>
            </a:extLst>
          </p:cNvPr>
          <p:cNvCxnSpPr/>
          <p:nvPr/>
        </p:nvCxnSpPr>
        <p:spPr>
          <a:xfrm>
            <a:off x="5687557" y="180971"/>
            <a:ext cx="0" cy="6124366"/>
          </a:xfrm>
          <a:prstGeom prst="line">
            <a:avLst/>
          </a:prstGeom>
          <a:ln w="28575">
            <a:solidFill>
              <a:srgbClr val="115076"/>
            </a:solidFill>
            <a:prstDash val="sysDash"/>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a:xfrm>
            <a:off x="12327924" y="6576187"/>
            <a:ext cx="1517353" cy="281813"/>
          </a:xfrm>
        </p:spPr>
        <p:txBody>
          <a:bodyPr>
            <a:normAutofit/>
          </a:bodyPr>
          <a:lstStyle/>
          <a:p>
            <a:r>
              <a:rPr lang="en-GB" sz="500" dirty="0">
                <a:solidFill>
                  <a:schemeClr val="bg1"/>
                </a:solidFill>
              </a:rPr>
              <a:t>SPRECHEN</a:t>
            </a:r>
          </a:p>
        </p:txBody>
      </p:sp>
      <p:sp>
        <p:nvSpPr>
          <p:cNvPr id="80" name="CuadroTexto 4">
            <a:extLst>
              <a:ext uri="{FF2B5EF4-FFF2-40B4-BE49-F238E27FC236}">
                <a16:creationId xmlns:a16="http://schemas.microsoft.com/office/drawing/2014/main" id="{9E9A5B02-209F-4868-9E7C-FF8DEA37DCE6}"/>
              </a:ext>
            </a:extLst>
          </p:cNvPr>
          <p:cNvSpPr txBox="1"/>
          <p:nvPr/>
        </p:nvSpPr>
        <p:spPr>
          <a:xfrm>
            <a:off x="145116" y="370118"/>
            <a:ext cx="32893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endPar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1" name="CuadroTexto 4">
            <a:extLst>
              <a:ext uri="{FF2B5EF4-FFF2-40B4-BE49-F238E27FC236}">
                <a16:creationId xmlns:a16="http://schemas.microsoft.com/office/drawing/2014/main" id="{23C8D4C8-2478-438E-BDC3-0BE0D71B6CF5}"/>
              </a:ext>
            </a:extLst>
          </p:cNvPr>
          <p:cNvSpPr txBox="1"/>
          <p:nvPr/>
        </p:nvSpPr>
        <p:spPr>
          <a:xfrm>
            <a:off x="5887677" y="436490"/>
            <a:ext cx="32893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endPar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Rectangle 1">
            <a:extLst>
              <a:ext uri="{FF2B5EF4-FFF2-40B4-BE49-F238E27FC236}">
                <a16:creationId xmlns:a16="http://schemas.microsoft.com/office/drawing/2014/main" id="{EFD706E4-203F-48BE-8D61-4C793EFCB85A}"/>
              </a:ext>
            </a:extLst>
          </p:cNvPr>
          <p:cNvSpPr/>
          <p:nvPr/>
        </p:nvSpPr>
        <p:spPr>
          <a:xfrm>
            <a:off x="5922076" y="1112019"/>
            <a:ext cx="3016279" cy="1516306"/>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 name="Text Box 2">
            <a:extLst>
              <a:ext uri="{FF2B5EF4-FFF2-40B4-BE49-F238E27FC236}">
                <a16:creationId xmlns:a16="http://schemas.microsoft.com/office/drawing/2014/main" id="{28299CB1-63E0-4F34-9AAD-66E3D4DA7AA3}"/>
              </a:ext>
            </a:extLst>
          </p:cNvPr>
          <p:cNvSpPr txBox="1">
            <a:spLocks noChangeArrowheads="1"/>
          </p:cNvSpPr>
          <p:nvPr/>
        </p:nvSpPr>
        <p:spPr bwMode="auto">
          <a:xfrm>
            <a:off x="5972410" y="1745972"/>
            <a:ext cx="2852992" cy="725520"/>
          </a:xfrm>
          <a:prstGeom prst="rect">
            <a:avLst/>
          </a:prstGeom>
          <a:solidFill>
            <a:schemeClr val="accent4">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Ich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kann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zehn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Butterbrote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essen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a:t>
            </a:r>
            <a:endParaRPr kumimoji="0" lang="es-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30" name="Text Box 10">
            <a:extLst>
              <a:ext uri="{FF2B5EF4-FFF2-40B4-BE49-F238E27FC236}">
                <a16:creationId xmlns:a16="http://schemas.microsoft.com/office/drawing/2014/main" id="{70CC7435-5608-425D-A7F1-B29AEF37E2C5}"/>
              </a:ext>
            </a:extLst>
          </p:cNvPr>
          <p:cNvSpPr txBox="1">
            <a:spLocks noChangeArrowheads="1"/>
          </p:cNvSpPr>
          <p:nvPr/>
        </p:nvSpPr>
        <p:spPr bwMode="auto">
          <a:xfrm>
            <a:off x="5999522" y="1153576"/>
            <a:ext cx="2852992" cy="466987"/>
          </a:xfrm>
          <a:prstGeom prst="rect">
            <a:avLst/>
          </a:prstGeom>
          <a:solidFill>
            <a:schemeClr val="accent4">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1</a:t>
            </a:r>
            <a:endParaRPr kumimoji="0" lang="es-GB" sz="2400" b="0" i="0" u="sng"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1" name="Rectangle 1">
            <a:extLst>
              <a:ext uri="{FF2B5EF4-FFF2-40B4-BE49-F238E27FC236}">
                <a16:creationId xmlns:a16="http://schemas.microsoft.com/office/drawing/2014/main" id="{82C85E97-1C6A-4A2B-8E7E-CB4FD9264A41}"/>
              </a:ext>
            </a:extLst>
          </p:cNvPr>
          <p:cNvSpPr/>
          <p:nvPr/>
        </p:nvSpPr>
        <p:spPr>
          <a:xfrm>
            <a:off x="9082327" y="1112019"/>
            <a:ext cx="3016279" cy="1516306"/>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2" name="Text Box 2">
            <a:extLst>
              <a:ext uri="{FF2B5EF4-FFF2-40B4-BE49-F238E27FC236}">
                <a16:creationId xmlns:a16="http://schemas.microsoft.com/office/drawing/2014/main" id="{97DA5283-492D-4D8E-BACE-29880F08DE85}"/>
              </a:ext>
            </a:extLst>
          </p:cNvPr>
          <p:cNvSpPr txBox="1">
            <a:spLocks noChangeArrowheads="1"/>
          </p:cNvSpPr>
          <p:nvPr/>
        </p:nvSpPr>
        <p:spPr bwMode="auto">
          <a:xfrm>
            <a:off x="9114986" y="1722377"/>
            <a:ext cx="2934635" cy="725520"/>
          </a:xfrm>
          <a:prstGeom prst="rect">
            <a:avLst/>
          </a:prstGeom>
          <a:solidFill>
            <a:schemeClr val="accent4">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Ich muss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mit</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dem</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Zug in die Stadt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fahren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s-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33" name="Text Box 10">
            <a:extLst>
              <a:ext uri="{FF2B5EF4-FFF2-40B4-BE49-F238E27FC236}">
                <a16:creationId xmlns:a16="http://schemas.microsoft.com/office/drawing/2014/main" id="{36D2FB84-42CB-4A6D-9FBF-B748CE220782}"/>
              </a:ext>
            </a:extLst>
          </p:cNvPr>
          <p:cNvSpPr txBox="1">
            <a:spLocks noChangeArrowheads="1"/>
          </p:cNvSpPr>
          <p:nvPr/>
        </p:nvSpPr>
        <p:spPr bwMode="auto">
          <a:xfrm>
            <a:off x="9114986" y="1153576"/>
            <a:ext cx="2852992" cy="466987"/>
          </a:xfrm>
          <a:prstGeom prst="rect">
            <a:avLst/>
          </a:prstGeom>
          <a:solidFill>
            <a:schemeClr val="accent4">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2</a:t>
            </a:r>
            <a:endParaRPr kumimoji="0" lang="es-GB" sz="2400" b="0" i="0" u="sng"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4" name="Rectangle 1">
            <a:extLst>
              <a:ext uri="{FF2B5EF4-FFF2-40B4-BE49-F238E27FC236}">
                <a16:creationId xmlns:a16="http://schemas.microsoft.com/office/drawing/2014/main" id="{A2742B1F-0EC3-4F9C-80B2-E80E9BCD51CC}"/>
              </a:ext>
            </a:extLst>
          </p:cNvPr>
          <p:cNvSpPr/>
          <p:nvPr/>
        </p:nvSpPr>
        <p:spPr>
          <a:xfrm>
            <a:off x="5969569" y="2836620"/>
            <a:ext cx="3016279" cy="1516306"/>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I</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Ich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soll</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oft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zu</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Hause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helfen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a:t>
            </a:r>
            <a:endParaRPr kumimoji="0" lang="es-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35" name="Rectangle 1">
            <a:extLst>
              <a:ext uri="{FF2B5EF4-FFF2-40B4-BE49-F238E27FC236}">
                <a16:creationId xmlns:a16="http://schemas.microsoft.com/office/drawing/2014/main" id="{FF4D4818-9469-43E9-8F18-2909AC8A52E8}"/>
              </a:ext>
            </a:extLst>
          </p:cNvPr>
          <p:cNvSpPr/>
          <p:nvPr/>
        </p:nvSpPr>
        <p:spPr>
          <a:xfrm>
            <a:off x="9114986" y="2853733"/>
            <a:ext cx="3016279" cy="1516306"/>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6" name="Rectangle 1">
            <a:extLst>
              <a:ext uri="{FF2B5EF4-FFF2-40B4-BE49-F238E27FC236}">
                <a16:creationId xmlns:a16="http://schemas.microsoft.com/office/drawing/2014/main" id="{A378639D-67EF-44C9-8B93-43D3D8CCF010}"/>
              </a:ext>
            </a:extLst>
          </p:cNvPr>
          <p:cNvSpPr/>
          <p:nvPr/>
        </p:nvSpPr>
        <p:spPr>
          <a:xfrm>
            <a:off x="5922076" y="4595447"/>
            <a:ext cx="3016279" cy="1516306"/>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7" name="Rectangle 1">
            <a:extLst>
              <a:ext uri="{FF2B5EF4-FFF2-40B4-BE49-F238E27FC236}">
                <a16:creationId xmlns:a16="http://schemas.microsoft.com/office/drawing/2014/main" id="{B41E12DD-23C2-4DB8-9D91-CC6773819777}"/>
              </a:ext>
            </a:extLst>
          </p:cNvPr>
          <p:cNvSpPr/>
          <p:nvPr/>
        </p:nvSpPr>
        <p:spPr>
          <a:xfrm>
            <a:off x="9106820" y="4595447"/>
            <a:ext cx="3016279" cy="1516306"/>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8" name="Text Box 10">
            <a:extLst>
              <a:ext uri="{FF2B5EF4-FFF2-40B4-BE49-F238E27FC236}">
                <a16:creationId xmlns:a16="http://schemas.microsoft.com/office/drawing/2014/main" id="{1D91E774-A816-4401-A090-F59314218ACF}"/>
              </a:ext>
            </a:extLst>
          </p:cNvPr>
          <p:cNvSpPr txBox="1">
            <a:spLocks noChangeArrowheads="1"/>
          </p:cNvSpPr>
          <p:nvPr/>
        </p:nvSpPr>
        <p:spPr bwMode="auto">
          <a:xfrm>
            <a:off x="6052145" y="2898712"/>
            <a:ext cx="2075397" cy="466987"/>
          </a:xfrm>
          <a:prstGeom prst="rect">
            <a:avLst/>
          </a:prstGeom>
          <a:solidFill>
            <a:schemeClr val="accent4">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3</a:t>
            </a:r>
            <a:endParaRPr kumimoji="0" lang="es-GB" sz="2400" b="0" i="0" u="sng"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9" name="Text Box 10">
            <a:extLst>
              <a:ext uri="{FF2B5EF4-FFF2-40B4-BE49-F238E27FC236}">
                <a16:creationId xmlns:a16="http://schemas.microsoft.com/office/drawing/2014/main" id="{98DE8E24-3FB4-464A-8A7F-E8D3226FA25F}"/>
              </a:ext>
            </a:extLst>
          </p:cNvPr>
          <p:cNvSpPr txBox="1">
            <a:spLocks noChangeArrowheads="1"/>
          </p:cNvSpPr>
          <p:nvPr/>
        </p:nvSpPr>
        <p:spPr bwMode="auto">
          <a:xfrm>
            <a:off x="9158647" y="2911405"/>
            <a:ext cx="1599509" cy="466987"/>
          </a:xfrm>
          <a:prstGeom prst="rect">
            <a:avLst/>
          </a:prstGeom>
          <a:solidFill>
            <a:schemeClr val="accent4">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4</a:t>
            </a:r>
            <a:endParaRPr kumimoji="0" lang="es-GB" sz="2400" b="0" i="0" u="sng"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0" name="Text Box 10">
            <a:extLst>
              <a:ext uri="{FF2B5EF4-FFF2-40B4-BE49-F238E27FC236}">
                <a16:creationId xmlns:a16="http://schemas.microsoft.com/office/drawing/2014/main" id="{1DD0C0C3-83B1-4817-A968-ADE389028AA2}"/>
              </a:ext>
            </a:extLst>
          </p:cNvPr>
          <p:cNvSpPr txBox="1">
            <a:spLocks noChangeArrowheads="1"/>
          </p:cNvSpPr>
          <p:nvPr/>
        </p:nvSpPr>
        <p:spPr bwMode="auto">
          <a:xfrm>
            <a:off x="5972410" y="4652761"/>
            <a:ext cx="2852992" cy="466987"/>
          </a:xfrm>
          <a:prstGeom prst="rect">
            <a:avLst/>
          </a:prstGeom>
          <a:solidFill>
            <a:schemeClr val="accent4">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5</a:t>
            </a:r>
            <a:endParaRPr kumimoji="0" lang="es-GB" sz="2400" b="0" i="0" u="sng"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1" name="Text Box 10">
            <a:extLst>
              <a:ext uri="{FF2B5EF4-FFF2-40B4-BE49-F238E27FC236}">
                <a16:creationId xmlns:a16="http://schemas.microsoft.com/office/drawing/2014/main" id="{FBE9AD2A-64C8-44A3-8230-167DBBD6E63F}"/>
              </a:ext>
            </a:extLst>
          </p:cNvPr>
          <p:cNvSpPr txBox="1">
            <a:spLocks noChangeArrowheads="1"/>
          </p:cNvSpPr>
          <p:nvPr/>
        </p:nvSpPr>
        <p:spPr bwMode="auto">
          <a:xfrm>
            <a:off x="9159558" y="4651973"/>
            <a:ext cx="2852992" cy="466987"/>
          </a:xfrm>
          <a:prstGeom prst="rect">
            <a:avLst/>
          </a:prstGeom>
          <a:solidFill>
            <a:schemeClr val="accent4">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6</a:t>
            </a:r>
            <a:endParaRPr kumimoji="0" lang="es-GB" sz="2400" b="0" i="0" u="sng"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2" name="Text Box 2">
            <a:extLst>
              <a:ext uri="{FF2B5EF4-FFF2-40B4-BE49-F238E27FC236}">
                <a16:creationId xmlns:a16="http://schemas.microsoft.com/office/drawing/2014/main" id="{F597DF97-E85B-41F2-AF51-DFA5000FC35C}"/>
              </a:ext>
            </a:extLst>
          </p:cNvPr>
          <p:cNvSpPr txBox="1">
            <a:spLocks noChangeArrowheads="1"/>
          </p:cNvSpPr>
          <p:nvPr/>
        </p:nvSpPr>
        <p:spPr bwMode="auto">
          <a:xfrm>
            <a:off x="9238289" y="3422650"/>
            <a:ext cx="2729709" cy="725520"/>
          </a:xfrm>
          <a:prstGeom prst="rect">
            <a:avLst/>
          </a:prstGeom>
          <a:solidFill>
            <a:schemeClr val="accent4">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Ich will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mit</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dir</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in die Schule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fliegen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a:t>
            </a:r>
            <a:endParaRPr kumimoji="0" lang="es-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43" name="Text Box 2">
            <a:extLst>
              <a:ext uri="{FF2B5EF4-FFF2-40B4-BE49-F238E27FC236}">
                <a16:creationId xmlns:a16="http://schemas.microsoft.com/office/drawing/2014/main" id="{2543E67C-AFE2-499C-A9F2-988955AE7E77}"/>
              </a:ext>
            </a:extLst>
          </p:cNvPr>
          <p:cNvSpPr txBox="1">
            <a:spLocks noChangeArrowheads="1"/>
          </p:cNvSpPr>
          <p:nvPr/>
        </p:nvSpPr>
        <p:spPr bwMode="auto">
          <a:xfrm>
            <a:off x="6026634" y="5145901"/>
            <a:ext cx="2798768" cy="725520"/>
          </a:xfrm>
          <a:prstGeom prst="rect">
            <a:avLst/>
          </a:prstGeom>
          <a:solidFill>
            <a:schemeClr val="accent4">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Ich muss um elf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Uhr</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r>
              <a:rPr lang="en-GB" sz="2000" dirty="0" err="1">
                <a:solidFill>
                  <a:srgbClr val="5B9BD5">
                    <a:lumMod val="50000"/>
                  </a:srgbClr>
                </a:solidFill>
                <a:latin typeface="Century Gothic" panose="020F0302020204030204"/>
                <a:ea typeface="Calibri" panose="020F0502020204030204" pitchFamily="34" charset="0"/>
                <a:cs typeface="Times New Roman" panose="02020603050405020304" pitchFamily="18" charset="0"/>
              </a:rPr>
              <a:t>zum</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Park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laufen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a:t>
            </a:r>
            <a:endParaRPr kumimoji="0" lang="es-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44" name="Text Box 2">
            <a:extLst>
              <a:ext uri="{FF2B5EF4-FFF2-40B4-BE49-F238E27FC236}">
                <a16:creationId xmlns:a16="http://schemas.microsoft.com/office/drawing/2014/main" id="{51EDCBCE-D6CF-4124-8412-C84C857E837C}"/>
              </a:ext>
            </a:extLst>
          </p:cNvPr>
          <p:cNvSpPr txBox="1">
            <a:spLocks noChangeArrowheads="1"/>
          </p:cNvSpPr>
          <p:nvPr/>
        </p:nvSpPr>
        <p:spPr bwMode="auto">
          <a:xfrm>
            <a:off x="9236480" y="5118960"/>
            <a:ext cx="2690621" cy="725520"/>
          </a:xfrm>
          <a:prstGeom prst="rect">
            <a:avLst/>
          </a:prstGeom>
          <a:solidFill>
            <a:schemeClr val="accent4">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Ich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darf</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in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meinem</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Zimmer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Eis</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essen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a:t>
            </a:r>
            <a:endParaRPr kumimoji="0" lang="es-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graphicFrame>
        <p:nvGraphicFramePr>
          <p:cNvPr id="45" name="Table 44">
            <a:extLst>
              <a:ext uri="{FF2B5EF4-FFF2-40B4-BE49-F238E27FC236}">
                <a16:creationId xmlns:a16="http://schemas.microsoft.com/office/drawing/2014/main" id="{76AEA913-909A-4AF3-9F76-38F49ECE764B}"/>
              </a:ext>
            </a:extLst>
          </p:cNvPr>
          <p:cNvGraphicFramePr>
            <a:graphicFrameLocks noGrp="1"/>
          </p:cNvGraphicFramePr>
          <p:nvPr>
            <p:extLst>
              <p:ext uri="{D42A27DB-BD31-4B8C-83A1-F6EECF244321}">
                <p14:modId xmlns:p14="http://schemas.microsoft.com/office/powerpoint/2010/main" val="1350878465"/>
              </p:ext>
            </p:extLst>
          </p:nvPr>
        </p:nvGraphicFramePr>
        <p:xfrm>
          <a:off x="141647" y="746247"/>
          <a:ext cx="5296837" cy="5559090"/>
        </p:xfrm>
        <a:graphic>
          <a:graphicData uri="http://schemas.openxmlformats.org/drawingml/2006/table">
            <a:tbl>
              <a:tblPr firstRow="1" bandRow="1">
                <a:tableStyleId>{ED083AE6-46FA-4A59-8FB0-9F97EB10719F}</a:tableStyleId>
              </a:tblPr>
              <a:tblGrid>
                <a:gridCol w="364893">
                  <a:extLst>
                    <a:ext uri="{9D8B030D-6E8A-4147-A177-3AD203B41FA5}">
                      <a16:colId xmlns:a16="http://schemas.microsoft.com/office/drawing/2014/main" val="2707976010"/>
                    </a:ext>
                  </a:extLst>
                </a:gridCol>
                <a:gridCol w="1512893">
                  <a:extLst>
                    <a:ext uri="{9D8B030D-6E8A-4147-A177-3AD203B41FA5}">
                      <a16:colId xmlns:a16="http://schemas.microsoft.com/office/drawing/2014/main" val="614538447"/>
                    </a:ext>
                  </a:extLst>
                </a:gridCol>
                <a:gridCol w="3419051">
                  <a:extLst>
                    <a:ext uri="{9D8B030D-6E8A-4147-A177-3AD203B41FA5}">
                      <a16:colId xmlns:a16="http://schemas.microsoft.com/office/drawing/2014/main" val="4052351916"/>
                    </a:ext>
                  </a:extLst>
                </a:gridCol>
              </a:tblGrid>
              <a:tr h="549894">
                <a:tc>
                  <a:txBody>
                    <a:bodyPr/>
                    <a:lstStyle/>
                    <a:p>
                      <a:endParaRPr lang="en-GB" sz="2000" dirty="0">
                        <a:solidFill>
                          <a:schemeClr val="accent5">
                            <a:lumMod val="50000"/>
                          </a:schemeClr>
                        </a:solidFill>
                        <a:latin typeface="Century Gothic" panose="020B0502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solidFill>
                          <a:srgbClr val="002060"/>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rPr>
                        <a:t>Auf </a:t>
                      </a:r>
                      <a:r>
                        <a:rPr lang="en-GB" sz="2000" dirty="0" err="1">
                          <a:solidFill>
                            <a:srgbClr val="002060"/>
                          </a:solidFill>
                        </a:rPr>
                        <a:t>Englisch</a:t>
                      </a:r>
                      <a:endParaRPr lang="en-GB" sz="200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3161571109"/>
                  </a:ext>
                </a:extLst>
              </a:tr>
              <a:tr h="834866">
                <a:tc>
                  <a:txBody>
                    <a:bodyPr/>
                    <a:lstStyle/>
                    <a:p>
                      <a:pPr algn="ctr"/>
                      <a:r>
                        <a:rPr lang="en-GB" sz="2000" b="1" dirty="0">
                          <a:solidFill>
                            <a:srgbClr val="203864"/>
                          </a:solidFill>
                        </a:rPr>
                        <a:t>1</a:t>
                      </a:r>
                      <a:endParaRPr lang="en-GB" sz="2000" b="1" dirty="0">
                        <a:solidFill>
                          <a:srgbClr val="203864"/>
                        </a:solidFill>
                        <a:latin typeface="Century Gothic" panose="020B0502020202020204" pitchFamily="34" charset="0"/>
                      </a:endParaRPr>
                    </a:p>
                  </a:txBody>
                  <a:tcPr anchor="ctr"/>
                </a:tc>
                <a:tc>
                  <a:txBody>
                    <a:bodyPr/>
                    <a:lstStyle/>
                    <a:p>
                      <a:pPr algn="l"/>
                      <a:r>
                        <a:rPr lang="en-GB" sz="2000" b="0" dirty="0">
                          <a:solidFill>
                            <a:schemeClr val="accent5">
                              <a:lumMod val="50000"/>
                            </a:schemeClr>
                          </a:solidFill>
                          <a:latin typeface="Century Gothic" panose="020B0502020202020204" pitchFamily="34" charset="0"/>
                        </a:rPr>
                        <a:t>was</a:t>
                      </a: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791576946"/>
                  </a:ext>
                </a:extLst>
              </a:tr>
              <a:tr h="834866">
                <a:tc>
                  <a:txBody>
                    <a:bodyPr/>
                    <a:lstStyle/>
                    <a:p>
                      <a:pPr algn="ctr"/>
                      <a:r>
                        <a:rPr lang="en-GB" sz="2000" b="1" dirty="0">
                          <a:solidFill>
                            <a:srgbClr val="203864"/>
                          </a:solidFill>
                        </a:rPr>
                        <a:t>2</a:t>
                      </a:r>
                      <a:endParaRPr lang="en-GB" sz="2000" b="1" dirty="0">
                        <a:solidFill>
                          <a:srgbClr val="203864"/>
                        </a:solidFill>
                        <a:latin typeface="Century Gothic" panose="020B0502020202020204" pitchFamily="34" charset="0"/>
                      </a:endParaRPr>
                    </a:p>
                  </a:txBody>
                  <a:tcPr anchor="ctr"/>
                </a:tc>
                <a:tc>
                  <a:txBody>
                    <a:bodyPr/>
                    <a:lstStyle/>
                    <a:p>
                      <a:pPr algn="l"/>
                      <a:r>
                        <a:rPr lang="en-GB" sz="2000" b="0" dirty="0" err="1">
                          <a:solidFill>
                            <a:schemeClr val="accent5">
                              <a:lumMod val="50000"/>
                            </a:schemeClr>
                          </a:solidFill>
                          <a:latin typeface="Century Gothic" panose="020B0502020202020204" pitchFamily="34" charset="0"/>
                        </a:rPr>
                        <a:t>wie</a:t>
                      </a:r>
                      <a:endParaRPr lang="en-GB" sz="2000" b="0" dirty="0">
                        <a:solidFill>
                          <a:schemeClr val="accent5">
                            <a:lumMod val="50000"/>
                          </a:schemeClr>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2057203793"/>
                  </a:ext>
                </a:extLst>
              </a:tr>
              <a:tr h="834866">
                <a:tc>
                  <a:txBody>
                    <a:bodyPr/>
                    <a:lstStyle/>
                    <a:p>
                      <a:pPr algn="ctr"/>
                      <a:r>
                        <a:rPr lang="en-GB" sz="2000" b="1" dirty="0">
                          <a:solidFill>
                            <a:srgbClr val="203864"/>
                          </a:solidFill>
                        </a:rPr>
                        <a:t>3</a:t>
                      </a:r>
                      <a:endParaRPr lang="en-GB" sz="2000" b="1" dirty="0">
                        <a:solidFill>
                          <a:srgbClr val="203864"/>
                        </a:solidFill>
                        <a:latin typeface="Century Gothic" panose="020B0502020202020204" pitchFamily="34" charset="0"/>
                      </a:endParaRPr>
                    </a:p>
                  </a:txBody>
                  <a:tcPr anchor="ctr"/>
                </a:tc>
                <a:tc>
                  <a:txBody>
                    <a:bodyPr/>
                    <a:lstStyle/>
                    <a:p>
                      <a:pPr algn="l"/>
                      <a:r>
                        <a:rPr lang="en-GB" sz="2000" b="0" dirty="0" err="1">
                          <a:solidFill>
                            <a:schemeClr val="accent5">
                              <a:lumMod val="50000"/>
                            </a:schemeClr>
                          </a:solidFill>
                          <a:latin typeface="Century Gothic" panose="020B0502020202020204" pitchFamily="34" charset="0"/>
                        </a:rPr>
                        <a:t>wohin</a:t>
                      </a:r>
                      <a:endParaRPr lang="en-GB" sz="2000" b="0" dirty="0">
                        <a:solidFill>
                          <a:schemeClr val="accent5">
                            <a:lumMod val="50000"/>
                          </a:schemeClr>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3820224318"/>
                  </a:ext>
                </a:extLst>
              </a:tr>
              <a:tr h="834866">
                <a:tc>
                  <a:txBody>
                    <a:bodyPr/>
                    <a:lstStyle/>
                    <a:p>
                      <a:pPr algn="ctr"/>
                      <a:r>
                        <a:rPr lang="en-GB" sz="2000" b="1" dirty="0">
                          <a:solidFill>
                            <a:srgbClr val="203864"/>
                          </a:solidFill>
                        </a:rPr>
                        <a:t>4</a:t>
                      </a:r>
                      <a:endParaRPr lang="en-GB" sz="2000" b="1" dirty="0">
                        <a:solidFill>
                          <a:srgbClr val="203864"/>
                        </a:solidFill>
                        <a:latin typeface="Century Gothic" panose="020B0502020202020204" pitchFamily="34" charset="0"/>
                      </a:endParaRPr>
                    </a:p>
                  </a:txBody>
                  <a:tcPr anchor="ctr"/>
                </a:tc>
                <a:tc>
                  <a:txBody>
                    <a:bodyPr/>
                    <a:lstStyle/>
                    <a:p>
                      <a:pPr algn="l"/>
                      <a:r>
                        <a:rPr lang="en-GB" sz="2000" b="0" dirty="0" err="1">
                          <a:solidFill>
                            <a:schemeClr val="accent5">
                              <a:lumMod val="50000"/>
                            </a:schemeClr>
                          </a:solidFill>
                          <a:latin typeface="Century Gothic" panose="020B0502020202020204" pitchFamily="34" charset="0"/>
                        </a:rPr>
                        <a:t>wann</a:t>
                      </a:r>
                      <a:endParaRPr lang="en-GB" sz="2000" b="0" dirty="0">
                        <a:solidFill>
                          <a:schemeClr val="accent5">
                            <a:lumMod val="50000"/>
                          </a:schemeClr>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1992794217"/>
                  </a:ext>
                </a:extLst>
              </a:tr>
              <a:tr h="834866">
                <a:tc>
                  <a:txBody>
                    <a:bodyPr/>
                    <a:lstStyle/>
                    <a:p>
                      <a:pPr algn="ctr"/>
                      <a:r>
                        <a:rPr lang="en-GB" sz="2000" b="1" dirty="0">
                          <a:solidFill>
                            <a:srgbClr val="203864"/>
                          </a:solidFill>
                        </a:rPr>
                        <a:t>5</a:t>
                      </a:r>
                      <a:endParaRPr lang="en-GB" sz="2000" b="1" dirty="0">
                        <a:solidFill>
                          <a:srgbClr val="203864"/>
                        </a:solidFill>
                        <a:latin typeface="Century Gothic" panose="020B0502020202020204" pitchFamily="34" charset="0"/>
                      </a:endParaRPr>
                    </a:p>
                  </a:txBody>
                  <a:tcPr anchor="ctr"/>
                </a:tc>
                <a:tc>
                  <a:txBody>
                    <a:bodyPr/>
                    <a:lstStyle/>
                    <a:p>
                      <a:pPr algn="l"/>
                      <a:r>
                        <a:rPr lang="en-GB" sz="2000" b="0" dirty="0">
                          <a:solidFill>
                            <a:schemeClr val="accent5">
                              <a:lumMod val="50000"/>
                            </a:schemeClr>
                          </a:solidFill>
                          <a:latin typeface="Century Gothic" panose="020B0502020202020204" pitchFamily="34" charset="0"/>
                        </a:rPr>
                        <a:t>was</a:t>
                      </a: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404888800"/>
                  </a:ext>
                </a:extLst>
              </a:tr>
              <a:tr h="834866">
                <a:tc>
                  <a:txBody>
                    <a:bodyPr/>
                    <a:lstStyle/>
                    <a:p>
                      <a:pPr algn="ctr"/>
                      <a:r>
                        <a:rPr lang="en-GB" sz="2000" b="1" dirty="0">
                          <a:solidFill>
                            <a:srgbClr val="203864"/>
                          </a:solidFill>
                        </a:rPr>
                        <a:t>6</a:t>
                      </a:r>
                      <a:endParaRPr lang="en-GB" sz="2000" b="1" dirty="0">
                        <a:solidFill>
                          <a:srgbClr val="203864"/>
                        </a:solidFill>
                        <a:latin typeface="Century Gothic" panose="020B0502020202020204" pitchFamily="34" charset="0"/>
                      </a:endParaRPr>
                    </a:p>
                  </a:txBody>
                  <a:tcPr anchor="ctr"/>
                </a:tc>
                <a:tc>
                  <a:txBody>
                    <a:bodyPr/>
                    <a:lstStyle/>
                    <a:p>
                      <a:pPr algn="l"/>
                      <a:r>
                        <a:rPr lang="en-GB" sz="2000" b="0" dirty="0">
                          <a:solidFill>
                            <a:schemeClr val="accent5">
                              <a:lumMod val="50000"/>
                            </a:schemeClr>
                          </a:solidFill>
                          <a:latin typeface="Century Gothic" panose="020B0502020202020204" pitchFamily="34" charset="0"/>
                        </a:rPr>
                        <a:t>wo</a:t>
                      </a: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3091951630"/>
                  </a:ext>
                </a:extLst>
              </a:tr>
            </a:tbl>
          </a:graphicData>
        </a:graphic>
      </p:graphicFrame>
      <p:pic>
        <p:nvPicPr>
          <p:cNvPr id="46" name="Imagen 25">
            <a:extLst>
              <a:ext uri="{FF2B5EF4-FFF2-40B4-BE49-F238E27FC236}">
                <a16:creationId xmlns:a16="http://schemas.microsoft.com/office/drawing/2014/main" id="{BC5EFDFB-DF1D-482C-8630-8DE5FD851D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93964" y="653453"/>
            <a:ext cx="646546" cy="514958"/>
          </a:xfrm>
          <a:prstGeom prst="rect">
            <a:avLst/>
          </a:prstGeom>
        </p:spPr>
      </p:pic>
      <p:sp>
        <p:nvSpPr>
          <p:cNvPr id="47" name="Rectangle 46">
            <a:extLst>
              <a:ext uri="{FF2B5EF4-FFF2-40B4-BE49-F238E27FC236}">
                <a16:creationId xmlns:a16="http://schemas.microsoft.com/office/drawing/2014/main" id="{06D25F87-BE29-4C1A-9B6A-773BA40700F6}"/>
              </a:ext>
            </a:extLst>
          </p:cNvPr>
          <p:cNvSpPr/>
          <p:nvPr/>
        </p:nvSpPr>
        <p:spPr>
          <a:xfrm>
            <a:off x="494144" y="669006"/>
            <a:ext cx="1734770"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was - wo(</a:t>
            </a:r>
            <a:r>
              <a:rPr kumimoji="0" lang="en-GB" sz="1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hin</a:t>
            </a:r>
            <a:r>
              <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br>
              <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br>
            <a:r>
              <a:rPr kumimoji="0" lang="en-GB" sz="1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wie</a:t>
            </a:r>
            <a:r>
              <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 – </a:t>
            </a:r>
            <a:r>
              <a:rPr kumimoji="0" lang="en-GB" sz="1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wann</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271494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8184EF71-E871-4FC8-8784-ABBAC931A214}"/>
              </a:ext>
            </a:extLst>
          </p:cNvPr>
          <p:cNvSpPr/>
          <p:nvPr/>
        </p:nvSpPr>
        <p:spPr>
          <a:xfrm>
            <a:off x="10527814"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itle 4">
            <a:extLst>
              <a:ext uri="{FF2B5EF4-FFF2-40B4-BE49-F238E27FC236}">
                <a16:creationId xmlns:a16="http://schemas.microsoft.com/office/drawing/2014/main" id="{B80DD527-7C34-4D75-AFE2-1BD0D2113CF4}"/>
              </a:ext>
            </a:extLst>
          </p:cNvPr>
          <p:cNvSpPr>
            <a:spLocks noGrp="1"/>
          </p:cNvSpPr>
          <p:nvPr>
            <p:ph type="title"/>
          </p:nvPr>
        </p:nvSpPr>
        <p:spPr>
          <a:xfrm>
            <a:off x="10527814" y="232919"/>
            <a:ext cx="1741714" cy="400919"/>
          </a:xfrm>
        </p:spPr>
        <p:txBody>
          <a:bodyPr>
            <a:normAutofit/>
          </a:bodyPr>
          <a:lstStyle/>
          <a:p>
            <a:r>
              <a:rPr lang="en-GB" sz="2000" b="1" dirty="0" err="1">
                <a:solidFill>
                  <a:schemeClr val="bg1"/>
                </a:solidFill>
              </a:rPr>
              <a:t>sprechen</a:t>
            </a:r>
            <a:endParaRPr lang="en-GB" sz="2000" b="1" dirty="0">
              <a:solidFill>
                <a:schemeClr val="bg1"/>
              </a:solidFill>
            </a:endParaRPr>
          </a:p>
        </p:txBody>
      </p:sp>
      <p:graphicFrame>
        <p:nvGraphicFramePr>
          <p:cNvPr id="6" name="Table 5">
            <a:extLst>
              <a:ext uri="{FF2B5EF4-FFF2-40B4-BE49-F238E27FC236}">
                <a16:creationId xmlns:a16="http://schemas.microsoft.com/office/drawing/2014/main" id="{23A57256-683F-4DFE-9E66-9045047D95D4}"/>
              </a:ext>
            </a:extLst>
          </p:cNvPr>
          <p:cNvGraphicFramePr>
            <a:graphicFrameLocks noGrp="1"/>
          </p:cNvGraphicFramePr>
          <p:nvPr>
            <p:extLst>
              <p:ext uri="{D42A27DB-BD31-4B8C-83A1-F6EECF244321}">
                <p14:modId xmlns:p14="http://schemas.microsoft.com/office/powerpoint/2010/main" val="235807107"/>
              </p:ext>
            </p:extLst>
          </p:nvPr>
        </p:nvGraphicFramePr>
        <p:xfrm>
          <a:off x="266089" y="711079"/>
          <a:ext cx="5296837" cy="5559090"/>
        </p:xfrm>
        <a:graphic>
          <a:graphicData uri="http://schemas.openxmlformats.org/drawingml/2006/table">
            <a:tbl>
              <a:tblPr firstRow="1" bandRow="1">
                <a:tableStyleId>{ED083AE6-46FA-4A59-8FB0-9F97EB10719F}</a:tableStyleId>
              </a:tblPr>
              <a:tblGrid>
                <a:gridCol w="364893">
                  <a:extLst>
                    <a:ext uri="{9D8B030D-6E8A-4147-A177-3AD203B41FA5}">
                      <a16:colId xmlns:a16="http://schemas.microsoft.com/office/drawing/2014/main" val="2707976010"/>
                    </a:ext>
                  </a:extLst>
                </a:gridCol>
                <a:gridCol w="1512893">
                  <a:extLst>
                    <a:ext uri="{9D8B030D-6E8A-4147-A177-3AD203B41FA5}">
                      <a16:colId xmlns:a16="http://schemas.microsoft.com/office/drawing/2014/main" val="614538447"/>
                    </a:ext>
                  </a:extLst>
                </a:gridCol>
                <a:gridCol w="3419051">
                  <a:extLst>
                    <a:ext uri="{9D8B030D-6E8A-4147-A177-3AD203B41FA5}">
                      <a16:colId xmlns:a16="http://schemas.microsoft.com/office/drawing/2014/main" val="4052351916"/>
                    </a:ext>
                  </a:extLst>
                </a:gridCol>
              </a:tblGrid>
              <a:tr h="549894">
                <a:tc>
                  <a:txBody>
                    <a:bodyPr/>
                    <a:lstStyle/>
                    <a:p>
                      <a:endParaRPr lang="en-GB" sz="2000" dirty="0">
                        <a:solidFill>
                          <a:schemeClr val="accent5">
                            <a:lumMod val="50000"/>
                          </a:schemeClr>
                        </a:solidFill>
                        <a:latin typeface="Century Gothic" panose="020B0502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solidFill>
                          <a:srgbClr val="002060"/>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rPr>
                        <a:t>Auf </a:t>
                      </a:r>
                      <a:r>
                        <a:rPr lang="en-GB" sz="2000" dirty="0" err="1">
                          <a:solidFill>
                            <a:srgbClr val="002060"/>
                          </a:solidFill>
                        </a:rPr>
                        <a:t>Englisch</a:t>
                      </a:r>
                      <a:endParaRPr lang="en-GB" sz="200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3161571109"/>
                  </a:ext>
                </a:extLst>
              </a:tr>
              <a:tr h="834866">
                <a:tc>
                  <a:txBody>
                    <a:bodyPr/>
                    <a:lstStyle/>
                    <a:p>
                      <a:pPr algn="ctr"/>
                      <a:r>
                        <a:rPr lang="en-GB" sz="2000" b="1" dirty="0">
                          <a:solidFill>
                            <a:srgbClr val="203864"/>
                          </a:solidFill>
                        </a:rPr>
                        <a:t>1</a:t>
                      </a:r>
                      <a:endParaRPr lang="en-GB" sz="2000" b="1" dirty="0">
                        <a:solidFill>
                          <a:srgbClr val="203864"/>
                        </a:solidFill>
                        <a:latin typeface="Century Gothic" panose="020B0502020202020204" pitchFamily="34" charset="0"/>
                      </a:endParaRPr>
                    </a:p>
                  </a:txBody>
                  <a:tcPr anchor="ctr"/>
                </a:tc>
                <a:tc>
                  <a:txBody>
                    <a:bodyPr/>
                    <a:lstStyle/>
                    <a:p>
                      <a:pPr algn="l"/>
                      <a:r>
                        <a:rPr lang="en-US" sz="2000" b="0" dirty="0">
                          <a:solidFill>
                            <a:schemeClr val="accent5">
                              <a:lumMod val="50000"/>
                            </a:schemeClr>
                          </a:solidFill>
                          <a:latin typeface="Century Gothic" panose="020B0502020202020204" pitchFamily="34" charset="0"/>
                        </a:rPr>
                        <a:t>was</a:t>
                      </a:r>
                      <a:endParaRPr lang="en-GB" sz="2000" b="0" dirty="0">
                        <a:solidFill>
                          <a:schemeClr val="accent5">
                            <a:lumMod val="50000"/>
                          </a:schemeClr>
                        </a:solidFill>
                        <a:latin typeface="Century Gothic" panose="020B0502020202020204" pitchFamily="34" charset="0"/>
                      </a:endParaRPr>
                    </a:p>
                  </a:txBody>
                  <a:tcPr anchor="ctr"/>
                </a:tc>
                <a:tc>
                  <a:txBody>
                    <a:bodyPr/>
                    <a:lstStyle/>
                    <a:p>
                      <a:pPr algn="l"/>
                      <a:r>
                        <a:rPr lang="en-US" sz="2000" b="0" dirty="0">
                          <a:solidFill>
                            <a:schemeClr val="accent5">
                              <a:lumMod val="50000"/>
                            </a:schemeClr>
                          </a:solidFill>
                          <a:latin typeface="Century Gothic" panose="020B0502020202020204" pitchFamily="34" charset="0"/>
                        </a:rPr>
                        <a:t>can eat </a:t>
                      </a:r>
                      <a:r>
                        <a:rPr lang="en-US" sz="2000" b="1" dirty="0">
                          <a:solidFill>
                            <a:schemeClr val="accent5">
                              <a:lumMod val="50000"/>
                            </a:schemeClr>
                          </a:solidFill>
                          <a:latin typeface="Century Gothic" panose="020B0502020202020204" pitchFamily="34" charset="0"/>
                        </a:rPr>
                        <a:t>10 sandwiches</a:t>
                      </a:r>
                      <a:endParaRPr lang="en-GB" sz="2000" b="1"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791576946"/>
                  </a:ext>
                </a:extLst>
              </a:tr>
              <a:tr h="834866">
                <a:tc>
                  <a:txBody>
                    <a:bodyPr/>
                    <a:lstStyle/>
                    <a:p>
                      <a:pPr algn="ctr"/>
                      <a:r>
                        <a:rPr lang="en-GB" sz="2000" b="1" dirty="0">
                          <a:solidFill>
                            <a:srgbClr val="203864"/>
                          </a:solidFill>
                        </a:rPr>
                        <a:t>2</a:t>
                      </a:r>
                      <a:endParaRPr lang="en-GB" sz="2000" b="1" dirty="0">
                        <a:solidFill>
                          <a:srgbClr val="203864"/>
                        </a:solidFill>
                        <a:latin typeface="Century Gothic" panose="020B0502020202020204" pitchFamily="34" charset="0"/>
                      </a:endParaRPr>
                    </a:p>
                  </a:txBody>
                  <a:tcPr anchor="ctr"/>
                </a:tc>
                <a:tc>
                  <a:txBody>
                    <a:bodyPr/>
                    <a:lstStyle/>
                    <a:p>
                      <a:pPr algn="l"/>
                      <a:r>
                        <a:rPr lang="en-US" sz="2000" b="0" dirty="0" err="1">
                          <a:solidFill>
                            <a:schemeClr val="accent5">
                              <a:lumMod val="50000"/>
                            </a:schemeClr>
                          </a:solidFill>
                          <a:latin typeface="Century Gothic" panose="020B0502020202020204" pitchFamily="34" charset="0"/>
                        </a:rPr>
                        <a:t>wie</a:t>
                      </a:r>
                      <a:endParaRPr lang="en-GB" sz="2000" b="0" dirty="0">
                        <a:solidFill>
                          <a:schemeClr val="accent5">
                            <a:lumMod val="50000"/>
                          </a:schemeClr>
                        </a:solidFill>
                        <a:latin typeface="Century Gothic" panose="020B0502020202020204" pitchFamily="34" charset="0"/>
                      </a:endParaRPr>
                    </a:p>
                  </a:txBody>
                  <a:tcPr anchor="ctr"/>
                </a:tc>
                <a:tc>
                  <a:txBody>
                    <a:bodyPr/>
                    <a:lstStyle/>
                    <a:p>
                      <a:pPr algn="l"/>
                      <a:r>
                        <a:rPr lang="en-US" sz="2000" b="0" dirty="0">
                          <a:solidFill>
                            <a:schemeClr val="accent5">
                              <a:lumMod val="50000"/>
                            </a:schemeClr>
                          </a:solidFill>
                          <a:latin typeface="Century Gothic" panose="020B0502020202020204" pitchFamily="34" charset="0"/>
                        </a:rPr>
                        <a:t>has to go to town </a:t>
                      </a:r>
                      <a:r>
                        <a:rPr lang="en-US" sz="2000" b="1" dirty="0">
                          <a:solidFill>
                            <a:schemeClr val="accent5">
                              <a:lumMod val="50000"/>
                            </a:schemeClr>
                          </a:solidFill>
                          <a:latin typeface="Century Gothic" panose="020B0502020202020204" pitchFamily="34" charset="0"/>
                        </a:rPr>
                        <a:t>by train</a:t>
                      </a:r>
                      <a:endParaRPr lang="en-GB" sz="2000" b="1"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2057203793"/>
                  </a:ext>
                </a:extLst>
              </a:tr>
              <a:tr h="834866">
                <a:tc>
                  <a:txBody>
                    <a:bodyPr/>
                    <a:lstStyle/>
                    <a:p>
                      <a:pPr algn="ctr"/>
                      <a:r>
                        <a:rPr lang="en-GB" sz="2000" b="1" dirty="0">
                          <a:solidFill>
                            <a:srgbClr val="203864"/>
                          </a:solidFill>
                        </a:rPr>
                        <a:t>3</a:t>
                      </a:r>
                      <a:endParaRPr lang="en-GB" sz="2000" b="1" dirty="0">
                        <a:solidFill>
                          <a:srgbClr val="203864"/>
                        </a:solidFill>
                        <a:latin typeface="Century Gothic" panose="020B0502020202020204" pitchFamily="34" charset="0"/>
                      </a:endParaRPr>
                    </a:p>
                  </a:txBody>
                  <a:tcPr anchor="ctr"/>
                </a:tc>
                <a:tc>
                  <a:txBody>
                    <a:bodyPr/>
                    <a:lstStyle/>
                    <a:p>
                      <a:pPr algn="l"/>
                      <a:r>
                        <a:rPr lang="en-US" sz="2000" b="0" dirty="0">
                          <a:solidFill>
                            <a:schemeClr val="accent5">
                              <a:lumMod val="50000"/>
                            </a:schemeClr>
                          </a:solidFill>
                          <a:latin typeface="Century Gothic" panose="020B0502020202020204" pitchFamily="34" charset="0"/>
                        </a:rPr>
                        <a:t>wo</a:t>
                      </a:r>
                      <a:endParaRPr lang="en-GB" sz="2000" b="0" dirty="0">
                        <a:solidFill>
                          <a:schemeClr val="accent5">
                            <a:lumMod val="50000"/>
                          </a:schemeClr>
                        </a:solidFill>
                        <a:latin typeface="Century Gothic" panose="020B0502020202020204" pitchFamily="34" charset="0"/>
                      </a:endParaRPr>
                    </a:p>
                  </a:txBody>
                  <a:tcPr anchor="ctr"/>
                </a:tc>
                <a:tc>
                  <a:txBody>
                    <a:bodyPr/>
                    <a:lstStyle/>
                    <a:p>
                      <a:pPr algn="l"/>
                      <a:r>
                        <a:rPr lang="en-US" sz="2000" b="0" dirty="0">
                          <a:solidFill>
                            <a:schemeClr val="accent5">
                              <a:lumMod val="50000"/>
                            </a:schemeClr>
                          </a:solidFill>
                          <a:latin typeface="Century Gothic" panose="020B0502020202020204" pitchFamily="34" charset="0"/>
                        </a:rPr>
                        <a:t>should often help </a:t>
                      </a:r>
                      <a:r>
                        <a:rPr lang="en-US" sz="2000" b="1" dirty="0">
                          <a:solidFill>
                            <a:schemeClr val="accent5">
                              <a:lumMod val="50000"/>
                            </a:schemeClr>
                          </a:solidFill>
                          <a:latin typeface="Century Gothic" panose="020B0502020202020204" pitchFamily="34" charset="0"/>
                        </a:rPr>
                        <a:t>at home</a:t>
                      </a:r>
                      <a:endParaRPr lang="en-GB" sz="2000" b="1"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3820224318"/>
                  </a:ext>
                </a:extLst>
              </a:tr>
              <a:tr h="834866">
                <a:tc>
                  <a:txBody>
                    <a:bodyPr/>
                    <a:lstStyle/>
                    <a:p>
                      <a:pPr algn="ctr"/>
                      <a:r>
                        <a:rPr lang="en-GB" sz="2000" b="1" dirty="0">
                          <a:solidFill>
                            <a:srgbClr val="203864"/>
                          </a:solidFill>
                        </a:rPr>
                        <a:t>4</a:t>
                      </a:r>
                      <a:endParaRPr lang="en-GB" sz="2000" b="1" dirty="0">
                        <a:solidFill>
                          <a:srgbClr val="203864"/>
                        </a:solidFill>
                        <a:latin typeface="Century Gothic" panose="020B0502020202020204" pitchFamily="34" charset="0"/>
                      </a:endParaRPr>
                    </a:p>
                  </a:txBody>
                  <a:tcPr anchor="ctr"/>
                </a:tc>
                <a:tc>
                  <a:txBody>
                    <a:bodyPr/>
                    <a:lstStyle/>
                    <a:p>
                      <a:pPr algn="l"/>
                      <a:r>
                        <a:rPr lang="en-US" sz="2000" b="0" dirty="0" err="1">
                          <a:solidFill>
                            <a:schemeClr val="accent5">
                              <a:lumMod val="50000"/>
                            </a:schemeClr>
                          </a:solidFill>
                          <a:latin typeface="Century Gothic" panose="020B0502020202020204" pitchFamily="34" charset="0"/>
                        </a:rPr>
                        <a:t>wohin</a:t>
                      </a:r>
                      <a:endParaRPr lang="en-GB" sz="2000" b="0" dirty="0">
                        <a:solidFill>
                          <a:schemeClr val="accent5">
                            <a:lumMod val="50000"/>
                          </a:schemeClr>
                        </a:solidFill>
                        <a:latin typeface="Century Gothic" panose="020B0502020202020204" pitchFamily="34" charset="0"/>
                      </a:endParaRPr>
                    </a:p>
                  </a:txBody>
                  <a:tcPr anchor="ctr"/>
                </a:tc>
                <a:tc>
                  <a:txBody>
                    <a:bodyPr/>
                    <a:lstStyle/>
                    <a:p>
                      <a:pPr algn="l"/>
                      <a:r>
                        <a:rPr lang="en-US" sz="2000" b="0" dirty="0">
                          <a:solidFill>
                            <a:schemeClr val="accent5">
                              <a:lumMod val="50000"/>
                            </a:schemeClr>
                          </a:solidFill>
                          <a:latin typeface="Century Gothic" panose="020B0502020202020204" pitchFamily="34" charset="0"/>
                        </a:rPr>
                        <a:t>wants to fly with me </a:t>
                      </a:r>
                      <a:r>
                        <a:rPr lang="en-US" sz="2000" b="1" dirty="0">
                          <a:solidFill>
                            <a:schemeClr val="accent5">
                              <a:lumMod val="50000"/>
                            </a:schemeClr>
                          </a:solidFill>
                          <a:latin typeface="Century Gothic" panose="020B0502020202020204" pitchFamily="34" charset="0"/>
                        </a:rPr>
                        <a:t>to school</a:t>
                      </a:r>
                      <a:endParaRPr lang="en-GB" sz="2000" b="1"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1992794217"/>
                  </a:ext>
                </a:extLst>
              </a:tr>
              <a:tr h="834866">
                <a:tc>
                  <a:txBody>
                    <a:bodyPr/>
                    <a:lstStyle/>
                    <a:p>
                      <a:pPr algn="ctr"/>
                      <a:r>
                        <a:rPr lang="en-GB" sz="2000" b="1" dirty="0">
                          <a:solidFill>
                            <a:srgbClr val="203864"/>
                          </a:solidFill>
                        </a:rPr>
                        <a:t>5</a:t>
                      </a:r>
                      <a:endParaRPr lang="en-GB" sz="2000" b="1" dirty="0">
                        <a:solidFill>
                          <a:srgbClr val="203864"/>
                        </a:solidFill>
                        <a:latin typeface="Century Gothic" panose="020B0502020202020204" pitchFamily="34" charset="0"/>
                      </a:endParaRPr>
                    </a:p>
                  </a:txBody>
                  <a:tcPr anchor="ctr"/>
                </a:tc>
                <a:tc>
                  <a:txBody>
                    <a:bodyPr/>
                    <a:lstStyle/>
                    <a:p>
                      <a:pPr algn="l"/>
                      <a:r>
                        <a:rPr lang="en-US" sz="2000" b="0" dirty="0" err="1">
                          <a:solidFill>
                            <a:schemeClr val="accent5">
                              <a:lumMod val="50000"/>
                            </a:schemeClr>
                          </a:solidFill>
                          <a:latin typeface="Century Gothic" panose="020B0502020202020204" pitchFamily="34" charset="0"/>
                        </a:rPr>
                        <a:t>wann</a:t>
                      </a:r>
                      <a:r>
                        <a:rPr lang="en-US" sz="2000" b="0" dirty="0">
                          <a:solidFill>
                            <a:schemeClr val="accent5">
                              <a:lumMod val="50000"/>
                            </a:schemeClr>
                          </a:solidFill>
                          <a:latin typeface="Century Gothic" panose="020B0502020202020204" pitchFamily="34" charset="0"/>
                        </a:rPr>
                        <a:t> </a:t>
                      </a:r>
                      <a:endParaRPr lang="en-GB" sz="2000" b="0" dirty="0">
                        <a:solidFill>
                          <a:schemeClr val="accent5">
                            <a:lumMod val="50000"/>
                          </a:schemeClr>
                        </a:solidFill>
                        <a:latin typeface="Century Gothic" panose="020B0502020202020204" pitchFamily="34" charset="0"/>
                      </a:endParaRPr>
                    </a:p>
                  </a:txBody>
                  <a:tcPr anchor="ctr"/>
                </a:tc>
                <a:tc>
                  <a:txBody>
                    <a:bodyPr/>
                    <a:lstStyle/>
                    <a:p>
                      <a:pPr algn="l"/>
                      <a:r>
                        <a:rPr lang="en-US" sz="2000" b="0" dirty="0">
                          <a:solidFill>
                            <a:schemeClr val="accent5">
                              <a:lumMod val="50000"/>
                            </a:schemeClr>
                          </a:solidFill>
                          <a:latin typeface="Century Gothic" panose="020B0502020202020204" pitchFamily="34" charset="0"/>
                        </a:rPr>
                        <a:t>has to run to the park </a:t>
                      </a:r>
                      <a:r>
                        <a:rPr lang="en-US" sz="2000" b="1" dirty="0">
                          <a:solidFill>
                            <a:schemeClr val="accent5">
                              <a:lumMod val="50000"/>
                            </a:schemeClr>
                          </a:solidFill>
                          <a:latin typeface="Century Gothic" panose="020B0502020202020204" pitchFamily="34" charset="0"/>
                        </a:rPr>
                        <a:t>at 11pm</a:t>
                      </a:r>
                      <a:endParaRPr lang="en-GB" sz="2000" b="1"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404888800"/>
                  </a:ext>
                </a:extLst>
              </a:tr>
              <a:tr h="834866">
                <a:tc>
                  <a:txBody>
                    <a:bodyPr/>
                    <a:lstStyle/>
                    <a:p>
                      <a:pPr algn="ctr"/>
                      <a:r>
                        <a:rPr lang="en-GB" sz="2000" b="1" dirty="0">
                          <a:solidFill>
                            <a:srgbClr val="203864"/>
                          </a:solidFill>
                        </a:rPr>
                        <a:t>6</a:t>
                      </a:r>
                      <a:endParaRPr lang="en-GB" sz="2000" b="1" dirty="0">
                        <a:solidFill>
                          <a:srgbClr val="203864"/>
                        </a:solidFill>
                        <a:latin typeface="Century Gothic" panose="020B0502020202020204" pitchFamily="34" charset="0"/>
                      </a:endParaRPr>
                    </a:p>
                  </a:txBody>
                  <a:tcPr anchor="ctr"/>
                </a:tc>
                <a:tc>
                  <a:txBody>
                    <a:bodyPr/>
                    <a:lstStyle/>
                    <a:p>
                      <a:pPr algn="l"/>
                      <a:r>
                        <a:rPr lang="en-US" sz="2000" b="0" dirty="0">
                          <a:solidFill>
                            <a:schemeClr val="accent5">
                              <a:lumMod val="50000"/>
                            </a:schemeClr>
                          </a:solidFill>
                          <a:latin typeface="Century Gothic" panose="020B0502020202020204" pitchFamily="34" charset="0"/>
                        </a:rPr>
                        <a:t>wo</a:t>
                      </a:r>
                      <a:endParaRPr lang="en-GB" sz="2000" b="0" dirty="0">
                        <a:solidFill>
                          <a:schemeClr val="accent5">
                            <a:lumMod val="50000"/>
                          </a:schemeClr>
                        </a:solidFill>
                        <a:latin typeface="Century Gothic" panose="020B0502020202020204" pitchFamily="34" charset="0"/>
                      </a:endParaRPr>
                    </a:p>
                  </a:txBody>
                  <a:tcPr anchor="ctr"/>
                </a:tc>
                <a:tc>
                  <a:txBody>
                    <a:bodyPr/>
                    <a:lstStyle/>
                    <a:p>
                      <a:pPr algn="l"/>
                      <a:r>
                        <a:rPr lang="en-US" sz="2000" b="0" dirty="0">
                          <a:solidFill>
                            <a:schemeClr val="accent5">
                              <a:lumMod val="50000"/>
                            </a:schemeClr>
                          </a:solidFill>
                          <a:latin typeface="Century Gothic" panose="020B0502020202020204" pitchFamily="34" charset="0"/>
                        </a:rPr>
                        <a:t>allowed to eat ice cream </a:t>
                      </a:r>
                      <a:r>
                        <a:rPr lang="en-US" sz="2000" b="1" dirty="0">
                          <a:solidFill>
                            <a:schemeClr val="accent5">
                              <a:lumMod val="50000"/>
                            </a:schemeClr>
                          </a:solidFill>
                          <a:latin typeface="Century Gothic" panose="020B0502020202020204" pitchFamily="34" charset="0"/>
                        </a:rPr>
                        <a:t>in his/her bedroom</a:t>
                      </a:r>
                      <a:endParaRPr lang="en-GB" sz="2000" b="1"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3091951630"/>
                  </a:ext>
                </a:extLst>
              </a:tr>
            </a:tbl>
          </a:graphicData>
        </a:graphic>
      </p:graphicFrame>
      <p:pic>
        <p:nvPicPr>
          <p:cNvPr id="7" name="Imagen 25">
            <a:extLst>
              <a:ext uri="{FF2B5EF4-FFF2-40B4-BE49-F238E27FC236}">
                <a16:creationId xmlns:a16="http://schemas.microsoft.com/office/drawing/2014/main" id="{74162559-20F8-4A6B-B9D4-21EFE23BEC9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18406" y="618285"/>
            <a:ext cx="646546" cy="514958"/>
          </a:xfrm>
          <a:prstGeom prst="rect">
            <a:avLst/>
          </a:prstGeom>
        </p:spPr>
      </p:pic>
      <p:sp>
        <p:nvSpPr>
          <p:cNvPr id="8" name="Rectangle 7">
            <a:extLst>
              <a:ext uri="{FF2B5EF4-FFF2-40B4-BE49-F238E27FC236}">
                <a16:creationId xmlns:a16="http://schemas.microsoft.com/office/drawing/2014/main" id="{657E4944-7051-4256-92CD-201F21F292BE}"/>
              </a:ext>
            </a:extLst>
          </p:cNvPr>
          <p:cNvSpPr/>
          <p:nvPr/>
        </p:nvSpPr>
        <p:spPr>
          <a:xfrm>
            <a:off x="618586" y="633838"/>
            <a:ext cx="1734770"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was - wo(</a:t>
            </a:r>
            <a:r>
              <a:rPr kumimoji="0" lang="en-GB" sz="1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hin</a:t>
            </a:r>
            <a:r>
              <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br>
              <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br>
            <a:r>
              <a:rPr kumimoji="0" lang="en-GB" sz="1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wie</a:t>
            </a:r>
            <a:r>
              <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 – </a:t>
            </a:r>
            <a:r>
              <a:rPr kumimoji="0" lang="en-GB" sz="1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wann</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graphicFrame>
        <p:nvGraphicFramePr>
          <p:cNvPr id="9" name="Table 8">
            <a:extLst>
              <a:ext uri="{FF2B5EF4-FFF2-40B4-BE49-F238E27FC236}">
                <a16:creationId xmlns:a16="http://schemas.microsoft.com/office/drawing/2014/main" id="{2675E58A-5387-463A-8926-DBA704D99E3B}"/>
              </a:ext>
            </a:extLst>
          </p:cNvPr>
          <p:cNvGraphicFramePr>
            <a:graphicFrameLocks noGrp="1"/>
          </p:cNvGraphicFramePr>
          <p:nvPr>
            <p:extLst>
              <p:ext uri="{D42A27DB-BD31-4B8C-83A1-F6EECF244321}">
                <p14:modId xmlns:p14="http://schemas.microsoft.com/office/powerpoint/2010/main" val="71420289"/>
              </p:ext>
            </p:extLst>
          </p:nvPr>
        </p:nvGraphicFramePr>
        <p:xfrm>
          <a:off x="6152329" y="689641"/>
          <a:ext cx="5421085" cy="5559090"/>
        </p:xfrm>
        <a:graphic>
          <a:graphicData uri="http://schemas.openxmlformats.org/drawingml/2006/table">
            <a:tbl>
              <a:tblPr firstRow="1" bandRow="1">
                <a:tableStyleId>{ED083AE6-46FA-4A59-8FB0-9F97EB10719F}</a:tableStyleId>
              </a:tblPr>
              <a:tblGrid>
                <a:gridCol w="373452">
                  <a:extLst>
                    <a:ext uri="{9D8B030D-6E8A-4147-A177-3AD203B41FA5}">
                      <a16:colId xmlns:a16="http://schemas.microsoft.com/office/drawing/2014/main" val="2707976010"/>
                    </a:ext>
                  </a:extLst>
                </a:gridCol>
                <a:gridCol w="1548381">
                  <a:extLst>
                    <a:ext uri="{9D8B030D-6E8A-4147-A177-3AD203B41FA5}">
                      <a16:colId xmlns:a16="http://schemas.microsoft.com/office/drawing/2014/main" val="614538447"/>
                    </a:ext>
                  </a:extLst>
                </a:gridCol>
                <a:gridCol w="3499252">
                  <a:extLst>
                    <a:ext uri="{9D8B030D-6E8A-4147-A177-3AD203B41FA5}">
                      <a16:colId xmlns:a16="http://schemas.microsoft.com/office/drawing/2014/main" val="4052351916"/>
                    </a:ext>
                  </a:extLst>
                </a:gridCol>
              </a:tblGrid>
              <a:tr h="549894">
                <a:tc>
                  <a:txBody>
                    <a:bodyPr/>
                    <a:lstStyle/>
                    <a:p>
                      <a:endParaRPr lang="en-GB" sz="2000" dirty="0">
                        <a:solidFill>
                          <a:schemeClr val="accent5">
                            <a:lumMod val="50000"/>
                          </a:schemeClr>
                        </a:solidFill>
                        <a:latin typeface="Century Gothic" panose="020B0502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solidFill>
                          <a:srgbClr val="002060"/>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rPr>
                        <a:t>Auf </a:t>
                      </a:r>
                      <a:r>
                        <a:rPr lang="en-GB" sz="2000" dirty="0" err="1">
                          <a:solidFill>
                            <a:srgbClr val="002060"/>
                          </a:solidFill>
                        </a:rPr>
                        <a:t>Englisch</a:t>
                      </a:r>
                      <a:endParaRPr lang="en-GB" sz="200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3161571109"/>
                  </a:ext>
                </a:extLst>
              </a:tr>
              <a:tr h="834866">
                <a:tc>
                  <a:txBody>
                    <a:bodyPr/>
                    <a:lstStyle/>
                    <a:p>
                      <a:pPr algn="ctr"/>
                      <a:r>
                        <a:rPr lang="en-GB" sz="2000" b="1" dirty="0">
                          <a:solidFill>
                            <a:srgbClr val="203864"/>
                          </a:solidFill>
                        </a:rPr>
                        <a:t>1</a:t>
                      </a:r>
                      <a:endParaRPr lang="en-GB" sz="2000" b="1" dirty="0">
                        <a:solidFill>
                          <a:srgbClr val="203864"/>
                        </a:solidFill>
                        <a:latin typeface="Century Gothic" panose="020B0502020202020204" pitchFamily="34" charset="0"/>
                      </a:endParaRPr>
                    </a:p>
                  </a:txBody>
                  <a:tcPr anchor="ctr"/>
                </a:tc>
                <a:tc>
                  <a:txBody>
                    <a:bodyPr/>
                    <a:lstStyle/>
                    <a:p>
                      <a:pPr algn="l"/>
                      <a:r>
                        <a:rPr lang="en-US" sz="2000" b="0" dirty="0">
                          <a:solidFill>
                            <a:schemeClr val="accent5">
                              <a:lumMod val="50000"/>
                            </a:schemeClr>
                          </a:solidFill>
                          <a:latin typeface="Century Gothic" panose="020B0502020202020204" pitchFamily="34" charset="0"/>
                        </a:rPr>
                        <a:t>was</a:t>
                      </a:r>
                      <a:endParaRPr lang="en-GB" sz="2000" b="0" dirty="0">
                        <a:solidFill>
                          <a:schemeClr val="accent5">
                            <a:lumMod val="50000"/>
                          </a:schemeClr>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dirty="0">
                          <a:solidFill>
                            <a:schemeClr val="accent5">
                              <a:lumMod val="50000"/>
                            </a:schemeClr>
                          </a:solidFill>
                          <a:latin typeface="Century Gothic" panose="020B0502020202020204" pitchFamily="34" charset="0"/>
                        </a:rPr>
                        <a:t>should eat </a:t>
                      </a:r>
                      <a:r>
                        <a:rPr lang="en-US" sz="2000" b="1" dirty="0">
                          <a:solidFill>
                            <a:schemeClr val="accent5">
                              <a:lumMod val="50000"/>
                            </a:schemeClr>
                          </a:solidFill>
                          <a:latin typeface="Century Gothic" panose="020B0502020202020204" pitchFamily="34" charset="0"/>
                        </a:rPr>
                        <a:t>fruit </a:t>
                      </a:r>
                      <a:r>
                        <a:rPr lang="en-US" sz="2000" b="0" dirty="0">
                          <a:solidFill>
                            <a:schemeClr val="accent5">
                              <a:lumMod val="50000"/>
                            </a:schemeClr>
                          </a:solidFill>
                          <a:latin typeface="Century Gothic" panose="020B0502020202020204" pitchFamily="34" charset="0"/>
                        </a:rPr>
                        <a:t>more often</a:t>
                      </a:r>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791576946"/>
                  </a:ext>
                </a:extLst>
              </a:tr>
              <a:tr h="834866">
                <a:tc>
                  <a:txBody>
                    <a:bodyPr/>
                    <a:lstStyle/>
                    <a:p>
                      <a:pPr algn="ctr"/>
                      <a:r>
                        <a:rPr lang="en-GB" sz="2000" b="1" dirty="0">
                          <a:solidFill>
                            <a:srgbClr val="203864"/>
                          </a:solidFill>
                        </a:rPr>
                        <a:t>2</a:t>
                      </a:r>
                      <a:endParaRPr lang="en-GB" sz="2000" b="1" dirty="0">
                        <a:solidFill>
                          <a:srgbClr val="203864"/>
                        </a:solidFill>
                        <a:latin typeface="Century Gothic" panose="020B0502020202020204" pitchFamily="34" charset="0"/>
                      </a:endParaRPr>
                    </a:p>
                  </a:txBody>
                  <a:tcPr anchor="ctr"/>
                </a:tc>
                <a:tc>
                  <a:txBody>
                    <a:bodyPr/>
                    <a:lstStyle/>
                    <a:p>
                      <a:pPr algn="l"/>
                      <a:r>
                        <a:rPr lang="en-US" sz="2000" b="0" dirty="0" err="1">
                          <a:solidFill>
                            <a:schemeClr val="accent5">
                              <a:lumMod val="50000"/>
                            </a:schemeClr>
                          </a:solidFill>
                          <a:latin typeface="Century Gothic" panose="020B0502020202020204" pitchFamily="34" charset="0"/>
                        </a:rPr>
                        <a:t>wie</a:t>
                      </a:r>
                      <a:endParaRPr lang="en-GB" sz="2000" b="0" dirty="0">
                        <a:solidFill>
                          <a:schemeClr val="accent5">
                            <a:lumMod val="50000"/>
                          </a:schemeClr>
                        </a:solidFill>
                        <a:latin typeface="Century Gothic" panose="020B0502020202020204" pitchFamily="34" charset="0"/>
                      </a:endParaRPr>
                    </a:p>
                  </a:txBody>
                  <a:tcPr anchor="ctr"/>
                </a:tc>
                <a:tc>
                  <a:txBody>
                    <a:bodyPr/>
                    <a:lstStyle/>
                    <a:p>
                      <a:pPr algn="l"/>
                      <a:r>
                        <a:rPr lang="en-US" sz="2000" b="0" dirty="0">
                          <a:solidFill>
                            <a:schemeClr val="accent5">
                              <a:lumMod val="50000"/>
                            </a:schemeClr>
                          </a:solidFill>
                          <a:latin typeface="Century Gothic" panose="020B0502020202020204" pitchFamily="34" charset="0"/>
                        </a:rPr>
                        <a:t>allowed to drive the car </a:t>
                      </a:r>
                      <a:r>
                        <a:rPr lang="en-US" sz="2000" b="1" dirty="0">
                          <a:solidFill>
                            <a:schemeClr val="accent5">
                              <a:lumMod val="50000"/>
                            </a:schemeClr>
                          </a:solidFill>
                          <a:latin typeface="Century Gothic" panose="020B0502020202020204" pitchFamily="34" charset="0"/>
                        </a:rPr>
                        <a:t>alone</a:t>
                      </a:r>
                      <a:endParaRPr lang="en-GB" sz="2000" b="1"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2057203793"/>
                  </a:ext>
                </a:extLst>
              </a:tr>
              <a:tr h="834866">
                <a:tc>
                  <a:txBody>
                    <a:bodyPr/>
                    <a:lstStyle/>
                    <a:p>
                      <a:pPr algn="ctr"/>
                      <a:r>
                        <a:rPr lang="en-GB" sz="2000" b="1" dirty="0">
                          <a:solidFill>
                            <a:srgbClr val="203864"/>
                          </a:solidFill>
                        </a:rPr>
                        <a:t>3</a:t>
                      </a:r>
                      <a:endParaRPr lang="en-GB" sz="2000" b="1" dirty="0">
                        <a:solidFill>
                          <a:srgbClr val="203864"/>
                        </a:solidFill>
                        <a:latin typeface="Century Gothic" panose="020B0502020202020204" pitchFamily="34" charset="0"/>
                      </a:endParaRPr>
                    </a:p>
                  </a:txBody>
                  <a:tcPr anchor="ctr"/>
                </a:tc>
                <a:tc>
                  <a:txBody>
                    <a:bodyPr/>
                    <a:lstStyle/>
                    <a:p>
                      <a:pPr algn="l"/>
                      <a:r>
                        <a:rPr lang="en-US" sz="2000" b="0" dirty="0" err="1">
                          <a:solidFill>
                            <a:schemeClr val="accent5">
                              <a:lumMod val="50000"/>
                            </a:schemeClr>
                          </a:solidFill>
                          <a:latin typeface="Century Gothic" panose="020B0502020202020204" pitchFamily="34" charset="0"/>
                        </a:rPr>
                        <a:t>wohin</a:t>
                      </a:r>
                      <a:endParaRPr lang="en-GB" sz="2000" b="0" dirty="0">
                        <a:solidFill>
                          <a:schemeClr val="accent5">
                            <a:lumMod val="50000"/>
                          </a:schemeClr>
                        </a:solidFill>
                        <a:latin typeface="Century Gothic" panose="020B0502020202020204" pitchFamily="34" charset="0"/>
                      </a:endParaRPr>
                    </a:p>
                  </a:txBody>
                  <a:tcPr anchor="ctr"/>
                </a:tc>
                <a:tc>
                  <a:txBody>
                    <a:bodyPr/>
                    <a:lstStyle/>
                    <a:p>
                      <a:pPr algn="l"/>
                      <a:r>
                        <a:rPr lang="en-US" sz="2000" b="0" dirty="0">
                          <a:solidFill>
                            <a:schemeClr val="accent5">
                              <a:lumMod val="50000"/>
                            </a:schemeClr>
                          </a:solidFill>
                          <a:latin typeface="Century Gothic" panose="020B0502020202020204" pitchFamily="34" charset="0"/>
                        </a:rPr>
                        <a:t>can swim </a:t>
                      </a:r>
                      <a:r>
                        <a:rPr lang="en-US" sz="2000" b="1" dirty="0">
                          <a:solidFill>
                            <a:schemeClr val="accent5">
                              <a:lumMod val="50000"/>
                            </a:schemeClr>
                          </a:solidFill>
                          <a:latin typeface="Century Gothic" panose="020B0502020202020204" pitchFamily="34" charset="0"/>
                        </a:rPr>
                        <a:t>to France </a:t>
                      </a:r>
                      <a:r>
                        <a:rPr lang="en-US" sz="2000" b="0" dirty="0">
                          <a:solidFill>
                            <a:schemeClr val="accent5">
                              <a:lumMod val="50000"/>
                            </a:schemeClr>
                          </a:solidFill>
                          <a:latin typeface="Century Gothic" panose="020B0502020202020204" pitchFamily="34" charset="0"/>
                        </a:rPr>
                        <a:t>without me</a:t>
                      </a:r>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3820224318"/>
                  </a:ext>
                </a:extLst>
              </a:tr>
              <a:tr h="834866">
                <a:tc>
                  <a:txBody>
                    <a:bodyPr/>
                    <a:lstStyle/>
                    <a:p>
                      <a:pPr algn="ctr"/>
                      <a:r>
                        <a:rPr lang="en-GB" sz="2000" b="1" dirty="0">
                          <a:solidFill>
                            <a:srgbClr val="203864"/>
                          </a:solidFill>
                        </a:rPr>
                        <a:t>4</a:t>
                      </a:r>
                      <a:endParaRPr lang="en-GB" sz="2000" b="1" dirty="0">
                        <a:solidFill>
                          <a:srgbClr val="203864"/>
                        </a:solidFill>
                        <a:latin typeface="Century Gothic" panose="020B0502020202020204" pitchFamily="34" charset="0"/>
                      </a:endParaRPr>
                    </a:p>
                  </a:txBody>
                  <a:tcPr anchor="ctr"/>
                </a:tc>
                <a:tc>
                  <a:txBody>
                    <a:bodyPr/>
                    <a:lstStyle/>
                    <a:p>
                      <a:pPr algn="l"/>
                      <a:r>
                        <a:rPr lang="en-US" sz="2000" b="0" dirty="0" err="1">
                          <a:solidFill>
                            <a:schemeClr val="accent5">
                              <a:lumMod val="50000"/>
                            </a:schemeClr>
                          </a:solidFill>
                          <a:latin typeface="Century Gothic" panose="020B0502020202020204" pitchFamily="34" charset="0"/>
                        </a:rPr>
                        <a:t>wann</a:t>
                      </a:r>
                      <a:endParaRPr lang="en-GB" sz="2000" b="0" dirty="0">
                        <a:solidFill>
                          <a:schemeClr val="accent5">
                            <a:lumMod val="50000"/>
                          </a:schemeClr>
                        </a:solidFill>
                        <a:latin typeface="Century Gothic" panose="020B0502020202020204" pitchFamily="34" charset="0"/>
                      </a:endParaRPr>
                    </a:p>
                  </a:txBody>
                  <a:tcPr anchor="ctr"/>
                </a:tc>
                <a:tc>
                  <a:txBody>
                    <a:bodyPr/>
                    <a:lstStyle/>
                    <a:p>
                      <a:pPr algn="l"/>
                      <a:r>
                        <a:rPr lang="en-US" sz="2000" b="0" dirty="0">
                          <a:solidFill>
                            <a:schemeClr val="accent5">
                              <a:lumMod val="50000"/>
                            </a:schemeClr>
                          </a:solidFill>
                          <a:latin typeface="Century Gothic" panose="020B0502020202020204" pitchFamily="34" charset="0"/>
                        </a:rPr>
                        <a:t>has to give Einstein water </a:t>
                      </a:r>
                      <a:r>
                        <a:rPr lang="en-US" sz="2000" b="1" dirty="0">
                          <a:solidFill>
                            <a:schemeClr val="accent5">
                              <a:lumMod val="50000"/>
                            </a:schemeClr>
                          </a:solidFill>
                          <a:latin typeface="Century Gothic" panose="020B0502020202020204" pitchFamily="34" charset="0"/>
                        </a:rPr>
                        <a:t>at 3am</a:t>
                      </a:r>
                      <a:endParaRPr lang="en-GB" sz="2000" b="1"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1992794217"/>
                  </a:ext>
                </a:extLst>
              </a:tr>
              <a:tr h="834866">
                <a:tc>
                  <a:txBody>
                    <a:bodyPr/>
                    <a:lstStyle/>
                    <a:p>
                      <a:pPr algn="ctr"/>
                      <a:r>
                        <a:rPr lang="en-GB" sz="2000" b="1" dirty="0">
                          <a:solidFill>
                            <a:srgbClr val="203864"/>
                          </a:solidFill>
                        </a:rPr>
                        <a:t>5</a:t>
                      </a:r>
                      <a:endParaRPr lang="en-GB" sz="2000" b="1" dirty="0">
                        <a:solidFill>
                          <a:srgbClr val="203864"/>
                        </a:solidFill>
                        <a:latin typeface="Century Gothic" panose="020B0502020202020204" pitchFamily="34" charset="0"/>
                      </a:endParaRPr>
                    </a:p>
                  </a:txBody>
                  <a:tcPr anchor="ctr"/>
                </a:tc>
                <a:tc>
                  <a:txBody>
                    <a:bodyPr/>
                    <a:lstStyle/>
                    <a:p>
                      <a:pPr algn="l"/>
                      <a:r>
                        <a:rPr lang="en-US" sz="2000" b="0" dirty="0">
                          <a:solidFill>
                            <a:schemeClr val="accent5">
                              <a:lumMod val="50000"/>
                            </a:schemeClr>
                          </a:solidFill>
                          <a:latin typeface="Century Gothic" panose="020B0502020202020204" pitchFamily="34" charset="0"/>
                        </a:rPr>
                        <a:t>was</a:t>
                      </a:r>
                      <a:endParaRPr lang="en-GB" sz="2000" b="0" dirty="0">
                        <a:solidFill>
                          <a:schemeClr val="accent5">
                            <a:lumMod val="50000"/>
                          </a:schemeClr>
                        </a:solidFill>
                        <a:latin typeface="Century Gothic" panose="020B0502020202020204" pitchFamily="34" charset="0"/>
                      </a:endParaRPr>
                    </a:p>
                  </a:txBody>
                  <a:tcPr anchor="ctr"/>
                </a:tc>
                <a:tc>
                  <a:txBody>
                    <a:bodyPr/>
                    <a:lstStyle/>
                    <a:p>
                      <a:pPr algn="l"/>
                      <a:r>
                        <a:rPr lang="en-US" sz="2000" b="0" dirty="0">
                          <a:solidFill>
                            <a:schemeClr val="accent5">
                              <a:lumMod val="50000"/>
                            </a:schemeClr>
                          </a:solidFill>
                          <a:latin typeface="Century Gothic" panose="020B0502020202020204" pitchFamily="34" charset="0"/>
                        </a:rPr>
                        <a:t>wants to have </a:t>
                      </a:r>
                      <a:r>
                        <a:rPr lang="en-US" sz="2000" b="1" dirty="0">
                          <a:solidFill>
                            <a:schemeClr val="accent5">
                              <a:lumMod val="50000"/>
                            </a:schemeClr>
                          </a:solidFill>
                          <a:latin typeface="Century Gothic" panose="020B0502020202020204" pitchFamily="34" charset="0"/>
                        </a:rPr>
                        <a:t>a birthday party</a:t>
                      </a:r>
                      <a:r>
                        <a:rPr lang="en-US" sz="2000" b="0" dirty="0">
                          <a:solidFill>
                            <a:schemeClr val="accent5">
                              <a:lumMod val="50000"/>
                            </a:schemeClr>
                          </a:solidFill>
                          <a:latin typeface="Century Gothic" panose="020B0502020202020204" pitchFamily="34" charset="0"/>
                        </a:rPr>
                        <a:t> today</a:t>
                      </a:r>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404888800"/>
                  </a:ext>
                </a:extLst>
              </a:tr>
              <a:tr h="834866">
                <a:tc>
                  <a:txBody>
                    <a:bodyPr/>
                    <a:lstStyle/>
                    <a:p>
                      <a:pPr algn="ctr"/>
                      <a:r>
                        <a:rPr lang="en-GB" sz="2000" b="1" dirty="0">
                          <a:solidFill>
                            <a:srgbClr val="203864"/>
                          </a:solidFill>
                        </a:rPr>
                        <a:t>6</a:t>
                      </a:r>
                      <a:endParaRPr lang="en-GB" sz="2000" b="1" dirty="0">
                        <a:solidFill>
                          <a:srgbClr val="203864"/>
                        </a:solidFill>
                        <a:latin typeface="Century Gothic" panose="020B0502020202020204" pitchFamily="34" charset="0"/>
                      </a:endParaRPr>
                    </a:p>
                  </a:txBody>
                  <a:tcPr anchor="ctr"/>
                </a:tc>
                <a:tc>
                  <a:txBody>
                    <a:bodyPr/>
                    <a:lstStyle/>
                    <a:p>
                      <a:pPr algn="l"/>
                      <a:r>
                        <a:rPr lang="en-US" sz="2000" b="0" dirty="0">
                          <a:solidFill>
                            <a:schemeClr val="accent5">
                              <a:lumMod val="50000"/>
                            </a:schemeClr>
                          </a:solidFill>
                          <a:latin typeface="Century Gothic" panose="020B0502020202020204" pitchFamily="34" charset="0"/>
                        </a:rPr>
                        <a:t>wo</a:t>
                      </a:r>
                      <a:endParaRPr lang="en-GB" sz="2000" b="0" dirty="0">
                        <a:solidFill>
                          <a:schemeClr val="accent5">
                            <a:lumMod val="50000"/>
                          </a:schemeClr>
                        </a:solidFill>
                        <a:latin typeface="Century Gothic" panose="020B0502020202020204" pitchFamily="34" charset="0"/>
                      </a:endParaRPr>
                    </a:p>
                  </a:txBody>
                  <a:tcPr anchor="ctr"/>
                </a:tc>
                <a:tc>
                  <a:txBody>
                    <a:bodyPr/>
                    <a:lstStyle/>
                    <a:p>
                      <a:pPr algn="l"/>
                      <a:r>
                        <a:rPr lang="en-US" sz="2000" b="0" dirty="0">
                          <a:solidFill>
                            <a:schemeClr val="accent5">
                              <a:lumMod val="50000"/>
                            </a:schemeClr>
                          </a:solidFill>
                          <a:latin typeface="Century Gothic" panose="020B0502020202020204" pitchFamily="34" charset="0"/>
                        </a:rPr>
                        <a:t>allowed to read his/her book </a:t>
                      </a:r>
                      <a:r>
                        <a:rPr lang="en-US" sz="2000" b="1" dirty="0">
                          <a:solidFill>
                            <a:schemeClr val="accent5">
                              <a:lumMod val="50000"/>
                            </a:schemeClr>
                          </a:solidFill>
                          <a:latin typeface="Century Gothic" panose="020B0502020202020204" pitchFamily="34" charset="0"/>
                        </a:rPr>
                        <a:t>in the swimming pool</a:t>
                      </a:r>
                      <a:endParaRPr lang="en-GB" sz="2000" b="1"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3091951630"/>
                  </a:ext>
                </a:extLst>
              </a:tr>
            </a:tbl>
          </a:graphicData>
        </a:graphic>
      </p:graphicFrame>
      <p:pic>
        <p:nvPicPr>
          <p:cNvPr id="10" name="Imagen 25">
            <a:extLst>
              <a:ext uri="{FF2B5EF4-FFF2-40B4-BE49-F238E27FC236}">
                <a16:creationId xmlns:a16="http://schemas.microsoft.com/office/drawing/2014/main" id="{7CC86340-7048-4EB8-B847-01BD6122942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04646" y="596847"/>
            <a:ext cx="646546" cy="514958"/>
          </a:xfrm>
          <a:prstGeom prst="rect">
            <a:avLst/>
          </a:prstGeom>
        </p:spPr>
      </p:pic>
      <p:sp>
        <p:nvSpPr>
          <p:cNvPr id="11" name="Rectangle 10">
            <a:extLst>
              <a:ext uri="{FF2B5EF4-FFF2-40B4-BE49-F238E27FC236}">
                <a16:creationId xmlns:a16="http://schemas.microsoft.com/office/drawing/2014/main" id="{9A2AF61C-106A-457D-A146-A05571E567AA}"/>
              </a:ext>
            </a:extLst>
          </p:cNvPr>
          <p:cNvSpPr/>
          <p:nvPr/>
        </p:nvSpPr>
        <p:spPr>
          <a:xfrm>
            <a:off x="6504826" y="612400"/>
            <a:ext cx="1734770"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was - wo(</a:t>
            </a:r>
            <a:r>
              <a:rPr kumimoji="0" lang="en-GB" sz="1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hin</a:t>
            </a:r>
            <a:r>
              <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br>
              <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br>
            <a:r>
              <a:rPr kumimoji="0" lang="en-GB" sz="1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wie</a:t>
            </a:r>
            <a:r>
              <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 – </a:t>
            </a:r>
            <a:r>
              <a:rPr kumimoji="0" lang="en-GB" sz="1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wann</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2" name="CuadroTexto 44">
            <a:extLst>
              <a:ext uri="{FF2B5EF4-FFF2-40B4-BE49-F238E27FC236}">
                <a16:creationId xmlns:a16="http://schemas.microsoft.com/office/drawing/2014/main" id="{36EDC3C4-F5C1-46D3-8716-091AD3B897BD}"/>
              </a:ext>
            </a:extLst>
          </p:cNvPr>
          <p:cNvSpPr txBox="1"/>
          <p:nvPr/>
        </p:nvSpPr>
        <p:spPr>
          <a:xfrm>
            <a:off x="1136193" y="156399"/>
            <a:ext cx="162598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A</a:t>
            </a:r>
          </a:p>
        </p:txBody>
      </p:sp>
      <p:sp>
        <p:nvSpPr>
          <p:cNvPr id="13" name="CuadroTexto 44">
            <a:extLst>
              <a:ext uri="{FF2B5EF4-FFF2-40B4-BE49-F238E27FC236}">
                <a16:creationId xmlns:a16="http://schemas.microsoft.com/office/drawing/2014/main" id="{8C4D653C-AECC-4D15-8D24-62F8C84DD398}"/>
              </a:ext>
            </a:extLst>
          </p:cNvPr>
          <p:cNvSpPr txBox="1"/>
          <p:nvPr/>
        </p:nvSpPr>
        <p:spPr>
          <a:xfrm>
            <a:off x="7461902" y="156398"/>
            <a:ext cx="162598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B</a:t>
            </a:r>
          </a:p>
        </p:txBody>
      </p:sp>
      <p:sp>
        <p:nvSpPr>
          <p:cNvPr id="14" name="Text Box 2">
            <a:extLst>
              <a:ext uri="{FF2B5EF4-FFF2-40B4-BE49-F238E27FC236}">
                <a16:creationId xmlns:a16="http://schemas.microsoft.com/office/drawing/2014/main" id="{339A9BCA-74B5-4AD2-9F19-48B0FAFAF18D}"/>
              </a:ext>
            </a:extLst>
          </p:cNvPr>
          <p:cNvSpPr txBox="1">
            <a:spLocks noChangeArrowheads="1"/>
          </p:cNvSpPr>
          <p:nvPr/>
        </p:nvSpPr>
        <p:spPr bwMode="auto">
          <a:xfrm>
            <a:off x="8150635" y="1445626"/>
            <a:ext cx="3278403" cy="396199"/>
          </a:xfrm>
          <a:prstGeom prst="rect">
            <a:avLst/>
          </a:prstGeom>
          <a:solidFill>
            <a:schemeClr val="accent4">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s-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170C51BC-C98C-4A52-9DE5-2D8FE2EA6DA4}"/>
              </a:ext>
            </a:extLst>
          </p:cNvPr>
          <p:cNvSpPr txBox="1"/>
          <p:nvPr/>
        </p:nvSpPr>
        <p:spPr>
          <a:xfrm>
            <a:off x="8107860" y="2175646"/>
            <a:ext cx="3038944" cy="64633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 Box 2">
            <a:extLst>
              <a:ext uri="{FF2B5EF4-FFF2-40B4-BE49-F238E27FC236}">
                <a16:creationId xmlns:a16="http://schemas.microsoft.com/office/drawing/2014/main" id="{FCF3F704-7E94-4964-AD80-696CF259DE04}"/>
              </a:ext>
            </a:extLst>
          </p:cNvPr>
          <p:cNvSpPr txBox="1">
            <a:spLocks noChangeArrowheads="1"/>
          </p:cNvSpPr>
          <p:nvPr/>
        </p:nvSpPr>
        <p:spPr bwMode="auto">
          <a:xfrm>
            <a:off x="8150636" y="2940756"/>
            <a:ext cx="3039210" cy="764825"/>
          </a:xfrm>
          <a:prstGeom prst="rect">
            <a:avLst/>
          </a:prstGeom>
          <a:solidFill>
            <a:schemeClr val="accent4">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18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18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77E74A03-E3A0-461D-B5F0-58C7BE9C21B0}"/>
              </a:ext>
            </a:extLst>
          </p:cNvPr>
          <p:cNvSpPr txBox="1"/>
          <p:nvPr/>
        </p:nvSpPr>
        <p:spPr>
          <a:xfrm>
            <a:off x="8150636" y="3885818"/>
            <a:ext cx="3278403" cy="64633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 Box 2">
            <a:extLst>
              <a:ext uri="{FF2B5EF4-FFF2-40B4-BE49-F238E27FC236}">
                <a16:creationId xmlns:a16="http://schemas.microsoft.com/office/drawing/2014/main" id="{C6EEE5B1-5231-4BB6-AEE6-404F6DE6D5C3}"/>
              </a:ext>
            </a:extLst>
          </p:cNvPr>
          <p:cNvSpPr txBox="1">
            <a:spLocks noChangeArrowheads="1"/>
          </p:cNvSpPr>
          <p:nvPr/>
        </p:nvSpPr>
        <p:spPr bwMode="auto">
          <a:xfrm>
            <a:off x="8107860" y="4679074"/>
            <a:ext cx="3243331" cy="622432"/>
          </a:xfrm>
          <a:prstGeom prst="rect">
            <a:avLst/>
          </a:prstGeom>
          <a:solidFill>
            <a:schemeClr val="accent4">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s-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98E7BB6D-5E4A-40C4-BB29-3A839190DE12}"/>
              </a:ext>
            </a:extLst>
          </p:cNvPr>
          <p:cNvSpPr txBox="1"/>
          <p:nvPr/>
        </p:nvSpPr>
        <p:spPr>
          <a:xfrm>
            <a:off x="8107861" y="5536247"/>
            <a:ext cx="3363954" cy="65528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 Box 2">
            <a:extLst>
              <a:ext uri="{FF2B5EF4-FFF2-40B4-BE49-F238E27FC236}">
                <a16:creationId xmlns:a16="http://schemas.microsoft.com/office/drawing/2014/main" id="{578BAE4E-2633-4C5C-9748-14DCB53BD35A}"/>
              </a:ext>
            </a:extLst>
          </p:cNvPr>
          <p:cNvSpPr txBox="1">
            <a:spLocks noChangeArrowheads="1"/>
          </p:cNvSpPr>
          <p:nvPr/>
        </p:nvSpPr>
        <p:spPr bwMode="auto">
          <a:xfrm>
            <a:off x="2212014" y="1378829"/>
            <a:ext cx="3038943" cy="701539"/>
          </a:xfrm>
          <a:prstGeom prst="rect">
            <a:avLst/>
          </a:prstGeom>
          <a:solidFill>
            <a:schemeClr val="accent4">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16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s-GB" sz="16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864434A8-344F-48AA-85D8-1D568F149C8D}"/>
              </a:ext>
            </a:extLst>
          </p:cNvPr>
          <p:cNvSpPr txBox="1"/>
          <p:nvPr/>
        </p:nvSpPr>
        <p:spPr>
          <a:xfrm>
            <a:off x="2198856" y="2225932"/>
            <a:ext cx="3266096" cy="64633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 Box 2">
            <a:extLst>
              <a:ext uri="{FF2B5EF4-FFF2-40B4-BE49-F238E27FC236}">
                <a16:creationId xmlns:a16="http://schemas.microsoft.com/office/drawing/2014/main" id="{77249603-1EA2-4382-A357-F9F1263742B7}"/>
              </a:ext>
            </a:extLst>
          </p:cNvPr>
          <p:cNvSpPr txBox="1">
            <a:spLocks noChangeArrowheads="1"/>
          </p:cNvSpPr>
          <p:nvPr/>
        </p:nvSpPr>
        <p:spPr bwMode="auto">
          <a:xfrm>
            <a:off x="2198856" y="3053379"/>
            <a:ext cx="2964946" cy="701539"/>
          </a:xfrm>
          <a:prstGeom prst="rect">
            <a:avLst/>
          </a:prstGeom>
          <a:solidFill>
            <a:schemeClr val="accent4">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16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s-GB" sz="16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23" name="TextBox 22">
            <a:extLst>
              <a:ext uri="{FF2B5EF4-FFF2-40B4-BE49-F238E27FC236}">
                <a16:creationId xmlns:a16="http://schemas.microsoft.com/office/drawing/2014/main" id="{CEE455CB-A857-456E-81E5-805E83735BFB}"/>
              </a:ext>
            </a:extLst>
          </p:cNvPr>
          <p:cNvSpPr txBox="1"/>
          <p:nvPr/>
        </p:nvSpPr>
        <p:spPr>
          <a:xfrm>
            <a:off x="2198856" y="3862999"/>
            <a:ext cx="3278403" cy="64633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 Box 2">
            <a:extLst>
              <a:ext uri="{FF2B5EF4-FFF2-40B4-BE49-F238E27FC236}">
                <a16:creationId xmlns:a16="http://schemas.microsoft.com/office/drawing/2014/main" id="{EB09E3A2-4BCB-4D0C-9433-AEA1DB30FC71}"/>
              </a:ext>
            </a:extLst>
          </p:cNvPr>
          <p:cNvSpPr txBox="1">
            <a:spLocks noChangeArrowheads="1"/>
          </p:cNvSpPr>
          <p:nvPr/>
        </p:nvSpPr>
        <p:spPr bwMode="auto">
          <a:xfrm>
            <a:off x="2161857" y="4767317"/>
            <a:ext cx="3038944" cy="622432"/>
          </a:xfrm>
          <a:prstGeom prst="rect">
            <a:avLst/>
          </a:prstGeom>
          <a:solidFill>
            <a:schemeClr val="accent4">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s-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25" name="TextBox 24">
            <a:extLst>
              <a:ext uri="{FF2B5EF4-FFF2-40B4-BE49-F238E27FC236}">
                <a16:creationId xmlns:a16="http://schemas.microsoft.com/office/drawing/2014/main" id="{25C815C5-26EB-427F-83EB-6725F8A668CC}"/>
              </a:ext>
            </a:extLst>
          </p:cNvPr>
          <p:cNvSpPr txBox="1"/>
          <p:nvPr/>
        </p:nvSpPr>
        <p:spPr>
          <a:xfrm>
            <a:off x="2161857" y="5547580"/>
            <a:ext cx="3278402" cy="65528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346310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743891" cy="707849"/>
          </a:xfrm>
        </p:spPr>
        <p:txBody>
          <a:bodyPr>
            <a:normAutofit/>
          </a:bodyPr>
          <a:lstStyle/>
          <a:p>
            <a:r>
              <a:rPr lang="en-GB" sz="3600" b="1" dirty="0" err="1">
                <a:solidFill>
                  <a:schemeClr val="bg1"/>
                </a:solidFill>
              </a:rPr>
              <a:t>Fragen</a:t>
            </a:r>
            <a:r>
              <a:rPr lang="en-GB" sz="3600" b="1" dirty="0">
                <a:solidFill>
                  <a:schemeClr val="bg1"/>
                </a:solidFill>
              </a:rPr>
              <a:t> und </a:t>
            </a:r>
            <a:r>
              <a:rPr lang="en-GB" sz="3600" b="1" dirty="0" err="1">
                <a:solidFill>
                  <a:schemeClr val="bg1"/>
                </a:solidFill>
              </a:rPr>
              <a:t>Antworten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CuadroTexto 44">
            <a:extLst>
              <a:ext uri="{FF2B5EF4-FFF2-40B4-BE49-F238E27FC236}">
                <a16:creationId xmlns:a16="http://schemas.microsoft.com/office/drawing/2014/main" id="{3C9EE628-F105-4FE6-AE77-F8253AF193D8}"/>
              </a:ext>
            </a:extLst>
          </p:cNvPr>
          <p:cNvSpPr txBox="1"/>
          <p:nvPr/>
        </p:nvSpPr>
        <p:spPr>
          <a:xfrm>
            <a:off x="145979" y="1171811"/>
            <a:ext cx="12165764" cy="430887"/>
          </a:xfrm>
          <a:prstGeom prst="rect">
            <a:avLst/>
          </a:prstGeom>
          <a:noFill/>
        </p:spPr>
        <p:txBody>
          <a:bodyPr wrap="square" rtlCol="0">
            <a:spAutoFit/>
          </a:bodyPr>
          <a:lstStyle/>
          <a:p>
            <a:r>
              <a:rPr lang="en-GB" sz="2200" dirty="0">
                <a:solidFill>
                  <a:schemeClr val="accent5">
                    <a:lumMod val="50000"/>
                  </a:schemeClr>
                </a:solidFill>
              </a:rPr>
              <a:t>Person A: </a:t>
            </a:r>
            <a:r>
              <a:rPr lang="en-GB" sz="2200" dirty="0" err="1">
                <a:solidFill>
                  <a:schemeClr val="accent5">
                    <a:lumMod val="50000"/>
                  </a:schemeClr>
                </a:solidFill>
              </a:rPr>
              <a:t>spricht</a:t>
            </a:r>
            <a:r>
              <a:rPr lang="en-GB" sz="2200" dirty="0">
                <a:solidFill>
                  <a:schemeClr val="accent5">
                    <a:lumMod val="50000"/>
                  </a:schemeClr>
                </a:solidFill>
              </a:rPr>
              <a:t> auf Deutsch. </a:t>
            </a:r>
            <a:r>
              <a:rPr lang="en-GB" sz="2200" i="1" dirty="0">
                <a:solidFill>
                  <a:schemeClr val="accent5">
                    <a:lumMod val="50000"/>
                  </a:schemeClr>
                </a:solidFill>
              </a:rPr>
              <a:t>(Read the sentence but </a:t>
            </a:r>
            <a:r>
              <a:rPr lang="en-GB" sz="2200" b="1" i="1" dirty="0">
                <a:solidFill>
                  <a:schemeClr val="accent5">
                    <a:lumMod val="50000"/>
                  </a:schemeClr>
                </a:solidFill>
              </a:rPr>
              <a:t>change the order </a:t>
            </a:r>
            <a:r>
              <a:rPr lang="en-GB" sz="2200" i="1" dirty="0">
                <a:solidFill>
                  <a:schemeClr val="accent5">
                    <a:lumMod val="50000"/>
                  </a:schemeClr>
                </a:solidFill>
              </a:rPr>
              <a:t>for emphasis.)</a:t>
            </a:r>
          </a:p>
        </p:txBody>
      </p:sp>
      <p:sp>
        <p:nvSpPr>
          <p:cNvPr id="9" name="CuadroTexto 45">
            <a:extLst>
              <a:ext uri="{FF2B5EF4-FFF2-40B4-BE49-F238E27FC236}">
                <a16:creationId xmlns:a16="http://schemas.microsoft.com/office/drawing/2014/main" id="{73885EB2-FC3C-4335-BC30-CC3D37967812}"/>
              </a:ext>
            </a:extLst>
          </p:cNvPr>
          <p:cNvSpPr txBox="1"/>
          <p:nvPr/>
        </p:nvSpPr>
        <p:spPr>
          <a:xfrm>
            <a:off x="145979" y="1579582"/>
            <a:ext cx="11438009" cy="769441"/>
          </a:xfrm>
          <a:prstGeom prst="rect">
            <a:avLst/>
          </a:prstGeom>
          <a:noFill/>
        </p:spPr>
        <p:txBody>
          <a:bodyPr wrap="square" rtlCol="0">
            <a:spAutoFit/>
          </a:bodyPr>
          <a:lstStyle/>
          <a:p>
            <a:r>
              <a:rPr lang="en-GB" sz="2200" dirty="0">
                <a:solidFill>
                  <a:schemeClr val="accent5">
                    <a:lumMod val="50000"/>
                  </a:schemeClr>
                </a:solidFill>
              </a:rPr>
              <a:t>Person B: </a:t>
            </a:r>
            <a:r>
              <a:rPr lang="en-GB" sz="2200" dirty="0" err="1">
                <a:solidFill>
                  <a:schemeClr val="accent5">
                    <a:lumMod val="50000"/>
                  </a:schemeClr>
                </a:solidFill>
              </a:rPr>
              <a:t>stellt</a:t>
            </a:r>
            <a:r>
              <a:rPr lang="en-GB" sz="2200" dirty="0">
                <a:solidFill>
                  <a:schemeClr val="accent5">
                    <a:lumMod val="50000"/>
                  </a:schemeClr>
                </a:solidFill>
              </a:rPr>
              <a:t> </a:t>
            </a:r>
            <a:r>
              <a:rPr lang="en-GB" sz="2200" dirty="0" err="1">
                <a:solidFill>
                  <a:schemeClr val="accent5">
                    <a:lumMod val="50000"/>
                  </a:schemeClr>
                </a:solidFill>
              </a:rPr>
              <a:t>eine</a:t>
            </a:r>
            <a:r>
              <a:rPr lang="en-GB" sz="2200" dirty="0">
                <a:solidFill>
                  <a:schemeClr val="accent5">
                    <a:lumMod val="50000"/>
                  </a:schemeClr>
                </a:solidFill>
              </a:rPr>
              <a:t> </a:t>
            </a:r>
            <a:r>
              <a:rPr lang="en-GB" sz="2200" dirty="0" err="1">
                <a:solidFill>
                  <a:schemeClr val="accent5">
                    <a:lumMod val="50000"/>
                  </a:schemeClr>
                </a:solidFill>
              </a:rPr>
              <a:t>Frage</a:t>
            </a:r>
            <a:r>
              <a:rPr lang="en-GB" sz="2200" dirty="0">
                <a:solidFill>
                  <a:schemeClr val="accent5">
                    <a:lumMod val="50000"/>
                  </a:schemeClr>
                </a:solidFill>
              </a:rPr>
              <a:t> auf Deutsch. </a:t>
            </a:r>
            <a:br>
              <a:rPr lang="en-GB" sz="2200" dirty="0">
                <a:solidFill>
                  <a:schemeClr val="accent5">
                    <a:lumMod val="50000"/>
                  </a:schemeClr>
                </a:solidFill>
              </a:rPr>
            </a:br>
            <a:r>
              <a:rPr lang="en-GB" sz="2200" i="1" dirty="0">
                <a:solidFill>
                  <a:schemeClr val="accent5">
                    <a:lumMod val="50000"/>
                  </a:schemeClr>
                </a:solidFill>
              </a:rPr>
              <a:t>(Ask the question to double-check. You can’t believe what you heard!) </a:t>
            </a:r>
          </a:p>
        </p:txBody>
      </p:sp>
      <p:sp>
        <p:nvSpPr>
          <p:cNvPr id="10" name="Rectangle 1">
            <a:extLst>
              <a:ext uri="{FF2B5EF4-FFF2-40B4-BE49-F238E27FC236}">
                <a16:creationId xmlns:a16="http://schemas.microsoft.com/office/drawing/2014/main" id="{E7D66F65-895D-447E-9045-8EA1E64878E2}"/>
              </a:ext>
            </a:extLst>
          </p:cNvPr>
          <p:cNvSpPr/>
          <p:nvPr/>
        </p:nvSpPr>
        <p:spPr>
          <a:xfrm>
            <a:off x="245953" y="4379551"/>
            <a:ext cx="5109818" cy="1764394"/>
          </a:xfrm>
          <a:prstGeom prst="rect">
            <a:avLst/>
          </a:prstGeom>
          <a:solidFill>
            <a:srgbClr val="FFF4E7"/>
          </a:solidFill>
          <a:ln w="381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11" name="Text Box 2">
            <a:extLst>
              <a:ext uri="{FF2B5EF4-FFF2-40B4-BE49-F238E27FC236}">
                <a16:creationId xmlns:a16="http://schemas.microsoft.com/office/drawing/2014/main" id="{8BBFD018-7B8F-446A-A6B0-5E6098563608}"/>
              </a:ext>
            </a:extLst>
          </p:cNvPr>
          <p:cNvSpPr txBox="1">
            <a:spLocks noChangeArrowheads="1"/>
          </p:cNvSpPr>
          <p:nvPr/>
        </p:nvSpPr>
        <p:spPr bwMode="auto">
          <a:xfrm>
            <a:off x="245953" y="5000428"/>
            <a:ext cx="5109818" cy="978538"/>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800" dirty="0">
                <a:solidFill>
                  <a:schemeClr val="accent1">
                    <a:lumMod val="50000"/>
                  </a:schemeClr>
                </a:solidFill>
                <a:ea typeface="Calibri" panose="020F0502020204030204" pitchFamily="34" charset="0"/>
                <a:cs typeface="Times New Roman" panose="02020603050405020304" pitchFamily="18" charset="0"/>
              </a:rPr>
              <a:t>Ich muss um </a:t>
            </a:r>
            <a:r>
              <a:rPr lang="en-GB" sz="2800" dirty="0" err="1">
                <a:solidFill>
                  <a:schemeClr val="accent1">
                    <a:lumMod val="50000"/>
                  </a:schemeClr>
                </a:solidFill>
                <a:ea typeface="Calibri" panose="020F0502020204030204" pitchFamily="34" charset="0"/>
                <a:cs typeface="Times New Roman" panose="02020603050405020304" pitchFamily="18" charset="0"/>
              </a:rPr>
              <a:t>sechs</a:t>
            </a:r>
            <a:r>
              <a:rPr lang="en-GB" sz="2800" dirty="0">
                <a:solidFill>
                  <a:schemeClr val="accent1">
                    <a:lumMod val="50000"/>
                  </a:schemeClr>
                </a:solidFill>
                <a:ea typeface="Calibri" panose="020F0502020204030204" pitchFamily="34" charset="0"/>
                <a:cs typeface="Times New Roman" panose="02020603050405020304" pitchFamily="18" charset="0"/>
              </a:rPr>
              <a:t> </a:t>
            </a:r>
            <a:r>
              <a:rPr lang="en-GB" sz="2800" dirty="0" err="1">
                <a:solidFill>
                  <a:schemeClr val="accent1">
                    <a:lumMod val="50000"/>
                  </a:schemeClr>
                </a:solidFill>
                <a:ea typeface="Calibri" panose="020F0502020204030204" pitchFamily="34" charset="0"/>
                <a:cs typeface="Times New Roman" panose="02020603050405020304" pitchFamily="18" charset="0"/>
              </a:rPr>
              <a:t>Uhr</a:t>
            </a:r>
            <a:r>
              <a:rPr lang="en-GB" sz="2800" dirty="0">
                <a:solidFill>
                  <a:schemeClr val="accent1">
                    <a:lumMod val="50000"/>
                  </a:schemeClr>
                </a:solidFill>
                <a:ea typeface="Calibri" panose="020F0502020204030204" pitchFamily="34" charset="0"/>
                <a:cs typeface="Times New Roman" panose="02020603050405020304" pitchFamily="18" charset="0"/>
              </a:rPr>
              <a:t> in die Schule </a:t>
            </a:r>
            <a:r>
              <a:rPr lang="en-GB" sz="2800" dirty="0" err="1">
                <a:solidFill>
                  <a:schemeClr val="accent1">
                    <a:lumMod val="50000"/>
                  </a:schemeClr>
                </a:solidFill>
                <a:ea typeface="Calibri" panose="020F0502020204030204" pitchFamily="34" charset="0"/>
                <a:cs typeface="Times New Roman" panose="02020603050405020304" pitchFamily="18" charset="0"/>
              </a:rPr>
              <a:t>gehen</a:t>
            </a:r>
            <a:r>
              <a:rPr lang="en-GB" sz="2800" dirty="0">
                <a:solidFill>
                  <a:schemeClr val="accent1">
                    <a:lumMod val="50000"/>
                  </a:schemeClr>
                </a:solidFill>
                <a:ea typeface="Calibri" panose="020F0502020204030204" pitchFamily="34" charset="0"/>
                <a:cs typeface="Times New Roman" panose="02020603050405020304" pitchFamily="18" charset="0"/>
              </a:rPr>
              <a:t>.</a:t>
            </a:r>
            <a:endParaRPr lang="es-GB" sz="2800" dirty="0">
              <a:solidFill>
                <a:schemeClr val="accent1">
                  <a:lumMod val="50000"/>
                </a:schemeClr>
              </a:solidFill>
              <a:effectLst/>
              <a:ea typeface="Calibri" panose="020F0502020204030204" pitchFamily="34" charset="0"/>
              <a:cs typeface="Times New Roman" panose="02020603050405020304" pitchFamily="18" charset="0"/>
            </a:endParaRPr>
          </a:p>
        </p:txBody>
      </p:sp>
      <p:sp>
        <p:nvSpPr>
          <p:cNvPr id="12" name="Text Box 10">
            <a:extLst>
              <a:ext uri="{FF2B5EF4-FFF2-40B4-BE49-F238E27FC236}">
                <a16:creationId xmlns:a16="http://schemas.microsoft.com/office/drawing/2014/main" id="{7B2AE0A8-FA57-4109-ACE8-B765527D198E}"/>
              </a:ext>
            </a:extLst>
          </p:cNvPr>
          <p:cNvSpPr txBox="1">
            <a:spLocks noChangeArrowheads="1"/>
          </p:cNvSpPr>
          <p:nvPr/>
        </p:nvSpPr>
        <p:spPr bwMode="auto">
          <a:xfrm>
            <a:off x="294940" y="4406981"/>
            <a:ext cx="4999074" cy="466987"/>
          </a:xfrm>
          <a:prstGeom prst="rect">
            <a:avLst/>
          </a:prstGeom>
          <a:solidFill>
            <a:srgbClr val="FFF4E7"/>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400" b="1" dirty="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1  </a:t>
            </a:r>
            <a:r>
              <a:rPr lang="en-GB" sz="2400" b="1" u="sng" dirty="0" err="1">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wann</a:t>
            </a:r>
            <a:endParaRPr lang="es-GB" sz="2400" u="sng"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CuadroTexto 44">
            <a:extLst>
              <a:ext uri="{FF2B5EF4-FFF2-40B4-BE49-F238E27FC236}">
                <a16:creationId xmlns:a16="http://schemas.microsoft.com/office/drawing/2014/main" id="{B201A3CA-1AD2-4113-B2E7-AF45D0781737}"/>
              </a:ext>
            </a:extLst>
          </p:cNvPr>
          <p:cNvSpPr txBox="1"/>
          <p:nvPr/>
        </p:nvSpPr>
        <p:spPr>
          <a:xfrm>
            <a:off x="190112" y="3002243"/>
            <a:ext cx="1625988" cy="430887"/>
          </a:xfrm>
          <a:prstGeom prst="rect">
            <a:avLst/>
          </a:prstGeom>
          <a:noFill/>
        </p:spPr>
        <p:txBody>
          <a:bodyPr wrap="square" rtlCol="0">
            <a:spAutoFit/>
          </a:bodyPr>
          <a:lstStyle/>
          <a:p>
            <a:r>
              <a:rPr lang="en-GB" sz="2200" b="1" dirty="0">
                <a:solidFill>
                  <a:schemeClr val="accent5">
                    <a:lumMod val="50000"/>
                  </a:schemeClr>
                </a:solidFill>
              </a:rPr>
              <a:t>Person A</a:t>
            </a:r>
          </a:p>
        </p:txBody>
      </p:sp>
      <p:sp>
        <p:nvSpPr>
          <p:cNvPr id="14" name="Rounded Rectangular Callout 1">
            <a:extLst>
              <a:ext uri="{FF2B5EF4-FFF2-40B4-BE49-F238E27FC236}">
                <a16:creationId xmlns:a16="http://schemas.microsoft.com/office/drawing/2014/main" id="{239B7447-2BE3-4D40-8953-E48C1256B347}"/>
              </a:ext>
            </a:extLst>
          </p:cNvPr>
          <p:cNvSpPr/>
          <p:nvPr/>
        </p:nvSpPr>
        <p:spPr>
          <a:xfrm>
            <a:off x="1967159" y="2739109"/>
            <a:ext cx="3776731" cy="1091376"/>
          </a:xfrm>
          <a:prstGeom prst="wedgeRoundRectCallout">
            <a:avLst>
              <a:gd name="adj1" fmla="val -47460"/>
              <a:gd name="adj2" fmla="val 73026"/>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u="sng" dirty="0">
                <a:solidFill>
                  <a:schemeClr val="accent1">
                    <a:lumMod val="50000"/>
                  </a:schemeClr>
                </a:solidFill>
              </a:rPr>
              <a:t>Um </a:t>
            </a:r>
            <a:r>
              <a:rPr lang="en-GB" sz="2400" b="1" u="sng" dirty="0" err="1">
                <a:solidFill>
                  <a:schemeClr val="accent1">
                    <a:lumMod val="50000"/>
                  </a:schemeClr>
                </a:solidFill>
              </a:rPr>
              <a:t>sechs</a:t>
            </a:r>
            <a:r>
              <a:rPr lang="en-GB" sz="2400" b="1" u="sng" dirty="0">
                <a:solidFill>
                  <a:schemeClr val="accent1">
                    <a:lumMod val="50000"/>
                  </a:schemeClr>
                </a:solidFill>
              </a:rPr>
              <a:t> </a:t>
            </a:r>
            <a:r>
              <a:rPr lang="en-GB" sz="2400" b="1" u="sng" dirty="0" err="1">
                <a:solidFill>
                  <a:schemeClr val="accent1">
                    <a:lumMod val="50000"/>
                  </a:schemeClr>
                </a:solidFill>
              </a:rPr>
              <a:t>Uhr</a:t>
            </a:r>
            <a:r>
              <a:rPr lang="en-GB" sz="2400" b="1" u="sng" dirty="0">
                <a:solidFill>
                  <a:schemeClr val="accent1">
                    <a:lumMod val="50000"/>
                  </a:schemeClr>
                </a:solidFill>
              </a:rPr>
              <a:t> </a:t>
            </a:r>
            <a:r>
              <a:rPr lang="en-GB" sz="2400" dirty="0">
                <a:solidFill>
                  <a:schemeClr val="accent1">
                    <a:lumMod val="50000"/>
                  </a:schemeClr>
                </a:solidFill>
              </a:rPr>
              <a:t>muss ich in die Schule </a:t>
            </a:r>
            <a:r>
              <a:rPr lang="en-GB" sz="2400" dirty="0" err="1">
                <a:solidFill>
                  <a:schemeClr val="accent1">
                    <a:lumMod val="50000"/>
                  </a:schemeClr>
                </a:solidFill>
              </a:rPr>
              <a:t>gehen</a:t>
            </a:r>
            <a:r>
              <a:rPr lang="en-GB" sz="2400" dirty="0">
                <a:solidFill>
                  <a:schemeClr val="accent1">
                    <a:lumMod val="50000"/>
                  </a:schemeClr>
                </a:solidFill>
              </a:rPr>
              <a:t>.</a:t>
            </a:r>
            <a:endParaRPr lang="en-GB" sz="2400" strike="sngStrike" dirty="0">
              <a:solidFill>
                <a:schemeClr val="accent1">
                  <a:lumMod val="50000"/>
                </a:schemeClr>
              </a:solidFill>
            </a:endParaRPr>
          </a:p>
        </p:txBody>
      </p:sp>
      <p:sp>
        <p:nvSpPr>
          <p:cNvPr id="17" name="CuadroTexto 44">
            <a:extLst>
              <a:ext uri="{FF2B5EF4-FFF2-40B4-BE49-F238E27FC236}">
                <a16:creationId xmlns:a16="http://schemas.microsoft.com/office/drawing/2014/main" id="{67C3B734-AE58-4B11-A029-725BA4EFB996}"/>
              </a:ext>
            </a:extLst>
          </p:cNvPr>
          <p:cNvSpPr txBox="1"/>
          <p:nvPr/>
        </p:nvSpPr>
        <p:spPr>
          <a:xfrm>
            <a:off x="10454852" y="3615041"/>
            <a:ext cx="1625988" cy="430887"/>
          </a:xfrm>
          <a:prstGeom prst="rect">
            <a:avLst/>
          </a:prstGeom>
          <a:noFill/>
        </p:spPr>
        <p:txBody>
          <a:bodyPr wrap="square" rtlCol="0">
            <a:spAutoFit/>
          </a:bodyPr>
          <a:lstStyle/>
          <a:p>
            <a:r>
              <a:rPr lang="en-GB" sz="2200" b="1" dirty="0">
                <a:solidFill>
                  <a:schemeClr val="accent5">
                    <a:lumMod val="50000"/>
                  </a:schemeClr>
                </a:solidFill>
              </a:rPr>
              <a:t>Person B</a:t>
            </a:r>
          </a:p>
        </p:txBody>
      </p:sp>
      <p:sp>
        <p:nvSpPr>
          <p:cNvPr id="21" name="Rounded Rectangular Callout 1">
            <a:extLst>
              <a:ext uri="{FF2B5EF4-FFF2-40B4-BE49-F238E27FC236}">
                <a16:creationId xmlns:a16="http://schemas.microsoft.com/office/drawing/2014/main" id="{BA3EEAD6-B432-47A1-9211-91BD4C169B17}"/>
              </a:ext>
            </a:extLst>
          </p:cNvPr>
          <p:cNvSpPr/>
          <p:nvPr/>
        </p:nvSpPr>
        <p:spPr>
          <a:xfrm>
            <a:off x="6228861" y="3038543"/>
            <a:ext cx="3290696" cy="1148365"/>
          </a:xfrm>
          <a:prstGeom prst="wedgeRoundRectCallout">
            <a:avLst>
              <a:gd name="adj1" fmla="val 72998"/>
              <a:gd name="adj2" fmla="val 27913"/>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u="sng" dirty="0" err="1">
                <a:solidFill>
                  <a:schemeClr val="accent1">
                    <a:lumMod val="50000"/>
                  </a:schemeClr>
                </a:solidFill>
              </a:rPr>
              <a:t>Wann</a:t>
            </a:r>
            <a:r>
              <a:rPr lang="en-GB" sz="2400" dirty="0">
                <a:solidFill>
                  <a:schemeClr val="accent1">
                    <a:lumMod val="50000"/>
                  </a:schemeClr>
                </a:solidFill>
              </a:rPr>
              <a:t> </a:t>
            </a:r>
            <a:r>
              <a:rPr lang="en-GB" sz="2400" dirty="0" err="1">
                <a:solidFill>
                  <a:schemeClr val="accent1">
                    <a:lumMod val="50000"/>
                  </a:schemeClr>
                </a:solidFill>
              </a:rPr>
              <a:t>musst</a:t>
            </a:r>
            <a:r>
              <a:rPr lang="en-GB" sz="2400" dirty="0">
                <a:solidFill>
                  <a:schemeClr val="accent1">
                    <a:lumMod val="50000"/>
                  </a:schemeClr>
                </a:solidFill>
              </a:rPr>
              <a:t> du in die Schule </a:t>
            </a:r>
            <a:r>
              <a:rPr lang="en-GB" sz="2400" dirty="0" err="1">
                <a:solidFill>
                  <a:schemeClr val="accent1">
                    <a:lumMod val="50000"/>
                  </a:schemeClr>
                </a:solidFill>
              </a:rPr>
              <a:t>gehen</a:t>
            </a:r>
            <a:r>
              <a:rPr lang="en-GB" sz="2400" dirty="0">
                <a:solidFill>
                  <a:schemeClr val="accent1">
                    <a:lumMod val="50000"/>
                  </a:schemeClr>
                </a:solidFill>
              </a:rPr>
              <a:t>?!</a:t>
            </a:r>
            <a:endParaRPr lang="en-GB" sz="2400" strike="sngStrike" dirty="0">
              <a:solidFill>
                <a:schemeClr val="accent1">
                  <a:lumMod val="50000"/>
                </a:schemeClr>
              </a:solidFill>
            </a:endParaRPr>
          </a:p>
        </p:txBody>
      </p:sp>
      <p:sp>
        <p:nvSpPr>
          <p:cNvPr id="22" name="Text Box 10">
            <a:extLst>
              <a:ext uri="{FF2B5EF4-FFF2-40B4-BE49-F238E27FC236}">
                <a16:creationId xmlns:a16="http://schemas.microsoft.com/office/drawing/2014/main" id="{44F18016-C550-482B-9829-0EDFBD119B20}"/>
              </a:ext>
            </a:extLst>
          </p:cNvPr>
          <p:cNvSpPr txBox="1">
            <a:spLocks noChangeArrowheads="1"/>
          </p:cNvSpPr>
          <p:nvPr/>
        </p:nvSpPr>
        <p:spPr bwMode="auto">
          <a:xfrm>
            <a:off x="6268771" y="4421020"/>
            <a:ext cx="5677275" cy="529697"/>
          </a:xfrm>
          <a:prstGeom prst="rect">
            <a:avLst/>
          </a:prstGeom>
          <a:solidFill>
            <a:srgbClr val="FFF4E7"/>
          </a:solidFill>
          <a:ln w="9525">
            <a:solidFill>
              <a:srgbClr val="115076"/>
            </a:solidFill>
            <a:miter lim="800000"/>
            <a:headEnd/>
            <a:tailEnd/>
          </a:ln>
        </p:spPr>
        <p:txBody>
          <a:bodyPr rot="0" vert="horz" wrap="square" lIns="91440" tIns="45720" rIns="91440" bIns="45720" anchor="t" anchorCtr="0">
            <a:spAutoFit/>
          </a:bodyPr>
          <a:lstStyle/>
          <a:p>
            <a:pPr>
              <a:lnSpc>
                <a:spcPct val="107000"/>
              </a:lnSpc>
              <a:spcAft>
                <a:spcPts val="800"/>
              </a:spcAft>
            </a:pPr>
            <a:r>
              <a:rPr lang="en-GB" sz="2800" dirty="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1  was – wo(</a:t>
            </a:r>
            <a:r>
              <a:rPr lang="en-GB" sz="2800" dirty="0" err="1">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hin</a:t>
            </a:r>
            <a:r>
              <a:rPr lang="en-GB" sz="2800" dirty="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 – </a:t>
            </a:r>
            <a:r>
              <a:rPr lang="en-GB" sz="2800" dirty="0" err="1">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wie</a:t>
            </a:r>
            <a:r>
              <a:rPr lang="en-GB" sz="2800" dirty="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 – </a:t>
            </a:r>
            <a:r>
              <a:rPr lang="en-GB" sz="2800" dirty="0" err="1">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wann</a:t>
            </a:r>
            <a:endParaRPr lang="es-GB" sz="28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Text Box 10">
            <a:extLst>
              <a:ext uri="{FF2B5EF4-FFF2-40B4-BE49-F238E27FC236}">
                <a16:creationId xmlns:a16="http://schemas.microsoft.com/office/drawing/2014/main" id="{9E95DA4C-BB47-46CF-B921-3427ECBCCAFB}"/>
              </a:ext>
            </a:extLst>
          </p:cNvPr>
          <p:cNvSpPr txBox="1">
            <a:spLocks noChangeArrowheads="1"/>
          </p:cNvSpPr>
          <p:nvPr/>
        </p:nvSpPr>
        <p:spPr bwMode="auto">
          <a:xfrm>
            <a:off x="6268771" y="5224848"/>
            <a:ext cx="5677275" cy="529697"/>
          </a:xfrm>
          <a:prstGeom prst="rect">
            <a:avLst/>
          </a:prstGeom>
          <a:solidFill>
            <a:srgbClr val="FFF4E7"/>
          </a:solidFill>
          <a:ln w="9525">
            <a:solidFill>
              <a:srgbClr val="115076"/>
            </a:solidFill>
            <a:miter lim="800000"/>
            <a:headEnd/>
            <a:tailEnd/>
          </a:ln>
        </p:spPr>
        <p:txBody>
          <a:bodyPr rot="0" vert="horz" wrap="square" lIns="91440" tIns="45720" rIns="91440" bIns="45720" anchor="t" anchorCtr="0">
            <a:spAutoFit/>
          </a:bodyPr>
          <a:lstStyle/>
          <a:p>
            <a:pPr>
              <a:lnSpc>
                <a:spcPct val="107000"/>
              </a:lnSpc>
              <a:spcAft>
                <a:spcPts val="800"/>
              </a:spcAft>
            </a:pPr>
            <a:r>
              <a:rPr lang="en-GB" sz="2800" dirty="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has to go to school at 6a.m.</a:t>
            </a:r>
            <a:endParaRPr lang="es-GB" sz="2800" b="1"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4" name="Imagen 25">
            <a:extLst>
              <a:ext uri="{FF2B5EF4-FFF2-40B4-BE49-F238E27FC236}">
                <a16:creationId xmlns:a16="http://schemas.microsoft.com/office/drawing/2014/main" id="{8B1C57CF-CC0F-4884-BFB8-9A491D7EC2F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701811" y="5261748"/>
            <a:ext cx="1379029" cy="1098362"/>
          </a:xfrm>
          <a:prstGeom prst="rect">
            <a:avLst/>
          </a:prstGeom>
        </p:spPr>
      </p:pic>
      <p:sp>
        <p:nvSpPr>
          <p:cNvPr id="25" name="CuadroTexto 44">
            <a:extLst>
              <a:ext uri="{FF2B5EF4-FFF2-40B4-BE49-F238E27FC236}">
                <a16:creationId xmlns:a16="http://schemas.microsoft.com/office/drawing/2014/main" id="{D8448620-82DB-4457-B298-C5E80E7F7530}"/>
              </a:ext>
            </a:extLst>
          </p:cNvPr>
          <p:cNvSpPr txBox="1"/>
          <p:nvPr/>
        </p:nvSpPr>
        <p:spPr>
          <a:xfrm>
            <a:off x="190112" y="2320530"/>
            <a:ext cx="12165764" cy="430887"/>
          </a:xfrm>
          <a:prstGeom prst="rect">
            <a:avLst/>
          </a:prstGeom>
          <a:noFill/>
        </p:spPr>
        <p:txBody>
          <a:bodyPr wrap="square" rtlCol="0">
            <a:spAutoFit/>
          </a:bodyPr>
          <a:lstStyle/>
          <a:p>
            <a:r>
              <a:rPr lang="en-GB" sz="2200" dirty="0">
                <a:solidFill>
                  <a:schemeClr val="accent5">
                    <a:lumMod val="50000"/>
                  </a:schemeClr>
                </a:solidFill>
              </a:rPr>
              <a:t>Person A: </a:t>
            </a:r>
            <a:r>
              <a:rPr lang="en-GB" sz="2200" dirty="0" err="1">
                <a:solidFill>
                  <a:schemeClr val="accent5">
                    <a:lumMod val="50000"/>
                  </a:schemeClr>
                </a:solidFill>
              </a:rPr>
              <a:t>spricht</a:t>
            </a:r>
            <a:r>
              <a:rPr lang="en-GB" sz="2200" dirty="0">
                <a:solidFill>
                  <a:schemeClr val="accent5">
                    <a:lumMod val="50000"/>
                  </a:schemeClr>
                </a:solidFill>
              </a:rPr>
              <a:t> auf Deutsch. </a:t>
            </a:r>
            <a:r>
              <a:rPr lang="en-GB" sz="2200" i="1" dirty="0">
                <a:solidFill>
                  <a:schemeClr val="accent5">
                    <a:lumMod val="50000"/>
                  </a:schemeClr>
                </a:solidFill>
              </a:rPr>
              <a:t>(Answer with the information only.)</a:t>
            </a:r>
          </a:p>
        </p:txBody>
      </p:sp>
      <p:sp>
        <p:nvSpPr>
          <p:cNvPr id="2" name="Oval 1">
            <a:extLst>
              <a:ext uri="{FF2B5EF4-FFF2-40B4-BE49-F238E27FC236}">
                <a16:creationId xmlns:a16="http://schemas.microsoft.com/office/drawing/2014/main" id="{31734EA9-1D00-4829-9548-2D9CE21F5905}"/>
              </a:ext>
            </a:extLst>
          </p:cNvPr>
          <p:cNvSpPr/>
          <p:nvPr/>
        </p:nvSpPr>
        <p:spPr>
          <a:xfrm>
            <a:off x="1967159" y="2792125"/>
            <a:ext cx="2327255" cy="580169"/>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6D395615-D0B5-46E0-AEC7-15F30A8C12C7}"/>
              </a:ext>
            </a:extLst>
          </p:cNvPr>
          <p:cNvSpPr/>
          <p:nvPr/>
        </p:nvSpPr>
        <p:spPr>
          <a:xfrm>
            <a:off x="245953" y="4350389"/>
            <a:ext cx="1625988" cy="580169"/>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0998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animBg="1"/>
      <p:bldP spid="11" grpId="0"/>
      <p:bldP spid="12" grpId="0" animBg="1"/>
      <p:bldP spid="13" grpId="0"/>
      <p:bldP spid="14" grpId="0" animBg="1"/>
      <p:bldP spid="17" grpId="0"/>
      <p:bldP spid="21" grpId="0" animBg="1"/>
      <p:bldP spid="22" grpId="0" animBg="1"/>
      <p:bldP spid="23" grpId="0" animBg="1"/>
      <p:bldP spid="25" grpId="0"/>
      <p:bldP spid="2" grpId="0" animBg="1"/>
      <p:bldP spid="2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8184EF71-E871-4FC8-8784-ABBAC931A214}"/>
              </a:ext>
            </a:extLst>
          </p:cNvPr>
          <p:cNvSpPr/>
          <p:nvPr/>
        </p:nvSpPr>
        <p:spPr>
          <a:xfrm>
            <a:off x="10527814"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itle 4">
            <a:extLst>
              <a:ext uri="{FF2B5EF4-FFF2-40B4-BE49-F238E27FC236}">
                <a16:creationId xmlns:a16="http://schemas.microsoft.com/office/drawing/2014/main" id="{B80DD527-7C34-4D75-AFE2-1BD0D2113CF4}"/>
              </a:ext>
            </a:extLst>
          </p:cNvPr>
          <p:cNvSpPr>
            <a:spLocks noGrp="1"/>
          </p:cNvSpPr>
          <p:nvPr>
            <p:ph type="title"/>
          </p:nvPr>
        </p:nvSpPr>
        <p:spPr>
          <a:xfrm>
            <a:off x="10527814" y="232919"/>
            <a:ext cx="1741714" cy="400919"/>
          </a:xfrm>
        </p:spPr>
        <p:txBody>
          <a:bodyPr>
            <a:normAutofit/>
          </a:bodyPr>
          <a:lstStyle/>
          <a:p>
            <a:r>
              <a:rPr lang="en-GB" sz="2000" b="1" dirty="0" err="1">
                <a:solidFill>
                  <a:schemeClr val="bg1"/>
                </a:solidFill>
              </a:rPr>
              <a:t>sprechen</a:t>
            </a:r>
            <a:endParaRPr lang="en-GB" sz="2000" b="1" dirty="0">
              <a:solidFill>
                <a:schemeClr val="bg1"/>
              </a:solidFill>
            </a:endParaRPr>
          </a:p>
        </p:txBody>
      </p:sp>
      <p:sp>
        <p:nvSpPr>
          <p:cNvPr id="6" name="Rectangle 1">
            <a:extLst>
              <a:ext uri="{FF2B5EF4-FFF2-40B4-BE49-F238E27FC236}">
                <a16:creationId xmlns:a16="http://schemas.microsoft.com/office/drawing/2014/main" id="{7953B7BD-3149-44E6-B590-A4D01E4AFD8B}"/>
              </a:ext>
            </a:extLst>
          </p:cNvPr>
          <p:cNvSpPr/>
          <p:nvPr/>
        </p:nvSpPr>
        <p:spPr>
          <a:xfrm>
            <a:off x="151464" y="1161446"/>
            <a:ext cx="3016279" cy="1516306"/>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7" name="Text Box 2">
            <a:extLst>
              <a:ext uri="{FF2B5EF4-FFF2-40B4-BE49-F238E27FC236}">
                <a16:creationId xmlns:a16="http://schemas.microsoft.com/office/drawing/2014/main" id="{73714BDF-0B56-4E22-82C3-29F356AB75B7}"/>
              </a:ext>
            </a:extLst>
          </p:cNvPr>
          <p:cNvSpPr txBox="1">
            <a:spLocks noChangeArrowheads="1"/>
          </p:cNvSpPr>
          <p:nvPr/>
        </p:nvSpPr>
        <p:spPr bwMode="auto">
          <a:xfrm>
            <a:off x="201798" y="1779441"/>
            <a:ext cx="2852992" cy="725520"/>
          </a:xfrm>
          <a:prstGeom prst="rect">
            <a:avLst/>
          </a:prstGeom>
          <a:solidFill>
            <a:schemeClr val="accent4">
              <a:lumMod val="20000"/>
              <a:lumOff val="80000"/>
            </a:schemeClr>
          </a:solid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dirty="0">
                <a:solidFill>
                  <a:schemeClr val="accent1">
                    <a:lumMod val="50000"/>
                  </a:schemeClr>
                </a:solidFill>
                <a:ea typeface="Calibri" panose="020F0502020204030204" pitchFamily="34" charset="0"/>
                <a:cs typeface="Times New Roman" panose="02020603050405020304" pitchFamily="18" charset="0"/>
              </a:rPr>
              <a:t>Ich </a:t>
            </a:r>
            <a:r>
              <a:rPr lang="en-GB" sz="2000" dirty="0" err="1">
                <a:solidFill>
                  <a:schemeClr val="accent1">
                    <a:lumMod val="50000"/>
                  </a:schemeClr>
                </a:solidFill>
                <a:ea typeface="Calibri" panose="020F0502020204030204" pitchFamily="34" charset="0"/>
                <a:cs typeface="Times New Roman" panose="02020603050405020304" pitchFamily="18" charset="0"/>
              </a:rPr>
              <a:t>soll</a:t>
            </a:r>
            <a:r>
              <a:rPr lang="en-GB" sz="2000" dirty="0">
                <a:solidFill>
                  <a:schemeClr val="accent1">
                    <a:lumMod val="50000"/>
                  </a:schemeClr>
                </a:solidFill>
                <a:ea typeface="Calibri" panose="020F0502020204030204" pitchFamily="34" charset="0"/>
                <a:cs typeface="Times New Roman" panose="02020603050405020304" pitchFamily="18" charset="0"/>
              </a:rPr>
              <a:t> </a:t>
            </a:r>
            <a:r>
              <a:rPr lang="en-GB" sz="2000" dirty="0" err="1">
                <a:solidFill>
                  <a:schemeClr val="accent1">
                    <a:lumMod val="50000"/>
                  </a:schemeClr>
                </a:solidFill>
                <a:ea typeface="Calibri" panose="020F0502020204030204" pitchFamily="34" charset="0"/>
                <a:cs typeface="Times New Roman" panose="02020603050405020304" pitchFamily="18" charset="0"/>
              </a:rPr>
              <a:t>öfter</a:t>
            </a:r>
            <a:r>
              <a:rPr lang="en-GB" sz="2000" dirty="0">
                <a:solidFill>
                  <a:schemeClr val="accent1">
                    <a:lumMod val="50000"/>
                  </a:schemeClr>
                </a:solidFill>
                <a:ea typeface="Calibri" panose="020F0502020204030204" pitchFamily="34" charset="0"/>
                <a:cs typeface="Times New Roman" panose="02020603050405020304" pitchFamily="18" charset="0"/>
              </a:rPr>
              <a:t> </a:t>
            </a:r>
            <a:r>
              <a:rPr lang="en-GB" sz="2000" dirty="0" err="1">
                <a:solidFill>
                  <a:schemeClr val="accent1">
                    <a:lumMod val="50000"/>
                  </a:schemeClr>
                </a:solidFill>
                <a:ea typeface="Calibri" panose="020F0502020204030204" pitchFamily="34" charset="0"/>
                <a:cs typeface="Times New Roman" panose="02020603050405020304" pitchFamily="18" charset="0"/>
              </a:rPr>
              <a:t>Obst</a:t>
            </a:r>
            <a:r>
              <a:rPr lang="en-GB" sz="2000" dirty="0">
                <a:solidFill>
                  <a:schemeClr val="accent1">
                    <a:lumMod val="50000"/>
                  </a:schemeClr>
                </a:solidFill>
                <a:ea typeface="Calibri" panose="020F0502020204030204" pitchFamily="34" charset="0"/>
                <a:cs typeface="Times New Roman" panose="02020603050405020304" pitchFamily="18" charset="0"/>
              </a:rPr>
              <a:t> </a:t>
            </a:r>
            <a:r>
              <a:rPr lang="en-GB" sz="2000" dirty="0" err="1">
                <a:solidFill>
                  <a:schemeClr val="accent1">
                    <a:lumMod val="50000"/>
                  </a:schemeClr>
                </a:solidFill>
                <a:ea typeface="Calibri" panose="020F0502020204030204" pitchFamily="34" charset="0"/>
                <a:cs typeface="Times New Roman" panose="02020603050405020304" pitchFamily="18" charset="0"/>
              </a:rPr>
              <a:t>essen</a:t>
            </a:r>
            <a:r>
              <a:rPr lang="en-GB" sz="2000" dirty="0">
                <a:solidFill>
                  <a:schemeClr val="accent1">
                    <a:lumMod val="50000"/>
                  </a:schemeClr>
                </a:solidFill>
                <a:ea typeface="Calibri" panose="020F0502020204030204" pitchFamily="34" charset="0"/>
                <a:cs typeface="Times New Roman" panose="02020603050405020304" pitchFamily="18" charset="0"/>
              </a:rPr>
              <a:t>.</a:t>
            </a:r>
            <a:endParaRPr lang="es-GB" sz="2000" dirty="0">
              <a:solidFill>
                <a:schemeClr val="accent1">
                  <a:lumMod val="50000"/>
                </a:schemeClr>
              </a:solidFill>
              <a:ea typeface="Calibri" panose="020F0502020204030204" pitchFamily="34" charset="0"/>
              <a:cs typeface="Times New Roman" panose="02020603050405020304" pitchFamily="18" charset="0"/>
            </a:endParaRPr>
          </a:p>
        </p:txBody>
      </p:sp>
      <p:sp>
        <p:nvSpPr>
          <p:cNvPr id="8" name="Text Box 10">
            <a:extLst>
              <a:ext uri="{FF2B5EF4-FFF2-40B4-BE49-F238E27FC236}">
                <a16:creationId xmlns:a16="http://schemas.microsoft.com/office/drawing/2014/main" id="{7AE6051F-005F-4777-B4DF-B4822FC14F50}"/>
              </a:ext>
            </a:extLst>
          </p:cNvPr>
          <p:cNvSpPr txBox="1">
            <a:spLocks noChangeArrowheads="1"/>
          </p:cNvSpPr>
          <p:nvPr/>
        </p:nvSpPr>
        <p:spPr bwMode="auto">
          <a:xfrm>
            <a:off x="196602" y="1239594"/>
            <a:ext cx="2852992" cy="466987"/>
          </a:xfrm>
          <a:prstGeom prst="rect">
            <a:avLst/>
          </a:prstGeom>
          <a:solidFill>
            <a:schemeClr val="accent4">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400" b="1" dirty="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1  </a:t>
            </a:r>
            <a:r>
              <a:rPr lang="en-GB" sz="2400" b="1" u="sng" dirty="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was</a:t>
            </a:r>
            <a:endParaRPr lang="es-GB" sz="2400" u="sng"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8" name="Table 27">
            <a:extLst>
              <a:ext uri="{FF2B5EF4-FFF2-40B4-BE49-F238E27FC236}">
                <a16:creationId xmlns:a16="http://schemas.microsoft.com/office/drawing/2014/main" id="{1FB5AD73-B284-4BFD-AC88-3BFD1838FDDE}"/>
              </a:ext>
            </a:extLst>
          </p:cNvPr>
          <p:cNvGraphicFramePr>
            <a:graphicFrameLocks noGrp="1"/>
          </p:cNvGraphicFramePr>
          <p:nvPr>
            <p:extLst>
              <p:ext uri="{D42A27DB-BD31-4B8C-83A1-F6EECF244321}">
                <p14:modId xmlns:p14="http://schemas.microsoft.com/office/powerpoint/2010/main" val="4188658052"/>
              </p:ext>
            </p:extLst>
          </p:nvPr>
        </p:nvGraphicFramePr>
        <p:xfrm>
          <a:off x="6711043" y="711079"/>
          <a:ext cx="5296837" cy="5559090"/>
        </p:xfrm>
        <a:graphic>
          <a:graphicData uri="http://schemas.openxmlformats.org/drawingml/2006/table">
            <a:tbl>
              <a:tblPr firstRow="1" bandRow="1">
                <a:tableStyleId>{ED083AE6-46FA-4A59-8FB0-9F97EB10719F}</a:tableStyleId>
              </a:tblPr>
              <a:tblGrid>
                <a:gridCol w="364893">
                  <a:extLst>
                    <a:ext uri="{9D8B030D-6E8A-4147-A177-3AD203B41FA5}">
                      <a16:colId xmlns:a16="http://schemas.microsoft.com/office/drawing/2014/main" val="2707976010"/>
                    </a:ext>
                  </a:extLst>
                </a:gridCol>
                <a:gridCol w="1512893">
                  <a:extLst>
                    <a:ext uri="{9D8B030D-6E8A-4147-A177-3AD203B41FA5}">
                      <a16:colId xmlns:a16="http://schemas.microsoft.com/office/drawing/2014/main" val="614538447"/>
                    </a:ext>
                  </a:extLst>
                </a:gridCol>
                <a:gridCol w="3419051">
                  <a:extLst>
                    <a:ext uri="{9D8B030D-6E8A-4147-A177-3AD203B41FA5}">
                      <a16:colId xmlns:a16="http://schemas.microsoft.com/office/drawing/2014/main" val="4052351916"/>
                    </a:ext>
                  </a:extLst>
                </a:gridCol>
              </a:tblGrid>
              <a:tr h="549894">
                <a:tc>
                  <a:txBody>
                    <a:bodyPr/>
                    <a:lstStyle/>
                    <a:p>
                      <a:endParaRPr lang="en-GB" sz="2000" dirty="0">
                        <a:solidFill>
                          <a:schemeClr val="accent5">
                            <a:lumMod val="50000"/>
                          </a:schemeClr>
                        </a:solidFill>
                        <a:latin typeface="Century Gothic" panose="020B0502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solidFill>
                          <a:srgbClr val="002060"/>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rPr>
                        <a:t>Auf </a:t>
                      </a:r>
                      <a:r>
                        <a:rPr lang="en-GB" sz="2000" dirty="0" err="1">
                          <a:solidFill>
                            <a:srgbClr val="002060"/>
                          </a:solidFill>
                        </a:rPr>
                        <a:t>Englisch</a:t>
                      </a:r>
                      <a:endParaRPr lang="en-GB" sz="200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3161571109"/>
                  </a:ext>
                </a:extLst>
              </a:tr>
              <a:tr h="834866">
                <a:tc>
                  <a:txBody>
                    <a:bodyPr/>
                    <a:lstStyle/>
                    <a:p>
                      <a:pPr algn="ctr"/>
                      <a:r>
                        <a:rPr lang="en-GB" sz="2000" b="1" dirty="0">
                          <a:solidFill>
                            <a:srgbClr val="203864"/>
                          </a:solidFill>
                        </a:rPr>
                        <a:t>1</a:t>
                      </a:r>
                      <a:endParaRPr lang="en-GB" sz="2000" b="1" dirty="0">
                        <a:solidFill>
                          <a:srgbClr val="203864"/>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791576946"/>
                  </a:ext>
                </a:extLst>
              </a:tr>
              <a:tr h="834866">
                <a:tc>
                  <a:txBody>
                    <a:bodyPr/>
                    <a:lstStyle/>
                    <a:p>
                      <a:pPr algn="ctr"/>
                      <a:r>
                        <a:rPr lang="en-GB" sz="2000" b="1" dirty="0">
                          <a:solidFill>
                            <a:srgbClr val="203864"/>
                          </a:solidFill>
                        </a:rPr>
                        <a:t>2</a:t>
                      </a:r>
                      <a:endParaRPr lang="en-GB" sz="2000" b="1" dirty="0">
                        <a:solidFill>
                          <a:srgbClr val="203864"/>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2057203793"/>
                  </a:ext>
                </a:extLst>
              </a:tr>
              <a:tr h="834866">
                <a:tc>
                  <a:txBody>
                    <a:bodyPr/>
                    <a:lstStyle/>
                    <a:p>
                      <a:pPr algn="ctr"/>
                      <a:r>
                        <a:rPr lang="en-GB" sz="2000" b="1" dirty="0">
                          <a:solidFill>
                            <a:srgbClr val="203864"/>
                          </a:solidFill>
                        </a:rPr>
                        <a:t>3</a:t>
                      </a:r>
                      <a:endParaRPr lang="en-GB" sz="2000" b="1" dirty="0">
                        <a:solidFill>
                          <a:srgbClr val="203864"/>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3820224318"/>
                  </a:ext>
                </a:extLst>
              </a:tr>
              <a:tr h="834866">
                <a:tc>
                  <a:txBody>
                    <a:bodyPr/>
                    <a:lstStyle/>
                    <a:p>
                      <a:pPr algn="ctr"/>
                      <a:r>
                        <a:rPr lang="en-GB" sz="2000" b="1" dirty="0">
                          <a:solidFill>
                            <a:srgbClr val="203864"/>
                          </a:solidFill>
                        </a:rPr>
                        <a:t>4</a:t>
                      </a:r>
                      <a:endParaRPr lang="en-GB" sz="2000" b="1" dirty="0">
                        <a:solidFill>
                          <a:srgbClr val="203864"/>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1992794217"/>
                  </a:ext>
                </a:extLst>
              </a:tr>
              <a:tr h="834866">
                <a:tc>
                  <a:txBody>
                    <a:bodyPr/>
                    <a:lstStyle/>
                    <a:p>
                      <a:pPr algn="ctr"/>
                      <a:r>
                        <a:rPr lang="en-GB" sz="2000" b="1" dirty="0">
                          <a:solidFill>
                            <a:srgbClr val="203864"/>
                          </a:solidFill>
                        </a:rPr>
                        <a:t>5</a:t>
                      </a:r>
                      <a:endParaRPr lang="en-GB" sz="2000" b="1" dirty="0">
                        <a:solidFill>
                          <a:srgbClr val="203864"/>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404888800"/>
                  </a:ext>
                </a:extLst>
              </a:tr>
              <a:tr h="834866">
                <a:tc>
                  <a:txBody>
                    <a:bodyPr/>
                    <a:lstStyle/>
                    <a:p>
                      <a:pPr algn="ctr"/>
                      <a:r>
                        <a:rPr lang="en-GB" sz="2000" b="1" dirty="0">
                          <a:solidFill>
                            <a:srgbClr val="203864"/>
                          </a:solidFill>
                        </a:rPr>
                        <a:t>6</a:t>
                      </a:r>
                      <a:endParaRPr lang="en-GB" sz="2000" b="1" dirty="0">
                        <a:solidFill>
                          <a:srgbClr val="203864"/>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3091951630"/>
                  </a:ext>
                </a:extLst>
              </a:tr>
            </a:tbl>
          </a:graphicData>
        </a:graphic>
      </p:graphicFrame>
      <p:pic>
        <p:nvPicPr>
          <p:cNvPr id="29" name="Imagen 25">
            <a:extLst>
              <a:ext uri="{FF2B5EF4-FFF2-40B4-BE49-F238E27FC236}">
                <a16:creationId xmlns:a16="http://schemas.microsoft.com/office/drawing/2014/main" id="{EE557401-C3E3-42D6-9D46-55C92E56645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63360" y="618285"/>
            <a:ext cx="646546" cy="514958"/>
          </a:xfrm>
          <a:prstGeom prst="rect">
            <a:avLst/>
          </a:prstGeom>
        </p:spPr>
      </p:pic>
      <p:sp>
        <p:nvSpPr>
          <p:cNvPr id="30" name="Rectangle 29">
            <a:extLst>
              <a:ext uri="{FF2B5EF4-FFF2-40B4-BE49-F238E27FC236}">
                <a16:creationId xmlns:a16="http://schemas.microsoft.com/office/drawing/2014/main" id="{C4A049B3-430D-4B44-ABA4-1DE3B37F47CB}"/>
              </a:ext>
            </a:extLst>
          </p:cNvPr>
          <p:cNvSpPr/>
          <p:nvPr/>
        </p:nvSpPr>
        <p:spPr>
          <a:xfrm>
            <a:off x="7063540" y="633838"/>
            <a:ext cx="1734770" cy="646331"/>
          </a:xfrm>
          <a:prstGeom prst="rect">
            <a:avLst/>
          </a:prstGeom>
        </p:spPr>
        <p:txBody>
          <a:bodyPr wrap="none">
            <a:spAutoFit/>
          </a:bodyPr>
          <a:lstStyle/>
          <a:p>
            <a:r>
              <a:rPr lang="en-GB" dirty="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was - wo(</a:t>
            </a:r>
            <a:r>
              <a:rPr lang="en-GB" dirty="0" err="1">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hin</a:t>
            </a:r>
            <a:r>
              <a:rPr lang="en-GB" dirty="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 </a:t>
            </a:r>
            <a:br>
              <a:rPr lang="en-GB" dirty="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br>
            <a:r>
              <a:rPr lang="en-GB" dirty="0" err="1">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wie</a:t>
            </a:r>
            <a:r>
              <a:rPr lang="en-GB" dirty="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 – </a:t>
            </a:r>
            <a:r>
              <a:rPr lang="en-GB" dirty="0" err="1">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wann</a:t>
            </a:r>
            <a:endParaRPr lang="en-GB" dirty="0"/>
          </a:p>
        </p:txBody>
      </p:sp>
      <p:sp>
        <p:nvSpPr>
          <p:cNvPr id="31" name="Rectangle 1">
            <a:extLst>
              <a:ext uri="{FF2B5EF4-FFF2-40B4-BE49-F238E27FC236}">
                <a16:creationId xmlns:a16="http://schemas.microsoft.com/office/drawing/2014/main" id="{28270F6C-AD39-48DD-9313-EBE49E21EB89}"/>
              </a:ext>
            </a:extLst>
          </p:cNvPr>
          <p:cNvSpPr/>
          <p:nvPr/>
        </p:nvSpPr>
        <p:spPr>
          <a:xfrm>
            <a:off x="3311715" y="1161446"/>
            <a:ext cx="3016279" cy="1516306"/>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32" name="Text Box 2">
            <a:extLst>
              <a:ext uri="{FF2B5EF4-FFF2-40B4-BE49-F238E27FC236}">
                <a16:creationId xmlns:a16="http://schemas.microsoft.com/office/drawing/2014/main" id="{47AFBB5F-85E8-476F-BEDD-36870D2F4E6A}"/>
              </a:ext>
            </a:extLst>
          </p:cNvPr>
          <p:cNvSpPr txBox="1">
            <a:spLocks noChangeArrowheads="1"/>
          </p:cNvSpPr>
          <p:nvPr/>
        </p:nvSpPr>
        <p:spPr bwMode="auto">
          <a:xfrm>
            <a:off x="3336208" y="1824487"/>
            <a:ext cx="2967292" cy="725520"/>
          </a:xfrm>
          <a:prstGeom prst="rect">
            <a:avLst/>
          </a:prstGeom>
          <a:solidFill>
            <a:schemeClr val="accent4">
              <a:lumMod val="20000"/>
              <a:lumOff val="80000"/>
            </a:schemeClr>
          </a:solid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dirty="0">
                <a:solidFill>
                  <a:schemeClr val="accent1">
                    <a:lumMod val="50000"/>
                  </a:schemeClr>
                </a:solidFill>
                <a:ea typeface="Calibri" panose="020F0502020204030204" pitchFamily="34" charset="0"/>
                <a:cs typeface="Times New Roman" panose="02020603050405020304" pitchFamily="18" charset="0"/>
              </a:rPr>
              <a:t>Ich </a:t>
            </a:r>
            <a:r>
              <a:rPr lang="en-GB" sz="2000" dirty="0" err="1">
                <a:solidFill>
                  <a:schemeClr val="accent1">
                    <a:lumMod val="50000"/>
                  </a:schemeClr>
                </a:solidFill>
                <a:ea typeface="Calibri" panose="020F0502020204030204" pitchFamily="34" charset="0"/>
                <a:cs typeface="Times New Roman" panose="02020603050405020304" pitchFamily="18" charset="0"/>
              </a:rPr>
              <a:t>darf</a:t>
            </a:r>
            <a:r>
              <a:rPr lang="en-GB" sz="2000" dirty="0">
                <a:solidFill>
                  <a:schemeClr val="accent1">
                    <a:lumMod val="50000"/>
                  </a:schemeClr>
                </a:solidFill>
                <a:ea typeface="Calibri" panose="020F0502020204030204" pitchFamily="34" charset="0"/>
                <a:cs typeface="Times New Roman" panose="02020603050405020304" pitchFamily="18" charset="0"/>
              </a:rPr>
              <a:t> </a:t>
            </a:r>
            <a:r>
              <a:rPr lang="en-GB" sz="2000" dirty="0" err="1">
                <a:solidFill>
                  <a:schemeClr val="accent1">
                    <a:lumMod val="50000"/>
                  </a:schemeClr>
                </a:solidFill>
                <a:ea typeface="Calibri" panose="020F0502020204030204" pitchFamily="34" charset="0"/>
                <a:cs typeface="Times New Roman" panose="02020603050405020304" pitchFamily="18" charset="0"/>
              </a:rPr>
              <a:t>alleine</a:t>
            </a:r>
            <a:r>
              <a:rPr lang="en-GB" sz="2000" dirty="0">
                <a:solidFill>
                  <a:schemeClr val="accent1">
                    <a:lumMod val="50000"/>
                  </a:schemeClr>
                </a:solidFill>
                <a:ea typeface="Calibri" panose="020F0502020204030204" pitchFamily="34" charset="0"/>
                <a:cs typeface="Times New Roman" panose="02020603050405020304" pitchFamily="18" charset="0"/>
              </a:rPr>
              <a:t> </a:t>
            </a:r>
            <a:r>
              <a:rPr lang="en-GB" sz="2000" dirty="0" err="1">
                <a:solidFill>
                  <a:schemeClr val="accent1">
                    <a:lumMod val="50000"/>
                  </a:schemeClr>
                </a:solidFill>
                <a:ea typeface="Calibri" panose="020F0502020204030204" pitchFamily="34" charset="0"/>
                <a:cs typeface="Times New Roman" panose="02020603050405020304" pitchFamily="18" charset="0"/>
              </a:rPr>
              <a:t>mit</a:t>
            </a:r>
            <a:r>
              <a:rPr lang="en-GB" sz="2000" dirty="0">
                <a:solidFill>
                  <a:schemeClr val="accent1">
                    <a:lumMod val="50000"/>
                  </a:schemeClr>
                </a:solidFill>
                <a:ea typeface="Calibri" panose="020F0502020204030204" pitchFamily="34" charset="0"/>
                <a:cs typeface="Times New Roman" panose="02020603050405020304" pitchFamily="18" charset="0"/>
              </a:rPr>
              <a:t> </a:t>
            </a:r>
            <a:r>
              <a:rPr lang="en-GB" sz="2000" dirty="0" err="1">
                <a:solidFill>
                  <a:schemeClr val="accent1">
                    <a:lumMod val="50000"/>
                  </a:schemeClr>
                </a:solidFill>
                <a:ea typeface="Calibri" panose="020F0502020204030204" pitchFamily="34" charset="0"/>
                <a:cs typeface="Times New Roman" panose="02020603050405020304" pitchFamily="18" charset="0"/>
              </a:rPr>
              <a:t>dem</a:t>
            </a:r>
            <a:r>
              <a:rPr lang="en-GB" sz="2000" dirty="0">
                <a:solidFill>
                  <a:schemeClr val="accent1">
                    <a:lumMod val="50000"/>
                  </a:schemeClr>
                </a:solidFill>
                <a:ea typeface="Calibri" panose="020F0502020204030204" pitchFamily="34" charset="0"/>
                <a:cs typeface="Times New Roman" panose="02020603050405020304" pitchFamily="18" charset="0"/>
              </a:rPr>
              <a:t> Auto </a:t>
            </a:r>
            <a:r>
              <a:rPr lang="en-GB" sz="2000" dirty="0" err="1">
                <a:solidFill>
                  <a:schemeClr val="accent1">
                    <a:lumMod val="50000"/>
                  </a:schemeClr>
                </a:solidFill>
                <a:ea typeface="Calibri" panose="020F0502020204030204" pitchFamily="34" charset="0"/>
                <a:cs typeface="Times New Roman" panose="02020603050405020304" pitchFamily="18" charset="0"/>
              </a:rPr>
              <a:t>fahren</a:t>
            </a:r>
            <a:r>
              <a:rPr lang="en-GB" sz="2000" dirty="0">
                <a:solidFill>
                  <a:schemeClr val="accent1">
                    <a:lumMod val="50000"/>
                  </a:schemeClr>
                </a:solidFill>
                <a:ea typeface="Calibri" panose="020F0502020204030204" pitchFamily="34" charset="0"/>
                <a:cs typeface="Times New Roman" panose="02020603050405020304" pitchFamily="18" charset="0"/>
              </a:rPr>
              <a:t>.   </a:t>
            </a:r>
            <a:endParaRPr lang="es-GB" sz="2000" dirty="0">
              <a:solidFill>
                <a:schemeClr val="accent1">
                  <a:lumMod val="50000"/>
                </a:schemeClr>
              </a:solidFill>
              <a:effectLst/>
              <a:ea typeface="Calibri" panose="020F0502020204030204" pitchFamily="34" charset="0"/>
              <a:cs typeface="Times New Roman" panose="02020603050405020304" pitchFamily="18" charset="0"/>
            </a:endParaRPr>
          </a:p>
        </p:txBody>
      </p:sp>
      <p:sp>
        <p:nvSpPr>
          <p:cNvPr id="33" name="Text Box 10">
            <a:extLst>
              <a:ext uri="{FF2B5EF4-FFF2-40B4-BE49-F238E27FC236}">
                <a16:creationId xmlns:a16="http://schemas.microsoft.com/office/drawing/2014/main" id="{896D0189-7F70-4979-B80E-BE54FF6ADA63}"/>
              </a:ext>
            </a:extLst>
          </p:cNvPr>
          <p:cNvSpPr txBox="1">
            <a:spLocks noChangeArrowheads="1"/>
          </p:cNvSpPr>
          <p:nvPr/>
        </p:nvSpPr>
        <p:spPr bwMode="auto">
          <a:xfrm>
            <a:off x="3344374" y="1203003"/>
            <a:ext cx="2852992" cy="466987"/>
          </a:xfrm>
          <a:prstGeom prst="rect">
            <a:avLst/>
          </a:prstGeom>
          <a:solidFill>
            <a:schemeClr val="accent4">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400" b="1" dirty="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2  </a:t>
            </a:r>
            <a:r>
              <a:rPr lang="en-GB" sz="2400" b="1" u="sng" dirty="0" err="1">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wie</a:t>
            </a:r>
            <a:endParaRPr lang="es-GB" sz="2400" u="sng"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CuadroTexto 44">
            <a:extLst>
              <a:ext uri="{FF2B5EF4-FFF2-40B4-BE49-F238E27FC236}">
                <a16:creationId xmlns:a16="http://schemas.microsoft.com/office/drawing/2014/main" id="{127E1DE0-9651-45AD-AD77-B03F9B2A0298}"/>
              </a:ext>
            </a:extLst>
          </p:cNvPr>
          <p:cNvSpPr txBox="1"/>
          <p:nvPr/>
        </p:nvSpPr>
        <p:spPr>
          <a:xfrm>
            <a:off x="111408" y="364993"/>
            <a:ext cx="1625988" cy="430887"/>
          </a:xfrm>
          <a:prstGeom prst="rect">
            <a:avLst/>
          </a:prstGeom>
          <a:noFill/>
        </p:spPr>
        <p:txBody>
          <a:bodyPr wrap="square" rtlCol="0">
            <a:spAutoFit/>
          </a:bodyPr>
          <a:lstStyle/>
          <a:p>
            <a:r>
              <a:rPr lang="en-GB" sz="2200" b="1" dirty="0">
                <a:solidFill>
                  <a:schemeClr val="accent5">
                    <a:lumMod val="50000"/>
                  </a:schemeClr>
                </a:solidFill>
              </a:rPr>
              <a:t>Person A</a:t>
            </a:r>
          </a:p>
        </p:txBody>
      </p:sp>
      <p:sp>
        <p:nvSpPr>
          <p:cNvPr id="15" name="Rectangle 1">
            <a:extLst>
              <a:ext uri="{FF2B5EF4-FFF2-40B4-BE49-F238E27FC236}">
                <a16:creationId xmlns:a16="http://schemas.microsoft.com/office/drawing/2014/main" id="{5C513863-60D8-4908-9A6B-A6F1B3D222C2}"/>
              </a:ext>
            </a:extLst>
          </p:cNvPr>
          <p:cNvSpPr/>
          <p:nvPr/>
        </p:nvSpPr>
        <p:spPr>
          <a:xfrm>
            <a:off x="198957" y="2886047"/>
            <a:ext cx="3016279" cy="1516306"/>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s-ES_tradnl" sz="2000" dirty="0"/>
              <a:t>I</a:t>
            </a:r>
          </a:p>
        </p:txBody>
      </p:sp>
      <p:sp>
        <p:nvSpPr>
          <p:cNvPr id="16" name="Rectangle 1">
            <a:extLst>
              <a:ext uri="{FF2B5EF4-FFF2-40B4-BE49-F238E27FC236}">
                <a16:creationId xmlns:a16="http://schemas.microsoft.com/office/drawing/2014/main" id="{DE089DCD-C8D3-423D-BDBD-A98AFD73BCB0}"/>
              </a:ext>
            </a:extLst>
          </p:cNvPr>
          <p:cNvSpPr/>
          <p:nvPr/>
        </p:nvSpPr>
        <p:spPr>
          <a:xfrm>
            <a:off x="3344374" y="2903160"/>
            <a:ext cx="3016279" cy="1516306"/>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17" name="Rectangle 1">
            <a:extLst>
              <a:ext uri="{FF2B5EF4-FFF2-40B4-BE49-F238E27FC236}">
                <a16:creationId xmlns:a16="http://schemas.microsoft.com/office/drawing/2014/main" id="{A3220027-136C-403D-997C-DE6E3384879C}"/>
              </a:ext>
            </a:extLst>
          </p:cNvPr>
          <p:cNvSpPr/>
          <p:nvPr/>
        </p:nvSpPr>
        <p:spPr>
          <a:xfrm>
            <a:off x="151464" y="4644874"/>
            <a:ext cx="3016279" cy="1516306"/>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18" name="Rectangle 1">
            <a:extLst>
              <a:ext uri="{FF2B5EF4-FFF2-40B4-BE49-F238E27FC236}">
                <a16:creationId xmlns:a16="http://schemas.microsoft.com/office/drawing/2014/main" id="{BFDCB3D5-019A-46CE-80BB-8D48A4FC1514}"/>
              </a:ext>
            </a:extLst>
          </p:cNvPr>
          <p:cNvSpPr/>
          <p:nvPr/>
        </p:nvSpPr>
        <p:spPr>
          <a:xfrm>
            <a:off x="3336208" y="4644874"/>
            <a:ext cx="3016279" cy="1516306"/>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19" name="Text Box 10">
            <a:extLst>
              <a:ext uri="{FF2B5EF4-FFF2-40B4-BE49-F238E27FC236}">
                <a16:creationId xmlns:a16="http://schemas.microsoft.com/office/drawing/2014/main" id="{1496A491-370D-4C50-A928-730D0418BD95}"/>
              </a:ext>
            </a:extLst>
          </p:cNvPr>
          <p:cNvSpPr txBox="1">
            <a:spLocks noChangeArrowheads="1"/>
          </p:cNvSpPr>
          <p:nvPr/>
        </p:nvSpPr>
        <p:spPr bwMode="auto">
          <a:xfrm>
            <a:off x="267199" y="2915636"/>
            <a:ext cx="2852992" cy="466987"/>
          </a:xfrm>
          <a:prstGeom prst="rect">
            <a:avLst/>
          </a:prstGeom>
          <a:solidFill>
            <a:schemeClr val="accent4">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400" b="1" dirty="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3  </a:t>
            </a:r>
            <a:r>
              <a:rPr lang="en-GB" sz="2400" b="1" u="sng" dirty="0" err="1">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wohin</a:t>
            </a:r>
            <a:endParaRPr lang="es-GB" sz="2400" u="sng"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Text Box 10">
            <a:extLst>
              <a:ext uri="{FF2B5EF4-FFF2-40B4-BE49-F238E27FC236}">
                <a16:creationId xmlns:a16="http://schemas.microsoft.com/office/drawing/2014/main" id="{2E09761D-8581-4BC8-AEAE-7237A3A6AA0E}"/>
              </a:ext>
            </a:extLst>
          </p:cNvPr>
          <p:cNvSpPr txBox="1">
            <a:spLocks noChangeArrowheads="1"/>
          </p:cNvSpPr>
          <p:nvPr/>
        </p:nvSpPr>
        <p:spPr bwMode="auto">
          <a:xfrm>
            <a:off x="3395448" y="2945056"/>
            <a:ext cx="1599509" cy="466987"/>
          </a:xfrm>
          <a:prstGeom prst="rect">
            <a:avLst/>
          </a:prstGeom>
          <a:solidFill>
            <a:schemeClr val="accent4">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400" b="1" dirty="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4  </a:t>
            </a:r>
            <a:r>
              <a:rPr lang="en-GB" sz="2400" b="1" u="sng" dirty="0" err="1">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wann</a:t>
            </a:r>
            <a:endParaRPr lang="es-GB" sz="2400" u="sng"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Text Box 10">
            <a:extLst>
              <a:ext uri="{FF2B5EF4-FFF2-40B4-BE49-F238E27FC236}">
                <a16:creationId xmlns:a16="http://schemas.microsoft.com/office/drawing/2014/main" id="{93D03109-E024-4B59-9EA7-1329BFD43F7B}"/>
              </a:ext>
            </a:extLst>
          </p:cNvPr>
          <p:cNvSpPr txBox="1">
            <a:spLocks noChangeArrowheads="1"/>
          </p:cNvSpPr>
          <p:nvPr/>
        </p:nvSpPr>
        <p:spPr bwMode="auto">
          <a:xfrm>
            <a:off x="233170" y="4665322"/>
            <a:ext cx="2852992" cy="466987"/>
          </a:xfrm>
          <a:prstGeom prst="rect">
            <a:avLst/>
          </a:prstGeom>
          <a:solidFill>
            <a:schemeClr val="accent4">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400" b="1" dirty="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5  </a:t>
            </a:r>
            <a:r>
              <a:rPr lang="en-GB" sz="2400" b="1" u="sng" dirty="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was</a:t>
            </a:r>
            <a:endParaRPr lang="es-GB" sz="2400" u="sng"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Text Box 10">
            <a:extLst>
              <a:ext uri="{FF2B5EF4-FFF2-40B4-BE49-F238E27FC236}">
                <a16:creationId xmlns:a16="http://schemas.microsoft.com/office/drawing/2014/main" id="{2A90CD3B-4043-4CF5-B7EC-8CADABCE3E23}"/>
              </a:ext>
            </a:extLst>
          </p:cNvPr>
          <p:cNvSpPr txBox="1">
            <a:spLocks noChangeArrowheads="1"/>
          </p:cNvSpPr>
          <p:nvPr/>
        </p:nvSpPr>
        <p:spPr bwMode="auto">
          <a:xfrm>
            <a:off x="3395448" y="4689565"/>
            <a:ext cx="2852992" cy="466987"/>
          </a:xfrm>
          <a:prstGeom prst="rect">
            <a:avLst/>
          </a:prstGeom>
          <a:solidFill>
            <a:schemeClr val="accent4">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400" b="1" dirty="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6 </a:t>
            </a:r>
            <a:r>
              <a:rPr lang="en-GB" sz="2400" b="1" u="sng" dirty="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wo</a:t>
            </a:r>
            <a:endParaRPr lang="es-GB" sz="2400" u="sng"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Text Box 2">
            <a:extLst>
              <a:ext uri="{FF2B5EF4-FFF2-40B4-BE49-F238E27FC236}">
                <a16:creationId xmlns:a16="http://schemas.microsoft.com/office/drawing/2014/main" id="{0C5E28E5-A4CE-4CB2-9E44-7E2A32112C8F}"/>
              </a:ext>
            </a:extLst>
          </p:cNvPr>
          <p:cNvSpPr txBox="1">
            <a:spLocks noChangeArrowheads="1"/>
          </p:cNvSpPr>
          <p:nvPr/>
        </p:nvSpPr>
        <p:spPr bwMode="auto">
          <a:xfrm>
            <a:off x="247535" y="3320707"/>
            <a:ext cx="2940394" cy="1054841"/>
          </a:xfrm>
          <a:prstGeom prst="rect">
            <a:avLst/>
          </a:prstGeom>
          <a:solidFill>
            <a:schemeClr val="accent4">
              <a:lumMod val="20000"/>
              <a:lumOff val="80000"/>
            </a:schemeClr>
          </a:solid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dirty="0">
                <a:solidFill>
                  <a:schemeClr val="accent1">
                    <a:lumMod val="50000"/>
                  </a:schemeClr>
                </a:solidFill>
                <a:ea typeface="Calibri" panose="020F0502020204030204" pitchFamily="34" charset="0"/>
                <a:cs typeface="Times New Roman" panose="02020603050405020304" pitchFamily="18" charset="0"/>
              </a:rPr>
              <a:t>Ich </a:t>
            </a:r>
            <a:r>
              <a:rPr lang="en-GB" sz="2000" dirty="0" err="1">
                <a:solidFill>
                  <a:schemeClr val="accent1">
                    <a:lumMod val="50000"/>
                  </a:schemeClr>
                </a:solidFill>
                <a:ea typeface="Calibri" panose="020F0502020204030204" pitchFamily="34" charset="0"/>
                <a:cs typeface="Times New Roman" panose="02020603050405020304" pitchFamily="18" charset="0"/>
              </a:rPr>
              <a:t>kann</a:t>
            </a:r>
            <a:r>
              <a:rPr lang="en-GB" sz="2000" dirty="0">
                <a:solidFill>
                  <a:schemeClr val="accent1">
                    <a:lumMod val="50000"/>
                  </a:schemeClr>
                </a:solidFill>
                <a:ea typeface="Calibri" panose="020F0502020204030204" pitchFamily="34" charset="0"/>
                <a:cs typeface="Times New Roman" panose="02020603050405020304" pitchFamily="18" charset="0"/>
              </a:rPr>
              <a:t> </a:t>
            </a:r>
            <a:r>
              <a:rPr lang="en-GB" sz="2000" dirty="0" err="1">
                <a:solidFill>
                  <a:schemeClr val="accent1">
                    <a:lumMod val="50000"/>
                  </a:schemeClr>
                </a:solidFill>
                <a:ea typeface="Calibri" panose="020F0502020204030204" pitchFamily="34" charset="0"/>
                <a:cs typeface="Times New Roman" panose="02020603050405020304" pitchFamily="18" charset="0"/>
              </a:rPr>
              <a:t>ohne</a:t>
            </a:r>
            <a:r>
              <a:rPr lang="en-GB" sz="2000" dirty="0">
                <a:solidFill>
                  <a:schemeClr val="accent1">
                    <a:lumMod val="50000"/>
                  </a:schemeClr>
                </a:solidFill>
                <a:ea typeface="Calibri" panose="020F0502020204030204" pitchFamily="34" charset="0"/>
                <a:cs typeface="Times New Roman" panose="02020603050405020304" pitchFamily="18" charset="0"/>
              </a:rPr>
              <a:t> dich </a:t>
            </a:r>
            <a:r>
              <a:rPr lang="en-GB" sz="2000" dirty="0" err="1">
                <a:solidFill>
                  <a:schemeClr val="accent1">
                    <a:lumMod val="50000"/>
                  </a:schemeClr>
                </a:solidFill>
                <a:ea typeface="Calibri" panose="020F0502020204030204" pitchFamily="34" charset="0"/>
                <a:cs typeface="Times New Roman" panose="02020603050405020304" pitchFamily="18" charset="0"/>
              </a:rPr>
              <a:t>nach</a:t>
            </a:r>
            <a:r>
              <a:rPr lang="en-GB" sz="2000" dirty="0">
                <a:solidFill>
                  <a:schemeClr val="accent1">
                    <a:lumMod val="50000"/>
                  </a:schemeClr>
                </a:solidFill>
                <a:ea typeface="Calibri" panose="020F0502020204030204" pitchFamily="34" charset="0"/>
                <a:cs typeface="Times New Roman" panose="02020603050405020304" pitchFamily="18" charset="0"/>
              </a:rPr>
              <a:t> </a:t>
            </a:r>
            <a:r>
              <a:rPr lang="en-GB" sz="2000" dirty="0" err="1">
                <a:solidFill>
                  <a:schemeClr val="accent1">
                    <a:lumMod val="50000"/>
                  </a:schemeClr>
                </a:solidFill>
                <a:ea typeface="Calibri" panose="020F0502020204030204" pitchFamily="34" charset="0"/>
                <a:cs typeface="Times New Roman" panose="02020603050405020304" pitchFamily="18" charset="0"/>
              </a:rPr>
              <a:t>Frankreich</a:t>
            </a:r>
            <a:r>
              <a:rPr lang="en-GB" sz="2000" dirty="0">
                <a:solidFill>
                  <a:schemeClr val="accent1">
                    <a:lumMod val="50000"/>
                  </a:schemeClr>
                </a:solidFill>
                <a:ea typeface="Calibri" panose="020F0502020204030204" pitchFamily="34" charset="0"/>
                <a:cs typeface="Times New Roman" panose="02020603050405020304" pitchFamily="18" charset="0"/>
              </a:rPr>
              <a:t> </a:t>
            </a:r>
            <a:r>
              <a:rPr lang="en-GB" sz="2000" dirty="0" err="1">
                <a:solidFill>
                  <a:schemeClr val="accent1">
                    <a:lumMod val="50000"/>
                  </a:schemeClr>
                </a:solidFill>
                <a:ea typeface="Calibri" panose="020F0502020204030204" pitchFamily="34" charset="0"/>
                <a:cs typeface="Times New Roman" panose="02020603050405020304" pitchFamily="18" charset="0"/>
              </a:rPr>
              <a:t>schwimmen</a:t>
            </a:r>
            <a:r>
              <a:rPr lang="en-GB" sz="2000" dirty="0">
                <a:solidFill>
                  <a:schemeClr val="accent1">
                    <a:lumMod val="50000"/>
                  </a:schemeClr>
                </a:solidFill>
                <a:ea typeface="Calibri" panose="020F0502020204030204" pitchFamily="34" charset="0"/>
                <a:cs typeface="Times New Roman" panose="02020603050405020304" pitchFamily="18" charset="0"/>
              </a:rPr>
              <a:t>.</a:t>
            </a:r>
            <a:endParaRPr lang="es-GB" sz="2000" dirty="0">
              <a:solidFill>
                <a:schemeClr val="accent1">
                  <a:lumMod val="50000"/>
                </a:schemeClr>
              </a:solidFill>
              <a:effectLst/>
              <a:ea typeface="Calibri" panose="020F0502020204030204" pitchFamily="34" charset="0"/>
              <a:cs typeface="Times New Roman" panose="02020603050405020304" pitchFamily="18" charset="0"/>
            </a:endParaRPr>
          </a:p>
        </p:txBody>
      </p:sp>
      <p:sp>
        <p:nvSpPr>
          <p:cNvPr id="24" name="Text Box 2">
            <a:extLst>
              <a:ext uri="{FF2B5EF4-FFF2-40B4-BE49-F238E27FC236}">
                <a16:creationId xmlns:a16="http://schemas.microsoft.com/office/drawing/2014/main" id="{84863C4E-B01C-498A-A82D-92F6666C2700}"/>
              </a:ext>
            </a:extLst>
          </p:cNvPr>
          <p:cNvSpPr txBox="1">
            <a:spLocks noChangeArrowheads="1"/>
          </p:cNvSpPr>
          <p:nvPr/>
        </p:nvSpPr>
        <p:spPr bwMode="auto">
          <a:xfrm>
            <a:off x="3549300" y="3340793"/>
            <a:ext cx="2729709" cy="1054841"/>
          </a:xfrm>
          <a:prstGeom prst="rect">
            <a:avLst/>
          </a:prstGeom>
          <a:solidFill>
            <a:schemeClr val="accent4">
              <a:lumMod val="20000"/>
              <a:lumOff val="80000"/>
            </a:schemeClr>
          </a:solid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dirty="0">
                <a:solidFill>
                  <a:schemeClr val="accent1">
                    <a:lumMod val="50000"/>
                  </a:schemeClr>
                </a:solidFill>
                <a:ea typeface="Calibri" panose="020F0502020204030204" pitchFamily="34" charset="0"/>
                <a:cs typeface="Times New Roman" panose="02020603050405020304" pitchFamily="18" charset="0"/>
              </a:rPr>
              <a:t>Ich muss Einstein um 3 </a:t>
            </a:r>
            <a:r>
              <a:rPr lang="en-GB" sz="2000" dirty="0" err="1">
                <a:solidFill>
                  <a:schemeClr val="accent1">
                    <a:lumMod val="50000"/>
                  </a:schemeClr>
                </a:solidFill>
                <a:ea typeface="Calibri" panose="020F0502020204030204" pitchFamily="34" charset="0"/>
                <a:cs typeface="Times New Roman" panose="02020603050405020304" pitchFamily="18" charset="0"/>
              </a:rPr>
              <a:t>Uhr</a:t>
            </a:r>
            <a:r>
              <a:rPr lang="en-GB" sz="2000" dirty="0">
                <a:solidFill>
                  <a:schemeClr val="accent1">
                    <a:lumMod val="50000"/>
                  </a:schemeClr>
                </a:solidFill>
                <a:ea typeface="Calibri" panose="020F0502020204030204" pitchFamily="34" charset="0"/>
                <a:cs typeface="Times New Roman" panose="02020603050405020304" pitchFamily="18" charset="0"/>
              </a:rPr>
              <a:t> morgens Wasser </a:t>
            </a:r>
            <a:r>
              <a:rPr lang="en-GB" sz="2000" dirty="0" err="1">
                <a:solidFill>
                  <a:schemeClr val="accent1">
                    <a:lumMod val="50000"/>
                  </a:schemeClr>
                </a:solidFill>
                <a:ea typeface="Calibri" panose="020F0502020204030204" pitchFamily="34" charset="0"/>
                <a:cs typeface="Times New Roman" panose="02020603050405020304" pitchFamily="18" charset="0"/>
              </a:rPr>
              <a:t>geben</a:t>
            </a:r>
            <a:r>
              <a:rPr lang="en-GB" sz="2000" dirty="0">
                <a:solidFill>
                  <a:schemeClr val="accent1">
                    <a:lumMod val="50000"/>
                  </a:schemeClr>
                </a:solidFill>
                <a:ea typeface="Calibri" panose="020F0502020204030204" pitchFamily="34" charset="0"/>
                <a:cs typeface="Times New Roman" panose="02020603050405020304" pitchFamily="18" charset="0"/>
              </a:rPr>
              <a:t>.</a:t>
            </a:r>
            <a:endParaRPr lang="es-GB" sz="2000" dirty="0">
              <a:solidFill>
                <a:schemeClr val="accent1">
                  <a:lumMod val="50000"/>
                </a:schemeClr>
              </a:solidFill>
              <a:effectLst/>
              <a:ea typeface="Calibri" panose="020F0502020204030204" pitchFamily="34" charset="0"/>
              <a:cs typeface="Times New Roman" panose="02020603050405020304" pitchFamily="18" charset="0"/>
            </a:endParaRPr>
          </a:p>
        </p:txBody>
      </p:sp>
      <p:sp>
        <p:nvSpPr>
          <p:cNvPr id="25" name="Text Box 2">
            <a:extLst>
              <a:ext uri="{FF2B5EF4-FFF2-40B4-BE49-F238E27FC236}">
                <a16:creationId xmlns:a16="http://schemas.microsoft.com/office/drawing/2014/main" id="{F5DD750C-7558-4807-9697-13C5B2B96280}"/>
              </a:ext>
            </a:extLst>
          </p:cNvPr>
          <p:cNvSpPr txBox="1">
            <a:spLocks noChangeArrowheads="1"/>
          </p:cNvSpPr>
          <p:nvPr/>
        </p:nvSpPr>
        <p:spPr bwMode="auto">
          <a:xfrm>
            <a:off x="258275" y="5079043"/>
            <a:ext cx="2852991" cy="1054841"/>
          </a:xfrm>
          <a:prstGeom prst="rect">
            <a:avLst/>
          </a:prstGeom>
          <a:solidFill>
            <a:schemeClr val="accent4">
              <a:lumMod val="20000"/>
              <a:lumOff val="80000"/>
            </a:schemeClr>
          </a:solid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dirty="0">
                <a:solidFill>
                  <a:schemeClr val="accent1">
                    <a:lumMod val="50000"/>
                  </a:schemeClr>
                </a:solidFill>
                <a:ea typeface="Calibri" panose="020F0502020204030204" pitchFamily="34" charset="0"/>
                <a:cs typeface="Times New Roman" panose="02020603050405020304" pitchFamily="18" charset="0"/>
              </a:rPr>
              <a:t>Ich will </a:t>
            </a:r>
            <a:r>
              <a:rPr lang="en-GB" sz="2000" dirty="0" err="1">
                <a:solidFill>
                  <a:schemeClr val="accent1">
                    <a:lumMod val="50000"/>
                  </a:schemeClr>
                </a:solidFill>
                <a:ea typeface="Calibri" panose="020F0502020204030204" pitchFamily="34" charset="0"/>
                <a:cs typeface="Times New Roman" panose="02020603050405020304" pitchFamily="18" charset="0"/>
              </a:rPr>
              <a:t>heute</a:t>
            </a:r>
            <a:r>
              <a:rPr lang="en-GB" sz="2000" dirty="0">
                <a:solidFill>
                  <a:schemeClr val="accent1">
                    <a:lumMod val="50000"/>
                  </a:schemeClr>
                </a:solidFill>
                <a:ea typeface="Calibri" panose="020F0502020204030204" pitchFamily="34" charset="0"/>
                <a:cs typeface="Times New Roman" panose="02020603050405020304" pitchFamily="18" charset="0"/>
              </a:rPr>
              <a:t> </a:t>
            </a:r>
            <a:r>
              <a:rPr lang="en-GB" sz="2000" dirty="0" err="1">
                <a:solidFill>
                  <a:schemeClr val="accent1">
                    <a:lumMod val="50000"/>
                  </a:schemeClr>
                </a:solidFill>
                <a:ea typeface="Calibri" panose="020F0502020204030204" pitchFamily="34" charset="0"/>
                <a:cs typeface="Times New Roman" panose="02020603050405020304" pitchFamily="18" charset="0"/>
              </a:rPr>
              <a:t>eine</a:t>
            </a:r>
            <a:r>
              <a:rPr lang="en-GB" sz="2000" dirty="0">
                <a:solidFill>
                  <a:schemeClr val="accent1">
                    <a:lumMod val="50000"/>
                  </a:schemeClr>
                </a:solidFill>
                <a:ea typeface="Calibri" panose="020F0502020204030204" pitchFamily="34" charset="0"/>
                <a:cs typeface="Times New Roman" panose="02020603050405020304" pitchFamily="18" charset="0"/>
              </a:rPr>
              <a:t> </a:t>
            </a:r>
            <a:r>
              <a:rPr lang="en-GB" sz="2000" dirty="0" err="1">
                <a:solidFill>
                  <a:schemeClr val="accent1">
                    <a:lumMod val="50000"/>
                  </a:schemeClr>
                </a:solidFill>
                <a:ea typeface="Calibri" panose="020F0502020204030204" pitchFamily="34" charset="0"/>
                <a:cs typeface="Times New Roman" panose="02020603050405020304" pitchFamily="18" charset="0"/>
              </a:rPr>
              <a:t>Geburtstagsparty</a:t>
            </a:r>
            <a:r>
              <a:rPr lang="en-GB" sz="2000" dirty="0">
                <a:solidFill>
                  <a:schemeClr val="accent1">
                    <a:lumMod val="50000"/>
                  </a:schemeClr>
                </a:solidFill>
                <a:ea typeface="Calibri" panose="020F0502020204030204" pitchFamily="34" charset="0"/>
                <a:cs typeface="Times New Roman" panose="02020603050405020304" pitchFamily="18" charset="0"/>
              </a:rPr>
              <a:t> </a:t>
            </a:r>
            <a:r>
              <a:rPr lang="en-GB" sz="2000" dirty="0" err="1">
                <a:solidFill>
                  <a:schemeClr val="accent1">
                    <a:lumMod val="50000"/>
                  </a:schemeClr>
                </a:solidFill>
                <a:ea typeface="Calibri" panose="020F0502020204030204" pitchFamily="34" charset="0"/>
                <a:cs typeface="Times New Roman" panose="02020603050405020304" pitchFamily="18" charset="0"/>
              </a:rPr>
              <a:t>haben</a:t>
            </a:r>
            <a:r>
              <a:rPr lang="en-GB" sz="2000" dirty="0">
                <a:solidFill>
                  <a:schemeClr val="accent1">
                    <a:lumMod val="50000"/>
                  </a:schemeClr>
                </a:solidFill>
                <a:ea typeface="Calibri" panose="020F0502020204030204" pitchFamily="34" charset="0"/>
                <a:cs typeface="Times New Roman" panose="02020603050405020304" pitchFamily="18" charset="0"/>
              </a:rPr>
              <a:t>.</a:t>
            </a:r>
            <a:endParaRPr lang="es-GB" sz="2000" dirty="0">
              <a:solidFill>
                <a:schemeClr val="accent1">
                  <a:lumMod val="50000"/>
                </a:schemeClr>
              </a:solidFill>
              <a:effectLst/>
              <a:ea typeface="Calibri" panose="020F0502020204030204" pitchFamily="34" charset="0"/>
              <a:cs typeface="Times New Roman" panose="02020603050405020304" pitchFamily="18" charset="0"/>
            </a:endParaRPr>
          </a:p>
        </p:txBody>
      </p:sp>
      <p:sp>
        <p:nvSpPr>
          <p:cNvPr id="26" name="Text Box 2">
            <a:extLst>
              <a:ext uri="{FF2B5EF4-FFF2-40B4-BE49-F238E27FC236}">
                <a16:creationId xmlns:a16="http://schemas.microsoft.com/office/drawing/2014/main" id="{2C20173B-E6C7-4D7E-AC77-8A4E0C339089}"/>
              </a:ext>
            </a:extLst>
          </p:cNvPr>
          <p:cNvSpPr txBox="1">
            <a:spLocks noChangeArrowheads="1"/>
          </p:cNvSpPr>
          <p:nvPr/>
        </p:nvSpPr>
        <p:spPr bwMode="auto">
          <a:xfrm>
            <a:off x="3413346" y="5075315"/>
            <a:ext cx="2894785" cy="1054841"/>
          </a:xfrm>
          <a:prstGeom prst="rect">
            <a:avLst/>
          </a:prstGeom>
          <a:solidFill>
            <a:schemeClr val="accent4">
              <a:lumMod val="20000"/>
              <a:lumOff val="80000"/>
            </a:schemeClr>
          </a:solid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dirty="0">
                <a:solidFill>
                  <a:schemeClr val="accent1">
                    <a:lumMod val="50000"/>
                  </a:schemeClr>
                </a:solidFill>
                <a:ea typeface="Calibri" panose="020F0502020204030204" pitchFamily="34" charset="0"/>
                <a:cs typeface="Times New Roman" panose="02020603050405020304" pitchFamily="18" charset="0"/>
              </a:rPr>
              <a:t>Ich </a:t>
            </a:r>
            <a:r>
              <a:rPr lang="en-GB" sz="2000" dirty="0" err="1">
                <a:solidFill>
                  <a:schemeClr val="accent1">
                    <a:lumMod val="50000"/>
                  </a:schemeClr>
                </a:solidFill>
                <a:ea typeface="Calibri" panose="020F0502020204030204" pitchFamily="34" charset="0"/>
                <a:cs typeface="Times New Roman" panose="02020603050405020304" pitchFamily="18" charset="0"/>
              </a:rPr>
              <a:t>darf</a:t>
            </a:r>
            <a:r>
              <a:rPr lang="en-GB" sz="2000" dirty="0">
                <a:solidFill>
                  <a:schemeClr val="accent1">
                    <a:lumMod val="50000"/>
                  </a:schemeClr>
                </a:solidFill>
                <a:ea typeface="Calibri" panose="020F0502020204030204" pitchFamily="34" charset="0"/>
                <a:cs typeface="Times New Roman" panose="02020603050405020304" pitchFamily="18" charset="0"/>
              </a:rPr>
              <a:t> </a:t>
            </a:r>
            <a:r>
              <a:rPr lang="en-GB" sz="2000" dirty="0" err="1">
                <a:solidFill>
                  <a:schemeClr val="accent1">
                    <a:lumMod val="50000"/>
                  </a:schemeClr>
                </a:solidFill>
                <a:ea typeface="Calibri" panose="020F0502020204030204" pitchFamily="34" charset="0"/>
                <a:cs typeface="Times New Roman" panose="02020603050405020304" pitchFamily="18" charset="0"/>
              </a:rPr>
              <a:t>im</a:t>
            </a:r>
            <a:r>
              <a:rPr lang="en-GB" sz="2000" dirty="0">
                <a:solidFill>
                  <a:schemeClr val="accent1">
                    <a:lumMod val="50000"/>
                  </a:schemeClr>
                </a:solidFill>
                <a:ea typeface="Calibri" panose="020F0502020204030204" pitchFamily="34" charset="0"/>
                <a:cs typeface="Times New Roman" panose="02020603050405020304" pitchFamily="18" charset="0"/>
              </a:rPr>
              <a:t> </a:t>
            </a:r>
            <a:r>
              <a:rPr lang="en-GB" sz="2000" dirty="0" err="1">
                <a:solidFill>
                  <a:schemeClr val="accent1">
                    <a:lumMod val="50000"/>
                  </a:schemeClr>
                </a:solidFill>
                <a:ea typeface="Calibri" panose="020F0502020204030204" pitchFamily="34" charset="0"/>
                <a:cs typeface="Times New Roman" panose="02020603050405020304" pitchFamily="18" charset="0"/>
              </a:rPr>
              <a:t>Schwimmbad</a:t>
            </a:r>
            <a:r>
              <a:rPr lang="en-GB" sz="2000" dirty="0">
                <a:solidFill>
                  <a:schemeClr val="accent1">
                    <a:lumMod val="50000"/>
                  </a:schemeClr>
                </a:solidFill>
                <a:ea typeface="Calibri" panose="020F0502020204030204" pitchFamily="34" charset="0"/>
                <a:cs typeface="Times New Roman" panose="02020603050405020304" pitchFamily="18" charset="0"/>
              </a:rPr>
              <a:t> </a:t>
            </a:r>
            <a:r>
              <a:rPr lang="en-GB" sz="2000" dirty="0" err="1">
                <a:solidFill>
                  <a:schemeClr val="accent1">
                    <a:lumMod val="50000"/>
                  </a:schemeClr>
                </a:solidFill>
                <a:ea typeface="Calibri" panose="020F0502020204030204" pitchFamily="34" charset="0"/>
                <a:cs typeface="Times New Roman" panose="02020603050405020304" pitchFamily="18" charset="0"/>
              </a:rPr>
              <a:t>mein</a:t>
            </a:r>
            <a:r>
              <a:rPr lang="en-GB" sz="2000" dirty="0">
                <a:solidFill>
                  <a:schemeClr val="accent1">
                    <a:lumMod val="50000"/>
                  </a:schemeClr>
                </a:solidFill>
                <a:ea typeface="Calibri" panose="020F0502020204030204" pitchFamily="34" charset="0"/>
                <a:cs typeface="Times New Roman" panose="02020603050405020304" pitchFamily="18" charset="0"/>
              </a:rPr>
              <a:t> Buch </a:t>
            </a:r>
            <a:r>
              <a:rPr lang="en-GB" sz="2000" dirty="0" err="1">
                <a:solidFill>
                  <a:schemeClr val="accent1">
                    <a:lumMod val="50000"/>
                  </a:schemeClr>
                </a:solidFill>
                <a:ea typeface="Calibri" panose="020F0502020204030204" pitchFamily="34" charset="0"/>
                <a:cs typeface="Times New Roman" panose="02020603050405020304" pitchFamily="18" charset="0"/>
              </a:rPr>
              <a:t>lesen</a:t>
            </a:r>
            <a:endParaRPr lang="es-GB" sz="2000" dirty="0">
              <a:solidFill>
                <a:schemeClr val="accent1">
                  <a:lumMod val="50000"/>
                </a:schemeClr>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0023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5E5F786F-FE48-7B4A-8559-76A7E69CF2DA}"/>
              </a:ext>
            </a:extLst>
          </p:cNvPr>
          <p:cNvSpPr txBox="1"/>
          <p:nvPr/>
        </p:nvSpPr>
        <p:spPr>
          <a:xfrm>
            <a:off x="141647" y="45827"/>
            <a:ext cx="126509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endPar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6" name="Conector recto 5">
            <a:extLst>
              <a:ext uri="{FF2B5EF4-FFF2-40B4-BE49-F238E27FC236}">
                <a16:creationId xmlns:a16="http://schemas.microsoft.com/office/drawing/2014/main" id="{4B6C6F5F-825A-7C44-B870-6A505723EC9B}"/>
              </a:ext>
            </a:extLst>
          </p:cNvPr>
          <p:cNvCxnSpPr/>
          <p:nvPr/>
        </p:nvCxnSpPr>
        <p:spPr>
          <a:xfrm>
            <a:off x="5687557" y="180971"/>
            <a:ext cx="0" cy="6124366"/>
          </a:xfrm>
          <a:prstGeom prst="line">
            <a:avLst/>
          </a:prstGeom>
          <a:ln w="28575">
            <a:solidFill>
              <a:srgbClr val="115076"/>
            </a:solidFill>
            <a:prstDash val="sysDash"/>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a:xfrm>
            <a:off x="12327924" y="6576187"/>
            <a:ext cx="1517353" cy="281813"/>
          </a:xfrm>
        </p:spPr>
        <p:txBody>
          <a:bodyPr>
            <a:normAutofit/>
          </a:bodyPr>
          <a:lstStyle/>
          <a:p>
            <a:r>
              <a:rPr lang="en-GB" sz="500" dirty="0">
                <a:solidFill>
                  <a:schemeClr val="bg1"/>
                </a:solidFill>
              </a:rPr>
              <a:t>SPRECHEN</a:t>
            </a:r>
          </a:p>
        </p:txBody>
      </p:sp>
      <p:sp>
        <p:nvSpPr>
          <p:cNvPr id="80" name="CuadroTexto 4">
            <a:extLst>
              <a:ext uri="{FF2B5EF4-FFF2-40B4-BE49-F238E27FC236}">
                <a16:creationId xmlns:a16="http://schemas.microsoft.com/office/drawing/2014/main" id="{9E9A5B02-209F-4868-9E7C-FF8DEA37DCE6}"/>
              </a:ext>
            </a:extLst>
          </p:cNvPr>
          <p:cNvSpPr txBox="1"/>
          <p:nvPr/>
        </p:nvSpPr>
        <p:spPr>
          <a:xfrm>
            <a:off x="145116" y="370118"/>
            <a:ext cx="32893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endPar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1" name="CuadroTexto 4">
            <a:extLst>
              <a:ext uri="{FF2B5EF4-FFF2-40B4-BE49-F238E27FC236}">
                <a16:creationId xmlns:a16="http://schemas.microsoft.com/office/drawing/2014/main" id="{23C8D4C8-2478-438E-BDC3-0BE0D71B6CF5}"/>
              </a:ext>
            </a:extLst>
          </p:cNvPr>
          <p:cNvSpPr txBox="1"/>
          <p:nvPr/>
        </p:nvSpPr>
        <p:spPr>
          <a:xfrm>
            <a:off x="5887677" y="436490"/>
            <a:ext cx="32893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endPar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Rectangle 1">
            <a:extLst>
              <a:ext uri="{FF2B5EF4-FFF2-40B4-BE49-F238E27FC236}">
                <a16:creationId xmlns:a16="http://schemas.microsoft.com/office/drawing/2014/main" id="{EFD706E4-203F-48BE-8D61-4C793EFCB85A}"/>
              </a:ext>
            </a:extLst>
          </p:cNvPr>
          <p:cNvSpPr/>
          <p:nvPr/>
        </p:nvSpPr>
        <p:spPr>
          <a:xfrm>
            <a:off x="5922076" y="1112019"/>
            <a:ext cx="3016279" cy="1516306"/>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 name="Text Box 2">
            <a:extLst>
              <a:ext uri="{FF2B5EF4-FFF2-40B4-BE49-F238E27FC236}">
                <a16:creationId xmlns:a16="http://schemas.microsoft.com/office/drawing/2014/main" id="{28299CB1-63E0-4F34-9AAD-66E3D4DA7AA3}"/>
              </a:ext>
            </a:extLst>
          </p:cNvPr>
          <p:cNvSpPr txBox="1">
            <a:spLocks noChangeArrowheads="1"/>
          </p:cNvSpPr>
          <p:nvPr/>
        </p:nvSpPr>
        <p:spPr bwMode="auto">
          <a:xfrm>
            <a:off x="5972410" y="1745972"/>
            <a:ext cx="2852992" cy="725520"/>
          </a:xfrm>
          <a:prstGeom prst="rect">
            <a:avLst/>
          </a:prstGeom>
          <a:solidFill>
            <a:schemeClr val="accent4">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Ich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kann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zehn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Butterbrote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essen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a:t>
            </a:r>
            <a:endParaRPr kumimoji="0" lang="es-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30" name="Text Box 10">
            <a:extLst>
              <a:ext uri="{FF2B5EF4-FFF2-40B4-BE49-F238E27FC236}">
                <a16:creationId xmlns:a16="http://schemas.microsoft.com/office/drawing/2014/main" id="{70CC7435-5608-425D-A7F1-B29AEF37E2C5}"/>
              </a:ext>
            </a:extLst>
          </p:cNvPr>
          <p:cNvSpPr txBox="1">
            <a:spLocks noChangeArrowheads="1"/>
          </p:cNvSpPr>
          <p:nvPr/>
        </p:nvSpPr>
        <p:spPr bwMode="auto">
          <a:xfrm>
            <a:off x="5999522" y="1153576"/>
            <a:ext cx="2852992" cy="466987"/>
          </a:xfrm>
          <a:prstGeom prst="rect">
            <a:avLst/>
          </a:prstGeom>
          <a:solidFill>
            <a:schemeClr val="accent4">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1  </a:t>
            </a:r>
            <a:r>
              <a:rPr kumimoji="0" lang="en-GB" sz="2400" b="1"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was</a:t>
            </a:r>
            <a:endParaRPr kumimoji="0" lang="es-GB" sz="2400" b="0" i="0" u="sng"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1" name="Rectangle 1">
            <a:extLst>
              <a:ext uri="{FF2B5EF4-FFF2-40B4-BE49-F238E27FC236}">
                <a16:creationId xmlns:a16="http://schemas.microsoft.com/office/drawing/2014/main" id="{82C85E97-1C6A-4A2B-8E7E-CB4FD9264A41}"/>
              </a:ext>
            </a:extLst>
          </p:cNvPr>
          <p:cNvSpPr/>
          <p:nvPr/>
        </p:nvSpPr>
        <p:spPr>
          <a:xfrm>
            <a:off x="9082327" y="1112019"/>
            <a:ext cx="3016279" cy="1516306"/>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2" name="Text Box 2">
            <a:extLst>
              <a:ext uri="{FF2B5EF4-FFF2-40B4-BE49-F238E27FC236}">
                <a16:creationId xmlns:a16="http://schemas.microsoft.com/office/drawing/2014/main" id="{97DA5283-492D-4D8E-BACE-29880F08DE85}"/>
              </a:ext>
            </a:extLst>
          </p:cNvPr>
          <p:cNvSpPr txBox="1">
            <a:spLocks noChangeArrowheads="1"/>
          </p:cNvSpPr>
          <p:nvPr/>
        </p:nvSpPr>
        <p:spPr bwMode="auto">
          <a:xfrm>
            <a:off x="9114986" y="1722377"/>
            <a:ext cx="2934635" cy="725520"/>
          </a:xfrm>
          <a:prstGeom prst="rect">
            <a:avLst/>
          </a:prstGeom>
          <a:solidFill>
            <a:schemeClr val="accent4">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Ich muss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mit</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dem</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Zug in die Stadt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fahren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s-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33" name="Text Box 10">
            <a:extLst>
              <a:ext uri="{FF2B5EF4-FFF2-40B4-BE49-F238E27FC236}">
                <a16:creationId xmlns:a16="http://schemas.microsoft.com/office/drawing/2014/main" id="{36D2FB84-42CB-4A6D-9FBF-B748CE220782}"/>
              </a:ext>
            </a:extLst>
          </p:cNvPr>
          <p:cNvSpPr txBox="1">
            <a:spLocks noChangeArrowheads="1"/>
          </p:cNvSpPr>
          <p:nvPr/>
        </p:nvSpPr>
        <p:spPr bwMode="auto">
          <a:xfrm>
            <a:off x="9114986" y="1153576"/>
            <a:ext cx="2852992" cy="466987"/>
          </a:xfrm>
          <a:prstGeom prst="rect">
            <a:avLst/>
          </a:prstGeom>
          <a:solidFill>
            <a:schemeClr val="accent4">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2  </a:t>
            </a:r>
            <a:r>
              <a:rPr kumimoji="0" lang="en-GB" sz="2400" b="1" i="0" u="sng"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wie</a:t>
            </a:r>
            <a:endParaRPr kumimoji="0" lang="es-GB" sz="2400" b="0" i="0" u="sng"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4" name="Rectangle 1">
            <a:extLst>
              <a:ext uri="{FF2B5EF4-FFF2-40B4-BE49-F238E27FC236}">
                <a16:creationId xmlns:a16="http://schemas.microsoft.com/office/drawing/2014/main" id="{A2742B1F-0EC3-4F9C-80B2-E80E9BCD51CC}"/>
              </a:ext>
            </a:extLst>
          </p:cNvPr>
          <p:cNvSpPr/>
          <p:nvPr/>
        </p:nvSpPr>
        <p:spPr>
          <a:xfrm>
            <a:off x="5969569" y="2836620"/>
            <a:ext cx="3016279" cy="1516306"/>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I</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Ich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soll</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oft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zu</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Hause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helfen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a:t>
            </a:r>
            <a:endParaRPr kumimoji="0" lang="es-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35" name="Rectangle 1">
            <a:extLst>
              <a:ext uri="{FF2B5EF4-FFF2-40B4-BE49-F238E27FC236}">
                <a16:creationId xmlns:a16="http://schemas.microsoft.com/office/drawing/2014/main" id="{FF4D4818-9469-43E9-8F18-2909AC8A52E8}"/>
              </a:ext>
            </a:extLst>
          </p:cNvPr>
          <p:cNvSpPr/>
          <p:nvPr/>
        </p:nvSpPr>
        <p:spPr>
          <a:xfrm>
            <a:off x="9114986" y="2853733"/>
            <a:ext cx="3016279" cy="1516306"/>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6" name="Rectangle 1">
            <a:extLst>
              <a:ext uri="{FF2B5EF4-FFF2-40B4-BE49-F238E27FC236}">
                <a16:creationId xmlns:a16="http://schemas.microsoft.com/office/drawing/2014/main" id="{A378639D-67EF-44C9-8B93-43D3D8CCF010}"/>
              </a:ext>
            </a:extLst>
          </p:cNvPr>
          <p:cNvSpPr/>
          <p:nvPr/>
        </p:nvSpPr>
        <p:spPr>
          <a:xfrm>
            <a:off x="5922076" y="4595447"/>
            <a:ext cx="3016279" cy="1516306"/>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7" name="Rectangle 1">
            <a:extLst>
              <a:ext uri="{FF2B5EF4-FFF2-40B4-BE49-F238E27FC236}">
                <a16:creationId xmlns:a16="http://schemas.microsoft.com/office/drawing/2014/main" id="{B41E12DD-23C2-4DB8-9D91-CC6773819777}"/>
              </a:ext>
            </a:extLst>
          </p:cNvPr>
          <p:cNvSpPr/>
          <p:nvPr/>
        </p:nvSpPr>
        <p:spPr>
          <a:xfrm>
            <a:off x="9106820" y="4595447"/>
            <a:ext cx="3016279" cy="1516306"/>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8" name="Text Box 10">
            <a:extLst>
              <a:ext uri="{FF2B5EF4-FFF2-40B4-BE49-F238E27FC236}">
                <a16:creationId xmlns:a16="http://schemas.microsoft.com/office/drawing/2014/main" id="{1D91E774-A816-4401-A090-F59314218ACF}"/>
              </a:ext>
            </a:extLst>
          </p:cNvPr>
          <p:cNvSpPr txBox="1">
            <a:spLocks noChangeArrowheads="1"/>
          </p:cNvSpPr>
          <p:nvPr/>
        </p:nvSpPr>
        <p:spPr bwMode="auto">
          <a:xfrm>
            <a:off x="6052145" y="2898712"/>
            <a:ext cx="2075397" cy="466987"/>
          </a:xfrm>
          <a:prstGeom prst="rect">
            <a:avLst/>
          </a:prstGeom>
          <a:solidFill>
            <a:schemeClr val="accent4">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3  </a:t>
            </a:r>
            <a:r>
              <a:rPr kumimoji="0" lang="en-GB" sz="2400" b="1"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wo</a:t>
            </a:r>
            <a:endParaRPr kumimoji="0" lang="es-GB" sz="2400" b="0" i="0" u="sng"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9" name="Text Box 10">
            <a:extLst>
              <a:ext uri="{FF2B5EF4-FFF2-40B4-BE49-F238E27FC236}">
                <a16:creationId xmlns:a16="http://schemas.microsoft.com/office/drawing/2014/main" id="{98DE8E24-3FB4-464A-8A7F-E8D3226FA25F}"/>
              </a:ext>
            </a:extLst>
          </p:cNvPr>
          <p:cNvSpPr txBox="1">
            <a:spLocks noChangeArrowheads="1"/>
          </p:cNvSpPr>
          <p:nvPr/>
        </p:nvSpPr>
        <p:spPr bwMode="auto">
          <a:xfrm>
            <a:off x="9158647" y="2911405"/>
            <a:ext cx="1599509" cy="466987"/>
          </a:xfrm>
          <a:prstGeom prst="rect">
            <a:avLst/>
          </a:prstGeom>
          <a:solidFill>
            <a:schemeClr val="accent4">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4  </a:t>
            </a:r>
            <a:r>
              <a:rPr kumimoji="0" lang="en-GB" sz="2400" b="1" i="0" u="sng"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wohin</a:t>
            </a:r>
            <a:endParaRPr kumimoji="0" lang="es-GB" sz="2400" b="0" i="0" u="sng"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0" name="Text Box 10">
            <a:extLst>
              <a:ext uri="{FF2B5EF4-FFF2-40B4-BE49-F238E27FC236}">
                <a16:creationId xmlns:a16="http://schemas.microsoft.com/office/drawing/2014/main" id="{1DD0C0C3-83B1-4817-A968-ADE389028AA2}"/>
              </a:ext>
            </a:extLst>
          </p:cNvPr>
          <p:cNvSpPr txBox="1">
            <a:spLocks noChangeArrowheads="1"/>
          </p:cNvSpPr>
          <p:nvPr/>
        </p:nvSpPr>
        <p:spPr bwMode="auto">
          <a:xfrm>
            <a:off x="5972410" y="4652761"/>
            <a:ext cx="2852992" cy="466987"/>
          </a:xfrm>
          <a:prstGeom prst="rect">
            <a:avLst/>
          </a:prstGeom>
          <a:solidFill>
            <a:schemeClr val="accent4">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5  </a:t>
            </a:r>
            <a:r>
              <a:rPr kumimoji="0" lang="en-GB" sz="2400" b="1" i="0" u="sng"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wann</a:t>
            </a:r>
            <a:endParaRPr kumimoji="0" lang="es-GB" sz="2400" b="0" i="0" u="sng"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1" name="Text Box 10">
            <a:extLst>
              <a:ext uri="{FF2B5EF4-FFF2-40B4-BE49-F238E27FC236}">
                <a16:creationId xmlns:a16="http://schemas.microsoft.com/office/drawing/2014/main" id="{FBE9AD2A-64C8-44A3-8230-167DBBD6E63F}"/>
              </a:ext>
            </a:extLst>
          </p:cNvPr>
          <p:cNvSpPr txBox="1">
            <a:spLocks noChangeArrowheads="1"/>
          </p:cNvSpPr>
          <p:nvPr/>
        </p:nvSpPr>
        <p:spPr bwMode="auto">
          <a:xfrm>
            <a:off x="9159558" y="4651973"/>
            <a:ext cx="2852992" cy="466987"/>
          </a:xfrm>
          <a:prstGeom prst="rect">
            <a:avLst/>
          </a:prstGeom>
          <a:solidFill>
            <a:schemeClr val="accent4">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6 </a:t>
            </a:r>
            <a:r>
              <a:rPr kumimoji="0" lang="en-GB" sz="2400" b="1"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wo</a:t>
            </a:r>
            <a:endParaRPr kumimoji="0" lang="es-GB" sz="2400" b="0" i="0" u="sng"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2" name="Text Box 2">
            <a:extLst>
              <a:ext uri="{FF2B5EF4-FFF2-40B4-BE49-F238E27FC236}">
                <a16:creationId xmlns:a16="http://schemas.microsoft.com/office/drawing/2014/main" id="{F597DF97-E85B-41F2-AF51-DFA5000FC35C}"/>
              </a:ext>
            </a:extLst>
          </p:cNvPr>
          <p:cNvSpPr txBox="1">
            <a:spLocks noChangeArrowheads="1"/>
          </p:cNvSpPr>
          <p:nvPr/>
        </p:nvSpPr>
        <p:spPr bwMode="auto">
          <a:xfrm>
            <a:off x="9238289" y="3422650"/>
            <a:ext cx="2729709" cy="725520"/>
          </a:xfrm>
          <a:prstGeom prst="rect">
            <a:avLst/>
          </a:prstGeom>
          <a:solidFill>
            <a:schemeClr val="accent4">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Ich will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mit</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dir</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in die Schule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fliegen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a:t>
            </a:r>
            <a:endParaRPr kumimoji="0" lang="es-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43" name="Text Box 2">
            <a:extLst>
              <a:ext uri="{FF2B5EF4-FFF2-40B4-BE49-F238E27FC236}">
                <a16:creationId xmlns:a16="http://schemas.microsoft.com/office/drawing/2014/main" id="{2543E67C-AFE2-499C-A9F2-988955AE7E77}"/>
              </a:ext>
            </a:extLst>
          </p:cNvPr>
          <p:cNvSpPr txBox="1">
            <a:spLocks noChangeArrowheads="1"/>
          </p:cNvSpPr>
          <p:nvPr/>
        </p:nvSpPr>
        <p:spPr bwMode="auto">
          <a:xfrm>
            <a:off x="6026634" y="5145901"/>
            <a:ext cx="2798768" cy="725520"/>
          </a:xfrm>
          <a:prstGeom prst="rect">
            <a:avLst/>
          </a:prstGeom>
          <a:solidFill>
            <a:schemeClr val="accent4">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Ich muss um elf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Uhr</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r>
              <a:rPr lang="en-GB" sz="2000" dirty="0" err="1">
                <a:solidFill>
                  <a:srgbClr val="5B9BD5">
                    <a:lumMod val="50000"/>
                  </a:srgbClr>
                </a:solidFill>
                <a:latin typeface="Century Gothic" panose="020F0302020204030204"/>
                <a:ea typeface="Calibri" panose="020F0502020204030204" pitchFamily="34" charset="0"/>
                <a:cs typeface="Times New Roman" panose="02020603050405020304" pitchFamily="18" charset="0"/>
              </a:rPr>
              <a:t>zum</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Park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laufen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a:t>
            </a:r>
            <a:endParaRPr kumimoji="0" lang="es-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44" name="Text Box 2">
            <a:extLst>
              <a:ext uri="{FF2B5EF4-FFF2-40B4-BE49-F238E27FC236}">
                <a16:creationId xmlns:a16="http://schemas.microsoft.com/office/drawing/2014/main" id="{51EDCBCE-D6CF-4124-8412-C84C857E837C}"/>
              </a:ext>
            </a:extLst>
          </p:cNvPr>
          <p:cNvSpPr txBox="1">
            <a:spLocks noChangeArrowheads="1"/>
          </p:cNvSpPr>
          <p:nvPr/>
        </p:nvSpPr>
        <p:spPr bwMode="auto">
          <a:xfrm>
            <a:off x="9236480" y="5118960"/>
            <a:ext cx="2690621" cy="725520"/>
          </a:xfrm>
          <a:prstGeom prst="rect">
            <a:avLst/>
          </a:prstGeom>
          <a:solidFill>
            <a:schemeClr val="accent4">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Ich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darf</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in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meinem</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Zimmer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Eis</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essen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a:t>
            </a:r>
            <a:endParaRPr kumimoji="0" lang="es-GB" sz="2000" b="0" i="0" u="none" strike="noStrike" kern="120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graphicFrame>
        <p:nvGraphicFramePr>
          <p:cNvPr id="45" name="Table 44">
            <a:extLst>
              <a:ext uri="{FF2B5EF4-FFF2-40B4-BE49-F238E27FC236}">
                <a16:creationId xmlns:a16="http://schemas.microsoft.com/office/drawing/2014/main" id="{76AEA913-909A-4AF3-9F76-38F49ECE764B}"/>
              </a:ext>
            </a:extLst>
          </p:cNvPr>
          <p:cNvGraphicFramePr>
            <a:graphicFrameLocks noGrp="1"/>
          </p:cNvGraphicFramePr>
          <p:nvPr/>
        </p:nvGraphicFramePr>
        <p:xfrm>
          <a:off x="141647" y="746247"/>
          <a:ext cx="5296837" cy="5559090"/>
        </p:xfrm>
        <a:graphic>
          <a:graphicData uri="http://schemas.openxmlformats.org/drawingml/2006/table">
            <a:tbl>
              <a:tblPr firstRow="1" bandRow="1">
                <a:tableStyleId>{ED083AE6-46FA-4A59-8FB0-9F97EB10719F}</a:tableStyleId>
              </a:tblPr>
              <a:tblGrid>
                <a:gridCol w="364893">
                  <a:extLst>
                    <a:ext uri="{9D8B030D-6E8A-4147-A177-3AD203B41FA5}">
                      <a16:colId xmlns:a16="http://schemas.microsoft.com/office/drawing/2014/main" val="2707976010"/>
                    </a:ext>
                  </a:extLst>
                </a:gridCol>
                <a:gridCol w="1512893">
                  <a:extLst>
                    <a:ext uri="{9D8B030D-6E8A-4147-A177-3AD203B41FA5}">
                      <a16:colId xmlns:a16="http://schemas.microsoft.com/office/drawing/2014/main" val="614538447"/>
                    </a:ext>
                  </a:extLst>
                </a:gridCol>
                <a:gridCol w="3419051">
                  <a:extLst>
                    <a:ext uri="{9D8B030D-6E8A-4147-A177-3AD203B41FA5}">
                      <a16:colId xmlns:a16="http://schemas.microsoft.com/office/drawing/2014/main" val="4052351916"/>
                    </a:ext>
                  </a:extLst>
                </a:gridCol>
              </a:tblGrid>
              <a:tr h="549894">
                <a:tc>
                  <a:txBody>
                    <a:bodyPr/>
                    <a:lstStyle/>
                    <a:p>
                      <a:endParaRPr lang="en-GB" sz="2000" dirty="0">
                        <a:solidFill>
                          <a:schemeClr val="accent5">
                            <a:lumMod val="50000"/>
                          </a:schemeClr>
                        </a:solidFill>
                        <a:latin typeface="Century Gothic" panose="020B0502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solidFill>
                          <a:srgbClr val="002060"/>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rPr>
                        <a:t>Auf </a:t>
                      </a:r>
                      <a:r>
                        <a:rPr lang="en-GB" sz="2000" dirty="0" err="1">
                          <a:solidFill>
                            <a:srgbClr val="002060"/>
                          </a:solidFill>
                        </a:rPr>
                        <a:t>Englisch</a:t>
                      </a:r>
                      <a:endParaRPr lang="en-GB" sz="200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3161571109"/>
                  </a:ext>
                </a:extLst>
              </a:tr>
              <a:tr h="834866">
                <a:tc>
                  <a:txBody>
                    <a:bodyPr/>
                    <a:lstStyle/>
                    <a:p>
                      <a:pPr algn="ctr"/>
                      <a:r>
                        <a:rPr lang="en-GB" sz="2000" b="1" dirty="0">
                          <a:solidFill>
                            <a:srgbClr val="203864"/>
                          </a:solidFill>
                        </a:rPr>
                        <a:t>1</a:t>
                      </a:r>
                      <a:endParaRPr lang="en-GB" sz="2000" b="1" dirty="0">
                        <a:solidFill>
                          <a:srgbClr val="203864"/>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791576946"/>
                  </a:ext>
                </a:extLst>
              </a:tr>
              <a:tr h="834866">
                <a:tc>
                  <a:txBody>
                    <a:bodyPr/>
                    <a:lstStyle/>
                    <a:p>
                      <a:pPr algn="ctr"/>
                      <a:r>
                        <a:rPr lang="en-GB" sz="2000" b="1" dirty="0">
                          <a:solidFill>
                            <a:srgbClr val="203864"/>
                          </a:solidFill>
                        </a:rPr>
                        <a:t>2</a:t>
                      </a:r>
                      <a:endParaRPr lang="en-GB" sz="2000" b="1" dirty="0">
                        <a:solidFill>
                          <a:srgbClr val="203864"/>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2057203793"/>
                  </a:ext>
                </a:extLst>
              </a:tr>
              <a:tr h="834866">
                <a:tc>
                  <a:txBody>
                    <a:bodyPr/>
                    <a:lstStyle/>
                    <a:p>
                      <a:pPr algn="ctr"/>
                      <a:r>
                        <a:rPr lang="en-GB" sz="2000" b="1" dirty="0">
                          <a:solidFill>
                            <a:srgbClr val="203864"/>
                          </a:solidFill>
                        </a:rPr>
                        <a:t>3</a:t>
                      </a:r>
                      <a:endParaRPr lang="en-GB" sz="2000" b="1" dirty="0">
                        <a:solidFill>
                          <a:srgbClr val="203864"/>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3820224318"/>
                  </a:ext>
                </a:extLst>
              </a:tr>
              <a:tr h="834866">
                <a:tc>
                  <a:txBody>
                    <a:bodyPr/>
                    <a:lstStyle/>
                    <a:p>
                      <a:pPr algn="ctr"/>
                      <a:r>
                        <a:rPr lang="en-GB" sz="2000" b="1" dirty="0">
                          <a:solidFill>
                            <a:srgbClr val="203864"/>
                          </a:solidFill>
                        </a:rPr>
                        <a:t>4</a:t>
                      </a:r>
                      <a:endParaRPr lang="en-GB" sz="2000" b="1" dirty="0">
                        <a:solidFill>
                          <a:srgbClr val="203864"/>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1992794217"/>
                  </a:ext>
                </a:extLst>
              </a:tr>
              <a:tr h="834866">
                <a:tc>
                  <a:txBody>
                    <a:bodyPr/>
                    <a:lstStyle/>
                    <a:p>
                      <a:pPr algn="ctr"/>
                      <a:r>
                        <a:rPr lang="en-GB" sz="2000" b="1" dirty="0">
                          <a:solidFill>
                            <a:srgbClr val="203864"/>
                          </a:solidFill>
                        </a:rPr>
                        <a:t>5</a:t>
                      </a:r>
                      <a:endParaRPr lang="en-GB" sz="2000" b="1" dirty="0">
                        <a:solidFill>
                          <a:srgbClr val="203864"/>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404888800"/>
                  </a:ext>
                </a:extLst>
              </a:tr>
              <a:tr h="834866">
                <a:tc>
                  <a:txBody>
                    <a:bodyPr/>
                    <a:lstStyle/>
                    <a:p>
                      <a:pPr algn="ctr"/>
                      <a:r>
                        <a:rPr lang="en-GB" sz="2000" b="1" dirty="0">
                          <a:solidFill>
                            <a:srgbClr val="203864"/>
                          </a:solidFill>
                        </a:rPr>
                        <a:t>6</a:t>
                      </a:r>
                      <a:endParaRPr lang="en-GB" sz="2000" b="1" dirty="0">
                        <a:solidFill>
                          <a:srgbClr val="203864"/>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3091951630"/>
                  </a:ext>
                </a:extLst>
              </a:tr>
            </a:tbl>
          </a:graphicData>
        </a:graphic>
      </p:graphicFrame>
      <p:pic>
        <p:nvPicPr>
          <p:cNvPr id="46" name="Imagen 25">
            <a:extLst>
              <a:ext uri="{FF2B5EF4-FFF2-40B4-BE49-F238E27FC236}">
                <a16:creationId xmlns:a16="http://schemas.microsoft.com/office/drawing/2014/main" id="{BC5EFDFB-DF1D-482C-8630-8DE5FD851D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93964" y="653453"/>
            <a:ext cx="646546" cy="514958"/>
          </a:xfrm>
          <a:prstGeom prst="rect">
            <a:avLst/>
          </a:prstGeom>
        </p:spPr>
      </p:pic>
      <p:sp>
        <p:nvSpPr>
          <p:cNvPr id="47" name="Rectangle 46">
            <a:extLst>
              <a:ext uri="{FF2B5EF4-FFF2-40B4-BE49-F238E27FC236}">
                <a16:creationId xmlns:a16="http://schemas.microsoft.com/office/drawing/2014/main" id="{06D25F87-BE29-4C1A-9B6A-773BA40700F6}"/>
              </a:ext>
            </a:extLst>
          </p:cNvPr>
          <p:cNvSpPr/>
          <p:nvPr/>
        </p:nvSpPr>
        <p:spPr>
          <a:xfrm>
            <a:off x="494144" y="669006"/>
            <a:ext cx="1734770"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was - wo(</a:t>
            </a:r>
            <a:r>
              <a:rPr kumimoji="0" lang="en-GB" sz="1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hin</a:t>
            </a:r>
            <a:r>
              <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br>
              <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br>
            <a:r>
              <a:rPr kumimoji="0" lang="en-GB" sz="1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wie</a:t>
            </a:r>
            <a:r>
              <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 – </a:t>
            </a:r>
            <a:r>
              <a:rPr kumimoji="0" lang="en-GB" sz="1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wann</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8874547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8184EF71-E871-4FC8-8784-ABBAC931A214}"/>
              </a:ext>
            </a:extLst>
          </p:cNvPr>
          <p:cNvSpPr/>
          <p:nvPr/>
        </p:nvSpPr>
        <p:spPr>
          <a:xfrm>
            <a:off x="10527814"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itle 4">
            <a:extLst>
              <a:ext uri="{FF2B5EF4-FFF2-40B4-BE49-F238E27FC236}">
                <a16:creationId xmlns:a16="http://schemas.microsoft.com/office/drawing/2014/main" id="{B80DD527-7C34-4D75-AFE2-1BD0D2113CF4}"/>
              </a:ext>
            </a:extLst>
          </p:cNvPr>
          <p:cNvSpPr>
            <a:spLocks noGrp="1"/>
          </p:cNvSpPr>
          <p:nvPr>
            <p:ph type="title"/>
          </p:nvPr>
        </p:nvSpPr>
        <p:spPr>
          <a:xfrm>
            <a:off x="10527814" y="232919"/>
            <a:ext cx="1741714" cy="400919"/>
          </a:xfrm>
        </p:spPr>
        <p:txBody>
          <a:bodyPr>
            <a:normAutofit/>
          </a:bodyPr>
          <a:lstStyle/>
          <a:p>
            <a:r>
              <a:rPr lang="en-GB" sz="2000" b="1" dirty="0" err="1">
                <a:solidFill>
                  <a:schemeClr val="bg1"/>
                </a:solidFill>
              </a:rPr>
              <a:t>sprechen</a:t>
            </a:r>
            <a:endParaRPr lang="en-GB" sz="2000" b="1" dirty="0">
              <a:solidFill>
                <a:schemeClr val="bg1"/>
              </a:solidFill>
            </a:endParaRPr>
          </a:p>
        </p:txBody>
      </p:sp>
      <p:graphicFrame>
        <p:nvGraphicFramePr>
          <p:cNvPr id="6" name="Table 5">
            <a:extLst>
              <a:ext uri="{FF2B5EF4-FFF2-40B4-BE49-F238E27FC236}">
                <a16:creationId xmlns:a16="http://schemas.microsoft.com/office/drawing/2014/main" id="{23A57256-683F-4DFE-9E66-9045047D95D4}"/>
              </a:ext>
            </a:extLst>
          </p:cNvPr>
          <p:cNvGraphicFramePr>
            <a:graphicFrameLocks noGrp="1"/>
          </p:cNvGraphicFramePr>
          <p:nvPr>
            <p:extLst>
              <p:ext uri="{D42A27DB-BD31-4B8C-83A1-F6EECF244321}">
                <p14:modId xmlns:p14="http://schemas.microsoft.com/office/powerpoint/2010/main" val="501427813"/>
              </p:ext>
            </p:extLst>
          </p:nvPr>
        </p:nvGraphicFramePr>
        <p:xfrm>
          <a:off x="290429" y="692985"/>
          <a:ext cx="5296837" cy="5559090"/>
        </p:xfrm>
        <a:graphic>
          <a:graphicData uri="http://schemas.openxmlformats.org/drawingml/2006/table">
            <a:tbl>
              <a:tblPr firstRow="1" bandRow="1">
                <a:tableStyleId>{ED083AE6-46FA-4A59-8FB0-9F97EB10719F}</a:tableStyleId>
              </a:tblPr>
              <a:tblGrid>
                <a:gridCol w="364893">
                  <a:extLst>
                    <a:ext uri="{9D8B030D-6E8A-4147-A177-3AD203B41FA5}">
                      <a16:colId xmlns:a16="http://schemas.microsoft.com/office/drawing/2014/main" val="2707976010"/>
                    </a:ext>
                  </a:extLst>
                </a:gridCol>
                <a:gridCol w="1512893">
                  <a:extLst>
                    <a:ext uri="{9D8B030D-6E8A-4147-A177-3AD203B41FA5}">
                      <a16:colId xmlns:a16="http://schemas.microsoft.com/office/drawing/2014/main" val="614538447"/>
                    </a:ext>
                  </a:extLst>
                </a:gridCol>
                <a:gridCol w="3419051">
                  <a:extLst>
                    <a:ext uri="{9D8B030D-6E8A-4147-A177-3AD203B41FA5}">
                      <a16:colId xmlns:a16="http://schemas.microsoft.com/office/drawing/2014/main" val="4052351916"/>
                    </a:ext>
                  </a:extLst>
                </a:gridCol>
              </a:tblGrid>
              <a:tr h="549894">
                <a:tc>
                  <a:txBody>
                    <a:bodyPr/>
                    <a:lstStyle/>
                    <a:p>
                      <a:endParaRPr lang="en-GB" sz="2000" dirty="0">
                        <a:solidFill>
                          <a:schemeClr val="accent5">
                            <a:lumMod val="50000"/>
                          </a:schemeClr>
                        </a:solidFill>
                        <a:latin typeface="Century Gothic" panose="020B0502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solidFill>
                          <a:srgbClr val="002060"/>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rPr>
                        <a:t>Auf </a:t>
                      </a:r>
                      <a:r>
                        <a:rPr lang="en-GB" sz="2000" dirty="0" err="1">
                          <a:solidFill>
                            <a:srgbClr val="002060"/>
                          </a:solidFill>
                        </a:rPr>
                        <a:t>Englisch</a:t>
                      </a:r>
                      <a:endParaRPr lang="en-GB" sz="200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3161571109"/>
                  </a:ext>
                </a:extLst>
              </a:tr>
              <a:tr h="834866">
                <a:tc>
                  <a:txBody>
                    <a:bodyPr/>
                    <a:lstStyle/>
                    <a:p>
                      <a:pPr algn="ctr"/>
                      <a:r>
                        <a:rPr lang="en-GB" sz="2000" b="1" dirty="0">
                          <a:solidFill>
                            <a:srgbClr val="203864"/>
                          </a:solidFill>
                        </a:rPr>
                        <a:t>1</a:t>
                      </a:r>
                      <a:endParaRPr lang="en-GB" sz="2000" b="1" dirty="0">
                        <a:solidFill>
                          <a:srgbClr val="203864"/>
                        </a:solidFill>
                        <a:latin typeface="Century Gothic" panose="020B0502020202020204" pitchFamily="34" charset="0"/>
                      </a:endParaRPr>
                    </a:p>
                  </a:txBody>
                  <a:tcPr anchor="ctr"/>
                </a:tc>
                <a:tc>
                  <a:txBody>
                    <a:bodyPr/>
                    <a:lstStyle/>
                    <a:p>
                      <a:pPr algn="l"/>
                      <a:r>
                        <a:rPr lang="en-US" sz="2000" b="0" dirty="0">
                          <a:solidFill>
                            <a:schemeClr val="accent5">
                              <a:lumMod val="50000"/>
                            </a:schemeClr>
                          </a:solidFill>
                          <a:latin typeface="Century Gothic" panose="020B0502020202020204" pitchFamily="34" charset="0"/>
                        </a:rPr>
                        <a:t>was</a:t>
                      </a:r>
                      <a:endParaRPr lang="en-GB" sz="2000" b="0" dirty="0">
                        <a:solidFill>
                          <a:schemeClr val="accent5">
                            <a:lumMod val="50000"/>
                          </a:schemeClr>
                        </a:solidFill>
                        <a:latin typeface="Century Gothic" panose="020B0502020202020204" pitchFamily="34" charset="0"/>
                      </a:endParaRPr>
                    </a:p>
                  </a:txBody>
                  <a:tcPr anchor="ctr"/>
                </a:tc>
                <a:tc>
                  <a:txBody>
                    <a:bodyPr/>
                    <a:lstStyle/>
                    <a:p>
                      <a:pPr algn="l"/>
                      <a:r>
                        <a:rPr lang="en-US" sz="2000" b="0" dirty="0">
                          <a:solidFill>
                            <a:schemeClr val="accent5">
                              <a:lumMod val="50000"/>
                            </a:schemeClr>
                          </a:solidFill>
                          <a:latin typeface="Century Gothic" panose="020B0502020202020204" pitchFamily="34" charset="0"/>
                        </a:rPr>
                        <a:t>can eat </a:t>
                      </a:r>
                      <a:r>
                        <a:rPr lang="en-US" sz="2000" b="1" dirty="0">
                          <a:solidFill>
                            <a:schemeClr val="accent5">
                              <a:lumMod val="50000"/>
                            </a:schemeClr>
                          </a:solidFill>
                          <a:latin typeface="Century Gothic" panose="020B0502020202020204" pitchFamily="34" charset="0"/>
                        </a:rPr>
                        <a:t>10 sandwiches</a:t>
                      </a:r>
                      <a:endParaRPr lang="en-GB" sz="2000" b="1"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791576946"/>
                  </a:ext>
                </a:extLst>
              </a:tr>
              <a:tr h="834866">
                <a:tc>
                  <a:txBody>
                    <a:bodyPr/>
                    <a:lstStyle/>
                    <a:p>
                      <a:pPr algn="ctr"/>
                      <a:r>
                        <a:rPr lang="en-GB" sz="2000" b="1" dirty="0">
                          <a:solidFill>
                            <a:srgbClr val="203864"/>
                          </a:solidFill>
                        </a:rPr>
                        <a:t>2</a:t>
                      </a:r>
                      <a:endParaRPr lang="en-GB" sz="2000" b="1" dirty="0">
                        <a:solidFill>
                          <a:srgbClr val="203864"/>
                        </a:solidFill>
                        <a:latin typeface="Century Gothic" panose="020B0502020202020204" pitchFamily="34" charset="0"/>
                      </a:endParaRPr>
                    </a:p>
                  </a:txBody>
                  <a:tcPr anchor="ctr"/>
                </a:tc>
                <a:tc>
                  <a:txBody>
                    <a:bodyPr/>
                    <a:lstStyle/>
                    <a:p>
                      <a:pPr algn="l"/>
                      <a:r>
                        <a:rPr lang="en-US" sz="2000" b="0" dirty="0" err="1">
                          <a:solidFill>
                            <a:schemeClr val="accent5">
                              <a:lumMod val="50000"/>
                            </a:schemeClr>
                          </a:solidFill>
                          <a:latin typeface="Century Gothic" panose="020B0502020202020204" pitchFamily="34" charset="0"/>
                        </a:rPr>
                        <a:t>wie</a:t>
                      </a:r>
                      <a:endParaRPr lang="en-GB" sz="2000" b="0" dirty="0">
                        <a:solidFill>
                          <a:schemeClr val="accent5">
                            <a:lumMod val="50000"/>
                          </a:schemeClr>
                        </a:solidFill>
                        <a:latin typeface="Century Gothic" panose="020B0502020202020204" pitchFamily="34" charset="0"/>
                      </a:endParaRPr>
                    </a:p>
                  </a:txBody>
                  <a:tcPr anchor="ctr"/>
                </a:tc>
                <a:tc>
                  <a:txBody>
                    <a:bodyPr/>
                    <a:lstStyle/>
                    <a:p>
                      <a:pPr algn="l"/>
                      <a:r>
                        <a:rPr lang="en-US" sz="2000" b="0" dirty="0">
                          <a:solidFill>
                            <a:schemeClr val="accent5">
                              <a:lumMod val="50000"/>
                            </a:schemeClr>
                          </a:solidFill>
                          <a:latin typeface="Century Gothic" panose="020B0502020202020204" pitchFamily="34" charset="0"/>
                        </a:rPr>
                        <a:t>has to go to town </a:t>
                      </a:r>
                      <a:r>
                        <a:rPr lang="en-US" sz="2000" b="1" dirty="0">
                          <a:solidFill>
                            <a:schemeClr val="accent5">
                              <a:lumMod val="50000"/>
                            </a:schemeClr>
                          </a:solidFill>
                          <a:latin typeface="Century Gothic" panose="020B0502020202020204" pitchFamily="34" charset="0"/>
                        </a:rPr>
                        <a:t>by train</a:t>
                      </a:r>
                      <a:endParaRPr lang="en-GB" sz="2000" b="1"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2057203793"/>
                  </a:ext>
                </a:extLst>
              </a:tr>
              <a:tr h="834866">
                <a:tc>
                  <a:txBody>
                    <a:bodyPr/>
                    <a:lstStyle/>
                    <a:p>
                      <a:pPr algn="ctr"/>
                      <a:r>
                        <a:rPr lang="en-GB" sz="2000" b="1" dirty="0">
                          <a:solidFill>
                            <a:srgbClr val="203864"/>
                          </a:solidFill>
                        </a:rPr>
                        <a:t>3</a:t>
                      </a:r>
                      <a:endParaRPr lang="en-GB" sz="2000" b="1" dirty="0">
                        <a:solidFill>
                          <a:srgbClr val="203864"/>
                        </a:solidFill>
                        <a:latin typeface="Century Gothic" panose="020B0502020202020204" pitchFamily="34" charset="0"/>
                      </a:endParaRPr>
                    </a:p>
                  </a:txBody>
                  <a:tcPr anchor="ctr"/>
                </a:tc>
                <a:tc>
                  <a:txBody>
                    <a:bodyPr/>
                    <a:lstStyle/>
                    <a:p>
                      <a:pPr algn="l"/>
                      <a:r>
                        <a:rPr lang="en-US" sz="2000" b="0" dirty="0">
                          <a:solidFill>
                            <a:schemeClr val="accent5">
                              <a:lumMod val="50000"/>
                            </a:schemeClr>
                          </a:solidFill>
                          <a:latin typeface="Century Gothic" panose="020B0502020202020204" pitchFamily="34" charset="0"/>
                        </a:rPr>
                        <a:t>wo</a:t>
                      </a:r>
                      <a:endParaRPr lang="en-GB" sz="2000" b="0" dirty="0">
                        <a:solidFill>
                          <a:schemeClr val="accent5">
                            <a:lumMod val="50000"/>
                          </a:schemeClr>
                        </a:solidFill>
                        <a:latin typeface="Century Gothic" panose="020B0502020202020204" pitchFamily="34" charset="0"/>
                      </a:endParaRPr>
                    </a:p>
                  </a:txBody>
                  <a:tcPr anchor="ctr"/>
                </a:tc>
                <a:tc>
                  <a:txBody>
                    <a:bodyPr/>
                    <a:lstStyle/>
                    <a:p>
                      <a:pPr algn="l"/>
                      <a:r>
                        <a:rPr lang="en-US" sz="2000" b="0" dirty="0">
                          <a:solidFill>
                            <a:schemeClr val="accent5">
                              <a:lumMod val="50000"/>
                            </a:schemeClr>
                          </a:solidFill>
                          <a:latin typeface="Century Gothic" panose="020B0502020202020204" pitchFamily="34" charset="0"/>
                        </a:rPr>
                        <a:t>should often help </a:t>
                      </a:r>
                      <a:r>
                        <a:rPr lang="en-US" sz="2000" b="1" dirty="0">
                          <a:solidFill>
                            <a:schemeClr val="accent5">
                              <a:lumMod val="50000"/>
                            </a:schemeClr>
                          </a:solidFill>
                          <a:latin typeface="Century Gothic" panose="020B0502020202020204" pitchFamily="34" charset="0"/>
                        </a:rPr>
                        <a:t>at home</a:t>
                      </a:r>
                      <a:endParaRPr lang="en-GB" sz="2000" b="1"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3820224318"/>
                  </a:ext>
                </a:extLst>
              </a:tr>
              <a:tr h="834866">
                <a:tc>
                  <a:txBody>
                    <a:bodyPr/>
                    <a:lstStyle/>
                    <a:p>
                      <a:pPr algn="ctr"/>
                      <a:r>
                        <a:rPr lang="en-GB" sz="2000" b="1" dirty="0">
                          <a:solidFill>
                            <a:srgbClr val="203864"/>
                          </a:solidFill>
                        </a:rPr>
                        <a:t>4</a:t>
                      </a:r>
                      <a:endParaRPr lang="en-GB" sz="2000" b="1" dirty="0">
                        <a:solidFill>
                          <a:srgbClr val="203864"/>
                        </a:solidFill>
                        <a:latin typeface="Century Gothic" panose="020B0502020202020204" pitchFamily="34" charset="0"/>
                      </a:endParaRPr>
                    </a:p>
                  </a:txBody>
                  <a:tcPr anchor="ctr"/>
                </a:tc>
                <a:tc>
                  <a:txBody>
                    <a:bodyPr/>
                    <a:lstStyle/>
                    <a:p>
                      <a:pPr algn="l"/>
                      <a:r>
                        <a:rPr lang="en-US" sz="2000" b="0" dirty="0" err="1">
                          <a:solidFill>
                            <a:schemeClr val="accent5">
                              <a:lumMod val="50000"/>
                            </a:schemeClr>
                          </a:solidFill>
                          <a:latin typeface="Century Gothic" panose="020B0502020202020204" pitchFamily="34" charset="0"/>
                        </a:rPr>
                        <a:t>wohin</a:t>
                      </a:r>
                      <a:endParaRPr lang="en-GB" sz="2000" b="0" dirty="0">
                        <a:solidFill>
                          <a:schemeClr val="accent5">
                            <a:lumMod val="50000"/>
                          </a:schemeClr>
                        </a:solidFill>
                        <a:latin typeface="Century Gothic" panose="020B0502020202020204" pitchFamily="34" charset="0"/>
                      </a:endParaRPr>
                    </a:p>
                  </a:txBody>
                  <a:tcPr anchor="ctr"/>
                </a:tc>
                <a:tc>
                  <a:txBody>
                    <a:bodyPr/>
                    <a:lstStyle/>
                    <a:p>
                      <a:pPr algn="l"/>
                      <a:r>
                        <a:rPr lang="en-US" sz="2000" b="0" dirty="0">
                          <a:solidFill>
                            <a:schemeClr val="accent5">
                              <a:lumMod val="50000"/>
                            </a:schemeClr>
                          </a:solidFill>
                          <a:latin typeface="Century Gothic" panose="020B0502020202020204" pitchFamily="34" charset="0"/>
                        </a:rPr>
                        <a:t>wants to fly with me </a:t>
                      </a:r>
                      <a:r>
                        <a:rPr lang="en-US" sz="2000" b="1" dirty="0">
                          <a:solidFill>
                            <a:schemeClr val="accent5">
                              <a:lumMod val="50000"/>
                            </a:schemeClr>
                          </a:solidFill>
                          <a:latin typeface="Century Gothic" panose="020B0502020202020204" pitchFamily="34" charset="0"/>
                        </a:rPr>
                        <a:t>to school</a:t>
                      </a:r>
                      <a:endParaRPr lang="en-GB" sz="2000" b="1"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1992794217"/>
                  </a:ext>
                </a:extLst>
              </a:tr>
              <a:tr h="834866">
                <a:tc>
                  <a:txBody>
                    <a:bodyPr/>
                    <a:lstStyle/>
                    <a:p>
                      <a:pPr algn="ctr"/>
                      <a:r>
                        <a:rPr lang="en-GB" sz="2000" b="1" dirty="0">
                          <a:solidFill>
                            <a:srgbClr val="203864"/>
                          </a:solidFill>
                        </a:rPr>
                        <a:t>5</a:t>
                      </a:r>
                      <a:endParaRPr lang="en-GB" sz="2000" b="1" dirty="0">
                        <a:solidFill>
                          <a:srgbClr val="203864"/>
                        </a:solidFill>
                        <a:latin typeface="Century Gothic" panose="020B0502020202020204" pitchFamily="34" charset="0"/>
                      </a:endParaRPr>
                    </a:p>
                  </a:txBody>
                  <a:tcPr anchor="ctr"/>
                </a:tc>
                <a:tc>
                  <a:txBody>
                    <a:bodyPr/>
                    <a:lstStyle/>
                    <a:p>
                      <a:pPr algn="l"/>
                      <a:r>
                        <a:rPr lang="en-US" sz="2000" b="0" dirty="0" err="1">
                          <a:solidFill>
                            <a:schemeClr val="accent5">
                              <a:lumMod val="50000"/>
                            </a:schemeClr>
                          </a:solidFill>
                          <a:latin typeface="Century Gothic" panose="020B0502020202020204" pitchFamily="34" charset="0"/>
                        </a:rPr>
                        <a:t>wann</a:t>
                      </a:r>
                      <a:r>
                        <a:rPr lang="en-US" sz="2000" b="0" dirty="0">
                          <a:solidFill>
                            <a:schemeClr val="accent5">
                              <a:lumMod val="50000"/>
                            </a:schemeClr>
                          </a:solidFill>
                          <a:latin typeface="Century Gothic" panose="020B0502020202020204" pitchFamily="34" charset="0"/>
                        </a:rPr>
                        <a:t> </a:t>
                      </a:r>
                      <a:endParaRPr lang="en-GB" sz="2000" b="0" dirty="0">
                        <a:solidFill>
                          <a:schemeClr val="accent5">
                            <a:lumMod val="50000"/>
                          </a:schemeClr>
                        </a:solidFill>
                        <a:latin typeface="Century Gothic" panose="020B0502020202020204" pitchFamily="34" charset="0"/>
                      </a:endParaRPr>
                    </a:p>
                  </a:txBody>
                  <a:tcPr anchor="ctr"/>
                </a:tc>
                <a:tc>
                  <a:txBody>
                    <a:bodyPr/>
                    <a:lstStyle/>
                    <a:p>
                      <a:pPr algn="l"/>
                      <a:r>
                        <a:rPr lang="en-US" sz="2000" b="0" dirty="0">
                          <a:solidFill>
                            <a:schemeClr val="accent5">
                              <a:lumMod val="50000"/>
                            </a:schemeClr>
                          </a:solidFill>
                          <a:latin typeface="Century Gothic" panose="020B0502020202020204" pitchFamily="34" charset="0"/>
                        </a:rPr>
                        <a:t>has to run to the park </a:t>
                      </a:r>
                      <a:r>
                        <a:rPr lang="en-US" sz="2000" b="1" dirty="0">
                          <a:solidFill>
                            <a:schemeClr val="accent5">
                              <a:lumMod val="50000"/>
                            </a:schemeClr>
                          </a:solidFill>
                          <a:latin typeface="Century Gothic" panose="020B0502020202020204" pitchFamily="34" charset="0"/>
                        </a:rPr>
                        <a:t>at 11pm</a:t>
                      </a:r>
                      <a:endParaRPr lang="en-GB" sz="2000" b="1"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404888800"/>
                  </a:ext>
                </a:extLst>
              </a:tr>
              <a:tr h="834866">
                <a:tc>
                  <a:txBody>
                    <a:bodyPr/>
                    <a:lstStyle/>
                    <a:p>
                      <a:pPr algn="ctr"/>
                      <a:r>
                        <a:rPr lang="en-GB" sz="2000" b="1" dirty="0">
                          <a:solidFill>
                            <a:srgbClr val="203864"/>
                          </a:solidFill>
                        </a:rPr>
                        <a:t>6</a:t>
                      </a:r>
                      <a:endParaRPr lang="en-GB" sz="2000" b="1" dirty="0">
                        <a:solidFill>
                          <a:srgbClr val="203864"/>
                        </a:solidFill>
                        <a:latin typeface="Century Gothic" panose="020B0502020202020204" pitchFamily="34" charset="0"/>
                      </a:endParaRPr>
                    </a:p>
                  </a:txBody>
                  <a:tcPr anchor="ctr"/>
                </a:tc>
                <a:tc>
                  <a:txBody>
                    <a:bodyPr/>
                    <a:lstStyle/>
                    <a:p>
                      <a:pPr algn="l"/>
                      <a:r>
                        <a:rPr lang="en-US" sz="2000" b="0" dirty="0">
                          <a:solidFill>
                            <a:schemeClr val="accent5">
                              <a:lumMod val="50000"/>
                            </a:schemeClr>
                          </a:solidFill>
                          <a:latin typeface="Century Gothic" panose="020B0502020202020204" pitchFamily="34" charset="0"/>
                        </a:rPr>
                        <a:t>wo</a:t>
                      </a:r>
                      <a:endParaRPr lang="en-GB" sz="2000" b="0" dirty="0">
                        <a:solidFill>
                          <a:schemeClr val="accent5">
                            <a:lumMod val="50000"/>
                          </a:schemeClr>
                        </a:solidFill>
                        <a:latin typeface="Century Gothic" panose="020B0502020202020204" pitchFamily="34" charset="0"/>
                      </a:endParaRPr>
                    </a:p>
                  </a:txBody>
                  <a:tcPr anchor="ctr"/>
                </a:tc>
                <a:tc>
                  <a:txBody>
                    <a:bodyPr/>
                    <a:lstStyle/>
                    <a:p>
                      <a:pPr algn="l"/>
                      <a:r>
                        <a:rPr lang="en-US" sz="2000" b="0" dirty="0">
                          <a:solidFill>
                            <a:schemeClr val="accent5">
                              <a:lumMod val="50000"/>
                            </a:schemeClr>
                          </a:solidFill>
                          <a:latin typeface="Century Gothic" panose="020B0502020202020204" pitchFamily="34" charset="0"/>
                        </a:rPr>
                        <a:t>allowed to eat ice cream </a:t>
                      </a:r>
                      <a:r>
                        <a:rPr lang="en-US" sz="2000" b="1" dirty="0">
                          <a:solidFill>
                            <a:schemeClr val="accent5">
                              <a:lumMod val="50000"/>
                            </a:schemeClr>
                          </a:solidFill>
                          <a:latin typeface="Century Gothic" panose="020B0502020202020204" pitchFamily="34" charset="0"/>
                        </a:rPr>
                        <a:t>in his/her bedroom</a:t>
                      </a:r>
                      <a:endParaRPr lang="en-GB" sz="2000" b="1"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3091951630"/>
                  </a:ext>
                </a:extLst>
              </a:tr>
            </a:tbl>
          </a:graphicData>
        </a:graphic>
      </p:graphicFrame>
      <p:pic>
        <p:nvPicPr>
          <p:cNvPr id="7" name="Imagen 25">
            <a:extLst>
              <a:ext uri="{FF2B5EF4-FFF2-40B4-BE49-F238E27FC236}">
                <a16:creationId xmlns:a16="http://schemas.microsoft.com/office/drawing/2014/main" id="{74162559-20F8-4A6B-B9D4-21EFE23BEC9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42746" y="600191"/>
            <a:ext cx="646546" cy="514958"/>
          </a:xfrm>
          <a:prstGeom prst="rect">
            <a:avLst/>
          </a:prstGeom>
        </p:spPr>
      </p:pic>
      <p:sp>
        <p:nvSpPr>
          <p:cNvPr id="8" name="Rectangle 7">
            <a:extLst>
              <a:ext uri="{FF2B5EF4-FFF2-40B4-BE49-F238E27FC236}">
                <a16:creationId xmlns:a16="http://schemas.microsoft.com/office/drawing/2014/main" id="{657E4944-7051-4256-92CD-201F21F292BE}"/>
              </a:ext>
            </a:extLst>
          </p:cNvPr>
          <p:cNvSpPr/>
          <p:nvPr/>
        </p:nvSpPr>
        <p:spPr>
          <a:xfrm>
            <a:off x="642926" y="615744"/>
            <a:ext cx="1734770" cy="646331"/>
          </a:xfrm>
          <a:prstGeom prst="rect">
            <a:avLst/>
          </a:prstGeom>
        </p:spPr>
        <p:txBody>
          <a:bodyPr wrap="none">
            <a:spAutoFit/>
          </a:bodyPr>
          <a:lstStyle/>
          <a:p>
            <a:r>
              <a:rPr lang="en-GB" dirty="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was - wo(</a:t>
            </a:r>
            <a:r>
              <a:rPr lang="en-GB" dirty="0" err="1">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hin</a:t>
            </a:r>
            <a:r>
              <a:rPr lang="en-GB" dirty="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 </a:t>
            </a:r>
            <a:br>
              <a:rPr lang="en-GB" dirty="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br>
            <a:r>
              <a:rPr lang="en-GB" dirty="0" err="1">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wie</a:t>
            </a:r>
            <a:r>
              <a:rPr lang="en-GB" dirty="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 – </a:t>
            </a:r>
            <a:r>
              <a:rPr lang="en-GB" dirty="0" err="1">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wann</a:t>
            </a:r>
            <a:endParaRPr lang="en-GB" dirty="0"/>
          </a:p>
        </p:txBody>
      </p:sp>
      <p:graphicFrame>
        <p:nvGraphicFramePr>
          <p:cNvPr id="9" name="Table 8">
            <a:extLst>
              <a:ext uri="{FF2B5EF4-FFF2-40B4-BE49-F238E27FC236}">
                <a16:creationId xmlns:a16="http://schemas.microsoft.com/office/drawing/2014/main" id="{2675E58A-5387-463A-8926-DBA704D99E3B}"/>
              </a:ext>
            </a:extLst>
          </p:cNvPr>
          <p:cNvGraphicFramePr>
            <a:graphicFrameLocks noGrp="1"/>
          </p:cNvGraphicFramePr>
          <p:nvPr>
            <p:extLst>
              <p:ext uri="{D42A27DB-BD31-4B8C-83A1-F6EECF244321}">
                <p14:modId xmlns:p14="http://schemas.microsoft.com/office/powerpoint/2010/main" val="3870527117"/>
              </p:ext>
            </p:extLst>
          </p:nvPr>
        </p:nvGraphicFramePr>
        <p:xfrm>
          <a:off x="6377347" y="692985"/>
          <a:ext cx="5421085" cy="5559090"/>
        </p:xfrm>
        <a:graphic>
          <a:graphicData uri="http://schemas.openxmlformats.org/drawingml/2006/table">
            <a:tbl>
              <a:tblPr firstRow="1" bandRow="1">
                <a:tableStyleId>{ED083AE6-46FA-4A59-8FB0-9F97EB10719F}</a:tableStyleId>
              </a:tblPr>
              <a:tblGrid>
                <a:gridCol w="373452">
                  <a:extLst>
                    <a:ext uri="{9D8B030D-6E8A-4147-A177-3AD203B41FA5}">
                      <a16:colId xmlns:a16="http://schemas.microsoft.com/office/drawing/2014/main" val="2707976010"/>
                    </a:ext>
                  </a:extLst>
                </a:gridCol>
                <a:gridCol w="1548381">
                  <a:extLst>
                    <a:ext uri="{9D8B030D-6E8A-4147-A177-3AD203B41FA5}">
                      <a16:colId xmlns:a16="http://schemas.microsoft.com/office/drawing/2014/main" val="614538447"/>
                    </a:ext>
                  </a:extLst>
                </a:gridCol>
                <a:gridCol w="3499252">
                  <a:extLst>
                    <a:ext uri="{9D8B030D-6E8A-4147-A177-3AD203B41FA5}">
                      <a16:colId xmlns:a16="http://schemas.microsoft.com/office/drawing/2014/main" val="4052351916"/>
                    </a:ext>
                  </a:extLst>
                </a:gridCol>
              </a:tblGrid>
              <a:tr h="549894">
                <a:tc>
                  <a:txBody>
                    <a:bodyPr/>
                    <a:lstStyle/>
                    <a:p>
                      <a:endParaRPr lang="en-GB" sz="2000" dirty="0">
                        <a:solidFill>
                          <a:schemeClr val="accent5">
                            <a:lumMod val="50000"/>
                          </a:schemeClr>
                        </a:solidFill>
                        <a:latin typeface="Century Gothic" panose="020B0502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solidFill>
                          <a:srgbClr val="002060"/>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rPr>
                        <a:t>Auf </a:t>
                      </a:r>
                      <a:r>
                        <a:rPr lang="en-GB" sz="2000" dirty="0" err="1">
                          <a:solidFill>
                            <a:srgbClr val="002060"/>
                          </a:solidFill>
                        </a:rPr>
                        <a:t>Englisch</a:t>
                      </a:r>
                      <a:endParaRPr lang="en-GB" sz="200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3161571109"/>
                  </a:ext>
                </a:extLst>
              </a:tr>
              <a:tr h="834866">
                <a:tc>
                  <a:txBody>
                    <a:bodyPr/>
                    <a:lstStyle/>
                    <a:p>
                      <a:pPr algn="ctr"/>
                      <a:r>
                        <a:rPr lang="en-GB" sz="2000" b="1" dirty="0">
                          <a:solidFill>
                            <a:srgbClr val="203864"/>
                          </a:solidFill>
                        </a:rPr>
                        <a:t>1</a:t>
                      </a:r>
                      <a:endParaRPr lang="en-GB" sz="2000" b="1" dirty="0">
                        <a:solidFill>
                          <a:srgbClr val="203864"/>
                        </a:solidFill>
                        <a:latin typeface="Century Gothic" panose="020B0502020202020204" pitchFamily="34" charset="0"/>
                      </a:endParaRPr>
                    </a:p>
                  </a:txBody>
                  <a:tcPr anchor="ctr"/>
                </a:tc>
                <a:tc>
                  <a:txBody>
                    <a:bodyPr/>
                    <a:lstStyle/>
                    <a:p>
                      <a:pPr algn="l"/>
                      <a:r>
                        <a:rPr lang="en-US" sz="2000" b="0" dirty="0">
                          <a:solidFill>
                            <a:schemeClr val="accent5">
                              <a:lumMod val="50000"/>
                            </a:schemeClr>
                          </a:solidFill>
                          <a:latin typeface="Century Gothic" panose="020B0502020202020204" pitchFamily="34" charset="0"/>
                        </a:rPr>
                        <a:t>was</a:t>
                      </a:r>
                      <a:endParaRPr lang="en-GB" sz="2000" b="0" dirty="0">
                        <a:solidFill>
                          <a:schemeClr val="accent5">
                            <a:lumMod val="50000"/>
                          </a:schemeClr>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dirty="0">
                          <a:solidFill>
                            <a:schemeClr val="accent5">
                              <a:lumMod val="50000"/>
                            </a:schemeClr>
                          </a:solidFill>
                          <a:latin typeface="Century Gothic" panose="020B0502020202020204" pitchFamily="34" charset="0"/>
                        </a:rPr>
                        <a:t>should eat </a:t>
                      </a:r>
                      <a:r>
                        <a:rPr lang="en-US" sz="2000" b="1" dirty="0">
                          <a:solidFill>
                            <a:schemeClr val="accent5">
                              <a:lumMod val="50000"/>
                            </a:schemeClr>
                          </a:solidFill>
                          <a:latin typeface="Century Gothic" panose="020B0502020202020204" pitchFamily="34" charset="0"/>
                        </a:rPr>
                        <a:t>fruit </a:t>
                      </a:r>
                      <a:r>
                        <a:rPr lang="en-US" sz="2000" b="0" dirty="0">
                          <a:solidFill>
                            <a:schemeClr val="accent5">
                              <a:lumMod val="50000"/>
                            </a:schemeClr>
                          </a:solidFill>
                          <a:latin typeface="Century Gothic" panose="020B0502020202020204" pitchFamily="34" charset="0"/>
                        </a:rPr>
                        <a:t>more often</a:t>
                      </a:r>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791576946"/>
                  </a:ext>
                </a:extLst>
              </a:tr>
              <a:tr h="834866">
                <a:tc>
                  <a:txBody>
                    <a:bodyPr/>
                    <a:lstStyle/>
                    <a:p>
                      <a:pPr algn="ctr"/>
                      <a:r>
                        <a:rPr lang="en-GB" sz="2000" b="1" dirty="0">
                          <a:solidFill>
                            <a:srgbClr val="203864"/>
                          </a:solidFill>
                        </a:rPr>
                        <a:t>2</a:t>
                      </a:r>
                      <a:endParaRPr lang="en-GB" sz="2000" b="1" dirty="0">
                        <a:solidFill>
                          <a:srgbClr val="203864"/>
                        </a:solidFill>
                        <a:latin typeface="Century Gothic" panose="020B0502020202020204" pitchFamily="34" charset="0"/>
                      </a:endParaRPr>
                    </a:p>
                  </a:txBody>
                  <a:tcPr anchor="ctr"/>
                </a:tc>
                <a:tc>
                  <a:txBody>
                    <a:bodyPr/>
                    <a:lstStyle/>
                    <a:p>
                      <a:pPr algn="l"/>
                      <a:r>
                        <a:rPr lang="en-US" sz="2000" b="0" dirty="0" err="1">
                          <a:solidFill>
                            <a:schemeClr val="accent5">
                              <a:lumMod val="50000"/>
                            </a:schemeClr>
                          </a:solidFill>
                          <a:latin typeface="Century Gothic" panose="020B0502020202020204" pitchFamily="34" charset="0"/>
                        </a:rPr>
                        <a:t>wie</a:t>
                      </a:r>
                      <a:endParaRPr lang="en-GB" sz="2000" b="0" dirty="0">
                        <a:solidFill>
                          <a:schemeClr val="accent5">
                            <a:lumMod val="50000"/>
                          </a:schemeClr>
                        </a:solidFill>
                        <a:latin typeface="Century Gothic" panose="020B0502020202020204" pitchFamily="34" charset="0"/>
                      </a:endParaRPr>
                    </a:p>
                  </a:txBody>
                  <a:tcPr anchor="ctr"/>
                </a:tc>
                <a:tc>
                  <a:txBody>
                    <a:bodyPr/>
                    <a:lstStyle/>
                    <a:p>
                      <a:pPr algn="l"/>
                      <a:r>
                        <a:rPr lang="en-US" sz="2000" b="0" dirty="0">
                          <a:solidFill>
                            <a:schemeClr val="accent5">
                              <a:lumMod val="50000"/>
                            </a:schemeClr>
                          </a:solidFill>
                          <a:latin typeface="Century Gothic" panose="020B0502020202020204" pitchFamily="34" charset="0"/>
                        </a:rPr>
                        <a:t>allowed to drive the car </a:t>
                      </a:r>
                      <a:r>
                        <a:rPr lang="en-US" sz="2000" b="1" dirty="0">
                          <a:solidFill>
                            <a:schemeClr val="accent5">
                              <a:lumMod val="50000"/>
                            </a:schemeClr>
                          </a:solidFill>
                          <a:latin typeface="Century Gothic" panose="020B0502020202020204" pitchFamily="34" charset="0"/>
                        </a:rPr>
                        <a:t>alone</a:t>
                      </a:r>
                      <a:endParaRPr lang="en-GB" sz="2000" b="1"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2057203793"/>
                  </a:ext>
                </a:extLst>
              </a:tr>
              <a:tr h="834866">
                <a:tc>
                  <a:txBody>
                    <a:bodyPr/>
                    <a:lstStyle/>
                    <a:p>
                      <a:pPr algn="ctr"/>
                      <a:r>
                        <a:rPr lang="en-GB" sz="2000" b="1" dirty="0">
                          <a:solidFill>
                            <a:srgbClr val="203864"/>
                          </a:solidFill>
                        </a:rPr>
                        <a:t>3</a:t>
                      </a:r>
                      <a:endParaRPr lang="en-GB" sz="2000" b="1" dirty="0">
                        <a:solidFill>
                          <a:srgbClr val="203864"/>
                        </a:solidFill>
                        <a:latin typeface="Century Gothic" panose="020B0502020202020204" pitchFamily="34" charset="0"/>
                      </a:endParaRPr>
                    </a:p>
                  </a:txBody>
                  <a:tcPr anchor="ctr"/>
                </a:tc>
                <a:tc>
                  <a:txBody>
                    <a:bodyPr/>
                    <a:lstStyle/>
                    <a:p>
                      <a:pPr algn="l"/>
                      <a:r>
                        <a:rPr lang="en-US" sz="2000" b="0" dirty="0" err="1">
                          <a:solidFill>
                            <a:schemeClr val="accent5">
                              <a:lumMod val="50000"/>
                            </a:schemeClr>
                          </a:solidFill>
                          <a:latin typeface="Century Gothic" panose="020B0502020202020204" pitchFamily="34" charset="0"/>
                        </a:rPr>
                        <a:t>wohin</a:t>
                      </a:r>
                      <a:endParaRPr lang="en-GB" sz="2000" b="0" dirty="0">
                        <a:solidFill>
                          <a:schemeClr val="accent5">
                            <a:lumMod val="50000"/>
                          </a:schemeClr>
                        </a:solidFill>
                        <a:latin typeface="Century Gothic" panose="020B0502020202020204" pitchFamily="34" charset="0"/>
                      </a:endParaRPr>
                    </a:p>
                  </a:txBody>
                  <a:tcPr anchor="ctr"/>
                </a:tc>
                <a:tc>
                  <a:txBody>
                    <a:bodyPr/>
                    <a:lstStyle/>
                    <a:p>
                      <a:pPr algn="l"/>
                      <a:r>
                        <a:rPr lang="en-US" sz="2000" b="0" dirty="0">
                          <a:solidFill>
                            <a:schemeClr val="accent5">
                              <a:lumMod val="50000"/>
                            </a:schemeClr>
                          </a:solidFill>
                          <a:latin typeface="Century Gothic" panose="020B0502020202020204" pitchFamily="34" charset="0"/>
                        </a:rPr>
                        <a:t>can swim </a:t>
                      </a:r>
                      <a:r>
                        <a:rPr lang="en-US" sz="2000" b="1" dirty="0">
                          <a:solidFill>
                            <a:schemeClr val="accent5">
                              <a:lumMod val="50000"/>
                            </a:schemeClr>
                          </a:solidFill>
                          <a:latin typeface="Century Gothic" panose="020B0502020202020204" pitchFamily="34" charset="0"/>
                        </a:rPr>
                        <a:t>to France </a:t>
                      </a:r>
                      <a:r>
                        <a:rPr lang="en-US" sz="2000" b="0" dirty="0">
                          <a:solidFill>
                            <a:schemeClr val="accent5">
                              <a:lumMod val="50000"/>
                            </a:schemeClr>
                          </a:solidFill>
                          <a:latin typeface="Century Gothic" panose="020B0502020202020204" pitchFamily="34" charset="0"/>
                        </a:rPr>
                        <a:t>without me</a:t>
                      </a:r>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3820224318"/>
                  </a:ext>
                </a:extLst>
              </a:tr>
              <a:tr h="834866">
                <a:tc>
                  <a:txBody>
                    <a:bodyPr/>
                    <a:lstStyle/>
                    <a:p>
                      <a:pPr algn="ctr"/>
                      <a:r>
                        <a:rPr lang="en-GB" sz="2000" b="1" dirty="0">
                          <a:solidFill>
                            <a:srgbClr val="203864"/>
                          </a:solidFill>
                        </a:rPr>
                        <a:t>4</a:t>
                      </a:r>
                      <a:endParaRPr lang="en-GB" sz="2000" b="1" dirty="0">
                        <a:solidFill>
                          <a:srgbClr val="203864"/>
                        </a:solidFill>
                        <a:latin typeface="Century Gothic" panose="020B0502020202020204" pitchFamily="34" charset="0"/>
                      </a:endParaRPr>
                    </a:p>
                  </a:txBody>
                  <a:tcPr anchor="ctr"/>
                </a:tc>
                <a:tc>
                  <a:txBody>
                    <a:bodyPr/>
                    <a:lstStyle/>
                    <a:p>
                      <a:pPr algn="l"/>
                      <a:r>
                        <a:rPr lang="en-US" sz="2000" b="0" dirty="0" err="1">
                          <a:solidFill>
                            <a:schemeClr val="accent5">
                              <a:lumMod val="50000"/>
                            </a:schemeClr>
                          </a:solidFill>
                          <a:latin typeface="Century Gothic" panose="020B0502020202020204" pitchFamily="34" charset="0"/>
                        </a:rPr>
                        <a:t>wann</a:t>
                      </a:r>
                      <a:endParaRPr lang="en-GB" sz="2000" b="0" dirty="0">
                        <a:solidFill>
                          <a:schemeClr val="accent5">
                            <a:lumMod val="50000"/>
                          </a:schemeClr>
                        </a:solidFill>
                        <a:latin typeface="Century Gothic" panose="020B0502020202020204" pitchFamily="34" charset="0"/>
                      </a:endParaRPr>
                    </a:p>
                  </a:txBody>
                  <a:tcPr anchor="ctr"/>
                </a:tc>
                <a:tc>
                  <a:txBody>
                    <a:bodyPr/>
                    <a:lstStyle/>
                    <a:p>
                      <a:pPr algn="l"/>
                      <a:r>
                        <a:rPr lang="en-US" sz="2000" b="0" dirty="0">
                          <a:solidFill>
                            <a:schemeClr val="accent5">
                              <a:lumMod val="50000"/>
                            </a:schemeClr>
                          </a:solidFill>
                          <a:latin typeface="Century Gothic" panose="020B0502020202020204" pitchFamily="34" charset="0"/>
                        </a:rPr>
                        <a:t>has to give Einstein water </a:t>
                      </a:r>
                      <a:r>
                        <a:rPr lang="en-US" sz="2000" b="1" dirty="0">
                          <a:solidFill>
                            <a:schemeClr val="accent5">
                              <a:lumMod val="50000"/>
                            </a:schemeClr>
                          </a:solidFill>
                          <a:latin typeface="Century Gothic" panose="020B0502020202020204" pitchFamily="34" charset="0"/>
                        </a:rPr>
                        <a:t>at 3am</a:t>
                      </a:r>
                      <a:endParaRPr lang="en-GB" sz="2000" b="1"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1992794217"/>
                  </a:ext>
                </a:extLst>
              </a:tr>
              <a:tr h="834866">
                <a:tc>
                  <a:txBody>
                    <a:bodyPr/>
                    <a:lstStyle/>
                    <a:p>
                      <a:pPr algn="ctr"/>
                      <a:r>
                        <a:rPr lang="en-GB" sz="2000" b="1" dirty="0">
                          <a:solidFill>
                            <a:srgbClr val="203864"/>
                          </a:solidFill>
                        </a:rPr>
                        <a:t>5</a:t>
                      </a:r>
                      <a:endParaRPr lang="en-GB" sz="2000" b="1" dirty="0">
                        <a:solidFill>
                          <a:srgbClr val="203864"/>
                        </a:solidFill>
                        <a:latin typeface="Century Gothic" panose="020B0502020202020204" pitchFamily="34" charset="0"/>
                      </a:endParaRPr>
                    </a:p>
                  </a:txBody>
                  <a:tcPr anchor="ctr"/>
                </a:tc>
                <a:tc>
                  <a:txBody>
                    <a:bodyPr/>
                    <a:lstStyle/>
                    <a:p>
                      <a:pPr algn="l"/>
                      <a:r>
                        <a:rPr lang="en-US" sz="2000" b="0" dirty="0">
                          <a:solidFill>
                            <a:schemeClr val="accent5">
                              <a:lumMod val="50000"/>
                            </a:schemeClr>
                          </a:solidFill>
                          <a:latin typeface="Century Gothic" panose="020B0502020202020204" pitchFamily="34" charset="0"/>
                        </a:rPr>
                        <a:t>was</a:t>
                      </a:r>
                      <a:endParaRPr lang="en-GB" sz="2000" b="0" dirty="0">
                        <a:solidFill>
                          <a:schemeClr val="accent5">
                            <a:lumMod val="50000"/>
                          </a:schemeClr>
                        </a:solidFill>
                        <a:latin typeface="Century Gothic" panose="020B0502020202020204" pitchFamily="34" charset="0"/>
                      </a:endParaRPr>
                    </a:p>
                  </a:txBody>
                  <a:tcPr anchor="ctr"/>
                </a:tc>
                <a:tc>
                  <a:txBody>
                    <a:bodyPr/>
                    <a:lstStyle/>
                    <a:p>
                      <a:pPr algn="l"/>
                      <a:r>
                        <a:rPr lang="en-US" sz="2000" b="0" dirty="0">
                          <a:solidFill>
                            <a:schemeClr val="accent5">
                              <a:lumMod val="50000"/>
                            </a:schemeClr>
                          </a:solidFill>
                          <a:latin typeface="Century Gothic" panose="020B0502020202020204" pitchFamily="34" charset="0"/>
                        </a:rPr>
                        <a:t>wants to have </a:t>
                      </a:r>
                      <a:r>
                        <a:rPr lang="en-US" sz="2000" b="1" dirty="0">
                          <a:solidFill>
                            <a:schemeClr val="accent5">
                              <a:lumMod val="50000"/>
                            </a:schemeClr>
                          </a:solidFill>
                          <a:latin typeface="Century Gothic" panose="020B0502020202020204" pitchFamily="34" charset="0"/>
                        </a:rPr>
                        <a:t>a birthday party</a:t>
                      </a:r>
                      <a:r>
                        <a:rPr lang="en-US" sz="2000" b="0" dirty="0">
                          <a:solidFill>
                            <a:schemeClr val="accent5">
                              <a:lumMod val="50000"/>
                            </a:schemeClr>
                          </a:solidFill>
                          <a:latin typeface="Century Gothic" panose="020B0502020202020204" pitchFamily="34" charset="0"/>
                        </a:rPr>
                        <a:t> today</a:t>
                      </a:r>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404888800"/>
                  </a:ext>
                </a:extLst>
              </a:tr>
              <a:tr h="834866">
                <a:tc>
                  <a:txBody>
                    <a:bodyPr/>
                    <a:lstStyle/>
                    <a:p>
                      <a:pPr algn="ctr"/>
                      <a:r>
                        <a:rPr lang="en-GB" sz="2000" b="1" dirty="0">
                          <a:solidFill>
                            <a:srgbClr val="203864"/>
                          </a:solidFill>
                        </a:rPr>
                        <a:t>6</a:t>
                      </a:r>
                      <a:endParaRPr lang="en-GB" sz="2000" b="1" dirty="0">
                        <a:solidFill>
                          <a:srgbClr val="203864"/>
                        </a:solidFill>
                        <a:latin typeface="Century Gothic" panose="020B0502020202020204" pitchFamily="34" charset="0"/>
                      </a:endParaRPr>
                    </a:p>
                  </a:txBody>
                  <a:tcPr anchor="ctr"/>
                </a:tc>
                <a:tc>
                  <a:txBody>
                    <a:bodyPr/>
                    <a:lstStyle/>
                    <a:p>
                      <a:pPr algn="l"/>
                      <a:r>
                        <a:rPr lang="en-US" sz="2000" b="0" dirty="0">
                          <a:solidFill>
                            <a:schemeClr val="accent5">
                              <a:lumMod val="50000"/>
                            </a:schemeClr>
                          </a:solidFill>
                          <a:latin typeface="Century Gothic" panose="020B0502020202020204" pitchFamily="34" charset="0"/>
                        </a:rPr>
                        <a:t>wo</a:t>
                      </a:r>
                      <a:endParaRPr lang="en-GB" sz="2000" b="0" dirty="0">
                        <a:solidFill>
                          <a:schemeClr val="accent5">
                            <a:lumMod val="50000"/>
                          </a:schemeClr>
                        </a:solidFill>
                        <a:latin typeface="Century Gothic" panose="020B0502020202020204" pitchFamily="34" charset="0"/>
                      </a:endParaRPr>
                    </a:p>
                  </a:txBody>
                  <a:tcPr anchor="ctr"/>
                </a:tc>
                <a:tc>
                  <a:txBody>
                    <a:bodyPr/>
                    <a:lstStyle/>
                    <a:p>
                      <a:pPr algn="l"/>
                      <a:r>
                        <a:rPr lang="en-US" sz="2000" b="0" dirty="0">
                          <a:solidFill>
                            <a:schemeClr val="accent5">
                              <a:lumMod val="50000"/>
                            </a:schemeClr>
                          </a:solidFill>
                          <a:latin typeface="Century Gothic" panose="020B0502020202020204" pitchFamily="34" charset="0"/>
                        </a:rPr>
                        <a:t>allowed to read his/her book </a:t>
                      </a:r>
                      <a:r>
                        <a:rPr lang="en-US" sz="2000" b="1" dirty="0">
                          <a:solidFill>
                            <a:schemeClr val="accent5">
                              <a:lumMod val="50000"/>
                            </a:schemeClr>
                          </a:solidFill>
                          <a:latin typeface="Century Gothic" panose="020B0502020202020204" pitchFamily="34" charset="0"/>
                        </a:rPr>
                        <a:t>in the swimming pool</a:t>
                      </a:r>
                      <a:endParaRPr lang="en-GB" sz="2000" b="1"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3091951630"/>
                  </a:ext>
                </a:extLst>
              </a:tr>
            </a:tbl>
          </a:graphicData>
        </a:graphic>
      </p:graphicFrame>
      <p:pic>
        <p:nvPicPr>
          <p:cNvPr id="10" name="Imagen 25">
            <a:extLst>
              <a:ext uri="{FF2B5EF4-FFF2-40B4-BE49-F238E27FC236}">
                <a16:creationId xmlns:a16="http://schemas.microsoft.com/office/drawing/2014/main" id="{7CC86340-7048-4EB8-B847-01BD6122942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29664" y="600191"/>
            <a:ext cx="646546" cy="514958"/>
          </a:xfrm>
          <a:prstGeom prst="rect">
            <a:avLst/>
          </a:prstGeom>
        </p:spPr>
      </p:pic>
      <p:sp>
        <p:nvSpPr>
          <p:cNvPr id="11" name="Rectangle 10">
            <a:extLst>
              <a:ext uri="{FF2B5EF4-FFF2-40B4-BE49-F238E27FC236}">
                <a16:creationId xmlns:a16="http://schemas.microsoft.com/office/drawing/2014/main" id="{9A2AF61C-106A-457D-A146-A05571E567AA}"/>
              </a:ext>
            </a:extLst>
          </p:cNvPr>
          <p:cNvSpPr/>
          <p:nvPr/>
        </p:nvSpPr>
        <p:spPr>
          <a:xfrm>
            <a:off x="6729844" y="615744"/>
            <a:ext cx="1734770" cy="646331"/>
          </a:xfrm>
          <a:prstGeom prst="rect">
            <a:avLst/>
          </a:prstGeom>
        </p:spPr>
        <p:txBody>
          <a:bodyPr wrap="none">
            <a:spAutoFit/>
          </a:bodyPr>
          <a:lstStyle/>
          <a:p>
            <a:r>
              <a:rPr lang="en-GB" dirty="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was - wo(</a:t>
            </a:r>
            <a:r>
              <a:rPr lang="en-GB" dirty="0" err="1">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hin</a:t>
            </a:r>
            <a:r>
              <a:rPr lang="en-GB" dirty="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 </a:t>
            </a:r>
            <a:br>
              <a:rPr lang="en-GB" dirty="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br>
            <a:r>
              <a:rPr lang="en-GB" dirty="0" err="1">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wie</a:t>
            </a:r>
            <a:r>
              <a:rPr lang="en-GB" dirty="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 – </a:t>
            </a:r>
            <a:r>
              <a:rPr lang="en-GB" dirty="0" err="1">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wann</a:t>
            </a:r>
            <a:endParaRPr lang="en-GB" dirty="0"/>
          </a:p>
        </p:txBody>
      </p:sp>
      <p:sp>
        <p:nvSpPr>
          <p:cNvPr id="12" name="CuadroTexto 44">
            <a:extLst>
              <a:ext uri="{FF2B5EF4-FFF2-40B4-BE49-F238E27FC236}">
                <a16:creationId xmlns:a16="http://schemas.microsoft.com/office/drawing/2014/main" id="{36EDC3C4-F5C1-46D3-8716-091AD3B897BD}"/>
              </a:ext>
            </a:extLst>
          </p:cNvPr>
          <p:cNvSpPr txBox="1"/>
          <p:nvPr/>
        </p:nvSpPr>
        <p:spPr>
          <a:xfrm>
            <a:off x="1136193" y="156399"/>
            <a:ext cx="1625988" cy="430887"/>
          </a:xfrm>
          <a:prstGeom prst="rect">
            <a:avLst/>
          </a:prstGeom>
          <a:noFill/>
        </p:spPr>
        <p:txBody>
          <a:bodyPr wrap="square" rtlCol="0">
            <a:spAutoFit/>
          </a:bodyPr>
          <a:lstStyle/>
          <a:p>
            <a:r>
              <a:rPr lang="en-GB" sz="2200" b="1" dirty="0">
                <a:solidFill>
                  <a:schemeClr val="accent5">
                    <a:lumMod val="50000"/>
                  </a:schemeClr>
                </a:solidFill>
              </a:rPr>
              <a:t>Person A</a:t>
            </a:r>
          </a:p>
        </p:txBody>
      </p:sp>
      <p:sp>
        <p:nvSpPr>
          <p:cNvPr id="13" name="CuadroTexto 44">
            <a:extLst>
              <a:ext uri="{FF2B5EF4-FFF2-40B4-BE49-F238E27FC236}">
                <a16:creationId xmlns:a16="http://schemas.microsoft.com/office/drawing/2014/main" id="{8C4D653C-AECC-4D15-8D24-62F8C84DD398}"/>
              </a:ext>
            </a:extLst>
          </p:cNvPr>
          <p:cNvSpPr txBox="1"/>
          <p:nvPr/>
        </p:nvSpPr>
        <p:spPr>
          <a:xfrm>
            <a:off x="7461902" y="156398"/>
            <a:ext cx="1625988" cy="430887"/>
          </a:xfrm>
          <a:prstGeom prst="rect">
            <a:avLst/>
          </a:prstGeom>
          <a:noFill/>
        </p:spPr>
        <p:txBody>
          <a:bodyPr wrap="square" rtlCol="0">
            <a:spAutoFit/>
          </a:bodyPr>
          <a:lstStyle/>
          <a:p>
            <a:r>
              <a:rPr lang="en-GB" sz="2200" b="1" dirty="0">
                <a:solidFill>
                  <a:schemeClr val="accent5">
                    <a:lumMod val="50000"/>
                  </a:schemeClr>
                </a:solidFill>
              </a:rPr>
              <a:t>Person B</a:t>
            </a:r>
          </a:p>
        </p:txBody>
      </p:sp>
      <p:sp>
        <p:nvSpPr>
          <p:cNvPr id="14" name="Text Box 2">
            <a:extLst>
              <a:ext uri="{FF2B5EF4-FFF2-40B4-BE49-F238E27FC236}">
                <a16:creationId xmlns:a16="http://schemas.microsoft.com/office/drawing/2014/main" id="{339A9BCA-74B5-4AD2-9F19-48B0FAFAF18D}"/>
              </a:ext>
            </a:extLst>
          </p:cNvPr>
          <p:cNvSpPr txBox="1">
            <a:spLocks noChangeArrowheads="1"/>
          </p:cNvSpPr>
          <p:nvPr/>
        </p:nvSpPr>
        <p:spPr bwMode="auto">
          <a:xfrm>
            <a:off x="8375653" y="1448970"/>
            <a:ext cx="3278403" cy="396199"/>
          </a:xfrm>
          <a:prstGeom prst="rect">
            <a:avLst/>
          </a:prstGeom>
          <a:solidFill>
            <a:schemeClr val="accent4">
              <a:lumMod val="20000"/>
              <a:lumOff val="80000"/>
            </a:schemeClr>
          </a:solid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endParaRPr lang="es-GB" sz="2000" dirty="0">
              <a:solidFill>
                <a:schemeClr val="accent1">
                  <a:lumMod val="50000"/>
                </a:schemeClr>
              </a:solidFill>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170C51BC-C98C-4A52-9DE5-2D8FE2EA6DA4}"/>
              </a:ext>
            </a:extLst>
          </p:cNvPr>
          <p:cNvSpPr txBox="1"/>
          <p:nvPr/>
        </p:nvSpPr>
        <p:spPr>
          <a:xfrm>
            <a:off x="8332878" y="2178990"/>
            <a:ext cx="3038944" cy="646330"/>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16" name="Text Box 2">
            <a:extLst>
              <a:ext uri="{FF2B5EF4-FFF2-40B4-BE49-F238E27FC236}">
                <a16:creationId xmlns:a16="http://schemas.microsoft.com/office/drawing/2014/main" id="{FCF3F704-7E94-4964-AD80-696CF259DE04}"/>
              </a:ext>
            </a:extLst>
          </p:cNvPr>
          <p:cNvSpPr txBox="1">
            <a:spLocks noChangeArrowheads="1"/>
          </p:cNvSpPr>
          <p:nvPr/>
        </p:nvSpPr>
        <p:spPr bwMode="auto">
          <a:xfrm>
            <a:off x="8375654" y="2944100"/>
            <a:ext cx="3039210" cy="764825"/>
          </a:xfrm>
          <a:prstGeom prst="rect">
            <a:avLst/>
          </a:prstGeom>
          <a:solidFill>
            <a:schemeClr val="accent4">
              <a:lumMod val="20000"/>
              <a:lumOff val="80000"/>
            </a:schemeClr>
          </a:solid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endParaRPr lang="en-US" dirty="0">
              <a:solidFill>
                <a:schemeClr val="accent1">
                  <a:lumMod val="50000"/>
                </a:schemeClr>
              </a:solidFill>
              <a:ea typeface="Calibri" panose="020F0502020204030204" pitchFamily="34" charset="0"/>
              <a:cs typeface="Times New Roman" panose="02020603050405020304" pitchFamily="18" charset="0"/>
            </a:endParaRPr>
          </a:p>
          <a:p>
            <a:pPr algn="ctr">
              <a:lnSpc>
                <a:spcPct val="107000"/>
              </a:lnSpc>
              <a:spcAft>
                <a:spcPts val="800"/>
              </a:spcAft>
            </a:pPr>
            <a:endParaRPr lang="en-US" dirty="0">
              <a:solidFill>
                <a:schemeClr val="accent1">
                  <a:lumMod val="50000"/>
                </a:schemeClr>
              </a:solidFill>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77E74A03-E3A0-461D-B5F0-58C7BE9C21B0}"/>
              </a:ext>
            </a:extLst>
          </p:cNvPr>
          <p:cNvSpPr txBox="1"/>
          <p:nvPr/>
        </p:nvSpPr>
        <p:spPr>
          <a:xfrm>
            <a:off x="8375654" y="3889162"/>
            <a:ext cx="3278403" cy="646330"/>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18" name="Text Box 2">
            <a:extLst>
              <a:ext uri="{FF2B5EF4-FFF2-40B4-BE49-F238E27FC236}">
                <a16:creationId xmlns:a16="http://schemas.microsoft.com/office/drawing/2014/main" id="{C6EEE5B1-5231-4BB6-AEE6-404F6DE6D5C3}"/>
              </a:ext>
            </a:extLst>
          </p:cNvPr>
          <p:cNvSpPr txBox="1">
            <a:spLocks noChangeArrowheads="1"/>
          </p:cNvSpPr>
          <p:nvPr/>
        </p:nvSpPr>
        <p:spPr bwMode="auto">
          <a:xfrm>
            <a:off x="8332878" y="4682418"/>
            <a:ext cx="3243331" cy="622432"/>
          </a:xfrm>
          <a:prstGeom prst="rect">
            <a:avLst/>
          </a:prstGeom>
          <a:solidFill>
            <a:schemeClr val="accent4">
              <a:lumMod val="20000"/>
              <a:lumOff val="80000"/>
            </a:schemeClr>
          </a:solid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endParaRPr lang="es-GB" sz="2000" dirty="0">
              <a:solidFill>
                <a:schemeClr val="accent1">
                  <a:lumMod val="50000"/>
                </a:schemeClr>
              </a:solidFill>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98E7BB6D-5E4A-40C4-BB29-3A839190DE12}"/>
              </a:ext>
            </a:extLst>
          </p:cNvPr>
          <p:cNvSpPr txBox="1"/>
          <p:nvPr/>
        </p:nvSpPr>
        <p:spPr>
          <a:xfrm>
            <a:off x="8332879" y="5539591"/>
            <a:ext cx="3363954" cy="655280"/>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20" name="Text Box 2">
            <a:extLst>
              <a:ext uri="{FF2B5EF4-FFF2-40B4-BE49-F238E27FC236}">
                <a16:creationId xmlns:a16="http://schemas.microsoft.com/office/drawing/2014/main" id="{578BAE4E-2633-4C5C-9748-14DCB53BD35A}"/>
              </a:ext>
            </a:extLst>
          </p:cNvPr>
          <p:cNvSpPr txBox="1">
            <a:spLocks noChangeArrowheads="1"/>
          </p:cNvSpPr>
          <p:nvPr/>
        </p:nvSpPr>
        <p:spPr bwMode="auto">
          <a:xfrm>
            <a:off x="2236354" y="1360735"/>
            <a:ext cx="3038943" cy="701539"/>
          </a:xfrm>
          <a:prstGeom prst="rect">
            <a:avLst/>
          </a:prstGeom>
          <a:solidFill>
            <a:schemeClr val="accent4">
              <a:lumMod val="20000"/>
              <a:lumOff val="80000"/>
            </a:schemeClr>
          </a:solid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endParaRPr lang="en-US" sz="1600" dirty="0">
              <a:solidFill>
                <a:schemeClr val="accent1">
                  <a:lumMod val="50000"/>
                </a:schemeClr>
              </a:solidFill>
              <a:ea typeface="Calibri" panose="020F0502020204030204" pitchFamily="34" charset="0"/>
              <a:cs typeface="Times New Roman" panose="02020603050405020304" pitchFamily="18" charset="0"/>
            </a:endParaRPr>
          </a:p>
          <a:p>
            <a:pPr algn="ctr">
              <a:lnSpc>
                <a:spcPct val="107000"/>
              </a:lnSpc>
              <a:spcAft>
                <a:spcPts val="800"/>
              </a:spcAft>
            </a:pPr>
            <a:endParaRPr lang="es-GB" sz="1600" dirty="0">
              <a:solidFill>
                <a:schemeClr val="accent1">
                  <a:lumMod val="50000"/>
                </a:schemeClr>
              </a:solidFill>
              <a:ea typeface="Calibri" panose="020F050202020403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864434A8-344F-48AA-85D8-1D568F149C8D}"/>
              </a:ext>
            </a:extLst>
          </p:cNvPr>
          <p:cNvSpPr txBox="1"/>
          <p:nvPr/>
        </p:nvSpPr>
        <p:spPr>
          <a:xfrm>
            <a:off x="2223196" y="2207838"/>
            <a:ext cx="3266096" cy="646330"/>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22" name="Text Box 2">
            <a:extLst>
              <a:ext uri="{FF2B5EF4-FFF2-40B4-BE49-F238E27FC236}">
                <a16:creationId xmlns:a16="http://schemas.microsoft.com/office/drawing/2014/main" id="{77249603-1EA2-4382-A357-F9F1263742B7}"/>
              </a:ext>
            </a:extLst>
          </p:cNvPr>
          <p:cNvSpPr txBox="1">
            <a:spLocks noChangeArrowheads="1"/>
          </p:cNvSpPr>
          <p:nvPr/>
        </p:nvSpPr>
        <p:spPr bwMode="auto">
          <a:xfrm>
            <a:off x="2223196" y="3035285"/>
            <a:ext cx="2964946" cy="701539"/>
          </a:xfrm>
          <a:prstGeom prst="rect">
            <a:avLst/>
          </a:prstGeom>
          <a:solidFill>
            <a:schemeClr val="accent4">
              <a:lumMod val="20000"/>
              <a:lumOff val="80000"/>
            </a:schemeClr>
          </a:solid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endParaRPr lang="en-US" sz="1600" dirty="0">
              <a:solidFill>
                <a:schemeClr val="accent1">
                  <a:lumMod val="50000"/>
                </a:schemeClr>
              </a:solidFill>
              <a:ea typeface="Calibri" panose="020F0502020204030204" pitchFamily="34" charset="0"/>
              <a:cs typeface="Times New Roman" panose="02020603050405020304" pitchFamily="18" charset="0"/>
            </a:endParaRPr>
          </a:p>
          <a:p>
            <a:pPr algn="ctr">
              <a:lnSpc>
                <a:spcPct val="107000"/>
              </a:lnSpc>
              <a:spcAft>
                <a:spcPts val="800"/>
              </a:spcAft>
            </a:pPr>
            <a:endParaRPr lang="es-GB" sz="1600" dirty="0">
              <a:solidFill>
                <a:schemeClr val="accent1">
                  <a:lumMod val="50000"/>
                </a:schemeClr>
              </a:solidFill>
              <a:ea typeface="Calibri" panose="020F0502020204030204" pitchFamily="34" charset="0"/>
              <a:cs typeface="Times New Roman" panose="02020603050405020304" pitchFamily="18" charset="0"/>
            </a:endParaRPr>
          </a:p>
        </p:txBody>
      </p:sp>
      <p:sp>
        <p:nvSpPr>
          <p:cNvPr id="23" name="TextBox 22">
            <a:extLst>
              <a:ext uri="{FF2B5EF4-FFF2-40B4-BE49-F238E27FC236}">
                <a16:creationId xmlns:a16="http://schemas.microsoft.com/office/drawing/2014/main" id="{CEE455CB-A857-456E-81E5-805E83735BFB}"/>
              </a:ext>
            </a:extLst>
          </p:cNvPr>
          <p:cNvSpPr txBox="1"/>
          <p:nvPr/>
        </p:nvSpPr>
        <p:spPr>
          <a:xfrm>
            <a:off x="2223196" y="3844905"/>
            <a:ext cx="3278403" cy="646330"/>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24" name="Text Box 2">
            <a:extLst>
              <a:ext uri="{FF2B5EF4-FFF2-40B4-BE49-F238E27FC236}">
                <a16:creationId xmlns:a16="http://schemas.microsoft.com/office/drawing/2014/main" id="{EB09E3A2-4BCB-4D0C-9433-AEA1DB30FC71}"/>
              </a:ext>
            </a:extLst>
          </p:cNvPr>
          <p:cNvSpPr txBox="1">
            <a:spLocks noChangeArrowheads="1"/>
          </p:cNvSpPr>
          <p:nvPr/>
        </p:nvSpPr>
        <p:spPr bwMode="auto">
          <a:xfrm>
            <a:off x="2186197" y="4749223"/>
            <a:ext cx="3038944" cy="622432"/>
          </a:xfrm>
          <a:prstGeom prst="rect">
            <a:avLst/>
          </a:prstGeom>
          <a:solidFill>
            <a:schemeClr val="accent4">
              <a:lumMod val="20000"/>
              <a:lumOff val="80000"/>
            </a:schemeClr>
          </a:solid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endParaRPr lang="es-GB" sz="2000" dirty="0">
              <a:solidFill>
                <a:schemeClr val="accent1">
                  <a:lumMod val="50000"/>
                </a:schemeClr>
              </a:solidFill>
              <a:ea typeface="Calibri" panose="020F0502020204030204" pitchFamily="34" charset="0"/>
              <a:cs typeface="Times New Roman" panose="02020603050405020304" pitchFamily="18" charset="0"/>
            </a:endParaRPr>
          </a:p>
        </p:txBody>
      </p:sp>
      <p:sp>
        <p:nvSpPr>
          <p:cNvPr id="25" name="TextBox 24">
            <a:extLst>
              <a:ext uri="{FF2B5EF4-FFF2-40B4-BE49-F238E27FC236}">
                <a16:creationId xmlns:a16="http://schemas.microsoft.com/office/drawing/2014/main" id="{25C815C5-26EB-427F-83EB-6725F8A668CC}"/>
              </a:ext>
            </a:extLst>
          </p:cNvPr>
          <p:cNvSpPr txBox="1"/>
          <p:nvPr/>
        </p:nvSpPr>
        <p:spPr>
          <a:xfrm>
            <a:off x="2186197" y="5529486"/>
            <a:ext cx="3278402" cy="655280"/>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Tree>
    <p:extLst>
      <p:ext uri="{BB962C8B-B14F-4D97-AF65-F5344CB8AC3E}">
        <p14:creationId xmlns:p14="http://schemas.microsoft.com/office/powerpoint/2010/main" val="644134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924550" cy="869950"/>
          </a:xfrm>
          <a:prstGeom prst="rect">
            <a:avLst/>
          </a:prstGeom>
        </p:spPr>
      </p:pic>
      <p:sp>
        <p:nvSpPr>
          <p:cNvPr id="4" name="Title 3"/>
          <p:cNvSpPr>
            <a:spLocks noGrp="1"/>
          </p:cNvSpPr>
          <p:nvPr>
            <p:ph type="title"/>
          </p:nvPr>
        </p:nvSpPr>
        <p:spPr>
          <a:xfrm>
            <a:off x="0" y="294041"/>
            <a:ext cx="4410075" cy="707849"/>
          </a:xfrm>
        </p:spPr>
        <p:txBody>
          <a:bodyPr>
            <a:normAutofit/>
          </a:bodyPr>
          <a:lstStyle/>
          <a:p>
            <a:r>
              <a:rPr lang="en-GB" sz="3600" b="1" dirty="0">
                <a:solidFill>
                  <a:schemeClr val="bg1"/>
                </a:solidFill>
              </a:rPr>
              <a:t>Gaming Grammar</a:t>
            </a:r>
          </a:p>
        </p:txBody>
      </p:sp>
      <p:sp>
        <p:nvSpPr>
          <p:cNvPr id="12" name="TextBox 11">
            <a:extLst>
              <a:ext uri="{FF2B5EF4-FFF2-40B4-BE49-F238E27FC236}">
                <a16:creationId xmlns:a16="http://schemas.microsoft.com/office/drawing/2014/main" id="{BD3177A0-4242-4C61-991E-CAD3E8E7BAB5}"/>
              </a:ext>
            </a:extLst>
          </p:cNvPr>
          <p:cNvSpPr txBox="1"/>
          <p:nvPr/>
        </p:nvSpPr>
        <p:spPr>
          <a:xfrm>
            <a:off x="790575" y="1638300"/>
            <a:ext cx="85860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Try the following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hlinkClick r:id="rId5"/>
              </a:rPr>
              <a:t>Gaming Grammar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missions to practise: </a:t>
            </a:r>
          </a:p>
        </p:txBody>
      </p:sp>
      <p:pic>
        <p:nvPicPr>
          <p:cNvPr id="16" name="Picture 15" descr="A screenshot of a video game&#10;&#10;Description automatically generated">
            <a:extLst>
              <a:ext uri="{FF2B5EF4-FFF2-40B4-BE49-F238E27FC236}">
                <a16:creationId xmlns:a16="http://schemas.microsoft.com/office/drawing/2014/main" id="{9331F41B-8061-46CB-8466-C289AD9FD3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53475" y="95731"/>
            <a:ext cx="2937670" cy="1589727"/>
          </a:xfrm>
          <a:prstGeom prst="rect">
            <a:avLst/>
          </a:prstGeom>
        </p:spPr>
      </p:pic>
      <p:pic>
        <p:nvPicPr>
          <p:cNvPr id="6" name="Picture 5" descr="A picture containing text, sign&#10;&#10;Description automatically generated">
            <a:extLst>
              <a:ext uri="{FF2B5EF4-FFF2-40B4-BE49-F238E27FC236}">
                <a16:creationId xmlns:a16="http://schemas.microsoft.com/office/drawing/2014/main" id="{C93F2B69-8278-4637-9C53-8C92E22484E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51724" y="2292609"/>
            <a:ext cx="1280271" cy="1737511"/>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5BBC7E80-242C-499C-A8DD-BA41DBE22EF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0575" y="4264725"/>
            <a:ext cx="2602568" cy="1909949"/>
          </a:xfrm>
          <a:prstGeom prst="rect">
            <a:avLst/>
          </a:prstGeom>
        </p:spPr>
      </p:pic>
    </p:spTree>
    <p:extLst>
      <p:ext uri="{BB962C8B-B14F-4D97-AF65-F5344CB8AC3E}">
        <p14:creationId xmlns:p14="http://schemas.microsoft.com/office/powerpoint/2010/main" val="18177249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FF2B5EF4-FFF2-40B4-BE49-F238E27FC236}">
                <a16:creationId xmlns:a16="http://schemas.microsoft.com/office/drawing/2014/main" id="{6542F5EF-5D1E-4A1A-9FFF-51CF58E1821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Hausaufgaben</a:t>
            </a:r>
            <a:endParaRPr lang="en-GB" sz="3600" b="1" dirty="0">
              <a:solidFill>
                <a:schemeClr val="bg1"/>
              </a:solidFill>
            </a:endParaRPr>
          </a:p>
        </p:txBody>
      </p:sp>
      <p:sp>
        <p:nvSpPr>
          <p:cNvPr id="16" name="TextBox 15">
            <a:extLst>
              <a:ext uri="{FF2B5EF4-FFF2-40B4-BE49-F238E27FC236}">
                <a16:creationId xmlns:a16="http://schemas.microsoft.com/office/drawing/2014/main" id="{0D8CFFF7-2006-4E52-9C94-C22FA462497F}"/>
              </a:ext>
            </a:extLst>
          </p:cNvPr>
          <p:cNvSpPr txBox="1"/>
          <p:nvPr/>
        </p:nvSpPr>
        <p:spPr>
          <a:xfrm>
            <a:off x="175149" y="1395715"/>
            <a:ext cx="975070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Pre-learning for lesson: </a:t>
            </a:r>
            <a:r>
              <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Year 8 German Term 3.1 Week 4</a:t>
            </a:r>
          </a:p>
        </p:txBody>
      </p:sp>
      <p:sp>
        <p:nvSpPr>
          <p:cNvPr id="18" name="TextBox 17">
            <a:extLst>
              <a:ext uri="{FF2B5EF4-FFF2-40B4-BE49-F238E27FC236}">
                <a16:creationId xmlns:a16="http://schemas.microsoft.com/office/drawing/2014/main" id="{2D4C2990-CF75-4BC3-BDD5-C20D271E6607}"/>
              </a:ext>
            </a:extLst>
          </p:cNvPr>
          <p:cNvSpPr txBox="1"/>
          <p:nvPr/>
        </p:nvSpPr>
        <p:spPr>
          <a:xfrm>
            <a:off x="175149" y="2745243"/>
            <a:ext cx="101136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Revisit 1: </a:t>
            </a:r>
            <a:r>
              <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[Year 8 German Term 2.2 Week 4]</a:t>
            </a:r>
            <a:endParaRPr kumimoji="0" lang="en-GB" sz="2800" b="0" i="0" u="none" strike="noStrike" kern="1200" cap="none" spc="0" normalizeH="0" baseline="0" noProof="0" dirty="0">
              <a:ln>
                <a:noFill/>
              </a:ln>
              <a:solidFill>
                <a:srgbClr val="FF660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457E1FC5-F484-4ADB-A427-7655B7F123F4}"/>
              </a:ext>
            </a:extLst>
          </p:cNvPr>
          <p:cNvSpPr txBox="1"/>
          <p:nvPr/>
        </p:nvSpPr>
        <p:spPr>
          <a:xfrm>
            <a:off x="175149" y="4230328"/>
            <a:ext cx="975070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Revisit 2: </a:t>
            </a:r>
            <a:r>
              <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[Year 8 German Term 2.1 Week 2]</a:t>
            </a:r>
            <a:endParaRPr kumimoji="0" lang="en-GB" sz="2800" b="0" i="0" u="none" strike="noStrike" kern="1200" cap="none" spc="0" normalizeH="0" baseline="0" noProof="0" dirty="0">
              <a:ln>
                <a:noFill/>
              </a:ln>
              <a:solidFill>
                <a:srgbClr val="FF660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876015D2-03C5-45FA-B6A0-A4D249E1FACE}"/>
              </a:ext>
            </a:extLst>
          </p:cNvPr>
          <p:cNvPicPr>
            <a:picLocks noChangeAspect="1"/>
          </p:cNvPicPr>
          <p:nvPr/>
        </p:nvPicPr>
        <p:blipFill>
          <a:blip r:embed="rId4"/>
          <a:stretch>
            <a:fillRect/>
          </a:stretch>
        </p:blipFill>
        <p:spPr>
          <a:xfrm>
            <a:off x="7726104" y="2198727"/>
            <a:ext cx="1609272" cy="1597396"/>
          </a:xfrm>
          <a:prstGeom prst="rect">
            <a:avLst/>
          </a:prstGeom>
        </p:spPr>
      </p:pic>
      <p:pic>
        <p:nvPicPr>
          <p:cNvPr id="4" name="Picture 3">
            <a:extLst>
              <a:ext uri="{FF2B5EF4-FFF2-40B4-BE49-F238E27FC236}">
                <a16:creationId xmlns:a16="http://schemas.microsoft.com/office/drawing/2014/main" id="{A4AF8C44-3C96-43D2-8A08-0D97342A88D9}"/>
              </a:ext>
            </a:extLst>
          </p:cNvPr>
          <p:cNvPicPr>
            <a:picLocks noChangeAspect="1"/>
          </p:cNvPicPr>
          <p:nvPr/>
        </p:nvPicPr>
        <p:blipFill>
          <a:blip r:embed="rId5"/>
          <a:stretch>
            <a:fillRect/>
          </a:stretch>
        </p:blipFill>
        <p:spPr>
          <a:xfrm>
            <a:off x="7726104" y="3875486"/>
            <a:ext cx="1497653" cy="1586799"/>
          </a:xfrm>
          <a:prstGeom prst="rect">
            <a:avLst/>
          </a:prstGeom>
        </p:spPr>
      </p:pic>
      <p:pic>
        <p:nvPicPr>
          <p:cNvPr id="5" name="Picture 4" descr="Qr code&#10;&#10;Description automatically generated">
            <a:extLst>
              <a:ext uri="{FF2B5EF4-FFF2-40B4-BE49-F238E27FC236}">
                <a16:creationId xmlns:a16="http://schemas.microsoft.com/office/drawing/2014/main" id="{8C783A72-3D10-467B-94C8-D03CFE6DB5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3987" y="521110"/>
            <a:ext cx="1689068" cy="1689068"/>
          </a:xfrm>
          <a:prstGeom prst="rect">
            <a:avLst/>
          </a:prstGeom>
        </p:spPr>
      </p:pic>
    </p:spTree>
    <p:extLst>
      <p:ext uri="{BB962C8B-B14F-4D97-AF65-F5344CB8AC3E}">
        <p14:creationId xmlns:p14="http://schemas.microsoft.com/office/powerpoint/2010/main" val="31412690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FF2B5EF4-FFF2-40B4-BE49-F238E27FC236}">
                <a16:creationId xmlns:a16="http://schemas.microsoft.com/office/drawing/2014/main" id="{6542F5EF-5D1E-4A1A-9FFF-51CF58E1821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Hausaufgaben</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2597" y="1221062"/>
            <a:ext cx="9750706" cy="523220"/>
          </a:xfrm>
          <a:prstGeom prst="rect">
            <a:avLst/>
          </a:prstGeom>
          <a:noFill/>
        </p:spPr>
        <p:txBody>
          <a:bodyPr wrap="square" rtlCol="0">
            <a:spAutoFit/>
          </a:bodyPr>
          <a:lstStyle/>
          <a:p>
            <a:pPr algn="ctr">
              <a:spcAft>
                <a:spcPts val="0"/>
              </a:spcAft>
              <a:tabLst>
                <a:tab pos="2865755" algn="ctr"/>
                <a:tab pos="5731510" algn="r"/>
              </a:tabLst>
            </a:pP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Vocabulary Learning Homework</a:t>
            </a:r>
            <a:r>
              <a:rPr lang="en-GB" sz="2800" b="1" dirty="0">
                <a:solidFill>
                  <a:srgbClr val="115076"/>
                </a:solidFill>
                <a:latin typeface="Century Gothic" panose="020B0502020202020204" pitchFamily="34" charset="0"/>
                <a:ea typeface="Calibri" panose="020F0502020204030204" pitchFamily="34" charset="0"/>
                <a:cs typeface="Times New Roman" panose="02020603050405020304" pitchFamily="18" charset="0"/>
              </a:rPr>
              <a:t> (Y7, </a:t>
            </a: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Term 3.1, Week 4)</a:t>
            </a:r>
            <a:endParaRPr lang="en-GB" sz="2800" dirty="0">
              <a:solidFill>
                <a:srgbClr val="115076"/>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5"/>
              </a:rPr>
              <a:t>Audio file</a:t>
            </a:r>
            <a:endParaRPr lang="en-GB" sz="2400" dirty="0">
              <a:solidFill>
                <a:srgbClr val="115076"/>
              </a:solidFill>
              <a:latin typeface="Century Gothic" panose="020B0502020202020204" pitchFamily="34" charset="0"/>
            </a:endParaRPr>
          </a:p>
        </p:txBody>
      </p:sp>
      <p:sp>
        <p:nvSpPr>
          <p:cNvPr id="7" name="TextBox 6"/>
          <p:cNvSpPr txBox="1"/>
          <p:nvPr/>
        </p:nvSpPr>
        <p:spPr>
          <a:xfrm>
            <a:off x="175149" y="2869678"/>
            <a:ext cx="3075375"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Audio file QR code:</a:t>
            </a:r>
          </a:p>
        </p:txBody>
      </p:sp>
      <p:sp>
        <p:nvSpPr>
          <p:cNvPr id="10" name="TextBox 9">
            <a:extLst>
              <a:ext uri="{FF2B5EF4-FFF2-40B4-BE49-F238E27FC236}">
                <a16:creationId xmlns:a16="http://schemas.microsoft.com/office/drawing/2014/main" id="{99D3DB3D-063A-44FB-9C93-A65627A6E32C}"/>
              </a:ext>
            </a:extLst>
          </p:cNvPr>
          <p:cNvSpPr txBox="1"/>
          <p:nvPr/>
        </p:nvSpPr>
        <p:spPr>
          <a:xfrm>
            <a:off x="175149" y="4555407"/>
            <a:ext cx="10338404" cy="830997"/>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6"/>
              </a:rPr>
              <a:t>Quizlet link</a:t>
            </a:r>
            <a:br>
              <a:rPr lang="en-GB" sz="2400" dirty="0"/>
            </a:br>
            <a:endParaRPr lang="en-GB" sz="2400" dirty="0">
              <a:solidFill>
                <a:srgbClr val="115076"/>
              </a:solidFill>
              <a:latin typeface="Century Gothic" panose="020B0502020202020204" pitchFamily="34" charset="0"/>
            </a:endParaRPr>
          </a:p>
        </p:txBody>
      </p:sp>
      <p:sp>
        <p:nvSpPr>
          <p:cNvPr id="2" name="Rectangle 1"/>
          <p:cNvSpPr/>
          <p:nvPr/>
        </p:nvSpPr>
        <p:spPr>
          <a:xfrm>
            <a:off x="175149" y="5457594"/>
            <a:ext cx="11066804" cy="830997"/>
          </a:xfrm>
          <a:prstGeom prst="rect">
            <a:avLst/>
          </a:prstGeom>
        </p:spPr>
        <p:txBody>
          <a:bodyPr wrap="square">
            <a:spAutoFit/>
          </a:bodyPr>
          <a:lstStyle/>
          <a:p>
            <a:pPr lvl="0">
              <a:defRPr/>
            </a:pPr>
            <a:r>
              <a:rPr lang="en-GB" sz="2400" b="1" dirty="0">
                <a:solidFill>
                  <a:srgbClr val="5B9BD5">
                    <a:lumMod val="50000"/>
                  </a:srgbClr>
                </a:solidFill>
                <a:latin typeface="Century Gothic" panose="020B0502020202020204" pitchFamily="34" charset="0"/>
              </a:rPr>
              <a:t>In addition, revisit:</a:t>
            </a:r>
            <a:r>
              <a:rPr lang="en-GB" sz="2400" dirty="0">
                <a:solidFill>
                  <a:srgbClr val="5B9BD5">
                    <a:lumMod val="50000"/>
                  </a:srgbClr>
                </a:solidFill>
                <a:latin typeface="Century Gothic" panose="020B0502020202020204" pitchFamily="34" charset="0"/>
              </a:rPr>
              <a:t>		</a:t>
            </a:r>
            <a:r>
              <a:rPr lang="en-GB" sz="2400" dirty="0">
                <a:solidFill>
                  <a:srgbClr val="5B9BD5">
                    <a:lumMod val="50000"/>
                  </a:srgbClr>
                </a:solidFill>
                <a:latin typeface="Century Gothic" panose="020B0502020202020204" pitchFamily="34" charset="0"/>
                <a:hlinkClick r:id="rId7"/>
              </a:rPr>
              <a:t>Term 2.2 Week 4</a:t>
            </a:r>
            <a:endParaRPr lang="en-GB" sz="2400" dirty="0">
              <a:solidFill>
                <a:srgbClr val="5B9BD5">
                  <a:lumMod val="50000"/>
                </a:srgbClr>
              </a:solidFill>
              <a:latin typeface="Century Gothic" panose="020B0502020202020204" pitchFamily="34" charset="0"/>
            </a:endParaRPr>
          </a:p>
          <a:p>
            <a:pPr lvl="0">
              <a:defRPr/>
            </a:pPr>
            <a:r>
              <a:rPr lang="en-GB" sz="2400" dirty="0">
                <a:solidFill>
                  <a:srgbClr val="5B9BD5">
                    <a:lumMod val="50000"/>
                  </a:srgbClr>
                </a:solidFill>
                <a:latin typeface="Century Gothic" panose="020B0502020202020204" pitchFamily="34" charset="0"/>
              </a:rPr>
              <a:t>				</a:t>
            </a:r>
            <a:r>
              <a:rPr lang="en-GB" sz="2400" dirty="0">
                <a:solidFill>
                  <a:srgbClr val="5B9BD5">
                    <a:lumMod val="50000"/>
                  </a:srgbClr>
                </a:solidFill>
                <a:latin typeface="Century Gothic" panose="020B0502020202020204" pitchFamily="34" charset="0"/>
                <a:hlinkClick r:id="rId8"/>
              </a:rPr>
              <a:t>Term 2.1 Week 2</a:t>
            </a:r>
            <a:endParaRPr lang="en-GB" sz="2000" dirty="0"/>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9"/>
          <a:stretch>
            <a:fillRect/>
          </a:stretch>
        </p:blipFill>
        <p:spPr>
          <a:xfrm>
            <a:off x="10641925" y="4800601"/>
            <a:ext cx="1300638" cy="1300638"/>
          </a:xfrm>
          <a:prstGeom prst="rect">
            <a:avLst/>
          </a:prstGeom>
        </p:spPr>
      </p:pic>
      <p:pic>
        <p:nvPicPr>
          <p:cNvPr id="4" name="Picture 3" descr="Qr code&#10;&#10;Description automatically generated">
            <a:extLst>
              <a:ext uri="{FF2B5EF4-FFF2-40B4-BE49-F238E27FC236}">
                <a16:creationId xmlns:a16="http://schemas.microsoft.com/office/drawing/2014/main" id="{08790B80-3192-455B-A2B1-CE106470224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50525" y="2110177"/>
            <a:ext cx="1646940" cy="1646940"/>
          </a:xfrm>
          <a:prstGeom prst="rect">
            <a:avLst/>
          </a:prstGeom>
        </p:spPr>
      </p:pic>
    </p:spTree>
    <p:extLst>
      <p:ext uri="{BB962C8B-B14F-4D97-AF65-F5344CB8AC3E}">
        <p14:creationId xmlns:p14="http://schemas.microsoft.com/office/powerpoint/2010/main" val="12965446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336989" cy="869950"/>
          </a:xfrm>
          <a:prstGeom prst="rect">
            <a:avLst/>
          </a:prstGeom>
        </p:spPr>
      </p:pic>
      <p:sp>
        <p:nvSpPr>
          <p:cNvPr id="4" name="Title 3"/>
          <p:cNvSpPr>
            <a:spLocks noGrp="1"/>
          </p:cNvSpPr>
          <p:nvPr>
            <p:ph type="title"/>
          </p:nvPr>
        </p:nvSpPr>
        <p:spPr>
          <a:xfrm>
            <a:off x="0" y="294041"/>
            <a:ext cx="5393410" cy="707849"/>
          </a:xfrm>
        </p:spPr>
        <p:txBody>
          <a:bodyPr>
            <a:normAutofit/>
          </a:bodyPr>
          <a:lstStyle/>
          <a:p>
            <a:r>
              <a:rPr lang="en-GB" sz="3600" b="1" dirty="0" err="1">
                <a:solidFill>
                  <a:schemeClr val="bg1"/>
                </a:solidFill>
              </a:rPr>
              <a:t>Phonetik</a:t>
            </a:r>
            <a:r>
              <a:rPr lang="en-GB" sz="3600" b="1" dirty="0">
                <a:solidFill>
                  <a:schemeClr val="bg1"/>
                </a:solidFill>
              </a:rPr>
              <a:t>/ </a:t>
            </a:r>
            <a:r>
              <a:rPr lang="en-GB" sz="3600" b="1" dirty="0" err="1">
                <a:solidFill>
                  <a:schemeClr val="bg1"/>
                </a:solidFill>
              </a:rPr>
              <a:t>Vokabeln</a:t>
            </a:r>
            <a:endParaRPr lang="en-GB" sz="3600" b="1" dirty="0">
              <a:solidFill>
                <a:schemeClr val="bg1"/>
              </a:solidFill>
            </a:endParaRPr>
          </a:p>
        </p:txBody>
      </p:sp>
      <p:sp>
        <p:nvSpPr>
          <p:cNvPr id="28" name="Rounded Rectangle 11">
            <a:extLst>
              <a:ext uri="{FF2B5EF4-FFF2-40B4-BE49-F238E27FC236}">
                <a16:creationId xmlns:a16="http://schemas.microsoft.com/office/drawing/2014/main" id="{2F86E784-40C0-4E39-9C58-C3434AE91CB8}"/>
              </a:ext>
            </a:extLst>
          </p:cNvPr>
          <p:cNvSpPr/>
          <p:nvPr/>
        </p:nvSpPr>
        <p:spPr>
          <a:xfrm>
            <a:off x="9588317" y="447505"/>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CuadroTexto 2">
            <a:extLst>
              <a:ext uri="{FF2B5EF4-FFF2-40B4-BE49-F238E27FC236}">
                <a16:creationId xmlns:a16="http://schemas.microsoft.com/office/drawing/2014/main" id="{54D86FCD-9FBE-433D-920C-D9DA936E8110}"/>
              </a:ext>
            </a:extLst>
          </p:cNvPr>
          <p:cNvSpPr txBox="1"/>
          <p:nvPr/>
        </p:nvSpPr>
        <p:spPr>
          <a:xfrm>
            <a:off x="6575182" y="813316"/>
            <a:ext cx="18778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t>
            </a:r>
            <a:r>
              <a:rPr kumimoji="0" lang="es-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a:t>
            </a:r>
          </a:p>
        </p:txBody>
      </p:sp>
      <p:graphicFrame>
        <p:nvGraphicFramePr>
          <p:cNvPr id="29" name="Tabla 1">
            <a:extLst>
              <a:ext uri="{FF2B5EF4-FFF2-40B4-BE49-F238E27FC236}">
                <a16:creationId xmlns:a16="http://schemas.microsoft.com/office/drawing/2014/main" id="{7DB547AC-E5F1-43E8-9F91-74DFE49397E9}"/>
              </a:ext>
            </a:extLst>
          </p:cNvPr>
          <p:cNvGraphicFramePr>
            <a:graphicFrameLocks noGrp="1"/>
          </p:cNvGraphicFramePr>
          <p:nvPr/>
        </p:nvGraphicFramePr>
        <p:xfrm>
          <a:off x="385988" y="1613462"/>
          <a:ext cx="5336989" cy="4289615"/>
        </p:xfrm>
        <a:graphic>
          <a:graphicData uri="http://schemas.openxmlformats.org/drawingml/2006/table">
            <a:tbl>
              <a:tblPr firstRow="1" bandRow="1">
                <a:tableStyleId>{ED083AE6-46FA-4A59-8FB0-9F97EB10719F}</a:tableStyleId>
              </a:tblPr>
              <a:tblGrid>
                <a:gridCol w="740213">
                  <a:extLst>
                    <a:ext uri="{9D8B030D-6E8A-4147-A177-3AD203B41FA5}">
                      <a16:colId xmlns:a16="http://schemas.microsoft.com/office/drawing/2014/main" val="3510706450"/>
                    </a:ext>
                  </a:extLst>
                </a:gridCol>
                <a:gridCol w="4596776">
                  <a:extLst>
                    <a:ext uri="{9D8B030D-6E8A-4147-A177-3AD203B41FA5}">
                      <a16:colId xmlns:a16="http://schemas.microsoft.com/office/drawing/2014/main" val="3670689604"/>
                    </a:ext>
                  </a:extLst>
                </a:gridCol>
              </a:tblGrid>
              <a:tr h="857923">
                <a:tc>
                  <a:txBody>
                    <a:bodyPr/>
                    <a:lstStyle/>
                    <a:p>
                      <a:pPr algn="ctr"/>
                      <a:endParaRPr lang="es-GB" sz="2200" b="1" dirty="0">
                        <a:solidFill>
                          <a:srgbClr val="203864"/>
                        </a:solidFill>
                        <a:latin typeface="Century Gothic" panose="020B0502020202020204" pitchFamily="34" charset="0"/>
                      </a:endParaRPr>
                    </a:p>
                  </a:txBody>
                  <a:tcPr anchor="ctr"/>
                </a:tc>
                <a:tc>
                  <a:txBody>
                    <a:bodyPr/>
                    <a:lstStyle/>
                    <a:p>
                      <a:pPr algn="ctr"/>
                      <a:r>
                        <a:rPr lang="en-US" sz="2000" b="1" dirty="0">
                          <a:solidFill>
                            <a:srgbClr val="203864"/>
                          </a:solidFill>
                          <a:latin typeface="Century Gothic" panose="020B0502020202020204" pitchFamily="34" charset="0"/>
                        </a:rPr>
                        <a:t>Lies die </a:t>
                      </a:r>
                      <a:r>
                        <a:rPr lang="en-US" sz="2000" b="1" dirty="0" err="1">
                          <a:solidFill>
                            <a:srgbClr val="203864"/>
                          </a:solidFill>
                          <a:latin typeface="Century Gothic" panose="020B0502020202020204" pitchFamily="34" charset="0"/>
                        </a:rPr>
                        <a:t>Wörter</a:t>
                      </a:r>
                      <a:r>
                        <a:rPr lang="en-US" sz="2000" b="1" dirty="0">
                          <a:solidFill>
                            <a:srgbClr val="203864"/>
                          </a:solidFill>
                          <a:latin typeface="Century Gothic" panose="020B0502020202020204" pitchFamily="34" charset="0"/>
                        </a:rPr>
                        <a:t> </a:t>
                      </a:r>
                      <a:r>
                        <a:rPr lang="en-US" sz="2000" b="1" dirty="0" err="1">
                          <a:solidFill>
                            <a:srgbClr val="203864"/>
                          </a:solidFill>
                          <a:latin typeface="Century Gothic" panose="020B0502020202020204" pitchFamily="34" charset="0"/>
                        </a:rPr>
                        <a:t>vor</a:t>
                      </a:r>
                      <a:r>
                        <a:rPr lang="en-US" sz="2000" b="1" dirty="0">
                          <a:solidFill>
                            <a:srgbClr val="203864"/>
                          </a:solidFill>
                          <a:latin typeface="Century Gothic" panose="020B0502020202020204" pitchFamily="34" charset="0"/>
                        </a:rPr>
                        <a:t>.</a:t>
                      </a:r>
                      <a:endParaRPr lang="es-GB" sz="2000" b="1"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2698085184"/>
                  </a:ext>
                </a:extLst>
              </a:tr>
              <a:tr h="857923">
                <a:tc>
                  <a:txBody>
                    <a:bodyPr/>
                    <a:lstStyle/>
                    <a:p>
                      <a:pPr algn="ctr"/>
                      <a:r>
                        <a:rPr lang="es-GB" sz="2200" b="1" dirty="0">
                          <a:solidFill>
                            <a:srgbClr val="203864"/>
                          </a:solidFill>
                          <a:latin typeface="Century Gothic" panose="020B0502020202020204" pitchFamily="34" charset="0"/>
                        </a:rPr>
                        <a:t>1</a:t>
                      </a:r>
                    </a:p>
                  </a:txBody>
                  <a:tcPr anchor="ctr"/>
                </a:tc>
                <a:tc>
                  <a:txBody>
                    <a:bodyPr/>
                    <a:lstStyle/>
                    <a:p>
                      <a:pPr algn="ctr"/>
                      <a:r>
                        <a:rPr lang="en-US" sz="2000" b="0" dirty="0" err="1">
                          <a:solidFill>
                            <a:srgbClr val="203864"/>
                          </a:solidFill>
                          <a:latin typeface="Century Gothic" panose="020B0502020202020204" pitchFamily="34" charset="0"/>
                        </a:rPr>
                        <a:t>erklären</a:t>
                      </a:r>
                      <a:r>
                        <a:rPr lang="es-GB" sz="2000" b="0" dirty="0">
                          <a:solidFill>
                            <a:srgbClr val="203864"/>
                          </a:solidFill>
                          <a:latin typeface="Century Gothic" panose="020B0502020202020204" pitchFamily="34" charset="0"/>
                        </a:rPr>
                        <a:t> – </a:t>
                      </a:r>
                      <a:r>
                        <a:rPr lang="en-US" sz="2000" b="0" dirty="0" err="1">
                          <a:solidFill>
                            <a:srgbClr val="203864"/>
                          </a:solidFill>
                          <a:latin typeface="Century Gothic" panose="020B0502020202020204" pitchFamily="34" charset="0"/>
                        </a:rPr>
                        <a:t>erlauben</a:t>
                      </a:r>
                      <a:r>
                        <a:rPr lang="es-GB" sz="2000" b="0" dirty="0">
                          <a:solidFill>
                            <a:srgbClr val="203864"/>
                          </a:solidFill>
                          <a:latin typeface="Century Gothic" panose="020B0502020202020204" pitchFamily="34" charset="0"/>
                        </a:rPr>
                        <a:t> – </a:t>
                      </a:r>
                      <a:r>
                        <a:rPr lang="en-US" sz="2000" b="0" dirty="0" err="1">
                          <a:solidFill>
                            <a:srgbClr val="203864"/>
                          </a:solidFill>
                          <a:latin typeface="Century Gothic" panose="020B0502020202020204" pitchFamily="34" charset="0"/>
                        </a:rPr>
                        <a:t>erzählen</a:t>
                      </a:r>
                      <a:endParaRPr lang="es-GB" sz="2000" b="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4272284948"/>
                  </a:ext>
                </a:extLst>
              </a:tr>
              <a:tr h="857923">
                <a:tc>
                  <a:txBody>
                    <a:bodyPr/>
                    <a:lstStyle/>
                    <a:p>
                      <a:pPr algn="ctr"/>
                      <a:r>
                        <a:rPr lang="es-GB" sz="2200" b="1" dirty="0">
                          <a:solidFill>
                            <a:srgbClr val="203864"/>
                          </a:solidFill>
                          <a:latin typeface="Century Gothic" panose="020B0502020202020204" pitchFamily="34" charset="0"/>
                        </a:rPr>
                        <a:t>2</a:t>
                      </a:r>
                    </a:p>
                  </a:txBody>
                  <a:tcPr anchor="ctr"/>
                </a:tc>
                <a:tc>
                  <a:txBody>
                    <a:bodyPr/>
                    <a:lstStyle/>
                    <a:p>
                      <a:pPr algn="ctr"/>
                      <a:r>
                        <a:rPr lang="en-US" sz="2000" b="0" dirty="0" err="1">
                          <a:solidFill>
                            <a:srgbClr val="203864"/>
                          </a:solidFill>
                          <a:latin typeface="Century Gothic" panose="020B0502020202020204" pitchFamily="34" charset="0"/>
                        </a:rPr>
                        <a:t>versuchen</a:t>
                      </a:r>
                      <a:r>
                        <a:rPr lang="es-GB" sz="2000" b="0" dirty="0">
                          <a:solidFill>
                            <a:srgbClr val="203864"/>
                          </a:solidFill>
                          <a:latin typeface="Century Gothic" panose="020B0502020202020204" pitchFamily="34" charset="0"/>
                        </a:rPr>
                        <a:t> – </a:t>
                      </a:r>
                      <a:r>
                        <a:rPr lang="en-US" sz="2000" b="0" dirty="0">
                          <a:solidFill>
                            <a:srgbClr val="203864"/>
                          </a:solidFill>
                          <a:latin typeface="Century Gothic" panose="020B0502020202020204" pitchFamily="34" charset="0"/>
                        </a:rPr>
                        <a:t>tun</a:t>
                      </a:r>
                      <a:r>
                        <a:rPr lang="es-GB" sz="2000" b="0" dirty="0">
                          <a:solidFill>
                            <a:srgbClr val="203864"/>
                          </a:solidFill>
                          <a:latin typeface="Century Gothic" panose="020B0502020202020204" pitchFamily="34" charset="0"/>
                        </a:rPr>
                        <a:t> – </a:t>
                      </a:r>
                      <a:r>
                        <a:rPr lang="en-US" sz="2000" b="0" dirty="0" err="1">
                          <a:solidFill>
                            <a:srgbClr val="203864"/>
                          </a:solidFill>
                          <a:latin typeface="Century Gothic" panose="020B0502020202020204" pitchFamily="34" charset="0"/>
                        </a:rPr>
                        <a:t>Gefühl</a:t>
                      </a:r>
                      <a:endParaRPr lang="es-GB" sz="2000" b="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1541401161"/>
                  </a:ext>
                </a:extLst>
              </a:tr>
              <a:tr h="857923">
                <a:tc>
                  <a:txBody>
                    <a:bodyPr/>
                    <a:lstStyle/>
                    <a:p>
                      <a:pPr algn="ctr"/>
                      <a:r>
                        <a:rPr lang="es-GB" sz="2200" b="1" dirty="0">
                          <a:solidFill>
                            <a:srgbClr val="203864"/>
                          </a:solidFill>
                          <a:latin typeface="Century Gothic" panose="020B0502020202020204" pitchFamily="34" charset="0"/>
                        </a:rPr>
                        <a:t>3</a:t>
                      </a:r>
                    </a:p>
                  </a:txBody>
                  <a:tcPr anchor="ctr"/>
                </a:tc>
                <a:tc>
                  <a:txBody>
                    <a:bodyPr/>
                    <a:lstStyle/>
                    <a:p>
                      <a:pPr algn="ctr"/>
                      <a:r>
                        <a:rPr lang="en-US" sz="2000" b="0" dirty="0" err="1">
                          <a:solidFill>
                            <a:srgbClr val="203864"/>
                          </a:solidFill>
                          <a:latin typeface="Century Gothic" panose="020B0502020202020204" pitchFamily="34" charset="0"/>
                        </a:rPr>
                        <a:t>geholfen</a:t>
                      </a:r>
                      <a:r>
                        <a:rPr lang="es-GB" sz="2000" b="0" dirty="0">
                          <a:solidFill>
                            <a:srgbClr val="203864"/>
                          </a:solidFill>
                          <a:latin typeface="Century Gothic" panose="020B0502020202020204" pitchFamily="34" charset="0"/>
                        </a:rPr>
                        <a:t> – </a:t>
                      </a:r>
                      <a:r>
                        <a:rPr lang="en-US" sz="2000" b="0" dirty="0" err="1">
                          <a:solidFill>
                            <a:srgbClr val="203864"/>
                          </a:solidFill>
                          <a:latin typeface="Century Gothic" panose="020B0502020202020204" pitchFamily="34" charset="0"/>
                        </a:rPr>
                        <a:t>gehören</a:t>
                      </a:r>
                      <a:r>
                        <a:rPr lang="es-GB" sz="2000" b="0" dirty="0">
                          <a:solidFill>
                            <a:srgbClr val="203864"/>
                          </a:solidFill>
                          <a:latin typeface="Century Gothic" panose="020B0502020202020204" pitchFamily="34" charset="0"/>
                        </a:rPr>
                        <a:t> – </a:t>
                      </a:r>
                      <a:r>
                        <a:rPr lang="en-US" sz="2000" b="0" dirty="0" err="1">
                          <a:solidFill>
                            <a:srgbClr val="203864"/>
                          </a:solidFill>
                          <a:latin typeface="Century Gothic" panose="020B0502020202020204" pitchFamily="34" charset="0"/>
                        </a:rPr>
                        <a:t>gefallen</a:t>
                      </a:r>
                      <a:endParaRPr lang="es-GB" sz="2000" b="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2062760149"/>
                  </a:ext>
                </a:extLst>
              </a:tr>
              <a:tr h="857923">
                <a:tc>
                  <a:txBody>
                    <a:bodyPr/>
                    <a:lstStyle/>
                    <a:p>
                      <a:pPr algn="ctr"/>
                      <a:r>
                        <a:rPr lang="es-GB" sz="2200" b="1" dirty="0">
                          <a:solidFill>
                            <a:srgbClr val="203864"/>
                          </a:solidFill>
                          <a:latin typeface="Century Gothic" panose="020B0502020202020204" pitchFamily="34" charset="0"/>
                        </a:rPr>
                        <a:t>4</a:t>
                      </a:r>
                    </a:p>
                  </a:txBody>
                  <a:tcPr anchor="ctr"/>
                </a:tc>
                <a:tc>
                  <a:txBody>
                    <a:bodyPr/>
                    <a:lstStyle/>
                    <a:p>
                      <a:pPr algn="ctr"/>
                      <a:r>
                        <a:rPr lang="en-US" sz="2000" b="0" dirty="0" err="1">
                          <a:solidFill>
                            <a:srgbClr val="203864"/>
                          </a:solidFill>
                          <a:latin typeface="Century Gothic" panose="020B0502020202020204" pitchFamily="34" charset="0"/>
                        </a:rPr>
                        <a:t>gegeben</a:t>
                      </a:r>
                      <a:r>
                        <a:rPr lang="en-US" sz="2000" b="0" dirty="0">
                          <a:solidFill>
                            <a:srgbClr val="203864"/>
                          </a:solidFill>
                          <a:latin typeface="Century Gothic" panose="020B0502020202020204" pitchFamily="34" charset="0"/>
                        </a:rPr>
                        <a:t> </a:t>
                      </a:r>
                      <a:r>
                        <a:rPr lang="es-GB" sz="2000" b="0" dirty="0">
                          <a:solidFill>
                            <a:srgbClr val="203864"/>
                          </a:solidFill>
                          <a:latin typeface="Century Gothic" panose="020B0502020202020204" pitchFamily="34" charset="0"/>
                        </a:rPr>
                        <a:t>– </a:t>
                      </a:r>
                      <a:r>
                        <a:rPr lang="en-US" sz="2000" b="0" dirty="0" err="1">
                          <a:solidFill>
                            <a:srgbClr val="203864"/>
                          </a:solidFill>
                          <a:latin typeface="Century Gothic" panose="020B0502020202020204" pitchFamily="34" charset="0"/>
                        </a:rPr>
                        <a:t>verstecken</a:t>
                      </a:r>
                      <a:r>
                        <a:rPr lang="en-US" sz="2000" b="0" dirty="0">
                          <a:solidFill>
                            <a:srgbClr val="203864"/>
                          </a:solidFill>
                          <a:latin typeface="Century Gothic" panose="020B0502020202020204" pitchFamily="34" charset="0"/>
                        </a:rPr>
                        <a:t> </a:t>
                      </a:r>
                      <a:r>
                        <a:rPr lang="es-GB" sz="2000" b="0" dirty="0">
                          <a:solidFill>
                            <a:srgbClr val="203864"/>
                          </a:solidFill>
                          <a:latin typeface="Century Gothic" panose="020B0502020202020204" pitchFamily="34" charset="0"/>
                        </a:rPr>
                        <a:t>–</a:t>
                      </a:r>
                      <a:r>
                        <a:rPr lang="en-US" sz="2000" b="0" dirty="0">
                          <a:solidFill>
                            <a:srgbClr val="203864"/>
                          </a:solidFill>
                          <a:latin typeface="Century Gothic" panose="020B0502020202020204" pitchFamily="34" charset="0"/>
                        </a:rPr>
                        <a:t> </a:t>
                      </a:r>
                      <a:r>
                        <a:rPr lang="en-US" sz="2000" b="0" dirty="0" err="1">
                          <a:solidFill>
                            <a:srgbClr val="203864"/>
                          </a:solidFill>
                          <a:latin typeface="Century Gothic" panose="020B0502020202020204" pitchFamily="34" charset="0"/>
                        </a:rPr>
                        <a:t>schwer</a:t>
                      </a:r>
                      <a:endParaRPr lang="es-GB" sz="2000" b="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2635453238"/>
                  </a:ext>
                </a:extLst>
              </a:tr>
            </a:tbl>
          </a:graphicData>
        </a:graphic>
      </p:graphicFrame>
      <p:graphicFrame>
        <p:nvGraphicFramePr>
          <p:cNvPr id="30" name="Tabla 11">
            <a:extLst>
              <a:ext uri="{FF2B5EF4-FFF2-40B4-BE49-F238E27FC236}">
                <a16:creationId xmlns:a16="http://schemas.microsoft.com/office/drawing/2014/main" id="{DAE1DD44-CDBE-4980-BB92-DB21459D0609}"/>
              </a:ext>
            </a:extLst>
          </p:cNvPr>
          <p:cNvGraphicFramePr>
            <a:graphicFrameLocks noGrp="1"/>
          </p:cNvGraphicFramePr>
          <p:nvPr>
            <p:extLst>
              <p:ext uri="{D42A27DB-BD31-4B8C-83A1-F6EECF244321}">
                <p14:modId xmlns:p14="http://schemas.microsoft.com/office/powerpoint/2010/main" val="512129922"/>
              </p:ext>
            </p:extLst>
          </p:nvPr>
        </p:nvGraphicFramePr>
        <p:xfrm>
          <a:off x="5868988" y="1613461"/>
          <a:ext cx="5930757" cy="4289615"/>
        </p:xfrm>
        <a:graphic>
          <a:graphicData uri="http://schemas.openxmlformats.org/drawingml/2006/table">
            <a:tbl>
              <a:tblPr firstRow="1" bandRow="1">
                <a:tableStyleId>{ED083AE6-46FA-4A59-8FB0-9F97EB10719F}</a:tableStyleId>
              </a:tblPr>
              <a:tblGrid>
                <a:gridCol w="441929">
                  <a:extLst>
                    <a:ext uri="{9D8B030D-6E8A-4147-A177-3AD203B41FA5}">
                      <a16:colId xmlns:a16="http://schemas.microsoft.com/office/drawing/2014/main" val="3510706450"/>
                    </a:ext>
                  </a:extLst>
                </a:gridCol>
                <a:gridCol w="2879494">
                  <a:extLst>
                    <a:ext uri="{9D8B030D-6E8A-4147-A177-3AD203B41FA5}">
                      <a16:colId xmlns:a16="http://schemas.microsoft.com/office/drawing/2014/main" val="3670689604"/>
                    </a:ext>
                  </a:extLst>
                </a:gridCol>
                <a:gridCol w="2609334">
                  <a:extLst>
                    <a:ext uri="{9D8B030D-6E8A-4147-A177-3AD203B41FA5}">
                      <a16:colId xmlns:a16="http://schemas.microsoft.com/office/drawing/2014/main" val="2343210112"/>
                    </a:ext>
                  </a:extLst>
                </a:gridCol>
              </a:tblGrid>
              <a:tr h="857923">
                <a:tc>
                  <a:txBody>
                    <a:bodyPr/>
                    <a:lstStyle/>
                    <a:p>
                      <a:pPr algn="ctr"/>
                      <a:endParaRPr lang="es-GB" sz="2200" b="1" dirty="0">
                        <a:solidFill>
                          <a:srgbClr val="203864"/>
                        </a:solidFill>
                        <a:latin typeface="Century Gothic" panose="020B0502020202020204" pitchFamily="34" charset="0"/>
                      </a:endParaRPr>
                    </a:p>
                  </a:txBody>
                  <a:tcPr anchor="ctr"/>
                </a:tc>
                <a:tc>
                  <a:txBody>
                    <a:bodyPr/>
                    <a:lstStyle/>
                    <a:p>
                      <a:pPr algn="ctr"/>
                      <a:endParaRPr lang="es-GB" sz="2000" b="1" dirty="0">
                        <a:solidFill>
                          <a:srgbClr val="203864"/>
                        </a:solidFill>
                        <a:latin typeface="Century Gothic" panose="020B0502020202020204" pitchFamily="34" charset="0"/>
                      </a:endParaRPr>
                    </a:p>
                  </a:txBody>
                  <a:tcPr anchor="ctr"/>
                </a:tc>
                <a:tc>
                  <a:txBody>
                    <a:bodyPr/>
                    <a:lstStyle/>
                    <a:p>
                      <a:pPr algn="ctr"/>
                      <a:r>
                        <a:rPr lang="en-GB" sz="2000" b="1" dirty="0" err="1">
                          <a:solidFill>
                            <a:srgbClr val="203864"/>
                          </a:solidFill>
                          <a:latin typeface="Century Gothic" panose="020B0502020202020204" pitchFamily="34" charset="0"/>
                        </a:rPr>
                        <a:t>Schreib</a:t>
                      </a:r>
                      <a:r>
                        <a:rPr lang="en-GB" sz="2000" b="1" dirty="0">
                          <a:solidFill>
                            <a:srgbClr val="203864"/>
                          </a:solidFill>
                          <a:latin typeface="Century Gothic" panose="020B0502020202020204" pitchFamily="34" charset="0"/>
                        </a:rPr>
                        <a:t> die </a:t>
                      </a:r>
                      <a:r>
                        <a:rPr lang="en-GB" sz="2000" b="1" dirty="0" err="1">
                          <a:solidFill>
                            <a:srgbClr val="203864"/>
                          </a:solidFill>
                          <a:latin typeface="Century Gothic" panose="020B0502020202020204" pitchFamily="34" charset="0"/>
                        </a:rPr>
                        <a:t>Reihenfolge</a:t>
                      </a:r>
                      <a:r>
                        <a:rPr lang="en-GB" sz="2000" b="1" dirty="0">
                          <a:solidFill>
                            <a:srgbClr val="203864"/>
                          </a:solidFill>
                          <a:latin typeface="Century Gothic" panose="020B0502020202020204" pitchFamily="34" charset="0"/>
                        </a:rPr>
                        <a:t> auf.</a:t>
                      </a:r>
                      <a:endParaRPr lang="es-GB" sz="2000" b="1"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2698085184"/>
                  </a:ext>
                </a:extLst>
              </a:tr>
              <a:tr h="857923">
                <a:tc>
                  <a:txBody>
                    <a:bodyPr/>
                    <a:lstStyle/>
                    <a:p>
                      <a:pPr algn="ctr"/>
                      <a:r>
                        <a:rPr lang="es-GB" sz="2200" b="1" dirty="0">
                          <a:solidFill>
                            <a:srgbClr val="203864"/>
                          </a:solidFill>
                          <a:latin typeface="Century Gothic" panose="020B0502020202020204" pitchFamily="34" charset="0"/>
                        </a:rPr>
                        <a:t>1</a:t>
                      </a:r>
                    </a:p>
                  </a:txBody>
                  <a:tcPr anchor="ctr"/>
                </a:tc>
                <a:tc>
                  <a:txBody>
                    <a:bodyPr/>
                    <a:lstStyle/>
                    <a:p>
                      <a:pPr algn="ctr"/>
                      <a:r>
                        <a:rPr lang="es-GB" sz="2000" b="1" dirty="0">
                          <a:solidFill>
                            <a:srgbClr val="203864"/>
                          </a:solidFill>
                          <a:latin typeface="Century Gothic" panose="020B0502020202020204" pitchFamily="34" charset="0"/>
                        </a:rPr>
                        <a:t>a</a:t>
                      </a:r>
                      <a:r>
                        <a:rPr lang="es-GB" sz="2000" b="0" dirty="0">
                          <a:solidFill>
                            <a:srgbClr val="203864"/>
                          </a:solidFill>
                          <a:latin typeface="Century Gothic" panose="020B0502020202020204" pitchFamily="34" charset="0"/>
                        </a:rPr>
                        <a:t>) </a:t>
                      </a:r>
                      <a:r>
                        <a:rPr lang="en-US" sz="2000" b="0" dirty="0">
                          <a:solidFill>
                            <a:srgbClr val="203864"/>
                          </a:solidFill>
                          <a:latin typeface="Century Gothic" panose="020B0502020202020204" pitchFamily="34" charset="0"/>
                        </a:rPr>
                        <a:t>her, to her, you</a:t>
                      </a:r>
                      <a:r>
                        <a:rPr lang="es-GB" sz="2000" b="0" dirty="0">
                          <a:solidFill>
                            <a:srgbClr val="203864"/>
                          </a:solidFill>
                          <a:latin typeface="Century Gothic" panose="020B0502020202020204" pitchFamily="34" charset="0"/>
                        </a:rPr>
                        <a:t> </a:t>
                      </a:r>
                      <a:br>
                        <a:rPr lang="en-GB" sz="2000" b="0" dirty="0">
                          <a:solidFill>
                            <a:srgbClr val="203864"/>
                          </a:solidFill>
                          <a:latin typeface="Century Gothic" panose="020B0502020202020204" pitchFamily="34" charset="0"/>
                        </a:rPr>
                      </a:br>
                      <a:r>
                        <a:rPr lang="es-GB" sz="2000" b="1" dirty="0">
                          <a:solidFill>
                            <a:srgbClr val="203864"/>
                          </a:solidFill>
                          <a:latin typeface="Century Gothic" panose="020B0502020202020204" pitchFamily="34" charset="0"/>
                        </a:rPr>
                        <a:t>b</a:t>
                      </a:r>
                      <a:r>
                        <a:rPr lang="es-GB" sz="2000" b="0" dirty="0">
                          <a:solidFill>
                            <a:srgbClr val="203864"/>
                          </a:solidFill>
                          <a:latin typeface="Century Gothic" panose="020B0502020202020204" pitchFamily="34" charset="0"/>
                        </a:rPr>
                        <a:t>) </a:t>
                      </a:r>
                      <a:r>
                        <a:rPr lang="en-US" sz="2000" b="0" dirty="0">
                          <a:solidFill>
                            <a:srgbClr val="203864"/>
                          </a:solidFill>
                          <a:latin typeface="Century Gothic" panose="020B0502020202020204" pitchFamily="34" charset="0"/>
                        </a:rPr>
                        <a:t>fit </a:t>
                      </a:r>
                      <a:r>
                        <a:rPr lang="es-GB" sz="2000" b="1" dirty="0">
                          <a:solidFill>
                            <a:srgbClr val="203864"/>
                          </a:solidFill>
                          <a:latin typeface="Century Gothic" panose="020B0502020202020204" pitchFamily="34" charset="0"/>
                        </a:rPr>
                        <a:t>c</a:t>
                      </a:r>
                      <a:r>
                        <a:rPr lang="es-GB" sz="2000" b="0" dirty="0">
                          <a:solidFill>
                            <a:srgbClr val="203864"/>
                          </a:solidFill>
                          <a:latin typeface="Century Gothic" panose="020B0502020202020204" pitchFamily="34" charset="0"/>
                        </a:rPr>
                        <a:t>) </a:t>
                      </a:r>
                      <a:r>
                        <a:rPr lang="en-US" sz="2000" b="0" dirty="0">
                          <a:solidFill>
                            <a:srgbClr val="203864"/>
                          </a:solidFill>
                          <a:latin typeface="Century Gothic" panose="020B0502020202020204" pitchFamily="34" charset="0"/>
                        </a:rPr>
                        <a:t>story, history</a:t>
                      </a:r>
                      <a:endParaRPr lang="es-GB" sz="2000" b="0" dirty="0">
                        <a:solidFill>
                          <a:srgbClr val="203864"/>
                        </a:solidFill>
                        <a:latin typeface="Century Gothic" panose="020B0502020202020204" pitchFamily="34" charset="0"/>
                      </a:endParaRPr>
                    </a:p>
                  </a:txBody>
                  <a:tcPr anchor="ctr"/>
                </a:tc>
                <a:tc>
                  <a:txBody>
                    <a:bodyPr/>
                    <a:lstStyle/>
                    <a:p>
                      <a:pPr algn="ctr"/>
                      <a:r>
                        <a:rPr lang="en-US" sz="2000" b="0" dirty="0">
                          <a:solidFill>
                            <a:srgbClr val="203864"/>
                          </a:solidFill>
                          <a:latin typeface="Century Gothic" panose="020B0502020202020204" pitchFamily="34" charset="0"/>
                        </a:rPr>
                        <a:t>c a b </a:t>
                      </a:r>
                      <a:endParaRPr lang="es-GB" sz="2000" b="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4272284948"/>
                  </a:ext>
                </a:extLst>
              </a:tr>
              <a:tr h="857923">
                <a:tc>
                  <a:txBody>
                    <a:bodyPr/>
                    <a:lstStyle/>
                    <a:p>
                      <a:pPr algn="ctr"/>
                      <a:r>
                        <a:rPr lang="es-GB" sz="2200" b="1" dirty="0">
                          <a:solidFill>
                            <a:srgbClr val="203864"/>
                          </a:solidFill>
                          <a:latin typeface="Century Gothic" panose="020B0502020202020204" pitchFamily="34" charset="0"/>
                        </a:rPr>
                        <a:t>2</a:t>
                      </a:r>
                    </a:p>
                  </a:txBody>
                  <a:tcPr anchor="ctr"/>
                </a:tc>
                <a:tc>
                  <a:txBody>
                    <a:bodyPr/>
                    <a:lstStyle/>
                    <a:p>
                      <a:pPr algn="ctr"/>
                      <a:r>
                        <a:rPr lang="es-GB" sz="2000" b="1" dirty="0">
                          <a:solidFill>
                            <a:srgbClr val="203864"/>
                          </a:solidFill>
                          <a:latin typeface="Century Gothic" panose="020B0502020202020204" pitchFamily="34" charset="0"/>
                        </a:rPr>
                        <a:t>a</a:t>
                      </a:r>
                      <a:r>
                        <a:rPr lang="es-GB" sz="2000" b="0" dirty="0">
                          <a:solidFill>
                            <a:srgbClr val="203864"/>
                          </a:solidFill>
                          <a:latin typeface="Century Gothic" panose="020B0502020202020204" pitchFamily="34" charset="0"/>
                        </a:rPr>
                        <a:t>) </a:t>
                      </a:r>
                      <a:r>
                        <a:rPr lang="en-US" sz="2000" b="0" dirty="0">
                          <a:solidFill>
                            <a:srgbClr val="203864"/>
                          </a:solidFill>
                          <a:latin typeface="Century Gothic" panose="020B0502020202020204" pitchFamily="34" charset="0"/>
                        </a:rPr>
                        <a:t>to laugh </a:t>
                      </a:r>
                      <a:r>
                        <a:rPr lang="en-US" sz="2000" b="1" dirty="0">
                          <a:solidFill>
                            <a:srgbClr val="203864"/>
                          </a:solidFill>
                          <a:latin typeface="Century Gothic" panose="020B0502020202020204" pitchFamily="34" charset="0"/>
                        </a:rPr>
                        <a:t>b</a:t>
                      </a:r>
                      <a:r>
                        <a:rPr lang="en-US" sz="2000" b="0" dirty="0">
                          <a:solidFill>
                            <a:srgbClr val="203864"/>
                          </a:solidFill>
                          <a:latin typeface="Century Gothic" panose="020B0502020202020204" pitchFamily="34" charset="0"/>
                        </a:rPr>
                        <a:t>) glass </a:t>
                      </a:r>
                      <a:br>
                        <a:rPr lang="en-US" sz="2000" b="0" dirty="0">
                          <a:solidFill>
                            <a:srgbClr val="203864"/>
                          </a:solidFill>
                          <a:latin typeface="Century Gothic" panose="020B0502020202020204" pitchFamily="34" charset="0"/>
                        </a:rPr>
                      </a:br>
                      <a:r>
                        <a:rPr lang="en-US" sz="2000" b="1" dirty="0">
                          <a:solidFill>
                            <a:srgbClr val="203864"/>
                          </a:solidFill>
                          <a:latin typeface="Century Gothic" panose="020B0502020202020204" pitchFamily="34" charset="0"/>
                        </a:rPr>
                        <a:t>c</a:t>
                      </a:r>
                      <a:r>
                        <a:rPr lang="en-US" sz="2000" b="0" dirty="0">
                          <a:solidFill>
                            <a:srgbClr val="203864"/>
                          </a:solidFill>
                          <a:latin typeface="Century Gothic" panose="020B0502020202020204" pitchFamily="34" charset="0"/>
                        </a:rPr>
                        <a:t>) truth </a:t>
                      </a:r>
                      <a:endParaRPr lang="es-GB" sz="2000" b="0" dirty="0">
                        <a:solidFill>
                          <a:srgbClr val="203864"/>
                        </a:solidFill>
                        <a:latin typeface="Century Gothic" panose="020B0502020202020204" pitchFamily="34" charset="0"/>
                      </a:endParaRPr>
                    </a:p>
                  </a:txBody>
                  <a:tcPr anchor="ctr"/>
                </a:tc>
                <a:tc>
                  <a:txBody>
                    <a:bodyPr/>
                    <a:lstStyle/>
                    <a:p>
                      <a:pPr algn="ctr"/>
                      <a:r>
                        <a:rPr lang="en-US" sz="2000" b="0" dirty="0">
                          <a:solidFill>
                            <a:srgbClr val="203864"/>
                          </a:solidFill>
                          <a:latin typeface="Century Gothic" panose="020B0502020202020204" pitchFamily="34" charset="0"/>
                        </a:rPr>
                        <a:t>a c b </a:t>
                      </a:r>
                      <a:endParaRPr lang="es-GB" sz="2000" b="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1541401161"/>
                  </a:ext>
                </a:extLst>
              </a:tr>
              <a:tr h="857923">
                <a:tc>
                  <a:txBody>
                    <a:bodyPr/>
                    <a:lstStyle/>
                    <a:p>
                      <a:pPr algn="ctr"/>
                      <a:r>
                        <a:rPr lang="es-GB" sz="2200" b="1" dirty="0">
                          <a:solidFill>
                            <a:srgbClr val="203864"/>
                          </a:solidFill>
                          <a:latin typeface="Century Gothic" panose="020B0502020202020204" pitchFamily="34" charset="0"/>
                        </a:rPr>
                        <a:t>3</a:t>
                      </a:r>
                    </a:p>
                  </a:txBody>
                  <a:tcPr anchor="ctr"/>
                </a:tc>
                <a:tc>
                  <a:txBody>
                    <a:bodyPr/>
                    <a:lstStyle/>
                    <a:p>
                      <a:pPr algn="ctr"/>
                      <a:r>
                        <a:rPr lang="es-GB" sz="2000" b="1" dirty="0">
                          <a:solidFill>
                            <a:srgbClr val="203864"/>
                          </a:solidFill>
                          <a:latin typeface="Century Gothic" panose="020B0502020202020204" pitchFamily="34" charset="0"/>
                        </a:rPr>
                        <a:t>a</a:t>
                      </a:r>
                      <a:r>
                        <a:rPr lang="en-US" sz="2000" b="0" dirty="0">
                          <a:solidFill>
                            <a:srgbClr val="203864"/>
                          </a:solidFill>
                          <a:latin typeface="Century Gothic" panose="020B0502020202020204" pitchFamily="34" charset="0"/>
                        </a:rPr>
                        <a:t>) opinion </a:t>
                      </a:r>
                      <a:r>
                        <a:rPr lang="es-GB" sz="2000" b="1" dirty="0">
                          <a:solidFill>
                            <a:srgbClr val="203864"/>
                          </a:solidFill>
                          <a:latin typeface="Century Gothic" panose="020B0502020202020204" pitchFamily="34" charset="0"/>
                        </a:rPr>
                        <a:t>b</a:t>
                      </a:r>
                      <a:r>
                        <a:rPr lang="es-GB" sz="2000" b="0" dirty="0">
                          <a:solidFill>
                            <a:srgbClr val="203864"/>
                          </a:solidFill>
                          <a:latin typeface="Century Gothic" panose="020B0502020202020204" pitchFamily="34" charset="0"/>
                        </a:rPr>
                        <a:t>) </a:t>
                      </a:r>
                      <a:r>
                        <a:rPr lang="en-US" sz="2000" b="0" dirty="0">
                          <a:solidFill>
                            <a:srgbClr val="203864"/>
                          </a:solidFill>
                          <a:latin typeface="Century Gothic" panose="020B0502020202020204" pitchFamily="34" charset="0"/>
                        </a:rPr>
                        <a:t>alone</a:t>
                      </a:r>
                      <a:r>
                        <a:rPr lang="es-GB" sz="2000" b="0" dirty="0">
                          <a:solidFill>
                            <a:srgbClr val="203864"/>
                          </a:solidFill>
                          <a:latin typeface="Century Gothic" panose="020B0502020202020204" pitchFamily="34" charset="0"/>
                        </a:rPr>
                        <a:t>  </a:t>
                      </a:r>
                      <a:r>
                        <a:rPr lang="es-GB" sz="2000" b="1" dirty="0">
                          <a:solidFill>
                            <a:srgbClr val="203864"/>
                          </a:solidFill>
                          <a:latin typeface="Century Gothic" panose="020B0502020202020204" pitchFamily="34" charset="0"/>
                        </a:rPr>
                        <a:t>c</a:t>
                      </a:r>
                      <a:r>
                        <a:rPr lang="es-GB" sz="2000" b="0" dirty="0">
                          <a:solidFill>
                            <a:srgbClr val="203864"/>
                          </a:solidFill>
                          <a:latin typeface="Century Gothic" panose="020B0502020202020204" pitchFamily="34" charset="0"/>
                        </a:rPr>
                        <a:t>) to </a:t>
                      </a:r>
                      <a:r>
                        <a:rPr lang="en-US" sz="2000" b="0" dirty="0">
                          <a:solidFill>
                            <a:srgbClr val="203864"/>
                          </a:solidFill>
                          <a:latin typeface="Century Gothic" panose="020B0502020202020204" pitchFamily="34" charset="0"/>
                        </a:rPr>
                        <a:t>share, divide</a:t>
                      </a:r>
                      <a:endParaRPr lang="es-GB" sz="2000" b="0" dirty="0">
                        <a:solidFill>
                          <a:srgbClr val="203864"/>
                        </a:solidFill>
                        <a:latin typeface="Century Gothic" panose="020B0502020202020204" pitchFamily="34" charset="0"/>
                      </a:endParaRPr>
                    </a:p>
                  </a:txBody>
                  <a:tcPr anchor="ctr"/>
                </a:tc>
                <a:tc>
                  <a:txBody>
                    <a:bodyPr/>
                    <a:lstStyle/>
                    <a:p>
                      <a:pPr algn="ctr"/>
                      <a:r>
                        <a:rPr lang="en-US" sz="2000" b="0" dirty="0">
                          <a:solidFill>
                            <a:srgbClr val="203864"/>
                          </a:solidFill>
                          <a:latin typeface="Century Gothic" panose="020B0502020202020204" pitchFamily="34" charset="0"/>
                        </a:rPr>
                        <a:t>c b a </a:t>
                      </a:r>
                      <a:endParaRPr lang="es-GB" sz="2000" b="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2062760149"/>
                  </a:ext>
                </a:extLst>
              </a:tr>
              <a:tr h="857923">
                <a:tc>
                  <a:txBody>
                    <a:bodyPr/>
                    <a:lstStyle/>
                    <a:p>
                      <a:pPr algn="ctr"/>
                      <a:r>
                        <a:rPr lang="es-GB" sz="2200" b="1" dirty="0">
                          <a:solidFill>
                            <a:srgbClr val="203864"/>
                          </a:solidFill>
                          <a:latin typeface="Century Gothic" panose="020B0502020202020204" pitchFamily="34" charset="0"/>
                        </a:rPr>
                        <a:t>4</a:t>
                      </a:r>
                    </a:p>
                  </a:txBody>
                  <a:tcPr anchor="ctr"/>
                </a:tc>
                <a:tc>
                  <a:txBody>
                    <a:bodyPr/>
                    <a:lstStyle/>
                    <a:p>
                      <a:pPr algn="ctr"/>
                      <a:r>
                        <a:rPr lang="es-GB" sz="2000" b="1" dirty="0">
                          <a:solidFill>
                            <a:srgbClr val="203864"/>
                          </a:solidFill>
                          <a:latin typeface="Century Gothic" panose="020B0502020202020204" pitchFamily="34" charset="0"/>
                        </a:rPr>
                        <a:t>a</a:t>
                      </a:r>
                      <a:r>
                        <a:rPr lang="es-GB" sz="2000" b="0" dirty="0">
                          <a:solidFill>
                            <a:srgbClr val="203864"/>
                          </a:solidFill>
                          <a:latin typeface="Century Gothic" panose="020B0502020202020204" pitchFamily="34" charset="0"/>
                        </a:rPr>
                        <a:t>) </a:t>
                      </a:r>
                      <a:r>
                        <a:rPr lang="en-US" sz="2000" b="0" dirty="0">
                          <a:solidFill>
                            <a:srgbClr val="203864"/>
                          </a:solidFill>
                          <a:latin typeface="Century Gothic" panose="020B0502020202020204" pitchFamily="34" charset="0"/>
                        </a:rPr>
                        <a:t>to cost </a:t>
                      </a:r>
                      <a:r>
                        <a:rPr lang="en-US" sz="2000" b="1" dirty="0">
                          <a:solidFill>
                            <a:srgbClr val="203864"/>
                          </a:solidFill>
                          <a:latin typeface="Century Gothic" panose="020B0502020202020204" pitchFamily="34" charset="0"/>
                        </a:rPr>
                        <a:t>b</a:t>
                      </a:r>
                      <a:r>
                        <a:rPr lang="en-US" sz="2000" b="0" dirty="0">
                          <a:solidFill>
                            <a:srgbClr val="203864"/>
                          </a:solidFill>
                          <a:latin typeface="Century Gothic" panose="020B0502020202020204" pitchFamily="34" charset="0"/>
                        </a:rPr>
                        <a:t>) however </a:t>
                      </a:r>
                      <a:r>
                        <a:rPr lang="en-US" sz="2000" b="1" dirty="0">
                          <a:solidFill>
                            <a:srgbClr val="203864"/>
                          </a:solidFill>
                          <a:latin typeface="Century Gothic" panose="020B0502020202020204" pitchFamily="34" charset="0"/>
                        </a:rPr>
                        <a:t>c</a:t>
                      </a:r>
                      <a:r>
                        <a:rPr lang="en-US" sz="2000" b="0" dirty="0">
                          <a:solidFill>
                            <a:srgbClr val="203864"/>
                          </a:solidFill>
                          <a:latin typeface="Century Gothic" panose="020B0502020202020204" pitchFamily="34" charset="0"/>
                        </a:rPr>
                        <a:t>) without</a:t>
                      </a:r>
                      <a:endParaRPr lang="es-GB" sz="2000" b="0" dirty="0">
                        <a:solidFill>
                          <a:srgbClr val="203864"/>
                        </a:solidFill>
                        <a:latin typeface="Century Gothic" panose="020B0502020202020204" pitchFamily="34" charset="0"/>
                      </a:endParaRPr>
                    </a:p>
                  </a:txBody>
                  <a:tcPr anchor="ctr"/>
                </a:tc>
                <a:tc>
                  <a:txBody>
                    <a:bodyPr/>
                    <a:lstStyle/>
                    <a:p>
                      <a:pPr algn="ctr"/>
                      <a:r>
                        <a:rPr lang="en-US" sz="2000" b="0" dirty="0">
                          <a:solidFill>
                            <a:srgbClr val="203864"/>
                          </a:solidFill>
                          <a:latin typeface="Century Gothic" panose="020B0502020202020204" pitchFamily="34" charset="0"/>
                        </a:rPr>
                        <a:t>b c a </a:t>
                      </a:r>
                      <a:endParaRPr lang="es-GB" sz="2000" b="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2635453238"/>
                  </a:ext>
                </a:extLst>
              </a:tr>
            </a:tbl>
          </a:graphicData>
        </a:graphic>
      </p:graphicFrame>
      <p:sp>
        <p:nvSpPr>
          <p:cNvPr id="8" name="Speech Bubble: Rectangle with Corners Rounded 7">
            <a:extLst>
              <a:ext uri="{FF2B5EF4-FFF2-40B4-BE49-F238E27FC236}">
                <a16:creationId xmlns:a16="http://schemas.microsoft.com/office/drawing/2014/main" id="{35267CAD-9BAC-40C0-84A5-56E55B359B51}"/>
              </a:ext>
            </a:extLst>
          </p:cNvPr>
          <p:cNvSpPr/>
          <p:nvPr/>
        </p:nvSpPr>
        <p:spPr>
          <a:xfrm>
            <a:off x="6472297" y="294041"/>
            <a:ext cx="1610860" cy="511417"/>
          </a:xfrm>
          <a:prstGeom prst="wedgeRoundRectCallout">
            <a:avLst>
              <a:gd name="adj1" fmla="val -23080"/>
              <a:gd name="adj2" fmla="val 43046"/>
              <a:gd name="adj3" fmla="val 16667"/>
            </a:avLst>
          </a:prstGeom>
          <a:solidFill>
            <a:srgbClr val="11507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noProof="0" dirty="0">
                <a:ln>
                  <a:noFill/>
                </a:ln>
                <a:solidFill>
                  <a:prstClr val="white"/>
                </a:solidFill>
                <a:effectLst/>
                <a:uLnTx/>
                <a:uFillTx/>
                <a:latin typeface="Century Gothic" panose="020F0302020204030204"/>
                <a:ea typeface="+mn-ea"/>
                <a:cs typeface="+mn-cs"/>
              </a:rPr>
              <a:t>L</a:t>
            </a:r>
            <a:r>
              <a:rPr lang="en-US" sz="2000" b="1" dirty="0" err="1">
                <a:solidFill>
                  <a:prstClr val="white"/>
                </a:solidFill>
                <a:latin typeface="Century Gothic" panose="020F0302020204030204"/>
              </a:rPr>
              <a:t>ösung</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8584680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450880" cy="869950"/>
          </a:xfrm>
          <a:prstGeom prst="rect">
            <a:avLst/>
          </a:prstGeom>
        </p:spPr>
      </p:pic>
      <p:sp>
        <p:nvSpPr>
          <p:cNvPr id="4" name="Title 3"/>
          <p:cNvSpPr>
            <a:spLocks noGrp="1"/>
          </p:cNvSpPr>
          <p:nvPr>
            <p:ph type="title"/>
          </p:nvPr>
        </p:nvSpPr>
        <p:spPr>
          <a:xfrm>
            <a:off x="0" y="294041"/>
            <a:ext cx="5393410" cy="707849"/>
          </a:xfrm>
        </p:spPr>
        <p:txBody>
          <a:bodyPr>
            <a:normAutofit/>
          </a:bodyPr>
          <a:lstStyle/>
          <a:p>
            <a:r>
              <a:rPr lang="en-GB" sz="3600" b="1" dirty="0" err="1">
                <a:solidFill>
                  <a:schemeClr val="bg1"/>
                </a:solidFill>
              </a:rPr>
              <a:t>Phonetik</a:t>
            </a:r>
            <a:r>
              <a:rPr lang="en-GB" sz="3600" b="1" dirty="0">
                <a:solidFill>
                  <a:schemeClr val="bg1"/>
                </a:solidFill>
              </a:rPr>
              <a:t>/ </a:t>
            </a:r>
            <a:r>
              <a:rPr lang="en-GB" sz="3600" b="1" dirty="0" err="1">
                <a:solidFill>
                  <a:schemeClr val="bg1"/>
                </a:solidFill>
              </a:rPr>
              <a:t>Vokabeln</a:t>
            </a:r>
            <a:endParaRPr lang="en-GB" sz="3600" b="1" dirty="0">
              <a:solidFill>
                <a:schemeClr val="bg1"/>
              </a:solidFill>
            </a:endParaRP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Rounded Rectangle 11">
            <a:extLst>
              <a:ext uri="{FF2B5EF4-FFF2-40B4-BE49-F238E27FC236}">
                <a16:creationId xmlns:a16="http://schemas.microsoft.com/office/drawing/2014/main" id="{2F86E784-40C0-4E39-9C58-C3434AE91CB8}"/>
              </a:ext>
            </a:extLst>
          </p:cNvPr>
          <p:cNvSpPr/>
          <p:nvPr/>
        </p:nvSpPr>
        <p:spPr>
          <a:xfrm>
            <a:off x="9588317" y="447505"/>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CuadroTexto 2">
            <a:extLst>
              <a:ext uri="{FF2B5EF4-FFF2-40B4-BE49-F238E27FC236}">
                <a16:creationId xmlns:a16="http://schemas.microsoft.com/office/drawing/2014/main" id="{17E9F882-886D-405B-8538-EC81AC68A48A}"/>
              </a:ext>
            </a:extLst>
          </p:cNvPr>
          <p:cNvSpPr txBox="1"/>
          <p:nvPr/>
        </p:nvSpPr>
        <p:spPr>
          <a:xfrm>
            <a:off x="6741121" y="617591"/>
            <a:ext cx="143340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t>
            </a:r>
            <a:r>
              <a:rPr kumimoji="0" lang="es-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a:t>
            </a:r>
          </a:p>
        </p:txBody>
      </p:sp>
      <p:graphicFrame>
        <p:nvGraphicFramePr>
          <p:cNvPr id="10" name="Tabla 1">
            <a:extLst>
              <a:ext uri="{FF2B5EF4-FFF2-40B4-BE49-F238E27FC236}">
                <a16:creationId xmlns:a16="http://schemas.microsoft.com/office/drawing/2014/main" id="{02FE36EF-83EC-4330-B2E4-547903B7F005}"/>
              </a:ext>
            </a:extLst>
          </p:cNvPr>
          <p:cNvGraphicFramePr>
            <a:graphicFrameLocks noGrp="1"/>
          </p:cNvGraphicFramePr>
          <p:nvPr/>
        </p:nvGraphicFramePr>
        <p:xfrm>
          <a:off x="405309" y="1325440"/>
          <a:ext cx="4852492" cy="4872568"/>
        </p:xfrm>
        <a:graphic>
          <a:graphicData uri="http://schemas.openxmlformats.org/drawingml/2006/table">
            <a:tbl>
              <a:tblPr firstRow="1" bandRow="1">
                <a:tableStyleId>{ED083AE6-46FA-4A59-8FB0-9F97EB10719F}</a:tableStyleId>
              </a:tblPr>
              <a:tblGrid>
                <a:gridCol w="673016">
                  <a:extLst>
                    <a:ext uri="{9D8B030D-6E8A-4147-A177-3AD203B41FA5}">
                      <a16:colId xmlns:a16="http://schemas.microsoft.com/office/drawing/2014/main" val="3510706450"/>
                    </a:ext>
                  </a:extLst>
                </a:gridCol>
                <a:gridCol w="4179476">
                  <a:extLst>
                    <a:ext uri="{9D8B030D-6E8A-4147-A177-3AD203B41FA5}">
                      <a16:colId xmlns:a16="http://schemas.microsoft.com/office/drawing/2014/main" val="3670689604"/>
                    </a:ext>
                  </a:extLst>
                </a:gridCol>
              </a:tblGrid>
              <a:tr h="883154">
                <a:tc>
                  <a:txBody>
                    <a:bodyPr/>
                    <a:lstStyle/>
                    <a:p>
                      <a:pPr algn="ctr"/>
                      <a:endParaRPr lang="es-GB" sz="2200" b="1" dirty="0">
                        <a:solidFill>
                          <a:srgbClr val="203864"/>
                        </a:solidFill>
                        <a:latin typeface="Century Gothic" panose="020B0502020202020204" pitchFamily="34" charset="0"/>
                      </a:endParaRPr>
                    </a:p>
                  </a:txBody>
                  <a:tcPr anchor="ctr"/>
                </a:tc>
                <a:tc>
                  <a:txBody>
                    <a:bodyPr/>
                    <a:lstStyle/>
                    <a:p>
                      <a:pPr algn="ctr"/>
                      <a:r>
                        <a:rPr lang="en-US" sz="2000" b="1" dirty="0">
                          <a:solidFill>
                            <a:srgbClr val="203864"/>
                          </a:solidFill>
                          <a:latin typeface="Century Gothic" panose="020B0502020202020204" pitchFamily="34" charset="0"/>
                        </a:rPr>
                        <a:t>Lies die </a:t>
                      </a:r>
                      <a:r>
                        <a:rPr lang="en-US" sz="2000" b="1" dirty="0" err="1">
                          <a:solidFill>
                            <a:srgbClr val="203864"/>
                          </a:solidFill>
                          <a:latin typeface="Century Gothic" panose="020B0502020202020204" pitchFamily="34" charset="0"/>
                        </a:rPr>
                        <a:t>Wörter</a:t>
                      </a:r>
                      <a:r>
                        <a:rPr lang="en-US" sz="2000" b="1" dirty="0">
                          <a:solidFill>
                            <a:srgbClr val="203864"/>
                          </a:solidFill>
                          <a:latin typeface="Century Gothic" panose="020B0502020202020204" pitchFamily="34" charset="0"/>
                        </a:rPr>
                        <a:t> </a:t>
                      </a:r>
                      <a:r>
                        <a:rPr lang="en-US" sz="2000" b="1" dirty="0" err="1">
                          <a:solidFill>
                            <a:srgbClr val="203864"/>
                          </a:solidFill>
                          <a:latin typeface="Century Gothic" panose="020B0502020202020204" pitchFamily="34" charset="0"/>
                        </a:rPr>
                        <a:t>vor</a:t>
                      </a:r>
                      <a:r>
                        <a:rPr lang="en-US" sz="2000" b="1" dirty="0">
                          <a:solidFill>
                            <a:srgbClr val="203864"/>
                          </a:solidFill>
                          <a:latin typeface="Century Gothic" panose="020B0502020202020204" pitchFamily="34" charset="0"/>
                        </a:rPr>
                        <a:t>.</a:t>
                      </a:r>
                    </a:p>
                  </a:txBody>
                  <a:tcPr anchor="ctr"/>
                </a:tc>
                <a:extLst>
                  <a:ext uri="{0D108BD9-81ED-4DB2-BD59-A6C34878D82A}">
                    <a16:rowId xmlns:a16="http://schemas.microsoft.com/office/drawing/2014/main" val="2698085184"/>
                  </a:ext>
                </a:extLst>
              </a:tr>
              <a:tr h="1035420">
                <a:tc>
                  <a:txBody>
                    <a:bodyPr/>
                    <a:lstStyle/>
                    <a:p>
                      <a:pPr algn="ctr"/>
                      <a:r>
                        <a:rPr lang="es-GB" sz="2200" b="1" dirty="0">
                          <a:solidFill>
                            <a:srgbClr val="203864"/>
                          </a:solidFill>
                          <a:latin typeface="Century Gothic" panose="020B0502020202020204" pitchFamily="34" charset="0"/>
                        </a:rPr>
                        <a:t>1</a:t>
                      </a:r>
                    </a:p>
                  </a:txBody>
                  <a:tcPr anchor="ctr"/>
                </a:tc>
                <a:tc>
                  <a:txBody>
                    <a:bodyPr/>
                    <a:lstStyle/>
                    <a:p>
                      <a:pPr algn="ctr"/>
                      <a:endParaRPr lang="en-US" sz="2000" b="0" dirty="0">
                        <a:solidFill>
                          <a:srgbClr val="203864"/>
                        </a:solidFill>
                        <a:latin typeface="Century Gothic" panose="020B0502020202020204" pitchFamily="34" charset="0"/>
                      </a:endParaRPr>
                    </a:p>
                    <a:p>
                      <a:pPr algn="ctr"/>
                      <a:r>
                        <a:rPr lang="en-US" sz="2000" b="0" dirty="0" err="1">
                          <a:solidFill>
                            <a:srgbClr val="203864"/>
                          </a:solidFill>
                          <a:latin typeface="Century Gothic" panose="020B0502020202020204" pitchFamily="34" charset="0"/>
                        </a:rPr>
                        <a:t>Geschichte</a:t>
                      </a:r>
                      <a:r>
                        <a:rPr lang="en-US" sz="2000" b="0" dirty="0">
                          <a:solidFill>
                            <a:srgbClr val="203864"/>
                          </a:solidFill>
                          <a:latin typeface="Century Gothic" panose="020B0502020202020204" pitchFamily="34" charset="0"/>
                        </a:rPr>
                        <a:t> – </a:t>
                      </a:r>
                      <a:r>
                        <a:rPr lang="en-US" sz="2000" b="0" dirty="0" err="1">
                          <a:solidFill>
                            <a:srgbClr val="203864"/>
                          </a:solidFill>
                          <a:latin typeface="Century Gothic" panose="020B0502020202020204" pitchFamily="34" charset="0"/>
                        </a:rPr>
                        <a:t>ihr</a:t>
                      </a:r>
                      <a:r>
                        <a:rPr lang="en-US" sz="2000" b="0" dirty="0">
                          <a:solidFill>
                            <a:srgbClr val="203864"/>
                          </a:solidFill>
                          <a:latin typeface="Century Gothic" panose="020B0502020202020204" pitchFamily="34" charset="0"/>
                        </a:rPr>
                        <a:t> – fit</a:t>
                      </a:r>
                    </a:p>
                    <a:p>
                      <a:pPr algn="ctr"/>
                      <a:endParaRPr lang="en-US" sz="2000" b="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4272284948"/>
                  </a:ext>
                </a:extLst>
              </a:tr>
              <a:tr h="883154">
                <a:tc>
                  <a:txBody>
                    <a:bodyPr/>
                    <a:lstStyle/>
                    <a:p>
                      <a:pPr algn="ctr"/>
                      <a:r>
                        <a:rPr lang="es-GB" sz="2200" b="1" dirty="0">
                          <a:solidFill>
                            <a:srgbClr val="203864"/>
                          </a:solidFill>
                          <a:latin typeface="Century Gothic" panose="020B0502020202020204" pitchFamily="34" charset="0"/>
                        </a:rPr>
                        <a:t>2</a:t>
                      </a:r>
                    </a:p>
                  </a:txBody>
                  <a:tcPr anchor="ctr"/>
                </a:tc>
                <a:tc>
                  <a:txBody>
                    <a:bodyPr/>
                    <a:lstStyle/>
                    <a:p>
                      <a:pPr algn="ctr"/>
                      <a:r>
                        <a:rPr lang="en-US" sz="2000" b="0" dirty="0" err="1">
                          <a:solidFill>
                            <a:srgbClr val="203864"/>
                          </a:solidFill>
                          <a:latin typeface="Century Gothic" panose="020B0502020202020204" pitchFamily="34" charset="0"/>
                        </a:rPr>
                        <a:t>lachen</a:t>
                      </a:r>
                      <a:r>
                        <a:rPr lang="en-US" sz="2000" b="0" dirty="0">
                          <a:solidFill>
                            <a:srgbClr val="203864"/>
                          </a:solidFill>
                          <a:latin typeface="Century Gothic" panose="020B0502020202020204" pitchFamily="34" charset="0"/>
                        </a:rPr>
                        <a:t> – </a:t>
                      </a:r>
                      <a:r>
                        <a:rPr lang="en-US" sz="2000" b="0" dirty="0" err="1">
                          <a:solidFill>
                            <a:srgbClr val="203864"/>
                          </a:solidFill>
                          <a:latin typeface="Century Gothic" panose="020B0502020202020204" pitchFamily="34" charset="0"/>
                        </a:rPr>
                        <a:t>Wahrheit</a:t>
                      </a:r>
                      <a:r>
                        <a:rPr lang="en-US" sz="2000" b="0" dirty="0">
                          <a:solidFill>
                            <a:srgbClr val="203864"/>
                          </a:solidFill>
                          <a:latin typeface="Century Gothic" panose="020B0502020202020204" pitchFamily="34" charset="0"/>
                        </a:rPr>
                        <a:t> – </a:t>
                      </a:r>
                      <a:r>
                        <a:rPr lang="en-US" sz="2000" b="0" dirty="0" err="1">
                          <a:solidFill>
                            <a:srgbClr val="203864"/>
                          </a:solidFill>
                          <a:latin typeface="Century Gothic" panose="020B0502020202020204" pitchFamily="34" charset="0"/>
                        </a:rPr>
                        <a:t>Glas</a:t>
                      </a:r>
                      <a:endParaRPr lang="es-GB" sz="2000" b="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1541401161"/>
                  </a:ext>
                </a:extLst>
              </a:tr>
              <a:tr h="1035420">
                <a:tc>
                  <a:txBody>
                    <a:bodyPr/>
                    <a:lstStyle/>
                    <a:p>
                      <a:pPr algn="ctr"/>
                      <a:r>
                        <a:rPr lang="es-GB" sz="2200" b="1" dirty="0">
                          <a:solidFill>
                            <a:srgbClr val="203864"/>
                          </a:solidFill>
                          <a:latin typeface="Century Gothic" panose="020B0502020202020204" pitchFamily="34" charset="0"/>
                        </a:rPr>
                        <a:t>3</a:t>
                      </a:r>
                    </a:p>
                  </a:txBody>
                  <a:tcPr anchor="ctr"/>
                </a:tc>
                <a:tc>
                  <a:txBody>
                    <a:bodyPr/>
                    <a:lstStyle/>
                    <a:p>
                      <a:pPr algn="ctr"/>
                      <a:endParaRPr lang="en-US" sz="2000" b="0" dirty="0">
                        <a:solidFill>
                          <a:srgbClr val="203864"/>
                        </a:solidFill>
                        <a:latin typeface="Century Gothic" panose="020B0502020202020204" pitchFamily="34" charset="0"/>
                      </a:endParaRPr>
                    </a:p>
                    <a:p>
                      <a:pPr algn="ctr"/>
                      <a:r>
                        <a:rPr lang="en-US" sz="2000" b="0" dirty="0" err="1">
                          <a:solidFill>
                            <a:srgbClr val="203864"/>
                          </a:solidFill>
                          <a:latin typeface="Century Gothic" panose="020B0502020202020204" pitchFamily="34" charset="0"/>
                        </a:rPr>
                        <a:t>teilen</a:t>
                      </a:r>
                      <a:r>
                        <a:rPr lang="es-GB" sz="2000" b="0" dirty="0">
                          <a:solidFill>
                            <a:srgbClr val="203864"/>
                          </a:solidFill>
                          <a:latin typeface="Century Gothic" panose="020B0502020202020204" pitchFamily="34" charset="0"/>
                        </a:rPr>
                        <a:t> – </a:t>
                      </a:r>
                      <a:r>
                        <a:rPr lang="en-US" sz="2000" b="0" dirty="0" err="1">
                          <a:solidFill>
                            <a:srgbClr val="203864"/>
                          </a:solidFill>
                          <a:latin typeface="Century Gothic" panose="020B0502020202020204" pitchFamily="34" charset="0"/>
                        </a:rPr>
                        <a:t>alleine</a:t>
                      </a:r>
                      <a:r>
                        <a:rPr lang="es-GB" sz="2000" b="0" dirty="0">
                          <a:solidFill>
                            <a:srgbClr val="203864"/>
                          </a:solidFill>
                          <a:latin typeface="Century Gothic" panose="020B0502020202020204" pitchFamily="34" charset="0"/>
                        </a:rPr>
                        <a:t> </a:t>
                      </a:r>
                      <a:r>
                        <a:rPr lang="en-US" sz="2000" b="0" dirty="0">
                          <a:solidFill>
                            <a:srgbClr val="203864"/>
                          </a:solidFill>
                          <a:latin typeface="Century Gothic" panose="020B0502020202020204" pitchFamily="34" charset="0"/>
                        </a:rPr>
                        <a:t>– </a:t>
                      </a:r>
                      <a:r>
                        <a:rPr lang="en-US" sz="2000" b="0" dirty="0" err="1">
                          <a:solidFill>
                            <a:srgbClr val="203864"/>
                          </a:solidFill>
                          <a:latin typeface="Century Gothic" panose="020B0502020202020204" pitchFamily="34" charset="0"/>
                        </a:rPr>
                        <a:t>Meinung</a:t>
                      </a:r>
                      <a:endParaRPr lang="en-US" sz="2000" b="0" dirty="0">
                        <a:solidFill>
                          <a:srgbClr val="203864"/>
                        </a:solidFill>
                        <a:latin typeface="Century Gothic" panose="020B0502020202020204" pitchFamily="34" charset="0"/>
                      </a:endParaRPr>
                    </a:p>
                    <a:p>
                      <a:pPr algn="ctr"/>
                      <a:endParaRPr lang="es-GB" sz="2000" b="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2062760149"/>
                  </a:ext>
                </a:extLst>
              </a:tr>
              <a:tr h="1035420">
                <a:tc>
                  <a:txBody>
                    <a:bodyPr/>
                    <a:lstStyle/>
                    <a:p>
                      <a:pPr algn="ctr"/>
                      <a:r>
                        <a:rPr lang="es-GB" sz="2200" b="1" dirty="0">
                          <a:solidFill>
                            <a:srgbClr val="203864"/>
                          </a:solidFill>
                          <a:latin typeface="Century Gothic" panose="020B0502020202020204" pitchFamily="34" charset="0"/>
                        </a:rPr>
                        <a:t>4</a:t>
                      </a:r>
                    </a:p>
                  </a:txBody>
                  <a:tcPr anchor="ctr"/>
                </a:tc>
                <a:tc>
                  <a:txBody>
                    <a:bodyPr/>
                    <a:lstStyle/>
                    <a:p>
                      <a:pPr algn="ctr"/>
                      <a:endParaRPr lang="en-US" sz="2000" b="0" dirty="0">
                        <a:solidFill>
                          <a:srgbClr val="203864"/>
                        </a:solidFill>
                        <a:latin typeface="Century Gothic" panose="020B0502020202020204" pitchFamily="34" charset="0"/>
                      </a:endParaRPr>
                    </a:p>
                    <a:p>
                      <a:pPr algn="ctr"/>
                      <a:r>
                        <a:rPr lang="en-US" sz="2000" b="0" dirty="0" err="1">
                          <a:solidFill>
                            <a:srgbClr val="203864"/>
                          </a:solidFill>
                          <a:latin typeface="Century Gothic" panose="020B0502020202020204" pitchFamily="34" charset="0"/>
                        </a:rPr>
                        <a:t>jedoch</a:t>
                      </a:r>
                      <a:r>
                        <a:rPr lang="es-GB" sz="2000" b="0" dirty="0">
                          <a:solidFill>
                            <a:srgbClr val="203864"/>
                          </a:solidFill>
                          <a:latin typeface="Century Gothic" panose="020B0502020202020204" pitchFamily="34" charset="0"/>
                        </a:rPr>
                        <a:t> – </a:t>
                      </a:r>
                      <a:r>
                        <a:rPr lang="en-US" sz="2000" b="0" dirty="0" err="1">
                          <a:solidFill>
                            <a:srgbClr val="203864"/>
                          </a:solidFill>
                          <a:latin typeface="Century Gothic" panose="020B0502020202020204" pitchFamily="34" charset="0"/>
                        </a:rPr>
                        <a:t>ohne</a:t>
                      </a:r>
                      <a:r>
                        <a:rPr lang="es-GB" sz="2000" b="0" dirty="0">
                          <a:solidFill>
                            <a:srgbClr val="203864"/>
                          </a:solidFill>
                          <a:latin typeface="Century Gothic" panose="020B0502020202020204" pitchFamily="34" charset="0"/>
                        </a:rPr>
                        <a:t> </a:t>
                      </a:r>
                      <a:r>
                        <a:rPr lang="en-US" sz="2000" b="0" dirty="0">
                          <a:solidFill>
                            <a:srgbClr val="203864"/>
                          </a:solidFill>
                          <a:latin typeface="Century Gothic" panose="020B0502020202020204" pitchFamily="34" charset="0"/>
                        </a:rPr>
                        <a:t>–</a:t>
                      </a:r>
                      <a:r>
                        <a:rPr lang="es-GB" sz="2000" b="0" dirty="0">
                          <a:solidFill>
                            <a:srgbClr val="203864"/>
                          </a:solidFill>
                          <a:latin typeface="Century Gothic" panose="020B0502020202020204" pitchFamily="34" charset="0"/>
                        </a:rPr>
                        <a:t> </a:t>
                      </a:r>
                      <a:r>
                        <a:rPr lang="en-US" sz="2000" b="0" dirty="0" err="1">
                          <a:solidFill>
                            <a:srgbClr val="203864"/>
                          </a:solidFill>
                          <a:latin typeface="Century Gothic" panose="020B0502020202020204" pitchFamily="34" charset="0"/>
                        </a:rPr>
                        <a:t>kosten</a:t>
                      </a:r>
                      <a:endParaRPr lang="en-US" sz="2000" b="0" dirty="0">
                        <a:solidFill>
                          <a:srgbClr val="203864"/>
                        </a:solidFill>
                        <a:latin typeface="Century Gothic" panose="020B0502020202020204" pitchFamily="34" charset="0"/>
                      </a:endParaRPr>
                    </a:p>
                    <a:p>
                      <a:pPr algn="ctr"/>
                      <a:endParaRPr lang="es-GB" sz="2000" b="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2635453238"/>
                  </a:ext>
                </a:extLst>
              </a:tr>
            </a:tbl>
          </a:graphicData>
        </a:graphic>
      </p:graphicFrame>
      <p:graphicFrame>
        <p:nvGraphicFramePr>
          <p:cNvPr id="11" name="Tabla 11">
            <a:extLst>
              <a:ext uri="{FF2B5EF4-FFF2-40B4-BE49-F238E27FC236}">
                <a16:creationId xmlns:a16="http://schemas.microsoft.com/office/drawing/2014/main" id="{7A671A3D-79CE-4A52-9381-EFC2A5212E03}"/>
              </a:ext>
            </a:extLst>
          </p:cNvPr>
          <p:cNvGraphicFramePr>
            <a:graphicFrameLocks noGrp="1"/>
          </p:cNvGraphicFramePr>
          <p:nvPr>
            <p:extLst>
              <p:ext uri="{D42A27DB-BD31-4B8C-83A1-F6EECF244321}">
                <p14:modId xmlns:p14="http://schemas.microsoft.com/office/powerpoint/2010/main" val="2832150415"/>
              </p:ext>
            </p:extLst>
          </p:nvPr>
        </p:nvGraphicFramePr>
        <p:xfrm>
          <a:off x="5393411" y="1325440"/>
          <a:ext cx="6393282" cy="4872568"/>
        </p:xfrm>
        <a:graphic>
          <a:graphicData uri="http://schemas.openxmlformats.org/drawingml/2006/table">
            <a:tbl>
              <a:tblPr firstRow="1" bandRow="1">
                <a:tableStyleId>{ED083AE6-46FA-4A59-8FB0-9F97EB10719F}</a:tableStyleId>
              </a:tblPr>
              <a:tblGrid>
                <a:gridCol w="476394">
                  <a:extLst>
                    <a:ext uri="{9D8B030D-6E8A-4147-A177-3AD203B41FA5}">
                      <a16:colId xmlns:a16="http://schemas.microsoft.com/office/drawing/2014/main" val="3510706450"/>
                    </a:ext>
                  </a:extLst>
                </a:gridCol>
                <a:gridCol w="3437741">
                  <a:extLst>
                    <a:ext uri="{9D8B030D-6E8A-4147-A177-3AD203B41FA5}">
                      <a16:colId xmlns:a16="http://schemas.microsoft.com/office/drawing/2014/main" val="3670689604"/>
                    </a:ext>
                  </a:extLst>
                </a:gridCol>
                <a:gridCol w="2479147">
                  <a:extLst>
                    <a:ext uri="{9D8B030D-6E8A-4147-A177-3AD203B41FA5}">
                      <a16:colId xmlns:a16="http://schemas.microsoft.com/office/drawing/2014/main" val="2343210112"/>
                    </a:ext>
                  </a:extLst>
                </a:gridCol>
              </a:tblGrid>
              <a:tr h="911642">
                <a:tc>
                  <a:txBody>
                    <a:bodyPr/>
                    <a:lstStyle/>
                    <a:p>
                      <a:pPr algn="ctr"/>
                      <a:endParaRPr lang="es-GB" sz="2200" b="1" dirty="0">
                        <a:solidFill>
                          <a:srgbClr val="203864"/>
                        </a:solidFill>
                        <a:latin typeface="Century Gothic" panose="020B0502020202020204" pitchFamily="34" charset="0"/>
                      </a:endParaRPr>
                    </a:p>
                  </a:txBody>
                  <a:tcPr anchor="ctr"/>
                </a:tc>
                <a:tc>
                  <a:txBody>
                    <a:bodyPr/>
                    <a:lstStyle/>
                    <a:p>
                      <a:pPr algn="ctr"/>
                      <a:endParaRPr lang="es-GB" sz="2000" b="1" dirty="0">
                        <a:solidFill>
                          <a:srgbClr val="203864"/>
                        </a:solidFill>
                        <a:latin typeface="Century Gothic" panose="020B0502020202020204" pitchFamily="34" charset="0"/>
                      </a:endParaRPr>
                    </a:p>
                  </a:txBody>
                  <a:tcPr anchor="ctr"/>
                </a:tc>
                <a:tc>
                  <a:txBody>
                    <a:bodyPr/>
                    <a:lstStyle/>
                    <a:p>
                      <a:pPr algn="ctr"/>
                      <a:r>
                        <a:rPr lang="en-GB" sz="2000" b="1" dirty="0" err="1">
                          <a:solidFill>
                            <a:srgbClr val="203864"/>
                          </a:solidFill>
                          <a:latin typeface="Century Gothic" panose="020B0502020202020204" pitchFamily="34" charset="0"/>
                        </a:rPr>
                        <a:t>Schreib</a:t>
                      </a:r>
                      <a:r>
                        <a:rPr lang="en-GB" sz="2000" b="1" dirty="0">
                          <a:solidFill>
                            <a:srgbClr val="203864"/>
                          </a:solidFill>
                          <a:latin typeface="Century Gothic" panose="020B0502020202020204" pitchFamily="34" charset="0"/>
                        </a:rPr>
                        <a:t> die </a:t>
                      </a:r>
                      <a:r>
                        <a:rPr lang="en-GB" sz="2000" b="1" dirty="0" err="1">
                          <a:solidFill>
                            <a:srgbClr val="203864"/>
                          </a:solidFill>
                          <a:latin typeface="Century Gothic" panose="020B0502020202020204" pitchFamily="34" charset="0"/>
                        </a:rPr>
                        <a:t>Reihenfolge</a:t>
                      </a:r>
                      <a:r>
                        <a:rPr lang="en-GB" sz="2000" b="1" dirty="0">
                          <a:solidFill>
                            <a:srgbClr val="203864"/>
                          </a:solidFill>
                          <a:latin typeface="Century Gothic" panose="020B0502020202020204" pitchFamily="34" charset="0"/>
                        </a:rPr>
                        <a:t> auf.</a:t>
                      </a:r>
                      <a:endParaRPr lang="es-GB" sz="2000" b="1"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2698085184"/>
                  </a:ext>
                </a:extLst>
              </a:tr>
              <a:tr h="1068821">
                <a:tc>
                  <a:txBody>
                    <a:bodyPr/>
                    <a:lstStyle/>
                    <a:p>
                      <a:pPr algn="ctr"/>
                      <a:r>
                        <a:rPr lang="es-GB" sz="2200" b="1" dirty="0">
                          <a:solidFill>
                            <a:srgbClr val="203864"/>
                          </a:solidFill>
                          <a:latin typeface="Century Gothic" panose="020B0502020202020204" pitchFamily="34" charset="0"/>
                        </a:rPr>
                        <a:t>1</a:t>
                      </a:r>
                    </a:p>
                  </a:txBody>
                  <a:tcPr anchor="ctr"/>
                </a:tc>
                <a:tc>
                  <a:txBody>
                    <a:bodyPr/>
                    <a:lstStyle/>
                    <a:p>
                      <a:pPr algn="ctr"/>
                      <a:r>
                        <a:rPr lang="es-GB" sz="2000" b="1" dirty="0">
                          <a:solidFill>
                            <a:srgbClr val="203864"/>
                          </a:solidFill>
                          <a:latin typeface="Century Gothic" panose="020B0502020202020204" pitchFamily="34" charset="0"/>
                        </a:rPr>
                        <a:t>a</a:t>
                      </a:r>
                      <a:r>
                        <a:rPr lang="es-GB" sz="2000" b="0" dirty="0">
                          <a:solidFill>
                            <a:srgbClr val="203864"/>
                          </a:solidFill>
                          <a:latin typeface="Century Gothic" panose="020B0502020202020204" pitchFamily="34" charset="0"/>
                        </a:rPr>
                        <a:t>) </a:t>
                      </a:r>
                      <a:r>
                        <a:rPr lang="en-US" sz="2000" b="0" dirty="0">
                          <a:solidFill>
                            <a:srgbClr val="203864"/>
                          </a:solidFill>
                          <a:latin typeface="Century Gothic" panose="020B0502020202020204" pitchFamily="34" charset="0"/>
                        </a:rPr>
                        <a:t>to allow, allowing</a:t>
                      </a:r>
                      <a:r>
                        <a:rPr lang="es-GB" sz="2000" b="0" dirty="0">
                          <a:solidFill>
                            <a:srgbClr val="203864"/>
                          </a:solidFill>
                          <a:latin typeface="Century Gothic" panose="020B0502020202020204" pitchFamily="34" charset="0"/>
                        </a:rPr>
                        <a:t>  </a:t>
                      </a:r>
                      <a:br>
                        <a:rPr lang="en-GB" sz="2000" b="0" dirty="0">
                          <a:solidFill>
                            <a:srgbClr val="203864"/>
                          </a:solidFill>
                          <a:latin typeface="Century Gothic" panose="020B0502020202020204" pitchFamily="34" charset="0"/>
                        </a:rPr>
                      </a:br>
                      <a:r>
                        <a:rPr lang="es-GB" sz="2000" b="1" dirty="0">
                          <a:solidFill>
                            <a:srgbClr val="203864"/>
                          </a:solidFill>
                          <a:latin typeface="Century Gothic" panose="020B0502020202020204" pitchFamily="34" charset="0"/>
                        </a:rPr>
                        <a:t>b</a:t>
                      </a:r>
                      <a:r>
                        <a:rPr lang="es-GB" sz="2000" b="0" dirty="0">
                          <a:solidFill>
                            <a:srgbClr val="203864"/>
                          </a:solidFill>
                          <a:latin typeface="Century Gothic" panose="020B0502020202020204" pitchFamily="34" charset="0"/>
                        </a:rPr>
                        <a:t>) </a:t>
                      </a:r>
                      <a:r>
                        <a:rPr lang="en-US" sz="2000" b="0" dirty="0">
                          <a:solidFill>
                            <a:srgbClr val="203864"/>
                          </a:solidFill>
                          <a:latin typeface="Century Gothic" panose="020B0502020202020204" pitchFamily="34" charset="0"/>
                        </a:rPr>
                        <a:t>to explain, explaining</a:t>
                      </a:r>
                      <a:r>
                        <a:rPr lang="es-GB" sz="2000" b="0" dirty="0">
                          <a:solidFill>
                            <a:srgbClr val="203864"/>
                          </a:solidFill>
                          <a:latin typeface="Century Gothic" panose="020B0502020202020204" pitchFamily="34" charset="0"/>
                        </a:rPr>
                        <a:t>  </a:t>
                      </a:r>
                      <a:br>
                        <a:rPr lang="en-GB" sz="2000" b="0" dirty="0">
                          <a:solidFill>
                            <a:srgbClr val="203864"/>
                          </a:solidFill>
                          <a:latin typeface="Century Gothic" panose="020B0502020202020204" pitchFamily="34" charset="0"/>
                        </a:rPr>
                      </a:br>
                      <a:r>
                        <a:rPr lang="es-GB" sz="2000" b="1" dirty="0">
                          <a:solidFill>
                            <a:srgbClr val="203864"/>
                          </a:solidFill>
                          <a:latin typeface="Century Gothic" panose="020B0502020202020204" pitchFamily="34" charset="0"/>
                        </a:rPr>
                        <a:t>c</a:t>
                      </a:r>
                      <a:r>
                        <a:rPr lang="es-GB" sz="2000" b="0" dirty="0">
                          <a:solidFill>
                            <a:srgbClr val="203864"/>
                          </a:solidFill>
                          <a:latin typeface="Century Gothic" panose="020B0502020202020204" pitchFamily="34" charset="0"/>
                        </a:rPr>
                        <a:t>)</a:t>
                      </a:r>
                      <a:r>
                        <a:rPr lang="en-US" sz="2000" b="0" dirty="0">
                          <a:solidFill>
                            <a:srgbClr val="203864"/>
                          </a:solidFill>
                          <a:latin typeface="Century Gothic" panose="020B0502020202020204" pitchFamily="34" charset="0"/>
                        </a:rPr>
                        <a:t> to tell, telling </a:t>
                      </a:r>
                      <a:endParaRPr lang="es-GB" sz="2000" b="0" dirty="0">
                        <a:solidFill>
                          <a:srgbClr val="203864"/>
                        </a:solidFill>
                        <a:latin typeface="Century Gothic" panose="020B0502020202020204" pitchFamily="34" charset="0"/>
                      </a:endParaRPr>
                    </a:p>
                  </a:txBody>
                  <a:tcPr anchor="ctr"/>
                </a:tc>
                <a:tc>
                  <a:txBody>
                    <a:bodyPr/>
                    <a:lstStyle/>
                    <a:p>
                      <a:pPr algn="ctr"/>
                      <a:r>
                        <a:rPr lang="en-US" sz="2000" b="0" dirty="0">
                          <a:solidFill>
                            <a:srgbClr val="203864"/>
                          </a:solidFill>
                          <a:latin typeface="Century Gothic" panose="020B0502020202020204" pitchFamily="34" charset="0"/>
                        </a:rPr>
                        <a:t>b a c </a:t>
                      </a:r>
                      <a:endParaRPr lang="es-GB" sz="2000" b="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4272284948"/>
                  </a:ext>
                </a:extLst>
              </a:tr>
              <a:tr h="911642">
                <a:tc>
                  <a:txBody>
                    <a:bodyPr/>
                    <a:lstStyle/>
                    <a:p>
                      <a:pPr algn="ctr"/>
                      <a:r>
                        <a:rPr lang="es-GB" sz="2200" b="1" dirty="0">
                          <a:solidFill>
                            <a:srgbClr val="203864"/>
                          </a:solidFill>
                          <a:latin typeface="Century Gothic" panose="020B0502020202020204" pitchFamily="34" charset="0"/>
                        </a:rPr>
                        <a:t>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b="1" dirty="0">
                          <a:solidFill>
                            <a:srgbClr val="203864"/>
                          </a:solidFill>
                          <a:latin typeface="Century Gothic" panose="020B0502020202020204" pitchFamily="34" charset="0"/>
                        </a:rPr>
                        <a:t>a</a:t>
                      </a:r>
                      <a:r>
                        <a:rPr lang="es-GB" sz="2000" b="0" dirty="0">
                          <a:solidFill>
                            <a:srgbClr val="203864"/>
                          </a:solidFill>
                          <a:latin typeface="Century Gothic" panose="020B0502020202020204" pitchFamily="34" charset="0"/>
                        </a:rPr>
                        <a:t>) </a:t>
                      </a:r>
                      <a:r>
                        <a:rPr lang="en-US" sz="2000" b="0" dirty="0">
                          <a:solidFill>
                            <a:srgbClr val="203864"/>
                          </a:solidFill>
                          <a:latin typeface="Century Gothic" panose="020B0502020202020204" pitchFamily="34" charset="0"/>
                        </a:rPr>
                        <a:t>to try, trying </a:t>
                      </a:r>
                      <a:br>
                        <a:rPr lang="en-US" sz="2000" b="0" dirty="0">
                          <a:solidFill>
                            <a:srgbClr val="203864"/>
                          </a:solidFill>
                          <a:latin typeface="Century Gothic" panose="020B0502020202020204" pitchFamily="34" charset="0"/>
                        </a:rPr>
                      </a:br>
                      <a:r>
                        <a:rPr lang="es-GB" sz="2000" b="1" dirty="0">
                          <a:solidFill>
                            <a:srgbClr val="203864"/>
                          </a:solidFill>
                          <a:latin typeface="Century Gothic" panose="020B0502020202020204" pitchFamily="34" charset="0"/>
                        </a:rPr>
                        <a:t>b</a:t>
                      </a:r>
                      <a:r>
                        <a:rPr lang="es-GB" sz="2000" b="0" dirty="0">
                          <a:solidFill>
                            <a:srgbClr val="203864"/>
                          </a:solidFill>
                          <a:latin typeface="Century Gothic" panose="020B0502020202020204" pitchFamily="34" charset="0"/>
                        </a:rPr>
                        <a:t>) </a:t>
                      </a:r>
                      <a:r>
                        <a:rPr lang="en-US" sz="2000" b="0" dirty="0">
                          <a:solidFill>
                            <a:srgbClr val="203864"/>
                          </a:solidFill>
                          <a:latin typeface="Century Gothic" panose="020B0502020202020204" pitchFamily="34" charset="0"/>
                        </a:rPr>
                        <a:t>to do, doing </a:t>
                      </a:r>
                      <a:r>
                        <a:rPr lang="es-GB" sz="2000" b="1" dirty="0">
                          <a:solidFill>
                            <a:srgbClr val="203864"/>
                          </a:solidFill>
                          <a:latin typeface="Century Gothic" panose="020B0502020202020204" pitchFamily="34" charset="0"/>
                        </a:rPr>
                        <a:t>c</a:t>
                      </a:r>
                      <a:r>
                        <a:rPr lang="es-GB" sz="2000" b="0" dirty="0">
                          <a:solidFill>
                            <a:srgbClr val="203864"/>
                          </a:solidFill>
                          <a:latin typeface="Century Gothic" panose="020B0502020202020204" pitchFamily="34" charset="0"/>
                        </a:rPr>
                        <a:t>) </a:t>
                      </a:r>
                      <a:r>
                        <a:rPr lang="en-US" sz="2000" b="0" dirty="0">
                          <a:solidFill>
                            <a:srgbClr val="203864"/>
                          </a:solidFill>
                          <a:latin typeface="Century Gothic" panose="020B0502020202020204" pitchFamily="34" charset="0"/>
                        </a:rPr>
                        <a:t>feeling</a:t>
                      </a:r>
                      <a:endParaRPr lang="es-GB" sz="2000" b="0" dirty="0">
                        <a:solidFill>
                          <a:srgbClr val="203864"/>
                        </a:solidFill>
                        <a:latin typeface="Century Gothic" panose="020B0502020202020204" pitchFamily="34" charset="0"/>
                      </a:endParaRPr>
                    </a:p>
                  </a:txBody>
                  <a:tcPr anchor="ctr"/>
                </a:tc>
                <a:tc>
                  <a:txBody>
                    <a:bodyPr/>
                    <a:lstStyle/>
                    <a:p>
                      <a:pPr algn="ctr"/>
                      <a:r>
                        <a:rPr lang="en-US" sz="2000" b="0" dirty="0">
                          <a:solidFill>
                            <a:srgbClr val="203864"/>
                          </a:solidFill>
                          <a:latin typeface="Century Gothic" panose="020B0502020202020204" pitchFamily="34" charset="0"/>
                        </a:rPr>
                        <a:t>a b c </a:t>
                      </a:r>
                      <a:endParaRPr lang="es-GB" sz="2000" b="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1541401161"/>
                  </a:ext>
                </a:extLst>
              </a:tr>
              <a:tr h="1068821">
                <a:tc>
                  <a:txBody>
                    <a:bodyPr/>
                    <a:lstStyle/>
                    <a:p>
                      <a:pPr algn="ctr"/>
                      <a:r>
                        <a:rPr lang="es-GB" sz="2200" b="1" dirty="0">
                          <a:solidFill>
                            <a:srgbClr val="203864"/>
                          </a:solidFill>
                          <a:latin typeface="Century Gothic" panose="020B0502020202020204" pitchFamily="34" charset="0"/>
                        </a:rPr>
                        <a:t>3</a:t>
                      </a:r>
                    </a:p>
                  </a:txBody>
                  <a:tcPr anchor="ctr"/>
                </a:tc>
                <a:tc>
                  <a:txBody>
                    <a:bodyPr/>
                    <a:lstStyle/>
                    <a:p>
                      <a:pPr algn="ctr"/>
                      <a:r>
                        <a:rPr lang="es-GB" sz="2000" b="1" dirty="0">
                          <a:solidFill>
                            <a:srgbClr val="203864"/>
                          </a:solidFill>
                          <a:latin typeface="Century Gothic" panose="020B0502020202020204" pitchFamily="34" charset="0"/>
                        </a:rPr>
                        <a:t>a</a:t>
                      </a:r>
                      <a:r>
                        <a:rPr lang="es-GB" sz="2000" b="0" dirty="0">
                          <a:solidFill>
                            <a:srgbClr val="203864"/>
                          </a:solidFill>
                          <a:latin typeface="Century Gothic" panose="020B0502020202020204" pitchFamily="34" charset="0"/>
                        </a:rPr>
                        <a:t>) </a:t>
                      </a:r>
                      <a:r>
                        <a:rPr lang="en-US" sz="2000" b="0" dirty="0">
                          <a:solidFill>
                            <a:srgbClr val="203864"/>
                          </a:solidFill>
                          <a:latin typeface="Century Gothic" panose="020B0502020202020204" pitchFamily="34" charset="0"/>
                        </a:rPr>
                        <a:t>to please, pleasing </a:t>
                      </a:r>
                      <a:r>
                        <a:rPr lang="es-GB" sz="2000" b="0" dirty="0">
                          <a:solidFill>
                            <a:srgbClr val="203864"/>
                          </a:solidFill>
                          <a:latin typeface="Century Gothic" panose="020B0502020202020204" pitchFamily="34" charset="0"/>
                        </a:rPr>
                        <a:t> </a:t>
                      </a:r>
                      <a:br>
                        <a:rPr lang="en-GB" sz="2000" b="0" dirty="0">
                          <a:solidFill>
                            <a:srgbClr val="203864"/>
                          </a:solidFill>
                          <a:latin typeface="Century Gothic" panose="020B0502020202020204" pitchFamily="34" charset="0"/>
                        </a:rPr>
                      </a:br>
                      <a:r>
                        <a:rPr lang="es-GB" sz="2000" b="1" dirty="0">
                          <a:solidFill>
                            <a:srgbClr val="203864"/>
                          </a:solidFill>
                          <a:latin typeface="Century Gothic" panose="020B0502020202020204" pitchFamily="34" charset="0"/>
                        </a:rPr>
                        <a:t>b</a:t>
                      </a:r>
                      <a:r>
                        <a:rPr lang="es-GB" sz="2000" b="0" dirty="0">
                          <a:solidFill>
                            <a:srgbClr val="203864"/>
                          </a:solidFill>
                          <a:latin typeface="Century Gothic" panose="020B0502020202020204" pitchFamily="34" charset="0"/>
                        </a:rPr>
                        <a:t>) </a:t>
                      </a:r>
                      <a:r>
                        <a:rPr lang="en-US" sz="2000" b="0" dirty="0">
                          <a:solidFill>
                            <a:srgbClr val="203864"/>
                          </a:solidFill>
                          <a:latin typeface="Century Gothic" panose="020B0502020202020204" pitchFamily="34" charset="0"/>
                        </a:rPr>
                        <a:t>to belong, belonging</a:t>
                      </a:r>
                      <a:r>
                        <a:rPr lang="es-GB" sz="2000" b="0" dirty="0">
                          <a:solidFill>
                            <a:srgbClr val="203864"/>
                          </a:solidFill>
                          <a:latin typeface="Century Gothic" panose="020B0502020202020204" pitchFamily="34" charset="0"/>
                        </a:rPr>
                        <a:t>  </a:t>
                      </a:r>
                      <a:r>
                        <a:rPr lang="es-GB" sz="2000" b="1" dirty="0">
                          <a:solidFill>
                            <a:srgbClr val="203864"/>
                          </a:solidFill>
                          <a:latin typeface="Century Gothic" panose="020B0502020202020204" pitchFamily="34" charset="0"/>
                        </a:rPr>
                        <a:t>c</a:t>
                      </a:r>
                      <a:r>
                        <a:rPr lang="es-GB" sz="2000" b="0" dirty="0">
                          <a:solidFill>
                            <a:srgbClr val="203864"/>
                          </a:solidFill>
                          <a:latin typeface="Century Gothic" panose="020B0502020202020204" pitchFamily="34" charset="0"/>
                        </a:rPr>
                        <a:t>) </a:t>
                      </a:r>
                      <a:r>
                        <a:rPr lang="en-US" sz="2000" b="0" dirty="0">
                          <a:solidFill>
                            <a:srgbClr val="203864"/>
                          </a:solidFill>
                          <a:latin typeface="Century Gothic" panose="020B0502020202020204" pitchFamily="34" charset="0"/>
                        </a:rPr>
                        <a:t>helped</a:t>
                      </a:r>
                      <a:endParaRPr lang="es-GB" sz="2000" b="0" dirty="0">
                        <a:solidFill>
                          <a:srgbClr val="203864"/>
                        </a:solidFill>
                        <a:latin typeface="Century Gothic" panose="020B0502020202020204" pitchFamily="34" charset="0"/>
                      </a:endParaRPr>
                    </a:p>
                  </a:txBody>
                  <a:tcPr anchor="ctr"/>
                </a:tc>
                <a:tc>
                  <a:txBody>
                    <a:bodyPr/>
                    <a:lstStyle/>
                    <a:p>
                      <a:pPr algn="ctr"/>
                      <a:r>
                        <a:rPr lang="en-US" sz="2000" b="0" dirty="0">
                          <a:solidFill>
                            <a:srgbClr val="203864"/>
                          </a:solidFill>
                          <a:latin typeface="Century Gothic" panose="020B0502020202020204" pitchFamily="34" charset="0"/>
                        </a:rPr>
                        <a:t>c b a </a:t>
                      </a:r>
                      <a:endParaRPr lang="es-GB" sz="2000" b="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2062760149"/>
                  </a:ext>
                </a:extLst>
              </a:tr>
              <a:tr h="911642">
                <a:tc>
                  <a:txBody>
                    <a:bodyPr/>
                    <a:lstStyle/>
                    <a:p>
                      <a:pPr algn="ctr"/>
                      <a:r>
                        <a:rPr lang="es-GB" sz="2200" b="1" dirty="0">
                          <a:solidFill>
                            <a:srgbClr val="203864"/>
                          </a:solidFill>
                          <a:latin typeface="Century Gothic" panose="020B0502020202020204" pitchFamily="34" charset="0"/>
                        </a:rPr>
                        <a:t>4</a:t>
                      </a:r>
                    </a:p>
                  </a:txBody>
                  <a:tcPr anchor="ctr"/>
                </a:tc>
                <a:tc>
                  <a:txBody>
                    <a:bodyPr/>
                    <a:lstStyle/>
                    <a:p>
                      <a:pPr algn="ctr"/>
                      <a:r>
                        <a:rPr lang="es-GB" sz="2000" b="1" dirty="0">
                          <a:solidFill>
                            <a:srgbClr val="203864"/>
                          </a:solidFill>
                          <a:latin typeface="Century Gothic" panose="020B0502020202020204" pitchFamily="34" charset="0"/>
                        </a:rPr>
                        <a:t>a</a:t>
                      </a:r>
                      <a:r>
                        <a:rPr lang="es-GB" sz="2000" b="0" dirty="0">
                          <a:solidFill>
                            <a:srgbClr val="203864"/>
                          </a:solidFill>
                          <a:latin typeface="Century Gothic" panose="020B0502020202020204" pitchFamily="34" charset="0"/>
                        </a:rPr>
                        <a:t>) </a:t>
                      </a:r>
                      <a:r>
                        <a:rPr lang="en-US" sz="2000" b="0" dirty="0">
                          <a:solidFill>
                            <a:srgbClr val="203864"/>
                          </a:solidFill>
                          <a:latin typeface="Century Gothic" panose="020B0502020202020204" pitchFamily="34" charset="0"/>
                        </a:rPr>
                        <a:t>difficult, heavy</a:t>
                      </a:r>
                      <a:r>
                        <a:rPr lang="es-GB" sz="2000" b="0" dirty="0">
                          <a:solidFill>
                            <a:srgbClr val="203864"/>
                          </a:solidFill>
                          <a:latin typeface="Century Gothic" panose="020B0502020202020204" pitchFamily="34" charset="0"/>
                        </a:rPr>
                        <a:t>  </a:t>
                      </a:r>
                      <a:br>
                        <a:rPr lang="en-GB" sz="2000" b="0" dirty="0">
                          <a:solidFill>
                            <a:srgbClr val="203864"/>
                          </a:solidFill>
                          <a:latin typeface="Century Gothic" panose="020B0502020202020204" pitchFamily="34" charset="0"/>
                        </a:rPr>
                      </a:br>
                      <a:r>
                        <a:rPr lang="es-GB" sz="2000" b="1" dirty="0">
                          <a:solidFill>
                            <a:srgbClr val="203864"/>
                          </a:solidFill>
                          <a:latin typeface="Century Gothic" panose="020B0502020202020204" pitchFamily="34" charset="0"/>
                        </a:rPr>
                        <a:t>b</a:t>
                      </a:r>
                      <a:r>
                        <a:rPr lang="es-GB" sz="2000" b="0" dirty="0">
                          <a:solidFill>
                            <a:srgbClr val="203864"/>
                          </a:solidFill>
                          <a:latin typeface="Century Gothic" panose="020B0502020202020204" pitchFamily="34" charset="0"/>
                        </a:rPr>
                        <a:t>) </a:t>
                      </a:r>
                      <a:r>
                        <a:rPr lang="en-US" sz="2000" b="0" dirty="0">
                          <a:solidFill>
                            <a:srgbClr val="203864"/>
                          </a:solidFill>
                          <a:latin typeface="Century Gothic" panose="020B0502020202020204" pitchFamily="34" charset="0"/>
                        </a:rPr>
                        <a:t>given </a:t>
                      </a:r>
                      <a:r>
                        <a:rPr lang="es-GB" sz="2000" b="1" dirty="0">
                          <a:solidFill>
                            <a:srgbClr val="203864"/>
                          </a:solidFill>
                          <a:latin typeface="Century Gothic" panose="020B0502020202020204" pitchFamily="34" charset="0"/>
                        </a:rPr>
                        <a:t>c</a:t>
                      </a:r>
                      <a:r>
                        <a:rPr lang="es-GB" sz="2000" b="0" dirty="0">
                          <a:solidFill>
                            <a:srgbClr val="203864"/>
                          </a:solidFill>
                          <a:latin typeface="Century Gothic" panose="020B0502020202020204" pitchFamily="34" charset="0"/>
                        </a:rPr>
                        <a:t>) to </a:t>
                      </a:r>
                      <a:r>
                        <a:rPr lang="en-US" sz="2000" b="0" dirty="0">
                          <a:solidFill>
                            <a:srgbClr val="203864"/>
                          </a:solidFill>
                          <a:latin typeface="Century Gothic" panose="020B0502020202020204" pitchFamily="34" charset="0"/>
                        </a:rPr>
                        <a:t>hide, hiding</a:t>
                      </a:r>
                      <a:endParaRPr lang="es-GB" sz="2000" b="0" dirty="0">
                        <a:solidFill>
                          <a:srgbClr val="203864"/>
                        </a:solidFill>
                        <a:latin typeface="Century Gothic" panose="020B0502020202020204" pitchFamily="34" charset="0"/>
                      </a:endParaRPr>
                    </a:p>
                  </a:txBody>
                  <a:tcPr anchor="ctr"/>
                </a:tc>
                <a:tc>
                  <a:txBody>
                    <a:bodyPr/>
                    <a:lstStyle/>
                    <a:p>
                      <a:pPr algn="ctr"/>
                      <a:r>
                        <a:rPr lang="en-US" sz="2000" b="0" dirty="0">
                          <a:solidFill>
                            <a:srgbClr val="203864"/>
                          </a:solidFill>
                          <a:latin typeface="Century Gothic" panose="020B0502020202020204" pitchFamily="34" charset="0"/>
                        </a:rPr>
                        <a:t>b c a </a:t>
                      </a:r>
                      <a:endParaRPr lang="es-GB" sz="2000" b="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2635453238"/>
                  </a:ext>
                </a:extLst>
              </a:tr>
            </a:tbl>
          </a:graphicData>
        </a:graphic>
      </p:graphicFrame>
      <p:sp>
        <p:nvSpPr>
          <p:cNvPr id="12" name="Speech Bubble: Rectangle with Corners Rounded 11">
            <a:extLst>
              <a:ext uri="{FF2B5EF4-FFF2-40B4-BE49-F238E27FC236}">
                <a16:creationId xmlns:a16="http://schemas.microsoft.com/office/drawing/2014/main" id="{F588F841-E127-476C-BAE7-7742177E5AB7}"/>
              </a:ext>
            </a:extLst>
          </p:cNvPr>
          <p:cNvSpPr/>
          <p:nvPr/>
        </p:nvSpPr>
        <p:spPr>
          <a:xfrm>
            <a:off x="6652394" y="123375"/>
            <a:ext cx="1610860" cy="511417"/>
          </a:xfrm>
          <a:prstGeom prst="wedgeRoundRectCallout">
            <a:avLst>
              <a:gd name="adj1" fmla="val -23080"/>
              <a:gd name="adj2" fmla="val 43046"/>
              <a:gd name="adj3" fmla="val 16667"/>
            </a:avLst>
          </a:prstGeom>
          <a:solidFill>
            <a:srgbClr val="11507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noProof="0" dirty="0">
                <a:ln>
                  <a:noFill/>
                </a:ln>
                <a:solidFill>
                  <a:prstClr val="white"/>
                </a:solidFill>
                <a:effectLst/>
                <a:uLnTx/>
                <a:uFillTx/>
                <a:latin typeface="Century Gothic" panose="020F0302020204030204"/>
                <a:ea typeface="+mn-ea"/>
                <a:cs typeface="+mn-cs"/>
              </a:rPr>
              <a:t>L</a:t>
            </a:r>
            <a:r>
              <a:rPr lang="en-US" sz="2000" b="1" dirty="0" err="1">
                <a:solidFill>
                  <a:prstClr val="white"/>
                </a:solidFill>
                <a:latin typeface="Century Gothic" panose="020F0302020204030204"/>
              </a:rPr>
              <a:t>ösung</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0554348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38200" y="36576"/>
            <a:ext cx="10515600" cy="1325563"/>
          </a:xfrm>
        </p:spPr>
        <p:txBody>
          <a:bodyPr/>
          <a:lstStyle/>
          <a:p>
            <a:pPr lvl="0" algn="ctr">
              <a:lnSpc>
                <a:spcPct val="100000"/>
              </a:lnSpc>
              <a:spcBef>
                <a:spcPts val="0"/>
              </a:spcBef>
            </a:pPr>
            <a:r>
              <a:rPr lang="en-GB" sz="2800" b="1" dirty="0">
                <a:solidFill>
                  <a:srgbClr val="4472C4">
                    <a:lumMod val="50000"/>
                  </a:srgbClr>
                </a:solidFill>
                <a:ea typeface="+mn-ea"/>
                <a:cs typeface="+mn-cs"/>
              </a:rPr>
              <a:t>English </a:t>
            </a:r>
            <a:r>
              <a:rPr lang="en-GB" sz="2800" b="1" dirty="0">
                <a:solidFill>
                  <a:srgbClr val="4472C4">
                    <a:lumMod val="50000"/>
                  </a:srgbClr>
                </a:solidFill>
                <a:ea typeface="+mn-ea"/>
                <a:cs typeface="+mn-cs"/>
                <a:sym typeface="Wingdings" panose="05000000000000000000" pitchFamily="2" charset="2"/>
              </a:rPr>
              <a:t> German  English</a:t>
            </a:r>
            <a:br>
              <a:rPr lang="en-GB" sz="2800" b="1" dirty="0">
                <a:solidFill>
                  <a:srgbClr val="4472C4">
                    <a:lumMod val="50000"/>
                  </a:srgbClr>
                </a:solidFill>
                <a:ea typeface="+mn-ea"/>
                <a:cs typeface="+mn-cs"/>
              </a:rPr>
            </a:br>
            <a:endParaRPr lang="en-GB" dirty="0"/>
          </a:p>
        </p:txBody>
      </p:sp>
      <p:sp>
        <p:nvSpPr>
          <p:cNvPr id="2" name="TextBox 1"/>
          <p:cNvSpPr txBox="1"/>
          <p:nvPr/>
        </p:nvSpPr>
        <p:spPr>
          <a:xfrm>
            <a:off x="255372" y="164757"/>
            <a:ext cx="397952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4" name="Title 1">
            <a:extLst>
              <a:ext uri="{FF2B5EF4-FFF2-40B4-BE49-F238E27FC236}">
                <a16:creationId xmlns:a16="http://schemas.microsoft.com/office/drawing/2014/main" id="{4F30A5AC-DBAD-4134-AE7D-A1E0C4990D7C}"/>
              </a:ext>
            </a:extLst>
          </p:cNvPr>
          <p:cNvSpPr txBox="1">
            <a:spLocks/>
          </p:cNvSpPr>
          <p:nvPr/>
        </p:nvSpPr>
        <p:spPr>
          <a:xfrm>
            <a:off x="339899" y="652065"/>
            <a:ext cx="11512202" cy="465535"/>
          </a:xfrm>
          <a:prstGeom prst="rect">
            <a:avLst/>
          </a:prstGeom>
          <a:solidFill>
            <a:srgbClr val="DAA520"/>
          </a:solidFill>
          <a:ln>
            <a:solidFill>
              <a:schemeClr val="tx1"/>
            </a:solidFill>
          </a:ln>
          <a:effectLst>
            <a:outerShdw blurRad="50800" dist="38100" dir="5400000" algn="t" rotWithShape="0">
              <a:prstClr val="black">
                <a:alpha val="40000"/>
              </a:prstClr>
            </a:outerShdw>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entury Gothic" panose="020F0302020204030204"/>
                <a:ea typeface="+mj-ea"/>
                <a:cs typeface="+mj-cs"/>
              </a:rPr>
              <a:t>All of these words are related to the word </a:t>
            </a:r>
            <a:r>
              <a:rPr kumimoji="0" lang="en-GB" sz="2800" b="1" i="0" u="none" strike="noStrike" kern="1200" cap="none" spc="0" normalizeH="0" baseline="0" noProof="0" dirty="0">
                <a:ln>
                  <a:noFill/>
                </a:ln>
                <a:solidFill>
                  <a:prstClr val="white"/>
                </a:solidFill>
                <a:effectLst/>
                <a:uLnTx/>
                <a:uFillTx/>
                <a:latin typeface="Century Gothic" panose="020F0302020204030204"/>
                <a:ea typeface="+mj-ea"/>
                <a:cs typeface="+mj-cs"/>
              </a:rPr>
              <a:t>Freund</a:t>
            </a:r>
            <a:r>
              <a:rPr kumimoji="0" lang="en-GB" sz="2800" b="0" i="0" u="none" strike="noStrike" kern="1200" cap="none" spc="0" normalizeH="0" baseline="0" noProof="0" dirty="0">
                <a:ln>
                  <a:noFill/>
                </a:ln>
                <a:solidFill>
                  <a:prstClr val="white"/>
                </a:solidFill>
                <a:effectLst/>
                <a:uLnTx/>
                <a:uFillTx/>
                <a:latin typeface="Century Gothic" panose="020F0302020204030204"/>
                <a:ea typeface="+mj-ea"/>
                <a:cs typeface="+mj-cs"/>
              </a:rPr>
              <a:t>. </a:t>
            </a:r>
          </a:p>
        </p:txBody>
      </p:sp>
      <p:sp>
        <p:nvSpPr>
          <p:cNvPr id="3" name="Rectangle 2"/>
          <p:cNvSpPr/>
          <p:nvPr/>
        </p:nvSpPr>
        <p:spPr>
          <a:xfrm>
            <a:off x="255372" y="5217555"/>
            <a:ext cx="357181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heißt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auf Deutsch?</a:t>
            </a:r>
          </a:p>
        </p:txBody>
      </p:sp>
      <p:graphicFrame>
        <p:nvGraphicFramePr>
          <p:cNvPr id="16" name="Table 15"/>
          <p:cNvGraphicFramePr>
            <a:graphicFrameLocks noGrp="1"/>
          </p:cNvGraphicFramePr>
          <p:nvPr/>
        </p:nvGraphicFramePr>
        <p:xfrm>
          <a:off x="335785" y="1318453"/>
          <a:ext cx="4354748" cy="3870960"/>
        </p:xfrm>
        <a:graphic>
          <a:graphicData uri="http://schemas.openxmlformats.org/drawingml/2006/table">
            <a:tbl>
              <a:tblPr firstRow="1" bandRow="1">
                <a:tableStyleId>{5C22544A-7EE6-4342-B048-85BDC9FD1C3A}</a:tableStyleId>
              </a:tblPr>
              <a:tblGrid>
                <a:gridCol w="4354748">
                  <a:extLst>
                    <a:ext uri="{9D8B030D-6E8A-4147-A177-3AD203B41FA5}">
                      <a16:colId xmlns:a16="http://schemas.microsoft.com/office/drawing/2014/main" val="660022236"/>
                    </a:ext>
                  </a:extLst>
                </a:gridCol>
              </a:tblGrid>
              <a:tr h="370840">
                <a:tc>
                  <a:txBody>
                    <a:bodyPr/>
                    <a:lstStyle/>
                    <a:p>
                      <a:pPr marL="0" indent="0">
                        <a:buNone/>
                      </a:pPr>
                      <a:r>
                        <a:rPr lang="en-GB" sz="2000" b="0" baseline="0" dirty="0">
                          <a:solidFill>
                            <a:schemeClr val="accent1">
                              <a:lumMod val="50000"/>
                            </a:schemeClr>
                          </a:solidFill>
                        </a:rPr>
                        <a:t>A. </a:t>
                      </a:r>
                      <a:r>
                        <a:rPr lang="en-GB" sz="2000" b="0" baseline="0" dirty="0" err="1">
                          <a:solidFill>
                            <a:schemeClr val="accent1">
                              <a:lumMod val="50000"/>
                            </a:schemeClr>
                          </a:solidFill>
                        </a:rPr>
                        <a:t>nicht</a:t>
                      </a:r>
                      <a:r>
                        <a:rPr lang="en-GB" sz="2000" b="0" baseline="0" dirty="0">
                          <a:solidFill>
                            <a:schemeClr val="accent1">
                              <a:lumMod val="50000"/>
                            </a:schemeClr>
                          </a:solidFill>
                        </a:rPr>
                        <a:t> </a:t>
                      </a:r>
                      <a:r>
                        <a:rPr lang="en-GB" sz="2000" b="0" baseline="0" dirty="0" err="1">
                          <a:solidFill>
                            <a:schemeClr val="accent1">
                              <a:lumMod val="50000"/>
                            </a:schemeClr>
                          </a:solidFill>
                        </a:rPr>
                        <a:t>freundlich</a:t>
                      </a:r>
                      <a:endParaRPr lang="en-GB" sz="2000" b="0" baseline="0" dirty="0">
                        <a:solidFill>
                          <a:schemeClr val="accent1">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32625409"/>
                  </a:ext>
                </a:extLst>
              </a:tr>
              <a:tr h="370840">
                <a:tc>
                  <a:txBody>
                    <a:bodyPr/>
                    <a:lstStyle/>
                    <a:p>
                      <a:r>
                        <a:rPr lang="en-GB" sz="2000" b="0" dirty="0">
                          <a:solidFill>
                            <a:schemeClr val="accent1">
                              <a:lumMod val="50000"/>
                            </a:schemeClr>
                          </a:solidFill>
                        </a:rPr>
                        <a:t>B. Sie </a:t>
                      </a:r>
                      <a:r>
                        <a:rPr lang="en-GB" sz="2000" b="0" dirty="0" err="1">
                          <a:solidFill>
                            <a:schemeClr val="accent1">
                              <a:lumMod val="50000"/>
                            </a:schemeClr>
                          </a:solidFill>
                        </a:rPr>
                        <a:t>arbeitet</a:t>
                      </a:r>
                      <a:r>
                        <a:rPr lang="en-GB" sz="2000" b="0" dirty="0">
                          <a:solidFill>
                            <a:schemeClr val="accent1">
                              <a:lumMod val="50000"/>
                            </a:schemeClr>
                          </a:solidFill>
                        </a:rPr>
                        <a:t> </a:t>
                      </a:r>
                      <a:r>
                        <a:rPr lang="en-GB" sz="2000" b="0" dirty="0" err="1">
                          <a:solidFill>
                            <a:schemeClr val="accent1">
                              <a:lumMod val="50000"/>
                            </a:schemeClr>
                          </a:solidFill>
                        </a:rPr>
                        <a:t>für</a:t>
                      </a:r>
                      <a:r>
                        <a:rPr lang="en-GB" sz="2000" b="0" dirty="0">
                          <a:solidFill>
                            <a:schemeClr val="accent1">
                              <a:lumMod val="50000"/>
                            </a:schemeClr>
                          </a:solidFill>
                        </a:rPr>
                        <a:t> Greenpeace.</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3992579"/>
                  </a:ext>
                </a:extLst>
              </a:tr>
              <a:tr h="370840">
                <a:tc>
                  <a:txBody>
                    <a:bodyPr/>
                    <a:lstStyle/>
                    <a:p>
                      <a:r>
                        <a:rPr lang="en-GB" sz="2000" b="0" dirty="0">
                          <a:solidFill>
                            <a:schemeClr val="accent1">
                              <a:lumMod val="50000"/>
                            </a:schemeClr>
                          </a:solidFill>
                        </a:rPr>
                        <a:t>C. </a:t>
                      </a:r>
                      <a:r>
                        <a:rPr lang="en-GB" sz="2000" b="0" dirty="0" err="1">
                          <a:solidFill>
                            <a:schemeClr val="accent1">
                              <a:lumMod val="50000"/>
                            </a:schemeClr>
                          </a:solidFill>
                        </a:rPr>
                        <a:t>Ich</a:t>
                      </a:r>
                      <a:r>
                        <a:rPr lang="en-GB" sz="2000" b="0" baseline="0" dirty="0">
                          <a:solidFill>
                            <a:schemeClr val="accent1">
                              <a:lumMod val="50000"/>
                            </a:schemeClr>
                          </a:solidFill>
                        </a:rPr>
                        <a:t> </a:t>
                      </a:r>
                      <a:r>
                        <a:rPr lang="en-GB" sz="2000" b="0" baseline="0" dirty="0" err="1">
                          <a:solidFill>
                            <a:schemeClr val="accent1">
                              <a:lumMod val="50000"/>
                            </a:schemeClr>
                          </a:solidFill>
                        </a:rPr>
                        <a:t>liebe</a:t>
                      </a:r>
                      <a:r>
                        <a:rPr lang="en-GB" sz="2000" b="0" baseline="0" dirty="0">
                          <a:solidFill>
                            <a:schemeClr val="accent1">
                              <a:lumMod val="50000"/>
                            </a:schemeClr>
                          </a:solidFill>
                        </a:rPr>
                        <a:t> </a:t>
                      </a:r>
                      <a:r>
                        <a:rPr lang="en-GB" sz="2000" b="0" baseline="0" dirty="0" err="1">
                          <a:solidFill>
                            <a:schemeClr val="accent1">
                              <a:lumMod val="50000"/>
                            </a:schemeClr>
                          </a:solidFill>
                        </a:rPr>
                        <a:t>Museen</a:t>
                      </a:r>
                      <a:r>
                        <a:rPr lang="en-GB" sz="2000" b="0" baseline="0" dirty="0">
                          <a:solidFill>
                            <a:schemeClr val="accent1">
                              <a:lumMod val="50000"/>
                            </a:schemeClr>
                          </a:solidFill>
                        </a:rPr>
                        <a:t>.</a:t>
                      </a:r>
                      <a:endParaRPr lang="en-GB" sz="2000" b="0" dirty="0">
                        <a:solidFill>
                          <a:schemeClr val="accent1">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38774271"/>
                  </a:ext>
                </a:extLst>
              </a:tr>
              <a:tr h="370840">
                <a:tc>
                  <a:txBody>
                    <a:bodyPr/>
                    <a:lstStyle/>
                    <a:p>
                      <a:pPr marL="0" indent="0">
                        <a:buNone/>
                      </a:pPr>
                      <a:r>
                        <a:rPr lang="en-GB" sz="2000" b="0" baseline="0" dirty="0">
                          <a:solidFill>
                            <a:schemeClr val="accent1">
                              <a:lumMod val="50000"/>
                            </a:schemeClr>
                          </a:solidFill>
                          <a:sym typeface="Wingdings" panose="05000000000000000000" pitchFamily="2" charset="2"/>
                        </a:rPr>
                        <a:t>D. </a:t>
                      </a:r>
                      <a:r>
                        <a:rPr lang="en-GB" sz="2000" b="0" baseline="0" dirty="0" err="1">
                          <a:solidFill>
                            <a:schemeClr val="accent1">
                              <a:lumMod val="50000"/>
                            </a:schemeClr>
                          </a:solidFill>
                          <a:sym typeface="Wingdings" panose="05000000000000000000" pitchFamily="2" charset="2"/>
                        </a:rPr>
                        <a:t>Wir</a:t>
                      </a:r>
                      <a:r>
                        <a:rPr lang="en-GB" sz="2000" b="0" baseline="0" dirty="0">
                          <a:solidFill>
                            <a:schemeClr val="accent1">
                              <a:lumMod val="50000"/>
                            </a:schemeClr>
                          </a:solidFill>
                          <a:sym typeface="Wingdings" panose="05000000000000000000" pitchFamily="2" charset="2"/>
                        </a:rPr>
                        <a:t> </a:t>
                      </a:r>
                      <a:r>
                        <a:rPr lang="en-GB" sz="2000" b="0" baseline="0" dirty="0" err="1">
                          <a:solidFill>
                            <a:schemeClr val="accent1">
                              <a:lumMod val="50000"/>
                            </a:schemeClr>
                          </a:solidFill>
                          <a:sym typeface="Wingdings" panose="05000000000000000000" pitchFamily="2" charset="2"/>
                        </a:rPr>
                        <a:t>schreiben</a:t>
                      </a:r>
                      <a:r>
                        <a:rPr lang="en-GB" sz="2000" b="0" baseline="0" dirty="0">
                          <a:solidFill>
                            <a:schemeClr val="accent1">
                              <a:lumMod val="50000"/>
                            </a:schemeClr>
                          </a:solidFill>
                          <a:sym typeface="Wingdings" panose="05000000000000000000" pitchFamily="2" charset="2"/>
                        </a:rPr>
                        <a:t> </a:t>
                      </a:r>
                      <a:r>
                        <a:rPr lang="en-GB" sz="2000" b="0" baseline="0" dirty="0" err="1">
                          <a:solidFill>
                            <a:schemeClr val="accent1">
                              <a:lumMod val="50000"/>
                            </a:schemeClr>
                          </a:solidFill>
                          <a:sym typeface="Wingdings" panose="05000000000000000000" pitchFamily="2" charset="2"/>
                        </a:rPr>
                        <a:t>einander</a:t>
                      </a:r>
                      <a:r>
                        <a:rPr lang="en-GB" sz="2000" b="0" baseline="0" dirty="0">
                          <a:solidFill>
                            <a:schemeClr val="accent1">
                              <a:lumMod val="50000"/>
                            </a:schemeClr>
                          </a:solidFill>
                          <a:sym typeface="Wingdings" panose="05000000000000000000" pitchFamily="2" charset="2"/>
                        </a:rPr>
                        <a:t>.</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91790900"/>
                  </a:ext>
                </a:extLst>
              </a:tr>
              <a:tr h="370840">
                <a:tc>
                  <a:txBody>
                    <a:bodyPr/>
                    <a:lstStyle/>
                    <a:p>
                      <a:pPr marL="0" indent="0">
                        <a:buNone/>
                      </a:pPr>
                      <a:r>
                        <a:rPr lang="en-GB" sz="2000" b="0" dirty="0">
                          <a:solidFill>
                            <a:schemeClr val="accent1">
                              <a:lumMod val="50000"/>
                            </a:schemeClr>
                          </a:solidFill>
                        </a:rPr>
                        <a:t>E. </a:t>
                      </a:r>
                      <a:r>
                        <a:rPr lang="en-GB" sz="2000" b="0" dirty="0" err="1">
                          <a:solidFill>
                            <a:schemeClr val="accent1">
                              <a:lumMod val="50000"/>
                            </a:schemeClr>
                          </a:solidFill>
                        </a:rPr>
                        <a:t>Wir</a:t>
                      </a:r>
                      <a:r>
                        <a:rPr lang="en-GB" sz="2000" b="0" baseline="0" dirty="0">
                          <a:solidFill>
                            <a:schemeClr val="accent1">
                              <a:lumMod val="50000"/>
                            </a:schemeClr>
                          </a:solidFill>
                        </a:rPr>
                        <a:t> </a:t>
                      </a:r>
                      <a:r>
                        <a:rPr lang="en-GB" sz="2000" b="0" baseline="0" dirty="0" err="1">
                          <a:solidFill>
                            <a:schemeClr val="accent1">
                              <a:lumMod val="50000"/>
                            </a:schemeClr>
                          </a:solidFill>
                        </a:rPr>
                        <a:t>sind</a:t>
                      </a:r>
                      <a:r>
                        <a:rPr lang="en-GB" sz="2000" b="0" baseline="0" dirty="0">
                          <a:solidFill>
                            <a:schemeClr val="accent1">
                              <a:lumMod val="50000"/>
                            </a:schemeClr>
                          </a:solidFill>
                        </a:rPr>
                        <a:t> </a:t>
                      </a:r>
                      <a:r>
                        <a:rPr lang="en-GB" sz="2000" b="0" baseline="0" dirty="0" err="1">
                          <a:solidFill>
                            <a:schemeClr val="accent1">
                              <a:lumMod val="50000"/>
                            </a:schemeClr>
                          </a:solidFill>
                        </a:rPr>
                        <a:t>nicht</a:t>
                      </a:r>
                      <a:r>
                        <a:rPr lang="en-GB" sz="2000" b="0" baseline="0" dirty="0">
                          <a:solidFill>
                            <a:schemeClr val="accent1">
                              <a:lumMod val="50000"/>
                            </a:schemeClr>
                          </a:solidFill>
                        </a:rPr>
                        <a:t> </a:t>
                      </a:r>
                      <a:r>
                        <a:rPr lang="en-GB" sz="2000" b="0" baseline="0" dirty="0" err="1">
                          <a:solidFill>
                            <a:schemeClr val="accent1">
                              <a:lumMod val="50000"/>
                            </a:schemeClr>
                          </a:solidFill>
                        </a:rPr>
                        <a:t>mehr</a:t>
                      </a:r>
                      <a:r>
                        <a:rPr lang="en-GB" sz="2000" b="0" baseline="0" dirty="0">
                          <a:solidFill>
                            <a:schemeClr val="accent1">
                              <a:lumMod val="50000"/>
                            </a:schemeClr>
                          </a:solidFill>
                        </a:rPr>
                        <a:t> </a:t>
                      </a:r>
                      <a:r>
                        <a:rPr lang="en-GB" sz="2000" b="0" baseline="0" dirty="0" err="1">
                          <a:solidFill>
                            <a:schemeClr val="accent1">
                              <a:lumMod val="50000"/>
                            </a:schemeClr>
                          </a:solidFill>
                        </a:rPr>
                        <a:t>zusammen</a:t>
                      </a:r>
                      <a:r>
                        <a:rPr lang="en-GB" sz="2000" b="0" baseline="0" dirty="0">
                          <a:solidFill>
                            <a:schemeClr val="accent1">
                              <a:lumMod val="50000"/>
                            </a:schemeClr>
                          </a:solidFill>
                        </a:rPr>
                        <a:t>.</a:t>
                      </a:r>
                      <a:endParaRPr lang="en-GB" sz="2000" b="0" dirty="0">
                        <a:solidFill>
                          <a:schemeClr val="accent1">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99965362"/>
                  </a:ext>
                </a:extLst>
              </a:tr>
              <a:tr h="370840">
                <a:tc>
                  <a:txBody>
                    <a:bodyPr/>
                    <a:lstStyle/>
                    <a:p>
                      <a:r>
                        <a:rPr lang="en-GB" sz="2000" b="0" dirty="0">
                          <a:solidFill>
                            <a:schemeClr val="accent1">
                              <a:lumMod val="50000"/>
                            </a:schemeClr>
                          </a:solidFill>
                        </a:rPr>
                        <a:t>F. </a:t>
                      </a:r>
                      <a:r>
                        <a:rPr lang="en-GB" sz="2000" b="0" dirty="0" err="1">
                          <a:solidFill>
                            <a:schemeClr val="accent1">
                              <a:lumMod val="50000"/>
                            </a:schemeClr>
                          </a:solidFill>
                        </a:rPr>
                        <a:t>Er</a:t>
                      </a:r>
                      <a:r>
                        <a:rPr lang="en-GB" sz="2000" b="0" dirty="0">
                          <a:solidFill>
                            <a:schemeClr val="accent1">
                              <a:lumMod val="50000"/>
                            </a:schemeClr>
                          </a:solidFill>
                        </a:rPr>
                        <a:t> mag </a:t>
                      </a:r>
                      <a:r>
                        <a:rPr lang="en-GB" sz="2000" b="0" dirty="0" err="1">
                          <a:solidFill>
                            <a:schemeClr val="accent1">
                              <a:lumMod val="50000"/>
                            </a:schemeClr>
                          </a:solidFill>
                        </a:rPr>
                        <a:t>Hunde</a:t>
                      </a:r>
                      <a:r>
                        <a:rPr lang="en-GB" sz="2000" b="0" dirty="0">
                          <a:solidFill>
                            <a:schemeClr val="accent1">
                              <a:lumMod val="50000"/>
                            </a:schemeClr>
                          </a:solidFill>
                        </a:rPr>
                        <a:t> und </a:t>
                      </a:r>
                      <a:r>
                        <a:rPr lang="en-GB" sz="2000" b="0" dirty="0" err="1">
                          <a:solidFill>
                            <a:schemeClr val="accent1">
                              <a:lumMod val="50000"/>
                            </a:schemeClr>
                          </a:solidFill>
                        </a:rPr>
                        <a:t>Katzen</a:t>
                      </a:r>
                      <a:r>
                        <a:rPr lang="en-GB" sz="2000" b="0" dirty="0">
                          <a:solidFill>
                            <a:schemeClr val="accent1">
                              <a:lumMod val="50000"/>
                            </a:schemeClr>
                          </a:solidFill>
                        </a:rPr>
                        <a:t>.</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956905"/>
                  </a:ext>
                </a:extLst>
              </a:tr>
              <a:tr h="370840">
                <a:tc>
                  <a:txBody>
                    <a:bodyPr/>
                    <a:lstStyle/>
                    <a:p>
                      <a:r>
                        <a:rPr lang="en-GB" sz="2000" b="0" dirty="0">
                          <a:solidFill>
                            <a:schemeClr val="accent1">
                              <a:lumMod val="50000"/>
                            </a:schemeClr>
                          </a:solidFill>
                        </a:rPr>
                        <a:t>G. </a:t>
                      </a:r>
                      <a:r>
                        <a:rPr lang="en-GB" sz="2000" b="0" dirty="0" err="1">
                          <a:solidFill>
                            <a:schemeClr val="accent1">
                              <a:lumMod val="50000"/>
                            </a:schemeClr>
                          </a:solidFill>
                        </a:rPr>
                        <a:t>Ich</a:t>
                      </a:r>
                      <a:r>
                        <a:rPr lang="en-GB" sz="2000" b="0" dirty="0">
                          <a:solidFill>
                            <a:schemeClr val="accent1">
                              <a:lumMod val="50000"/>
                            </a:schemeClr>
                          </a:solidFill>
                        </a:rPr>
                        <a:t> </a:t>
                      </a:r>
                      <a:r>
                        <a:rPr lang="en-GB" sz="2000" b="0" dirty="0" err="1">
                          <a:solidFill>
                            <a:schemeClr val="accent1">
                              <a:lumMod val="50000"/>
                            </a:schemeClr>
                          </a:solidFill>
                        </a:rPr>
                        <a:t>liebe</a:t>
                      </a:r>
                      <a:r>
                        <a:rPr lang="en-GB" sz="2000" b="0" dirty="0">
                          <a:solidFill>
                            <a:schemeClr val="accent1">
                              <a:lumMod val="50000"/>
                            </a:schemeClr>
                          </a:solidFill>
                        </a:rPr>
                        <a:t> </a:t>
                      </a:r>
                      <a:r>
                        <a:rPr lang="en-GB" sz="2000" b="0" dirty="0" err="1">
                          <a:solidFill>
                            <a:schemeClr val="accent1">
                              <a:lumMod val="50000"/>
                            </a:schemeClr>
                          </a:solidFill>
                        </a:rPr>
                        <a:t>sie</a:t>
                      </a:r>
                      <a:r>
                        <a:rPr lang="en-GB" sz="2000" b="0" dirty="0">
                          <a:solidFill>
                            <a:schemeClr val="accent1">
                              <a:lumMod val="50000"/>
                            </a:schemeClr>
                          </a:solidFill>
                        </a:rPr>
                        <a:t>. </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279530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1">
                              <a:lumMod val="50000"/>
                            </a:schemeClr>
                          </a:solidFill>
                        </a:rPr>
                        <a:t>H. </a:t>
                      </a:r>
                      <a:r>
                        <a:rPr lang="en-GB" sz="2000" b="0" dirty="0" err="1">
                          <a:solidFill>
                            <a:schemeClr val="accent1">
                              <a:lumMod val="50000"/>
                            </a:schemeClr>
                          </a:solidFill>
                        </a:rPr>
                        <a:t>Alle</a:t>
                      </a:r>
                      <a:r>
                        <a:rPr lang="en-GB" sz="2000" b="0" dirty="0">
                          <a:solidFill>
                            <a:schemeClr val="accent1">
                              <a:lumMod val="50000"/>
                            </a:schemeClr>
                          </a:solidFill>
                        </a:rPr>
                        <a:t> </a:t>
                      </a:r>
                      <a:r>
                        <a:rPr lang="en-GB" sz="2000" b="0" dirty="0" err="1">
                          <a:solidFill>
                            <a:schemeClr val="accent1">
                              <a:lumMod val="50000"/>
                            </a:schemeClr>
                          </a:solidFill>
                        </a:rPr>
                        <a:t>meine</a:t>
                      </a:r>
                      <a:r>
                        <a:rPr lang="en-GB" sz="2000" b="0" dirty="0">
                          <a:solidFill>
                            <a:schemeClr val="accent1">
                              <a:lumMod val="50000"/>
                            </a:schemeClr>
                          </a:solidFill>
                        </a:rPr>
                        <a:t> </a:t>
                      </a:r>
                      <a:r>
                        <a:rPr lang="en-GB" sz="2000" b="0" dirty="0" err="1">
                          <a:solidFill>
                            <a:schemeClr val="accent1">
                              <a:lumMod val="50000"/>
                            </a:schemeClr>
                          </a:solidFill>
                        </a:rPr>
                        <a:t>Freunde</a:t>
                      </a:r>
                      <a:r>
                        <a:rPr lang="en-GB" sz="2000" b="0" dirty="0">
                          <a:solidFill>
                            <a:schemeClr val="accent1">
                              <a:lumMod val="50000"/>
                            </a:schemeClr>
                          </a:solidFill>
                        </a:rPr>
                        <a:t>.</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6352797"/>
                  </a:ext>
                </a:extLst>
              </a:tr>
              <a:tr h="370840">
                <a:tc>
                  <a:txBody>
                    <a:bodyPr/>
                    <a:lstStyle/>
                    <a:p>
                      <a:r>
                        <a:rPr lang="en-GB" sz="2000" b="0" dirty="0">
                          <a:solidFill>
                            <a:schemeClr val="accent1">
                              <a:lumMod val="50000"/>
                            </a:schemeClr>
                          </a:solidFill>
                        </a:rPr>
                        <a:t>I.  </a:t>
                      </a:r>
                      <a:r>
                        <a:rPr lang="en-GB" sz="2000" b="0" dirty="0" err="1">
                          <a:solidFill>
                            <a:schemeClr val="accent1">
                              <a:lumMod val="50000"/>
                            </a:schemeClr>
                          </a:solidFill>
                        </a:rPr>
                        <a:t>Wir</a:t>
                      </a:r>
                      <a:r>
                        <a:rPr lang="en-GB" sz="2000" b="0" dirty="0">
                          <a:solidFill>
                            <a:schemeClr val="accent1">
                              <a:lumMod val="50000"/>
                            </a:schemeClr>
                          </a:solidFill>
                        </a:rPr>
                        <a:t> </a:t>
                      </a:r>
                      <a:r>
                        <a:rPr lang="en-GB" sz="2000" b="0" dirty="0" err="1">
                          <a:solidFill>
                            <a:schemeClr val="accent1">
                              <a:lumMod val="50000"/>
                            </a:schemeClr>
                          </a:solidFill>
                        </a:rPr>
                        <a:t>machen</a:t>
                      </a:r>
                      <a:r>
                        <a:rPr lang="en-GB" sz="2000" b="0" dirty="0">
                          <a:solidFill>
                            <a:schemeClr val="accent1">
                              <a:lumMod val="50000"/>
                            </a:schemeClr>
                          </a:solidFill>
                        </a:rPr>
                        <a:t> </a:t>
                      </a:r>
                      <a:r>
                        <a:rPr lang="en-GB" sz="2000" b="0" dirty="0" err="1">
                          <a:solidFill>
                            <a:schemeClr val="accent1">
                              <a:lumMod val="50000"/>
                            </a:schemeClr>
                          </a:solidFill>
                        </a:rPr>
                        <a:t>viele</a:t>
                      </a:r>
                      <a:r>
                        <a:rPr lang="en-GB" sz="2000" b="0" dirty="0">
                          <a:solidFill>
                            <a:schemeClr val="accent1">
                              <a:lumMod val="50000"/>
                            </a:schemeClr>
                          </a:solidFill>
                        </a:rPr>
                        <a:t> </a:t>
                      </a:r>
                      <a:r>
                        <a:rPr lang="en-GB" sz="2000" b="0" dirty="0" err="1">
                          <a:solidFill>
                            <a:schemeClr val="accent1">
                              <a:lumMod val="50000"/>
                            </a:schemeClr>
                          </a:solidFill>
                        </a:rPr>
                        <a:t>Partys</a:t>
                      </a:r>
                      <a:r>
                        <a:rPr lang="en-GB" sz="2000" b="0" dirty="0">
                          <a:solidFill>
                            <a:schemeClr val="accent1">
                              <a:lumMod val="50000"/>
                            </a:schemeClr>
                          </a:solidFill>
                        </a:rPr>
                        <a:t> </a:t>
                      </a:r>
                      <a:r>
                        <a:rPr lang="en-GB" sz="2000" b="0" dirty="0" err="1">
                          <a:solidFill>
                            <a:schemeClr val="accent1">
                              <a:lumMod val="50000"/>
                            </a:schemeClr>
                          </a:solidFill>
                        </a:rPr>
                        <a:t>zu</a:t>
                      </a:r>
                      <a:r>
                        <a:rPr lang="en-GB" sz="2000" b="0" dirty="0">
                          <a:solidFill>
                            <a:schemeClr val="accent1">
                              <a:lumMod val="50000"/>
                            </a:schemeClr>
                          </a:solidFill>
                        </a:rPr>
                        <a:t> </a:t>
                      </a:r>
                      <a:r>
                        <a:rPr lang="en-GB" sz="2000" b="0" dirty="0" err="1">
                          <a:solidFill>
                            <a:schemeClr val="accent1">
                              <a:lumMod val="50000"/>
                            </a:schemeClr>
                          </a:solidFill>
                        </a:rPr>
                        <a:t>Hause</a:t>
                      </a:r>
                      <a:r>
                        <a:rPr lang="en-GB" sz="2000" b="0" dirty="0">
                          <a:solidFill>
                            <a:schemeClr val="accent1">
                              <a:lumMod val="50000"/>
                            </a:schemeClr>
                          </a:solidFill>
                        </a:rPr>
                        <a:t>.</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48700870"/>
                  </a:ext>
                </a:extLst>
              </a:tr>
            </a:tbl>
          </a:graphicData>
        </a:graphic>
      </p:graphicFrame>
      <p:sp>
        <p:nvSpPr>
          <p:cNvPr id="5" name="Heart 4"/>
          <p:cNvSpPr/>
          <p:nvPr/>
        </p:nvSpPr>
        <p:spPr>
          <a:xfrm>
            <a:off x="2245135" y="3776134"/>
            <a:ext cx="277932" cy="220133"/>
          </a:xfrm>
          <a:prstGeom prst="heart">
            <a:avLst/>
          </a:prstGeom>
          <a:solidFill>
            <a:srgbClr val="FF33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aphicFrame>
        <p:nvGraphicFramePr>
          <p:cNvPr id="9" name="Table 8"/>
          <p:cNvGraphicFramePr>
            <a:graphicFrameLocks noGrp="1"/>
          </p:cNvGraphicFramePr>
          <p:nvPr/>
        </p:nvGraphicFramePr>
        <p:xfrm>
          <a:off x="337842" y="5602937"/>
          <a:ext cx="11516315" cy="767080"/>
        </p:xfrm>
        <a:graphic>
          <a:graphicData uri="http://schemas.openxmlformats.org/drawingml/2006/table">
            <a:tbl>
              <a:tblPr firstRow="1" bandRow="1">
                <a:tableStyleId>{5940675A-B579-460E-94D1-54222C63F5DA}</a:tableStyleId>
              </a:tblPr>
              <a:tblGrid>
                <a:gridCol w="2303263">
                  <a:extLst>
                    <a:ext uri="{9D8B030D-6E8A-4147-A177-3AD203B41FA5}">
                      <a16:colId xmlns:a16="http://schemas.microsoft.com/office/drawing/2014/main" val="20000"/>
                    </a:ext>
                  </a:extLst>
                </a:gridCol>
                <a:gridCol w="2303263">
                  <a:extLst>
                    <a:ext uri="{9D8B030D-6E8A-4147-A177-3AD203B41FA5}">
                      <a16:colId xmlns:a16="http://schemas.microsoft.com/office/drawing/2014/main" val="20001"/>
                    </a:ext>
                  </a:extLst>
                </a:gridCol>
                <a:gridCol w="2303263">
                  <a:extLst>
                    <a:ext uri="{9D8B030D-6E8A-4147-A177-3AD203B41FA5}">
                      <a16:colId xmlns:a16="http://schemas.microsoft.com/office/drawing/2014/main" val="20002"/>
                    </a:ext>
                  </a:extLst>
                </a:gridCol>
                <a:gridCol w="2303263">
                  <a:extLst>
                    <a:ext uri="{9D8B030D-6E8A-4147-A177-3AD203B41FA5}">
                      <a16:colId xmlns:a16="http://schemas.microsoft.com/office/drawing/2014/main" val="20003"/>
                    </a:ext>
                  </a:extLst>
                </a:gridCol>
                <a:gridCol w="2303263">
                  <a:extLst>
                    <a:ext uri="{9D8B030D-6E8A-4147-A177-3AD203B41FA5}">
                      <a16:colId xmlns:a16="http://schemas.microsoft.com/office/drawing/2014/main" val="20004"/>
                    </a:ext>
                  </a:extLst>
                </a:gridCol>
              </a:tblGrid>
              <a:tr h="370840">
                <a:tc>
                  <a:txBody>
                    <a:bodyPr/>
                    <a:lstStyle/>
                    <a:p>
                      <a:pPr algn="ctr"/>
                      <a:r>
                        <a:rPr lang="en-GB" sz="2000" dirty="0">
                          <a:solidFill>
                            <a:schemeClr val="accent5">
                              <a:lumMod val="50000"/>
                            </a:schemeClr>
                          </a:solidFill>
                        </a:rPr>
                        <a:t>friendship</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dirty="0">
                          <a:solidFill>
                            <a:schemeClr val="accent5">
                              <a:lumMod val="50000"/>
                            </a:schemeClr>
                          </a:solidFill>
                        </a:rPr>
                        <a:t>in a friendly way</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dirty="0">
                          <a:solidFill>
                            <a:schemeClr val="accent5">
                              <a:lumMod val="50000"/>
                            </a:schemeClr>
                          </a:solidFill>
                        </a:rPr>
                        <a:t>school friend</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dirty="0">
                          <a:solidFill>
                            <a:schemeClr val="accent5">
                              <a:lumMod val="50000"/>
                            </a:schemeClr>
                          </a:solidFill>
                        </a:rPr>
                        <a:t>friendliness</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dirty="0">
                          <a:solidFill>
                            <a:schemeClr val="accent5">
                              <a:lumMod val="50000"/>
                            </a:schemeClr>
                          </a:solidFill>
                        </a:rPr>
                        <a:t>friend</a:t>
                      </a:r>
                      <a:r>
                        <a:rPr lang="en-GB" sz="2000" baseline="0" dirty="0">
                          <a:solidFill>
                            <a:schemeClr val="accent5">
                              <a:lumMod val="50000"/>
                            </a:schemeClr>
                          </a:solidFill>
                        </a:rPr>
                        <a:t> of dogs</a:t>
                      </a:r>
                      <a:endParaRPr lang="en-GB" sz="200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7" name="TextBox 16"/>
          <p:cNvSpPr txBox="1"/>
          <p:nvPr/>
        </p:nvSpPr>
        <p:spPr>
          <a:xfrm rot="21128098">
            <a:off x="5024967" y="1652051"/>
            <a:ext cx="179493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tierfreundlich</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p:cNvSpPr txBox="1"/>
          <p:nvPr/>
        </p:nvSpPr>
        <p:spPr>
          <a:xfrm rot="252966">
            <a:off x="6371705" y="3053878"/>
            <a:ext cx="25932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kulturfreundlich</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p:cNvSpPr txBox="1"/>
          <p:nvPr/>
        </p:nvSpPr>
        <p:spPr>
          <a:xfrm rot="21388309">
            <a:off x="4799374" y="4709888"/>
            <a:ext cx="25932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Naturfreundin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p:cNvSpPr txBox="1"/>
          <p:nvPr/>
        </p:nvSpPr>
        <p:spPr>
          <a:xfrm rot="252966">
            <a:off x="9724505" y="1678194"/>
            <a:ext cx="25932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unfreundlich</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p:cNvSpPr txBox="1"/>
          <p:nvPr/>
        </p:nvSpPr>
        <p:spPr>
          <a:xfrm rot="21391215">
            <a:off x="10384946" y="3004096"/>
            <a:ext cx="25932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Brieffreund</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p:cNvSpPr txBox="1"/>
          <p:nvPr/>
        </p:nvSpPr>
        <p:spPr>
          <a:xfrm rot="21391215">
            <a:off x="7678082" y="4708804"/>
            <a:ext cx="25932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Freundschaft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TextBox 24"/>
          <p:cNvSpPr txBox="1"/>
          <p:nvPr/>
        </p:nvSpPr>
        <p:spPr>
          <a:xfrm rot="230017">
            <a:off x="8475333" y="2186637"/>
            <a:ext cx="25932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Freundin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p:cNvSpPr txBox="1"/>
          <p:nvPr/>
        </p:nvSpPr>
        <p:spPr>
          <a:xfrm rot="21391215">
            <a:off x="7412233" y="1463090"/>
            <a:ext cx="25932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Exfreund</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TextBox 26"/>
          <p:cNvSpPr txBox="1"/>
          <p:nvPr/>
        </p:nvSpPr>
        <p:spPr>
          <a:xfrm rot="21391215">
            <a:off x="8718610" y="3579148"/>
            <a:ext cx="25932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Freundeskreis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TextBox 27"/>
          <p:cNvSpPr txBox="1"/>
          <p:nvPr/>
        </p:nvSpPr>
        <p:spPr>
          <a:xfrm rot="508350">
            <a:off x="9927432" y="4759311"/>
            <a:ext cx="25932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gastfreundlich</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TextBox 28"/>
          <p:cNvSpPr txBox="1"/>
          <p:nvPr/>
        </p:nvSpPr>
        <p:spPr>
          <a:xfrm rot="21391215">
            <a:off x="5150076" y="3796212"/>
            <a:ext cx="25932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Freundlichkeit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TextBox 29"/>
          <p:cNvSpPr txBox="1"/>
          <p:nvPr/>
        </p:nvSpPr>
        <p:spPr>
          <a:xfrm rot="21391215">
            <a:off x="5402017" y="2447284"/>
            <a:ext cx="25932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freundlicherweise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TextBox 30"/>
          <p:cNvSpPr txBox="1"/>
          <p:nvPr/>
        </p:nvSpPr>
        <p:spPr>
          <a:xfrm rot="217680">
            <a:off x="7165410" y="4105684"/>
            <a:ext cx="25932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Hundefreund</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TextBox 31"/>
          <p:cNvSpPr txBox="1"/>
          <p:nvPr/>
        </p:nvSpPr>
        <p:spPr>
          <a:xfrm rot="21391215">
            <a:off x="8718610" y="2815614"/>
            <a:ext cx="25932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Schulfreund</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Rounded Rectangle 11">
            <a:extLst>
              <a:ext uri="{FF2B5EF4-FFF2-40B4-BE49-F238E27FC236}">
                <a16:creationId xmlns:a16="http://schemas.microsoft.com/office/drawing/2014/main" id="{D3464C3A-DFA5-4148-B656-8450DF145B55}"/>
              </a:ext>
            </a:extLst>
          </p:cNvPr>
          <p:cNvSpPr/>
          <p:nvPr/>
        </p:nvSpPr>
        <p:spPr>
          <a:xfrm>
            <a:off x="10451289" y="185401"/>
            <a:ext cx="140081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Vokabeln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34227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7"/>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30"/>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31"/>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p:bldP spid="5" grpId="0" animBg="1"/>
      <p:bldP spid="17" grpId="0"/>
      <p:bldP spid="20" grpId="0"/>
      <p:bldP spid="21" grpId="0"/>
      <p:bldP spid="22" grpId="0"/>
      <p:bldP spid="23" grpId="0"/>
      <p:bldP spid="24" grpId="0"/>
      <p:bldP spid="25" grpId="0"/>
      <p:bldP spid="26" grpId="0"/>
      <p:bldP spid="27" grpId="0"/>
      <p:bldP spid="28" grpId="0"/>
      <p:bldP spid="29" grpId="0"/>
      <p:bldP spid="30" grpId="0"/>
      <p:bldP spid="31" grpId="0"/>
      <p:bldP spid="3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38200" y="36576"/>
            <a:ext cx="10515600" cy="1325563"/>
          </a:xfrm>
        </p:spPr>
        <p:txBody>
          <a:bodyPr/>
          <a:lstStyle/>
          <a:p>
            <a:pPr lvl="0" algn="ctr">
              <a:lnSpc>
                <a:spcPct val="100000"/>
              </a:lnSpc>
              <a:spcBef>
                <a:spcPts val="0"/>
              </a:spcBef>
            </a:pPr>
            <a:r>
              <a:rPr lang="en-GB" sz="2800" b="1" dirty="0">
                <a:solidFill>
                  <a:srgbClr val="4472C4">
                    <a:lumMod val="50000"/>
                  </a:srgbClr>
                </a:solidFill>
                <a:ea typeface="+mn-ea"/>
                <a:cs typeface="+mn-cs"/>
              </a:rPr>
              <a:t>ANTWORTEN</a:t>
            </a:r>
            <a:br>
              <a:rPr lang="en-GB" sz="2800" b="1" dirty="0">
                <a:solidFill>
                  <a:srgbClr val="4472C4">
                    <a:lumMod val="50000"/>
                  </a:srgbClr>
                </a:solidFill>
                <a:ea typeface="+mn-ea"/>
                <a:cs typeface="+mn-cs"/>
              </a:rPr>
            </a:br>
            <a:endParaRPr lang="en-GB" dirty="0"/>
          </a:p>
        </p:txBody>
      </p:sp>
      <p:sp>
        <p:nvSpPr>
          <p:cNvPr id="2" name="TextBox 1"/>
          <p:cNvSpPr txBox="1"/>
          <p:nvPr/>
        </p:nvSpPr>
        <p:spPr>
          <a:xfrm>
            <a:off x="255372" y="164757"/>
            <a:ext cx="397952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4" name="Title 1">
            <a:extLst>
              <a:ext uri="{FF2B5EF4-FFF2-40B4-BE49-F238E27FC236}">
                <a16:creationId xmlns:a16="http://schemas.microsoft.com/office/drawing/2014/main" id="{4F30A5AC-DBAD-4134-AE7D-A1E0C4990D7C}"/>
              </a:ext>
            </a:extLst>
          </p:cNvPr>
          <p:cNvSpPr txBox="1">
            <a:spLocks/>
          </p:cNvSpPr>
          <p:nvPr/>
        </p:nvSpPr>
        <p:spPr>
          <a:xfrm>
            <a:off x="339899" y="652065"/>
            <a:ext cx="11512202" cy="465535"/>
          </a:xfrm>
          <a:prstGeom prst="rect">
            <a:avLst/>
          </a:prstGeom>
          <a:solidFill>
            <a:srgbClr val="DAA520"/>
          </a:solidFill>
          <a:ln>
            <a:solidFill>
              <a:schemeClr val="tx1"/>
            </a:solidFill>
          </a:ln>
          <a:effectLst>
            <a:outerShdw blurRad="50800" dist="38100" dir="5400000" algn="t" rotWithShape="0">
              <a:prstClr val="black">
                <a:alpha val="40000"/>
              </a:prstClr>
            </a:outerShdw>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entury Gothic" panose="020F0302020204030204"/>
                <a:ea typeface="+mj-ea"/>
                <a:cs typeface="+mj-cs"/>
              </a:rPr>
              <a:t>All of these words are related to the word </a:t>
            </a:r>
            <a:r>
              <a:rPr kumimoji="0" lang="en-GB" sz="2800" b="1" i="0" u="none" strike="noStrike" kern="1200" cap="none" spc="0" normalizeH="0" baseline="0" noProof="0" dirty="0">
                <a:ln>
                  <a:noFill/>
                </a:ln>
                <a:solidFill>
                  <a:prstClr val="white"/>
                </a:solidFill>
                <a:effectLst/>
                <a:uLnTx/>
                <a:uFillTx/>
                <a:latin typeface="Century Gothic" panose="020F0302020204030204"/>
                <a:ea typeface="+mj-ea"/>
                <a:cs typeface="+mj-cs"/>
              </a:rPr>
              <a:t>Freund</a:t>
            </a:r>
            <a:r>
              <a:rPr kumimoji="0" lang="en-GB" sz="2800" b="0" i="0" u="none" strike="noStrike" kern="1200" cap="none" spc="0" normalizeH="0" baseline="0" noProof="0" dirty="0">
                <a:ln>
                  <a:noFill/>
                </a:ln>
                <a:solidFill>
                  <a:prstClr val="white"/>
                </a:solidFill>
                <a:effectLst/>
                <a:uLnTx/>
                <a:uFillTx/>
                <a:latin typeface="Century Gothic" panose="020F0302020204030204"/>
                <a:ea typeface="+mj-ea"/>
                <a:cs typeface="+mj-cs"/>
              </a:rPr>
              <a:t>. </a:t>
            </a:r>
          </a:p>
        </p:txBody>
      </p:sp>
      <p:sp>
        <p:nvSpPr>
          <p:cNvPr id="3" name="Rectangle 2"/>
          <p:cNvSpPr/>
          <p:nvPr/>
        </p:nvSpPr>
        <p:spPr>
          <a:xfrm>
            <a:off x="255372" y="5217555"/>
            <a:ext cx="357181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heißt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auf Deutsch?</a:t>
            </a:r>
          </a:p>
        </p:txBody>
      </p:sp>
      <p:graphicFrame>
        <p:nvGraphicFramePr>
          <p:cNvPr id="16" name="Table 15"/>
          <p:cNvGraphicFramePr>
            <a:graphicFrameLocks noGrp="1"/>
          </p:cNvGraphicFramePr>
          <p:nvPr/>
        </p:nvGraphicFramePr>
        <p:xfrm>
          <a:off x="335785" y="1318453"/>
          <a:ext cx="4354748" cy="3870960"/>
        </p:xfrm>
        <a:graphic>
          <a:graphicData uri="http://schemas.openxmlformats.org/drawingml/2006/table">
            <a:tbl>
              <a:tblPr firstRow="1" bandRow="1">
                <a:tableStyleId>{5C22544A-7EE6-4342-B048-85BDC9FD1C3A}</a:tableStyleId>
              </a:tblPr>
              <a:tblGrid>
                <a:gridCol w="4354748">
                  <a:extLst>
                    <a:ext uri="{9D8B030D-6E8A-4147-A177-3AD203B41FA5}">
                      <a16:colId xmlns:a16="http://schemas.microsoft.com/office/drawing/2014/main" val="660022236"/>
                    </a:ext>
                  </a:extLst>
                </a:gridCol>
              </a:tblGrid>
              <a:tr h="370840">
                <a:tc>
                  <a:txBody>
                    <a:bodyPr/>
                    <a:lstStyle/>
                    <a:p>
                      <a:pPr marL="0" indent="0">
                        <a:buNone/>
                      </a:pPr>
                      <a:r>
                        <a:rPr lang="en-GB" sz="2000" b="0" baseline="0" dirty="0">
                          <a:solidFill>
                            <a:schemeClr val="accent1">
                              <a:lumMod val="50000"/>
                            </a:schemeClr>
                          </a:solidFill>
                        </a:rPr>
                        <a:t>A. </a:t>
                      </a:r>
                      <a:r>
                        <a:rPr lang="en-GB" sz="2000" b="0" baseline="0" dirty="0" err="1">
                          <a:solidFill>
                            <a:schemeClr val="accent1">
                              <a:lumMod val="50000"/>
                            </a:schemeClr>
                          </a:solidFill>
                        </a:rPr>
                        <a:t>nicht</a:t>
                      </a:r>
                      <a:r>
                        <a:rPr lang="en-GB" sz="2000" b="0" baseline="0" dirty="0">
                          <a:solidFill>
                            <a:schemeClr val="accent1">
                              <a:lumMod val="50000"/>
                            </a:schemeClr>
                          </a:solidFill>
                        </a:rPr>
                        <a:t> </a:t>
                      </a:r>
                      <a:r>
                        <a:rPr lang="en-GB" sz="2000" b="0" baseline="0" dirty="0" err="1">
                          <a:solidFill>
                            <a:schemeClr val="accent1">
                              <a:lumMod val="50000"/>
                            </a:schemeClr>
                          </a:solidFill>
                        </a:rPr>
                        <a:t>freundlich</a:t>
                      </a:r>
                      <a:endParaRPr lang="en-GB" sz="2000" b="0" baseline="0" dirty="0">
                        <a:solidFill>
                          <a:schemeClr val="accent1">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32625409"/>
                  </a:ext>
                </a:extLst>
              </a:tr>
              <a:tr h="370840">
                <a:tc>
                  <a:txBody>
                    <a:bodyPr/>
                    <a:lstStyle/>
                    <a:p>
                      <a:r>
                        <a:rPr lang="en-GB" sz="2000" b="0" dirty="0">
                          <a:solidFill>
                            <a:schemeClr val="accent1">
                              <a:lumMod val="50000"/>
                            </a:schemeClr>
                          </a:solidFill>
                        </a:rPr>
                        <a:t>B. Sie </a:t>
                      </a:r>
                      <a:r>
                        <a:rPr lang="en-GB" sz="2000" b="0" dirty="0" err="1">
                          <a:solidFill>
                            <a:schemeClr val="accent1">
                              <a:lumMod val="50000"/>
                            </a:schemeClr>
                          </a:solidFill>
                        </a:rPr>
                        <a:t>arbeitet</a:t>
                      </a:r>
                      <a:r>
                        <a:rPr lang="en-GB" sz="2000" b="0" dirty="0">
                          <a:solidFill>
                            <a:schemeClr val="accent1">
                              <a:lumMod val="50000"/>
                            </a:schemeClr>
                          </a:solidFill>
                        </a:rPr>
                        <a:t> </a:t>
                      </a:r>
                      <a:r>
                        <a:rPr lang="en-GB" sz="2000" b="0" dirty="0" err="1">
                          <a:solidFill>
                            <a:schemeClr val="accent1">
                              <a:lumMod val="50000"/>
                            </a:schemeClr>
                          </a:solidFill>
                        </a:rPr>
                        <a:t>für</a:t>
                      </a:r>
                      <a:r>
                        <a:rPr lang="en-GB" sz="2000" b="0" dirty="0">
                          <a:solidFill>
                            <a:schemeClr val="accent1">
                              <a:lumMod val="50000"/>
                            </a:schemeClr>
                          </a:solidFill>
                        </a:rPr>
                        <a:t> Greenpeace.</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3992579"/>
                  </a:ext>
                </a:extLst>
              </a:tr>
              <a:tr h="370840">
                <a:tc>
                  <a:txBody>
                    <a:bodyPr/>
                    <a:lstStyle/>
                    <a:p>
                      <a:r>
                        <a:rPr lang="en-GB" sz="2000" b="0" dirty="0">
                          <a:solidFill>
                            <a:schemeClr val="accent1">
                              <a:lumMod val="50000"/>
                            </a:schemeClr>
                          </a:solidFill>
                        </a:rPr>
                        <a:t>C. </a:t>
                      </a:r>
                      <a:r>
                        <a:rPr lang="en-GB" sz="2000" b="0" dirty="0" err="1">
                          <a:solidFill>
                            <a:schemeClr val="accent1">
                              <a:lumMod val="50000"/>
                            </a:schemeClr>
                          </a:solidFill>
                        </a:rPr>
                        <a:t>Ich</a:t>
                      </a:r>
                      <a:r>
                        <a:rPr lang="en-GB" sz="2000" b="0" baseline="0" dirty="0">
                          <a:solidFill>
                            <a:schemeClr val="accent1">
                              <a:lumMod val="50000"/>
                            </a:schemeClr>
                          </a:solidFill>
                        </a:rPr>
                        <a:t> </a:t>
                      </a:r>
                      <a:r>
                        <a:rPr lang="en-GB" sz="2000" b="0" baseline="0" dirty="0" err="1">
                          <a:solidFill>
                            <a:schemeClr val="accent1">
                              <a:lumMod val="50000"/>
                            </a:schemeClr>
                          </a:solidFill>
                        </a:rPr>
                        <a:t>liebe</a:t>
                      </a:r>
                      <a:r>
                        <a:rPr lang="en-GB" sz="2000" b="0" baseline="0" dirty="0">
                          <a:solidFill>
                            <a:schemeClr val="accent1">
                              <a:lumMod val="50000"/>
                            </a:schemeClr>
                          </a:solidFill>
                        </a:rPr>
                        <a:t> </a:t>
                      </a:r>
                      <a:r>
                        <a:rPr lang="en-GB" sz="2000" b="0" baseline="0" dirty="0" err="1">
                          <a:solidFill>
                            <a:schemeClr val="accent1">
                              <a:lumMod val="50000"/>
                            </a:schemeClr>
                          </a:solidFill>
                        </a:rPr>
                        <a:t>Museen</a:t>
                      </a:r>
                      <a:r>
                        <a:rPr lang="en-GB" sz="2000" b="0" baseline="0" dirty="0">
                          <a:solidFill>
                            <a:schemeClr val="accent1">
                              <a:lumMod val="50000"/>
                            </a:schemeClr>
                          </a:solidFill>
                        </a:rPr>
                        <a:t>.</a:t>
                      </a:r>
                      <a:endParaRPr lang="en-GB" sz="2000" b="0" dirty="0">
                        <a:solidFill>
                          <a:schemeClr val="accent1">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38774271"/>
                  </a:ext>
                </a:extLst>
              </a:tr>
              <a:tr h="370840">
                <a:tc>
                  <a:txBody>
                    <a:bodyPr/>
                    <a:lstStyle/>
                    <a:p>
                      <a:pPr marL="0" indent="0">
                        <a:buNone/>
                      </a:pPr>
                      <a:r>
                        <a:rPr lang="en-GB" sz="2000" b="0" baseline="0" dirty="0">
                          <a:solidFill>
                            <a:schemeClr val="accent1">
                              <a:lumMod val="50000"/>
                            </a:schemeClr>
                          </a:solidFill>
                          <a:sym typeface="Wingdings" panose="05000000000000000000" pitchFamily="2" charset="2"/>
                        </a:rPr>
                        <a:t>D. </a:t>
                      </a:r>
                      <a:r>
                        <a:rPr lang="en-GB" sz="2000" b="0" baseline="0" dirty="0" err="1">
                          <a:solidFill>
                            <a:schemeClr val="accent1">
                              <a:lumMod val="50000"/>
                            </a:schemeClr>
                          </a:solidFill>
                          <a:sym typeface="Wingdings" panose="05000000000000000000" pitchFamily="2" charset="2"/>
                        </a:rPr>
                        <a:t>Wir</a:t>
                      </a:r>
                      <a:r>
                        <a:rPr lang="en-GB" sz="2000" b="0" baseline="0" dirty="0">
                          <a:solidFill>
                            <a:schemeClr val="accent1">
                              <a:lumMod val="50000"/>
                            </a:schemeClr>
                          </a:solidFill>
                          <a:sym typeface="Wingdings" panose="05000000000000000000" pitchFamily="2" charset="2"/>
                        </a:rPr>
                        <a:t> </a:t>
                      </a:r>
                      <a:r>
                        <a:rPr lang="en-GB" sz="2000" b="0" baseline="0" dirty="0" err="1">
                          <a:solidFill>
                            <a:schemeClr val="accent1">
                              <a:lumMod val="50000"/>
                            </a:schemeClr>
                          </a:solidFill>
                          <a:sym typeface="Wingdings" panose="05000000000000000000" pitchFamily="2" charset="2"/>
                        </a:rPr>
                        <a:t>schreiben</a:t>
                      </a:r>
                      <a:r>
                        <a:rPr lang="en-GB" sz="2000" b="0" baseline="0" dirty="0">
                          <a:solidFill>
                            <a:schemeClr val="accent1">
                              <a:lumMod val="50000"/>
                            </a:schemeClr>
                          </a:solidFill>
                          <a:sym typeface="Wingdings" panose="05000000000000000000" pitchFamily="2" charset="2"/>
                        </a:rPr>
                        <a:t> </a:t>
                      </a:r>
                      <a:r>
                        <a:rPr lang="en-GB" sz="2000" b="0" baseline="0" dirty="0" err="1">
                          <a:solidFill>
                            <a:schemeClr val="accent1">
                              <a:lumMod val="50000"/>
                            </a:schemeClr>
                          </a:solidFill>
                          <a:sym typeface="Wingdings" panose="05000000000000000000" pitchFamily="2" charset="2"/>
                        </a:rPr>
                        <a:t>einander</a:t>
                      </a:r>
                      <a:r>
                        <a:rPr lang="en-GB" sz="2000" b="0" baseline="0" dirty="0">
                          <a:solidFill>
                            <a:schemeClr val="accent1">
                              <a:lumMod val="50000"/>
                            </a:schemeClr>
                          </a:solidFill>
                          <a:sym typeface="Wingdings" panose="05000000000000000000" pitchFamily="2" charset="2"/>
                        </a:rPr>
                        <a:t>.</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91790900"/>
                  </a:ext>
                </a:extLst>
              </a:tr>
              <a:tr h="370840">
                <a:tc>
                  <a:txBody>
                    <a:bodyPr/>
                    <a:lstStyle/>
                    <a:p>
                      <a:pPr marL="0" indent="0">
                        <a:buNone/>
                      </a:pPr>
                      <a:r>
                        <a:rPr lang="en-GB" sz="2000" b="0" dirty="0">
                          <a:solidFill>
                            <a:schemeClr val="accent1">
                              <a:lumMod val="50000"/>
                            </a:schemeClr>
                          </a:solidFill>
                        </a:rPr>
                        <a:t>E. </a:t>
                      </a:r>
                      <a:r>
                        <a:rPr lang="en-GB" sz="2000" b="0" dirty="0" err="1">
                          <a:solidFill>
                            <a:schemeClr val="accent1">
                              <a:lumMod val="50000"/>
                            </a:schemeClr>
                          </a:solidFill>
                        </a:rPr>
                        <a:t>Wir</a:t>
                      </a:r>
                      <a:r>
                        <a:rPr lang="en-GB" sz="2000" b="0" baseline="0" dirty="0">
                          <a:solidFill>
                            <a:schemeClr val="accent1">
                              <a:lumMod val="50000"/>
                            </a:schemeClr>
                          </a:solidFill>
                        </a:rPr>
                        <a:t> </a:t>
                      </a:r>
                      <a:r>
                        <a:rPr lang="en-GB" sz="2000" b="0" baseline="0" dirty="0" err="1">
                          <a:solidFill>
                            <a:schemeClr val="accent1">
                              <a:lumMod val="50000"/>
                            </a:schemeClr>
                          </a:solidFill>
                        </a:rPr>
                        <a:t>sind</a:t>
                      </a:r>
                      <a:r>
                        <a:rPr lang="en-GB" sz="2000" b="0" baseline="0" dirty="0">
                          <a:solidFill>
                            <a:schemeClr val="accent1">
                              <a:lumMod val="50000"/>
                            </a:schemeClr>
                          </a:solidFill>
                        </a:rPr>
                        <a:t> </a:t>
                      </a:r>
                      <a:r>
                        <a:rPr lang="en-GB" sz="2000" b="0" baseline="0" dirty="0" err="1">
                          <a:solidFill>
                            <a:schemeClr val="accent1">
                              <a:lumMod val="50000"/>
                            </a:schemeClr>
                          </a:solidFill>
                        </a:rPr>
                        <a:t>nicht</a:t>
                      </a:r>
                      <a:r>
                        <a:rPr lang="en-GB" sz="2000" b="0" baseline="0" dirty="0">
                          <a:solidFill>
                            <a:schemeClr val="accent1">
                              <a:lumMod val="50000"/>
                            </a:schemeClr>
                          </a:solidFill>
                        </a:rPr>
                        <a:t> </a:t>
                      </a:r>
                      <a:r>
                        <a:rPr lang="en-GB" sz="2000" b="0" baseline="0" dirty="0" err="1">
                          <a:solidFill>
                            <a:schemeClr val="accent1">
                              <a:lumMod val="50000"/>
                            </a:schemeClr>
                          </a:solidFill>
                        </a:rPr>
                        <a:t>mehr</a:t>
                      </a:r>
                      <a:r>
                        <a:rPr lang="en-GB" sz="2000" b="0" baseline="0" dirty="0">
                          <a:solidFill>
                            <a:schemeClr val="accent1">
                              <a:lumMod val="50000"/>
                            </a:schemeClr>
                          </a:solidFill>
                        </a:rPr>
                        <a:t> </a:t>
                      </a:r>
                      <a:r>
                        <a:rPr lang="en-GB" sz="2000" b="0" baseline="0" dirty="0" err="1">
                          <a:solidFill>
                            <a:schemeClr val="accent1">
                              <a:lumMod val="50000"/>
                            </a:schemeClr>
                          </a:solidFill>
                        </a:rPr>
                        <a:t>zusammen</a:t>
                      </a:r>
                      <a:r>
                        <a:rPr lang="en-GB" sz="2000" b="0" baseline="0" dirty="0">
                          <a:solidFill>
                            <a:schemeClr val="accent1">
                              <a:lumMod val="50000"/>
                            </a:schemeClr>
                          </a:solidFill>
                        </a:rPr>
                        <a:t>.</a:t>
                      </a:r>
                      <a:endParaRPr lang="en-GB" sz="2000" b="0" dirty="0">
                        <a:solidFill>
                          <a:schemeClr val="accent1">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99965362"/>
                  </a:ext>
                </a:extLst>
              </a:tr>
              <a:tr h="370840">
                <a:tc>
                  <a:txBody>
                    <a:bodyPr/>
                    <a:lstStyle/>
                    <a:p>
                      <a:r>
                        <a:rPr lang="en-GB" sz="2000" b="0" dirty="0">
                          <a:solidFill>
                            <a:schemeClr val="accent1">
                              <a:lumMod val="50000"/>
                            </a:schemeClr>
                          </a:solidFill>
                        </a:rPr>
                        <a:t>F. </a:t>
                      </a:r>
                      <a:r>
                        <a:rPr lang="en-GB" sz="2000" b="0" dirty="0" err="1">
                          <a:solidFill>
                            <a:schemeClr val="accent1">
                              <a:lumMod val="50000"/>
                            </a:schemeClr>
                          </a:solidFill>
                        </a:rPr>
                        <a:t>Er</a:t>
                      </a:r>
                      <a:r>
                        <a:rPr lang="en-GB" sz="2000" b="0" dirty="0">
                          <a:solidFill>
                            <a:schemeClr val="accent1">
                              <a:lumMod val="50000"/>
                            </a:schemeClr>
                          </a:solidFill>
                        </a:rPr>
                        <a:t> mag </a:t>
                      </a:r>
                      <a:r>
                        <a:rPr lang="en-GB" sz="2000" b="0" dirty="0" err="1">
                          <a:solidFill>
                            <a:schemeClr val="accent1">
                              <a:lumMod val="50000"/>
                            </a:schemeClr>
                          </a:solidFill>
                        </a:rPr>
                        <a:t>Hunde</a:t>
                      </a:r>
                      <a:r>
                        <a:rPr lang="en-GB" sz="2000" b="0" dirty="0">
                          <a:solidFill>
                            <a:schemeClr val="accent1">
                              <a:lumMod val="50000"/>
                            </a:schemeClr>
                          </a:solidFill>
                        </a:rPr>
                        <a:t> und </a:t>
                      </a:r>
                      <a:r>
                        <a:rPr lang="en-GB" sz="2000" b="0" dirty="0" err="1">
                          <a:solidFill>
                            <a:schemeClr val="accent1">
                              <a:lumMod val="50000"/>
                            </a:schemeClr>
                          </a:solidFill>
                        </a:rPr>
                        <a:t>Katzen</a:t>
                      </a:r>
                      <a:r>
                        <a:rPr lang="en-GB" sz="2000" b="0" dirty="0">
                          <a:solidFill>
                            <a:schemeClr val="accent1">
                              <a:lumMod val="50000"/>
                            </a:schemeClr>
                          </a:solidFill>
                        </a:rPr>
                        <a:t>.</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956905"/>
                  </a:ext>
                </a:extLst>
              </a:tr>
              <a:tr h="370840">
                <a:tc>
                  <a:txBody>
                    <a:bodyPr/>
                    <a:lstStyle/>
                    <a:p>
                      <a:r>
                        <a:rPr lang="en-GB" sz="2000" b="0" dirty="0">
                          <a:solidFill>
                            <a:schemeClr val="accent1">
                              <a:lumMod val="50000"/>
                            </a:schemeClr>
                          </a:solidFill>
                        </a:rPr>
                        <a:t>G. </a:t>
                      </a:r>
                      <a:r>
                        <a:rPr lang="en-GB" sz="2000" b="0" dirty="0" err="1">
                          <a:solidFill>
                            <a:schemeClr val="accent1">
                              <a:lumMod val="50000"/>
                            </a:schemeClr>
                          </a:solidFill>
                        </a:rPr>
                        <a:t>Ich</a:t>
                      </a:r>
                      <a:r>
                        <a:rPr lang="en-GB" sz="2000" b="0" dirty="0">
                          <a:solidFill>
                            <a:schemeClr val="accent1">
                              <a:lumMod val="50000"/>
                            </a:schemeClr>
                          </a:solidFill>
                        </a:rPr>
                        <a:t> </a:t>
                      </a:r>
                      <a:r>
                        <a:rPr lang="en-GB" sz="2000" b="0" dirty="0" err="1">
                          <a:solidFill>
                            <a:schemeClr val="accent1">
                              <a:lumMod val="50000"/>
                            </a:schemeClr>
                          </a:solidFill>
                        </a:rPr>
                        <a:t>liebe</a:t>
                      </a:r>
                      <a:r>
                        <a:rPr lang="en-GB" sz="2000" b="0" dirty="0">
                          <a:solidFill>
                            <a:schemeClr val="accent1">
                              <a:lumMod val="50000"/>
                            </a:schemeClr>
                          </a:solidFill>
                        </a:rPr>
                        <a:t> </a:t>
                      </a:r>
                      <a:r>
                        <a:rPr lang="en-GB" sz="2000" b="0" dirty="0" err="1">
                          <a:solidFill>
                            <a:schemeClr val="accent1">
                              <a:lumMod val="50000"/>
                            </a:schemeClr>
                          </a:solidFill>
                        </a:rPr>
                        <a:t>sie</a:t>
                      </a:r>
                      <a:r>
                        <a:rPr lang="en-GB" sz="2000" b="0" dirty="0">
                          <a:solidFill>
                            <a:schemeClr val="accent1">
                              <a:lumMod val="50000"/>
                            </a:schemeClr>
                          </a:solidFill>
                        </a:rPr>
                        <a:t>. </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279530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1">
                              <a:lumMod val="50000"/>
                            </a:schemeClr>
                          </a:solidFill>
                        </a:rPr>
                        <a:t>H. </a:t>
                      </a:r>
                      <a:r>
                        <a:rPr lang="en-GB" sz="2000" b="0" dirty="0" err="1">
                          <a:solidFill>
                            <a:schemeClr val="accent1">
                              <a:lumMod val="50000"/>
                            </a:schemeClr>
                          </a:solidFill>
                        </a:rPr>
                        <a:t>Alle</a:t>
                      </a:r>
                      <a:r>
                        <a:rPr lang="en-GB" sz="2000" b="0" dirty="0">
                          <a:solidFill>
                            <a:schemeClr val="accent1">
                              <a:lumMod val="50000"/>
                            </a:schemeClr>
                          </a:solidFill>
                        </a:rPr>
                        <a:t> </a:t>
                      </a:r>
                      <a:r>
                        <a:rPr lang="en-GB" sz="2000" b="0" dirty="0" err="1">
                          <a:solidFill>
                            <a:schemeClr val="accent1">
                              <a:lumMod val="50000"/>
                            </a:schemeClr>
                          </a:solidFill>
                        </a:rPr>
                        <a:t>meine</a:t>
                      </a:r>
                      <a:r>
                        <a:rPr lang="en-GB" sz="2000" b="0" dirty="0">
                          <a:solidFill>
                            <a:schemeClr val="accent1">
                              <a:lumMod val="50000"/>
                            </a:schemeClr>
                          </a:solidFill>
                        </a:rPr>
                        <a:t> </a:t>
                      </a:r>
                      <a:r>
                        <a:rPr lang="en-GB" sz="2000" b="0" dirty="0" err="1">
                          <a:solidFill>
                            <a:schemeClr val="accent1">
                              <a:lumMod val="50000"/>
                            </a:schemeClr>
                          </a:solidFill>
                        </a:rPr>
                        <a:t>Freunde</a:t>
                      </a:r>
                      <a:r>
                        <a:rPr lang="en-GB" sz="2000" b="0" dirty="0">
                          <a:solidFill>
                            <a:schemeClr val="accent1">
                              <a:lumMod val="50000"/>
                            </a:schemeClr>
                          </a:solidFill>
                        </a:rPr>
                        <a:t>.</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6352797"/>
                  </a:ext>
                </a:extLst>
              </a:tr>
              <a:tr h="370840">
                <a:tc>
                  <a:txBody>
                    <a:bodyPr/>
                    <a:lstStyle/>
                    <a:p>
                      <a:r>
                        <a:rPr lang="en-GB" sz="2000" b="0" dirty="0">
                          <a:solidFill>
                            <a:schemeClr val="accent1">
                              <a:lumMod val="50000"/>
                            </a:schemeClr>
                          </a:solidFill>
                        </a:rPr>
                        <a:t>I.  </a:t>
                      </a:r>
                      <a:r>
                        <a:rPr lang="en-GB" sz="2000" b="0" dirty="0" err="1">
                          <a:solidFill>
                            <a:schemeClr val="accent1">
                              <a:lumMod val="50000"/>
                            </a:schemeClr>
                          </a:solidFill>
                        </a:rPr>
                        <a:t>Wir</a:t>
                      </a:r>
                      <a:r>
                        <a:rPr lang="en-GB" sz="2000" b="0" dirty="0">
                          <a:solidFill>
                            <a:schemeClr val="accent1">
                              <a:lumMod val="50000"/>
                            </a:schemeClr>
                          </a:solidFill>
                        </a:rPr>
                        <a:t> </a:t>
                      </a:r>
                      <a:r>
                        <a:rPr lang="en-GB" sz="2000" b="0" dirty="0" err="1">
                          <a:solidFill>
                            <a:schemeClr val="accent1">
                              <a:lumMod val="50000"/>
                            </a:schemeClr>
                          </a:solidFill>
                        </a:rPr>
                        <a:t>machen</a:t>
                      </a:r>
                      <a:r>
                        <a:rPr lang="en-GB" sz="2000" b="0" dirty="0">
                          <a:solidFill>
                            <a:schemeClr val="accent1">
                              <a:lumMod val="50000"/>
                            </a:schemeClr>
                          </a:solidFill>
                        </a:rPr>
                        <a:t> </a:t>
                      </a:r>
                      <a:r>
                        <a:rPr lang="en-GB" sz="2000" b="0" dirty="0" err="1">
                          <a:solidFill>
                            <a:schemeClr val="accent1">
                              <a:lumMod val="50000"/>
                            </a:schemeClr>
                          </a:solidFill>
                        </a:rPr>
                        <a:t>viele</a:t>
                      </a:r>
                      <a:r>
                        <a:rPr lang="en-GB" sz="2000" b="0" dirty="0">
                          <a:solidFill>
                            <a:schemeClr val="accent1">
                              <a:lumMod val="50000"/>
                            </a:schemeClr>
                          </a:solidFill>
                        </a:rPr>
                        <a:t> </a:t>
                      </a:r>
                      <a:r>
                        <a:rPr lang="en-GB" sz="2000" b="0" dirty="0" err="1">
                          <a:solidFill>
                            <a:schemeClr val="accent1">
                              <a:lumMod val="50000"/>
                            </a:schemeClr>
                          </a:solidFill>
                        </a:rPr>
                        <a:t>Partys</a:t>
                      </a:r>
                      <a:r>
                        <a:rPr lang="en-GB" sz="2000" b="0" dirty="0">
                          <a:solidFill>
                            <a:schemeClr val="accent1">
                              <a:lumMod val="50000"/>
                            </a:schemeClr>
                          </a:solidFill>
                        </a:rPr>
                        <a:t> </a:t>
                      </a:r>
                      <a:r>
                        <a:rPr lang="en-GB" sz="2000" b="0" dirty="0" err="1">
                          <a:solidFill>
                            <a:schemeClr val="accent1">
                              <a:lumMod val="50000"/>
                            </a:schemeClr>
                          </a:solidFill>
                        </a:rPr>
                        <a:t>zu</a:t>
                      </a:r>
                      <a:r>
                        <a:rPr lang="en-GB" sz="2000" b="0" dirty="0">
                          <a:solidFill>
                            <a:schemeClr val="accent1">
                              <a:lumMod val="50000"/>
                            </a:schemeClr>
                          </a:solidFill>
                        </a:rPr>
                        <a:t> </a:t>
                      </a:r>
                      <a:r>
                        <a:rPr lang="en-GB" sz="2000" b="0" dirty="0" err="1">
                          <a:solidFill>
                            <a:schemeClr val="accent1">
                              <a:lumMod val="50000"/>
                            </a:schemeClr>
                          </a:solidFill>
                        </a:rPr>
                        <a:t>Hause</a:t>
                      </a:r>
                      <a:r>
                        <a:rPr lang="en-GB" sz="2000" b="0" dirty="0">
                          <a:solidFill>
                            <a:schemeClr val="accent1">
                              <a:lumMod val="50000"/>
                            </a:schemeClr>
                          </a:solidFill>
                        </a:rPr>
                        <a:t>.</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48700870"/>
                  </a:ext>
                </a:extLst>
              </a:tr>
            </a:tbl>
          </a:graphicData>
        </a:graphic>
      </p:graphicFrame>
      <p:sp>
        <p:nvSpPr>
          <p:cNvPr id="5" name="Heart 4"/>
          <p:cNvSpPr/>
          <p:nvPr/>
        </p:nvSpPr>
        <p:spPr>
          <a:xfrm>
            <a:off x="2245135" y="3776134"/>
            <a:ext cx="277932" cy="220133"/>
          </a:xfrm>
          <a:prstGeom prst="heart">
            <a:avLst/>
          </a:prstGeom>
          <a:solidFill>
            <a:srgbClr val="FF33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aphicFrame>
        <p:nvGraphicFramePr>
          <p:cNvPr id="9" name="Table 8"/>
          <p:cNvGraphicFramePr>
            <a:graphicFrameLocks noGrp="1"/>
          </p:cNvGraphicFramePr>
          <p:nvPr/>
        </p:nvGraphicFramePr>
        <p:xfrm>
          <a:off x="337842" y="5602937"/>
          <a:ext cx="11516315" cy="767080"/>
        </p:xfrm>
        <a:graphic>
          <a:graphicData uri="http://schemas.openxmlformats.org/drawingml/2006/table">
            <a:tbl>
              <a:tblPr firstRow="1" bandRow="1">
                <a:tableStyleId>{5940675A-B579-460E-94D1-54222C63F5DA}</a:tableStyleId>
              </a:tblPr>
              <a:tblGrid>
                <a:gridCol w="2303263">
                  <a:extLst>
                    <a:ext uri="{9D8B030D-6E8A-4147-A177-3AD203B41FA5}">
                      <a16:colId xmlns:a16="http://schemas.microsoft.com/office/drawing/2014/main" val="20000"/>
                    </a:ext>
                  </a:extLst>
                </a:gridCol>
                <a:gridCol w="2303263">
                  <a:extLst>
                    <a:ext uri="{9D8B030D-6E8A-4147-A177-3AD203B41FA5}">
                      <a16:colId xmlns:a16="http://schemas.microsoft.com/office/drawing/2014/main" val="20001"/>
                    </a:ext>
                  </a:extLst>
                </a:gridCol>
                <a:gridCol w="2303263">
                  <a:extLst>
                    <a:ext uri="{9D8B030D-6E8A-4147-A177-3AD203B41FA5}">
                      <a16:colId xmlns:a16="http://schemas.microsoft.com/office/drawing/2014/main" val="20002"/>
                    </a:ext>
                  </a:extLst>
                </a:gridCol>
                <a:gridCol w="2303263">
                  <a:extLst>
                    <a:ext uri="{9D8B030D-6E8A-4147-A177-3AD203B41FA5}">
                      <a16:colId xmlns:a16="http://schemas.microsoft.com/office/drawing/2014/main" val="20003"/>
                    </a:ext>
                  </a:extLst>
                </a:gridCol>
                <a:gridCol w="2303263">
                  <a:extLst>
                    <a:ext uri="{9D8B030D-6E8A-4147-A177-3AD203B41FA5}">
                      <a16:colId xmlns:a16="http://schemas.microsoft.com/office/drawing/2014/main" val="20004"/>
                    </a:ext>
                  </a:extLst>
                </a:gridCol>
              </a:tblGrid>
              <a:tr h="370840">
                <a:tc>
                  <a:txBody>
                    <a:bodyPr/>
                    <a:lstStyle/>
                    <a:p>
                      <a:pPr algn="ctr"/>
                      <a:r>
                        <a:rPr lang="en-GB" sz="2000" dirty="0">
                          <a:solidFill>
                            <a:schemeClr val="accent5">
                              <a:lumMod val="50000"/>
                            </a:schemeClr>
                          </a:solidFill>
                        </a:rPr>
                        <a:t>friendship</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dirty="0">
                          <a:solidFill>
                            <a:schemeClr val="accent5">
                              <a:lumMod val="50000"/>
                            </a:schemeClr>
                          </a:solidFill>
                        </a:rPr>
                        <a:t>in a friendly way</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dirty="0">
                          <a:solidFill>
                            <a:schemeClr val="accent5">
                              <a:lumMod val="50000"/>
                            </a:schemeClr>
                          </a:solidFill>
                        </a:rPr>
                        <a:t>school friend</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dirty="0">
                          <a:solidFill>
                            <a:schemeClr val="accent5">
                              <a:lumMod val="50000"/>
                            </a:schemeClr>
                          </a:solidFill>
                        </a:rPr>
                        <a:t>friendliness</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dirty="0">
                          <a:solidFill>
                            <a:schemeClr val="accent5">
                              <a:lumMod val="50000"/>
                            </a:schemeClr>
                          </a:solidFill>
                        </a:rPr>
                        <a:t>friend</a:t>
                      </a:r>
                      <a:r>
                        <a:rPr lang="en-GB" sz="2000" baseline="0" dirty="0">
                          <a:solidFill>
                            <a:schemeClr val="accent5">
                              <a:lumMod val="50000"/>
                            </a:schemeClr>
                          </a:solidFill>
                        </a:rPr>
                        <a:t> of dogs</a:t>
                      </a:r>
                      <a:endParaRPr lang="en-GB" sz="200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7" name="TextBox 16"/>
          <p:cNvSpPr txBox="1"/>
          <p:nvPr/>
        </p:nvSpPr>
        <p:spPr>
          <a:xfrm rot="21128098">
            <a:off x="6796809" y="2092030"/>
            <a:ext cx="179493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tierfreundlich</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p:cNvSpPr txBox="1"/>
          <p:nvPr/>
        </p:nvSpPr>
        <p:spPr>
          <a:xfrm rot="252966">
            <a:off x="6647563" y="3407475"/>
            <a:ext cx="25932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kulturfreundlich</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p:cNvSpPr txBox="1"/>
          <p:nvPr/>
        </p:nvSpPr>
        <p:spPr>
          <a:xfrm rot="21388309">
            <a:off x="5761712" y="4993716"/>
            <a:ext cx="25932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Naturfreundin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p:cNvSpPr txBox="1"/>
          <p:nvPr/>
        </p:nvSpPr>
        <p:spPr>
          <a:xfrm rot="252966">
            <a:off x="9724505" y="1678194"/>
            <a:ext cx="25932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unfreundlich</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p:cNvSpPr txBox="1"/>
          <p:nvPr/>
        </p:nvSpPr>
        <p:spPr>
          <a:xfrm rot="21391215">
            <a:off x="10384946" y="3004096"/>
            <a:ext cx="25932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Brieffreund</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p:cNvSpPr txBox="1"/>
          <p:nvPr/>
        </p:nvSpPr>
        <p:spPr>
          <a:xfrm rot="21391215">
            <a:off x="8014772" y="4895678"/>
            <a:ext cx="25932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Freundschaft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TextBox 24"/>
          <p:cNvSpPr txBox="1"/>
          <p:nvPr/>
        </p:nvSpPr>
        <p:spPr>
          <a:xfrm rot="230017">
            <a:off x="9173190" y="2171684"/>
            <a:ext cx="25932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Freundin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p:cNvSpPr txBox="1"/>
          <p:nvPr/>
        </p:nvSpPr>
        <p:spPr>
          <a:xfrm rot="21391215">
            <a:off x="7412233" y="1463090"/>
            <a:ext cx="25932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Exfreund</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TextBox 26"/>
          <p:cNvSpPr txBox="1"/>
          <p:nvPr/>
        </p:nvSpPr>
        <p:spPr>
          <a:xfrm rot="21391215">
            <a:off x="9785852" y="3697022"/>
            <a:ext cx="25932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Freundeskreis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TextBox 27"/>
          <p:cNvSpPr txBox="1"/>
          <p:nvPr/>
        </p:nvSpPr>
        <p:spPr>
          <a:xfrm rot="508350">
            <a:off x="10115678" y="4895678"/>
            <a:ext cx="25932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gastfreundlich</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TextBox 28"/>
          <p:cNvSpPr txBox="1"/>
          <p:nvPr/>
        </p:nvSpPr>
        <p:spPr>
          <a:xfrm rot="21391215">
            <a:off x="6556809" y="4048058"/>
            <a:ext cx="25932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Freundlichkeit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TextBox 29"/>
          <p:cNvSpPr txBox="1"/>
          <p:nvPr/>
        </p:nvSpPr>
        <p:spPr>
          <a:xfrm rot="21391215">
            <a:off x="6379741" y="2700282"/>
            <a:ext cx="25932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freundlicherweise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TextBox 30"/>
          <p:cNvSpPr txBox="1"/>
          <p:nvPr/>
        </p:nvSpPr>
        <p:spPr>
          <a:xfrm rot="217680">
            <a:off x="8284250" y="4274876"/>
            <a:ext cx="25932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Hundefreund</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TextBox 31"/>
          <p:cNvSpPr txBox="1"/>
          <p:nvPr/>
        </p:nvSpPr>
        <p:spPr>
          <a:xfrm rot="21391215">
            <a:off x="8809300" y="2883816"/>
            <a:ext cx="25932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Schulfreund</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TextBox 32"/>
          <p:cNvSpPr txBox="1"/>
          <p:nvPr/>
        </p:nvSpPr>
        <p:spPr>
          <a:xfrm>
            <a:off x="4690533" y="1306161"/>
            <a:ext cx="25932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unfreundlich</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4" name="TextBox 33"/>
          <p:cNvSpPr txBox="1"/>
          <p:nvPr/>
        </p:nvSpPr>
        <p:spPr>
          <a:xfrm>
            <a:off x="4690533" y="1701909"/>
            <a:ext cx="254498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Naturfreundin</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TextBox 34"/>
          <p:cNvSpPr txBox="1"/>
          <p:nvPr/>
        </p:nvSpPr>
        <p:spPr>
          <a:xfrm>
            <a:off x="4684375" y="2090680"/>
            <a:ext cx="254498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kulturfreundlich</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6" name="TextBox 35"/>
          <p:cNvSpPr txBox="1"/>
          <p:nvPr/>
        </p:nvSpPr>
        <p:spPr>
          <a:xfrm>
            <a:off x="4666446" y="2497497"/>
            <a:ext cx="254498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Brieffreund</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7" name="TextBox 36"/>
          <p:cNvSpPr txBox="1"/>
          <p:nvPr/>
        </p:nvSpPr>
        <p:spPr>
          <a:xfrm>
            <a:off x="4684374" y="2920218"/>
            <a:ext cx="254498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Exfreund</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8" name="TextBox 37"/>
          <p:cNvSpPr txBox="1"/>
          <p:nvPr/>
        </p:nvSpPr>
        <p:spPr>
          <a:xfrm>
            <a:off x="4684373" y="3309051"/>
            <a:ext cx="254498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tierfreundlich</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9" name="TextBox 38"/>
          <p:cNvSpPr txBox="1"/>
          <p:nvPr/>
        </p:nvSpPr>
        <p:spPr>
          <a:xfrm>
            <a:off x="4684373" y="3697022"/>
            <a:ext cx="254498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Freundin</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0" name="TextBox 39"/>
          <p:cNvSpPr txBox="1"/>
          <p:nvPr/>
        </p:nvSpPr>
        <p:spPr>
          <a:xfrm>
            <a:off x="4684373" y="4085855"/>
            <a:ext cx="254498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Freundeskreis</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1" name="TextBox 40"/>
          <p:cNvSpPr txBox="1"/>
          <p:nvPr/>
        </p:nvSpPr>
        <p:spPr>
          <a:xfrm>
            <a:off x="4645432" y="4609515"/>
            <a:ext cx="254498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gastfreundlich</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2" name="TextBox 41"/>
          <p:cNvSpPr txBox="1"/>
          <p:nvPr/>
        </p:nvSpPr>
        <p:spPr>
          <a:xfrm>
            <a:off x="335785" y="5986477"/>
            <a:ext cx="254498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Freundschaft</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3" name="TextBox 42"/>
          <p:cNvSpPr txBox="1"/>
          <p:nvPr/>
        </p:nvSpPr>
        <p:spPr>
          <a:xfrm>
            <a:off x="2638719" y="5961861"/>
            <a:ext cx="254498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freundlicherweise</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4" name="TextBox 43"/>
          <p:cNvSpPr txBox="1"/>
          <p:nvPr/>
        </p:nvSpPr>
        <p:spPr>
          <a:xfrm>
            <a:off x="4943504" y="5969907"/>
            <a:ext cx="254498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Schulfreund</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5" name="TextBox 44"/>
          <p:cNvSpPr txBox="1"/>
          <p:nvPr/>
        </p:nvSpPr>
        <p:spPr>
          <a:xfrm>
            <a:off x="7184508" y="5986477"/>
            <a:ext cx="254498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Freundlichkeit</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6" name="TextBox 45"/>
          <p:cNvSpPr txBox="1"/>
          <p:nvPr/>
        </p:nvSpPr>
        <p:spPr>
          <a:xfrm>
            <a:off x="9615072" y="5957643"/>
            <a:ext cx="254498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Hundefreund</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7" name="TextBox 46"/>
          <p:cNvSpPr txBox="1"/>
          <p:nvPr/>
        </p:nvSpPr>
        <p:spPr>
          <a:xfrm>
            <a:off x="3604441" y="6412343"/>
            <a:ext cx="5159327" cy="40011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Don’t forget to pronounce the words! </a:t>
            </a:r>
          </a:p>
        </p:txBody>
      </p:sp>
      <p:sp>
        <p:nvSpPr>
          <p:cNvPr id="48" name="Rounded Rectangle 11">
            <a:extLst>
              <a:ext uri="{FF2B5EF4-FFF2-40B4-BE49-F238E27FC236}">
                <a16:creationId xmlns:a16="http://schemas.microsoft.com/office/drawing/2014/main" id="{BA26647A-CF42-4925-8B7B-2731EDCA855E}"/>
              </a:ext>
            </a:extLst>
          </p:cNvPr>
          <p:cNvSpPr/>
          <p:nvPr/>
        </p:nvSpPr>
        <p:spPr>
          <a:xfrm>
            <a:off x="10451289" y="185401"/>
            <a:ext cx="140081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Vokabeln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60862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xit"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xit"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par>
                                <p:cTn id="43" presetID="1" presetClass="exit"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0"/>
                                        </p:tgtEl>
                                        <p:attrNameLst>
                                          <p:attrName>style.visibility</p:attrName>
                                        </p:attrNameLst>
                                      </p:cBhvr>
                                      <p:to>
                                        <p:strVal val="visible"/>
                                      </p:to>
                                    </p:set>
                                  </p:childTnLst>
                                </p:cTn>
                              </p:par>
                              <p:par>
                                <p:cTn id="49" presetID="1" presetClass="exit"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par>
                                <p:cTn id="55" presetID="1" presetClass="exit" presetSubtype="0" fill="hold" grpId="0" nodeType="withEffect">
                                  <p:stCondLst>
                                    <p:cond delay="0"/>
                                  </p:stCondLst>
                                  <p:childTnLst>
                                    <p:set>
                                      <p:cBhvr>
                                        <p:cTn id="56" dur="1" fill="hold">
                                          <p:stCondLst>
                                            <p:cond delay="0"/>
                                          </p:stCondLst>
                                        </p:cTn>
                                        <p:tgtEl>
                                          <p:spTgt spid="28"/>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2"/>
                                        </p:tgtEl>
                                        <p:attrNameLst>
                                          <p:attrName>style.visibility</p:attrName>
                                        </p:attrNameLst>
                                      </p:cBhvr>
                                      <p:to>
                                        <p:strVal val="visible"/>
                                      </p:to>
                                    </p:set>
                                  </p:childTnLst>
                                </p:cTn>
                              </p:par>
                              <p:par>
                                <p:cTn id="61" presetID="1" presetClass="exit" presetSubtype="0" fill="hold" grpId="0" nodeType="withEffect">
                                  <p:stCondLst>
                                    <p:cond delay="0"/>
                                  </p:stCondLst>
                                  <p:childTnLst>
                                    <p:set>
                                      <p:cBhvr>
                                        <p:cTn id="62" dur="1" fill="hold">
                                          <p:stCondLst>
                                            <p:cond delay="0"/>
                                          </p:stCondLst>
                                        </p:cTn>
                                        <p:tgtEl>
                                          <p:spTgt spid="24"/>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par>
                                <p:cTn id="67" presetID="1" presetClass="exit" presetSubtype="0" fill="hold" grpId="0" nodeType="withEffect">
                                  <p:stCondLst>
                                    <p:cond delay="0"/>
                                  </p:stCondLst>
                                  <p:childTnLst>
                                    <p:set>
                                      <p:cBhvr>
                                        <p:cTn id="68" dur="1" fill="hold">
                                          <p:stCondLst>
                                            <p:cond delay="0"/>
                                          </p:stCondLst>
                                        </p:cTn>
                                        <p:tgtEl>
                                          <p:spTgt spid="30"/>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4"/>
                                        </p:tgtEl>
                                        <p:attrNameLst>
                                          <p:attrName>style.visibility</p:attrName>
                                        </p:attrNameLst>
                                      </p:cBhvr>
                                      <p:to>
                                        <p:strVal val="visible"/>
                                      </p:to>
                                    </p:set>
                                  </p:childTnLst>
                                </p:cTn>
                              </p:par>
                              <p:par>
                                <p:cTn id="73" presetID="1" presetClass="exit" presetSubtype="0" fill="hold" grpId="0" nodeType="withEffect">
                                  <p:stCondLst>
                                    <p:cond delay="0"/>
                                  </p:stCondLst>
                                  <p:childTnLst>
                                    <p:set>
                                      <p:cBhvr>
                                        <p:cTn id="74" dur="1" fill="hold">
                                          <p:stCondLst>
                                            <p:cond delay="0"/>
                                          </p:stCondLst>
                                        </p:cTn>
                                        <p:tgtEl>
                                          <p:spTgt spid="32"/>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5"/>
                                        </p:tgtEl>
                                        <p:attrNameLst>
                                          <p:attrName>style.visibility</p:attrName>
                                        </p:attrNameLst>
                                      </p:cBhvr>
                                      <p:to>
                                        <p:strVal val="visible"/>
                                      </p:to>
                                    </p:set>
                                  </p:childTnLst>
                                </p:cTn>
                              </p:par>
                              <p:par>
                                <p:cTn id="79" presetID="1" presetClass="exit" presetSubtype="0" fill="hold" grpId="0" nodeType="withEffect">
                                  <p:stCondLst>
                                    <p:cond delay="0"/>
                                  </p:stCondLst>
                                  <p:childTnLst>
                                    <p:set>
                                      <p:cBhvr>
                                        <p:cTn id="80" dur="1" fill="hold">
                                          <p:stCondLst>
                                            <p:cond delay="0"/>
                                          </p:stCondLst>
                                        </p:cTn>
                                        <p:tgtEl>
                                          <p:spTgt spid="29"/>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46"/>
                                        </p:tgtEl>
                                        <p:attrNameLst>
                                          <p:attrName>style.visibility</p:attrName>
                                        </p:attrNameLst>
                                      </p:cBhvr>
                                      <p:to>
                                        <p:strVal val="visible"/>
                                      </p:to>
                                    </p:set>
                                  </p:childTnLst>
                                </p:cTn>
                              </p:par>
                              <p:par>
                                <p:cTn id="85" presetID="1" presetClass="exit" presetSubtype="0" fill="hold" grpId="0" nodeType="withEffect">
                                  <p:stCondLst>
                                    <p:cond delay="0"/>
                                  </p:stCondLst>
                                  <p:childTnLst>
                                    <p:set>
                                      <p:cBhvr>
                                        <p:cTn id="86" dur="1" fill="hold">
                                          <p:stCondLst>
                                            <p:cond delay="0"/>
                                          </p:stCondLst>
                                        </p:cTn>
                                        <p:tgtEl>
                                          <p:spTgt spid="31"/>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47"/>
                                        </p:tgtEl>
                                        <p:attrNameLst>
                                          <p:attrName>style.visibility</p:attrName>
                                        </p:attrNameLst>
                                      </p:cBhvr>
                                      <p:to>
                                        <p:strVal val="visible"/>
                                      </p:to>
                                    </p:set>
                                    <p:animEffect transition="in" filter="fade">
                                      <p:cBhvr>
                                        <p:cTn id="91"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2.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C1201E48-14A4-8B47-A494-F785721C1852}" vid="{453E499D-4EAB-BA4C-B8B3-68DE1A8A6823}"/>
    </a:ext>
  </a:extLst>
</a:theme>
</file>

<file path=ppt/theme/theme3.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AA952BBC-ACA2-3542-94B6-99D1100DCE48}" vid="{9600BB7D-2A88-524B-9D90-210FB0DF92A0}"/>
    </a:ext>
  </a:extLst>
</a:theme>
</file>

<file path=ppt/theme/theme4.xml><?xml version="1.0" encoding="utf-8"?>
<a:theme xmlns:a="http://schemas.openxmlformats.org/drawingml/2006/main" name="10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_25_most_common_verbs_1_SEIN" id="{AF319847-DCEF-8D45-8E9E-74434EE6BD95}" vid="{38398282-AAD3-0A44-9C21-E798DEF5F2CE}"/>
    </a:ext>
  </a:extLst>
</a:theme>
</file>

<file path=ppt/theme/theme5.xml><?xml version="1.0" encoding="utf-8"?>
<a:theme xmlns:a="http://schemas.openxmlformats.org/drawingml/2006/main" name="1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5" id="{3725901B-0E02-274F-9B7E-6D7C73D471C2}" vid="{99350C39-AFDF-6248-B95F-29A28823DE8C}"/>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German_skeleton_template (1)</Template>
  <TotalTime>73</TotalTime>
  <Words>11199</Words>
  <Application>Microsoft Office PowerPoint</Application>
  <PresentationFormat>Widescreen</PresentationFormat>
  <Paragraphs>1478</Paragraphs>
  <Slides>59</Slides>
  <Notes>59</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59</vt:i4>
      </vt:variant>
    </vt:vector>
  </HeadingPairs>
  <TitlesOfParts>
    <vt:vector size="71" baseType="lpstr">
      <vt:lpstr>Arial</vt:lpstr>
      <vt:lpstr>Arial</vt:lpstr>
      <vt:lpstr>Calibri</vt:lpstr>
      <vt:lpstr>Century Gothic</vt:lpstr>
      <vt:lpstr>Times</vt:lpstr>
      <vt:lpstr>Tw Cen MT</vt:lpstr>
      <vt:lpstr>Wingdings</vt:lpstr>
      <vt:lpstr>1_Office Theme</vt:lpstr>
      <vt:lpstr>4_Office Theme</vt:lpstr>
      <vt:lpstr>5_Office Theme</vt:lpstr>
      <vt:lpstr>10_Office Theme</vt:lpstr>
      <vt:lpstr>11_Office Theme</vt:lpstr>
      <vt:lpstr>Wer soll was machen? </vt:lpstr>
      <vt:lpstr>Phonetik</vt:lpstr>
      <vt:lpstr>Phonetik/ Vokabeln</vt:lpstr>
      <vt:lpstr>Phonetik/ Vokabeln</vt:lpstr>
      <vt:lpstr>Phonetik/ Vokabeln</vt:lpstr>
      <vt:lpstr>Phonetik/ Vokabeln</vt:lpstr>
      <vt:lpstr>Phonetik/ Vokabeln</vt:lpstr>
      <vt:lpstr>English  German  English </vt:lpstr>
      <vt:lpstr>ANTWORTEN </vt:lpstr>
      <vt:lpstr>Vokabeln</vt:lpstr>
      <vt:lpstr>Vokabeln</vt:lpstr>
      <vt:lpstr>Vokabeln</vt:lpstr>
      <vt:lpstr>Vokabeln</vt:lpstr>
      <vt:lpstr>das Modalverb sollen</vt:lpstr>
      <vt:lpstr>eine Party</vt:lpstr>
      <vt:lpstr>das Modalverb sollen</vt:lpstr>
      <vt:lpstr>Die vier Freunde gehen auf ein Konzert</vt:lpstr>
      <vt:lpstr>Fragen</vt:lpstr>
      <vt:lpstr>Fragen</vt:lpstr>
      <vt:lpstr>Antworten</vt:lpstr>
      <vt:lpstr>Fragen und Antworten [1/6]</vt:lpstr>
      <vt:lpstr>Fragen und Antworten [2/6]</vt:lpstr>
      <vt:lpstr>Fragen und Antworten [3/6]</vt:lpstr>
      <vt:lpstr>Fragen und Antworten [4/6]</vt:lpstr>
      <vt:lpstr>Fragen und Antworten [5/6]</vt:lpstr>
      <vt:lpstr>Fragen und Antworten [6/6]</vt:lpstr>
      <vt:lpstr>müssen, dürfen, sollen</vt:lpstr>
      <vt:lpstr>müssen, dürfen, sollen </vt:lpstr>
      <vt:lpstr>Wer soll was machen? </vt:lpstr>
      <vt:lpstr>Phonetik</vt:lpstr>
      <vt:lpstr>Wie sagt man das?</vt:lpstr>
      <vt:lpstr>Phonetik</vt:lpstr>
      <vt:lpstr>Phonetik</vt:lpstr>
      <vt:lpstr>Katja</vt:lpstr>
      <vt:lpstr>Was meinst du? Was soll man machen? [1/8]</vt:lpstr>
      <vt:lpstr>Was meinst du? Was soll man machen? [2/8]</vt:lpstr>
      <vt:lpstr>Was meinst du? Was soll man machen? [3/8]</vt:lpstr>
      <vt:lpstr>Was meinst du? Was haben sie gemacht? [4/8]</vt:lpstr>
      <vt:lpstr>Was meinst du? Was sagt er? [5/8]</vt:lpstr>
      <vt:lpstr>Was meinst du? Was soll man machen? [6/8]</vt:lpstr>
      <vt:lpstr>Was meinst du? Was soll man machen? [7/8]</vt:lpstr>
      <vt:lpstr>Was meinst du? Was sagen sie? [8/8]</vt:lpstr>
      <vt:lpstr>zu + infinitive</vt:lpstr>
      <vt:lpstr>Wer soll was machen? [1/2]</vt:lpstr>
      <vt:lpstr>Wer soll was machen? [2/2]</vt:lpstr>
      <vt:lpstr>Antworten [1/2]</vt:lpstr>
      <vt:lpstr>Antworten [2/2]</vt:lpstr>
      <vt:lpstr>Wie sagt man das auf Englisch?</vt:lpstr>
      <vt:lpstr>Fragen und Antworten</vt:lpstr>
      <vt:lpstr>sprechen</vt:lpstr>
      <vt:lpstr>SPRECHEN</vt:lpstr>
      <vt:lpstr>sprechen</vt:lpstr>
      <vt:lpstr>Fragen und Antworten</vt:lpstr>
      <vt:lpstr>sprechen</vt:lpstr>
      <vt:lpstr>SPRECHEN</vt:lpstr>
      <vt:lpstr>sprechen</vt:lpstr>
      <vt:lpstr>Gaming Grammar</vt:lpstr>
      <vt:lpstr>Hausaufgaben</vt:lpstr>
      <vt:lpstr>Hausaufgaben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Inge Alferink</cp:lastModifiedBy>
  <cp:revision>150</cp:revision>
  <dcterms:created xsi:type="dcterms:W3CDTF">2020-07-18T21:51:12Z</dcterms:created>
  <dcterms:modified xsi:type="dcterms:W3CDTF">2021-07-07T12:21:11Z</dcterms:modified>
</cp:coreProperties>
</file>