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29" r:id="rId2"/>
    <p:sldId id="63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2" clrIdx="0">
    <p:extLst>
      <p:ext uri="{19B8F6BF-5375-455C-9EA6-DF929625EA0E}">
        <p15:presenceInfo xmlns:p15="http://schemas.microsoft.com/office/powerpoint/2012/main" userId="Stephen O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FBF0D5"/>
    <a:srgbClr val="FFF4E7"/>
    <a:srgbClr val="DAA520"/>
    <a:srgbClr val="FFE8CB"/>
    <a:srgbClr val="FF6600"/>
    <a:srgbClr val="FF9933"/>
    <a:srgbClr val="D1DFEF"/>
    <a:srgbClr val="EBEFF7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71328" autoAdjust="0"/>
  </p:normalViewPr>
  <p:slideViewPr>
    <p:cSldViewPr snapToGrid="0">
      <p:cViewPr varScale="1">
        <p:scale>
          <a:sx n="51" d="100"/>
          <a:sy n="51" d="100"/>
        </p:scale>
        <p:origin x="10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6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This sheet can be printed for students to use in the speaking activity.</a:t>
            </a:r>
            <a:br>
              <a:rPr lang="en-GB" b="1" dirty="0"/>
            </a:br>
            <a:r>
              <a:rPr lang="en-GB" b="1" dirty="0"/>
              <a:t>NB: The two sheets can be reduced on a photocopier to A5 side and will still be legible.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95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/>
              <a:t>This sheet can be printed for students to use in the speaking activity.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29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E5F786F-FE48-7B4A-8559-76A7E69CF2DA}"/>
              </a:ext>
            </a:extLst>
          </p:cNvPr>
          <p:cNvSpPr txBox="1"/>
          <p:nvPr/>
        </p:nvSpPr>
        <p:spPr>
          <a:xfrm>
            <a:off x="141647" y="45827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B6C6F5F-825A-7C44-B870-6A505723EC9B}"/>
              </a:ext>
            </a:extLst>
          </p:cNvPr>
          <p:cNvCxnSpPr/>
          <p:nvPr/>
        </p:nvCxnSpPr>
        <p:spPr>
          <a:xfrm>
            <a:off x="6503103" y="245882"/>
            <a:ext cx="0" cy="6124366"/>
          </a:xfrm>
          <a:prstGeom prst="line">
            <a:avLst/>
          </a:prstGeom>
          <a:ln w="28575">
            <a:solidFill>
              <a:srgbClr val="11507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06250" y="6819900"/>
            <a:ext cx="1517353" cy="281813"/>
          </a:xfrm>
        </p:spPr>
        <p:txBody>
          <a:bodyPr>
            <a:normAutofit/>
          </a:bodyPr>
          <a:lstStyle/>
          <a:p>
            <a:r>
              <a:rPr lang="en-GB" sz="500" dirty="0">
                <a:solidFill>
                  <a:schemeClr val="bg1"/>
                </a:solidFill>
              </a:rPr>
              <a:t>SPRECHEN</a:t>
            </a:r>
          </a:p>
        </p:txBody>
      </p:sp>
      <p:sp>
        <p:nvSpPr>
          <p:cNvPr id="50" name="Rectangle 1">
            <a:extLst>
              <a:ext uri="{FF2B5EF4-FFF2-40B4-BE49-F238E27FC236}">
                <a16:creationId xmlns:a16="http://schemas.microsoft.com/office/drawing/2014/main" id="{DF4E929D-6474-4CE7-B84F-0C925D599165}"/>
              </a:ext>
            </a:extLst>
          </p:cNvPr>
          <p:cNvSpPr/>
          <p:nvPr/>
        </p:nvSpPr>
        <p:spPr>
          <a:xfrm>
            <a:off x="151464" y="1161446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7821E7BF-FAF6-4783-A4B4-7C81DC754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98" y="1779441"/>
            <a:ext cx="2852992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soll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öfter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Obst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8DC6BA63-A2EC-4F76-826C-1499F1C2B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02" y="1239594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1">
            <a:extLst>
              <a:ext uri="{FF2B5EF4-FFF2-40B4-BE49-F238E27FC236}">
                <a16:creationId xmlns:a16="http://schemas.microsoft.com/office/drawing/2014/main" id="{F499B175-14CF-445D-B336-5EF9A95C7F5F}"/>
              </a:ext>
            </a:extLst>
          </p:cNvPr>
          <p:cNvSpPr/>
          <p:nvPr/>
        </p:nvSpPr>
        <p:spPr>
          <a:xfrm>
            <a:off x="3311715" y="1161446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18CB0AFF-2D95-4A0A-AB6C-AD578BD18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208" y="1824487"/>
            <a:ext cx="2967292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darf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alleine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Auto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fahren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75C8488D-BBF7-4A99-93F8-A642C252F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374" y="1203003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angle 1">
            <a:extLst>
              <a:ext uri="{FF2B5EF4-FFF2-40B4-BE49-F238E27FC236}">
                <a16:creationId xmlns:a16="http://schemas.microsoft.com/office/drawing/2014/main" id="{164712BF-E329-4289-BD29-0D143D397692}"/>
              </a:ext>
            </a:extLst>
          </p:cNvPr>
          <p:cNvSpPr/>
          <p:nvPr/>
        </p:nvSpPr>
        <p:spPr>
          <a:xfrm>
            <a:off x="198957" y="2886047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_tradnl" sz="2000" dirty="0"/>
              <a:t>I</a:t>
            </a:r>
          </a:p>
        </p:txBody>
      </p:sp>
      <p:sp>
        <p:nvSpPr>
          <p:cNvPr id="62" name="Rectangle 1">
            <a:extLst>
              <a:ext uri="{FF2B5EF4-FFF2-40B4-BE49-F238E27FC236}">
                <a16:creationId xmlns:a16="http://schemas.microsoft.com/office/drawing/2014/main" id="{155A0419-C79A-437B-9FB7-80610A31BF0C}"/>
              </a:ext>
            </a:extLst>
          </p:cNvPr>
          <p:cNvSpPr/>
          <p:nvPr/>
        </p:nvSpPr>
        <p:spPr>
          <a:xfrm>
            <a:off x="3344374" y="2903160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63" name="Rectangle 1">
            <a:extLst>
              <a:ext uri="{FF2B5EF4-FFF2-40B4-BE49-F238E27FC236}">
                <a16:creationId xmlns:a16="http://schemas.microsoft.com/office/drawing/2014/main" id="{A95619C5-0877-4870-B84B-47BD16CC6DA8}"/>
              </a:ext>
            </a:extLst>
          </p:cNvPr>
          <p:cNvSpPr/>
          <p:nvPr/>
        </p:nvSpPr>
        <p:spPr>
          <a:xfrm>
            <a:off x="151464" y="4644874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64" name="Rectangle 1">
            <a:extLst>
              <a:ext uri="{FF2B5EF4-FFF2-40B4-BE49-F238E27FC236}">
                <a16:creationId xmlns:a16="http://schemas.microsoft.com/office/drawing/2014/main" id="{D871C3C1-D552-4CD8-B2F8-272C0BC1CEEA}"/>
              </a:ext>
            </a:extLst>
          </p:cNvPr>
          <p:cNvSpPr/>
          <p:nvPr/>
        </p:nvSpPr>
        <p:spPr>
          <a:xfrm>
            <a:off x="3336208" y="4644874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BC879284-A430-4D45-89DF-CD2BE7E73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7" y="2915517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wohin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ext Box 10">
            <a:extLst>
              <a:ext uri="{FF2B5EF4-FFF2-40B4-BE49-F238E27FC236}">
                <a16:creationId xmlns:a16="http://schemas.microsoft.com/office/drawing/2014/main" id="{28293963-722B-4749-A619-49D24F66B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448" y="2945056"/>
            <a:ext cx="1599509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567D0CC5-668B-4D6B-B29B-532A723FA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98" y="4702188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18315092-88BA-4795-AD14-A096675A9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303" y="4701400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2D4FBE21-71F5-4818-A033-89CB6BB3D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85" y="3320707"/>
            <a:ext cx="2940394" cy="1054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kann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ohne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Frankreich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schwimmen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 Box 2">
            <a:extLst>
              <a:ext uri="{FF2B5EF4-FFF2-40B4-BE49-F238E27FC236}">
                <a16:creationId xmlns:a16="http://schemas.microsoft.com/office/drawing/2014/main" id="{BB42E045-A917-4466-973E-D4A3E628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300" y="3340793"/>
            <a:ext cx="2729709" cy="1054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muss Einstein um 3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Uhr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morgens Wasser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geben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C050F36C-FDAE-471E-BCA1-DC6587A71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75" y="5079043"/>
            <a:ext cx="2852991" cy="1054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will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heute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Geburtstagsparty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haben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735FF6F4-D18E-4457-B194-44F1B690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346" y="5075315"/>
            <a:ext cx="2894785" cy="1054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darf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Schwimmbad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mein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Buch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lesen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46E688D5-F8D9-467B-9A38-EBE207FB8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12686"/>
              </p:ext>
            </p:extLst>
          </p:nvPr>
        </p:nvGraphicFramePr>
        <p:xfrm>
          <a:off x="6711043" y="711079"/>
          <a:ext cx="5296837" cy="55590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893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1512893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3419051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549894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</a:rPr>
                        <a:t>Auf </a:t>
                      </a:r>
                      <a:r>
                        <a:rPr lang="en-GB" sz="2000" dirty="0" err="1">
                          <a:solidFill>
                            <a:srgbClr val="002060"/>
                          </a:solidFill>
                        </a:rPr>
                        <a:t>Englisch</a:t>
                      </a:r>
                      <a:endParaRPr lang="en-GB" sz="2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794217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8800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951630"/>
                  </a:ext>
                </a:extLst>
              </a:tr>
            </a:tbl>
          </a:graphicData>
        </a:graphic>
      </p:graphicFrame>
      <p:pic>
        <p:nvPicPr>
          <p:cNvPr id="74" name="Imagen 25">
            <a:extLst>
              <a:ext uri="{FF2B5EF4-FFF2-40B4-BE49-F238E27FC236}">
                <a16:creationId xmlns:a16="http://schemas.microsoft.com/office/drawing/2014/main" id="{15D4C622-9BFE-4B3F-92B5-C35E6349F92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3360" y="618285"/>
            <a:ext cx="646546" cy="514958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5F9A9C0F-5163-4AF3-AA5A-4BC2A90D7C2D}"/>
              </a:ext>
            </a:extLst>
          </p:cNvPr>
          <p:cNvSpPr/>
          <p:nvPr/>
        </p:nvSpPr>
        <p:spPr>
          <a:xfrm>
            <a:off x="7063540" y="633838"/>
            <a:ext cx="1734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- wo(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b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</a:t>
            </a:r>
            <a:endParaRPr lang="en-GB" dirty="0"/>
          </a:p>
        </p:txBody>
      </p:sp>
      <p:sp>
        <p:nvSpPr>
          <p:cNvPr id="80" name="CuadroTexto 4">
            <a:extLst>
              <a:ext uri="{FF2B5EF4-FFF2-40B4-BE49-F238E27FC236}">
                <a16:creationId xmlns:a16="http://schemas.microsoft.com/office/drawing/2014/main" id="{9E9A5B02-209F-4868-9E7C-FF8DEA37DCE6}"/>
              </a:ext>
            </a:extLst>
          </p:cNvPr>
          <p:cNvSpPr txBox="1"/>
          <p:nvPr/>
        </p:nvSpPr>
        <p:spPr>
          <a:xfrm>
            <a:off x="145116" y="41954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1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1" name="CuadroTexto 4">
            <a:extLst>
              <a:ext uri="{FF2B5EF4-FFF2-40B4-BE49-F238E27FC236}">
                <a16:creationId xmlns:a16="http://schemas.microsoft.com/office/drawing/2014/main" id="{23C8D4C8-2478-438E-BDC3-0BE0D71B6CF5}"/>
              </a:ext>
            </a:extLst>
          </p:cNvPr>
          <p:cNvSpPr txBox="1"/>
          <p:nvPr/>
        </p:nvSpPr>
        <p:spPr>
          <a:xfrm>
            <a:off x="6573372" y="310969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2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E5F786F-FE48-7B4A-8559-76A7E69CF2DA}"/>
              </a:ext>
            </a:extLst>
          </p:cNvPr>
          <p:cNvSpPr txBox="1"/>
          <p:nvPr/>
        </p:nvSpPr>
        <p:spPr>
          <a:xfrm>
            <a:off x="141647" y="45827"/>
            <a:ext cx="1265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B6C6F5F-825A-7C44-B870-6A505723EC9B}"/>
              </a:ext>
            </a:extLst>
          </p:cNvPr>
          <p:cNvCxnSpPr/>
          <p:nvPr/>
        </p:nvCxnSpPr>
        <p:spPr>
          <a:xfrm>
            <a:off x="5687557" y="180971"/>
            <a:ext cx="0" cy="6124366"/>
          </a:xfrm>
          <a:prstGeom prst="line">
            <a:avLst/>
          </a:prstGeom>
          <a:ln w="28575">
            <a:solidFill>
              <a:srgbClr val="11507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27924" y="6576187"/>
            <a:ext cx="1517353" cy="281813"/>
          </a:xfrm>
        </p:spPr>
        <p:txBody>
          <a:bodyPr>
            <a:normAutofit/>
          </a:bodyPr>
          <a:lstStyle/>
          <a:p>
            <a:r>
              <a:rPr lang="en-GB" sz="500" dirty="0">
                <a:solidFill>
                  <a:schemeClr val="bg1"/>
                </a:solidFill>
              </a:rPr>
              <a:t>SPRECHEN</a:t>
            </a:r>
          </a:p>
        </p:txBody>
      </p:sp>
      <p:sp>
        <p:nvSpPr>
          <p:cNvPr id="80" name="CuadroTexto 4">
            <a:extLst>
              <a:ext uri="{FF2B5EF4-FFF2-40B4-BE49-F238E27FC236}">
                <a16:creationId xmlns:a16="http://schemas.microsoft.com/office/drawing/2014/main" id="{9E9A5B02-209F-4868-9E7C-FF8DEA37DCE6}"/>
              </a:ext>
            </a:extLst>
          </p:cNvPr>
          <p:cNvSpPr txBox="1"/>
          <p:nvPr/>
        </p:nvSpPr>
        <p:spPr>
          <a:xfrm>
            <a:off x="145116" y="37011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1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1" name="CuadroTexto 4">
            <a:extLst>
              <a:ext uri="{FF2B5EF4-FFF2-40B4-BE49-F238E27FC236}">
                <a16:creationId xmlns:a16="http://schemas.microsoft.com/office/drawing/2014/main" id="{23C8D4C8-2478-438E-BDC3-0BE0D71B6CF5}"/>
              </a:ext>
            </a:extLst>
          </p:cNvPr>
          <p:cNvSpPr txBox="1"/>
          <p:nvPr/>
        </p:nvSpPr>
        <p:spPr>
          <a:xfrm>
            <a:off x="5887677" y="43649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2</a:t>
            </a:r>
            <a:endParaRPr kumimoji="0" lang="es-GB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EFD706E4-203F-48BE-8D61-4C793EFCB85A}"/>
              </a:ext>
            </a:extLst>
          </p:cNvPr>
          <p:cNvSpPr/>
          <p:nvPr/>
        </p:nvSpPr>
        <p:spPr>
          <a:xfrm>
            <a:off x="5922076" y="1112019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28299CB1-63E0-4F34-9AAD-66E3D4DA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410" y="1745972"/>
            <a:ext cx="2852992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kann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zehn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Butterbrote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70CC7435-5608-425D-A7F1-B29AEF37E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522" y="1153576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82C85E97-1C6A-4A2B-8E7E-CB4FD9264A41}"/>
              </a:ext>
            </a:extLst>
          </p:cNvPr>
          <p:cNvSpPr/>
          <p:nvPr/>
        </p:nvSpPr>
        <p:spPr>
          <a:xfrm>
            <a:off x="9082327" y="1112019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97DA5283-492D-4D8E-BACE-29880F08D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986" y="1722377"/>
            <a:ext cx="2934635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muss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Zug in die Stadt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fahren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D2FB84-42CB-4A6D-9FBF-B748CE22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986" y="1153576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1">
            <a:extLst>
              <a:ext uri="{FF2B5EF4-FFF2-40B4-BE49-F238E27FC236}">
                <a16:creationId xmlns:a16="http://schemas.microsoft.com/office/drawing/2014/main" id="{A2742B1F-0EC3-4F9C-80B2-E80E9BCD51CC}"/>
              </a:ext>
            </a:extLst>
          </p:cNvPr>
          <p:cNvSpPr/>
          <p:nvPr/>
        </p:nvSpPr>
        <p:spPr>
          <a:xfrm>
            <a:off x="5969569" y="2836620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soll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oft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Hause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helfen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1">
            <a:extLst>
              <a:ext uri="{FF2B5EF4-FFF2-40B4-BE49-F238E27FC236}">
                <a16:creationId xmlns:a16="http://schemas.microsoft.com/office/drawing/2014/main" id="{FF4D4818-9469-43E9-8F18-2909AC8A52E8}"/>
              </a:ext>
            </a:extLst>
          </p:cNvPr>
          <p:cNvSpPr/>
          <p:nvPr/>
        </p:nvSpPr>
        <p:spPr>
          <a:xfrm>
            <a:off x="9114986" y="2853733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A378639D-67EF-44C9-8B93-43D3D8CCF010}"/>
              </a:ext>
            </a:extLst>
          </p:cNvPr>
          <p:cNvSpPr/>
          <p:nvPr/>
        </p:nvSpPr>
        <p:spPr>
          <a:xfrm>
            <a:off x="5922076" y="4595447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37" name="Rectangle 1">
            <a:extLst>
              <a:ext uri="{FF2B5EF4-FFF2-40B4-BE49-F238E27FC236}">
                <a16:creationId xmlns:a16="http://schemas.microsoft.com/office/drawing/2014/main" id="{B41E12DD-23C2-4DB8-9D91-CC6773819777}"/>
              </a:ext>
            </a:extLst>
          </p:cNvPr>
          <p:cNvSpPr/>
          <p:nvPr/>
        </p:nvSpPr>
        <p:spPr>
          <a:xfrm>
            <a:off x="9106820" y="4595447"/>
            <a:ext cx="3016279" cy="15163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2000"/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1D91E774-A816-4401-A090-F5931421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2145" y="2898712"/>
            <a:ext cx="2075397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98DE8E24-3FB4-464A-8A7F-E8D3226F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8647" y="2911405"/>
            <a:ext cx="1599509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wohin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1DD0C0C3-83B1-4817-A968-ADE38902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410" y="4652761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 </a:t>
            </a:r>
            <a:r>
              <a:rPr lang="en-GB" sz="2400" b="1" u="sng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FBE9AD2A-64C8-44A3-8230-167DBBD6E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558" y="4651973"/>
            <a:ext cx="2852992" cy="466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GB" sz="2400" b="1" u="sng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</a:t>
            </a:r>
            <a:endParaRPr lang="es-GB" sz="2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F597DF97-E85B-41F2-AF51-DFA5000F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8289" y="3422650"/>
            <a:ext cx="2729709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will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die Schule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fliegen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2543E67C-AFE2-499C-A9F2-988955AE7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634" y="5145901"/>
            <a:ext cx="2798768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muss um elf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Uhr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Park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laufen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51EDCBCE-D6CF-4124-8412-C84C857E8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480" y="5118960"/>
            <a:ext cx="2690621" cy="725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darf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meinem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Zimmer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Eis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GB" sz="20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6AEA913-909A-4AF3-9F76-38F49ECE7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01537"/>
              </p:ext>
            </p:extLst>
          </p:nvPr>
        </p:nvGraphicFramePr>
        <p:xfrm>
          <a:off x="141647" y="746247"/>
          <a:ext cx="5296837" cy="55590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893">
                  <a:extLst>
                    <a:ext uri="{9D8B030D-6E8A-4147-A177-3AD203B41FA5}">
                      <a16:colId xmlns:a16="http://schemas.microsoft.com/office/drawing/2014/main" val="2707976010"/>
                    </a:ext>
                  </a:extLst>
                </a:gridCol>
                <a:gridCol w="1512893">
                  <a:extLst>
                    <a:ext uri="{9D8B030D-6E8A-4147-A177-3AD203B41FA5}">
                      <a16:colId xmlns:a16="http://schemas.microsoft.com/office/drawing/2014/main" val="614538447"/>
                    </a:ext>
                  </a:extLst>
                </a:gridCol>
                <a:gridCol w="3419051">
                  <a:extLst>
                    <a:ext uri="{9D8B030D-6E8A-4147-A177-3AD203B41FA5}">
                      <a16:colId xmlns:a16="http://schemas.microsoft.com/office/drawing/2014/main" val="4052351916"/>
                    </a:ext>
                  </a:extLst>
                </a:gridCol>
              </a:tblGrid>
              <a:tr h="549894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</a:rPr>
                        <a:t>Auf </a:t>
                      </a:r>
                      <a:r>
                        <a:rPr lang="en-GB" sz="2000" dirty="0" err="1">
                          <a:solidFill>
                            <a:srgbClr val="002060"/>
                          </a:solidFill>
                        </a:rPr>
                        <a:t>Englisch</a:t>
                      </a:r>
                      <a:endParaRPr lang="en-GB" sz="2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1571109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576946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203793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224318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794217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8800"/>
                  </a:ext>
                </a:extLst>
              </a:tr>
              <a:tr h="83486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203864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951630"/>
                  </a:ext>
                </a:extLst>
              </a:tr>
            </a:tbl>
          </a:graphicData>
        </a:graphic>
      </p:graphicFrame>
      <p:pic>
        <p:nvPicPr>
          <p:cNvPr id="46" name="Imagen 25">
            <a:extLst>
              <a:ext uri="{FF2B5EF4-FFF2-40B4-BE49-F238E27FC236}">
                <a16:creationId xmlns:a16="http://schemas.microsoft.com/office/drawing/2014/main" id="{BC5EFDFB-DF1D-482C-8630-8DE5FD851DA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964" y="653453"/>
            <a:ext cx="646546" cy="514958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6D25F87-BE29-4C1A-9B6A-773BA40700F6}"/>
              </a:ext>
            </a:extLst>
          </p:cNvPr>
          <p:cNvSpPr/>
          <p:nvPr/>
        </p:nvSpPr>
        <p:spPr>
          <a:xfrm>
            <a:off x="494144" y="669006"/>
            <a:ext cx="1734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- wo(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b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4547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11990</TotalTime>
  <Words>218</Words>
  <Application>Microsoft Office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1_Office Theme</vt:lpstr>
      <vt:lpstr>SPRECHEN</vt:lpstr>
      <vt:lpstr>SPRECHEN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Rachel Hawkes</cp:lastModifiedBy>
  <cp:revision>317</cp:revision>
  <dcterms:created xsi:type="dcterms:W3CDTF">2020-07-18T21:51:12Z</dcterms:created>
  <dcterms:modified xsi:type="dcterms:W3CDTF">2021-01-26T16:51:52Z</dcterms:modified>
</cp:coreProperties>
</file>