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84" r:id="rId3"/>
  </p:sldMasterIdLst>
  <p:notesMasterIdLst>
    <p:notesMasterId r:id="rId63"/>
  </p:notesMasterIdLst>
  <p:handoutMasterIdLst>
    <p:handoutMasterId r:id="rId64"/>
  </p:handoutMasterIdLst>
  <p:sldIdLst>
    <p:sldId id="440" r:id="rId4"/>
    <p:sldId id="575" r:id="rId5"/>
    <p:sldId id="381" r:id="rId6"/>
    <p:sldId id="438" r:id="rId7"/>
    <p:sldId id="453" r:id="rId8"/>
    <p:sldId id="592" r:id="rId9"/>
    <p:sldId id="593" r:id="rId10"/>
    <p:sldId id="594" r:id="rId11"/>
    <p:sldId id="451" r:id="rId12"/>
    <p:sldId id="530" r:id="rId13"/>
    <p:sldId id="532" r:id="rId14"/>
    <p:sldId id="533" r:id="rId15"/>
    <p:sldId id="534" r:id="rId16"/>
    <p:sldId id="535" r:id="rId17"/>
    <p:sldId id="536" r:id="rId18"/>
    <p:sldId id="586" r:id="rId19"/>
    <p:sldId id="537" r:id="rId20"/>
    <p:sldId id="539" r:id="rId21"/>
    <p:sldId id="540" r:id="rId22"/>
    <p:sldId id="591" r:id="rId23"/>
    <p:sldId id="541" r:id="rId24"/>
    <p:sldId id="595" r:id="rId25"/>
    <p:sldId id="542" r:id="rId26"/>
    <p:sldId id="583" r:id="rId27"/>
    <p:sldId id="543" r:id="rId28"/>
    <p:sldId id="544" r:id="rId29"/>
    <p:sldId id="596" r:id="rId30"/>
    <p:sldId id="545" r:id="rId31"/>
    <p:sldId id="546" r:id="rId32"/>
    <p:sldId id="597" r:id="rId33"/>
    <p:sldId id="598" r:id="rId34"/>
    <p:sldId id="599" r:id="rId35"/>
    <p:sldId id="600" r:id="rId36"/>
    <p:sldId id="601" r:id="rId37"/>
    <p:sldId id="604" r:id="rId38"/>
    <p:sldId id="605" r:id="rId39"/>
    <p:sldId id="602" r:id="rId40"/>
    <p:sldId id="606" r:id="rId41"/>
    <p:sldId id="607" r:id="rId42"/>
    <p:sldId id="609" r:id="rId43"/>
    <p:sldId id="610" r:id="rId44"/>
    <p:sldId id="611" r:id="rId45"/>
    <p:sldId id="612" r:id="rId46"/>
    <p:sldId id="613" r:id="rId47"/>
    <p:sldId id="614" r:id="rId48"/>
    <p:sldId id="615" r:id="rId49"/>
    <p:sldId id="616" r:id="rId50"/>
    <p:sldId id="618" r:id="rId51"/>
    <p:sldId id="619" r:id="rId52"/>
    <p:sldId id="620" r:id="rId53"/>
    <p:sldId id="621" r:id="rId54"/>
    <p:sldId id="622" r:id="rId55"/>
    <p:sldId id="623" r:id="rId56"/>
    <p:sldId id="624" r:id="rId57"/>
    <p:sldId id="625" r:id="rId58"/>
    <p:sldId id="626" r:id="rId59"/>
    <p:sldId id="627" r:id="rId60"/>
    <p:sldId id="628" r:id="rId61"/>
    <p:sldId id="629" r:id="rId62"/>
  </p:sldIdLst>
  <p:sldSz cx="6858000" cy="9144000" type="screen4x3"/>
  <p:notesSz cx="6797675" cy="9926638"/>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152" userDrawn="1">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2CA"/>
    <a:srgbClr val="FF612F"/>
    <a:srgbClr val="ED7D31"/>
    <a:srgbClr val="000000"/>
    <a:srgbClr val="030509"/>
    <a:srgbClr val="FFFEC6"/>
    <a:srgbClr val="04070C"/>
    <a:srgbClr val="FAEDCC"/>
    <a:srgbClr val="203864"/>
    <a:srgbClr val="FF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6395" autoAdjust="0"/>
  </p:normalViewPr>
  <p:slideViewPr>
    <p:cSldViewPr>
      <p:cViewPr>
        <p:scale>
          <a:sx n="75" d="100"/>
          <a:sy n="75" d="100"/>
        </p:scale>
        <p:origin x="3114" y="420"/>
      </p:cViewPr>
      <p:guideLst>
        <p:guide orient="horz" pos="3152"/>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3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159747" name="Rectangle 3"/>
          <p:cNvSpPr>
            <a:spLocks noGrp="1" noChangeArrowheads="1"/>
          </p:cNvSpPr>
          <p:nvPr>
            <p:ph type="dt" sz="quarter"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159748" name="Rectangle 4"/>
          <p:cNvSpPr>
            <a:spLocks noGrp="1" noChangeArrowheads="1"/>
          </p:cNvSpPr>
          <p:nvPr>
            <p:ph type="ftr" sz="quarter" idx="2"/>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159749" name="Rectangle 5"/>
          <p:cNvSpPr>
            <a:spLocks noGrp="1" noChangeArrowheads="1"/>
          </p:cNvSpPr>
          <p:nvPr>
            <p:ph type="sldNum" sz="quarter" idx="3"/>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3AA155A-1123-4F7E-8C23-26D0AFFE3A7F}" type="slidenum">
              <a:rPr lang="en-GB" altLang="en-US"/>
              <a:pPr/>
              <a:t>‹#›</a:t>
            </a:fld>
            <a:endParaRPr lang="en-GB" altLang="en-US"/>
          </a:p>
        </p:txBody>
      </p:sp>
    </p:spTree>
    <p:extLst>
      <p:ext uri="{BB962C8B-B14F-4D97-AF65-F5344CB8AC3E}">
        <p14:creationId xmlns:p14="http://schemas.microsoft.com/office/powerpoint/2010/main" val="290984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4099"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63492" name="Rectangle 4"/>
          <p:cNvSpPr>
            <a:spLocks noGrp="1" noRot="1" noChangeAspect="1" noChangeArrowheads="1" noTextEdit="1"/>
          </p:cNvSpPr>
          <p:nvPr>
            <p:ph type="sldImg" idx="2"/>
          </p:nvPr>
        </p:nvSpPr>
        <p:spPr bwMode="auto">
          <a:xfrm>
            <a:off x="2003425" y="744538"/>
            <a:ext cx="27908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4103"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6E82091-1C81-45A9-8E73-11066AF777B4}" type="slidenum">
              <a:rPr lang="en-GB" altLang="en-US"/>
              <a:pPr/>
              <a:t>‹#›</a:t>
            </a:fld>
            <a:endParaRPr lang="en-GB" altLang="en-US"/>
          </a:p>
        </p:txBody>
      </p:sp>
    </p:spTree>
    <p:extLst>
      <p:ext uri="{BB962C8B-B14F-4D97-AF65-F5344CB8AC3E}">
        <p14:creationId xmlns:p14="http://schemas.microsoft.com/office/powerpoint/2010/main" val="6368081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DA65F1-1AA2-40AC-8D3A-BC105C850E44}" type="slidenum">
              <a:rPr lang="en-GB" altLang="en-US"/>
              <a:pPr eaLnBrk="1" hangingPunct="1"/>
              <a:t>1</a:t>
            </a:fld>
            <a:endParaRPr lang="en-GB"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591917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38</a:t>
            </a:fld>
            <a:endParaRPr lang="en-GB" altLang="en-US"/>
          </a:p>
        </p:txBody>
      </p:sp>
    </p:spTree>
    <p:extLst>
      <p:ext uri="{BB962C8B-B14F-4D97-AF65-F5344CB8AC3E}">
        <p14:creationId xmlns:p14="http://schemas.microsoft.com/office/powerpoint/2010/main" val="4962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39</a:t>
            </a:fld>
            <a:endParaRPr lang="en-GB" altLang="en-US"/>
          </a:p>
        </p:txBody>
      </p:sp>
    </p:spTree>
    <p:extLst>
      <p:ext uri="{BB962C8B-B14F-4D97-AF65-F5344CB8AC3E}">
        <p14:creationId xmlns:p14="http://schemas.microsoft.com/office/powerpoint/2010/main" val="80334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40</a:t>
            </a:fld>
            <a:endParaRPr lang="en-GB" altLang="en-US"/>
          </a:p>
        </p:txBody>
      </p:sp>
    </p:spTree>
    <p:extLst>
      <p:ext uri="{BB962C8B-B14F-4D97-AF65-F5344CB8AC3E}">
        <p14:creationId xmlns:p14="http://schemas.microsoft.com/office/powerpoint/2010/main" val="238905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41</a:t>
            </a:fld>
            <a:endParaRPr lang="en-GB" altLang="en-US"/>
          </a:p>
        </p:txBody>
      </p:sp>
    </p:spTree>
    <p:extLst>
      <p:ext uri="{BB962C8B-B14F-4D97-AF65-F5344CB8AC3E}">
        <p14:creationId xmlns:p14="http://schemas.microsoft.com/office/powerpoint/2010/main" val="2553727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42</a:t>
            </a:fld>
            <a:endParaRPr lang="en-GB" altLang="en-US"/>
          </a:p>
        </p:txBody>
      </p:sp>
    </p:spTree>
    <p:extLst>
      <p:ext uri="{BB962C8B-B14F-4D97-AF65-F5344CB8AC3E}">
        <p14:creationId xmlns:p14="http://schemas.microsoft.com/office/powerpoint/2010/main" val="988124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43</a:t>
            </a:fld>
            <a:endParaRPr lang="en-GB" altLang="en-US"/>
          </a:p>
        </p:txBody>
      </p:sp>
    </p:spTree>
    <p:extLst>
      <p:ext uri="{BB962C8B-B14F-4D97-AF65-F5344CB8AC3E}">
        <p14:creationId xmlns:p14="http://schemas.microsoft.com/office/powerpoint/2010/main" val="3566819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44</a:t>
            </a:fld>
            <a:endParaRPr lang="en-GB" altLang="en-US"/>
          </a:p>
        </p:txBody>
      </p:sp>
    </p:spTree>
    <p:extLst>
      <p:ext uri="{BB962C8B-B14F-4D97-AF65-F5344CB8AC3E}">
        <p14:creationId xmlns:p14="http://schemas.microsoft.com/office/powerpoint/2010/main" val="3876986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45</a:t>
            </a:fld>
            <a:endParaRPr lang="en-GB" altLang="en-US"/>
          </a:p>
        </p:txBody>
      </p:sp>
    </p:spTree>
    <p:extLst>
      <p:ext uri="{BB962C8B-B14F-4D97-AF65-F5344CB8AC3E}">
        <p14:creationId xmlns:p14="http://schemas.microsoft.com/office/powerpoint/2010/main" val="1655899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46</a:t>
            </a:fld>
            <a:endParaRPr lang="en-GB" altLang="en-US"/>
          </a:p>
        </p:txBody>
      </p:sp>
    </p:spTree>
    <p:extLst>
      <p:ext uri="{BB962C8B-B14F-4D97-AF65-F5344CB8AC3E}">
        <p14:creationId xmlns:p14="http://schemas.microsoft.com/office/powerpoint/2010/main" val="3181020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47</a:t>
            </a:fld>
            <a:endParaRPr lang="en-GB" altLang="en-US"/>
          </a:p>
        </p:txBody>
      </p:sp>
    </p:spTree>
    <p:extLst>
      <p:ext uri="{BB962C8B-B14F-4D97-AF65-F5344CB8AC3E}">
        <p14:creationId xmlns:p14="http://schemas.microsoft.com/office/powerpoint/2010/main" val="3775467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3</a:t>
            </a:fld>
            <a:endParaRPr lang="en-GB" altLang="en-US"/>
          </a:p>
        </p:txBody>
      </p:sp>
    </p:spTree>
    <p:extLst>
      <p:ext uri="{BB962C8B-B14F-4D97-AF65-F5344CB8AC3E}">
        <p14:creationId xmlns:p14="http://schemas.microsoft.com/office/powerpoint/2010/main" val="1818637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48</a:t>
            </a:fld>
            <a:endParaRPr lang="en-GB" altLang="en-US"/>
          </a:p>
        </p:txBody>
      </p:sp>
    </p:spTree>
    <p:extLst>
      <p:ext uri="{BB962C8B-B14F-4D97-AF65-F5344CB8AC3E}">
        <p14:creationId xmlns:p14="http://schemas.microsoft.com/office/powerpoint/2010/main" val="3657599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49</a:t>
            </a:fld>
            <a:endParaRPr lang="en-GB" altLang="en-US"/>
          </a:p>
        </p:txBody>
      </p:sp>
    </p:spTree>
    <p:extLst>
      <p:ext uri="{BB962C8B-B14F-4D97-AF65-F5344CB8AC3E}">
        <p14:creationId xmlns:p14="http://schemas.microsoft.com/office/powerpoint/2010/main" val="816576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50</a:t>
            </a:fld>
            <a:endParaRPr lang="en-GB" altLang="en-US"/>
          </a:p>
        </p:txBody>
      </p:sp>
    </p:spTree>
    <p:extLst>
      <p:ext uri="{BB962C8B-B14F-4D97-AF65-F5344CB8AC3E}">
        <p14:creationId xmlns:p14="http://schemas.microsoft.com/office/powerpoint/2010/main" val="2279845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51</a:t>
            </a:fld>
            <a:endParaRPr lang="en-GB" altLang="en-US"/>
          </a:p>
        </p:txBody>
      </p:sp>
    </p:spTree>
    <p:extLst>
      <p:ext uri="{BB962C8B-B14F-4D97-AF65-F5344CB8AC3E}">
        <p14:creationId xmlns:p14="http://schemas.microsoft.com/office/powerpoint/2010/main" val="3638751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52</a:t>
            </a:fld>
            <a:endParaRPr lang="en-GB" altLang="en-US"/>
          </a:p>
        </p:txBody>
      </p:sp>
    </p:spTree>
    <p:extLst>
      <p:ext uri="{BB962C8B-B14F-4D97-AF65-F5344CB8AC3E}">
        <p14:creationId xmlns:p14="http://schemas.microsoft.com/office/powerpoint/2010/main" val="4251443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53</a:t>
            </a:fld>
            <a:endParaRPr lang="en-GB" altLang="en-US"/>
          </a:p>
        </p:txBody>
      </p:sp>
    </p:spTree>
    <p:extLst>
      <p:ext uri="{BB962C8B-B14F-4D97-AF65-F5344CB8AC3E}">
        <p14:creationId xmlns:p14="http://schemas.microsoft.com/office/powerpoint/2010/main" val="4078181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54</a:t>
            </a:fld>
            <a:endParaRPr lang="en-GB" altLang="en-US"/>
          </a:p>
        </p:txBody>
      </p:sp>
    </p:spTree>
    <p:extLst>
      <p:ext uri="{BB962C8B-B14F-4D97-AF65-F5344CB8AC3E}">
        <p14:creationId xmlns:p14="http://schemas.microsoft.com/office/powerpoint/2010/main" val="1956163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55</a:t>
            </a:fld>
            <a:endParaRPr lang="en-GB" altLang="en-US"/>
          </a:p>
        </p:txBody>
      </p:sp>
    </p:spTree>
    <p:extLst>
      <p:ext uri="{BB962C8B-B14F-4D97-AF65-F5344CB8AC3E}">
        <p14:creationId xmlns:p14="http://schemas.microsoft.com/office/powerpoint/2010/main" val="106923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56</a:t>
            </a:fld>
            <a:endParaRPr lang="en-GB" altLang="en-US"/>
          </a:p>
        </p:txBody>
      </p:sp>
    </p:spTree>
    <p:extLst>
      <p:ext uri="{BB962C8B-B14F-4D97-AF65-F5344CB8AC3E}">
        <p14:creationId xmlns:p14="http://schemas.microsoft.com/office/powerpoint/2010/main" val="594444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57</a:t>
            </a:fld>
            <a:endParaRPr lang="en-GB" altLang="en-US"/>
          </a:p>
        </p:txBody>
      </p:sp>
    </p:spTree>
    <p:extLst>
      <p:ext uri="{BB962C8B-B14F-4D97-AF65-F5344CB8AC3E}">
        <p14:creationId xmlns:p14="http://schemas.microsoft.com/office/powerpoint/2010/main" val="4179208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5</a:t>
            </a:fld>
            <a:endParaRPr lang="en-GB" altLang="en-US"/>
          </a:p>
        </p:txBody>
      </p:sp>
    </p:spTree>
    <p:extLst>
      <p:ext uri="{BB962C8B-B14F-4D97-AF65-F5344CB8AC3E}">
        <p14:creationId xmlns:p14="http://schemas.microsoft.com/office/powerpoint/2010/main" val="2389586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58</a:t>
            </a:fld>
            <a:endParaRPr lang="en-GB" altLang="en-US"/>
          </a:p>
        </p:txBody>
      </p:sp>
    </p:spTree>
    <p:extLst>
      <p:ext uri="{BB962C8B-B14F-4D97-AF65-F5344CB8AC3E}">
        <p14:creationId xmlns:p14="http://schemas.microsoft.com/office/powerpoint/2010/main" val="2549024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12</a:t>
            </a:fld>
            <a:endParaRPr lang="en-GB" altLang="en-US"/>
          </a:p>
        </p:txBody>
      </p:sp>
    </p:spTree>
    <p:extLst>
      <p:ext uri="{BB962C8B-B14F-4D97-AF65-F5344CB8AC3E}">
        <p14:creationId xmlns:p14="http://schemas.microsoft.com/office/powerpoint/2010/main" val="2206491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6E82091-1C81-45A9-8E73-11066AF777B4}" type="slidenum">
              <a:rPr lang="en-GB" altLang="en-US" smtClean="0"/>
              <a:pPr/>
              <a:t>24</a:t>
            </a:fld>
            <a:endParaRPr lang="en-GB" altLang="en-US"/>
          </a:p>
        </p:txBody>
      </p:sp>
    </p:spTree>
    <p:extLst>
      <p:ext uri="{BB962C8B-B14F-4D97-AF65-F5344CB8AC3E}">
        <p14:creationId xmlns:p14="http://schemas.microsoft.com/office/powerpoint/2010/main" val="408516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34</a:t>
            </a:fld>
            <a:endParaRPr lang="en-GB" altLang="en-US"/>
          </a:p>
        </p:txBody>
      </p:sp>
    </p:spTree>
    <p:extLst>
      <p:ext uri="{BB962C8B-B14F-4D97-AF65-F5344CB8AC3E}">
        <p14:creationId xmlns:p14="http://schemas.microsoft.com/office/powerpoint/2010/main" val="1746232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35</a:t>
            </a:fld>
            <a:endParaRPr lang="en-GB" altLang="en-US"/>
          </a:p>
        </p:txBody>
      </p:sp>
    </p:spTree>
    <p:extLst>
      <p:ext uri="{BB962C8B-B14F-4D97-AF65-F5344CB8AC3E}">
        <p14:creationId xmlns:p14="http://schemas.microsoft.com/office/powerpoint/2010/main" val="3801147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36</a:t>
            </a:fld>
            <a:endParaRPr lang="en-GB" altLang="en-US"/>
          </a:p>
        </p:txBody>
      </p:sp>
    </p:spTree>
    <p:extLst>
      <p:ext uri="{BB962C8B-B14F-4D97-AF65-F5344CB8AC3E}">
        <p14:creationId xmlns:p14="http://schemas.microsoft.com/office/powerpoint/2010/main" val="3617161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E82091-1C81-45A9-8E73-11066AF777B4}" type="slidenum">
              <a:rPr lang="en-GB" altLang="en-US" smtClean="0"/>
              <a:pPr/>
              <a:t>37</a:t>
            </a:fld>
            <a:endParaRPr lang="en-GB" altLang="en-US"/>
          </a:p>
        </p:txBody>
      </p:sp>
    </p:spTree>
    <p:extLst>
      <p:ext uri="{BB962C8B-B14F-4D97-AF65-F5344CB8AC3E}">
        <p14:creationId xmlns:p14="http://schemas.microsoft.com/office/powerpoint/2010/main" val="3364878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pPr/>
              <a:t>‹#›</a:t>
            </a:fld>
            <a:endParaRPr lang="en-GB" altLang="en-US"/>
          </a:p>
        </p:txBody>
      </p:sp>
    </p:spTree>
    <p:extLst>
      <p:ext uri="{BB962C8B-B14F-4D97-AF65-F5344CB8AC3E}">
        <p14:creationId xmlns:p14="http://schemas.microsoft.com/office/powerpoint/2010/main" val="1966332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pPr/>
              <a:t>‹#›</a:t>
            </a:fld>
            <a:endParaRPr lang="en-GB" altLang="en-US"/>
          </a:p>
        </p:txBody>
      </p:sp>
    </p:spTree>
    <p:extLst>
      <p:ext uri="{BB962C8B-B14F-4D97-AF65-F5344CB8AC3E}">
        <p14:creationId xmlns:p14="http://schemas.microsoft.com/office/powerpoint/2010/main" val="2165784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pPr/>
              <a:t>‹#›</a:t>
            </a:fld>
            <a:endParaRPr lang="en-GB" altLang="en-US"/>
          </a:p>
        </p:txBody>
      </p:sp>
    </p:spTree>
    <p:extLst>
      <p:ext uri="{BB962C8B-B14F-4D97-AF65-F5344CB8AC3E}">
        <p14:creationId xmlns:p14="http://schemas.microsoft.com/office/powerpoint/2010/main" val="2768168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18596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90599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63853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3528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1849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30308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1070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08536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pPr/>
              <a:t>‹#›</a:t>
            </a:fld>
            <a:endParaRPr lang="en-GB" altLang="en-US"/>
          </a:p>
        </p:txBody>
      </p:sp>
    </p:spTree>
    <p:extLst>
      <p:ext uri="{BB962C8B-B14F-4D97-AF65-F5344CB8AC3E}">
        <p14:creationId xmlns:p14="http://schemas.microsoft.com/office/powerpoint/2010/main" val="3461775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94971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21205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FA9F171-9D58-42E8-8EE2-6F6DCC4D89C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92476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737E3B-7B14-4474-8386-57FC264108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075711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B665DA-344C-4C7B-92F8-A0C1DB1998D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083187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532727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19454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65387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43941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0522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391CE1FA-769F-48A4-B2F5-E9BECCA78F85}" type="slidenum">
              <a:rPr lang="en-GB" altLang="en-US"/>
              <a:pPr/>
              <a:t>‹#›</a:t>
            </a:fld>
            <a:endParaRPr lang="en-GB" altLang="en-US"/>
          </a:p>
        </p:txBody>
      </p:sp>
    </p:spTree>
    <p:extLst>
      <p:ext uri="{BB962C8B-B14F-4D97-AF65-F5344CB8AC3E}">
        <p14:creationId xmlns:p14="http://schemas.microsoft.com/office/powerpoint/2010/main" val="2336333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64471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03238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0D45D1-97FF-45F8-8B80-856B80352E7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593048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7621D79-F5F1-4398-A675-F2F8C8432CD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1545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9CD0EBE2-A0D2-4F25-9D8C-7D6A090856B5}" type="slidenum">
              <a:rPr lang="en-GB" altLang="en-US"/>
              <a:pPr/>
              <a:t>‹#›</a:t>
            </a:fld>
            <a:endParaRPr lang="en-GB" altLang="en-US"/>
          </a:p>
        </p:txBody>
      </p:sp>
    </p:spTree>
    <p:extLst>
      <p:ext uri="{BB962C8B-B14F-4D97-AF65-F5344CB8AC3E}">
        <p14:creationId xmlns:p14="http://schemas.microsoft.com/office/powerpoint/2010/main" val="2021250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fld id="{A70CCB19-B0E9-4DC5-8C6D-598603071137}" type="slidenum">
              <a:rPr lang="en-GB" altLang="en-US"/>
              <a:pPr/>
              <a:t>‹#›</a:t>
            </a:fld>
            <a:endParaRPr lang="en-GB" altLang="en-US"/>
          </a:p>
        </p:txBody>
      </p:sp>
    </p:spTree>
    <p:extLst>
      <p:ext uri="{BB962C8B-B14F-4D97-AF65-F5344CB8AC3E}">
        <p14:creationId xmlns:p14="http://schemas.microsoft.com/office/powerpoint/2010/main" val="861355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1ADA0D1B-787C-4C9A-86FA-21C7100F31A1}" type="slidenum">
              <a:rPr lang="en-GB" altLang="en-US"/>
              <a:pPr/>
              <a:t>‹#›</a:t>
            </a:fld>
            <a:endParaRPr lang="en-GB" altLang="en-US"/>
          </a:p>
        </p:txBody>
      </p:sp>
    </p:spTree>
    <p:extLst>
      <p:ext uri="{BB962C8B-B14F-4D97-AF65-F5344CB8AC3E}">
        <p14:creationId xmlns:p14="http://schemas.microsoft.com/office/powerpoint/2010/main" val="40451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fld id="{7BBAA6A7-2E61-4DA3-991F-C82CA38719C7}" type="slidenum">
              <a:rPr lang="en-GB" altLang="en-US"/>
              <a:pPr/>
              <a:t>‹#›</a:t>
            </a:fld>
            <a:endParaRPr lang="en-GB" altLang="en-US"/>
          </a:p>
        </p:txBody>
      </p:sp>
    </p:spTree>
    <p:extLst>
      <p:ext uri="{BB962C8B-B14F-4D97-AF65-F5344CB8AC3E}">
        <p14:creationId xmlns:p14="http://schemas.microsoft.com/office/powerpoint/2010/main" val="56271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4B5F43C4-4A1C-46E7-AC83-B2DBC48B2FD0}" type="slidenum">
              <a:rPr lang="en-GB" altLang="en-US"/>
              <a:pPr/>
              <a:t>‹#›</a:t>
            </a:fld>
            <a:endParaRPr lang="en-GB" altLang="en-US"/>
          </a:p>
        </p:txBody>
      </p:sp>
    </p:spTree>
    <p:extLst>
      <p:ext uri="{BB962C8B-B14F-4D97-AF65-F5344CB8AC3E}">
        <p14:creationId xmlns:p14="http://schemas.microsoft.com/office/powerpoint/2010/main" val="143337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873E7245-7BE6-4A0F-94A6-256A8F3855F6}" type="slidenum">
              <a:rPr lang="en-GB" altLang="en-US"/>
              <a:pPr/>
              <a:t>‹#›</a:t>
            </a:fld>
            <a:endParaRPr lang="en-GB" altLang="en-US"/>
          </a:p>
        </p:txBody>
      </p:sp>
    </p:spTree>
    <p:extLst>
      <p:ext uri="{BB962C8B-B14F-4D97-AF65-F5344CB8AC3E}">
        <p14:creationId xmlns:p14="http://schemas.microsoft.com/office/powerpoint/2010/main" val="2929326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315193E-B882-4D4A-A08C-5FE85955E6BB}" type="slidenum">
              <a:rPr lang="en-GB" altLang="en-US"/>
              <a:pPr/>
              <a:t>‹#›</a:t>
            </a:fld>
            <a:endParaRPr lang="en-GB" altLang="en-US"/>
          </a:p>
        </p:txBody>
      </p:sp>
      <p:sp>
        <p:nvSpPr>
          <p:cNvPr id="2" name="Rectangle 1"/>
          <p:cNvSpPr/>
          <p:nvPr userDrawn="1"/>
        </p:nvSpPr>
        <p:spPr>
          <a:xfrm>
            <a:off x="0" y="-12061848"/>
            <a:ext cx="194310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0" y="19621672"/>
            <a:ext cx="194310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8FA9F171-9D58-42E8-8EE2-6F6DCC4D89CC}" type="slidenum">
              <a:rPr lang="en-GB" smtClean="0">
                <a:solidFill>
                  <a:prstClr val="black">
                    <a:tint val="75000"/>
                  </a:prstClr>
                </a:solidFill>
                <a:latin typeface="Calibri" panose="020F0502020204030204"/>
              </a:rPr>
              <a:pPr fontAlgn="auto">
                <a:spcBef>
                  <a:spcPts val="0"/>
                </a:spcBef>
                <a:spcAft>
                  <a:spcPts val="0"/>
                </a:spcAft>
              </a:pPr>
              <a:t>‹#›</a:t>
            </a:fld>
            <a:endParaRPr lang="en-GB">
              <a:solidFill>
                <a:prstClr val="black">
                  <a:tint val="75000"/>
                </a:prstClr>
              </a:solidFill>
              <a:latin typeface="Calibri" panose="020F0502020204030204"/>
            </a:endParaRPr>
          </a:p>
        </p:txBody>
      </p:sp>
      <p:sp>
        <p:nvSpPr>
          <p:cNvPr id="7" name="Rectangle 6"/>
          <p:cNvSpPr/>
          <p:nvPr userDrawn="1"/>
        </p:nvSpPr>
        <p:spPr>
          <a:xfrm>
            <a:off x="0" y="-12061848"/>
            <a:ext cx="194310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0" y="19621672"/>
            <a:ext cx="194310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3806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42900" y="366713"/>
            <a:ext cx="6172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2051" name="Rectangle 3"/>
          <p:cNvSpPr>
            <a:spLocks noGrp="1" noChangeArrowheads="1"/>
          </p:cNvSpPr>
          <p:nvPr>
            <p:ph type="body" idx="1"/>
          </p:nvPr>
        </p:nvSpPr>
        <p:spPr bwMode="auto">
          <a:xfrm>
            <a:off x="342900" y="2133600"/>
            <a:ext cx="6172200" cy="6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solidFill>
                <a:srgbClr val="000000"/>
              </a:solidFill>
              <a:latin typeface="Arial"/>
            </a:endParaRPr>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solidFill>
                <a:srgbClr val="000000"/>
              </a:solidFill>
              <a:latin typeface="Arial"/>
            </a:endParaRPr>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315193E-B882-4D4A-A08C-5FE85955E6BB}" type="slidenum">
              <a:rPr lang="en-GB" altLang="en-US">
                <a:solidFill>
                  <a:srgbClr val="000000"/>
                </a:solidFill>
                <a:latin typeface="Arial"/>
              </a:rPr>
              <a:pPr/>
              <a:t>‹#›</a:t>
            </a:fld>
            <a:endParaRPr lang="en-GB" altLang="en-US">
              <a:solidFill>
                <a:srgbClr val="000000"/>
              </a:solidFill>
              <a:latin typeface="Arial"/>
            </a:endParaRPr>
          </a:p>
        </p:txBody>
      </p:sp>
      <p:sp>
        <p:nvSpPr>
          <p:cNvPr id="7" name="Rectangle 6"/>
          <p:cNvSpPr/>
          <p:nvPr userDrawn="1"/>
        </p:nvSpPr>
        <p:spPr>
          <a:xfrm>
            <a:off x="0" y="-12061848"/>
            <a:ext cx="194310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0" y="19621672"/>
            <a:ext cx="1943100"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662187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18" Type="http://schemas.microsoft.com/office/2007/relationships/hdphoto" Target="../media/hdphoto6.wdp"/><Relationship Id="rId26" Type="http://schemas.microsoft.com/office/2007/relationships/hdphoto" Target="../media/hdphoto9.wdp"/><Relationship Id="rId3" Type="http://schemas.openxmlformats.org/officeDocument/2006/relationships/image" Target="../media/image1.png"/><Relationship Id="rId21" Type="http://schemas.openxmlformats.org/officeDocument/2006/relationships/image" Target="../media/image13.png"/><Relationship Id="rId7" Type="http://schemas.openxmlformats.org/officeDocument/2006/relationships/image" Target="../media/image4.png"/><Relationship Id="rId12" Type="http://schemas.openxmlformats.org/officeDocument/2006/relationships/image" Target="../media/image7.png"/><Relationship Id="rId17" Type="http://schemas.openxmlformats.org/officeDocument/2006/relationships/image" Target="../media/image10.png"/><Relationship Id="rId25" Type="http://schemas.openxmlformats.org/officeDocument/2006/relationships/image" Target="../media/image15.png"/><Relationship Id="rId2" Type="http://schemas.openxmlformats.org/officeDocument/2006/relationships/notesSlide" Target="../notesSlides/notesSlide1.xml"/><Relationship Id="rId16" Type="http://schemas.microsoft.com/office/2007/relationships/hdphoto" Target="../media/hdphoto5.wdp"/><Relationship Id="rId20" Type="http://schemas.openxmlformats.org/officeDocument/2006/relationships/image" Target="../media/image12.png"/><Relationship Id="rId29"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24" Type="http://schemas.microsoft.com/office/2007/relationships/hdphoto" Target="../media/hdphoto8.wdp"/><Relationship Id="rId5" Type="http://schemas.openxmlformats.org/officeDocument/2006/relationships/image" Target="../media/image3.png"/><Relationship Id="rId15" Type="http://schemas.openxmlformats.org/officeDocument/2006/relationships/image" Target="../media/image9.png"/><Relationship Id="rId23" Type="http://schemas.openxmlformats.org/officeDocument/2006/relationships/image" Target="../media/image14.png"/><Relationship Id="rId28" Type="http://schemas.openxmlformats.org/officeDocument/2006/relationships/image" Target="../media/image17.png"/><Relationship Id="rId10" Type="http://schemas.openxmlformats.org/officeDocument/2006/relationships/image" Target="../media/image6.gif"/><Relationship Id="rId19" Type="http://schemas.openxmlformats.org/officeDocument/2006/relationships/image" Target="../media/image11.png"/><Relationship Id="rId4" Type="http://schemas.openxmlformats.org/officeDocument/2006/relationships/image" Target="../media/image2.png"/><Relationship Id="rId9" Type="http://schemas.microsoft.com/office/2007/relationships/hdphoto" Target="../media/hdphoto2.wdp"/><Relationship Id="rId14" Type="http://schemas.microsoft.com/office/2007/relationships/hdphoto" Target="../media/hdphoto4.wdp"/><Relationship Id="rId22" Type="http://schemas.microsoft.com/office/2007/relationships/hdphoto" Target="../media/hdphoto7.wdp"/><Relationship Id="rId27" Type="http://schemas.openxmlformats.org/officeDocument/2006/relationships/image" Target="../media/image16.png"/><Relationship Id="rId30"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png"/></Relationships>
</file>

<file path=ppt/slides/_rels/slide1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96.png"/><Relationship Id="rId3" Type="http://schemas.microsoft.com/office/2007/relationships/hdphoto" Target="../media/hdphoto10.wdp"/><Relationship Id="rId7" Type="http://schemas.openxmlformats.org/officeDocument/2006/relationships/image" Target="../media/image95.tiff"/><Relationship Id="rId2"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94.png"/><Relationship Id="rId5" Type="http://schemas.microsoft.com/office/2007/relationships/hdphoto" Target="../media/hdphoto11.wdp"/><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image" Target="../media/image101.tiff"/><Relationship Id="rId1" Type="http://schemas.openxmlformats.org/officeDocument/2006/relationships/slideLayout" Target="../slideLayouts/slideLayout6.xml"/><Relationship Id="rId5" Type="http://schemas.microsoft.com/office/2007/relationships/hdphoto" Target="../media/hdphoto12.wdp"/><Relationship Id="rId4" Type="http://schemas.openxmlformats.org/officeDocument/2006/relationships/image" Target="../media/image103.png"/></Relationships>
</file>

<file path=ppt/slides/_rels/slide2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08.tiff"/><Relationship Id="rId1" Type="http://schemas.openxmlformats.org/officeDocument/2006/relationships/slideLayout" Target="../slideLayouts/slideLayout6.xml"/><Relationship Id="rId4" Type="http://schemas.openxmlformats.org/officeDocument/2006/relationships/image" Target="../media/image110.png"/></Relationships>
</file>

<file path=ppt/slides/_rels/slide2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2.tiff"/><Relationship Id="rId2" Type="http://schemas.openxmlformats.org/officeDocument/2006/relationships/image" Target="../media/image121.tiff"/><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31.xml.rels><?xml version="1.0" encoding="UTF-8" standalone="yes"?>
<Relationships xmlns="http://schemas.openxmlformats.org/package/2006/relationships"><Relationship Id="rId3" Type="http://schemas.openxmlformats.org/officeDocument/2006/relationships/image" Target="../media/image125.tiff"/><Relationship Id="rId2" Type="http://schemas.openxmlformats.org/officeDocument/2006/relationships/image" Target="../media/image124.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26.png"/><Relationship Id="rId1" Type="http://schemas.openxmlformats.org/officeDocument/2006/relationships/slideLayout" Target="../slideLayouts/slideLayout6.xml"/><Relationship Id="rId6" Type="http://schemas.openxmlformats.org/officeDocument/2006/relationships/image" Target="../media/image129.png"/><Relationship Id="rId5" Type="http://schemas.openxmlformats.org/officeDocument/2006/relationships/image" Target="../media/image128.tiff"/><Relationship Id="rId4" Type="http://schemas.openxmlformats.org/officeDocument/2006/relationships/image" Target="../media/image127.tiff"/></Relationships>
</file>

<file path=ppt/slides/_rels/slide33.xml.rels><?xml version="1.0" encoding="UTF-8" standalone="yes"?>
<Relationships xmlns="http://schemas.openxmlformats.org/package/2006/relationships"><Relationship Id="rId8" Type="http://schemas.openxmlformats.org/officeDocument/2006/relationships/image" Target="../media/image134.tiff"/><Relationship Id="rId3" Type="http://schemas.microsoft.com/office/2007/relationships/hdphoto" Target="../media/hdphoto14.wdp"/><Relationship Id="rId7" Type="http://schemas.openxmlformats.org/officeDocument/2006/relationships/image" Target="../media/image133.tiff"/><Relationship Id="rId12" Type="http://schemas.openxmlformats.org/officeDocument/2006/relationships/image" Target="../media/image138.png"/><Relationship Id="rId2" Type="http://schemas.openxmlformats.org/officeDocument/2006/relationships/image" Target="../media/image130.png"/><Relationship Id="rId1" Type="http://schemas.openxmlformats.org/officeDocument/2006/relationships/slideLayout" Target="../slideLayouts/slideLayout6.xml"/><Relationship Id="rId6" Type="http://schemas.openxmlformats.org/officeDocument/2006/relationships/image" Target="../media/image132.jpeg"/><Relationship Id="rId11" Type="http://schemas.openxmlformats.org/officeDocument/2006/relationships/image" Target="../media/image137.png"/><Relationship Id="rId5" Type="http://schemas.microsoft.com/office/2007/relationships/hdphoto" Target="../media/hdphoto15.wdp"/><Relationship Id="rId10" Type="http://schemas.openxmlformats.org/officeDocument/2006/relationships/image" Target="../media/image136.png"/><Relationship Id="rId4" Type="http://schemas.openxmlformats.org/officeDocument/2006/relationships/image" Target="../media/image131.png"/><Relationship Id="rId9" Type="http://schemas.openxmlformats.org/officeDocument/2006/relationships/image" Target="../media/image135.tiff"/></Relationships>
</file>

<file path=ppt/slides/_rels/slide34.xml.rels><?xml version="1.0" encoding="UTF-8" standalone="yes"?>
<Relationships xmlns="http://schemas.openxmlformats.org/package/2006/relationships"><Relationship Id="rId3" Type="http://schemas.openxmlformats.org/officeDocument/2006/relationships/image" Target="../media/image139.tiff"/><Relationship Id="rId7" Type="http://schemas.openxmlformats.org/officeDocument/2006/relationships/image" Target="../media/image14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1.png"/><Relationship Id="rId5" Type="http://schemas.microsoft.com/office/2007/relationships/hdphoto" Target="../media/hdphoto16.wdp"/><Relationship Id="rId4" Type="http://schemas.openxmlformats.org/officeDocument/2006/relationships/image" Target="../media/image140.png"/></Relationships>
</file>

<file path=ppt/slides/_rels/slide35.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5.tiff"/><Relationship Id="rId5" Type="http://schemas.openxmlformats.org/officeDocument/2006/relationships/image" Target="../media/image144.tiff"/><Relationship Id="rId4" Type="http://schemas.microsoft.com/office/2007/relationships/hdphoto" Target="../media/hdphoto17.wdp"/></Relationships>
</file>

<file path=ppt/slides/_rels/slide36.xml.rels><?xml version="1.0" encoding="UTF-8" standalone="yes"?>
<Relationships xmlns="http://schemas.openxmlformats.org/package/2006/relationships"><Relationship Id="rId3" Type="http://schemas.openxmlformats.org/officeDocument/2006/relationships/image" Target="../media/image147.tif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50.gif"/><Relationship Id="rId4" Type="http://schemas.openxmlformats.org/officeDocument/2006/relationships/image" Target="../media/image149.gif"/></Relationships>
</file>

<file path=ppt/slides/_rels/slide3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53.tiff"/><Relationship Id="rId4" Type="http://schemas.openxmlformats.org/officeDocument/2006/relationships/image" Target="../media/image152.tiff"/></Relationships>
</file>

<file path=ppt/slides/_rels/slide39.xml.rels><?xml version="1.0" encoding="UTF-8" standalone="yes"?>
<Relationships xmlns="http://schemas.openxmlformats.org/package/2006/relationships"><Relationship Id="rId3" Type="http://schemas.openxmlformats.org/officeDocument/2006/relationships/image" Target="../media/image154.tif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55.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4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58.png"/><Relationship Id="rId4" Type="http://schemas.openxmlformats.org/officeDocument/2006/relationships/image" Target="../media/image157.tiff"/></Relationships>
</file>

<file path=ppt/slides/_rels/slide4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61.tiff"/><Relationship Id="rId4" Type="http://schemas.openxmlformats.org/officeDocument/2006/relationships/image" Target="../media/image160.jpeg"/></Relationships>
</file>

<file path=ppt/slides/_rels/slide4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64.gif"/><Relationship Id="rId4" Type="http://schemas.openxmlformats.org/officeDocument/2006/relationships/image" Target="../media/image163.gif"/></Relationships>
</file>

<file path=ppt/slides/_rels/slide4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66.png"/></Relationships>
</file>

<file path=ppt/slides/_rels/slide4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69.png"/><Relationship Id="rId4" Type="http://schemas.openxmlformats.org/officeDocument/2006/relationships/image" Target="../media/image168.png"/></Relationships>
</file>

<file path=ppt/slides/_rels/slide45.xml.rels><?xml version="1.0" encoding="UTF-8" standalone="yes"?>
<Relationships xmlns="http://schemas.openxmlformats.org/package/2006/relationships"><Relationship Id="rId3" Type="http://schemas.openxmlformats.org/officeDocument/2006/relationships/image" Target="../media/image170.gif"/><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72.tiff"/><Relationship Id="rId4" Type="http://schemas.openxmlformats.org/officeDocument/2006/relationships/image" Target="../media/image171.tiff"/></Relationships>
</file>

<file path=ppt/slides/_rels/slide46.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png"/><Relationship Id="rId3" Type="http://schemas.openxmlformats.org/officeDocument/2006/relationships/image" Target="../media/image173.png"/><Relationship Id="rId7" Type="http://schemas.openxmlformats.org/officeDocument/2006/relationships/image" Target="../media/image177.png"/><Relationship Id="rId12" Type="http://schemas.openxmlformats.org/officeDocument/2006/relationships/image" Target="../media/image18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76.png"/><Relationship Id="rId11" Type="http://schemas.openxmlformats.org/officeDocument/2006/relationships/image" Target="../media/image181.jpeg"/><Relationship Id="rId5" Type="http://schemas.openxmlformats.org/officeDocument/2006/relationships/image" Target="../media/image175.pn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png"/></Relationships>
</file>

<file path=ppt/slides/_rels/slide4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85.png"/></Relationships>
</file>

<file path=ppt/slides/_rels/slide4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gif"/></Relationships>
</file>

<file path=ppt/slides/_rels/slide4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jpe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audio" Target="../media/audio1.wav"/><Relationship Id="rId18" Type="http://schemas.openxmlformats.org/officeDocument/2006/relationships/image" Target="../media/image53.png"/><Relationship Id="rId26" Type="http://schemas.openxmlformats.org/officeDocument/2006/relationships/image" Target="../media/image60.png"/><Relationship Id="rId3" Type="http://schemas.openxmlformats.org/officeDocument/2006/relationships/image" Target="../media/image41.png"/><Relationship Id="rId21" Type="http://schemas.openxmlformats.org/officeDocument/2006/relationships/image" Target="../media/image55.png"/><Relationship Id="rId34" Type="http://schemas.openxmlformats.org/officeDocument/2006/relationships/image" Target="../media/image68.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audio" Target="../media/audio3.wav"/><Relationship Id="rId25" Type="http://schemas.openxmlformats.org/officeDocument/2006/relationships/image" Target="../media/image59.png"/><Relationship Id="rId33" Type="http://schemas.openxmlformats.org/officeDocument/2006/relationships/image" Target="../media/image67.jpeg"/><Relationship Id="rId2" Type="http://schemas.openxmlformats.org/officeDocument/2006/relationships/notesSlide" Target="../notesSlides/notesSlide3.xml"/><Relationship Id="rId16" Type="http://schemas.openxmlformats.org/officeDocument/2006/relationships/image" Target="../media/image52.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58.png"/><Relationship Id="rId32" Type="http://schemas.openxmlformats.org/officeDocument/2006/relationships/image" Target="../media/image66.jpeg"/><Relationship Id="rId5" Type="http://schemas.openxmlformats.org/officeDocument/2006/relationships/image" Target="../media/image43.png"/><Relationship Id="rId15" Type="http://schemas.openxmlformats.org/officeDocument/2006/relationships/audio" Target="../media/audio2.wav"/><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8.png"/><Relationship Id="rId19" Type="http://schemas.openxmlformats.org/officeDocument/2006/relationships/audio" Target="../media/audio4.wav"/><Relationship Id="rId31" Type="http://schemas.openxmlformats.org/officeDocument/2006/relationships/image" Target="../media/image65.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s>
</file>

<file path=ppt/slides/_rels/slide5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95.jpeg"/></Relationships>
</file>

<file path=ppt/slides/_rels/slide5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jpeg"/></Relationships>
</file>

<file path=ppt/slides/_rels/slide5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01.jpeg"/></Relationships>
</file>

<file path=ppt/slides/_rels/slide5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04.png"/><Relationship Id="rId4" Type="http://schemas.openxmlformats.org/officeDocument/2006/relationships/image" Target="../media/image203.png"/></Relationships>
</file>

<file path=ppt/slides/_rels/slide5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06.jpeg"/></Relationships>
</file>

<file path=ppt/slides/_rels/slide5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08.png"/></Relationships>
</file>

<file path=ppt/slides/_rels/slide56.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5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215.png"/><Relationship Id="rId4" Type="http://schemas.openxmlformats.org/officeDocument/2006/relationships/image" Target="../media/image214.png"/></Relationships>
</file>

<file path=ppt/slides/_rels/slide58.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png"/><Relationship Id="rId7" Type="http://schemas.openxmlformats.org/officeDocument/2006/relationships/image" Target="../media/image220.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jpeg"/></Relationships>
</file>

<file path=ppt/slides/_rels/slide59.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6.xml"/><Relationship Id="rId6" Type="http://schemas.openxmlformats.org/officeDocument/2006/relationships/image" Target="../media/image226.jpeg"/><Relationship Id="rId5" Type="http://schemas.openxmlformats.org/officeDocument/2006/relationships/image" Target="../media/image225.png"/><Relationship Id="rId4" Type="http://schemas.openxmlformats.org/officeDocument/2006/relationships/image" Target="../media/image224.png"/></Relationships>
</file>

<file path=ppt/slides/_rels/slide6.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97563" y="4779229"/>
            <a:ext cx="6343650" cy="1960562"/>
          </a:xfrm>
        </p:spPr>
        <p:txBody>
          <a:bodyPr/>
          <a:lstStyle/>
          <a:p>
            <a:pPr eaLnBrk="1" hangingPunct="1"/>
            <a:r>
              <a:rPr lang="en-GB" altLang="en-US" sz="9200" b="1" err="1">
                <a:latin typeface="Century Gothic" panose="020B0502020202020204" pitchFamily="34" charset="0"/>
              </a:rPr>
              <a:t>Espa</a:t>
            </a:r>
            <a:r>
              <a:rPr lang="en-US" altLang="en-US" sz="9200" b="1" err="1">
                <a:latin typeface="Century Gothic" panose="020B0502020202020204" pitchFamily="34" charset="0"/>
                <a:cs typeface="Arial" panose="020B0604020202020204" pitchFamily="34" charset="0"/>
              </a:rPr>
              <a:t>ñol</a:t>
            </a:r>
            <a:endParaRPr lang="en-US" altLang="en-US" sz="9200" b="1">
              <a:latin typeface="Century Gothic" panose="020B0502020202020204" pitchFamily="34" charset="0"/>
              <a:cs typeface="Arial" panose="020B0604020202020204" pitchFamily="34" charset="0"/>
            </a:endParaRPr>
          </a:p>
        </p:txBody>
      </p:sp>
      <p:sp>
        <p:nvSpPr>
          <p:cNvPr id="3075" name="Rectangle 3"/>
          <p:cNvSpPr>
            <a:spLocks noGrp="1" noChangeArrowheads="1"/>
          </p:cNvSpPr>
          <p:nvPr>
            <p:ph type="subTitle" idx="1"/>
          </p:nvPr>
        </p:nvSpPr>
        <p:spPr>
          <a:xfrm>
            <a:off x="696242" y="7007814"/>
            <a:ext cx="5537691" cy="542925"/>
          </a:xfrm>
        </p:spPr>
        <p:txBody>
          <a:bodyPr/>
          <a:lstStyle/>
          <a:p>
            <a:pPr eaLnBrk="1" hangingPunct="1">
              <a:lnSpc>
                <a:spcPct val="90000"/>
              </a:lnSpc>
            </a:pPr>
            <a:r>
              <a:rPr lang="en-GB" altLang="en-US" b="1">
                <a:latin typeface="Century Gothic" panose="020B0502020202020204" pitchFamily="34" charset="0"/>
                <a:cs typeface="Segoe UI" panose="020B0502040204020203" pitchFamily="34" charset="0"/>
              </a:rPr>
              <a:t>Year 8 Language Guide</a:t>
            </a:r>
          </a:p>
        </p:txBody>
      </p:sp>
      <p:sp>
        <p:nvSpPr>
          <p:cNvPr id="3077" name="Text Box 5"/>
          <p:cNvSpPr txBox="1">
            <a:spLocks noChangeArrowheads="1"/>
          </p:cNvSpPr>
          <p:nvPr/>
        </p:nvSpPr>
        <p:spPr bwMode="auto">
          <a:xfrm>
            <a:off x="194468" y="7582947"/>
            <a:ext cx="6408738" cy="4616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err="1">
                <a:latin typeface="Century Gothic" panose="020B0502020202020204" pitchFamily="34" charset="0"/>
                <a:cs typeface="Segoe UI" panose="020B0502040204020203" pitchFamily="34" charset="0"/>
              </a:rPr>
              <a:t>Nombre</a:t>
            </a:r>
            <a:r>
              <a:rPr lang="en-GB" altLang="en-US" sz="2400">
                <a:latin typeface="Century Gothic" panose="020B0502020202020204" pitchFamily="34" charset="0"/>
                <a:cs typeface="Segoe UI" panose="020B0502040204020203" pitchFamily="34" charset="0"/>
              </a:rPr>
              <a:t>: ………………………………………</a:t>
            </a:r>
          </a:p>
        </p:txBody>
      </p:sp>
      <p:sp>
        <p:nvSpPr>
          <p:cNvPr id="3079" name="Text Box 7"/>
          <p:cNvSpPr txBox="1">
            <a:spLocks noChangeArrowheads="1"/>
          </p:cNvSpPr>
          <p:nvPr/>
        </p:nvSpPr>
        <p:spPr bwMode="auto">
          <a:xfrm>
            <a:off x="194468" y="8186197"/>
            <a:ext cx="6408738" cy="46166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400" err="1">
                <a:latin typeface="Century Gothic" panose="020B0502020202020204" pitchFamily="34" charset="0"/>
                <a:cs typeface="Segoe UI" panose="020B0502040204020203" pitchFamily="34" charset="0"/>
              </a:rPr>
              <a:t>Profesor</a:t>
            </a:r>
            <a:r>
              <a:rPr lang="en-GB" altLang="en-US" sz="2400">
                <a:latin typeface="Century Gothic" panose="020B0502020202020204" pitchFamily="34" charset="0"/>
                <a:cs typeface="Segoe UI" panose="020B0502040204020203" pitchFamily="34" charset="0"/>
              </a:rPr>
              <a:t>/a: ……………………………………</a:t>
            </a:r>
          </a:p>
        </p:txBody>
      </p:sp>
      <p:sp>
        <p:nvSpPr>
          <p:cNvPr id="3" name="TextBox 2">
            <a:extLst>
              <a:ext uri="{FF2B5EF4-FFF2-40B4-BE49-F238E27FC236}">
                <a16:creationId xmlns:a16="http://schemas.microsoft.com/office/drawing/2014/main" id="{359911D3-CE22-BC4B-99B5-C47F5BC7480F}"/>
              </a:ext>
            </a:extLst>
          </p:cNvPr>
          <p:cNvSpPr txBox="1"/>
          <p:nvPr/>
        </p:nvSpPr>
        <p:spPr>
          <a:xfrm>
            <a:off x="128949" y="8887974"/>
            <a:ext cx="2371009" cy="276999"/>
          </a:xfrm>
          <a:prstGeom prst="rect">
            <a:avLst/>
          </a:prstGeom>
          <a:noFill/>
        </p:spPr>
        <p:txBody>
          <a:bodyPr wrap="square" rtlCol="0">
            <a:spAutoFit/>
          </a:bodyPr>
          <a:lstStyle/>
          <a:p>
            <a:r>
              <a:rPr lang="en-US" sz="1200">
                <a:latin typeface="Century Gothic" panose="020B0502020202020204" pitchFamily="34" charset="0"/>
              </a:rPr>
              <a:t>Last updated: </a:t>
            </a:r>
            <a:r>
              <a:rPr lang="en-US" sz="1200" smtClean="0">
                <a:latin typeface="Century Gothic" panose="020B0502020202020204" pitchFamily="34" charset="0"/>
              </a:rPr>
              <a:t>26/03/2021</a:t>
            </a:r>
            <a:endParaRPr lang="en-US" sz="1200">
              <a:latin typeface="Century Gothic" panose="020B0502020202020204" pitchFamily="34" charset="0"/>
            </a:endParaRPr>
          </a:p>
        </p:txBody>
      </p:sp>
      <p:pic>
        <p:nvPicPr>
          <p:cNvPr id="56" name="Picture 2" descr="alt=Open Suitcase PNG Clip Art Image - Clip Art Library">
            <a:extLst>
              <a:ext uri="{FF2B5EF4-FFF2-40B4-BE49-F238E27FC236}">
                <a16:creationId xmlns:a16="http://schemas.microsoft.com/office/drawing/2014/main" id="{18632060-B61E-5149-8291-D3C14706E2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4839" y="2244284"/>
            <a:ext cx="3588321" cy="29204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7" name="Picture 28" descr="Palm trees Clip art - Palm PNG Clip Art Transparent Image png ...">
            <a:extLst>
              <a:ext uri="{FF2B5EF4-FFF2-40B4-BE49-F238E27FC236}">
                <a16:creationId xmlns:a16="http://schemas.microsoft.com/office/drawing/2014/main" id="{D1656570-3469-334D-B639-2435D04E14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614831" y="2144675"/>
            <a:ext cx="1980110" cy="241754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descr="mayan pyramid clipart - Clip Art Library">
            <a:extLst>
              <a:ext uri="{FF2B5EF4-FFF2-40B4-BE49-F238E27FC236}">
                <a16:creationId xmlns:a16="http://schemas.microsoft.com/office/drawing/2014/main" id="{783F336B-9608-1B41-8481-2DBEB4A9EF4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backgroundMark x1="89512" y1="37774" x2="63902" y2="26981"/>
                        <a14:backgroundMark x1="63902" y1="26981" x2="63049" y2="26138"/>
                        <a14:backgroundMark x1="55732" y1="18044" x2="26951" y2="31366"/>
                        <a14:backgroundMark x1="26951" y1="31366" x2="26951" y2="31366"/>
                      </a14:backgroundRemoval>
                    </a14:imgEffect>
                  </a14:imgLayer>
                </a14:imgProps>
              </a:ext>
              <a:ext uri="{28A0092B-C50C-407E-A947-70E740481C1C}">
                <a14:useLocalDpi xmlns:a14="http://schemas.microsoft.com/office/drawing/2010/main" val="0"/>
              </a:ext>
            </a:extLst>
          </a:blip>
          <a:srcRect/>
          <a:stretch>
            <a:fillRect/>
          </a:stretch>
        </p:blipFill>
        <p:spPr bwMode="auto">
          <a:xfrm>
            <a:off x="1778135" y="-148506"/>
            <a:ext cx="3409167" cy="246533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8" descr="Palm trees Clip art - Palm PNG Clip Art Transparent Image png ...">
            <a:extLst>
              <a:ext uri="{FF2B5EF4-FFF2-40B4-BE49-F238E27FC236}">
                <a16:creationId xmlns:a16="http://schemas.microsoft.com/office/drawing/2014/main" id="{63391F43-99A0-5242-BAA8-316294E52D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3598" y="1665015"/>
            <a:ext cx="2019292" cy="241754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34" descr="Leaf Clip art - Leaves Png Picture png download - 3376*3516 - Free ...">
            <a:extLst>
              <a:ext uri="{FF2B5EF4-FFF2-40B4-BE49-F238E27FC236}">
                <a16:creationId xmlns:a16="http://schemas.microsoft.com/office/drawing/2014/main" id="{E611CE84-D44A-784E-AC9A-33B5511226ED}"/>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441" b="90000" l="10000" r="90000">
                        <a14:foregroundMark x1="63000" y1="18529" x2="67000" y2="27794"/>
                        <a14:foregroundMark x1="67000" y1="27794" x2="65667" y2="30294"/>
                        <a14:foregroundMark x1="76667" y1="32794" x2="74222" y2="24265"/>
                        <a14:foregroundMark x1="74222" y1="24265" x2="72444" y2="22941"/>
                        <a14:foregroundMark x1="66111" y1="5441" x2="63222" y2="9118"/>
                        <a14:foregroundMark x1="29440" y1="33235" x2="30111" y2="44559"/>
                        <a14:foregroundMark x1="29396" y1="32500" x2="29440" y2="33235"/>
                        <a14:foregroundMark x1="29222" y1="29559" x2="29396" y2="32500"/>
                        <a14:foregroundMark x1="21222" y1="30294" x2="23778" y2="35441"/>
                        <a14:foregroundMark x1="62000" y1="10588" x2="58111" y2="13971"/>
                        <a14:backgroundMark x1="71444" y1="22353" x2="68889" y2="20294"/>
                        <a14:backgroundMark x1="33556" y1="23676" x2="33556" y2="23676"/>
                        <a14:backgroundMark x1="30111" y1="33235" x2="30111" y2="33235"/>
                        <a14:backgroundMark x1="63444" y1="8971" x2="63444" y2="8971"/>
                        <a14:backgroundMark x1="29111" y1="32500" x2="29111" y2="32500"/>
                        <a14:backgroundMark x1="63111" y1="9265" x2="63111" y2="8824"/>
                      </a14:backgroundRemoval>
                    </a14:imgEffect>
                  </a14:imgLayer>
                </a14:imgProps>
              </a:ext>
              <a:ext uri="{28A0092B-C50C-407E-A947-70E740481C1C}">
                <a14:useLocalDpi xmlns:a14="http://schemas.microsoft.com/office/drawing/2010/main" val="0"/>
              </a:ext>
            </a:extLst>
          </a:blip>
          <a:srcRect l="13806" r="19307" b="50173"/>
          <a:stretch/>
        </p:blipFill>
        <p:spPr bwMode="auto">
          <a:xfrm flipH="1" flipV="1">
            <a:off x="1861214" y="2617949"/>
            <a:ext cx="3267488" cy="200695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maya clip art - Clip Art Library">
            <a:extLst>
              <a:ext uri="{FF2B5EF4-FFF2-40B4-BE49-F238E27FC236}">
                <a16:creationId xmlns:a16="http://schemas.microsoft.com/office/drawing/2014/main" id="{284CB2D2-C916-4247-81B8-F5AEE3A5697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494599">
            <a:off x="1315064" y="1130400"/>
            <a:ext cx="1223044" cy="141120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4" descr="Leaf Clip art - Leaves Png Picture png download - 3376*3516 - Free ...">
            <a:extLst>
              <a:ext uri="{FF2B5EF4-FFF2-40B4-BE49-F238E27FC236}">
                <a16:creationId xmlns:a16="http://schemas.microsoft.com/office/drawing/2014/main" id="{58EFE058-1236-BF4E-B4C7-105A72FD5CAA}"/>
              </a:ext>
            </a:extLst>
          </p:cNvPr>
          <p:cNvPicPr>
            <a:picLocks noChangeAspect="1" noChangeArrowheads="1"/>
          </p:cNvPicPr>
          <p:nvPr/>
        </p:nvPicPr>
        <p:blipFill rotWithShape="1">
          <a:blip r:embed="rId8">
            <a:extLst>
              <a:ext uri="{BEBA8EAE-BF5A-486C-A8C5-ECC9F3942E4B}">
                <a14:imgProps xmlns:a14="http://schemas.microsoft.com/office/drawing/2010/main">
                  <a14:imgLayer r:embed="rId11">
                    <a14:imgEffect>
                      <a14:backgroundRemoval t="5441" b="90000" l="10000" r="90000">
                        <a14:foregroundMark x1="63000" y1="18529" x2="67000" y2="27794"/>
                        <a14:foregroundMark x1="67000" y1="27794" x2="65667" y2="30294"/>
                        <a14:foregroundMark x1="76667" y1="32794" x2="74222" y2="24265"/>
                        <a14:foregroundMark x1="74222" y1="24265" x2="72444" y2="22941"/>
                        <a14:foregroundMark x1="66111" y1="5441" x2="63222" y2="9118"/>
                        <a14:foregroundMark x1="29440" y1="33235" x2="30111" y2="44559"/>
                        <a14:foregroundMark x1="29396" y1="32500" x2="29440" y2="33235"/>
                        <a14:foregroundMark x1="29222" y1="29559" x2="29396" y2="32500"/>
                        <a14:foregroundMark x1="21222" y1="30294" x2="23778" y2="35441"/>
                        <a14:foregroundMark x1="62000" y1="10588" x2="58111" y2="13971"/>
                        <a14:backgroundMark x1="71444" y1="22353" x2="68889" y2="20294"/>
                        <a14:backgroundMark x1="33556" y1="23676" x2="33556" y2="23676"/>
                        <a14:backgroundMark x1="30111" y1="33235" x2="30111" y2="33235"/>
                        <a14:backgroundMark x1="63444" y1="8971" x2="63444" y2="8971"/>
                        <a14:backgroundMark x1="29111" y1="32500" x2="29111" y2="32500"/>
                        <a14:backgroundMark x1="63111" y1="9265" x2="63111" y2="8824"/>
                      </a14:backgroundRemoval>
                    </a14:imgEffect>
                  </a14:imgLayer>
                </a14:imgProps>
              </a:ext>
              <a:ext uri="{28A0092B-C50C-407E-A947-70E740481C1C}">
                <a14:useLocalDpi xmlns:a14="http://schemas.microsoft.com/office/drawing/2010/main" val="0"/>
              </a:ext>
            </a:extLst>
          </a:blip>
          <a:srcRect l="13806" r="19307" b="50173"/>
          <a:stretch/>
        </p:blipFill>
        <p:spPr bwMode="auto">
          <a:xfrm>
            <a:off x="764288" y="2620999"/>
            <a:ext cx="3471339" cy="195380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Coffee bean Cafe Clip art - Coffee beans PNG image png download ...">
            <a:extLst>
              <a:ext uri="{FF2B5EF4-FFF2-40B4-BE49-F238E27FC236}">
                <a16:creationId xmlns:a16="http://schemas.microsoft.com/office/drawing/2014/main" id="{9021634E-6DA4-3C44-BA86-49B775CD213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60641" y="1437697"/>
            <a:ext cx="1283390" cy="105968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4" name="Picture 14" descr="machu picchu travel sticker - Clip Art Library">
            <a:extLst>
              <a:ext uri="{FF2B5EF4-FFF2-40B4-BE49-F238E27FC236}">
                <a16:creationId xmlns:a16="http://schemas.microsoft.com/office/drawing/2014/main" id="{374EF73B-0B1B-6643-9592-63E18694250D}"/>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4398" b="96859" l="3534" r="94365">
                        <a14:foregroundMark x1="37918" y1="22408" x2="35912" y2="6178"/>
                        <a14:foregroundMark x1="8883" y1="64607" x2="6781" y2="68482"/>
                        <a14:foregroundMark x1="39064" y1="79267" x2="37727" y2="89005"/>
                        <a14:foregroundMark x1="32856" y1="77801" x2="27794" y2="84398"/>
                        <a14:foregroundMark x1="27794" y1="84398" x2="26648" y2="92880"/>
                        <a14:foregroundMark x1="26648" y1="92880" x2="33715" y2="97068"/>
                        <a14:foregroundMark x1="33715" y1="97068" x2="36103" y2="92775"/>
                        <a14:foregroundMark x1="64374" y1="29634" x2="60649" y2="4398"/>
                        <a14:foregroundMark x1="88348" y1="54869" x2="94460" y2="63665"/>
                        <a14:foregroundMark x1="94460" y1="63665" x2="91213" y2="69529"/>
                        <a14:foregroundMark x1="3820" y1="71309" x2="3534" y2="67435"/>
                      </a14:backgroundRemoval>
                    </a14:imgEffect>
                  </a14:imgLayer>
                </a14:imgProps>
              </a:ext>
              <a:ext uri="{28A0092B-C50C-407E-A947-70E740481C1C}">
                <a14:useLocalDpi xmlns:a14="http://schemas.microsoft.com/office/drawing/2010/main" val="0"/>
              </a:ext>
            </a:extLst>
          </a:blip>
          <a:srcRect/>
          <a:stretch>
            <a:fillRect/>
          </a:stretch>
        </p:blipFill>
        <p:spPr bwMode="auto">
          <a:xfrm rot="21259927">
            <a:off x="716821" y="2211396"/>
            <a:ext cx="2422359" cy="2209281"/>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5" name="Picture 18" descr="clip art - Clip Art Library">
            <a:extLst>
              <a:ext uri="{FF2B5EF4-FFF2-40B4-BE49-F238E27FC236}">
                <a16:creationId xmlns:a16="http://schemas.microsoft.com/office/drawing/2014/main" id="{89307C32-BB01-5441-A4A4-F091A7A28799}"/>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3918" b="95336" l="751" r="91202">
                        <a14:foregroundMark x1="78980" y1="42011" x2="73820" y2="31157"/>
                        <a14:foregroundMark x1="87974" y1="60927" x2="80257" y2="44696"/>
                        <a14:foregroundMark x1="73820" y1="31157" x2="70064" y2="15112"/>
                        <a14:foregroundMark x1="70064" y1="15112" x2="32189" y2="10728"/>
                        <a14:foregroundMark x1="32189" y1="10728" x2="23927" y2="17071"/>
                        <a14:foregroundMark x1="23927" y1="17071" x2="19313" y2="28545"/>
                        <a14:foregroundMark x1="19313" y1="28545" x2="21567" y2="66511"/>
                        <a14:foregroundMark x1="21567" y1="66511" x2="13734" y2="70336"/>
                        <a14:foregroundMark x1="15684" y1="72885" x2="23885" y2="83604"/>
                        <a14:foregroundMark x1="13734" y1="70336" x2="15402" y2="72516"/>
                        <a14:foregroundMark x1="63948" y1="23321" x2="36481" y2="28545"/>
                        <a14:foregroundMark x1="85622" y1="36567" x2="84335" y2="26866"/>
                        <a14:foregroundMark x1="84335" y1="26866" x2="80794" y2="20429"/>
                        <a14:foregroundMark x1="80794" y1="20429" x2="50966" y2="6810"/>
                        <a14:foregroundMark x1="50966" y1="6810" x2="19742" y2="7183"/>
                        <a14:foregroundMark x1="19742" y1="7183" x2="10730" y2="12780"/>
                        <a14:foregroundMark x1="10730" y1="12780" x2="4614" y2="21362"/>
                        <a14:foregroundMark x1="4614" y1="21362" x2="4077" y2="27705"/>
                        <a14:foregroundMark x1="4077" y1="27705" x2="8691" y2="35075"/>
                        <a14:foregroundMark x1="8691" y1="35075" x2="13090" y2="38060"/>
                        <a14:foregroundMark x1="37661" y1="11847" x2="10193" y2="25653"/>
                        <a14:foregroundMark x1="10193" y1="25653" x2="4185" y2="31903"/>
                        <a14:foregroundMark x1="4185" y1="31903" x2="7403" y2="38526"/>
                        <a14:foregroundMark x1="7403" y1="38526" x2="27897" y2="45616"/>
                        <a14:foregroundMark x1="27897" y1="45616" x2="22532" y2="52892"/>
                        <a14:foregroundMark x1="22532" y1="52892" x2="13412" y2="58116"/>
                        <a14:foregroundMark x1="13412" y1="58116" x2="11165" y2="65814"/>
                        <a14:foregroundMark x1="16913" y1="79278" x2="24249" y2="81250"/>
                        <a14:foregroundMark x1="24249" y1="81250" x2="24872" y2="83981"/>
                        <a14:foregroundMark x1="69206" y1="6810" x2="60086" y2="3918"/>
                        <a14:foregroundMark x1="60086" y1="3918" x2="40343" y2="2425"/>
                        <a14:foregroundMark x1="40343" y1="2425" x2="33476" y2="4104"/>
                        <a14:foregroundMark x1="33476" y1="4104" x2="33476" y2="4104"/>
                        <a14:foregroundMark x1="2146" y1="31903" x2="4077" y2="42817"/>
                        <a14:foregroundMark x1="4077" y1="42817" x2="4077" y2="42817"/>
                        <a14:foregroundMark x1="3326" y1="41138" x2="858" y2="34981"/>
                        <a14:foregroundMark x1="858" y1="34981" x2="1717" y2="33396"/>
                        <a14:foregroundMark x1="88841" y1="28638" x2="91202" y2="34422"/>
                        <a14:foregroundMark x1="91202" y1="34422" x2="89807" y2="38246"/>
                        <a14:backgroundMark x1="89807" y1="60914" x2="88412" y2="75093"/>
                        <a14:backgroundMark x1="88412" y1="75093" x2="77253" y2="86194"/>
                        <a14:backgroundMark x1="77253" y1="86194" x2="68991" y2="90019"/>
                        <a14:backgroundMark x1="68991" y1="90019" x2="28326" y2="88526"/>
                        <a14:backgroundMark x1="28326" y1="88526" x2="20494" y2="84515"/>
                        <a14:backgroundMark x1="20494" y1="84515" x2="6974" y2="67071"/>
                        <a14:backgroundMark x1="6974" y1="67071" x2="1180" y2="56530"/>
                        <a14:backgroundMark x1="26717" y1="93377" x2="1288" y2="70056"/>
                        <a14:backgroundMark x1="1288" y1="70056" x2="215" y2="68284"/>
                        <a14:backgroundMark x1="74249" y1="89459" x2="28326" y2="91884"/>
                        <a14:backgroundMark x1="28326" y1="91884" x2="63734" y2="91978"/>
                        <a14:backgroundMark x1="63734" y1="91978" x2="42167" y2="93563"/>
                        <a14:backgroundMark x1="42167" y1="93563" x2="52039" y2="93937"/>
                        <a14:backgroundMark x1="52039" y1="93937" x2="36910" y2="97854"/>
                        <a14:backgroundMark x1="83262" y1="83769" x2="61052" y2="97201"/>
                        <a14:backgroundMark x1="61052" y1="97201" x2="53433" y2="97854"/>
                        <a14:backgroundMark x1="53433" y1="97854" x2="91202" y2="78918"/>
                        <a14:backgroundMark x1="91202" y1="78918" x2="94528" y2="73228"/>
                        <a14:backgroundMark x1="94528" y1="73228" x2="91094" y2="67910"/>
                        <a14:backgroundMark x1="91094" y1="67910" x2="93670" y2="82649"/>
                        <a14:backgroundMark x1="93670" y1="82649" x2="92382" y2="79198"/>
                        <a14:backgroundMark x1="81116" y1="87780" x2="72425" y2="90951"/>
                        <a14:backgroundMark x1="72425" y1="90951" x2="55579" y2="88619"/>
                        <a14:backgroundMark x1="55579" y1="88619" x2="54506" y2="88806"/>
                        <a14:backgroundMark x1="59335" y1="94869" x2="52790" y2="94869"/>
                        <a14:backgroundMark x1="65129" y1="88340" x2="58155" y2="87780"/>
                        <a14:backgroundMark x1="58155" y1="87780" x2="58155" y2="87780"/>
                        <a14:backgroundMark x1="72318" y1="94496" x2="68455" y2="94216"/>
                        <a14:backgroundMark x1="78863" y1="88806" x2="83584" y2="84049"/>
                        <a14:backgroundMark x1="83584" y1="84049" x2="92382" y2="81157"/>
                        <a14:backgroundMark x1="92382" y1="81157" x2="86052" y2="86194"/>
                        <a14:backgroundMark x1="86052" y1="86194" x2="82833" y2="93750"/>
                        <a14:backgroundMark x1="82833" y1="93750" x2="76609" y2="96735"/>
                        <a14:backgroundMark x1="76609" y1="96735" x2="69313" y2="97854"/>
                        <a14:backgroundMark x1="69313" y1="97854" x2="67811" y2="97761"/>
                        <a14:backgroundMark x1="41309" y1="95243" x2="41202" y2="95056"/>
                        <a14:backgroundMark x1="33584" y1="90485" x2="25322" y2="89086"/>
                        <a14:backgroundMark x1="25322" y1="89086" x2="20064" y2="86101"/>
                        <a14:backgroundMark x1="26288" y1="90485" x2="31974" y2="94776"/>
                        <a14:backgroundMark x1="31974" y1="94776" x2="39270" y2="95243"/>
                        <a14:backgroundMark x1="39270" y1="95243" x2="29828" y2="90578"/>
                        <a14:backgroundMark x1="29828" y1="90578" x2="25107" y2="85448"/>
                        <a14:backgroundMark x1="25107" y1="85448" x2="25322" y2="91138"/>
                        <a14:backgroundMark x1="38627" y1="92537" x2="41953" y2="96175"/>
                        <a14:backgroundMark x1="26717" y1="85634" x2="22854" y2="84422"/>
                        <a14:backgroundMark x1="25322" y1="85261" x2="23391" y2="84608"/>
                        <a14:backgroundMark x1="18884" y1="86474" x2="7189" y2="79944"/>
                        <a14:backgroundMark x1="21030" y1="86940" x2="8047" y2="76399"/>
                        <a14:backgroundMark x1="8047" y1="76399" x2="5043" y2="70709"/>
                        <a14:backgroundMark x1="5043" y1="70709" x2="4399" y2="62127"/>
                        <a14:backgroundMark x1="4399" y1="62127" x2="4185" y2="70336"/>
                        <a14:backgroundMark x1="4185" y1="70336" x2="5258" y2="63619"/>
                        <a14:backgroundMark x1="5258" y1="63619" x2="3541" y2="70243"/>
                        <a14:backgroundMark x1="3541" y1="70243" x2="9549" y2="75373"/>
                        <a14:backgroundMark x1="9549" y1="75373" x2="9227" y2="75373"/>
                        <a14:backgroundMark x1="15021" y1="80037" x2="13305" y2="78545"/>
                        <a14:backgroundMark x1="7189" y1="80224" x2="5687" y2="74160"/>
                        <a14:backgroundMark x1="5687" y1="74160" x2="7511" y2="77519"/>
                        <a14:backgroundMark x1="15987" y1="79384" x2="10193" y2="77519"/>
                        <a14:backgroundMark x1="6974" y1="78731" x2="6760" y2="78078"/>
                        <a14:backgroundMark x1="6009" y1="70989" x2="6545" y2="64925"/>
                        <a14:backgroundMark x1="6545" y1="64925" x2="3219" y2="59235"/>
                        <a14:backgroundMark x1="3219" y1="59235" x2="8906" y2="64366"/>
                        <a14:backgroundMark x1="8906" y1="64366" x2="10622" y2="70802"/>
                        <a14:backgroundMark x1="10622" y1="70802" x2="10408" y2="73881"/>
                        <a14:backgroundMark x1="8262" y1="68657" x2="7725" y2="62500"/>
                        <a14:backgroundMark x1="7725" y1="62500" x2="6545" y2="70522"/>
                        <a14:backgroundMark x1="9120" y1="60634" x2="5579" y2="59795"/>
                        <a14:backgroundMark x1="8155" y1="61754" x2="7940" y2="63246"/>
                        <a14:backgroundMark x1="15236" y1="74067" x2="15451" y2="72388"/>
                        <a14:backgroundMark x1="14270" y1="72481" x2="13519" y2="72388"/>
                        <a14:backgroundMark x1="80579" y1="43657" x2="78219" y2="42910"/>
                        <a14:backgroundMark x1="78648" y1="41604" x2="78648" y2="41978"/>
                      </a14:backgroundRemoval>
                    </a14:imgEffect>
                  </a14:imgLayer>
                </a14:imgProps>
              </a:ext>
              <a:ext uri="{28A0092B-C50C-407E-A947-70E740481C1C}">
                <a14:useLocalDpi xmlns:a14="http://schemas.microsoft.com/office/drawing/2010/main" val="0"/>
              </a:ext>
            </a:extLst>
          </a:blip>
          <a:srcRect/>
          <a:stretch>
            <a:fillRect/>
          </a:stretch>
        </p:blipFill>
        <p:spPr bwMode="auto">
          <a:xfrm rot="460899">
            <a:off x="4328532" y="597810"/>
            <a:ext cx="986644" cy="113486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0" descr="hockey puck clipart png - Clip Art Library">
            <a:extLst>
              <a:ext uri="{FF2B5EF4-FFF2-40B4-BE49-F238E27FC236}">
                <a16:creationId xmlns:a16="http://schemas.microsoft.com/office/drawing/2014/main" id="{599026F3-0A0D-5F4F-8BC1-FA1C0EC9BCED}"/>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9980" b="89817" l="3159" r="97665">
                        <a14:foregroundMark x1="89286" y1="31568" x2="96291" y2="30957"/>
                        <a14:foregroundMark x1="96291" y1="30957" x2="97665" y2="41141"/>
                        <a14:foregroundMark x1="97665" y1="41141" x2="90385" y2="51527"/>
                        <a14:foregroundMark x1="6602" y1="45942" x2="7005" y2="47047"/>
                        <a14:foregroundMark x1="7005" y1="47047" x2="11264" y2="53157"/>
                        <a14:foregroundMark x1="4670" y1="32790" x2="3912" y2="36675"/>
                        <a14:backgroundMark x1="8104" y1="35031" x2="5220" y2="41344"/>
                        <a14:backgroundMark x1="9066" y1="35031" x2="6181" y2="44399"/>
                        <a14:backgroundMark x1="6181" y1="44399" x2="7005" y2="45418"/>
                        <a14:backgroundMark x1="9066" y1="34827" x2="7005" y2="33401"/>
                        <a14:backgroundMark x1="10577" y1="35031" x2="8104" y2="33198"/>
                        <a14:backgroundMark x1="4258" y1="36456" x2="7005" y2="45418"/>
                      </a14:backgroundRemoval>
                    </a14:imgEffect>
                  </a14:imgLayer>
                </a14:imgProps>
              </a:ext>
              <a:ext uri="{28A0092B-C50C-407E-A947-70E740481C1C}">
                <a14:useLocalDpi xmlns:a14="http://schemas.microsoft.com/office/drawing/2010/main" val="0"/>
              </a:ext>
            </a:extLst>
          </a:blip>
          <a:srcRect/>
          <a:stretch>
            <a:fillRect/>
          </a:stretch>
        </p:blipFill>
        <p:spPr bwMode="auto">
          <a:xfrm>
            <a:off x="2460568" y="3432129"/>
            <a:ext cx="1871994" cy="12627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7" name="Picture 22" descr="llama clipart png - Clip Art Library">
            <a:extLst>
              <a:ext uri="{FF2B5EF4-FFF2-40B4-BE49-F238E27FC236}">
                <a16:creationId xmlns:a16="http://schemas.microsoft.com/office/drawing/2014/main" id="{D0F4EA47-E804-4843-A95C-45D548317350}"/>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92120" y="2833444"/>
            <a:ext cx="1587341" cy="167332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8" name="Picture 30" descr="orchid clipart - Clip Art Library">
            <a:extLst>
              <a:ext uri="{FF2B5EF4-FFF2-40B4-BE49-F238E27FC236}">
                <a16:creationId xmlns:a16="http://schemas.microsoft.com/office/drawing/2014/main" id="{F2F0E96A-9548-BD4B-9EA3-0B2A938C844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624672" y="1099549"/>
            <a:ext cx="1268760" cy="166994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32" descr="flying parrot clipart png - Clip Art Library">
            <a:extLst>
              <a:ext uri="{FF2B5EF4-FFF2-40B4-BE49-F238E27FC236}">
                <a16:creationId xmlns:a16="http://schemas.microsoft.com/office/drawing/2014/main" id="{CED3A212-635E-BE4D-BD21-1FA19ED1ECE7}"/>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2051" b="99414" l="3659" r="96220">
                        <a14:foregroundMark x1="14268" y1="28320" x2="4756" y2="18945"/>
                        <a14:foregroundMark x1="4756" y1="18945" x2="4268" y2="16406"/>
                        <a14:foregroundMark x1="89878" y1="12207" x2="93049" y2="7031"/>
                        <a14:foregroundMark x1="93049" y1="7031" x2="82561" y2="7324"/>
                        <a14:foregroundMark x1="93537" y1="2637" x2="92317" y2="5566"/>
                        <a14:foregroundMark x1="95854" y1="2637" x2="96220" y2="4395"/>
                        <a14:foregroundMark x1="89634" y1="2051" x2="90000" y2="2832"/>
                        <a14:foregroundMark x1="56951" y1="89648" x2="58415" y2="91504"/>
                        <a14:foregroundMark x1="41220" y1="90820" x2="40732" y2="96680"/>
                        <a14:foregroundMark x1="40732" y1="96680" x2="41585" y2="99414"/>
                      </a14:backgroundRemoval>
                    </a14:imgEffect>
                  </a14:imgLayer>
                </a14:imgProps>
              </a:ext>
              <a:ext uri="{28A0092B-C50C-407E-A947-70E740481C1C}">
                <a14:useLocalDpi xmlns:a14="http://schemas.microsoft.com/office/drawing/2010/main" val="0"/>
              </a:ext>
            </a:extLst>
          </a:blip>
          <a:srcRect/>
          <a:stretch>
            <a:fillRect/>
          </a:stretch>
        </p:blipFill>
        <p:spPr bwMode="auto">
          <a:xfrm>
            <a:off x="1965333" y="505708"/>
            <a:ext cx="1181840" cy="1475932"/>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0" name="Picture 36" descr="imagen de una guitarra - Clip Art Library">
            <a:extLst>
              <a:ext uri="{FF2B5EF4-FFF2-40B4-BE49-F238E27FC236}">
                <a16:creationId xmlns:a16="http://schemas.microsoft.com/office/drawing/2014/main" id="{BF061C88-E323-C441-A701-E6EE1DB58D65}"/>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7227" b="94309" l="9361" r="89498">
                        <a14:foregroundMark x1="58447" y1="12466" x2="55479" y2="7227"/>
                        <a14:foregroundMark x1="55479" y1="7227" x2="52283" y2="8401"/>
                        <a14:foregroundMark x1="48174" y1="8672" x2="45434" y2="9124"/>
                        <a14:foregroundMark x1="49315" y1="11563" x2="46347" y2="12014"/>
                        <a14:foregroundMark x1="51142" y1="14182" x2="47489" y2="14905"/>
                        <a14:foregroundMark x1="60731" y1="18248" x2="63699" y2="19964"/>
                        <a14:foregroundMark x1="80594" y1="89973" x2="65753" y2="92231"/>
                        <a14:foregroundMark x1="65753" y1="92231" x2="33105" y2="92502"/>
                        <a14:foregroundMark x1="33105" y1="92502" x2="25571" y2="91057"/>
                        <a14:foregroundMark x1="88128" y1="77868" x2="89041" y2="77958"/>
                        <a14:foregroundMark x1="88128" y1="77236" x2="89269" y2="82475"/>
                        <a14:foregroundMark x1="89269" y1="82475" x2="87900" y2="76694"/>
                        <a14:foregroundMark x1="29909" y1="92322" x2="37671" y2="94038"/>
                        <a14:foregroundMark x1="37671" y1="93948" x2="57763" y2="94309"/>
                      </a14:backgroundRemoval>
                    </a14:imgEffect>
                  </a14:imgLayer>
                </a14:imgProps>
              </a:ext>
              <a:ext uri="{28A0092B-C50C-407E-A947-70E740481C1C}">
                <a14:useLocalDpi xmlns:a14="http://schemas.microsoft.com/office/drawing/2010/main" val="0"/>
              </a:ext>
            </a:extLst>
          </a:blip>
          <a:srcRect/>
          <a:stretch>
            <a:fillRect/>
          </a:stretch>
        </p:blipFill>
        <p:spPr bwMode="auto">
          <a:xfrm rot="1847982" flipH="1">
            <a:off x="4661031" y="1373339"/>
            <a:ext cx="969995" cy="267935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 name="Picture 38" descr="sugar skulls designs with color - Clip Art Library">
            <a:extLst>
              <a:ext uri="{FF2B5EF4-FFF2-40B4-BE49-F238E27FC236}">
                <a16:creationId xmlns:a16="http://schemas.microsoft.com/office/drawing/2014/main" id="{FB30E62B-C46D-7D43-9DE1-D496C25232FC}"/>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65402" y="1491766"/>
            <a:ext cx="1460047" cy="1475932"/>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2" name="Picture 8" descr="Tango Ballroom dance Latin dance Salsa - Latin dancing men and ...">
            <a:extLst>
              <a:ext uri="{FF2B5EF4-FFF2-40B4-BE49-F238E27FC236}">
                <a16:creationId xmlns:a16="http://schemas.microsoft.com/office/drawing/2014/main" id="{91E897A7-FB9D-5548-AC6D-AEA344F2D95D}"/>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15485" t="10070" r="14868" b="8199"/>
          <a:stretch/>
        </p:blipFill>
        <p:spPr bwMode="auto">
          <a:xfrm>
            <a:off x="3934295" y="2698668"/>
            <a:ext cx="1845425" cy="18056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3" name="Picture 42" descr="Coffee cup Cuban espresso Tea - png download - 1024*1024 - Free ...">
            <a:extLst>
              <a:ext uri="{FF2B5EF4-FFF2-40B4-BE49-F238E27FC236}">
                <a16:creationId xmlns:a16="http://schemas.microsoft.com/office/drawing/2014/main" id="{A8B7CC94-D1CA-F741-8282-AF354F2D20D1}"/>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138631" y="1632807"/>
            <a:ext cx="1138953" cy="113895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50" descr="Free Potatoe Png, Download Free Clip Art, Free Clip Art on Clipart ...">
            <a:extLst>
              <a:ext uri="{FF2B5EF4-FFF2-40B4-BE49-F238E27FC236}">
                <a16:creationId xmlns:a16="http://schemas.microsoft.com/office/drawing/2014/main" id="{C08C5A96-7DE3-7B46-BCF9-742392EDC97D}"/>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307717" y="1749248"/>
            <a:ext cx="985784" cy="87670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5" name="Picture 48" descr="Free Corn Clipart Png, Download Free Clip Art, Free Clip Art on ...">
            <a:extLst>
              <a:ext uri="{FF2B5EF4-FFF2-40B4-BE49-F238E27FC236}">
                <a16:creationId xmlns:a16="http://schemas.microsoft.com/office/drawing/2014/main" id="{787A57CF-23CB-5F40-BDA0-58046E270867}"/>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9096091">
            <a:off x="3245901" y="2422210"/>
            <a:ext cx="548185" cy="1399621"/>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11">
            <a:extLst>
              <a:ext uri="{FF2B5EF4-FFF2-40B4-BE49-F238E27FC236}">
                <a16:creationId xmlns:a16="http://schemas.microsoft.com/office/drawing/2014/main" id="{044FBE00-6709-F64D-B662-5273F6FC5B2A}"/>
              </a:ext>
            </a:extLst>
          </p:cNvPr>
          <p:cNvSpPr txBox="1"/>
          <p:nvPr/>
        </p:nvSpPr>
        <p:spPr>
          <a:xfrm rot="260521">
            <a:off x="5345475" y="2612932"/>
            <a:ext cx="1395284" cy="400110"/>
          </a:xfrm>
          <a:prstGeom prst="rect">
            <a:avLst/>
          </a:prstGeom>
          <a:solidFill>
            <a:schemeClr val="tx1"/>
          </a:solidFill>
        </p:spPr>
        <p:txBody>
          <a:bodyPr wrap="square" rtlCol="0">
            <a:spAutoFit/>
          </a:bodyPr>
          <a:lstStyle/>
          <a:p>
            <a:pPr algn="ctr"/>
            <a:r>
              <a:rPr lang="en-GB" sz="2000" b="1">
                <a:solidFill>
                  <a:schemeClr val="bg1"/>
                </a:solidFill>
                <a:latin typeface="Century Gothic" panose="020B0502020202020204" pitchFamily="34" charset="0"/>
              </a:rPr>
              <a:t>la </a:t>
            </a:r>
            <a:r>
              <a:rPr lang="en-GB" sz="2000" b="1" err="1">
                <a:solidFill>
                  <a:schemeClr val="bg1"/>
                </a:solidFill>
                <a:latin typeface="Century Gothic" panose="020B0502020202020204" pitchFamily="34" charset="0"/>
              </a:rPr>
              <a:t>música</a:t>
            </a:r>
            <a:endParaRPr lang="en-GB" sz="2400" b="1">
              <a:solidFill>
                <a:schemeClr val="bg1"/>
              </a:solidFill>
              <a:latin typeface="Century Gothic" panose="020B0502020202020204" pitchFamily="34" charset="0"/>
            </a:endParaRPr>
          </a:p>
        </p:txBody>
      </p:sp>
      <p:sp>
        <p:nvSpPr>
          <p:cNvPr id="77" name="TextBox 11">
            <a:extLst>
              <a:ext uri="{FF2B5EF4-FFF2-40B4-BE49-F238E27FC236}">
                <a16:creationId xmlns:a16="http://schemas.microsoft.com/office/drawing/2014/main" id="{B45685F3-F2F2-F34B-98FB-F46449810EF3}"/>
              </a:ext>
            </a:extLst>
          </p:cNvPr>
          <p:cNvSpPr txBox="1"/>
          <p:nvPr/>
        </p:nvSpPr>
        <p:spPr>
          <a:xfrm rot="21225603">
            <a:off x="2219071" y="4351544"/>
            <a:ext cx="1451138" cy="400110"/>
          </a:xfrm>
          <a:prstGeom prst="rect">
            <a:avLst/>
          </a:prstGeom>
          <a:solidFill>
            <a:schemeClr val="tx1"/>
          </a:solidFill>
        </p:spPr>
        <p:txBody>
          <a:bodyPr wrap="square" rtlCol="0">
            <a:spAutoFit/>
          </a:bodyPr>
          <a:lstStyle/>
          <a:p>
            <a:pPr algn="ctr"/>
            <a:r>
              <a:rPr lang="en-GB" sz="2000" b="1">
                <a:solidFill>
                  <a:schemeClr val="bg1"/>
                </a:solidFill>
                <a:latin typeface="Century Gothic" panose="020B0502020202020204" pitchFamily="34" charset="0"/>
              </a:rPr>
              <a:t>la comida</a:t>
            </a:r>
            <a:endParaRPr lang="en-GB" sz="2400" b="1">
              <a:solidFill>
                <a:schemeClr val="bg1"/>
              </a:solidFill>
              <a:latin typeface="Century Gothic" panose="020B0502020202020204" pitchFamily="34" charset="0"/>
            </a:endParaRPr>
          </a:p>
        </p:txBody>
      </p:sp>
      <p:sp>
        <p:nvSpPr>
          <p:cNvPr id="78" name="TextBox 11">
            <a:extLst>
              <a:ext uri="{FF2B5EF4-FFF2-40B4-BE49-F238E27FC236}">
                <a16:creationId xmlns:a16="http://schemas.microsoft.com/office/drawing/2014/main" id="{F026F643-652B-AC40-944F-41C3989799DC}"/>
              </a:ext>
            </a:extLst>
          </p:cNvPr>
          <p:cNvSpPr txBox="1"/>
          <p:nvPr/>
        </p:nvSpPr>
        <p:spPr>
          <a:xfrm rot="20438560">
            <a:off x="154577" y="3082805"/>
            <a:ext cx="1356242" cy="400110"/>
          </a:xfrm>
          <a:prstGeom prst="rect">
            <a:avLst/>
          </a:prstGeom>
          <a:solidFill>
            <a:schemeClr val="tx1"/>
          </a:solidFill>
        </p:spPr>
        <p:txBody>
          <a:bodyPr wrap="square" rtlCol="0">
            <a:spAutoFit/>
          </a:bodyPr>
          <a:lstStyle/>
          <a:p>
            <a:pPr algn="ctr"/>
            <a:r>
              <a:rPr lang="en-GB" sz="2000" b="1">
                <a:solidFill>
                  <a:schemeClr val="bg1"/>
                </a:solidFill>
                <a:latin typeface="Century Gothic" panose="020B0502020202020204" pitchFamily="34" charset="0"/>
              </a:rPr>
              <a:t>la </a:t>
            </a:r>
            <a:r>
              <a:rPr lang="en-GB" sz="2000" b="1" err="1">
                <a:solidFill>
                  <a:schemeClr val="bg1"/>
                </a:solidFill>
                <a:latin typeface="Century Gothic" panose="020B0502020202020204" pitchFamily="34" charset="0"/>
              </a:rPr>
              <a:t>cultura</a:t>
            </a:r>
            <a:endParaRPr lang="en-GB" sz="2400" b="1">
              <a:solidFill>
                <a:schemeClr val="bg1"/>
              </a:solidFill>
              <a:latin typeface="Century Gothic" panose="020B0502020202020204" pitchFamily="34" charset="0"/>
            </a:endParaRPr>
          </a:p>
        </p:txBody>
      </p:sp>
      <p:sp>
        <p:nvSpPr>
          <p:cNvPr id="79" name="TextBox 11">
            <a:extLst>
              <a:ext uri="{FF2B5EF4-FFF2-40B4-BE49-F238E27FC236}">
                <a16:creationId xmlns:a16="http://schemas.microsoft.com/office/drawing/2014/main" id="{16F8F19E-2303-C14C-9A2B-3F4CF5CDAAC0}"/>
              </a:ext>
            </a:extLst>
          </p:cNvPr>
          <p:cNvSpPr txBox="1"/>
          <p:nvPr/>
        </p:nvSpPr>
        <p:spPr>
          <a:xfrm rot="588439">
            <a:off x="774555" y="1731143"/>
            <a:ext cx="1813283" cy="400110"/>
          </a:xfrm>
          <a:prstGeom prst="rect">
            <a:avLst/>
          </a:prstGeom>
          <a:solidFill>
            <a:schemeClr val="tx1"/>
          </a:solidFill>
        </p:spPr>
        <p:txBody>
          <a:bodyPr wrap="square" rtlCol="0">
            <a:spAutoFit/>
          </a:bodyPr>
          <a:lstStyle/>
          <a:p>
            <a:pPr algn="ctr"/>
            <a:r>
              <a:rPr lang="en-GB" sz="2000" b="1">
                <a:solidFill>
                  <a:schemeClr val="bg1"/>
                </a:solidFill>
                <a:latin typeface="Century Gothic" panose="020B0502020202020204" pitchFamily="34" charset="0"/>
              </a:rPr>
              <a:t>la </a:t>
            </a:r>
            <a:r>
              <a:rPr lang="en-GB" sz="2000" b="1" err="1">
                <a:solidFill>
                  <a:schemeClr val="bg1"/>
                </a:solidFill>
                <a:latin typeface="Century Gothic" panose="020B0502020202020204" pitchFamily="34" charset="0"/>
              </a:rPr>
              <a:t>naturaleza</a:t>
            </a:r>
            <a:endParaRPr lang="en-GB" sz="2400" b="1">
              <a:solidFill>
                <a:schemeClr val="bg1"/>
              </a:solidFill>
              <a:latin typeface="Century Gothic" panose="020B0502020202020204" pitchFamily="34" charset="0"/>
            </a:endParaRPr>
          </a:p>
        </p:txBody>
      </p:sp>
      <p:sp>
        <p:nvSpPr>
          <p:cNvPr id="80" name="TextBox 11">
            <a:extLst>
              <a:ext uri="{FF2B5EF4-FFF2-40B4-BE49-F238E27FC236}">
                <a16:creationId xmlns:a16="http://schemas.microsoft.com/office/drawing/2014/main" id="{9AFD0CE7-CAF2-FB4D-9105-36AEDB67D7DC}"/>
              </a:ext>
            </a:extLst>
          </p:cNvPr>
          <p:cNvSpPr txBox="1"/>
          <p:nvPr/>
        </p:nvSpPr>
        <p:spPr>
          <a:xfrm rot="865902">
            <a:off x="5261487" y="1036731"/>
            <a:ext cx="1378546" cy="400110"/>
          </a:xfrm>
          <a:prstGeom prst="rect">
            <a:avLst/>
          </a:prstGeom>
          <a:solidFill>
            <a:schemeClr val="tx1"/>
          </a:solidFill>
        </p:spPr>
        <p:txBody>
          <a:bodyPr wrap="square" rtlCol="0">
            <a:spAutoFit/>
          </a:bodyPr>
          <a:lstStyle/>
          <a:p>
            <a:pPr algn="ctr"/>
            <a:r>
              <a:rPr lang="en-GB" sz="2000" b="1">
                <a:solidFill>
                  <a:schemeClr val="bg1"/>
                </a:solidFill>
                <a:latin typeface="Century Gothic" panose="020B0502020202020204" pitchFamily="34" charset="0"/>
              </a:rPr>
              <a:t>la </a:t>
            </a:r>
            <a:r>
              <a:rPr lang="en-GB" sz="2000" b="1" err="1">
                <a:solidFill>
                  <a:schemeClr val="bg1"/>
                </a:solidFill>
                <a:latin typeface="Century Gothic" panose="020B0502020202020204" pitchFamily="34" charset="0"/>
              </a:rPr>
              <a:t>historia</a:t>
            </a:r>
            <a:endParaRPr lang="en-GB" sz="24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47480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latin typeface="Century Gothic" panose="020B0502020202020204" pitchFamily="34" charset="0"/>
            </a:endParaRPr>
          </a:p>
        </p:txBody>
      </p:sp>
      <p:sp>
        <p:nvSpPr>
          <p:cNvPr id="3" name="Title 2">
            <a:extLst>
              <a:ext uri="{FF2B5EF4-FFF2-40B4-BE49-F238E27FC236}">
                <a16:creationId xmlns:a16="http://schemas.microsoft.com/office/drawing/2014/main" id="{93048CD0-39C4-9B40-8E25-3B3F544B578F}"/>
              </a:ext>
            </a:extLst>
          </p:cNvPr>
          <p:cNvSpPr>
            <a:spLocks noGrp="1"/>
          </p:cNvSpPr>
          <p:nvPr>
            <p:ph type="title"/>
          </p:nvPr>
        </p:nvSpPr>
        <p:spPr>
          <a:xfrm>
            <a:off x="157757" y="95422"/>
            <a:ext cx="2030848" cy="478534"/>
          </a:xfrm>
        </p:spPr>
        <p:txBody>
          <a:bodyPr/>
          <a:lstStyle/>
          <a:p>
            <a:r>
              <a:rPr lang="en-GB" sz="2000" b="1">
                <a:solidFill>
                  <a:schemeClr val="bg1"/>
                </a:solidFill>
                <a:latin typeface="Century Gothic" panose="020B0502020202020204" pitchFamily="34" charset="0"/>
              </a:rPr>
              <a:t>T1.1 Semana 2</a:t>
            </a:r>
            <a:endParaRPr lang="en-US" sz="2000">
              <a:solidFill>
                <a:schemeClr val="bg1"/>
              </a:solidFill>
            </a:endParaRPr>
          </a:p>
        </p:txBody>
      </p:sp>
      <p:sp>
        <p:nvSpPr>
          <p:cNvPr id="28" name="Rectangle 27">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latin typeface="Century Gothic" panose="020B0502020202020204" pitchFamily="34" charset="0"/>
              </a:rPr>
              <a:t>Gramática</a:t>
            </a:r>
          </a:p>
        </p:txBody>
      </p:sp>
      <p:sp>
        <p:nvSpPr>
          <p:cNvPr id="15" name="Rectangle 14">
            <a:extLst>
              <a:ext uri="{FF2B5EF4-FFF2-40B4-BE49-F238E27FC236}">
                <a16:creationId xmlns:a16="http://schemas.microsoft.com/office/drawing/2014/main" id="{62EBD834-1E2D-44FA-960B-D5E01CB2C65F}"/>
              </a:ext>
            </a:extLst>
          </p:cNvPr>
          <p:cNvSpPr/>
          <p:nvPr/>
        </p:nvSpPr>
        <p:spPr>
          <a:xfrm>
            <a:off x="88359" y="4191722"/>
            <a:ext cx="3911343" cy="358354"/>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base">
              <a:spcBef>
                <a:spcPct val="0"/>
              </a:spcBef>
              <a:spcAft>
                <a:spcPct val="0"/>
              </a:spcAft>
            </a:pPr>
            <a:r>
              <a:rPr lang="en-GB" sz="2000" b="1">
                <a:solidFill>
                  <a:srgbClr val="FFFFFF"/>
                </a:solidFill>
                <a:latin typeface="Century Gothic" panose="020B0502020202020204" pitchFamily="34" charset="0"/>
              </a:rPr>
              <a:t>Comparing past experiences</a:t>
            </a:r>
          </a:p>
        </p:txBody>
      </p:sp>
      <p:sp>
        <p:nvSpPr>
          <p:cNvPr id="16" name="Rectangle 15">
            <a:extLst>
              <a:ext uri="{FF2B5EF4-FFF2-40B4-BE49-F238E27FC236}">
                <a16:creationId xmlns:a16="http://schemas.microsoft.com/office/drawing/2014/main" id="{187D3DE4-1B8E-4EF9-A0F4-FAE19AE97A2E}"/>
              </a:ext>
            </a:extLst>
          </p:cNvPr>
          <p:cNvSpPr/>
          <p:nvPr/>
        </p:nvSpPr>
        <p:spPr>
          <a:xfrm>
            <a:off x="5029219" y="4152938"/>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rgbClr val="000000"/>
                </a:solidFill>
                <a:latin typeface="Century Gothic" panose="020B0502020202020204" pitchFamily="34" charset="0"/>
              </a:rPr>
              <a:t>Vocabulario</a:t>
            </a:r>
            <a:endParaRPr lang="en-GB">
              <a:solidFill>
                <a:srgbClr val="000000"/>
              </a:solidFill>
              <a:latin typeface="Century Gothic" panose="020B0502020202020204"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874145637"/>
              </p:ext>
            </p:extLst>
          </p:nvPr>
        </p:nvGraphicFramePr>
        <p:xfrm>
          <a:off x="661461" y="4632796"/>
          <a:ext cx="3703643" cy="4386720"/>
        </p:xfrm>
        <a:graphic>
          <a:graphicData uri="http://schemas.openxmlformats.org/drawingml/2006/table">
            <a:tbl>
              <a:tblPr>
                <a:tableStyleId>{5940675A-B579-460E-94D1-54222C63F5DA}</a:tableStyleId>
              </a:tblPr>
              <a:tblGrid>
                <a:gridCol w="1416322">
                  <a:extLst>
                    <a:ext uri="{9D8B030D-6E8A-4147-A177-3AD203B41FA5}">
                      <a16:colId xmlns:a16="http://schemas.microsoft.com/office/drawing/2014/main" val="2576834893"/>
                    </a:ext>
                  </a:extLst>
                </a:gridCol>
                <a:gridCol w="2287321">
                  <a:extLst>
                    <a:ext uri="{9D8B030D-6E8A-4147-A177-3AD203B41FA5}">
                      <a16:colId xmlns:a16="http://schemas.microsoft.com/office/drawing/2014/main" val="3222018720"/>
                    </a:ext>
                  </a:extLst>
                </a:gridCol>
              </a:tblGrid>
              <a:tr h="326907">
                <a:tc>
                  <a:txBody>
                    <a:bodyPr/>
                    <a:lstStyle/>
                    <a:p>
                      <a:r>
                        <a:rPr lang="en-GB" sz="1600" err="1">
                          <a:latin typeface="Century Gothic" panose="020B0502020202020204" pitchFamily="34" charset="0"/>
                        </a:rPr>
                        <a:t>cantar</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to sing | singing</a:t>
                      </a:r>
                    </a:p>
                  </a:txBody>
                  <a:tcPr marL="90000" marR="90000" marT="46800" marB="46800" anchor="b"/>
                </a:tc>
                <a:extLst>
                  <a:ext uri="{0D108BD9-81ED-4DB2-BD59-A6C34878D82A}">
                    <a16:rowId xmlns:a16="http://schemas.microsoft.com/office/drawing/2014/main" val="4007166980"/>
                  </a:ext>
                </a:extLst>
              </a:tr>
              <a:tr h="182809">
                <a:tc>
                  <a:txBody>
                    <a:bodyPr/>
                    <a:lstStyle/>
                    <a:p>
                      <a:r>
                        <a:rPr lang="en-GB" sz="1600" err="1">
                          <a:latin typeface="Century Gothic" panose="020B0502020202020204" pitchFamily="34" charset="0"/>
                        </a:rPr>
                        <a:t>tomar</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to take | taking</a:t>
                      </a:r>
                    </a:p>
                  </a:txBody>
                  <a:tcPr marL="90000" marR="90000" marT="46800" marB="46800" anchor="b"/>
                </a:tc>
                <a:extLst>
                  <a:ext uri="{0D108BD9-81ED-4DB2-BD59-A6C34878D82A}">
                    <a16:rowId xmlns:a16="http://schemas.microsoft.com/office/drawing/2014/main" val="141838412"/>
                  </a:ext>
                </a:extLst>
              </a:tr>
              <a:tr h="182809">
                <a:tc>
                  <a:txBody>
                    <a:bodyPr/>
                    <a:lstStyle/>
                    <a:p>
                      <a:r>
                        <a:rPr lang="en-GB" sz="1600" err="1">
                          <a:latin typeface="Century Gothic" panose="020B0502020202020204" pitchFamily="34" charset="0"/>
                        </a:rPr>
                        <a:t>coger</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to take | taking</a:t>
                      </a:r>
                    </a:p>
                  </a:txBody>
                  <a:tcPr marL="90000" marR="90000" marT="46800" marB="46800" anchor="b"/>
                </a:tc>
                <a:extLst>
                  <a:ext uri="{0D108BD9-81ED-4DB2-BD59-A6C34878D82A}">
                    <a16:rowId xmlns:a16="http://schemas.microsoft.com/office/drawing/2014/main" val="1683749526"/>
                  </a:ext>
                </a:extLst>
              </a:tr>
              <a:tr h="182809">
                <a:tc>
                  <a:txBody>
                    <a:bodyPr/>
                    <a:lstStyle/>
                    <a:p>
                      <a:r>
                        <a:rPr lang="en-GB" sz="1600" err="1">
                          <a:latin typeface="Century Gothic" panose="020B0502020202020204" pitchFamily="34" charset="0"/>
                        </a:rPr>
                        <a:t>intentar</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to try</a:t>
                      </a:r>
                      <a:r>
                        <a:rPr lang="en-GB" sz="1600" baseline="0">
                          <a:latin typeface="Century Gothic" panose="020B0502020202020204" pitchFamily="34" charset="0"/>
                        </a:rPr>
                        <a:t> (to) | trying (to)</a:t>
                      </a:r>
                      <a:endParaRPr lang="en-GB" sz="1600">
                        <a:latin typeface="Century Gothic" panose="020B0502020202020204" pitchFamily="34" charset="0"/>
                      </a:endParaRPr>
                    </a:p>
                  </a:txBody>
                  <a:tcPr marL="90000" marR="90000" marT="46800" marB="46800" anchor="b"/>
                </a:tc>
                <a:extLst>
                  <a:ext uri="{0D108BD9-81ED-4DB2-BD59-A6C34878D82A}">
                    <a16:rowId xmlns:a16="http://schemas.microsoft.com/office/drawing/2014/main" val="3029552813"/>
                  </a:ext>
                </a:extLst>
              </a:tr>
              <a:tr h="182809">
                <a:tc>
                  <a:txBody>
                    <a:bodyPr/>
                    <a:lstStyle/>
                    <a:p>
                      <a:r>
                        <a:rPr lang="en-GB" sz="1600" err="1">
                          <a:latin typeface="Century Gothic" panose="020B0502020202020204" pitchFamily="34" charset="0"/>
                        </a:rPr>
                        <a:t>ganar</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to win | winning</a:t>
                      </a:r>
                    </a:p>
                  </a:txBody>
                  <a:tcPr marL="90000" marR="90000" marT="46800" marB="46800" anchor="b"/>
                </a:tc>
                <a:extLst>
                  <a:ext uri="{0D108BD9-81ED-4DB2-BD59-A6C34878D82A}">
                    <a16:rowId xmlns:a16="http://schemas.microsoft.com/office/drawing/2014/main" val="3491161878"/>
                  </a:ext>
                </a:extLst>
              </a:tr>
              <a:tr h="182809">
                <a:tc>
                  <a:txBody>
                    <a:bodyPr/>
                    <a:lstStyle/>
                    <a:p>
                      <a:r>
                        <a:rPr lang="en-GB" sz="1600">
                          <a:latin typeface="Century Gothic" panose="020B0502020202020204" pitchFamily="34" charset="0"/>
                        </a:rPr>
                        <a:t>el </a:t>
                      </a:r>
                      <a:r>
                        <a:rPr lang="en-GB" sz="1600" err="1">
                          <a:latin typeface="Century Gothic" panose="020B0502020202020204" pitchFamily="34" charset="0"/>
                        </a:rPr>
                        <a:t>concierto</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concert</a:t>
                      </a:r>
                    </a:p>
                  </a:txBody>
                  <a:tcPr marL="90000" marR="90000" marT="46800" marB="46800" anchor="b"/>
                </a:tc>
                <a:extLst>
                  <a:ext uri="{0D108BD9-81ED-4DB2-BD59-A6C34878D82A}">
                    <a16:rowId xmlns:a16="http://schemas.microsoft.com/office/drawing/2014/main" val="977986458"/>
                  </a:ext>
                </a:extLst>
              </a:tr>
              <a:tr h="182809">
                <a:tc>
                  <a:txBody>
                    <a:bodyPr/>
                    <a:lstStyle/>
                    <a:p>
                      <a:r>
                        <a:rPr lang="en-GB" sz="1600">
                          <a:latin typeface="Century Gothic" panose="020B0502020202020204" pitchFamily="34" charset="0"/>
                        </a:rPr>
                        <a:t>el </a:t>
                      </a:r>
                      <a:r>
                        <a:rPr lang="en-GB" sz="1600" err="1">
                          <a:latin typeface="Century Gothic" panose="020B0502020202020204" pitchFamily="34" charset="0"/>
                        </a:rPr>
                        <a:t>premio</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prize</a:t>
                      </a:r>
                    </a:p>
                  </a:txBody>
                  <a:tcPr marL="90000" marR="90000" marT="46800" marB="46800" anchor="b"/>
                </a:tc>
                <a:extLst>
                  <a:ext uri="{0D108BD9-81ED-4DB2-BD59-A6C34878D82A}">
                    <a16:rowId xmlns:a16="http://schemas.microsoft.com/office/drawing/2014/main" val="3008129673"/>
                  </a:ext>
                </a:extLst>
              </a:tr>
              <a:tr h="182809">
                <a:tc>
                  <a:txBody>
                    <a:bodyPr/>
                    <a:lstStyle/>
                    <a:p>
                      <a:r>
                        <a:rPr lang="en-GB" sz="1600">
                          <a:latin typeface="Century Gothic" panose="020B0502020202020204" pitchFamily="34" charset="0"/>
                        </a:rPr>
                        <a:t>el </a:t>
                      </a:r>
                      <a:r>
                        <a:rPr lang="en-GB" sz="1600" err="1">
                          <a:latin typeface="Century Gothic" panose="020B0502020202020204" pitchFamily="34" charset="0"/>
                        </a:rPr>
                        <a:t>año</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year</a:t>
                      </a:r>
                    </a:p>
                  </a:txBody>
                  <a:tcPr marL="90000" marR="90000" marT="46800" marB="46800" anchor="b"/>
                </a:tc>
                <a:extLst>
                  <a:ext uri="{0D108BD9-81ED-4DB2-BD59-A6C34878D82A}">
                    <a16:rowId xmlns:a16="http://schemas.microsoft.com/office/drawing/2014/main" val="4091572625"/>
                  </a:ext>
                </a:extLst>
              </a:tr>
              <a:tr h="182809">
                <a:tc>
                  <a:txBody>
                    <a:bodyPr/>
                    <a:lstStyle/>
                    <a:p>
                      <a:r>
                        <a:rPr lang="en-GB" sz="1600">
                          <a:latin typeface="Century Gothic" panose="020B0502020202020204" pitchFamily="34" charset="0"/>
                        </a:rPr>
                        <a:t>el </a:t>
                      </a:r>
                      <a:r>
                        <a:rPr lang="en-GB" sz="1600" err="1">
                          <a:latin typeface="Century Gothic" panose="020B0502020202020204" pitchFamily="34" charset="0"/>
                        </a:rPr>
                        <a:t>autobús</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bus</a:t>
                      </a:r>
                    </a:p>
                  </a:txBody>
                  <a:tcPr marL="90000" marR="90000" marT="46800" marB="46800" anchor="b"/>
                </a:tc>
                <a:extLst>
                  <a:ext uri="{0D108BD9-81ED-4DB2-BD59-A6C34878D82A}">
                    <a16:rowId xmlns:a16="http://schemas.microsoft.com/office/drawing/2014/main" val="1061227613"/>
                  </a:ext>
                </a:extLst>
              </a:tr>
              <a:tr h="182809">
                <a:tc>
                  <a:txBody>
                    <a:bodyPr/>
                    <a:lstStyle/>
                    <a:p>
                      <a:r>
                        <a:rPr lang="en-GB" sz="1600">
                          <a:latin typeface="Century Gothic" panose="020B0502020202020204" pitchFamily="34" charset="0"/>
                        </a:rPr>
                        <a:t>la </a:t>
                      </a:r>
                      <a:r>
                        <a:rPr lang="en-GB" sz="1600" err="1">
                          <a:latin typeface="Century Gothic" panose="020B0502020202020204" pitchFamily="34" charset="0"/>
                        </a:rPr>
                        <a:t>canción</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song</a:t>
                      </a:r>
                    </a:p>
                  </a:txBody>
                  <a:tcPr marL="90000" marR="90000" marT="46800" marB="46800" anchor="b"/>
                </a:tc>
                <a:extLst>
                  <a:ext uri="{0D108BD9-81ED-4DB2-BD59-A6C34878D82A}">
                    <a16:rowId xmlns:a16="http://schemas.microsoft.com/office/drawing/2014/main" val="2216440239"/>
                  </a:ext>
                </a:extLst>
              </a:tr>
              <a:tr h="182809">
                <a:tc>
                  <a:txBody>
                    <a:bodyPr/>
                    <a:lstStyle/>
                    <a:p>
                      <a:r>
                        <a:rPr lang="en-GB" sz="1600">
                          <a:latin typeface="Century Gothic" panose="020B0502020202020204" pitchFamily="34" charset="0"/>
                        </a:rPr>
                        <a:t>hasta</a:t>
                      </a:r>
                    </a:p>
                  </a:txBody>
                  <a:tcPr marL="90000" marR="90000" marT="46800" marB="46800" anchor="b"/>
                </a:tc>
                <a:tc>
                  <a:txBody>
                    <a:bodyPr/>
                    <a:lstStyle/>
                    <a:p>
                      <a:r>
                        <a:rPr lang="en-GB" sz="1600">
                          <a:latin typeface="Century Gothic" panose="020B0502020202020204" pitchFamily="34" charset="0"/>
                        </a:rPr>
                        <a:t>as far as, up to</a:t>
                      </a:r>
                    </a:p>
                  </a:txBody>
                  <a:tcPr marL="90000" marR="90000" marT="46800" marB="46800" anchor="b"/>
                </a:tc>
                <a:extLst>
                  <a:ext uri="{0D108BD9-81ED-4DB2-BD59-A6C34878D82A}">
                    <a16:rowId xmlns:a16="http://schemas.microsoft.com/office/drawing/2014/main" val="10009"/>
                  </a:ext>
                </a:extLst>
              </a:tr>
              <a:tr h="182809">
                <a:tc>
                  <a:txBody>
                    <a:bodyPr/>
                    <a:lstStyle/>
                    <a:p>
                      <a:r>
                        <a:rPr lang="en-GB" sz="1600" err="1">
                          <a:latin typeface="Century Gothic" panose="020B0502020202020204" pitchFamily="34" charset="0"/>
                        </a:rPr>
                        <a:t>además</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besides | as well</a:t>
                      </a:r>
                    </a:p>
                  </a:txBody>
                  <a:tcPr marL="90000" marR="90000" marT="46800" marB="46800" anchor="b"/>
                </a:tc>
                <a:extLst>
                  <a:ext uri="{0D108BD9-81ED-4DB2-BD59-A6C34878D82A}">
                    <a16:rowId xmlns:a16="http://schemas.microsoft.com/office/drawing/2014/main" val="10010"/>
                  </a:ext>
                </a:extLst>
              </a:tr>
              <a:tr h="182809">
                <a:tc>
                  <a:txBody>
                    <a:bodyPr/>
                    <a:lstStyle/>
                    <a:p>
                      <a:r>
                        <a:rPr lang="en-GB" sz="1600" err="1">
                          <a:latin typeface="Century Gothic" panose="020B0502020202020204" pitchFamily="34" charset="0"/>
                        </a:rPr>
                        <a:t>por</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around |because of</a:t>
                      </a:r>
                    </a:p>
                  </a:txBody>
                  <a:tcPr marL="90000" marR="90000" marT="46800" marB="46800" anchor="b"/>
                </a:tc>
                <a:extLst>
                  <a:ext uri="{0D108BD9-81ED-4DB2-BD59-A6C34878D82A}">
                    <a16:rowId xmlns:a16="http://schemas.microsoft.com/office/drawing/2014/main" val="10011"/>
                  </a:ext>
                </a:extLst>
              </a:tr>
            </a:tbl>
          </a:graphicData>
        </a:graphic>
      </p:graphicFrame>
      <p:sp>
        <p:nvSpPr>
          <p:cNvPr id="18" name="Rounded Rectangle 17"/>
          <p:cNvSpPr/>
          <p:nvPr/>
        </p:nvSpPr>
        <p:spPr>
          <a:xfrm>
            <a:off x="5093478" y="6883535"/>
            <a:ext cx="1222383" cy="112403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rgbClr val="000000"/>
                </a:solidFill>
                <a:latin typeface="Century Gothic" panose="020B0502020202020204" pitchFamily="34" charset="0"/>
              </a:rPr>
              <a:t>Revisit vocab 7.3.2.5 &amp; 7.3.1.4</a:t>
            </a:r>
          </a:p>
        </p:txBody>
      </p:sp>
      <p:graphicFrame>
        <p:nvGraphicFramePr>
          <p:cNvPr id="20" name="Table 19"/>
          <p:cNvGraphicFramePr>
            <a:graphicFrameLocks noGrp="1"/>
          </p:cNvGraphicFramePr>
          <p:nvPr>
            <p:extLst>
              <p:ext uri="{D42A27DB-BD31-4B8C-83A1-F6EECF244321}">
                <p14:modId xmlns:p14="http://schemas.microsoft.com/office/powerpoint/2010/main" val="4053929032"/>
              </p:ext>
            </p:extLst>
          </p:nvPr>
        </p:nvGraphicFramePr>
        <p:xfrm>
          <a:off x="-112834" y="4644008"/>
          <a:ext cx="797537" cy="4726792"/>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37628">
                <a:tc>
                  <a:txBody>
                    <a:bodyPr/>
                    <a:lstStyle/>
                    <a:p>
                      <a:pPr algn="ctr"/>
                      <a:r>
                        <a:rPr lang="en-GB" sz="1600" i="1">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a:latin typeface="Century Gothic" panose="020B0502020202020204" pitchFamily="34" charset="0"/>
                        </a:rPr>
                        <a:t>n</a:t>
                      </a:r>
                      <a:r>
                        <a:rPr lang="en-GB" sz="1600" i="1" baseline="0">
                          <a:latin typeface="Century Gothic" panose="020B0502020202020204" pitchFamily="34" charset="0"/>
                        </a:rPr>
                        <a:t>m</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a:latin typeface="Century Gothic" panose="020B0502020202020204" pitchFamily="34" charset="0"/>
                        </a:rPr>
                        <a:t>n</a:t>
                      </a:r>
                      <a:r>
                        <a:rPr lang="en-GB" sz="1600" i="1" baseline="0">
                          <a:latin typeface="Century Gothic" panose="020B0502020202020204" pitchFamily="34" charset="0"/>
                        </a:rPr>
                        <a:t>m</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a:latin typeface="Century Gothic" panose="020B0502020202020204" pitchFamily="34" charset="0"/>
                        </a:rPr>
                        <a:t>n</a:t>
                      </a:r>
                      <a:r>
                        <a:rPr lang="en-GB" sz="1600" i="1" baseline="0">
                          <a:latin typeface="Century Gothic" panose="020B0502020202020204" pitchFamily="34" charset="0"/>
                        </a:rPr>
                        <a:t>m</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37562458"/>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adv</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adv</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22" name="Rectangle 21"/>
          <p:cNvSpPr/>
          <p:nvPr/>
        </p:nvSpPr>
        <p:spPr>
          <a:xfrm>
            <a:off x="69488" y="867662"/>
            <a:ext cx="6732145" cy="1729704"/>
          </a:xfrm>
          <a:prstGeom prst="rect">
            <a:avLst/>
          </a:prstGeom>
        </p:spPr>
        <p:txBody>
          <a:bodyPr wrap="square">
            <a:spAutoFit/>
          </a:bodyPr>
          <a:lstStyle/>
          <a:p>
            <a:pPr>
              <a:defRPr/>
            </a:pPr>
            <a:r>
              <a:rPr lang="en-US" sz="1600">
                <a:solidFill>
                  <a:srgbClr val="000000"/>
                </a:solidFill>
                <a:latin typeface="Century Gothic" panose="020F0302020204030204"/>
              </a:rPr>
              <a:t>Many Spanish infinitives end in –</a:t>
            </a:r>
            <a:r>
              <a:rPr lang="en-US" sz="1600" b="1">
                <a:solidFill>
                  <a:srgbClr val="000000"/>
                </a:solidFill>
                <a:latin typeface="Century Gothic" panose="020F0302020204030204"/>
              </a:rPr>
              <a:t>ar</a:t>
            </a:r>
            <a:r>
              <a:rPr lang="en-US" sz="1600">
                <a:solidFill>
                  <a:srgbClr val="000000"/>
                </a:solidFill>
                <a:latin typeface="Century Gothic" panose="020F0302020204030204"/>
              </a:rPr>
              <a:t>. To talk about ‘</a:t>
            </a:r>
            <a:r>
              <a:rPr lang="en-US" sz="1600" b="1">
                <a:solidFill>
                  <a:srgbClr val="000000"/>
                </a:solidFill>
                <a:latin typeface="Century Gothic" panose="020F0302020204030204"/>
              </a:rPr>
              <a:t>you</a:t>
            </a:r>
            <a:r>
              <a:rPr lang="en-US" sz="1600">
                <a:solidFill>
                  <a:srgbClr val="000000"/>
                </a:solidFill>
                <a:latin typeface="Century Gothic" panose="020F0302020204030204"/>
              </a:rPr>
              <a:t>’ with an action completed in the past, we use the verb ending –</a:t>
            </a:r>
            <a:r>
              <a:rPr lang="en-US" sz="1600" b="1" err="1">
                <a:solidFill>
                  <a:srgbClr val="000000"/>
                </a:solidFill>
                <a:latin typeface="Century Gothic" panose="020F0302020204030204"/>
              </a:rPr>
              <a:t>aste</a:t>
            </a:r>
            <a:r>
              <a:rPr lang="en-US" sz="1600">
                <a:solidFill>
                  <a:srgbClr val="000000"/>
                </a:solidFill>
                <a:latin typeface="Century Gothic" panose="020F0302020204030204"/>
              </a:rPr>
              <a:t>:</a:t>
            </a:r>
          </a:p>
          <a:p>
            <a:pPr>
              <a:defRPr/>
            </a:pPr>
            <a:endParaRPr lang="en-US" sz="1000">
              <a:solidFill>
                <a:srgbClr val="000000"/>
              </a:solidFill>
              <a:latin typeface="Century Gothic" panose="020F0302020204030204"/>
            </a:endParaRPr>
          </a:p>
          <a:p>
            <a:pPr>
              <a:defRPr/>
            </a:pPr>
            <a:r>
              <a:rPr lang="en-US" sz="1600" err="1">
                <a:solidFill>
                  <a:srgbClr val="000000"/>
                </a:solidFill>
                <a:latin typeface="Century Gothic" panose="020F0302020204030204"/>
              </a:rPr>
              <a:t>Camin</a:t>
            </a:r>
            <a:r>
              <a:rPr lang="en-US" sz="1600" b="1" err="1">
                <a:latin typeface="Century Gothic" panose="020F0302020204030204"/>
              </a:rPr>
              <a:t>as</a:t>
            </a:r>
            <a:r>
              <a:rPr lang="en-US" sz="1600" b="1">
                <a:solidFill>
                  <a:srgbClr val="000000"/>
                </a:solidFill>
                <a:latin typeface="Century Gothic" panose="020F0302020204030204"/>
              </a:rPr>
              <a:t>		</a:t>
            </a:r>
            <a:r>
              <a:rPr lang="en-US" sz="1600" err="1">
                <a:latin typeface="Century Gothic" panose="020F0302020204030204"/>
              </a:rPr>
              <a:t>Camin</a:t>
            </a:r>
            <a:r>
              <a:rPr lang="en-US" sz="1600" b="1" err="1">
                <a:latin typeface="Century Gothic" panose="020F0302020204030204"/>
              </a:rPr>
              <a:t>aste</a:t>
            </a:r>
            <a:r>
              <a:rPr lang="en-US" sz="1600" b="1">
                <a:solidFill>
                  <a:srgbClr val="ED7D31"/>
                </a:solidFill>
                <a:latin typeface="Century Gothic" panose="020F0302020204030204"/>
              </a:rPr>
              <a:t>          </a:t>
            </a:r>
            <a:r>
              <a:rPr lang="en-US" sz="1600" i="1">
                <a:solidFill>
                  <a:srgbClr val="000000"/>
                </a:solidFill>
                <a:latin typeface="Century Gothic" panose="020F0302020204030204"/>
              </a:rPr>
              <a:t>You walk	             You </a:t>
            </a:r>
            <a:r>
              <a:rPr lang="en-US" sz="1600" i="1">
                <a:latin typeface="Century Gothic" panose="020F0302020204030204"/>
              </a:rPr>
              <a:t>walk</a:t>
            </a:r>
            <a:r>
              <a:rPr lang="en-US" sz="1600" b="1" i="1">
                <a:latin typeface="Century Gothic" panose="020F0302020204030204"/>
              </a:rPr>
              <a:t>ed</a:t>
            </a:r>
            <a:endParaRPr lang="en-US" sz="1600" b="1">
              <a:latin typeface="Century Gothic" panose="020F0302020204030204"/>
            </a:endParaRPr>
          </a:p>
          <a:p>
            <a:pPr>
              <a:defRPr/>
            </a:pPr>
            <a:endParaRPr lang="en-US" sz="1000">
              <a:solidFill>
                <a:srgbClr val="000000"/>
              </a:solidFill>
              <a:latin typeface="Century Gothic" panose="020F0302020204030204"/>
            </a:endParaRPr>
          </a:p>
          <a:p>
            <a:pPr>
              <a:lnSpc>
                <a:spcPct val="120000"/>
              </a:lnSpc>
              <a:defRPr/>
            </a:pPr>
            <a:r>
              <a:rPr lang="en-US" sz="1600" err="1">
                <a:solidFill>
                  <a:srgbClr val="000000"/>
                </a:solidFill>
                <a:latin typeface="Century Gothic" panose="020F0302020204030204"/>
              </a:rPr>
              <a:t>Cant</a:t>
            </a:r>
            <a:r>
              <a:rPr lang="en-US" sz="1600" b="1" err="1">
                <a:latin typeface="Century Gothic" panose="020F0302020204030204"/>
              </a:rPr>
              <a:t>aste</a:t>
            </a:r>
            <a:r>
              <a:rPr lang="en-US" sz="1600">
                <a:solidFill>
                  <a:srgbClr val="000000"/>
                </a:solidFill>
                <a:latin typeface="Century Gothic" panose="020F0302020204030204"/>
              </a:rPr>
              <a:t> </a:t>
            </a:r>
            <a:r>
              <a:rPr lang="en-US" sz="1600" err="1">
                <a:solidFill>
                  <a:srgbClr val="000000"/>
                </a:solidFill>
                <a:latin typeface="Century Gothic" panose="020F0302020204030204"/>
              </a:rPr>
              <a:t>en</a:t>
            </a:r>
            <a:r>
              <a:rPr lang="en-US" sz="1600">
                <a:solidFill>
                  <a:srgbClr val="000000"/>
                </a:solidFill>
                <a:latin typeface="Century Gothic" panose="020F0302020204030204"/>
              </a:rPr>
              <a:t> el </a:t>
            </a:r>
            <a:r>
              <a:rPr lang="en-US" sz="1600" err="1">
                <a:solidFill>
                  <a:srgbClr val="000000"/>
                </a:solidFill>
                <a:latin typeface="Century Gothic" panose="020F0302020204030204"/>
              </a:rPr>
              <a:t>concierto</a:t>
            </a:r>
            <a:r>
              <a:rPr lang="en-US" sz="1600">
                <a:solidFill>
                  <a:srgbClr val="000000"/>
                </a:solidFill>
                <a:latin typeface="Century Gothic" panose="020F0302020204030204"/>
              </a:rPr>
              <a:t>.		</a:t>
            </a:r>
            <a:r>
              <a:rPr lang="en-US" sz="1600" i="1">
                <a:solidFill>
                  <a:srgbClr val="000000"/>
                </a:solidFill>
                <a:latin typeface="Century Gothic" panose="020F0302020204030204"/>
              </a:rPr>
              <a:t>You </a:t>
            </a:r>
            <a:r>
              <a:rPr lang="en-US" sz="1600" b="1" i="1">
                <a:latin typeface="Century Gothic" panose="020F0302020204030204"/>
              </a:rPr>
              <a:t>sang</a:t>
            </a:r>
            <a:r>
              <a:rPr lang="en-US" sz="1600" i="1">
                <a:solidFill>
                  <a:srgbClr val="000000"/>
                </a:solidFill>
                <a:latin typeface="Century Gothic" panose="020F0302020204030204"/>
              </a:rPr>
              <a:t> in the concert.</a:t>
            </a:r>
          </a:p>
          <a:p>
            <a:pPr>
              <a:lnSpc>
                <a:spcPct val="120000"/>
              </a:lnSpc>
              <a:defRPr/>
            </a:pPr>
            <a:r>
              <a:rPr lang="en-US" sz="1600" err="1">
                <a:solidFill>
                  <a:srgbClr val="000000"/>
                </a:solidFill>
                <a:latin typeface="Century Gothic" panose="020F0302020204030204"/>
              </a:rPr>
              <a:t>Visit</a:t>
            </a:r>
            <a:r>
              <a:rPr lang="en-US" sz="1600" b="1" err="1">
                <a:latin typeface="Century Gothic" panose="020F0302020204030204"/>
              </a:rPr>
              <a:t>aste</a:t>
            </a:r>
            <a:r>
              <a:rPr lang="en-US" sz="1600">
                <a:solidFill>
                  <a:srgbClr val="000000"/>
                </a:solidFill>
                <a:latin typeface="Century Gothic" panose="020F0302020204030204"/>
              </a:rPr>
              <a:t> la ciudad.</a:t>
            </a:r>
            <a:r>
              <a:rPr lang="en-US" sz="1600" i="1">
                <a:solidFill>
                  <a:srgbClr val="000000"/>
                </a:solidFill>
                <a:latin typeface="Century Gothic" panose="020F0302020204030204"/>
              </a:rPr>
              <a:t>		You </a:t>
            </a:r>
            <a:r>
              <a:rPr lang="en-US" sz="1600" b="1" i="1">
                <a:latin typeface="Century Gothic" panose="020F0302020204030204"/>
              </a:rPr>
              <a:t>visited</a:t>
            </a:r>
            <a:r>
              <a:rPr lang="en-US" sz="1600" i="1">
                <a:solidFill>
                  <a:srgbClr val="000000"/>
                </a:solidFill>
                <a:latin typeface="Century Gothic" panose="020F0302020204030204"/>
              </a:rPr>
              <a:t> the city</a:t>
            </a:r>
            <a:r>
              <a:rPr lang="en-US" sz="1600">
                <a:solidFill>
                  <a:srgbClr val="000000"/>
                </a:solidFill>
                <a:latin typeface="Century Gothic" panose="020F0302020204030204"/>
              </a:rPr>
              <a:t>.</a:t>
            </a:r>
          </a:p>
        </p:txBody>
      </p:sp>
      <p:sp>
        <p:nvSpPr>
          <p:cNvPr id="23" name="Rectangle 22"/>
          <p:cNvSpPr/>
          <p:nvPr/>
        </p:nvSpPr>
        <p:spPr>
          <a:xfrm>
            <a:off x="80222" y="598491"/>
            <a:ext cx="6603090" cy="369332"/>
          </a:xfrm>
          <a:prstGeom prst="rect">
            <a:avLst/>
          </a:prstGeom>
        </p:spPr>
        <p:txBody>
          <a:bodyPr wrap="none">
            <a:spAutoFit/>
          </a:bodyPr>
          <a:lstStyle/>
          <a:p>
            <a:pPr fontAlgn="base">
              <a:spcBef>
                <a:spcPct val="0"/>
              </a:spcBef>
              <a:spcAft>
                <a:spcPct val="0"/>
              </a:spcAft>
            </a:pPr>
            <a:r>
              <a:rPr lang="en-GB" b="1">
                <a:solidFill>
                  <a:srgbClr val="000000"/>
                </a:solidFill>
                <a:latin typeface="Century Gothic" panose="020B0502020202020204" pitchFamily="34" charset="0"/>
                <a:cs typeface="Calibri" panose="020F0502020204030204" pitchFamily="34" charset="0"/>
              </a:rPr>
              <a:t>Past tense (preterite) -ar verbs: 2nd person singular (-</a:t>
            </a:r>
            <a:r>
              <a:rPr lang="en-GB" b="1" err="1">
                <a:solidFill>
                  <a:srgbClr val="000000"/>
                </a:solidFill>
                <a:latin typeface="Century Gothic" panose="020B0502020202020204" pitchFamily="34" charset="0"/>
                <a:cs typeface="Calibri" panose="020F0502020204030204" pitchFamily="34" charset="0"/>
              </a:rPr>
              <a:t>aste</a:t>
            </a:r>
            <a:r>
              <a:rPr lang="en-GB" b="1">
                <a:solidFill>
                  <a:srgbClr val="000000"/>
                </a:solidFill>
                <a:latin typeface="Century Gothic" panose="020B0502020202020204" pitchFamily="34" charset="0"/>
                <a:cs typeface="Calibri" panose="020F0502020204030204" pitchFamily="34" charset="0"/>
              </a:rPr>
              <a:t>)</a:t>
            </a:r>
          </a:p>
        </p:txBody>
      </p:sp>
      <p:cxnSp>
        <p:nvCxnSpPr>
          <p:cNvPr id="24" name="Straight Arrow Connector 23"/>
          <p:cNvCxnSpPr/>
          <p:nvPr/>
        </p:nvCxnSpPr>
        <p:spPr>
          <a:xfrm flipV="1">
            <a:off x="1124744" y="1683270"/>
            <a:ext cx="792000" cy="60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617176" y="1692558"/>
            <a:ext cx="792000" cy="60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1468" y="2559897"/>
            <a:ext cx="3693640" cy="369332"/>
          </a:xfrm>
          <a:prstGeom prst="rect">
            <a:avLst/>
          </a:prstGeom>
        </p:spPr>
        <p:txBody>
          <a:bodyPr wrap="none">
            <a:spAutoFit/>
          </a:bodyPr>
          <a:lstStyle/>
          <a:p>
            <a:pPr algn="ctr"/>
            <a:r>
              <a:rPr lang="en-GB" b="1">
                <a:latin typeface="Century Gothic" panose="020B0502020202020204" pitchFamily="34" charset="0"/>
              </a:rPr>
              <a:t>How to use the preposition ‘por’</a:t>
            </a:r>
          </a:p>
        </p:txBody>
      </p:sp>
      <p:pic>
        <p:nvPicPr>
          <p:cNvPr id="1026" name="Picture 2" descr="Travel World clipart - Travel, Green, Product, transparent clip art"/>
          <p:cNvPicPr>
            <a:picLocks noChangeAspect="1" noChangeArrowheads="1"/>
          </p:cNvPicPr>
          <p:nvPr/>
        </p:nvPicPr>
        <p:blipFill>
          <a:blip r:embed="rId2" cstate="print">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5704669" y="2290535"/>
            <a:ext cx="1298888" cy="750469"/>
          </a:xfrm>
          <a:prstGeom prst="rect">
            <a:avLst/>
          </a:prstGeom>
          <a:noFill/>
          <a:extLst>
            <a:ext uri="{909E8E84-426E-40DD-AFC4-6F175D3DCCD1}">
              <a14:hiddenFill xmlns:a14="http://schemas.microsoft.com/office/drawing/2010/main">
                <a:solidFill>
                  <a:srgbClr val="FFFFFF"/>
                </a:solidFill>
              </a14:hiddenFill>
            </a:ext>
          </a:extLst>
        </p:spPr>
      </p:pic>
      <p:sp>
        <p:nvSpPr>
          <p:cNvPr id="29" name="Llamada rectangular redondeada 43">
            <a:extLst>
              <a:ext uri="{FF2B5EF4-FFF2-40B4-BE49-F238E27FC236}">
                <a16:creationId xmlns:a16="http://schemas.microsoft.com/office/drawing/2014/main" id="{1EDBAF34-076A-514F-A80A-6B2F5C780CB4}"/>
              </a:ext>
            </a:extLst>
          </p:cNvPr>
          <p:cNvSpPr/>
          <p:nvPr/>
        </p:nvSpPr>
        <p:spPr>
          <a:xfrm>
            <a:off x="4564019" y="4772010"/>
            <a:ext cx="2184614" cy="1947091"/>
          </a:xfrm>
          <a:prstGeom prst="wedgeRoundRectCallout">
            <a:avLst>
              <a:gd name="adj1" fmla="val -71397"/>
              <a:gd name="adj2" fmla="val -16964"/>
              <a:gd name="adj3" fmla="val 16667"/>
            </a:avLst>
          </a:prstGeom>
          <a:solidFill>
            <a:srgbClr val="FCF2CA"/>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1400">
                <a:solidFill>
                  <a:srgbClr val="203864"/>
                </a:solidFill>
                <a:latin typeface="Century Gothic" panose="020B0502020202020204" pitchFamily="34" charset="0"/>
              </a:rPr>
              <a:t>‘</a:t>
            </a:r>
            <a:r>
              <a:rPr lang="es-GB" sz="1400" b="1">
                <a:solidFill>
                  <a:srgbClr val="203864"/>
                </a:solidFill>
                <a:latin typeface="Century Gothic" panose="020B0502020202020204" pitchFamily="34" charset="0"/>
              </a:rPr>
              <a:t>Coger</a:t>
            </a:r>
            <a:r>
              <a:rPr lang="es-GB" sz="1400">
                <a:solidFill>
                  <a:srgbClr val="203864"/>
                </a:solidFill>
                <a:latin typeface="Century Gothic" panose="020B0502020202020204" pitchFamily="34" charset="0"/>
              </a:rPr>
              <a:t>’ is used</a:t>
            </a:r>
            <a:r>
              <a:rPr lang="en-GB" sz="1400">
                <a:solidFill>
                  <a:srgbClr val="203864"/>
                </a:solidFill>
                <a:latin typeface="Century Gothic" panose="020B0502020202020204" pitchFamily="34" charset="0"/>
              </a:rPr>
              <a:t> more</a:t>
            </a:r>
            <a:r>
              <a:rPr lang="es-GB" sz="1400">
                <a:solidFill>
                  <a:srgbClr val="203864"/>
                </a:solidFill>
                <a:latin typeface="Century Gothic" panose="020B0502020202020204" pitchFamily="34" charset="0"/>
              </a:rPr>
              <a:t> in Spain</a:t>
            </a:r>
            <a:r>
              <a:rPr lang="en-GB" sz="1400">
                <a:solidFill>
                  <a:srgbClr val="203864"/>
                </a:solidFill>
                <a:latin typeface="Century Gothic" panose="020B0502020202020204" pitchFamily="34" charset="0"/>
              </a:rPr>
              <a:t> for transport or for physically grabbing something.</a:t>
            </a:r>
          </a:p>
          <a:p>
            <a:pPr algn="ctr"/>
            <a:endParaRPr lang="en-GB" sz="1400">
              <a:solidFill>
                <a:srgbClr val="203864"/>
              </a:solidFill>
              <a:latin typeface="Century Gothic" panose="020B0502020202020204" pitchFamily="34" charset="0"/>
            </a:endParaRPr>
          </a:p>
          <a:p>
            <a:pPr algn="ctr"/>
            <a:r>
              <a:rPr lang="es-GB" sz="1400">
                <a:solidFill>
                  <a:srgbClr val="203864"/>
                </a:solidFill>
                <a:latin typeface="Century Gothic" panose="020B0502020202020204" pitchFamily="34" charset="0"/>
              </a:rPr>
              <a:t>‘</a:t>
            </a:r>
            <a:r>
              <a:rPr lang="en-GB" sz="1400" b="1">
                <a:solidFill>
                  <a:srgbClr val="203864"/>
                </a:solidFill>
                <a:latin typeface="Century Gothic" panose="020B0502020202020204" pitchFamily="34" charset="0"/>
              </a:rPr>
              <a:t>T</a:t>
            </a:r>
            <a:r>
              <a:rPr lang="es-GB" sz="1400" b="1">
                <a:solidFill>
                  <a:srgbClr val="203864"/>
                </a:solidFill>
                <a:latin typeface="Century Gothic" panose="020B0502020202020204" pitchFamily="34" charset="0"/>
              </a:rPr>
              <a:t>omar</a:t>
            </a:r>
            <a:r>
              <a:rPr lang="es-GB" sz="1400">
                <a:solidFill>
                  <a:srgbClr val="203864"/>
                </a:solidFill>
                <a:latin typeface="Century Gothic" panose="020B0502020202020204" pitchFamily="34" charset="0"/>
              </a:rPr>
              <a:t>’ is </a:t>
            </a:r>
            <a:r>
              <a:rPr lang="en-GB" sz="1400">
                <a:solidFill>
                  <a:srgbClr val="203864"/>
                </a:solidFill>
                <a:latin typeface="Century Gothic" panose="020B0502020202020204" pitchFamily="34" charset="0"/>
              </a:rPr>
              <a:t>used more </a:t>
            </a:r>
            <a:r>
              <a:rPr lang="es-GB" sz="1400">
                <a:solidFill>
                  <a:srgbClr val="203864"/>
                </a:solidFill>
                <a:latin typeface="Century Gothic" panose="020B0502020202020204" pitchFamily="34" charset="0"/>
              </a:rPr>
              <a:t>in Latin America</a:t>
            </a:r>
            <a:r>
              <a:rPr lang="en-GB" sz="1400">
                <a:solidFill>
                  <a:srgbClr val="203864"/>
                </a:solidFill>
                <a:latin typeface="Century Gothic" panose="020B0502020202020204" pitchFamily="34" charset="0"/>
              </a:rPr>
              <a:t> in this way.</a:t>
            </a:r>
            <a:endParaRPr lang="es-GB" sz="1400">
              <a:solidFill>
                <a:srgbClr val="203864"/>
              </a:solidFill>
              <a:latin typeface="Century Gothic" panose="020B0502020202020204" pitchFamily="34" charset="0"/>
            </a:endParaRPr>
          </a:p>
        </p:txBody>
      </p:sp>
      <p:sp>
        <p:nvSpPr>
          <p:cNvPr id="27"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9</a:t>
            </a:r>
          </a:p>
        </p:txBody>
      </p:sp>
      <p:sp>
        <p:nvSpPr>
          <p:cNvPr id="5" name="Rectangle 4"/>
          <p:cNvSpPr/>
          <p:nvPr/>
        </p:nvSpPr>
        <p:spPr>
          <a:xfrm>
            <a:off x="3114971" y="3485378"/>
            <a:ext cx="3343080" cy="584775"/>
          </a:xfrm>
          <a:prstGeom prst="rect">
            <a:avLst/>
          </a:prstGeom>
        </p:spPr>
        <p:txBody>
          <a:bodyPr wrap="square">
            <a:spAutoFit/>
          </a:bodyPr>
          <a:lstStyle/>
          <a:p>
            <a:r>
              <a:rPr lang="en-GB" sz="1600" i="1">
                <a:latin typeface="Century Gothic" panose="020B0502020202020204" pitchFamily="34" charset="0"/>
              </a:rPr>
              <a:t>I am nervous </a:t>
            </a:r>
            <a:r>
              <a:rPr lang="en-GB" sz="1600" b="1" i="1">
                <a:latin typeface="Century Gothic" panose="020B0502020202020204" pitchFamily="34" charset="0"/>
              </a:rPr>
              <a:t>about</a:t>
            </a:r>
            <a:r>
              <a:rPr lang="en-GB" sz="1600" i="1">
                <a:latin typeface="Century Gothic" panose="020B0502020202020204" pitchFamily="34" charset="0"/>
              </a:rPr>
              <a:t>/</a:t>
            </a:r>
            <a:r>
              <a:rPr lang="en-GB" sz="1600" b="1" i="1">
                <a:latin typeface="Century Gothic" panose="020B0502020202020204" pitchFamily="34" charset="0"/>
              </a:rPr>
              <a:t>because of </a:t>
            </a:r>
            <a:r>
              <a:rPr lang="en-GB" sz="1600" i="1">
                <a:latin typeface="Century Gothic" panose="020B0502020202020204" pitchFamily="34" charset="0"/>
              </a:rPr>
              <a:t>the dog.</a:t>
            </a:r>
          </a:p>
        </p:txBody>
      </p:sp>
      <p:sp>
        <p:nvSpPr>
          <p:cNvPr id="6" name="Rectangle 5"/>
          <p:cNvSpPr/>
          <p:nvPr/>
        </p:nvSpPr>
        <p:spPr>
          <a:xfrm>
            <a:off x="79217" y="3476004"/>
            <a:ext cx="3429000" cy="584775"/>
          </a:xfrm>
          <a:prstGeom prst="rect">
            <a:avLst/>
          </a:prstGeom>
        </p:spPr>
        <p:txBody>
          <a:bodyPr>
            <a:spAutoFit/>
          </a:bodyPr>
          <a:lstStyle/>
          <a:p>
            <a:r>
              <a:rPr lang="en-GB" sz="1600">
                <a:latin typeface="Century Gothic" panose="020B0502020202020204" pitchFamily="34" charset="0"/>
              </a:rPr>
              <a:t>2) to give </a:t>
            </a:r>
            <a:r>
              <a:rPr lang="en-GB" sz="1600" b="1">
                <a:latin typeface="Century Gothic" panose="020B0502020202020204" pitchFamily="34" charset="0"/>
              </a:rPr>
              <a:t>reasons</a:t>
            </a:r>
            <a:r>
              <a:rPr lang="en-GB" sz="1600">
                <a:latin typeface="Century Gothic" panose="020B0502020202020204" pitchFamily="34" charset="0"/>
              </a:rPr>
              <a:t> for things: </a:t>
            </a:r>
          </a:p>
          <a:p>
            <a:r>
              <a:rPr lang="en-GB" sz="1600">
                <a:latin typeface="Century Gothic" panose="020B0502020202020204" pitchFamily="34" charset="0"/>
              </a:rPr>
              <a:t>Estoy </a:t>
            </a:r>
            <a:r>
              <a:rPr lang="en-GB" sz="1600" err="1">
                <a:latin typeface="Century Gothic" panose="020B0502020202020204" pitchFamily="34" charset="0"/>
              </a:rPr>
              <a:t>nervioso</a:t>
            </a:r>
            <a:r>
              <a:rPr lang="en-GB" sz="1600">
                <a:latin typeface="Century Gothic" panose="020B0502020202020204" pitchFamily="34" charset="0"/>
              </a:rPr>
              <a:t> por el </a:t>
            </a:r>
            <a:r>
              <a:rPr lang="en-GB" sz="1600" err="1">
                <a:latin typeface="Century Gothic" panose="020B0502020202020204" pitchFamily="34" charset="0"/>
              </a:rPr>
              <a:t>perro</a:t>
            </a:r>
            <a:endParaRPr lang="en-GB" sz="1600"/>
          </a:p>
        </p:txBody>
      </p:sp>
      <p:sp>
        <p:nvSpPr>
          <p:cNvPr id="7" name="Rectangle 6"/>
          <p:cNvSpPr/>
          <p:nvPr/>
        </p:nvSpPr>
        <p:spPr>
          <a:xfrm>
            <a:off x="79217" y="2870364"/>
            <a:ext cx="3429000" cy="584775"/>
          </a:xfrm>
          <a:prstGeom prst="rect">
            <a:avLst/>
          </a:prstGeom>
        </p:spPr>
        <p:txBody>
          <a:bodyPr>
            <a:spAutoFit/>
          </a:bodyPr>
          <a:lstStyle/>
          <a:p>
            <a:r>
              <a:rPr lang="en-GB" sz="1600">
                <a:latin typeface="Century Gothic" panose="020B0502020202020204" pitchFamily="34" charset="0"/>
              </a:rPr>
              <a:t>1) to express </a:t>
            </a:r>
            <a:r>
              <a:rPr lang="en-GB" sz="1600" b="1">
                <a:latin typeface="Century Gothic" panose="020B0502020202020204" pitchFamily="34" charset="0"/>
              </a:rPr>
              <a:t>movement:</a:t>
            </a:r>
            <a:endParaRPr lang="en-GB" sz="1600">
              <a:latin typeface="Century Gothic" panose="020B0502020202020204" pitchFamily="34" charset="0"/>
            </a:endParaRPr>
          </a:p>
          <a:p>
            <a:r>
              <a:rPr lang="en-GB" sz="1600" err="1">
                <a:latin typeface="Century Gothic" panose="020B0502020202020204" pitchFamily="34" charset="0"/>
              </a:rPr>
              <a:t>Viajaste</a:t>
            </a:r>
            <a:r>
              <a:rPr lang="en-GB" sz="1600">
                <a:latin typeface="Century Gothic" panose="020B0502020202020204" pitchFamily="34" charset="0"/>
              </a:rPr>
              <a:t> por el </a:t>
            </a:r>
            <a:r>
              <a:rPr lang="en-GB" sz="1600" err="1">
                <a:latin typeface="Century Gothic" panose="020B0502020202020204" pitchFamily="34" charset="0"/>
              </a:rPr>
              <a:t>mundo</a:t>
            </a:r>
            <a:r>
              <a:rPr lang="en-GB" sz="1600">
                <a:latin typeface="Century Gothic" panose="020B0502020202020204" pitchFamily="34" charset="0"/>
              </a:rPr>
              <a:t>. </a:t>
            </a:r>
            <a:endParaRPr lang="en-GB" sz="1600"/>
          </a:p>
        </p:txBody>
      </p:sp>
      <p:sp>
        <p:nvSpPr>
          <p:cNvPr id="8" name="Rectangle 7"/>
          <p:cNvSpPr/>
          <p:nvPr/>
        </p:nvSpPr>
        <p:spPr>
          <a:xfrm>
            <a:off x="3114971" y="3123675"/>
            <a:ext cx="3429000" cy="338554"/>
          </a:xfrm>
          <a:prstGeom prst="rect">
            <a:avLst/>
          </a:prstGeom>
        </p:spPr>
        <p:txBody>
          <a:bodyPr>
            <a:spAutoFit/>
          </a:bodyPr>
          <a:lstStyle/>
          <a:p>
            <a:r>
              <a:rPr lang="en-GB" sz="1600" i="1">
                <a:latin typeface="Century Gothic" panose="020B0502020202020204" pitchFamily="34" charset="0"/>
              </a:rPr>
              <a:t>You travelled </a:t>
            </a:r>
            <a:r>
              <a:rPr lang="en-GB" sz="1600" b="1" i="1">
                <a:latin typeface="Century Gothic" panose="020B0502020202020204" pitchFamily="34" charset="0"/>
              </a:rPr>
              <a:t>around</a:t>
            </a:r>
            <a:r>
              <a:rPr lang="en-GB" sz="1600" i="1">
                <a:latin typeface="Century Gothic" panose="020B0502020202020204" pitchFamily="34" charset="0"/>
              </a:rPr>
              <a:t> the world.</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500" y="8172001"/>
            <a:ext cx="868340" cy="868340"/>
          </a:xfrm>
          <a:prstGeom prst="rect">
            <a:avLst/>
          </a:prstGeom>
        </p:spPr>
      </p:pic>
    </p:spTree>
    <p:extLst>
      <p:ext uri="{BB962C8B-B14F-4D97-AF65-F5344CB8AC3E}">
        <p14:creationId xmlns:p14="http://schemas.microsoft.com/office/powerpoint/2010/main" val="11762021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latin typeface="Century Gothic" panose="020B0502020202020204" pitchFamily="34" charset="0"/>
            </a:endParaRPr>
          </a:p>
        </p:txBody>
      </p:sp>
      <p:sp>
        <p:nvSpPr>
          <p:cNvPr id="28" name="Rectangle 27"/>
          <p:cNvSpPr/>
          <p:nvPr/>
        </p:nvSpPr>
        <p:spPr>
          <a:xfrm>
            <a:off x="79689" y="4918832"/>
            <a:ext cx="4300468" cy="369332"/>
          </a:xfrm>
          <a:prstGeom prst="rect">
            <a:avLst/>
          </a:prstGeom>
        </p:spPr>
        <p:txBody>
          <a:bodyPr wrap="square">
            <a:spAutoFit/>
          </a:bodyPr>
          <a:lstStyle/>
          <a:p>
            <a:r>
              <a:rPr lang="en-GB" b="1">
                <a:latin typeface="Century Gothic" panose="020B0502020202020204" pitchFamily="34" charset="0"/>
              </a:rPr>
              <a:t>Asking yes/no questions [revisited]</a:t>
            </a:r>
          </a:p>
        </p:txBody>
      </p:sp>
      <p:sp>
        <p:nvSpPr>
          <p:cNvPr id="12" name="Rectangle 11"/>
          <p:cNvSpPr/>
          <p:nvPr/>
        </p:nvSpPr>
        <p:spPr>
          <a:xfrm>
            <a:off x="93542" y="5197416"/>
            <a:ext cx="6677602" cy="584775"/>
          </a:xfrm>
          <a:prstGeom prst="rect">
            <a:avLst/>
          </a:prstGeom>
        </p:spPr>
        <p:txBody>
          <a:bodyPr wrap="square">
            <a:spAutoFit/>
          </a:bodyPr>
          <a:lstStyle/>
          <a:p>
            <a:pPr>
              <a:defRPr/>
            </a:pPr>
            <a:r>
              <a:rPr lang="en-GB" sz="1600">
                <a:latin typeface="Century Gothic" panose="020B0502020202020204" pitchFamily="34" charset="0"/>
              </a:rPr>
              <a:t>In Spanish, change a statement into a question by raising your voice at the end:</a:t>
            </a:r>
          </a:p>
        </p:txBody>
      </p:sp>
      <p:grpSp>
        <p:nvGrpSpPr>
          <p:cNvPr id="29" name="Group 28"/>
          <p:cNvGrpSpPr/>
          <p:nvPr/>
        </p:nvGrpSpPr>
        <p:grpSpPr>
          <a:xfrm>
            <a:off x="4136423" y="5415700"/>
            <a:ext cx="828348" cy="1084697"/>
            <a:chOff x="1637448" y="1708967"/>
            <a:chExt cx="1253461" cy="1540520"/>
          </a:xfrm>
        </p:grpSpPr>
        <p:pic>
          <p:nvPicPr>
            <p:cNvPr id="30" name="Picture 2" descr="C:\Users\wdj\Google Drive\Primary\Y5 SoW\From Tracy\Pronouns\you.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1458"/>
            <a:stretch/>
          </p:blipFill>
          <p:spPr bwMode="auto">
            <a:xfrm>
              <a:off x="1637448" y="1841786"/>
              <a:ext cx="737639" cy="133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C:\Users\wdj\Google Drive\Primary\Y5 SoW\From Tracy\Pronouns\h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709" r="38341"/>
            <a:stretch/>
          </p:blipFill>
          <p:spPr bwMode="auto">
            <a:xfrm>
              <a:off x="2309018" y="1708967"/>
              <a:ext cx="581891" cy="154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xtBox 31"/>
          <p:cNvSpPr txBox="1"/>
          <p:nvPr/>
        </p:nvSpPr>
        <p:spPr>
          <a:xfrm>
            <a:off x="201832" y="5771002"/>
            <a:ext cx="1528528" cy="369332"/>
          </a:xfrm>
          <a:prstGeom prst="rect">
            <a:avLst/>
          </a:prstGeom>
          <a:solidFill>
            <a:srgbClr val="FCF2CA"/>
          </a:solidFill>
          <a:ln w="28575">
            <a:solidFill>
              <a:srgbClr val="FF612F"/>
            </a:solidFill>
          </a:ln>
        </p:spPr>
        <p:txBody>
          <a:bodyPr wrap="square" rtlCol="0">
            <a:spAutoFit/>
          </a:bodyPr>
          <a:lstStyle/>
          <a:p>
            <a:pPr algn="ctr">
              <a:defRPr/>
            </a:pPr>
            <a:r>
              <a:rPr lang="en-GB" b="1">
                <a:latin typeface="Century Gothic" panose="020B0502020202020204" pitchFamily="34" charset="0"/>
              </a:rPr>
              <a:t>Statement</a:t>
            </a:r>
          </a:p>
        </p:txBody>
      </p:sp>
      <p:sp>
        <p:nvSpPr>
          <p:cNvPr id="33" name="TextBox 32"/>
          <p:cNvSpPr txBox="1"/>
          <p:nvPr/>
        </p:nvSpPr>
        <p:spPr>
          <a:xfrm>
            <a:off x="1396291" y="5579724"/>
            <a:ext cx="2789134" cy="338554"/>
          </a:xfrm>
          <a:prstGeom prst="rect">
            <a:avLst/>
          </a:prstGeom>
          <a:noFill/>
        </p:spPr>
        <p:txBody>
          <a:bodyPr wrap="square" rtlCol="0">
            <a:spAutoFit/>
          </a:bodyPr>
          <a:lstStyle/>
          <a:p>
            <a:pPr algn="ctr">
              <a:defRPr/>
            </a:pPr>
            <a:r>
              <a:rPr lang="en-GB" sz="1600" b="1" err="1">
                <a:latin typeface="Century Gothic" panose="020B0502020202020204" pitchFamily="34" charset="0"/>
              </a:rPr>
              <a:t>Eres</a:t>
            </a:r>
            <a:r>
              <a:rPr lang="en-GB" sz="1600" b="1">
                <a:latin typeface="Century Gothic" panose="020B0502020202020204" pitchFamily="34" charset="0"/>
              </a:rPr>
              <a:t> </a:t>
            </a:r>
            <a:r>
              <a:rPr lang="en-GB" sz="1600" b="1" err="1">
                <a:latin typeface="Century Gothic" panose="020B0502020202020204" pitchFamily="34" charset="0"/>
              </a:rPr>
              <a:t>alegre</a:t>
            </a:r>
            <a:r>
              <a:rPr lang="en-GB" sz="1600" b="1">
                <a:latin typeface="Century Gothic" panose="020B0502020202020204" pitchFamily="34" charset="0"/>
              </a:rPr>
              <a:t>.</a:t>
            </a:r>
          </a:p>
        </p:txBody>
      </p:sp>
      <p:sp>
        <p:nvSpPr>
          <p:cNvPr id="35" name="TextBox 34"/>
          <p:cNvSpPr txBox="1"/>
          <p:nvPr/>
        </p:nvSpPr>
        <p:spPr>
          <a:xfrm>
            <a:off x="1057619" y="6018644"/>
            <a:ext cx="3955557" cy="338554"/>
          </a:xfrm>
          <a:prstGeom prst="rect">
            <a:avLst/>
          </a:prstGeom>
          <a:noFill/>
        </p:spPr>
        <p:txBody>
          <a:bodyPr wrap="square" rtlCol="0">
            <a:spAutoFit/>
          </a:bodyPr>
          <a:lstStyle/>
          <a:p>
            <a:pPr algn="ctr">
              <a:defRPr/>
            </a:pPr>
            <a:r>
              <a:rPr lang="en-GB" sz="1600" i="1" u="sng">
                <a:latin typeface="Century Gothic" panose="020B0502020202020204" pitchFamily="34" charset="0"/>
              </a:rPr>
              <a:t>You are </a:t>
            </a:r>
            <a:r>
              <a:rPr lang="en-GB" sz="1600" i="1">
                <a:latin typeface="Century Gothic" panose="020B0502020202020204" pitchFamily="34" charset="0"/>
              </a:rPr>
              <a:t>cheerful.</a:t>
            </a:r>
          </a:p>
        </p:txBody>
      </p:sp>
      <p:sp>
        <p:nvSpPr>
          <p:cNvPr id="41" name="TextBox 40"/>
          <p:cNvSpPr txBox="1"/>
          <p:nvPr/>
        </p:nvSpPr>
        <p:spPr>
          <a:xfrm>
            <a:off x="1420835" y="6461580"/>
            <a:ext cx="2881568" cy="338554"/>
          </a:xfrm>
          <a:prstGeom prst="rect">
            <a:avLst/>
          </a:prstGeom>
          <a:noFill/>
        </p:spPr>
        <p:txBody>
          <a:bodyPr wrap="square" rtlCol="0">
            <a:spAutoFit/>
          </a:bodyPr>
          <a:lstStyle/>
          <a:p>
            <a:pPr algn="ctr">
              <a:defRPr/>
            </a:pPr>
            <a:r>
              <a:rPr lang="en-GB" sz="1600" b="1">
                <a:solidFill>
                  <a:srgbClr val="000000"/>
                </a:solidFill>
                <a:latin typeface="Century Gothic" panose="020B0502020202020204" pitchFamily="34" charset="0"/>
              </a:rPr>
              <a:t>¿</a:t>
            </a:r>
            <a:r>
              <a:rPr lang="en-GB" sz="1600" b="1" err="1">
                <a:solidFill>
                  <a:srgbClr val="000000"/>
                </a:solidFill>
                <a:latin typeface="Century Gothic" panose="020B0502020202020204" pitchFamily="34" charset="0"/>
              </a:rPr>
              <a:t>Eres</a:t>
            </a:r>
            <a:r>
              <a:rPr lang="en-GB" sz="1600" b="1">
                <a:solidFill>
                  <a:srgbClr val="000000"/>
                </a:solidFill>
                <a:latin typeface="Century Gothic" panose="020B0502020202020204" pitchFamily="34" charset="0"/>
              </a:rPr>
              <a:t> </a:t>
            </a:r>
            <a:r>
              <a:rPr lang="en-GB" sz="1600" b="1" err="1">
                <a:solidFill>
                  <a:srgbClr val="000000"/>
                </a:solidFill>
                <a:latin typeface="Century Gothic" panose="020B0502020202020204" pitchFamily="34" charset="0"/>
              </a:rPr>
              <a:t>alegre</a:t>
            </a:r>
            <a:r>
              <a:rPr lang="en-GB" sz="1600" b="1">
                <a:solidFill>
                  <a:srgbClr val="000000"/>
                </a:solidFill>
                <a:latin typeface="Century Gothic" panose="020B0502020202020204" pitchFamily="34" charset="0"/>
              </a:rPr>
              <a:t>?</a:t>
            </a:r>
          </a:p>
        </p:txBody>
      </p:sp>
      <p:sp>
        <p:nvSpPr>
          <p:cNvPr id="42" name="TextBox 41"/>
          <p:cNvSpPr txBox="1"/>
          <p:nvPr/>
        </p:nvSpPr>
        <p:spPr>
          <a:xfrm>
            <a:off x="1115803" y="6938114"/>
            <a:ext cx="3906315" cy="338554"/>
          </a:xfrm>
          <a:prstGeom prst="rect">
            <a:avLst/>
          </a:prstGeom>
          <a:noFill/>
        </p:spPr>
        <p:txBody>
          <a:bodyPr wrap="square" rtlCol="0">
            <a:spAutoFit/>
          </a:bodyPr>
          <a:lstStyle/>
          <a:p>
            <a:pPr algn="ctr">
              <a:defRPr/>
            </a:pPr>
            <a:r>
              <a:rPr lang="en-GB" sz="1600" i="1" u="sng">
                <a:latin typeface="Century Gothic" panose="020B0502020202020204" pitchFamily="34" charset="0"/>
              </a:rPr>
              <a:t>Are you</a:t>
            </a:r>
            <a:r>
              <a:rPr lang="en-GB" sz="1600" i="1">
                <a:latin typeface="Century Gothic" panose="020B0502020202020204" pitchFamily="34" charset="0"/>
              </a:rPr>
              <a:t> cheerful?</a:t>
            </a:r>
          </a:p>
        </p:txBody>
      </p:sp>
      <p:sp>
        <p:nvSpPr>
          <p:cNvPr id="43" name="TextBox 42"/>
          <p:cNvSpPr txBox="1"/>
          <p:nvPr/>
        </p:nvSpPr>
        <p:spPr>
          <a:xfrm>
            <a:off x="211486" y="6640030"/>
            <a:ext cx="1528528" cy="369332"/>
          </a:xfrm>
          <a:prstGeom prst="rect">
            <a:avLst/>
          </a:prstGeom>
          <a:solidFill>
            <a:srgbClr val="FCF2CA"/>
          </a:solidFill>
          <a:ln w="28575">
            <a:solidFill>
              <a:srgbClr val="FF612F"/>
            </a:solidFill>
          </a:ln>
        </p:spPr>
        <p:txBody>
          <a:bodyPr wrap="square" rtlCol="0">
            <a:spAutoFit/>
          </a:bodyPr>
          <a:lstStyle/>
          <a:p>
            <a:pPr algn="ctr">
              <a:defRPr/>
            </a:pPr>
            <a:r>
              <a:rPr lang="en-GB" b="1">
                <a:latin typeface="Century Gothic" panose="020B0502020202020204" pitchFamily="34" charset="0"/>
              </a:rPr>
              <a:t>Question</a:t>
            </a:r>
          </a:p>
        </p:txBody>
      </p:sp>
      <p:sp>
        <p:nvSpPr>
          <p:cNvPr id="49" name="Arc 48">
            <a:extLst>
              <a:ext uri="{FF2B5EF4-FFF2-40B4-BE49-F238E27FC236}">
                <a16:creationId xmlns:a16="http://schemas.microsoft.com/office/drawing/2014/main" id="{041EBAAC-1ABF-45B7-ADA9-C5EAAC764EA4}"/>
              </a:ext>
            </a:extLst>
          </p:cNvPr>
          <p:cNvSpPr/>
          <p:nvPr/>
        </p:nvSpPr>
        <p:spPr>
          <a:xfrm rot="11031085" flipH="1">
            <a:off x="1570674" y="6400111"/>
            <a:ext cx="1939936" cy="592270"/>
          </a:xfrm>
          <a:prstGeom prst="arc">
            <a:avLst/>
          </a:prstGeom>
          <a:ln w="57150">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cxnSp>
        <p:nvCxnSpPr>
          <p:cNvPr id="50" name="Straight Arrow Connector 49">
            <a:extLst>
              <a:ext uri="{FF2B5EF4-FFF2-40B4-BE49-F238E27FC236}">
                <a16:creationId xmlns:a16="http://schemas.microsoft.com/office/drawing/2014/main" id="{813B522E-48DD-4F31-96D9-9714F8FD1F0F}"/>
              </a:ext>
            </a:extLst>
          </p:cNvPr>
          <p:cNvCxnSpPr/>
          <p:nvPr/>
        </p:nvCxnSpPr>
        <p:spPr>
          <a:xfrm>
            <a:off x="2324103" y="6011772"/>
            <a:ext cx="108012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3" name="Title 2">
            <a:extLst>
              <a:ext uri="{FF2B5EF4-FFF2-40B4-BE49-F238E27FC236}">
                <a16:creationId xmlns:a16="http://schemas.microsoft.com/office/drawing/2014/main" id="{DA42284E-2BE9-774A-9FB0-80267EF158E4}"/>
              </a:ext>
            </a:extLst>
          </p:cNvPr>
          <p:cNvSpPr>
            <a:spLocks noGrp="1"/>
          </p:cNvSpPr>
          <p:nvPr>
            <p:ph type="title"/>
          </p:nvPr>
        </p:nvSpPr>
        <p:spPr>
          <a:xfrm>
            <a:off x="150607" y="128108"/>
            <a:ext cx="1988267" cy="440511"/>
          </a:xfrm>
        </p:spPr>
        <p:txBody>
          <a:bodyPr/>
          <a:lstStyle/>
          <a:p>
            <a:r>
              <a:rPr lang="en-GB" sz="2000" b="1">
                <a:solidFill>
                  <a:schemeClr val="bg1"/>
                </a:solidFill>
                <a:latin typeface="Century Gothic" panose="020B0502020202020204" pitchFamily="34" charset="0"/>
              </a:rPr>
              <a:t>T1.1 Semana 3</a:t>
            </a:r>
            <a:endParaRPr lang="en-US" sz="2000">
              <a:solidFill>
                <a:schemeClr val="bg1"/>
              </a:solidFill>
            </a:endParaRPr>
          </a:p>
        </p:txBody>
      </p:sp>
      <p:sp>
        <p:nvSpPr>
          <p:cNvPr id="39" name="Rectangle 38">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latin typeface="Century Gothic" panose="020B0502020202020204" pitchFamily="34" charset="0"/>
              </a:rPr>
              <a:t>Gramática</a:t>
            </a:r>
          </a:p>
        </p:txBody>
      </p:sp>
      <p:sp>
        <p:nvSpPr>
          <p:cNvPr id="40" name="TextBox 39">
            <a:extLst>
              <a:ext uri="{FF2B5EF4-FFF2-40B4-BE49-F238E27FC236}">
                <a16:creationId xmlns:a16="http://schemas.microsoft.com/office/drawing/2014/main" id="{3EAD2A00-C51B-4AD1-BAC8-5914C11BAECF}"/>
              </a:ext>
            </a:extLst>
          </p:cNvPr>
          <p:cNvSpPr txBox="1"/>
          <p:nvPr/>
        </p:nvSpPr>
        <p:spPr>
          <a:xfrm>
            <a:off x="57568" y="585426"/>
            <a:ext cx="6635534" cy="20990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Century Gothic" panose="020B0502020202020204" pitchFamily="34" charset="0"/>
              </a:rPr>
              <a:t>SER and ESTAR [revisited]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a:latin typeface="Century Gothic" panose="020B0502020202020204" pitchFamily="34" charset="0"/>
              </a:rPr>
              <a:t>In Spanish there are two verbs for ‘to be’: </a:t>
            </a:r>
            <a:r>
              <a:rPr lang="en-GB" sz="1600" b="1">
                <a:latin typeface="Century Gothic" panose="020B0502020202020204" pitchFamily="34" charset="0"/>
              </a:rPr>
              <a:t>SER</a:t>
            </a:r>
            <a:r>
              <a:rPr lang="en-GB" sz="1600">
                <a:latin typeface="Century Gothic" panose="020B0502020202020204" pitchFamily="34" charset="0"/>
              </a:rPr>
              <a:t> and </a:t>
            </a:r>
            <a:r>
              <a:rPr lang="en-GB" sz="1600" b="1">
                <a:latin typeface="Century Gothic" panose="020B0502020202020204" pitchFamily="34" charset="0"/>
              </a:rPr>
              <a:t>ESTAR</a:t>
            </a:r>
            <a:r>
              <a:rPr lang="en-GB" sz="1600">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a:latin typeface="Century Gothic" panose="020B0502020202020204" pitchFamily="34" charset="0"/>
              </a:rPr>
              <a:t>We use </a:t>
            </a:r>
            <a:r>
              <a:rPr lang="en-GB" sz="1600" i="1">
                <a:latin typeface="Century Gothic" panose="020B0502020202020204" pitchFamily="34" charset="0"/>
              </a:rPr>
              <a:t>ser </a:t>
            </a:r>
            <a:r>
              <a:rPr lang="en-GB" sz="1600">
                <a:latin typeface="Century Gothic" panose="020B0502020202020204" pitchFamily="34" charset="0"/>
              </a:rPr>
              <a:t>to describe general traits or characteristics and </a:t>
            </a:r>
            <a:r>
              <a:rPr lang="en-GB" sz="1600" i="1">
                <a:latin typeface="Century Gothic" panose="020B0502020202020204" pitchFamily="34" charset="0"/>
              </a:rPr>
              <a:t>estar </a:t>
            </a:r>
            <a:r>
              <a:rPr lang="en-GB" sz="1600">
                <a:latin typeface="Century Gothic" panose="020B0502020202020204" pitchFamily="34" charset="0"/>
              </a:rPr>
              <a:t>to describe temporary states, moods and location.</a:t>
            </a:r>
            <a:endParaRPr kumimoji="0" lang="en-GB" sz="1600" b="0" u="none" strike="noStrike" kern="1200" cap="none" spc="0" normalizeH="0" baseline="0" noProof="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effectLst/>
              <a:uLnTx/>
              <a:uFillTx/>
              <a:latin typeface="Century Gothic" panose="020B0502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GB" sz="1600" b="1" err="1">
                <a:latin typeface="Century Gothic" panose="020B0502020202020204" pitchFamily="34" charset="0"/>
              </a:rPr>
              <a:t>Somo</a:t>
            </a:r>
            <a:r>
              <a:rPr kumimoji="0" lang="en-GB" sz="1600" b="1" i="0" u="none" strike="noStrike" kern="1200" cap="none" spc="0" normalizeH="0" baseline="0" noProof="0">
                <a:ln>
                  <a:noFill/>
                </a:ln>
                <a:effectLst/>
                <a:uLnTx/>
                <a:uFillTx/>
                <a:latin typeface="Century Gothic" panose="020B0502020202020204" pitchFamily="34" charset="0"/>
              </a:rPr>
              <a:t>s</a:t>
            </a:r>
            <a:r>
              <a:rPr kumimoji="0" lang="en-GB" sz="1600" b="0" i="0" u="none" strike="noStrike" kern="1200" cap="none" spc="0" normalizeH="0" baseline="0" noProof="0">
                <a:ln>
                  <a:noFill/>
                </a:ln>
                <a:effectLst/>
                <a:uLnTx/>
                <a:uFillTx/>
                <a:latin typeface="Century Gothic" panose="020B0502020202020204" pitchFamily="34" charset="0"/>
              </a:rPr>
              <a:t> </a:t>
            </a:r>
            <a:r>
              <a:rPr kumimoji="0" lang="en-GB" sz="1600" b="0" i="0" u="none" strike="noStrike" kern="1200" cap="none" spc="0" normalizeH="0" baseline="0" noProof="0" err="1">
                <a:ln>
                  <a:noFill/>
                </a:ln>
                <a:effectLst/>
                <a:uLnTx/>
                <a:uFillTx/>
                <a:latin typeface="Century Gothic" panose="020B0502020202020204" pitchFamily="34" charset="0"/>
              </a:rPr>
              <a:t>tranquilos</a:t>
            </a:r>
            <a:r>
              <a:rPr kumimoji="0" lang="en-GB" sz="1600" b="0" i="0" u="none" strike="noStrike" kern="1200" cap="none" spc="0" normalizeH="0" baseline="0" noProof="0">
                <a:ln>
                  <a:noFill/>
                </a:ln>
                <a:effectLst/>
                <a:uLnTx/>
                <a:uFillTx/>
                <a:latin typeface="Century Gothic" panose="020B0502020202020204" pitchFamily="34" charset="0"/>
              </a:rPr>
              <a:t>.  </a:t>
            </a:r>
            <a:r>
              <a:rPr kumimoji="0" lang="en-GB" sz="1600" b="0" i="1" u="none" strike="noStrike" kern="1200" cap="none" spc="0" normalizeH="0" baseline="0" noProof="0">
                <a:ln>
                  <a:noFill/>
                </a:ln>
                <a:effectLst/>
                <a:uLnTx/>
                <a:uFillTx/>
                <a:latin typeface="Century Gothic" panose="020B0502020202020204" pitchFamily="34" charset="0"/>
              </a:rPr>
              <a:t>We are calm people (</a:t>
            </a:r>
            <a:r>
              <a:rPr kumimoji="0" lang="en-GB" sz="1600" b="1" i="1" u="none" strike="noStrike" kern="1200" cap="none" spc="0" normalizeH="0" baseline="0" noProof="0">
                <a:ln>
                  <a:noFill/>
                </a:ln>
                <a:effectLst/>
                <a:uLnTx/>
                <a:uFillTx/>
                <a:latin typeface="Century Gothic" panose="020B0502020202020204" pitchFamily="34" charset="0"/>
              </a:rPr>
              <a:t>in general</a:t>
            </a:r>
            <a:r>
              <a:rPr kumimoji="0" lang="en-GB" sz="1600" b="0" i="1" u="none" strike="noStrike" kern="1200" cap="none" spc="0" normalizeH="0" baseline="0" noProof="0">
                <a:ln>
                  <a:noFill/>
                </a:ln>
                <a:effectLst/>
                <a:uLnTx/>
                <a:uFillTx/>
                <a:latin typeface="Century Gothic" panose="020B0502020202020204" pitchFamily="34" charset="0"/>
              </a:rPr>
              <a:t>).</a:t>
            </a:r>
          </a:p>
          <a:p>
            <a:pPr lvl="0">
              <a:lnSpc>
                <a:spcPct val="120000"/>
              </a:lnSpc>
            </a:pPr>
            <a:r>
              <a:rPr lang="en-GB" sz="1600" b="1">
                <a:latin typeface="Century Gothic" panose="020B0502020202020204" pitchFamily="34" charset="0"/>
              </a:rPr>
              <a:t>Estamos</a:t>
            </a:r>
            <a:r>
              <a:rPr lang="en-GB" sz="1600">
                <a:latin typeface="Century Gothic" panose="020B0502020202020204" pitchFamily="34" charset="0"/>
              </a:rPr>
              <a:t> </a:t>
            </a:r>
            <a:r>
              <a:rPr lang="en-GB" sz="1600" err="1">
                <a:latin typeface="Century Gothic" panose="020B0502020202020204" pitchFamily="34" charset="0"/>
              </a:rPr>
              <a:t>tranquilos</a:t>
            </a:r>
            <a:r>
              <a:rPr lang="en-GB" sz="1600">
                <a:latin typeface="Century Gothic" panose="020B0502020202020204" pitchFamily="34" charset="0"/>
              </a:rPr>
              <a:t>.  </a:t>
            </a:r>
            <a:r>
              <a:rPr lang="en-GB" sz="1600" i="1">
                <a:latin typeface="Century Gothic" panose="020B0502020202020204" pitchFamily="34" charset="0"/>
              </a:rPr>
              <a:t>We are feeling calm (</a:t>
            </a:r>
            <a:r>
              <a:rPr lang="en-GB" sz="1600" b="1" i="1">
                <a:latin typeface="Century Gothic" panose="020B0502020202020204" pitchFamily="34" charset="0"/>
              </a:rPr>
              <a:t>at the moment</a:t>
            </a:r>
            <a:r>
              <a:rPr lang="en-GB" sz="1600" i="1">
                <a:latin typeface="Century Gothic" panose="020B0502020202020204" pitchFamily="34" charset="0"/>
              </a:rPr>
              <a:t>).</a:t>
            </a:r>
            <a:endParaRPr kumimoji="0" lang="en-GB" sz="1600" b="0" i="1" u="none" strike="noStrike" kern="1200" cap="none" spc="0" normalizeH="0" baseline="0" noProof="0">
              <a:ln>
                <a:noFill/>
              </a:ln>
              <a:effectLst/>
              <a:uLnTx/>
              <a:uFillTx/>
              <a:latin typeface="Century Gothic" panose="020B0502020202020204" pitchFamily="34" charset="0"/>
            </a:endParaRPr>
          </a:p>
        </p:txBody>
      </p:sp>
      <p:graphicFrame>
        <p:nvGraphicFramePr>
          <p:cNvPr id="5" name="Table 8">
            <a:extLst>
              <a:ext uri="{FF2B5EF4-FFF2-40B4-BE49-F238E27FC236}">
                <a16:creationId xmlns:a16="http://schemas.microsoft.com/office/drawing/2014/main" id="{79402B8B-9901-449D-87DE-FCB903DC06FF}"/>
              </a:ext>
            </a:extLst>
          </p:cNvPr>
          <p:cNvGraphicFramePr>
            <a:graphicFrameLocks noGrp="1"/>
          </p:cNvGraphicFramePr>
          <p:nvPr>
            <p:extLst>
              <p:ext uri="{D42A27DB-BD31-4B8C-83A1-F6EECF244321}">
                <p14:modId xmlns:p14="http://schemas.microsoft.com/office/powerpoint/2010/main" val="4199622241"/>
              </p:ext>
            </p:extLst>
          </p:nvPr>
        </p:nvGraphicFramePr>
        <p:xfrm>
          <a:off x="139157" y="2681477"/>
          <a:ext cx="4572000" cy="2142012"/>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780068491"/>
                    </a:ext>
                  </a:extLst>
                </a:gridCol>
                <a:gridCol w="1524000">
                  <a:extLst>
                    <a:ext uri="{9D8B030D-6E8A-4147-A177-3AD203B41FA5}">
                      <a16:colId xmlns:a16="http://schemas.microsoft.com/office/drawing/2014/main" val="816750435"/>
                    </a:ext>
                  </a:extLst>
                </a:gridCol>
                <a:gridCol w="1524000">
                  <a:extLst>
                    <a:ext uri="{9D8B030D-6E8A-4147-A177-3AD203B41FA5}">
                      <a16:colId xmlns:a16="http://schemas.microsoft.com/office/drawing/2014/main" val="2581494952"/>
                    </a:ext>
                  </a:extLst>
                </a:gridCol>
              </a:tblGrid>
              <a:tr h="357002">
                <a:tc>
                  <a:txBody>
                    <a:bodyPr/>
                    <a:lstStyle/>
                    <a:p>
                      <a:endParaRPr lang="en-GB" sz="1600">
                        <a:latin typeface="Century Gothic" panose="020B0502020202020204" pitchFamily="34" charset="0"/>
                      </a:endParaRPr>
                    </a:p>
                  </a:txBody>
                  <a:tcPr/>
                </a:tc>
                <a:tc>
                  <a:txBody>
                    <a:bodyPr/>
                    <a:lstStyle/>
                    <a:p>
                      <a:r>
                        <a:rPr lang="en-GB" sz="1600" b="1">
                          <a:latin typeface="Century Gothic" panose="020B0502020202020204" pitchFamily="34" charset="0"/>
                        </a:rPr>
                        <a:t>ser</a:t>
                      </a:r>
                    </a:p>
                  </a:txBody>
                  <a:tcPr/>
                </a:tc>
                <a:tc>
                  <a:txBody>
                    <a:bodyPr/>
                    <a:lstStyle/>
                    <a:p>
                      <a:r>
                        <a:rPr lang="en-GB" sz="1600" b="1">
                          <a:latin typeface="Century Gothic" panose="020B0502020202020204" pitchFamily="34" charset="0"/>
                        </a:rPr>
                        <a:t>estar</a:t>
                      </a:r>
                    </a:p>
                  </a:txBody>
                  <a:tcPr/>
                </a:tc>
                <a:extLst>
                  <a:ext uri="{0D108BD9-81ED-4DB2-BD59-A6C34878D82A}">
                    <a16:rowId xmlns:a16="http://schemas.microsoft.com/office/drawing/2014/main" val="3100964568"/>
                  </a:ext>
                </a:extLst>
              </a:tr>
              <a:tr h="357002">
                <a:tc>
                  <a:txBody>
                    <a:bodyPr/>
                    <a:lstStyle/>
                    <a:p>
                      <a:r>
                        <a:rPr lang="en-GB" sz="1600">
                          <a:latin typeface="Century Gothic" panose="020B0502020202020204" pitchFamily="34" charset="0"/>
                        </a:rPr>
                        <a:t>I am</a:t>
                      </a:r>
                    </a:p>
                  </a:txBody>
                  <a:tcPr/>
                </a:tc>
                <a:tc>
                  <a:txBody>
                    <a:bodyPr/>
                    <a:lstStyle/>
                    <a:p>
                      <a:r>
                        <a:rPr lang="en-GB" sz="1600">
                          <a:latin typeface="Century Gothic" panose="020B0502020202020204" pitchFamily="34" charset="0"/>
                        </a:rPr>
                        <a:t>soy</a:t>
                      </a:r>
                    </a:p>
                  </a:txBody>
                  <a:tcPr/>
                </a:tc>
                <a:tc>
                  <a:txBody>
                    <a:bodyPr/>
                    <a:lstStyle/>
                    <a:p>
                      <a:r>
                        <a:rPr lang="en-GB" sz="1600" err="1">
                          <a:latin typeface="Century Gothic" panose="020B0502020202020204" pitchFamily="34" charset="0"/>
                        </a:rPr>
                        <a:t>estoy</a:t>
                      </a:r>
                      <a:endParaRPr lang="en-GB" sz="1600">
                        <a:latin typeface="Century Gothic" panose="020B0502020202020204" pitchFamily="34" charset="0"/>
                      </a:endParaRPr>
                    </a:p>
                  </a:txBody>
                  <a:tcPr/>
                </a:tc>
                <a:extLst>
                  <a:ext uri="{0D108BD9-81ED-4DB2-BD59-A6C34878D82A}">
                    <a16:rowId xmlns:a16="http://schemas.microsoft.com/office/drawing/2014/main" val="667742275"/>
                  </a:ext>
                </a:extLst>
              </a:tr>
              <a:tr h="357002">
                <a:tc>
                  <a:txBody>
                    <a:bodyPr/>
                    <a:lstStyle/>
                    <a:p>
                      <a:r>
                        <a:rPr lang="en-GB" sz="1600">
                          <a:latin typeface="Century Gothic" panose="020B0502020202020204" pitchFamily="34" charset="0"/>
                        </a:rPr>
                        <a:t>you are</a:t>
                      </a:r>
                    </a:p>
                  </a:txBody>
                  <a:tcPr/>
                </a:tc>
                <a:tc>
                  <a:txBody>
                    <a:bodyPr/>
                    <a:lstStyle/>
                    <a:p>
                      <a:r>
                        <a:rPr lang="en-GB" sz="1600" err="1">
                          <a:latin typeface="Century Gothic" panose="020B0502020202020204" pitchFamily="34" charset="0"/>
                        </a:rPr>
                        <a:t>eres</a:t>
                      </a:r>
                      <a:endParaRPr lang="en-GB" sz="1600">
                        <a:latin typeface="Century Gothic" panose="020B0502020202020204" pitchFamily="34" charset="0"/>
                      </a:endParaRPr>
                    </a:p>
                  </a:txBody>
                  <a:tcPr/>
                </a:tc>
                <a:tc>
                  <a:txBody>
                    <a:bodyPr/>
                    <a:lstStyle/>
                    <a:p>
                      <a:r>
                        <a:rPr lang="en-GB" sz="1600" err="1">
                          <a:latin typeface="Century Gothic" panose="020B0502020202020204" pitchFamily="34" charset="0"/>
                        </a:rPr>
                        <a:t>estás</a:t>
                      </a:r>
                      <a:endParaRPr lang="en-GB" sz="1600">
                        <a:latin typeface="Century Gothic" panose="020B0502020202020204" pitchFamily="34" charset="0"/>
                      </a:endParaRPr>
                    </a:p>
                  </a:txBody>
                  <a:tcPr/>
                </a:tc>
                <a:extLst>
                  <a:ext uri="{0D108BD9-81ED-4DB2-BD59-A6C34878D82A}">
                    <a16:rowId xmlns:a16="http://schemas.microsoft.com/office/drawing/2014/main" val="827311277"/>
                  </a:ext>
                </a:extLst>
              </a:tr>
              <a:tr h="357002">
                <a:tc>
                  <a:txBody>
                    <a:bodyPr/>
                    <a:lstStyle/>
                    <a:p>
                      <a:r>
                        <a:rPr lang="en-GB" sz="1600">
                          <a:latin typeface="Century Gothic" panose="020B0502020202020204" pitchFamily="34" charset="0"/>
                        </a:rPr>
                        <a:t>s/he/it is</a:t>
                      </a:r>
                    </a:p>
                  </a:txBody>
                  <a:tcPr/>
                </a:tc>
                <a:tc>
                  <a:txBody>
                    <a:bodyPr/>
                    <a:lstStyle/>
                    <a:p>
                      <a:r>
                        <a:rPr lang="en-GB" sz="1600">
                          <a:latin typeface="Century Gothic" panose="020B0502020202020204" pitchFamily="34" charset="0"/>
                        </a:rPr>
                        <a:t>es</a:t>
                      </a:r>
                    </a:p>
                  </a:txBody>
                  <a:tcPr/>
                </a:tc>
                <a:tc>
                  <a:txBody>
                    <a:bodyPr/>
                    <a:lstStyle/>
                    <a:p>
                      <a:r>
                        <a:rPr lang="en-GB" sz="1600" err="1">
                          <a:latin typeface="Century Gothic" panose="020B0502020202020204" pitchFamily="34" charset="0"/>
                        </a:rPr>
                        <a:t>está</a:t>
                      </a:r>
                      <a:endParaRPr lang="en-GB" sz="1600">
                        <a:latin typeface="Century Gothic" panose="020B0502020202020204" pitchFamily="34" charset="0"/>
                      </a:endParaRPr>
                    </a:p>
                  </a:txBody>
                  <a:tcPr/>
                </a:tc>
                <a:extLst>
                  <a:ext uri="{0D108BD9-81ED-4DB2-BD59-A6C34878D82A}">
                    <a16:rowId xmlns:a16="http://schemas.microsoft.com/office/drawing/2014/main" val="1114622030"/>
                  </a:ext>
                </a:extLst>
              </a:tr>
              <a:tr h="357002">
                <a:tc>
                  <a:txBody>
                    <a:bodyPr/>
                    <a:lstStyle/>
                    <a:p>
                      <a:r>
                        <a:rPr lang="en-GB" sz="1600">
                          <a:latin typeface="Century Gothic" panose="020B0502020202020204" pitchFamily="34" charset="0"/>
                        </a:rPr>
                        <a:t>we are</a:t>
                      </a:r>
                    </a:p>
                  </a:txBody>
                  <a:tcPr/>
                </a:tc>
                <a:tc>
                  <a:txBody>
                    <a:bodyPr/>
                    <a:lstStyle/>
                    <a:p>
                      <a:r>
                        <a:rPr lang="en-GB" sz="1600" err="1">
                          <a:latin typeface="Century Gothic" panose="020B0502020202020204" pitchFamily="34" charset="0"/>
                        </a:rPr>
                        <a:t>somos</a:t>
                      </a:r>
                      <a:endParaRPr lang="en-GB" sz="1600">
                        <a:latin typeface="Century Gothic" panose="020B0502020202020204" pitchFamily="34" charset="0"/>
                      </a:endParaRPr>
                    </a:p>
                  </a:txBody>
                  <a:tcPr/>
                </a:tc>
                <a:tc>
                  <a:txBody>
                    <a:bodyPr/>
                    <a:lstStyle/>
                    <a:p>
                      <a:r>
                        <a:rPr lang="en-GB" sz="1600" err="1">
                          <a:latin typeface="Century Gothic" panose="020B0502020202020204" pitchFamily="34" charset="0"/>
                        </a:rPr>
                        <a:t>estamos</a:t>
                      </a:r>
                      <a:endParaRPr lang="en-GB" sz="1600">
                        <a:latin typeface="Century Gothic" panose="020B0502020202020204" pitchFamily="34" charset="0"/>
                      </a:endParaRPr>
                    </a:p>
                  </a:txBody>
                  <a:tcPr/>
                </a:tc>
                <a:extLst>
                  <a:ext uri="{0D108BD9-81ED-4DB2-BD59-A6C34878D82A}">
                    <a16:rowId xmlns:a16="http://schemas.microsoft.com/office/drawing/2014/main" val="2791479001"/>
                  </a:ext>
                </a:extLst>
              </a:tr>
              <a:tr h="357002">
                <a:tc>
                  <a:txBody>
                    <a:bodyPr/>
                    <a:lstStyle/>
                    <a:p>
                      <a:r>
                        <a:rPr lang="en-GB" sz="1600">
                          <a:latin typeface="Century Gothic" panose="020B0502020202020204" pitchFamily="34" charset="0"/>
                        </a:rPr>
                        <a:t>they are</a:t>
                      </a:r>
                    </a:p>
                  </a:txBody>
                  <a:tcPr/>
                </a:tc>
                <a:tc>
                  <a:txBody>
                    <a:bodyPr/>
                    <a:lstStyle/>
                    <a:p>
                      <a:r>
                        <a:rPr lang="en-GB" sz="1600">
                          <a:latin typeface="Century Gothic" panose="020B0502020202020204" pitchFamily="34" charset="0"/>
                        </a:rPr>
                        <a:t>son</a:t>
                      </a:r>
                    </a:p>
                  </a:txBody>
                  <a:tcPr/>
                </a:tc>
                <a:tc>
                  <a:txBody>
                    <a:bodyPr/>
                    <a:lstStyle/>
                    <a:p>
                      <a:r>
                        <a:rPr lang="en-GB" sz="1600" err="1">
                          <a:latin typeface="Century Gothic" panose="020B0502020202020204" pitchFamily="34" charset="0"/>
                        </a:rPr>
                        <a:t>están</a:t>
                      </a:r>
                      <a:endParaRPr lang="en-GB" sz="1600">
                        <a:latin typeface="Century Gothic" panose="020B0502020202020204" pitchFamily="34" charset="0"/>
                      </a:endParaRPr>
                    </a:p>
                  </a:txBody>
                  <a:tcPr/>
                </a:tc>
                <a:extLst>
                  <a:ext uri="{0D108BD9-81ED-4DB2-BD59-A6C34878D82A}">
                    <a16:rowId xmlns:a16="http://schemas.microsoft.com/office/drawing/2014/main" val="3001666433"/>
                  </a:ext>
                </a:extLst>
              </a:tr>
            </a:tbl>
          </a:graphicData>
        </a:graphic>
      </p:graphicFrame>
      <p:sp>
        <p:nvSpPr>
          <p:cNvPr id="36" name="Llamada rectangular redondeada 43">
            <a:extLst>
              <a:ext uri="{FF2B5EF4-FFF2-40B4-BE49-F238E27FC236}">
                <a16:creationId xmlns:a16="http://schemas.microsoft.com/office/drawing/2014/main" id="{1EDBAF34-076A-514F-A80A-6B2F5C780CB4}"/>
              </a:ext>
            </a:extLst>
          </p:cNvPr>
          <p:cNvSpPr/>
          <p:nvPr/>
        </p:nvSpPr>
        <p:spPr>
          <a:xfrm>
            <a:off x="4913523" y="2987824"/>
            <a:ext cx="1828716" cy="1439790"/>
          </a:xfrm>
          <a:prstGeom prst="wedgeRoundRectCallout">
            <a:avLst>
              <a:gd name="adj1" fmla="val -67760"/>
              <a:gd name="adj2" fmla="val -40304"/>
              <a:gd name="adj3" fmla="val 16667"/>
            </a:avLst>
          </a:prstGeom>
          <a:solidFill>
            <a:srgbClr val="FCF2CA"/>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rgbClr val="000000"/>
                </a:solidFill>
                <a:latin typeface="Century Gothic" panose="020B0502020202020204" pitchFamily="34" charset="0"/>
              </a:rPr>
              <a:t>Can you remember which other adjectives can be used with </a:t>
            </a:r>
            <a:r>
              <a:rPr lang="en-GB" sz="1400" i="1">
                <a:solidFill>
                  <a:srgbClr val="000000"/>
                </a:solidFill>
                <a:latin typeface="Century Gothic" panose="020B0502020202020204" pitchFamily="34" charset="0"/>
              </a:rPr>
              <a:t>ser </a:t>
            </a:r>
            <a:r>
              <a:rPr lang="en-GB" sz="1400">
                <a:solidFill>
                  <a:srgbClr val="000000"/>
                </a:solidFill>
                <a:latin typeface="Century Gothic" panose="020B0502020202020204" pitchFamily="34" charset="0"/>
              </a:rPr>
              <a:t>or </a:t>
            </a:r>
            <a:r>
              <a:rPr lang="en-GB" sz="1400" i="1">
                <a:solidFill>
                  <a:srgbClr val="000000"/>
                </a:solidFill>
                <a:latin typeface="Century Gothic" panose="020B0502020202020204" pitchFamily="34" charset="0"/>
              </a:rPr>
              <a:t>estar</a:t>
            </a:r>
            <a:r>
              <a:rPr lang="en-GB" sz="1400">
                <a:solidFill>
                  <a:srgbClr val="000000"/>
                </a:solidFill>
                <a:latin typeface="Century Gothic" panose="020B0502020202020204" pitchFamily="34" charset="0"/>
              </a:rPr>
              <a:t>?</a:t>
            </a:r>
            <a:endParaRPr lang="es-GB" sz="1400">
              <a:solidFill>
                <a:srgbClr val="000000"/>
              </a:solidFill>
              <a:latin typeface="Century Gothic" panose="020B0502020202020204" pitchFamily="34" charset="0"/>
            </a:endParaRPr>
          </a:p>
        </p:txBody>
      </p:sp>
      <p:sp>
        <p:nvSpPr>
          <p:cNvPr id="45" name="Rectangle 44"/>
          <p:cNvSpPr/>
          <p:nvPr/>
        </p:nvSpPr>
        <p:spPr>
          <a:xfrm>
            <a:off x="93542" y="7296165"/>
            <a:ext cx="3818674" cy="369332"/>
          </a:xfrm>
          <a:prstGeom prst="rect">
            <a:avLst/>
          </a:prstGeom>
        </p:spPr>
        <p:txBody>
          <a:bodyPr wrap="none">
            <a:spAutoFit/>
          </a:bodyPr>
          <a:lstStyle/>
          <a:p>
            <a:r>
              <a:rPr lang="en-GB" b="1">
                <a:latin typeface="Century Gothic" panose="020B0502020202020204" pitchFamily="34" charset="0"/>
              </a:rPr>
              <a:t>Adjective agreement [revisited]</a:t>
            </a:r>
          </a:p>
        </p:txBody>
      </p:sp>
      <p:sp>
        <p:nvSpPr>
          <p:cNvPr id="46" name="TextBox 45"/>
          <p:cNvSpPr txBox="1"/>
          <p:nvPr/>
        </p:nvSpPr>
        <p:spPr>
          <a:xfrm>
            <a:off x="1714185" y="8165788"/>
            <a:ext cx="1452785" cy="338554"/>
          </a:xfrm>
          <a:prstGeom prst="rect">
            <a:avLst/>
          </a:prstGeom>
          <a:noFill/>
        </p:spPr>
        <p:txBody>
          <a:bodyPr wrap="square" rtlCol="0">
            <a:spAutoFit/>
          </a:bodyPr>
          <a:lstStyle/>
          <a:p>
            <a:pPr>
              <a:defRPr/>
            </a:pPr>
            <a:r>
              <a:rPr lang="en-GB" sz="1600" err="1">
                <a:latin typeface="Century Gothic" panose="020B0502020202020204" pitchFamily="34" charset="0"/>
              </a:rPr>
              <a:t>Es</a:t>
            </a:r>
            <a:r>
              <a:rPr lang="en-GB" sz="1600">
                <a:latin typeface="Century Gothic" panose="020B0502020202020204" pitchFamily="34" charset="0"/>
              </a:rPr>
              <a:t> </a:t>
            </a:r>
            <a:r>
              <a:rPr lang="en-GB" sz="1600" err="1">
                <a:latin typeface="Century Gothic" panose="020B0502020202020204" pitchFamily="34" charset="0"/>
              </a:rPr>
              <a:t>simpátic</a:t>
            </a:r>
            <a:r>
              <a:rPr lang="en-GB" sz="1600" b="1" err="1">
                <a:latin typeface="Century Gothic" panose="020B0502020202020204" pitchFamily="34" charset="0"/>
              </a:rPr>
              <a:t>o</a:t>
            </a:r>
            <a:r>
              <a:rPr lang="en-GB" sz="1600">
                <a:latin typeface="Century Gothic" panose="020B0502020202020204" pitchFamily="34" charset="0"/>
              </a:rPr>
              <a:t>.</a:t>
            </a:r>
          </a:p>
        </p:txBody>
      </p:sp>
      <p:sp>
        <p:nvSpPr>
          <p:cNvPr id="47" name="TextBox 46"/>
          <p:cNvSpPr txBox="1"/>
          <p:nvPr/>
        </p:nvSpPr>
        <p:spPr>
          <a:xfrm>
            <a:off x="1734268" y="8529224"/>
            <a:ext cx="1616397" cy="338554"/>
          </a:xfrm>
          <a:prstGeom prst="rect">
            <a:avLst/>
          </a:prstGeom>
          <a:noFill/>
        </p:spPr>
        <p:txBody>
          <a:bodyPr wrap="square" rtlCol="0">
            <a:spAutoFit/>
          </a:bodyPr>
          <a:lstStyle/>
          <a:p>
            <a:pPr>
              <a:defRPr/>
            </a:pPr>
            <a:r>
              <a:rPr lang="en-GB" sz="1600" err="1">
                <a:latin typeface="Century Gothic" panose="020B0502020202020204" pitchFamily="34" charset="0"/>
              </a:rPr>
              <a:t>Es</a:t>
            </a:r>
            <a:r>
              <a:rPr lang="en-GB" sz="1600">
                <a:latin typeface="Century Gothic" panose="020B0502020202020204" pitchFamily="34" charset="0"/>
              </a:rPr>
              <a:t> </a:t>
            </a:r>
            <a:r>
              <a:rPr lang="en-GB" sz="1600" err="1">
                <a:latin typeface="Century Gothic" panose="020B0502020202020204" pitchFamily="34" charset="0"/>
              </a:rPr>
              <a:t>simpátic</a:t>
            </a:r>
            <a:r>
              <a:rPr lang="en-GB" sz="1600" b="1" err="1">
                <a:latin typeface="Century Gothic" panose="020B0502020202020204" pitchFamily="34" charset="0"/>
              </a:rPr>
              <a:t>a</a:t>
            </a:r>
            <a:r>
              <a:rPr lang="en-GB" sz="1600">
                <a:latin typeface="Century Gothic" panose="020B0502020202020204" pitchFamily="34" charset="0"/>
              </a:rPr>
              <a:t>.</a:t>
            </a:r>
          </a:p>
        </p:txBody>
      </p:sp>
      <p:sp>
        <p:nvSpPr>
          <p:cNvPr id="48" name="TextBox 47"/>
          <p:cNvSpPr txBox="1"/>
          <p:nvPr/>
        </p:nvSpPr>
        <p:spPr>
          <a:xfrm>
            <a:off x="109099" y="8173529"/>
            <a:ext cx="1974251" cy="338554"/>
          </a:xfrm>
          <a:prstGeom prst="rect">
            <a:avLst/>
          </a:prstGeom>
          <a:noFill/>
        </p:spPr>
        <p:txBody>
          <a:bodyPr wrap="square" rtlCol="0">
            <a:spAutoFit/>
          </a:bodyPr>
          <a:lstStyle/>
          <a:p>
            <a:pPr>
              <a:defRPr/>
            </a:pPr>
            <a:r>
              <a:rPr lang="en-GB" sz="1600" b="1">
                <a:latin typeface="Century Gothic" panose="020B0502020202020204" pitchFamily="34" charset="0"/>
              </a:rPr>
              <a:t>Masculine (-o):</a:t>
            </a:r>
          </a:p>
        </p:txBody>
      </p:sp>
      <p:sp>
        <p:nvSpPr>
          <p:cNvPr id="51" name="TextBox 50"/>
          <p:cNvSpPr txBox="1"/>
          <p:nvPr/>
        </p:nvSpPr>
        <p:spPr>
          <a:xfrm>
            <a:off x="123643" y="8540569"/>
            <a:ext cx="1974251" cy="338554"/>
          </a:xfrm>
          <a:prstGeom prst="rect">
            <a:avLst/>
          </a:prstGeom>
          <a:noFill/>
        </p:spPr>
        <p:txBody>
          <a:bodyPr wrap="square" rtlCol="0">
            <a:spAutoFit/>
          </a:bodyPr>
          <a:lstStyle/>
          <a:p>
            <a:pPr>
              <a:defRPr/>
            </a:pPr>
            <a:r>
              <a:rPr lang="en-GB" sz="1600" b="1">
                <a:latin typeface="Century Gothic" panose="020B0502020202020204" pitchFamily="34" charset="0"/>
              </a:rPr>
              <a:t>Feminine (-a):</a:t>
            </a:r>
          </a:p>
        </p:txBody>
      </p:sp>
      <p:sp>
        <p:nvSpPr>
          <p:cNvPr id="52" name="Rectangle 51"/>
          <p:cNvSpPr/>
          <p:nvPr/>
        </p:nvSpPr>
        <p:spPr>
          <a:xfrm>
            <a:off x="93542" y="7582723"/>
            <a:ext cx="6677602" cy="584775"/>
          </a:xfrm>
          <a:prstGeom prst="rect">
            <a:avLst/>
          </a:prstGeom>
        </p:spPr>
        <p:txBody>
          <a:bodyPr wrap="square">
            <a:spAutoFit/>
          </a:bodyPr>
          <a:lstStyle/>
          <a:p>
            <a:pPr>
              <a:defRPr/>
            </a:pPr>
            <a:r>
              <a:rPr lang="en-GB" sz="1600">
                <a:latin typeface="Century Gothic" panose="020B0502020202020204" pitchFamily="34" charset="0"/>
              </a:rPr>
              <a:t>Remember that adjective endings agree with the gender of the person referred to.</a:t>
            </a:r>
          </a:p>
        </p:txBody>
      </p:sp>
      <p:sp>
        <p:nvSpPr>
          <p:cNvPr id="53" name="Llamada rectangular redondeada 43">
            <a:extLst>
              <a:ext uri="{FF2B5EF4-FFF2-40B4-BE49-F238E27FC236}">
                <a16:creationId xmlns:a16="http://schemas.microsoft.com/office/drawing/2014/main" id="{1EDBAF34-076A-514F-A80A-6B2F5C780CB4}"/>
              </a:ext>
            </a:extLst>
          </p:cNvPr>
          <p:cNvSpPr/>
          <p:nvPr/>
        </p:nvSpPr>
        <p:spPr>
          <a:xfrm>
            <a:off x="4136423" y="7985929"/>
            <a:ext cx="2299085" cy="973335"/>
          </a:xfrm>
          <a:prstGeom prst="wedgeRoundRectCallout">
            <a:avLst>
              <a:gd name="adj1" fmla="val -67760"/>
              <a:gd name="adj2" fmla="val -40304"/>
              <a:gd name="adj3" fmla="val 16667"/>
            </a:avLst>
          </a:prstGeom>
          <a:solidFill>
            <a:srgbClr val="FCF2CA"/>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rgbClr val="000000"/>
                </a:solidFill>
                <a:latin typeface="Century Gothic" panose="020B0502020202020204" pitchFamily="34" charset="0"/>
              </a:rPr>
              <a:t>Adjectives ending in a different letter (e.g. </a:t>
            </a:r>
            <a:r>
              <a:rPr lang="en-GB" sz="1400" err="1">
                <a:solidFill>
                  <a:srgbClr val="000000"/>
                </a:solidFill>
                <a:latin typeface="Century Gothic" panose="020B0502020202020204" pitchFamily="34" charset="0"/>
              </a:rPr>
              <a:t>alegre</a:t>
            </a:r>
            <a:r>
              <a:rPr lang="en-GB" sz="1400">
                <a:solidFill>
                  <a:srgbClr val="000000"/>
                </a:solidFill>
                <a:latin typeface="Century Gothic" panose="020B0502020202020204" pitchFamily="34" charset="0"/>
              </a:rPr>
              <a:t>, </a:t>
            </a:r>
            <a:r>
              <a:rPr lang="en-GB" sz="1400" err="1">
                <a:solidFill>
                  <a:srgbClr val="000000"/>
                </a:solidFill>
                <a:latin typeface="Century Gothic" panose="020B0502020202020204" pitchFamily="34" charset="0"/>
              </a:rPr>
              <a:t>grande</a:t>
            </a:r>
            <a:r>
              <a:rPr lang="en-GB" sz="1400">
                <a:solidFill>
                  <a:srgbClr val="000000"/>
                </a:solidFill>
                <a:latin typeface="Century Gothic" panose="020B0502020202020204" pitchFamily="34" charset="0"/>
              </a:rPr>
              <a:t>) don’t change in this way.</a:t>
            </a:r>
            <a:endParaRPr lang="es-GB" sz="1400">
              <a:solidFill>
                <a:srgbClr val="000000"/>
              </a:solidFill>
              <a:latin typeface="Century Gothic" panose="020B0502020202020204" pitchFamily="34" charset="0"/>
            </a:endParaRPr>
          </a:p>
        </p:txBody>
      </p:sp>
      <p:pic>
        <p:nvPicPr>
          <p:cNvPr id="54" name="Picture 53"/>
          <p:cNvPicPr>
            <a:picLocks noChangeAspect="1"/>
          </p:cNvPicPr>
          <p:nvPr/>
        </p:nvPicPr>
        <p:blipFill rotWithShape="1">
          <a:blip r:embed="rId4">
            <a:extLst>
              <a:ext uri="{28A0092B-C50C-407E-A947-70E740481C1C}">
                <a14:useLocalDpi xmlns:a14="http://schemas.microsoft.com/office/drawing/2010/main" val="0"/>
              </a:ext>
            </a:extLst>
          </a:blip>
          <a:srcRect t="25723" r="64532" b="35753"/>
          <a:stretch/>
        </p:blipFill>
        <p:spPr>
          <a:xfrm rot="5214391">
            <a:off x="3160176" y="7941188"/>
            <a:ext cx="441370" cy="458650"/>
          </a:xfrm>
          <a:prstGeom prst="rect">
            <a:avLst/>
          </a:prstGeom>
        </p:spPr>
      </p:pic>
      <p:pic>
        <p:nvPicPr>
          <p:cNvPr id="55" name="Picture 54"/>
          <p:cNvPicPr>
            <a:picLocks noChangeAspect="1"/>
          </p:cNvPicPr>
          <p:nvPr/>
        </p:nvPicPr>
        <p:blipFill rotWithShape="1">
          <a:blip r:embed="rId4">
            <a:extLst>
              <a:ext uri="{28A0092B-C50C-407E-A947-70E740481C1C}">
                <a14:useLocalDpi xmlns:a14="http://schemas.microsoft.com/office/drawing/2010/main" val="0"/>
              </a:ext>
            </a:extLst>
          </a:blip>
          <a:srcRect l="50673" t="57390" r="13088" b="-1823"/>
          <a:stretch/>
        </p:blipFill>
        <p:spPr>
          <a:xfrm rot="12778579">
            <a:off x="3239398" y="8396746"/>
            <a:ext cx="476705" cy="531333"/>
          </a:xfrm>
          <a:prstGeom prst="rect">
            <a:avLst/>
          </a:prstGeom>
        </p:spPr>
      </p:pic>
      <p:sp>
        <p:nvSpPr>
          <p:cNvPr id="56" name="Content Placeholder 2"/>
          <p:cNvSpPr txBox="1">
            <a:spLocks/>
          </p:cNvSpPr>
          <p:nvPr/>
        </p:nvSpPr>
        <p:spPr>
          <a:xfrm>
            <a:off x="139157" y="1236368"/>
            <a:ext cx="6496979" cy="616498"/>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fontAlgn="auto">
              <a:lnSpc>
                <a:spcPct val="100000"/>
              </a:lnSpc>
              <a:spcBef>
                <a:spcPts val="0"/>
              </a:spcBef>
              <a:spcAft>
                <a:spcPts val="0"/>
              </a:spcAft>
              <a:buNone/>
              <a:defRPr/>
            </a:pPr>
            <a:r>
              <a:rPr lang="en-GB" sz="1600">
                <a:solidFill>
                  <a:srgbClr val="000000"/>
                </a:solidFill>
              </a:rPr>
              <a:t>We use </a:t>
            </a:r>
            <a:r>
              <a:rPr lang="en-GB" sz="1600" b="1" i="1">
                <a:solidFill>
                  <a:srgbClr val="000000"/>
                </a:solidFill>
              </a:rPr>
              <a:t>ser</a:t>
            </a:r>
            <a:r>
              <a:rPr lang="en-GB" sz="1600" i="1">
                <a:solidFill>
                  <a:srgbClr val="000000"/>
                </a:solidFill>
              </a:rPr>
              <a:t> </a:t>
            </a:r>
            <a:r>
              <a:rPr lang="en-GB" sz="1600">
                <a:solidFill>
                  <a:srgbClr val="000000"/>
                </a:solidFill>
              </a:rPr>
              <a:t>to describe general traits or characteristics and </a:t>
            </a:r>
            <a:r>
              <a:rPr lang="en-GB" sz="1600" b="1" i="1">
                <a:solidFill>
                  <a:srgbClr val="000000"/>
                </a:solidFill>
              </a:rPr>
              <a:t>estar</a:t>
            </a:r>
            <a:r>
              <a:rPr lang="en-GB" sz="1600" i="1">
                <a:solidFill>
                  <a:srgbClr val="000000"/>
                </a:solidFill>
              </a:rPr>
              <a:t> </a:t>
            </a:r>
            <a:r>
              <a:rPr lang="en-GB" sz="1600">
                <a:solidFill>
                  <a:srgbClr val="000000"/>
                </a:solidFill>
              </a:rPr>
              <a:t>to describe temporary states, moods and location.</a:t>
            </a:r>
          </a:p>
        </p:txBody>
      </p:sp>
      <p:sp>
        <p:nvSpPr>
          <p:cNvPr id="44"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10</a:t>
            </a:r>
          </a:p>
        </p:txBody>
      </p:sp>
      <p:sp>
        <p:nvSpPr>
          <p:cNvPr id="4" name="TextBox 3"/>
          <p:cNvSpPr txBox="1"/>
          <p:nvPr/>
        </p:nvSpPr>
        <p:spPr>
          <a:xfrm>
            <a:off x="4098499" y="6583764"/>
            <a:ext cx="2721577" cy="738664"/>
          </a:xfrm>
          <a:prstGeom prst="rect">
            <a:avLst/>
          </a:prstGeom>
          <a:noFill/>
        </p:spPr>
        <p:txBody>
          <a:bodyPr wrap="square" rtlCol="0">
            <a:spAutoFit/>
          </a:bodyPr>
          <a:lstStyle/>
          <a:p>
            <a:r>
              <a:rPr lang="en-GB" sz="1400">
                <a:latin typeface="Century Gothic" panose="020B0502020202020204" pitchFamily="34" charset="0"/>
              </a:rPr>
              <a:t>The upside down question mark (</a:t>
            </a:r>
            <a:r>
              <a:rPr lang="en-GB" sz="1400" b="1">
                <a:solidFill>
                  <a:srgbClr val="000000"/>
                </a:solidFill>
                <a:latin typeface="Century Gothic" panose="020B0502020202020204" pitchFamily="34" charset="0"/>
              </a:rPr>
              <a:t>¿</a:t>
            </a:r>
            <a:r>
              <a:rPr lang="en-GB" sz="1400">
                <a:solidFill>
                  <a:srgbClr val="000000"/>
                </a:solidFill>
                <a:latin typeface="Century Gothic" panose="020B0502020202020204" pitchFamily="34" charset="0"/>
              </a:rPr>
              <a:t>) tells us that there is a question coming up!</a:t>
            </a:r>
            <a:r>
              <a:rPr lang="en-GB" sz="1400" b="1">
                <a:solidFill>
                  <a:srgbClr val="000000"/>
                </a:solidFill>
                <a:latin typeface="Century Gothic" panose="020B0502020202020204" pitchFamily="34" charset="0"/>
              </a:rPr>
              <a:t> </a:t>
            </a:r>
            <a:endParaRPr lang="en-GB" sz="1400">
              <a:latin typeface="Century Gothic" panose="020B0502020202020204" pitchFamily="34" charset="0"/>
            </a:endParaRPr>
          </a:p>
        </p:txBody>
      </p:sp>
    </p:spTree>
    <p:extLst>
      <p:ext uri="{BB962C8B-B14F-4D97-AF65-F5344CB8AC3E}">
        <p14:creationId xmlns:p14="http://schemas.microsoft.com/office/powerpoint/2010/main" val="1894458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EBD834-1E2D-44FA-960B-D5E01CB2C65F}"/>
              </a:ext>
            </a:extLst>
          </p:cNvPr>
          <p:cNvSpPr/>
          <p:nvPr/>
        </p:nvSpPr>
        <p:spPr>
          <a:xfrm>
            <a:off x="173911" y="179512"/>
            <a:ext cx="3759145" cy="72331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2" name="Title 1"/>
          <p:cNvSpPr>
            <a:spLocks noGrp="1"/>
          </p:cNvSpPr>
          <p:nvPr>
            <p:ph type="title"/>
          </p:nvPr>
        </p:nvSpPr>
        <p:spPr>
          <a:xfrm>
            <a:off x="258431" y="-220829"/>
            <a:ext cx="3454319" cy="1524000"/>
          </a:xfrm>
        </p:spPr>
        <p:txBody>
          <a:bodyPr/>
          <a:lstStyle/>
          <a:p>
            <a:pPr algn="l"/>
            <a:r>
              <a:rPr lang="en-GB" sz="2000" b="1">
                <a:solidFill>
                  <a:srgbClr val="FFFFFF"/>
                </a:solidFill>
                <a:latin typeface="Century Gothic" panose="020B0502020202020204" pitchFamily="34" charset="0"/>
              </a:rPr>
              <a:t>Talking about people and places now vs in general</a:t>
            </a:r>
          </a:p>
        </p:txBody>
      </p:sp>
      <p:sp>
        <p:nvSpPr>
          <p:cNvPr id="13" name="Rectangle 12">
            <a:extLst>
              <a:ext uri="{FF2B5EF4-FFF2-40B4-BE49-F238E27FC236}">
                <a16:creationId xmlns:a16="http://schemas.microsoft.com/office/drawing/2014/main" id="{187D3DE4-1B8E-4EF9-A0F4-FAE19AE97A2E}"/>
              </a:ext>
            </a:extLst>
          </p:cNvPr>
          <p:cNvSpPr/>
          <p:nvPr/>
        </p:nvSpPr>
        <p:spPr>
          <a:xfrm>
            <a:off x="5029219" y="264506"/>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rgbClr val="000000"/>
                </a:solidFill>
                <a:latin typeface="Century Gothic" panose="020B0502020202020204" pitchFamily="34" charset="0"/>
              </a:rPr>
              <a:t>Vocabulario</a:t>
            </a:r>
            <a:endParaRPr lang="en-GB">
              <a:solidFill>
                <a:srgbClr val="000000"/>
              </a:solidFill>
              <a:latin typeface="Century Gothic" panose="020B0502020202020204"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2897790907"/>
              </p:ext>
            </p:extLst>
          </p:nvPr>
        </p:nvGraphicFramePr>
        <p:xfrm>
          <a:off x="621152" y="1024270"/>
          <a:ext cx="4176000" cy="5061600"/>
        </p:xfrm>
        <a:graphic>
          <a:graphicData uri="http://schemas.openxmlformats.org/drawingml/2006/table">
            <a:tbl>
              <a:tblPr>
                <a:tableStyleId>{5940675A-B579-460E-94D1-54222C63F5DA}</a:tableStyleId>
              </a:tblPr>
              <a:tblGrid>
                <a:gridCol w="1602257">
                  <a:extLst>
                    <a:ext uri="{9D8B030D-6E8A-4147-A177-3AD203B41FA5}">
                      <a16:colId xmlns:a16="http://schemas.microsoft.com/office/drawing/2014/main" val="2576834893"/>
                    </a:ext>
                  </a:extLst>
                </a:gridCol>
                <a:gridCol w="2573743">
                  <a:extLst>
                    <a:ext uri="{9D8B030D-6E8A-4147-A177-3AD203B41FA5}">
                      <a16:colId xmlns:a16="http://schemas.microsoft.com/office/drawing/2014/main" val="3222018720"/>
                    </a:ext>
                  </a:extLst>
                </a:gridCol>
              </a:tblGrid>
              <a:tr h="326907">
                <a:tc>
                  <a:txBody>
                    <a:bodyPr/>
                    <a:lstStyle/>
                    <a:p>
                      <a:r>
                        <a:rPr lang="en-GB" sz="1600">
                          <a:latin typeface="Century Gothic" panose="020B0502020202020204" pitchFamily="34" charset="0"/>
                        </a:rPr>
                        <a:t>la </a:t>
                      </a:r>
                      <a:r>
                        <a:rPr lang="en-GB" sz="1600" err="1">
                          <a:latin typeface="Century Gothic" panose="020B0502020202020204" pitchFamily="34" charset="0"/>
                        </a:rPr>
                        <a:t>gente</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people</a:t>
                      </a:r>
                    </a:p>
                  </a:txBody>
                  <a:tcPr marL="90000" marR="90000" marT="46800" marB="46800" anchor="b"/>
                </a:tc>
                <a:extLst>
                  <a:ext uri="{0D108BD9-81ED-4DB2-BD59-A6C34878D82A}">
                    <a16:rowId xmlns:a16="http://schemas.microsoft.com/office/drawing/2014/main" val="4007166980"/>
                  </a:ext>
                </a:extLst>
              </a:tr>
              <a:tr h="182809">
                <a:tc>
                  <a:txBody>
                    <a:bodyPr/>
                    <a:lstStyle/>
                    <a:p>
                      <a:r>
                        <a:rPr lang="en-GB" sz="1600" err="1">
                          <a:latin typeface="Century Gothic" panose="020B0502020202020204" pitchFamily="34" charset="0"/>
                        </a:rPr>
                        <a:t>malo</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bad | ill</a:t>
                      </a:r>
                    </a:p>
                  </a:txBody>
                  <a:tcPr marL="90000" marR="90000" marT="46800" marB="46800" anchor="b"/>
                </a:tc>
                <a:extLst>
                  <a:ext uri="{0D108BD9-81ED-4DB2-BD59-A6C34878D82A}">
                    <a16:rowId xmlns:a16="http://schemas.microsoft.com/office/drawing/2014/main" val="141838412"/>
                  </a:ext>
                </a:extLst>
              </a:tr>
              <a:tr h="182809">
                <a:tc>
                  <a:txBody>
                    <a:bodyPr/>
                    <a:lstStyle/>
                    <a:p>
                      <a:r>
                        <a:rPr lang="en-GB" sz="1600">
                          <a:latin typeface="Century Gothic" panose="020B0502020202020204" pitchFamily="34" charset="0"/>
                        </a:rPr>
                        <a:t>sucio</a:t>
                      </a:r>
                    </a:p>
                  </a:txBody>
                  <a:tcPr marL="90000" marR="90000" marT="46800" marB="46800" anchor="b"/>
                </a:tc>
                <a:tc>
                  <a:txBody>
                    <a:bodyPr/>
                    <a:lstStyle/>
                    <a:p>
                      <a:r>
                        <a:rPr lang="en-GB" sz="1600">
                          <a:latin typeface="Century Gothic" panose="020B0502020202020204" pitchFamily="34" charset="0"/>
                        </a:rPr>
                        <a:t>dirty</a:t>
                      </a:r>
                    </a:p>
                  </a:txBody>
                  <a:tcPr marL="90000" marR="90000" marT="46800" marB="46800" anchor="b"/>
                </a:tc>
                <a:extLst>
                  <a:ext uri="{0D108BD9-81ED-4DB2-BD59-A6C34878D82A}">
                    <a16:rowId xmlns:a16="http://schemas.microsoft.com/office/drawing/2014/main" val="3029552813"/>
                  </a:ext>
                </a:extLst>
              </a:tr>
              <a:tr h="182809">
                <a:tc>
                  <a:txBody>
                    <a:bodyPr/>
                    <a:lstStyle/>
                    <a:p>
                      <a:r>
                        <a:rPr lang="en-GB" sz="1600" err="1">
                          <a:latin typeface="Century Gothic" panose="020B0502020202020204" pitchFamily="34" charset="0"/>
                        </a:rPr>
                        <a:t>limpio</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clean</a:t>
                      </a:r>
                    </a:p>
                  </a:txBody>
                  <a:tcPr marL="90000" marR="90000" marT="46800" marB="46800" anchor="b"/>
                </a:tc>
                <a:extLst>
                  <a:ext uri="{0D108BD9-81ED-4DB2-BD59-A6C34878D82A}">
                    <a16:rowId xmlns:a16="http://schemas.microsoft.com/office/drawing/2014/main" val="977986458"/>
                  </a:ext>
                </a:extLst>
              </a:tr>
              <a:tr h="182809">
                <a:tc>
                  <a:txBody>
                    <a:bodyPr/>
                    <a:lstStyle/>
                    <a:p>
                      <a:r>
                        <a:rPr lang="en-GB" sz="1600" err="1">
                          <a:latin typeface="Century Gothic" panose="020B0502020202020204" pitchFamily="34" charset="0"/>
                        </a:rPr>
                        <a:t>listo</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ready | intelligent</a:t>
                      </a:r>
                    </a:p>
                  </a:txBody>
                  <a:tcPr marL="90000" marR="90000" marT="46800" marB="46800" anchor="b"/>
                </a:tc>
                <a:extLst>
                  <a:ext uri="{0D108BD9-81ED-4DB2-BD59-A6C34878D82A}">
                    <a16:rowId xmlns:a16="http://schemas.microsoft.com/office/drawing/2014/main" val="4091572625"/>
                  </a:ext>
                </a:extLst>
              </a:tr>
              <a:tr h="182809">
                <a:tc>
                  <a:txBody>
                    <a:bodyPr/>
                    <a:lstStyle/>
                    <a:p>
                      <a:r>
                        <a:rPr lang="en-GB" sz="1600" err="1">
                          <a:latin typeface="Century Gothic" panose="020B0502020202020204" pitchFamily="34" charset="0"/>
                        </a:rPr>
                        <a:t>precioso</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precious |</a:t>
                      </a:r>
                      <a:r>
                        <a:rPr lang="en-GB" sz="1600" baseline="0">
                          <a:latin typeface="Century Gothic" panose="020B0502020202020204" pitchFamily="34" charset="0"/>
                        </a:rPr>
                        <a:t> beautiful</a:t>
                      </a:r>
                      <a:endParaRPr lang="en-GB" sz="1600">
                        <a:latin typeface="Century Gothic" panose="020B0502020202020204" pitchFamily="34" charset="0"/>
                      </a:endParaRPr>
                    </a:p>
                  </a:txBody>
                  <a:tcPr marL="90000" marR="90000" marT="46800" marB="46800" anchor="b"/>
                </a:tc>
                <a:extLst>
                  <a:ext uri="{0D108BD9-81ED-4DB2-BD59-A6C34878D82A}">
                    <a16:rowId xmlns:a16="http://schemas.microsoft.com/office/drawing/2014/main" val="10009"/>
                  </a:ext>
                </a:extLst>
              </a:tr>
              <a:tr h="182809">
                <a:tc>
                  <a:txBody>
                    <a:bodyPr/>
                    <a:lstStyle/>
                    <a:p>
                      <a:r>
                        <a:rPr lang="en-GB" sz="1600">
                          <a:latin typeface="Century Gothic" panose="020B0502020202020204" pitchFamily="34" charset="0"/>
                        </a:rPr>
                        <a:t>contento</a:t>
                      </a:r>
                    </a:p>
                  </a:txBody>
                  <a:tcPr marL="90000" marR="90000" marT="46800" marB="46800" anchor="b"/>
                </a:tc>
                <a:tc>
                  <a:txBody>
                    <a:bodyPr/>
                    <a:lstStyle/>
                    <a:p>
                      <a:r>
                        <a:rPr lang="en-GB" sz="1600">
                          <a:latin typeface="Century Gothic" panose="020B0502020202020204" pitchFamily="34" charset="0"/>
                        </a:rPr>
                        <a:t>content | happy</a:t>
                      </a:r>
                    </a:p>
                  </a:txBody>
                  <a:tcPr marL="90000" marR="90000" marT="46800" marB="46800" anchor="b"/>
                </a:tc>
                <a:extLst>
                  <a:ext uri="{0D108BD9-81ED-4DB2-BD59-A6C34878D82A}">
                    <a16:rowId xmlns:a16="http://schemas.microsoft.com/office/drawing/2014/main" val="10011"/>
                  </a:ext>
                </a:extLst>
              </a:tr>
              <a:tr h="182809">
                <a:tc>
                  <a:txBody>
                    <a:bodyPr/>
                    <a:lstStyle/>
                    <a:p>
                      <a:r>
                        <a:rPr lang="en-GB" sz="1600">
                          <a:latin typeface="Century Gothic" panose="020B0502020202020204" pitchFamily="34" charset="0"/>
                        </a:rPr>
                        <a:t>triste</a:t>
                      </a:r>
                    </a:p>
                  </a:txBody>
                  <a:tcPr marL="90000" marR="90000" marT="46800" marB="46800" anchor="b"/>
                </a:tc>
                <a:tc>
                  <a:txBody>
                    <a:bodyPr/>
                    <a:lstStyle/>
                    <a:p>
                      <a:r>
                        <a:rPr lang="en-GB" sz="1600">
                          <a:latin typeface="Century Gothic" panose="020B0502020202020204" pitchFamily="34" charset="0"/>
                        </a:rPr>
                        <a:t>sad</a:t>
                      </a:r>
                    </a:p>
                  </a:txBody>
                  <a:tcPr marL="90000" marR="90000" marT="46800" marB="46800" anchor="b"/>
                </a:tc>
                <a:extLst>
                  <a:ext uri="{0D108BD9-81ED-4DB2-BD59-A6C34878D82A}">
                    <a16:rowId xmlns:a16="http://schemas.microsoft.com/office/drawing/2014/main" val="10013"/>
                  </a:ext>
                </a:extLst>
              </a:tr>
              <a:tr h="182809">
                <a:tc>
                  <a:txBody>
                    <a:bodyPr/>
                    <a:lstStyle/>
                    <a:p>
                      <a:r>
                        <a:rPr lang="en-GB" sz="1600" err="1">
                          <a:latin typeface="Century Gothic" panose="020B0502020202020204" pitchFamily="34" charset="0"/>
                        </a:rPr>
                        <a:t>seguro</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sure |</a:t>
                      </a:r>
                      <a:r>
                        <a:rPr lang="en-GB" sz="1600" baseline="0">
                          <a:latin typeface="Century Gothic" panose="020B0502020202020204" pitchFamily="34" charset="0"/>
                        </a:rPr>
                        <a:t> safe</a:t>
                      </a:r>
                      <a:endParaRPr lang="en-GB" sz="1600">
                        <a:latin typeface="Century Gothic" panose="020B0502020202020204" pitchFamily="34" charset="0"/>
                      </a:endParaRPr>
                    </a:p>
                  </a:txBody>
                  <a:tcPr marL="90000" marR="90000" marT="46800" marB="46800" anchor="b"/>
                </a:tc>
                <a:extLst>
                  <a:ext uri="{0D108BD9-81ED-4DB2-BD59-A6C34878D82A}">
                    <a16:rowId xmlns:a16="http://schemas.microsoft.com/office/drawing/2014/main" val="10014"/>
                  </a:ext>
                </a:extLst>
              </a:tr>
              <a:tr h="182809">
                <a:tc>
                  <a:txBody>
                    <a:bodyPr/>
                    <a:lstStyle/>
                    <a:p>
                      <a:r>
                        <a:rPr lang="en-GB" sz="1600">
                          <a:latin typeface="Century Gothic" panose="020B0502020202020204" pitchFamily="34" charset="0"/>
                        </a:rPr>
                        <a:t>igual</a:t>
                      </a:r>
                    </a:p>
                  </a:txBody>
                  <a:tcPr marL="90000" marR="90000" marT="46800" marB="46800" anchor="b"/>
                </a:tc>
                <a:tc>
                  <a:txBody>
                    <a:bodyPr/>
                    <a:lstStyle/>
                    <a:p>
                      <a:r>
                        <a:rPr lang="en-GB" sz="1600">
                          <a:latin typeface="Century Gothic" panose="020B0502020202020204" pitchFamily="34" charset="0"/>
                        </a:rPr>
                        <a:t>same | equal</a:t>
                      </a:r>
                    </a:p>
                  </a:txBody>
                  <a:tcPr marL="90000" marR="90000" marT="46800" marB="46800" anchor="b"/>
                </a:tc>
                <a:extLst>
                  <a:ext uri="{0D108BD9-81ED-4DB2-BD59-A6C34878D82A}">
                    <a16:rowId xmlns:a16="http://schemas.microsoft.com/office/drawing/2014/main" val="10016"/>
                  </a:ext>
                </a:extLst>
              </a:tr>
              <a:tr h="182809">
                <a:tc>
                  <a:txBody>
                    <a:bodyPr/>
                    <a:lstStyle/>
                    <a:p>
                      <a:r>
                        <a:rPr lang="en-GB" sz="1600" err="1">
                          <a:latin typeface="Century Gothic" panose="020B0502020202020204" pitchFamily="34" charset="0"/>
                        </a:rPr>
                        <a:t>quizás</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maybe</a:t>
                      </a:r>
                    </a:p>
                  </a:txBody>
                  <a:tcPr marL="90000" marR="90000" marT="46800" marB="46800" anchor="b"/>
                </a:tc>
                <a:extLst>
                  <a:ext uri="{0D108BD9-81ED-4DB2-BD59-A6C34878D82A}">
                    <a16:rowId xmlns:a16="http://schemas.microsoft.com/office/drawing/2014/main" val="10017"/>
                  </a:ext>
                </a:extLst>
              </a:tr>
              <a:tr h="182809">
                <a:tc>
                  <a:txBody>
                    <a:bodyPr/>
                    <a:lstStyle/>
                    <a:p>
                      <a:r>
                        <a:rPr lang="en-GB" sz="1600" err="1">
                          <a:latin typeface="Century Gothic" panose="020B0502020202020204" pitchFamily="34" charset="0"/>
                        </a:rPr>
                        <a:t>ahora</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now</a:t>
                      </a:r>
                    </a:p>
                  </a:txBody>
                  <a:tcPr marL="90000" marR="90000" marT="46800" marB="46800" anchor="b"/>
                </a:tc>
                <a:extLst>
                  <a:ext uri="{0D108BD9-81ED-4DB2-BD59-A6C34878D82A}">
                    <a16:rowId xmlns:a16="http://schemas.microsoft.com/office/drawing/2014/main" val="10018"/>
                  </a:ext>
                </a:extLst>
              </a:tr>
              <a:tr h="182809">
                <a:tc>
                  <a:txBody>
                    <a:bodyPr/>
                    <a:lstStyle/>
                    <a:p>
                      <a:r>
                        <a:rPr lang="en-GB" sz="1600" err="1">
                          <a:latin typeface="Century Gothic" panose="020B0502020202020204" pitchFamily="34" charset="0"/>
                        </a:rPr>
                        <a:t>así</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like</a:t>
                      </a:r>
                      <a:r>
                        <a:rPr lang="en-GB" sz="1600" baseline="0">
                          <a:latin typeface="Century Gothic" panose="020B0502020202020204" pitchFamily="34" charset="0"/>
                        </a:rPr>
                        <a:t> this, like that</a:t>
                      </a:r>
                      <a:endParaRPr lang="en-GB" sz="1600">
                        <a:latin typeface="Century Gothic" panose="020B0502020202020204" pitchFamily="34" charset="0"/>
                      </a:endParaRPr>
                    </a:p>
                  </a:txBody>
                  <a:tcPr marL="90000" marR="90000" marT="46800" marB="46800" anchor="b"/>
                </a:tc>
                <a:extLst>
                  <a:ext uri="{0D108BD9-81ED-4DB2-BD59-A6C34878D82A}">
                    <a16:rowId xmlns:a16="http://schemas.microsoft.com/office/drawing/2014/main" val="10019"/>
                  </a:ext>
                </a:extLst>
              </a:tr>
              <a:tr h="182809">
                <a:tc>
                  <a:txBody>
                    <a:bodyPr/>
                    <a:lstStyle/>
                    <a:p>
                      <a:r>
                        <a:rPr lang="en-GB" sz="1600" err="1">
                          <a:latin typeface="Century Gothic" panose="020B0502020202020204" pitchFamily="34" charset="0"/>
                        </a:rPr>
                        <a:t>generalmente</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generally</a:t>
                      </a:r>
                    </a:p>
                  </a:txBody>
                  <a:tcPr marL="90000" marR="90000" marT="46800" marB="46800" anchor="b"/>
                </a:tc>
                <a:extLst>
                  <a:ext uri="{0D108BD9-81ED-4DB2-BD59-A6C34878D82A}">
                    <a16:rowId xmlns:a16="http://schemas.microsoft.com/office/drawing/2014/main" val="10020"/>
                  </a:ext>
                </a:extLst>
              </a:tr>
              <a:tr h="182809">
                <a:tc>
                  <a:txBody>
                    <a:bodyPr/>
                    <a:lstStyle/>
                    <a:p>
                      <a:r>
                        <a:rPr lang="en-GB" sz="1600" err="1">
                          <a:latin typeface="Century Gothic" panose="020B0502020202020204" pitchFamily="34" charset="0"/>
                        </a:rPr>
                        <a:t>según</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according</a:t>
                      </a:r>
                      <a:r>
                        <a:rPr lang="en-GB" sz="1600" baseline="0">
                          <a:latin typeface="Century Gothic" panose="020B0502020202020204" pitchFamily="34" charset="0"/>
                        </a:rPr>
                        <a:t> to</a:t>
                      </a:r>
                      <a:endParaRPr lang="en-GB" sz="1600">
                        <a:latin typeface="Century Gothic" panose="020B0502020202020204" pitchFamily="34" charset="0"/>
                      </a:endParaRPr>
                    </a:p>
                  </a:txBody>
                  <a:tcPr marL="90000" marR="90000" marT="46800" marB="46800" anchor="b"/>
                </a:tc>
                <a:extLst>
                  <a:ext uri="{0D108BD9-81ED-4DB2-BD59-A6C34878D82A}">
                    <a16:rowId xmlns:a16="http://schemas.microsoft.com/office/drawing/2014/main" val="10021"/>
                  </a:ext>
                </a:extLst>
              </a:tr>
            </a:tbl>
          </a:graphicData>
        </a:graphic>
      </p:graphicFrame>
      <p:sp>
        <p:nvSpPr>
          <p:cNvPr id="15" name="Rounded Rectangle 14"/>
          <p:cNvSpPr/>
          <p:nvPr/>
        </p:nvSpPr>
        <p:spPr>
          <a:xfrm>
            <a:off x="5157192" y="2439856"/>
            <a:ext cx="1222383" cy="112403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rgbClr val="000000"/>
                </a:solidFill>
                <a:latin typeface="Century Gothic" panose="020B0502020202020204" pitchFamily="34" charset="0"/>
              </a:rPr>
              <a:t>Revisit vocab 7.3.2.6 &amp; 7.3.1.5</a:t>
            </a:r>
          </a:p>
        </p:txBody>
      </p:sp>
      <p:graphicFrame>
        <p:nvGraphicFramePr>
          <p:cNvPr id="17" name="Table 16"/>
          <p:cNvGraphicFramePr>
            <a:graphicFrameLocks noGrp="1"/>
          </p:cNvGraphicFramePr>
          <p:nvPr>
            <p:extLst>
              <p:ext uri="{D42A27DB-BD31-4B8C-83A1-F6EECF244321}">
                <p14:modId xmlns:p14="http://schemas.microsoft.com/office/powerpoint/2010/main" val="1782815594"/>
              </p:ext>
            </p:extLst>
          </p:nvPr>
        </p:nvGraphicFramePr>
        <p:xfrm>
          <a:off x="-104841" y="1046932"/>
          <a:ext cx="797537" cy="5064420"/>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337628">
                <a:tc>
                  <a:txBody>
                    <a:bodyPr/>
                    <a:lstStyle/>
                    <a:p>
                      <a:pPr algn="ctr"/>
                      <a:r>
                        <a:rPr lang="en-GB" sz="1600" i="1">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adj</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adj</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adj</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adj</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adj</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adj</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adj</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adj</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adj</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adv</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adv</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adv</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adv</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337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a:latin typeface="Century Gothic" panose="020B0502020202020204" pitchFamily="34" charset="0"/>
                        </a:rPr>
                        <a:t>prep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4"/>
                  </a:ext>
                </a:extLst>
              </a:tr>
            </a:tbl>
          </a:graphicData>
        </a:graphic>
      </p:graphicFrame>
      <p:sp>
        <p:nvSpPr>
          <p:cNvPr id="19" name="TextBox 18"/>
          <p:cNvSpPr txBox="1"/>
          <p:nvPr/>
        </p:nvSpPr>
        <p:spPr>
          <a:xfrm>
            <a:off x="468000" y="6787626"/>
            <a:ext cx="25767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rgbClr val="030509"/>
                </a:solidFill>
                <a:latin typeface="Century Gothic" panose="020B0502020202020204" pitchFamily="34" charset="0"/>
              </a:rPr>
              <a:t>Soy </a:t>
            </a:r>
            <a:r>
              <a:rPr lang="en-GB" sz="1600" err="1">
                <a:solidFill>
                  <a:srgbClr val="030509"/>
                </a:solidFill>
                <a:latin typeface="Century Gothic" panose="020B0502020202020204" pitchFamily="34" charset="0"/>
              </a:rPr>
              <a:t>malo</a:t>
            </a:r>
            <a:r>
              <a:rPr lang="en-GB" sz="1600">
                <a:solidFill>
                  <a:srgbClr val="030509"/>
                </a:solidFill>
                <a:latin typeface="Century Gothic" panose="020B0502020202020204" pitchFamily="34" charset="0"/>
              </a:rPr>
              <a:t>/a.</a:t>
            </a:r>
            <a:endParaRPr kumimoji="0" lang="en-GB" sz="1600" b="0" i="0" u="none" strike="noStrike" kern="1200" cap="none" spc="0" normalizeH="0" baseline="0" noProof="0">
              <a:ln>
                <a:noFill/>
              </a:ln>
              <a:solidFill>
                <a:srgbClr val="030509"/>
              </a:solidFill>
              <a:effectLst/>
              <a:uLnTx/>
              <a:uFillTx/>
              <a:latin typeface="Century Gothic" panose="020B0502020202020204" pitchFamily="34" charset="0"/>
            </a:endParaRPr>
          </a:p>
        </p:txBody>
      </p:sp>
      <p:sp>
        <p:nvSpPr>
          <p:cNvPr id="20" name="TextBox 12">
            <a:extLst>
              <a:ext uri="{FF2B5EF4-FFF2-40B4-BE49-F238E27FC236}">
                <a16:creationId xmlns:a16="http://schemas.microsoft.com/office/drawing/2014/main" id="{48ADE984-E4DB-0E4A-9422-A0A1FA7BD709}"/>
              </a:ext>
            </a:extLst>
          </p:cNvPr>
          <p:cNvSpPr txBox="1"/>
          <p:nvPr/>
        </p:nvSpPr>
        <p:spPr>
          <a:xfrm>
            <a:off x="2110256" y="6785438"/>
            <a:ext cx="201759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a:solidFill>
                  <a:srgbClr val="030509"/>
                </a:solidFill>
                <a:latin typeface="Century Gothic" panose="020B0502020202020204" pitchFamily="34" charset="0"/>
              </a:rPr>
              <a:t>I’m a bad person.</a:t>
            </a:r>
            <a:endParaRPr kumimoji="0" lang="en-GB" sz="1600" b="0" i="1" u="none" strike="noStrike" kern="1200" cap="none" spc="0" normalizeH="0" baseline="0" noProof="0">
              <a:ln>
                <a:noFill/>
              </a:ln>
              <a:solidFill>
                <a:srgbClr val="030509"/>
              </a:solidFill>
              <a:effectLst/>
              <a:uLnTx/>
              <a:uFillTx/>
              <a:latin typeface="Century Gothic" panose="020B0502020202020204" pitchFamily="34" charset="0"/>
            </a:endParaRPr>
          </a:p>
        </p:txBody>
      </p:sp>
      <p:sp>
        <p:nvSpPr>
          <p:cNvPr id="21" name="TextBox 12">
            <a:extLst>
              <a:ext uri="{FF2B5EF4-FFF2-40B4-BE49-F238E27FC236}">
                <a16:creationId xmlns:a16="http://schemas.microsoft.com/office/drawing/2014/main" id="{EB3B8BAD-79EA-1343-A604-37438F456B09}"/>
              </a:ext>
            </a:extLst>
          </p:cNvPr>
          <p:cNvSpPr txBox="1"/>
          <p:nvPr/>
        </p:nvSpPr>
        <p:spPr>
          <a:xfrm>
            <a:off x="468000" y="7102884"/>
            <a:ext cx="25767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rgbClr val="030509"/>
                </a:solidFill>
                <a:latin typeface="Century Gothic" panose="020B0502020202020204" pitchFamily="34" charset="0"/>
              </a:rPr>
              <a:t>Estoy </a:t>
            </a:r>
            <a:r>
              <a:rPr lang="en-GB" sz="1600" err="1">
                <a:solidFill>
                  <a:srgbClr val="030509"/>
                </a:solidFill>
                <a:latin typeface="Century Gothic" panose="020B0502020202020204" pitchFamily="34" charset="0"/>
              </a:rPr>
              <a:t>malo</a:t>
            </a:r>
            <a:r>
              <a:rPr lang="en-GB" sz="1600">
                <a:solidFill>
                  <a:srgbClr val="030509"/>
                </a:solidFill>
                <a:latin typeface="Century Gothic" panose="020B0502020202020204" pitchFamily="34" charset="0"/>
              </a:rPr>
              <a:t>/a.</a:t>
            </a:r>
            <a:endParaRPr kumimoji="0" lang="en-GB" sz="1600" b="0" i="0" u="none" strike="noStrike" kern="1200" cap="none" spc="0" normalizeH="0" baseline="0" noProof="0">
              <a:ln>
                <a:noFill/>
              </a:ln>
              <a:solidFill>
                <a:srgbClr val="030509"/>
              </a:solidFill>
              <a:effectLst/>
              <a:uLnTx/>
              <a:uFillTx/>
              <a:latin typeface="Century Gothic" panose="020B0502020202020204" pitchFamily="34" charset="0"/>
            </a:endParaRPr>
          </a:p>
        </p:txBody>
      </p:sp>
      <p:sp>
        <p:nvSpPr>
          <p:cNvPr id="22" name="TextBox 12">
            <a:extLst>
              <a:ext uri="{FF2B5EF4-FFF2-40B4-BE49-F238E27FC236}">
                <a16:creationId xmlns:a16="http://schemas.microsoft.com/office/drawing/2014/main" id="{934F8EB8-A68D-2440-B6C2-A8669214CC5D}"/>
              </a:ext>
            </a:extLst>
          </p:cNvPr>
          <p:cNvSpPr txBox="1"/>
          <p:nvPr/>
        </p:nvSpPr>
        <p:spPr>
          <a:xfrm>
            <a:off x="2110256" y="7076141"/>
            <a:ext cx="12255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a:solidFill>
                  <a:srgbClr val="030509"/>
                </a:solidFill>
                <a:latin typeface="Century Gothic" panose="020B0502020202020204" pitchFamily="34" charset="0"/>
              </a:rPr>
              <a:t>I’m ill/sick.</a:t>
            </a:r>
            <a:endParaRPr kumimoji="0" lang="en-GB" sz="1600" b="0" i="1" u="none" strike="noStrike" kern="1200" cap="none" spc="0" normalizeH="0" baseline="0" noProof="0">
              <a:ln>
                <a:noFill/>
              </a:ln>
              <a:solidFill>
                <a:srgbClr val="030509"/>
              </a:solidFill>
              <a:effectLst/>
              <a:uLnTx/>
              <a:uFillTx/>
              <a:latin typeface="Century Gothic" panose="020B0502020202020204" pitchFamily="34" charset="0"/>
            </a:endParaRPr>
          </a:p>
        </p:txBody>
      </p:sp>
      <p:sp>
        <p:nvSpPr>
          <p:cNvPr id="23" name="TextBox 12">
            <a:extLst>
              <a:ext uri="{FF2B5EF4-FFF2-40B4-BE49-F238E27FC236}">
                <a16:creationId xmlns:a16="http://schemas.microsoft.com/office/drawing/2014/main" id="{C3F464AD-056F-3342-BC2D-80EA41B71E14}"/>
              </a:ext>
            </a:extLst>
          </p:cNvPr>
          <p:cNvSpPr txBox="1"/>
          <p:nvPr/>
        </p:nvSpPr>
        <p:spPr>
          <a:xfrm>
            <a:off x="455178" y="7553973"/>
            <a:ext cx="3257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err="1">
                <a:solidFill>
                  <a:srgbClr val="030509"/>
                </a:solidFill>
                <a:latin typeface="Century Gothic" panose="020B0502020202020204" pitchFamily="34" charset="0"/>
              </a:rPr>
              <a:t>Está</a:t>
            </a:r>
            <a:r>
              <a:rPr lang="en-GB" sz="1600">
                <a:solidFill>
                  <a:srgbClr val="030509"/>
                </a:solidFill>
                <a:latin typeface="Century Gothic" panose="020B0502020202020204" pitchFamily="34" charset="0"/>
              </a:rPr>
              <a:t> </a:t>
            </a:r>
            <a:r>
              <a:rPr lang="en-GB" sz="1600" err="1">
                <a:solidFill>
                  <a:srgbClr val="030509"/>
                </a:solidFill>
                <a:latin typeface="Century Gothic" panose="020B0502020202020204" pitchFamily="34" charset="0"/>
              </a:rPr>
              <a:t>seguro</a:t>
            </a:r>
            <a:r>
              <a:rPr lang="en-GB" sz="1600">
                <a:solidFill>
                  <a:srgbClr val="030509"/>
                </a:solidFill>
                <a:latin typeface="Century Gothic" panose="020B0502020202020204" pitchFamily="34" charset="0"/>
              </a:rPr>
              <a:t>/a.</a:t>
            </a:r>
            <a:endParaRPr kumimoji="0" lang="en-GB" sz="1600" b="0" i="0" u="none" strike="noStrike" kern="1200" cap="none" spc="0" normalizeH="0" baseline="0" noProof="0">
              <a:ln>
                <a:noFill/>
              </a:ln>
              <a:solidFill>
                <a:srgbClr val="030509"/>
              </a:solidFill>
              <a:effectLst/>
              <a:uLnTx/>
              <a:uFillTx/>
              <a:latin typeface="Century Gothic" panose="020B0502020202020204" pitchFamily="34" charset="0"/>
            </a:endParaRPr>
          </a:p>
        </p:txBody>
      </p:sp>
      <p:sp>
        <p:nvSpPr>
          <p:cNvPr id="24" name="TextBox 12">
            <a:extLst>
              <a:ext uri="{FF2B5EF4-FFF2-40B4-BE49-F238E27FC236}">
                <a16:creationId xmlns:a16="http://schemas.microsoft.com/office/drawing/2014/main" id="{8E39AF95-1CC5-E346-9F26-FC54D8E2908F}"/>
              </a:ext>
            </a:extLst>
          </p:cNvPr>
          <p:cNvSpPr txBox="1"/>
          <p:nvPr/>
        </p:nvSpPr>
        <p:spPr>
          <a:xfrm>
            <a:off x="455178" y="7849518"/>
            <a:ext cx="25767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err="1">
                <a:solidFill>
                  <a:srgbClr val="030509"/>
                </a:solidFill>
                <a:latin typeface="Century Gothic" panose="020B0502020202020204" pitchFamily="34" charset="0"/>
              </a:rPr>
              <a:t>Es</a:t>
            </a:r>
            <a:r>
              <a:rPr lang="en-GB" sz="1600">
                <a:solidFill>
                  <a:srgbClr val="030509"/>
                </a:solidFill>
                <a:latin typeface="Century Gothic" panose="020B0502020202020204" pitchFamily="34" charset="0"/>
              </a:rPr>
              <a:t> </a:t>
            </a:r>
            <a:r>
              <a:rPr lang="en-GB" sz="1600" err="1">
                <a:solidFill>
                  <a:srgbClr val="030509"/>
                </a:solidFill>
                <a:latin typeface="Century Gothic" panose="020B0502020202020204" pitchFamily="34" charset="0"/>
              </a:rPr>
              <a:t>seguro</a:t>
            </a:r>
            <a:r>
              <a:rPr lang="en-GB" sz="1600">
                <a:solidFill>
                  <a:srgbClr val="030509"/>
                </a:solidFill>
                <a:latin typeface="Century Gothic" panose="020B0502020202020204" pitchFamily="34" charset="0"/>
              </a:rPr>
              <a:t>/a.</a:t>
            </a:r>
            <a:endParaRPr kumimoji="0" lang="en-GB" sz="1600" b="0" i="0" u="none" strike="noStrike" kern="1200" cap="none" spc="0" normalizeH="0" baseline="0" noProof="0">
              <a:ln>
                <a:noFill/>
              </a:ln>
              <a:solidFill>
                <a:srgbClr val="030509"/>
              </a:solidFill>
              <a:effectLst/>
              <a:uLnTx/>
              <a:uFillTx/>
              <a:latin typeface="Century Gothic" panose="020B0502020202020204" pitchFamily="34" charset="0"/>
            </a:endParaRPr>
          </a:p>
        </p:txBody>
      </p:sp>
      <p:sp>
        <p:nvSpPr>
          <p:cNvPr id="25" name="TextBox 12">
            <a:extLst>
              <a:ext uri="{FF2B5EF4-FFF2-40B4-BE49-F238E27FC236}">
                <a16:creationId xmlns:a16="http://schemas.microsoft.com/office/drawing/2014/main" id="{7CBBDE8D-BAC1-7649-9506-08E5363CBF0E}"/>
              </a:ext>
            </a:extLst>
          </p:cNvPr>
          <p:cNvSpPr txBox="1"/>
          <p:nvPr/>
        </p:nvSpPr>
        <p:spPr>
          <a:xfrm>
            <a:off x="2076506" y="7533933"/>
            <a:ext cx="19665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a:solidFill>
                  <a:srgbClr val="030509"/>
                </a:solidFill>
                <a:latin typeface="Century Gothic" panose="020B0502020202020204" pitchFamily="34" charset="0"/>
              </a:rPr>
              <a:t>It is sure, certain.</a:t>
            </a:r>
            <a:endParaRPr kumimoji="0" lang="en-GB" sz="1600" b="0" i="1" u="none" strike="noStrike" kern="1200" cap="none" spc="0" normalizeH="0" baseline="0" noProof="0">
              <a:ln>
                <a:noFill/>
              </a:ln>
              <a:solidFill>
                <a:srgbClr val="030509"/>
              </a:solidFill>
              <a:effectLst/>
              <a:uLnTx/>
              <a:uFillTx/>
              <a:latin typeface="Century Gothic" panose="020B0502020202020204" pitchFamily="34" charset="0"/>
            </a:endParaRPr>
          </a:p>
        </p:txBody>
      </p:sp>
      <p:sp>
        <p:nvSpPr>
          <p:cNvPr id="26" name="TextBox 12">
            <a:extLst>
              <a:ext uri="{FF2B5EF4-FFF2-40B4-BE49-F238E27FC236}">
                <a16:creationId xmlns:a16="http://schemas.microsoft.com/office/drawing/2014/main" id="{E3D55B0E-FEE0-7E41-9529-D79965654EB9}"/>
              </a:ext>
            </a:extLst>
          </p:cNvPr>
          <p:cNvSpPr txBox="1"/>
          <p:nvPr/>
        </p:nvSpPr>
        <p:spPr>
          <a:xfrm>
            <a:off x="2087199" y="7813848"/>
            <a:ext cx="11077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a:solidFill>
                  <a:srgbClr val="030509"/>
                </a:solidFill>
                <a:latin typeface="Century Gothic" panose="020B0502020202020204" pitchFamily="34" charset="0"/>
              </a:rPr>
              <a:t>It’s safe.</a:t>
            </a:r>
            <a:endParaRPr kumimoji="0" lang="en-GB" sz="1600" b="0" i="1" u="none" strike="noStrike" kern="1200" cap="none" spc="0" normalizeH="0" baseline="0" noProof="0">
              <a:ln>
                <a:noFill/>
              </a:ln>
              <a:solidFill>
                <a:srgbClr val="030509"/>
              </a:solidFill>
              <a:effectLst/>
              <a:uLnTx/>
              <a:uFillTx/>
              <a:latin typeface="Century Gothic" panose="020B0502020202020204" pitchFamily="34" charset="0"/>
            </a:endParaRPr>
          </a:p>
        </p:txBody>
      </p:sp>
      <p:sp>
        <p:nvSpPr>
          <p:cNvPr id="27" name="TextBox 12">
            <a:extLst>
              <a:ext uri="{FF2B5EF4-FFF2-40B4-BE49-F238E27FC236}">
                <a16:creationId xmlns:a16="http://schemas.microsoft.com/office/drawing/2014/main" id="{D746F33D-448C-AC43-8D67-0CD07D4C6274}"/>
              </a:ext>
            </a:extLst>
          </p:cNvPr>
          <p:cNvSpPr txBox="1"/>
          <p:nvPr/>
        </p:nvSpPr>
        <p:spPr>
          <a:xfrm>
            <a:off x="455176" y="8272538"/>
            <a:ext cx="25767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rgbClr val="030509"/>
                </a:solidFill>
                <a:latin typeface="Century Gothic" panose="020B0502020202020204" pitchFamily="34" charset="0"/>
              </a:rPr>
              <a:t>Estoy </a:t>
            </a:r>
            <a:r>
              <a:rPr lang="en-GB" sz="1600" err="1">
                <a:solidFill>
                  <a:srgbClr val="030509"/>
                </a:solidFill>
                <a:latin typeface="Century Gothic" panose="020B0502020202020204" pitchFamily="34" charset="0"/>
              </a:rPr>
              <a:t>listo</a:t>
            </a:r>
            <a:r>
              <a:rPr lang="en-GB" sz="1600">
                <a:solidFill>
                  <a:srgbClr val="030509"/>
                </a:solidFill>
                <a:latin typeface="Century Gothic" panose="020B0502020202020204" pitchFamily="34" charset="0"/>
              </a:rPr>
              <a:t>/a.</a:t>
            </a:r>
            <a:endParaRPr kumimoji="0" lang="en-GB" sz="1600" b="0" i="0" u="none" strike="noStrike" kern="1200" cap="none" spc="0" normalizeH="0" baseline="0" noProof="0">
              <a:ln>
                <a:noFill/>
              </a:ln>
              <a:solidFill>
                <a:srgbClr val="030509"/>
              </a:solidFill>
              <a:effectLst/>
              <a:uLnTx/>
              <a:uFillTx/>
              <a:latin typeface="Century Gothic" panose="020B0502020202020204" pitchFamily="34" charset="0"/>
            </a:endParaRPr>
          </a:p>
        </p:txBody>
      </p:sp>
      <p:sp>
        <p:nvSpPr>
          <p:cNvPr id="28" name="TextBox 12">
            <a:extLst>
              <a:ext uri="{FF2B5EF4-FFF2-40B4-BE49-F238E27FC236}">
                <a16:creationId xmlns:a16="http://schemas.microsoft.com/office/drawing/2014/main" id="{663B70BE-75AF-E24F-BEB4-F4A418D156CE}"/>
              </a:ext>
            </a:extLst>
          </p:cNvPr>
          <p:cNvSpPr txBox="1"/>
          <p:nvPr/>
        </p:nvSpPr>
        <p:spPr>
          <a:xfrm>
            <a:off x="455176" y="8596533"/>
            <a:ext cx="25767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solidFill>
                  <a:srgbClr val="030509"/>
                </a:solidFill>
                <a:latin typeface="Century Gothic" panose="020B0502020202020204" pitchFamily="34" charset="0"/>
              </a:rPr>
              <a:t>Soy </a:t>
            </a:r>
            <a:r>
              <a:rPr lang="en-GB" sz="1600" err="1">
                <a:solidFill>
                  <a:srgbClr val="030509"/>
                </a:solidFill>
                <a:latin typeface="Century Gothic" panose="020B0502020202020204" pitchFamily="34" charset="0"/>
              </a:rPr>
              <a:t>listo</a:t>
            </a:r>
            <a:r>
              <a:rPr lang="en-GB" sz="1600">
                <a:solidFill>
                  <a:srgbClr val="030509"/>
                </a:solidFill>
                <a:latin typeface="Century Gothic" panose="020B0502020202020204" pitchFamily="34" charset="0"/>
              </a:rPr>
              <a:t>/a.</a:t>
            </a:r>
            <a:endParaRPr kumimoji="0" lang="en-GB" sz="1600" b="0" i="0" u="none" strike="noStrike" kern="1200" cap="none" spc="0" normalizeH="0" baseline="0" noProof="0">
              <a:ln>
                <a:noFill/>
              </a:ln>
              <a:solidFill>
                <a:srgbClr val="030509"/>
              </a:solidFill>
              <a:effectLst/>
              <a:uLnTx/>
              <a:uFillTx/>
              <a:latin typeface="Century Gothic" panose="020B0502020202020204" pitchFamily="34" charset="0"/>
            </a:endParaRPr>
          </a:p>
        </p:txBody>
      </p:sp>
      <p:sp>
        <p:nvSpPr>
          <p:cNvPr id="29" name="TextBox 12">
            <a:extLst>
              <a:ext uri="{FF2B5EF4-FFF2-40B4-BE49-F238E27FC236}">
                <a16:creationId xmlns:a16="http://schemas.microsoft.com/office/drawing/2014/main" id="{728F80D7-E421-314E-9BFB-2C255E684E8B}"/>
              </a:ext>
            </a:extLst>
          </p:cNvPr>
          <p:cNvSpPr txBox="1"/>
          <p:nvPr/>
        </p:nvSpPr>
        <p:spPr>
          <a:xfrm>
            <a:off x="2087198" y="8341913"/>
            <a:ext cx="12357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a:solidFill>
                  <a:srgbClr val="030509"/>
                </a:solidFill>
                <a:latin typeface="Century Gothic" panose="020B0502020202020204" pitchFamily="34" charset="0"/>
              </a:rPr>
              <a:t>I’m ready.</a:t>
            </a:r>
            <a:endParaRPr kumimoji="0" lang="en-GB" sz="1600" b="0" i="1" u="none" strike="noStrike" kern="1200" cap="none" spc="0" normalizeH="0" baseline="0" noProof="0">
              <a:ln>
                <a:noFill/>
              </a:ln>
              <a:solidFill>
                <a:srgbClr val="030509"/>
              </a:solidFill>
              <a:effectLst/>
              <a:uLnTx/>
              <a:uFillTx/>
              <a:latin typeface="Century Gothic" panose="020B0502020202020204" pitchFamily="34" charset="0"/>
            </a:endParaRPr>
          </a:p>
        </p:txBody>
      </p:sp>
      <p:sp>
        <p:nvSpPr>
          <p:cNvPr id="30" name="TextBox 12">
            <a:extLst>
              <a:ext uri="{FF2B5EF4-FFF2-40B4-BE49-F238E27FC236}">
                <a16:creationId xmlns:a16="http://schemas.microsoft.com/office/drawing/2014/main" id="{4EC668DE-7E08-684D-8B63-2A90A8D7FB5B}"/>
              </a:ext>
            </a:extLst>
          </p:cNvPr>
          <p:cNvSpPr txBox="1"/>
          <p:nvPr/>
        </p:nvSpPr>
        <p:spPr>
          <a:xfrm>
            <a:off x="2075400" y="8596533"/>
            <a:ext cx="22903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a:solidFill>
                  <a:srgbClr val="030509"/>
                </a:solidFill>
                <a:latin typeface="Century Gothic" panose="020B0502020202020204" pitchFamily="34" charset="0"/>
              </a:rPr>
              <a:t>I’m intelligent, smart.</a:t>
            </a:r>
            <a:endParaRPr kumimoji="0" lang="en-GB" sz="1600" b="0" i="1" u="none" strike="noStrike" kern="1200" cap="none" spc="0" normalizeH="0" baseline="0" noProof="0">
              <a:ln>
                <a:noFill/>
              </a:ln>
              <a:solidFill>
                <a:srgbClr val="030509"/>
              </a:solidFill>
              <a:effectLst/>
              <a:uLnTx/>
              <a:uFillTx/>
              <a:latin typeface="Century Gothic" panose="020B0502020202020204" pitchFamily="34" charset="0"/>
            </a:endParaRPr>
          </a:p>
        </p:txBody>
      </p:sp>
      <p:sp>
        <p:nvSpPr>
          <p:cNvPr id="31" name="Llamada rectangular redondeada 2">
            <a:extLst>
              <a:ext uri="{FF2B5EF4-FFF2-40B4-BE49-F238E27FC236}">
                <a16:creationId xmlns:a16="http://schemas.microsoft.com/office/drawing/2014/main" id="{0AA04EEE-AC40-B947-91E4-5A5E3D44C3FD}"/>
              </a:ext>
            </a:extLst>
          </p:cNvPr>
          <p:cNvSpPr/>
          <p:nvPr/>
        </p:nvSpPr>
        <p:spPr>
          <a:xfrm>
            <a:off x="4415886" y="7102884"/>
            <a:ext cx="2318023" cy="1010712"/>
          </a:xfrm>
          <a:prstGeom prst="wedgeRoundRectCallout">
            <a:avLst>
              <a:gd name="adj1" fmla="val -69014"/>
              <a:gd name="adj2" fmla="val -2062"/>
              <a:gd name="adj3" fmla="val 16667"/>
            </a:avLst>
          </a:prstGeom>
          <a:solidFill>
            <a:srgbClr val="FBF0D5"/>
          </a:solidFill>
          <a:ln>
            <a:solidFill>
              <a:srgbClr val="FF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1600">
                <a:solidFill>
                  <a:srgbClr val="04070C"/>
                </a:solidFill>
                <a:latin typeface="Century Gothic" panose="020B0502020202020204" pitchFamily="34" charset="0"/>
              </a:rPr>
              <a:t>‘Está seguro/a’ can also mean ‘s/he</a:t>
            </a:r>
            <a:r>
              <a:rPr lang="en-GB" sz="1600">
                <a:solidFill>
                  <a:srgbClr val="04070C"/>
                </a:solidFill>
                <a:latin typeface="Century Gothic" panose="020B0502020202020204" pitchFamily="34" charset="0"/>
              </a:rPr>
              <a:t>/it is</a:t>
            </a:r>
            <a:r>
              <a:rPr lang="es-GB" sz="1600">
                <a:solidFill>
                  <a:srgbClr val="04070C"/>
                </a:solidFill>
                <a:latin typeface="Century Gothic" panose="020B0502020202020204" pitchFamily="34" charset="0"/>
              </a:rPr>
              <a:t> safe’ </a:t>
            </a:r>
            <a:r>
              <a:rPr lang="en-GB" sz="1600">
                <a:solidFill>
                  <a:srgbClr val="04070C"/>
                </a:solidFill>
                <a:latin typeface="Century Gothic" panose="020B0502020202020204" pitchFamily="34" charset="0"/>
              </a:rPr>
              <a:t>(</a:t>
            </a:r>
            <a:r>
              <a:rPr lang="es-GB" sz="1600">
                <a:solidFill>
                  <a:srgbClr val="04070C"/>
                </a:solidFill>
                <a:latin typeface="Century Gothic" panose="020B0502020202020204" pitchFamily="34" charset="0"/>
              </a:rPr>
              <a:t>as a state</a:t>
            </a:r>
            <a:r>
              <a:rPr lang="en-GB" sz="1600">
                <a:solidFill>
                  <a:srgbClr val="04070C"/>
                </a:solidFill>
                <a:latin typeface="Century Gothic" panose="020B0502020202020204" pitchFamily="34" charset="0"/>
              </a:rPr>
              <a:t>)</a:t>
            </a:r>
            <a:r>
              <a:rPr lang="es-GB" sz="1600">
                <a:solidFill>
                  <a:srgbClr val="04070C"/>
                </a:solidFill>
                <a:latin typeface="Century Gothic" panose="020B0502020202020204" pitchFamily="34" charset="0"/>
              </a:rPr>
              <a:t>.</a:t>
            </a:r>
          </a:p>
        </p:txBody>
      </p:sp>
      <p:sp>
        <p:nvSpPr>
          <p:cNvPr id="33" name="Llamada rectangular redondeada 2">
            <a:extLst>
              <a:ext uri="{FF2B5EF4-FFF2-40B4-BE49-F238E27FC236}">
                <a16:creationId xmlns:a16="http://schemas.microsoft.com/office/drawing/2014/main" id="{0AA04EEE-AC40-B947-91E4-5A5E3D44C3FD}"/>
              </a:ext>
            </a:extLst>
          </p:cNvPr>
          <p:cNvSpPr/>
          <p:nvPr/>
        </p:nvSpPr>
        <p:spPr>
          <a:xfrm>
            <a:off x="4403064" y="3692162"/>
            <a:ext cx="1915973" cy="682724"/>
          </a:xfrm>
          <a:prstGeom prst="wedgeRoundRectCallout">
            <a:avLst>
              <a:gd name="adj1" fmla="val -65564"/>
              <a:gd name="adj2" fmla="val -105336"/>
              <a:gd name="adj3" fmla="val 16667"/>
            </a:avLst>
          </a:prstGeom>
          <a:solidFill>
            <a:srgbClr val="FBF0D5"/>
          </a:solidFill>
          <a:ln>
            <a:solidFill>
              <a:srgbClr val="FF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04070C"/>
                </a:solidFill>
                <a:latin typeface="Century Gothic" panose="020B0502020202020204" pitchFamily="34" charset="0"/>
              </a:rPr>
              <a:t>Use ‘</a:t>
            </a:r>
            <a:r>
              <a:rPr lang="en-GB" sz="1600" err="1">
                <a:solidFill>
                  <a:srgbClr val="04070C"/>
                </a:solidFill>
                <a:latin typeface="Century Gothic" panose="020B0502020202020204" pitchFamily="34" charset="0"/>
              </a:rPr>
              <a:t>contento</a:t>
            </a:r>
            <a:r>
              <a:rPr lang="en-GB" sz="1600">
                <a:solidFill>
                  <a:srgbClr val="04070C"/>
                </a:solidFill>
                <a:latin typeface="Century Gothic" panose="020B0502020202020204" pitchFamily="34" charset="0"/>
              </a:rPr>
              <a:t>’ with ‘estar’.</a:t>
            </a:r>
            <a:endParaRPr lang="es-GB" sz="1600">
              <a:solidFill>
                <a:srgbClr val="04070C"/>
              </a:solidFill>
              <a:latin typeface="Century Gothic" panose="020B0502020202020204" pitchFamily="34" charset="0"/>
            </a:endParaRPr>
          </a:p>
        </p:txBody>
      </p:sp>
      <p:sp>
        <p:nvSpPr>
          <p:cNvPr id="32" name="Content Placeholder 2"/>
          <p:cNvSpPr txBox="1">
            <a:spLocks/>
          </p:cNvSpPr>
          <p:nvPr/>
        </p:nvSpPr>
        <p:spPr>
          <a:xfrm>
            <a:off x="425154" y="6207946"/>
            <a:ext cx="5893883" cy="541822"/>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GB" sz="1600">
                <a:solidFill>
                  <a:schemeClr val="tx1">
                    <a:lumMod val="95000"/>
                    <a:lumOff val="5000"/>
                  </a:schemeClr>
                </a:solidFill>
              </a:rPr>
              <a:t>Some adjectives in Spanish can have different meanings depending on the verb ‘ser’ or ‘estar’.</a:t>
            </a:r>
          </a:p>
        </p:txBody>
      </p:sp>
      <p:sp>
        <p:nvSpPr>
          <p:cNvPr id="35"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11</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7730" y="1090680"/>
            <a:ext cx="1161845" cy="1161845"/>
          </a:xfrm>
          <a:prstGeom prst="rect">
            <a:avLst/>
          </a:prstGeom>
        </p:spPr>
      </p:pic>
    </p:spTree>
    <p:extLst>
      <p:ext uri="{BB962C8B-B14F-4D97-AF65-F5344CB8AC3E}">
        <p14:creationId xmlns:p14="http://schemas.microsoft.com/office/powerpoint/2010/main" val="4218832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2"/>
          <p:cNvSpPr txBox="1">
            <a:spLocks/>
          </p:cNvSpPr>
          <p:nvPr/>
        </p:nvSpPr>
        <p:spPr>
          <a:xfrm>
            <a:off x="94731" y="5289845"/>
            <a:ext cx="6496979" cy="565735"/>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None/>
              <a:defRPr/>
            </a:pPr>
            <a:r>
              <a:rPr lang="en-GB" sz="1600" dirty="0">
                <a:solidFill>
                  <a:srgbClr val="000000"/>
                </a:solidFill>
              </a:rPr>
              <a:t>In Spanish you can use </a:t>
            </a:r>
            <a:r>
              <a:rPr lang="en-GB" sz="1600" b="1" dirty="0">
                <a:solidFill>
                  <a:srgbClr val="000000"/>
                </a:solidFill>
              </a:rPr>
              <a:t>the same verb </a:t>
            </a:r>
            <a:r>
              <a:rPr lang="en-GB" sz="1600" dirty="0">
                <a:solidFill>
                  <a:srgbClr val="000000"/>
                </a:solidFill>
              </a:rPr>
              <a:t>for routine actions AND current, unfinished actions. </a:t>
            </a:r>
          </a:p>
        </p:txBody>
      </p:sp>
      <p:sp>
        <p:nvSpPr>
          <p:cNvPr id="12" name="Content Placeholder 2"/>
          <p:cNvSpPr txBox="1">
            <a:spLocks/>
          </p:cNvSpPr>
          <p:nvPr/>
        </p:nvSpPr>
        <p:spPr>
          <a:xfrm>
            <a:off x="94732" y="1706957"/>
            <a:ext cx="6496979" cy="417344"/>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fontAlgn="auto">
              <a:lnSpc>
                <a:spcPct val="100000"/>
              </a:lnSpc>
              <a:spcBef>
                <a:spcPts val="0"/>
              </a:spcBef>
              <a:spcAft>
                <a:spcPts val="0"/>
              </a:spcAft>
              <a:buNone/>
              <a:defRPr/>
            </a:pPr>
            <a:endParaRPr lang="en-GB" sz="1600">
              <a:solidFill>
                <a:srgbClr val="000000"/>
              </a:solidFill>
            </a:endParaRPr>
          </a:p>
        </p:txBody>
      </p:sp>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4" name="Rectangle 3"/>
          <p:cNvSpPr/>
          <p:nvPr/>
        </p:nvSpPr>
        <p:spPr>
          <a:xfrm>
            <a:off x="27750" y="695390"/>
            <a:ext cx="4615366" cy="369332"/>
          </a:xfrm>
          <a:prstGeom prst="rect">
            <a:avLst/>
          </a:prstGeom>
        </p:spPr>
        <p:txBody>
          <a:bodyPr wrap="none">
            <a:spAutoFit/>
          </a:bodyPr>
          <a:lstStyle/>
          <a:p>
            <a:r>
              <a:rPr lang="en-GB" b="1">
                <a:solidFill>
                  <a:srgbClr val="000000"/>
                </a:solidFill>
                <a:latin typeface="Century Gothic" panose="020B0502020202020204" pitchFamily="34" charset="0"/>
              </a:rPr>
              <a:t>Present tense </a:t>
            </a:r>
            <a:r>
              <a:rPr lang="en-GB">
                <a:solidFill>
                  <a:srgbClr val="000000"/>
                </a:solidFill>
                <a:latin typeface="Century Gothic" panose="020B0502020202020204" pitchFamily="34" charset="0"/>
              </a:rPr>
              <a:t>–</a:t>
            </a:r>
            <a:r>
              <a:rPr lang="en-GB" b="1">
                <a:solidFill>
                  <a:srgbClr val="000000"/>
                </a:solidFill>
                <a:latin typeface="Century Gothic" panose="020B0502020202020204" pitchFamily="34" charset="0"/>
              </a:rPr>
              <a:t>er verbs: 1</a:t>
            </a:r>
            <a:r>
              <a:rPr lang="en-GB" b="1" baseline="30000">
                <a:solidFill>
                  <a:srgbClr val="000000"/>
                </a:solidFill>
                <a:latin typeface="Century Gothic" panose="020B0502020202020204" pitchFamily="34" charset="0"/>
              </a:rPr>
              <a:t>st</a:t>
            </a:r>
            <a:r>
              <a:rPr lang="en-GB" b="1">
                <a:solidFill>
                  <a:srgbClr val="000000"/>
                </a:solidFill>
                <a:latin typeface="Century Gothic" panose="020B0502020202020204" pitchFamily="34" charset="0"/>
              </a:rPr>
              <a:t> person plural</a:t>
            </a:r>
          </a:p>
        </p:txBody>
      </p:sp>
      <p:sp>
        <p:nvSpPr>
          <p:cNvPr id="14" name="Rectangle 13"/>
          <p:cNvSpPr/>
          <p:nvPr/>
        </p:nvSpPr>
        <p:spPr>
          <a:xfrm>
            <a:off x="58938" y="1095448"/>
            <a:ext cx="6496979" cy="984885"/>
          </a:xfrm>
          <a:prstGeom prst="rect">
            <a:avLst/>
          </a:prstGeom>
        </p:spPr>
        <p:txBody>
          <a:bodyPr wrap="square">
            <a:spAutoFit/>
          </a:bodyPr>
          <a:lstStyle/>
          <a:p>
            <a:pPr fontAlgn="auto">
              <a:spcBef>
                <a:spcPts val="0"/>
              </a:spcBef>
              <a:spcAft>
                <a:spcPts val="0"/>
              </a:spcAft>
              <a:defRPr/>
            </a:pPr>
            <a:r>
              <a:rPr lang="en-GB" sz="1600">
                <a:solidFill>
                  <a:srgbClr val="000000"/>
                </a:solidFill>
                <a:latin typeface="Century Gothic" panose="020B0502020202020204" pitchFamily="34" charset="0"/>
              </a:rPr>
              <a:t>Some Spanish verbs end in –er . The verb ending changes depending on who the verb refers to.</a:t>
            </a:r>
          </a:p>
          <a:p>
            <a:pPr fontAlgn="auto">
              <a:spcBef>
                <a:spcPts val="0"/>
              </a:spcBef>
              <a:spcAft>
                <a:spcPts val="0"/>
              </a:spcAft>
              <a:defRPr/>
            </a:pPr>
            <a:endParaRPr lang="en-GB" sz="1000">
              <a:solidFill>
                <a:srgbClr val="000000"/>
              </a:solidFill>
              <a:latin typeface="Century Gothic" panose="020B0502020202020204" pitchFamily="34" charset="0"/>
            </a:endParaRPr>
          </a:p>
          <a:p>
            <a:pPr fontAlgn="auto">
              <a:spcBef>
                <a:spcPts val="0"/>
              </a:spcBef>
              <a:spcAft>
                <a:spcPts val="0"/>
              </a:spcAft>
              <a:defRPr/>
            </a:pPr>
            <a:r>
              <a:rPr lang="en-GB" sz="1600">
                <a:solidFill>
                  <a:srgbClr val="000000"/>
                </a:solidFill>
                <a:latin typeface="Century Gothic" panose="020B0502020202020204" pitchFamily="34" charset="0"/>
              </a:rPr>
              <a:t>To mean ‘</a:t>
            </a:r>
            <a:r>
              <a:rPr lang="en-GB" sz="1600" b="1">
                <a:solidFill>
                  <a:srgbClr val="000000"/>
                </a:solidFill>
                <a:latin typeface="Century Gothic" panose="020B0502020202020204" pitchFamily="34" charset="0"/>
              </a:rPr>
              <a:t>we</a:t>
            </a:r>
            <a:r>
              <a:rPr lang="en-GB" sz="1600">
                <a:solidFill>
                  <a:srgbClr val="000000"/>
                </a:solidFill>
                <a:latin typeface="Century Gothic" panose="020B0502020202020204" pitchFamily="34" charset="0"/>
              </a:rPr>
              <a:t>’ with an –er verb, remove the –er and add –</a:t>
            </a:r>
            <a:r>
              <a:rPr lang="en-GB" sz="1600" b="1">
                <a:solidFill>
                  <a:srgbClr val="000000"/>
                </a:solidFill>
                <a:latin typeface="Century Gothic" panose="020B0502020202020204" pitchFamily="34" charset="0"/>
              </a:rPr>
              <a:t>emos</a:t>
            </a:r>
            <a:r>
              <a:rPr lang="en-GB" sz="1600">
                <a:solidFill>
                  <a:srgbClr val="000000"/>
                </a:solidFill>
                <a:latin typeface="Century Gothic" panose="020B0502020202020204" pitchFamily="34" charset="0"/>
              </a:rPr>
              <a:t>.</a:t>
            </a:r>
          </a:p>
        </p:txBody>
      </p:sp>
      <p:sp>
        <p:nvSpPr>
          <p:cNvPr id="3" name="Title 2">
            <a:extLst>
              <a:ext uri="{FF2B5EF4-FFF2-40B4-BE49-F238E27FC236}">
                <a16:creationId xmlns:a16="http://schemas.microsoft.com/office/drawing/2014/main" id="{91B763D8-9286-894A-86EA-BA183AB167A9}"/>
              </a:ext>
            </a:extLst>
          </p:cNvPr>
          <p:cNvSpPr>
            <a:spLocks noGrp="1"/>
          </p:cNvSpPr>
          <p:nvPr>
            <p:ph type="title"/>
          </p:nvPr>
        </p:nvSpPr>
        <p:spPr>
          <a:xfrm>
            <a:off x="172381" y="118716"/>
            <a:ext cx="2069610" cy="485251"/>
          </a:xfrm>
        </p:spPr>
        <p:txBody>
          <a:bodyPr/>
          <a:lstStyle/>
          <a:p>
            <a:r>
              <a:rPr lang="en-GB" sz="2000" b="1">
                <a:solidFill>
                  <a:srgbClr val="FFFFFF"/>
                </a:solidFill>
                <a:latin typeface="Century Gothic" panose="020B0502020202020204" pitchFamily="34" charset="0"/>
              </a:rPr>
              <a:t>T1.1 Semana 4</a:t>
            </a:r>
            <a:endParaRPr lang="en-US" sz="2000"/>
          </a:p>
        </p:txBody>
      </p:sp>
      <p:sp>
        <p:nvSpPr>
          <p:cNvPr id="24" name="Rectangle 23">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latin typeface="Century Gothic" panose="020B0502020202020204" pitchFamily="34" charset="0"/>
              </a:rPr>
              <a:t>Gramática</a:t>
            </a:r>
          </a:p>
        </p:txBody>
      </p:sp>
      <p:sp>
        <p:nvSpPr>
          <p:cNvPr id="8" name="Rectangle 7">
            <a:extLst>
              <a:ext uri="{FF2B5EF4-FFF2-40B4-BE49-F238E27FC236}">
                <a16:creationId xmlns:a16="http://schemas.microsoft.com/office/drawing/2014/main" id="{C29DF88B-3322-468E-A110-B9FFE6FC22FC}"/>
              </a:ext>
            </a:extLst>
          </p:cNvPr>
          <p:cNvSpPr/>
          <p:nvPr/>
        </p:nvSpPr>
        <p:spPr>
          <a:xfrm>
            <a:off x="107506" y="6661752"/>
            <a:ext cx="6415099" cy="20799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a:latin typeface="Century Gothic" panose="020B0502020202020204" pitchFamily="34" charset="0"/>
              </a:rPr>
              <a:t>Nouns ending in –dad</a:t>
            </a:r>
          </a:p>
          <a:p>
            <a:r>
              <a:rPr lang="en-GB" sz="1600" b="1">
                <a:latin typeface="Century Gothic" panose="020B0502020202020204" pitchFamily="34" charset="0"/>
              </a:rPr>
              <a:t>-ty </a:t>
            </a:r>
            <a:r>
              <a:rPr lang="en-GB" sz="1600">
                <a:latin typeface="Century Gothic" panose="020B0502020202020204" pitchFamily="34" charset="0"/>
              </a:rPr>
              <a:t>at the end of an English word often changes to </a:t>
            </a:r>
            <a:r>
              <a:rPr lang="en-GB" sz="1600" b="1">
                <a:latin typeface="Century Gothic" panose="020B0502020202020204" pitchFamily="34" charset="0"/>
              </a:rPr>
              <a:t>–dad</a:t>
            </a:r>
            <a:r>
              <a:rPr lang="en-GB" sz="1600">
                <a:latin typeface="Century Gothic" panose="020B0502020202020204" pitchFamily="34" charset="0"/>
              </a:rPr>
              <a:t> in Spanish</a:t>
            </a:r>
          </a:p>
          <a:p>
            <a:endParaRPr lang="en-GB" sz="1600">
              <a:latin typeface="Century Gothic" panose="020B0502020202020204" pitchFamily="34" charset="0"/>
            </a:endParaRPr>
          </a:p>
          <a:p>
            <a:r>
              <a:rPr lang="en-GB" sz="1600">
                <a:latin typeface="Century Gothic" panose="020B0502020202020204" pitchFamily="34" charset="0"/>
              </a:rPr>
              <a:t>varie</a:t>
            </a:r>
            <a:r>
              <a:rPr lang="en-GB" sz="1600" b="1">
                <a:latin typeface="Century Gothic" panose="020B0502020202020204" pitchFamily="34" charset="0"/>
              </a:rPr>
              <a:t>dad</a:t>
            </a:r>
            <a:r>
              <a:rPr lang="en-GB" sz="1600">
                <a:latin typeface="Century Gothic" panose="020B0502020202020204" pitchFamily="34" charset="0"/>
              </a:rPr>
              <a:t>      </a:t>
            </a:r>
            <a:r>
              <a:rPr lang="en-GB" sz="1600" i="1">
                <a:latin typeface="Century Gothic" panose="020B0502020202020204" pitchFamily="34" charset="0"/>
              </a:rPr>
              <a:t>variety</a:t>
            </a:r>
          </a:p>
          <a:p>
            <a:r>
              <a:rPr lang="en-GB" sz="1600">
                <a:latin typeface="Century Gothic" panose="020B0502020202020204" pitchFamily="34" charset="0"/>
              </a:rPr>
              <a:t>activi</a:t>
            </a:r>
            <a:r>
              <a:rPr lang="en-GB" sz="1600" b="1">
                <a:latin typeface="Century Gothic" panose="020B0502020202020204" pitchFamily="34" charset="0"/>
              </a:rPr>
              <a:t>dad     </a:t>
            </a:r>
            <a:r>
              <a:rPr lang="en-GB" sz="1600" i="1">
                <a:latin typeface="Century Gothic" panose="020B0502020202020204" pitchFamily="34" charset="0"/>
              </a:rPr>
              <a:t>activity</a:t>
            </a:r>
          </a:p>
          <a:p>
            <a:endParaRPr lang="en-GB" sz="1600">
              <a:latin typeface="Century Gothic" panose="020B0502020202020204" pitchFamily="34" charset="0"/>
            </a:endParaRPr>
          </a:p>
          <a:p>
            <a:r>
              <a:rPr lang="en-GB" sz="1600">
                <a:latin typeface="Century Gothic" panose="020B0502020202020204" pitchFamily="34" charset="0"/>
              </a:rPr>
              <a:t>In Spanish all </a:t>
            </a:r>
            <a:r>
              <a:rPr lang="en-GB" sz="1600" b="1">
                <a:latin typeface="Century Gothic" panose="020B0502020202020204" pitchFamily="34" charset="0"/>
              </a:rPr>
              <a:t>–dad </a:t>
            </a:r>
            <a:r>
              <a:rPr lang="en-GB" sz="1600">
                <a:latin typeface="Century Gothic" panose="020B0502020202020204" pitchFamily="34" charset="0"/>
              </a:rPr>
              <a:t>words are </a:t>
            </a:r>
            <a:r>
              <a:rPr lang="en-GB" sz="1600" b="1">
                <a:latin typeface="Century Gothic" panose="020B0502020202020204" pitchFamily="34" charset="0"/>
              </a:rPr>
              <a:t>feminine</a:t>
            </a:r>
            <a:r>
              <a:rPr lang="en-GB" sz="1600">
                <a:latin typeface="Century Gothic" panose="020B0502020202020204" pitchFamily="34" charset="0"/>
              </a:rPr>
              <a:t>, so use ‘la’ for ‘the’ and ‘una’ for ‘a’, ‘an’.</a:t>
            </a:r>
          </a:p>
        </p:txBody>
      </p:sp>
      <p:sp>
        <p:nvSpPr>
          <p:cNvPr id="9" name="Rectangle 8">
            <a:extLst>
              <a:ext uri="{FF2B5EF4-FFF2-40B4-BE49-F238E27FC236}">
                <a16:creationId xmlns:a16="http://schemas.microsoft.com/office/drawing/2014/main" id="{3948F703-D1C5-4D2A-B0A3-4666BD6BA8C4}"/>
              </a:ext>
            </a:extLst>
          </p:cNvPr>
          <p:cNvSpPr/>
          <p:nvPr/>
        </p:nvSpPr>
        <p:spPr>
          <a:xfrm>
            <a:off x="28176" y="3643262"/>
            <a:ext cx="6573758" cy="165307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dirty="0">
                <a:latin typeface="Century Gothic" panose="020B0502020202020204" pitchFamily="34" charset="0"/>
              </a:rPr>
              <a:t>Routine vs ongoing/current actions</a:t>
            </a:r>
          </a:p>
          <a:p>
            <a:r>
              <a:rPr lang="en-GB" sz="1600" dirty="0">
                <a:latin typeface="Century Gothic" panose="020B0502020202020204" pitchFamily="34" charset="0"/>
              </a:rPr>
              <a:t>English has </a:t>
            </a:r>
            <a:r>
              <a:rPr lang="en-GB" sz="1600" b="1" dirty="0">
                <a:latin typeface="Century Gothic" panose="020B0502020202020204" pitchFamily="34" charset="0"/>
              </a:rPr>
              <a:t>two </a:t>
            </a:r>
            <a:r>
              <a:rPr lang="en-GB" sz="1600" dirty="0">
                <a:latin typeface="Century Gothic" panose="020B0502020202020204" pitchFamily="34" charset="0"/>
              </a:rPr>
              <a:t>present tense forms:</a:t>
            </a:r>
          </a:p>
          <a:p>
            <a:endParaRPr lang="en-GB" sz="1000" dirty="0">
              <a:latin typeface="Century Gothic" panose="020B0502020202020204" pitchFamily="34" charset="0"/>
            </a:endParaRPr>
          </a:p>
          <a:p>
            <a:r>
              <a:rPr lang="en-GB" sz="1600" b="1" dirty="0">
                <a:latin typeface="Century Gothic" panose="020B0502020202020204" pitchFamily="34" charset="0"/>
              </a:rPr>
              <a:t>We make </a:t>
            </a:r>
            <a:r>
              <a:rPr lang="en-GB" sz="1600" dirty="0">
                <a:latin typeface="Century Gothic" panose="020B0502020202020204" pitchFamily="34" charset="0"/>
              </a:rPr>
              <a:t>calls – present simple (normally, routine)	</a:t>
            </a:r>
          </a:p>
          <a:p>
            <a:r>
              <a:rPr lang="en-GB" sz="1600" b="1" dirty="0">
                <a:latin typeface="Century Gothic" panose="020B0502020202020204" pitchFamily="34" charset="0"/>
              </a:rPr>
              <a:t>We are making </a:t>
            </a:r>
            <a:r>
              <a:rPr lang="en-GB" sz="1600" dirty="0">
                <a:latin typeface="Century Gothic" panose="020B0502020202020204" pitchFamily="34" charset="0"/>
              </a:rPr>
              <a:t>calls – present continuous (BE + </a:t>
            </a:r>
            <a:r>
              <a:rPr lang="en-GB" sz="1600" dirty="0" err="1">
                <a:latin typeface="Century Gothic" panose="020B0502020202020204" pitchFamily="34" charset="0"/>
              </a:rPr>
              <a:t>ing</a:t>
            </a:r>
            <a:r>
              <a:rPr lang="en-GB" sz="1600" dirty="0">
                <a:latin typeface="Century Gothic" panose="020B0502020202020204" pitchFamily="34" charset="0"/>
              </a:rPr>
              <a:t>) – current, unfinished</a:t>
            </a:r>
            <a:endParaRPr lang="en-GB" sz="1000" dirty="0">
              <a:latin typeface="Century Gothic" panose="020B0502020202020204" pitchFamily="34" charset="0"/>
            </a:endParaRPr>
          </a:p>
        </p:txBody>
      </p:sp>
      <p:sp>
        <p:nvSpPr>
          <p:cNvPr id="5" name="TextBox 4"/>
          <p:cNvSpPr txBox="1"/>
          <p:nvPr/>
        </p:nvSpPr>
        <p:spPr>
          <a:xfrm>
            <a:off x="58938" y="2267014"/>
            <a:ext cx="2793998" cy="338554"/>
          </a:xfrm>
          <a:prstGeom prst="rect">
            <a:avLst/>
          </a:prstGeom>
          <a:noFill/>
        </p:spPr>
        <p:txBody>
          <a:bodyPr wrap="square" rtlCol="0">
            <a:spAutoFit/>
          </a:bodyPr>
          <a:lstStyle/>
          <a:p>
            <a:r>
              <a:rPr lang="en-GB" sz="1600">
                <a:latin typeface="Century Gothic" panose="020B0502020202020204" pitchFamily="34" charset="0"/>
              </a:rPr>
              <a:t>Entend</a:t>
            </a:r>
            <a:r>
              <a:rPr lang="en-GB" sz="1600" b="1">
                <a:latin typeface="Century Gothic" panose="020B0502020202020204" pitchFamily="34" charset="0"/>
              </a:rPr>
              <a:t>emos </a:t>
            </a:r>
            <a:r>
              <a:rPr lang="en-GB" sz="1600">
                <a:latin typeface="Century Gothic" panose="020B0502020202020204" pitchFamily="34" charset="0"/>
              </a:rPr>
              <a:t>la realidad. </a:t>
            </a:r>
          </a:p>
        </p:txBody>
      </p:sp>
      <p:sp>
        <p:nvSpPr>
          <p:cNvPr id="6" name="Rectangle 5"/>
          <p:cNvSpPr/>
          <p:nvPr/>
        </p:nvSpPr>
        <p:spPr>
          <a:xfrm>
            <a:off x="2852936" y="2267014"/>
            <a:ext cx="2956259" cy="338554"/>
          </a:xfrm>
          <a:prstGeom prst="rect">
            <a:avLst/>
          </a:prstGeom>
        </p:spPr>
        <p:txBody>
          <a:bodyPr wrap="none">
            <a:spAutoFit/>
          </a:bodyPr>
          <a:lstStyle/>
          <a:p>
            <a:r>
              <a:rPr lang="en-GB" sz="1600">
                <a:latin typeface="Century Gothic" panose="020B0502020202020204" pitchFamily="34" charset="0"/>
              </a:rPr>
              <a:t>We understand (the) reality.</a:t>
            </a:r>
          </a:p>
        </p:txBody>
      </p:sp>
      <p:sp>
        <p:nvSpPr>
          <p:cNvPr id="7" name="TextBox 6"/>
          <p:cNvSpPr txBox="1"/>
          <p:nvPr/>
        </p:nvSpPr>
        <p:spPr>
          <a:xfrm>
            <a:off x="2822716" y="7541870"/>
            <a:ext cx="1062823" cy="338554"/>
          </a:xfrm>
          <a:prstGeom prst="rect">
            <a:avLst/>
          </a:prstGeom>
          <a:noFill/>
        </p:spPr>
        <p:txBody>
          <a:bodyPr wrap="square" rtlCol="0">
            <a:spAutoFit/>
          </a:bodyPr>
          <a:lstStyle/>
          <a:p>
            <a:r>
              <a:rPr lang="en-GB" sz="1600">
                <a:latin typeface="Century Gothic" panose="020B0502020202020204" pitchFamily="34" charset="0"/>
              </a:rPr>
              <a:t>reali</a:t>
            </a:r>
            <a:r>
              <a:rPr lang="en-GB" sz="1600" b="1">
                <a:latin typeface="Century Gothic" panose="020B0502020202020204" pitchFamily="34" charset="0"/>
              </a:rPr>
              <a:t>dad</a:t>
            </a:r>
          </a:p>
        </p:txBody>
      </p:sp>
      <p:sp>
        <p:nvSpPr>
          <p:cNvPr id="15" name="TextBox 14"/>
          <p:cNvSpPr txBox="1"/>
          <p:nvPr/>
        </p:nvSpPr>
        <p:spPr>
          <a:xfrm>
            <a:off x="3963146" y="7533161"/>
            <a:ext cx="1062823" cy="338554"/>
          </a:xfrm>
          <a:prstGeom prst="rect">
            <a:avLst/>
          </a:prstGeom>
          <a:noFill/>
        </p:spPr>
        <p:txBody>
          <a:bodyPr wrap="square" rtlCol="0">
            <a:spAutoFit/>
          </a:bodyPr>
          <a:lstStyle/>
          <a:p>
            <a:r>
              <a:rPr lang="en-GB" sz="1600" i="1">
                <a:latin typeface="Century Gothic" panose="020B0502020202020204" pitchFamily="34" charset="0"/>
              </a:rPr>
              <a:t>reality</a:t>
            </a:r>
          </a:p>
        </p:txBody>
      </p:sp>
      <p:sp>
        <p:nvSpPr>
          <p:cNvPr id="16" name="TextBox 15"/>
          <p:cNvSpPr txBox="1"/>
          <p:nvPr/>
        </p:nvSpPr>
        <p:spPr>
          <a:xfrm>
            <a:off x="2822716" y="7775265"/>
            <a:ext cx="1179483" cy="338554"/>
          </a:xfrm>
          <a:prstGeom prst="rect">
            <a:avLst/>
          </a:prstGeom>
          <a:noFill/>
        </p:spPr>
        <p:txBody>
          <a:bodyPr wrap="square" rtlCol="0">
            <a:spAutoFit/>
          </a:bodyPr>
          <a:lstStyle/>
          <a:p>
            <a:r>
              <a:rPr lang="en-GB" sz="1600">
                <a:latin typeface="Century Gothic" panose="020B0502020202020204" pitchFamily="34" charset="0"/>
              </a:rPr>
              <a:t>socie</a:t>
            </a:r>
            <a:r>
              <a:rPr lang="en-GB" sz="1600" b="1">
                <a:latin typeface="Century Gothic" panose="020B0502020202020204" pitchFamily="34" charset="0"/>
              </a:rPr>
              <a:t>dad</a:t>
            </a:r>
          </a:p>
        </p:txBody>
      </p:sp>
      <p:sp>
        <p:nvSpPr>
          <p:cNvPr id="17" name="TextBox 16"/>
          <p:cNvSpPr txBox="1"/>
          <p:nvPr/>
        </p:nvSpPr>
        <p:spPr>
          <a:xfrm>
            <a:off x="3953410" y="7777037"/>
            <a:ext cx="1062823" cy="338554"/>
          </a:xfrm>
          <a:prstGeom prst="rect">
            <a:avLst/>
          </a:prstGeom>
          <a:noFill/>
        </p:spPr>
        <p:txBody>
          <a:bodyPr wrap="square" rtlCol="0">
            <a:spAutoFit/>
          </a:bodyPr>
          <a:lstStyle/>
          <a:p>
            <a:r>
              <a:rPr lang="en-GB" sz="1600" i="1">
                <a:latin typeface="Century Gothic" panose="020B0502020202020204" pitchFamily="34" charset="0"/>
              </a:rPr>
              <a:t>society</a:t>
            </a:r>
          </a:p>
        </p:txBody>
      </p:sp>
      <p:sp>
        <p:nvSpPr>
          <p:cNvPr id="18" name="TextBox 17"/>
          <p:cNvSpPr txBox="1"/>
          <p:nvPr/>
        </p:nvSpPr>
        <p:spPr>
          <a:xfrm>
            <a:off x="58938" y="2628693"/>
            <a:ext cx="2793998" cy="338554"/>
          </a:xfrm>
          <a:prstGeom prst="rect">
            <a:avLst/>
          </a:prstGeom>
          <a:noFill/>
        </p:spPr>
        <p:txBody>
          <a:bodyPr wrap="square" rtlCol="0">
            <a:spAutoFit/>
          </a:bodyPr>
          <a:lstStyle/>
          <a:p>
            <a:r>
              <a:rPr lang="en-GB" sz="1600">
                <a:latin typeface="Century Gothic" panose="020B0502020202020204" pitchFamily="34" charset="0"/>
              </a:rPr>
              <a:t>Vend</a:t>
            </a:r>
            <a:r>
              <a:rPr lang="en-GB" sz="1600" b="1">
                <a:latin typeface="Century Gothic" panose="020B0502020202020204" pitchFamily="34" charset="0"/>
              </a:rPr>
              <a:t>emos </a:t>
            </a:r>
            <a:r>
              <a:rPr lang="en-GB" sz="1600">
                <a:latin typeface="Century Gothic" panose="020B0502020202020204" pitchFamily="34" charset="0"/>
              </a:rPr>
              <a:t>periódicos. </a:t>
            </a:r>
          </a:p>
        </p:txBody>
      </p:sp>
      <p:sp>
        <p:nvSpPr>
          <p:cNvPr id="19" name="Rectangle 18"/>
          <p:cNvSpPr/>
          <p:nvPr/>
        </p:nvSpPr>
        <p:spPr>
          <a:xfrm>
            <a:off x="2857284" y="2618913"/>
            <a:ext cx="2182008" cy="338554"/>
          </a:xfrm>
          <a:prstGeom prst="rect">
            <a:avLst/>
          </a:prstGeom>
        </p:spPr>
        <p:txBody>
          <a:bodyPr wrap="none">
            <a:spAutoFit/>
          </a:bodyPr>
          <a:lstStyle/>
          <a:p>
            <a:r>
              <a:rPr lang="en-GB" sz="1600">
                <a:latin typeface="Century Gothic" panose="020B0502020202020204" pitchFamily="34" charset="0"/>
              </a:rPr>
              <a:t>We sell newspapers.</a:t>
            </a: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4328" y="3087825"/>
            <a:ext cx="1127836" cy="1248974"/>
          </a:xfrm>
          <a:prstGeom prst="rect">
            <a:avLst/>
          </a:prstGeom>
        </p:spPr>
      </p:pic>
      <p:grpSp>
        <p:nvGrpSpPr>
          <p:cNvPr id="21" name="Group 20"/>
          <p:cNvGrpSpPr/>
          <p:nvPr/>
        </p:nvGrpSpPr>
        <p:grpSpPr>
          <a:xfrm>
            <a:off x="4379643" y="3364497"/>
            <a:ext cx="1104642" cy="774205"/>
            <a:chOff x="7337243" y="201769"/>
            <a:chExt cx="3382240" cy="2188463"/>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88543">
              <a:off x="8596673" y="201769"/>
              <a:ext cx="2122810" cy="2188463"/>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74309">
              <a:off x="7337243" y="432455"/>
              <a:ext cx="1361239" cy="1833380"/>
            </a:xfrm>
            <a:prstGeom prst="rect">
              <a:avLst/>
            </a:prstGeom>
          </p:spPr>
        </p:pic>
      </p:grpSp>
      <p:sp>
        <p:nvSpPr>
          <p:cNvPr id="25" name="TextBox 24"/>
          <p:cNvSpPr txBox="1"/>
          <p:nvPr/>
        </p:nvSpPr>
        <p:spPr>
          <a:xfrm>
            <a:off x="66946" y="2998134"/>
            <a:ext cx="2347659" cy="338554"/>
          </a:xfrm>
          <a:prstGeom prst="rect">
            <a:avLst/>
          </a:prstGeom>
          <a:noFill/>
        </p:spPr>
        <p:txBody>
          <a:bodyPr wrap="square" rtlCol="0">
            <a:spAutoFit/>
          </a:bodyPr>
          <a:lstStyle/>
          <a:p>
            <a:r>
              <a:rPr lang="en-GB" sz="1600">
                <a:latin typeface="Century Gothic" panose="020B0502020202020204" pitchFamily="34" charset="0"/>
              </a:rPr>
              <a:t>Hac</a:t>
            </a:r>
            <a:r>
              <a:rPr lang="en-GB" sz="1600" b="1">
                <a:latin typeface="Century Gothic" panose="020B0502020202020204" pitchFamily="34" charset="0"/>
              </a:rPr>
              <a:t>emos </a:t>
            </a:r>
            <a:r>
              <a:rPr lang="en-GB" sz="1600">
                <a:latin typeface="Century Gothic" panose="020B0502020202020204" pitchFamily="34" charset="0"/>
              </a:rPr>
              <a:t>entrevistas. </a:t>
            </a:r>
          </a:p>
        </p:txBody>
      </p:sp>
      <p:sp>
        <p:nvSpPr>
          <p:cNvPr id="26" name="TextBox 25"/>
          <p:cNvSpPr txBox="1"/>
          <p:nvPr/>
        </p:nvSpPr>
        <p:spPr>
          <a:xfrm>
            <a:off x="2853774" y="2990372"/>
            <a:ext cx="2347659" cy="338554"/>
          </a:xfrm>
          <a:prstGeom prst="rect">
            <a:avLst/>
          </a:prstGeom>
          <a:noFill/>
        </p:spPr>
        <p:txBody>
          <a:bodyPr wrap="square" rtlCol="0">
            <a:spAutoFit/>
          </a:bodyPr>
          <a:lstStyle/>
          <a:p>
            <a:r>
              <a:rPr lang="en-GB" sz="1600">
                <a:latin typeface="Century Gothic" panose="020B0502020202020204" pitchFamily="34" charset="0"/>
              </a:rPr>
              <a:t>We do interviews.</a:t>
            </a:r>
          </a:p>
        </p:txBody>
      </p:sp>
      <p:sp>
        <p:nvSpPr>
          <p:cNvPr id="11" name="Rectangle 10"/>
          <p:cNvSpPr/>
          <p:nvPr/>
        </p:nvSpPr>
        <p:spPr>
          <a:xfrm>
            <a:off x="1304781" y="6088975"/>
            <a:ext cx="1548155" cy="369332"/>
          </a:xfrm>
          <a:prstGeom prst="rect">
            <a:avLst/>
          </a:prstGeom>
        </p:spPr>
        <p:txBody>
          <a:bodyPr wrap="square">
            <a:spAutoFit/>
          </a:bodyPr>
          <a:lstStyle/>
          <a:p>
            <a:r>
              <a:rPr lang="en-GB" b="1">
                <a:latin typeface="Century Gothic" panose="020B0502020202020204" pitchFamily="34" charset="0"/>
              </a:rPr>
              <a:t>Hacemos</a:t>
            </a:r>
            <a:endParaRPr lang="en-GB" b="1"/>
          </a:p>
        </p:txBody>
      </p:sp>
      <p:cxnSp>
        <p:nvCxnSpPr>
          <p:cNvPr id="27" name="Straight Arrow Connector 26">
            <a:extLst>
              <a:ext uri="{FF2B5EF4-FFF2-40B4-BE49-F238E27FC236}">
                <a16:creationId xmlns:a16="http://schemas.microsoft.com/office/drawing/2014/main" id="{813B522E-48DD-4F31-96D9-9714F8FD1F0F}"/>
              </a:ext>
            </a:extLst>
          </p:cNvPr>
          <p:cNvCxnSpPr/>
          <p:nvPr/>
        </p:nvCxnSpPr>
        <p:spPr>
          <a:xfrm flipV="1">
            <a:off x="2607168" y="6075788"/>
            <a:ext cx="454624" cy="13946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813B522E-48DD-4F31-96D9-9714F8FD1F0F}"/>
              </a:ext>
            </a:extLst>
          </p:cNvPr>
          <p:cNvCxnSpPr/>
          <p:nvPr/>
        </p:nvCxnSpPr>
        <p:spPr>
          <a:xfrm>
            <a:off x="2624728" y="6372007"/>
            <a:ext cx="419503" cy="10952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31" name="Rectangle 30"/>
          <p:cNvSpPr/>
          <p:nvPr/>
        </p:nvSpPr>
        <p:spPr>
          <a:xfrm>
            <a:off x="3065104" y="5904537"/>
            <a:ext cx="2631054" cy="338554"/>
          </a:xfrm>
          <a:prstGeom prst="rect">
            <a:avLst/>
          </a:prstGeom>
        </p:spPr>
        <p:txBody>
          <a:bodyPr wrap="square">
            <a:spAutoFit/>
          </a:bodyPr>
          <a:lstStyle/>
          <a:p>
            <a:r>
              <a:rPr lang="en-GB" sz="1600" i="1">
                <a:latin typeface="Century Gothic" panose="020B0502020202020204" pitchFamily="34" charset="0"/>
              </a:rPr>
              <a:t>we do | we make</a:t>
            </a:r>
            <a:endParaRPr lang="en-GB" sz="1600" i="1"/>
          </a:p>
        </p:txBody>
      </p:sp>
      <p:sp>
        <p:nvSpPr>
          <p:cNvPr id="32" name="Rectangle 31"/>
          <p:cNvSpPr/>
          <p:nvPr/>
        </p:nvSpPr>
        <p:spPr>
          <a:xfrm>
            <a:off x="3066660" y="6279230"/>
            <a:ext cx="3705263" cy="338554"/>
          </a:xfrm>
          <a:prstGeom prst="rect">
            <a:avLst/>
          </a:prstGeom>
        </p:spPr>
        <p:txBody>
          <a:bodyPr wrap="square">
            <a:spAutoFit/>
          </a:bodyPr>
          <a:lstStyle/>
          <a:p>
            <a:r>
              <a:rPr lang="en-GB" sz="1600" i="1">
                <a:latin typeface="Century Gothic" panose="020B0502020202020204" pitchFamily="34" charset="0"/>
              </a:rPr>
              <a:t>we are doing | we are making</a:t>
            </a:r>
            <a:endParaRPr lang="en-GB" sz="1600" i="1"/>
          </a:p>
        </p:txBody>
      </p:sp>
      <p:sp>
        <p:nvSpPr>
          <p:cNvPr id="34"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12</a:t>
            </a:r>
          </a:p>
        </p:txBody>
      </p:sp>
    </p:spTree>
    <p:extLst>
      <p:ext uri="{BB962C8B-B14F-4D97-AF65-F5344CB8AC3E}">
        <p14:creationId xmlns:p14="http://schemas.microsoft.com/office/powerpoint/2010/main" val="3141339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D834-1E2D-44FA-960B-D5E01CB2C65F}"/>
              </a:ext>
            </a:extLst>
          </p:cNvPr>
          <p:cNvSpPr/>
          <p:nvPr/>
        </p:nvSpPr>
        <p:spPr>
          <a:xfrm>
            <a:off x="146217" y="179512"/>
            <a:ext cx="4578927" cy="64800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a:solidFill>
                <a:srgbClr val="FFFFFF"/>
              </a:solidFill>
              <a:latin typeface="Century Gothic" panose="020B0502020202020204" pitchFamily="34" charset="0"/>
            </a:endParaRPr>
          </a:p>
        </p:txBody>
      </p:sp>
      <p:sp>
        <p:nvSpPr>
          <p:cNvPr id="4" name="Rectangle 3">
            <a:extLst>
              <a:ext uri="{FF2B5EF4-FFF2-40B4-BE49-F238E27FC236}">
                <a16:creationId xmlns:a16="http://schemas.microsoft.com/office/drawing/2014/main" id="{187D3DE4-1B8E-4EF9-A0F4-FAE19AE97A2E}"/>
              </a:ext>
            </a:extLst>
          </p:cNvPr>
          <p:cNvSpPr/>
          <p:nvPr/>
        </p:nvSpPr>
        <p:spPr>
          <a:xfrm>
            <a:off x="5053978" y="146801"/>
            <a:ext cx="1637443" cy="43691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rgbClr val="000000"/>
                </a:solidFill>
                <a:latin typeface="Century Gothic" panose="020B0502020202020204" pitchFamily="34" charset="0"/>
              </a:rPr>
              <a:t>Vocabulario</a:t>
            </a:r>
            <a:endParaRPr lang="en-GB">
              <a:solidFill>
                <a:srgbClr val="000000"/>
              </a:solidFill>
              <a:latin typeface="Century Gothic" panose="020B0502020202020204" pitchFamily="34" charset="0"/>
            </a:endParaRPr>
          </a:p>
        </p:txBody>
      </p:sp>
      <p:sp>
        <p:nvSpPr>
          <p:cNvPr id="2" name="Title 1">
            <a:extLst>
              <a:ext uri="{FF2B5EF4-FFF2-40B4-BE49-F238E27FC236}">
                <a16:creationId xmlns:a16="http://schemas.microsoft.com/office/drawing/2014/main" id="{B5580A79-DAE2-194A-8E13-89E3B1F530EC}"/>
              </a:ext>
            </a:extLst>
          </p:cNvPr>
          <p:cNvSpPr>
            <a:spLocks noGrp="1"/>
          </p:cNvSpPr>
          <p:nvPr>
            <p:ph type="title"/>
          </p:nvPr>
        </p:nvSpPr>
        <p:spPr>
          <a:xfrm>
            <a:off x="138317" y="252978"/>
            <a:ext cx="5090883" cy="502597"/>
          </a:xfrm>
        </p:spPr>
        <p:txBody>
          <a:bodyPr/>
          <a:lstStyle/>
          <a:p>
            <a:pPr algn="l"/>
            <a:r>
              <a:rPr lang="en-GB" sz="2000" b="1">
                <a:solidFill>
                  <a:srgbClr val="FFFFFF"/>
                </a:solidFill>
                <a:latin typeface="Century Gothic" panose="020B0502020202020204" pitchFamily="34" charset="0"/>
              </a:rPr>
              <a:t>Comparing what you and someone else (we) do</a:t>
            </a:r>
            <a:endParaRPr lang="en-US" sz="2000"/>
          </a:p>
        </p:txBody>
      </p:sp>
      <p:graphicFrame>
        <p:nvGraphicFramePr>
          <p:cNvPr id="15" name="Table 15">
            <a:extLst>
              <a:ext uri="{FF2B5EF4-FFF2-40B4-BE49-F238E27FC236}">
                <a16:creationId xmlns:a16="http://schemas.microsoft.com/office/drawing/2014/main" id="{11106031-6F47-463D-AF27-2FD7DB08C4A5}"/>
              </a:ext>
            </a:extLst>
          </p:cNvPr>
          <p:cNvGraphicFramePr>
            <a:graphicFrameLocks noGrp="1"/>
          </p:cNvGraphicFramePr>
          <p:nvPr>
            <p:extLst>
              <p:ext uri="{D42A27DB-BD31-4B8C-83A1-F6EECF244321}">
                <p14:modId xmlns:p14="http://schemas.microsoft.com/office/powerpoint/2010/main" val="2065112448"/>
              </p:ext>
            </p:extLst>
          </p:nvPr>
        </p:nvGraphicFramePr>
        <p:xfrm>
          <a:off x="150324" y="6739675"/>
          <a:ext cx="4572000" cy="2225040"/>
        </p:xfrm>
        <a:graphic>
          <a:graphicData uri="http://schemas.openxmlformats.org/drawingml/2006/table">
            <a:tbl>
              <a:tblPr firstRow="1" bandRow="1">
                <a:tableStyleId>{5940675A-B579-460E-94D1-54222C63F5DA}</a:tableStyleId>
              </a:tblPr>
              <a:tblGrid>
                <a:gridCol w="2286000">
                  <a:extLst>
                    <a:ext uri="{9D8B030D-6E8A-4147-A177-3AD203B41FA5}">
                      <a16:colId xmlns:a16="http://schemas.microsoft.com/office/drawing/2014/main" val="3268113130"/>
                    </a:ext>
                  </a:extLst>
                </a:gridCol>
                <a:gridCol w="2286000">
                  <a:extLst>
                    <a:ext uri="{9D8B030D-6E8A-4147-A177-3AD203B41FA5}">
                      <a16:colId xmlns:a16="http://schemas.microsoft.com/office/drawing/2014/main" val="3636394880"/>
                    </a:ext>
                  </a:extLst>
                </a:gridCol>
              </a:tblGrid>
              <a:tr h="370840">
                <a:tc>
                  <a:txBody>
                    <a:bodyPr/>
                    <a:lstStyle/>
                    <a:p>
                      <a:r>
                        <a:rPr lang="en-GB" sz="1600" b="1">
                          <a:latin typeface="Century Gothic" panose="020B0502020202020204" pitchFamily="34" charset="0"/>
                        </a:rPr>
                        <a:t>-ty</a:t>
                      </a:r>
                    </a:p>
                  </a:txBody>
                  <a:tcPr/>
                </a:tc>
                <a:tc>
                  <a:txBody>
                    <a:bodyPr/>
                    <a:lstStyle/>
                    <a:p>
                      <a:r>
                        <a:rPr lang="en-GB" sz="1600" b="1">
                          <a:latin typeface="Century Gothic" panose="020B0502020202020204" pitchFamily="34" charset="0"/>
                        </a:rPr>
                        <a:t>-dad (nf)</a:t>
                      </a:r>
                    </a:p>
                  </a:txBody>
                  <a:tcPr/>
                </a:tc>
                <a:extLst>
                  <a:ext uri="{0D108BD9-81ED-4DB2-BD59-A6C34878D82A}">
                    <a16:rowId xmlns:a16="http://schemas.microsoft.com/office/drawing/2014/main" val="610390083"/>
                  </a:ext>
                </a:extLst>
              </a:tr>
              <a:tr h="370840">
                <a:tc>
                  <a:txBody>
                    <a:bodyPr/>
                    <a:lstStyle/>
                    <a:p>
                      <a:r>
                        <a:rPr lang="en-GB" sz="1600">
                          <a:latin typeface="Century Gothic" panose="020B0502020202020204" pitchFamily="34" charset="0"/>
                        </a:rPr>
                        <a:t>society</a:t>
                      </a: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1548644885"/>
                  </a:ext>
                </a:extLst>
              </a:tr>
              <a:tr h="370840">
                <a:tc>
                  <a:txBody>
                    <a:bodyPr/>
                    <a:lstStyle/>
                    <a:p>
                      <a:r>
                        <a:rPr lang="en-GB" sz="1600">
                          <a:latin typeface="Century Gothic" panose="020B0502020202020204" pitchFamily="34" charset="0"/>
                        </a:rPr>
                        <a:t>curiosity</a:t>
                      </a: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3232792394"/>
                  </a:ext>
                </a:extLst>
              </a:tr>
              <a:tr h="370840">
                <a:tc>
                  <a:txBody>
                    <a:bodyPr/>
                    <a:lstStyle/>
                    <a:p>
                      <a:r>
                        <a:rPr lang="en-GB" sz="1600">
                          <a:latin typeface="Century Gothic" panose="020B0502020202020204" pitchFamily="34" charset="0"/>
                        </a:rPr>
                        <a:t>university</a:t>
                      </a: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2203500148"/>
                  </a:ext>
                </a:extLst>
              </a:tr>
              <a:tr h="370840">
                <a:tc>
                  <a:txBody>
                    <a:bodyPr/>
                    <a:lstStyle/>
                    <a:p>
                      <a:r>
                        <a:rPr lang="en-GB" sz="1600">
                          <a:latin typeface="Century Gothic" panose="020B0502020202020204" pitchFamily="34" charset="0"/>
                        </a:rPr>
                        <a:t>variety</a:t>
                      </a: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2830184105"/>
                  </a:ext>
                </a:extLst>
              </a:tr>
              <a:tr h="370840">
                <a:tc>
                  <a:txBody>
                    <a:bodyPr/>
                    <a:lstStyle/>
                    <a:p>
                      <a:r>
                        <a:rPr lang="en-GB" sz="1600">
                          <a:latin typeface="Century Gothic" panose="020B0502020202020204" pitchFamily="34" charset="0"/>
                        </a:rPr>
                        <a:t>personality</a:t>
                      </a: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1308286692"/>
                  </a:ext>
                </a:extLst>
              </a:tr>
            </a:tbl>
          </a:graphicData>
        </a:graphic>
      </p:graphicFrame>
      <p:sp>
        <p:nvSpPr>
          <p:cNvPr id="5" name="Rectangle: Folded Corner 4">
            <a:extLst>
              <a:ext uri="{FF2B5EF4-FFF2-40B4-BE49-F238E27FC236}">
                <a16:creationId xmlns:a16="http://schemas.microsoft.com/office/drawing/2014/main" id="{2B512B01-2068-494A-B108-CCFEB65E5384}"/>
              </a:ext>
            </a:extLst>
          </p:cNvPr>
          <p:cNvSpPr/>
          <p:nvPr/>
        </p:nvSpPr>
        <p:spPr>
          <a:xfrm>
            <a:off x="4912023" y="6768819"/>
            <a:ext cx="1686629" cy="934025"/>
          </a:xfrm>
          <a:prstGeom prst="foldedCorner">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b="1">
                <a:latin typeface="Century Gothic" panose="020B0502020202020204" pitchFamily="34" charset="0"/>
              </a:rPr>
              <a:t>Escribe las palabras en español.</a:t>
            </a:r>
          </a:p>
        </p:txBody>
      </p:sp>
      <p:graphicFrame>
        <p:nvGraphicFramePr>
          <p:cNvPr id="12" name="Table 12">
            <a:extLst>
              <a:ext uri="{FF2B5EF4-FFF2-40B4-BE49-F238E27FC236}">
                <a16:creationId xmlns:a16="http://schemas.microsoft.com/office/drawing/2014/main" id="{A48AD9E5-B0A5-432F-990E-E37D9660CADE}"/>
              </a:ext>
            </a:extLst>
          </p:cNvPr>
          <p:cNvGraphicFramePr>
            <a:graphicFrameLocks noGrp="1"/>
          </p:cNvGraphicFramePr>
          <p:nvPr>
            <p:extLst>
              <p:ext uri="{D42A27DB-BD31-4B8C-83A1-F6EECF244321}">
                <p14:modId xmlns:p14="http://schemas.microsoft.com/office/powerpoint/2010/main" val="104130529"/>
              </p:ext>
            </p:extLst>
          </p:nvPr>
        </p:nvGraphicFramePr>
        <p:xfrm>
          <a:off x="659486" y="971600"/>
          <a:ext cx="4137666" cy="5029200"/>
        </p:xfrm>
        <a:graphic>
          <a:graphicData uri="http://schemas.openxmlformats.org/drawingml/2006/table">
            <a:tbl>
              <a:tblPr firstRow="1" bandRow="1">
                <a:tableStyleId>{5940675A-B579-460E-94D1-54222C63F5DA}</a:tableStyleId>
              </a:tblPr>
              <a:tblGrid>
                <a:gridCol w="1834472">
                  <a:extLst>
                    <a:ext uri="{9D8B030D-6E8A-4147-A177-3AD203B41FA5}">
                      <a16:colId xmlns:a16="http://schemas.microsoft.com/office/drawing/2014/main" val="3554674559"/>
                    </a:ext>
                  </a:extLst>
                </a:gridCol>
                <a:gridCol w="2303194">
                  <a:extLst>
                    <a:ext uri="{9D8B030D-6E8A-4147-A177-3AD203B41FA5}">
                      <a16:colId xmlns:a16="http://schemas.microsoft.com/office/drawing/2014/main" val="1195216523"/>
                    </a:ext>
                  </a:extLst>
                </a:gridCol>
              </a:tblGrid>
              <a:tr h="370840">
                <a:tc>
                  <a:txBody>
                    <a:bodyPr/>
                    <a:lstStyle/>
                    <a:p>
                      <a:r>
                        <a:rPr lang="en-GB" sz="1600">
                          <a:latin typeface="Century Gothic" panose="020B0502020202020204" pitchFamily="34" charset="0"/>
                        </a:rPr>
                        <a:t>vender</a:t>
                      </a:r>
                    </a:p>
                  </a:txBody>
                  <a:tcPr/>
                </a:tc>
                <a:tc>
                  <a:txBody>
                    <a:bodyPr/>
                    <a:lstStyle/>
                    <a:p>
                      <a:r>
                        <a:rPr lang="en-GB" sz="1600">
                          <a:latin typeface="Century Gothic" panose="020B0502020202020204" pitchFamily="34" charset="0"/>
                        </a:rPr>
                        <a:t>to</a:t>
                      </a:r>
                      <a:r>
                        <a:rPr lang="en-GB" sz="1600" baseline="0">
                          <a:latin typeface="Century Gothic" panose="020B0502020202020204" pitchFamily="34" charset="0"/>
                        </a:rPr>
                        <a:t> sell | selling</a:t>
                      </a:r>
                      <a:endParaRPr lang="en-GB" sz="1600">
                        <a:latin typeface="Century Gothic" panose="020B0502020202020204" pitchFamily="34" charset="0"/>
                      </a:endParaRPr>
                    </a:p>
                  </a:txBody>
                  <a:tcPr/>
                </a:tc>
                <a:extLst>
                  <a:ext uri="{0D108BD9-81ED-4DB2-BD59-A6C34878D82A}">
                    <a16:rowId xmlns:a16="http://schemas.microsoft.com/office/drawing/2014/main" val="224453537"/>
                  </a:ext>
                </a:extLst>
              </a:tr>
              <a:tr h="370840">
                <a:tc>
                  <a:txBody>
                    <a:bodyPr/>
                    <a:lstStyle/>
                    <a:p>
                      <a:r>
                        <a:rPr lang="en-GB" sz="1600" err="1">
                          <a:latin typeface="Century Gothic" panose="020B0502020202020204" pitchFamily="34" charset="0"/>
                        </a:rPr>
                        <a:t>entender</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to understand | understanding</a:t>
                      </a:r>
                    </a:p>
                  </a:txBody>
                  <a:tcPr/>
                </a:tc>
                <a:extLst>
                  <a:ext uri="{0D108BD9-81ED-4DB2-BD59-A6C34878D82A}">
                    <a16:rowId xmlns:a16="http://schemas.microsoft.com/office/drawing/2014/main" val="787421329"/>
                  </a:ext>
                </a:extLst>
              </a:tr>
              <a:tr h="370840">
                <a:tc>
                  <a:txBody>
                    <a:bodyPr/>
                    <a:lstStyle/>
                    <a:p>
                      <a:r>
                        <a:rPr lang="en-GB" sz="1600" err="1">
                          <a:latin typeface="Century Gothic" panose="020B0502020202020204" pitchFamily="34" charset="0"/>
                        </a:rPr>
                        <a:t>creer</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to believe | to</a:t>
                      </a:r>
                      <a:r>
                        <a:rPr lang="en-GB" sz="1600" baseline="0">
                          <a:latin typeface="Century Gothic" panose="020B0502020202020204" pitchFamily="34" charset="0"/>
                        </a:rPr>
                        <a:t> think</a:t>
                      </a:r>
                      <a:endParaRPr lang="en-GB" sz="1600">
                        <a:latin typeface="Century Gothic" panose="020B0502020202020204" pitchFamily="34" charset="0"/>
                      </a:endParaRPr>
                    </a:p>
                  </a:txBody>
                  <a:tcPr/>
                </a:tc>
                <a:extLst>
                  <a:ext uri="{0D108BD9-81ED-4DB2-BD59-A6C34878D82A}">
                    <a16:rowId xmlns:a16="http://schemas.microsoft.com/office/drawing/2014/main" val="69844628"/>
                  </a:ext>
                </a:extLst>
              </a:tr>
              <a:tr h="370840">
                <a:tc>
                  <a:txBody>
                    <a:bodyPr/>
                    <a:lstStyle/>
                    <a:p>
                      <a:r>
                        <a:rPr lang="en-GB" sz="1600" err="1">
                          <a:latin typeface="Century Gothic" panose="020B0502020202020204" pitchFamily="34" charset="0"/>
                        </a:rPr>
                        <a:t>esconder</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to hide | hiding</a:t>
                      </a:r>
                    </a:p>
                  </a:txBody>
                  <a:tcPr/>
                </a:tc>
                <a:extLst>
                  <a:ext uri="{0D108BD9-81ED-4DB2-BD59-A6C34878D82A}">
                    <a16:rowId xmlns:a16="http://schemas.microsoft.com/office/drawing/2014/main" val="4030748604"/>
                  </a:ext>
                </a:extLst>
              </a:tr>
              <a:tr h="370840">
                <a:tc>
                  <a:txBody>
                    <a:bodyPr/>
                    <a:lstStyle/>
                    <a:p>
                      <a:r>
                        <a:rPr lang="en-GB" sz="1600" err="1">
                          <a:latin typeface="Century Gothic" panose="020B0502020202020204" pitchFamily="34" charset="0"/>
                        </a:rPr>
                        <a:t>poner</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to put | putting</a:t>
                      </a:r>
                    </a:p>
                  </a:txBody>
                  <a:tcPr/>
                </a:tc>
                <a:extLst>
                  <a:ext uri="{0D108BD9-81ED-4DB2-BD59-A6C34878D82A}">
                    <a16:rowId xmlns:a16="http://schemas.microsoft.com/office/drawing/2014/main" val="1195379053"/>
                  </a:ext>
                </a:extLst>
              </a:tr>
              <a:tr h="370840">
                <a:tc>
                  <a:txBody>
                    <a:bodyPr/>
                    <a:lstStyle/>
                    <a:p>
                      <a:r>
                        <a:rPr lang="en-GB" sz="1600">
                          <a:latin typeface="Century Gothic" panose="020B0502020202020204" pitchFamily="34" charset="0"/>
                        </a:rPr>
                        <a:t>la </a:t>
                      </a:r>
                      <a:r>
                        <a:rPr lang="en-GB" sz="1600" err="1">
                          <a:latin typeface="Century Gothic" panose="020B0502020202020204" pitchFamily="34" charset="0"/>
                        </a:rPr>
                        <a:t>noticia</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news</a:t>
                      </a:r>
                      <a:r>
                        <a:rPr lang="en-GB" sz="1600" baseline="0">
                          <a:latin typeface="Century Gothic" panose="020B0502020202020204" pitchFamily="34" charset="0"/>
                        </a:rPr>
                        <a:t> item</a:t>
                      </a:r>
                      <a:endParaRPr lang="en-GB" sz="1600">
                        <a:latin typeface="Century Gothic" panose="020B0502020202020204" pitchFamily="34" charset="0"/>
                      </a:endParaRPr>
                    </a:p>
                  </a:txBody>
                  <a:tcPr/>
                </a:tc>
                <a:extLst>
                  <a:ext uri="{0D108BD9-81ED-4DB2-BD59-A6C34878D82A}">
                    <a16:rowId xmlns:a16="http://schemas.microsoft.com/office/drawing/2014/main" val="37370884"/>
                  </a:ext>
                </a:extLst>
              </a:tr>
              <a:tr h="370840">
                <a:tc>
                  <a:txBody>
                    <a:bodyPr/>
                    <a:lstStyle/>
                    <a:p>
                      <a:r>
                        <a:rPr lang="en-GB" sz="1600">
                          <a:latin typeface="Century Gothic" panose="020B0502020202020204" pitchFamily="34" charset="0"/>
                        </a:rPr>
                        <a:t>el/la </a:t>
                      </a:r>
                      <a:r>
                        <a:rPr lang="en-GB" sz="1600" err="1">
                          <a:latin typeface="Century Gothic" panose="020B0502020202020204" pitchFamily="34" charset="0"/>
                        </a:rPr>
                        <a:t>periodista</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journalist</a:t>
                      </a:r>
                      <a:r>
                        <a:rPr lang="en-GB" sz="1600" baseline="0">
                          <a:latin typeface="Century Gothic" panose="020B0502020202020204" pitchFamily="34" charset="0"/>
                        </a:rPr>
                        <a:t> (m/f)</a:t>
                      </a:r>
                      <a:endParaRPr lang="en-GB" sz="1600">
                        <a:latin typeface="Century Gothic" panose="020B0502020202020204" pitchFamily="34" charset="0"/>
                      </a:endParaRPr>
                    </a:p>
                  </a:txBody>
                  <a:tcPr/>
                </a:tc>
                <a:extLst>
                  <a:ext uri="{0D108BD9-81ED-4DB2-BD59-A6C34878D82A}">
                    <a16:rowId xmlns:a16="http://schemas.microsoft.com/office/drawing/2014/main" val="2013266100"/>
                  </a:ext>
                </a:extLst>
              </a:tr>
              <a:tr h="370840">
                <a:tc>
                  <a:txBody>
                    <a:bodyPr/>
                    <a:lstStyle/>
                    <a:p>
                      <a:r>
                        <a:rPr lang="en-GB" sz="1600">
                          <a:latin typeface="Century Gothic" panose="020B0502020202020204" pitchFamily="34" charset="0"/>
                        </a:rPr>
                        <a:t>la </a:t>
                      </a:r>
                      <a:r>
                        <a:rPr lang="en-GB" sz="1600" err="1">
                          <a:latin typeface="Century Gothic" panose="020B0502020202020204" pitchFamily="34" charset="0"/>
                        </a:rPr>
                        <a:t>entrevista</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interview</a:t>
                      </a:r>
                    </a:p>
                  </a:txBody>
                  <a:tcPr/>
                </a:tc>
                <a:extLst>
                  <a:ext uri="{0D108BD9-81ED-4DB2-BD59-A6C34878D82A}">
                    <a16:rowId xmlns:a16="http://schemas.microsoft.com/office/drawing/2014/main" val="1468691186"/>
                  </a:ext>
                </a:extLst>
              </a:tr>
              <a:tr h="370840">
                <a:tc>
                  <a:txBody>
                    <a:bodyPr/>
                    <a:lstStyle/>
                    <a:p>
                      <a:r>
                        <a:rPr lang="en-GB" sz="1600">
                          <a:latin typeface="Century Gothic" panose="020B0502020202020204" pitchFamily="34" charset="0"/>
                        </a:rPr>
                        <a:t>la </a:t>
                      </a:r>
                      <a:r>
                        <a:rPr lang="en-GB" sz="1600" err="1">
                          <a:latin typeface="Century Gothic" panose="020B0502020202020204" pitchFamily="34" charset="0"/>
                        </a:rPr>
                        <a:t>página</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page</a:t>
                      </a:r>
                    </a:p>
                  </a:txBody>
                  <a:tcPr/>
                </a:tc>
                <a:extLst>
                  <a:ext uri="{0D108BD9-81ED-4DB2-BD59-A6C34878D82A}">
                    <a16:rowId xmlns:a16="http://schemas.microsoft.com/office/drawing/2014/main" val="3821888852"/>
                  </a:ext>
                </a:extLst>
              </a:tr>
              <a:tr h="370840">
                <a:tc>
                  <a:txBody>
                    <a:bodyPr/>
                    <a:lstStyle/>
                    <a:p>
                      <a:r>
                        <a:rPr lang="en-GB" sz="1600">
                          <a:latin typeface="Century Gothic" panose="020B0502020202020204" pitchFamily="34" charset="0"/>
                        </a:rPr>
                        <a:t>la</a:t>
                      </a:r>
                      <a:r>
                        <a:rPr lang="en-GB" sz="1600" baseline="0">
                          <a:latin typeface="Century Gothic" panose="020B0502020202020204" pitchFamily="34" charset="0"/>
                        </a:rPr>
                        <a:t> realidad</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reality</a:t>
                      </a:r>
                    </a:p>
                  </a:txBody>
                  <a:tcPr/>
                </a:tc>
                <a:extLst>
                  <a:ext uri="{0D108BD9-81ED-4DB2-BD59-A6C34878D82A}">
                    <a16:rowId xmlns:a16="http://schemas.microsoft.com/office/drawing/2014/main" val="2752392338"/>
                  </a:ext>
                </a:extLst>
              </a:tr>
              <a:tr h="370840">
                <a:tc>
                  <a:txBody>
                    <a:bodyPr/>
                    <a:lstStyle/>
                    <a:p>
                      <a:r>
                        <a:rPr lang="en-GB" sz="1600">
                          <a:latin typeface="Century Gothic" panose="020B0502020202020204" pitchFamily="34" charset="0"/>
                        </a:rPr>
                        <a:t>la sociedad</a:t>
                      </a:r>
                    </a:p>
                  </a:txBody>
                  <a:tcPr/>
                </a:tc>
                <a:tc>
                  <a:txBody>
                    <a:bodyPr/>
                    <a:lstStyle/>
                    <a:p>
                      <a:r>
                        <a:rPr lang="en-GB" sz="1600">
                          <a:latin typeface="Century Gothic" panose="020B0502020202020204" pitchFamily="34" charset="0"/>
                        </a:rPr>
                        <a:t>society</a:t>
                      </a:r>
                    </a:p>
                  </a:txBody>
                  <a:tcPr/>
                </a:tc>
                <a:extLst>
                  <a:ext uri="{0D108BD9-81ED-4DB2-BD59-A6C34878D82A}">
                    <a16:rowId xmlns:a16="http://schemas.microsoft.com/office/drawing/2014/main" val="1458517677"/>
                  </a:ext>
                </a:extLst>
              </a:tr>
              <a:tr h="370840">
                <a:tc>
                  <a:txBody>
                    <a:bodyPr/>
                    <a:lstStyle/>
                    <a:p>
                      <a:r>
                        <a:rPr lang="en-GB" sz="1600">
                          <a:latin typeface="Century Gothic" panose="020B0502020202020204" pitchFamily="34" charset="0"/>
                        </a:rPr>
                        <a:t>que</a:t>
                      </a:r>
                    </a:p>
                  </a:txBody>
                  <a:tcPr/>
                </a:tc>
                <a:tc>
                  <a:txBody>
                    <a:bodyPr/>
                    <a:lstStyle/>
                    <a:p>
                      <a:r>
                        <a:rPr lang="en-GB" sz="1600">
                          <a:latin typeface="Century Gothic" panose="020B0502020202020204" pitchFamily="34" charset="0"/>
                        </a:rPr>
                        <a:t>that</a:t>
                      </a:r>
                    </a:p>
                  </a:txBody>
                  <a:tcPr/>
                </a:tc>
                <a:extLst>
                  <a:ext uri="{0D108BD9-81ED-4DB2-BD59-A6C34878D82A}">
                    <a16:rowId xmlns:a16="http://schemas.microsoft.com/office/drawing/2014/main" val="2595289894"/>
                  </a:ext>
                </a:extLst>
              </a:tr>
              <a:tr h="370840">
                <a:tc>
                  <a:txBody>
                    <a:bodyPr/>
                    <a:lstStyle/>
                    <a:p>
                      <a:r>
                        <a:rPr lang="en-GB" sz="1600" err="1">
                          <a:latin typeface="Century Gothic" panose="020B0502020202020204" pitchFamily="34" charset="0"/>
                        </a:rPr>
                        <a:t>sobre</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about</a:t>
                      </a:r>
                    </a:p>
                  </a:txBody>
                  <a:tcPr/>
                </a:tc>
                <a:extLst>
                  <a:ext uri="{0D108BD9-81ED-4DB2-BD59-A6C34878D82A}">
                    <a16:rowId xmlns:a16="http://schemas.microsoft.com/office/drawing/2014/main" val="3827363676"/>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101027938"/>
              </p:ext>
            </p:extLst>
          </p:nvPr>
        </p:nvGraphicFramePr>
        <p:xfrm>
          <a:off x="-67417" y="971600"/>
          <a:ext cx="760113" cy="5029200"/>
        </p:xfrm>
        <a:graphic>
          <a:graphicData uri="http://schemas.openxmlformats.org/drawingml/2006/table">
            <a:tbl>
              <a:tblPr firstRow="1" bandRow="1">
                <a:tableStyleId>{5940675A-B579-460E-94D1-54222C63F5DA}</a:tableStyleId>
              </a:tblPr>
              <a:tblGrid>
                <a:gridCol w="760113">
                  <a:extLst>
                    <a:ext uri="{9D8B030D-6E8A-4147-A177-3AD203B41FA5}">
                      <a16:colId xmlns:a16="http://schemas.microsoft.com/office/drawing/2014/main" val="20000"/>
                    </a:ext>
                  </a:extLst>
                </a:gridCol>
              </a:tblGrid>
              <a:tr h="370840">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endParaRPr lang="en-GB" sz="1600" i="1">
                        <a:latin typeface="Century Gothic" panose="020B0502020202020204" pitchFamily="34" charset="0"/>
                      </a:endParaRPr>
                    </a:p>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pPr algn="ctr"/>
                      <a:r>
                        <a:rPr lang="en-GB" sz="16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pPr algn="ctr"/>
                      <a:r>
                        <a:rPr lang="en-GB" sz="1600" i="1">
                          <a:latin typeface="Century Gothic" panose="020B0502020202020204" pitchFamily="34" charset="0"/>
                        </a:rPr>
                        <a:t>nm/f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pPr algn="ctr"/>
                      <a:r>
                        <a:rPr lang="en-GB" sz="16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0840">
                <a:tc>
                  <a:txBody>
                    <a:bodyPr/>
                    <a:lstStyle/>
                    <a:p>
                      <a:pPr algn="ctr"/>
                      <a:r>
                        <a:rPr lang="en-GB" sz="16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70840">
                <a:tc>
                  <a:txBody>
                    <a:bodyPr/>
                    <a:lstStyle/>
                    <a:p>
                      <a:pPr algn="ctr"/>
                      <a:r>
                        <a:rPr lang="en-GB" sz="1600" i="1">
                          <a:latin typeface="Century Gothic" panose="020B0502020202020204" pitchFamily="34" charset="0"/>
                        </a:rPr>
                        <a:t>n</a:t>
                      </a:r>
                      <a:r>
                        <a:rPr lang="en-GB" sz="1600" i="1" baseline="0">
                          <a:latin typeface="Century Gothic" panose="020B0502020202020204" pitchFamily="34" charset="0"/>
                        </a:rPr>
                        <a:t>f</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70840">
                <a:tc>
                  <a:txBody>
                    <a:bodyPr/>
                    <a:lstStyle/>
                    <a:p>
                      <a:pPr algn="ctr"/>
                      <a:r>
                        <a:rPr lang="en-GB" sz="16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70840">
                <a:tc>
                  <a:txBody>
                    <a:bodyPr/>
                    <a:lstStyle/>
                    <a:p>
                      <a:pPr algn="ctr"/>
                      <a:r>
                        <a:rPr lang="en-GB" sz="1600" i="1">
                          <a:latin typeface="Century Gothic" panose="020B0502020202020204" pitchFamily="34" charset="0"/>
                        </a:rPr>
                        <a:t>prep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70840">
                <a:tc>
                  <a:txBody>
                    <a:bodyPr/>
                    <a:lstStyle/>
                    <a:p>
                      <a:pPr algn="ctr"/>
                      <a:r>
                        <a:rPr lang="en-GB" sz="1600" i="1">
                          <a:latin typeface="Century Gothic" panose="020B0502020202020204" pitchFamily="34" charset="0"/>
                        </a:rPr>
                        <a:t>prep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16" name="Rounded Rectangle 15"/>
          <p:cNvSpPr/>
          <p:nvPr/>
        </p:nvSpPr>
        <p:spPr>
          <a:xfrm>
            <a:off x="5162043" y="7860191"/>
            <a:ext cx="1222383" cy="112403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rgbClr val="000000"/>
                </a:solidFill>
                <a:latin typeface="Century Gothic" panose="020B0502020202020204" pitchFamily="34" charset="0"/>
              </a:rPr>
              <a:t>Revisit vocab 8.1.1.1 &amp; 7.3.1.6</a:t>
            </a:r>
          </a:p>
        </p:txBody>
      </p:sp>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r="53480" b="70351"/>
          <a:stretch/>
        </p:blipFill>
        <p:spPr>
          <a:xfrm flipH="1">
            <a:off x="4595629" y="5458685"/>
            <a:ext cx="1106520" cy="1271060"/>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449227" y="5335836"/>
            <a:ext cx="649876" cy="560366"/>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t="54474" r="50753"/>
          <a:stretch/>
        </p:blipFill>
        <p:spPr>
          <a:xfrm flipH="1">
            <a:off x="5973696" y="5408710"/>
            <a:ext cx="976786" cy="1114206"/>
          </a:xfrm>
          <a:prstGeom prst="rect">
            <a:avLst/>
          </a:prstGeom>
        </p:spPr>
      </p:pic>
      <p:sp>
        <p:nvSpPr>
          <p:cNvPr id="21" name="Llamada rectangular redondeada 2">
            <a:extLst>
              <a:ext uri="{FF2B5EF4-FFF2-40B4-BE49-F238E27FC236}">
                <a16:creationId xmlns:a16="http://schemas.microsoft.com/office/drawing/2014/main" id="{0AA04EEE-AC40-B947-91E4-5A5E3D44C3FD}"/>
              </a:ext>
            </a:extLst>
          </p:cNvPr>
          <p:cNvSpPr/>
          <p:nvPr/>
        </p:nvSpPr>
        <p:spPr>
          <a:xfrm>
            <a:off x="5004790" y="1949040"/>
            <a:ext cx="1766942" cy="434691"/>
          </a:xfrm>
          <a:prstGeom prst="wedgeRoundRectCallout">
            <a:avLst>
              <a:gd name="adj1" fmla="val -78491"/>
              <a:gd name="adj2" fmla="val 145827"/>
              <a:gd name="adj3" fmla="val 16667"/>
            </a:avLst>
          </a:prstGeom>
          <a:solidFill>
            <a:srgbClr val="FBF0D5"/>
          </a:solidFill>
          <a:ln>
            <a:solidFill>
              <a:srgbClr val="FF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04070C"/>
                </a:solidFill>
                <a:latin typeface="Century Gothic" panose="020B0502020202020204" pitchFamily="34" charset="0"/>
              </a:rPr>
              <a:t>I put -&gt; pongo</a:t>
            </a:r>
          </a:p>
        </p:txBody>
      </p:sp>
      <p:sp>
        <p:nvSpPr>
          <p:cNvPr id="23"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13</a:t>
            </a:r>
          </a:p>
        </p:txBody>
      </p:sp>
      <p:sp>
        <p:nvSpPr>
          <p:cNvPr id="22" name="Llamada rectangular redondeada 2">
            <a:extLst>
              <a:ext uri="{FF2B5EF4-FFF2-40B4-BE49-F238E27FC236}">
                <a16:creationId xmlns:a16="http://schemas.microsoft.com/office/drawing/2014/main" id="{0AA04EEE-AC40-B947-91E4-5A5E3D44C3FD}"/>
              </a:ext>
            </a:extLst>
          </p:cNvPr>
          <p:cNvSpPr/>
          <p:nvPr/>
        </p:nvSpPr>
        <p:spPr>
          <a:xfrm>
            <a:off x="4595629" y="3577195"/>
            <a:ext cx="2176103" cy="1410933"/>
          </a:xfrm>
          <a:prstGeom prst="wedgeRoundRectCallout">
            <a:avLst>
              <a:gd name="adj1" fmla="val -106691"/>
              <a:gd name="adj2" fmla="val 80368"/>
              <a:gd name="adj3" fmla="val 16667"/>
            </a:avLst>
          </a:prstGeom>
          <a:solidFill>
            <a:srgbClr val="FBF0D5"/>
          </a:solidFill>
          <a:ln>
            <a:solidFill>
              <a:srgbClr val="FF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04070C"/>
                </a:solidFill>
                <a:latin typeface="Century Gothic" panose="020B0502020202020204" pitchFamily="34" charset="0"/>
              </a:rPr>
              <a:t>E.g. </a:t>
            </a:r>
            <a:r>
              <a:rPr lang="en-GB" sz="1600" err="1">
                <a:solidFill>
                  <a:srgbClr val="04070C"/>
                </a:solidFill>
                <a:latin typeface="Century Gothic" panose="020B0502020202020204" pitchFamily="34" charset="0"/>
              </a:rPr>
              <a:t>Creo</a:t>
            </a:r>
            <a:r>
              <a:rPr lang="en-GB" sz="1600">
                <a:solidFill>
                  <a:srgbClr val="04070C"/>
                </a:solidFill>
                <a:latin typeface="Century Gothic" panose="020B0502020202020204" pitchFamily="34" charset="0"/>
              </a:rPr>
              <a:t> </a:t>
            </a:r>
            <a:r>
              <a:rPr lang="en-GB" sz="1600" b="1">
                <a:solidFill>
                  <a:srgbClr val="04070C"/>
                </a:solidFill>
                <a:latin typeface="Century Gothic" panose="020B0502020202020204" pitchFamily="34" charset="0"/>
              </a:rPr>
              <a:t>que</a:t>
            </a:r>
            <a:r>
              <a:rPr lang="en-GB" sz="1600">
                <a:solidFill>
                  <a:srgbClr val="04070C"/>
                </a:solidFill>
                <a:latin typeface="Century Gothic" panose="020B0502020202020204" pitchFamily="34" charset="0"/>
              </a:rPr>
              <a:t> la casa </a:t>
            </a:r>
            <a:r>
              <a:rPr lang="en-GB" sz="1600" err="1">
                <a:solidFill>
                  <a:srgbClr val="04070C"/>
                </a:solidFill>
                <a:latin typeface="Century Gothic" panose="020B0502020202020204" pitchFamily="34" charset="0"/>
              </a:rPr>
              <a:t>es</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bonita</a:t>
            </a:r>
            <a:r>
              <a:rPr lang="en-GB" sz="1600">
                <a:solidFill>
                  <a:srgbClr val="04070C"/>
                </a:solidFill>
                <a:latin typeface="Century Gothic" panose="020B0502020202020204" pitchFamily="34" charset="0"/>
              </a:rPr>
              <a:t>.</a:t>
            </a:r>
          </a:p>
          <a:p>
            <a:pPr algn="ctr"/>
            <a:endParaRPr lang="en-GB" sz="1600">
              <a:solidFill>
                <a:srgbClr val="04070C"/>
              </a:solidFill>
              <a:latin typeface="Century Gothic" panose="020B0502020202020204" pitchFamily="34" charset="0"/>
            </a:endParaRPr>
          </a:p>
          <a:p>
            <a:pPr algn="ctr"/>
            <a:r>
              <a:rPr lang="en-GB" sz="1600" i="1">
                <a:solidFill>
                  <a:srgbClr val="04070C"/>
                </a:solidFill>
                <a:latin typeface="Century Gothic" panose="020B0502020202020204" pitchFamily="34" charset="0"/>
              </a:rPr>
              <a:t>I think </a:t>
            </a:r>
            <a:r>
              <a:rPr lang="en-GB" sz="1600" b="1" i="1">
                <a:solidFill>
                  <a:srgbClr val="04070C"/>
                </a:solidFill>
                <a:latin typeface="Century Gothic" panose="020B0502020202020204" pitchFamily="34" charset="0"/>
              </a:rPr>
              <a:t>that</a:t>
            </a:r>
            <a:r>
              <a:rPr lang="en-GB" sz="1600" i="1">
                <a:solidFill>
                  <a:srgbClr val="04070C"/>
                </a:solidFill>
                <a:latin typeface="Century Gothic" panose="020B0502020202020204" pitchFamily="34" charset="0"/>
              </a:rPr>
              <a:t> the house is beautiful.</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7339" y="732982"/>
            <a:ext cx="1073735" cy="1073735"/>
          </a:xfrm>
          <a:prstGeom prst="rect">
            <a:avLst/>
          </a:prstGeom>
        </p:spPr>
      </p:pic>
    </p:spTree>
    <p:extLst>
      <p:ext uri="{BB962C8B-B14F-4D97-AF65-F5344CB8AC3E}">
        <p14:creationId xmlns:p14="http://schemas.microsoft.com/office/powerpoint/2010/main" val="4006082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44" name="Title 1">
            <a:extLst>
              <a:ext uri="{FF2B5EF4-FFF2-40B4-BE49-F238E27FC236}">
                <a16:creationId xmlns:a16="http://schemas.microsoft.com/office/drawing/2014/main" id="{09B3E51D-5294-5E48-97E8-37A4A4406E6D}"/>
              </a:ext>
            </a:extLst>
          </p:cNvPr>
          <p:cNvSpPr txBox="1">
            <a:spLocks/>
          </p:cNvSpPr>
          <p:nvPr/>
        </p:nvSpPr>
        <p:spPr bwMode="auto">
          <a:xfrm>
            <a:off x="149002" y="161037"/>
            <a:ext cx="2016224" cy="41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5" name="Title 4"/>
          <p:cNvSpPr>
            <a:spLocks noGrp="1"/>
          </p:cNvSpPr>
          <p:nvPr>
            <p:ph type="title"/>
          </p:nvPr>
        </p:nvSpPr>
        <p:spPr>
          <a:xfrm>
            <a:off x="-1928986" y="-392799"/>
            <a:ext cx="6172200" cy="1524000"/>
          </a:xfrm>
        </p:spPr>
        <p:txBody>
          <a:bodyPr/>
          <a:lstStyle/>
          <a:p>
            <a:r>
              <a:rPr lang="en-GB" sz="2000" b="1">
                <a:solidFill>
                  <a:schemeClr val="bg1"/>
                </a:solidFill>
                <a:latin typeface="Century Gothic" panose="020B0502020202020204" pitchFamily="34" charset="0"/>
              </a:rPr>
              <a:t>T1.1 Semana 5</a:t>
            </a:r>
          </a:p>
        </p:txBody>
      </p:sp>
      <p:sp>
        <p:nvSpPr>
          <p:cNvPr id="43" name="Rectangle 4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latin typeface="Century Gothic" panose="020B0502020202020204" pitchFamily="34" charset="0"/>
              </a:rPr>
              <a:t>Gramática</a:t>
            </a:r>
          </a:p>
        </p:txBody>
      </p:sp>
      <p:sp>
        <p:nvSpPr>
          <p:cNvPr id="45" name="Rectangle 44">
            <a:extLst>
              <a:ext uri="{FF2B5EF4-FFF2-40B4-BE49-F238E27FC236}">
                <a16:creationId xmlns:a16="http://schemas.microsoft.com/office/drawing/2014/main" id="{9A4F3F10-86D2-4D29-814A-E6C047271EEA}"/>
              </a:ext>
            </a:extLst>
          </p:cNvPr>
          <p:cNvSpPr/>
          <p:nvPr/>
        </p:nvSpPr>
        <p:spPr>
          <a:xfrm>
            <a:off x="116632" y="602268"/>
            <a:ext cx="4126582" cy="369332"/>
          </a:xfrm>
          <a:prstGeom prst="rect">
            <a:avLst/>
          </a:prstGeom>
        </p:spPr>
        <p:txBody>
          <a:bodyPr wrap="square">
            <a:spAutoFit/>
          </a:bodyPr>
          <a:lstStyle/>
          <a:p>
            <a:pPr lvl="0"/>
            <a:r>
              <a:rPr lang="en-GB" b="1">
                <a:solidFill>
                  <a:srgbClr val="000000"/>
                </a:solidFill>
                <a:latin typeface="Century Gothic" panose="020B0502020202020204" pitchFamily="34" charset="0"/>
              </a:rPr>
              <a:t>HACER in singular or plural persons</a:t>
            </a:r>
          </a:p>
        </p:txBody>
      </p:sp>
      <p:graphicFrame>
        <p:nvGraphicFramePr>
          <p:cNvPr id="46" name="Table 45">
            <a:extLst>
              <a:ext uri="{FF2B5EF4-FFF2-40B4-BE49-F238E27FC236}">
                <a16:creationId xmlns:a16="http://schemas.microsoft.com/office/drawing/2014/main" id="{A60310A5-7FE4-4960-AC5A-CC56FA8D0C50}"/>
              </a:ext>
            </a:extLst>
          </p:cNvPr>
          <p:cNvGraphicFramePr>
            <a:graphicFrameLocks noGrp="1"/>
          </p:cNvGraphicFramePr>
          <p:nvPr>
            <p:extLst>
              <p:ext uri="{D42A27DB-BD31-4B8C-83A1-F6EECF244321}">
                <p14:modId xmlns:p14="http://schemas.microsoft.com/office/powerpoint/2010/main" val="3395688772"/>
              </p:ext>
            </p:extLst>
          </p:nvPr>
        </p:nvGraphicFramePr>
        <p:xfrm>
          <a:off x="481732" y="1353854"/>
          <a:ext cx="5688632" cy="1005840"/>
        </p:xfrm>
        <a:graphic>
          <a:graphicData uri="http://schemas.openxmlformats.org/drawingml/2006/table">
            <a:tbl>
              <a:tblPr firstRow="1" bandRow="1">
                <a:tableStyleId>{5940675A-B579-460E-94D1-54222C63F5DA}</a:tableStyleId>
              </a:tblPr>
              <a:tblGrid>
                <a:gridCol w="1676699">
                  <a:extLst>
                    <a:ext uri="{9D8B030D-6E8A-4147-A177-3AD203B41FA5}">
                      <a16:colId xmlns:a16="http://schemas.microsoft.com/office/drawing/2014/main" val="20000"/>
                    </a:ext>
                  </a:extLst>
                </a:gridCol>
                <a:gridCol w="4011933">
                  <a:extLst>
                    <a:ext uri="{9D8B030D-6E8A-4147-A177-3AD203B41FA5}">
                      <a16:colId xmlns:a16="http://schemas.microsoft.com/office/drawing/2014/main" val="20001"/>
                    </a:ext>
                  </a:extLst>
                </a:gridCol>
              </a:tblGrid>
              <a:tr h="283857">
                <a:tc>
                  <a:txBody>
                    <a:bodyPr/>
                    <a:lstStyle/>
                    <a:p>
                      <a:r>
                        <a:rPr lang="en-GB" sz="1600" err="1">
                          <a:latin typeface="Century Gothic" panose="020B0502020202020204" pitchFamily="34" charset="0"/>
                        </a:rPr>
                        <a:t>hago</a:t>
                      </a:r>
                      <a:endParaRPr lang="en-GB" sz="160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latin typeface="Century Gothic" panose="020B0502020202020204" pitchFamily="34" charset="0"/>
                        </a:rPr>
                        <a:t>I</a:t>
                      </a:r>
                      <a:r>
                        <a:rPr lang="en-GB" sz="1600" baseline="0">
                          <a:latin typeface="Century Gothic" panose="020B0502020202020204" pitchFamily="34" charset="0"/>
                        </a:rPr>
                        <a:t> </a:t>
                      </a:r>
                      <a:r>
                        <a:rPr lang="en-GB" sz="1600">
                          <a:latin typeface="Century Gothic" panose="020B0502020202020204" pitchFamily="34" charset="0"/>
                        </a:rPr>
                        <a:t>do, make (am doing, making)</a:t>
                      </a:r>
                    </a:p>
                  </a:txBody>
                  <a:tcPr/>
                </a:tc>
                <a:extLst>
                  <a:ext uri="{0D108BD9-81ED-4DB2-BD59-A6C34878D82A}">
                    <a16:rowId xmlns:a16="http://schemas.microsoft.com/office/drawing/2014/main" val="10001"/>
                  </a:ext>
                </a:extLst>
              </a:tr>
              <a:tr h="283857">
                <a:tc>
                  <a:txBody>
                    <a:bodyPr/>
                    <a:lstStyle/>
                    <a:p>
                      <a:r>
                        <a:rPr lang="en-GB" sz="1600" err="1">
                          <a:latin typeface="Century Gothic" panose="020B0502020202020204" pitchFamily="34" charset="0"/>
                        </a:rPr>
                        <a:t>haces</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you do, make (are doing, making)</a:t>
                      </a:r>
                    </a:p>
                  </a:txBody>
                  <a:tcPr/>
                </a:tc>
                <a:extLst>
                  <a:ext uri="{0D108BD9-81ED-4DB2-BD59-A6C34878D82A}">
                    <a16:rowId xmlns:a16="http://schemas.microsoft.com/office/drawing/2014/main" val="10002"/>
                  </a:ext>
                </a:extLst>
              </a:tr>
              <a:tr h="283857">
                <a:tc>
                  <a:txBody>
                    <a:bodyPr/>
                    <a:lstStyle/>
                    <a:p>
                      <a:r>
                        <a:rPr lang="en-GB" sz="1600" err="1">
                          <a:latin typeface="Century Gothic" panose="020B0502020202020204" pitchFamily="34" charset="0"/>
                        </a:rPr>
                        <a:t>hace</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s/he/it does, makes (is doing, making)</a:t>
                      </a:r>
                    </a:p>
                  </a:txBody>
                  <a:tcPr/>
                </a:tc>
                <a:extLst>
                  <a:ext uri="{0D108BD9-81ED-4DB2-BD59-A6C34878D82A}">
                    <a16:rowId xmlns:a16="http://schemas.microsoft.com/office/drawing/2014/main" val="10003"/>
                  </a:ext>
                </a:extLst>
              </a:tr>
            </a:tbl>
          </a:graphicData>
        </a:graphic>
      </p:graphicFrame>
      <p:sp>
        <p:nvSpPr>
          <p:cNvPr id="4" name="Rectangle 3">
            <a:extLst>
              <a:ext uri="{FF2B5EF4-FFF2-40B4-BE49-F238E27FC236}">
                <a16:creationId xmlns:a16="http://schemas.microsoft.com/office/drawing/2014/main" id="{50D93D69-4B37-4146-8BE1-8981625DF8FC}"/>
              </a:ext>
            </a:extLst>
          </p:cNvPr>
          <p:cNvSpPr/>
          <p:nvPr/>
        </p:nvSpPr>
        <p:spPr>
          <a:xfrm>
            <a:off x="116631" y="4091620"/>
            <a:ext cx="6741369" cy="114794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en-GB" b="1">
                <a:latin typeface="Century Gothic" panose="020B0502020202020204" pitchFamily="34" charset="0"/>
              </a:rPr>
              <a:t>Subject pronouns</a:t>
            </a:r>
          </a:p>
          <a:p>
            <a:r>
              <a:rPr lang="en-GB" sz="1600">
                <a:latin typeface="Century Gothic" panose="020B0502020202020204" pitchFamily="34" charset="0"/>
              </a:rPr>
              <a:t>Remember, the verb </a:t>
            </a:r>
            <a:r>
              <a:rPr lang="en-GB" sz="1600" b="1">
                <a:latin typeface="Century Gothic" panose="020B0502020202020204" pitchFamily="34" charset="0"/>
              </a:rPr>
              <a:t>ending</a:t>
            </a:r>
            <a:r>
              <a:rPr lang="en-GB" sz="1600">
                <a:latin typeface="Century Gothic" panose="020B0502020202020204" pitchFamily="34" charset="0"/>
              </a:rPr>
              <a:t> tells us who it refers to. </a:t>
            </a:r>
            <a:r>
              <a:rPr lang="en-GB" sz="1600" b="1">
                <a:latin typeface="Century Gothic" panose="020B0502020202020204" pitchFamily="34" charset="0"/>
              </a:rPr>
              <a:t>When comparing different people</a:t>
            </a:r>
            <a:r>
              <a:rPr lang="en-GB" sz="1600">
                <a:latin typeface="Century Gothic" panose="020B0502020202020204" pitchFamily="34" charset="0"/>
              </a:rPr>
              <a:t>, Spanish also uses a subject pronoun (e.g. I, he) before the verb. This makes it clear who the verb refers to.</a:t>
            </a:r>
          </a:p>
        </p:txBody>
      </p:sp>
      <p:graphicFrame>
        <p:nvGraphicFramePr>
          <p:cNvPr id="8" name="Table 8">
            <a:extLst>
              <a:ext uri="{FF2B5EF4-FFF2-40B4-BE49-F238E27FC236}">
                <a16:creationId xmlns:a16="http://schemas.microsoft.com/office/drawing/2014/main" id="{74A7B2C7-17D6-4507-87A3-16515C77D923}"/>
              </a:ext>
            </a:extLst>
          </p:cNvPr>
          <p:cNvGraphicFramePr>
            <a:graphicFrameLocks noGrp="1"/>
          </p:cNvGraphicFramePr>
          <p:nvPr>
            <p:extLst>
              <p:ext uri="{D42A27DB-BD31-4B8C-83A1-F6EECF244321}">
                <p14:modId xmlns:p14="http://schemas.microsoft.com/office/powerpoint/2010/main" val="1114637158"/>
              </p:ext>
            </p:extLst>
          </p:nvPr>
        </p:nvGraphicFramePr>
        <p:xfrm>
          <a:off x="743546" y="5236829"/>
          <a:ext cx="2312806" cy="1112520"/>
        </p:xfrm>
        <a:graphic>
          <a:graphicData uri="http://schemas.openxmlformats.org/drawingml/2006/table">
            <a:tbl>
              <a:tblPr firstRow="1" bandRow="1">
                <a:tableStyleId>{5940675A-B579-460E-94D1-54222C63F5DA}</a:tableStyleId>
              </a:tblPr>
              <a:tblGrid>
                <a:gridCol w="1520718">
                  <a:extLst>
                    <a:ext uri="{9D8B030D-6E8A-4147-A177-3AD203B41FA5}">
                      <a16:colId xmlns:a16="http://schemas.microsoft.com/office/drawing/2014/main" val="957113618"/>
                    </a:ext>
                  </a:extLst>
                </a:gridCol>
                <a:gridCol w="792088">
                  <a:extLst>
                    <a:ext uri="{9D8B030D-6E8A-4147-A177-3AD203B41FA5}">
                      <a16:colId xmlns:a16="http://schemas.microsoft.com/office/drawing/2014/main" val="4187918056"/>
                    </a:ext>
                  </a:extLst>
                </a:gridCol>
              </a:tblGrid>
              <a:tr h="370840">
                <a:tc>
                  <a:txBody>
                    <a:bodyPr/>
                    <a:lstStyle/>
                    <a:p>
                      <a:r>
                        <a:rPr lang="en-GB" sz="1600" err="1">
                          <a:latin typeface="Century Gothic" panose="020B0502020202020204" pitchFamily="34" charset="0"/>
                        </a:rPr>
                        <a:t>yo</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I</a:t>
                      </a:r>
                    </a:p>
                  </a:txBody>
                  <a:tcPr/>
                </a:tc>
                <a:extLst>
                  <a:ext uri="{0D108BD9-81ED-4DB2-BD59-A6C34878D82A}">
                    <a16:rowId xmlns:a16="http://schemas.microsoft.com/office/drawing/2014/main" val="2813398912"/>
                  </a:ext>
                </a:extLst>
              </a:tr>
              <a:tr h="370840">
                <a:tc>
                  <a:txBody>
                    <a:bodyPr/>
                    <a:lstStyle/>
                    <a:p>
                      <a:r>
                        <a:rPr lang="en-GB" sz="1600" err="1">
                          <a:latin typeface="Century Gothic" panose="020B0502020202020204" pitchFamily="34" charset="0"/>
                        </a:rPr>
                        <a:t>tú</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you</a:t>
                      </a:r>
                    </a:p>
                  </a:txBody>
                  <a:tcPr/>
                </a:tc>
                <a:extLst>
                  <a:ext uri="{0D108BD9-81ED-4DB2-BD59-A6C34878D82A}">
                    <a16:rowId xmlns:a16="http://schemas.microsoft.com/office/drawing/2014/main" val="938631049"/>
                  </a:ext>
                </a:extLst>
              </a:tr>
              <a:tr h="370840">
                <a:tc>
                  <a:txBody>
                    <a:bodyPr/>
                    <a:lstStyle/>
                    <a:p>
                      <a:r>
                        <a:rPr lang="en-GB" sz="1600" err="1">
                          <a:latin typeface="Century Gothic" panose="020B0502020202020204" pitchFamily="34" charset="0"/>
                        </a:rPr>
                        <a:t>él</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he</a:t>
                      </a:r>
                    </a:p>
                  </a:txBody>
                  <a:tcPr/>
                </a:tc>
                <a:extLst>
                  <a:ext uri="{0D108BD9-81ED-4DB2-BD59-A6C34878D82A}">
                    <a16:rowId xmlns:a16="http://schemas.microsoft.com/office/drawing/2014/main" val="3213761341"/>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321648137"/>
              </p:ext>
            </p:extLst>
          </p:nvPr>
        </p:nvGraphicFramePr>
        <p:xfrm>
          <a:off x="525338" y="3299415"/>
          <a:ext cx="5688632" cy="670560"/>
        </p:xfrm>
        <a:graphic>
          <a:graphicData uri="http://schemas.openxmlformats.org/drawingml/2006/table">
            <a:tbl>
              <a:tblPr firstRow="1" bandRow="1">
                <a:tableStyleId>{5940675A-B579-460E-94D1-54222C63F5DA}</a:tableStyleId>
              </a:tblPr>
              <a:tblGrid>
                <a:gridCol w="1676699">
                  <a:extLst>
                    <a:ext uri="{9D8B030D-6E8A-4147-A177-3AD203B41FA5}">
                      <a16:colId xmlns:a16="http://schemas.microsoft.com/office/drawing/2014/main" val="1855132594"/>
                    </a:ext>
                  </a:extLst>
                </a:gridCol>
                <a:gridCol w="4011933">
                  <a:extLst>
                    <a:ext uri="{9D8B030D-6E8A-4147-A177-3AD203B41FA5}">
                      <a16:colId xmlns:a16="http://schemas.microsoft.com/office/drawing/2014/main" val="671587081"/>
                    </a:ext>
                  </a:extLst>
                </a:gridCol>
              </a:tblGrid>
              <a:tr h="283857">
                <a:tc>
                  <a:txBody>
                    <a:bodyPr/>
                    <a:lstStyle/>
                    <a:p>
                      <a:r>
                        <a:rPr lang="en-GB" sz="1600" err="1">
                          <a:latin typeface="Century Gothic" panose="020B0502020202020204" pitchFamily="34" charset="0"/>
                        </a:rPr>
                        <a:t>hac</a:t>
                      </a:r>
                      <a:r>
                        <a:rPr lang="en-GB" sz="1600" b="1" err="1">
                          <a:latin typeface="Century Gothic" panose="020B0502020202020204" pitchFamily="34" charset="0"/>
                        </a:rPr>
                        <a:t>emos</a:t>
                      </a:r>
                      <a:endParaRPr lang="en-GB" sz="1600" b="1">
                        <a:latin typeface="Century Gothic" panose="020B0502020202020204" pitchFamily="34" charset="0"/>
                      </a:endParaRPr>
                    </a:p>
                  </a:txBody>
                  <a:tcPr/>
                </a:tc>
                <a:tc>
                  <a:txBody>
                    <a:bodyPr/>
                    <a:lstStyle/>
                    <a:p>
                      <a:r>
                        <a:rPr lang="en-GB" sz="1600" b="1">
                          <a:latin typeface="Century Gothic" panose="020B0502020202020204" pitchFamily="34" charset="0"/>
                        </a:rPr>
                        <a:t>we</a:t>
                      </a:r>
                      <a:r>
                        <a:rPr lang="en-GB" sz="1600">
                          <a:latin typeface="Century Gothic" panose="020B0502020202020204" pitchFamily="34" charset="0"/>
                        </a:rPr>
                        <a:t> do, make (are doing, making)</a:t>
                      </a:r>
                    </a:p>
                  </a:txBody>
                  <a:tcPr/>
                </a:tc>
                <a:extLst>
                  <a:ext uri="{0D108BD9-81ED-4DB2-BD59-A6C34878D82A}">
                    <a16:rowId xmlns:a16="http://schemas.microsoft.com/office/drawing/2014/main" val="3266337057"/>
                  </a:ext>
                </a:extLst>
              </a:tr>
              <a:tr h="283857">
                <a:tc>
                  <a:txBody>
                    <a:bodyPr/>
                    <a:lstStyle/>
                    <a:p>
                      <a:r>
                        <a:rPr lang="en-GB" sz="1600" err="1">
                          <a:latin typeface="Century Gothic" panose="020B0502020202020204" pitchFamily="34" charset="0"/>
                        </a:rPr>
                        <a:t>hac</a:t>
                      </a:r>
                      <a:r>
                        <a:rPr lang="en-GB" sz="1600" b="1" err="1">
                          <a:latin typeface="Century Gothic" panose="020B0502020202020204" pitchFamily="34" charset="0"/>
                        </a:rPr>
                        <a:t>en</a:t>
                      </a:r>
                      <a:endParaRPr lang="en-GB" sz="1600" b="1">
                        <a:latin typeface="Century Gothic" panose="020B0502020202020204" pitchFamily="34" charset="0"/>
                      </a:endParaRPr>
                    </a:p>
                  </a:txBody>
                  <a:tcPr/>
                </a:tc>
                <a:tc>
                  <a:txBody>
                    <a:bodyPr/>
                    <a:lstStyle/>
                    <a:p>
                      <a:r>
                        <a:rPr lang="en-GB" sz="1600" b="1">
                          <a:latin typeface="Century Gothic" panose="020B0502020202020204" pitchFamily="34" charset="0"/>
                        </a:rPr>
                        <a:t>they</a:t>
                      </a:r>
                      <a:r>
                        <a:rPr lang="en-GB" sz="1600">
                          <a:latin typeface="Century Gothic" panose="020B0502020202020204" pitchFamily="34" charset="0"/>
                        </a:rPr>
                        <a:t> do, make (are doing, making)</a:t>
                      </a:r>
                    </a:p>
                  </a:txBody>
                  <a:tcPr/>
                </a:tc>
                <a:extLst>
                  <a:ext uri="{0D108BD9-81ED-4DB2-BD59-A6C34878D82A}">
                    <a16:rowId xmlns:a16="http://schemas.microsoft.com/office/drawing/2014/main" val="602498208"/>
                  </a:ext>
                </a:extLst>
              </a:tr>
            </a:tbl>
          </a:graphicData>
        </a:graphic>
      </p:graphicFrame>
      <p:sp>
        <p:nvSpPr>
          <p:cNvPr id="12" name="Rectangle 11">
            <a:extLst>
              <a:ext uri="{FF2B5EF4-FFF2-40B4-BE49-F238E27FC236}">
                <a16:creationId xmlns:a16="http://schemas.microsoft.com/office/drawing/2014/main" id="{9A4F3F10-86D2-4D29-814A-E6C047271EEA}"/>
              </a:ext>
            </a:extLst>
          </p:cNvPr>
          <p:cNvSpPr/>
          <p:nvPr/>
        </p:nvSpPr>
        <p:spPr>
          <a:xfrm>
            <a:off x="172381" y="953084"/>
            <a:ext cx="6397573" cy="338554"/>
          </a:xfrm>
          <a:prstGeom prst="rect">
            <a:avLst/>
          </a:prstGeom>
        </p:spPr>
        <p:txBody>
          <a:bodyPr wrap="square">
            <a:spAutoFit/>
          </a:bodyPr>
          <a:lstStyle/>
          <a:p>
            <a:pPr lvl="0"/>
            <a:r>
              <a:rPr lang="en-GB" sz="1600">
                <a:solidFill>
                  <a:srgbClr val="000000"/>
                </a:solidFill>
                <a:latin typeface="Century Gothic" panose="020B0502020202020204" pitchFamily="34" charset="0"/>
              </a:rPr>
              <a:t>You have already learnt the verb ‘hacer’ for a singular person:</a:t>
            </a:r>
          </a:p>
        </p:txBody>
      </p:sp>
      <p:sp>
        <p:nvSpPr>
          <p:cNvPr id="6" name="Rectangle 5"/>
          <p:cNvSpPr/>
          <p:nvPr/>
        </p:nvSpPr>
        <p:spPr>
          <a:xfrm>
            <a:off x="108787" y="6498879"/>
            <a:ext cx="8253575" cy="338554"/>
          </a:xfrm>
          <a:prstGeom prst="rect">
            <a:avLst/>
          </a:prstGeom>
        </p:spPr>
        <p:txBody>
          <a:bodyPr wrap="square">
            <a:spAutoFit/>
          </a:bodyPr>
          <a:lstStyle/>
          <a:p>
            <a:r>
              <a:rPr lang="en-GB" sz="1600" b="1" err="1">
                <a:latin typeface="Century Gothic" panose="020B0502020202020204" pitchFamily="34" charset="0"/>
              </a:rPr>
              <a:t>Ellas</a:t>
            </a:r>
            <a:r>
              <a:rPr lang="en-GB" sz="1600">
                <a:latin typeface="Century Gothic" panose="020B0502020202020204" pitchFamily="34" charset="0"/>
              </a:rPr>
              <a:t> </a:t>
            </a:r>
            <a:r>
              <a:rPr lang="en-GB" sz="1600" err="1">
                <a:latin typeface="Century Gothic" panose="020B0502020202020204" pitchFamily="34" charset="0"/>
              </a:rPr>
              <a:t>hacen</a:t>
            </a:r>
            <a:r>
              <a:rPr lang="en-GB" sz="1600">
                <a:latin typeface="Century Gothic" panose="020B0502020202020204" pitchFamily="34" charset="0"/>
              </a:rPr>
              <a:t> </a:t>
            </a:r>
            <a:r>
              <a:rPr lang="en-GB" sz="1600" err="1">
                <a:latin typeface="Century Gothic" panose="020B0502020202020204" pitchFamily="34" charset="0"/>
              </a:rPr>
              <a:t>poco</a:t>
            </a:r>
            <a:r>
              <a:rPr lang="en-GB" sz="1600">
                <a:latin typeface="Century Gothic" panose="020B0502020202020204" pitchFamily="34" charset="0"/>
              </a:rPr>
              <a:t> </a:t>
            </a:r>
            <a:r>
              <a:rPr lang="en-GB" sz="1600" err="1">
                <a:latin typeface="Century Gothic" panose="020B0502020202020204" pitchFamily="34" charset="0"/>
              </a:rPr>
              <a:t>ejercicio</a:t>
            </a:r>
            <a:r>
              <a:rPr lang="en-GB" sz="1600">
                <a:latin typeface="Century Gothic" panose="020B0502020202020204" pitchFamily="34" charset="0"/>
              </a:rPr>
              <a:t>, </a:t>
            </a:r>
            <a:r>
              <a:rPr lang="en-GB" sz="1600" err="1">
                <a:latin typeface="Century Gothic" panose="020B0502020202020204" pitchFamily="34" charset="0"/>
              </a:rPr>
              <a:t>pero</a:t>
            </a:r>
            <a:r>
              <a:rPr lang="en-GB" sz="1600">
                <a:latin typeface="Century Gothic" panose="020B0502020202020204" pitchFamily="34" charset="0"/>
              </a:rPr>
              <a:t> </a:t>
            </a:r>
            <a:r>
              <a:rPr lang="en-GB" sz="1600" b="1" err="1">
                <a:latin typeface="Century Gothic" panose="020B0502020202020204" pitchFamily="34" charset="0"/>
              </a:rPr>
              <a:t>nosotras</a:t>
            </a:r>
            <a:r>
              <a:rPr lang="en-GB" sz="1600">
                <a:latin typeface="Century Gothic" panose="020B0502020202020204" pitchFamily="34" charset="0"/>
              </a:rPr>
              <a:t> ¡</a:t>
            </a:r>
            <a:r>
              <a:rPr lang="en-GB" sz="1600" err="1">
                <a:latin typeface="Century Gothic" panose="020B0502020202020204" pitchFamily="34" charset="0"/>
              </a:rPr>
              <a:t>hacemos</a:t>
            </a:r>
            <a:r>
              <a:rPr lang="en-GB" sz="1600">
                <a:latin typeface="Century Gothic" panose="020B0502020202020204" pitchFamily="34" charset="0"/>
              </a:rPr>
              <a:t> mucho!</a:t>
            </a:r>
          </a:p>
        </p:txBody>
      </p:sp>
      <p:sp>
        <p:nvSpPr>
          <p:cNvPr id="16" name="Rectangle 15"/>
          <p:cNvSpPr/>
          <p:nvPr/>
        </p:nvSpPr>
        <p:spPr>
          <a:xfrm>
            <a:off x="116426" y="6870646"/>
            <a:ext cx="4896750" cy="338554"/>
          </a:xfrm>
          <a:prstGeom prst="rect">
            <a:avLst/>
          </a:prstGeom>
        </p:spPr>
        <p:txBody>
          <a:bodyPr wrap="square">
            <a:spAutoFit/>
          </a:bodyPr>
          <a:lstStyle/>
          <a:p>
            <a:r>
              <a:rPr lang="en-GB" sz="1600" b="1" i="1">
                <a:latin typeface="Century Gothic" panose="020B0502020202020204" pitchFamily="34" charset="0"/>
              </a:rPr>
              <a:t>They (f) </a:t>
            </a:r>
            <a:r>
              <a:rPr lang="en-GB" sz="1600" i="1">
                <a:latin typeface="Century Gothic" panose="020B0502020202020204" pitchFamily="34" charset="0"/>
              </a:rPr>
              <a:t>do little exercise, but </a:t>
            </a:r>
            <a:r>
              <a:rPr lang="en-GB" sz="1600" b="1" i="1">
                <a:latin typeface="Century Gothic" panose="020B0502020202020204" pitchFamily="34" charset="0"/>
              </a:rPr>
              <a:t>we (f)</a:t>
            </a:r>
            <a:r>
              <a:rPr lang="en-GB" sz="1600" i="1">
                <a:latin typeface="Century Gothic" panose="020B0502020202020204" pitchFamily="34" charset="0"/>
              </a:rPr>
              <a:t> do a lot! </a:t>
            </a:r>
          </a:p>
        </p:txBody>
      </p:sp>
      <p:sp>
        <p:nvSpPr>
          <p:cNvPr id="9" name="Rectangle 8"/>
          <p:cNvSpPr/>
          <p:nvPr/>
        </p:nvSpPr>
        <p:spPr>
          <a:xfrm>
            <a:off x="116426" y="8250903"/>
            <a:ext cx="6381328" cy="338554"/>
          </a:xfrm>
          <a:prstGeom prst="rect">
            <a:avLst/>
          </a:prstGeom>
        </p:spPr>
        <p:txBody>
          <a:bodyPr wrap="square">
            <a:spAutoFit/>
          </a:bodyPr>
          <a:lstStyle/>
          <a:p>
            <a:pPr lvl="0">
              <a:defRPr/>
            </a:pPr>
            <a:r>
              <a:rPr lang="en-GB" sz="1600" b="1" err="1">
                <a:solidFill>
                  <a:srgbClr val="000000"/>
                </a:solidFill>
                <a:latin typeface="Century Gothic" panose="020B0502020202020204" pitchFamily="34" charset="0"/>
              </a:rPr>
              <a:t>Él</a:t>
            </a:r>
            <a:r>
              <a:rPr lang="en-GB" sz="1600" b="1">
                <a:solidFill>
                  <a:srgbClr val="000000"/>
                </a:solidFill>
                <a:latin typeface="Century Gothic" panose="020B0502020202020204" pitchFamily="34" charset="0"/>
              </a:rPr>
              <a:t> </a:t>
            </a:r>
            <a:r>
              <a:rPr lang="en-GB" sz="1600">
                <a:solidFill>
                  <a:srgbClr val="000000"/>
                </a:solidFill>
                <a:latin typeface="Century Gothic" panose="020B0502020202020204" pitchFamily="34" charset="0"/>
              </a:rPr>
              <a:t>hace la comida mientras </a:t>
            </a:r>
            <a:r>
              <a:rPr lang="en-GB" sz="1600" b="1" err="1">
                <a:solidFill>
                  <a:srgbClr val="000000"/>
                </a:solidFill>
                <a:latin typeface="Century Gothic" panose="020B0502020202020204" pitchFamily="34" charset="0"/>
              </a:rPr>
              <a:t>ella</a:t>
            </a:r>
            <a:r>
              <a:rPr lang="en-GB" sz="1600">
                <a:solidFill>
                  <a:srgbClr val="000000"/>
                </a:solidFill>
                <a:latin typeface="Century Gothic" panose="020B0502020202020204" pitchFamily="34" charset="0"/>
              </a:rPr>
              <a:t> hace </a:t>
            </a:r>
            <a:r>
              <a:rPr lang="en-GB" sz="1600" err="1">
                <a:solidFill>
                  <a:srgbClr val="000000"/>
                </a:solidFill>
                <a:latin typeface="Century Gothic" panose="020B0502020202020204" pitchFamily="34" charset="0"/>
              </a:rPr>
              <a:t>deporte</a:t>
            </a:r>
            <a:r>
              <a:rPr lang="en-GB" sz="1600">
                <a:solidFill>
                  <a:srgbClr val="000000"/>
                </a:solidFill>
                <a:latin typeface="Century Gothic" panose="020B0502020202020204" pitchFamily="34" charset="0"/>
              </a:rPr>
              <a:t>. </a:t>
            </a:r>
          </a:p>
        </p:txBody>
      </p:sp>
      <p:sp>
        <p:nvSpPr>
          <p:cNvPr id="10" name="Rectangle 9"/>
          <p:cNvSpPr/>
          <p:nvPr/>
        </p:nvSpPr>
        <p:spPr>
          <a:xfrm>
            <a:off x="107806" y="8613097"/>
            <a:ext cx="5373216" cy="338554"/>
          </a:xfrm>
          <a:prstGeom prst="rect">
            <a:avLst/>
          </a:prstGeom>
        </p:spPr>
        <p:txBody>
          <a:bodyPr wrap="square">
            <a:spAutoFit/>
          </a:bodyPr>
          <a:lstStyle/>
          <a:p>
            <a:pPr lvl="0" fontAlgn="auto">
              <a:spcBef>
                <a:spcPts val="0"/>
              </a:spcBef>
              <a:spcAft>
                <a:spcPts val="0"/>
              </a:spcAft>
              <a:defRPr/>
            </a:pPr>
            <a:r>
              <a:rPr lang="en-GB" sz="1600" b="1" i="1">
                <a:solidFill>
                  <a:srgbClr val="000000"/>
                </a:solidFill>
                <a:latin typeface="Century Gothic" panose="020B0502020202020204" pitchFamily="34" charset="0"/>
              </a:rPr>
              <a:t>He</a:t>
            </a:r>
            <a:r>
              <a:rPr lang="en-GB" sz="1600" i="1">
                <a:solidFill>
                  <a:srgbClr val="000000"/>
                </a:solidFill>
                <a:latin typeface="Century Gothic" panose="020B0502020202020204" pitchFamily="34" charset="0"/>
              </a:rPr>
              <a:t> makes the food while </a:t>
            </a:r>
            <a:r>
              <a:rPr lang="en-GB" sz="1600" b="1" i="1">
                <a:solidFill>
                  <a:srgbClr val="000000"/>
                </a:solidFill>
                <a:latin typeface="Century Gothic" panose="020B0502020202020204" pitchFamily="34" charset="0"/>
              </a:rPr>
              <a:t>she</a:t>
            </a:r>
            <a:r>
              <a:rPr lang="en-GB" sz="1600" i="1">
                <a:solidFill>
                  <a:srgbClr val="000000"/>
                </a:solidFill>
                <a:latin typeface="Century Gothic" panose="020B0502020202020204" pitchFamily="34" charset="0"/>
              </a:rPr>
              <a:t> does sport. </a:t>
            </a:r>
          </a:p>
        </p:txBody>
      </p:sp>
      <p:graphicFrame>
        <p:nvGraphicFramePr>
          <p:cNvPr id="15" name="Table 14"/>
          <p:cNvGraphicFramePr>
            <a:graphicFrameLocks noGrp="1"/>
          </p:cNvGraphicFramePr>
          <p:nvPr>
            <p:extLst>
              <p:ext uri="{D42A27DB-BD31-4B8C-83A1-F6EECF244321}">
                <p14:modId xmlns:p14="http://schemas.microsoft.com/office/powerpoint/2010/main" val="2744504006"/>
              </p:ext>
            </p:extLst>
          </p:nvPr>
        </p:nvGraphicFramePr>
        <p:xfrm>
          <a:off x="3250133" y="5236829"/>
          <a:ext cx="2928987" cy="1112520"/>
        </p:xfrm>
        <a:graphic>
          <a:graphicData uri="http://schemas.openxmlformats.org/drawingml/2006/table">
            <a:tbl>
              <a:tblPr firstRow="1" bandRow="1">
                <a:tableStyleId>{5940675A-B579-460E-94D1-54222C63F5DA}</a:tableStyleId>
              </a:tblPr>
              <a:tblGrid>
                <a:gridCol w="2088233">
                  <a:extLst>
                    <a:ext uri="{9D8B030D-6E8A-4147-A177-3AD203B41FA5}">
                      <a16:colId xmlns:a16="http://schemas.microsoft.com/office/drawing/2014/main" val="1379390742"/>
                    </a:ext>
                  </a:extLst>
                </a:gridCol>
                <a:gridCol w="840754">
                  <a:extLst>
                    <a:ext uri="{9D8B030D-6E8A-4147-A177-3AD203B41FA5}">
                      <a16:colId xmlns:a16="http://schemas.microsoft.com/office/drawing/2014/main" val="628863727"/>
                    </a:ext>
                  </a:extLst>
                </a:gridCol>
              </a:tblGrid>
              <a:tr h="370840">
                <a:tc>
                  <a:txBody>
                    <a:bodyPr/>
                    <a:lstStyle/>
                    <a:p>
                      <a:r>
                        <a:rPr lang="en-GB" sz="1600" err="1">
                          <a:latin typeface="Century Gothic" panose="020B0502020202020204" pitchFamily="34" charset="0"/>
                        </a:rPr>
                        <a:t>ella</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she</a:t>
                      </a:r>
                    </a:p>
                  </a:txBody>
                  <a:tcPr/>
                </a:tc>
                <a:extLst>
                  <a:ext uri="{0D108BD9-81ED-4DB2-BD59-A6C34878D82A}">
                    <a16:rowId xmlns:a16="http://schemas.microsoft.com/office/drawing/2014/main" val="3048629552"/>
                  </a:ext>
                </a:extLst>
              </a:tr>
              <a:tr h="370840">
                <a:tc>
                  <a:txBody>
                    <a:bodyPr/>
                    <a:lstStyle/>
                    <a:p>
                      <a:r>
                        <a:rPr lang="en-GB" sz="1600" err="1">
                          <a:latin typeface="Century Gothic" panose="020B0502020202020204" pitchFamily="34" charset="0"/>
                        </a:rPr>
                        <a:t>nosotros</a:t>
                      </a:r>
                      <a:r>
                        <a:rPr lang="en-GB" sz="1600">
                          <a:latin typeface="Century Gothic" panose="020B0502020202020204" pitchFamily="34" charset="0"/>
                        </a:rPr>
                        <a:t> / </a:t>
                      </a:r>
                      <a:r>
                        <a:rPr lang="en-GB" sz="1600" err="1">
                          <a:latin typeface="Century Gothic" panose="020B0502020202020204" pitchFamily="34" charset="0"/>
                        </a:rPr>
                        <a:t>nosotras</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we</a:t>
                      </a:r>
                    </a:p>
                  </a:txBody>
                  <a:tcPr/>
                </a:tc>
                <a:extLst>
                  <a:ext uri="{0D108BD9-81ED-4DB2-BD59-A6C34878D82A}">
                    <a16:rowId xmlns:a16="http://schemas.microsoft.com/office/drawing/2014/main" val="2540587080"/>
                  </a:ext>
                </a:extLst>
              </a:tr>
              <a:tr h="370840">
                <a:tc>
                  <a:txBody>
                    <a:bodyPr/>
                    <a:lstStyle/>
                    <a:p>
                      <a:r>
                        <a:rPr lang="en-GB" sz="1600" err="1">
                          <a:latin typeface="Century Gothic" panose="020B0502020202020204" pitchFamily="34" charset="0"/>
                        </a:rPr>
                        <a:t>ellos</a:t>
                      </a:r>
                      <a:r>
                        <a:rPr lang="en-GB" sz="1600">
                          <a:latin typeface="Century Gothic" panose="020B0502020202020204" pitchFamily="34" charset="0"/>
                        </a:rPr>
                        <a:t> / </a:t>
                      </a:r>
                      <a:r>
                        <a:rPr lang="en-GB" sz="1600" err="1">
                          <a:latin typeface="Century Gothic" panose="020B0502020202020204" pitchFamily="34" charset="0"/>
                        </a:rPr>
                        <a:t>ellas</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they</a:t>
                      </a:r>
                    </a:p>
                  </a:txBody>
                  <a:tcPr/>
                </a:tc>
                <a:extLst>
                  <a:ext uri="{0D108BD9-81ED-4DB2-BD59-A6C34878D82A}">
                    <a16:rowId xmlns:a16="http://schemas.microsoft.com/office/drawing/2014/main" val="3099282988"/>
                  </a:ext>
                </a:extLst>
              </a:tr>
            </a:tbl>
          </a:graphicData>
        </a:graphic>
      </p:graphicFrame>
      <p:sp>
        <p:nvSpPr>
          <p:cNvPr id="21" name="Content Placeholder 2"/>
          <p:cNvSpPr txBox="1">
            <a:spLocks/>
          </p:cNvSpPr>
          <p:nvPr/>
        </p:nvSpPr>
        <p:spPr>
          <a:xfrm>
            <a:off x="172381" y="7293597"/>
            <a:ext cx="6496979" cy="872909"/>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None/>
              <a:defRPr/>
            </a:pPr>
            <a:r>
              <a:rPr lang="en-GB" sz="1600">
                <a:solidFill>
                  <a:srgbClr val="030509"/>
                </a:solidFill>
              </a:rPr>
              <a:t>Another reason why we need subject pronouns is that the </a:t>
            </a:r>
            <a:r>
              <a:rPr lang="en-GB" sz="1600" b="1">
                <a:solidFill>
                  <a:srgbClr val="030509"/>
                </a:solidFill>
              </a:rPr>
              <a:t>same</a:t>
            </a:r>
            <a:r>
              <a:rPr lang="en-GB" sz="1600">
                <a:solidFill>
                  <a:srgbClr val="030509"/>
                </a:solidFill>
              </a:rPr>
              <a:t> verb is used for ‘he’ and ‘she’. We need the subject pronouns to make it clear who is being referred to.</a:t>
            </a:r>
            <a:endParaRPr lang="en-GB" sz="1600">
              <a:solidFill>
                <a:srgbClr val="000000"/>
              </a:solidFill>
            </a:endParaRPr>
          </a:p>
        </p:txBody>
      </p:sp>
      <p:sp>
        <p:nvSpPr>
          <p:cNvPr id="22" name="Content Placeholder 2"/>
          <p:cNvSpPr txBox="1">
            <a:spLocks/>
          </p:cNvSpPr>
          <p:nvPr/>
        </p:nvSpPr>
        <p:spPr>
          <a:xfrm>
            <a:off x="108787" y="2494604"/>
            <a:ext cx="6496979" cy="663542"/>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1600">
                <a:solidFill>
                  <a:srgbClr val="000000"/>
                </a:solidFill>
              </a:rPr>
              <a:t>To refer to ‘we’ and ‘they, use the same endings that you have already learnt for –er and –ir verbs:</a:t>
            </a:r>
          </a:p>
        </p:txBody>
      </p:sp>
      <p:pic>
        <p:nvPicPr>
          <p:cNvPr id="23" name="Picture 22"/>
          <p:cNvPicPr>
            <a:picLocks noChangeAspect="1"/>
          </p:cNvPicPr>
          <p:nvPr/>
        </p:nvPicPr>
        <p:blipFill rotWithShape="1">
          <a:blip r:embed="rId2" cstate="print">
            <a:clrChange>
              <a:clrFrom>
                <a:srgbClr val="FCFAFB"/>
              </a:clrFrom>
              <a:clrTo>
                <a:srgbClr val="FCFAFB">
                  <a:alpha val="0"/>
                </a:srgbClr>
              </a:clrTo>
            </a:clrChange>
            <a:extLst>
              <a:ext uri="{28A0092B-C50C-407E-A947-70E740481C1C}">
                <a14:useLocalDpi xmlns:a14="http://schemas.microsoft.com/office/drawing/2010/main" val="0"/>
              </a:ext>
            </a:extLst>
          </a:blip>
          <a:srcRect l="20787" r="23854"/>
          <a:stretch/>
        </p:blipFill>
        <p:spPr>
          <a:xfrm>
            <a:off x="5289427" y="7892315"/>
            <a:ext cx="1060207" cy="1077260"/>
          </a:xfrm>
          <a:prstGeom prst="rect">
            <a:avLst/>
          </a:prstGeom>
        </p:spPr>
      </p:pic>
      <p:sp>
        <p:nvSpPr>
          <p:cNvPr id="25"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14</a:t>
            </a:r>
          </a:p>
        </p:txBody>
      </p:sp>
    </p:spTree>
    <p:extLst>
      <p:ext uri="{BB962C8B-B14F-4D97-AF65-F5344CB8AC3E}">
        <p14:creationId xmlns:p14="http://schemas.microsoft.com/office/powerpoint/2010/main" val="1483677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D834-1E2D-44FA-960B-D5E01CB2C65F}"/>
              </a:ext>
            </a:extLst>
          </p:cNvPr>
          <p:cNvSpPr/>
          <p:nvPr/>
        </p:nvSpPr>
        <p:spPr>
          <a:xfrm>
            <a:off x="146217" y="179512"/>
            <a:ext cx="4578927" cy="64800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a:solidFill>
                <a:srgbClr val="FFFFFF"/>
              </a:solidFill>
              <a:latin typeface="Century Gothic" panose="020B0502020202020204" pitchFamily="34" charset="0"/>
            </a:endParaRPr>
          </a:p>
        </p:txBody>
      </p:sp>
      <p:sp>
        <p:nvSpPr>
          <p:cNvPr id="4" name="Rectangle 3">
            <a:extLst>
              <a:ext uri="{FF2B5EF4-FFF2-40B4-BE49-F238E27FC236}">
                <a16:creationId xmlns:a16="http://schemas.microsoft.com/office/drawing/2014/main" id="{187D3DE4-1B8E-4EF9-A0F4-FAE19AE97A2E}"/>
              </a:ext>
            </a:extLst>
          </p:cNvPr>
          <p:cNvSpPr/>
          <p:nvPr/>
        </p:nvSpPr>
        <p:spPr>
          <a:xfrm>
            <a:off x="5053978" y="146801"/>
            <a:ext cx="1637443" cy="43691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rgbClr val="000000"/>
                </a:solidFill>
                <a:latin typeface="Century Gothic" panose="020B0502020202020204" pitchFamily="34" charset="0"/>
              </a:rPr>
              <a:t>Vocabulario</a:t>
            </a:r>
            <a:endParaRPr lang="en-GB">
              <a:solidFill>
                <a:srgbClr val="000000"/>
              </a:solidFill>
              <a:latin typeface="Century Gothic" panose="020B0502020202020204" pitchFamily="34" charset="0"/>
            </a:endParaRPr>
          </a:p>
        </p:txBody>
      </p:sp>
      <p:sp>
        <p:nvSpPr>
          <p:cNvPr id="2" name="Title 1">
            <a:extLst>
              <a:ext uri="{FF2B5EF4-FFF2-40B4-BE49-F238E27FC236}">
                <a16:creationId xmlns:a16="http://schemas.microsoft.com/office/drawing/2014/main" id="{B5580A79-DAE2-194A-8E13-89E3B1F530EC}"/>
              </a:ext>
            </a:extLst>
          </p:cNvPr>
          <p:cNvSpPr>
            <a:spLocks noGrp="1"/>
          </p:cNvSpPr>
          <p:nvPr>
            <p:ph type="title"/>
          </p:nvPr>
        </p:nvSpPr>
        <p:spPr>
          <a:xfrm>
            <a:off x="138317" y="252978"/>
            <a:ext cx="4442811" cy="502597"/>
          </a:xfrm>
        </p:spPr>
        <p:txBody>
          <a:bodyPr/>
          <a:lstStyle/>
          <a:p>
            <a:pPr algn="l"/>
            <a:r>
              <a:rPr lang="en-GB" sz="2000" b="1">
                <a:solidFill>
                  <a:srgbClr val="FFFFFF"/>
                </a:solidFill>
                <a:latin typeface="Century Gothic" panose="020B0502020202020204" pitchFamily="34" charset="0"/>
              </a:rPr>
              <a:t>Describing what different people do (At home)</a:t>
            </a:r>
            <a:endParaRPr lang="en-US" sz="2000"/>
          </a:p>
        </p:txBody>
      </p:sp>
      <p:graphicFrame>
        <p:nvGraphicFramePr>
          <p:cNvPr id="12" name="Table 12">
            <a:extLst>
              <a:ext uri="{FF2B5EF4-FFF2-40B4-BE49-F238E27FC236}">
                <a16:creationId xmlns:a16="http://schemas.microsoft.com/office/drawing/2014/main" id="{A48AD9E5-B0A5-432F-990E-E37D9660CADE}"/>
              </a:ext>
            </a:extLst>
          </p:cNvPr>
          <p:cNvGraphicFramePr>
            <a:graphicFrameLocks noGrp="1"/>
          </p:cNvGraphicFramePr>
          <p:nvPr>
            <p:extLst>
              <p:ext uri="{D42A27DB-BD31-4B8C-83A1-F6EECF244321}">
                <p14:modId xmlns:p14="http://schemas.microsoft.com/office/powerpoint/2010/main" val="3549118551"/>
              </p:ext>
            </p:extLst>
          </p:nvPr>
        </p:nvGraphicFramePr>
        <p:xfrm>
          <a:off x="659486" y="971600"/>
          <a:ext cx="4137666" cy="3708400"/>
        </p:xfrm>
        <a:graphic>
          <a:graphicData uri="http://schemas.openxmlformats.org/drawingml/2006/table">
            <a:tbl>
              <a:tblPr firstRow="1" bandRow="1">
                <a:tableStyleId>{5940675A-B579-460E-94D1-54222C63F5DA}</a:tableStyleId>
              </a:tblPr>
              <a:tblGrid>
                <a:gridCol w="1834472">
                  <a:extLst>
                    <a:ext uri="{9D8B030D-6E8A-4147-A177-3AD203B41FA5}">
                      <a16:colId xmlns:a16="http://schemas.microsoft.com/office/drawing/2014/main" val="3554674559"/>
                    </a:ext>
                  </a:extLst>
                </a:gridCol>
                <a:gridCol w="2303194">
                  <a:extLst>
                    <a:ext uri="{9D8B030D-6E8A-4147-A177-3AD203B41FA5}">
                      <a16:colId xmlns:a16="http://schemas.microsoft.com/office/drawing/2014/main" val="1195216523"/>
                    </a:ext>
                  </a:extLst>
                </a:gridCol>
              </a:tblGrid>
              <a:tr h="370840">
                <a:tc>
                  <a:txBody>
                    <a:bodyPr/>
                    <a:lstStyle/>
                    <a:p>
                      <a:r>
                        <a:rPr lang="en-GB" sz="1600" err="1">
                          <a:latin typeface="Century Gothic" panose="020B0502020202020204" pitchFamily="34" charset="0"/>
                        </a:rPr>
                        <a:t>hacemos</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we do | we make</a:t>
                      </a:r>
                    </a:p>
                  </a:txBody>
                  <a:tcPr/>
                </a:tc>
                <a:extLst>
                  <a:ext uri="{0D108BD9-81ED-4DB2-BD59-A6C34878D82A}">
                    <a16:rowId xmlns:a16="http://schemas.microsoft.com/office/drawing/2014/main" val="224453537"/>
                  </a:ext>
                </a:extLst>
              </a:tr>
              <a:tr h="370840">
                <a:tc>
                  <a:txBody>
                    <a:bodyPr/>
                    <a:lstStyle/>
                    <a:p>
                      <a:r>
                        <a:rPr lang="en-GB" sz="1600" err="1">
                          <a:latin typeface="Century Gothic" panose="020B0502020202020204" pitchFamily="34" charset="0"/>
                        </a:rPr>
                        <a:t>hacen</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they do | they make</a:t>
                      </a:r>
                    </a:p>
                  </a:txBody>
                  <a:tcPr/>
                </a:tc>
                <a:extLst>
                  <a:ext uri="{0D108BD9-81ED-4DB2-BD59-A6C34878D82A}">
                    <a16:rowId xmlns:a16="http://schemas.microsoft.com/office/drawing/2014/main" val="787421329"/>
                  </a:ext>
                </a:extLst>
              </a:tr>
              <a:tr h="370840">
                <a:tc>
                  <a:txBody>
                    <a:bodyPr/>
                    <a:lstStyle/>
                    <a:p>
                      <a:r>
                        <a:rPr lang="en-GB" sz="1600">
                          <a:latin typeface="Century Gothic" panose="020B0502020202020204" pitchFamily="34" charset="0"/>
                        </a:rPr>
                        <a:t>el </a:t>
                      </a:r>
                      <a:r>
                        <a:rPr lang="en-GB" sz="1600" err="1">
                          <a:latin typeface="Century Gothic" panose="020B0502020202020204" pitchFamily="34" charset="0"/>
                        </a:rPr>
                        <a:t>cambio</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change</a:t>
                      </a:r>
                    </a:p>
                  </a:txBody>
                  <a:tcPr/>
                </a:tc>
                <a:extLst>
                  <a:ext uri="{0D108BD9-81ED-4DB2-BD59-A6C34878D82A}">
                    <a16:rowId xmlns:a16="http://schemas.microsoft.com/office/drawing/2014/main" val="69844628"/>
                  </a:ext>
                </a:extLst>
              </a:tr>
              <a:tr h="370840">
                <a:tc>
                  <a:txBody>
                    <a:bodyPr/>
                    <a:lstStyle/>
                    <a:p>
                      <a:r>
                        <a:rPr lang="en-GB" sz="1600">
                          <a:latin typeface="Century Gothic" panose="020B0502020202020204" pitchFamily="34" charset="0"/>
                        </a:rPr>
                        <a:t>el </a:t>
                      </a:r>
                      <a:r>
                        <a:rPr lang="en-GB" sz="1600" err="1">
                          <a:latin typeface="Century Gothic" panose="020B0502020202020204" pitchFamily="34" charset="0"/>
                        </a:rPr>
                        <a:t>ruido</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noise</a:t>
                      </a:r>
                    </a:p>
                  </a:txBody>
                  <a:tcPr/>
                </a:tc>
                <a:extLst>
                  <a:ext uri="{0D108BD9-81ED-4DB2-BD59-A6C34878D82A}">
                    <a16:rowId xmlns:a16="http://schemas.microsoft.com/office/drawing/2014/main" val="4030748604"/>
                  </a:ext>
                </a:extLst>
              </a:tr>
              <a:tr h="370840">
                <a:tc>
                  <a:txBody>
                    <a:bodyPr/>
                    <a:lstStyle/>
                    <a:p>
                      <a:r>
                        <a:rPr lang="en-GB" sz="1600">
                          <a:latin typeface="Century Gothic" panose="020B0502020202020204" pitchFamily="34" charset="0"/>
                        </a:rPr>
                        <a:t>el </a:t>
                      </a:r>
                      <a:r>
                        <a:rPr lang="en-GB" sz="1600" err="1">
                          <a:latin typeface="Century Gothic" panose="020B0502020202020204" pitchFamily="34" charset="0"/>
                        </a:rPr>
                        <a:t>esfuerzo</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effort</a:t>
                      </a:r>
                    </a:p>
                  </a:txBody>
                  <a:tcPr/>
                </a:tc>
                <a:extLst>
                  <a:ext uri="{0D108BD9-81ED-4DB2-BD59-A6C34878D82A}">
                    <a16:rowId xmlns:a16="http://schemas.microsoft.com/office/drawing/2014/main" val="1195379053"/>
                  </a:ext>
                </a:extLst>
              </a:tr>
              <a:tr h="370840">
                <a:tc>
                  <a:txBody>
                    <a:bodyPr/>
                    <a:lstStyle/>
                    <a:p>
                      <a:r>
                        <a:rPr lang="en-GB" sz="1600">
                          <a:latin typeface="Century Gothic" panose="020B0502020202020204" pitchFamily="34" charset="0"/>
                        </a:rPr>
                        <a:t>el viaje</a:t>
                      </a:r>
                    </a:p>
                  </a:txBody>
                  <a:tcPr/>
                </a:tc>
                <a:tc>
                  <a:txBody>
                    <a:bodyPr/>
                    <a:lstStyle/>
                    <a:p>
                      <a:r>
                        <a:rPr lang="en-GB" sz="1600">
                          <a:latin typeface="Century Gothic" panose="020B0502020202020204" pitchFamily="34" charset="0"/>
                        </a:rPr>
                        <a:t>trip | journey</a:t>
                      </a:r>
                    </a:p>
                  </a:txBody>
                  <a:tcPr/>
                </a:tc>
                <a:extLst>
                  <a:ext uri="{0D108BD9-81ED-4DB2-BD59-A6C34878D82A}">
                    <a16:rowId xmlns:a16="http://schemas.microsoft.com/office/drawing/2014/main" val="37370884"/>
                  </a:ext>
                </a:extLst>
              </a:tr>
              <a:tr h="370840">
                <a:tc>
                  <a:txBody>
                    <a:bodyPr/>
                    <a:lstStyle/>
                    <a:p>
                      <a:r>
                        <a:rPr lang="en-GB" sz="1600">
                          <a:latin typeface="Century Gothic" panose="020B0502020202020204" pitchFamily="34" charset="0"/>
                        </a:rPr>
                        <a:t>el </a:t>
                      </a:r>
                      <a:r>
                        <a:rPr lang="en-GB" sz="1600" err="1">
                          <a:latin typeface="Century Gothic" panose="020B0502020202020204" pitchFamily="34" charset="0"/>
                        </a:rPr>
                        <a:t>gesto</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gesture</a:t>
                      </a:r>
                    </a:p>
                  </a:txBody>
                  <a:tcPr/>
                </a:tc>
                <a:extLst>
                  <a:ext uri="{0D108BD9-81ED-4DB2-BD59-A6C34878D82A}">
                    <a16:rowId xmlns:a16="http://schemas.microsoft.com/office/drawing/2014/main" val="2013266100"/>
                  </a:ext>
                </a:extLst>
              </a:tr>
              <a:tr h="370840">
                <a:tc>
                  <a:txBody>
                    <a:bodyPr/>
                    <a:lstStyle/>
                    <a:p>
                      <a:r>
                        <a:rPr lang="en-GB" sz="1600">
                          <a:latin typeface="Century Gothic" panose="020B0502020202020204" pitchFamily="34" charset="0"/>
                        </a:rPr>
                        <a:t>genial</a:t>
                      </a:r>
                    </a:p>
                  </a:txBody>
                  <a:tcPr/>
                </a:tc>
                <a:tc>
                  <a:txBody>
                    <a:bodyPr/>
                    <a:lstStyle/>
                    <a:p>
                      <a:r>
                        <a:rPr lang="en-GB" sz="1600">
                          <a:latin typeface="Century Gothic" panose="020B0502020202020204" pitchFamily="34" charset="0"/>
                        </a:rPr>
                        <a:t>great</a:t>
                      </a:r>
                    </a:p>
                  </a:txBody>
                  <a:tcPr/>
                </a:tc>
                <a:extLst>
                  <a:ext uri="{0D108BD9-81ED-4DB2-BD59-A6C34878D82A}">
                    <a16:rowId xmlns:a16="http://schemas.microsoft.com/office/drawing/2014/main" val="1468691186"/>
                  </a:ext>
                </a:extLst>
              </a:tr>
              <a:tr h="370840">
                <a:tc>
                  <a:txBody>
                    <a:bodyPr/>
                    <a:lstStyle/>
                    <a:p>
                      <a:r>
                        <a:rPr lang="en-GB" sz="1600">
                          <a:latin typeface="Century Gothic" panose="020B0502020202020204" pitchFamily="34" charset="0"/>
                        </a:rPr>
                        <a:t>mientras</a:t>
                      </a:r>
                    </a:p>
                  </a:txBody>
                  <a:tcPr/>
                </a:tc>
                <a:tc>
                  <a:txBody>
                    <a:bodyPr/>
                    <a:lstStyle/>
                    <a:p>
                      <a:r>
                        <a:rPr lang="en-GB" sz="1600">
                          <a:latin typeface="Century Gothic" panose="020B0502020202020204" pitchFamily="34" charset="0"/>
                        </a:rPr>
                        <a:t>while</a:t>
                      </a:r>
                    </a:p>
                  </a:txBody>
                  <a:tcPr/>
                </a:tc>
                <a:extLst>
                  <a:ext uri="{0D108BD9-81ED-4DB2-BD59-A6C34878D82A}">
                    <a16:rowId xmlns:a16="http://schemas.microsoft.com/office/drawing/2014/main" val="2595289894"/>
                  </a:ext>
                </a:extLst>
              </a:tr>
              <a:tr h="370840">
                <a:tc>
                  <a:txBody>
                    <a:bodyPr/>
                    <a:lstStyle/>
                    <a:p>
                      <a:r>
                        <a:rPr lang="en-GB" sz="1600">
                          <a:latin typeface="Century Gothic" panose="020B0502020202020204" pitchFamily="34" charset="0"/>
                        </a:rPr>
                        <a:t>mientras que</a:t>
                      </a:r>
                    </a:p>
                  </a:txBody>
                  <a:tcPr/>
                </a:tc>
                <a:tc>
                  <a:txBody>
                    <a:bodyPr/>
                    <a:lstStyle/>
                    <a:p>
                      <a:r>
                        <a:rPr lang="en-GB" sz="1600">
                          <a:latin typeface="Century Gothic" panose="020B0502020202020204" pitchFamily="34" charset="0"/>
                        </a:rPr>
                        <a:t>whereas</a:t>
                      </a:r>
                    </a:p>
                  </a:txBody>
                  <a:tcPr/>
                </a:tc>
                <a:extLst>
                  <a:ext uri="{0D108BD9-81ED-4DB2-BD59-A6C34878D82A}">
                    <a16:rowId xmlns:a16="http://schemas.microsoft.com/office/drawing/2014/main" val="2659525650"/>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877144157"/>
              </p:ext>
            </p:extLst>
          </p:nvPr>
        </p:nvGraphicFramePr>
        <p:xfrm>
          <a:off x="-67417" y="971600"/>
          <a:ext cx="760113" cy="3708400"/>
        </p:xfrm>
        <a:graphic>
          <a:graphicData uri="http://schemas.openxmlformats.org/drawingml/2006/table">
            <a:tbl>
              <a:tblPr firstRow="1" bandRow="1">
                <a:tableStyleId>{5940675A-B579-460E-94D1-54222C63F5DA}</a:tableStyleId>
              </a:tblPr>
              <a:tblGrid>
                <a:gridCol w="760113">
                  <a:extLst>
                    <a:ext uri="{9D8B030D-6E8A-4147-A177-3AD203B41FA5}">
                      <a16:colId xmlns:a16="http://schemas.microsoft.com/office/drawing/2014/main" val="20000"/>
                    </a:ext>
                  </a:extLst>
                </a:gridCol>
              </a:tblGrid>
              <a:tr h="370840">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ctr"/>
                      <a:r>
                        <a:rPr lang="en-GB" sz="1600" i="1">
                          <a:latin typeface="Century Gothic" panose="020B0502020202020204" pitchFamily="34" charset="0"/>
                        </a:rPr>
                        <a:t>n</a:t>
                      </a:r>
                      <a:r>
                        <a:rPr lang="en-GB" sz="1600" i="1" baseline="0">
                          <a:latin typeface="Century Gothic" panose="020B0502020202020204" pitchFamily="34" charset="0"/>
                        </a:rPr>
                        <a:t>m</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algn="ctr"/>
                      <a:r>
                        <a:rPr lang="en-GB" sz="16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pPr algn="ctr"/>
                      <a:r>
                        <a:rPr lang="en-GB" sz="1600" i="1">
                          <a:latin typeface="Century Gothic" panose="020B0502020202020204" pitchFamily="34" charset="0"/>
                        </a:rPr>
                        <a:t>n</a:t>
                      </a:r>
                      <a:r>
                        <a:rPr lang="en-GB" sz="1600" i="1" baseline="0">
                          <a:latin typeface="Century Gothic" panose="020B0502020202020204" pitchFamily="34" charset="0"/>
                        </a:rPr>
                        <a:t>m</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pPr algn="ctr"/>
                      <a:r>
                        <a:rPr lang="en-GB" sz="16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pPr algn="ctr"/>
                      <a:r>
                        <a:rPr lang="en-GB" sz="16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pPr algn="ctr"/>
                      <a:r>
                        <a:rPr lang="en-GB" sz="1600" i="1" err="1">
                          <a:latin typeface="Century Gothic" panose="020B0502020202020204" pitchFamily="34" charset="0"/>
                        </a:rPr>
                        <a:t>adj</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0840">
                <a:tc>
                  <a:txBody>
                    <a:bodyPr/>
                    <a:lstStyle/>
                    <a:p>
                      <a:pPr algn="ctr"/>
                      <a:r>
                        <a:rPr lang="en-GB" sz="1600" i="1" err="1">
                          <a:latin typeface="Century Gothic" panose="020B0502020202020204" pitchFamily="34" charset="0"/>
                        </a:rPr>
                        <a:t>conj</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70840">
                <a:tc>
                  <a:txBody>
                    <a:bodyPr/>
                    <a:lstStyle/>
                    <a:p>
                      <a:pPr algn="ctr"/>
                      <a:r>
                        <a:rPr lang="en-GB" sz="1600" i="1" err="1">
                          <a:latin typeface="Century Gothic" panose="020B0502020202020204" pitchFamily="34" charset="0"/>
                        </a:rPr>
                        <a:t>conj</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
        <p:nvSpPr>
          <p:cNvPr id="16" name="Rounded Rectangle 15"/>
          <p:cNvSpPr/>
          <p:nvPr/>
        </p:nvSpPr>
        <p:spPr>
          <a:xfrm>
            <a:off x="5133404" y="2098042"/>
            <a:ext cx="1222383" cy="112403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rgbClr val="000000"/>
                </a:solidFill>
                <a:latin typeface="Century Gothic" panose="020B0502020202020204" pitchFamily="34" charset="0"/>
              </a:rPr>
              <a:t>Revisit vocab 8.1.1.2 &amp; 7.3.2.3</a:t>
            </a:r>
          </a:p>
        </p:txBody>
      </p:sp>
      <p:graphicFrame>
        <p:nvGraphicFramePr>
          <p:cNvPr id="14" name="Table 12">
            <a:extLst>
              <a:ext uri="{FF2B5EF4-FFF2-40B4-BE49-F238E27FC236}">
                <a16:creationId xmlns:a16="http://schemas.microsoft.com/office/drawing/2014/main" id="{428982CE-3CD9-4849-8EE0-75E6D7CB7295}"/>
              </a:ext>
            </a:extLst>
          </p:cNvPr>
          <p:cNvGraphicFramePr>
            <a:graphicFrameLocks noGrp="1"/>
          </p:cNvGraphicFramePr>
          <p:nvPr>
            <p:extLst>
              <p:ext uri="{D42A27DB-BD31-4B8C-83A1-F6EECF244321}">
                <p14:modId xmlns:p14="http://schemas.microsoft.com/office/powerpoint/2010/main" val="1651483038"/>
              </p:ext>
            </p:extLst>
          </p:nvPr>
        </p:nvGraphicFramePr>
        <p:xfrm>
          <a:off x="692696" y="5675202"/>
          <a:ext cx="4361282" cy="2966720"/>
        </p:xfrm>
        <a:graphic>
          <a:graphicData uri="http://schemas.openxmlformats.org/drawingml/2006/table">
            <a:tbl>
              <a:tblPr firstRow="1" bandRow="1">
                <a:tableStyleId>{5940675A-B579-460E-94D1-54222C63F5DA}</a:tableStyleId>
              </a:tblPr>
              <a:tblGrid>
                <a:gridCol w="2016224">
                  <a:extLst>
                    <a:ext uri="{9D8B030D-6E8A-4147-A177-3AD203B41FA5}">
                      <a16:colId xmlns:a16="http://schemas.microsoft.com/office/drawing/2014/main" val="3554674559"/>
                    </a:ext>
                  </a:extLst>
                </a:gridCol>
                <a:gridCol w="2345058">
                  <a:extLst>
                    <a:ext uri="{9D8B030D-6E8A-4147-A177-3AD203B41FA5}">
                      <a16:colId xmlns:a16="http://schemas.microsoft.com/office/drawing/2014/main" val="1195216523"/>
                    </a:ext>
                  </a:extLst>
                </a:gridCol>
              </a:tblGrid>
              <a:tr h="370840">
                <a:tc>
                  <a:txBody>
                    <a:bodyPr/>
                    <a:lstStyle/>
                    <a:p>
                      <a:r>
                        <a:rPr lang="en-GB" sz="1600">
                          <a:latin typeface="Century Gothic" panose="020B0502020202020204" pitchFamily="34" charset="0"/>
                        </a:rPr>
                        <a:t>el </a:t>
                      </a:r>
                      <a:r>
                        <a:rPr lang="en-GB" sz="1600" err="1">
                          <a:latin typeface="Century Gothic" panose="020B0502020202020204" pitchFamily="34" charset="0"/>
                        </a:rPr>
                        <a:t>móvil</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mobile phone</a:t>
                      </a:r>
                    </a:p>
                  </a:txBody>
                  <a:tcPr/>
                </a:tc>
                <a:extLst>
                  <a:ext uri="{0D108BD9-81ED-4DB2-BD59-A6C34878D82A}">
                    <a16:rowId xmlns:a16="http://schemas.microsoft.com/office/drawing/2014/main" val="69844628"/>
                  </a:ext>
                </a:extLst>
              </a:tr>
              <a:tr h="370840">
                <a:tc>
                  <a:txBody>
                    <a:bodyPr/>
                    <a:lstStyle/>
                    <a:p>
                      <a:r>
                        <a:rPr lang="en-GB" sz="1600">
                          <a:latin typeface="Century Gothic" panose="020B0502020202020204" pitchFamily="34" charset="0"/>
                        </a:rPr>
                        <a:t>la </a:t>
                      </a:r>
                      <a:r>
                        <a:rPr lang="en-GB" sz="1600" err="1">
                          <a:latin typeface="Century Gothic" panose="020B0502020202020204" pitchFamily="34" charset="0"/>
                        </a:rPr>
                        <a:t>llave</a:t>
                      </a:r>
                      <a:r>
                        <a:rPr lang="en-GB" sz="1600">
                          <a:latin typeface="Century Gothic" panose="020B0502020202020204" pitchFamily="34" charset="0"/>
                        </a:rPr>
                        <a:t> </a:t>
                      </a:r>
                    </a:p>
                  </a:txBody>
                  <a:tcPr/>
                </a:tc>
                <a:tc>
                  <a:txBody>
                    <a:bodyPr/>
                    <a:lstStyle/>
                    <a:p>
                      <a:r>
                        <a:rPr lang="en-GB" sz="1600">
                          <a:latin typeface="Century Gothic" panose="020B0502020202020204" pitchFamily="34" charset="0"/>
                        </a:rPr>
                        <a:t>key</a:t>
                      </a:r>
                    </a:p>
                  </a:txBody>
                  <a:tcPr/>
                </a:tc>
                <a:extLst>
                  <a:ext uri="{0D108BD9-81ED-4DB2-BD59-A6C34878D82A}">
                    <a16:rowId xmlns:a16="http://schemas.microsoft.com/office/drawing/2014/main" val="4030748604"/>
                  </a:ext>
                </a:extLst>
              </a:tr>
              <a:tr h="370840">
                <a:tc>
                  <a:txBody>
                    <a:bodyPr/>
                    <a:lstStyle/>
                    <a:p>
                      <a:r>
                        <a:rPr lang="en-GB" sz="1600">
                          <a:latin typeface="Century Gothic" panose="020B0502020202020204" pitchFamily="34" charset="0"/>
                        </a:rPr>
                        <a:t>la </a:t>
                      </a:r>
                      <a:r>
                        <a:rPr lang="en-GB" sz="1600" err="1">
                          <a:latin typeface="Century Gothic" panose="020B0502020202020204" pitchFamily="34" charset="0"/>
                        </a:rPr>
                        <a:t>calle</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street</a:t>
                      </a:r>
                    </a:p>
                  </a:txBody>
                  <a:tcPr/>
                </a:tc>
                <a:extLst>
                  <a:ext uri="{0D108BD9-81ED-4DB2-BD59-A6C34878D82A}">
                    <a16:rowId xmlns:a16="http://schemas.microsoft.com/office/drawing/2014/main" val="1195379053"/>
                  </a:ext>
                </a:extLst>
              </a:tr>
              <a:tr h="370840">
                <a:tc>
                  <a:txBody>
                    <a:bodyPr/>
                    <a:lstStyle/>
                    <a:p>
                      <a:r>
                        <a:rPr lang="en-GB" sz="1600">
                          <a:latin typeface="Century Gothic" panose="020B0502020202020204" pitchFamily="34" charset="0"/>
                        </a:rPr>
                        <a:t>el </a:t>
                      </a:r>
                      <a:r>
                        <a:rPr lang="en-GB" sz="1600" err="1">
                          <a:latin typeface="Century Gothic" panose="020B0502020202020204" pitchFamily="34" charset="0"/>
                        </a:rPr>
                        <a:t>niño</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boy</a:t>
                      </a:r>
                    </a:p>
                  </a:txBody>
                  <a:tcPr/>
                </a:tc>
                <a:extLst>
                  <a:ext uri="{0D108BD9-81ED-4DB2-BD59-A6C34878D82A}">
                    <a16:rowId xmlns:a16="http://schemas.microsoft.com/office/drawing/2014/main" val="1097322050"/>
                  </a:ext>
                </a:extLst>
              </a:tr>
              <a:tr h="370840">
                <a:tc>
                  <a:txBody>
                    <a:bodyPr/>
                    <a:lstStyle/>
                    <a:p>
                      <a:r>
                        <a:rPr lang="en-GB" sz="1600" err="1">
                          <a:latin typeface="Century Gothic" panose="020B0502020202020204" pitchFamily="34" charset="0"/>
                        </a:rPr>
                        <a:t>perdido</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lost</a:t>
                      </a:r>
                    </a:p>
                  </a:txBody>
                  <a:tcPr/>
                </a:tc>
                <a:extLst>
                  <a:ext uri="{0D108BD9-81ED-4DB2-BD59-A6C34878D82A}">
                    <a16:rowId xmlns:a16="http://schemas.microsoft.com/office/drawing/2014/main" val="669851908"/>
                  </a:ext>
                </a:extLst>
              </a:tr>
              <a:tr h="370840">
                <a:tc>
                  <a:txBody>
                    <a:bodyPr/>
                    <a:lstStyle/>
                    <a:p>
                      <a:r>
                        <a:rPr lang="en-GB" sz="1600">
                          <a:latin typeface="Century Gothic" panose="020B0502020202020204" pitchFamily="34" charset="0"/>
                        </a:rPr>
                        <a:t>mi, mis</a:t>
                      </a:r>
                    </a:p>
                  </a:txBody>
                  <a:tcPr/>
                </a:tc>
                <a:tc>
                  <a:txBody>
                    <a:bodyPr/>
                    <a:lstStyle/>
                    <a:p>
                      <a:r>
                        <a:rPr lang="en-GB" sz="1600">
                          <a:latin typeface="Century Gothic" panose="020B0502020202020204" pitchFamily="34" charset="0"/>
                        </a:rPr>
                        <a:t>my (singular/plural)</a:t>
                      </a:r>
                    </a:p>
                  </a:txBody>
                  <a:tcPr/>
                </a:tc>
                <a:extLst>
                  <a:ext uri="{0D108BD9-81ED-4DB2-BD59-A6C34878D82A}">
                    <a16:rowId xmlns:a16="http://schemas.microsoft.com/office/drawing/2014/main" val="2055483952"/>
                  </a:ext>
                </a:extLst>
              </a:tr>
              <a:tr h="370840">
                <a:tc>
                  <a:txBody>
                    <a:bodyPr/>
                    <a:lstStyle/>
                    <a:p>
                      <a:r>
                        <a:rPr lang="en-GB" sz="1600" err="1">
                          <a:latin typeface="Century Gothic" panose="020B0502020202020204" pitchFamily="34" charset="0"/>
                        </a:rPr>
                        <a:t>tu</a:t>
                      </a:r>
                      <a:r>
                        <a:rPr lang="en-GB" sz="1600">
                          <a:latin typeface="Century Gothic" panose="020B0502020202020204" pitchFamily="34" charset="0"/>
                        </a:rPr>
                        <a:t>, </a:t>
                      </a:r>
                      <a:r>
                        <a:rPr lang="en-GB" sz="1600" err="1">
                          <a:latin typeface="Century Gothic" panose="020B0502020202020204" pitchFamily="34" charset="0"/>
                        </a:rPr>
                        <a:t>tus</a:t>
                      </a:r>
                      <a:endParaRPr lang="en-GB" sz="160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latin typeface="Century Gothic" panose="020B0502020202020204" pitchFamily="34" charset="0"/>
                        </a:rPr>
                        <a:t>your (singular/plural)</a:t>
                      </a:r>
                    </a:p>
                  </a:txBody>
                  <a:tcPr/>
                </a:tc>
                <a:extLst>
                  <a:ext uri="{0D108BD9-81ED-4DB2-BD59-A6C34878D82A}">
                    <a16:rowId xmlns:a16="http://schemas.microsoft.com/office/drawing/2014/main" val="727898345"/>
                  </a:ext>
                </a:extLst>
              </a:tr>
              <a:tr h="370840">
                <a:tc>
                  <a:txBody>
                    <a:bodyPr/>
                    <a:lstStyle/>
                    <a:p>
                      <a:r>
                        <a:rPr lang="en-GB" sz="1600" err="1">
                          <a:latin typeface="Century Gothic" panose="020B0502020202020204" pitchFamily="34" charset="0"/>
                        </a:rPr>
                        <a:t>completamente</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completely</a:t>
                      </a:r>
                    </a:p>
                  </a:txBody>
                  <a:tcPr/>
                </a:tc>
                <a:extLst>
                  <a:ext uri="{0D108BD9-81ED-4DB2-BD59-A6C34878D82A}">
                    <a16:rowId xmlns:a16="http://schemas.microsoft.com/office/drawing/2014/main" val="162854960"/>
                  </a:ext>
                </a:extLst>
              </a:tr>
            </a:tbl>
          </a:graphicData>
        </a:graphic>
      </p:graphicFrame>
      <p:sp>
        <p:nvSpPr>
          <p:cNvPr id="18" name="Rectangle 17">
            <a:extLst>
              <a:ext uri="{FF2B5EF4-FFF2-40B4-BE49-F238E27FC236}">
                <a16:creationId xmlns:a16="http://schemas.microsoft.com/office/drawing/2014/main" id="{187D3DE4-1B8E-4EF9-A0F4-FAE19AE97A2E}"/>
              </a:ext>
            </a:extLst>
          </p:cNvPr>
          <p:cNvSpPr/>
          <p:nvPr/>
        </p:nvSpPr>
        <p:spPr>
          <a:xfrm>
            <a:off x="4581128" y="5120725"/>
            <a:ext cx="2088000"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rgbClr val="000000"/>
                </a:solidFill>
                <a:latin typeface="Century Gothic" panose="020B0502020202020204" pitchFamily="34" charset="0"/>
              </a:rPr>
              <a:t>Vocabulario</a:t>
            </a:r>
            <a:r>
              <a:rPr lang="en-GB">
                <a:solidFill>
                  <a:srgbClr val="000000"/>
                </a:solidFill>
                <a:latin typeface="Century Gothic" panose="020B0502020202020204" pitchFamily="34" charset="0"/>
              </a:rPr>
              <a:t> </a:t>
            </a:r>
            <a:r>
              <a:rPr lang="en-GB" err="1">
                <a:solidFill>
                  <a:srgbClr val="000000"/>
                </a:solidFill>
                <a:latin typeface="Century Gothic" panose="020B0502020202020204" pitchFamily="34" charset="0"/>
              </a:rPr>
              <a:t>útil</a:t>
            </a:r>
            <a:endParaRPr lang="en-GB">
              <a:solidFill>
                <a:srgbClr val="000000"/>
              </a:solidFill>
              <a:latin typeface="Century Gothic" panose="020B0502020202020204" pitchFamily="34"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4212485667"/>
              </p:ext>
            </p:extLst>
          </p:nvPr>
        </p:nvGraphicFramePr>
        <p:xfrm>
          <a:off x="-67417" y="5652970"/>
          <a:ext cx="760113" cy="2966720"/>
        </p:xfrm>
        <a:graphic>
          <a:graphicData uri="http://schemas.openxmlformats.org/drawingml/2006/table">
            <a:tbl>
              <a:tblPr firstRow="1" bandRow="1">
                <a:tableStyleId>{5940675A-B579-460E-94D1-54222C63F5DA}</a:tableStyleId>
              </a:tblPr>
              <a:tblGrid>
                <a:gridCol w="760113">
                  <a:extLst>
                    <a:ext uri="{9D8B030D-6E8A-4147-A177-3AD203B41FA5}">
                      <a16:colId xmlns:a16="http://schemas.microsoft.com/office/drawing/2014/main" val="20000"/>
                    </a:ext>
                  </a:extLst>
                </a:gridCol>
              </a:tblGrid>
              <a:tr h="370840">
                <a:tc>
                  <a:txBody>
                    <a:bodyPr/>
                    <a:lstStyle/>
                    <a:p>
                      <a:pPr algn="ctr"/>
                      <a:r>
                        <a:rPr lang="en-GB" sz="16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r>
                        <a:rPr lang="en-GB" sz="16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ctr"/>
                      <a:r>
                        <a:rPr lang="en-GB" sz="1600" i="1">
                          <a:latin typeface="Century Gothic" panose="020B0502020202020204" pitchFamily="34" charset="0"/>
                        </a:rPr>
                        <a:t>n</a:t>
                      </a:r>
                      <a:r>
                        <a:rPr lang="en-GB" sz="1600" i="1" baseline="0">
                          <a:latin typeface="Century Gothic" panose="020B0502020202020204" pitchFamily="34" charset="0"/>
                        </a:rPr>
                        <a:t>f</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algn="ctr"/>
                      <a:r>
                        <a:rPr lang="en-GB" sz="16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pPr algn="ctr"/>
                      <a:r>
                        <a:rPr lang="en-GB" sz="1600" i="1" err="1">
                          <a:latin typeface="Century Gothic" panose="020B0502020202020204" pitchFamily="34" charset="0"/>
                        </a:rPr>
                        <a:t>adj</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pPr algn="ctr"/>
                      <a:r>
                        <a:rPr lang="en-GB" sz="1600" i="1" err="1">
                          <a:latin typeface="Century Gothic" panose="020B0502020202020204" pitchFamily="34" charset="0"/>
                        </a:rPr>
                        <a:t>adj</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pPr algn="ctr"/>
                      <a:r>
                        <a:rPr lang="en-GB" sz="1600" i="1" err="1">
                          <a:latin typeface="Century Gothic" panose="020B0502020202020204" pitchFamily="34" charset="0"/>
                        </a:rPr>
                        <a:t>adj</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pPr algn="ctr"/>
                      <a:r>
                        <a:rPr lang="en-GB" sz="1600" i="1" err="1">
                          <a:latin typeface="Century Gothic" panose="020B0502020202020204" pitchFamily="34" charset="0"/>
                        </a:rPr>
                        <a:t>adv</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20" name="Llamada rectangular redondeada 2">
            <a:extLst>
              <a:ext uri="{FF2B5EF4-FFF2-40B4-BE49-F238E27FC236}">
                <a16:creationId xmlns:a16="http://schemas.microsoft.com/office/drawing/2014/main" id="{0AA04EEE-AC40-B947-91E4-5A5E3D44C3FD}"/>
              </a:ext>
            </a:extLst>
          </p:cNvPr>
          <p:cNvSpPr/>
          <p:nvPr/>
        </p:nvSpPr>
        <p:spPr>
          <a:xfrm>
            <a:off x="4581128" y="3483772"/>
            <a:ext cx="2222133" cy="1391308"/>
          </a:xfrm>
          <a:prstGeom prst="wedgeRoundRectCallout">
            <a:avLst>
              <a:gd name="adj1" fmla="val -91891"/>
              <a:gd name="adj2" fmla="val -66834"/>
              <a:gd name="adj3" fmla="val 16667"/>
            </a:avLst>
          </a:prstGeom>
          <a:solidFill>
            <a:srgbClr val="FBF0D5"/>
          </a:solidFill>
          <a:ln>
            <a:solidFill>
              <a:srgbClr val="FF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04070C"/>
                </a:solidFill>
                <a:latin typeface="Century Gothic" panose="020B0502020202020204" pitchFamily="34" charset="0"/>
              </a:rPr>
              <a:t>Want to say </a:t>
            </a:r>
          </a:p>
          <a:p>
            <a:pPr algn="ctr"/>
            <a:r>
              <a:rPr lang="en-GB" sz="1600">
                <a:solidFill>
                  <a:srgbClr val="04070C"/>
                </a:solidFill>
                <a:latin typeface="Century Gothic" panose="020B0502020202020204" pitchFamily="34" charset="0"/>
              </a:rPr>
              <a:t>‘</a:t>
            </a:r>
            <a:r>
              <a:rPr lang="en-GB" sz="1600" b="1">
                <a:solidFill>
                  <a:srgbClr val="04070C"/>
                </a:solidFill>
                <a:latin typeface="Century Gothic" panose="020B0502020202020204" pitchFamily="34" charset="0"/>
              </a:rPr>
              <a:t>to go on a trip</a:t>
            </a:r>
            <a:r>
              <a:rPr lang="en-GB" sz="1600">
                <a:solidFill>
                  <a:srgbClr val="04070C"/>
                </a:solidFill>
                <a:latin typeface="Century Gothic" panose="020B0502020202020204" pitchFamily="34" charset="0"/>
              </a:rPr>
              <a:t>’? Use ‘hacer un viaje’.</a:t>
            </a:r>
          </a:p>
        </p:txBody>
      </p:sp>
      <p:sp>
        <p:nvSpPr>
          <p:cNvPr id="21" name="Llamada rectangular redondeada 2">
            <a:extLst>
              <a:ext uri="{FF2B5EF4-FFF2-40B4-BE49-F238E27FC236}">
                <a16:creationId xmlns:a16="http://schemas.microsoft.com/office/drawing/2014/main" id="{0AA04EEE-AC40-B947-91E4-5A5E3D44C3FD}"/>
              </a:ext>
            </a:extLst>
          </p:cNvPr>
          <p:cNvSpPr/>
          <p:nvPr/>
        </p:nvSpPr>
        <p:spPr>
          <a:xfrm>
            <a:off x="1278106" y="4824088"/>
            <a:ext cx="2900425" cy="755723"/>
          </a:xfrm>
          <a:prstGeom prst="wedgeRoundRectCallout">
            <a:avLst>
              <a:gd name="adj1" fmla="val -37025"/>
              <a:gd name="adj2" fmla="val -71699"/>
              <a:gd name="adj3" fmla="val 16667"/>
            </a:avLst>
          </a:prstGeom>
          <a:solidFill>
            <a:srgbClr val="FBF0D5"/>
          </a:solidFill>
          <a:ln>
            <a:solidFill>
              <a:srgbClr val="FF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04070C"/>
                </a:solidFill>
                <a:latin typeface="Century Gothic" panose="020B0502020202020204" pitchFamily="34" charset="0"/>
              </a:rPr>
              <a:t>Use ‘</a:t>
            </a:r>
            <a:r>
              <a:rPr lang="en-GB" sz="1600" b="1">
                <a:solidFill>
                  <a:srgbClr val="04070C"/>
                </a:solidFill>
                <a:latin typeface="Century Gothic" panose="020B0502020202020204" pitchFamily="34" charset="0"/>
              </a:rPr>
              <a:t>mientras que</a:t>
            </a:r>
            <a:r>
              <a:rPr lang="en-GB" sz="1600">
                <a:solidFill>
                  <a:srgbClr val="04070C"/>
                </a:solidFill>
                <a:latin typeface="Century Gothic" panose="020B0502020202020204" pitchFamily="34" charset="0"/>
              </a:rPr>
              <a:t>’ to contrast two things.</a:t>
            </a:r>
          </a:p>
        </p:txBody>
      </p:sp>
      <p:pic>
        <p:nvPicPr>
          <p:cNvPr id="6146" name="Picture 2" descr="transparent background phone clipart&#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1433" y="5961264"/>
            <a:ext cx="1356945" cy="95217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unch Of Keys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1433" y="7304310"/>
            <a:ext cx="1122531" cy="900519"/>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15</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1784" y="851052"/>
            <a:ext cx="1149414" cy="1149414"/>
          </a:xfrm>
          <a:prstGeom prst="rect">
            <a:avLst/>
          </a:prstGeom>
        </p:spPr>
      </p:pic>
    </p:spTree>
    <p:extLst>
      <p:ext uri="{BB962C8B-B14F-4D97-AF65-F5344CB8AC3E}">
        <p14:creationId xmlns:p14="http://schemas.microsoft.com/office/powerpoint/2010/main" val="1064033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2" name="Title 1">
            <a:extLst>
              <a:ext uri="{FF2B5EF4-FFF2-40B4-BE49-F238E27FC236}">
                <a16:creationId xmlns:a16="http://schemas.microsoft.com/office/drawing/2014/main" id="{49B471E9-9CF0-5249-ADF5-C11BCACBFEE0}"/>
              </a:ext>
            </a:extLst>
          </p:cNvPr>
          <p:cNvSpPr>
            <a:spLocks noGrp="1"/>
          </p:cNvSpPr>
          <p:nvPr>
            <p:ph type="title"/>
          </p:nvPr>
        </p:nvSpPr>
        <p:spPr>
          <a:xfrm>
            <a:off x="191497" y="182790"/>
            <a:ext cx="1997108" cy="362947"/>
          </a:xfrm>
        </p:spPr>
        <p:txBody>
          <a:bodyPr/>
          <a:lstStyle/>
          <a:p>
            <a:r>
              <a:rPr lang="en-GB" sz="2000" b="1">
                <a:solidFill>
                  <a:srgbClr val="FFFFFF"/>
                </a:solidFill>
                <a:latin typeface="Century Gothic" panose="020B0502020202020204" pitchFamily="34" charset="0"/>
              </a:rPr>
              <a:t>T1.1 Semana 6</a:t>
            </a:r>
            <a:endParaRPr lang="en-US" sz="2000"/>
          </a:p>
        </p:txBody>
      </p:sp>
      <p:sp>
        <p:nvSpPr>
          <p:cNvPr id="26" name="Rectangle 25">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latin typeface="Century Gothic" panose="020B0502020202020204" pitchFamily="34" charset="0"/>
              </a:rPr>
              <a:t>Gramática</a:t>
            </a:r>
          </a:p>
        </p:txBody>
      </p:sp>
      <p:graphicFrame>
        <p:nvGraphicFramePr>
          <p:cNvPr id="5" name="Table 4"/>
          <p:cNvGraphicFramePr>
            <a:graphicFrameLocks noGrp="1"/>
          </p:cNvGraphicFramePr>
          <p:nvPr>
            <p:extLst>
              <p:ext uri="{D42A27DB-BD31-4B8C-83A1-F6EECF244321}">
                <p14:modId xmlns:p14="http://schemas.microsoft.com/office/powerpoint/2010/main" val="1954021605"/>
              </p:ext>
            </p:extLst>
          </p:nvPr>
        </p:nvGraphicFramePr>
        <p:xfrm>
          <a:off x="191497" y="1339573"/>
          <a:ext cx="4050526" cy="670560"/>
        </p:xfrm>
        <a:graphic>
          <a:graphicData uri="http://schemas.openxmlformats.org/drawingml/2006/table">
            <a:tbl>
              <a:tblPr firstRow="1" bandRow="1">
                <a:tableStyleId>{5940675A-B579-460E-94D1-54222C63F5DA}</a:tableStyleId>
              </a:tblPr>
              <a:tblGrid>
                <a:gridCol w="1306957">
                  <a:extLst>
                    <a:ext uri="{9D8B030D-6E8A-4147-A177-3AD203B41FA5}">
                      <a16:colId xmlns:a16="http://schemas.microsoft.com/office/drawing/2014/main" val="4073997550"/>
                    </a:ext>
                  </a:extLst>
                </a:gridCol>
                <a:gridCol w="2743569">
                  <a:extLst>
                    <a:ext uri="{9D8B030D-6E8A-4147-A177-3AD203B41FA5}">
                      <a16:colId xmlns:a16="http://schemas.microsoft.com/office/drawing/2014/main" val="2421880477"/>
                    </a:ext>
                  </a:extLst>
                </a:gridCol>
              </a:tblGrid>
              <a:tr h="283857">
                <a:tc>
                  <a:txBody>
                    <a:bodyPr/>
                    <a:lstStyle/>
                    <a:p>
                      <a:r>
                        <a:rPr lang="en-GB" sz="1600" err="1">
                          <a:latin typeface="Century Gothic" panose="020B0502020202020204" pitchFamily="34" charset="0"/>
                        </a:rPr>
                        <a:t>podemos</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we can, we are able to</a:t>
                      </a:r>
                    </a:p>
                  </a:txBody>
                  <a:tcPr/>
                </a:tc>
                <a:extLst>
                  <a:ext uri="{0D108BD9-81ED-4DB2-BD59-A6C34878D82A}">
                    <a16:rowId xmlns:a16="http://schemas.microsoft.com/office/drawing/2014/main" val="1500717358"/>
                  </a:ext>
                </a:extLst>
              </a:tr>
              <a:tr h="283857">
                <a:tc>
                  <a:txBody>
                    <a:bodyPr/>
                    <a:lstStyle/>
                    <a:p>
                      <a:r>
                        <a:rPr lang="en-GB" sz="1600" err="1">
                          <a:latin typeface="Century Gothic" panose="020B0502020202020204" pitchFamily="34" charset="0"/>
                        </a:rPr>
                        <a:t>debemos</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we must, we have</a:t>
                      </a:r>
                      <a:r>
                        <a:rPr lang="en-GB" sz="1600" baseline="0">
                          <a:latin typeface="Century Gothic" panose="020B0502020202020204" pitchFamily="34" charset="0"/>
                        </a:rPr>
                        <a:t> to</a:t>
                      </a:r>
                      <a:endParaRPr lang="en-GB" sz="1600">
                        <a:latin typeface="Century Gothic" panose="020B0502020202020204" pitchFamily="34" charset="0"/>
                      </a:endParaRPr>
                    </a:p>
                  </a:txBody>
                  <a:tcPr/>
                </a:tc>
                <a:extLst>
                  <a:ext uri="{0D108BD9-81ED-4DB2-BD59-A6C34878D82A}">
                    <a16:rowId xmlns:a16="http://schemas.microsoft.com/office/drawing/2014/main" val="1146896658"/>
                  </a:ext>
                </a:extLst>
              </a:tr>
            </a:tbl>
          </a:graphicData>
        </a:graphic>
      </p:graphicFrame>
      <p:sp>
        <p:nvSpPr>
          <p:cNvPr id="15" name="Rectangle 14">
            <a:extLst>
              <a:ext uri="{FF2B5EF4-FFF2-40B4-BE49-F238E27FC236}">
                <a16:creationId xmlns:a16="http://schemas.microsoft.com/office/drawing/2014/main" id="{9A4F3F10-86D2-4D29-814A-E6C047271EEA}"/>
              </a:ext>
            </a:extLst>
          </p:cNvPr>
          <p:cNvSpPr/>
          <p:nvPr/>
        </p:nvSpPr>
        <p:spPr>
          <a:xfrm>
            <a:off x="145813" y="644090"/>
            <a:ext cx="6397573" cy="584775"/>
          </a:xfrm>
          <a:prstGeom prst="rect">
            <a:avLst/>
          </a:prstGeom>
        </p:spPr>
        <p:txBody>
          <a:bodyPr wrap="square">
            <a:spAutoFit/>
          </a:bodyPr>
          <a:lstStyle/>
          <a:p>
            <a:pPr lvl="0"/>
            <a:r>
              <a:rPr lang="en-GB" sz="1600">
                <a:solidFill>
                  <a:srgbClr val="000000"/>
                </a:solidFill>
                <a:latin typeface="Century Gothic" panose="020B0502020202020204" pitchFamily="34" charset="0"/>
              </a:rPr>
              <a:t>To mean ‘we’ with the verbs ‘</a:t>
            </a:r>
            <a:r>
              <a:rPr lang="en-GB" sz="1600" err="1">
                <a:solidFill>
                  <a:srgbClr val="000000"/>
                </a:solidFill>
                <a:latin typeface="Century Gothic" panose="020B0502020202020204" pitchFamily="34" charset="0"/>
              </a:rPr>
              <a:t>poder</a:t>
            </a:r>
            <a:r>
              <a:rPr lang="en-GB" sz="1600">
                <a:solidFill>
                  <a:srgbClr val="000000"/>
                </a:solidFill>
                <a:latin typeface="Century Gothic" panose="020B0502020202020204" pitchFamily="34" charset="0"/>
              </a:rPr>
              <a:t>’ (can, to be able to) and ‘</a:t>
            </a:r>
            <a:r>
              <a:rPr lang="en-GB" sz="1600" err="1">
                <a:solidFill>
                  <a:srgbClr val="000000"/>
                </a:solidFill>
                <a:latin typeface="Century Gothic" panose="020B0502020202020204" pitchFamily="34" charset="0"/>
              </a:rPr>
              <a:t>deber</a:t>
            </a:r>
            <a:r>
              <a:rPr lang="en-GB" sz="1600">
                <a:solidFill>
                  <a:srgbClr val="000000"/>
                </a:solidFill>
                <a:latin typeface="Century Gothic" panose="020B0502020202020204" pitchFamily="34" charset="0"/>
              </a:rPr>
              <a:t>’ (must, to have to), use the </a:t>
            </a:r>
            <a:r>
              <a:rPr lang="en-GB" sz="1600" b="1">
                <a:solidFill>
                  <a:srgbClr val="000000"/>
                </a:solidFill>
                <a:latin typeface="Century Gothic" panose="020B0502020202020204" pitchFamily="34" charset="0"/>
              </a:rPr>
              <a:t>–emos </a:t>
            </a:r>
            <a:r>
              <a:rPr lang="en-GB" sz="1600">
                <a:solidFill>
                  <a:srgbClr val="000000"/>
                </a:solidFill>
                <a:latin typeface="Century Gothic" panose="020B0502020202020204" pitchFamily="34" charset="0"/>
              </a:rPr>
              <a:t>ending.</a:t>
            </a:r>
          </a:p>
        </p:txBody>
      </p:sp>
      <p:sp>
        <p:nvSpPr>
          <p:cNvPr id="16" name="Llamada rectangular redondeada 2">
            <a:extLst>
              <a:ext uri="{FF2B5EF4-FFF2-40B4-BE49-F238E27FC236}">
                <a16:creationId xmlns:a16="http://schemas.microsoft.com/office/drawing/2014/main" id="{0AA04EEE-AC40-B947-91E4-5A5E3D44C3FD}"/>
              </a:ext>
            </a:extLst>
          </p:cNvPr>
          <p:cNvSpPr/>
          <p:nvPr/>
        </p:nvSpPr>
        <p:spPr>
          <a:xfrm>
            <a:off x="4641045" y="1230234"/>
            <a:ext cx="1902341" cy="911608"/>
          </a:xfrm>
          <a:prstGeom prst="wedgeRoundRectCallout">
            <a:avLst>
              <a:gd name="adj1" fmla="val -66872"/>
              <a:gd name="adj2" fmla="val -3205"/>
              <a:gd name="adj3" fmla="val 16667"/>
            </a:avLst>
          </a:prstGeom>
          <a:solidFill>
            <a:srgbClr val="FBF0D5"/>
          </a:solidFill>
          <a:ln>
            <a:solidFill>
              <a:srgbClr val="FF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kern="0">
                <a:solidFill>
                  <a:srgbClr val="203864"/>
                </a:solidFill>
                <a:latin typeface="Century Gothic" panose="020B0502020202020204" pitchFamily="34" charset="0"/>
              </a:rPr>
              <a:t>Use an </a:t>
            </a:r>
            <a:r>
              <a:rPr lang="en-GB" sz="1600" b="1" kern="0">
                <a:solidFill>
                  <a:srgbClr val="203864"/>
                </a:solidFill>
                <a:latin typeface="Century Gothic" panose="020B0502020202020204" pitchFamily="34" charset="0"/>
              </a:rPr>
              <a:t>infinitive</a:t>
            </a:r>
            <a:r>
              <a:rPr lang="en-GB" sz="1600" kern="0">
                <a:solidFill>
                  <a:srgbClr val="203864"/>
                </a:solidFill>
                <a:latin typeface="Century Gothic" panose="020B0502020202020204" pitchFamily="34" charset="0"/>
              </a:rPr>
              <a:t> after both of these verbs.</a:t>
            </a:r>
          </a:p>
        </p:txBody>
      </p:sp>
      <p:sp>
        <p:nvSpPr>
          <p:cNvPr id="17" name="Rectangle 16">
            <a:extLst>
              <a:ext uri="{FF2B5EF4-FFF2-40B4-BE49-F238E27FC236}">
                <a16:creationId xmlns:a16="http://schemas.microsoft.com/office/drawing/2014/main" id="{9A4F3F10-86D2-4D29-814A-E6C047271EEA}"/>
              </a:ext>
            </a:extLst>
          </p:cNvPr>
          <p:cNvSpPr/>
          <p:nvPr/>
        </p:nvSpPr>
        <p:spPr>
          <a:xfrm>
            <a:off x="150115" y="2177131"/>
            <a:ext cx="3058107" cy="338554"/>
          </a:xfrm>
          <a:prstGeom prst="rect">
            <a:avLst/>
          </a:prstGeom>
        </p:spPr>
        <p:txBody>
          <a:bodyPr wrap="square">
            <a:spAutoFit/>
          </a:bodyPr>
          <a:lstStyle/>
          <a:p>
            <a:pPr lvl="0"/>
            <a:r>
              <a:rPr lang="en-GB" sz="1600" err="1">
                <a:solidFill>
                  <a:srgbClr val="000000"/>
                </a:solidFill>
                <a:latin typeface="Century Gothic" panose="020B0502020202020204" pitchFamily="34" charset="0"/>
              </a:rPr>
              <a:t>Podemos</a:t>
            </a:r>
            <a:r>
              <a:rPr lang="en-GB" sz="1600">
                <a:solidFill>
                  <a:srgbClr val="000000"/>
                </a:solidFill>
                <a:latin typeface="Century Gothic" panose="020B0502020202020204" pitchFamily="34" charset="0"/>
              </a:rPr>
              <a:t> </a:t>
            </a:r>
            <a:r>
              <a:rPr lang="en-GB" sz="1600" err="1">
                <a:solidFill>
                  <a:srgbClr val="000000"/>
                </a:solidFill>
                <a:latin typeface="Century Gothic" panose="020B0502020202020204" pitchFamily="34" charset="0"/>
              </a:rPr>
              <a:t>aprender</a:t>
            </a:r>
            <a:r>
              <a:rPr lang="en-GB" sz="1600">
                <a:solidFill>
                  <a:srgbClr val="000000"/>
                </a:solidFill>
                <a:latin typeface="Century Gothic" panose="020B0502020202020204" pitchFamily="34" charset="0"/>
              </a:rPr>
              <a:t> </a:t>
            </a:r>
            <a:r>
              <a:rPr lang="en-GB" sz="1600" err="1">
                <a:solidFill>
                  <a:srgbClr val="000000"/>
                </a:solidFill>
                <a:latin typeface="Century Gothic" panose="020B0502020202020204" pitchFamily="34" charset="0"/>
              </a:rPr>
              <a:t>alemán</a:t>
            </a:r>
            <a:r>
              <a:rPr lang="en-GB" sz="1600">
                <a:solidFill>
                  <a:srgbClr val="000000"/>
                </a:solidFill>
                <a:latin typeface="Century Gothic" panose="020B0502020202020204" pitchFamily="34" charset="0"/>
              </a:rPr>
              <a:t>.</a:t>
            </a:r>
          </a:p>
        </p:txBody>
      </p:sp>
      <p:sp>
        <p:nvSpPr>
          <p:cNvPr id="18" name="Rectangle 17">
            <a:extLst>
              <a:ext uri="{FF2B5EF4-FFF2-40B4-BE49-F238E27FC236}">
                <a16:creationId xmlns:a16="http://schemas.microsoft.com/office/drawing/2014/main" id="{9A4F3F10-86D2-4D29-814A-E6C047271EEA}"/>
              </a:ext>
            </a:extLst>
          </p:cNvPr>
          <p:cNvSpPr/>
          <p:nvPr/>
        </p:nvSpPr>
        <p:spPr>
          <a:xfrm>
            <a:off x="150115" y="2545336"/>
            <a:ext cx="3058107" cy="338554"/>
          </a:xfrm>
          <a:prstGeom prst="rect">
            <a:avLst/>
          </a:prstGeom>
        </p:spPr>
        <p:txBody>
          <a:bodyPr wrap="square">
            <a:spAutoFit/>
          </a:bodyPr>
          <a:lstStyle/>
          <a:p>
            <a:pPr lvl="0"/>
            <a:r>
              <a:rPr lang="en-GB" sz="1600" err="1">
                <a:solidFill>
                  <a:srgbClr val="000000"/>
                </a:solidFill>
                <a:latin typeface="Century Gothic" panose="020B0502020202020204" pitchFamily="34" charset="0"/>
              </a:rPr>
              <a:t>Debemos</a:t>
            </a:r>
            <a:r>
              <a:rPr lang="en-GB" sz="1600">
                <a:solidFill>
                  <a:srgbClr val="000000"/>
                </a:solidFill>
                <a:latin typeface="Century Gothic" panose="020B0502020202020204" pitchFamily="34" charset="0"/>
              </a:rPr>
              <a:t> </a:t>
            </a:r>
            <a:r>
              <a:rPr lang="en-GB" sz="1600" err="1">
                <a:solidFill>
                  <a:srgbClr val="000000"/>
                </a:solidFill>
                <a:latin typeface="Century Gothic" panose="020B0502020202020204" pitchFamily="34" charset="0"/>
              </a:rPr>
              <a:t>trabajar</a:t>
            </a:r>
            <a:r>
              <a:rPr lang="en-GB" sz="1600">
                <a:solidFill>
                  <a:srgbClr val="000000"/>
                </a:solidFill>
                <a:latin typeface="Century Gothic" panose="020B0502020202020204" pitchFamily="34" charset="0"/>
              </a:rPr>
              <a:t> </a:t>
            </a:r>
            <a:r>
              <a:rPr lang="en-GB" sz="1600" err="1">
                <a:solidFill>
                  <a:srgbClr val="000000"/>
                </a:solidFill>
                <a:latin typeface="Century Gothic" panose="020B0502020202020204" pitchFamily="34" charset="0"/>
              </a:rPr>
              <a:t>juntos</a:t>
            </a:r>
            <a:r>
              <a:rPr lang="en-GB" sz="1600">
                <a:solidFill>
                  <a:srgbClr val="000000"/>
                </a:solidFill>
                <a:latin typeface="Century Gothic" panose="020B0502020202020204" pitchFamily="34" charset="0"/>
              </a:rPr>
              <a:t>.</a:t>
            </a:r>
          </a:p>
        </p:txBody>
      </p:sp>
      <p:sp>
        <p:nvSpPr>
          <p:cNvPr id="19" name="Rectangle 18">
            <a:extLst>
              <a:ext uri="{FF2B5EF4-FFF2-40B4-BE49-F238E27FC236}">
                <a16:creationId xmlns:a16="http://schemas.microsoft.com/office/drawing/2014/main" id="{9A4F3F10-86D2-4D29-814A-E6C047271EEA}"/>
              </a:ext>
            </a:extLst>
          </p:cNvPr>
          <p:cNvSpPr/>
          <p:nvPr/>
        </p:nvSpPr>
        <p:spPr>
          <a:xfrm>
            <a:off x="3315098" y="2177131"/>
            <a:ext cx="3058107" cy="338554"/>
          </a:xfrm>
          <a:prstGeom prst="rect">
            <a:avLst/>
          </a:prstGeom>
        </p:spPr>
        <p:txBody>
          <a:bodyPr wrap="square">
            <a:spAutoFit/>
          </a:bodyPr>
          <a:lstStyle/>
          <a:p>
            <a:pPr lvl="0"/>
            <a:r>
              <a:rPr lang="en-GB" sz="1600" i="1">
                <a:solidFill>
                  <a:srgbClr val="000000"/>
                </a:solidFill>
                <a:latin typeface="Century Gothic" panose="020B0502020202020204" pitchFamily="34" charset="0"/>
              </a:rPr>
              <a:t>We can learn German.</a:t>
            </a:r>
          </a:p>
        </p:txBody>
      </p:sp>
      <p:sp>
        <p:nvSpPr>
          <p:cNvPr id="20" name="Rectangle 19">
            <a:extLst>
              <a:ext uri="{FF2B5EF4-FFF2-40B4-BE49-F238E27FC236}">
                <a16:creationId xmlns:a16="http://schemas.microsoft.com/office/drawing/2014/main" id="{9A4F3F10-86D2-4D29-814A-E6C047271EEA}"/>
              </a:ext>
            </a:extLst>
          </p:cNvPr>
          <p:cNvSpPr/>
          <p:nvPr/>
        </p:nvSpPr>
        <p:spPr>
          <a:xfrm>
            <a:off x="3336561" y="2584182"/>
            <a:ext cx="3544121" cy="338554"/>
          </a:xfrm>
          <a:prstGeom prst="rect">
            <a:avLst/>
          </a:prstGeom>
        </p:spPr>
        <p:txBody>
          <a:bodyPr wrap="square">
            <a:spAutoFit/>
          </a:bodyPr>
          <a:lstStyle/>
          <a:p>
            <a:pPr lvl="0"/>
            <a:r>
              <a:rPr lang="en-GB" sz="1600" i="1">
                <a:solidFill>
                  <a:srgbClr val="000000"/>
                </a:solidFill>
                <a:latin typeface="Century Gothic" panose="020B0502020202020204" pitchFamily="34" charset="0"/>
              </a:rPr>
              <a:t>We must / have to work together.</a:t>
            </a:r>
          </a:p>
        </p:txBody>
      </p:sp>
      <p:sp>
        <p:nvSpPr>
          <p:cNvPr id="21" name="Content Placeholder 2"/>
          <p:cNvSpPr txBox="1">
            <a:spLocks/>
          </p:cNvSpPr>
          <p:nvPr/>
        </p:nvSpPr>
        <p:spPr>
          <a:xfrm>
            <a:off x="213896" y="3014192"/>
            <a:ext cx="6496979" cy="437416"/>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1600">
                <a:solidFill>
                  <a:srgbClr val="000000"/>
                </a:solidFill>
              </a:rPr>
              <a:t>Remember that ‘poder’ is also used for </a:t>
            </a:r>
            <a:r>
              <a:rPr lang="en-GB" sz="1600" b="1">
                <a:solidFill>
                  <a:srgbClr val="000000"/>
                </a:solidFill>
              </a:rPr>
              <a:t>requests</a:t>
            </a:r>
            <a:r>
              <a:rPr lang="en-GB" sz="1600">
                <a:solidFill>
                  <a:srgbClr val="000000"/>
                </a:solidFill>
              </a:rPr>
              <a:t>.</a:t>
            </a:r>
          </a:p>
        </p:txBody>
      </p:sp>
      <p:sp>
        <p:nvSpPr>
          <p:cNvPr id="6" name="Rectangle 5"/>
          <p:cNvSpPr/>
          <p:nvPr/>
        </p:nvSpPr>
        <p:spPr>
          <a:xfrm>
            <a:off x="74532" y="3559291"/>
            <a:ext cx="3912533" cy="338554"/>
          </a:xfrm>
          <a:prstGeom prst="rect">
            <a:avLst/>
          </a:prstGeom>
        </p:spPr>
        <p:txBody>
          <a:bodyPr wrap="square">
            <a:spAutoFit/>
          </a:bodyPr>
          <a:lstStyle/>
          <a:p>
            <a:pPr algn="ctr"/>
            <a:r>
              <a:rPr lang="en-GB" sz="1600">
                <a:solidFill>
                  <a:schemeClr val="tx1">
                    <a:lumMod val="95000"/>
                    <a:lumOff val="5000"/>
                  </a:schemeClr>
                </a:solidFill>
                <a:latin typeface="Century Gothic" panose="020B0502020202020204" pitchFamily="34" charset="0"/>
              </a:rPr>
              <a:t>¿</a:t>
            </a:r>
            <a:r>
              <a:rPr lang="en-GB" sz="1600" err="1">
                <a:solidFill>
                  <a:schemeClr val="tx1">
                    <a:lumMod val="95000"/>
                    <a:lumOff val="5000"/>
                  </a:schemeClr>
                </a:solidFill>
                <a:latin typeface="Century Gothic" panose="020B0502020202020204" pitchFamily="34" charset="0"/>
              </a:rPr>
              <a:t>Puedo</a:t>
            </a:r>
            <a:r>
              <a:rPr lang="en-GB" sz="1600">
                <a:solidFill>
                  <a:schemeClr val="tx1">
                    <a:lumMod val="95000"/>
                    <a:lumOff val="5000"/>
                  </a:schemeClr>
                </a:solidFill>
                <a:latin typeface="Century Gothic" panose="020B0502020202020204" pitchFamily="34" charset="0"/>
              </a:rPr>
              <a:t> </a:t>
            </a:r>
            <a:r>
              <a:rPr lang="en-GB" sz="1600" err="1">
                <a:solidFill>
                  <a:schemeClr val="tx1">
                    <a:lumMod val="95000"/>
                    <a:lumOff val="5000"/>
                  </a:schemeClr>
                </a:solidFill>
                <a:latin typeface="Century Gothic" panose="020B0502020202020204" pitchFamily="34" charset="0"/>
              </a:rPr>
              <a:t>terminar</a:t>
            </a:r>
            <a:r>
              <a:rPr lang="en-GB" sz="1600">
                <a:solidFill>
                  <a:schemeClr val="tx1">
                    <a:lumMod val="95000"/>
                    <a:lumOff val="5000"/>
                  </a:schemeClr>
                </a:solidFill>
                <a:latin typeface="Century Gothic" panose="020B0502020202020204" pitchFamily="34" charset="0"/>
              </a:rPr>
              <a:t> la actividad </a:t>
            </a:r>
            <a:r>
              <a:rPr lang="en-GB" sz="1600" err="1">
                <a:solidFill>
                  <a:schemeClr val="tx1">
                    <a:lumMod val="95000"/>
                    <a:lumOff val="5000"/>
                  </a:schemeClr>
                </a:solidFill>
                <a:latin typeface="Century Gothic" panose="020B0502020202020204" pitchFamily="34" charset="0"/>
              </a:rPr>
              <a:t>ahora</a:t>
            </a:r>
            <a:r>
              <a:rPr lang="en-GB" sz="1600">
                <a:solidFill>
                  <a:schemeClr val="tx1">
                    <a:lumMod val="95000"/>
                    <a:lumOff val="5000"/>
                  </a:schemeClr>
                </a:solidFill>
                <a:latin typeface="Century Gothic" panose="020B0502020202020204" pitchFamily="34" charset="0"/>
              </a:rPr>
              <a:t>?</a:t>
            </a:r>
          </a:p>
        </p:txBody>
      </p:sp>
      <p:sp>
        <p:nvSpPr>
          <p:cNvPr id="7" name="Rectangle 6"/>
          <p:cNvSpPr/>
          <p:nvPr/>
        </p:nvSpPr>
        <p:spPr>
          <a:xfrm>
            <a:off x="74532" y="3957732"/>
            <a:ext cx="3027040" cy="338554"/>
          </a:xfrm>
          <a:prstGeom prst="rect">
            <a:avLst/>
          </a:prstGeom>
        </p:spPr>
        <p:txBody>
          <a:bodyPr wrap="square">
            <a:spAutoFit/>
          </a:bodyPr>
          <a:lstStyle/>
          <a:p>
            <a:pPr algn="ctr"/>
            <a:r>
              <a:rPr lang="en-GB" sz="1600">
                <a:solidFill>
                  <a:schemeClr val="tx1">
                    <a:lumMod val="95000"/>
                    <a:lumOff val="5000"/>
                  </a:schemeClr>
                </a:solidFill>
                <a:latin typeface="Century Gothic" panose="020B0502020202020204" pitchFamily="34" charset="0"/>
              </a:rPr>
              <a:t>¿</a:t>
            </a:r>
            <a:r>
              <a:rPr lang="en-GB" sz="1600" err="1">
                <a:solidFill>
                  <a:schemeClr val="tx1">
                    <a:lumMod val="95000"/>
                    <a:lumOff val="5000"/>
                  </a:schemeClr>
                </a:solidFill>
                <a:latin typeface="Century Gothic" panose="020B0502020202020204" pitchFamily="34" charset="0"/>
              </a:rPr>
              <a:t>Podemos</a:t>
            </a:r>
            <a:r>
              <a:rPr lang="en-GB" sz="1600">
                <a:solidFill>
                  <a:schemeClr val="tx1">
                    <a:lumMod val="95000"/>
                    <a:lumOff val="5000"/>
                  </a:schemeClr>
                </a:solidFill>
                <a:latin typeface="Century Gothic" panose="020B0502020202020204" pitchFamily="34" charset="0"/>
              </a:rPr>
              <a:t> </a:t>
            </a:r>
            <a:r>
              <a:rPr lang="en-GB" sz="1600" err="1">
                <a:solidFill>
                  <a:schemeClr val="tx1">
                    <a:lumMod val="95000"/>
                    <a:lumOff val="5000"/>
                  </a:schemeClr>
                </a:solidFill>
                <a:latin typeface="Century Gothic" panose="020B0502020202020204" pitchFamily="34" charset="0"/>
              </a:rPr>
              <a:t>decir</a:t>
            </a:r>
            <a:r>
              <a:rPr lang="en-GB" sz="1600">
                <a:solidFill>
                  <a:schemeClr val="tx1">
                    <a:lumMod val="95000"/>
                    <a:lumOff val="5000"/>
                  </a:schemeClr>
                </a:solidFill>
                <a:latin typeface="Century Gothic" panose="020B0502020202020204" pitchFamily="34" charset="0"/>
              </a:rPr>
              <a:t> la </a:t>
            </a:r>
            <a:r>
              <a:rPr lang="en-GB" sz="1600" err="1">
                <a:solidFill>
                  <a:schemeClr val="tx1">
                    <a:lumMod val="95000"/>
                    <a:lumOff val="5000"/>
                  </a:schemeClr>
                </a:solidFill>
                <a:latin typeface="Century Gothic" panose="020B0502020202020204" pitchFamily="34" charset="0"/>
              </a:rPr>
              <a:t>verdad</a:t>
            </a:r>
            <a:r>
              <a:rPr lang="en-GB" sz="1600">
                <a:solidFill>
                  <a:schemeClr val="tx1">
                    <a:lumMod val="95000"/>
                    <a:lumOff val="5000"/>
                  </a:schemeClr>
                </a:solidFill>
                <a:latin typeface="Century Gothic" panose="020B0502020202020204" pitchFamily="34" charset="0"/>
              </a:rPr>
              <a:t>?</a:t>
            </a:r>
          </a:p>
        </p:txBody>
      </p:sp>
      <p:sp>
        <p:nvSpPr>
          <p:cNvPr id="25" name="Rectangle 24">
            <a:extLst>
              <a:ext uri="{FF2B5EF4-FFF2-40B4-BE49-F238E27FC236}">
                <a16:creationId xmlns:a16="http://schemas.microsoft.com/office/drawing/2014/main" id="{9A4F3F10-86D2-4D29-814A-E6C047271EEA}"/>
              </a:ext>
            </a:extLst>
          </p:cNvPr>
          <p:cNvSpPr/>
          <p:nvPr/>
        </p:nvSpPr>
        <p:spPr>
          <a:xfrm>
            <a:off x="3871227" y="3554377"/>
            <a:ext cx="3058107" cy="338554"/>
          </a:xfrm>
          <a:prstGeom prst="rect">
            <a:avLst/>
          </a:prstGeom>
        </p:spPr>
        <p:txBody>
          <a:bodyPr wrap="square">
            <a:spAutoFit/>
          </a:bodyPr>
          <a:lstStyle/>
          <a:p>
            <a:pPr lvl="0"/>
            <a:r>
              <a:rPr lang="en-GB" sz="1600" i="1">
                <a:solidFill>
                  <a:srgbClr val="000000"/>
                </a:solidFill>
                <a:latin typeface="Century Gothic" panose="020B0502020202020204" pitchFamily="34" charset="0"/>
              </a:rPr>
              <a:t>Can I finish the activity now?</a:t>
            </a:r>
          </a:p>
        </p:txBody>
      </p:sp>
      <p:sp>
        <p:nvSpPr>
          <p:cNvPr id="31" name="Rectangle 30">
            <a:extLst>
              <a:ext uri="{FF2B5EF4-FFF2-40B4-BE49-F238E27FC236}">
                <a16:creationId xmlns:a16="http://schemas.microsoft.com/office/drawing/2014/main" id="{9A4F3F10-86D2-4D29-814A-E6C047271EEA}"/>
              </a:ext>
            </a:extLst>
          </p:cNvPr>
          <p:cNvSpPr/>
          <p:nvPr/>
        </p:nvSpPr>
        <p:spPr>
          <a:xfrm>
            <a:off x="3871226" y="3921907"/>
            <a:ext cx="3058107" cy="338554"/>
          </a:xfrm>
          <a:prstGeom prst="rect">
            <a:avLst/>
          </a:prstGeom>
        </p:spPr>
        <p:txBody>
          <a:bodyPr wrap="square">
            <a:spAutoFit/>
          </a:bodyPr>
          <a:lstStyle/>
          <a:p>
            <a:pPr lvl="0"/>
            <a:r>
              <a:rPr lang="en-GB" sz="1600" i="1">
                <a:solidFill>
                  <a:srgbClr val="000000"/>
                </a:solidFill>
                <a:latin typeface="Century Gothic" panose="020B0502020202020204" pitchFamily="34" charset="0"/>
              </a:rPr>
              <a:t>Can we tell the truth?</a:t>
            </a:r>
          </a:p>
        </p:txBody>
      </p:sp>
      <p:graphicFrame>
        <p:nvGraphicFramePr>
          <p:cNvPr id="32" name="Table 12">
            <a:extLst>
              <a:ext uri="{FF2B5EF4-FFF2-40B4-BE49-F238E27FC236}">
                <a16:creationId xmlns:a16="http://schemas.microsoft.com/office/drawing/2014/main" id="{A48AD9E5-B0A5-432F-990E-E37D9660CADE}"/>
              </a:ext>
            </a:extLst>
          </p:cNvPr>
          <p:cNvGraphicFramePr>
            <a:graphicFrameLocks noGrp="1"/>
          </p:cNvGraphicFramePr>
          <p:nvPr>
            <p:extLst>
              <p:ext uri="{D42A27DB-BD31-4B8C-83A1-F6EECF244321}">
                <p14:modId xmlns:p14="http://schemas.microsoft.com/office/powerpoint/2010/main" val="3686676057"/>
              </p:ext>
            </p:extLst>
          </p:nvPr>
        </p:nvGraphicFramePr>
        <p:xfrm>
          <a:off x="583996" y="4520318"/>
          <a:ext cx="4673804" cy="4358640"/>
        </p:xfrm>
        <a:graphic>
          <a:graphicData uri="http://schemas.openxmlformats.org/drawingml/2006/table">
            <a:tbl>
              <a:tblPr firstRow="1" bandRow="1">
                <a:tableStyleId>{5940675A-B579-460E-94D1-54222C63F5DA}</a:tableStyleId>
              </a:tblPr>
              <a:tblGrid>
                <a:gridCol w="1780159">
                  <a:extLst>
                    <a:ext uri="{9D8B030D-6E8A-4147-A177-3AD203B41FA5}">
                      <a16:colId xmlns:a16="http://schemas.microsoft.com/office/drawing/2014/main" val="3554674559"/>
                    </a:ext>
                  </a:extLst>
                </a:gridCol>
                <a:gridCol w="2893645">
                  <a:extLst>
                    <a:ext uri="{9D8B030D-6E8A-4147-A177-3AD203B41FA5}">
                      <a16:colId xmlns:a16="http://schemas.microsoft.com/office/drawing/2014/main" val="1195216523"/>
                    </a:ext>
                  </a:extLst>
                </a:gridCol>
              </a:tblGrid>
              <a:tr h="308918">
                <a:tc>
                  <a:txBody>
                    <a:bodyPr/>
                    <a:lstStyle/>
                    <a:p>
                      <a:r>
                        <a:rPr lang="en-GB" sz="1600" err="1">
                          <a:latin typeface="Century Gothic" panose="020B0502020202020204" pitchFamily="34" charset="0"/>
                        </a:rPr>
                        <a:t>podemos</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we are able to | we can</a:t>
                      </a:r>
                    </a:p>
                  </a:txBody>
                  <a:tcPr/>
                </a:tc>
                <a:extLst>
                  <a:ext uri="{0D108BD9-81ED-4DB2-BD59-A6C34878D82A}">
                    <a16:rowId xmlns:a16="http://schemas.microsoft.com/office/drawing/2014/main" val="224453537"/>
                  </a:ext>
                </a:extLst>
              </a:tr>
              <a:tr h="308918">
                <a:tc>
                  <a:txBody>
                    <a:bodyPr/>
                    <a:lstStyle/>
                    <a:p>
                      <a:r>
                        <a:rPr lang="en-GB" sz="1600" err="1">
                          <a:latin typeface="Century Gothic" panose="020B0502020202020204" pitchFamily="34" charset="0"/>
                        </a:rPr>
                        <a:t>debemos</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we have to | we must</a:t>
                      </a:r>
                    </a:p>
                  </a:txBody>
                  <a:tcPr/>
                </a:tc>
                <a:extLst>
                  <a:ext uri="{0D108BD9-81ED-4DB2-BD59-A6C34878D82A}">
                    <a16:rowId xmlns:a16="http://schemas.microsoft.com/office/drawing/2014/main" val="787421329"/>
                  </a:ext>
                </a:extLst>
              </a:tr>
              <a:tr h="308918">
                <a:tc>
                  <a:txBody>
                    <a:bodyPr/>
                    <a:lstStyle/>
                    <a:p>
                      <a:r>
                        <a:rPr lang="en-GB" sz="1600" err="1">
                          <a:latin typeface="Century Gothic" panose="020B0502020202020204" pitchFamily="34" charset="0"/>
                        </a:rPr>
                        <a:t>empezar</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to start</a:t>
                      </a:r>
                      <a:r>
                        <a:rPr lang="en-GB" sz="1600" baseline="0">
                          <a:latin typeface="Century Gothic" panose="020B0502020202020204" pitchFamily="34" charset="0"/>
                        </a:rPr>
                        <a:t> | starting</a:t>
                      </a:r>
                      <a:endParaRPr lang="en-GB" sz="1600">
                        <a:latin typeface="Century Gothic" panose="020B0502020202020204" pitchFamily="34" charset="0"/>
                      </a:endParaRPr>
                    </a:p>
                  </a:txBody>
                  <a:tcPr/>
                </a:tc>
                <a:extLst>
                  <a:ext uri="{0D108BD9-81ED-4DB2-BD59-A6C34878D82A}">
                    <a16:rowId xmlns:a16="http://schemas.microsoft.com/office/drawing/2014/main" val="69844628"/>
                  </a:ext>
                </a:extLst>
              </a:tr>
              <a:tr h="308918">
                <a:tc>
                  <a:txBody>
                    <a:bodyPr/>
                    <a:lstStyle/>
                    <a:p>
                      <a:r>
                        <a:rPr lang="en-GB" sz="1600" err="1">
                          <a:latin typeface="Century Gothic" panose="020B0502020202020204" pitchFamily="34" charset="0"/>
                        </a:rPr>
                        <a:t>terminar</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to</a:t>
                      </a:r>
                      <a:r>
                        <a:rPr lang="en-GB" sz="1600" baseline="0">
                          <a:latin typeface="Century Gothic" panose="020B0502020202020204" pitchFamily="34" charset="0"/>
                        </a:rPr>
                        <a:t> finish | finishing</a:t>
                      </a:r>
                      <a:endParaRPr lang="en-GB" sz="1600">
                        <a:latin typeface="Century Gothic" panose="020B0502020202020204" pitchFamily="34" charset="0"/>
                      </a:endParaRPr>
                    </a:p>
                  </a:txBody>
                  <a:tcPr/>
                </a:tc>
                <a:extLst>
                  <a:ext uri="{0D108BD9-81ED-4DB2-BD59-A6C34878D82A}">
                    <a16:rowId xmlns:a16="http://schemas.microsoft.com/office/drawing/2014/main" val="4030748604"/>
                  </a:ext>
                </a:extLst>
              </a:tr>
              <a:tr h="308918">
                <a:tc>
                  <a:txBody>
                    <a:bodyPr/>
                    <a:lstStyle/>
                    <a:p>
                      <a:r>
                        <a:rPr lang="en-GB" sz="1600" err="1">
                          <a:latin typeface="Century Gothic" panose="020B0502020202020204" pitchFamily="34" charset="0"/>
                        </a:rPr>
                        <a:t>decir</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to say | saying</a:t>
                      </a:r>
                    </a:p>
                  </a:txBody>
                  <a:tcPr/>
                </a:tc>
                <a:extLst>
                  <a:ext uri="{0D108BD9-81ED-4DB2-BD59-A6C34878D82A}">
                    <a16:rowId xmlns:a16="http://schemas.microsoft.com/office/drawing/2014/main" val="1195379053"/>
                  </a:ext>
                </a:extLst>
              </a:tr>
              <a:tr h="308918">
                <a:tc>
                  <a:txBody>
                    <a:bodyPr/>
                    <a:lstStyle/>
                    <a:p>
                      <a:r>
                        <a:rPr lang="en-GB" sz="1600" err="1">
                          <a:latin typeface="Century Gothic" panose="020B0502020202020204" pitchFamily="34" charset="0"/>
                        </a:rPr>
                        <a:t>ver</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to see | seeing</a:t>
                      </a:r>
                    </a:p>
                  </a:txBody>
                  <a:tcPr/>
                </a:tc>
                <a:extLst>
                  <a:ext uri="{0D108BD9-81ED-4DB2-BD59-A6C34878D82A}">
                    <a16:rowId xmlns:a16="http://schemas.microsoft.com/office/drawing/2014/main" val="37370884"/>
                  </a:ext>
                </a:extLst>
              </a:tr>
              <a:tr h="308918">
                <a:tc>
                  <a:txBody>
                    <a:bodyPr/>
                    <a:lstStyle/>
                    <a:p>
                      <a:r>
                        <a:rPr lang="en-GB" sz="1600" err="1">
                          <a:latin typeface="Century Gothic" panose="020B0502020202020204" pitchFamily="34" charset="0"/>
                        </a:rPr>
                        <a:t>todo</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all (</a:t>
                      </a:r>
                      <a:r>
                        <a:rPr lang="en-GB" sz="1600" i="1" err="1">
                          <a:latin typeface="Century Gothic" panose="020B0502020202020204" pitchFamily="34" charset="0"/>
                        </a:rPr>
                        <a:t>adj</a:t>
                      </a:r>
                      <a:r>
                        <a:rPr lang="en-GB" sz="1600">
                          <a:latin typeface="Century Gothic" panose="020B0502020202020204" pitchFamily="34" charset="0"/>
                        </a:rPr>
                        <a:t>) | everything (</a:t>
                      </a:r>
                      <a:r>
                        <a:rPr lang="en-GB" sz="1600" i="1" err="1">
                          <a:latin typeface="Century Gothic" panose="020B0502020202020204" pitchFamily="34" charset="0"/>
                        </a:rPr>
                        <a:t>pron</a:t>
                      </a:r>
                      <a:r>
                        <a:rPr lang="en-GB" sz="1600">
                          <a:latin typeface="Century Gothic" panose="020B0502020202020204" pitchFamily="34" charset="0"/>
                        </a:rPr>
                        <a:t>)</a:t>
                      </a:r>
                    </a:p>
                  </a:txBody>
                  <a:tcPr/>
                </a:tc>
                <a:extLst>
                  <a:ext uri="{0D108BD9-81ED-4DB2-BD59-A6C34878D82A}">
                    <a16:rowId xmlns:a16="http://schemas.microsoft.com/office/drawing/2014/main" val="473949659"/>
                  </a:ext>
                </a:extLst>
              </a:tr>
              <a:tr h="308918">
                <a:tc>
                  <a:txBody>
                    <a:bodyPr/>
                    <a:lstStyle/>
                    <a:p>
                      <a:r>
                        <a:rPr lang="en-GB" sz="1600">
                          <a:latin typeface="Century Gothic" panose="020B0502020202020204" pitchFamily="34" charset="0"/>
                        </a:rPr>
                        <a:t>el </a:t>
                      </a:r>
                      <a:r>
                        <a:rPr lang="en-GB" sz="1600" err="1">
                          <a:latin typeface="Century Gothic" panose="020B0502020202020204" pitchFamily="34" charset="0"/>
                        </a:rPr>
                        <a:t>minuto</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minute</a:t>
                      </a:r>
                    </a:p>
                  </a:txBody>
                  <a:tcPr/>
                </a:tc>
                <a:extLst>
                  <a:ext uri="{0D108BD9-81ED-4DB2-BD59-A6C34878D82A}">
                    <a16:rowId xmlns:a16="http://schemas.microsoft.com/office/drawing/2014/main" val="2013266100"/>
                  </a:ext>
                </a:extLst>
              </a:tr>
              <a:tr h="308918">
                <a:tc>
                  <a:txBody>
                    <a:bodyPr/>
                    <a:lstStyle/>
                    <a:p>
                      <a:r>
                        <a:rPr lang="en-GB" sz="1600">
                          <a:latin typeface="Century Gothic" panose="020B0502020202020204" pitchFamily="34" charset="0"/>
                        </a:rPr>
                        <a:t>el </a:t>
                      </a:r>
                      <a:r>
                        <a:rPr lang="en-GB" sz="1600" err="1">
                          <a:latin typeface="Century Gothic" panose="020B0502020202020204" pitchFamily="34" charset="0"/>
                        </a:rPr>
                        <a:t>ejemplo</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example</a:t>
                      </a:r>
                    </a:p>
                  </a:txBody>
                  <a:tcPr/>
                </a:tc>
                <a:extLst>
                  <a:ext uri="{0D108BD9-81ED-4DB2-BD59-A6C34878D82A}">
                    <a16:rowId xmlns:a16="http://schemas.microsoft.com/office/drawing/2014/main" val="1468691186"/>
                  </a:ext>
                </a:extLst>
              </a:tr>
              <a:tr h="308918">
                <a:tc>
                  <a:txBody>
                    <a:bodyPr/>
                    <a:lstStyle/>
                    <a:p>
                      <a:r>
                        <a:rPr lang="en-GB" sz="1600">
                          <a:latin typeface="Century Gothic" panose="020B0502020202020204" pitchFamily="34" charset="0"/>
                        </a:rPr>
                        <a:t>la </a:t>
                      </a:r>
                      <a:r>
                        <a:rPr lang="en-GB" sz="1600" err="1">
                          <a:latin typeface="Century Gothic" panose="020B0502020202020204" pitchFamily="34" charset="0"/>
                        </a:rPr>
                        <a:t>opinión</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opinion</a:t>
                      </a:r>
                    </a:p>
                  </a:txBody>
                  <a:tcPr/>
                </a:tc>
                <a:extLst>
                  <a:ext uri="{0D108BD9-81ED-4DB2-BD59-A6C34878D82A}">
                    <a16:rowId xmlns:a16="http://schemas.microsoft.com/office/drawing/2014/main" val="3821888852"/>
                  </a:ext>
                </a:extLst>
              </a:tr>
              <a:tr h="308918">
                <a:tc>
                  <a:txBody>
                    <a:bodyPr/>
                    <a:lstStyle/>
                    <a:p>
                      <a:r>
                        <a:rPr lang="en-GB" sz="1600">
                          <a:latin typeface="Century Gothic" panose="020B0502020202020204" pitchFamily="34" charset="0"/>
                        </a:rPr>
                        <a:t>la </a:t>
                      </a:r>
                      <a:r>
                        <a:rPr lang="en-GB" sz="1600" err="1">
                          <a:latin typeface="Century Gothic" panose="020B0502020202020204" pitchFamily="34" charset="0"/>
                        </a:rPr>
                        <a:t>verdad</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truth</a:t>
                      </a:r>
                    </a:p>
                  </a:txBody>
                  <a:tcPr/>
                </a:tc>
                <a:extLst>
                  <a:ext uri="{0D108BD9-81ED-4DB2-BD59-A6C34878D82A}">
                    <a16:rowId xmlns:a16="http://schemas.microsoft.com/office/drawing/2014/main" val="2595289894"/>
                  </a:ext>
                </a:extLst>
              </a:tr>
              <a:tr h="308918">
                <a:tc>
                  <a:txBody>
                    <a:bodyPr/>
                    <a:lstStyle/>
                    <a:p>
                      <a:r>
                        <a:rPr lang="en-GB" sz="1600">
                          <a:latin typeface="Century Gothic" panose="020B0502020202020204" pitchFamily="34" charset="0"/>
                        </a:rPr>
                        <a:t>el/la </a:t>
                      </a:r>
                      <a:r>
                        <a:rPr lang="en-GB" sz="1600" err="1">
                          <a:latin typeface="Century Gothic" panose="020B0502020202020204" pitchFamily="34" charset="0"/>
                        </a:rPr>
                        <a:t>estudiante</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student (m/f)</a:t>
                      </a:r>
                    </a:p>
                  </a:txBody>
                  <a:tcPr/>
                </a:tc>
                <a:extLst>
                  <a:ext uri="{0D108BD9-81ED-4DB2-BD59-A6C34878D82A}">
                    <a16:rowId xmlns:a16="http://schemas.microsoft.com/office/drawing/2014/main" val="10010"/>
                  </a:ext>
                </a:extLst>
              </a:tr>
              <a:tr h="308918">
                <a:tc>
                  <a:txBody>
                    <a:bodyPr/>
                    <a:lstStyle/>
                    <a:p>
                      <a:r>
                        <a:rPr lang="en-GB" sz="1600">
                          <a:latin typeface="Century Gothic" panose="020B0502020202020204" pitchFamily="34" charset="0"/>
                        </a:rPr>
                        <a:t>el </a:t>
                      </a:r>
                      <a:r>
                        <a:rPr lang="en-GB" sz="1600" err="1">
                          <a:latin typeface="Century Gothic" panose="020B0502020202020204" pitchFamily="34" charset="0"/>
                        </a:rPr>
                        <a:t>alemán</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German (language)</a:t>
                      </a:r>
                    </a:p>
                  </a:txBody>
                  <a:tcPr/>
                </a:tc>
                <a:extLst>
                  <a:ext uri="{0D108BD9-81ED-4DB2-BD59-A6C34878D82A}">
                    <a16:rowId xmlns:a16="http://schemas.microsoft.com/office/drawing/2014/main" val="10013"/>
                  </a:ext>
                </a:extLst>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2196554656"/>
              </p:ext>
            </p:extLst>
          </p:nvPr>
        </p:nvGraphicFramePr>
        <p:xfrm>
          <a:off x="-118897" y="4497899"/>
          <a:ext cx="760113" cy="4381065"/>
        </p:xfrm>
        <a:graphic>
          <a:graphicData uri="http://schemas.openxmlformats.org/drawingml/2006/table">
            <a:tbl>
              <a:tblPr firstRow="1" bandRow="1">
                <a:tableStyleId>{5940675A-B579-460E-94D1-54222C63F5DA}</a:tableStyleId>
              </a:tblPr>
              <a:tblGrid>
                <a:gridCol w="760113">
                  <a:extLst>
                    <a:ext uri="{9D8B030D-6E8A-4147-A177-3AD203B41FA5}">
                      <a16:colId xmlns:a16="http://schemas.microsoft.com/office/drawing/2014/main" val="20000"/>
                    </a:ext>
                  </a:extLst>
                </a:gridCol>
              </a:tblGrid>
              <a:tr h="337005">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37005">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37005">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7005">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37005">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37005">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37005">
                <a:tc>
                  <a:txBody>
                    <a:bodyPr/>
                    <a:lstStyle/>
                    <a:p>
                      <a:pPr algn="ctr"/>
                      <a:r>
                        <a:rPr lang="en-GB" sz="1600" i="1" err="1">
                          <a:latin typeface="Century Gothic" panose="020B0502020202020204" pitchFamily="34" charset="0"/>
                        </a:rPr>
                        <a:t>pron</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37005">
                <a:tc>
                  <a:txBody>
                    <a:bodyPr/>
                    <a:lstStyle/>
                    <a:p>
                      <a:pPr algn="ctr"/>
                      <a:r>
                        <a:rPr lang="en-GB" sz="16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37005">
                <a:tc>
                  <a:txBody>
                    <a:bodyPr/>
                    <a:lstStyle/>
                    <a:p>
                      <a:pPr algn="ctr"/>
                      <a:r>
                        <a:rPr lang="en-GB" sz="16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37005">
                <a:tc>
                  <a:txBody>
                    <a:bodyPr/>
                    <a:lstStyle/>
                    <a:p>
                      <a:pPr algn="ctr"/>
                      <a:r>
                        <a:rPr lang="en-GB" sz="16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37005">
                <a:tc>
                  <a:txBody>
                    <a:bodyPr/>
                    <a:lstStyle/>
                    <a:p>
                      <a:pPr algn="ctr"/>
                      <a:r>
                        <a:rPr lang="en-GB" sz="16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37005">
                <a:tc>
                  <a:txBody>
                    <a:bodyPr/>
                    <a:lstStyle/>
                    <a:p>
                      <a:pPr algn="ctr"/>
                      <a:r>
                        <a:rPr lang="en-GB" sz="1600" i="1">
                          <a:latin typeface="Century Gothic" panose="020B0502020202020204" pitchFamily="34" charset="0"/>
                        </a:rPr>
                        <a:t>nm/f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65924404"/>
                  </a:ext>
                </a:extLst>
              </a:tr>
              <a:tr h="337005">
                <a:tc>
                  <a:txBody>
                    <a:bodyPr/>
                    <a:lstStyle/>
                    <a:p>
                      <a:pPr algn="ctr"/>
                      <a:r>
                        <a:rPr lang="en-GB" sz="16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9607046"/>
                  </a:ext>
                </a:extLst>
              </a:tr>
            </a:tbl>
          </a:graphicData>
        </a:graphic>
      </p:graphicFrame>
      <p:sp>
        <p:nvSpPr>
          <p:cNvPr id="34" name="Rounded Rectangle 33"/>
          <p:cNvSpPr/>
          <p:nvPr/>
        </p:nvSpPr>
        <p:spPr>
          <a:xfrm>
            <a:off x="5515378" y="6450681"/>
            <a:ext cx="1222383" cy="112403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rgbClr val="000000"/>
                </a:solidFill>
                <a:latin typeface="Century Gothic" panose="020B0502020202020204" pitchFamily="34" charset="0"/>
              </a:rPr>
              <a:t>Revisit vocab 8.1.1.3 &amp; 7.3.2.4</a:t>
            </a:r>
          </a:p>
        </p:txBody>
      </p:sp>
      <p:sp>
        <p:nvSpPr>
          <p:cNvPr id="23"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16</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0650" y="7757790"/>
            <a:ext cx="1068710" cy="1068710"/>
          </a:xfrm>
          <a:prstGeom prst="rect">
            <a:avLst/>
          </a:prstGeom>
        </p:spPr>
      </p:pic>
      <p:sp>
        <p:nvSpPr>
          <p:cNvPr id="24" name="Rectangle 23">
            <a:extLst>
              <a:ext uri="{FF2B5EF4-FFF2-40B4-BE49-F238E27FC236}">
                <a16:creationId xmlns:a16="http://schemas.microsoft.com/office/drawing/2014/main" id="{187D3DE4-1B8E-4EF9-A0F4-FAE19AE97A2E}"/>
              </a:ext>
            </a:extLst>
          </p:cNvPr>
          <p:cNvSpPr/>
          <p:nvPr/>
        </p:nvSpPr>
        <p:spPr>
          <a:xfrm>
            <a:off x="5031917" y="4284523"/>
            <a:ext cx="1637443" cy="43691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rgbClr val="000000"/>
                </a:solidFill>
                <a:latin typeface="Century Gothic" panose="020B0502020202020204" pitchFamily="34" charset="0"/>
              </a:rPr>
              <a:t>Vocabulario</a:t>
            </a:r>
            <a:endParaRPr lang="en-GB">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9915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5">
            <a:extLst>
              <a:ext uri="{FF2B5EF4-FFF2-40B4-BE49-F238E27FC236}">
                <a16:creationId xmlns:a16="http://schemas.microsoft.com/office/drawing/2014/main" id="{E29E4CAF-86E5-834F-86CB-631B7BAD42D5}"/>
              </a:ext>
            </a:extLst>
          </p:cNvPr>
          <p:cNvSpPr>
            <a:spLocks noGrp="1"/>
          </p:cNvSpPr>
          <p:nvPr>
            <p:ph type="title"/>
          </p:nvPr>
        </p:nvSpPr>
        <p:spPr>
          <a:xfrm>
            <a:off x="196028" y="128005"/>
            <a:ext cx="1992577" cy="465670"/>
          </a:xfrm>
        </p:spPr>
        <p:txBody>
          <a:bodyPr/>
          <a:lstStyle/>
          <a:p>
            <a:pPr algn="l"/>
            <a:r>
              <a:rPr lang="en-GB" sz="2000" b="1">
                <a:solidFill>
                  <a:srgbClr val="FFFFFF"/>
                </a:solidFill>
                <a:latin typeface="Century Gothic" panose="020B0502020202020204" pitchFamily="34" charset="0"/>
              </a:rPr>
              <a:t>T1.1 Semana 7</a:t>
            </a:r>
            <a:endParaRPr lang="en-US" sz="2000"/>
          </a:p>
        </p:txBody>
      </p:sp>
      <p:sp>
        <p:nvSpPr>
          <p:cNvPr id="39" name="Rectangle 38">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latin typeface="Century Gothic" panose="020B0502020202020204" pitchFamily="34" charset="0"/>
              </a:rPr>
              <a:t>Gramática</a:t>
            </a:r>
          </a:p>
        </p:txBody>
      </p:sp>
      <p:sp>
        <p:nvSpPr>
          <p:cNvPr id="26" name="Rectangle 25">
            <a:extLst>
              <a:ext uri="{FF2B5EF4-FFF2-40B4-BE49-F238E27FC236}">
                <a16:creationId xmlns:a16="http://schemas.microsoft.com/office/drawing/2014/main" id="{B65D95CF-BDD6-416F-B4FA-CDCC8891D336}"/>
              </a:ext>
            </a:extLst>
          </p:cNvPr>
          <p:cNvSpPr/>
          <p:nvPr/>
        </p:nvSpPr>
        <p:spPr>
          <a:xfrm>
            <a:off x="25896" y="565572"/>
            <a:ext cx="4752528" cy="37978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b="1">
                <a:latin typeface="Century Gothic" panose="020B0502020202020204" pitchFamily="34" charset="0"/>
              </a:rPr>
              <a:t>Present tense -ir verbs in 1</a:t>
            </a:r>
            <a:r>
              <a:rPr lang="en-GB" b="1" baseline="30000">
                <a:latin typeface="Century Gothic" panose="020B0502020202020204" pitchFamily="34" charset="0"/>
              </a:rPr>
              <a:t>st</a:t>
            </a:r>
            <a:r>
              <a:rPr lang="en-GB" b="1">
                <a:latin typeface="Century Gothic" panose="020B0502020202020204" pitchFamily="34" charset="0"/>
              </a:rPr>
              <a:t> person plural</a:t>
            </a:r>
          </a:p>
        </p:txBody>
      </p:sp>
      <p:sp>
        <p:nvSpPr>
          <p:cNvPr id="42" name="Rectangle 41">
            <a:extLst>
              <a:ext uri="{FF2B5EF4-FFF2-40B4-BE49-F238E27FC236}">
                <a16:creationId xmlns:a16="http://schemas.microsoft.com/office/drawing/2014/main" id="{D24DC2F3-7734-4665-8BF1-FF033DF60A7F}"/>
              </a:ext>
            </a:extLst>
          </p:cNvPr>
          <p:cNvSpPr/>
          <p:nvPr/>
        </p:nvSpPr>
        <p:spPr>
          <a:xfrm>
            <a:off x="116632" y="611560"/>
            <a:ext cx="6552728" cy="10801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endParaRPr lang="en-GB" sz="1600">
              <a:latin typeface="Century Gothic" panose="020B0502020202020204" pitchFamily="34" charset="0"/>
            </a:endParaRPr>
          </a:p>
        </p:txBody>
      </p:sp>
      <p:graphicFrame>
        <p:nvGraphicFramePr>
          <p:cNvPr id="9" name="Table 12">
            <a:extLst>
              <a:ext uri="{FF2B5EF4-FFF2-40B4-BE49-F238E27FC236}">
                <a16:creationId xmlns:a16="http://schemas.microsoft.com/office/drawing/2014/main" id="{A48AD9E5-B0A5-432F-990E-E37D9660CADE}"/>
              </a:ext>
            </a:extLst>
          </p:cNvPr>
          <p:cNvGraphicFramePr>
            <a:graphicFrameLocks noGrp="1"/>
          </p:cNvGraphicFramePr>
          <p:nvPr>
            <p:extLst>
              <p:ext uri="{D42A27DB-BD31-4B8C-83A1-F6EECF244321}">
                <p14:modId xmlns:p14="http://schemas.microsoft.com/office/powerpoint/2010/main" val="3482023980"/>
              </p:ext>
            </p:extLst>
          </p:nvPr>
        </p:nvGraphicFramePr>
        <p:xfrm>
          <a:off x="621192" y="4572000"/>
          <a:ext cx="4536000" cy="4450080"/>
        </p:xfrm>
        <a:graphic>
          <a:graphicData uri="http://schemas.openxmlformats.org/drawingml/2006/table">
            <a:tbl>
              <a:tblPr firstRow="1" bandRow="1">
                <a:tableStyleId>{5940675A-B579-460E-94D1-54222C63F5DA}</a:tableStyleId>
              </a:tblPr>
              <a:tblGrid>
                <a:gridCol w="1727672">
                  <a:extLst>
                    <a:ext uri="{9D8B030D-6E8A-4147-A177-3AD203B41FA5}">
                      <a16:colId xmlns:a16="http://schemas.microsoft.com/office/drawing/2014/main" val="3554674559"/>
                    </a:ext>
                  </a:extLst>
                </a:gridCol>
                <a:gridCol w="2808328">
                  <a:extLst>
                    <a:ext uri="{9D8B030D-6E8A-4147-A177-3AD203B41FA5}">
                      <a16:colId xmlns:a16="http://schemas.microsoft.com/office/drawing/2014/main" val="1195216523"/>
                    </a:ext>
                  </a:extLst>
                </a:gridCol>
              </a:tblGrid>
              <a:tr h="370840">
                <a:tc>
                  <a:txBody>
                    <a:bodyPr/>
                    <a:lstStyle/>
                    <a:p>
                      <a:r>
                        <a:rPr lang="en-GB" sz="1600" err="1">
                          <a:latin typeface="Century Gothic" panose="020B0502020202020204" pitchFamily="34" charset="0"/>
                        </a:rPr>
                        <a:t>permitir</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to allow | allowing</a:t>
                      </a:r>
                    </a:p>
                  </a:txBody>
                  <a:tcPr/>
                </a:tc>
                <a:extLst>
                  <a:ext uri="{0D108BD9-81ED-4DB2-BD59-A6C34878D82A}">
                    <a16:rowId xmlns:a16="http://schemas.microsoft.com/office/drawing/2014/main" val="224453537"/>
                  </a:ext>
                </a:extLst>
              </a:tr>
              <a:tr h="370840">
                <a:tc>
                  <a:txBody>
                    <a:bodyPr/>
                    <a:lstStyle/>
                    <a:p>
                      <a:r>
                        <a:rPr lang="en-GB" sz="1600" err="1">
                          <a:latin typeface="Century Gothic" panose="020B0502020202020204" pitchFamily="34" charset="0"/>
                        </a:rPr>
                        <a:t>decidir</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to decide</a:t>
                      </a:r>
                      <a:r>
                        <a:rPr lang="en-GB" sz="1600" baseline="0">
                          <a:latin typeface="Century Gothic" panose="020B0502020202020204" pitchFamily="34" charset="0"/>
                        </a:rPr>
                        <a:t> | deciding</a:t>
                      </a:r>
                      <a:endParaRPr lang="en-GB" sz="1600">
                        <a:latin typeface="Century Gothic" panose="020B0502020202020204" pitchFamily="34" charset="0"/>
                      </a:endParaRPr>
                    </a:p>
                  </a:txBody>
                  <a:tcPr/>
                </a:tc>
                <a:extLst>
                  <a:ext uri="{0D108BD9-81ED-4DB2-BD59-A6C34878D82A}">
                    <a16:rowId xmlns:a16="http://schemas.microsoft.com/office/drawing/2014/main" val="787421329"/>
                  </a:ext>
                </a:extLst>
              </a:tr>
              <a:tr h="370840">
                <a:tc>
                  <a:txBody>
                    <a:bodyPr/>
                    <a:lstStyle/>
                    <a:p>
                      <a:r>
                        <a:rPr lang="en-GB" sz="1600" err="1">
                          <a:latin typeface="Century Gothic" panose="020B0502020202020204" pitchFamily="34" charset="0"/>
                        </a:rPr>
                        <a:t>dividir</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to divide</a:t>
                      </a:r>
                      <a:r>
                        <a:rPr lang="en-GB" sz="1600" baseline="0">
                          <a:latin typeface="Century Gothic" panose="020B0502020202020204" pitchFamily="34" charset="0"/>
                        </a:rPr>
                        <a:t> | dividing</a:t>
                      </a:r>
                      <a:endParaRPr lang="en-GB" sz="1600">
                        <a:latin typeface="Century Gothic" panose="020B0502020202020204" pitchFamily="34" charset="0"/>
                      </a:endParaRPr>
                    </a:p>
                  </a:txBody>
                  <a:tcPr/>
                </a:tc>
                <a:extLst>
                  <a:ext uri="{0D108BD9-81ED-4DB2-BD59-A6C34878D82A}">
                    <a16:rowId xmlns:a16="http://schemas.microsoft.com/office/drawing/2014/main" val="69844628"/>
                  </a:ext>
                </a:extLst>
              </a:tr>
              <a:tr h="370840">
                <a:tc>
                  <a:txBody>
                    <a:bodyPr/>
                    <a:lstStyle/>
                    <a:p>
                      <a:r>
                        <a:rPr lang="en-GB" sz="1600" err="1">
                          <a:latin typeface="Century Gothic" panose="020B0502020202020204" pitchFamily="34" charset="0"/>
                        </a:rPr>
                        <a:t>cubrir</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to cover | covering</a:t>
                      </a:r>
                    </a:p>
                  </a:txBody>
                  <a:tcPr/>
                </a:tc>
                <a:extLst>
                  <a:ext uri="{0D108BD9-81ED-4DB2-BD59-A6C34878D82A}">
                    <a16:rowId xmlns:a16="http://schemas.microsoft.com/office/drawing/2014/main" val="4030748604"/>
                  </a:ext>
                </a:extLst>
              </a:tr>
              <a:tr h="370840">
                <a:tc>
                  <a:txBody>
                    <a:bodyPr/>
                    <a:lstStyle/>
                    <a:p>
                      <a:r>
                        <a:rPr lang="en-GB" sz="1600" err="1">
                          <a:latin typeface="Century Gothic" panose="020B0502020202020204" pitchFamily="34" charset="0"/>
                        </a:rPr>
                        <a:t>repartir</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to share out</a:t>
                      </a:r>
                      <a:r>
                        <a:rPr lang="en-GB" sz="1600" baseline="0">
                          <a:latin typeface="Century Gothic" panose="020B0502020202020204" pitchFamily="34" charset="0"/>
                        </a:rPr>
                        <a:t> | to hand out</a:t>
                      </a:r>
                      <a:endParaRPr lang="en-GB" sz="1600">
                        <a:latin typeface="Century Gothic" panose="020B0502020202020204" pitchFamily="34" charset="0"/>
                      </a:endParaRPr>
                    </a:p>
                  </a:txBody>
                  <a:tcPr/>
                </a:tc>
                <a:extLst>
                  <a:ext uri="{0D108BD9-81ED-4DB2-BD59-A6C34878D82A}">
                    <a16:rowId xmlns:a16="http://schemas.microsoft.com/office/drawing/2014/main" val="1195379053"/>
                  </a:ext>
                </a:extLst>
              </a:tr>
              <a:tr h="370840">
                <a:tc>
                  <a:txBody>
                    <a:bodyPr/>
                    <a:lstStyle/>
                    <a:p>
                      <a:r>
                        <a:rPr lang="en-GB" sz="1600">
                          <a:latin typeface="Century Gothic" panose="020B0502020202020204" pitchFamily="34" charset="0"/>
                        </a:rPr>
                        <a:t>la fiesta</a:t>
                      </a:r>
                    </a:p>
                  </a:txBody>
                  <a:tcPr/>
                </a:tc>
                <a:tc>
                  <a:txBody>
                    <a:bodyPr/>
                    <a:lstStyle/>
                    <a:p>
                      <a:r>
                        <a:rPr lang="en-GB" sz="1600">
                          <a:latin typeface="Century Gothic" panose="020B0502020202020204" pitchFamily="34" charset="0"/>
                        </a:rPr>
                        <a:t>party</a:t>
                      </a:r>
                    </a:p>
                  </a:txBody>
                  <a:tcPr/>
                </a:tc>
                <a:extLst>
                  <a:ext uri="{0D108BD9-81ED-4DB2-BD59-A6C34878D82A}">
                    <a16:rowId xmlns:a16="http://schemas.microsoft.com/office/drawing/2014/main" val="37370884"/>
                  </a:ext>
                </a:extLst>
              </a:tr>
              <a:tr h="370840">
                <a:tc>
                  <a:txBody>
                    <a:bodyPr/>
                    <a:lstStyle/>
                    <a:p>
                      <a:r>
                        <a:rPr lang="en-GB" sz="1600">
                          <a:latin typeface="Century Gothic" panose="020B0502020202020204" pitchFamily="34" charset="0"/>
                        </a:rPr>
                        <a:t>la </a:t>
                      </a:r>
                      <a:r>
                        <a:rPr lang="en-GB" sz="1600" err="1">
                          <a:latin typeface="Century Gothic" panose="020B0502020202020204" pitchFamily="34" charset="0"/>
                        </a:rPr>
                        <a:t>canción</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song</a:t>
                      </a:r>
                    </a:p>
                  </a:txBody>
                  <a:tcPr/>
                </a:tc>
                <a:extLst>
                  <a:ext uri="{0D108BD9-81ED-4DB2-BD59-A6C34878D82A}">
                    <a16:rowId xmlns:a16="http://schemas.microsoft.com/office/drawing/2014/main" val="2013266100"/>
                  </a:ext>
                </a:extLst>
              </a:tr>
              <a:tr h="370840">
                <a:tc>
                  <a:txBody>
                    <a:bodyPr/>
                    <a:lstStyle/>
                    <a:p>
                      <a:r>
                        <a:rPr lang="en-GB" sz="1600">
                          <a:latin typeface="Century Gothic" panose="020B0502020202020204" pitchFamily="34" charset="0"/>
                        </a:rPr>
                        <a:t>la </a:t>
                      </a:r>
                      <a:r>
                        <a:rPr lang="en-GB" sz="1600" err="1">
                          <a:latin typeface="Century Gothic" panose="020B0502020202020204" pitchFamily="34" charset="0"/>
                        </a:rPr>
                        <a:t>bebida</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drink</a:t>
                      </a:r>
                    </a:p>
                  </a:txBody>
                  <a:tcPr/>
                </a:tc>
                <a:extLst>
                  <a:ext uri="{0D108BD9-81ED-4DB2-BD59-A6C34878D82A}">
                    <a16:rowId xmlns:a16="http://schemas.microsoft.com/office/drawing/2014/main" val="1468691186"/>
                  </a:ext>
                </a:extLst>
              </a:tr>
              <a:tr h="370840">
                <a:tc>
                  <a:txBody>
                    <a:bodyPr/>
                    <a:lstStyle/>
                    <a:p>
                      <a:r>
                        <a:rPr lang="en-GB" sz="1600">
                          <a:latin typeface="Century Gothic" panose="020B0502020202020204" pitchFamily="34" charset="0"/>
                        </a:rPr>
                        <a:t>el </a:t>
                      </a:r>
                      <a:r>
                        <a:rPr lang="en-GB" sz="1600" err="1">
                          <a:latin typeface="Century Gothic" panose="020B0502020202020204" pitchFamily="34" charset="0"/>
                        </a:rPr>
                        <a:t>costo</a:t>
                      </a:r>
                      <a:r>
                        <a:rPr lang="en-GB" sz="1600">
                          <a:latin typeface="Century Gothic" panose="020B0502020202020204" pitchFamily="34" charset="0"/>
                        </a:rPr>
                        <a:t>*</a:t>
                      </a:r>
                    </a:p>
                  </a:txBody>
                  <a:tcPr/>
                </a:tc>
                <a:tc>
                  <a:txBody>
                    <a:bodyPr/>
                    <a:lstStyle/>
                    <a:p>
                      <a:r>
                        <a:rPr lang="en-GB" sz="1600">
                          <a:latin typeface="Century Gothic" panose="020B0502020202020204" pitchFamily="34" charset="0"/>
                        </a:rPr>
                        <a:t>cost</a:t>
                      </a:r>
                    </a:p>
                  </a:txBody>
                  <a:tcPr/>
                </a:tc>
                <a:extLst>
                  <a:ext uri="{0D108BD9-81ED-4DB2-BD59-A6C34878D82A}">
                    <a16:rowId xmlns:a16="http://schemas.microsoft.com/office/drawing/2014/main" val="3821888852"/>
                  </a:ext>
                </a:extLst>
              </a:tr>
              <a:tr h="370840">
                <a:tc>
                  <a:txBody>
                    <a:bodyPr/>
                    <a:lstStyle/>
                    <a:p>
                      <a:r>
                        <a:rPr lang="en-GB" sz="1600">
                          <a:latin typeface="Century Gothic" panose="020B0502020202020204" pitchFamily="34" charset="0"/>
                        </a:rPr>
                        <a:t>el </a:t>
                      </a:r>
                      <a:r>
                        <a:rPr lang="en-GB" sz="1600" err="1">
                          <a:latin typeface="Century Gothic" panose="020B0502020202020204" pitchFamily="34" charset="0"/>
                        </a:rPr>
                        <a:t>juego</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game</a:t>
                      </a:r>
                    </a:p>
                  </a:txBody>
                  <a:tcPr/>
                </a:tc>
                <a:extLst>
                  <a:ext uri="{0D108BD9-81ED-4DB2-BD59-A6C34878D82A}">
                    <a16:rowId xmlns:a16="http://schemas.microsoft.com/office/drawing/2014/main" val="2595289894"/>
                  </a:ext>
                </a:extLst>
              </a:tr>
              <a:tr h="370840">
                <a:tc>
                  <a:txBody>
                    <a:bodyPr/>
                    <a:lstStyle/>
                    <a:p>
                      <a:r>
                        <a:rPr lang="en-GB" sz="1600" err="1">
                          <a:latin typeface="Century Gothic" panose="020B0502020202020204" pitchFamily="34" charset="0"/>
                        </a:rPr>
                        <a:t>incluso</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even</a:t>
                      </a:r>
                    </a:p>
                  </a:txBody>
                  <a:tcPr/>
                </a:tc>
                <a:extLst>
                  <a:ext uri="{0D108BD9-81ED-4DB2-BD59-A6C34878D82A}">
                    <a16:rowId xmlns:a16="http://schemas.microsoft.com/office/drawing/2014/main" val="10010"/>
                  </a:ext>
                </a:extLst>
              </a:tr>
              <a:tr h="370840">
                <a:tc>
                  <a:txBody>
                    <a:bodyPr/>
                    <a:lstStyle/>
                    <a:p>
                      <a:r>
                        <a:rPr lang="en-GB" sz="1600" err="1">
                          <a:latin typeface="Century Gothic" panose="020B0502020202020204" pitchFamily="34" charset="0"/>
                        </a:rPr>
                        <a:t>fuerte</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strong | loud</a:t>
                      </a:r>
                    </a:p>
                  </a:txBody>
                  <a:tcPr/>
                </a:tc>
                <a:extLst>
                  <a:ext uri="{0D108BD9-81ED-4DB2-BD59-A6C34878D82A}">
                    <a16:rowId xmlns:a16="http://schemas.microsoft.com/office/drawing/2014/main" val="1001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526324834"/>
              </p:ext>
            </p:extLst>
          </p:nvPr>
        </p:nvGraphicFramePr>
        <p:xfrm>
          <a:off x="-67433" y="4572000"/>
          <a:ext cx="760113" cy="4450080"/>
        </p:xfrm>
        <a:graphic>
          <a:graphicData uri="http://schemas.openxmlformats.org/drawingml/2006/table">
            <a:tbl>
              <a:tblPr firstRow="1" bandRow="1">
                <a:tableStyleId>{5940675A-B579-460E-94D1-54222C63F5DA}</a:tableStyleId>
              </a:tblPr>
              <a:tblGrid>
                <a:gridCol w="760113">
                  <a:extLst>
                    <a:ext uri="{9D8B030D-6E8A-4147-A177-3AD203B41FA5}">
                      <a16:colId xmlns:a16="http://schemas.microsoft.com/office/drawing/2014/main" val="20000"/>
                    </a:ext>
                  </a:extLst>
                </a:gridCol>
              </a:tblGrid>
              <a:tr h="370840">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pPr algn="ctr"/>
                      <a:r>
                        <a:rPr lang="en-GB" sz="16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pPr algn="ctr"/>
                      <a:r>
                        <a:rPr lang="en-GB" sz="16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pPr algn="ctr"/>
                      <a:r>
                        <a:rPr lang="en-GB" sz="16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0840">
                <a:tc>
                  <a:txBody>
                    <a:bodyPr/>
                    <a:lstStyle/>
                    <a:p>
                      <a:pPr algn="ctr"/>
                      <a:r>
                        <a:rPr lang="en-GB" sz="16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70840">
                <a:tc>
                  <a:txBody>
                    <a:bodyPr/>
                    <a:lstStyle/>
                    <a:p>
                      <a:pPr algn="ctr"/>
                      <a:r>
                        <a:rPr lang="en-GB" sz="16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70840">
                <a:tc>
                  <a:txBody>
                    <a:bodyPr/>
                    <a:lstStyle/>
                    <a:p>
                      <a:pPr algn="ctr"/>
                      <a:r>
                        <a:rPr lang="en-GB" sz="1600" i="1" err="1">
                          <a:latin typeface="Century Gothic" panose="020B0502020202020204" pitchFamily="34" charset="0"/>
                        </a:rPr>
                        <a:t>adj</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70840">
                <a:tc>
                  <a:txBody>
                    <a:bodyPr/>
                    <a:lstStyle/>
                    <a:p>
                      <a:pPr algn="ctr"/>
                      <a:r>
                        <a:rPr lang="en-GB" sz="1600" i="1" err="1">
                          <a:latin typeface="Century Gothic" panose="020B0502020202020204" pitchFamily="34" charset="0"/>
                        </a:rPr>
                        <a:t>adj</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sp>
        <p:nvSpPr>
          <p:cNvPr id="11" name="Rounded Rectangle 10"/>
          <p:cNvSpPr/>
          <p:nvPr/>
        </p:nvSpPr>
        <p:spPr>
          <a:xfrm>
            <a:off x="5441382" y="6145146"/>
            <a:ext cx="1222383" cy="112403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rgbClr val="000000"/>
                </a:solidFill>
                <a:latin typeface="Century Gothic" panose="020B0502020202020204" pitchFamily="34" charset="0"/>
              </a:rPr>
              <a:t>Revisit vocab 8.1.1.4 &amp; 7.3.2.5</a:t>
            </a:r>
          </a:p>
        </p:txBody>
      </p:sp>
      <p:sp>
        <p:nvSpPr>
          <p:cNvPr id="13" name="Rectangle 12">
            <a:extLst>
              <a:ext uri="{FF2B5EF4-FFF2-40B4-BE49-F238E27FC236}">
                <a16:creationId xmlns:a16="http://schemas.microsoft.com/office/drawing/2014/main" id="{FBCEE1E1-999B-4E55-828B-4FD24079E4C5}"/>
              </a:ext>
            </a:extLst>
          </p:cNvPr>
          <p:cNvSpPr/>
          <p:nvPr/>
        </p:nvSpPr>
        <p:spPr>
          <a:xfrm>
            <a:off x="218121" y="3851920"/>
            <a:ext cx="4696779" cy="61200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sz="2000" b="1">
                <a:solidFill>
                  <a:srgbClr val="FFFFFF"/>
                </a:solidFill>
                <a:latin typeface="Century Gothic" panose="020B0502020202020204" pitchFamily="34" charset="0"/>
              </a:rPr>
              <a:t>Saying what you and someone else (we) do (parties/celebrations)</a:t>
            </a:r>
          </a:p>
        </p:txBody>
      </p:sp>
      <p:sp>
        <p:nvSpPr>
          <p:cNvPr id="14" name="Rectangle 13">
            <a:extLst>
              <a:ext uri="{FF2B5EF4-FFF2-40B4-BE49-F238E27FC236}">
                <a16:creationId xmlns:a16="http://schemas.microsoft.com/office/drawing/2014/main" id="{1ADE39C9-1B7F-4F30-B48D-318ECECB732A}"/>
              </a:ext>
            </a:extLst>
          </p:cNvPr>
          <p:cNvSpPr/>
          <p:nvPr/>
        </p:nvSpPr>
        <p:spPr>
          <a:xfrm>
            <a:off x="5007581" y="3858090"/>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rgbClr val="000000"/>
                </a:solidFill>
                <a:latin typeface="Century Gothic" panose="020B0502020202020204" pitchFamily="34" charset="0"/>
              </a:rPr>
              <a:t>Vocabulario</a:t>
            </a:r>
            <a:endParaRPr lang="en-GB">
              <a:solidFill>
                <a:srgbClr val="000000"/>
              </a:solidFill>
              <a:latin typeface="Century Gothic" panose="020B0502020202020204" pitchFamily="34" charset="0"/>
            </a:endParaRPr>
          </a:p>
        </p:txBody>
      </p:sp>
      <p:sp>
        <p:nvSpPr>
          <p:cNvPr id="15" name="Rounded Rectangular Callout 14"/>
          <p:cNvSpPr/>
          <p:nvPr/>
        </p:nvSpPr>
        <p:spPr>
          <a:xfrm>
            <a:off x="5357727" y="7478558"/>
            <a:ext cx="1389692" cy="741478"/>
          </a:xfrm>
          <a:prstGeom prst="wedgeRoundRectCallout">
            <a:avLst>
              <a:gd name="adj1" fmla="val -25842"/>
              <a:gd name="adj2" fmla="val -11682"/>
              <a:gd name="adj3" fmla="val 16667"/>
            </a:avLst>
          </a:prstGeom>
          <a:solidFill>
            <a:srgbClr val="FCF2CA"/>
          </a:solidFill>
          <a:ln w="19050"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chemeClr val="tx1">
                    <a:lumMod val="95000"/>
                    <a:lumOff val="5000"/>
                  </a:schemeClr>
                </a:solidFill>
                <a:effectLst/>
                <a:uLnTx/>
                <a:uFillTx/>
                <a:latin typeface="Century Gothic" panose="020B0502020202020204" pitchFamily="34" charset="0"/>
                <a:ea typeface="+mn-ea"/>
                <a:cs typeface="+mn-cs"/>
              </a:rPr>
              <a:t>*</a:t>
            </a:r>
            <a:r>
              <a:rPr kumimoji="0" lang="en-GB" sz="1600" b="1" i="0" u="none" strike="noStrike" kern="0" cap="none" spc="0" normalizeH="0" baseline="0" noProof="0">
                <a:ln>
                  <a:noFill/>
                </a:ln>
                <a:solidFill>
                  <a:schemeClr val="tx1">
                    <a:lumMod val="95000"/>
                    <a:lumOff val="5000"/>
                  </a:schemeClr>
                </a:solidFill>
                <a:effectLst/>
                <a:uLnTx/>
                <a:uFillTx/>
                <a:latin typeface="Century Gothic" panose="020B0502020202020204" pitchFamily="34" charset="0"/>
                <a:ea typeface="+mn-ea"/>
                <a:cs typeface="+mn-cs"/>
              </a:rPr>
              <a:t>coste </a:t>
            </a:r>
            <a:r>
              <a:rPr kumimoji="0" lang="en-GB" sz="1600" i="0" u="none" strike="noStrike" kern="0" cap="none" spc="0" normalizeH="0" baseline="0" noProof="0">
                <a:ln>
                  <a:noFill/>
                </a:ln>
                <a:solidFill>
                  <a:schemeClr val="tx1">
                    <a:lumMod val="95000"/>
                    <a:lumOff val="5000"/>
                  </a:schemeClr>
                </a:solidFill>
                <a:effectLst/>
                <a:uLnTx/>
                <a:uFillTx/>
                <a:latin typeface="Century Gothic" panose="020B0502020202020204" pitchFamily="34" charset="0"/>
                <a:ea typeface="+mn-ea"/>
                <a:cs typeface="+mn-cs"/>
              </a:rPr>
              <a:t>in Spain</a:t>
            </a:r>
            <a:endParaRPr kumimoji="0" lang="en-GB" sz="1600" b="1" i="0" u="none" strike="noStrike" kern="0" cap="none" spc="0" normalizeH="0" baseline="0" noProof="0">
              <a:ln>
                <a:noFill/>
              </a:ln>
              <a:solidFill>
                <a:schemeClr val="tx1">
                  <a:lumMod val="95000"/>
                  <a:lumOff val="5000"/>
                </a:schemeClr>
              </a:solidFill>
              <a:effectLst/>
              <a:uLnTx/>
              <a:uFillTx/>
              <a:latin typeface="Century Gothic" panose="020B0502020202020204" pitchFamily="34" charset="0"/>
              <a:ea typeface="+mn-ea"/>
              <a:cs typeface="+mn-cs"/>
            </a:endParaRPr>
          </a:p>
        </p:txBody>
      </p:sp>
      <p:sp>
        <p:nvSpPr>
          <p:cNvPr id="2" name="Rectangle 1"/>
          <p:cNvSpPr/>
          <p:nvPr/>
        </p:nvSpPr>
        <p:spPr>
          <a:xfrm>
            <a:off x="89892" y="1199348"/>
            <a:ext cx="6048027" cy="338554"/>
          </a:xfrm>
          <a:prstGeom prst="rect">
            <a:avLst/>
          </a:prstGeom>
        </p:spPr>
        <p:txBody>
          <a:bodyPr wrap="square">
            <a:spAutoFit/>
          </a:bodyPr>
          <a:lstStyle/>
          <a:p>
            <a:pPr lvl="0" fontAlgn="auto">
              <a:spcBef>
                <a:spcPts val="0"/>
              </a:spcBef>
              <a:spcAft>
                <a:spcPts val="0"/>
              </a:spcAft>
              <a:defRPr/>
            </a:pPr>
            <a:r>
              <a:rPr lang="en-GB" sz="1600">
                <a:solidFill>
                  <a:schemeClr val="tx1">
                    <a:lumMod val="95000"/>
                    <a:lumOff val="5000"/>
                  </a:schemeClr>
                </a:solidFill>
                <a:latin typeface="Century Gothic" panose="020B0502020202020204" pitchFamily="34" charset="0"/>
              </a:rPr>
              <a:t>To mean ‘</a:t>
            </a:r>
            <a:r>
              <a:rPr lang="en-GB" sz="1600" b="1">
                <a:solidFill>
                  <a:schemeClr val="tx1">
                    <a:lumMod val="95000"/>
                    <a:lumOff val="5000"/>
                  </a:schemeClr>
                </a:solidFill>
                <a:latin typeface="Century Gothic" panose="020B0502020202020204" pitchFamily="34" charset="0"/>
              </a:rPr>
              <a:t>we</a:t>
            </a:r>
            <a:r>
              <a:rPr lang="en-GB" sz="1600">
                <a:solidFill>
                  <a:schemeClr val="tx1">
                    <a:lumMod val="95000"/>
                    <a:lumOff val="5000"/>
                  </a:schemeClr>
                </a:solidFill>
                <a:latin typeface="Century Gothic" panose="020B0502020202020204" pitchFamily="34" charset="0"/>
              </a:rPr>
              <a:t>’ with an </a:t>
            </a:r>
            <a:r>
              <a:rPr lang="en-GB" sz="1600" b="1">
                <a:solidFill>
                  <a:schemeClr val="tx1">
                    <a:lumMod val="95000"/>
                    <a:lumOff val="5000"/>
                  </a:schemeClr>
                </a:solidFill>
                <a:latin typeface="Century Gothic" panose="020B0502020202020204" pitchFamily="34" charset="0"/>
              </a:rPr>
              <a:t>–ir</a:t>
            </a:r>
            <a:r>
              <a:rPr lang="en-GB" sz="1600">
                <a:solidFill>
                  <a:schemeClr val="tx1">
                    <a:lumMod val="95000"/>
                    <a:lumOff val="5000"/>
                  </a:schemeClr>
                </a:solidFill>
                <a:latin typeface="Century Gothic" panose="020B0502020202020204" pitchFamily="34" charset="0"/>
              </a:rPr>
              <a:t> verb, remove </a:t>
            </a:r>
            <a:r>
              <a:rPr lang="en-GB" sz="1600" b="1">
                <a:solidFill>
                  <a:schemeClr val="tx1">
                    <a:lumMod val="95000"/>
                    <a:lumOff val="5000"/>
                  </a:schemeClr>
                </a:solidFill>
                <a:latin typeface="Century Gothic" panose="020B0502020202020204" pitchFamily="34" charset="0"/>
              </a:rPr>
              <a:t>–ir </a:t>
            </a:r>
            <a:r>
              <a:rPr lang="en-GB" sz="1600">
                <a:solidFill>
                  <a:schemeClr val="tx1">
                    <a:lumMod val="95000"/>
                    <a:lumOff val="5000"/>
                  </a:schemeClr>
                </a:solidFill>
                <a:latin typeface="Century Gothic" panose="020B0502020202020204" pitchFamily="34" charset="0"/>
              </a:rPr>
              <a:t>and add </a:t>
            </a:r>
            <a:r>
              <a:rPr lang="en-GB" sz="1600" b="1">
                <a:solidFill>
                  <a:schemeClr val="tx1">
                    <a:lumMod val="95000"/>
                    <a:lumOff val="5000"/>
                  </a:schemeClr>
                </a:solidFill>
                <a:latin typeface="Century Gothic" panose="020B0502020202020204" pitchFamily="34" charset="0"/>
              </a:rPr>
              <a:t>–imos</a:t>
            </a:r>
            <a:r>
              <a:rPr lang="en-GB" sz="1600">
                <a:solidFill>
                  <a:schemeClr val="tx1">
                    <a:lumMod val="95000"/>
                    <a:lumOff val="5000"/>
                  </a:schemeClr>
                </a:solidFill>
                <a:latin typeface="Century Gothic" panose="020B0502020202020204" pitchFamily="34" charset="0"/>
              </a:rPr>
              <a:t>. </a:t>
            </a:r>
          </a:p>
        </p:txBody>
      </p:sp>
      <p:sp>
        <p:nvSpPr>
          <p:cNvPr id="3" name="Rectangle 2"/>
          <p:cNvSpPr/>
          <p:nvPr/>
        </p:nvSpPr>
        <p:spPr>
          <a:xfrm>
            <a:off x="85577" y="911316"/>
            <a:ext cx="6021288" cy="338554"/>
          </a:xfrm>
          <a:prstGeom prst="rect">
            <a:avLst/>
          </a:prstGeom>
        </p:spPr>
        <p:txBody>
          <a:bodyPr wrap="square">
            <a:spAutoFit/>
          </a:bodyPr>
          <a:lstStyle/>
          <a:p>
            <a:r>
              <a:rPr lang="en-GB" sz="1600">
                <a:latin typeface="Century Gothic" panose="020B0502020202020204" pitchFamily="34" charset="0"/>
              </a:rPr>
              <a:t>Remember, some Spanish infinitives end in </a:t>
            </a:r>
            <a:r>
              <a:rPr lang="en-GB" sz="1600" b="1">
                <a:solidFill>
                  <a:schemeClr val="tx1">
                    <a:lumMod val="95000"/>
                    <a:lumOff val="5000"/>
                  </a:schemeClr>
                </a:solidFill>
                <a:latin typeface="Century Gothic" panose="020B0502020202020204" pitchFamily="34" charset="0"/>
              </a:rPr>
              <a:t>–</a:t>
            </a:r>
            <a:r>
              <a:rPr lang="en-GB" sz="1600" b="1" err="1">
                <a:solidFill>
                  <a:schemeClr val="tx1">
                    <a:lumMod val="95000"/>
                    <a:lumOff val="5000"/>
                  </a:schemeClr>
                </a:solidFill>
                <a:latin typeface="Century Gothic" panose="020B0502020202020204" pitchFamily="34" charset="0"/>
              </a:rPr>
              <a:t>ir</a:t>
            </a:r>
            <a:r>
              <a:rPr lang="en-GB" sz="1600" err="1">
                <a:latin typeface="Century Gothic" panose="020B0502020202020204" pitchFamily="34" charset="0"/>
              </a:rPr>
              <a:t>.</a:t>
            </a:r>
            <a:r>
              <a:rPr lang="en-GB" sz="1600">
                <a:latin typeface="Century Gothic" panose="020B0502020202020204" pitchFamily="34" charset="0"/>
              </a:rPr>
              <a:t> </a:t>
            </a:r>
          </a:p>
        </p:txBody>
      </p:sp>
      <p:sp>
        <p:nvSpPr>
          <p:cNvPr id="18" name="Rectangle 17"/>
          <p:cNvSpPr/>
          <p:nvPr/>
        </p:nvSpPr>
        <p:spPr>
          <a:xfrm>
            <a:off x="116632" y="1670462"/>
            <a:ext cx="2952328" cy="338554"/>
          </a:xfrm>
          <a:prstGeom prst="rect">
            <a:avLst/>
          </a:prstGeom>
        </p:spPr>
        <p:txBody>
          <a:bodyPr wrap="square">
            <a:spAutoFit/>
          </a:bodyPr>
          <a:lstStyle/>
          <a:p>
            <a:pPr lvl="0" fontAlgn="auto">
              <a:spcBef>
                <a:spcPts val="0"/>
              </a:spcBef>
              <a:spcAft>
                <a:spcPts val="0"/>
              </a:spcAft>
              <a:defRPr/>
            </a:pPr>
            <a:r>
              <a:rPr lang="en-GB" sz="1600" err="1">
                <a:solidFill>
                  <a:schemeClr val="tx1">
                    <a:lumMod val="95000"/>
                    <a:lumOff val="5000"/>
                  </a:schemeClr>
                </a:solidFill>
                <a:latin typeface="Century Gothic" panose="020B0502020202020204" pitchFamily="34" charset="0"/>
              </a:rPr>
              <a:t>Abrimos</a:t>
            </a:r>
            <a:r>
              <a:rPr lang="en-GB" sz="1600">
                <a:solidFill>
                  <a:schemeClr val="tx1">
                    <a:lumMod val="95000"/>
                    <a:lumOff val="5000"/>
                  </a:schemeClr>
                </a:solidFill>
                <a:latin typeface="Century Gothic" panose="020B0502020202020204" pitchFamily="34" charset="0"/>
              </a:rPr>
              <a:t> </a:t>
            </a:r>
            <a:r>
              <a:rPr lang="en-GB" sz="1600" err="1">
                <a:solidFill>
                  <a:schemeClr val="tx1">
                    <a:lumMod val="95000"/>
                    <a:lumOff val="5000"/>
                  </a:schemeClr>
                </a:solidFill>
                <a:latin typeface="Century Gothic" panose="020B0502020202020204" pitchFamily="34" charset="0"/>
              </a:rPr>
              <a:t>los</a:t>
            </a:r>
            <a:r>
              <a:rPr lang="en-GB" sz="1600">
                <a:solidFill>
                  <a:schemeClr val="tx1">
                    <a:lumMod val="95000"/>
                    <a:lumOff val="5000"/>
                  </a:schemeClr>
                </a:solidFill>
                <a:latin typeface="Century Gothic" panose="020B0502020202020204" pitchFamily="34" charset="0"/>
              </a:rPr>
              <a:t> </a:t>
            </a:r>
            <a:r>
              <a:rPr lang="en-GB" sz="1600" err="1">
                <a:solidFill>
                  <a:schemeClr val="tx1">
                    <a:lumMod val="95000"/>
                    <a:lumOff val="5000"/>
                  </a:schemeClr>
                </a:solidFill>
                <a:latin typeface="Century Gothic" panose="020B0502020202020204" pitchFamily="34" charset="0"/>
              </a:rPr>
              <a:t>regalos</a:t>
            </a:r>
            <a:r>
              <a:rPr lang="en-GB" sz="1600">
                <a:solidFill>
                  <a:schemeClr val="tx1">
                    <a:lumMod val="95000"/>
                    <a:lumOff val="5000"/>
                  </a:schemeClr>
                </a:solidFill>
                <a:latin typeface="Century Gothic" panose="020B0502020202020204" pitchFamily="34" charset="0"/>
              </a:rPr>
              <a:t>.</a:t>
            </a:r>
          </a:p>
        </p:txBody>
      </p:sp>
      <p:sp>
        <p:nvSpPr>
          <p:cNvPr id="19" name="Rectangle 18"/>
          <p:cNvSpPr/>
          <p:nvPr/>
        </p:nvSpPr>
        <p:spPr>
          <a:xfrm>
            <a:off x="116632" y="2024335"/>
            <a:ext cx="3744416" cy="338554"/>
          </a:xfrm>
          <a:prstGeom prst="rect">
            <a:avLst/>
          </a:prstGeom>
        </p:spPr>
        <p:txBody>
          <a:bodyPr wrap="square">
            <a:spAutoFit/>
          </a:bodyPr>
          <a:lstStyle/>
          <a:p>
            <a:pPr lvl="0" fontAlgn="auto">
              <a:spcBef>
                <a:spcPts val="0"/>
              </a:spcBef>
              <a:spcAft>
                <a:spcPts val="0"/>
              </a:spcAft>
              <a:defRPr/>
            </a:pPr>
            <a:r>
              <a:rPr lang="en-GB" sz="1600">
                <a:solidFill>
                  <a:schemeClr val="tx1">
                    <a:lumMod val="95000"/>
                    <a:lumOff val="5000"/>
                  </a:schemeClr>
                </a:solidFill>
                <a:latin typeface="Century Gothic" panose="020B0502020202020204" pitchFamily="34" charset="0"/>
              </a:rPr>
              <a:t>Solo </a:t>
            </a:r>
            <a:r>
              <a:rPr lang="en-GB" sz="1600" err="1">
                <a:solidFill>
                  <a:schemeClr val="tx1">
                    <a:lumMod val="95000"/>
                    <a:lumOff val="5000"/>
                  </a:schemeClr>
                </a:solidFill>
                <a:latin typeface="Century Gothic" panose="020B0502020202020204" pitchFamily="34" charset="0"/>
              </a:rPr>
              <a:t>permitimos</a:t>
            </a:r>
            <a:r>
              <a:rPr lang="en-GB" sz="1600">
                <a:solidFill>
                  <a:schemeClr val="tx1">
                    <a:lumMod val="95000"/>
                    <a:lumOff val="5000"/>
                  </a:schemeClr>
                </a:solidFill>
                <a:latin typeface="Century Gothic" panose="020B0502020202020204" pitchFamily="34" charset="0"/>
              </a:rPr>
              <a:t> </a:t>
            </a:r>
            <a:r>
              <a:rPr lang="en-GB" sz="1600" err="1">
                <a:solidFill>
                  <a:schemeClr val="tx1">
                    <a:lumMod val="95000"/>
                    <a:lumOff val="5000"/>
                  </a:schemeClr>
                </a:solidFill>
                <a:latin typeface="Century Gothic" panose="020B0502020202020204" pitchFamily="34" charset="0"/>
              </a:rPr>
              <a:t>juegos</a:t>
            </a:r>
            <a:r>
              <a:rPr lang="en-GB" sz="1600">
                <a:solidFill>
                  <a:schemeClr val="tx1">
                    <a:lumMod val="95000"/>
                    <a:lumOff val="5000"/>
                  </a:schemeClr>
                </a:solidFill>
                <a:latin typeface="Century Gothic" panose="020B0502020202020204" pitchFamily="34" charset="0"/>
              </a:rPr>
              <a:t> </a:t>
            </a:r>
            <a:r>
              <a:rPr lang="en-GB" sz="1600" err="1">
                <a:solidFill>
                  <a:schemeClr val="tx1">
                    <a:lumMod val="95000"/>
                    <a:lumOff val="5000"/>
                  </a:schemeClr>
                </a:solidFill>
                <a:latin typeface="Century Gothic" panose="020B0502020202020204" pitchFamily="34" charset="0"/>
              </a:rPr>
              <a:t>divertidos</a:t>
            </a:r>
            <a:r>
              <a:rPr lang="en-GB" sz="1600">
                <a:solidFill>
                  <a:schemeClr val="tx1">
                    <a:lumMod val="95000"/>
                    <a:lumOff val="5000"/>
                  </a:schemeClr>
                </a:solidFill>
                <a:latin typeface="Century Gothic" panose="020B0502020202020204" pitchFamily="34" charset="0"/>
              </a:rPr>
              <a:t>.</a:t>
            </a:r>
          </a:p>
        </p:txBody>
      </p:sp>
      <p:sp>
        <p:nvSpPr>
          <p:cNvPr id="20" name="Rectangle 19"/>
          <p:cNvSpPr/>
          <p:nvPr/>
        </p:nvSpPr>
        <p:spPr>
          <a:xfrm>
            <a:off x="125537" y="2399052"/>
            <a:ext cx="3744416" cy="338554"/>
          </a:xfrm>
          <a:prstGeom prst="rect">
            <a:avLst/>
          </a:prstGeom>
        </p:spPr>
        <p:txBody>
          <a:bodyPr wrap="square">
            <a:spAutoFit/>
          </a:bodyPr>
          <a:lstStyle/>
          <a:p>
            <a:pPr lvl="0" fontAlgn="auto">
              <a:spcBef>
                <a:spcPts val="0"/>
              </a:spcBef>
              <a:spcAft>
                <a:spcPts val="0"/>
              </a:spcAft>
              <a:defRPr/>
            </a:pPr>
            <a:r>
              <a:rPr lang="en-GB" sz="1600" err="1">
                <a:solidFill>
                  <a:schemeClr val="tx1">
                    <a:lumMod val="95000"/>
                    <a:lumOff val="5000"/>
                  </a:schemeClr>
                </a:solidFill>
                <a:latin typeface="Century Gothic" panose="020B0502020202020204" pitchFamily="34" charset="0"/>
              </a:rPr>
              <a:t>Repartimos</a:t>
            </a:r>
            <a:r>
              <a:rPr lang="en-GB" sz="1600">
                <a:solidFill>
                  <a:schemeClr val="tx1">
                    <a:lumMod val="95000"/>
                    <a:lumOff val="5000"/>
                  </a:schemeClr>
                </a:solidFill>
                <a:latin typeface="Century Gothic" panose="020B0502020202020204" pitchFamily="34" charset="0"/>
              </a:rPr>
              <a:t> las </a:t>
            </a:r>
            <a:r>
              <a:rPr lang="en-GB" sz="1600" err="1">
                <a:solidFill>
                  <a:schemeClr val="tx1">
                    <a:lumMod val="95000"/>
                    <a:lumOff val="5000"/>
                  </a:schemeClr>
                </a:solidFill>
                <a:latin typeface="Century Gothic" panose="020B0502020202020204" pitchFamily="34" charset="0"/>
              </a:rPr>
              <a:t>bebidas</a:t>
            </a:r>
            <a:r>
              <a:rPr lang="en-GB" sz="1600">
                <a:solidFill>
                  <a:schemeClr val="tx1">
                    <a:lumMod val="95000"/>
                    <a:lumOff val="5000"/>
                  </a:schemeClr>
                </a:solidFill>
                <a:latin typeface="Century Gothic" panose="020B0502020202020204" pitchFamily="34" charset="0"/>
              </a:rPr>
              <a:t>.</a:t>
            </a:r>
          </a:p>
        </p:txBody>
      </p:sp>
      <p:sp>
        <p:nvSpPr>
          <p:cNvPr id="21" name="Rectangle 20"/>
          <p:cNvSpPr/>
          <p:nvPr/>
        </p:nvSpPr>
        <p:spPr>
          <a:xfrm>
            <a:off x="3573760" y="1681071"/>
            <a:ext cx="2952328" cy="338554"/>
          </a:xfrm>
          <a:prstGeom prst="rect">
            <a:avLst/>
          </a:prstGeom>
        </p:spPr>
        <p:txBody>
          <a:bodyPr wrap="square">
            <a:spAutoFit/>
          </a:bodyPr>
          <a:lstStyle/>
          <a:p>
            <a:pPr lvl="0" fontAlgn="auto">
              <a:spcBef>
                <a:spcPts val="0"/>
              </a:spcBef>
              <a:spcAft>
                <a:spcPts val="0"/>
              </a:spcAft>
              <a:defRPr/>
            </a:pPr>
            <a:r>
              <a:rPr lang="en-GB" sz="1600">
                <a:solidFill>
                  <a:schemeClr val="tx1">
                    <a:lumMod val="95000"/>
                    <a:lumOff val="5000"/>
                  </a:schemeClr>
                </a:solidFill>
                <a:latin typeface="Century Gothic" panose="020B0502020202020204" pitchFamily="34" charset="0"/>
              </a:rPr>
              <a:t>We open the presents.</a:t>
            </a:r>
          </a:p>
        </p:txBody>
      </p:sp>
      <p:sp>
        <p:nvSpPr>
          <p:cNvPr id="22" name="Rectangle 21"/>
          <p:cNvSpPr/>
          <p:nvPr/>
        </p:nvSpPr>
        <p:spPr>
          <a:xfrm>
            <a:off x="3557720" y="2038738"/>
            <a:ext cx="3744416" cy="338554"/>
          </a:xfrm>
          <a:prstGeom prst="rect">
            <a:avLst/>
          </a:prstGeom>
        </p:spPr>
        <p:txBody>
          <a:bodyPr wrap="square">
            <a:spAutoFit/>
          </a:bodyPr>
          <a:lstStyle/>
          <a:p>
            <a:pPr lvl="0" fontAlgn="auto">
              <a:spcBef>
                <a:spcPts val="0"/>
              </a:spcBef>
              <a:spcAft>
                <a:spcPts val="0"/>
              </a:spcAft>
              <a:defRPr/>
            </a:pPr>
            <a:r>
              <a:rPr lang="en-GB" sz="1600">
                <a:solidFill>
                  <a:schemeClr val="tx1">
                    <a:lumMod val="95000"/>
                    <a:lumOff val="5000"/>
                  </a:schemeClr>
                </a:solidFill>
                <a:latin typeface="Century Gothic" panose="020B0502020202020204" pitchFamily="34" charset="0"/>
              </a:rPr>
              <a:t>We only allow fun games.</a:t>
            </a:r>
          </a:p>
        </p:txBody>
      </p:sp>
      <p:sp>
        <p:nvSpPr>
          <p:cNvPr id="23" name="Rectangle 22"/>
          <p:cNvSpPr/>
          <p:nvPr/>
        </p:nvSpPr>
        <p:spPr>
          <a:xfrm>
            <a:off x="3573760" y="2381743"/>
            <a:ext cx="3744416" cy="338554"/>
          </a:xfrm>
          <a:prstGeom prst="rect">
            <a:avLst/>
          </a:prstGeom>
        </p:spPr>
        <p:txBody>
          <a:bodyPr wrap="square">
            <a:spAutoFit/>
          </a:bodyPr>
          <a:lstStyle/>
          <a:p>
            <a:pPr lvl="0" fontAlgn="auto">
              <a:spcBef>
                <a:spcPts val="0"/>
              </a:spcBef>
              <a:spcAft>
                <a:spcPts val="0"/>
              </a:spcAft>
              <a:defRPr/>
            </a:pPr>
            <a:r>
              <a:rPr lang="en-GB" sz="1600">
                <a:solidFill>
                  <a:schemeClr val="tx1">
                    <a:lumMod val="95000"/>
                    <a:lumOff val="5000"/>
                  </a:schemeClr>
                </a:solidFill>
                <a:latin typeface="Century Gothic" panose="020B0502020202020204" pitchFamily="34" charset="0"/>
              </a:rPr>
              <a:t>We hand out the drinks.</a:t>
            </a:r>
          </a:p>
        </p:txBody>
      </p:sp>
      <p:pic>
        <p:nvPicPr>
          <p:cNvPr id="24" name="Imagen 2">
            <a:extLst>
              <a:ext uri="{FF2B5EF4-FFF2-40B4-BE49-F238E27FC236}">
                <a16:creationId xmlns:a16="http://schemas.microsoft.com/office/drawing/2014/main" id="{A88F902B-1B24-D649-A3BA-615A24B0B767}"/>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foregroundMark x1="20000" y1="52500" x2="19556" y2="43750"/>
                        <a14:foregroundMark x1="31889" y1="57813" x2="31889" y2="49688"/>
                        <a14:foregroundMark x1="56889" y1="62187" x2="56556" y2="49688"/>
                        <a14:foregroundMark x1="56556" y1="49688" x2="56667" y2="49688"/>
                        <a14:foregroundMark x1="69222" y1="53438" x2="69000" y2="42813"/>
                        <a14:foregroundMark x1="79111" y1="43125" x2="79333" y2="39375"/>
                        <a14:foregroundMark x1="82667" y1="29063" x2="68111" y2="38750"/>
                        <a14:foregroundMark x1="68111" y1="38750" x2="25111" y2="37500"/>
                        <a14:foregroundMark x1="26889" y1="41250" x2="14556" y2="29375"/>
                        <a14:foregroundMark x1="77778" y1="33438" x2="81889" y2="30938"/>
                        <a14:foregroundMark x1="81889" y1="30938" x2="84333" y2="27187"/>
                        <a14:foregroundMark x1="85000" y1="25938" x2="80111" y2="32188"/>
                        <a14:foregroundMark x1="76111" y1="36563" x2="62333" y2="43125"/>
                        <a14:foregroundMark x1="62333" y1="43125" x2="61111" y2="45625"/>
                      </a14:backgroundRemoval>
                    </a14:imgEffect>
                  </a14:imgLayer>
                </a14:imgProps>
              </a:ext>
              <a:ext uri="{28A0092B-C50C-407E-A947-70E740481C1C}">
                <a14:useLocalDpi xmlns:a14="http://schemas.microsoft.com/office/drawing/2010/main"/>
              </a:ext>
            </a:extLst>
          </a:blip>
          <a:stretch>
            <a:fillRect/>
          </a:stretch>
        </p:blipFill>
        <p:spPr>
          <a:xfrm>
            <a:off x="-294284" y="2557145"/>
            <a:ext cx="3775363" cy="1342351"/>
          </a:xfrm>
          <a:prstGeom prst="rect">
            <a:avLst/>
          </a:prstGeom>
        </p:spPr>
      </p:pic>
      <p:pic>
        <p:nvPicPr>
          <p:cNvPr id="25" name="Imagen 24" descr="Imagen que contiene dibujo&#10;&#10;Descripción generada automáticamente">
            <a:extLst>
              <a:ext uri="{FF2B5EF4-FFF2-40B4-BE49-F238E27FC236}">
                <a16:creationId xmlns:a16="http://schemas.microsoft.com/office/drawing/2014/main" id="{9BDEE9AF-4932-8D45-8732-CC5CD8E6098C}"/>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6389" b="96389" l="9048" r="93571">
                        <a14:foregroundMark x1="60238" y1="12685" x2="65476" y2="28241"/>
                        <a14:foregroundMark x1="78571" y1="29722" x2="79524" y2="18611"/>
                        <a14:foregroundMark x1="79524" y1="18611" x2="50238" y2="11852"/>
                        <a14:foregroundMark x1="50238" y1="11852" x2="30952" y2="19074"/>
                        <a14:foregroundMark x1="30952" y1="19074" x2="37143" y2="28426"/>
                        <a14:foregroundMark x1="37143" y1="28426" x2="38095" y2="28981"/>
                        <a14:foregroundMark x1="75476" y1="32778" x2="85476" y2="13333"/>
                        <a14:foregroundMark x1="85476" y1="13333" x2="64762" y2="8796"/>
                        <a14:foregroundMark x1="64762" y1="8796" x2="35238" y2="11389"/>
                        <a14:foregroundMark x1="35238" y1="11389" x2="24048" y2="21944"/>
                        <a14:foregroundMark x1="24048" y1="21944" x2="29048" y2="31111"/>
                        <a14:foregroundMark x1="29048" y1="31111" x2="32143" y2="32500"/>
                        <a14:foregroundMark x1="61667" y1="30278" x2="50476" y2="34352"/>
                        <a14:foregroundMark x1="60952" y1="27685" x2="37381" y2="36111"/>
                        <a14:foregroundMark x1="80000" y1="30000" x2="79286" y2="33333"/>
                        <a14:foregroundMark x1="58333" y1="28519" x2="56429" y2="32037"/>
                        <a14:foregroundMark x1="67619" y1="8426" x2="44524" y2="6389"/>
                        <a14:foregroundMark x1="44524" y1="6389" x2="43333" y2="6852"/>
                        <a14:foregroundMark x1="86429" y1="45463" x2="93571" y2="48796"/>
                        <a14:foregroundMark x1="19048" y1="85926" x2="30952" y2="94074"/>
                        <a14:foregroundMark x1="30952" y1="94074" x2="33571" y2="94074"/>
                        <a14:foregroundMark x1="65000" y1="93796" x2="50476" y2="93333"/>
                        <a14:foregroundMark x1="32143" y1="95833" x2="18571" y2="95556"/>
                        <a14:foregroundMark x1="64286" y1="94815" x2="53095" y2="94074"/>
                        <a14:foregroundMark x1="32857" y1="96389" x2="29524" y2="96389"/>
                        <a14:foregroundMark x1="66190" y1="94352" x2="62381" y2="94537"/>
                        <a14:foregroundMark x1="55714" y1="95093" x2="46667" y2="93796"/>
                      </a14:backgroundRemoval>
                    </a14:imgEffect>
                  </a14:imgLayer>
                </a14:imgProps>
              </a:ext>
              <a:ext uri="{28A0092B-C50C-407E-A947-70E740481C1C}">
                <a14:useLocalDpi xmlns:a14="http://schemas.microsoft.com/office/drawing/2010/main"/>
              </a:ext>
            </a:extLst>
          </a:blip>
          <a:srcRect/>
          <a:stretch/>
        </p:blipFill>
        <p:spPr>
          <a:xfrm>
            <a:off x="6081187" y="2396846"/>
            <a:ext cx="526077" cy="1355596"/>
          </a:xfrm>
          <a:prstGeom prst="rect">
            <a:avLst/>
          </a:prstGeom>
        </p:spPr>
      </p:pic>
      <p:pic>
        <p:nvPicPr>
          <p:cNvPr id="28" name="Picture 2" descr="My Little Pony Friendship is Magi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2933" y="2728442"/>
            <a:ext cx="1124129" cy="1124129"/>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n 29">
            <a:extLst>
              <a:ext uri="{FF2B5EF4-FFF2-40B4-BE49-F238E27FC236}">
                <a16:creationId xmlns:a16="http://schemas.microsoft.com/office/drawing/2014/main" id="{68D8F46E-6E20-C342-A029-18CE821B299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50463" y="2702362"/>
            <a:ext cx="1176291" cy="1176291"/>
          </a:xfrm>
          <a:prstGeom prst="rect">
            <a:avLst/>
          </a:prstGeom>
        </p:spPr>
      </p:pic>
      <p:sp>
        <p:nvSpPr>
          <p:cNvPr id="30"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17</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7617" y="4768223"/>
            <a:ext cx="1266148" cy="1266148"/>
          </a:xfrm>
          <a:prstGeom prst="rect">
            <a:avLst/>
          </a:prstGeom>
        </p:spPr>
      </p:pic>
    </p:spTree>
    <p:extLst>
      <p:ext uri="{BB962C8B-B14F-4D97-AF65-F5344CB8AC3E}">
        <p14:creationId xmlns:p14="http://schemas.microsoft.com/office/powerpoint/2010/main" val="1997570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7" name="Rectangle 6"/>
          <p:cNvSpPr/>
          <p:nvPr/>
        </p:nvSpPr>
        <p:spPr>
          <a:xfrm>
            <a:off x="86505" y="683931"/>
            <a:ext cx="5275803" cy="338554"/>
          </a:xfrm>
          <a:prstGeom prst="rect">
            <a:avLst/>
          </a:prstGeom>
        </p:spPr>
        <p:txBody>
          <a:bodyPr wrap="none">
            <a:spAutoFit/>
          </a:bodyPr>
          <a:lstStyle/>
          <a:p>
            <a:r>
              <a:rPr lang="en-GB" sz="1600" b="1">
                <a:solidFill>
                  <a:srgbClr val="000000"/>
                </a:solidFill>
                <a:latin typeface="Century Gothic" panose="020B0502020202020204" pitchFamily="34" charset="0"/>
              </a:rPr>
              <a:t>Past tense (preterite) -er/-ir verb: 1</a:t>
            </a:r>
            <a:r>
              <a:rPr lang="en-GB" sz="1600" b="1" baseline="30000">
                <a:solidFill>
                  <a:srgbClr val="000000"/>
                </a:solidFill>
                <a:latin typeface="Century Gothic" panose="020B0502020202020204" pitchFamily="34" charset="0"/>
              </a:rPr>
              <a:t>st</a:t>
            </a:r>
            <a:r>
              <a:rPr lang="en-GB" sz="1600" b="1">
                <a:solidFill>
                  <a:srgbClr val="000000"/>
                </a:solidFill>
                <a:latin typeface="Century Gothic" panose="020B0502020202020204" pitchFamily="34" charset="0"/>
              </a:rPr>
              <a:t> person singular</a:t>
            </a:r>
          </a:p>
        </p:txBody>
      </p:sp>
      <p:sp>
        <p:nvSpPr>
          <p:cNvPr id="8" name="TextBox 7"/>
          <p:cNvSpPr txBox="1"/>
          <p:nvPr/>
        </p:nvSpPr>
        <p:spPr>
          <a:xfrm>
            <a:off x="99338" y="971600"/>
            <a:ext cx="6570022" cy="584775"/>
          </a:xfrm>
          <a:prstGeom prst="rect">
            <a:avLst/>
          </a:prstGeom>
          <a:noFill/>
        </p:spPr>
        <p:txBody>
          <a:bodyPr wrap="square" rtlCol="0">
            <a:spAutoFit/>
          </a:bodyPr>
          <a:lstStyle/>
          <a:p>
            <a:pPr fontAlgn="auto">
              <a:spcBef>
                <a:spcPts val="0"/>
              </a:spcBef>
              <a:spcAft>
                <a:spcPts val="0"/>
              </a:spcAft>
            </a:pPr>
            <a:r>
              <a:rPr lang="en-GB" sz="1600">
                <a:latin typeface="Century Gothic" panose="020B0502020202020204" pitchFamily="34" charset="0"/>
              </a:rPr>
              <a:t>Some Spanish infinitives end in </a:t>
            </a:r>
            <a:r>
              <a:rPr lang="en-GB" sz="1600" b="1">
                <a:latin typeface="Century Gothic" panose="020B0502020202020204" pitchFamily="34" charset="0"/>
              </a:rPr>
              <a:t>–er </a:t>
            </a:r>
            <a:r>
              <a:rPr lang="en-GB" sz="1600">
                <a:latin typeface="Century Gothic" panose="020B0502020202020204" pitchFamily="34" charset="0"/>
              </a:rPr>
              <a:t>and </a:t>
            </a:r>
            <a:r>
              <a:rPr lang="en-GB" sz="1600" b="1">
                <a:latin typeface="Century Gothic" panose="020B0502020202020204" pitchFamily="34" charset="0"/>
              </a:rPr>
              <a:t>–</a:t>
            </a:r>
            <a:r>
              <a:rPr lang="en-GB" sz="1600" b="1" err="1">
                <a:latin typeface="Century Gothic" panose="020B0502020202020204" pitchFamily="34" charset="0"/>
              </a:rPr>
              <a:t>ir.</a:t>
            </a:r>
            <a:r>
              <a:rPr lang="en-GB" sz="1600" b="1">
                <a:latin typeface="Century Gothic" panose="020B0502020202020204" pitchFamily="34" charset="0"/>
              </a:rPr>
              <a:t> </a:t>
            </a:r>
            <a:r>
              <a:rPr lang="en-GB" sz="1600">
                <a:latin typeface="Century Gothic" panose="020B0502020202020204" pitchFamily="34" charset="0"/>
              </a:rPr>
              <a:t>Remember, the verb ending changes depending on who the verb refers to.</a:t>
            </a:r>
          </a:p>
        </p:txBody>
      </p:sp>
      <p:sp>
        <p:nvSpPr>
          <p:cNvPr id="9" name="TextBox 8"/>
          <p:cNvSpPr txBox="1"/>
          <p:nvPr/>
        </p:nvSpPr>
        <p:spPr>
          <a:xfrm>
            <a:off x="226891" y="1558391"/>
            <a:ext cx="2283177" cy="654795"/>
          </a:xfrm>
          <a:prstGeom prst="rect">
            <a:avLst/>
          </a:prstGeom>
          <a:noFill/>
        </p:spPr>
        <p:txBody>
          <a:bodyPr wrap="square" rtlCol="0">
            <a:spAutoFit/>
          </a:bodyPr>
          <a:lstStyle/>
          <a:p>
            <a:pPr fontAlgn="auto">
              <a:lnSpc>
                <a:spcPct val="120000"/>
              </a:lnSpc>
              <a:spcBef>
                <a:spcPts val="0"/>
              </a:spcBef>
              <a:spcAft>
                <a:spcPts val="0"/>
              </a:spcAft>
            </a:pPr>
            <a:r>
              <a:rPr lang="en-GB" sz="1600" b="1">
                <a:latin typeface="Century Gothic" panose="020B0502020202020204" pitchFamily="34" charset="0"/>
              </a:rPr>
              <a:t>I</a:t>
            </a:r>
            <a:r>
              <a:rPr lang="en-GB" sz="1600">
                <a:latin typeface="Century Gothic" panose="020B0502020202020204" pitchFamily="34" charset="0"/>
              </a:rPr>
              <a:t> learn in class.</a:t>
            </a:r>
          </a:p>
          <a:p>
            <a:pPr fontAlgn="auto">
              <a:lnSpc>
                <a:spcPct val="120000"/>
              </a:lnSpc>
              <a:spcBef>
                <a:spcPts val="0"/>
              </a:spcBef>
              <a:spcAft>
                <a:spcPts val="0"/>
              </a:spcAft>
            </a:pPr>
            <a:r>
              <a:rPr lang="en-GB" sz="1600" b="1">
                <a:latin typeface="Century Gothic" panose="020B0502020202020204" pitchFamily="34" charset="0"/>
              </a:rPr>
              <a:t>I </a:t>
            </a:r>
            <a:r>
              <a:rPr lang="en-GB" sz="1600">
                <a:latin typeface="Century Gothic" panose="020B0502020202020204" pitchFamily="34" charset="0"/>
              </a:rPr>
              <a:t>write a little. </a:t>
            </a:r>
          </a:p>
        </p:txBody>
      </p:sp>
      <p:sp>
        <p:nvSpPr>
          <p:cNvPr id="11" name="TextBox 10"/>
          <p:cNvSpPr txBox="1"/>
          <p:nvPr/>
        </p:nvSpPr>
        <p:spPr>
          <a:xfrm>
            <a:off x="1914718" y="1547664"/>
            <a:ext cx="2436985" cy="661720"/>
          </a:xfrm>
          <a:prstGeom prst="rect">
            <a:avLst/>
          </a:prstGeom>
          <a:noFill/>
        </p:spPr>
        <p:txBody>
          <a:bodyPr wrap="square" rtlCol="0">
            <a:spAutoFit/>
          </a:bodyPr>
          <a:lstStyle/>
          <a:p>
            <a:pPr fontAlgn="auto">
              <a:spcBef>
                <a:spcPts val="600"/>
              </a:spcBef>
              <a:spcAft>
                <a:spcPts val="0"/>
              </a:spcAft>
            </a:pPr>
            <a:r>
              <a:rPr lang="en-GB" sz="1600" kern="0">
                <a:latin typeface="Century Gothic" panose="020B0502020202020204" pitchFamily="34" charset="0"/>
                <a:cs typeface="Arial"/>
                <a:sym typeface="Wingdings" panose="05000000000000000000" pitchFamily="2" charset="2"/>
              </a:rPr>
              <a:t></a:t>
            </a:r>
            <a:r>
              <a:rPr lang="en-GB" sz="1600">
                <a:latin typeface="Century Gothic" panose="020B0502020202020204" pitchFamily="34" charset="0"/>
              </a:rPr>
              <a:t> </a:t>
            </a:r>
            <a:r>
              <a:rPr lang="en-GB" sz="1600" err="1">
                <a:latin typeface="Century Gothic" panose="020B0502020202020204" pitchFamily="34" charset="0"/>
              </a:rPr>
              <a:t>Aprend</a:t>
            </a:r>
            <a:r>
              <a:rPr lang="en-GB" sz="1600" b="1" u="sng" err="1">
                <a:latin typeface="Century Gothic" panose="020B0502020202020204" pitchFamily="34" charset="0"/>
              </a:rPr>
              <a:t>o</a:t>
            </a:r>
            <a:r>
              <a:rPr lang="en-GB" sz="1600">
                <a:latin typeface="Century Gothic" panose="020B0502020202020204" pitchFamily="34" charset="0"/>
              </a:rPr>
              <a:t> en </a:t>
            </a:r>
            <a:r>
              <a:rPr lang="en-GB" sz="1600" err="1">
                <a:latin typeface="Century Gothic" panose="020B0502020202020204" pitchFamily="34" charset="0"/>
              </a:rPr>
              <a:t>clase</a:t>
            </a:r>
            <a:endParaRPr lang="en-GB" sz="1600">
              <a:latin typeface="Century Gothic" panose="020B0502020202020204" pitchFamily="34" charset="0"/>
            </a:endParaRPr>
          </a:p>
          <a:p>
            <a:pPr fontAlgn="auto">
              <a:spcBef>
                <a:spcPts val="600"/>
              </a:spcBef>
              <a:spcAft>
                <a:spcPts val="0"/>
              </a:spcAft>
            </a:pPr>
            <a:r>
              <a:rPr lang="en-GB" sz="1600" kern="0">
                <a:latin typeface="Century Gothic" panose="020B0502020202020204" pitchFamily="34" charset="0"/>
                <a:cs typeface="Arial"/>
                <a:sym typeface="Wingdings" panose="05000000000000000000" pitchFamily="2" charset="2"/>
              </a:rPr>
              <a:t></a:t>
            </a:r>
            <a:r>
              <a:rPr lang="en-GB" sz="1600">
                <a:latin typeface="Century Gothic" panose="020B0502020202020204" pitchFamily="34" charset="0"/>
              </a:rPr>
              <a:t> </a:t>
            </a:r>
            <a:r>
              <a:rPr lang="en-GB" sz="1600" err="1">
                <a:latin typeface="Century Gothic" panose="020B0502020202020204" pitchFamily="34" charset="0"/>
              </a:rPr>
              <a:t>Escrib</a:t>
            </a:r>
            <a:r>
              <a:rPr lang="en-GB" sz="1600" b="1" u="sng" err="1">
                <a:latin typeface="Century Gothic" panose="020B0502020202020204" pitchFamily="34" charset="0"/>
              </a:rPr>
              <a:t>o</a:t>
            </a:r>
            <a:r>
              <a:rPr lang="en-GB" sz="1600" b="1">
                <a:latin typeface="Century Gothic" panose="020B0502020202020204" pitchFamily="34" charset="0"/>
              </a:rPr>
              <a:t> </a:t>
            </a:r>
            <a:r>
              <a:rPr lang="en-GB" sz="1600">
                <a:latin typeface="Century Gothic" panose="020B0502020202020204" pitchFamily="34" charset="0"/>
              </a:rPr>
              <a:t> un poco.</a:t>
            </a:r>
          </a:p>
        </p:txBody>
      </p:sp>
      <p:sp>
        <p:nvSpPr>
          <p:cNvPr id="12" name="TextBox 11"/>
          <p:cNvSpPr txBox="1"/>
          <p:nvPr/>
        </p:nvSpPr>
        <p:spPr>
          <a:xfrm>
            <a:off x="226891" y="2690103"/>
            <a:ext cx="3981796" cy="978729"/>
          </a:xfrm>
          <a:prstGeom prst="rect">
            <a:avLst/>
          </a:prstGeom>
          <a:noFill/>
        </p:spPr>
        <p:txBody>
          <a:bodyPr wrap="square" rtlCol="0">
            <a:spAutoFit/>
          </a:bodyPr>
          <a:lstStyle/>
          <a:p>
            <a:pPr fontAlgn="auto">
              <a:lnSpc>
                <a:spcPct val="120000"/>
              </a:lnSpc>
              <a:spcBef>
                <a:spcPts val="0"/>
              </a:spcBef>
              <a:spcAft>
                <a:spcPts val="0"/>
              </a:spcAft>
            </a:pPr>
            <a:r>
              <a:rPr lang="en-GB" sz="1600" err="1">
                <a:latin typeface="Century Gothic" panose="020B0502020202020204" pitchFamily="34" charset="0"/>
              </a:rPr>
              <a:t>Aprend</a:t>
            </a:r>
            <a:r>
              <a:rPr lang="en-GB" sz="1600" b="1" err="1">
                <a:latin typeface="Century Gothic" panose="020B0502020202020204" pitchFamily="34" charset="0"/>
              </a:rPr>
              <a:t>er</a:t>
            </a:r>
            <a:endParaRPr lang="en-GB" sz="1600">
              <a:latin typeface="Century Gothic" panose="020B0502020202020204" pitchFamily="34" charset="0"/>
            </a:endParaRPr>
          </a:p>
          <a:p>
            <a:pPr fontAlgn="auto">
              <a:lnSpc>
                <a:spcPct val="120000"/>
              </a:lnSpc>
              <a:spcBef>
                <a:spcPts val="0"/>
              </a:spcBef>
              <a:spcAft>
                <a:spcPts val="0"/>
              </a:spcAft>
            </a:pPr>
            <a:r>
              <a:rPr lang="en-GB" sz="1600" err="1">
                <a:latin typeface="Century Gothic" panose="020B0502020202020204" pitchFamily="34" charset="0"/>
              </a:rPr>
              <a:t>Escrib</a:t>
            </a:r>
            <a:r>
              <a:rPr lang="en-GB" sz="1600" b="1" err="1">
                <a:latin typeface="Century Gothic" panose="020B0502020202020204" pitchFamily="34" charset="0"/>
              </a:rPr>
              <a:t>ir</a:t>
            </a:r>
            <a:endParaRPr lang="en-GB" sz="1600">
              <a:latin typeface="Century Gothic" panose="020B0502020202020204" pitchFamily="34" charset="0"/>
            </a:endParaRPr>
          </a:p>
          <a:p>
            <a:pPr fontAlgn="auto">
              <a:lnSpc>
                <a:spcPct val="120000"/>
              </a:lnSpc>
              <a:spcBef>
                <a:spcPts val="0"/>
              </a:spcBef>
              <a:spcAft>
                <a:spcPts val="0"/>
              </a:spcAft>
            </a:pPr>
            <a:endParaRPr lang="en-GB" sz="1600">
              <a:latin typeface="Century Gothic" panose="020B0502020202020204" pitchFamily="34" charset="0"/>
            </a:endParaRPr>
          </a:p>
        </p:txBody>
      </p:sp>
      <p:sp>
        <p:nvSpPr>
          <p:cNvPr id="13" name="TextBox 12"/>
          <p:cNvSpPr txBox="1"/>
          <p:nvPr/>
        </p:nvSpPr>
        <p:spPr>
          <a:xfrm>
            <a:off x="1666295" y="2693905"/>
            <a:ext cx="2820912" cy="661720"/>
          </a:xfrm>
          <a:prstGeom prst="rect">
            <a:avLst/>
          </a:prstGeom>
          <a:noFill/>
        </p:spPr>
        <p:txBody>
          <a:bodyPr wrap="square" rtlCol="0">
            <a:spAutoFit/>
          </a:bodyPr>
          <a:lstStyle/>
          <a:p>
            <a:pPr fontAlgn="auto">
              <a:spcBef>
                <a:spcPts val="600"/>
              </a:spcBef>
              <a:spcAft>
                <a:spcPts val="0"/>
              </a:spcAft>
            </a:pPr>
            <a:r>
              <a:rPr lang="en-GB" sz="1600" kern="0">
                <a:latin typeface="Century Gothic" panose="020B0502020202020204" pitchFamily="34" charset="0"/>
                <a:cs typeface="Arial"/>
                <a:sym typeface="Wingdings" panose="05000000000000000000" pitchFamily="2" charset="2"/>
              </a:rPr>
              <a:t> </a:t>
            </a:r>
            <a:r>
              <a:rPr lang="en-GB" sz="1600" kern="0" err="1">
                <a:latin typeface="Century Gothic" panose="020B0502020202020204" pitchFamily="34" charset="0"/>
                <a:cs typeface="Arial"/>
                <a:sym typeface="Wingdings" panose="05000000000000000000" pitchFamily="2" charset="2"/>
              </a:rPr>
              <a:t>Aprend</a:t>
            </a:r>
            <a:r>
              <a:rPr lang="en-GB" sz="1600" b="1" kern="0" err="1">
                <a:latin typeface="Century Gothic" panose="020B0502020202020204" pitchFamily="34" charset="0"/>
                <a:cs typeface="Arial"/>
                <a:sym typeface="Wingdings" panose="05000000000000000000" pitchFamily="2" charset="2"/>
              </a:rPr>
              <a:t>í</a:t>
            </a:r>
            <a:r>
              <a:rPr lang="en-GB" sz="1600" b="1" kern="0">
                <a:latin typeface="Century Gothic" panose="020B0502020202020204" pitchFamily="34" charset="0"/>
                <a:cs typeface="Arial"/>
                <a:sym typeface="Wingdings" panose="05000000000000000000" pitchFamily="2" charset="2"/>
              </a:rPr>
              <a:t>	</a:t>
            </a:r>
            <a:r>
              <a:rPr lang="en-GB" sz="1600" b="1" i="1" kern="0">
                <a:latin typeface="Century Gothic" panose="020B0502020202020204" pitchFamily="34" charset="0"/>
                <a:cs typeface="Arial"/>
                <a:sym typeface="Wingdings" panose="05000000000000000000" pitchFamily="2" charset="2"/>
              </a:rPr>
              <a:t>I </a:t>
            </a:r>
            <a:r>
              <a:rPr lang="en-GB" sz="1600" i="1" kern="0">
                <a:latin typeface="Century Gothic" panose="020B0502020202020204" pitchFamily="34" charset="0"/>
                <a:cs typeface="Arial"/>
                <a:sym typeface="Wingdings" panose="05000000000000000000" pitchFamily="2" charset="2"/>
              </a:rPr>
              <a:t>learnt</a:t>
            </a:r>
            <a:endParaRPr lang="en-GB" sz="1600" i="1">
              <a:latin typeface="Century Gothic" panose="020B0502020202020204" pitchFamily="34" charset="0"/>
            </a:endParaRPr>
          </a:p>
          <a:p>
            <a:pPr fontAlgn="auto">
              <a:spcBef>
                <a:spcPts val="600"/>
              </a:spcBef>
              <a:spcAft>
                <a:spcPts val="0"/>
              </a:spcAft>
            </a:pPr>
            <a:r>
              <a:rPr lang="en-GB" sz="1600" kern="0">
                <a:latin typeface="Century Gothic" panose="020B0502020202020204" pitchFamily="34" charset="0"/>
                <a:cs typeface="Arial"/>
                <a:sym typeface="Wingdings" panose="05000000000000000000" pitchFamily="2" charset="2"/>
              </a:rPr>
              <a:t> </a:t>
            </a:r>
            <a:r>
              <a:rPr lang="en-GB" sz="1600" kern="0" err="1">
                <a:latin typeface="Century Gothic" panose="020B0502020202020204" pitchFamily="34" charset="0"/>
                <a:cs typeface="Arial"/>
                <a:sym typeface="Wingdings" panose="05000000000000000000" pitchFamily="2" charset="2"/>
              </a:rPr>
              <a:t>Escrib</a:t>
            </a:r>
            <a:r>
              <a:rPr lang="en-GB" sz="1600" b="1" kern="0" err="1">
                <a:latin typeface="Century Gothic" panose="020B0502020202020204" pitchFamily="34" charset="0"/>
                <a:cs typeface="Arial"/>
                <a:sym typeface="Wingdings" panose="05000000000000000000" pitchFamily="2" charset="2"/>
              </a:rPr>
              <a:t>í</a:t>
            </a:r>
            <a:r>
              <a:rPr lang="en-GB" sz="1600" b="1" kern="0">
                <a:latin typeface="Century Gothic" panose="020B0502020202020204" pitchFamily="34" charset="0"/>
                <a:cs typeface="Arial"/>
                <a:sym typeface="Wingdings" panose="05000000000000000000" pitchFamily="2" charset="2"/>
              </a:rPr>
              <a:t>		</a:t>
            </a:r>
            <a:r>
              <a:rPr lang="en-GB" sz="1600" b="1" i="1" kern="0">
                <a:latin typeface="Century Gothic" panose="020B0502020202020204" pitchFamily="34" charset="0"/>
                <a:cs typeface="Arial"/>
                <a:sym typeface="Wingdings" panose="05000000000000000000" pitchFamily="2" charset="2"/>
              </a:rPr>
              <a:t>I </a:t>
            </a:r>
            <a:r>
              <a:rPr lang="en-GB" sz="1600" i="1" kern="0">
                <a:latin typeface="Century Gothic" panose="020B0502020202020204" pitchFamily="34" charset="0"/>
                <a:cs typeface="Arial"/>
                <a:sym typeface="Wingdings" panose="05000000000000000000" pitchFamily="2" charset="2"/>
              </a:rPr>
              <a:t>wrote</a:t>
            </a:r>
            <a:endParaRPr lang="en-GB" sz="1600" i="1">
              <a:latin typeface="Century Gothic" panose="020B0502020202020204" pitchFamily="34" charset="0"/>
            </a:endParaRPr>
          </a:p>
        </p:txBody>
      </p:sp>
      <p:sp>
        <p:nvSpPr>
          <p:cNvPr id="4" name="Title 3">
            <a:extLst>
              <a:ext uri="{FF2B5EF4-FFF2-40B4-BE49-F238E27FC236}">
                <a16:creationId xmlns:a16="http://schemas.microsoft.com/office/drawing/2014/main" id="{17198855-A59D-6A41-86D9-13C7DB0C99AD}"/>
              </a:ext>
            </a:extLst>
          </p:cNvPr>
          <p:cNvSpPr>
            <a:spLocks noGrp="1"/>
          </p:cNvSpPr>
          <p:nvPr>
            <p:ph type="title"/>
          </p:nvPr>
        </p:nvSpPr>
        <p:spPr>
          <a:xfrm>
            <a:off x="147217" y="125758"/>
            <a:ext cx="2041388" cy="451608"/>
          </a:xfrm>
        </p:spPr>
        <p:txBody>
          <a:bodyPr/>
          <a:lstStyle/>
          <a:p>
            <a:r>
              <a:rPr lang="en-GB" sz="2000" b="1">
                <a:solidFill>
                  <a:srgbClr val="FFFFFF"/>
                </a:solidFill>
                <a:latin typeface="Century Gothic" panose="020B0502020202020204" pitchFamily="34" charset="0"/>
              </a:rPr>
              <a:t>T1.2 Semana 1</a:t>
            </a:r>
            <a:endParaRPr lang="en-US" sz="2000"/>
          </a:p>
        </p:txBody>
      </p:sp>
      <p:sp>
        <p:nvSpPr>
          <p:cNvPr id="34" name="Rectangle 33">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latin typeface="Century Gothic" panose="020B0502020202020204" pitchFamily="34" charset="0"/>
              </a:rPr>
              <a:t>Gramática</a:t>
            </a:r>
          </a:p>
        </p:txBody>
      </p:sp>
      <p:sp>
        <p:nvSpPr>
          <p:cNvPr id="35" name="TextBox 34">
            <a:extLst>
              <a:ext uri="{FF2B5EF4-FFF2-40B4-BE49-F238E27FC236}">
                <a16:creationId xmlns:a16="http://schemas.microsoft.com/office/drawing/2014/main" id="{60A7DC32-F9E7-4ED8-9B7B-3A726FB6B8C9}"/>
              </a:ext>
            </a:extLst>
          </p:cNvPr>
          <p:cNvSpPr txBox="1"/>
          <p:nvPr/>
        </p:nvSpPr>
        <p:spPr>
          <a:xfrm>
            <a:off x="99338" y="2174250"/>
            <a:ext cx="6570022" cy="584775"/>
          </a:xfrm>
          <a:prstGeom prst="rect">
            <a:avLst/>
          </a:prstGeom>
          <a:noFill/>
        </p:spPr>
        <p:txBody>
          <a:bodyPr wrap="square" rtlCol="0">
            <a:spAutoFit/>
          </a:bodyPr>
          <a:lstStyle/>
          <a:p>
            <a:pPr fontAlgn="auto">
              <a:spcBef>
                <a:spcPts val="0"/>
              </a:spcBef>
              <a:spcAft>
                <a:spcPts val="0"/>
              </a:spcAft>
            </a:pPr>
            <a:r>
              <a:rPr lang="en-GB" sz="1600">
                <a:latin typeface="Century Gothic" panose="020B0502020202020204" pitchFamily="34" charset="0"/>
              </a:rPr>
              <a:t>To mean ‘I’ with an action completed in the past, remove –er/-ir and add</a:t>
            </a:r>
            <a:r>
              <a:rPr lang="en-GB" sz="1600" b="1">
                <a:latin typeface="Century Gothic" panose="020B0502020202020204" pitchFamily="34" charset="0"/>
              </a:rPr>
              <a:t> í</a:t>
            </a:r>
            <a:r>
              <a:rPr lang="en-GB" sz="1600">
                <a:latin typeface="Century Gothic" panose="020B0502020202020204" pitchFamily="34" charset="0"/>
              </a:rPr>
              <a:t>:</a:t>
            </a:r>
          </a:p>
        </p:txBody>
      </p:sp>
      <p:sp>
        <p:nvSpPr>
          <p:cNvPr id="41" name="Rectangle 40">
            <a:extLst>
              <a:ext uri="{FF2B5EF4-FFF2-40B4-BE49-F238E27FC236}">
                <a16:creationId xmlns:a16="http://schemas.microsoft.com/office/drawing/2014/main" id="{F0FBF27E-B9F4-42A6-9AD8-3FBA3A25A313}"/>
              </a:ext>
            </a:extLst>
          </p:cNvPr>
          <p:cNvSpPr/>
          <p:nvPr/>
        </p:nvSpPr>
        <p:spPr>
          <a:xfrm>
            <a:off x="117880" y="3439276"/>
            <a:ext cx="2730235" cy="369332"/>
          </a:xfrm>
          <a:prstGeom prst="rect">
            <a:avLst/>
          </a:prstGeom>
        </p:spPr>
        <p:txBody>
          <a:bodyPr wrap="none">
            <a:spAutoFit/>
          </a:bodyPr>
          <a:lstStyle/>
          <a:p>
            <a:r>
              <a:rPr lang="en-GB" b="1">
                <a:solidFill>
                  <a:srgbClr val="000000"/>
                </a:solidFill>
                <a:latin typeface="Century Gothic" panose="020B0502020202020204" pitchFamily="34" charset="0"/>
              </a:rPr>
              <a:t> Prenominal adjectives</a:t>
            </a:r>
          </a:p>
        </p:txBody>
      </p:sp>
      <p:sp>
        <p:nvSpPr>
          <p:cNvPr id="48" name="TextBox 47">
            <a:extLst>
              <a:ext uri="{FF2B5EF4-FFF2-40B4-BE49-F238E27FC236}">
                <a16:creationId xmlns:a16="http://schemas.microsoft.com/office/drawing/2014/main" id="{DE06B473-165F-4F52-A992-F6E003570DF4}"/>
              </a:ext>
            </a:extLst>
          </p:cNvPr>
          <p:cNvSpPr txBox="1"/>
          <p:nvPr/>
        </p:nvSpPr>
        <p:spPr>
          <a:xfrm>
            <a:off x="172381" y="3775408"/>
            <a:ext cx="62341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latin typeface="Century Gothic" panose="020F0302020204030204"/>
              </a:rPr>
              <a:t>As you </a:t>
            </a:r>
            <a:r>
              <a:rPr lang="en-US" sz="1600">
                <a:latin typeface="Century Gothic" panose="020F0302020204030204"/>
              </a:rPr>
              <a:t>know, t</a:t>
            </a:r>
            <a:r>
              <a:rPr kumimoji="0" lang="en-US" sz="1600" i="0" u="none" strike="noStrike" kern="1200" cap="none" spc="0" normalizeH="0" baseline="0" noProof="0">
                <a:ln>
                  <a:noFill/>
                </a:ln>
                <a:effectLst/>
                <a:uLnTx/>
                <a:uFillTx/>
                <a:latin typeface="Century Gothic" panose="020F0302020204030204"/>
              </a:rPr>
              <a:t>he</a:t>
            </a:r>
            <a:r>
              <a:rPr kumimoji="0" lang="en-US" sz="1600" i="0" u="none" strike="noStrike" kern="1200" cap="none" spc="0" normalizeH="0" noProof="0">
                <a:ln>
                  <a:noFill/>
                </a:ln>
                <a:effectLst/>
                <a:uLnTx/>
                <a:uFillTx/>
                <a:latin typeface="Century Gothic" panose="020F0302020204030204"/>
              </a:rPr>
              <a:t> adjective often comes after the noun.</a:t>
            </a:r>
            <a:endParaRPr kumimoji="0" lang="en-US" sz="1600" i="0" u="none" strike="noStrike" kern="1200" cap="none" spc="0" normalizeH="0" baseline="0" noProof="0">
              <a:ln>
                <a:noFill/>
              </a:ln>
              <a:effectLst/>
              <a:uLnTx/>
              <a:uFillTx/>
              <a:latin typeface="Century Gothic" panose="020F0302020204030204"/>
            </a:endParaRPr>
          </a:p>
        </p:txBody>
      </p:sp>
      <p:sp>
        <p:nvSpPr>
          <p:cNvPr id="49" name="TextBox 48">
            <a:extLst>
              <a:ext uri="{FF2B5EF4-FFF2-40B4-BE49-F238E27FC236}">
                <a16:creationId xmlns:a16="http://schemas.microsoft.com/office/drawing/2014/main" id="{3F00FE3F-55AD-472D-ABCA-6FBEF2D16A87}"/>
              </a:ext>
            </a:extLst>
          </p:cNvPr>
          <p:cNvSpPr txBox="1"/>
          <p:nvPr/>
        </p:nvSpPr>
        <p:spPr>
          <a:xfrm>
            <a:off x="1015569" y="4244231"/>
            <a:ext cx="2476497"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latin typeface="Century Gothic" panose="020B0502020202020204" pitchFamily="34" charset="0"/>
              </a:rPr>
              <a:t>    un </a:t>
            </a:r>
            <a:r>
              <a:rPr lang="en-US" sz="1600" noProof="0" err="1">
                <a:latin typeface="Century Gothic" panose="020B0502020202020204" pitchFamily="34" charset="0"/>
              </a:rPr>
              <a:t>diálogo</a:t>
            </a:r>
            <a:r>
              <a:rPr lang="en-US" sz="1600" noProof="0">
                <a:latin typeface="Century Gothic" panose="020B0502020202020204" pitchFamily="34" charset="0"/>
              </a:rPr>
              <a:t> </a:t>
            </a:r>
            <a:r>
              <a:rPr lang="en-US" sz="1600" b="1" noProof="0" err="1">
                <a:latin typeface="Century Gothic" panose="020B0502020202020204" pitchFamily="34" charset="0"/>
              </a:rPr>
              <a:t>corto</a:t>
            </a:r>
            <a:endParaRPr kumimoji="0" lang="en-US" sz="1600" b="1" i="0" u="none" strike="noStrike" kern="1200" cap="none" spc="0" normalizeH="0" baseline="0" noProof="0">
              <a:ln>
                <a:noFill/>
              </a:ln>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FD7C7326-48E3-4672-8B94-3823DBBFAA7B}"/>
              </a:ext>
            </a:extLst>
          </p:cNvPr>
          <p:cNvSpPr txBox="1"/>
          <p:nvPr/>
        </p:nvSpPr>
        <p:spPr>
          <a:xfrm>
            <a:off x="3971080" y="4254549"/>
            <a:ext cx="2870377" cy="338554"/>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noProof="0">
                <a:latin typeface="Century Gothic" panose="020B0502020202020204" pitchFamily="34" charset="0"/>
              </a:rPr>
              <a:t>    un </a:t>
            </a:r>
            <a:r>
              <a:rPr lang="en-US" sz="1600" noProof="0" err="1">
                <a:latin typeface="Century Gothic" panose="020B0502020202020204" pitchFamily="34" charset="0"/>
              </a:rPr>
              <a:t>diálogo</a:t>
            </a:r>
            <a:r>
              <a:rPr lang="en-US" sz="1600" noProof="0">
                <a:latin typeface="Century Gothic" panose="020B0502020202020204" pitchFamily="34" charset="0"/>
              </a:rPr>
              <a:t> </a:t>
            </a:r>
            <a:r>
              <a:rPr lang="en-US" sz="1600" b="1" noProof="0">
                <a:latin typeface="Century Gothic" panose="020B0502020202020204" pitchFamily="34" charset="0"/>
              </a:rPr>
              <a:t>largo</a:t>
            </a:r>
            <a:endParaRPr kumimoji="0" lang="en-US" sz="1600" b="1" i="0" u="none" strike="noStrike" kern="1200" cap="none" spc="0" normalizeH="0" baseline="0" noProof="0">
              <a:ln>
                <a:noFill/>
              </a:ln>
              <a:effectLst/>
              <a:uLnTx/>
              <a:uFillTx/>
              <a:latin typeface="Century Gothic" panose="020B0502020202020204" pitchFamily="34" charset="0"/>
            </a:endParaRPr>
          </a:p>
        </p:txBody>
      </p:sp>
      <p:grpSp>
        <p:nvGrpSpPr>
          <p:cNvPr id="42" name="Group 41">
            <a:extLst>
              <a:ext uri="{FF2B5EF4-FFF2-40B4-BE49-F238E27FC236}">
                <a16:creationId xmlns:a16="http://schemas.microsoft.com/office/drawing/2014/main" id="{8D250BDE-6217-430E-899E-E50F2B4C4A1E}"/>
              </a:ext>
            </a:extLst>
          </p:cNvPr>
          <p:cNvGrpSpPr/>
          <p:nvPr/>
        </p:nvGrpSpPr>
        <p:grpSpPr>
          <a:xfrm>
            <a:off x="3267727" y="4173984"/>
            <a:ext cx="777497" cy="1025858"/>
            <a:chOff x="1473868" y="1671851"/>
            <a:chExt cx="1678405" cy="2557391"/>
          </a:xfrm>
        </p:grpSpPr>
        <p:pic>
          <p:nvPicPr>
            <p:cNvPr id="43" name="Picture 42">
              <a:extLst>
                <a:ext uri="{FF2B5EF4-FFF2-40B4-BE49-F238E27FC236}">
                  <a16:creationId xmlns:a16="http://schemas.microsoft.com/office/drawing/2014/main" id="{00C435FB-7C03-4B50-9CA1-05CBD191F2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58" t="9548" r="10038" b="9548"/>
            <a:stretch/>
          </p:blipFill>
          <p:spPr>
            <a:xfrm>
              <a:off x="1503947" y="2580916"/>
              <a:ext cx="1648326" cy="1648326"/>
            </a:xfrm>
            <a:prstGeom prst="rect">
              <a:avLst/>
            </a:prstGeom>
          </p:spPr>
        </p:pic>
        <p:sp>
          <p:nvSpPr>
            <p:cNvPr id="44" name="Oval Callout 8">
              <a:extLst>
                <a:ext uri="{FF2B5EF4-FFF2-40B4-BE49-F238E27FC236}">
                  <a16:creationId xmlns:a16="http://schemas.microsoft.com/office/drawing/2014/main" id="{E522EE0D-68A2-47D8-BA0F-E6CEB625F81B}"/>
                </a:ext>
              </a:extLst>
            </p:cNvPr>
            <p:cNvSpPr/>
            <p:nvPr/>
          </p:nvSpPr>
          <p:spPr>
            <a:xfrm>
              <a:off x="2328110" y="1671851"/>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a:extLst>
                <a:ext uri="{FF2B5EF4-FFF2-40B4-BE49-F238E27FC236}">
                  <a16:creationId xmlns:a16="http://schemas.microsoft.com/office/drawing/2014/main" id="{77F87A2E-DA91-4001-87E3-9307E3B79B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58" t="9548" r="48512" b="60728"/>
            <a:stretch/>
          </p:blipFill>
          <p:spPr>
            <a:xfrm flipH="1">
              <a:off x="1473868" y="1996318"/>
              <a:ext cx="854242" cy="605589"/>
            </a:xfrm>
            <a:prstGeom prst="rect">
              <a:avLst/>
            </a:prstGeom>
          </p:spPr>
        </p:pic>
        <p:sp>
          <p:nvSpPr>
            <p:cNvPr id="46" name="Oval Callout 10">
              <a:extLst>
                <a:ext uri="{FF2B5EF4-FFF2-40B4-BE49-F238E27FC236}">
                  <a16:creationId xmlns:a16="http://schemas.microsoft.com/office/drawing/2014/main" id="{BEC63DF4-C0BB-4244-B7F5-C66BE647E266}"/>
                </a:ext>
              </a:extLst>
            </p:cNvPr>
            <p:cNvSpPr/>
            <p:nvPr/>
          </p:nvSpPr>
          <p:spPr>
            <a:xfrm>
              <a:off x="2358189" y="2234628"/>
              <a:ext cx="691816" cy="461665"/>
            </a:xfrm>
            <a:prstGeom prst="wedgeEllipseCallou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7" name="Picture 46">
            <a:extLst>
              <a:ext uri="{FF2B5EF4-FFF2-40B4-BE49-F238E27FC236}">
                <a16:creationId xmlns:a16="http://schemas.microsoft.com/office/drawing/2014/main" id="{11CF3AD3-4FAF-45ED-BBED-111D449EC0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540" t="9863" r="11698" b="9622"/>
          <a:stretch/>
        </p:blipFill>
        <p:spPr>
          <a:xfrm>
            <a:off x="312642" y="4221780"/>
            <a:ext cx="836265" cy="865868"/>
          </a:xfrm>
          <a:prstGeom prst="rect">
            <a:avLst/>
          </a:prstGeom>
        </p:spPr>
      </p:pic>
      <p:sp>
        <p:nvSpPr>
          <p:cNvPr id="51" name="TextBox 50">
            <a:extLst>
              <a:ext uri="{FF2B5EF4-FFF2-40B4-BE49-F238E27FC236}">
                <a16:creationId xmlns:a16="http://schemas.microsoft.com/office/drawing/2014/main" id="{0D0EFE1D-12FA-4D46-9E14-ACF24E6CEF24}"/>
              </a:ext>
            </a:extLst>
          </p:cNvPr>
          <p:cNvSpPr txBox="1"/>
          <p:nvPr/>
        </p:nvSpPr>
        <p:spPr>
          <a:xfrm>
            <a:off x="147217" y="5128517"/>
            <a:ext cx="6570022" cy="1569660"/>
          </a:xfrm>
          <a:prstGeom prst="rect">
            <a:avLst/>
          </a:prstGeom>
          <a:noFill/>
        </p:spPr>
        <p:txBody>
          <a:bodyPr wrap="square" rtlCol="0">
            <a:spAutoFit/>
          </a:bodyPr>
          <a:lstStyle/>
          <a:p>
            <a:pPr fontAlgn="auto">
              <a:spcBef>
                <a:spcPts val="0"/>
              </a:spcBef>
              <a:spcAft>
                <a:spcPts val="0"/>
              </a:spcAft>
            </a:pPr>
            <a:r>
              <a:rPr lang="en-GB" sz="1600">
                <a:latin typeface="Century Gothic" panose="020B0502020202020204" pitchFamily="34" charset="0"/>
              </a:rPr>
              <a:t>However, some other adjectives come </a:t>
            </a:r>
            <a:r>
              <a:rPr lang="en-GB" sz="1600" b="1">
                <a:latin typeface="Century Gothic" panose="020B0502020202020204" pitchFamily="34" charset="0"/>
              </a:rPr>
              <a:t>before the noun, </a:t>
            </a:r>
            <a:r>
              <a:rPr lang="en-GB" sz="1600">
                <a:latin typeface="Century Gothic" panose="020B0502020202020204" pitchFamily="34" charset="0"/>
              </a:rPr>
              <a:t>just like in English. </a:t>
            </a:r>
          </a:p>
          <a:p>
            <a:pPr fontAlgn="auto">
              <a:spcBef>
                <a:spcPts val="0"/>
              </a:spcBef>
              <a:spcAft>
                <a:spcPts val="0"/>
              </a:spcAft>
            </a:pPr>
            <a:endParaRPr lang="en-GB" sz="1600">
              <a:latin typeface="Century Gothic" panose="020B0502020202020204" pitchFamily="34" charset="0"/>
            </a:endParaRPr>
          </a:p>
          <a:p>
            <a:pPr fontAlgn="auto">
              <a:spcBef>
                <a:spcPts val="0"/>
              </a:spcBef>
              <a:spcAft>
                <a:spcPts val="0"/>
              </a:spcAft>
            </a:pPr>
            <a:endParaRPr lang="en-GB" sz="1600">
              <a:latin typeface="Century Gothic" panose="020B0502020202020204" pitchFamily="34" charset="0"/>
            </a:endParaRPr>
          </a:p>
          <a:p>
            <a:pPr fontAlgn="auto">
              <a:spcBef>
                <a:spcPts val="0"/>
              </a:spcBef>
              <a:spcAft>
                <a:spcPts val="0"/>
              </a:spcAft>
            </a:pPr>
            <a:endParaRPr lang="en-GB" sz="1600">
              <a:latin typeface="Century Gothic" panose="020B0502020202020204" pitchFamily="34" charset="0"/>
            </a:endParaRPr>
          </a:p>
          <a:p>
            <a:pPr fontAlgn="auto">
              <a:spcBef>
                <a:spcPts val="0"/>
              </a:spcBef>
              <a:spcAft>
                <a:spcPts val="0"/>
              </a:spcAft>
            </a:pPr>
            <a:endParaRPr lang="en-GB" sz="1600">
              <a:latin typeface="Century Gothic" panose="020B0502020202020204" pitchFamily="34" charset="0"/>
            </a:endParaRPr>
          </a:p>
        </p:txBody>
      </p:sp>
      <p:sp>
        <p:nvSpPr>
          <p:cNvPr id="52" name="TextBox 51">
            <a:extLst>
              <a:ext uri="{FF2B5EF4-FFF2-40B4-BE49-F238E27FC236}">
                <a16:creationId xmlns:a16="http://schemas.microsoft.com/office/drawing/2014/main" id="{811F884B-737A-49F1-AFF5-23B6CC5F9D68}"/>
              </a:ext>
            </a:extLst>
          </p:cNvPr>
          <p:cNvSpPr txBox="1"/>
          <p:nvPr/>
        </p:nvSpPr>
        <p:spPr>
          <a:xfrm>
            <a:off x="185832" y="7183978"/>
            <a:ext cx="1022481" cy="338554"/>
          </a:xfrm>
          <a:prstGeom prst="rect">
            <a:avLst/>
          </a:prstGeom>
          <a:solidFill>
            <a:srgbClr val="FAEDCC"/>
          </a:solidFill>
          <a:ln>
            <a:solidFill>
              <a:schemeClr val="accent5">
                <a:lumMod val="50000"/>
              </a:schemeClr>
            </a:solidFill>
          </a:ln>
        </p:spPr>
        <p:txBody>
          <a:bodyPr wrap="square" rtlCol="0">
            <a:spAutoFit/>
          </a:bodyPr>
          <a:lstStyle/>
          <a:p>
            <a:pPr algn="ctr"/>
            <a:r>
              <a:rPr lang="en-GB" sz="1600">
                <a:latin typeface="Century Gothic" panose="020B0502020202020204" pitchFamily="34" charset="0"/>
              </a:rPr>
              <a:t>primero</a:t>
            </a:r>
          </a:p>
        </p:txBody>
      </p:sp>
      <p:sp>
        <p:nvSpPr>
          <p:cNvPr id="53" name="TextBox 52">
            <a:extLst>
              <a:ext uri="{FF2B5EF4-FFF2-40B4-BE49-F238E27FC236}">
                <a16:creationId xmlns:a16="http://schemas.microsoft.com/office/drawing/2014/main" id="{1EC5D5EF-41A4-468F-A52B-30D179326A36}"/>
              </a:ext>
            </a:extLst>
          </p:cNvPr>
          <p:cNvSpPr txBox="1"/>
          <p:nvPr/>
        </p:nvSpPr>
        <p:spPr>
          <a:xfrm>
            <a:off x="185832" y="7631947"/>
            <a:ext cx="1022481" cy="338554"/>
          </a:xfrm>
          <a:prstGeom prst="rect">
            <a:avLst/>
          </a:prstGeom>
          <a:solidFill>
            <a:srgbClr val="FAEDCC"/>
          </a:solidFill>
          <a:ln>
            <a:solidFill>
              <a:schemeClr val="accent5">
                <a:lumMod val="50000"/>
              </a:schemeClr>
            </a:solidFill>
          </a:ln>
        </p:spPr>
        <p:txBody>
          <a:bodyPr wrap="square" rtlCol="0">
            <a:spAutoFit/>
          </a:bodyPr>
          <a:lstStyle/>
          <a:p>
            <a:pPr algn="ctr"/>
            <a:r>
              <a:rPr lang="en-GB" sz="1600">
                <a:latin typeface="Century Gothic" panose="020B0502020202020204" pitchFamily="34" charset="0"/>
              </a:rPr>
              <a:t>tercero</a:t>
            </a:r>
          </a:p>
        </p:txBody>
      </p:sp>
      <p:sp>
        <p:nvSpPr>
          <p:cNvPr id="54" name="Rectangle 53">
            <a:extLst>
              <a:ext uri="{FF2B5EF4-FFF2-40B4-BE49-F238E27FC236}">
                <a16:creationId xmlns:a16="http://schemas.microsoft.com/office/drawing/2014/main" id="{3735448A-1813-4D49-887F-BC6CCE7C771F}"/>
              </a:ext>
            </a:extLst>
          </p:cNvPr>
          <p:cNvSpPr/>
          <p:nvPr/>
        </p:nvSpPr>
        <p:spPr>
          <a:xfrm>
            <a:off x="1344018" y="7183388"/>
            <a:ext cx="281254" cy="338554"/>
          </a:xfrm>
          <a:prstGeom prst="rect">
            <a:avLst/>
          </a:prstGeom>
        </p:spPr>
        <p:txBody>
          <a:bodyPr wrap="square">
            <a:spAutoFit/>
          </a:bodyPr>
          <a:lstStyle/>
          <a:p>
            <a:r>
              <a:rPr lang="en-US" sz="1600">
                <a:latin typeface="Century Gothic" panose="020B0502020202020204" pitchFamily="34" charset="0"/>
                <a:sym typeface="Wingdings" panose="05000000000000000000" pitchFamily="2" charset="2"/>
              </a:rPr>
              <a:t></a:t>
            </a:r>
            <a:endParaRPr lang="en-GB" sz="1600">
              <a:latin typeface="Century Gothic" panose="020B0502020202020204" pitchFamily="34" charset="0"/>
            </a:endParaRPr>
          </a:p>
        </p:txBody>
      </p:sp>
      <p:sp>
        <p:nvSpPr>
          <p:cNvPr id="55" name="TextBox 54">
            <a:extLst>
              <a:ext uri="{FF2B5EF4-FFF2-40B4-BE49-F238E27FC236}">
                <a16:creationId xmlns:a16="http://schemas.microsoft.com/office/drawing/2014/main" id="{E158C64D-EAC9-47EA-B23D-68EAFDEC70E2}"/>
              </a:ext>
            </a:extLst>
          </p:cNvPr>
          <p:cNvSpPr txBox="1"/>
          <p:nvPr/>
        </p:nvSpPr>
        <p:spPr>
          <a:xfrm>
            <a:off x="1770406" y="7165606"/>
            <a:ext cx="1022481" cy="338554"/>
          </a:xfrm>
          <a:prstGeom prst="rect">
            <a:avLst/>
          </a:prstGeom>
          <a:solidFill>
            <a:srgbClr val="FAEDCC"/>
          </a:solidFill>
          <a:ln>
            <a:solidFill>
              <a:schemeClr val="accent5">
                <a:lumMod val="50000"/>
              </a:schemeClr>
            </a:solidFill>
          </a:ln>
        </p:spPr>
        <p:txBody>
          <a:bodyPr wrap="square" rtlCol="0">
            <a:spAutoFit/>
          </a:bodyPr>
          <a:lstStyle/>
          <a:p>
            <a:pPr algn="ctr"/>
            <a:r>
              <a:rPr lang="en-GB" sz="1600" b="1">
                <a:latin typeface="Century Gothic" panose="020B0502020202020204" pitchFamily="34" charset="0"/>
              </a:rPr>
              <a:t>primer</a:t>
            </a:r>
          </a:p>
        </p:txBody>
      </p:sp>
      <p:sp>
        <p:nvSpPr>
          <p:cNvPr id="56" name="TextBox 55">
            <a:extLst>
              <a:ext uri="{FF2B5EF4-FFF2-40B4-BE49-F238E27FC236}">
                <a16:creationId xmlns:a16="http://schemas.microsoft.com/office/drawing/2014/main" id="{EAC42545-F562-4477-AC8D-6FE6CB5EC103}"/>
              </a:ext>
            </a:extLst>
          </p:cNvPr>
          <p:cNvSpPr txBox="1"/>
          <p:nvPr/>
        </p:nvSpPr>
        <p:spPr>
          <a:xfrm>
            <a:off x="1793502" y="7627473"/>
            <a:ext cx="1022481" cy="338554"/>
          </a:xfrm>
          <a:prstGeom prst="rect">
            <a:avLst/>
          </a:prstGeom>
          <a:solidFill>
            <a:srgbClr val="FAEDCC"/>
          </a:solidFill>
          <a:ln>
            <a:solidFill>
              <a:schemeClr val="accent5">
                <a:lumMod val="50000"/>
              </a:schemeClr>
            </a:solidFill>
          </a:ln>
        </p:spPr>
        <p:txBody>
          <a:bodyPr wrap="square" rtlCol="0">
            <a:spAutoFit/>
          </a:bodyPr>
          <a:lstStyle/>
          <a:p>
            <a:pPr algn="ctr"/>
            <a:r>
              <a:rPr lang="en-GB" sz="1600" b="1">
                <a:latin typeface="Century Gothic" panose="020B0502020202020204" pitchFamily="34" charset="0"/>
              </a:rPr>
              <a:t>tercer</a:t>
            </a:r>
          </a:p>
        </p:txBody>
      </p:sp>
      <p:sp>
        <p:nvSpPr>
          <p:cNvPr id="58" name="Rectangle 57">
            <a:extLst>
              <a:ext uri="{FF2B5EF4-FFF2-40B4-BE49-F238E27FC236}">
                <a16:creationId xmlns:a16="http://schemas.microsoft.com/office/drawing/2014/main" id="{F96DD647-8F0E-44D7-9EE2-95B6D72AFD21}"/>
              </a:ext>
            </a:extLst>
          </p:cNvPr>
          <p:cNvSpPr/>
          <p:nvPr/>
        </p:nvSpPr>
        <p:spPr>
          <a:xfrm>
            <a:off x="1344018" y="7620049"/>
            <a:ext cx="243782" cy="344043"/>
          </a:xfrm>
          <a:prstGeom prst="rect">
            <a:avLst/>
          </a:prstGeom>
        </p:spPr>
        <p:txBody>
          <a:bodyPr wrap="square">
            <a:spAutoFit/>
          </a:bodyPr>
          <a:lstStyle/>
          <a:p>
            <a:r>
              <a:rPr lang="en-US" sz="1600">
                <a:latin typeface="Century Gothic" panose="020B0502020202020204" pitchFamily="34" charset="0"/>
                <a:sym typeface="Wingdings" panose="05000000000000000000" pitchFamily="2" charset="2"/>
              </a:rPr>
              <a:t></a:t>
            </a:r>
            <a:endParaRPr lang="en-GB" sz="1600">
              <a:latin typeface="Century Gothic" panose="020B0502020202020204" pitchFamily="34" charset="0"/>
            </a:endParaRPr>
          </a:p>
        </p:txBody>
      </p:sp>
      <p:sp>
        <p:nvSpPr>
          <p:cNvPr id="36" name="Rounded Rectangular Callout 35"/>
          <p:cNvSpPr/>
          <p:nvPr/>
        </p:nvSpPr>
        <p:spPr>
          <a:xfrm>
            <a:off x="4197895" y="1665457"/>
            <a:ext cx="2592000" cy="432000"/>
          </a:xfrm>
          <a:prstGeom prst="wedgeRoundRectCallout">
            <a:avLst>
              <a:gd name="adj1" fmla="val -54874"/>
              <a:gd name="adj2" fmla="val 3419"/>
              <a:gd name="adj3" fmla="val 16667"/>
            </a:avLst>
          </a:prstGeom>
          <a:solidFill>
            <a:srgbClr val="FCF2CA"/>
          </a:solidFill>
          <a:ln w="28575"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chemeClr val="tx1">
                    <a:lumMod val="95000"/>
                    <a:lumOff val="5000"/>
                  </a:schemeClr>
                </a:solidFill>
                <a:effectLst/>
                <a:uLnTx/>
                <a:uFillTx/>
                <a:latin typeface="Century Gothic" panose="020B0502020202020204" pitchFamily="34" charset="0"/>
                <a:ea typeface="+mn-ea"/>
                <a:cs typeface="+mn-cs"/>
              </a:rPr>
              <a:t>This is the </a:t>
            </a:r>
            <a:r>
              <a:rPr kumimoji="0" lang="en-GB" sz="1600" b="1" i="0" u="none" strike="noStrike" kern="0" cap="none" spc="0" normalizeH="0" baseline="0" noProof="0">
                <a:ln>
                  <a:noFill/>
                </a:ln>
                <a:solidFill>
                  <a:schemeClr val="tx1">
                    <a:lumMod val="95000"/>
                    <a:lumOff val="5000"/>
                  </a:schemeClr>
                </a:solidFill>
                <a:effectLst/>
                <a:uLnTx/>
                <a:uFillTx/>
                <a:latin typeface="Century Gothic" panose="020B0502020202020204" pitchFamily="34" charset="0"/>
                <a:ea typeface="+mn-ea"/>
                <a:cs typeface="+mn-cs"/>
              </a:rPr>
              <a:t>present tense</a:t>
            </a:r>
            <a:r>
              <a:rPr kumimoji="0" lang="en-GB" sz="1600" b="0" i="0" u="none" strike="noStrike" kern="0" cap="none" spc="0" normalizeH="0" baseline="0" noProof="0">
                <a:ln>
                  <a:noFill/>
                </a:ln>
                <a:solidFill>
                  <a:schemeClr val="tx1">
                    <a:lumMod val="95000"/>
                    <a:lumOff val="5000"/>
                  </a:schemeClr>
                </a:solidFill>
                <a:effectLst/>
                <a:uLnTx/>
                <a:uFillTx/>
                <a:latin typeface="Century Gothic" panose="020B0502020202020204" pitchFamily="34" charset="0"/>
                <a:ea typeface="+mn-ea"/>
                <a:cs typeface="+mn-cs"/>
              </a:rPr>
              <a:t>.  </a:t>
            </a:r>
          </a:p>
        </p:txBody>
      </p:sp>
      <p:sp>
        <p:nvSpPr>
          <p:cNvPr id="37" name="Rounded Rectangular Callout 36"/>
          <p:cNvSpPr/>
          <p:nvPr/>
        </p:nvSpPr>
        <p:spPr>
          <a:xfrm>
            <a:off x="4790619" y="2585470"/>
            <a:ext cx="1406552" cy="849397"/>
          </a:xfrm>
          <a:prstGeom prst="wedgeRoundRectCallout">
            <a:avLst>
              <a:gd name="adj1" fmla="val -66110"/>
              <a:gd name="adj2" fmla="val 15648"/>
              <a:gd name="adj3" fmla="val 16667"/>
            </a:avLst>
          </a:prstGeom>
          <a:solidFill>
            <a:srgbClr val="FCF2CA"/>
          </a:solidFill>
          <a:ln w="28575"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chemeClr val="tx1">
                    <a:lumMod val="95000"/>
                    <a:lumOff val="5000"/>
                  </a:schemeClr>
                </a:solidFill>
                <a:effectLst/>
                <a:uLnTx/>
                <a:uFillTx/>
                <a:latin typeface="Century Gothic" panose="020B0502020202020204" pitchFamily="34" charset="0"/>
                <a:ea typeface="+mn-ea"/>
                <a:cs typeface="+mn-cs"/>
              </a:rPr>
              <a:t>This is the </a:t>
            </a:r>
            <a:r>
              <a:rPr kumimoji="0" lang="en-GB" sz="1600" b="1" i="0" u="none" strike="noStrike" kern="0" cap="none" spc="0" normalizeH="0" baseline="0" noProof="0">
                <a:ln>
                  <a:noFill/>
                </a:ln>
                <a:solidFill>
                  <a:schemeClr val="tx1">
                    <a:lumMod val="95000"/>
                    <a:lumOff val="5000"/>
                  </a:schemeClr>
                </a:solidFill>
                <a:effectLst/>
                <a:uLnTx/>
                <a:uFillTx/>
                <a:latin typeface="Century Gothic" panose="020B0502020202020204" pitchFamily="34" charset="0"/>
                <a:ea typeface="+mn-ea"/>
                <a:cs typeface="+mn-cs"/>
              </a:rPr>
              <a:t>past tense (preterite).</a:t>
            </a:r>
            <a:endParaRPr kumimoji="0" lang="en-GB" sz="1600" b="0" i="0" u="none" strike="noStrike" kern="0" cap="none" spc="0" normalizeH="0" baseline="0" noProof="0">
              <a:ln>
                <a:noFill/>
              </a:ln>
              <a:solidFill>
                <a:schemeClr val="tx1">
                  <a:lumMod val="95000"/>
                  <a:lumOff val="5000"/>
                </a:schemeClr>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3F00FE3F-55AD-472D-ABCA-6FBEF2D16A87}"/>
              </a:ext>
            </a:extLst>
          </p:cNvPr>
          <p:cNvSpPr txBox="1"/>
          <p:nvPr/>
        </p:nvSpPr>
        <p:spPr>
          <a:xfrm>
            <a:off x="1289790" y="4607514"/>
            <a:ext cx="1825267"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a:latin typeface="Century Gothic" panose="020B0502020202020204" pitchFamily="34" charset="0"/>
              </a:rPr>
              <a:t>a short dialogue</a:t>
            </a:r>
            <a:endParaRPr kumimoji="0" lang="en-US" sz="1600" b="1" i="1" u="none" strike="noStrike" kern="1200" cap="none" spc="0" normalizeH="0" baseline="0" noProof="0">
              <a:ln>
                <a:noFill/>
              </a:ln>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3F00FE3F-55AD-472D-ABCA-6FBEF2D16A87}"/>
              </a:ext>
            </a:extLst>
          </p:cNvPr>
          <p:cNvSpPr txBox="1"/>
          <p:nvPr/>
        </p:nvSpPr>
        <p:spPr>
          <a:xfrm>
            <a:off x="4197895" y="4593103"/>
            <a:ext cx="1825267"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a:latin typeface="Century Gothic" panose="020B0502020202020204" pitchFamily="34" charset="0"/>
              </a:rPr>
              <a:t>a long dialogue</a:t>
            </a:r>
            <a:endParaRPr kumimoji="0" lang="en-US" sz="1600" b="1" i="1" u="none" strike="noStrike" kern="1200" cap="none" spc="0" normalizeH="0" baseline="0" noProof="0">
              <a:ln>
                <a:noFill/>
              </a:ln>
              <a:effectLst/>
              <a:uLnTx/>
              <a:uFillTx/>
              <a:latin typeface="Century Gothic" panose="020B0502020202020204" pitchFamily="34" charset="0"/>
            </a:endParaRPr>
          </a:p>
        </p:txBody>
      </p:sp>
      <p:sp>
        <p:nvSpPr>
          <p:cNvPr id="60" name="TextBox 59">
            <a:extLst>
              <a:ext uri="{FF2B5EF4-FFF2-40B4-BE49-F238E27FC236}">
                <a16:creationId xmlns:a16="http://schemas.microsoft.com/office/drawing/2014/main" id="{3F00FE3F-55AD-472D-ABCA-6FBEF2D16A87}"/>
              </a:ext>
            </a:extLst>
          </p:cNvPr>
          <p:cNvSpPr txBox="1"/>
          <p:nvPr/>
        </p:nvSpPr>
        <p:spPr>
          <a:xfrm>
            <a:off x="624082" y="5691942"/>
            <a:ext cx="3012605"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err="1">
                <a:latin typeface="Century Gothic" panose="020B0502020202020204" pitchFamily="34" charset="0"/>
              </a:rPr>
              <a:t>Tengo</a:t>
            </a:r>
            <a:r>
              <a:rPr lang="en-US" sz="1600" i="1" noProof="0">
                <a:latin typeface="Century Gothic" panose="020B0502020202020204" pitchFamily="34" charset="0"/>
              </a:rPr>
              <a:t> mi </a:t>
            </a:r>
            <a:r>
              <a:rPr lang="en-US" sz="1600" b="1" i="1" noProof="0" err="1">
                <a:latin typeface="Century Gothic" panose="020B0502020202020204" pitchFamily="34" charset="0"/>
              </a:rPr>
              <a:t>propio</a:t>
            </a:r>
            <a:r>
              <a:rPr lang="en-US" sz="1600" b="1" i="1" noProof="0">
                <a:latin typeface="Century Gothic" panose="020B0502020202020204" pitchFamily="34" charset="0"/>
              </a:rPr>
              <a:t> </a:t>
            </a:r>
            <a:r>
              <a:rPr lang="en-US" sz="1600" i="1" noProof="0" err="1">
                <a:latin typeface="Century Gothic" panose="020B0502020202020204" pitchFamily="34" charset="0"/>
              </a:rPr>
              <a:t>ordenador</a:t>
            </a:r>
            <a:r>
              <a:rPr lang="en-US" sz="1600" b="1" i="1" noProof="0">
                <a:latin typeface="Century Gothic" panose="020B0502020202020204" pitchFamily="34" charset="0"/>
              </a:rPr>
              <a:t>.</a:t>
            </a:r>
            <a:r>
              <a:rPr lang="en-US" sz="1600" i="1" noProof="0">
                <a:latin typeface="Century Gothic" panose="020B0502020202020204" pitchFamily="34" charset="0"/>
              </a:rPr>
              <a:t> </a:t>
            </a:r>
            <a:endParaRPr kumimoji="0" lang="en-US" sz="1600" b="1" i="1" u="none" strike="noStrike" kern="1200" cap="none" spc="0" normalizeH="0" baseline="0" noProof="0">
              <a:ln>
                <a:noFill/>
              </a:ln>
              <a:effectLst/>
              <a:uLnTx/>
              <a:uFillTx/>
              <a:latin typeface="Century Gothic" panose="020B0502020202020204" pitchFamily="34" charset="0"/>
            </a:endParaRPr>
          </a:p>
        </p:txBody>
      </p:sp>
      <p:sp>
        <p:nvSpPr>
          <p:cNvPr id="62" name="TextBox 61">
            <a:extLst>
              <a:ext uri="{FF2B5EF4-FFF2-40B4-BE49-F238E27FC236}">
                <a16:creationId xmlns:a16="http://schemas.microsoft.com/office/drawing/2014/main" id="{3F00FE3F-55AD-472D-ABCA-6FBEF2D16A87}"/>
              </a:ext>
            </a:extLst>
          </p:cNvPr>
          <p:cNvSpPr txBox="1"/>
          <p:nvPr/>
        </p:nvSpPr>
        <p:spPr>
          <a:xfrm>
            <a:off x="3636687" y="5697655"/>
            <a:ext cx="2744641"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a:latin typeface="Century Gothic" panose="020B0502020202020204" pitchFamily="34" charset="0"/>
              </a:rPr>
              <a:t>I have my </a:t>
            </a:r>
            <a:r>
              <a:rPr lang="en-US" sz="1600" b="1" i="1" noProof="0">
                <a:latin typeface="Century Gothic" panose="020B0502020202020204" pitchFamily="34" charset="0"/>
              </a:rPr>
              <a:t>own</a:t>
            </a:r>
            <a:r>
              <a:rPr lang="en-US" sz="1600" i="1" noProof="0">
                <a:latin typeface="Century Gothic" panose="020B0502020202020204" pitchFamily="34" charset="0"/>
              </a:rPr>
              <a:t> computer.</a:t>
            </a:r>
            <a:endParaRPr kumimoji="0" lang="en-US" sz="1600" b="1" i="1" u="none" strike="noStrike" kern="1200" cap="none" spc="0" normalizeH="0" baseline="0" noProof="0">
              <a:ln>
                <a:noFill/>
              </a:ln>
              <a:effectLst/>
              <a:uLnTx/>
              <a:uFillTx/>
              <a:latin typeface="Century Gothic" panose="020B0502020202020204" pitchFamily="34" charset="0"/>
            </a:endParaRPr>
          </a:p>
        </p:txBody>
      </p:sp>
      <p:sp>
        <p:nvSpPr>
          <p:cNvPr id="63" name="TextBox 62">
            <a:extLst>
              <a:ext uri="{FF2B5EF4-FFF2-40B4-BE49-F238E27FC236}">
                <a16:creationId xmlns:a16="http://schemas.microsoft.com/office/drawing/2014/main" id="{3F00FE3F-55AD-472D-ABCA-6FBEF2D16A87}"/>
              </a:ext>
            </a:extLst>
          </p:cNvPr>
          <p:cNvSpPr txBox="1"/>
          <p:nvPr/>
        </p:nvSpPr>
        <p:spPr>
          <a:xfrm>
            <a:off x="624081" y="6015522"/>
            <a:ext cx="3012605"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err="1">
                <a:latin typeface="Century Gothic" panose="020B0502020202020204" pitchFamily="34" charset="0"/>
              </a:rPr>
              <a:t>Estamos</a:t>
            </a:r>
            <a:r>
              <a:rPr lang="en-US" sz="1600" i="1" noProof="0">
                <a:latin typeface="Century Gothic" panose="020B0502020202020204" pitchFamily="34" charset="0"/>
              </a:rPr>
              <a:t> </a:t>
            </a:r>
            <a:r>
              <a:rPr lang="en-US" sz="1600" i="1" noProof="0" err="1">
                <a:latin typeface="Century Gothic" panose="020B0502020202020204" pitchFamily="34" charset="0"/>
              </a:rPr>
              <a:t>en</a:t>
            </a:r>
            <a:r>
              <a:rPr lang="en-US" sz="1600" i="1" noProof="0">
                <a:latin typeface="Century Gothic" panose="020B0502020202020204" pitchFamily="34" charset="0"/>
              </a:rPr>
              <a:t> el </a:t>
            </a:r>
            <a:r>
              <a:rPr lang="en-US" sz="1600" b="1" i="1" noProof="0" err="1">
                <a:latin typeface="Century Gothic" panose="020B0502020202020204" pitchFamily="34" charset="0"/>
              </a:rPr>
              <a:t>mismo</a:t>
            </a:r>
            <a:r>
              <a:rPr lang="en-US" sz="1600" i="1" noProof="0">
                <a:latin typeface="Century Gothic" panose="020B0502020202020204" pitchFamily="34" charset="0"/>
              </a:rPr>
              <a:t> </a:t>
            </a:r>
            <a:r>
              <a:rPr lang="en-US" sz="1600" i="1" noProof="0" err="1">
                <a:latin typeface="Century Gothic" panose="020B0502020202020204" pitchFamily="34" charset="0"/>
              </a:rPr>
              <a:t>lugar</a:t>
            </a:r>
            <a:r>
              <a:rPr lang="en-US" sz="1600" i="1" noProof="0">
                <a:latin typeface="Century Gothic" panose="020B0502020202020204" pitchFamily="34" charset="0"/>
              </a:rPr>
              <a:t>. </a:t>
            </a:r>
            <a:endParaRPr kumimoji="0" lang="en-US" sz="1600" b="1" i="1" u="none" strike="noStrike" kern="1200" cap="none" spc="0" normalizeH="0" baseline="0" noProof="0">
              <a:ln>
                <a:noFill/>
              </a:ln>
              <a:effectLst/>
              <a:uLnTx/>
              <a:uFillTx/>
              <a:latin typeface="Century Gothic" panose="020B0502020202020204" pitchFamily="34" charset="0"/>
            </a:endParaRPr>
          </a:p>
        </p:txBody>
      </p:sp>
      <p:sp>
        <p:nvSpPr>
          <p:cNvPr id="64" name="TextBox 63">
            <a:extLst>
              <a:ext uri="{FF2B5EF4-FFF2-40B4-BE49-F238E27FC236}">
                <a16:creationId xmlns:a16="http://schemas.microsoft.com/office/drawing/2014/main" id="{3F00FE3F-55AD-472D-ABCA-6FBEF2D16A87}"/>
              </a:ext>
            </a:extLst>
          </p:cNvPr>
          <p:cNvSpPr txBox="1"/>
          <p:nvPr/>
        </p:nvSpPr>
        <p:spPr>
          <a:xfrm>
            <a:off x="3605437" y="6046950"/>
            <a:ext cx="2867279"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a:latin typeface="Century Gothic" panose="020B0502020202020204" pitchFamily="34" charset="0"/>
              </a:rPr>
              <a:t>We are in the </a:t>
            </a:r>
            <a:r>
              <a:rPr lang="en-US" sz="1600" b="1" i="1" noProof="0">
                <a:latin typeface="Century Gothic" panose="020B0502020202020204" pitchFamily="34" charset="0"/>
              </a:rPr>
              <a:t>same</a:t>
            </a:r>
            <a:r>
              <a:rPr lang="en-US" sz="1600" i="1" noProof="0">
                <a:latin typeface="Century Gothic" panose="020B0502020202020204" pitchFamily="34" charset="0"/>
              </a:rPr>
              <a:t> place.</a:t>
            </a:r>
            <a:endParaRPr kumimoji="0" lang="en-US" sz="1600" b="1" i="1" u="none" strike="noStrike" kern="1200" cap="none" spc="0" normalizeH="0" baseline="0" noProof="0">
              <a:ln>
                <a:noFill/>
              </a:ln>
              <a:effectLst/>
              <a:uLnTx/>
              <a:uFillTx/>
              <a:latin typeface="Century Gothic" panose="020B0502020202020204" pitchFamily="34" charset="0"/>
            </a:endParaRPr>
          </a:p>
        </p:txBody>
      </p:sp>
      <p:sp>
        <p:nvSpPr>
          <p:cNvPr id="66" name="Content Placeholder 2"/>
          <p:cNvSpPr txBox="1">
            <a:spLocks/>
          </p:cNvSpPr>
          <p:nvPr/>
        </p:nvSpPr>
        <p:spPr>
          <a:xfrm>
            <a:off x="172381" y="6456367"/>
            <a:ext cx="6496979" cy="521711"/>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1600">
                <a:solidFill>
                  <a:srgbClr val="000000"/>
                </a:solidFill>
              </a:rPr>
              <a:t>Certain prenominal adjectives are </a:t>
            </a:r>
            <a:r>
              <a:rPr lang="en-GB" sz="1600" b="1">
                <a:solidFill>
                  <a:srgbClr val="000000"/>
                </a:solidFill>
              </a:rPr>
              <a:t>shortened </a:t>
            </a:r>
            <a:r>
              <a:rPr lang="en-GB" sz="1600">
                <a:solidFill>
                  <a:srgbClr val="000000"/>
                </a:solidFill>
              </a:rPr>
              <a:t>before a</a:t>
            </a:r>
            <a:r>
              <a:rPr lang="en-GB" sz="1600" b="1">
                <a:solidFill>
                  <a:srgbClr val="000000"/>
                </a:solidFill>
              </a:rPr>
              <a:t> singular masculine noun</a:t>
            </a:r>
            <a:r>
              <a:rPr lang="en-GB" sz="1600">
                <a:solidFill>
                  <a:srgbClr val="000000"/>
                </a:solidFill>
              </a:rPr>
              <a:t>.</a:t>
            </a:r>
          </a:p>
        </p:txBody>
      </p:sp>
      <p:sp>
        <p:nvSpPr>
          <p:cNvPr id="68" name="TextBox 67">
            <a:extLst>
              <a:ext uri="{FF2B5EF4-FFF2-40B4-BE49-F238E27FC236}">
                <a16:creationId xmlns:a16="http://schemas.microsoft.com/office/drawing/2014/main" id="{811F884B-737A-49F1-AFF5-23B6CC5F9D68}"/>
              </a:ext>
            </a:extLst>
          </p:cNvPr>
          <p:cNvSpPr txBox="1"/>
          <p:nvPr/>
        </p:nvSpPr>
        <p:spPr>
          <a:xfrm>
            <a:off x="185832" y="8110277"/>
            <a:ext cx="1022481" cy="338554"/>
          </a:xfrm>
          <a:prstGeom prst="rect">
            <a:avLst/>
          </a:prstGeom>
          <a:solidFill>
            <a:srgbClr val="FAEDCC"/>
          </a:solidFill>
          <a:ln>
            <a:solidFill>
              <a:schemeClr val="accent5">
                <a:lumMod val="50000"/>
              </a:schemeClr>
            </a:solidFill>
          </a:ln>
        </p:spPr>
        <p:txBody>
          <a:bodyPr wrap="square" rtlCol="0">
            <a:spAutoFit/>
          </a:bodyPr>
          <a:lstStyle/>
          <a:p>
            <a:pPr algn="ctr"/>
            <a:r>
              <a:rPr lang="en-GB" sz="1600" err="1">
                <a:latin typeface="Century Gothic" panose="020B0502020202020204" pitchFamily="34" charset="0"/>
              </a:rPr>
              <a:t>bueno</a:t>
            </a:r>
            <a:endParaRPr lang="en-GB" sz="1600">
              <a:latin typeface="Century Gothic" panose="020B0502020202020204" pitchFamily="34" charset="0"/>
            </a:endParaRPr>
          </a:p>
        </p:txBody>
      </p:sp>
      <p:sp>
        <p:nvSpPr>
          <p:cNvPr id="69" name="TextBox 68">
            <a:extLst>
              <a:ext uri="{FF2B5EF4-FFF2-40B4-BE49-F238E27FC236}">
                <a16:creationId xmlns:a16="http://schemas.microsoft.com/office/drawing/2014/main" id="{1EC5D5EF-41A4-468F-A52B-30D179326A36}"/>
              </a:ext>
            </a:extLst>
          </p:cNvPr>
          <p:cNvSpPr txBox="1"/>
          <p:nvPr/>
        </p:nvSpPr>
        <p:spPr>
          <a:xfrm>
            <a:off x="185832" y="8588607"/>
            <a:ext cx="1022481" cy="338554"/>
          </a:xfrm>
          <a:prstGeom prst="rect">
            <a:avLst/>
          </a:prstGeom>
          <a:solidFill>
            <a:srgbClr val="FAEDCC"/>
          </a:solidFill>
          <a:ln>
            <a:solidFill>
              <a:schemeClr val="accent5">
                <a:lumMod val="50000"/>
              </a:schemeClr>
            </a:solidFill>
          </a:ln>
        </p:spPr>
        <p:txBody>
          <a:bodyPr wrap="square" rtlCol="0">
            <a:spAutoFit/>
          </a:bodyPr>
          <a:lstStyle/>
          <a:p>
            <a:pPr algn="ctr"/>
            <a:r>
              <a:rPr lang="en-GB" sz="1600" err="1">
                <a:latin typeface="Century Gothic" panose="020B0502020202020204" pitchFamily="34" charset="0"/>
              </a:rPr>
              <a:t>malo</a:t>
            </a:r>
            <a:endParaRPr lang="en-GB" sz="1600">
              <a:latin typeface="Century Gothic" panose="020B0502020202020204" pitchFamily="34" charset="0"/>
            </a:endParaRPr>
          </a:p>
        </p:txBody>
      </p:sp>
      <p:sp>
        <p:nvSpPr>
          <p:cNvPr id="70" name="Rectangle 69">
            <a:extLst>
              <a:ext uri="{FF2B5EF4-FFF2-40B4-BE49-F238E27FC236}">
                <a16:creationId xmlns:a16="http://schemas.microsoft.com/office/drawing/2014/main" id="{3735448A-1813-4D49-887F-BC6CCE7C771F}"/>
              </a:ext>
            </a:extLst>
          </p:cNvPr>
          <p:cNvSpPr/>
          <p:nvPr/>
        </p:nvSpPr>
        <p:spPr>
          <a:xfrm>
            <a:off x="1344018" y="8135230"/>
            <a:ext cx="281254" cy="338554"/>
          </a:xfrm>
          <a:prstGeom prst="rect">
            <a:avLst/>
          </a:prstGeom>
        </p:spPr>
        <p:txBody>
          <a:bodyPr wrap="square">
            <a:spAutoFit/>
          </a:bodyPr>
          <a:lstStyle/>
          <a:p>
            <a:r>
              <a:rPr lang="en-US" sz="1600">
                <a:latin typeface="Century Gothic" panose="020B0502020202020204" pitchFamily="34" charset="0"/>
                <a:sym typeface="Wingdings" panose="05000000000000000000" pitchFamily="2" charset="2"/>
              </a:rPr>
              <a:t></a:t>
            </a:r>
            <a:endParaRPr lang="en-GB" sz="1600">
              <a:latin typeface="Century Gothic" panose="020B0502020202020204" pitchFamily="34" charset="0"/>
            </a:endParaRPr>
          </a:p>
        </p:txBody>
      </p:sp>
      <p:sp>
        <p:nvSpPr>
          <p:cNvPr id="71" name="TextBox 70">
            <a:extLst>
              <a:ext uri="{FF2B5EF4-FFF2-40B4-BE49-F238E27FC236}">
                <a16:creationId xmlns:a16="http://schemas.microsoft.com/office/drawing/2014/main" id="{E158C64D-EAC9-47EA-B23D-68EAFDEC70E2}"/>
              </a:ext>
            </a:extLst>
          </p:cNvPr>
          <p:cNvSpPr txBox="1"/>
          <p:nvPr/>
        </p:nvSpPr>
        <p:spPr>
          <a:xfrm>
            <a:off x="1770406" y="8114617"/>
            <a:ext cx="1045577" cy="338554"/>
          </a:xfrm>
          <a:prstGeom prst="rect">
            <a:avLst/>
          </a:prstGeom>
          <a:solidFill>
            <a:srgbClr val="FAEDCC"/>
          </a:solidFill>
          <a:ln>
            <a:solidFill>
              <a:schemeClr val="accent5">
                <a:lumMod val="50000"/>
              </a:schemeClr>
            </a:solidFill>
          </a:ln>
        </p:spPr>
        <p:txBody>
          <a:bodyPr wrap="square" rtlCol="0">
            <a:spAutoFit/>
          </a:bodyPr>
          <a:lstStyle/>
          <a:p>
            <a:pPr algn="ctr"/>
            <a:r>
              <a:rPr lang="en-GB" sz="1600" b="1" err="1">
                <a:latin typeface="Century Gothic" panose="020B0502020202020204" pitchFamily="34" charset="0"/>
              </a:rPr>
              <a:t>buen</a:t>
            </a:r>
            <a:endParaRPr lang="en-GB" sz="1600" b="1">
              <a:latin typeface="Century Gothic" panose="020B0502020202020204" pitchFamily="34" charset="0"/>
            </a:endParaRPr>
          </a:p>
        </p:txBody>
      </p:sp>
      <p:sp>
        <p:nvSpPr>
          <p:cNvPr id="72" name="TextBox 71">
            <a:extLst>
              <a:ext uri="{FF2B5EF4-FFF2-40B4-BE49-F238E27FC236}">
                <a16:creationId xmlns:a16="http://schemas.microsoft.com/office/drawing/2014/main" id="{EAC42545-F562-4477-AC8D-6FE6CB5EC103}"/>
              </a:ext>
            </a:extLst>
          </p:cNvPr>
          <p:cNvSpPr txBox="1"/>
          <p:nvPr/>
        </p:nvSpPr>
        <p:spPr>
          <a:xfrm>
            <a:off x="1763304" y="8588607"/>
            <a:ext cx="1052679" cy="338554"/>
          </a:xfrm>
          <a:prstGeom prst="rect">
            <a:avLst/>
          </a:prstGeom>
          <a:solidFill>
            <a:srgbClr val="FAEDCC"/>
          </a:solidFill>
          <a:ln>
            <a:solidFill>
              <a:schemeClr val="accent5">
                <a:lumMod val="50000"/>
              </a:schemeClr>
            </a:solidFill>
          </a:ln>
        </p:spPr>
        <p:txBody>
          <a:bodyPr wrap="square" rtlCol="0">
            <a:spAutoFit/>
          </a:bodyPr>
          <a:lstStyle/>
          <a:p>
            <a:pPr algn="ctr"/>
            <a:r>
              <a:rPr lang="en-GB" sz="1600" b="1">
                <a:latin typeface="Century Gothic" panose="020B0502020202020204" pitchFamily="34" charset="0"/>
              </a:rPr>
              <a:t>mal</a:t>
            </a:r>
          </a:p>
        </p:txBody>
      </p:sp>
      <p:sp>
        <p:nvSpPr>
          <p:cNvPr id="74" name="Rectangle 73">
            <a:extLst>
              <a:ext uri="{FF2B5EF4-FFF2-40B4-BE49-F238E27FC236}">
                <a16:creationId xmlns:a16="http://schemas.microsoft.com/office/drawing/2014/main" id="{F96DD647-8F0E-44D7-9EE2-95B6D72AFD21}"/>
              </a:ext>
            </a:extLst>
          </p:cNvPr>
          <p:cNvSpPr/>
          <p:nvPr/>
        </p:nvSpPr>
        <p:spPr>
          <a:xfrm>
            <a:off x="1344018" y="8636007"/>
            <a:ext cx="243782" cy="344043"/>
          </a:xfrm>
          <a:prstGeom prst="rect">
            <a:avLst/>
          </a:prstGeom>
        </p:spPr>
        <p:txBody>
          <a:bodyPr wrap="square">
            <a:spAutoFit/>
          </a:bodyPr>
          <a:lstStyle/>
          <a:p>
            <a:r>
              <a:rPr lang="en-US" sz="1600">
                <a:latin typeface="Century Gothic" panose="020B0502020202020204" pitchFamily="34" charset="0"/>
                <a:sym typeface="Wingdings" panose="05000000000000000000" pitchFamily="2" charset="2"/>
              </a:rPr>
              <a:t></a:t>
            </a:r>
            <a:endParaRPr lang="en-GB" sz="1600">
              <a:latin typeface="Century Gothic" panose="020B0502020202020204" pitchFamily="34" charset="0"/>
            </a:endParaRPr>
          </a:p>
        </p:txBody>
      </p:sp>
      <p:sp>
        <p:nvSpPr>
          <p:cNvPr id="76" name="TextBox 75">
            <a:extLst>
              <a:ext uri="{FF2B5EF4-FFF2-40B4-BE49-F238E27FC236}">
                <a16:creationId xmlns:a16="http://schemas.microsoft.com/office/drawing/2014/main" id="{3F00FE3F-55AD-472D-ABCA-6FBEF2D16A87}"/>
              </a:ext>
            </a:extLst>
          </p:cNvPr>
          <p:cNvSpPr txBox="1"/>
          <p:nvPr/>
        </p:nvSpPr>
        <p:spPr>
          <a:xfrm>
            <a:off x="3005886" y="7177013"/>
            <a:ext cx="2075450"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latin typeface="Century Gothic" panose="020B0502020202020204" pitchFamily="34" charset="0"/>
              </a:rPr>
              <a:t>el </a:t>
            </a:r>
            <a:r>
              <a:rPr lang="en-US" sz="1600" b="1" noProof="0">
                <a:latin typeface="Century Gothic" panose="020B0502020202020204" pitchFamily="34" charset="0"/>
              </a:rPr>
              <a:t>primer</a:t>
            </a:r>
            <a:r>
              <a:rPr lang="en-US" sz="1600" noProof="0">
                <a:latin typeface="Century Gothic" panose="020B0502020202020204" pitchFamily="34" charset="0"/>
              </a:rPr>
              <a:t> libro</a:t>
            </a:r>
            <a:endParaRPr kumimoji="0" lang="en-US" sz="1600" b="1" u="none" strike="noStrike" kern="1200" cap="none" spc="0" normalizeH="0" baseline="0" noProof="0">
              <a:ln>
                <a:noFill/>
              </a:ln>
              <a:effectLst/>
              <a:uLnTx/>
              <a:uFillTx/>
              <a:latin typeface="Century Gothic" panose="020B0502020202020204" pitchFamily="34" charset="0"/>
            </a:endParaRPr>
          </a:p>
        </p:txBody>
      </p:sp>
      <p:sp>
        <p:nvSpPr>
          <p:cNvPr id="77" name="TextBox 76">
            <a:extLst>
              <a:ext uri="{FF2B5EF4-FFF2-40B4-BE49-F238E27FC236}">
                <a16:creationId xmlns:a16="http://schemas.microsoft.com/office/drawing/2014/main" id="{3F00FE3F-55AD-472D-ABCA-6FBEF2D16A87}"/>
              </a:ext>
            </a:extLst>
          </p:cNvPr>
          <p:cNvSpPr txBox="1"/>
          <p:nvPr/>
        </p:nvSpPr>
        <p:spPr>
          <a:xfrm>
            <a:off x="4811231" y="7167206"/>
            <a:ext cx="1524800"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a:latin typeface="Century Gothic" panose="020B0502020202020204" pitchFamily="34" charset="0"/>
              </a:rPr>
              <a:t>the </a:t>
            </a:r>
            <a:r>
              <a:rPr lang="en-US" sz="1600" b="1" i="1" noProof="0">
                <a:latin typeface="Century Gothic" panose="020B0502020202020204" pitchFamily="34" charset="0"/>
              </a:rPr>
              <a:t>first</a:t>
            </a:r>
            <a:r>
              <a:rPr lang="en-US" sz="1600" i="1" noProof="0">
                <a:latin typeface="Century Gothic" panose="020B0502020202020204" pitchFamily="34" charset="0"/>
              </a:rPr>
              <a:t> book</a:t>
            </a:r>
            <a:endParaRPr kumimoji="0" lang="en-US" sz="1600" b="1" i="1" u="none" strike="noStrike" kern="1200" cap="none" spc="0" normalizeH="0" baseline="0" noProof="0">
              <a:ln>
                <a:noFill/>
              </a:ln>
              <a:effectLst/>
              <a:uLnTx/>
              <a:uFillTx/>
              <a:latin typeface="Century Gothic" panose="020B0502020202020204" pitchFamily="34" charset="0"/>
            </a:endParaRPr>
          </a:p>
        </p:txBody>
      </p:sp>
      <p:sp>
        <p:nvSpPr>
          <p:cNvPr id="78" name="TextBox 77">
            <a:extLst>
              <a:ext uri="{FF2B5EF4-FFF2-40B4-BE49-F238E27FC236}">
                <a16:creationId xmlns:a16="http://schemas.microsoft.com/office/drawing/2014/main" id="{3F00FE3F-55AD-472D-ABCA-6FBEF2D16A87}"/>
              </a:ext>
            </a:extLst>
          </p:cNvPr>
          <p:cNvSpPr txBox="1"/>
          <p:nvPr/>
        </p:nvSpPr>
        <p:spPr>
          <a:xfrm>
            <a:off x="3005886" y="7618942"/>
            <a:ext cx="1719781"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latin typeface="Century Gothic" panose="020B0502020202020204" pitchFamily="34" charset="0"/>
              </a:rPr>
              <a:t>el </a:t>
            </a:r>
            <a:r>
              <a:rPr lang="en-US" sz="1600" b="1" noProof="0" err="1">
                <a:latin typeface="Century Gothic" panose="020B0502020202020204" pitchFamily="34" charset="0"/>
              </a:rPr>
              <a:t>tercer</a:t>
            </a:r>
            <a:r>
              <a:rPr lang="en-US" sz="1600" noProof="0">
                <a:latin typeface="Century Gothic" panose="020B0502020202020204" pitchFamily="34" charset="0"/>
              </a:rPr>
              <a:t> </a:t>
            </a:r>
            <a:r>
              <a:rPr lang="en-US" sz="1600" noProof="0" err="1">
                <a:latin typeface="Century Gothic" panose="020B0502020202020204" pitchFamily="34" charset="0"/>
              </a:rPr>
              <a:t>regalo</a:t>
            </a:r>
            <a:endParaRPr kumimoji="0" lang="en-US" sz="1600" b="1" u="none" strike="noStrike" kern="1200" cap="none" spc="0" normalizeH="0" baseline="0" noProof="0">
              <a:ln>
                <a:noFill/>
              </a:ln>
              <a:effectLst/>
              <a:uLnTx/>
              <a:uFillTx/>
              <a:latin typeface="Century Gothic" panose="020B0502020202020204" pitchFamily="34" charset="0"/>
            </a:endParaRPr>
          </a:p>
        </p:txBody>
      </p:sp>
      <p:sp>
        <p:nvSpPr>
          <p:cNvPr id="79" name="TextBox 78">
            <a:extLst>
              <a:ext uri="{FF2B5EF4-FFF2-40B4-BE49-F238E27FC236}">
                <a16:creationId xmlns:a16="http://schemas.microsoft.com/office/drawing/2014/main" id="{3F00FE3F-55AD-472D-ABCA-6FBEF2D16A87}"/>
              </a:ext>
            </a:extLst>
          </p:cNvPr>
          <p:cNvSpPr txBox="1"/>
          <p:nvPr/>
        </p:nvSpPr>
        <p:spPr>
          <a:xfrm>
            <a:off x="4832361" y="7618942"/>
            <a:ext cx="1836999"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a:latin typeface="Century Gothic" panose="020B0502020202020204" pitchFamily="34" charset="0"/>
              </a:rPr>
              <a:t>the </a:t>
            </a:r>
            <a:r>
              <a:rPr lang="en-US" sz="1600" b="1" i="1" noProof="0">
                <a:latin typeface="Century Gothic" panose="020B0502020202020204" pitchFamily="34" charset="0"/>
              </a:rPr>
              <a:t>third</a:t>
            </a:r>
            <a:r>
              <a:rPr lang="en-US" sz="1600" i="1" noProof="0">
                <a:latin typeface="Century Gothic" panose="020B0502020202020204" pitchFamily="34" charset="0"/>
              </a:rPr>
              <a:t> present</a:t>
            </a:r>
            <a:endParaRPr kumimoji="0" lang="en-US" sz="1600" b="1" i="1" u="none" strike="noStrike" kern="1200" cap="none" spc="0" normalizeH="0" baseline="0" noProof="0">
              <a:ln>
                <a:noFill/>
              </a:ln>
              <a:effectLst/>
              <a:uLnTx/>
              <a:uFillTx/>
              <a:latin typeface="Century Gothic" panose="020B0502020202020204" pitchFamily="34" charset="0"/>
            </a:endParaRPr>
          </a:p>
        </p:txBody>
      </p:sp>
      <p:sp>
        <p:nvSpPr>
          <p:cNvPr id="80" name="TextBox 79">
            <a:extLst>
              <a:ext uri="{FF2B5EF4-FFF2-40B4-BE49-F238E27FC236}">
                <a16:creationId xmlns:a16="http://schemas.microsoft.com/office/drawing/2014/main" id="{3F00FE3F-55AD-472D-ABCA-6FBEF2D16A87}"/>
              </a:ext>
            </a:extLst>
          </p:cNvPr>
          <p:cNvSpPr txBox="1"/>
          <p:nvPr/>
        </p:nvSpPr>
        <p:spPr>
          <a:xfrm>
            <a:off x="3008448" y="8110277"/>
            <a:ext cx="2033191"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latin typeface="Century Gothic" panose="020B0502020202020204" pitchFamily="34" charset="0"/>
              </a:rPr>
              <a:t>un </a:t>
            </a:r>
            <a:r>
              <a:rPr lang="en-US" sz="1600" b="1" noProof="0" err="1">
                <a:latin typeface="Century Gothic" panose="020B0502020202020204" pitchFamily="34" charset="0"/>
              </a:rPr>
              <a:t>buen</a:t>
            </a:r>
            <a:r>
              <a:rPr lang="en-US" sz="1600" noProof="0">
                <a:latin typeface="Century Gothic" panose="020B0502020202020204" pitchFamily="34" charset="0"/>
              </a:rPr>
              <a:t> </a:t>
            </a:r>
            <a:r>
              <a:rPr lang="en-US" sz="1600" noProof="0" err="1">
                <a:latin typeface="Century Gothic" panose="020B0502020202020204" pitchFamily="34" charset="0"/>
              </a:rPr>
              <a:t>cambio</a:t>
            </a:r>
            <a:endParaRPr kumimoji="0" lang="en-US" sz="1600" b="1" u="none" strike="noStrike" kern="1200" cap="none" spc="0" normalizeH="0" baseline="0" noProof="0">
              <a:ln>
                <a:noFill/>
              </a:ln>
              <a:effectLst/>
              <a:uLnTx/>
              <a:uFillTx/>
              <a:latin typeface="Century Gothic" panose="020B0502020202020204" pitchFamily="34" charset="0"/>
            </a:endParaRPr>
          </a:p>
        </p:txBody>
      </p:sp>
      <p:sp>
        <p:nvSpPr>
          <p:cNvPr id="81" name="TextBox 80">
            <a:extLst>
              <a:ext uri="{FF2B5EF4-FFF2-40B4-BE49-F238E27FC236}">
                <a16:creationId xmlns:a16="http://schemas.microsoft.com/office/drawing/2014/main" id="{3F00FE3F-55AD-472D-ABCA-6FBEF2D16A87}"/>
              </a:ext>
            </a:extLst>
          </p:cNvPr>
          <p:cNvSpPr txBox="1"/>
          <p:nvPr/>
        </p:nvSpPr>
        <p:spPr>
          <a:xfrm>
            <a:off x="4839856" y="8110277"/>
            <a:ext cx="1862134"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noProof="0">
                <a:latin typeface="Century Gothic" panose="020B0502020202020204" pitchFamily="34" charset="0"/>
              </a:rPr>
              <a:t>a </a:t>
            </a:r>
            <a:r>
              <a:rPr lang="en-US" sz="1600" b="1" i="1" noProof="0">
                <a:latin typeface="Century Gothic" panose="020B0502020202020204" pitchFamily="34" charset="0"/>
              </a:rPr>
              <a:t>good</a:t>
            </a:r>
            <a:r>
              <a:rPr lang="en-US" sz="1600" i="1" noProof="0">
                <a:latin typeface="Century Gothic" panose="020B0502020202020204" pitchFamily="34" charset="0"/>
              </a:rPr>
              <a:t> change</a:t>
            </a:r>
            <a:endParaRPr kumimoji="0" lang="en-US" sz="1600" b="1" i="1" u="none" strike="noStrike" kern="1200" cap="none" spc="0" normalizeH="0" baseline="0" noProof="0">
              <a:ln>
                <a:noFill/>
              </a:ln>
              <a:effectLst/>
              <a:uLnTx/>
              <a:uFillTx/>
              <a:latin typeface="Century Gothic" panose="020B0502020202020204" pitchFamily="34" charset="0"/>
            </a:endParaRPr>
          </a:p>
        </p:txBody>
      </p:sp>
      <p:sp>
        <p:nvSpPr>
          <p:cNvPr id="82" name="TextBox 81">
            <a:extLst>
              <a:ext uri="{FF2B5EF4-FFF2-40B4-BE49-F238E27FC236}">
                <a16:creationId xmlns:a16="http://schemas.microsoft.com/office/drawing/2014/main" id="{3F00FE3F-55AD-472D-ABCA-6FBEF2D16A87}"/>
              </a:ext>
            </a:extLst>
          </p:cNvPr>
          <p:cNvSpPr txBox="1"/>
          <p:nvPr/>
        </p:nvSpPr>
        <p:spPr>
          <a:xfrm>
            <a:off x="3005886" y="8588444"/>
            <a:ext cx="2033191"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noProof="0">
                <a:latin typeface="Century Gothic" panose="020B0502020202020204" pitchFamily="34" charset="0"/>
              </a:rPr>
              <a:t>un </a:t>
            </a:r>
            <a:r>
              <a:rPr lang="en-US" sz="1600" b="1" noProof="0">
                <a:latin typeface="Century Gothic" panose="020B0502020202020204" pitchFamily="34" charset="0"/>
              </a:rPr>
              <a:t>mal</a:t>
            </a:r>
            <a:r>
              <a:rPr lang="en-US" sz="1600" noProof="0">
                <a:latin typeface="Century Gothic" panose="020B0502020202020204" pitchFamily="34" charset="0"/>
              </a:rPr>
              <a:t> </a:t>
            </a:r>
            <a:r>
              <a:rPr lang="en-US" sz="1600" noProof="0" err="1">
                <a:latin typeface="Century Gothic" panose="020B0502020202020204" pitchFamily="34" charset="0"/>
              </a:rPr>
              <a:t>día</a:t>
            </a:r>
            <a:endParaRPr kumimoji="0" lang="en-US" sz="1600" b="1" u="none" strike="noStrike" kern="1200" cap="none" spc="0" normalizeH="0" baseline="0" noProof="0">
              <a:ln>
                <a:noFill/>
              </a:ln>
              <a:effectLst/>
              <a:uLnTx/>
              <a:uFillTx/>
              <a:latin typeface="Century Gothic" panose="020B0502020202020204" pitchFamily="34" charset="0"/>
            </a:endParaRPr>
          </a:p>
        </p:txBody>
      </p:sp>
      <p:sp>
        <p:nvSpPr>
          <p:cNvPr id="83" name="TextBox 82">
            <a:extLst>
              <a:ext uri="{FF2B5EF4-FFF2-40B4-BE49-F238E27FC236}">
                <a16:creationId xmlns:a16="http://schemas.microsoft.com/office/drawing/2014/main" id="{3F00FE3F-55AD-472D-ABCA-6FBEF2D16A87}"/>
              </a:ext>
            </a:extLst>
          </p:cNvPr>
          <p:cNvSpPr txBox="1"/>
          <p:nvPr/>
        </p:nvSpPr>
        <p:spPr>
          <a:xfrm>
            <a:off x="4839856" y="8607916"/>
            <a:ext cx="1377585"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a:latin typeface="Century Gothic" panose="020B0502020202020204" pitchFamily="34" charset="0"/>
              </a:rPr>
              <a:t>a </a:t>
            </a:r>
            <a:r>
              <a:rPr lang="en-US" sz="1600" b="1" i="1">
                <a:latin typeface="Century Gothic" panose="020B0502020202020204" pitchFamily="34" charset="0"/>
              </a:rPr>
              <a:t>bad</a:t>
            </a:r>
            <a:r>
              <a:rPr lang="en-US" sz="1600" i="1">
                <a:latin typeface="Century Gothic" panose="020B0502020202020204" pitchFamily="34" charset="0"/>
              </a:rPr>
              <a:t> day</a:t>
            </a:r>
            <a:endParaRPr kumimoji="0" lang="en-US" sz="1600" b="1" i="1" u="none" strike="noStrike" kern="1200" cap="none" spc="0" normalizeH="0" baseline="0" noProof="0">
              <a:ln>
                <a:noFill/>
              </a:ln>
              <a:effectLst/>
              <a:uLnTx/>
              <a:uFillTx/>
              <a:latin typeface="Century Gothic" panose="020B0502020202020204" pitchFamily="34" charset="0"/>
            </a:endParaRPr>
          </a:p>
        </p:txBody>
      </p:sp>
      <p:sp>
        <p:nvSpPr>
          <p:cNvPr id="85"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18</a:t>
            </a:r>
          </a:p>
        </p:txBody>
      </p:sp>
    </p:spTree>
    <p:extLst>
      <p:ext uri="{BB962C8B-B14F-4D97-AF65-F5344CB8AC3E}">
        <p14:creationId xmlns:p14="http://schemas.microsoft.com/office/powerpoint/2010/main" val="3978326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570" name="Group 698"/>
          <p:cNvGraphicFramePr>
            <a:graphicFrameLocks noGrp="1"/>
          </p:cNvGraphicFramePr>
          <p:nvPr>
            <p:extLst>
              <p:ext uri="{D42A27DB-BD31-4B8C-83A1-F6EECF244321}">
                <p14:modId xmlns:p14="http://schemas.microsoft.com/office/powerpoint/2010/main" val="4158657465"/>
              </p:ext>
            </p:extLst>
          </p:nvPr>
        </p:nvGraphicFramePr>
        <p:xfrm>
          <a:off x="188640" y="94837"/>
          <a:ext cx="6480720" cy="8999616"/>
        </p:xfrm>
        <a:graphic>
          <a:graphicData uri="http://schemas.openxmlformats.org/drawingml/2006/table">
            <a:tbl>
              <a:tblPr/>
              <a:tblGrid>
                <a:gridCol w="2798493">
                  <a:extLst>
                    <a:ext uri="{9D8B030D-6E8A-4147-A177-3AD203B41FA5}">
                      <a16:colId xmlns:a16="http://schemas.microsoft.com/office/drawing/2014/main" val="20000"/>
                    </a:ext>
                  </a:extLst>
                </a:gridCol>
                <a:gridCol w="481569">
                  <a:extLst>
                    <a:ext uri="{9D8B030D-6E8A-4147-A177-3AD203B41FA5}">
                      <a16:colId xmlns:a16="http://schemas.microsoft.com/office/drawing/2014/main" val="20001"/>
                    </a:ext>
                  </a:extLst>
                </a:gridCol>
                <a:gridCol w="2706320">
                  <a:extLst>
                    <a:ext uri="{9D8B030D-6E8A-4147-A177-3AD203B41FA5}">
                      <a16:colId xmlns:a16="http://schemas.microsoft.com/office/drawing/2014/main" val="20002"/>
                    </a:ext>
                  </a:extLst>
                </a:gridCol>
                <a:gridCol w="494338">
                  <a:extLst>
                    <a:ext uri="{9D8B030D-6E8A-4147-A177-3AD203B41FA5}">
                      <a16:colId xmlns:a16="http://schemas.microsoft.com/office/drawing/2014/main" val="20003"/>
                    </a:ext>
                  </a:extLst>
                </a:gridCol>
              </a:tblGrid>
              <a:tr h="299568">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400" b="1" i="0" u="none" strike="noStrike" cap="none" normalizeH="0" baseline="0">
                        <a:ln>
                          <a:noFill/>
                        </a:ln>
                        <a:solidFill>
                          <a:schemeClr val="tx1"/>
                        </a:solidFill>
                        <a:effectLst/>
                        <a:latin typeface="Century Gothic" panose="020B0502020202020204" pitchFamily="34"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5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Themes overview</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entury Gothic" panose="020B0502020202020204" pitchFamily="34" charset="0"/>
                          <a:ea typeface="+mn-ea"/>
                          <a:cs typeface="Arial" panose="020B0604020202020204" pitchFamily="34" charset="0"/>
                        </a:rPr>
                        <a:t>REVISION (-ar/-er/ir verbs in past)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Arial" panose="020B0604020202020204" pitchFamily="34" charset="0"/>
                        </a:rPr>
                        <a:t>Environment</a:t>
                      </a:r>
                      <a:endParaRPr lang="en-GB"/>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32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93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Sounds of the language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4-7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Personal ‘a’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What you do for others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33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3274">
                <a:tc>
                  <a:txBody>
                    <a:bodyPr/>
                    <a:lstStyle/>
                    <a:p>
                      <a:pPr marL="0" lvl="0" indent="0">
                        <a:lnSpc>
                          <a:spcPct val="115000"/>
                        </a:lnSpc>
                        <a:spcAft>
                          <a:spcPts val="0"/>
                        </a:spcAft>
                        <a:buFontTx/>
                        <a:buNone/>
                      </a:pPr>
                      <a:r>
                        <a:rPr lang="en-GB" sz="1200" b="1" u="none" strike="noStrike">
                          <a:solidFill>
                            <a:schemeClr val="tx1"/>
                          </a:solidFill>
                          <a:effectLst/>
                          <a:latin typeface="Century Gothic" panose="020B0502020202020204" pitchFamily="34" charset="0"/>
                        </a:rPr>
                        <a:t>Past tense (preterite)</a:t>
                      </a:r>
                      <a:r>
                        <a:rPr lang="en-GB" sz="1200" b="1" u="none" strike="noStrike" baseline="0">
                          <a:solidFill>
                            <a:schemeClr val="tx1"/>
                          </a:solidFill>
                          <a:effectLst/>
                          <a:latin typeface="Century Gothic" panose="020B0502020202020204" pitchFamily="34" charset="0"/>
                        </a:rPr>
                        <a:t> </a:t>
                      </a:r>
                      <a:r>
                        <a:rPr lang="en-GB" sz="1200" b="1" u="none" strike="noStrike">
                          <a:solidFill>
                            <a:schemeClr val="tx1"/>
                          </a:solidFill>
                          <a:effectLst/>
                          <a:latin typeface="Century Gothic" panose="020B0502020202020204" pitchFamily="34" charset="0"/>
                        </a:rPr>
                        <a:t>-ar verbs</a:t>
                      </a:r>
                      <a:br>
                        <a:rPr lang="en-GB" sz="1200" b="1" u="none" strike="noStrike">
                          <a:solidFill>
                            <a:schemeClr val="tx1"/>
                          </a:solidFill>
                          <a:effectLst/>
                          <a:latin typeface="Century Gothic" panose="020B0502020202020204" pitchFamily="34" charset="0"/>
                        </a:rPr>
                      </a:br>
                      <a:r>
                        <a:rPr lang="en-GB" sz="1200" u="none" strike="noStrike">
                          <a:solidFill>
                            <a:schemeClr val="tx1"/>
                          </a:solidFill>
                          <a:effectLst/>
                          <a:latin typeface="Century Gothic" panose="020B0502020202020204" pitchFamily="34" charset="0"/>
                        </a:rPr>
                        <a:t>Travel in past and present</a:t>
                      </a:r>
                      <a:endParaRPr lang="en-GB" sz="1200">
                        <a:solidFill>
                          <a:schemeClr val="tx1"/>
                        </a:solidFill>
                        <a:effectLst/>
                        <a:latin typeface="Century Gothic" panose="020B0502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Reflexive ‘me’ &amp; ‘</a:t>
                      </a:r>
                      <a:r>
                        <a:rPr kumimoji="0" lang="en-GB" sz="1200" b="1" i="0" u="none" strike="noStrike" cap="none" normalizeH="0" baseline="0" err="1">
                          <a:ln>
                            <a:noFill/>
                          </a:ln>
                          <a:solidFill>
                            <a:schemeClr val="tx1"/>
                          </a:solidFill>
                          <a:effectLst/>
                          <a:latin typeface="Century Gothic" panose="020B0502020202020204" pitchFamily="34" charset="0"/>
                          <a:cs typeface="Arial" panose="020B0604020202020204" pitchFamily="34" charset="0"/>
                        </a:rPr>
                        <a:t>te</a:t>
                      </a: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Daily life and routines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34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03274">
                <a:tc>
                  <a:txBody>
                    <a:bodyPr/>
                    <a:lstStyle/>
                    <a:p>
                      <a:pPr marL="0" lvl="0" indent="0">
                        <a:lnSpc>
                          <a:spcPct val="115000"/>
                        </a:lnSpc>
                        <a:spcAft>
                          <a:spcPts val="0"/>
                        </a:spcAft>
                        <a:buFontTx/>
                        <a:buNone/>
                      </a:pPr>
                      <a:r>
                        <a:rPr lang="en-GB" sz="1200" b="1" u="none" strike="noStrike">
                          <a:solidFill>
                            <a:schemeClr val="tx1"/>
                          </a:solidFill>
                          <a:effectLst/>
                          <a:latin typeface="Century Gothic" panose="020B0502020202020204" pitchFamily="34" charset="0"/>
                        </a:rPr>
                        <a:t>Past tense (preterite)</a:t>
                      </a:r>
                      <a:r>
                        <a:rPr lang="en-GB" sz="1200" b="1" u="none" strike="noStrike" baseline="0">
                          <a:solidFill>
                            <a:schemeClr val="tx1"/>
                          </a:solidFill>
                          <a:effectLst/>
                          <a:latin typeface="Century Gothic" panose="020B0502020202020204" pitchFamily="34" charset="0"/>
                        </a:rPr>
                        <a:t> </a:t>
                      </a:r>
                      <a:r>
                        <a:rPr lang="en-GB" sz="1200" b="1" u="none" strike="noStrike">
                          <a:solidFill>
                            <a:schemeClr val="tx1"/>
                          </a:solidFill>
                          <a:effectLst/>
                          <a:latin typeface="Century Gothic" panose="020B0502020202020204" pitchFamily="34" charset="0"/>
                        </a:rPr>
                        <a:t>-ar verbs</a:t>
                      </a:r>
                      <a:r>
                        <a:rPr lang="en-GB" sz="1200" u="none" strike="noStrike" baseline="0">
                          <a:solidFill>
                            <a:schemeClr val="tx1"/>
                          </a:solidFill>
                          <a:effectLst/>
                          <a:latin typeface="Century Gothic" panose="020B0502020202020204" pitchFamily="34" charset="0"/>
                        </a:rPr>
                        <a:t/>
                      </a:r>
                      <a:br>
                        <a:rPr lang="en-GB" sz="1200" u="none" strike="noStrike" baseline="0">
                          <a:solidFill>
                            <a:schemeClr val="tx1"/>
                          </a:solidFill>
                          <a:effectLst/>
                          <a:latin typeface="Century Gothic" panose="020B0502020202020204" pitchFamily="34" charset="0"/>
                        </a:rPr>
                      </a:br>
                      <a:r>
                        <a:rPr lang="en-GB" sz="1200" u="none" strike="noStrike" baseline="0">
                          <a:solidFill>
                            <a:schemeClr val="tx1"/>
                          </a:solidFill>
                          <a:effectLst/>
                          <a:latin typeface="Century Gothic" panose="020B0502020202020204" pitchFamily="34" charset="0"/>
                        </a:rPr>
                        <a:t>Comparing past experiences</a:t>
                      </a:r>
                      <a:endParaRPr lang="en-GB" sz="1200">
                        <a:solidFill>
                          <a:schemeClr val="tx1"/>
                        </a:solidFill>
                        <a:effectLst/>
                        <a:latin typeface="Century Gothic" panose="020B0502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OVS word order; direct objects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Describing a series of events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35-36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2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strike="noStrike">
                          <a:solidFill>
                            <a:schemeClr val="tx1"/>
                          </a:solidFill>
                          <a:effectLst/>
                          <a:latin typeface="Century Gothic" panose="020B0502020202020204" pitchFamily="34" charset="0"/>
                        </a:rPr>
                        <a:t>SER</a:t>
                      </a:r>
                      <a:r>
                        <a:rPr lang="en-GB" sz="1200" b="1" u="none" strike="noStrike" baseline="0">
                          <a:solidFill>
                            <a:schemeClr val="tx1"/>
                          </a:solidFill>
                          <a:effectLst/>
                          <a:latin typeface="Century Gothic" panose="020B0502020202020204" pitchFamily="34" charset="0"/>
                        </a:rPr>
                        <a:t> vs ESTAR [revisited]</a:t>
                      </a:r>
                      <a:endParaRPr lang="en-GB" sz="1200" b="1" u="none" strike="noStrike">
                        <a:solidFill>
                          <a:schemeClr val="tx1"/>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a:solidFill>
                            <a:schemeClr val="tx1"/>
                          </a:solidFill>
                          <a:effectLst/>
                          <a:latin typeface="Century Gothic" panose="020B0502020202020204" pitchFamily="34" charset="0"/>
                        </a:rPr>
                        <a:t>People</a:t>
                      </a:r>
                      <a:r>
                        <a:rPr lang="en-GB" sz="1200" u="none" strike="noStrike" baseline="0">
                          <a:solidFill>
                            <a:schemeClr val="tx1"/>
                          </a:solidFill>
                          <a:effectLst/>
                          <a:latin typeface="Century Gothic" panose="020B0502020202020204" pitchFamily="34" charset="0"/>
                        </a:rPr>
                        <a:t> &amp; places (now vs generally)</a:t>
                      </a:r>
                      <a:endParaRPr lang="en-GB" sz="1200" u="none" strike="noStrike">
                        <a:solidFill>
                          <a:schemeClr val="tx1"/>
                        </a:solidFill>
                        <a:effectLst/>
                        <a:latin typeface="Century Gothic" panose="020B0502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95000"/>
                      </a:schemeClr>
                    </a:solidFill>
                  </a:tcPr>
                </a:tc>
                <a:tc>
                  <a:txBody>
                    <a:bodyPr/>
                    <a:lstStyle/>
                    <a:p>
                      <a:pPr algn="ctr"/>
                      <a:r>
                        <a:rPr lang="en-GB" sz="1200">
                          <a:latin typeface="Century Gothic" panose="020B0502020202020204" pitchFamily="34" charset="0"/>
                        </a:rPr>
                        <a:t>10-11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Indirect object pronouns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Giving and receiving (birthdays)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37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85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Present tense –er verbs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News and media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12-13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err="1">
                          <a:ln>
                            <a:noFill/>
                          </a:ln>
                          <a:solidFill>
                            <a:schemeClr val="tx1"/>
                          </a:solidFill>
                          <a:effectLst/>
                          <a:latin typeface="Century Gothic" panose="020B0502020202020204" pitchFamily="34" charset="0"/>
                          <a:cs typeface="Arial" panose="020B0604020202020204" pitchFamily="34" charset="0"/>
                        </a:rPr>
                        <a:t>Gustar</a:t>
                      </a: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-type verbs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Giving opinions about something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38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530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HACER; subject pronouns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At home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14-15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Work on a challenging text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Ayaymamá</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39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45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PODER and DEBER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In class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GB" sz="1200" b="1">
                          <a:latin typeface="Century Gothic" panose="020B0502020202020204" pitchFamily="34" charset="0"/>
                        </a:rPr>
                        <a:t>REVISION (‘para’</a:t>
                      </a:r>
                      <a:r>
                        <a:rPr lang="en-GB" sz="1200" b="1" baseline="0">
                          <a:latin typeface="Century Gothic" panose="020B0502020202020204" pitchFamily="34" charset="0"/>
                        </a:rPr>
                        <a:t> + infinitive)</a:t>
                      </a:r>
                      <a:endParaRPr lang="en-GB" sz="1200" b="1">
                        <a:latin typeface="Century Gothic" panose="020B0502020202020204" pitchFamily="34" charset="0"/>
                      </a:endParaRPr>
                    </a:p>
                    <a:p>
                      <a:r>
                        <a:rPr lang="en-GB" sz="1200" b="0">
                          <a:latin typeface="Century Gothic" panose="020B0502020202020204" pitchFamily="34" charset="0"/>
                        </a:rPr>
                        <a:t>Describing</a:t>
                      </a:r>
                      <a:r>
                        <a:rPr lang="en-GB" sz="1200" b="0" baseline="0">
                          <a:latin typeface="Century Gothic" panose="020B0502020202020204" pitchFamily="34" charset="0"/>
                        </a:rPr>
                        <a:t> people’s intentions</a:t>
                      </a:r>
                      <a:endParaRPr lang="en-GB" sz="1200" b="0">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40-41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85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Present tense –ir verbs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Parties / celebrations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17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Possessive adjectives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Possessions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200">
                          <a:latin typeface="Century Gothic" panose="020B0502020202020204" pitchFamily="34" charset="0"/>
                        </a:rPr>
                        <a:t>44-45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85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Past tense (preterite) –er &amp; –ir verbs </a:t>
                      </a: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At school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18-19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Comparatives ‘</a:t>
                      </a:r>
                      <a:r>
                        <a:rPr kumimoji="0" lang="en-GB" sz="1200" b="1" i="0" u="none" strike="noStrike" cap="none" normalizeH="0" baseline="0" err="1">
                          <a:ln>
                            <a:noFill/>
                          </a:ln>
                          <a:solidFill>
                            <a:schemeClr val="tx1"/>
                          </a:solidFill>
                          <a:effectLst/>
                          <a:latin typeface="Century Gothic" panose="020B0502020202020204" pitchFamily="34" charset="0"/>
                          <a:cs typeface="Arial" panose="020B0604020202020204" pitchFamily="34" charset="0"/>
                        </a:rPr>
                        <a:t>más</a:t>
                      </a: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 &amp; ‘</a:t>
                      </a:r>
                      <a:r>
                        <a:rPr kumimoji="0" lang="en-GB" sz="1200" b="1" i="0" u="none" strike="noStrike" cap="none" normalizeH="0" baseline="0" err="1">
                          <a:ln>
                            <a:noFill/>
                          </a:ln>
                          <a:solidFill>
                            <a:schemeClr val="tx1"/>
                          </a:solidFill>
                          <a:effectLst/>
                          <a:latin typeface="Century Gothic" panose="020B0502020202020204" pitchFamily="34" charset="0"/>
                          <a:cs typeface="Arial" panose="020B0604020202020204" pitchFamily="34" charset="0"/>
                        </a:rPr>
                        <a:t>menos</a:t>
                      </a: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Comparing things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853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Past tense (preterite) –er &amp; –ir verbs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Free time activities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20-21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Demonstratives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Comparing things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47-48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449352">
                <a:tc>
                  <a:txBody>
                    <a:bodyPr/>
                    <a:lstStyle/>
                    <a:p>
                      <a:r>
                        <a:rPr lang="en-GB" sz="1200" b="1">
                          <a:latin typeface="Century Gothic" panose="020B0502020202020204" pitchFamily="34" charset="0"/>
                        </a:rPr>
                        <a:t>Idiomatic uses of TENER</a:t>
                      </a:r>
                    </a:p>
                    <a:p>
                      <a:r>
                        <a:rPr lang="en-GB" sz="1200">
                          <a:latin typeface="Century Gothic" panose="020B0502020202020204" pitchFamily="34" charset="0"/>
                        </a:rPr>
                        <a:t>Feelings and emotions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22-23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entury Gothic" panose="020B0502020202020204" pitchFamily="34" charset="0"/>
                        </a:rPr>
                        <a:t>HACER in </a:t>
                      </a:r>
                      <a:r>
                        <a:rPr lang="en-GB" sz="1200" b="1" dirty="0" err="1">
                          <a:latin typeface="Century Gothic" panose="020B0502020202020204" pitchFamily="34" charset="0"/>
                        </a:rPr>
                        <a:t>preterite</a:t>
                      </a:r>
                      <a:r>
                        <a:rPr lang="en-GB" sz="1200" b="1" dirty="0">
                          <a:latin typeface="Century Gothic" panose="020B0502020202020204" pitchFamily="34" charset="0"/>
                        </a:rPr>
                        <a:t> </a:t>
                      </a:r>
                      <a:r>
                        <a:rPr lang="en-GB" sz="1200" b="1" baseline="0" dirty="0">
                          <a:latin typeface="Century Gothic" panose="020B0502020202020204" pitchFamily="34" charset="0"/>
                        </a:rPr>
                        <a:t>(singular forms)</a:t>
                      </a:r>
                      <a:endParaRPr lang="en-GB" sz="1200" b="1" dirty="0">
                        <a:latin typeface="Century Gothic" panose="020B0502020202020204" pitchFamily="34" charset="0"/>
                      </a:endParaRPr>
                    </a:p>
                    <a:p>
                      <a:r>
                        <a:rPr lang="en-GB" sz="1200" baseline="0" dirty="0">
                          <a:latin typeface="Century Gothic" panose="020B0502020202020204" pitchFamily="34" charset="0"/>
                        </a:rPr>
                        <a:t>Talking about the weather</a:t>
                      </a:r>
                      <a:endParaRPr lang="en-GB" sz="1200" dirty="0">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49-50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449352">
                <a:tc>
                  <a:txBody>
                    <a:bodyPr/>
                    <a:lstStyle/>
                    <a:p>
                      <a:r>
                        <a:rPr lang="en-GB" sz="1200" b="1">
                          <a:latin typeface="Century Gothic" panose="020B0502020202020204" pitchFamily="34" charset="0"/>
                        </a:rPr>
                        <a:t>DAR</a:t>
                      </a:r>
                      <a:r>
                        <a:rPr lang="en-GB" sz="1200" b="1" baseline="0">
                          <a:latin typeface="Century Gothic" panose="020B0502020202020204" pitchFamily="34" charset="0"/>
                        </a:rPr>
                        <a:t> &amp; QUERER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Feelings and emotions</a:t>
                      </a:r>
                      <a:endParaRPr lang="en-GB"/>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24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GB" sz="1200" b="1">
                          <a:latin typeface="Century Gothic" panose="020B0502020202020204" pitchFamily="34" charset="0"/>
                        </a:rPr>
                        <a:t>IR in</a:t>
                      </a:r>
                      <a:r>
                        <a:rPr lang="en-GB" sz="1200" b="1" baseline="0">
                          <a:latin typeface="Century Gothic" panose="020B0502020202020204" pitchFamily="34" charset="0"/>
                        </a:rPr>
                        <a:t> preterite (singular forms)</a:t>
                      </a:r>
                    </a:p>
                    <a:p>
                      <a:r>
                        <a:rPr lang="en-GB" sz="1200" b="0">
                          <a:latin typeface="Century Gothic" panose="020B0502020202020204" pitchFamily="34" charset="0"/>
                        </a:rPr>
                        <a:t>Saying where people went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200" dirty="0">
                          <a:latin typeface="Century Gothic" panose="020B0502020202020204" pitchFamily="34" charset="0"/>
                        </a:rPr>
                        <a:t>51-52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454547">
                <a:tc>
                  <a:txBody>
                    <a:bodyPr/>
                    <a:lstStyle/>
                    <a:p>
                      <a:r>
                        <a:rPr lang="en-GB" sz="1200" b="1">
                          <a:latin typeface="Century Gothic" panose="020B0502020202020204" pitchFamily="34" charset="0"/>
                        </a:rPr>
                        <a:t>IR</a:t>
                      </a:r>
                      <a:r>
                        <a:rPr lang="en-GB" sz="1200" b="1" baseline="0">
                          <a:latin typeface="Century Gothic" panose="020B0502020202020204" pitchFamily="34" charset="0"/>
                        </a:rPr>
                        <a:t>; </a:t>
                      </a:r>
                      <a:r>
                        <a:rPr lang="en-GB" sz="1200" b="1">
                          <a:latin typeface="Century Gothic" panose="020B0502020202020204" pitchFamily="34" charset="0"/>
                        </a:rPr>
                        <a:t>para</a:t>
                      </a:r>
                      <a:r>
                        <a:rPr lang="en-GB" sz="1200" b="1" baseline="0">
                          <a:latin typeface="Century Gothic" panose="020B0502020202020204" pitchFamily="34" charset="0"/>
                        </a:rPr>
                        <a:t> + infinitive</a:t>
                      </a:r>
                    </a:p>
                    <a:p>
                      <a:r>
                        <a:rPr lang="en-GB" sz="1200" baseline="0">
                          <a:latin typeface="Century Gothic" panose="020B0502020202020204" pitchFamily="34" charset="0"/>
                        </a:rPr>
                        <a:t>Where people go and why</a:t>
                      </a:r>
                      <a:endParaRPr lang="en-GB" sz="1200">
                        <a:latin typeface="Century Gothic" panose="020B0502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25-26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GB" sz="1200" b="1" dirty="0">
                          <a:latin typeface="Century Gothic" panose="020B0502020202020204" pitchFamily="34" charset="0"/>
                        </a:rPr>
                        <a:t>REVISION (</a:t>
                      </a:r>
                      <a:r>
                        <a:rPr lang="en-GB" sz="1200" b="1" dirty="0" err="1">
                          <a:latin typeface="Century Gothic" panose="020B0502020202020204" pitchFamily="34" charset="0"/>
                        </a:rPr>
                        <a:t>preterite</a:t>
                      </a:r>
                      <a:r>
                        <a:rPr lang="en-GB" sz="1200" b="1" dirty="0">
                          <a:latin typeface="Century Gothic" panose="020B0502020202020204" pitchFamily="34" charset="0"/>
                        </a:rPr>
                        <a:t>)</a:t>
                      </a:r>
                    </a:p>
                    <a:p>
                      <a:r>
                        <a:rPr lang="en-GB" sz="1200" b="0" dirty="0">
                          <a:latin typeface="Century Gothic" panose="020B0502020202020204" pitchFamily="34" charset="0"/>
                        </a:rPr>
                        <a:t>Asking questions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200" dirty="0">
                          <a:latin typeface="Century Gothic" panose="020B0502020202020204" pitchFamily="34" charset="0"/>
                        </a:rPr>
                        <a:t>53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485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Work on a challenging text</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(Bolivia: un país diverso)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27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REVISION (present tense)</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GB" sz="1200" b="0" dirty="0">
                          <a:latin typeface="Century Gothic" panose="020B0502020202020204" pitchFamily="34" charset="0"/>
                        </a:rPr>
                        <a:t>Asking questions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GB" sz="1200" dirty="0">
                          <a:latin typeface="Century Gothic" panose="020B0502020202020204" pitchFamily="34" charset="0"/>
                        </a:rPr>
                        <a:t>54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485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REVISION (-ar/-er/ir verbs, present)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Food and restaurants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28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Present continuous –</a:t>
                      </a:r>
                      <a:r>
                        <a:rPr kumimoji="0" lang="en-GB" sz="1200" b="1" i="0" u="none" strike="noStrike" cap="none" normalizeH="0" baseline="0" dirty="0" err="1">
                          <a:ln>
                            <a:noFill/>
                          </a:ln>
                          <a:solidFill>
                            <a:schemeClr val="tx1"/>
                          </a:solidFill>
                          <a:effectLst/>
                          <a:latin typeface="Century Gothic" panose="020B0502020202020204" pitchFamily="34" charset="0"/>
                          <a:cs typeface="Arial" panose="020B0604020202020204" pitchFamily="34" charset="0"/>
                        </a:rPr>
                        <a:t>ar</a:t>
                      </a:r>
                      <a:r>
                        <a:rPr kumimoji="0" lang="en-GB" sz="1200" b="1"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 verbs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Saying what is happening now</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55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449352">
                <a:tc>
                  <a:txBody>
                    <a:bodyPr/>
                    <a:lstStyle/>
                    <a:p>
                      <a:r>
                        <a:rPr lang="en-GB" sz="1200" b="1" u="none" strike="noStrike">
                          <a:solidFill>
                            <a:schemeClr val="tx1"/>
                          </a:solidFill>
                          <a:effectLst/>
                          <a:latin typeface="Century Gothic" panose="020B0502020202020204" pitchFamily="34" charset="0"/>
                        </a:rPr>
                        <a:t>Past tense (preterite)</a:t>
                      </a:r>
                      <a:r>
                        <a:rPr lang="en-GB" sz="1200" b="1" u="none" strike="noStrike" baseline="0">
                          <a:solidFill>
                            <a:schemeClr val="tx1"/>
                          </a:solidFill>
                          <a:effectLst/>
                          <a:latin typeface="Century Gothic" panose="020B0502020202020204" pitchFamily="34" charset="0"/>
                        </a:rPr>
                        <a:t> </a:t>
                      </a:r>
                      <a:r>
                        <a:rPr lang="en-GB" sz="1200" b="1" u="none" strike="noStrike">
                          <a:solidFill>
                            <a:schemeClr val="tx1"/>
                          </a:solidFill>
                          <a:effectLst/>
                          <a:latin typeface="Century Gothic" panose="020B0502020202020204" pitchFamily="34" charset="0"/>
                        </a:rPr>
                        <a:t>–ar verbs</a:t>
                      </a:r>
                    </a:p>
                    <a:p>
                      <a:r>
                        <a:rPr lang="en-GB" sz="1200" b="0">
                          <a:latin typeface="Century Gothic" panose="020B0502020202020204" pitchFamily="34" charset="0"/>
                        </a:rPr>
                        <a:t>Technology and</a:t>
                      </a:r>
                      <a:r>
                        <a:rPr lang="en-GB" sz="1200" b="0" baseline="0">
                          <a:latin typeface="Century Gothic" panose="020B0502020202020204" pitchFamily="34" charset="0"/>
                        </a:rPr>
                        <a:t> social networks</a:t>
                      </a:r>
                      <a:endParaRPr lang="en-GB" sz="1200" b="0">
                        <a:latin typeface="Century Gothic" panose="020B0502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29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cap="none" normalizeH="0" baseline="0">
                          <a:ln>
                            <a:noFill/>
                          </a:ln>
                          <a:solidFill>
                            <a:schemeClr val="tx1"/>
                          </a:solidFill>
                          <a:effectLst/>
                          <a:latin typeface="Century Gothic" panose="020B0502020202020204" pitchFamily="34" charset="0"/>
                          <a:cs typeface="Arial" panose="020B0604020202020204" pitchFamily="34" charset="0"/>
                        </a:rPr>
                        <a:t>Present continuous –er/-ir verbs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Saying what is happening now</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rPr>
                        <a:t>56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454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strike="noStrike">
                          <a:solidFill>
                            <a:schemeClr val="tx1"/>
                          </a:solidFill>
                          <a:effectLst/>
                          <a:latin typeface="Century Gothic" panose="020B0502020202020204" pitchFamily="34" charset="0"/>
                        </a:rPr>
                        <a:t>Past tense (preterite)</a:t>
                      </a:r>
                      <a:r>
                        <a:rPr lang="en-GB" sz="1200" b="1" u="none" strike="noStrike" baseline="0">
                          <a:solidFill>
                            <a:schemeClr val="tx1"/>
                          </a:solidFill>
                          <a:effectLst/>
                          <a:latin typeface="Century Gothic" panose="020B0502020202020204" pitchFamily="34" charset="0"/>
                        </a:rPr>
                        <a:t> </a:t>
                      </a:r>
                      <a:r>
                        <a:rPr lang="en-GB" sz="1200" b="1" u="none" strike="noStrike">
                          <a:solidFill>
                            <a:schemeClr val="tx1"/>
                          </a:solidFill>
                          <a:effectLst/>
                          <a:latin typeface="Century Gothic" panose="020B0502020202020204" pitchFamily="34" charset="0"/>
                        </a:rPr>
                        <a:t>–er/–ir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strike="noStrike">
                          <a:solidFill>
                            <a:schemeClr val="tx1"/>
                          </a:solidFill>
                          <a:effectLst/>
                          <a:latin typeface="Century Gothic" panose="020B0502020202020204" pitchFamily="34" charset="0"/>
                        </a:rPr>
                        <a:t>Travel</a:t>
                      </a:r>
                      <a:endParaRPr lang="en-GB"/>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a:ln>
                            <a:noFill/>
                          </a:ln>
                          <a:solidFill>
                            <a:schemeClr val="tx1"/>
                          </a:solidFill>
                          <a:effectLst/>
                          <a:latin typeface="Century Gothic" panose="020B0502020202020204" pitchFamily="34" charset="0"/>
                          <a:cs typeface="Arial" panose="020B0604020202020204" pitchFamily="34" charset="0"/>
                        </a:rPr>
                        <a:t>30-31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GB" sz="1200" b="1" smtClean="0">
                          <a:latin typeface="Century Gothic" panose="020B0502020202020204" pitchFamily="34" charset="0"/>
                        </a:rPr>
                        <a:t>1. Describing a Spanish tradition</a:t>
                      </a:r>
                      <a:endParaRPr lang="en-GB" sz="1200" b="1">
                        <a:latin typeface="Century Gothic" panose="020B0502020202020204" pitchFamily="34" charset="0"/>
                      </a:endParaRPr>
                    </a:p>
                    <a:p>
                      <a:r>
                        <a:rPr lang="en-GB" sz="1200" b="1" smtClean="0">
                          <a:latin typeface="Century Gothic" panose="020B0502020202020204" pitchFamily="34" charset="0"/>
                        </a:rPr>
                        <a:t>2. Talking about future plans</a:t>
                      </a:r>
                      <a:endParaRPr lang="en-GB" sz="1200" b="1">
                        <a:latin typeface="Century Gothic" panose="020B0502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Century Gothic" panose="020B0502020202020204" pitchFamily="34" charset="0"/>
                          <a:cs typeface="Arial" panose="020B0604020202020204" pitchFamily="34" charset="0"/>
                        </a:rPr>
                        <a:t>57-8</a:t>
                      </a:r>
                      <a:endParaRPr kumimoji="0" lang="en-GB" sz="1200" b="0" i="0" u="none" strike="noStrike" cap="none" normalizeH="0" baseline="0" dirty="0">
                        <a:ln>
                          <a:noFill/>
                        </a:ln>
                        <a:solidFill>
                          <a:schemeClr val="tx1"/>
                        </a:solidFill>
                        <a:effectLst/>
                        <a:latin typeface="Century Gothic" panose="020B0502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bl>
          </a:graphicData>
        </a:graphic>
      </p:graphicFrame>
      <p:sp>
        <p:nvSpPr>
          <p:cNvPr id="2" name="Title 1">
            <a:extLst>
              <a:ext uri="{FF2B5EF4-FFF2-40B4-BE49-F238E27FC236}">
                <a16:creationId xmlns:a16="http://schemas.microsoft.com/office/drawing/2014/main" id="{0B8F39A0-C8C4-E14E-96FD-8A05D16F72B9}"/>
              </a:ext>
            </a:extLst>
          </p:cNvPr>
          <p:cNvSpPr>
            <a:spLocks noGrp="1"/>
          </p:cNvSpPr>
          <p:nvPr>
            <p:ph type="title"/>
          </p:nvPr>
        </p:nvSpPr>
        <p:spPr>
          <a:xfrm>
            <a:off x="188640" y="94837"/>
            <a:ext cx="1080120" cy="300699"/>
          </a:xfrm>
        </p:spPr>
        <p:txBody>
          <a:bodyPr/>
          <a:lstStyle/>
          <a:p>
            <a:pPr algn="l"/>
            <a:r>
              <a:rPr lang="en-GB" sz="1400" b="1">
                <a:solidFill>
                  <a:schemeClr val="tx1"/>
                </a:solidFill>
                <a:latin typeface="Century Gothic" panose="020B0502020202020204" pitchFamily="34" charset="0"/>
                <a:cs typeface="Arial" panose="020B0604020202020204" pitchFamily="34" charset="0"/>
              </a:rPr>
              <a:t>Contents</a:t>
            </a:r>
            <a:endParaRPr lang="en-US" sz="1400"/>
          </a:p>
        </p:txBody>
      </p:sp>
    </p:spTree>
    <p:extLst>
      <p:ext uri="{BB962C8B-B14F-4D97-AF65-F5344CB8AC3E}">
        <p14:creationId xmlns:p14="http://schemas.microsoft.com/office/powerpoint/2010/main" val="2980074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2EBD834-1E2D-44FA-960B-D5E01CB2C65F}"/>
              </a:ext>
            </a:extLst>
          </p:cNvPr>
          <p:cNvSpPr/>
          <p:nvPr/>
        </p:nvSpPr>
        <p:spPr>
          <a:xfrm>
            <a:off x="146217" y="179512"/>
            <a:ext cx="4578927" cy="64800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a:solidFill>
                <a:srgbClr val="FFFFFF"/>
              </a:solidFill>
              <a:latin typeface="Century Gothic" panose="020B0502020202020204" pitchFamily="34" charset="0"/>
            </a:endParaRPr>
          </a:p>
        </p:txBody>
      </p:sp>
      <p:graphicFrame>
        <p:nvGraphicFramePr>
          <p:cNvPr id="14" name="Table 12">
            <a:extLst>
              <a:ext uri="{FF2B5EF4-FFF2-40B4-BE49-F238E27FC236}">
                <a16:creationId xmlns:a16="http://schemas.microsoft.com/office/drawing/2014/main" id="{A48AD9E5-B0A5-432F-990E-E37D9660CADE}"/>
              </a:ext>
            </a:extLst>
          </p:cNvPr>
          <p:cNvGraphicFramePr>
            <a:graphicFrameLocks noGrp="1"/>
          </p:cNvGraphicFramePr>
          <p:nvPr>
            <p:extLst>
              <p:ext uri="{D42A27DB-BD31-4B8C-83A1-F6EECF244321}">
                <p14:modId xmlns:p14="http://schemas.microsoft.com/office/powerpoint/2010/main" val="1017286571"/>
              </p:ext>
            </p:extLst>
          </p:nvPr>
        </p:nvGraphicFramePr>
        <p:xfrm>
          <a:off x="589921" y="926036"/>
          <a:ext cx="3993650" cy="5491480"/>
        </p:xfrm>
        <a:graphic>
          <a:graphicData uri="http://schemas.openxmlformats.org/drawingml/2006/table">
            <a:tbl>
              <a:tblPr firstRow="1" bandRow="1">
                <a:tableStyleId>{5940675A-B579-460E-94D1-54222C63F5DA}</a:tableStyleId>
              </a:tblPr>
              <a:tblGrid>
                <a:gridCol w="1329354">
                  <a:extLst>
                    <a:ext uri="{9D8B030D-6E8A-4147-A177-3AD203B41FA5}">
                      <a16:colId xmlns:a16="http://schemas.microsoft.com/office/drawing/2014/main" val="3554674559"/>
                    </a:ext>
                  </a:extLst>
                </a:gridCol>
                <a:gridCol w="2664296">
                  <a:extLst>
                    <a:ext uri="{9D8B030D-6E8A-4147-A177-3AD203B41FA5}">
                      <a16:colId xmlns:a16="http://schemas.microsoft.com/office/drawing/2014/main" val="1195216523"/>
                    </a:ext>
                  </a:extLst>
                </a:gridCol>
              </a:tblGrid>
              <a:tr h="370840">
                <a:tc>
                  <a:txBody>
                    <a:bodyPr/>
                    <a:lstStyle/>
                    <a:p>
                      <a:r>
                        <a:rPr lang="en-GB" sz="1600" err="1">
                          <a:latin typeface="Century Gothic" panose="020B0502020202020204" pitchFamily="34" charset="0"/>
                        </a:rPr>
                        <a:t>elegir</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to choose | choosing</a:t>
                      </a:r>
                    </a:p>
                  </a:txBody>
                  <a:tcPr/>
                </a:tc>
                <a:extLst>
                  <a:ext uri="{0D108BD9-81ED-4DB2-BD59-A6C34878D82A}">
                    <a16:rowId xmlns:a16="http://schemas.microsoft.com/office/drawing/2014/main" val="224453537"/>
                  </a:ext>
                </a:extLst>
              </a:tr>
              <a:tr h="370840">
                <a:tc>
                  <a:txBody>
                    <a:bodyPr/>
                    <a:lstStyle/>
                    <a:p>
                      <a:r>
                        <a:rPr lang="en-GB" sz="1600" err="1">
                          <a:latin typeface="Century Gothic" panose="020B0502020202020204" pitchFamily="34" charset="0"/>
                        </a:rPr>
                        <a:t>elijo</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I choose</a:t>
                      </a:r>
                    </a:p>
                  </a:txBody>
                  <a:tcPr/>
                </a:tc>
                <a:extLst>
                  <a:ext uri="{0D108BD9-81ED-4DB2-BD59-A6C34878D82A}">
                    <a16:rowId xmlns:a16="http://schemas.microsoft.com/office/drawing/2014/main" val="787421329"/>
                  </a:ext>
                </a:extLst>
              </a:tr>
              <a:tr h="185420">
                <a:tc>
                  <a:txBody>
                    <a:bodyPr/>
                    <a:lstStyle/>
                    <a:p>
                      <a:r>
                        <a:rPr lang="en-GB" sz="1600" err="1">
                          <a:latin typeface="Century Gothic" panose="020B0502020202020204" pitchFamily="34" charset="0"/>
                        </a:rPr>
                        <a:t>describir</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to describe</a:t>
                      </a:r>
                      <a:r>
                        <a:rPr lang="en-GB" sz="1600" baseline="0">
                          <a:latin typeface="Century Gothic" panose="020B0502020202020204" pitchFamily="34" charset="0"/>
                        </a:rPr>
                        <a:t> | describing</a:t>
                      </a:r>
                      <a:endParaRPr lang="en-GB" sz="1600">
                        <a:latin typeface="Century Gothic" panose="020B0502020202020204" pitchFamily="34" charset="0"/>
                      </a:endParaRPr>
                    </a:p>
                  </a:txBody>
                  <a:tcPr/>
                </a:tc>
                <a:extLst>
                  <a:ext uri="{0D108BD9-81ED-4DB2-BD59-A6C34878D82A}">
                    <a16:rowId xmlns:a16="http://schemas.microsoft.com/office/drawing/2014/main" val="69844628"/>
                  </a:ext>
                </a:extLst>
              </a:tr>
              <a:tr h="185420">
                <a:tc>
                  <a:txBody>
                    <a:bodyPr/>
                    <a:lstStyle/>
                    <a:p>
                      <a:r>
                        <a:rPr lang="en-GB" sz="1600" err="1">
                          <a:latin typeface="Century Gothic" panose="020B0502020202020204" pitchFamily="34" charset="0"/>
                        </a:rPr>
                        <a:t>compartir</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to share | sharing</a:t>
                      </a:r>
                    </a:p>
                  </a:txBody>
                  <a:tcPr/>
                </a:tc>
                <a:extLst>
                  <a:ext uri="{0D108BD9-81ED-4DB2-BD59-A6C34878D82A}">
                    <a16:rowId xmlns:a16="http://schemas.microsoft.com/office/drawing/2014/main" val="10003"/>
                  </a:ext>
                </a:extLst>
              </a:tr>
              <a:tr h="370840">
                <a:tc>
                  <a:txBody>
                    <a:bodyPr/>
                    <a:lstStyle/>
                    <a:p>
                      <a:r>
                        <a:rPr lang="en-GB" sz="1600" err="1">
                          <a:latin typeface="Century Gothic" panose="020B0502020202020204" pitchFamily="34" charset="0"/>
                        </a:rPr>
                        <a:t>imprimir</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to print | printing</a:t>
                      </a:r>
                    </a:p>
                  </a:txBody>
                  <a:tcPr/>
                </a:tc>
                <a:extLst>
                  <a:ext uri="{0D108BD9-81ED-4DB2-BD59-A6C34878D82A}">
                    <a16:rowId xmlns:a16="http://schemas.microsoft.com/office/drawing/2014/main" val="4030748604"/>
                  </a:ext>
                </a:extLst>
              </a:tr>
              <a:tr h="370840">
                <a:tc>
                  <a:txBody>
                    <a:bodyPr/>
                    <a:lstStyle/>
                    <a:p>
                      <a:r>
                        <a:rPr lang="en-GB" sz="1600">
                          <a:latin typeface="Century Gothic" panose="020B0502020202020204" pitchFamily="34" charset="0"/>
                        </a:rPr>
                        <a:t>el</a:t>
                      </a:r>
                      <a:r>
                        <a:rPr lang="en-GB" sz="1600" baseline="0">
                          <a:latin typeface="Century Gothic" panose="020B0502020202020204" pitchFamily="34" charset="0"/>
                        </a:rPr>
                        <a:t> </a:t>
                      </a:r>
                      <a:r>
                        <a:rPr lang="en-GB" sz="1600" baseline="0" err="1">
                          <a:latin typeface="Century Gothic" panose="020B0502020202020204" pitchFamily="34" charset="0"/>
                        </a:rPr>
                        <a:t>diálogo</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dialogue</a:t>
                      </a:r>
                    </a:p>
                  </a:txBody>
                  <a:tcPr/>
                </a:tc>
                <a:extLst>
                  <a:ext uri="{0D108BD9-81ED-4DB2-BD59-A6C34878D82A}">
                    <a16:rowId xmlns:a16="http://schemas.microsoft.com/office/drawing/2014/main" val="1195379053"/>
                  </a:ext>
                </a:extLst>
              </a:tr>
              <a:tr h="370840">
                <a:tc>
                  <a:txBody>
                    <a:bodyPr/>
                    <a:lstStyle/>
                    <a:p>
                      <a:r>
                        <a:rPr lang="en-GB" sz="1600" err="1">
                          <a:latin typeface="Century Gothic" panose="020B0502020202020204" pitchFamily="34" charset="0"/>
                        </a:rPr>
                        <a:t>mismo</a:t>
                      </a:r>
                      <a:endParaRPr lang="en-GB" sz="1600">
                        <a:latin typeface="Century Gothic" panose="020B0502020202020204" pitchFamily="34" charset="0"/>
                      </a:endParaRPr>
                    </a:p>
                  </a:txBody>
                  <a:tcPr>
                    <a:solidFill>
                      <a:srgbClr val="FCF2CA"/>
                    </a:solidFill>
                  </a:tcPr>
                </a:tc>
                <a:tc>
                  <a:txBody>
                    <a:bodyPr/>
                    <a:lstStyle/>
                    <a:p>
                      <a:r>
                        <a:rPr lang="en-GB" sz="1600">
                          <a:latin typeface="Century Gothic" panose="020B0502020202020204" pitchFamily="34" charset="0"/>
                        </a:rPr>
                        <a:t>same</a:t>
                      </a:r>
                    </a:p>
                  </a:txBody>
                  <a:tcPr>
                    <a:solidFill>
                      <a:srgbClr val="FCF2CA"/>
                    </a:solidFill>
                  </a:tcPr>
                </a:tc>
                <a:extLst>
                  <a:ext uri="{0D108BD9-81ED-4DB2-BD59-A6C34878D82A}">
                    <a16:rowId xmlns:a16="http://schemas.microsoft.com/office/drawing/2014/main" val="2595289894"/>
                  </a:ext>
                </a:extLst>
              </a:tr>
              <a:tr h="370840">
                <a:tc>
                  <a:txBody>
                    <a:bodyPr/>
                    <a:lstStyle/>
                    <a:p>
                      <a:r>
                        <a:rPr lang="en-GB" sz="1600">
                          <a:latin typeface="Century Gothic" panose="020B0502020202020204" pitchFamily="34" charset="0"/>
                        </a:rPr>
                        <a:t>primero</a:t>
                      </a:r>
                    </a:p>
                  </a:txBody>
                  <a:tcPr>
                    <a:solidFill>
                      <a:srgbClr val="FCF2CA"/>
                    </a:solidFill>
                  </a:tcPr>
                </a:tc>
                <a:tc>
                  <a:txBody>
                    <a:bodyPr/>
                    <a:lstStyle/>
                    <a:p>
                      <a:r>
                        <a:rPr lang="en-GB" sz="1600">
                          <a:latin typeface="Century Gothic" panose="020B0502020202020204" pitchFamily="34" charset="0"/>
                        </a:rPr>
                        <a:t>first</a:t>
                      </a:r>
                    </a:p>
                  </a:txBody>
                  <a:tcPr>
                    <a:solidFill>
                      <a:srgbClr val="FCF2CA"/>
                    </a:solidFill>
                  </a:tcPr>
                </a:tc>
                <a:extLst>
                  <a:ext uri="{0D108BD9-81ED-4DB2-BD59-A6C34878D82A}">
                    <a16:rowId xmlns:a16="http://schemas.microsoft.com/office/drawing/2014/main" val="10008"/>
                  </a:ext>
                </a:extLst>
              </a:tr>
              <a:tr h="370840">
                <a:tc>
                  <a:txBody>
                    <a:bodyPr/>
                    <a:lstStyle/>
                    <a:p>
                      <a:r>
                        <a:rPr lang="en-GB" sz="1600" err="1">
                          <a:latin typeface="Century Gothic" panose="020B0502020202020204" pitchFamily="34" charset="0"/>
                        </a:rPr>
                        <a:t>segundo</a:t>
                      </a:r>
                      <a:endParaRPr lang="en-GB" sz="1600">
                        <a:latin typeface="Century Gothic" panose="020B0502020202020204" pitchFamily="34" charset="0"/>
                      </a:endParaRPr>
                    </a:p>
                  </a:txBody>
                  <a:tcPr>
                    <a:solidFill>
                      <a:srgbClr val="FCF2CA"/>
                    </a:solidFill>
                  </a:tcPr>
                </a:tc>
                <a:tc>
                  <a:txBody>
                    <a:bodyPr/>
                    <a:lstStyle/>
                    <a:p>
                      <a:r>
                        <a:rPr lang="en-GB" sz="1600">
                          <a:latin typeface="Century Gothic" panose="020B0502020202020204" pitchFamily="34" charset="0"/>
                        </a:rPr>
                        <a:t>second</a:t>
                      </a:r>
                    </a:p>
                  </a:txBody>
                  <a:tcPr>
                    <a:solidFill>
                      <a:srgbClr val="FCF2CA"/>
                    </a:solidFill>
                  </a:tcPr>
                </a:tc>
                <a:extLst>
                  <a:ext uri="{0D108BD9-81ED-4DB2-BD59-A6C34878D82A}">
                    <a16:rowId xmlns:a16="http://schemas.microsoft.com/office/drawing/2014/main" val="10010"/>
                  </a:ext>
                </a:extLst>
              </a:tr>
              <a:tr h="370840">
                <a:tc>
                  <a:txBody>
                    <a:bodyPr/>
                    <a:lstStyle/>
                    <a:p>
                      <a:r>
                        <a:rPr lang="en-GB" sz="1600">
                          <a:latin typeface="Century Gothic" panose="020B0502020202020204" pitchFamily="34" charset="0"/>
                        </a:rPr>
                        <a:t>tercero</a:t>
                      </a:r>
                    </a:p>
                  </a:txBody>
                  <a:tcPr>
                    <a:solidFill>
                      <a:srgbClr val="FCF2CA"/>
                    </a:solidFill>
                  </a:tcPr>
                </a:tc>
                <a:tc>
                  <a:txBody>
                    <a:bodyPr/>
                    <a:lstStyle/>
                    <a:p>
                      <a:r>
                        <a:rPr lang="en-GB" sz="1600">
                          <a:latin typeface="Century Gothic" panose="020B0502020202020204" pitchFamily="34" charset="0"/>
                        </a:rPr>
                        <a:t>third</a:t>
                      </a:r>
                    </a:p>
                  </a:txBody>
                  <a:tcPr>
                    <a:solidFill>
                      <a:srgbClr val="FCF2CA"/>
                    </a:solidFill>
                  </a:tcPr>
                </a:tc>
                <a:extLst>
                  <a:ext uri="{0D108BD9-81ED-4DB2-BD59-A6C34878D82A}">
                    <a16:rowId xmlns:a16="http://schemas.microsoft.com/office/drawing/2014/main" val="10012"/>
                  </a:ext>
                </a:extLst>
              </a:tr>
              <a:tr h="370840">
                <a:tc>
                  <a:txBody>
                    <a:bodyPr/>
                    <a:lstStyle/>
                    <a:p>
                      <a:r>
                        <a:rPr lang="en-GB" sz="1600" err="1">
                          <a:latin typeface="Century Gothic" panose="020B0502020202020204" pitchFamily="34" charset="0"/>
                        </a:rPr>
                        <a:t>propio</a:t>
                      </a:r>
                      <a:endParaRPr lang="en-GB" sz="1600">
                        <a:latin typeface="Century Gothic" panose="020B0502020202020204" pitchFamily="34" charset="0"/>
                      </a:endParaRPr>
                    </a:p>
                  </a:txBody>
                  <a:tcPr>
                    <a:solidFill>
                      <a:srgbClr val="FCF2CA"/>
                    </a:solidFill>
                  </a:tcPr>
                </a:tc>
                <a:tc>
                  <a:txBody>
                    <a:bodyPr/>
                    <a:lstStyle/>
                    <a:p>
                      <a:r>
                        <a:rPr lang="en-GB" sz="1600">
                          <a:latin typeface="Century Gothic" panose="020B0502020202020204" pitchFamily="34" charset="0"/>
                        </a:rPr>
                        <a:t>own</a:t>
                      </a:r>
                    </a:p>
                  </a:txBody>
                  <a:tcPr>
                    <a:solidFill>
                      <a:srgbClr val="FCF2CA"/>
                    </a:solidFill>
                  </a:tcPr>
                </a:tc>
                <a:extLst>
                  <a:ext uri="{0D108BD9-81ED-4DB2-BD59-A6C34878D82A}">
                    <a16:rowId xmlns:a16="http://schemas.microsoft.com/office/drawing/2014/main" val="10014"/>
                  </a:ext>
                </a:extLst>
              </a:tr>
              <a:tr h="370840">
                <a:tc>
                  <a:txBody>
                    <a:bodyPr/>
                    <a:lstStyle/>
                    <a:p>
                      <a:r>
                        <a:rPr lang="en-GB" sz="1600" err="1">
                          <a:latin typeface="Century Gothic" panose="020B0502020202020204" pitchFamily="34" charset="0"/>
                        </a:rPr>
                        <a:t>último</a:t>
                      </a:r>
                      <a:endParaRPr lang="en-GB" sz="1600">
                        <a:latin typeface="Century Gothic" panose="020B0502020202020204" pitchFamily="34" charset="0"/>
                      </a:endParaRPr>
                    </a:p>
                  </a:txBody>
                  <a:tcPr>
                    <a:solidFill>
                      <a:srgbClr val="FCF2CA"/>
                    </a:solidFill>
                  </a:tcPr>
                </a:tc>
                <a:tc>
                  <a:txBody>
                    <a:bodyPr/>
                    <a:lstStyle/>
                    <a:p>
                      <a:r>
                        <a:rPr lang="en-GB" sz="1600">
                          <a:latin typeface="Century Gothic" panose="020B0502020202020204" pitchFamily="34" charset="0"/>
                        </a:rPr>
                        <a:t>last</a:t>
                      </a:r>
                    </a:p>
                  </a:txBody>
                  <a:tcPr>
                    <a:solidFill>
                      <a:srgbClr val="FCF2CA"/>
                    </a:solidFill>
                  </a:tcPr>
                </a:tc>
                <a:extLst>
                  <a:ext uri="{0D108BD9-81ED-4DB2-BD59-A6C34878D82A}">
                    <a16:rowId xmlns:a16="http://schemas.microsoft.com/office/drawing/2014/main" val="2479710733"/>
                  </a:ext>
                </a:extLst>
              </a:tr>
              <a:tr h="370840">
                <a:tc>
                  <a:txBody>
                    <a:bodyPr/>
                    <a:lstStyle/>
                    <a:p>
                      <a:r>
                        <a:rPr lang="en-GB" sz="1600" err="1">
                          <a:latin typeface="Century Gothic" panose="020B0502020202020204" pitchFamily="34" charset="0"/>
                        </a:rPr>
                        <a:t>corto</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short</a:t>
                      </a:r>
                    </a:p>
                  </a:txBody>
                  <a:tcPr/>
                </a:tc>
                <a:extLst>
                  <a:ext uri="{0D108BD9-81ED-4DB2-BD59-A6C34878D82A}">
                    <a16:rowId xmlns:a16="http://schemas.microsoft.com/office/drawing/2014/main" val="10016"/>
                  </a:ext>
                </a:extLst>
              </a:tr>
              <a:tr h="370840">
                <a:tc>
                  <a:txBody>
                    <a:bodyPr/>
                    <a:lstStyle/>
                    <a:p>
                      <a:r>
                        <a:rPr lang="en-GB" sz="1600">
                          <a:latin typeface="Century Gothic" panose="020B0502020202020204" pitchFamily="34" charset="0"/>
                        </a:rPr>
                        <a:t>largo</a:t>
                      </a:r>
                    </a:p>
                  </a:txBody>
                  <a:tcPr/>
                </a:tc>
                <a:tc>
                  <a:txBody>
                    <a:bodyPr/>
                    <a:lstStyle/>
                    <a:p>
                      <a:r>
                        <a:rPr lang="en-GB" sz="1600">
                          <a:latin typeface="Century Gothic" panose="020B0502020202020204" pitchFamily="34" charset="0"/>
                        </a:rPr>
                        <a:t>long</a:t>
                      </a:r>
                    </a:p>
                  </a:txBody>
                  <a:tcPr/>
                </a:tc>
                <a:extLst>
                  <a:ext uri="{0D108BD9-81ED-4DB2-BD59-A6C34878D82A}">
                    <a16:rowId xmlns:a16="http://schemas.microsoft.com/office/drawing/2014/main" val="1287590771"/>
                  </a:ext>
                </a:extLst>
              </a:tr>
              <a:tr h="370840">
                <a:tc>
                  <a:txBody>
                    <a:bodyPr/>
                    <a:lstStyle/>
                    <a:p>
                      <a:r>
                        <a:rPr lang="en-GB" sz="1600" err="1">
                          <a:latin typeface="Century Gothic" panose="020B0502020202020204" pitchFamily="34" charset="0"/>
                        </a:rPr>
                        <a:t>finalmente</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finally</a:t>
                      </a:r>
                    </a:p>
                  </a:txBody>
                  <a:tcPr/>
                </a:tc>
                <a:extLst>
                  <a:ext uri="{0D108BD9-81ED-4DB2-BD59-A6C34878D82A}">
                    <a16:rowId xmlns:a16="http://schemas.microsoft.com/office/drawing/2014/main" val="3913096724"/>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182989891"/>
              </p:ext>
            </p:extLst>
          </p:nvPr>
        </p:nvGraphicFramePr>
        <p:xfrm>
          <a:off x="-98184" y="930036"/>
          <a:ext cx="760113" cy="5562600"/>
        </p:xfrm>
        <a:graphic>
          <a:graphicData uri="http://schemas.openxmlformats.org/drawingml/2006/table">
            <a:tbl>
              <a:tblPr firstRow="1" bandRow="1">
                <a:tableStyleId>{5940675A-B579-460E-94D1-54222C63F5DA}</a:tableStyleId>
              </a:tblPr>
              <a:tblGrid>
                <a:gridCol w="760113">
                  <a:extLst>
                    <a:ext uri="{9D8B030D-6E8A-4147-A177-3AD203B41FA5}">
                      <a16:colId xmlns:a16="http://schemas.microsoft.com/office/drawing/2014/main" val="20000"/>
                    </a:ext>
                  </a:extLst>
                </a:gridCol>
              </a:tblGrid>
              <a:tr h="370840">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pPr algn="ctr"/>
                      <a:r>
                        <a:rPr lang="en-GB" sz="16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pPr algn="ctr"/>
                      <a:r>
                        <a:rPr lang="en-GB" sz="16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pPr algn="ctr"/>
                      <a:r>
                        <a:rPr lang="en-GB" sz="1600" i="1" err="1">
                          <a:latin typeface="Century Gothic" panose="020B0502020202020204" pitchFamily="34" charset="0"/>
                        </a:rPr>
                        <a:t>adj</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pPr algn="ctr"/>
                      <a:r>
                        <a:rPr lang="en-GB" sz="1600" i="1" err="1">
                          <a:latin typeface="Century Gothic" panose="020B0502020202020204" pitchFamily="34" charset="0"/>
                        </a:rPr>
                        <a:t>adj</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0840">
                <a:tc>
                  <a:txBody>
                    <a:bodyPr/>
                    <a:lstStyle/>
                    <a:p>
                      <a:pPr algn="ctr"/>
                      <a:r>
                        <a:rPr lang="en-GB" sz="1600" i="1" err="1">
                          <a:latin typeface="Century Gothic" panose="020B0502020202020204" pitchFamily="34" charset="0"/>
                        </a:rPr>
                        <a:t>adj</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70840">
                <a:tc>
                  <a:txBody>
                    <a:bodyPr/>
                    <a:lstStyle/>
                    <a:p>
                      <a:pPr algn="ctr"/>
                      <a:r>
                        <a:rPr lang="en-GB" sz="1600" i="1" err="1">
                          <a:latin typeface="Century Gothic" panose="020B0502020202020204" pitchFamily="34" charset="0"/>
                        </a:rPr>
                        <a:t>adj</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70840">
                <a:tc>
                  <a:txBody>
                    <a:bodyPr/>
                    <a:lstStyle/>
                    <a:p>
                      <a:pPr algn="ctr"/>
                      <a:r>
                        <a:rPr lang="en-GB" sz="1600" i="1" err="1">
                          <a:latin typeface="Century Gothic" panose="020B0502020202020204" pitchFamily="34" charset="0"/>
                        </a:rPr>
                        <a:t>adj</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70840">
                <a:tc>
                  <a:txBody>
                    <a:bodyPr/>
                    <a:lstStyle/>
                    <a:p>
                      <a:pPr algn="ctr"/>
                      <a:r>
                        <a:rPr lang="en-GB" sz="1600" i="1" err="1">
                          <a:latin typeface="Century Gothic" panose="020B0502020202020204" pitchFamily="34" charset="0"/>
                        </a:rPr>
                        <a:t>adj</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70840">
                <a:tc>
                  <a:txBody>
                    <a:bodyPr/>
                    <a:lstStyle/>
                    <a:p>
                      <a:pPr algn="ctr"/>
                      <a:r>
                        <a:rPr lang="en-GB" sz="1600" i="1" err="1">
                          <a:latin typeface="Century Gothic" panose="020B0502020202020204" pitchFamily="34" charset="0"/>
                        </a:rPr>
                        <a:t>adj</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370840">
                <a:tc>
                  <a:txBody>
                    <a:bodyPr/>
                    <a:lstStyle/>
                    <a:p>
                      <a:pPr algn="ctr"/>
                      <a:r>
                        <a:rPr lang="en-GB" sz="1600" i="1" err="1">
                          <a:latin typeface="Century Gothic" panose="020B0502020202020204" pitchFamily="34" charset="0"/>
                        </a:rPr>
                        <a:t>adj</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370840">
                <a:tc>
                  <a:txBody>
                    <a:bodyPr/>
                    <a:lstStyle/>
                    <a:p>
                      <a:pPr algn="ctr"/>
                      <a:r>
                        <a:rPr lang="en-GB" sz="1600" i="1" err="1">
                          <a:latin typeface="Century Gothic" panose="020B0502020202020204" pitchFamily="34" charset="0"/>
                        </a:rPr>
                        <a:t>adv</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4"/>
                  </a:ext>
                </a:extLst>
              </a:tr>
            </a:tbl>
          </a:graphicData>
        </a:graphic>
      </p:graphicFrame>
      <p:sp>
        <p:nvSpPr>
          <p:cNvPr id="18" name="Title 1">
            <a:extLst>
              <a:ext uri="{FF2B5EF4-FFF2-40B4-BE49-F238E27FC236}">
                <a16:creationId xmlns:a16="http://schemas.microsoft.com/office/drawing/2014/main" id="{B5580A79-DAE2-194A-8E13-89E3B1F530EC}"/>
              </a:ext>
            </a:extLst>
          </p:cNvPr>
          <p:cNvSpPr>
            <a:spLocks noGrp="1"/>
          </p:cNvSpPr>
          <p:nvPr>
            <p:ph type="title"/>
          </p:nvPr>
        </p:nvSpPr>
        <p:spPr>
          <a:xfrm>
            <a:off x="138317" y="251520"/>
            <a:ext cx="4586827" cy="502597"/>
          </a:xfrm>
        </p:spPr>
        <p:txBody>
          <a:bodyPr/>
          <a:lstStyle/>
          <a:p>
            <a:pPr algn="l"/>
            <a:r>
              <a:rPr lang="en-GB" sz="2000" b="1">
                <a:solidFill>
                  <a:srgbClr val="FFFFFF"/>
                </a:solidFill>
                <a:latin typeface="Century Gothic" panose="020B0502020202020204" pitchFamily="34" charset="0"/>
              </a:rPr>
              <a:t>Describing events in the present and past (At school)</a:t>
            </a:r>
            <a:endParaRPr lang="en-US" sz="2000"/>
          </a:p>
        </p:txBody>
      </p:sp>
      <p:sp>
        <p:nvSpPr>
          <p:cNvPr id="19" name="Rounded Rectangle 18"/>
          <p:cNvSpPr/>
          <p:nvPr/>
        </p:nvSpPr>
        <p:spPr>
          <a:xfrm>
            <a:off x="5271676" y="5285740"/>
            <a:ext cx="1222383" cy="112403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rgbClr val="000000"/>
                </a:solidFill>
                <a:latin typeface="Century Gothic" panose="020B0502020202020204" pitchFamily="34" charset="0"/>
              </a:rPr>
              <a:t>Revisit vocab 8.1.1.5 &amp; 7.3.2.6</a:t>
            </a:r>
          </a:p>
        </p:txBody>
      </p:sp>
      <p:sp>
        <p:nvSpPr>
          <p:cNvPr id="21" name="Rectangle 20">
            <a:extLst>
              <a:ext uri="{FF2B5EF4-FFF2-40B4-BE49-F238E27FC236}">
                <a16:creationId xmlns:a16="http://schemas.microsoft.com/office/drawing/2014/main" id="{187D3DE4-1B8E-4EF9-A0F4-FAE19AE97A2E}"/>
              </a:ext>
            </a:extLst>
          </p:cNvPr>
          <p:cNvSpPr/>
          <p:nvPr/>
        </p:nvSpPr>
        <p:spPr>
          <a:xfrm>
            <a:off x="5053977" y="186555"/>
            <a:ext cx="1637443" cy="43691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rgbClr val="000000"/>
                </a:solidFill>
                <a:latin typeface="Century Gothic" panose="020B0502020202020204" pitchFamily="34" charset="0"/>
              </a:rPr>
              <a:t>Vocabulario</a:t>
            </a:r>
            <a:endParaRPr lang="en-GB">
              <a:solidFill>
                <a:srgbClr val="000000"/>
              </a:solidFill>
              <a:latin typeface="Century Gothic" panose="020B0502020202020204" pitchFamily="34" charset="0"/>
            </a:endParaRPr>
          </a:p>
        </p:txBody>
      </p:sp>
      <p:sp>
        <p:nvSpPr>
          <p:cNvPr id="24" name="Rounded Rectangular Callout 23"/>
          <p:cNvSpPr/>
          <p:nvPr/>
        </p:nvSpPr>
        <p:spPr>
          <a:xfrm>
            <a:off x="4663224" y="2699792"/>
            <a:ext cx="2113762" cy="2407324"/>
          </a:xfrm>
          <a:prstGeom prst="wedgeRoundRectCallout">
            <a:avLst>
              <a:gd name="adj1" fmla="val -71084"/>
              <a:gd name="adj2" fmla="val -1260"/>
              <a:gd name="adj3" fmla="val 16667"/>
            </a:avLst>
          </a:prstGeom>
          <a:solidFill>
            <a:srgbClr val="FAEDCC"/>
          </a:solidFill>
          <a:ln w="28575"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chemeClr val="tx1">
                    <a:lumMod val="95000"/>
                    <a:lumOff val="5000"/>
                  </a:schemeClr>
                </a:solidFill>
                <a:effectLst/>
                <a:uLnTx/>
                <a:uFillTx/>
                <a:latin typeface="Century Gothic" panose="020B0502020202020204" pitchFamily="34" charset="0"/>
                <a:ea typeface="+mn-ea"/>
                <a:cs typeface="+mn-cs"/>
              </a:rPr>
              <a:t>All six words</a:t>
            </a:r>
            <a:r>
              <a:rPr kumimoji="0" lang="en-GB" sz="1600" b="0" i="0" u="none" strike="noStrike" kern="0" cap="none" spc="0" normalizeH="0" noProof="0">
                <a:ln>
                  <a:noFill/>
                </a:ln>
                <a:solidFill>
                  <a:schemeClr val="tx1">
                    <a:lumMod val="95000"/>
                    <a:lumOff val="5000"/>
                  </a:schemeClr>
                </a:solidFill>
                <a:effectLst/>
                <a:uLnTx/>
                <a:uFillTx/>
                <a:latin typeface="Century Gothic" panose="020B0502020202020204" pitchFamily="34" charset="0"/>
                <a:ea typeface="+mn-ea"/>
                <a:cs typeface="+mn-cs"/>
              </a:rPr>
              <a:t> can appear </a:t>
            </a:r>
            <a:r>
              <a:rPr kumimoji="0" lang="en-GB" sz="1600" i="0" u="none" strike="noStrike" kern="0" cap="none" spc="0" normalizeH="0" noProof="0">
                <a:ln>
                  <a:noFill/>
                </a:ln>
                <a:solidFill>
                  <a:schemeClr val="tx1">
                    <a:lumMod val="95000"/>
                    <a:lumOff val="5000"/>
                  </a:schemeClr>
                </a:solidFill>
                <a:effectLst/>
                <a:uLnTx/>
                <a:uFillTx/>
                <a:latin typeface="Century Gothic" panose="020B0502020202020204" pitchFamily="34" charset="0"/>
                <a:ea typeface="+mn-ea"/>
                <a:cs typeface="+mn-cs"/>
              </a:rPr>
              <a:t>before</a:t>
            </a:r>
            <a:r>
              <a:rPr kumimoji="0" lang="en-GB" sz="1600" b="0" i="0" u="none" strike="noStrike" kern="0" cap="none" spc="0" normalizeH="0" noProof="0">
                <a:ln>
                  <a:noFill/>
                </a:ln>
                <a:solidFill>
                  <a:schemeClr val="tx1">
                    <a:lumMod val="95000"/>
                    <a:lumOff val="5000"/>
                  </a:schemeClr>
                </a:solidFill>
                <a:effectLst/>
                <a:uLnTx/>
                <a:uFillTx/>
                <a:latin typeface="Century Gothic" panose="020B0502020202020204" pitchFamily="34" charset="0"/>
                <a:ea typeface="+mn-ea"/>
                <a:cs typeface="+mn-cs"/>
              </a:rPr>
              <a:t> the noun.</a:t>
            </a:r>
          </a:p>
          <a:p>
            <a:pPr marL="0" marR="0" lvl="0" indent="0" algn="ctr" defTabSz="914400" eaLnBrk="1" fontAlgn="auto" latinLnBrk="0" hangingPunct="1">
              <a:lnSpc>
                <a:spcPct val="100000"/>
              </a:lnSpc>
              <a:spcBef>
                <a:spcPts val="0"/>
              </a:spcBef>
              <a:spcAft>
                <a:spcPts val="0"/>
              </a:spcAft>
              <a:buClrTx/>
              <a:buSzTx/>
              <a:buFontTx/>
              <a:buNone/>
              <a:tabLst/>
              <a:defRPr/>
            </a:pPr>
            <a:endParaRPr lang="en-GB" sz="1600" kern="0" baseline="0">
              <a:solidFill>
                <a:schemeClr val="tx1">
                  <a:lumMod val="95000"/>
                  <a:lumOff val="5000"/>
                </a:schemeClr>
              </a:solidFill>
              <a:latin typeface="Century Gothic" panose="020B0502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noProof="0">
                <a:ln>
                  <a:noFill/>
                </a:ln>
                <a:solidFill>
                  <a:schemeClr val="tx1">
                    <a:lumMod val="95000"/>
                    <a:lumOff val="5000"/>
                  </a:schemeClr>
                </a:solidFill>
                <a:effectLst/>
                <a:uLnTx/>
                <a:uFillTx/>
                <a:latin typeface="Century Gothic" panose="020B0502020202020204" pitchFamily="34" charset="0"/>
              </a:rPr>
              <a:t>Remember, before a singular masculine noun,</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kern="0" baseline="0">
                <a:solidFill>
                  <a:schemeClr val="tx1">
                    <a:lumMod val="95000"/>
                    <a:lumOff val="5000"/>
                  </a:schemeClr>
                </a:solidFill>
                <a:latin typeface="Century Gothic" panose="020B0502020202020204" pitchFamily="34" charset="0"/>
              </a:rPr>
              <a:t>primero</a:t>
            </a:r>
            <a:r>
              <a:rPr lang="en-GB" sz="1600" b="1" kern="0" baseline="0">
                <a:solidFill>
                  <a:schemeClr val="tx1">
                    <a:lumMod val="95000"/>
                    <a:lumOff val="5000"/>
                  </a:schemeClr>
                </a:solidFill>
                <a:latin typeface="Century Gothic" panose="020B0502020202020204" pitchFamily="34" charset="0"/>
              </a:rPr>
              <a:t> →</a:t>
            </a:r>
            <a:r>
              <a:rPr lang="en-GB" sz="1600" b="1" kern="0">
                <a:solidFill>
                  <a:schemeClr val="tx1">
                    <a:lumMod val="95000"/>
                    <a:lumOff val="5000"/>
                  </a:schemeClr>
                </a:solidFill>
                <a:latin typeface="Century Gothic" panose="020B0502020202020204" pitchFamily="34" charset="0"/>
              </a:rPr>
              <a:t> primer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i="0" u="none" strike="noStrike" kern="0" cap="none" spc="0" normalizeH="0" baseline="0" noProof="0">
                <a:ln>
                  <a:noFill/>
                </a:ln>
                <a:solidFill>
                  <a:schemeClr val="tx1">
                    <a:lumMod val="95000"/>
                    <a:lumOff val="5000"/>
                  </a:schemeClr>
                </a:solidFill>
                <a:effectLst/>
                <a:uLnTx/>
                <a:uFillTx/>
                <a:latin typeface="Century Gothic" panose="020B0502020202020204" pitchFamily="34" charset="0"/>
              </a:rPr>
              <a:t>tercero</a:t>
            </a:r>
            <a:r>
              <a:rPr kumimoji="0" lang="en-GB" sz="1600" b="1" i="0" u="none" strike="noStrike" kern="0" cap="none" spc="0" normalizeH="0" noProof="0">
                <a:ln>
                  <a:noFill/>
                </a:ln>
                <a:solidFill>
                  <a:schemeClr val="tx1">
                    <a:lumMod val="95000"/>
                    <a:lumOff val="5000"/>
                  </a:schemeClr>
                </a:solidFill>
                <a:effectLst/>
                <a:uLnTx/>
                <a:uFillTx/>
                <a:latin typeface="Century Gothic" panose="020B0502020202020204" pitchFamily="34" charset="0"/>
              </a:rPr>
              <a:t> → tercer</a:t>
            </a:r>
            <a:endParaRPr kumimoji="0" lang="en-GB" sz="1600" b="1" i="0" u="none" strike="noStrike" kern="0" cap="none" spc="0" normalizeH="0" baseline="0" noProof="0">
              <a:ln>
                <a:noFill/>
              </a:ln>
              <a:solidFill>
                <a:schemeClr val="tx1">
                  <a:lumMod val="95000"/>
                  <a:lumOff val="5000"/>
                </a:schemeClr>
              </a:solidFill>
              <a:effectLst/>
              <a:uLnTx/>
              <a:uFillTx/>
              <a:latin typeface="Century Gothic" panose="020B0502020202020204" pitchFamily="34" charset="0"/>
            </a:endParaRPr>
          </a:p>
        </p:txBody>
      </p:sp>
      <p:sp>
        <p:nvSpPr>
          <p:cNvPr id="25" name="Rounded Rectangular Callout 24"/>
          <p:cNvSpPr/>
          <p:nvPr/>
        </p:nvSpPr>
        <p:spPr>
          <a:xfrm>
            <a:off x="4762090" y="865642"/>
            <a:ext cx="1929330" cy="1347551"/>
          </a:xfrm>
          <a:prstGeom prst="wedgeRoundRectCallout">
            <a:avLst>
              <a:gd name="adj1" fmla="val -66899"/>
              <a:gd name="adj2" fmla="val -24498"/>
              <a:gd name="adj3" fmla="val 16667"/>
            </a:avLst>
          </a:prstGeom>
          <a:solidFill>
            <a:srgbClr val="FCF2CA"/>
          </a:solidFill>
          <a:ln w="28575"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chemeClr val="tx1">
                    <a:lumMod val="95000"/>
                    <a:lumOff val="5000"/>
                  </a:schemeClr>
                </a:solidFill>
                <a:effectLst/>
                <a:uLnTx/>
                <a:uFillTx/>
                <a:latin typeface="Century Gothic" panose="020B0502020202020204" pitchFamily="34" charset="0"/>
                <a:ea typeface="+mn-ea"/>
                <a:cs typeface="+mn-cs"/>
              </a:rPr>
              <a:t>Want to say</a:t>
            </a:r>
            <a:r>
              <a:rPr kumimoji="0" lang="en-GB" sz="1600" b="0" i="0" u="none" strike="noStrike" kern="0" cap="none" spc="0" normalizeH="0" noProof="0">
                <a:ln>
                  <a:noFill/>
                </a:ln>
                <a:solidFill>
                  <a:schemeClr val="tx1">
                    <a:lumMod val="95000"/>
                    <a:lumOff val="5000"/>
                  </a:schemeClr>
                </a:solidFill>
                <a:effectLst/>
                <a:uLnTx/>
                <a:uFillTx/>
                <a:latin typeface="Century Gothic" panose="020B0502020202020204" pitchFamily="34" charset="0"/>
                <a:ea typeface="+mn-ea"/>
                <a:cs typeface="+mn-cs"/>
              </a:rPr>
              <a:t> ‘</a:t>
            </a:r>
            <a:r>
              <a:rPr kumimoji="0" lang="en-GB" sz="1600" b="0" i="1" u="none" strike="noStrike" kern="0" cap="none" spc="0" normalizeH="0" noProof="0">
                <a:ln>
                  <a:noFill/>
                </a:ln>
                <a:solidFill>
                  <a:schemeClr val="tx1">
                    <a:lumMod val="95000"/>
                    <a:lumOff val="5000"/>
                  </a:schemeClr>
                </a:solidFill>
                <a:effectLst/>
                <a:uLnTx/>
                <a:uFillTx/>
                <a:latin typeface="Century Gothic" panose="020B0502020202020204" pitchFamily="34" charset="0"/>
                <a:ea typeface="+mn-ea"/>
                <a:cs typeface="+mn-cs"/>
              </a:rPr>
              <a:t>to choose to do something</a:t>
            </a:r>
            <a:r>
              <a:rPr kumimoji="0" lang="en-GB" sz="1600" b="0" u="none" strike="noStrike" kern="0" cap="none" spc="0" normalizeH="0" noProof="0">
                <a:ln>
                  <a:noFill/>
                </a:ln>
                <a:solidFill>
                  <a:schemeClr val="tx1">
                    <a:lumMod val="95000"/>
                    <a:lumOff val="5000"/>
                  </a:schemeClr>
                </a:solidFill>
                <a:effectLst/>
                <a:uLnTx/>
                <a:uFillTx/>
                <a:latin typeface="Century Gothic" panose="020B0502020202020204" pitchFamily="34" charset="0"/>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i="0" kern="0" baseline="0">
                <a:solidFill>
                  <a:schemeClr val="tx1">
                    <a:lumMod val="95000"/>
                    <a:lumOff val="5000"/>
                  </a:schemeClr>
                </a:solidFill>
                <a:latin typeface="Century Gothic" panose="020B0502020202020204" pitchFamily="34" charset="0"/>
              </a:rPr>
              <a:t>Use ‘</a:t>
            </a:r>
            <a:r>
              <a:rPr lang="en-GB" sz="1600" b="1" i="0" kern="0" baseline="0" err="1">
                <a:solidFill>
                  <a:schemeClr val="tx1">
                    <a:lumMod val="95000"/>
                    <a:lumOff val="5000"/>
                  </a:schemeClr>
                </a:solidFill>
                <a:latin typeface="Century Gothic" panose="020B0502020202020204" pitchFamily="34" charset="0"/>
              </a:rPr>
              <a:t>elegir</a:t>
            </a:r>
            <a:r>
              <a:rPr lang="en-GB" sz="1600" b="1" i="0" kern="0" baseline="0">
                <a:solidFill>
                  <a:schemeClr val="tx1">
                    <a:lumMod val="95000"/>
                    <a:lumOff val="5000"/>
                  </a:schemeClr>
                </a:solidFill>
                <a:latin typeface="Century Gothic" panose="020B0502020202020204" pitchFamily="34" charset="0"/>
              </a:rPr>
              <a:t> + </a:t>
            </a:r>
            <a:r>
              <a:rPr lang="en-GB" sz="1600" b="1" i="0" kern="0" baseline="0" err="1">
                <a:solidFill>
                  <a:schemeClr val="tx1">
                    <a:lumMod val="95000"/>
                    <a:lumOff val="5000"/>
                  </a:schemeClr>
                </a:solidFill>
                <a:latin typeface="Century Gothic" panose="020B0502020202020204" pitchFamily="34" charset="0"/>
              </a:rPr>
              <a:t>inifinitive</a:t>
            </a:r>
            <a:r>
              <a:rPr lang="en-GB" sz="1600" i="0" kern="0" baseline="0">
                <a:solidFill>
                  <a:schemeClr val="tx1">
                    <a:lumMod val="95000"/>
                    <a:lumOff val="5000"/>
                  </a:schemeClr>
                </a:solidFill>
                <a:latin typeface="Century Gothic" panose="020B0502020202020204" pitchFamily="34" charset="0"/>
              </a:rPr>
              <a:t>’.</a:t>
            </a:r>
            <a:endParaRPr kumimoji="0" lang="en-GB" sz="1600" b="0" i="0" u="none" strike="noStrike" kern="0" cap="none" spc="0" normalizeH="0" baseline="0" noProof="0">
              <a:ln>
                <a:noFill/>
              </a:ln>
              <a:solidFill>
                <a:schemeClr val="tx1">
                  <a:lumMod val="95000"/>
                  <a:lumOff val="5000"/>
                </a:schemeClr>
              </a:solidFill>
              <a:effectLst/>
              <a:uLnTx/>
              <a:uFillTx/>
              <a:latin typeface="Century Gothic" panose="020B0502020202020204" pitchFamily="34" charset="0"/>
            </a:endParaRPr>
          </a:p>
        </p:txBody>
      </p:sp>
      <p:graphicFrame>
        <p:nvGraphicFramePr>
          <p:cNvPr id="16" name="Table 15">
            <a:extLst>
              <a:ext uri="{FF2B5EF4-FFF2-40B4-BE49-F238E27FC236}">
                <a16:creationId xmlns:a16="http://schemas.microsoft.com/office/drawing/2014/main" id="{11106031-6F47-463D-AF27-2FD7DB08C4A5}"/>
              </a:ext>
            </a:extLst>
          </p:cNvPr>
          <p:cNvGraphicFramePr>
            <a:graphicFrameLocks noGrp="1"/>
          </p:cNvGraphicFramePr>
          <p:nvPr>
            <p:extLst>
              <p:ext uri="{D42A27DB-BD31-4B8C-83A1-F6EECF244321}">
                <p14:modId xmlns:p14="http://schemas.microsoft.com/office/powerpoint/2010/main" val="2278523539"/>
              </p:ext>
            </p:extLst>
          </p:nvPr>
        </p:nvGraphicFramePr>
        <p:xfrm>
          <a:off x="174583" y="6588396"/>
          <a:ext cx="4947045" cy="2346960"/>
        </p:xfrm>
        <a:graphic>
          <a:graphicData uri="http://schemas.openxmlformats.org/drawingml/2006/table">
            <a:tbl>
              <a:tblPr firstRow="1" bandRow="1">
                <a:tableStyleId>{5940675A-B579-460E-94D1-54222C63F5DA}</a:tableStyleId>
              </a:tblPr>
              <a:tblGrid>
                <a:gridCol w="2616122">
                  <a:extLst>
                    <a:ext uri="{9D8B030D-6E8A-4147-A177-3AD203B41FA5}">
                      <a16:colId xmlns:a16="http://schemas.microsoft.com/office/drawing/2014/main" val="3268113130"/>
                    </a:ext>
                  </a:extLst>
                </a:gridCol>
                <a:gridCol w="2330923">
                  <a:extLst>
                    <a:ext uri="{9D8B030D-6E8A-4147-A177-3AD203B41FA5}">
                      <a16:colId xmlns:a16="http://schemas.microsoft.com/office/drawing/2014/main" val="3636394880"/>
                    </a:ext>
                  </a:extLst>
                </a:gridCol>
              </a:tblGrid>
              <a:tr h="279154">
                <a:tc>
                  <a:txBody>
                    <a:bodyPr/>
                    <a:lstStyle/>
                    <a:p>
                      <a:r>
                        <a:rPr lang="en-GB" sz="1600" b="1" err="1">
                          <a:latin typeface="Century Gothic" panose="020B0502020202020204" pitchFamily="34" charset="0"/>
                        </a:rPr>
                        <a:t>inglés</a:t>
                      </a:r>
                      <a:endParaRPr lang="en-GB" sz="1600" b="1">
                        <a:latin typeface="Century Gothic" panose="020B0502020202020204" pitchFamily="34" charset="0"/>
                      </a:endParaRPr>
                    </a:p>
                  </a:txBody>
                  <a:tcPr/>
                </a:tc>
                <a:tc>
                  <a:txBody>
                    <a:bodyPr/>
                    <a:lstStyle/>
                    <a:p>
                      <a:r>
                        <a:rPr lang="en-GB" sz="1600" b="1" err="1">
                          <a:latin typeface="Century Gothic" panose="020B0502020202020204" pitchFamily="34" charset="0"/>
                        </a:rPr>
                        <a:t>español</a:t>
                      </a:r>
                      <a:endParaRPr lang="en-GB" sz="1600" b="1">
                        <a:latin typeface="Century Gothic" panose="020B0502020202020204" pitchFamily="34" charset="0"/>
                      </a:endParaRPr>
                    </a:p>
                  </a:txBody>
                  <a:tcPr/>
                </a:tc>
                <a:extLst>
                  <a:ext uri="{0D108BD9-81ED-4DB2-BD59-A6C34878D82A}">
                    <a16:rowId xmlns:a16="http://schemas.microsoft.com/office/drawing/2014/main" val="610390083"/>
                  </a:ext>
                </a:extLst>
              </a:tr>
              <a:tr h="279154">
                <a:tc>
                  <a:txBody>
                    <a:bodyPr/>
                    <a:lstStyle/>
                    <a:p>
                      <a:r>
                        <a:rPr lang="en-GB" sz="1600">
                          <a:latin typeface="Century Gothic" panose="020B0502020202020204" pitchFamily="34" charset="0"/>
                        </a:rPr>
                        <a:t>1. the same person</a:t>
                      </a: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1548644885"/>
                  </a:ext>
                </a:extLst>
              </a:tr>
              <a:tr h="279154">
                <a:tc>
                  <a:txBody>
                    <a:bodyPr/>
                    <a:lstStyle/>
                    <a:p>
                      <a:r>
                        <a:rPr lang="en-GB" sz="1600">
                          <a:latin typeface="Century Gothic" panose="020B0502020202020204" pitchFamily="34" charset="0"/>
                        </a:rPr>
                        <a:t>2. the second</a:t>
                      </a:r>
                      <a:r>
                        <a:rPr lang="en-GB" sz="1600" baseline="0">
                          <a:latin typeface="Century Gothic" panose="020B0502020202020204" pitchFamily="34" charset="0"/>
                        </a:rPr>
                        <a:t> question</a:t>
                      </a:r>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3232792394"/>
                  </a:ext>
                </a:extLst>
              </a:tr>
              <a:tr h="279154">
                <a:tc>
                  <a:txBody>
                    <a:bodyPr/>
                    <a:lstStyle/>
                    <a:p>
                      <a:r>
                        <a:rPr lang="en-GB" sz="1600">
                          <a:latin typeface="Century Gothic" panose="020B0502020202020204" pitchFamily="34" charset="0"/>
                        </a:rPr>
                        <a:t>3. the last bus</a:t>
                      </a: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2203500148"/>
                  </a:ext>
                </a:extLst>
              </a:tr>
              <a:tr h="279154">
                <a:tc>
                  <a:txBody>
                    <a:bodyPr/>
                    <a:lstStyle/>
                    <a:p>
                      <a:r>
                        <a:rPr lang="en-GB" sz="1600">
                          <a:latin typeface="Century Gothic" panose="020B0502020202020204" pitchFamily="34" charset="0"/>
                        </a:rPr>
                        <a:t>4. the first</a:t>
                      </a:r>
                      <a:r>
                        <a:rPr lang="en-GB" sz="1600" baseline="0">
                          <a:latin typeface="Century Gothic" panose="020B0502020202020204" pitchFamily="34" charset="0"/>
                        </a:rPr>
                        <a:t> building</a:t>
                      </a:r>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2830184105"/>
                  </a:ext>
                </a:extLst>
              </a:tr>
              <a:tr h="279154">
                <a:tc>
                  <a:txBody>
                    <a:bodyPr/>
                    <a:lstStyle/>
                    <a:p>
                      <a:r>
                        <a:rPr lang="en-GB" sz="1600">
                          <a:latin typeface="Century Gothic" panose="020B0502020202020204" pitchFamily="34" charset="0"/>
                        </a:rPr>
                        <a:t>5. my</a:t>
                      </a:r>
                      <a:r>
                        <a:rPr lang="en-GB" sz="1600" baseline="0">
                          <a:latin typeface="Century Gothic" panose="020B0502020202020204" pitchFamily="34" charset="0"/>
                        </a:rPr>
                        <a:t> own horse</a:t>
                      </a:r>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1308286692"/>
                  </a:ext>
                </a:extLst>
              </a:tr>
              <a:tr h="279154">
                <a:tc>
                  <a:txBody>
                    <a:bodyPr/>
                    <a:lstStyle/>
                    <a:p>
                      <a:r>
                        <a:rPr lang="en-GB" sz="1600">
                          <a:latin typeface="Century Gothic" panose="020B0502020202020204" pitchFamily="34" charset="0"/>
                        </a:rPr>
                        <a:t>6. the third day</a:t>
                      </a: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3794090855"/>
                  </a:ext>
                </a:extLst>
              </a:tr>
            </a:tbl>
          </a:graphicData>
        </a:graphic>
      </p:graphicFrame>
      <p:sp>
        <p:nvSpPr>
          <p:cNvPr id="17" name="Rectangle: Folded Corner 4">
            <a:extLst>
              <a:ext uri="{FF2B5EF4-FFF2-40B4-BE49-F238E27FC236}">
                <a16:creationId xmlns:a16="http://schemas.microsoft.com/office/drawing/2014/main" id="{2B512B01-2068-494A-B108-CCFEB65E5384}"/>
              </a:ext>
            </a:extLst>
          </p:cNvPr>
          <p:cNvSpPr/>
          <p:nvPr/>
        </p:nvSpPr>
        <p:spPr>
          <a:xfrm>
            <a:off x="5201433" y="6588396"/>
            <a:ext cx="1489987" cy="1051996"/>
          </a:xfrm>
          <a:prstGeom prst="foldedCorner">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b="1">
                <a:latin typeface="Century Gothic" panose="020B0502020202020204" pitchFamily="34" charset="0"/>
              </a:rPr>
              <a:t>Escribe las </a:t>
            </a:r>
            <a:r>
              <a:rPr lang="en-GB" b="1" err="1">
                <a:latin typeface="Century Gothic" panose="020B0502020202020204" pitchFamily="34" charset="0"/>
              </a:rPr>
              <a:t>frases</a:t>
            </a:r>
            <a:r>
              <a:rPr lang="en-GB" b="1">
                <a:latin typeface="Century Gothic" panose="020B0502020202020204" pitchFamily="34" charset="0"/>
              </a:rPr>
              <a:t> en español.</a:t>
            </a:r>
          </a:p>
        </p:txBody>
      </p:sp>
      <p:sp>
        <p:nvSpPr>
          <p:cNvPr id="27"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19</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2300" y="7681577"/>
            <a:ext cx="1147031" cy="1147031"/>
          </a:xfrm>
          <a:prstGeom prst="rect">
            <a:avLst/>
          </a:prstGeom>
        </p:spPr>
      </p:pic>
    </p:spTree>
    <p:extLst>
      <p:ext uri="{BB962C8B-B14F-4D97-AF65-F5344CB8AC3E}">
        <p14:creationId xmlns:p14="http://schemas.microsoft.com/office/powerpoint/2010/main" val="4135238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214505" y="1930547"/>
            <a:ext cx="5950799" cy="851384"/>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endParaRPr lang="en-GB" sz="1600">
              <a:solidFill>
                <a:srgbClr val="000000"/>
              </a:solidFill>
            </a:endParaRPr>
          </a:p>
        </p:txBody>
      </p:sp>
      <p:sp>
        <p:nvSpPr>
          <p:cNvPr id="3" name="Rectangl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5" name="TextBox 4"/>
          <p:cNvSpPr txBox="1"/>
          <p:nvPr/>
        </p:nvSpPr>
        <p:spPr>
          <a:xfrm>
            <a:off x="124881" y="962005"/>
            <a:ext cx="6297315" cy="1446550"/>
          </a:xfrm>
          <a:prstGeom prst="rect">
            <a:avLst/>
          </a:prstGeom>
          <a:noFill/>
        </p:spPr>
        <p:txBody>
          <a:bodyPr wrap="square" rtlCol="0">
            <a:spAutoFit/>
          </a:bodyPr>
          <a:lstStyle/>
          <a:p>
            <a:pPr fontAlgn="auto">
              <a:spcBef>
                <a:spcPts val="0"/>
              </a:spcBef>
              <a:spcAft>
                <a:spcPts val="0"/>
              </a:spcAft>
            </a:pPr>
            <a:r>
              <a:rPr lang="en-GB" sz="1600">
                <a:latin typeface="Century Gothic" panose="020B0502020202020204" pitchFamily="34" charset="0"/>
              </a:rPr>
              <a:t>As you know, to mean ‘</a:t>
            </a:r>
            <a:r>
              <a:rPr lang="en-GB" sz="1600" b="1">
                <a:latin typeface="Century Gothic" panose="020B0502020202020204" pitchFamily="34" charset="0"/>
              </a:rPr>
              <a:t>you</a:t>
            </a:r>
            <a:r>
              <a:rPr lang="en-GB" sz="1600">
                <a:latin typeface="Century Gothic" panose="020B0502020202020204" pitchFamily="34" charset="0"/>
              </a:rPr>
              <a:t>’ for routine actions in the present, remove </a:t>
            </a:r>
            <a:r>
              <a:rPr lang="en-GB" sz="1600" b="1">
                <a:latin typeface="Century Gothic" panose="020B0502020202020204" pitchFamily="34" charset="0"/>
              </a:rPr>
              <a:t>–er </a:t>
            </a:r>
            <a:r>
              <a:rPr lang="en-GB" sz="1600">
                <a:latin typeface="Century Gothic" panose="020B0502020202020204" pitchFamily="34" charset="0"/>
              </a:rPr>
              <a:t>or </a:t>
            </a:r>
            <a:r>
              <a:rPr lang="en-GB" sz="1600" b="1">
                <a:latin typeface="Century Gothic" panose="020B0502020202020204" pitchFamily="34" charset="0"/>
              </a:rPr>
              <a:t>–ir </a:t>
            </a:r>
            <a:r>
              <a:rPr lang="en-GB" sz="1600">
                <a:latin typeface="Century Gothic" panose="020B0502020202020204" pitchFamily="34" charset="0"/>
              </a:rPr>
              <a:t>and add </a:t>
            </a:r>
            <a:r>
              <a:rPr lang="en-GB" sz="1600" b="1">
                <a:latin typeface="Century Gothic" panose="020B0502020202020204" pitchFamily="34" charset="0"/>
              </a:rPr>
              <a:t>–</a:t>
            </a:r>
            <a:r>
              <a:rPr lang="en-GB" sz="1600" b="1" err="1">
                <a:latin typeface="Century Gothic" panose="020B0502020202020204" pitchFamily="34" charset="0"/>
              </a:rPr>
              <a:t>es</a:t>
            </a:r>
            <a:r>
              <a:rPr lang="en-GB" sz="1600">
                <a:latin typeface="Century Gothic" panose="020B0502020202020204" pitchFamily="34" charset="0"/>
              </a:rPr>
              <a:t>.</a:t>
            </a:r>
          </a:p>
          <a:p>
            <a:pPr fontAlgn="auto">
              <a:spcBef>
                <a:spcPts val="0"/>
              </a:spcBef>
              <a:spcAft>
                <a:spcPts val="0"/>
              </a:spcAft>
            </a:pPr>
            <a:endParaRPr lang="en-GB" sz="1600" b="1">
              <a:latin typeface="Century Gothic" panose="020B0502020202020204" pitchFamily="34" charset="0"/>
            </a:endParaRPr>
          </a:p>
          <a:p>
            <a:pPr fontAlgn="auto">
              <a:spcBef>
                <a:spcPts val="0"/>
              </a:spcBef>
              <a:spcAft>
                <a:spcPts val="0"/>
              </a:spcAft>
            </a:pPr>
            <a:endParaRPr lang="en-GB" sz="1000" b="1">
              <a:latin typeface="Century Gothic" panose="020B0502020202020204" pitchFamily="34" charset="0"/>
            </a:endParaRPr>
          </a:p>
          <a:p>
            <a:pPr fontAlgn="auto">
              <a:spcBef>
                <a:spcPts val="0"/>
              </a:spcBef>
              <a:spcAft>
                <a:spcPts val="0"/>
              </a:spcAft>
            </a:pPr>
            <a:endParaRPr lang="en-GB" sz="1000" b="1">
              <a:latin typeface="Century Gothic" panose="020B0502020202020204" pitchFamily="34" charset="0"/>
            </a:endParaRPr>
          </a:p>
          <a:p>
            <a:pPr fontAlgn="auto">
              <a:spcBef>
                <a:spcPts val="0"/>
              </a:spcBef>
              <a:spcAft>
                <a:spcPts val="0"/>
              </a:spcAft>
            </a:pPr>
            <a:endParaRPr lang="en-GB" sz="1000" b="1">
              <a:latin typeface="Century Gothic" panose="020B0502020202020204" pitchFamily="34" charset="0"/>
            </a:endParaRPr>
          </a:p>
          <a:p>
            <a:pPr lvl="0" fontAlgn="auto">
              <a:spcBef>
                <a:spcPts val="0"/>
              </a:spcBef>
              <a:spcAft>
                <a:spcPts val="0"/>
              </a:spcAft>
            </a:pPr>
            <a:endParaRPr lang="en-GB" sz="1000" b="1">
              <a:solidFill>
                <a:srgbClr val="000000"/>
              </a:solidFill>
              <a:latin typeface="Century Gothic" panose="020B0502020202020204" pitchFamily="34" charset="0"/>
            </a:endParaRPr>
          </a:p>
        </p:txBody>
      </p:sp>
      <p:sp>
        <p:nvSpPr>
          <p:cNvPr id="16" name="Rectangle 15"/>
          <p:cNvSpPr/>
          <p:nvPr/>
        </p:nvSpPr>
        <p:spPr>
          <a:xfrm>
            <a:off x="119990" y="611560"/>
            <a:ext cx="6254708" cy="369332"/>
          </a:xfrm>
          <a:prstGeom prst="rect">
            <a:avLst/>
          </a:prstGeom>
        </p:spPr>
        <p:txBody>
          <a:bodyPr wrap="square">
            <a:spAutoFit/>
          </a:bodyPr>
          <a:lstStyle/>
          <a:p>
            <a:pPr lvl="0"/>
            <a:r>
              <a:rPr lang="en-GB" b="1">
                <a:solidFill>
                  <a:srgbClr val="000000"/>
                </a:solidFill>
                <a:latin typeface="Century Gothic" panose="020B0502020202020204" pitchFamily="34" charset="0"/>
              </a:rPr>
              <a:t>Past tense (preterite) –er/–ir verbs:  2</a:t>
            </a:r>
            <a:r>
              <a:rPr lang="en-GB" b="1" baseline="30000">
                <a:solidFill>
                  <a:srgbClr val="000000"/>
                </a:solidFill>
                <a:latin typeface="Century Gothic" panose="020B0502020202020204" pitchFamily="34" charset="0"/>
              </a:rPr>
              <a:t>nd</a:t>
            </a:r>
            <a:r>
              <a:rPr lang="en-GB" b="1">
                <a:solidFill>
                  <a:srgbClr val="000000"/>
                </a:solidFill>
                <a:latin typeface="Century Gothic" panose="020B0502020202020204" pitchFamily="34" charset="0"/>
              </a:rPr>
              <a:t> person singular </a:t>
            </a:r>
          </a:p>
        </p:txBody>
      </p:sp>
      <p:sp>
        <p:nvSpPr>
          <p:cNvPr id="40" name="Rectangle 39">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latin typeface="Century Gothic" panose="020B0502020202020204" pitchFamily="34" charset="0"/>
              </a:rPr>
              <a:t>Gramática</a:t>
            </a:r>
          </a:p>
        </p:txBody>
      </p:sp>
      <p:sp>
        <p:nvSpPr>
          <p:cNvPr id="4" name="Title 3">
            <a:extLst>
              <a:ext uri="{FF2B5EF4-FFF2-40B4-BE49-F238E27FC236}">
                <a16:creationId xmlns:a16="http://schemas.microsoft.com/office/drawing/2014/main" id="{3064D4C9-928D-914B-984D-04330489FCA5}"/>
              </a:ext>
            </a:extLst>
          </p:cNvPr>
          <p:cNvSpPr>
            <a:spLocks noGrp="1"/>
          </p:cNvSpPr>
          <p:nvPr>
            <p:ph type="title"/>
          </p:nvPr>
        </p:nvSpPr>
        <p:spPr>
          <a:xfrm>
            <a:off x="172381" y="165492"/>
            <a:ext cx="2016224" cy="374285"/>
          </a:xfrm>
        </p:spPr>
        <p:txBody>
          <a:bodyPr/>
          <a:lstStyle/>
          <a:p>
            <a:r>
              <a:rPr lang="en-GB" sz="2000" b="1">
                <a:solidFill>
                  <a:srgbClr val="FFFFFF"/>
                </a:solidFill>
                <a:latin typeface="Century Gothic" panose="020B0502020202020204" pitchFamily="34" charset="0"/>
              </a:rPr>
              <a:t>T1.2 Semana 2</a:t>
            </a:r>
            <a:endParaRPr lang="en-US" sz="2000"/>
          </a:p>
        </p:txBody>
      </p:sp>
      <p:sp>
        <p:nvSpPr>
          <p:cNvPr id="10" name="Rectangle 9">
            <a:extLst>
              <a:ext uri="{FF2B5EF4-FFF2-40B4-BE49-F238E27FC236}">
                <a16:creationId xmlns:a16="http://schemas.microsoft.com/office/drawing/2014/main" id="{69E01592-93D3-4776-BFBC-7AD18D8FC672}"/>
              </a:ext>
            </a:extLst>
          </p:cNvPr>
          <p:cNvSpPr/>
          <p:nvPr/>
        </p:nvSpPr>
        <p:spPr>
          <a:xfrm>
            <a:off x="132193" y="3918236"/>
            <a:ext cx="6879458" cy="458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a:solidFill>
                  <a:schemeClr val="tx1"/>
                </a:solidFill>
                <a:latin typeface="Century Gothic" panose="020B0502020202020204" pitchFamily="34" charset="0"/>
              </a:rPr>
              <a:t>Types of things: using ‘de’ between two nouns</a:t>
            </a:r>
          </a:p>
        </p:txBody>
      </p:sp>
      <p:sp>
        <p:nvSpPr>
          <p:cNvPr id="11" name="Rectangle 10">
            <a:extLst>
              <a:ext uri="{FF2B5EF4-FFF2-40B4-BE49-F238E27FC236}">
                <a16:creationId xmlns:a16="http://schemas.microsoft.com/office/drawing/2014/main" id="{EAA7982B-CB5A-425D-80C8-52A7851EEF5E}"/>
              </a:ext>
            </a:extLst>
          </p:cNvPr>
          <p:cNvSpPr/>
          <p:nvPr/>
        </p:nvSpPr>
        <p:spPr>
          <a:xfrm>
            <a:off x="119990" y="4351717"/>
            <a:ext cx="6446352" cy="5087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latin typeface="Century Gothic" panose="020B0502020202020204" pitchFamily="34" charset="0"/>
              </a:rPr>
              <a:t>In English, we often use one noun before another to describe a </a:t>
            </a:r>
            <a:r>
              <a:rPr lang="en-GB" sz="1600" b="1">
                <a:solidFill>
                  <a:schemeClr val="tx1"/>
                </a:solidFill>
                <a:latin typeface="Century Gothic" panose="020B0502020202020204" pitchFamily="34" charset="0"/>
              </a:rPr>
              <a:t>particular type of something</a:t>
            </a:r>
            <a:r>
              <a:rPr lang="en-GB" sz="1600">
                <a:solidFill>
                  <a:schemeClr val="tx1"/>
                </a:solidFill>
                <a:latin typeface="Century Gothic" panose="020B0502020202020204" pitchFamily="34" charset="0"/>
              </a:rPr>
              <a:t>, e.g., </a:t>
            </a:r>
            <a:r>
              <a:rPr lang="en-GB" sz="1600" i="1">
                <a:solidFill>
                  <a:schemeClr val="tx1"/>
                </a:solidFill>
                <a:latin typeface="Century Gothic" panose="020B0502020202020204" pitchFamily="34" charset="0"/>
              </a:rPr>
              <a:t>football match, train ticket.</a:t>
            </a:r>
            <a:endParaRPr lang="en-GB" sz="1600">
              <a:solidFill>
                <a:schemeClr val="tx1"/>
              </a:solidFill>
              <a:latin typeface="Century Gothic" panose="020B0502020202020204" pitchFamily="34" charset="0"/>
            </a:endParaRPr>
          </a:p>
        </p:txBody>
      </p:sp>
      <p:cxnSp>
        <p:nvCxnSpPr>
          <p:cNvPr id="19" name="Straight Arrow Connector 18"/>
          <p:cNvCxnSpPr/>
          <p:nvPr/>
        </p:nvCxnSpPr>
        <p:spPr>
          <a:xfrm flipV="1">
            <a:off x="985564" y="1723226"/>
            <a:ext cx="612000" cy="60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ular Callout 22"/>
          <p:cNvSpPr/>
          <p:nvPr/>
        </p:nvSpPr>
        <p:spPr>
          <a:xfrm>
            <a:off x="152175" y="6480490"/>
            <a:ext cx="5232273" cy="918136"/>
          </a:xfrm>
          <a:prstGeom prst="wedgeRoundRectCallout">
            <a:avLst>
              <a:gd name="adj1" fmla="val 11108"/>
              <a:gd name="adj2" fmla="val -72075"/>
              <a:gd name="adj3" fmla="val 16667"/>
            </a:avLst>
          </a:prstGeom>
          <a:solidFill>
            <a:srgbClr val="FCF2CA"/>
          </a:solidFill>
          <a:ln w="28575"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chemeClr val="tx1">
                    <a:lumMod val="95000"/>
                    <a:lumOff val="5000"/>
                  </a:schemeClr>
                </a:solidFill>
                <a:effectLst/>
                <a:uLnTx/>
                <a:uFillTx/>
                <a:latin typeface="Century Gothic" panose="020B0502020202020204" pitchFamily="34" charset="0"/>
                <a:ea typeface="+mn-ea"/>
                <a:cs typeface="+mn-cs"/>
              </a:rPr>
              <a:t>Notice how the order of the nouns is different in English and Spanish! </a:t>
            </a:r>
            <a:endParaRPr lang="en-GB" sz="1600" kern="0" noProof="0">
              <a:solidFill>
                <a:schemeClr val="tx1">
                  <a:lumMod val="95000"/>
                  <a:lumOff val="5000"/>
                </a:schemeClr>
              </a:solidFill>
              <a:latin typeface="Century Gothic" panose="020B0502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a:ln>
                  <a:noFill/>
                </a:ln>
                <a:solidFill>
                  <a:schemeClr val="tx1">
                    <a:lumMod val="95000"/>
                    <a:lumOff val="5000"/>
                  </a:schemeClr>
                </a:solidFill>
                <a:effectLst/>
                <a:uLnTx/>
                <a:uFillTx/>
                <a:latin typeface="Century Gothic" panose="020B0502020202020204" pitchFamily="34" charset="0"/>
                <a:ea typeface="+mn-ea"/>
                <a:cs typeface="+mn-cs"/>
              </a:rPr>
              <a:t>‘Partido</a:t>
            </a:r>
            <a:r>
              <a:rPr kumimoji="0" lang="en-GB" sz="1600" b="0" i="0" u="none" strike="noStrike" kern="0" cap="none" spc="0" normalizeH="0">
                <a:ln>
                  <a:noFill/>
                </a:ln>
                <a:solidFill>
                  <a:schemeClr val="tx1">
                    <a:lumMod val="95000"/>
                    <a:lumOff val="5000"/>
                  </a:schemeClr>
                </a:solidFill>
                <a:effectLst/>
                <a:uLnTx/>
                <a:uFillTx/>
                <a:latin typeface="Century Gothic" panose="020B0502020202020204" pitchFamily="34" charset="0"/>
                <a:ea typeface="+mn-ea"/>
                <a:cs typeface="+mn-cs"/>
              </a:rPr>
              <a:t> de fútbol’ is literally ‘match of football’!</a:t>
            </a:r>
            <a:endParaRPr kumimoji="0" lang="en-GB" sz="1600" b="0" i="0" u="none" strike="noStrike" kern="0" cap="none" spc="0" normalizeH="0" baseline="0" noProof="0">
              <a:ln>
                <a:noFill/>
              </a:ln>
              <a:solidFill>
                <a:schemeClr val="tx1">
                  <a:lumMod val="95000"/>
                  <a:lumOff val="5000"/>
                </a:schemeClr>
              </a:solidFill>
              <a:effectLst/>
              <a:uLnTx/>
              <a:uFillTx/>
              <a:latin typeface="Century Gothic" panose="020B0502020202020204" pitchFamily="34" charset="0"/>
              <a:ea typeface="+mn-ea"/>
              <a:cs typeface="+mn-cs"/>
            </a:endParaRPr>
          </a:p>
        </p:txBody>
      </p:sp>
      <p:sp>
        <p:nvSpPr>
          <p:cNvPr id="2" name="TextBox 1"/>
          <p:cNvSpPr txBox="1"/>
          <p:nvPr/>
        </p:nvSpPr>
        <p:spPr>
          <a:xfrm>
            <a:off x="139340" y="1538560"/>
            <a:ext cx="702112" cy="338554"/>
          </a:xfrm>
          <a:prstGeom prst="rect">
            <a:avLst/>
          </a:prstGeom>
          <a:noFill/>
        </p:spPr>
        <p:txBody>
          <a:bodyPr wrap="square" rtlCol="0">
            <a:spAutoFit/>
          </a:bodyPr>
          <a:lstStyle/>
          <a:p>
            <a:r>
              <a:rPr lang="en-GB" sz="1600" err="1">
                <a:latin typeface="Century Gothic" panose="020B0502020202020204" pitchFamily="34" charset="0"/>
              </a:rPr>
              <a:t>sub</a:t>
            </a:r>
            <a:r>
              <a:rPr lang="en-GB" sz="1600" strike="sngStrike" err="1">
                <a:solidFill>
                  <a:srgbClr val="000000"/>
                </a:solidFill>
                <a:latin typeface="Century Gothic" panose="020B0502020202020204" pitchFamily="34" charset="0"/>
              </a:rPr>
              <a:t>ir</a:t>
            </a:r>
            <a:endParaRPr lang="en-GB" sz="1600">
              <a:latin typeface="Century Gothic" panose="020B0502020202020204" pitchFamily="34" charset="0"/>
            </a:endParaRPr>
          </a:p>
        </p:txBody>
      </p:sp>
      <p:sp>
        <p:nvSpPr>
          <p:cNvPr id="17" name="TextBox 16"/>
          <p:cNvSpPr txBox="1"/>
          <p:nvPr/>
        </p:nvSpPr>
        <p:spPr>
          <a:xfrm>
            <a:off x="1745835" y="1538560"/>
            <a:ext cx="910467" cy="338554"/>
          </a:xfrm>
          <a:prstGeom prst="rect">
            <a:avLst/>
          </a:prstGeom>
          <a:noFill/>
        </p:spPr>
        <p:txBody>
          <a:bodyPr wrap="square" rtlCol="0">
            <a:spAutoFit/>
          </a:bodyPr>
          <a:lstStyle/>
          <a:p>
            <a:r>
              <a:rPr lang="en-GB" sz="1600">
                <a:latin typeface="Century Gothic" panose="020B0502020202020204" pitchFamily="34" charset="0"/>
              </a:rPr>
              <a:t>sub</a:t>
            </a:r>
            <a:r>
              <a:rPr lang="en-GB" sz="1600">
                <a:solidFill>
                  <a:srgbClr val="000000"/>
                </a:solidFill>
                <a:latin typeface="Century Gothic" panose="020B0502020202020204" pitchFamily="34" charset="0"/>
              </a:rPr>
              <a:t>-</a:t>
            </a:r>
            <a:endParaRPr lang="en-GB" sz="1600">
              <a:latin typeface="Century Gothic" panose="020B0502020202020204" pitchFamily="34" charset="0"/>
            </a:endParaRPr>
          </a:p>
        </p:txBody>
      </p:sp>
      <p:cxnSp>
        <p:nvCxnSpPr>
          <p:cNvPr id="18" name="Straight Arrow Connector 17"/>
          <p:cNvCxnSpPr/>
          <p:nvPr/>
        </p:nvCxnSpPr>
        <p:spPr>
          <a:xfrm flipV="1">
            <a:off x="2561560" y="1717188"/>
            <a:ext cx="612000" cy="60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07625" y="1529739"/>
            <a:ext cx="1976823" cy="338554"/>
          </a:xfrm>
          <a:prstGeom prst="rect">
            <a:avLst/>
          </a:prstGeom>
        </p:spPr>
        <p:txBody>
          <a:bodyPr wrap="none">
            <a:spAutoFit/>
          </a:bodyPr>
          <a:lstStyle/>
          <a:p>
            <a:pPr lvl="0" fontAlgn="auto">
              <a:spcBef>
                <a:spcPts val="0"/>
              </a:spcBef>
              <a:spcAft>
                <a:spcPts val="0"/>
              </a:spcAft>
            </a:pPr>
            <a:r>
              <a:rPr lang="en-GB" sz="1600" err="1">
                <a:solidFill>
                  <a:srgbClr val="000000"/>
                </a:solidFill>
                <a:latin typeface="Century Gothic" panose="020B0502020202020204" pitchFamily="34" charset="0"/>
              </a:rPr>
              <a:t>sub</a:t>
            </a:r>
            <a:r>
              <a:rPr lang="en-GB" sz="1600" b="1" err="1">
                <a:solidFill>
                  <a:srgbClr val="000000"/>
                </a:solidFill>
                <a:latin typeface="Century Gothic" panose="020B0502020202020204" pitchFamily="34" charset="0"/>
              </a:rPr>
              <a:t>es</a:t>
            </a:r>
            <a:r>
              <a:rPr lang="en-GB" sz="1600">
                <a:solidFill>
                  <a:srgbClr val="000000"/>
                </a:solidFill>
                <a:latin typeface="Century Gothic" panose="020B0502020202020204" pitchFamily="34" charset="0"/>
              </a:rPr>
              <a:t> </a:t>
            </a:r>
            <a:r>
              <a:rPr lang="en-GB" sz="1600" i="1">
                <a:solidFill>
                  <a:srgbClr val="000000"/>
                </a:solidFill>
                <a:latin typeface="Century Gothic" panose="020B0502020202020204" pitchFamily="34" charset="0"/>
              </a:rPr>
              <a:t>(you go up)</a:t>
            </a:r>
          </a:p>
        </p:txBody>
      </p:sp>
      <p:sp>
        <p:nvSpPr>
          <p:cNvPr id="7" name="Rectangle 6"/>
          <p:cNvSpPr/>
          <p:nvPr/>
        </p:nvSpPr>
        <p:spPr>
          <a:xfrm>
            <a:off x="172380" y="2868666"/>
            <a:ext cx="5992924" cy="584775"/>
          </a:xfrm>
          <a:prstGeom prst="rect">
            <a:avLst/>
          </a:prstGeom>
        </p:spPr>
        <p:txBody>
          <a:bodyPr wrap="square">
            <a:spAutoFit/>
          </a:bodyPr>
          <a:lstStyle/>
          <a:p>
            <a:pPr lvl="0" fontAlgn="auto">
              <a:spcBef>
                <a:spcPts val="0"/>
              </a:spcBef>
              <a:spcAft>
                <a:spcPts val="0"/>
              </a:spcAft>
            </a:pPr>
            <a:r>
              <a:rPr lang="en-GB" sz="1600">
                <a:solidFill>
                  <a:srgbClr val="000000"/>
                </a:solidFill>
                <a:latin typeface="Century Gothic" panose="020B0502020202020204" pitchFamily="34" charset="0"/>
              </a:rPr>
              <a:t>To mean </a:t>
            </a:r>
            <a:r>
              <a:rPr lang="en-GB" sz="1600" b="1">
                <a:solidFill>
                  <a:srgbClr val="000000"/>
                </a:solidFill>
                <a:latin typeface="Century Gothic" panose="020B0502020202020204" pitchFamily="34" charset="0"/>
              </a:rPr>
              <a:t>‘you’</a:t>
            </a:r>
            <a:r>
              <a:rPr lang="en-GB" sz="1600">
                <a:solidFill>
                  <a:srgbClr val="000000"/>
                </a:solidFill>
                <a:latin typeface="Century Gothic" panose="020B0502020202020204" pitchFamily="34" charset="0"/>
              </a:rPr>
              <a:t> for a completed action in the past, remove –er or –ir and add </a:t>
            </a:r>
            <a:r>
              <a:rPr lang="en-GB" sz="1600" b="1">
                <a:solidFill>
                  <a:srgbClr val="000000"/>
                </a:solidFill>
                <a:latin typeface="Century Gothic" panose="020B0502020202020204" pitchFamily="34" charset="0"/>
              </a:rPr>
              <a:t>-</a:t>
            </a:r>
            <a:r>
              <a:rPr lang="en-GB" sz="1600" b="1" err="1">
                <a:solidFill>
                  <a:srgbClr val="000000"/>
                </a:solidFill>
                <a:latin typeface="Century Gothic" panose="020B0502020202020204" pitchFamily="34" charset="0"/>
              </a:rPr>
              <a:t>iste</a:t>
            </a:r>
            <a:r>
              <a:rPr lang="en-GB" sz="1600">
                <a:solidFill>
                  <a:srgbClr val="000000"/>
                </a:solidFill>
                <a:latin typeface="Century Gothic" panose="020B0502020202020204" pitchFamily="34" charset="0"/>
              </a:rPr>
              <a:t>.</a:t>
            </a:r>
          </a:p>
        </p:txBody>
      </p:sp>
      <p:sp>
        <p:nvSpPr>
          <p:cNvPr id="8" name="Rectangle 7"/>
          <p:cNvSpPr/>
          <p:nvPr/>
        </p:nvSpPr>
        <p:spPr>
          <a:xfrm>
            <a:off x="172380" y="3446740"/>
            <a:ext cx="6827068" cy="338554"/>
          </a:xfrm>
          <a:prstGeom prst="rect">
            <a:avLst/>
          </a:prstGeom>
        </p:spPr>
        <p:txBody>
          <a:bodyPr wrap="square">
            <a:spAutoFit/>
          </a:bodyPr>
          <a:lstStyle/>
          <a:p>
            <a:pPr lvl="0" fontAlgn="auto">
              <a:spcBef>
                <a:spcPts val="0"/>
              </a:spcBef>
              <a:spcAft>
                <a:spcPts val="0"/>
              </a:spcAft>
            </a:pPr>
            <a:r>
              <a:rPr lang="en-GB" sz="1600" err="1">
                <a:solidFill>
                  <a:srgbClr val="000000"/>
                </a:solidFill>
                <a:latin typeface="Century Gothic" panose="020B0502020202020204" pitchFamily="34" charset="0"/>
              </a:rPr>
              <a:t>sub</a:t>
            </a:r>
            <a:r>
              <a:rPr lang="en-GB" sz="1600" strike="sngStrike" err="1">
                <a:solidFill>
                  <a:srgbClr val="000000"/>
                </a:solidFill>
                <a:latin typeface="Century Gothic" panose="020B0502020202020204" pitchFamily="34" charset="0"/>
              </a:rPr>
              <a:t>ir</a:t>
            </a:r>
            <a:r>
              <a:rPr lang="en-GB" sz="1600" strike="sngStrike">
                <a:solidFill>
                  <a:srgbClr val="000000"/>
                </a:solidFill>
                <a:latin typeface="Century Gothic" panose="020B0502020202020204" pitchFamily="34" charset="0"/>
              </a:rPr>
              <a:t> </a:t>
            </a:r>
            <a:r>
              <a:rPr lang="en-GB" sz="1600">
                <a:solidFill>
                  <a:srgbClr val="000000"/>
                </a:solidFill>
                <a:latin typeface="Century Gothic" panose="020B0502020202020204" pitchFamily="34" charset="0"/>
              </a:rPr>
              <a:t>	            sub-	       </a:t>
            </a:r>
            <a:r>
              <a:rPr lang="en-GB" sz="1600" err="1">
                <a:solidFill>
                  <a:srgbClr val="000000"/>
                </a:solidFill>
                <a:latin typeface="Century Gothic" panose="020B0502020202020204" pitchFamily="34" charset="0"/>
              </a:rPr>
              <a:t>sub</a:t>
            </a:r>
            <a:r>
              <a:rPr lang="en-GB" sz="1600" b="1" err="1">
                <a:solidFill>
                  <a:srgbClr val="000000"/>
                </a:solidFill>
                <a:latin typeface="Century Gothic" panose="020B0502020202020204" pitchFamily="34" charset="0"/>
              </a:rPr>
              <a:t>iste</a:t>
            </a:r>
            <a:r>
              <a:rPr lang="en-GB" sz="1600">
                <a:solidFill>
                  <a:srgbClr val="000000"/>
                </a:solidFill>
                <a:latin typeface="Century Gothic" panose="020B0502020202020204" pitchFamily="34" charset="0"/>
              </a:rPr>
              <a:t> (</a:t>
            </a:r>
            <a:r>
              <a:rPr lang="en-GB" sz="1600" b="1">
                <a:solidFill>
                  <a:srgbClr val="000000"/>
                </a:solidFill>
                <a:latin typeface="Century Gothic" panose="020B0502020202020204" pitchFamily="34" charset="0"/>
              </a:rPr>
              <a:t>you</a:t>
            </a:r>
            <a:r>
              <a:rPr lang="en-GB" sz="1600">
                <a:solidFill>
                  <a:srgbClr val="000000"/>
                </a:solidFill>
                <a:latin typeface="Century Gothic" panose="020B0502020202020204" pitchFamily="34" charset="0"/>
              </a:rPr>
              <a:t> went up)</a:t>
            </a:r>
            <a:endParaRPr lang="en-GB" sz="1600" b="1">
              <a:latin typeface="Century Gothic" panose="020B0502020202020204" pitchFamily="34" charset="0"/>
            </a:endParaRPr>
          </a:p>
        </p:txBody>
      </p:sp>
      <p:sp>
        <p:nvSpPr>
          <p:cNvPr id="9" name="Rectangle 8"/>
          <p:cNvSpPr/>
          <p:nvPr/>
        </p:nvSpPr>
        <p:spPr>
          <a:xfrm>
            <a:off x="172380" y="1942395"/>
            <a:ext cx="6202318" cy="830997"/>
          </a:xfrm>
          <a:prstGeom prst="rect">
            <a:avLst/>
          </a:prstGeom>
        </p:spPr>
        <p:txBody>
          <a:bodyPr wrap="square">
            <a:spAutoFit/>
          </a:bodyPr>
          <a:lstStyle/>
          <a:p>
            <a:pPr fontAlgn="auto">
              <a:spcBef>
                <a:spcPts val="0"/>
              </a:spcBef>
              <a:spcAft>
                <a:spcPts val="0"/>
              </a:spcAft>
            </a:pPr>
            <a:r>
              <a:rPr lang="en-GB" sz="1600">
                <a:latin typeface="Century Gothic" panose="020B0502020202020204" pitchFamily="34" charset="0"/>
              </a:rPr>
              <a:t>¡</a:t>
            </a:r>
            <a:r>
              <a:rPr lang="en-GB" sz="1600" err="1">
                <a:latin typeface="Century Gothic" panose="020B0502020202020204" pitchFamily="34" charset="0"/>
              </a:rPr>
              <a:t>Atención</a:t>
            </a:r>
            <a:r>
              <a:rPr lang="en-GB" sz="1600">
                <a:latin typeface="Century Gothic" panose="020B0502020202020204" pitchFamily="34" charset="0"/>
              </a:rPr>
              <a:t>! Los </a:t>
            </a:r>
            <a:r>
              <a:rPr lang="en-GB" sz="1600" err="1">
                <a:latin typeface="Century Gothic" panose="020B0502020202020204" pitchFamily="34" charset="0"/>
              </a:rPr>
              <a:t>verbos</a:t>
            </a:r>
            <a:r>
              <a:rPr lang="en-GB" sz="1600">
                <a:latin typeface="Century Gothic" panose="020B0502020202020204" pitchFamily="34" charset="0"/>
              </a:rPr>
              <a:t> </a:t>
            </a:r>
            <a:r>
              <a:rPr lang="en-GB" sz="1600" err="1">
                <a:latin typeface="Century Gothic" panose="020B0502020202020204" pitchFamily="34" charset="0"/>
              </a:rPr>
              <a:t>pueden</a:t>
            </a:r>
            <a:r>
              <a:rPr lang="en-GB" sz="1600">
                <a:latin typeface="Century Gothic" panose="020B0502020202020204" pitchFamily="34" charset="0"/>
              </a:rPr>
              <a:t> </a:t>
            </a:r>
            <a:r>
              <a:rPr lang="en-GB" sz="1600" err="1">
                <a:latin typeface="Century Gothic" panose="020B0502020202020204" pitchFamily="34" charset="0"/>
              </a:rPr>
              <a:t>cambiar</a:t>
            </a:r>
            <a:r>
              <a:rPr lang="en-GB" sz="1600">
                <a:latin typeface="Century Gothic" panose="020B0502020202020204" pitchFamily="34" charset="0"/>
              </a:rPr>
              <a:t>.</a:t>
            </a:r>
          </a:p>
          <a:p>
            <a:pPr marL="285750" indent="-285750" fontAlgn="auto">
              <a:spcBef>
                <a:spcPts val="0"/>
              </a:spcBef>
              <a:spcAft>
                <a:spcPts val="0"/>
              </a:spcAft>
              <a:buFont typeface="Arial" panose="020B0604020202020204" pitchFamily="34" charset="0"/>
              <a:buChar char="•"/>
            </a:pPr>
            <a:r>
              <a:rPr lang="en-GB" sz="1600" err="1">
                <a:latin typeface="Century Gothic" panose="020B0502020202020204" pitchFamily="34" charset="0"/>
              </a:rPr>
              <a:t>Elegir</a:t>
            </a:r>
            <a:r>
              <a:rPr lang="en-GB" sz="1600">
                <a:latin typeface="Century Gothic" panose="020B0502020202020204" pitchFamily="34" charset="0"/>
              </a:rPr>
              <a:t>               </a:t>
            </a:r>
            <a:r>
              <a:rPr lang="en-GB" sz="1600" err="1">
                <a:latin typeface="Century Gothic" panose="020B0502020202020204" pitchFamily="34" charset="0"/>
              </a:rPr>
              <a:t>El</a:t>
            </a:r>
            <a:r>
              <a:rPr lang="en-GB" sz="1600" b="1" err="1">
                <a:latin typeface="Century Gothic" panose="020B0502020202020204" pitchFamily="34" charset="0"/>
              </a:rPr>
              <a:t>i</a:t>
            </a:r>
            <a:r>
              <a:rPr lang="en-GB" sz="1600" err="1">
                <a:latin typeface="Century Gothic" panose="020B0502020202020204" pitchFamily="34" charset="0"/>
              </a:rPr>
              <a:t>ges</a:t>
            </a:r>
            <a:r>
              <a:rPr lang="en-GB" sz="1600">
                <a:latin typeface="Century Gothic" panose="020B0502020202020204" pitchFamily="34" charset="0"/>
              </a:rPr>
              <a:t> </a:t>
            </a:r>
            <a:r>
              <a:rPr lang="en-GB" sz="1600" i="1">
                <a:latin typeface="Century Gothic" panose="020B0502020202020204" pitchFamily="34" charset="0"/>
              </a:rPr>
              <a:t>(you choose)   </a:t>
            </a:r>
          </a:p>
          <a:p>
            <a:pPr marL="285750" indent="-285750" fontAlgn="auto">
              <a:spcBef>
                <a:spcPts val="0"/>
              </a:spcBef>
              <a:spcAft>
                <a:spcPts val="0"/>
              </a:spcAft>
              <a:buFont typeface="Arial" panose="020B0604020202020204" pitchFamily="34" charset="0"/>
              <a:buChar char="•"/>
            </a:pPr>
            <a:r>
              <a:rPr lang="en-GB" sz="1600" err="1">
                <a:latin typeface="Century Gothic" panose="020B0502020202020204" pitchFamily="34" charset="0"/>
              </a:rPr>
              <a:t>Perder</a:t>
            </a:r>
            <a:r>
              <a:rPr lang="en-GB" sz="1600">
                <a:latin typeface="Century Gothic" panose="020B0502020202020204" pitchFamily="34" charset="0"/>
              </a:rPr>
              <a:t>               </a:t>
            </a:r>
            <a:r>
              <a:rPr lang="en-GB" sz="1600" err="1">
                <a:latin typeface="Century Gothic" panose="020B0502020202020204" pitchFamily="34" charset="0"/>
              </a:rPr>
              <a:t>P</a:t>
            </a:r>
            <a:r>
              <a:rPr lang="en-GB" sz="1600" b="1" err="1">
                <a:latin typeface="Century Gothic" panose="020B0502020202020204" pitchFamily="34" charset="0"/>
              </a:rPr>
              <a:t>i</a:t>
            </a:r>
            <a:r>
              <a:rPr lang="en-GB" sz="1600" err="1">
                <a:latin typeface="Century Gothic" panose="020B0502020202020204" pitchFamily="34" charset="0"/>
              </a:rPr>
              <a:t>erdes</a:t>
            </a:r>
            <a:r>
              <a:rPr lang="en-GB" sz="1600">
                <a:latin typeface="Century Gothic" panose="020B0502020202020204" pitchFamily="34" charset="0"/>
              </a:rPr>
              <a:t> </a:t>
            </a:r>
            <a:r>
              <a:rPr lang="en-GB" sz="1600" i="1">
                <a:latin typeface="Century Gothic" panose="020B0502020202020204" pitchFamily="34" charset="0"/>
              </a:rPr>
              <a:t>(you lose)</a:t>
            </a:r>
          </a:p>
        </p:txBody>
      </p:sp>
      <p:cxnSp>
        <p:nvCxnSpPr>
          <p:cNvPr id="25" name="Straight Arrow Connector 24"/>
          <p:cNvCxnSpPr/>
          <p:nvPr/>
        </p:nvCxnSpPr>
        <p:spPr>
          <a:xfrm flipV="1">
            <a:off x="1180493" y="2387361"/>
            <a:ext cx="612000" cy="60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1018605" y="3630836"/>
            <a:ext cx="612000" cy="60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2556842" y="3627817"/>
            <a:ext cx="612000" cy="60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324605" y="2661761"/>
            <a:ext cx="612000" cy="60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39340" y="5845052"/>
            <a:ext cx="4101099" cy="338554"/>
          </a:xfrm>
          <a:prstGeom prst="rect">
            <a:avLst/>
          </a:prstGeom>
        </p:spPr>
        <p:txBody>
          <a:bodyPr wrap="square">
            <a:spAutoFit/>
          </a:bodyPr>
          <a:lstStyle/>
          <a:p>
            <a:r>
              <a:rPr lang="en-GB" sz="1600" err="1">
                <a:latin typeface="Century Gothic" panose="020B0502020202020204" pitchFamily="34" charset="0"/>
              </a:rPr>
              <a:t>partido</a:t>
            </a:r>
            <a:r>
              <a:rPr lang="en-GB" sz="1600">
                <a:latin typeface="Century Gothic" panose="020B0502020202020204" pitchFamily="34" charset="0"/>
              </a:rPr>
              <a:t> de fútbol     </a:t>
            </a:r>
            <a:r>
              <a:rPr lang="en-GB" sz="1600" i="1">
                <a:latin typeface="Century Gothic" panose="020B0502020202020204" pitchFamily="34" charset="0"/>
              </a:rPr>
              <a:t>football match</a:t>
            </a:r>
            <a:endParaRPr lang="en-GB" sz="1600">
              <a:latin typeface="Century Gothic" panose="020B0502020202020204" pitchFamily="34" charset="0"/>
            </a:endParaRPr>
          </a:p>
        </p:txBody>
      </p:sp>
      <p:sp>
        <p:nvSpPr>
          <p:cNvPr id="33" name="Rectangle 32"/>
          <p:cNvSpPr/>
          <p:nvPr/>
        </p:nvSpPr>
        <p:spPr>
          <a:xfrm>
            <a:off x="3773486" y="5325576"/>
            <a:ext cx="3808239" cy="338554"/>
          </a:xfrm>
          <a:prstGeom prst="rect">
            <a:avLst/>
          </a:prstGeom>
        </p:spPr>
        <p:txBody>
          <a:bodyPr wrap="square">
            <a:spAutoFit/>
          </a:bodyPr>
          <a:lstStyle/>
          <a:p>
            <a:r>
              <a:rPr lang="en-GB" sz="1600" err="1">
                <a:latin typeface="Century Gothic" panose="020B0502020202020204" pitchFamily="34" charset="0"/>
              </a:rPr>
              <a:t>billete</a:t>
            </a:r>
            <a:r>
              <a:rPr lang="en-GB" sz="1600">
                <a:latin typeface="Century Gothic" panose="020B0502020202020204" pitchFamily="34" charset="0"/>
              </a:rPr>
              <a:t> de </a:t>
            </a:r>
            <a:r>
              <a:rPr lang="en-GB" sz="1600" err="1">
                <a:latin typeface="Century Gothic" panose="020B0502020202020204" pitchFamily="34" charset="0"/>
              </a:rPr>
              <a:t>tren</a:t>
            </a:r>
            <a:r>
              <a:rPr lang="en-GB" sz="1600">
                <a:latin typeface="Century Gothic" panose="020B0502020202020204" pitchFamily="34" charset="0"/>
              </a:rPr>
              <a:t>      </a:t>
            </a:r>
            <a:r>
              <a:rPr lang="en-GB" sz="1600" i="1">
                <a:latin typeface="Century Gothic" panose="020B0502020202020204" pitchFamily="34" charset="0"/>
              </a:rPr>
              <a:t>train ticket </a:t>
            </a:r>
          </a:p>
        </p:txBody>
      </p:sp>
      <p:sp>
        <p:nvSpPr>
          <p:cNvPr id="34" name="Rectangle 33"/>
          <p:cNvSpPr/>
          <p:nvPr/>
        </p:nvSpPr>
        <p:spPr>
          <a:xfrm>
            <a:off x="108414" y="4684026"/>
            <a:ext cx="6611044" cy="584775"/>
          </a:xfrm>
          <a:prstGeom prst="rect">
            <a:avLst/>
          </a:prstGeom>
        </p:spPr>
        <p:txBody>
          <a:bodyPr wrap="square">
            <a:spAutoFit/>
          </a:bodyPr>
          <a:lstStyle/>
          <a:p>
            <a:r>
              <a:rPr lang="en-GB" sz="1600" b="1" i="1">
                <a:latin typeface="Century Gothic" panose="020B0502020202020204" pitchFamily="34" charset="0"/>
              </a:rPr>
              <a:t>		</a:t>
            </a:r>
            <a:endParaRPr lang="en-GB" sz="1600" b="1">
              <a:latin typeface="Century Gothic" panose="020B0502020202020204" pitchFamily="34" charset="0"/>
            </a:endParaRPr>
          </a:p>
          <a:p>
            <a:r>
              <a:rPr lang="en-GB" sz="1600">
                <a:latin typeface="Century Gothic" panose="020B0502020202020204" pitchFamily="34" charset="0"/>
              </a:rPr>
              <a:t>In Spanish, it is common to use ‘de’ between these two nouns:</a:t>
            </a:r>
          </a:p>
        </p:txBody>
      </p:sp>
      <p:sp>
        <p:nvSpPr>
          <p:cNvPr id="35" name="Rectangle 34"/>
          <p:cNvSpPr/>
          <p:nvPr/>
        </p:nvSpPr>
        <p:spPr>
          <a:xfrm>
            <a:off x="119990" y="5332021"/>
            <a:ext cx="3813675" cy="338554"/>
          </a:xfrm>
          <a:prstGeom prst="rect">
            <a:avLst/>
          </a:prstGeom>
        </p:spPr>
        <p:txBody>
          <a:bodyPr wrap="square">
            <a:spAutoFit/>
          </a:bodyPr>
          <a:lstStyle/>
          <a:p>
            <a:r>
              <a:rPr lang="en-GB" sz="1600" err="1">
                <a:latin typeface="Century Gothic" panose="020B0502020202020204" pitchFamily="34" charset="0"/>
              </a:rPr>
              <a:t>ropa</a:t>
            </a:r>
            <a:r>
              <a:rPr lang="en-GB" sz="1600">
                <a:latin typeface="Century Gothic" panose="020B0502020202020204" pitchFamily="34" charset="0"/>
              </a:rPr>
              <a:t> de </a:t>
            </a:r>
            <a:r>
              <a:rPr lang="en-GB" sz="1600" err="1">
                <a:latin typeface="Century Gothic" panose="020B0502020202020204" pitchFamily="34" charset="0"/>
              </a:rPr>
              <a:t>verano</a:t>
            </a:r>
            <a:r>
              <a:rPr lang="en-GB" sz="1600">
                <a:latin typeface="Century Gothic" panose="020B0502020202020204" pitchFamily="34" charset="0"/>
              </a:rPr>
              <a:t>       </a:t>
            </a:r>
            <a:r>
              <a:rPr lang="en-GB" sz="1600" i="1">
                <a:latin typeface="Century Gothic" panose="020B0502020202020204" pitchFamily="34" charset="0"/>
              </a:rPr>
              <a:t>summer clothes</a:t>
            </a:r>
            <a:endParaRPr lang="en-GB" sz="1600">
              <a:latin typeface="Century Gothic" panose="020B0502020202020204" pitchFamily="34" charset="0"/>
            </a:endParaRPr>
          </a:p>
        </p:txBody>
      </p:sp>
      <p:sp>
        <p:nvSpPr>
          <p:cNvPr id="37" name="Rectangle 36"/>
          <p:cNvSpPr/>
          <p:nvPr/>
        </p:nvSpPr>
        <p:spPr>
          <a:xfrm>
            <a:off x="3785690" y="5831293"/>
            <a:ext cx="1610961" cy="338554"/>
          </a:xfrm>
          <a:prstGeom prst="rect">
            <a:avLst/>
          </a:prstGeom>
        </p:spPr>
        <p:txBody>
          <a:bodyPr wrap="square">
            <a:spAutoFit/>
          </a:bodyPr>
          <a:lstStyle/>
          <a:p>
            <a:r>
              <a:rPr lang="en-GB" sz="1600">
                <a:latin typeface="Century Gothic" panose="020B0502020202020204" pitchFamily="34" charset="0"/>
              </a:rPr>
              <a:t>fin de semana</a:t>
            </a:r>
            <a:endParaRPr lang="en-GB" sz="1600" i="1">
              <a:latin typeface="Century Gothic" panose="020B0502020202020204" pitchFamily="34" charset="0"/>
            </a:endParaRPr>
          </a:p>
        </p:txBody>
      </p:sp>
      <p:sp>
        <p:nvSpPr>
          <p:cNvPr id="36" name="Rectangle 35"/>
          <p:cNvSpPr/>
          <p:nvPr/>
        </p:nvSpPr>
        <p:spPr>
          <a:xfrm>
            <a:off x="5490832" y="5839971"/>
            <a:ext cx="1178528" cy="338554"/>
          </a:xfrm>
          <a:prstGeom prst="rect">
            <a:avLst/>
          </a:prstGeom>
        </p:spPr>
        <p:txBody>
          <a:bodyPr wrap="none">
            <a:spAutoFit/>
          </a:bodyPr>
          <a:lstStyle/>
          <a:p>
            <a:r>
              <a:rPr lang="en-GB" sz="1600" i="1">
                <a:latin typeface="Century Gothic" panose="020B0502020202020204" pitchFamily="34" charset="0"/>
              </a:rPr>
              <a:t>weekend </a:t>
            </a:r>
          </a:p>
        </p:txBody>
      </p:sp>
      <p:sp>
        <p:nvSpPr>
          <p:cNvPr id="42"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170138" y="8700262"/>
            <a:ext cx="1600200" cy="635000"/>
          </a:xfrm>
        </p:spPr>
        <p:txBody>
          <a:bodyPr/>
          <a:lstStyle/>
          <a:p>
            <a:r>
              <a:rPr lang="en-GB" altLang="en-US" b="1">
                <a:latin typeface="Century Gothic" panose="020B0502020202020204" pitchFamily="34" charset="0"/>
              </a:rPr>
              <a:t>20</a:t>
            </a:r>
          </a:p>
        </p:txBody>
      </p:sp>
      <p:pic>
        <p:nvPicPr>
          <p:cNvPr id="41" name="Imagen 8">
            <a:extLst>
              <a:ext uri="{FF2B5EF4-FFF2-40B4-BE49-F238E27FC236}">
                <a16:creationId xmlns:a16="http://schemas.microsoft.com/office/drawing/2014/main" id="{C86F60CF-EA33-6B46-9749-E1420028E2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85690" y="7412385"/>
            <a:ext cx="2522724" cy="1543962"/>
          </a:xfrm>
          <a:prstGeom prst="rect">
            <a:avLst/>
          </a:prstGeom>
        </p:spPr>
      </p:pic>
      <p:pic>
        <p:nvPicPr>
          <p:cNvPr id="44" name="Imagen 68">
            <a:extLst>
              <a:ext uri="{FF2B5EF4-FFF2-40B4-BE49-F238E27FC236}">
                <a16:creationId xmlns:a16="http://schemas.microsoft.com/office/drawing/2014/main" id="{FEFC82AA-8C41-C54F-90D8-4AD828EC44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197" y="7694791"/>
            <a:ext cx="842296" cy="1129192"/>
          </a:xfrm>
          <a:prstGeom prst="rect">
            <a:avLst/>
          </a:prstGeom>
        </p:spPr>
      </p:pic>
      <p:pic>
        <p:nvPicPr>
          <p:cNvPr id="45" name="Imagen 18">
            <a:extLst>
              <a:ext uri="{FF2B5EF4-FFF2-40B4-BE49-F238E27FC236}">
                <a16:creationId xmlns:a16="http://schemas.microsoft.com/office/drawing/2014/main" id="{D0DC1AD3-9B41-EF41-AF30-6E65BC1EA883}"/>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9938" b="89953" l="4538" r="92962">
                        <a14:foregroundMark x1="90577" y1="31056" x2="91577" y2="38655"/>
                        <a14:foregroundMark x1="91577" y1="38655" x2="90385" y2="45670"/>
                        <a14:foregroundMark x1="90385" y1="45670" x2="90154" y2="45707"/>
                        <a14:foregroundMark x1="92962" y1="34856" x2="92962" y2="39825"/>
                        <a14:foregroundMark x1="7769" y1="43040" x2="7769" y2="50201"/>
                        <a14:foregroundMark x1="7769" y1="50201" x2="4538" y2="56960"/>
                        <a14:foregroundMark x1="4538" y1="56960" x2="9269" y2="63756"/>
                        <a14:foregroundMark x1="9269" y1="63756" x2="11769" y2="63792"/>
                        <a14:foregroundMark x1="4538" y1="53526" x2="4538" y2="58458"/>
                      </a14:backgroundRemoval>
                    </a14:imgEffect>
                  </a14:imgLayer>
                </a14:imgProps>
              </a:ext>
              <a:ext uri="{28A0092B-C50C-407E-A947-70E740481C1C}">
                <a14:useLocalDpi xmlns:a14="http://schemas.microsoft.com/office/drawing/2010/main"/>
              </a:ext>
            </a:extLst>
          </a:blip>
          <a:stretch>
            <a:fillRect/>
          </a:stretch>
        </p:blipFill>
        <p:spPr>
          <a:xfrm>
            <a:off x="2032598" y="7650243"/>
            <a:ext cx="1157306" cy="1218288"/>
          </a:xfrm>
          <a:prstGeom prst="rect">
            <a:avLst/>
          </a:prstGeom>
        </p:spPr>
      </p:pic>
    </p:spTree>
    <p:extLst>
      <p:ext uri="{BB962C8B-B14F-4D97-AF65-F5344CB8AC3E}">
        <p14:creationId xmlns:p14="http://schemas.microsoft.com/office/powerpoint/2010/main" val="6114235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2">
            <a:extLst>
              <a:ext uri="{FF2B5EF4-FFF2-40B4-BE49-F238E27FC236}">
                <a16:creationId xmlns:a16="http://schemas.microsoft.com/office/drawing/2014/main" id="{A48AD9E5-B0A5-432F-990E-E37D9660CADE}"/>
              </a:ext>
            </a:extLst>
          </p:cNvPr>
          <p:cNvGraphicFramePr>
            <a:graphicFrameLocks noGrp="1"/>
          </p:cNvGraphicFramePr>
          <p:nvPr>
            <p:extLst>
              <p:ext uri="{D42A27DB-BD31-4B8C-83A1-F6EECF244321}">
                <p14:modId xmlns:p14="http://schemas.microsoft.com/office/powerpoint/2010/main" val="1136754382"/>
              </p:ext>
            </p:extLst>
          </p:nvPr>
        </p:nvGraphicFramePr>
        <p:xfrm>
          <a:off x="661814" y="1115612"/>
          <a:ext cx="4382244" cy="5320650"/>
        </p:xfrm>
        <a:graphic>
          <a:graphicData uri="http://schemas.openxmlformats.org/drawingml/2006/table">
            <a:tbl>
              <a:tblPr firstRow="1" bandRow="1">
                <a:tableStyleId>{5940675A-B579-460E-94D1-54222C63F5DA}</a:tableStyleId>
              </a:tblPr>
              <a:tblGrid>
                <a:gridCol w="1615765">
                  <a:extLst>
                    <a:ext uri="{9D8B030D-6E8A-4147-A177-3AD203B41FA5}">
                      <a16:colId xmlns:a16="http://schemas.microsoft.com/office/drawing/2014/main" val="3554674559"/>
                    </a:ext>
                  </a:extLst>
                </a:gridCol>
                <a:gridCol w="2766479">
                  <a:extLst>
                    <a:ext uri="{9D8B030D-6E8A-4147-A177-3AD203B41FA5}">
                      <a16:colId xmlns:a16="http://schemas.microsoft.com/office/drawing/2014/main" val="1195216523"/>
                    </a:ext>
                  </a:extLst>
                </a:gridCol>
              </a:tblGrid>
              <a:tr h="348969">
                <a:tc>
                  <a:txBody>
                    <a:bodyPr/>
                    <a:lstStyle/>
                    <a:p>
                      <a:r>
                        <a:rPr lang="en-GB" sz="1600" err="1">
                          <a:latin typeface="Century Gothic" panose="020B0502020202020204" pitchFamily="34" charset="0"/>
                        </a:rPr>
                        <a:t>salir</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to go out | going out</a:t>
                      </a:r>
                    </a:p>
                  </a:txBody>
                  <a:tcPr/>
                </a:tc>
                <a:extLst>
                  <a:ext uri="{0D108BD9-81ED-4DB2-BD59-A6C34878D82A}">
                    <a16:rowId xmlns:a16="http://schemas.microsoft.com/office/drawing/2014/main" val="224453537"/>
                  </a:ext>
                </a:extLst>
              </a:tr>
              <a:tr h="348969">
                <a:tc>
                  <a:txBody>
                    <a:bodyPr/>
                    <a:lstStyle/>
                    <a:p>
                      <a:pPr algn="l" fontAlgn="b"/>
                      <a:r>
                        <a:rPr lang="en-GB" sz="1600" b="0" i="0" u="none" strike="noStrike" err="1">
                          <a:solidFill>
                            <a:srgbClr val="000000"/>
                          </a:solidFill>
                          <a:effectLst/>
                          <a:latin typeface="Century Gothic" panose="020B0502020202020204" pitchFamily="34" charset="0"/>
                        </a:rPr>
                        <a:t>subir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r>
                        <a:rPr lang="en-GB" sz="1600">
                          <a:latin typeface="Century Gothic" panose="020B0502020202020204" pitchFamily="34" charset="0"/>
                        </a:rPr>
                        <a:t>to go up | going up</a:t>
                      </a:r>
                    </a:p>
                  </a:txBody>
                  <a:tcPr/>
                </a:tc>
                <a:extLst>
                  <a:ext uri="{0D108BD9-81ED-4DB2-BD59-A6C34878D82A}">
                    <a16:rowId xmlns:a16="http://schemas.microsoft.com/office/drawing/2014/main" val="787421329"/>
                  </a:ext>
                </a:extLst>
              </a:tr>
              <a:tr h="317539">
                <a:tc>
                  <a:txBody>
                    <a:bodyPr/>
                    <a:lstStyle/>
                    <a:p>
                      <a:pPr algn="l" fontAlgn="b"/>
                      <a:r>
                        <a:rPr lang="en-GB" sz="1600" b="0" i="0" u="none" strike="noStrike" err="1">
                          <a:solidFill>
                            <a:srgbClr val="000000"/>
                          </a:solidFill>
                          <a:effectLst/>
                          <a:latin typeface="Century Gothic" panose="020B0502020202020204" pitchFamily="34" charset="0"/>
                        </a:rPr>
                        <a:t>perder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r>
                        <a:rPr lang="en-GB" sz="1600">
                          <a:latin typeface="Century Gothic" panose="020B0502020202020204" pitchFamily="34" charset="0"/>
                        </a:rPr>
                        <a:t>to lose</a:t>
                      </a:r>
                      <a:r>
                        <a:rPr lang="en-GB" sz="1600" baseline="0">
                          <a:latin typeface="Century Gothic" panose="020B0502020202020204" pitchFamily="34" charset="0"/>
                        </a:rPr>
                        <a:t> </a:t>
                      </a:r>
                      <a:r>
                        <a:rPr lang="en-GB" sz="1600">
                          <a:latin typeface="Century Gothic" panose="020B0502020202020204" pitchFamily="34" charset="0"/>
                        </a:rPr>
                        <a:t>| losing</a:t>
                      </a:r>
                    </a:p>
                  </a:txBody>
                  <a:tcPr/>
                </a:tc>
                <a:extLst>
                  <a:ext uri="{0D108BD9-81ED-4DB2-BD59-A6C34878D82A}">
                    <a16:rowId xmlns:a16="http://schemas.microsoft.com/office/drawing/2014/main" val="69844628"/>
                  </a:ext>
                </a:extLst>
              </a:tr>
              <a:tr h="3155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err="1">
                          <a:solidFill>
                            <a:srgbClr val="000000"/>
                          </a:solidFill>
                          <a:effectLst/>
                          <a:latin typeface="Century Gothic" panose="020B0502020202020204" pitchFamily="34" charset="0"/>
                        </a:rPr>
                        <a:t>recoger</a:t>
                      </a:r>
                      <a:endParaRPr lang="en-GB" sz="1600" b="0" i="0" u="none" strike="noStrike">
                        <a:solidFill>
                          <a:srgbClr val="000000"/>
                        </a:solidFill>
                        <a:effectLst/>
                        <a:latin typeface="Century Gothic" panose="020B0502020202020204" pitchFamily="34" charset="0"/>
                      </a:endParaRPr>
                    </a:p>
                  </a:txBody>
                  <a:tcPr anchor="ctr"/>
                </a:tc>
                <a:tc>
                  <a:txBody>
                    <a:bodyPr/>
                    <a:lstStyle/>
                    <a:p>
                      <a:r>
                        <a:rPr lang="en-GB" sz="1600">
                          <a:latin typeface="Century Gothic" panose="020B0502020202020204" pitchFamily="34" charset="0"/>
                        </a:rPr>
                        <a:t>to pick up | picking up</a:t>
                      </a:r>
                    </a:p>
                  </a:txBody>
                  <a:tcPr/>
                </a:tc>
                <a:extLst>
                  <a:ext uri="{0D108BD9-81ED-4DB2-BD59-A6C34878D82A}">
                    <a16:rowId xmlns:a16="http://schemas.microsoft.com/office/drawing/2014/main" val="10003"/>
                  </a:ext>
                </a:extLst>
              </a:tr>
              <a:tr h="3489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a:solidFill>
                            <a:srgbClr val="000000"/>
                          </a:solidFill>
                          <a:effectLst/>
                          <a:latin typeface="Century Gothic" panose="020B0502020202020204" pitchFamily="34" charset="0"/>
                        </a:rPr>
                        <a:t>el </a:t>
                      </a:r>
                      <a:r>
                        <a:rPr lang="en-GB" sz="1600" b="0" i="0" u="none" strike="noStrike" err="1">
                          <a:solidFill>
                            <a:srgbClr val="000000"/>
                          </a:solidFill>
                          <a:effectLst/>
                          <a:latin typeface="Century Gothic" panose="020B0502020202020204" pitchFamily="34" charset="0"/>
                        </a:rPr>
                        <a:t>partido</a:t>
                      </a:r>
                      <a:endParaRPr lang="en-GB" sz="1600" b="0" i="0" u="none" strike="noStrike">
                        <a:solidFill>
                          <a:srgbClr val="000000"/>
                        </a:solidFill>
                        <a:effectLst/>
                        <a:latin typeface="Century Gothic" panose="020B0502020202020204" pitchFamily="34" charset="0"/>
                      </a:endParaRPr>
                    </a:p>
                  </a:txBody>
                  <a:tcPr anchor="ctr"/>
                </a:tc>
                <a:tc>
                  <a:txBody>
                    <a:bodyPr/>
                    <a:lstStyle/>
                    <a:p>
                      <a:r>
                        <a:rPr lang="en-GB" sz="1600">
                          <a:latin typeface="Century Gothic" panose="020B0502020202020204" pitchFamily="34" charset="0"/>
                        </a:rPr>
                        <a:t>match</a:t>
                      </a:r>
                    </a:p>
                  </a:txBody>
                  <a:tcPr/>
                </a:tc>
                <a:extLst>
                  <a:ext uri="{0D108BD9-81ED-4DB2-BD59-A6C34878D82A}">
                    <a16:rowId xmlns:a16="http://schemas.microsoft.com/office/drawing/2014/main" val="4030748604"/>
                  </a:ext>
                </a:extLst>
              </a:tr>
              <a:tr h="348969">
                <a:tc>
                  <a:txBody>
                    <a:bodyPr/>
                    <a:lstStyle/>
                    <a:p>
                      <a:r>
                        <a:rPr lang="en-GB" sz="1600">
                          <a:latin typeface="Century Gothic" panose="020B0502020202020204" pitchFamily="34" charset="0"/>
                        </a:rPr>
                        <a:t>el fútbol</a:t>
                      </a:r>
                    </a:p>
                  </a:txBody>
                  <a:tcPr anchor="ctr"/>
                </a:tc>
                <a:tc>
                  <a:txBody>
                    <a:bodyPr/>
                    <a:lstStyle/>
                    <a:p>
                      <a:r>
                        <a:rPr lang="en-GB" sz="1600">
                          <a:latin typeface="Century Gothic" panose="020B0502020202020204" pitchFamily="34" charset="0"/>
                        </a:rPr>
                        <a:t>football</a:t>
                      </a:r>
                    </a:p>
                  </a:txBody>
                  <a:tcPr/>
                </a:tc>
                <a:extLst>
                  <a:ext uri="{0D108BD9-81ED-4DB2-BD59-A6C34878D82A}">
                    <a16:rowId xmlns:a16="http://schemas.microsoft.com/office/drawing/2014/main" val="1195379053"/>
                  </a:ext>
                </a:extLst>
              </a:tr>
              <a:tr h="348969">
                <a:tc>
                  <a:txBody>
                    <a:bodyPr/>
                    <a:lstStyle/>
                    <a:p>
                      <a:r>
                        <a:rPr lang="en-GB" sz="1600">
                          <a:latin typeface="Century Gothic" panose="020B0502020202020204" pitchFamily="34" charset="0"/>
                        </a:rPr>
                        <a:t>la entrada</a:t>
                      </a:r>
                    </a:p>
                  </a:txBody>
                  <a:tcPr anchor="ctr"/>
                </a:tc>
                <a:tc>
                  <a:txBody>
                    <a:bodyPr/>
                    <a:lstStyle/>
                    <a:p>
                      <a:r>
                        <a:rPr lang="en-GB" sz="1600">
                          <a:latin typeface="Century Gothic" panose="020B0502020202020204" pitchFamily="34" charset="0"/>
                        </a:rPr>
                        <a:t>ticket (</a:t>
                      </a:r>
                      <a:r>
                        <a:rPr lang="en-GB" sz="1600" baseline="0">
                          <a:latin typeface="Century Gothic" panose="020B0502020202020204" pitchFamily="34" charset="0"/>
                        </a:rPr>
                        <a:t>event)</a:t>
                      </a:r>
                      <a:endParaRPr lang="en-GB" sz="1600">
                        <a:latin typeface="Century Gothic" panose="020B0502020202020204" pitchFamily="34" charset="0"/>
                      </a:endParaRPr>
                    </a:p>
                  </a:txBody>
                  <a:tcPr/>
                </a:tc>
                <a:extLst>
                  <a:ext uri="{0D108BD9-81ED-4DB2-BD59-A6C34878D82A}">
                    <a16:rowId xmlns:a16="http://schemas.microsoft.com/office/drawing/2014/main" val="2595289894"/>
                  </a:ext>
                </a:extLst>
              </a:tr>
              <a:tr h="348969">
                <a:tc>
                  <a:txBody>
                    <a:bodyPr/>
                    <a:lstStyle/>
                    <a:p>
                      <a:r>
                        <a:rPr lang="en-GB" sz="1600">
                          <a:latin typeface="Century Gothic" panose="020B0502020202020204" pitchFamily="34" charset="0"/>
                        </a:rPr>
                        <a:t>el </a:t>
                      </a:r>
                      <a:r>
                        <a:rPr lang="en-GB" sz="1600" err="1">
                          <a:latin typeface="Century Gothic" panose="020B0502020202020204" pitchFamily="34" charset="0"/>
                        </a:rPr>
                        <a:t>billete</a:t>
                      </a:r>
                      <a:endParaRPr lang="en-GB" sz="1600">
                        <a:latin typeface="Century Gothic" panose="020B0502020202020204" pitchFamily="34" charset="0"/>
                      </a:endParaRPr>
                    </a:p>
                  </a:txBody>
                  <a:tcPr anchor="ctr"/>
                </a:tc>
                <a:tc>
                  <a:txBody>
                    <a:bodyPr/>
                    <a:lstStyle/>
                    <a:p>
                      <a:r>
                        <a:rPr lang="en-GB" sz="1600">
                          <a:latin typeface="Century Gothic" panose="020B0502020202020204" pitchFamily="34" charset="0"/>
                        </a:rPr>
                        <a:t>ticket (transport)</a:t>
                      </a:r>
                    </a:p>
                  </a:txBody>
                  <a:tcPr/>
                </a:tc>
                <a:extLst>
                  <a:ext uri="{0D108BD9-81ED-4DB2-BD59-A6C34878D82A}">
                    <a16:rowId xmlns:a16="http://schemas.microsoft.com/office/drawing/2014/main" val="4004477533"/>
                  </a:ext>
                </a:extLst>
              </a:tr>
              <a:tr h="348969">
                <a:tc>
                  <a:txBody>
                    <a:bodyPr/>
                    <a:lstStyle/>
                    <a:p>
                      <a:r>
                        <a:rPr lang="en-GB" sz="1600">
                          <a:latin typeface="Century Gothic" panose="020B0502020202020204" pitchFamily="34" charset="0"/>
                        </a:rPr>
                        <a:t>el fin</a:t>
                      </a:r>
                    </a:p>
                  </a:txBody>
                  <a:tcPr anchor="ctr"/>
                </a:tc>
                <a:tc>
                  <a:txBody>
                    <a:bodyPr/>
                    <a:lstStyle/>
                    <a:p>
                      <a:r>
                        <a:rPr lang="en-GB" sz="1600">
                          <a:latin typeface="Century Gothic" panose="020B0502020202020204" pitchFamily="34" charset="0"/>
                        </a:rPr>
                        <a:t>end</a:t>
                      </a:r>
                    </a:p>
                  </a:txBody>
                  <a:tcPr/>
                </a:tc>
                <a:extLst>
                  <a:ext uri="{0D108BD9-81ED-4DB2-BD59-A6C34878D82A}">
                    <a16:rowId xmlns:a16="http://schemas.microsoft.com/office/drawing/2014/main" val="3652682421"/>
                  </a:ext>
                </a:extLst>
              </a:tr>
              <a:tr h="348969">
                <a:tc>
                  <a:txBody>
                    <a:bodyPr/>
                    <a:lstStyle/>
                    <a:p>
                      <a:r>
                        <a:rPr lang="en-GB" sz="1600">
                          <a:latin typeface="Century Gothic" panose="020B0502020202020204" pitchFamily="34" charset="0"/>
                        </a:rPr>
                        <a:t>la semana</a:t>
                      </a:r>
                    </a:p>
                  </a:txBody>
                  <a:tcPr anchor="ctr"/>
                </a:tc>
                <a:tc>
                  <a:txBody>
                    <a:bodyPr/>
                    <a:lstStyle/>
                    <a:p>
                      <a:r>
                        <a:rPr lang="en-GB" sz="1600">
                          <a:latin typeface="Century Gothic" panose="020B0502020202020204" pitchFamily="34" charset="0"/>
                        </a:rPr>
                        <a:t>week</a:t>
                      </a:r>
                    </a:p>
                  </a:txBody>
                  <a:tcPr/>
                </a:tc>
                <a:extLst>
                  <a:ext uri="{0D108BD9-81ED-4DB2-BD59-A6C34878D82A}">
                    <a16:rowId xmlns:a16="http://schemas.microsoft.com/office/drawing/2014/main" val="63695929"/>
                  </a:ext>
                </a:extLst>
              </a:tr>
              <a:tr h="348969">
                <a:tc>
                  <a:txBody>
                    <a:bodyPr/>
                    <a:lstStyle/>
                    <a:p>
                      <a:r>
                        <a:rPr lang="en-GB" sz="1600">
                          <a:latin typeface="Century Gothic" panose="020B0502020202020204" pitchFamily="34" charset="0"/>
                        </a:rPr>
                        <a:t>el </a:t>
                      </a:r>
                      <a:r>
                        <a:rPr lang="en-GB" sz="1600" err="1">
                          <a:latin typeface="Century Gothic" panose="020B0502020202020204" pitchFamily="34" charset="0"/>
                        </a:rPr>
                        <a:t>inglés</a:t>
                      </a:r>
                      <a:r>
                        <a:rPr lang="en-GB" sz="1600">
                          <a:latin typeface="Century Gothic" panose="020B0502020202020204" pitchFamily="34" charset="0"/>
                        </a:rPr>
                        <a:t>,</a:t>
                      </a:r>
                    </a:p>
                    <a:p>
                      <a:r>
                        <a:rPr lang="en-GB" sz="1600">
                          <a:latin typeface="Century Gothic" panose="020B0502020202020204" pitchFamily="34" charset="0"/>
                        </a:rPr>
                        <a:t>la </a:t>
                      </a:r>
                      <a:r>
                        <a:rPr lang="en-GB" sz="1600" err="1">
                          <a:latin typeface="Century Gothic" panose="020B0502020202020204" pitchFamily="34" charset="0"/>
                        </a:rPr>
                        <a:t>inglesa</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English person (m/f)</a:t>
                      </a:r>
                    </a:p>
                  </a:txBody>
                  <a:tcPr/>
                </a:tc>
                <a:extLst>
                  <a:ext uri="{0D108BD9-81ED-4DB2-BD59-A6C34878D82A}">
                    <a16:rowId xmlns:a16="http://schemas.microsoft.com/office/drawing/2014/main" val="3744294277"/>
                  </a:ext>
                </a:extLst>
              </a:tr>
              <a:tr h="348969">
                <a:tc>
                  <a:txBody>
                    <a:bodyPr/>
                    <a:lstStyle/>
                    <a:p>
                      <a:r>
                        <a:rPr lang="en-GB" sz="1600">
                          <a:latin typeface="Century Gothic" panose="020B0502020202020204" pitchFamily="34" charset="0"/>
                        </a:rPr>
                        <a:t>el </a:t>
                      </a:r>
                      <a:r>
                        <a:rPr lang="en-GB" sz="1600" err="1">
                          <a:latin typeface="Century Gothic" panose="020B0502020202020204" pitchFamily="34" charset="0"/>
                        </a:rPr>
                        <a:t>jugador</a:t>
                      </a:r>
                      <a:r>
                        <a:rPr lang="en-GB" sz="1600">
                          <a:latin typeface="Century Gothic" panose="020B0502020202020204" pitchFamily="34" charset="0"/>
                        </a:rPr>
                        <a:t>,</a:t>
                      </a:r>
                    </a:p>
                    <a:p>
                      <a:r>
                        <a:rPr lang="en-GB" sz="1600">
                          <a:latin typeface="Century Gothic" panose="020B0502020202020204" pitchFamily="34" charset="0"/>
                        </a:rPr>
                        <a:t>la</a:t>
                      </a:r>
                      <a:r>
                        <a:rPr lang="en-GB" sz="1600" baseline="0">
                          <a:latin typeface="Century Gothic" panose="020B0502020202020204" pitchFamily="34" charset="0"/>
                        </a:rPr>
                        <a:t> </a:t>
                      </a:r>
                      <a:r>
                        <a:rPr lang="en-GB" sz="1600" baseline="0" err="1">
                          <a:latin typeface="Century Gothic" panose="020B0502020202020204" pitchFamily="34" charset="0"/>
                        </a:rPr>
                        <a:t>jugadora</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player (m/f)</a:t>
                      </a:r>
                    </a:p>
                  </a:txBody>
                  <a:tcPr/>
                </a:tc>
                <a:extLst>
                  <a:ext uri="{0D108BD9-81ED-4DB2-BD59-A6C34878D82A}">
                    <a16:rowId xmlns:a16="http://schemas.microsoft.com/office/drawing/2014/main" val="1287382764"/>
                  </a:ext>
                </a:extLst>
              </a:tr>
              <a:tr h="348969">
                <a:tc>
                  <a:txBody>
                    <a:bodyPr/>
                    <a:lstStyle/>
                    <a:p>
                      <a:r>
                        <a:rPr lang="en-GB" sz="1600">
                          <a:latin typeface="Century Gothic" panose="020B0502020202020204" pitchFamily="34" charset="0"/>
                        </a:rPr>
                        <a:t>(a)</a:t>
                      </a:r>
                      <a:r>
                        <a:rPr lang="en-GB" sz="1600" baseline="0">
                          <a:latin typeface="Century Gothic" panose="020B0502020202020204" pitchFamily="34" charset="0"/>
                        </a:rPr>
                        <a:t> pie</a:t>
                      </a:r>
                      <a:endParaRPr lang="en-GB" sz="1600">
                        <a:latin typeface="Century Gothic" panose="020B0502020202020204" pitchFamily="34" charset="0"/>
                      </a:endParaRPr>
                    </a:p>
                  </a:txBody>
                  <a:tcPr/>
                </a:tc>
                <a:tc>
                  <a:txBody>
                    <a:bodyPr/>
                    <a:lstStyle/>
                    <a:p>
                      <a:r>
                        <a:rPr lang="en-GB" sz="1600">
                          <a:latin typeface="Century Gothic" panose="020B0502020202020204" pitchFamily="34" charset="0"/>
                        </a:rPr>
                        <a:t>(on) foot</a:t>
                      </a:r>
                    </a:p>
                  </a:txBody>
                  <a:tcPr/>
                </a:tc>
                <a:extLst>
                  <a:ext uri="{0D108BD9-81ED-4DB2-BD59-A6C34878D82A}">
                    <a16:rowId xmlns:a16="http://schemas.microsoft.com/office/drawing/2014/main" val="722103998"/>
                  </a:ext>
                </a:extLst>
              </a:tr>
              <a:tr h="348969">
                <a:tc>
                  <a:txBody>
                    <a:bodyPr/>
                    <a:lstStyle/>
                    <a:p>
                      <a:r>
                        <a:rPr lang="en-GB" sz="1600" err="1">
                          <a:latin typeface="Century Gothic" panose="020B0502020202020204" pitchFamily="34" charset="0"/>
                        </a:rPr>
                        <a:t>pues</a:t>
                      </a:r>
                      <a:endParaRPr lang="en-GB" sz="1600">
                        <a:latin typeface="Century Gothic" panose="020B0502020202020204" pitchFamily="34" charset="0"/>
                      </a:endParaRPr>
                    </a:p>
                  </a:txBody>
                  <a:tcPr anchor="ctr"/>
                </a:tc>
                <a:tc>
                  <a:txBody>
                    <a:bodyPr/>
                    <a:lstStyle/>
                    <a:p>
                      <a:r>
                        <a:rPr lang="en-GB" sz="1600">
                          <a:latin typeface="Century Gothic" panose="020B0502020202020204" pitchFamily="34" charset="0"/>
                        </a:rPr>
                        <a:t>well</a:t>
                      </a:r>
                    </a:p>
                  </a:txBody>
                  <a:tcPr/>
                </a:tc>
                <a:extLst>
                  <a:ext uri="{0D108BD9-81ED-4DB2-BD59-A6C34878D82A}">
                    <a16:rowId xmlns:a16="http://schemas.microsoft.com/office/drawing/2014/main" val="1691380108"/>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066355886"/>
              </p:ext>
            </p:extLst>
          </p:nvPr>
        </p:nvGraphicFramePr>
        <p:xfrm>
          <a:off x="-153001" y="1115612"/>
          <a:ext cx="1068052" cy="2417569"/>
        </p:xfrm>
        <a:graphic>
          <a:graphicData uri="http://schemas.openxmlformats.org/drawingml/2006/table">
            <a:tbl>
              <a:tblPr firstRow="1" bandRow="1">
                <a:tableStyleId>{5940675A-B579-460E-94D1-54222C63F5DA}</a:tableStyleId>
              </a:tblPr>
              <a:tblGrid>
                <a:gridCol w="1068052">
                  <a:extLst>
                    <a:ext uri="{9D8B030D-6E8A-4147-A177-3AD203B41FA5}">
                      <a16:colId xmlns:a16="http://schemas.microsoft.com/office/drawing/2014/main" val="20000"/>
                    </a:ext>
                  </a:extLst>
                </a:gridCol>
              </a:tblGrid>
              <a:tr h="345367">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45367">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45367">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5367">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45367">
                <a:tc>
                  <a:txBody>
                    <a:bodyPr/>
                    <a:lstStyle/>
                    <a:p>
                      <a:pPr algn="ctr"/>
                      <a:r>
                        <a:rPr lang="en-GB" sz="14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45367">
                <a:tc>
                  <a:txBody>
                    <a:bodyPr/>
                    <a:lstStyle/>
                    <a:p>
                      <a:pPr algn="ctr"/>
                      <a:r>
                        <a:rPr lang="en-GB" sz="14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45367">
                <a:tc>
                  <a:txBody>
                    <a:bodyPr/>
                    <a:lstStyle/>
                    <a:p>
                      <a:pPr algn="ctr"/>
                      <a:r>
                        <a:rPr lang="en-GB" sz="14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315307830"/>
              </p:ext>
            </p:extLst>
          </p:nvPr>
        </p:nvGraphicFramePr>
        <p:xfrm>
          <a:off x="46212" y="3581237"/>
          <a:ext cx="669626" cy="2855025"/>
        </p:xfrm>
        <a:graphic>
          <a:graphicData uri="http://schemas.openxmlformats.org/drawingml/2006/table">
            <a:tbl>
              <a:tblPr firstRow="1" bandRow="1">
                <a:tableStyleId>{5940675A-B579-460E-94D1-54222C63F5DA}</a:tableStyleId>
              </a:tblPr>
              <a:tblGrid>
                <a:gridCol w="669626">
                  <a:extLst>
                    <a:ext uri="{9D8B030D-6E8A-4147-A177-3AD203B41FA5}">
                      <a16:colId xmlns:a16="http://schemas.microsoft.com/office/drawing/2014/main" val="3184635506"/>
                    </a:ext>
                  </a:extLst>
                </a:gridCol>
              </a:tblGrid>
              <a:tr h="328769">
                <a:tc>
                  <a:txBody>
                    <a:bodyPr/>
                    <a:lstStyle/>
                    <a:p>
                      <a:pPr algn="ctr"/>
                      <a:r>
                        <a:rPr lang="en-GB" sz="14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14931505"/>
                  </a:ext>
                </a:extLst>
              </a:tr>
              <a:tr h="366495">
                <a:tc>
                  <a:txBody>
                    <a:bodyPr/>
                    <a:lstStyle/>
                    <a:p>
                      <a:pPr algn="ctr"/>
                      <a:r>
                        <a:rPr lang="en-GB" sz="14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16443738"/>
                  </a:ext>
                </a:extLst>
              </a:tr>
              <a:tr h="366495">
                <a:tc>
                  <a:txBody>
                    <a:bodyPr/>
                    <a:lstStyle/>
                    <a:p>
                      <a:pPr algn="ctr"/>
                      <a:r>
                        <a:rPr lang="en-GB" sz="14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84102997"/>
                  </a:ext>
                </a:extLst>
              </a:tr>
              <a:tr h="494284">
                <a:tc>
                  <a:txBody>
                    <a:bodyPr/>
                    <a:lstStyle/>
                    <a:p>
                      <a:pPr algn="ctr"/>
                      <a:r>
                        <a:rPr lang="en-GB" sz="1400" i="1">
                          <a:latin typeface="Century Gothic" panose="020B0502020202020204" pitchFamily="34" charset="0"/>
                        </a:rPr>
                        <a:t>nm/f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43620661"/>
                  </a:ext>
                </a:extLst>
              </a:tr>
              <a:tr h="565992">
                <a:tc>
                  <a:txBody>
                    <a:bodyPr/>
                    <a:lstStyle/>
                    <a:p>
                      <a:pPr algn="ctr"/>
                      <a:r>
                        <a:rPr lang="en-GB" sz="1400" i="1">
                          <a:latin typeface="Century Gothic" panose="020B0502020202020204" pitchFamily="34" charset="0"/>
                        </a:rPr>
                        <a:t>nm/f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92636495"/>
                  </a:ext>
                </a:extLst>
              </a:tr>
              <a:tr h="366495">
                <a:tc>
                  <a:txBody>
                    <a:bodyPr/>
                    <a:lstStyle/>
                    <a:p>
                      <a:pPr algn="ctr"/>
                      <a:r>
                        <a:rPr lang="en-GB" sz="14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70775621"/>
                  </a:ext>
                </a:extLst>
              </a:tr>
              <a:tr h="366495">
                <a:tc>
                  <a:txBody>
                    <a:bodyPr/>
                    <a:lstStyle/>
                    <a:p>
                      <a:pPr algn="ctr"/>
                      <a:r>
                        <a:rPr lang="en-GB" sz="1400" i="1" err="1">
                          <a:latin typeface="Century Gothic" panose="020B0502020202020204" pitchFamily="34" charset="0"/>
                        </a:rPr>
                        <a:t>conj</a:t>
                      </a:r>
                      <a:endParaRPr lang="en-GB" sz="14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42264960"/>
                  </a:ext>
                </a:extLst>
              </a:tr>
            </a:tbl>
          </a:graphicData>
        </a:graphic>
      </p:graphicFrame>
      <p:sp>
        <p:nvSpPr>
          <p:cNvPr id="8" name="Rectangle 7">
            <a:extLst>
              <a:ext uri="{FF2B5EF4-FFF2-40B4-BE49-F238E27FC236}">
                <a16:creationId xmlns:a16="http://schemas.microsoft.com/office/drawing/2014/main" id="{62EBD834-1E2D-44FA-960B-D5E01CB2C65F}"/>
              </a:ext>
            </a:extLst>
          </p:cNvPr>
          <p:cNvSpPr/>
          <p:nvPr/>
        </p:nvSpPr>
        <p:spPr>
          <a:xfrm>
            <a:off x="139163" y="216621"/>
            <a:ext cx="4513973" cy="652041"/>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2" name="Title 1"/>
          <p:cNvSpPr>
            <a:spLocks noGrp="1"/>
          </p:cNvSpPr>
          <p:nvPr>
            <p:ph type="title"/>
          </p:nvPr>
        </p:nvSpPr>
        <p:spPr>
          <a:xfrm>
            <a:off x="116632" y="155092"/>
            <a:ext cx="4536504" cy="775097"/>
          </a:xfrm>
        </p:spPr>
        <p:txBody>
          <a:bodyPr/>
          <a:lstStyle/>
          <a:p>
            <a:pPr algn="l"/>
            <a:r>
              <a:rPr lang="en-GB" sz="2000" b="1">
                <a:solidFill>
                  <a:schemeClr val="bg1"/>
                </a:solidFill>
                <a:latin typeface="Century Gothic" panose="020B0502020202020204" pitchFamily="34" charset="0"/>
              </a:rPr>
              <a:t>Describing events in the present and past (Free time activities)</a:t>
            </a:r>
            <a:endParaRPr lang="en-GB" sz="2000">
              <a:solidFill>
                <a:schemeClr val="bg1"/>
              </a:solidFill>
            </a:endParaRPr>
          </a:p>
        </p:txBody>
      </p:sp>
      <p:sp>
        <p:nvSpPr>
          <p:cNvPr id="10" name="Rounded Rectangular Callout 9"/>
          <p:cNvSpPr/>
          <p:nvPr/>
        </p:nvSpPr>
        <p:spPr>
          <a:xfrm>
            <a:off x="2672141" y="6857339"/>
            <a:ext cx="3014623" cy="1048022"/>
          </a:xfrm>
          <a:prstGeom prst="wedgeRoundRectCallout">
            <a:avLst>
              <a:gd name="adj1" fmla="val -46927"/>
              <a:gd name="adj2" fmla="val -83211"/>
              <a:gd name="adj3" fmla="val 16667"/>
            </a:avLst>
          </a:prstGeom>
          <a:solidFill>
            <a:srgbClr val="FAEDCC"/>
          </a:solidFill>
          <a:ln w="28575"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kern="0">
                <a:solidFill>
                  <a:schemeClr val="tx1">
                    <a:lumMod val="95000"/>
                    <a:lumOff val="5000"/>
                  </a:schemeClr>
                </a:solidFill>
                <a:latin typeface="Century Gothic" panose="020B0502020202020204" pitchFamily="34" charset="0"/>
              </a:rPr>
              <a:t>‘</a:t>
            </a:r>
            <a:r>
              <a:rPr lang="en-GB" sz="1600" kern="0" err="1">
                <a:solidFill>
                  <a:schemeClr val="tx1">
                    <a:lumMod val="95000"/>
                    <a:lumOff val="5000"/>
                  </a:schemeClr>
                </a:solidFill>
                <a:latin typeface="Century Gothic" panose="020B0502020202020204" pitchFamily="34" charset="0"/>
              </a:rPr>
              <a:t>Pues</a:t>
            </a:r>
            <a:r>
              <a:rPr lang="en-GB" sz="1600" kern="0">
                <a:solidFill>
                  <a:schemeClr val="tx1">
                    <a:lumMod val="95000"/>
                    <a:lumOff val="5000"/>
                  </a:schemeClr>
                </a:solidFill>
                <a:latin typeface="Century Gothic" panose="020B0502020202020204" pitchFamily="34" charset="0"/>
              </a:rPr>
              <a:t>’ is often used when people are thinking about what to say! </a:t>
            </a:r>
            <a:r>
              <a:rPr lang="en-GB" sz="1600" b="1" kern="0">
                <a:solidFill>
                  <a:schemeClr val="tx1">
                    <a:lumMod val="95000"/>
                    <a:lumOff val="5000"/>
                  </a:schemeClr>
                </a:solidFill>
                <a:latin typeface="Century Gothic" panose="020B0502020202020204" pitchFamily="34" charset="0"/>
              </a:rPr>
              <a:t>“Well…”</a:t>
            </a:r>
          </a:p>
        </p:txBody>
      </p:sp>
      <p:sp>
        <p:nvSpPr>
          <p:cNvPr id="11"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170138" y="8700262"/>
            <a:ext cx="1600200" cy="635000"/>
          </a:xfrm>
        </p:spPr>
        <p:txBody>
          <a:bodyPr/>
          <a:lstStyle/>
          <a:p>
            <a:r>
              <a:rPr lang="en-GB" altLang="en-US" b="1">
                <a:latin typeface="Century Gothic" panose="020B0502020202020204" pitchFamily="34" charset="0"/>
              </a:rPr>
              <a:t>21</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80" y="6689540"/>
            <a:ext cx="1243205" cy="1243205"/>
          </a:xfrm>
          <a:prstGeom prst="rect">
            <a:avLst/>
          </a:prstGeom>
        </p:spPr>
      </p:pic>
      <p:sp>
        <p:nvSpPr>
          <p:cNvPr id="13" name="Rectangle 12">
            <a:extLst>
              <a:ext uri="{FF2B5EF4-FFF2-40B4-BE49-F238E27FC236}">
                <a16:creationId xmlns:a16="http://schemas.microsoft.com/office/drawing/2014/main" id="{187D3DE4-1B8E-4EF9-A0F4-FAE19AE97A2E}"/>
              </a:ext>
            </a:extLst>
          </p:cNvPr>
          <p:cNvSpPr/>
          <p:nvPr/>
        </p:nvSpPr>
        <p:spPr>
          <a:xfrm>
            <a:off x="5053978" y="146801"/>
            <a:ext cx="1637443" cy="43691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rgbClr val="000000"/>
                </a:solidFill>
                <a:latin typeface="Century Gothic" panose="020B0502020202020204" pitchFamily="34" charset="0"/>
              </a:rPr>
              <a:t>Vocabulario</a:t>
            </a:r>
            <a:endParaRPr lang="en-GB">
              <a:solidFill>
                <a:srgbClr val="000000"/>
              </a:solidFill>
              <a:latin typeface="Century Gothic" panose="020B0502020202020204" pitchFamily="34" charset="0"/>
            </a:endParaRPr>
          </a:p>
        </p:txBody>
      </p:sp>
    </p:spTree>
    <p:extLst>
      <p:ext uri="{BB962C8B-B14F-4D97-AF65-F5344CB8AC3E}">
        <p14:creationId xmlns:p14="http://schemas.microsoft.com/office/powerpoint/2010/main" val="571437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5" name="Rectangle 4"/>
          <p:cNvSpPr/>
          <p:nvPr/>
        </p:nvSpPr>
        <p:spPr>
          <a:xfrm>
            <a:off x="119990" y="650960"/>
            <a:ext cx="2047355" cy="369332"/>
          </a:xfrm>
          <a:prstGeom prst="rect">
            <a:avLst/>
          </a:prstGeom>
        </p:spPr>
        <p:txBody>
          <a:bodyPr wrap="none">
            <a:spAutoFit/>
          </a:bodyPr>
          <a:lstStyle/>
          <a:p>
            <a:pPr lvl="0"/>
            <a:r>
              <a:rPr lang="en-GB" b="1">
                <a:solidFill>
                  <a:srgbClr val="000000"/>
                </a:solidFill>
                <a:latin typeface="Century Gothic" panose="020B0502020202020204" pitchFamily="34" charset="0"/>
              </a:rPr>
              <a:t>‘</a:t>
            </a:r>
            <a:r>
              <a:rPr lang="en-GB" b="1" err="1">
                <a:solidFill>
                  <a:srgbClr val="000000"/>
                </a:solidFill>
                <a:latin typeface="Century Gothic" panose="020B0502020202020204" pitchFamily="34" charset="0"/>
              </a:rPr>
              <a:t>Tener</a:t>
            </a:r>
            <a:r>
              <a:rPr lang="en-GB" b="1">
                <a:solidFill>
                  <a:srgbClr val="000000"/>
                </a:solidFill>
                <a:latin typeface="Century Gothic" panose="020B0502020202020204" pitchFamily="34" charset="0"/>
              </a:rPr>
              <a:t>’ [revisited]</a:t>
            </a:r>
          </a:p>
        </p:txBody>
      </p:sp>
      <p:sp>
        <p:nvSpPr>
          <p:cNvPr id="6" name="TextBox 5"/>
          <p:cNvSpPr txBox="1"/>
          <p:nvPr/>
        </p:nvSpPr>
        <p:spPr>
          <a:xfrm>
            <a:off x="125863" y="1029932"/>
            <a:ext cx="11417105" cy="338554"/>
          </a:xfrm>
          <a:prstGeom prst="rect">
            <a:avLst/>
          </a:prstGeom>
          <a:noFill/>
        </p:spPr>
        <p:txBody>
          <a:bodyPr wrap="square" rtlCol="0">
            <a:spAutoFit/>
          </a:bodyPr>
          <a:lstStyle/>
          <a:p>
            <a:pPr fontAlgn="auto">
              <a:spcBef>
                <a:spcPts val="0"/>
              </a:spcBef>
              <a:spcAft>
                <a:spcPts val="0"/>
              </a:spcAft>
            </a:pPr>
            <a:r>
              <a:rPr lang="en-GB" sz="1600">
                <a:latin typeface="Century Gothic" panose="020B0502020202020204" pitchFamily="34" charset="0"/>
              </a:rPr>
              <a:t>As you know, the verb </a:t>
            </a:r>
            <a:r>
              <a:rPr lang="en-GB" sz="1600" b="1">
                <a:latin typeface="Century Gothic" panose="020B0502020202020204" pitchFamily="34" charset="0"/>
              </a:rPr>
              <a:t>tener </a:t>
            </a:r>
            <a:r>
              <a:rPr lang="en-GB" sz="1600">
                <a:latin typeface="Century Gothic" panose="020B0502020202020204" pitchFamily="34" charset="0"/>
              </a:rPr>
              <a:t>means ‘</a:t>
            </a:r>
            <a:r>
              <a:rPr lang="en-GB" sz="1600" b="1">
                <a:latin typeface="Century Gothic" panose="020B0502020202020204" pitchFamily="34" charset="0"/>
              </a:rPr>
              <a:t>to have / having</a:t>
            </a:r>
            <a:r>
              <a:rPr lang="en-GB" sz="1600">
                <a:latin typeface="Century Gothic" panose="020B0502020202020204" pitchFamily="34" charset="0"/>
              </a:rPr>
              <a:t>’.</a:t>
            </a:r>
            <a:endParaRPr lang="en-GB" sz="1600" i="1">
              <a:latin typeface="Century Gothic" panose="020B0502020202020204" pitchFamily="34" charset="0"/>
            </a:endParaRPr>
          </a:p>
        </p:txBody>
      </p:sp>
      <p:sp>
        <p:nvSpPr>
          <p:cNvPr id="12" name="TextBox 11"/>
          <p:cNvSpPr txBox="1"/>
          <p:nvPr/>
        </p:nvSpPr>
        <p:spPr>
          <a:xfrm>
            <a:off x="119990" y="2534432"/>
            <a:ext cx="3669050" cy="387798"/>
          </a:xfrm>
          <a:prstGeom prst="rect">
            <a:avLst/>
          </a:prstGeom>
          <a:noFill/>
        </p:spPr>
        <p:txBody>
          <a:bodyPr wrap="square" rtlCol="0">
            <a:spAutoFit/>
          </a:bodyPr>
          <a:lstStyle/>
          <a:p>
            <a:pPr fontAlgn="auto">
              <a:lnSpc>
                <a:spcPct val="120000"/>
              </a:lnSpc>
              <a:spcBef>
                <a:spcPts val="0"/>
              </a:spcBef>
              <a:spcAft>
                <a:spcPts val="0"/>
              </a:spcAft>
            </a:pPr>
            <a:r>
              <a:rPr lang="en-GB" sz="1600" i="1">
                <a:latin typeface="Century Gothic" panose="020B0502020202020204" pitchFamily="34" charset="0"/>
              </a:rPr>
              <a:t>I have a dog, but you have a cat.</a:t>
            </a:r>
          </a:p>
        </p:txBody>
      </p:sp>
      <p:sp>
        <p:nvSpPr>
          <p:cNvPr id="13" name="TextBox 12"/>
          <p:cNvSpPr txBox="1"/>
          <p:nvPr/>
        </p:nvSpPr>
        <p:spPr>
          <a:xfrm>
            <a:off x="119990" y="2156684"/>
            <a:ext cx="4317123" cy="387798"/>
          </a:xfrm>
          <a:prstGeom prst="rect">
            <a:avLst/>
          </a:prstGeom>
          <a:noFill/>
        </p:spPr>
        <p:txBody>
          <a:bodyPr wrap="square" rtlCol="0">
            <a:spAutoFit/>
          </a:bodyPr>
          <a:lstStyle/>
          <a:p>
            <a:pPr fontAlgn="auto">
              <a:lnSpc>
                <a:spcPct val="120000"/>
              </a:lnSpc>
              <a:spcBef>
                <a:spcPts val="600"/>
              </a:spcBef>
              <a:spcAft>
                <a:spcPts val="0"/>
              </a:spcAft>
            </a:pPr>
            <a:r>
              <a:rPr lang="en-GB" sz="1600" b="1" i="1" err="1">
                <a:latin typeface="Century Gothic" panose="020B0502020202020204" pitchFamily="34" charset="0"/>
              </a:rPr>
              <a:t>Yo</a:t>
            </a:r>
            <a:r>
              <a:rPr lang="en-GB" sz="1600" b="1" i="1">
                <a:latin typeface="Century Gothic" panose="020B0502020202020204" pitchFamily="34" charset="0"/>
              </a:rPr>
              <a:t> </a:t>
            </a:r>
            <a:r>
              <a:rPr lang="en-GB" sz="1600" err="1">
                <a:latin typeface="Century Gothic" panose="020B0502020202020204" pitchFamily="34" charset="0"/>
              </a:rPr>
              <a:t>tengo</a:t>
            </a:r>
            <a:r>
              <a:rPr lang="en-GB" sz="1600">
                <a:latin typeface="Century Gothic" panose="020B0502020202020204" pitchFamily="34" charset="0"/>
              </a:rPr>
              <a:t> un </a:t>
            </a:r>
            <a:r>
              <a:rPr lang="en-GB" sz="1600" err="1">
                <a:latin typeface="Century Gothic" panose="020B0502020202020204" pitchFamily="34" charset="0"/>
              </a:rPr>
              <a:t>perro</a:t>
            </a:r>
            <a:r>
              <a:rPr lang="en-GB" sz="1600">
                <a:latin typeface="Century Gothic" panose="020B0502020202020204" pitchFamily="34" charset="0"/>
              </a:rPr>
              <a:t>, </a:t>
            </a:r>
            <a:r>
              <a:rPr lang="en-GB" sz="1600" err="1">
                <a:latin typeface="Century Gothic" panose="020B0502020202020204" pitchFamily="34" charset="0"/>
              </a:rPr>
              <a:t>pero</a:t>
            </a:r>
            <a:r>
              <a:rPr lang="en-GB" sz="1600">
                <a:latin typeface="Century Gothic" panose="020B0502020202020204" pitchFamily="34" charset="0"/>
              </a:rPr>
              <a:t> </a:t>
            </a:r>
            <a:r>
              <a:rPr lang="en-GB" sz="1600" b="1" err="1">
                <a:latin typeface="Century Gothic" panose="020B0502020202020204" pitchFamily="34" charset="0"/>
              </a:rPr>
              <a:t>tú</a:t>
            </a:r>
            <a:r>
              <a:rPr lang="en-GB" sz="1600">
                <a:latin typeface="Century Gothic" panose="020B0502020202020204" pitchFamily="34" charset="0"/>
              </a:rPr>
              <a:t> </a:t>
            </a:r>
            <a:r>
              <a:rPr lang="en-GB" sz="1600" err="1">
                <a:latin typeface="Century Gothic" panose="020B0502020202020204" pitchFamily="34" charset="0"/>
              </a:rPr>
              <a:t>tienes</a:t>
            </a:r>
            <a:r>
              <a:rPr lang="en-GB" sz="1600">
                <a:latin typeface="Century Gothic" panose="020B0502020202020204" pitchFamily="34" charset="0"/>
              </a:rPr>
              <a:t> un </a:t>
            </a:r>
            <a:r>
              <a:rPr lang="en-GB" sz="1600" err="1">
                <a:latin typeface="Century Gothic" panose="020B0502020202020204" pitchFamily="34" charset="0"/>
              </a:rPr>
              <a:t>gato</a:t>
            </a:r>
            <a:r>
              <a:rPr lang="en-GB" sz="1600">
                <a:latin typeface="Century Gothic" panose="020B0502020202020204" pitchFamily="34" charset="0"/>
              </a:rPr>
              <a:t>.</a:t>
            </a:r>
            <a:endParaRPr lang="en-GB" sz="1600" b="1" i="1">
              <a:latin typeface="Century Gothic" panose="020B0502020202020204" pitchFamily="34" charset="0"/>
            </a:endParaRPr>
          </a:p>
        </p:txBody>
      </p:sp>
      <p:sp>
        <p:nvSpPr>
          <p:cNvPr id="17" name="Rectangle 16"/>
          <p:cNvSpPr/>
          <p:nvPr/>
        </p:nvSpPr>
        <p:spPr>
          <a:xfrm>
            <a:off x="115851" y="3665130"/>
            <a:ext cx="3539752" cy="369332"/>
          </a:xfrm>
          <a:prstGeom prst="rect">
            <a:avLst/>
          </a:prstGeom>
        </p:spPr>
        <p:txBody>
          <a:bodyPr wrap="none">
            <a:spAutoFit/>
          </a:bodyPr>
          <a:lstStyle/>
          <a:p>
            <a:pPr lvl="0"/>
            <a:r>
              <a:rPr lang="en-GB" b="1">
                <a:solidFill>
                  <a:srgbClr val="000000"/>
                </a:solidFill>
                <a:latin typeface="Century Gothic" panose="020B0502020202020204" pitchFamily="34" charset="0"/>
              </a:rPr>
              <a:t>Idiomatic uses of tener + noun</a:t>
            </a:r>
          </a:p>
        </p:txBody>
      </p:sp>
      <p:sp>
        <p:nvSpPr>
          <p:cNvPr id="19" name="TextBox 18"/>
          <p:cNvSpPr txBox="1"/>
          <p:nvPr/>
        </p:nvSpPr>
        <p:spPr>
          <a:xfrm>
            <a:off x="135579" y="4156732"/>
            <a:ext cx="5554070" cy="683264"/>
          </a:xfrm>
          <a:prstGeom prst="rect">
            <a:avLst/>
          </a:prstGeom>
          <a:noFill/>
        </p:spPr>
        <p:txBody>
          <a:bodyPr wrap="square" rtlCol="0">
            <a:spAutoFit/>
          </a:bodyPr>
          <a:lstStyle/>
          <a:p>
            <a:pPr>
              <a:lnSpc>
                <a:spcPct val="120000"/>
              </a:lnSpc>
            </a:pPr>
            <a:r>
              <a:rPr lang="en-GB" sz="1600">
                <a:latin typeface="Century Gothic" panose="020B0502020202020204" pitchFamily="34" charset="0"/>
              </a:rPr>
              <a:t>To say </a:t>
            </a:r>
            <a:r>
              <a:rPr lang="en-GB" sz="1600" b="1">
                <a:latin typeface="Century Gothic" panose="020B0502020202020204" pitchFamily="34" charset="0"/>
              </a:rPr>
              <a:t>‘to be </a:t>
            </a:r>
            <a:r>
              <a:rPr lang="en-GB" sz="1600">
                <a:latin typeface="Century Gothic" panose="020B0502020202020204" pitchFamily="34" charset="0"/>
              </a:rPr>
              <a:t>lucky’ and ‘</a:t>
            </a:r>
            <a:r>
              <a:rPr lang="en-GB" sz="1600" b="1">
                <a:latin typeface="Century Gothic" panose="020B0502020202020204" pitchFamily="34" charset="0"/>
              </a:rPr>
              <a:t>to be</a:t>
            </a:r>
            <a:r>
              <a:rPr lang="en-GB" sz="1600">
                <a:latin typeface="Century Gothic" panose="020B0502020202020204" pitchFamily="34" charset="0"/>
              </a:rPr>
              <a:t> scared in Spanish, use </a:t>
            </a:r>
            <a:r>
              <a:rPr lang="en-GB" sz="1600" b="1">
                <a:latin typeface="Century Gothic" panose="020B0502020202020204" pitchFamily="34" charset="0"/>
              </a:rPr>
              <a:t>tener (to have) + noun</a:t>
            </a:r>
            <a:r>
              <a:rPr lang="en-GB" sz="1600">
                <a:latin typeface="Century Gothic" panose="020B0502020202020204" pitchFamily="34" charset="0"/>
              </a:rPr>
              <a:t>.</a:t>
            </a:r>
            <a:endParaRPr lang="en-GB" sz="1600" b="1">
              <a:latin typeface="Century Gothic" panose="020B0502020202020204" pitchFamily="34" charset="0"/>
            </a:endParaRPr>
          </a:p>
        </p:txBody>
      </p:sp>
      <p:sp>
        <p:nvSpPr>
          <p:cNvPr id="21" name="TextBox 20"/>
          <p:cNvSpPr txBox="1"/>
          <p:nvPr/>
        </p:nvSpPr>
        <p:spPr>
          <a:xfrm>
            <a:off x="135579" y="5180257"/>
            <a:ext cx="5978219" cy="359329"/>
          </a:xfrm>
          <a:prstGeom prst="rect">
            <a:avLst/>
          </a:prstGeom>
          <a:noFill/>
        </p:spPr>
        <p:txBody>
          <a:bodyPr wrap="square" rtlCol="0">
            <a:spAutoFit/>
          </a:bodyPr>
          <a:lstStyle/>
          <a:p>
            <a:pPr>
              <a:lnSpc>
                <a:spcPct val="120000"/>
              </a:lnSpc>
            </a:pPr>
            <a:r>
              <a:rPr lang="en-GB" sz="1600">
                <a:latin typeface="Century Gothic" panose="020B0502020202020204" pitchFamily="34" charset="0"/>
              </a:rPr>
              <a:t>Here are some examples:</a:t>
            </a:r>
          </a:p>
        </p:txBody>
      </p:sp>
      <p:sp>
        <p:nvSpPr>
          <p:cNvPr id="23" name="TextBox 22"/>
          <p:cNvSpPr txBox="1"/>
          <p:nvPr/>
        </p:nvSpPr>
        <p:spPr>
          <a:xfrm>
            <a:off x="127644" y="4841703"/>
            <a:ext cx="5771345" cy="338554"/>
          </a:xfrm>
          <a:prstGeom prst="rect">
            <a:avLst/>
          </a:prstGeom>
          <a:noFill/>
        </p:spPr>
        <p:txBody>
          <a:bodyPr wrap="square" rtlCol="0">
            <a:spAutoFit/>
          </a:bodyPr>
          <a:lstStyle/>
          <a:p>
            <a:r>
              <a:rPr lang="en-GB" sz="1600">
                <a:latin typeface="Century Gothic" panose="020B0502020202020204" pitchFamily="34" charset="0"/>
              </a:rPr>
              <a:t>This is different from English. We use ‘to be’ + adjective</a:t>
            </a:r>
            <a:endParaRPr lang="en-GB" sz="1600" b="1">
              <a:latin typeface="Century Gothic" panose="020B0502020202020204" pitchFamily="34" charset="0"/>
            </a:endParaRPr>
          </a:p>
        </p:txBody>
      </p:sp>
      <p:sp>
        <p:nvSpPr>
          <p:cNvPr id="24" name="TextBox 23"/>
          <p:cNvSpPr txBox="1"/>
          <p:nvPr/>
        </p:nvSpPr>
        <p:spPr>
          <a:xfrm>
            <a:off x="1943909" y="5525136"/>
            <a:ext cx="4191306" cy="387798"/>
          </a:xfrm>
          <a:prstGeom prst="rect">
            <a:avLst/>
          </a:prstGeom>
          <a:noFill/>
        </p:spPr>
        <p:txBody>
          <a:bodyPr wrap="square" rtlCol="0">
            <a:spAutoFit/>
          </a:bodyPr>
          <a:lstStyle/>
          <a:p>
            <a:pPr>
              <a:lnSpc>
                <a:spcPct val="120000"/>
              </a:lnSpc>
            </a:pPr>
            <a:r>
              <a:rPr lang="en-GB" sz="1600" i="1">
                <a:latin typeface="Century Gothic" panose="020B0502020202020204" pitchFamily="34" charset="0"/>
              </a:rPr>
              <a:t>I am lucky. </a:t>
            </a:r>
            <a:r>
              <a:rPr lang="en-GB" sz="1600" kern="0">
                <a:latin typeface="Century Gothic" panose="020B0502020202020204" pitchFamily="34" charset="0"/>
                <a:cs typeface="Arial"/>
                <a:sym typeface="Wingdings" panose="05000000000000000000" pitchFamily="2" charset="2"/>
              </a:rPr>
              <a:t>(literally, ‘I have luck’)</a:t>
            </a:r>
            <a:endParaRPr lang="en-GB" sz="1600" i="1">
              <a:latin typeface="Century Gothic" panose="020B0502020202020204" pitchFamily="34" charset="0"/>
            </a:endParaRPr>
          </a:p>
        </p:txBody>
      </p:sp>
      <p:sp>
        <p:nvSpPr>
          <p:cNvPr id="25" name="TextBox 24"/>
          <p:cNvSpPr txBox="1"/>
          <p:nvPr/>
        </p:nvSpPr>
        <p:spPr>
          <a:xfrm>
            <a:off x="142877" y="5535840"/>
            <a:ext cx="1693316" cy="387798"/>
          </a:xfrm>
          <a:prstGeom prst="rect">
            <a:avLst/>
          </a:prstGeom>
          <a:noFill/>
        </p:spPr>
        <p:txBody>
          <a:bodyPr wrap="square" rtlCol="0">
            <a:spAutoFit/>
          </a:bodyPr>
          <a:lstStyle/>
          <a:p>
            <a:pPr>
              <a:lnSpc>
                <a:spcPct val="120000"/>
              </a:lnSpc>
              <a:spcBef>
                <a:spcPts val="600"/>
              </a:spcBef>
            </a:pPr>
            <a:r>
              <a:rPr lang="en-GB" sz="1600" kern="0" err="1">
                <a:latin typeface="Century Gothic" panose="020B0502020202020204" pitchFamily="34" charset="0"/>
                <a:cs typeface="Arial"/>
                <a:sym typeface="Wingdings" panose="05000000000000000000" pitchFamily="2" charset="2"/>
              </a:rPr>
              <a:t>Tengo</a:t>
            </a:r>
            <a:r>
              <a:rPr lang="en-GB" sz="1600" kern="0">
                <a:latin typeface="Century Gothic" panose="020B0502020202020204" pitchFamily="34" charset="0"/>
                <a:cs typeface="Arial"/>
                <a:sym typeface="Wingdings" panose="05000000000000000000" pitchFamily="2" charset="2"/>
              </a:rPr>
              <a:t> suerte. </a:t>
            </a:r>
            <a:endParaRPr lang="en-GB" sz="1600">
              <a:latin typeface="Century Gothic" panose="020B0502020202020204" pitchFamily="34" charset="0"/>
            </a:endParaRPr>
          </a:p>
        </p:txBody>
      </p:sp>
      <p:sp>
        <p:nvSpPr>
          <p:cNvPr id="28" name="TextBox 27"/>
          <p:cNvSpPr txBox="1"/>
          <p:nvPr/>
        </p:nvSpPr>
        <p:spPr>
          <a:xfrm>
            <a:off x="1940653" y="5927858"/>
            <a:ext cx="4795150" cy="387798"/>
          </a:xfrm>
          <a:prstGeom prst="rect">
            <a:avLst/>
          </a:prstGeom>
          <a:noFill/>
        </p:spPr>
        <p:txBody>
          <a:bodyPr wrap="square" rtlCol="0">
            <a:spAutoFit/>
          </a:bodyPr>
          <a:lstStyle/>
          <a:p>
            <a:pPr>
              <a:lnSpc>
                <a:spcPct val="120000"/>
              </a:lnSpc>
            </a:pPr>
            <a:r>
              <a:rPr lang="en-GB" sz="1600" i="1">
                <a:latin typeface="Century Gothic" panose="020B0502020202020204" pitchFamily="34" charset="0"/>
              </a:rPr>
              <a:t>You are scared. </a:t>
            </a:r>
            <a:r>
              <a:rPr lang="en-GB" sz="1600">
                <a:latin typeface="Century Gothic" panose="020B0502020202020204" pitchFamily="34" charset="0"/>
              </a:rPr>
              <a:t>(literally, ‘You have fear)</a:t>
            </a:r>
            <a:r>
              <a:rPr lang="en-GB" sz="1600" i="1">
                <a:latin typeface="Century Gothic" panose="020B0502020202020204" pitchFamily="34" charset="0"/>
              </a:rPr>
              <a:t>.</a:t>
            </a:r>
          </a:p>
        </p:txBody>
      </p:sp>
      <p:sp>
        <p:nvSpPr>
          <p:cNvPr id="29" name="TextBox 28"/>
          <p:cNvSpPr txBox="1"/>
          <p:nvPr/>
        </p:nvSpPr>
        <p:spPr>
          <a:xfrm>
            <a:off x="138437" y="5899517"/>
            <a:ext cx="1528427" cy="387798"/>
          </a:xfrm>
          <a:prstGeom prst="rect">
            <a:avLst/>
          </a:prstGeom>
          <a:noFill/>
        </p:spPr>
        <p:txBody>
          <a:bodyPr wrap="square" rtlCol="0">
            <a:spAutoFit/>
          </a:bodyPr>
          <a:lstStyle/>
          <a:p>
            <a:pPr>
              <a:lnSpc>
                <a:spcPct val="120000"/>
              </a:lnSpc>
              <a:spcBef>
                <a:spcPts val="600"/>
              </a:spcBef>
            </a:pPr>
            <a:r>
              <a:rPr lang="en-GB" sz="1600" kern="0" err="1">
                <a:latin typeface="Century Gothic" panose="020B0502020202020204" pitchFamily="34" charset="0"/>
                <a:cs typeface="Arial"/>
                <a:sym typeface="Wingdings" panose="05000000000000000000" pitchFamily="2" charset="2"/>
              </a:rPr>
              <a:t>Tienes</a:t>
            </a:r>
            <a:r>
              <a:rPr lang="en-GB" sz="1600" kern="0">
                <a:latin typeface="Century Gothic" panose="020B0502020202020204" pitchFamily="34" charset="0"/>
                <a:cs typeface="Arial"/>
                <a:sym typeface="Wingdings" panose="05000000000000000000" pitchFamily="2" charset="2"/>
              </a:rPr>
              <a:t> miedo</a:t>
            </a:r>
            <a:r>
              <a:rPr lang="en-GB" sz="1600">
                <a:latin typeface="Century Gothic" panose="020B0502020202020204" pitchFamily="34" charset="0"/>
              </a:rPr>
              <a:t>.</a:t>
            </a:r>
          </a:p>
        </p:txBody>
      </p:sp>
      <p:sp>
        <p:nvSpPr>
          <p:cNvPr id="4" name="Title 3">
            <a:extLst>
              <a:ext uri="{FF2B5EF4-FFF2-40B4-BE49-F238E27FC236}">
                <a16:creationId xmlns:a16="http://schemas.microsoft.com/office/drawing/2014/main" id="{B325946D-0E15-604D-97F6-6A8A5CA8C67D}"/>
              </a:ext>
            </a:extLst>
          </p:cNvPr>
          <p:cNvSpPr>
            <a:spLocks noGrp="1"/>
          </p:cNvSpPr>
          <p:nvPr>
            <p:ph type="title"/>
          </p:nvPr>
        </p:nvSpPr>
        <p:spPr>
          <a:xfrm>
            <a:off x="179160" y="149677"/>
            <a:ext cx="2009445" cy="399930"/>
          </a:xfrm>
        </p:spPr>
        <p:txBody>
          <a:bodyPr/>
          <a:lstStyle/>
          <a:p>
            <a:r>
              <a:rPr lang="en-GB" sz="2000" b="1">
                <a:solidFill>
                  <a:srgbClr val="FFFFFF"/>
                </a:solidFill>
                <a:latin typeface="Century Gothic" panose="020B0502020202020204" pitchFamily="34" charset="0"/>
              </a:rPr>
              <a:t>T1.2 Semana 3</a:t>
            </a:r>
            <a:endParaRPr lang="en-US" sz="2000"/>
          </a:p>
        </p:txBody>
      </p:sp>
      <p:sp>
        <p:nvSpPr>
          <p:cNvPr id="41" name="Rectangle 40">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latin typeface="Century Gothic" panose="020B0502020202020204" pitchFamily="34" charset="0"/>
              </a:rPr>
              <a:t>Gramática</a:t>
            </a:r>
          </a:p>
        </p:txBody>
      </p:sp>
      <p:sp>
        <p:nvSpPr>
          <p:cNvPr id="42" name="TextBox 41">
            <a:extLst>
              <a:ext uri="{FF2B5EF4-FFF2-40B4-BE49-F238E27FC236}">
                <a16:creationId xmlns:a16="http://schemas.microsoft.com/office/drawing/2014/main" id="{1D14E10B-156B-4FE5-B9A4-563461828926}"/>
              </a:ext>
            </a:extLst>
          </p:cNvPr>
          <p:cNvSpPr txBox="1"/>
          <p:nvPr/>
        </p:nvSpPr>
        <p:spPr>
          <a:xfrm>
            <a:off x="1940653" y="6321233"/>
            <a:ext cx="5033796" cy="387798"/>
          </a:xfrm>
          <a:prstGeom prst="rect">
            <a:avLst/>
          </a:prstGeom>
          <a:noFill/>
        </p:spPr>
        <p:txBody>
          <a:bodyPr wrap="square" rtlCol="0">
            <a:spAutoFit/>
          </a:bodyPr>
          <a:lstStyle/>
          <a:p>
            <a:pPr>
              <a:lnSpc>
                <a:spcPct val="120000"/>
              </a:lnSpc>
            </a:pPr>
            <a:r>
              <a:rPr lang="en-GB" sz="1600" i="1">
                <a:latin typeface="Century Gothic" panose="020B0502020202020204" pitchFamily="34" charset="0"/>
              </a:rPr>
              <a:t>They are sleepy. </a:t>
            </a:r>
            <a:r>
              <a:rPr lang="en-GB" sz="1600">
                <a:latin typeface="Century Gothic" panose="020B0502020202020204" pitchFamily="34" charset="0"/>
              </a:rPr>
              <a:t>(literally, ‘They have sleepiness)</a:t>
            </a:r>
            <a:endParaRPr lang="en-GB" sz="1600" i="1">
              <a:latin typeface="Century Gothic" panose="020B0502020202020204" pitchFamily="34" charset="0"/>
            </a:endParaRPr>
          </a:p>
        </p:txBody>
      </p:sp>
      <p:sp>
        <p:nvSpPr>
          <p:cNvPr id="45" name="TextBox 44">
            <a:extLst>
              <a:ext uri="{FF2B5EF4-FFF2-40B4-BE49-F238E27FC236}">
                <a16:creationId xmlns:a16="http://schemas.microsoft.com/office/drawing/2014/main" id="{7CA3AB1F-ABA0-49F3-8BA1-FAC57730EEF7}"/>
              </a:ext>
            </a:extLst>
          </p:cNvPr>
          <p:cNvSpPr txBox="1"/>
          <p:nvPr/>
        </p:nvSpPr>
        <p:spPr>
          <a:xfrm>
            <a:off x="140260" y="6733411"/>
            <a:ext cx="2226906" cy="387798"/>
          </a:xfrm>
          <a:prstGeom prst="rect">
            <a:avLst/>
          </a:prstGeom>
          <a:noFill/>
        </p:spPr>
        <p:txBody>
          <a:bodyPr wrap="square" rtlCol="0">
            <a:spAutoFit/>
          </a:bodyPr>
          <a:lstStyle/>
          <a:p>
            <a:pPr>
              <a:lnSpc>
                <a:spcPct val="120000"/>
              </a:lnSpc>
              <a:spcBef>
                <a:spcPts val="600"/>
              </a:spcBef>
            </a:pPr>
            <a:r>
              <a:rPr lang="en-GB" sz="1600" kern="0" err="1">
                <a:latin typeface="Century Gothic" panose="020B0502020202020204" pitchFamily="34" charset="0"/>
                <a:cs typeface="Arial"/>
                <a:sym typeface="Wingdings" panose="05000000000000000000" pitchFamily="2" charset="2"/>
              </a:rPr>
              <a:t>Tiene</a:t>
            </a:r>
            <a:r>
              <a:rPr lang="en-GB" sz="1600" kern="0">
                <a:latin typeface="Century Gothic" panose="020B0502020202020204" pitchFamily="34" charset="0"/>
                <a:cs typeface="Arial"/>
                <a:sym typeface="Wingdings" panose="05000000000000000000" pitchFamily="2" charset="2"/>
              </a:rPr>
              <a:t> </a:t>
            </a:r>
            <a:r>
              <a:rPr lang="en-GB" sz="1600" kern="0" err="1">
                <a:latin typeface="Century Gothic" panose="020B0502020202020204" pitchFamily="34" charset="0"/>
                <a:cs typeface="Arial"/>
                <a:sym typeface="Wingdings" panose="05000000000000000000" pitchFamily="2" charset="2"/>
              </a:rPr>
              <a:t>catorce</a:t>
            </a:r>
            <a:r>
              <a:rPr lang="en-GB" sz="1600" kern="0">
                <a:latin typeface="Century Gothic" panose="020B0502020202020204" pitchFamily="34" charset="0"/>
                <a:cs typeface="Arial"/>
                <a:sym typeface="Wingdings" panose="05000000000000000000" pitchFamily="2" charset="2"/>
              </a:rPr>
              <a:t> </a:t>
            </a:r>
            <a:r>
              <a:rPr lang="en-GB" sz="1600" kern="0" err="1">
                <a:latin typeface="Century Gothic" panose="020B0502020202020204" pitchFamily="34" charset="0"/>
                <a:cs typeface="Arial"/>
                <a:sym typeface="Wingdings" panose="05000000000000000000" pitchFamily="2" charset="2"/>
              </a:rPr>
              <a:t>años</a:t>
            </a:r>
            <a:r>
              <a:rPr lang="en-GB" sz="1600">
                <a:latin typeface="Century Gothic" panose="020B0502020202020204" pitchFamily="34" charset="0"/>
              </a:rPr>
              <a:t>. </a:t>
            </a:r>
          </a:p>
        </p:txBody>
      </p:sp>
      <p:sp>
        <p:nvSpPr>
          <p:cNvPr id="26" name="Rounded Rectangular Callout 25"/>
          <p:cNvSpPr/>
          <p:nvPr/>
        </p:nvSpPr>
        <p:spPr>
          <a:xfrm>
            <a:off x="4518235" y="2430175"/>
            <a:ext cx="2232248" cy="1696094"/>
          </a:xfrm>
          <a:prstGeom prst="wedgeRoundRectCallout">
            <a:avLst>
              <a:gd name="adj1" fmla="val -58987"/>
              <a:gd name="adj2" fmla="val -18036"/>
              <a:gd name="adj3" fmla="val 16667"/>
            </a:avLst>
          </a:prstGeom>
          <a:solidFill>
            <a:srgbClr val="FAEDCC"/>
          </a:solidFill>
          <a:ln w="28575"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kern="0">
                <a:solidFill>
                  <a:schemeClr val="tx1">
                    <a:lumMod val="95000"/>
                    <a:lumOff val="5000"/>
                  </a:schemeClr>
                </a:solidFill>
                <a:latin typeface="Century Gothic" panose="020B0502020202020204" pitchFamily="34" charset="0"/>
              </a:rPr>
              <a:t>If you are referring back to the same idea (e.g. having the answers), you don’t need to repeat the verb.</a:t>
            </a:r>
          </a:p>
        </p:txBody>
      </p:sp>
      <p:sp>
        <p:nvSpPr>
          <p:cNvPr id="30" name="TextBox 29"/>
          <p:cNvSpPr txBox="1"/>
          <p:nvPr/>
        </p:nvSpPr>
        <p:spPr>
          <a:xfrm>
            <a:off x="127817" y="1354769"/>
            <a:ext cx="6641930" cy="830997"/>
          </a:xfrm>
          <a:prstGeom prst="rect">
            <a:avLst/>
          </a:prstGeom>
          <a:noFill/>
        </p:spPr>
        <p:txBody>
          <a:bodyPr wrap="square" rtlCol="0">
            <a:spAutoFit/>
          </a:bodyPr>
          <a:lstStyle/>
          <a:p>
            <a:pPr fontAlgn="auto">
              <a:spcBef>
                <a:spcPts val="0"/>
              </a:spcBef>
              <a:spcAft>
                <a:spcPts val="0"/>
              </a:spcAft>
            </a:pPr>
            <a:r>
              <a:rPr lang="en-GB" sz="1600">
                <a:solidFill>
                  <a:schemeClr val="tx1">
                    <a:lumMod val="95000"/>
                    <a:lumOff val="5000"/>
                  </a:schemeClr>
                </a:solidFill>
                <a:latin typeface="Century Gothic" panose="020B0502020202020204" pitchFamily="34" charset="0"/>
              </a:rPr>
              <a:t>Remember, </a:t>
            </a:r>
            <a:r>
              <a:rPr lang="en-GB" sz="1600" kern="0">
                <a:solidFill>
                  <a:schemeClr val="tx1">
                    <a:lumMod val="95000"/>
                    <a:lumOff val="5000"/>
                  </a:schemeClr>
                </a:solidFill>
                <a:latin typeface="Century Gothic" panose="020B0502020202020204" pitchFamily="34" charset="0"/>
              </a:rPr>
              <a:t>when comparing different people, subject pronouns (I, you, </a:t>
            </a:r>
            <a:r>
              <a:rPr lang="en-GB" sz="1600" kern="0" err="1">
                <a:solidFill>
                  <a:schemeClr val="tx1">
                    <a:lumMod val="95000"/>
                    <a:lumOff val="5000"/>
                  </a:schemeClr>
                </a:solidFill>
                <a:latin typeface="Century Gothic" panose="020B0502020202020204" pitchFamily="34" charset="0"/>
              </a:rPr>
              <a:t>etc</a:t>
            </a:r>
            <a:r>
              <a:rPr lang="en-GB" sz="1600" kern="0">
                <a:solidFill>
                  <a:schemeClr val="tx1">
                    <a:lumMod val="95000"/>
                    <a:lumOff val="5000"/>
                  </a:schemeClr>
                </a:solidFill>
                <a:latin typeface="Century Gothic" panose="020B0502020202020204" pitchFamily="34" charset="0"/>
              </a:rPr>
              <a:t>) are used in Spanish to add clarity about who the verb refers to.</a:t>
            </a:r>
            <a:endParaRPr lang="en-GB" sz="1600" i="1">
              <a:solidFill>
                <a:schemeClr val="tx1">
                  <a:lumMod val="95000"/>
                  <a:lumOff val="5000"/>
                </a:schemeClr>
              </a:solidFill>
              <a:latin typeface="Century Gothic" panose="020B0502020202020204" pitchFamily="34" charset="0"/>
            </a:endParaRPr>
          </a:p>
        </p:txBody>
      </p:sp>
      <p:sp>
        <p:nvSpPr>
          <p:cNvPr id="31" name="TextBox 30"/>
          <p:cNvSpPr txBox="1"/>
          <p:nvPr/>
        </p:nvSpPr>
        <p:spPr>
          <a:xfrm>
            <a:off x="115851" y="2858606"/>
            <a:ext cx="4321262" cy="387798"/>
          </a:xfrm>
          <a:prstGeom prst="rect">
            <a:avLst/>
          </a:prstGeom>
          <a:noFill/>
        </p:spPr>
        <p:txBody>
          <a:bodyPr wrap="square" rtlCol="0">
            <a:spAutoFit/>
          </a:bodyPr>
          <a:lstStyle/>
          <a:p>
            <a:pPr fontAlgn="auto">
              <a:lnSpc>
                <a:spcPct val="120000"/>
              </a:lnSpc>
              <a:spcBef>
                <a:spcPts val="600"/>
              </a:spcBef>
              <a:spcAft>
                <a:spcPts val="0"/>
              </a:spcAft>
            </a:pPr>
            <a:r>
              <a:rPr lang="en-GB" sz="1600" b="1" i="1" err="1">
                <a:latin typeface="Century Gothic" panose="020B0502020202020204" pitchFamily="34" charset="0"/>
              </a:rPr>
              <a:t>Nosotros</a:t>
            </a:r>
            <a:r>
              <a:rPr lang="en-GB" sz="1600" b="1" i="1">
                <a:latin typeface="Century Gothic" panose="020B0502020202020204" pitchFamily="34" charset="0"/>
              </a:rPr>
              <a:t> </a:t>
            </a:r>
            <a:r>
              <a:rPr lang="en-GB" sz="1600" err="1">
                <a:latin typeface="Century Gothic" panose="020B0502020202020204" pitchFamily="34" charset="0"/>
              </a:rPr>
              <a:t>tenemos</a:t>
            </a:r>
            <a:r>
              <a:rPr lang="en-GB" sz="1600">
                <a:latin typeface="Century Gothic" panose="020B0502020202020204" pitchFamily="34" charset="0"/>
              </a:rPr>
              <a:t> las </a:t>
            </a:r>
            <a:r>
              <a:rPr lang="en-GB" sz="1600" err="1">
                <a:latin typeface="Century Gothic" panose="020B0502020202020204" pitchFamily="34" charset="0"/>
              </a:rPr>
              <a:t>respuestas</a:t>
            </a:r>
            <a:r>
              <a:rPr lang="en-GB" sz="1600">
                <a:latin typeface="Century Gothic" panose="020B0502020202020204" pitchFamily="34" charset="0"/>
              </a:rPr>
              <a:t>; </a:t>
            </a:r>
            <a:r>
              <a:rPr lang="en-GB" sz="1600" b="1" err="1">
                <a:latin typeface="Century Gothic" panose="020B0502020202020204" pitchFamily="34" charset="0"/>
              </a:rPr>
              <a:t>ellas</a:t>
            </a:r>
            <a:r>
              <a:rPr lang="en-GB" sz="1600">
                <a:latin typeface="Century Gothic" panose="020B0502020202020204" pitchFamily="34" charset="0"/>
              </a:rPr>
              <a:t> no.</a:t>
            </a:r>
            <a:endParaRPr lang="en-GB" sz="1600" b="1" i="1">
              <a:latin typeface="Century Gothic" panose="020B0502020202020204" pitchFamily="34" charset="0"/>
            </a:endParaRPr>
          </a:p>
        </p:txBody>
      </p:sp>
      <p:sp>
        <p:nvSpPr>
          <p:cNvPr id="32" name="TextBox 31"/>
          <p:cNvSpPr txBox="1"/>
          <p:nvPr/>
        </p:nvSpPr>
        <p:spPr>
          <a:xfrm>
            <a:off x="119990" y="3182684"/>
            <a:ext cx="3813066" cy="387798"/>
          </a:xfrm>
          <a:prstGeom prst="rect">
            <a:avLst/>
          </a:prstGeom>
          <a:noFill/>
        </p:spPr>
        <p:txBody>
          <a:bodyPr wrap="square" rtlCol="0">
            <a:spAutoFit/>
          </a:bodyPr>
          <a:lstStyle/>
          <a:p>
            <a:pPr fontAlgn="auto">
              <a:lnSpc>
                <a:spcPct val="120000"/>
              </a:lnSpc>
              <a:spcBef>
                <a:spcPts val="0"/>
              </a:spcBef>
              <a:spcAft>
                <a:spcPts val="0"/>
              </a:spcAft>
            </a:pPr>
            <a:r>
              <a:rPr lang="en-GB" sz="1600" i="1">
                <a:latin typeface="Century Gothic" panose="020B0502020202020204" pitchFamily="34" charset="0"/>
              </a:rPr>
              <a:t>We have the answers; they (f) don’t.</a:t>
            </a:r>
          </a:p>
        </p:txBody>
      </p:sp>
      <p:sp>
        <p:nvSpPr>
          <p:cNvPr id="2" name="Rectangle 1"/>
          <p:cNvSpPr/>
          <p:nvPr/>
        </p:nvSpPr>
        <p:spPr>
          <a:xfrm>
            <a:off x="139031" y="6313811"/>
            <a:ext cx="1650842" cy="387798"/>
          </a:xfrm>
          <a:prstGeom prst="rect">
            <a:avLst/>
          </a:prstGeom>
        </p:spPr>
        <p:txBody>
          <a:bodyPr wrap="square">
            <a:spAutoFit/>
          </a:bodyPr>
          <a:lstStyle/>
          <a:p>
            <a:pPr>
              <a:lnSpc>
                <a:spcPct val="120000"/>
              </a:lnSpc>
              <a:spcBef>
                <a:spcPts val="600"/>
              </a:spcBef>
            </a:pPr>
            <a:r>
              <a:rPr lang="en-GB" sz="1600" kern="0" err="1">
                <a:latin typeface="Century Gothic" panose="020B0502020202020204" pitchFamily="34" charset="0"/>
                <a:cs typeface="Arial"/>
                <a:sym typeface="Wingdings" panose="05000000000000000000" pitchFamily="2" charset="2"/>
              </a:rPr>
              <a:t>Tienen</a:t>
            </a:r>
            <a:r>
              <a:rPr lang="en-GB" sz="1600" kern="0">
                <a:latin typeface="Century Gothic" panose="020B0502020202020204" pitchFamily="34" charset="0"/>
                <a:cs typeface="Arial"/>
                <a:sym typeface="Wingdings" panose="05000000000000000000" pitchFamily="2" charset="2"/>
              </a:rPr>
              <a:t> </a:t>
            </a:r>
            <a:r>
              <a:rPr lang="en-GB" sz="1600" kern="0" err="1">
                <a:latin typeface="Century Gothic" panose="020B0502020202020204" pitchFamily="34" charset="0"/>
                <a:cs typeface="Arial"/>
                <a:sym typeface="Wingdings" panose="05000000000000000000" pitchFamily="2" charset="2"/>
              </a:rPr>
              <a:t>sueño</a:t>
            </a:r>
            <a:r>
              <a:rPr lang="en-GB" sz="1600">
                <a:latin typeface="Century Gothic" panose="020B0502020202020204" pitchFamily="34" charset="0"/>
              </a:rPr>
              <a:t>. </a:t>
            </a:r>
          </a:p>
        </p:txBody>
      </p:sp>
      <p:sp>
        <p:nvSpPr>
          <p:cNvPr id="7" name="Rectangle 6"/>
          <p:cNvSpPr/>
          <p:nvPr/>
        </p:nvSpPr>
        <p:spPr>
          <a:xfrm>
            <a:off x="2367530" y="6740833"/>
            <a:ext cx="6005114" cy="387798"/>
          </a:xfrm>
          <a:prstGeom prst="rect">
            <a:avLst/>
          </a:prstGeom>
        </p:spPr>
        <p:txBody>
          <a:bodyPr wrap="square">
            <a:spAutoFit/>
          </a:bodyPr>
          <a:lstStyle/>
          <a:p>
            <a:pPr>
              <a:lnSpc>
                <a:spcPct val="120000"/>
              </a:lnSpc>
              <a:spcBef>
                <a:spcPts val="600"/>
              </a:spcBef>
            </a:pPr>
            <a:r>
              <a:rPr lang="en-GB" sz="1600" i="1">
                <a:latin typeface="Century Gothic" panose="020B0502020202020204" pitchFamily="34" charset="0"/>
              </a:rPr>
              <a:t>S/he is fourteen. </a:t>
            </a:r>
            <a:r>
              <a:rPr lang="en-GB" sz="1600">
                <a:latin typeface="Century Gothic" panose="020B0502020202020204" pitchFamily="34" charset="0"/>
              </a:rPr>
              <a:t>(literally, ‘S/he has 14 years)</a:t>
            </a:r>
          </a:p>
        </p:txBody>
      </p:sp>
      <p:sp>
        <p:nvSpPr>
          <p:cNvPr id="34" name="Content Placeholder 2"/>
          <p:cNvSpPr txBox="1">
            <a:spLocks/>
          </p:cNvSpPr>
          <p:nvPr/>
        </p:nvSpPr>
        <p:spPr>
          <a:xfrm>
            <a:off x="242156" y="7251163"/>
            <a:ext cx="5950799" cy="1715007"/>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1600">
                <a:solidFill>
                  <a:srgbClr val="000000"/>
                </a:solidFill>
              </a:rPr>
              <a:t>Other nouns used in this way are ‘</a:t>
            </a:r>
            <a:r>
              <a:rPr lang="en-GB" sz="1600" err="1">
                <a:solidFill>
                  <a:srgbClr val="000000"/>
                </a:solidFill>
              </a:rPr>
              <a:t>éxito</a:t>
            </a:r>
            <a:r>
              <a:rPr lang="en-GB" sz="1600">
                <a:solidFill>
                  <a:srgbClr val="000000"/>
                </a:solidFill>
              </a:rPr>
              <a:t>’ (success), </a:t>
            </a:r>
            <a:r>
              <a:rPr lang="en-GB" sz="1600" err="1">
                <a:solidFill>
                  <a:srgbClr val="000000"/>
                </a:solidFill>
              </a:rPr>
              <a:t>calor</a:t>
            </a:r>
            <a:r>
              <a:rPr lang="en-GB" sz="1600">
                <a:solidFill>
                  <a:srgbClr val="000000"/>
                </a:solidFill>
              </a:rPr>
              <a:t> (heat) and </a:t>
            </a:r>
            <a:r>
              <a:rPr lang="en-GB" sz="1600" err="1">
                <a:solidFill>
                  <a:srgbClr val="000000"/>
                </a:solidFill>
              </a:rPr>
              <a:t>razón</a:t>
            </a:r>
            <a:r>
              <a:rPr lang="en-GB" sz="1600">
                <a:solidFill>
                  <a:srgbClr val="000000"/>
                </a:solidFill>
              </a:rPr>
              <a:t> (reason):</a:t>
            </a:r>
          </a:p>
          <a:p>
            <a:r>
              <a:rPr lang="en-GB" sz="1600">
                <a:solidFill>
                  <a:srgbClr val="000000"/>
                </a:solidFill>
              </a:rPr>
              <a:t>Tener </a:t>
            </a:r>
            <a:r>
              <a:rPr lang="en-GB" sz="1600" err="1">
                <a:solidFill>
                  <a:srgbClr val="000000"/>
                </a:solidFill>
              </a:rPr>
              <a:t>éxito</a:t>
            </a:r>
            <a:r>
              <a:rPr lang="en-GB" sz="1600">
                <a:solidFill>
                  <a:srgbClr val="000000"/>
                </a:solidFill>
              </a:rPr>
              <a:t> = to be successful</a:t>
            </a:r>
          </a:p>
          <a:p>
            <a:r>
              <a:rPr lang="en-GB" sz="1600">
                <a:solidFill>
                  <a:srgbClr val="000000"/>
                </a:solidFill>
              </a:rPr>
              <a:t>Tener </a:t>
            </a:r>
            <a:r>
              <a:rPr lang="en-GB" sz="1600" err="1">
                <a:solidFill>
                  <a:srgbClr val="000000"/>
                </a:solidFill>
              </a:rPr>
              <a:t>calor</a:t>
            </a:r>
            <a:r>
              <a:rPr lang="en-GB" sz="1600">
                <a:solidFill>
                  <a:srgbClr val="000000"/>
                </a:solidFill>
              </a:rPr>
              <a:t> = to be hot</a:t>
            </a:r>
          </a:p>
          <a:p>
            <a:r>
              <a:rPr lang="en-GB" sz="1600">
                <a:solidFill>
                  <a:srgbClr val="000000"/>
                </a:solidFill>
              </a:rPr>
              <a:t>Tener </a:t>
            </a:r>
            <a:r>
              <a:rPr lang="en-GB" sz="1600" err="1">
                <a:solidFill>
                  <a:srgbClr val="000000"/>
                </a:solidFill>
              </a:rPr>
              <a:t>razón</a:t>
            </a:r>
            <a:r>
              <a:rPr lang="en-GB" sz="1600">
                <a:solidFill>
                  <a:srgbClr val="000000"/>
                </a:solidFill>
              </a:rPr>
              <a:t> = to be right</a:t>
            </a:r>
          </a:p>
        </p:txBody>
      </p:sp>
      <p:pic>
        <p:nvPicPr>
          <p:cNvPr id="2050" name="Picture 2" descr="EXHAU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3470" y="7832063"/>
            <a:ext cx="963488" cy="10243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cared man clip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9649" y="4249932"/>
            <a:ext cx="979711" cy="1631918"/>
          </a:xfrm>
          <a:prstGeom prst="rect">
            <a:avLst/>
          </a:prstGeom>
          <a:noFill/>
          <a:extLst>
            <a:ext uri="{909E8E84-426E-40DD-AFC4-6F175D3DCCD1}">
              <a14:hiddenFill xmlns:a14="http://schemas.microsoft.com/office/drawing/2010/main">
                <a:solidFill>
                  <a:srgbClr val="FFFFFF"/>
                </a:solidFill>
              </a14:hiddenFill>
            </a:ext>
          </a:extLst>
        </p:spPr>
      </p:pic>
      <p:sp>
        <p:nvSpPr>
          <p:cNvPr id="36"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22</a:t>
            </a:r>
          </a:p>
        </p:txBody>
      </p:sp>
    </p:spTree>
    <p:extLst>
      <p:ext uri="{BB962C8B-B14F-4D97-AF65-F5344CB8AC3E}">
        <p14:creationId xmlns:p14="http://schemas.microsoft.com/office/powerpoint/2010/main" val="2229807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2EBD834-1E2D-44FA-960B-D5E01CB2C65F}"/>
              </a:ext>
            </a:extLst>
          </p:cNvPr>
          <p:cNvSpPr/>
          <p:nvPr/>
        </p:nvSpPr>
        <p:spPr>
          <a:xfrm>
            <a:off x="146217" y="179512"/>
            <a:ext cx="4578927" cy="64800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0" b="1">
              <a:solidFill>
                <a:srgbClr val="FFFFFF"/>
              </a:solidFill>
              <a:latin typeface="Century Gothic" panose="020B0502020202020204" pitchFamily="34" charset="0"/>
            </a:endParaRPr>
          </a:p>
        </p:txBody>
      </p:sp>
      <p:sp>
        <p:nvSpPr>
          <p:cNvPr id="29" name="Title 1">
            <a:extLst>
              <a:ext uri="{FF2B5EF4-FFF2-40B4-BE49-F238E27FC236}">
                <a16:creationId xmlns:a16="http://schemas.microsoft.com/office/drawing/2014/main" id="{B5580A79-DAE2-194A-8E13-89E3B1F530EC}"/>
              </a:ext>
            </a:extLst>
          </p:cNvPr>
          <p:cNvSpPr>
            <a:spLocks noGrp="1"/>
          </p:cNvSpPr>
          <p:nvPr>
            <p:ph type="title"/>
          </p:nvPr>
        </p:nvSpPr>
        <p:spPr>
          <a:xfrm>
            <a:off x="138317" y="251520"/>
            <a:ext cx="4586827" cy="502597"/>
          </a:xfrm>
        </p:spPr>
        <p:txBody>
          <a:bodyPr/>
          <a:lstStyle/>
          <a:p>
            <a:pPr algn="l"/>
            <a:r>
              <a:rPr lang="en-GB" sz="2000" b="1">
                <a:solidFill>
                  <a:srgbClr val="FFFFFF"/>
                </a:solidFill>
                <a:latin typeface="Century Gothic" panose="020B0502020202020204" pitchFamily="34" charset="0"/>
              </a:rPr>
              <a:t>Describing how people feel in the present</a:t>
            </a:r>
            <a:endParaRPr lang="en-US" sz="2000"/>
          </a:p>
        </p:txBody>
      </p:sp>
      <p:sp>
        <p:nvSpPr>
          <p:cNvPr id="30" name="Rounded Rectangle 29"/>
          <p:cNvSpPr/>
          <p:nvPr/>
        </p:nvSpPr>
        <p:spPr>
          <a:xfrm>
            <a:off x="5196298" y="1857716"/>
            <a:ext cx="1222383" cy="112403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rgbClr val="000000"/>
                </a:solidFill>
                <a:latin typeface="Century Gothic" panose="020B0502020202020204" pitchFamily="34" charset="0"/>
              </a:rPr>
              <a:t>Revisit vocab 8.1.1.7 &amp; 8.1.1.2</a:t>
            </a:r>
          </a:p>
        </p:txBody>
      </p:sp>
      <p:sp>
        <p:nvSpPr>
          <p:cNvPr id="31" name="Rectangle 30">
            <a:extLst>
              <a:ext uri="{FF2B5EF4-FFF2-40B4-BE49-F238E27FC236}">
                <a16:creationId xmlns:a16="http://schemas.microsoft.com/office/drawing/2014/main" id="{187D3DE4-1B8E-4EF9-A0F4-FAE19AE97A2E}"/>
              </a:ext>
            </a:extLst>
          </p:cNvPr>
          <p:cNvSpPr/>
          <p:nvPr/>
        </p:nvSpPr>
        <p:spPr>
          <a:xfrm>
            <a:off x="5053978" y="146801"/>
            <a:ext cx="1637443" cy="43691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rgbClr val="000000"/>
                </a:solidFill>
                <a:latin typeface="Century Gothic" panose="020B0502020202020204" pitchFamily="34" charset="0"/>
              </a:rPr>
              <a:t>Vocabulario</a:t>
            </a:r>
            <a:endParaRPr lang="en-GB">
              <a:solidFill>
                <a:srgbClr val="000000"/>
              </a:solidFill>
              <a:latin typeface="Century Gothic" panose="020B0502020202020204" pitchFamily="34" charset="0"/>
            </a:endParaRPr>
          </a:p>
        </p:txBody>
      </p:sp>
      <p:graphicFrame>
        <p:nvGraphicFramePr>
          <p:cNvPr id="32" name="Table 12">
            <a:extLst>
              <a:ext uri="{FF2B5EF4-FFF2-40B4-BE49-F238E27FC236}">
                <a16:creationId xmlns:a16="http://schemas.microsoft.com/office/drawing/2014/main" id="{A48AD9E5-B0A5-432F-990E-E37D9660CADE}"/>
              </a:ext>
            </a:extLst>
          </p:cNvPr>
          <p:cNvGraphicFramePr>
            <a:graphicFrameLocks noGrp="1"/>
          </p:cNvGraphicFramePr>
          <p:nvPr>
            <p:extLst>
              <p:ext uri="{D42A27DB-BD31-4B8C-83A1-F6EECF244321}">
                <p14:modId xmlns:p14="http://schemas.microsoft.com/office/powerpoint/2010/main" val="2457563703"/>
              </p:ext>
            </p:extLst>
          </p:nvPr>
        </p:nvGraphicFramePr>
        <p:xfrm>
          <a:off x="560241" y="1111249"/>
          <a:ext cx="3849634" cy="3641600"/>
        </p:xfrm>
        <a:graphic>
          <a:graphicData uri="http://schemas.openxmlformats.org/drawingml/2006/table">
            <a:tbl>
              <a:tblPr firstRow="1" bandRow="1">
                <a:tableStyleId>{5940675A-B579-460E-94D1-54222C63F5DA}</a:tableStyleId>
              </a:tblPr>
              <a:tblGrid>
                <a:gridCol w="1606092">
                  <a:extLst>
                    <a:ext uri="{9D8B030D-6E8A-4147-A177-3AD203B41FA5}">
                      <a16:colId xmlns:a16="http://schemas.microsoft.com/office/drawing/2014/main" val="3554674559"/>
                    </a:ext>
                  </a:extLst>
                </a:gridCol>
                <a:gridCol w="2243542">
                  <a:extLst>
                    <a:ext uri="{9D8B030D-6E8A-4147-A177-3AD203B41FA5}">
                      <a16:colId xmlns:a16="http://schemas.microsoft.com/office/drawing/2014/main" val="1195216523"/>
                    </a:ext>
                  </a:extLst>
                </a:gridCol>
              </a:tblGrid>
              <a:tr h="370840">
                <a:tc>
                  <a:txBody>
                    <a:bodyPr/>
                    <a:lstStyle/>
                    <a:p>
                      <a:pPr algn="l" fontAlgn="b"/>
                      <a:r>
                        <a:rPr lang="en-GB" sz="1600" b="0" i="0" u="none" strike="noStrike">
                          <a:solidFill>
                            <a:srgbClr val="000000"/>
                          </a:solidFill>
                          <a:effectLst/>
                          <a:latin typeface="Century Gothic" panose="020B0502020202020204" pitchFamily="34" charset="0"/>
                        </a:rPr>
                        <a:t>el cine</a:t>
                      </a: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cinema</a:t>
                      </a:r>
                    </a:p>
                  </a:txBody>
                  <a:tcPr marL="90000" marR="90000" marT="46800" marB="46800" anchor="ctr"/>
                </a:tc>
                <a:extLst>
                  <a:ext uri="{0D108BD9-81ED-4DB2-BD59-A6C34878D82A}">
                    <a16:rowId xmlns:a16="http://schemas.microsoft.com/office/drawing/2014/main" val="224453537"/>
                  </a:ext>
                </a:extLst>
              </a:tr>
              <a:tr h="18542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0000"/>
                          </a:solidFill>
                          <a:effectLst/>
                          <a:latin typeface="Century Gothic" panose="020B0502020202020204" pitchFamily="34" charset="0"/>
                        </a:rPr>
                        <a:t>el </a:t>
                      </a:r>
                      <a:r>
                        <a:rPr lang="en-GB" sz="1600" b="0" i="0" u="none" strike="noStrike" err="1">
                          <a:solidFill>
                            <a:srgbClr val="000000"/>
                          </a:solidFill>
                          <a:effectLst/>
                          <a:latin typeface="Century Gothic" panose="020B0502020202020204" pitchFamily="34" charset="0"/>
                        </a:rPr>
                        <a:t>calor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heat</a:t>
                      </a:r>
                    </a:p>
                  </a:txBody>
                  <a:tcPr marL="90000" marR="90000" marT="46800" marB="46800" anchor="ctr"/>
                </a:tc>
                <a:extLst>
                  <a:ext uri="{0D108BD9-81ED-4DB2-BD59-A6C34878D82A}">
                    <a16:rowId xmlns:a16="http://schemas.microsoft.com/office/drawing/2014/main" val="69844628"/>
                  </a:ext>
                </a:extLst>
              </a:tr>
              <a:tr h="185420">
                <a:tc>
                  <a:txBody>
                    <a:bodyPr/>
                    <a:lstStyle/>
                    <a:p>
                      <a:pPr algn="l" fontAlgn="b"/>
                      <a:r>
                        <a:rPr lang="en-GB" sz="1600" b="0" i="0" u="none" strike="noStrike">
                          <a:solidFill>
                            <a:srgbClr val="000000"/>
                          </a:solidFill>
                          <a:effectLst/>
                          <a:latin typeface="Century Gothic" panose="020B0502020202020204" pitchFamily="34" charset="0"/>
                        </a:rPr>
                        <a:t>el miedo (de)</a:t>
                      </a: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fear (of)</a:t>
                      </a:r>
                    </a:p>
                  </a:txBody>
                  <a:tcPr marL="90000" marR="90000" marT="46800" marB="46800" anchor="ctr"/>
                </a:tc>
                <a:extLst>
                  <a:ext uri="{0D108BD9-81ED-4DB2-BD59-A6C34878D82A}">
                    <a16:rowId xmlns:a16="http://schemas.microsoft.com/office/drawing/2014/main" val="10003"/>
                  </a:ext>
                </a:extLst>
              </a:tr>
              <a:tr h="370840">
                <a:tc>
                  <a:txBody>
                    <a:bodyPr/>
                    <a:lstStyle/>
                    <a:p>
                      <a:pPr algn="l" fontAlgn="b"/>
                      <a:r>
                        <a:rPr lang="en-GB" sz="1600" b="0" i="0" u="none" strike="noStrike">
                          <a:solidFill>
                            <a:srgbClr val="000000"/>
                          </a:solidFill>
                          <a:effectLst/>
                          <a:latin typeface="Century Gothic" panose="020B0502020202020204" pitchFamily="34" charset="0"/>
                        </a:rPr>
                        <a:t>la </a:t>
                      </a:r>
                      <a:r>
                        <a:rPr lang="en-GB" sz="1600" b="0" i="0" u="none" strike="noStrike" err="1">
                          <a:solidFill>
                            <a:srgbClr val="000000"/>
                          </a:solidFill>
                          <a:effectLst/>
                          <a:latin typeface="Century Gothic" panose="020B0502020202020204" pitchFamily="34" charset="0"/>
                        </a:rPr>
                        <a:t>razón</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r>
                        <a:rPr lang="en-GB" sz="1600">
                          <a:latin typeface="Century Gothic" panose="020B0502020202020204" pitchFamily="34" charset="0"/>
                        </a:rPr>
                        <a:t>reason</a:t>
                      </a:r>
                    </a:p>
                  </a:txBody>
                  <a:tcPr anchor="ctr"/>
                </a:tc>
                <a:extLst>
                  <a:ext uri="{0D108BD9-81ED-4DB2-BD59-A6C34878D82A}">
                    <a16:rowId xmlns:a16="http://schemas.microsoft.com/office/drawing/2014/main" val="40307486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a:solidFill>
                            <a:srgbClr val="000000"/>
                          </a:solidFill>
                          <a:effectLst/>
                          <a:latin typeface="Century Gothic" panose="020B0502020202020204" pitchFamily="34" charset="0"/>
                        </a:rPr>
                        <a:t>la suerte</a:t>
                      </a:r>
                    </a:p>
                  </a:txBody>
                  <a:tcPr anchor="ctr"/>
                </a:tc>
                <a:tc>
                  <a:txBody>
                    <a:bodyPr/>
                    <a:lstStyle/>
                    <a:p>
                      <a:r>
                        <a:rPr lang="en-GB" sz="1600">
                          <a:latin typeface="Century Gothic" panose="020B0502020202020204" pitchFamily="34" charset="0"/>
                        </a:rPr>
                        <a:t>luck</a:t>
                      </a:r>
                    </a:p>
                  </a:txBody>
                  <a:tcPr anchor="ctr"/>
                </a:tc>
                <a:extLst>
                  <a:ext uri="{0D108BD9-81ED-4DB2-BD59-A6C34878D82A}">
                    <a16:rowId xmlns:a16="http://schemas.microsoft.com/office/drawing/2014/main" val="11953790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a:solidFill>
                            <a:srgbClr val="000000"/>
                          </a:solidFill>
                          <a:effectLst/>
                          <a:latin typeface="Century Gothic" panose="020B0502020202020204" pitchFamily="34" charset="0"/>
                        </a:rPr>
                        <a:t>el </a:t>
                      </a:r>
                      <a:r>
                        <a:rPr lang="en-GB" sz="1600" b="0" i="0" u="none" strike="noStrike" err="1">
                          <a:solidFill>
                            <a:srgbClr val="000000"/>
                          </a:solidFill>
                          <a:effectLst/>
                          <a:latin typeface="Century Gothic" panose="020B0502020202020204" pitchFamily="34" charset="0"/>
                        </a:rPr>
                        <a:t>éxito</a:t>
                      </a:r>
                      <a:endParaRPr lang="en-GB" sz="1600" b="0" i="0" u="none" strike="noStrike">
                        <a:solidFill>
                          <a:srgbClr val="000000"/>
                        </a:solidFill>
                        <a:effectLst/>
                        <a:latin typeface="Century Gothic" panose="020B0502020202020204" pitchFamily="34" charset="0"/>
                      </a:endParaRPr>
                    </a:p>
                  </a:txBody>
                  <a:tcPr anchor="ctr"/>
                </a:tc>
                <a:tc>
                  <a:txBody>
                    <a:bodyPr/>
                    <a:lstStyle/>
                    <a:p>
                      <a:r>
                        <a:rPr lang="en-GB" sz="1600">
                          <a:latin typeface="Century Gothic" panose="020B0502020202020204" pitchFamily="34" charset="0"/>
                        </a:rPr>
                        <a:t>success</a:t>
                      </a:r>
                    </a:p>
                  </a:txBody>
                  <a:tcPr anchor="ctr"/>
                </a:tc>
                <a:extLst>
                  <a:ext uri="{0D108BD9-81ED-4DB2-BD59-A6C34878D82A}">
                    <a16:rowId xmlns:a16="http://schemas.microsoft.com/office/drawing/2014/main" val="2595289894"/>
                  </a:ext>
                </a:extLst>
              </a:tr>
              <a:tr h="370840">
                <a:tc>
                  <a:txBody>
                    <a:bodyPr/>
                    <a:lstStyle/>
                    <a:p>
                      <a:r>
                        <a:rPr lang="en-GB" sz="1600">
                          <a:latin typeface="Century Gothic" panose="020B0502020202020204" pitchFamily="34" charset="0"/>
                        </a:rPr>
                        <a:t>el </a:t>
                      </a:r>
                      <a:r>
                        <a:rPr lang="en-GB" sz="1600" err="1">
                          <a:latin typeface="Century Gothic" panose="020B0502020202020204" pitchFamily="34" charset="0"/>
                        </a:rPr>
                        <a:t>sueño</a:t>
                      </a:r>
                      <a:endParaRPr lang="en-GB" sz="1600">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sleepiness</a:t>
                      </a:r>
                    </a:p>
                  </a:txBody>
                  <a:tcPr marL="90000" marR="90000" marT="46800" marB="46800" anchor="ctr"/>
                </a:tc>
                <a:extLst>
                  <a:ext uri="{0D108BD9-81ED-4DB2-BD59-A6C34878D82A}">
                    <a16:rowId xmlns:a16="http://schemas.microsoft.com/office/drawing/2014/main" val="1000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err="1">
                          <a:solidFill>
                            <a:srgbClr val="000000"/>
                          </a:solidFill>
                          <a:effectLst/>
                          <a:latin typeface="Century Gothic" panose="020B0502020202020204" pitchFamily="34" charset="0"/>
                        </a:rPr>
                        <a:t>cerrado</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closed</a:t>
                      </a:r>
                    </a:p>
                  </a:txBody>
                  <a:tcPr marL="90000" marR="90000" marT="46800" marB="46800" anchor="ctr"/>
                </a:tc>
                <a:extLst>
                  <a:ext uri="{0D108BD9-81ED-4DB2-BD59-A6C34878D82A}">
                    <a16:rowId xmlns:a16="http://schemas.microsoft.com/office/drawing/2014/main" val="3262771797"/>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err="1">
                          <a:solidFill>
                            <a:srgbClr val="000000"/>
                          </a:solidFill>
                          <a:effectLst/>
                          <a:latin typeface="Century Gothic" panose="020B0502020202020204" pitchFamily="34" charset="0"/>
                        </a:rPr>
                        <a:t>abierto</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open</a:t>
                      </a:r>
                    </a:p>
                  </a:txBody>
                  <a:tcPr marL="90000" marR="90000" marT="46800" marB="46800" anchor="ctr"/>
                </a:tc>
                <a:extLst>
                  <a:ext uri="{0D108BD9-81ED-4DB2-BD59-A6C34878D82A}">
                    <a16:rowId xmlns:a16="http://schemas.microsoft.com/office/drawing/2014/main" val="1481900652"/>
                  </a:ext>
                </a:extLst>
              </a:tr>
              <a:tr h="3708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0000"/>
                          </a:solidFill>
                          <a:effectLst/>
                          <a:latin typeface="Century Gothic" panose="020B0502020202020204" pitchFamily="34" charset="0"/>
                        </a:rPr>
                        <a:t>en </a:t>
                      </a:r>
                      <a:r>
                        <a:rPr lang="en-GB" sz="1600" b="0" i="0" u="none" strike="noStrike" err="1">
                          <a:solidFill>
                            <a:srgbClr val="000000"/>
                          </a:solidFill>
                          <a:effectLst/>
                          <a:latin typeface="Century Gothic" panose="020B0502020202020204" pitchFamily="34" charset="0"/>
                        </a:rPr>
                        <a:t>cambio</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on the other hand</a:t>
                      </a:r>
                    </a:p>
                  </a:txBody>
                  <a:tcPr marL="90000" marR="90000" marT="46800" marB="46800" anchor="ctr"/>
                </a:tc>
                <a:extLst>
                  <a:ext uri="{0D108BD9-81ED-4DB2-BD59-A6C34878D82A}">
                    <a16:rowId xmlns:a16="http://schemas.microsoft.com/office/drawing/2014/main" val="10009"/>
                  </a:ext>
                </a:extLst>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591029562"/>
              </p:ext>
            </p:extLst>
          </p:nvPr>
        </p:nvGraphicFramePr>
        <p:xfrm>
          <a:off x="-100627" y="1082532"/>
          <a:ext cx="760113" cy="3708400"/>
        </p:xfrm>
        <a:graphic>
          <a:graphicData uri="http://schemas.openxmlformats.org/drawingml/2006/table">
            <a:tbl>
              <a:tblPr firstRow="1" bandRow="1">
                <a:tableStyleId>{5940675A-B579-460E-94D1-54222C63F5DA}</a:tableStyleId>
              </a:tblPr>
              <a:tblGrid>
                <a:gridCol w="760113">
                  <a:extLst>
                    <a:ext uri="{9D8B030D-6E8A-4147-A177-3AD203B41FA5}">
                      <a16:colId xmlns:a16="http://schemas.microsoft.com/office/drawing/2014/main" val="20000"/>
                    </a:ext>
                  </a:extLst>
                </a:gridCol>
              </a:tblGrid>
              <a:tr h="370840">
                <a:tc>
                  <a:txBody>
                    <a:bodyPr/>
                    <a:lstStyle/>
                    <a:p>
                      <a:pPr algn="ctr"/>
                      <a:r>
                        <a:rPr lang="en-GB" sz="16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algn="ctr"/>
                      <a:r>
                        <a:rPr lang="en-GB" sz="16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ctr"/>
                      <a:r>
                        <a:rPr lang="en-GB" sz="16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pPr algn="ctr"/>
                      <a:r>
                        <a:rPr lang="en-GB" sz="16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70840">
                <a:tc>
                  <a:txBody>
                    <a:bodyPr/>
                    <a:lstStyle/>
                    <a:p>
                      <a:pPr algn="ctr"/>
                      <a:r>
                        <a:rPr lang="en-GB" sz="16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pPr algn="ctr"/>
                      <a:r>
                        <a:rPr lang="en-GB" sz="16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pPr algn="ctr"/>
                      <a:r>
                        <a:rPr lang="en-GB" sz="16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0840">
                <a:tc>
                  <a:txBody>
                    <a:bodyPr/>
                    <a:lstStyle/>
                    <a:p>
                      <a:pPr algn="ctr"/>
                      <a:r>
                        <a:rPr lang="en-GB" sz="1600" i="1" err="1">
                          <a:latin typeface="Century Gothic" panose="020B0502020202020204" pitchFamily="34" charset="0"/>
                        </a:rPr>
                        <a:t>adj</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0840">
                <a:tc>
                  <a:txBody>
                    <a:bodyPr/>
                    <a:lstStyle/>
                    <a:p>
                      <a:pPr algn="ctr"/>
                      <a:r>
                        <a:rPr lang="en-GB" sz="1600" i="1" err="1">
                          <a:latin typeface="Century Gothic" panose="020B0502020202020204" pitchFamily="34" charset="0"/>
                        </a:rPr>
                        <a:t>adj</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70840">
                <a:tc>
                  <a:txBody>
                    <a:bodyPr/>
                    <a:lstStyle/>
                    <a:p>
                      <a:pPr algn="ctr"/>
                      <a:r>
                        <a:rPr lang="en-GB" sz="1600" i="1" err="1">
                          <a:latin typeface="Century Gothic" panose="020B0502020202020204" pitchFamily="34" charset="0"/>
                        </a:rPr>
                        <a:t>conj</a:t>
                      </a:r>
                      <a:endParaRPr lang="en-GB" sz="16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
        <p:nvSpPr>
          <p:cNvPr id="35" name="Rectangle: Rounded Corners 1">
            <a:extLst>
              <a:ext uri="{FF2B5EF4-FFF2-40B4-BE49-F238E27FC236}">
                <a16:creationId xmlns:a16="http://schemas.microsoft.com/office/drawing/2014/main" id="{FE02788F-EA11-4F68-9456-59564649C927}"/>
              </a:ext>
            </a:extLst>
          </p:cNvPr>
          <p:cNvSpPr/>
          <p:nvPr/>
        </p:nvSpPr>
        <p:spPr>
          <a:xfrm>
            <a:off x="1871291" y="8476295"/>
            <a:ext cx="1368152" cy="39600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schemeClr val="tx1"/>
                </a:solidFill>
                <a:effectLst/>
                <a:uLnTx/>
                <a:uFillTx/>
                <a:latin typeface="Century Gothic" panose="020F0302020204030204"/>
                <a:ea typeface="+mn-ea"/>
                <a:cs typeface="+mn-cs"/>
              </a:rPr>
              <a:t>dieciocho</a:t>
            </a:r>
            <a:endParaRPr kumimoji="0" lang="en-GB" sz="16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7" name="Rectangle: Rounded Corners 1">
            <a:extLst>
              <a:ext uri="{FF2B5EF4-FFF2-40B4-BE49-F238E27FC236}">
                <a16:creationId xmlns:a16="http://schemas.microsoft.com/office/drawing/2014/main" id="{FE02788F-EA11-4F68-9456-59564649C927}"/>
              </a:ext>
            </a:extLst>
          </p:cNvPr>
          <p:cNvSpPr/>
          <p:nvPr/>
        </p:nvSpPr>
        <p:spPr>
          <a:xfrm>
            <a:off x="3444300" y="8476295"/>
            <a:ext cx="1368152" cy="39600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schemeClr val="tx1"/>
                </a:solidFill>
                <a:effectLst/>
                <a:uLnTx/>
                <a:uFillTx/>
                <a:latin typeface="Century Gothic" panose="020F0302020204030204"/>
                <a:ea typeface="+mn-ea"/>
                <a:cs typeface="+mn-cs"/>
              </a:rPr>
              <a:t>diecinueve</a:t>
            </a:r>
            <a:endParaRPr kumimoji="0" lang="en-GB" sz="16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8" name="Rectangle: Rounded Corners 1">
            <a:extLst>
              <a:ext uri="{FF2B5EF4-FFF2-40B4-BE49-F238E27FC236}">
                <a16:creationId xmlns:a16="http://schemas.microsoft.com/office/drawing/2014/main" id="{FE02788F-EA11-4F68-9456-59564649C927}"/>
              </a:ext>
            </a:extLst>
          </p:cNvPr>
          <p:cNvSpPr/>
          <p:nvPr/>
        </p:nvSpPr>
        <p:spPr>
          <a:xfrm>
            <a:off x="5024284" y="8476295"/>
            <a:ext cx="1368152" cy="39600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schemeClr val="tx1"/>
                </a:solidFill>
                <a:effectLst/>
                <a:uLnTx/>
                <a:uFillTx/>
                <a:latin typeface="Century Gothic" panose="020F0302020204030204"/>
                <a:ea typeface="+mn-ea"/>
                <a:cs typeface="+mn-cs"/>
              </a:rPr>
              <a:t>veinte</a:t>
            </a:r>
            <a:endParaRPr kumimoji="0" lang="en-GB" sz="16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9" name="Rectangle: Rounded Corners 1">
            <a:extLst>
              <a:ext uri="{FF2B5EF4-FFF2-40B4-BE49-F238E27FC236}">
                <a16:creationId xmlns:a16="http://schemas.microsoft.com/office/drawing/2014/main" id="{FE02788F-EA11-4F68-9456-59564649C927}"/>
              </a:ext>
            </a:extLst>
          </p:cNvPr>
          <p:cNvSpPr/>
          <p:nvPr/>
        </p:nvSpPr>
        <p:spPr>
          <a:xfrm>
            <a:off x="3448528" y="6604111"/>
            <a:ext cx="1368152" cy="39600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chemeClr val="tx1"/>
                </a:solidFill>
                <a:effectLst/>
                <a:uLnTx/>
                <a:uFillTx/>
                <a:latin typeface="Century Gothic" panose="020F0302020204030204"/>
                <a:ea typeface="+mn-ea"/>
                <a:cs typeface="+mn-cs"/>
              </a:rPr>
              <a:t>quince</a:t>
            </a:r>
          </a:p>
        </p:txBody>
      </p:sp>
      <p:sp>
        <p:nvSpPr>
          <p:cNvPr id="40" name="Rectangle: Rounded Corners 1">
            <a:extLst>
              <a:ext uri="{FF2B5EF4-FFF2-40B4-BE49-F238E27FC236}">
                <a16:creationId xmlns:a16="http://schemas.microsoft.com/office/drawing/2014/main" id="{FE02788F-EA11-4F68-9456-59564649C927}"/>
              </a:ext>
            </a:extLst>
          </p:cNvPr>
          <p:cNvSpPr/>
          <p:nvPr/>
        </p:nvSpPr>
        <p:spPr>
          <a:xfrm>
            <a:off x="290864" y="6604111"/>
            <a:ext cx="1368152" cy="39600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schemeClr val="tx1"/>
                </a:solidFill>
                <a:effectLst/>
                <a:uLnTx/>
                <a:uFillTx/>
                <a:latin typeface="Century Gothic" panose="020F0302020204030204"/>
                <a:ea typeface="+mn-ea"/>
                <a:cs typeface="+mn-cs"/>
              </a:rPr>
              <a:t>trece</a:t>
            </a:r>
            <a:endParaRPr kumimoji="0" lang="en-GB" sz="16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1" name="Rectangle: Rounded Corners 1">
            <a:extLst>
              <a:ext uri="{FF2B5EF4-FFF2-40B4-BE49-F238E27FC236}">
                <a16:creationId xmlns:a16="http://schemas.microsoft.com/office/drawing/2014/main" id="{FE02788F-EA11-4F68-9456-59564649C927}"/>
              </a:ext>
            </a:extLst>
          </p:cNvPr>
          <p:cNvSpPr/>
          <p:nvPr/>
        </p:nvSpPr>
        <p:spPr>
          <a:xfrm>
            <a:off x="1871291" y="6604111"/>
            <a:ext cx="1368152" cy="39600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schemeClr val="tx1"/>
                </a:solidFill>
                <a:effectLst/>
                <a:uLnTx/>
                <a:uFillTx/>
                <a:latin typeface="Century Gothic" panose="020F0302020204030204"/>
                <a:ea typeface="+mn-ea"/>
                <a:cs typeface="+mn-cs"/>
              </a:rPr>
              <a:t>catorce</a:t>
            </a:r>
            <a:endParaRPr kumimoji="0" lang="en-GB" sz="16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2" name="Rectangle: Rounded Corners 1">
            <a:extLst>
              <a:ext uri="{FF2B5EF4-FFF2-40B4-BE49-F238E27FC236}">
                <a16:creationId xmlns:a16="http://schemas.microsoft.com/office/drawing/2014/main" id="{FE02788F-EA11-4F68-9456-59564649C927}"/>
              </a:ext>
            </a:extLst>
          </p:cNvPr>
          <p:cNvSpPr/>
          <p:nvPr/>
        </p:nvSpPr>
        <p:spPr>
          <a:xfrm>
            <a:off x="5019622" y="6604111"/>
            <a:ext cx="1368152" cy="39600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schemeClr val="tx1"/>
                </a:solidFill>
                <a:effectLst/>
                <a:uLnTx/>
                <a:uFillTx/>
                <a:latin typeface="Century Gothic" panose="020F0302020204030204"/>
                <a:ea typeface="+mn-ea"/>
                <a:cs typeface="+mn-cs"/>
              </a:rPr>
              <a:t>dieciséis</a:t>
            </a:r>
            <a:endParaRPr kumimoji="0" lang="en-GB" sz="16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3" name="Rectangle: Rounded Corners 1">
            <a:extLst>
              <a:ext uri="{FF2B5EF4-FFF2-40B4-BE49-F238E27FC236}">
                <a16:creationId xmlns:a16="http://schemas.microsoft.com/office/drawing/2014/main" id="{FE02788F-EA11-4F68-9456-59564649C927}"/>
              </a:ext>
            </a:extLst>
          </p:cNvPr>
          <p:cNvSpPr/>
          <p:nvPr/>
        </p:nvSpPr>
        <p:spPr>
          <a:xfrm>
            <a:off x="290864" y="8476295"/>
            <a:ext cx="1368152" cy="396000"/>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schemeClr val="tx1"/>
                </a:solidFill>
                <a:effectLst/>
                <a:uLnTx/>
                <a:uFillTx/>
                <a:latin typeface="Century Gothic" panose="020F0302020204030204"/>
                <a:ea typeface="+mn-ea"/>
                <a:cs typeface="+mn-cs"/>
              </a:rPr>
              <a:t>diecisiete</a:t>
            </a:r>
            <a:endParaRPr kumimoji="0" lang="en-GB" sz="16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 name="Rectangle 1"/>
          <p:cNvSpPr/>
          <p:nvPr/>
        </p:nvSpPr>
        <p:spPr>
          <a:xfrm>
            <a:off x="497885" y="5487919"/>
            <a:ext cx="961200" cy="923330"/>
          </a:xfrm>
          <a:prstGeom prst="rect">
            <a:avLst/>
          </a:prstGeom>
          <a:solidFill>
            <a:srgbClr val="ED7D31"/>
          </a:solidFill>
        </p:spPr>
        <p:txBody>
          <a:bodyPr wrap="none" lIns="91440" tIns="45720" rIns="91440" bIns="45720">
            <a:spAutoFit/>
          </a:bodyPr>
          <a:lstStyle/>
          <a:p>
            <a:pPr algn="ctr"/>
            <a:r>
              <a:rPr lang="en-US" sz="5400" b="1" cap="none" spc="0">
                <a:ln w="22225">
                  <a:noFill/>
                  <a:prstDash val="solid"/>
                </a:ln>
                <a:effectLst/>
                <a:latin typeface="Century Gothic" panose="020B0502020202020204" pitchFamily="34" charset="0"/>
              </a:rPr>
              <a:t>13</a:t>
            </a:r>
          </a:p>
        </p:txBody>
      </p:sp>
      <p:sp>
        <p:nvSpPr>
          <p:cNvPr id="44" name="Rectangle 43"/>
          <p:cNvSpPr/>
          <p:nvPr/>
        </p:nvSpPr>
        <p:spPr>
          <a:xfrm>
            <a:off x="3643795" y="5487919"/>
            <a:ext cx="960520" cy="923330"/>
          </a:xfrm>
          <a:prstGeom prst="rect">
            <a:avLst/>
          </a:prstGeom>
          <a:solidFill>
            <a:srgbClr val="ED7D31"/>
          </a:solidFill>
        </p:spPr>
        <p:txBody>
          <a:bodyPr wrap="none" lIns="91440" tIns="45720" rIns="91440" bIns="45720">
            <a:spAutoFit/>
          </a:bodyPr>
          <a:lstStyle/>
          <a:p>
            <a:pPr algn="ctr"/>
            <a:r>
              <a:rPr lang="en-US" sz="5400" b="1" cap="none" spc="0">
                <a:ln w="22225">
                  <a:noFill/>
                  <a:prstDash val="solid"/>
                </a:ln>
                <a:effectLst/>
                <a:latin typeface="Century Gothic" panose="020B0502020202020204" pitchFamily="34" charset="0"/>
              </a:rPr>
              <a:t>15</a:t>
            </a:r>
          </a:p>
        </p:txBody>
      </p:sp>
      <p:sp>
        <p:nvSpPr>
          <p:cNvPr id="45" name="Rectangle 44"/>
          <p:cNvSpPr/>
          <p:nvPr/>
        </p:nvSpPr>
        <p:spPr>
          <a:xfrm>
            <a:off x="494679" y="7359863"/>
            <a:ext cx="960520" cy="923330"/>
          </a:xfrm>
          <a:prstGeom prst="rect">
            <a:avLst/>
          </a:prstGeom>
          <a:solidFill>
            <a:srgbClr val="ED7D31"/>
          </a:solidFill>
        </p:spPr>
        <p:txBody>
          <a:bodyPr wrap="none" lIns="91440" tIns="45720" rIns="91440" bIns="45720">
            <a:spAutoFit/>
          </a:bodyPr>
          <a:lstStyle/>
          <a:p>
            <a:pPr algn="ctr"/>
            <a:r>
              <a:rPr lang="en-US" sz="5400" b="1" cap="none" spc="0">
                <a:ln w="22225">
                  <a:noFill/>
                  <a:prstDash val="solid"/>
                </a:ln>
                <a:effectLst/>
                <a:latin typeface="Century Gothic" panose="020B0502020202020204" pitchFamily="34" charset="0"/>
              </a:rPr>
              <a:t>17</a:t>
            </a:r>
          </a:p>
        </p:txBody>
      </p:sp>
      <p:sp>
        <p:nvSpPr>
          <p:cNvPr id="46" name="Rectangle 45"/>
          <p:cNvSpPr/>
          <p:nvPr/>
        </p:nvSpPr>
        <p:spPr>
          <a:xfrm>
            <a:off x="3663146" y="7359863"/>
            <a:ext cx="960520" cy="923330"/>
          </a:xfrm>
          <a:prstGeom prst="rect">
            <a:avLst/>
          </a:prstGeom>
          <a:solidFill>
            <a:srgbClr val="ED7D31"/>
          </a:solidFill>
        </p:spPr>
        <p:txBody>
          <a:bodyPr wrap="none" lIns="91440" tIns="45720" rIns="91440" bIns="45720">
            <a:spAutoFit/>
          </a:bodyPr>
          <a:lstStyle/>
          <a:p>
            <a:pPr algn="ctr"/>
            <a:r>
              <a:rPr lang="en-US" sz="5400" b="1" cap="none" spc="0">
                <a:ln w="22225">
                  <a:noFill/>
                  <a:prstDash val="solid"/>
                </a:ln>
                <a:effectLst/>
                <a:latin typeface="Century Gothic" panose="020B0502020202020204" pitchFamily="34" charset="0"/>
              </a:rPr>
              <a:t>19</a:t>
            </a:r>
          </a:p>
        </p:txBody>
      </p:sp>
      <p:sp>
        <p:nvSpPr>
          <p:cNvPr id="47" name="Rectangle 46"/>
          <p:cNvSpPr/>
          <p:nvPr/>
        </p:nvSpPr>
        <p:spPr>
          <a:xfrm>
            <a:off x="2087261" y="5487919"/>
            <a:ext cx="961200" cy="925200"/>
          </a:xfrm>
          <a:prstGeom prst="rect">
            <a:avLst/>
          </a:prstGeom>
          <a:solidFill>
            <a:srgbClr val="203864"/>
          </a:solidFill>
        </p:spPr>
        <p:txBody>
          <a:bodyPr wrap="none" lIns="91440" tIns="45720" rIns="91440" bIns="45720">
            <a:spAutoFit/>
          </a:bodyPr>
          <a:lstStyle/>
          <a:p>
            <a:pPr algn="ctr"/>
            <a:r>
              <a:rPr lang="en-US" sz="5450" b="1">
                <a:ln w="22225">
                  <a:solidFill>
                    <a:schemeClr val="tx1"/>
                  </a:solidFill>
                  <a:prstDash val="solid"/>
                </a:ln>
                <a:solidFill>
                  <a:srgbClr val="FF612F"/>
                </a:solidFill>
                <a:latin typeface="Century Gothic" panose="020B0502020202020204" pitchFamily="34" charset="0"/>
              </a:rPr>
              <a:t>14</a:t>
            </a:r>
          </a:p>
        </p:txBody>
      </p:sp>
      <p:sp>
        <p:nvSpPr>
          <p:cNvPr id="48" name="Rectangle 47"/>
          <p:cNvSpPr/>
          <p:nvPr/>
        </p:nvSpPr>
        <p:spPr>
          <a:xfrm>
            <a:off x="2087261" y="7359863"/>
            <a:ext cx="961200" cy="925200"/>
          </a:xfrm>
          <a:prstGeom prst="rect">
            <a:avLst/>
          </a:prstGeom>
          <a:solidFill>
            <a:srgbClr val="203864"/>
          </a:solidFill>
        </p:spPr>
        <p:txBody>
          <a:bodyPr wrap="none" lIns="91440" tIns="45720" rIns="91440" bIns="45720">
            <a:spAutoFit/>
          </a:bodyPr>
          <a:lstStyle/>
          <a:p>
            <a:pPr algn="ctr"/>
            <a:r>
              <a:rPr lang="en-US" sz="5450" b="1">
                <a:ln w="22225">
                  <a:solidFill>
                    <a:schemeClr val="tx1"/>
                  </a:solidFill>
                  <a:prstDash val="solid"/>
                </a:ln>
                <a:solidFill>
                  <a:srgbClr val="FF612F"/>
                </a:solidFill>
                <a:latin typeface="Century Gothic" panose="020B0502020202020204" pitchFamily="34" charset="0"/>
              </a:rPr>
              <a:t>18</a:t>
            </a:r>
          </a:p>
        </p:txBody>
      </p:sp>
      <p:sp>
        <p:nvSpPr>
          <p:cNvPr id="49" name="Rectangle 48"/>
          <p:cNvSpPr/>
          <p:nvPr/>
        </p:nvSpPr>
        <p:spPr>
          <a:xfrm>
            <a:off x="5230933" y="5487919"/>
            <a:ext cx="961200" cy="925200"/>
          </a:xfrm>
          <a:prstGeom prst="rect">
            <a:avLst/>
          </a:prstGeom>
          <a:solidFill>
            <a:srgbClr val="203864"/>
          </a:solidFill>
        </p:spPr>
        <p:txBody>
          <a:bodyPr wrap="none" lIns="91440" tIns="45720" rIns="91440" bIns="45720">
            <a:spAutoFit/>
          </a:bodyPr>
          <a:lstStyle/>
          <a:p>
            <a:pPr algn="ctr"/>
            <a:r>
              <a:rPr lang="en-US" sz="5450" b="1">
                <a:ln w="22225">
                  <a:solidFill>
                    <a:schemeClr val="tx1"/>
                  </a:solidFill>
                  <a:prstDash val="solid"/>
                </a:ln>
                <a:solidFill>
                  <a:srgbClr val="FF612F"/>
                </a:solidFill>
                <a:latin typeface="Century Gothic" panose="020B0502020202020204" pitchFamily="34" charset="0"/>
              </a:rPr>
              <a:t>16</a:t>
            </a:r>
          </a:p>
        </p:txBody>
      </p:sp>
      <p:sp>
        <p:nvSpPr>
          <p:cNvPr id="50" name="Rectangle 49"/>
          <p:cNvSpPr/>
          <p:nvPr/>
        </p:nvSpPr>
        <p:spPr>
          <a:xfrm>
            <a:off x="5230932" y="7359863"/>
            <a:ext cx="961200" cy="925200"/>
          </a:xfrm>
          <a:prstGeom prst="rect">
            <a:avLst/>
          </a:prstGeom>
          <a:solidFill>
            <a:srgbClr val="203864"/>
          </a:solidFill>
        </p:spPr>
        <p:txBody>
          <a:bodyPr wrap="none" lIns="91440" tIns="45720" rIns="91440" bIns="45720">
            <a:spAutoFit/>
          </a:bodyPr>
          <a:lstStyle/>
          <a:p>
            <a:pPr algn="ctr"/>
            <a:r>
              <a:rPr lang="en-US" sz="5450" b="1">
                <a:ln w="22225">
                  <a:solidFill>
                    <a:schemeClr val="tx1"/>
                  </a:solidFill>
                  <a:prstDash val="solid"/>
                </a:ln>
                <a:solidFill>
                  <a:srgbClr val="FF612F"/>
                </a:solidFill>
                <a:latin typeface="Century Gothic" panose="020B0502020202020204" pitchFamily="34" charset="0"/>
              </a:rPr>
              <a:t>20</a:t>
            </a:r>
          </a:p>
        </p:txBody>
      </p:sp>
      <p:sp>
        <p:nvSpPr>
          <p:cNvPr id="34"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23</a:t>
            </a:r>
          </a:p>
        </p:txBody>
      </p:sp>
      <p:sp>
        <p:nvSpPr>
          <p:cNvPr id="36" name="Rounded Rectangular Callout 35"/>
          <p:cNvSpPr/>
          <p:nvPr/>
        </p:nvSpPr>
        <p:spPr>
          <a:xfrm>
            <a:off x="4186410" y="3152153"/>
            <a:ext cx="2554958" cy="1960448"/>
          </a:xfrm>
          <a:prstGeom prst="wedgeRoundRectCallout">
            <a:avLst>
              <a:gd name="adj1" fmla="val -58987"/>
              <a:gd name="adj2" fmla="val -18036"/>
              <a:gd name="adj3" fmla="val 16667"/>
            </a:avLst>
          </a:prstGeom>
          <a:solidFill>
            <a:srgbClr val="FAEDCC"/>
          </a:solidFill>
          <a:ln w="28575"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300" kern="0">
                <a:solidFill>
                  <a:schemeClr val="tx1">
                    <a:lumMod val="95000"/>
                    <a:lumOff val="5000"/>
                  </a:schemeClr>
                </a:solidFill>
                <a:latin typeface="Century Gothic" panose="020B0502020202020204" pitchFamily="34" charset="0"/>
              </a:rPr>
              <a:t>Remember, adjectives need to agree in </a:t>
            </a:r>
            <a:r>
              <a:rPr lang="en-GB" sz="1300" b="1" kern="0">
                <a:solidFill>
                  <a:schemeClr val="tx1">
                    <a:lumMod val="95000"/>
                    <a:lumOff val="5000"/>
                  </a:schemeClr>
                </a:solidFill>
                <a:latin typeface="Century Gothic" panose="020B0502020202020204" pitchFamily="34" charset="0"/>
              </a:rPr>
              <a:t>number </a:t>
            </a:r>
            <a:r>
              <a:rPr lang="en-GB" sz="1300" kern="0">
                <a:solidFill>
                  <a:schemeClr val="tx1">
                    <a:lumMod val="95000"/>
                    <a:lumOff val="5000"/>
                  </a:schemeClr>
                </a:solidFill>
                <a:latin typeface="Century Gothic" panose="020B0502020202020204" pitchFamily="34" charset="0"/>
              </a:rPr>
              <a:t>with the noun.</a:t>
            </a:r>
          </a:p>
          <a:p>
            <a:pPr marL="0" marR="0" lvl="0" indent="0" algn="ctr" defTabSz="914400" eaLnBrk="1" fontAlgn="auto" latinLnBrk="0" hangingPunct="1">
              <a:lnSpc>
                <a:spcPct val="100000"/>
              </a:lnSpc>
              <a:spcBef>
                <a:spcPts val="0"/>
              </a:spcBef>
              <a:spcAft>
                <a:spcPts val="0"/>
              </a:spcAft>
              <a:buClrTx/>
              <a:buSzTx/>
              <a:buFontTx/>
              <a:buNone/>
              <a:tabLst/>
              <a:defRPr/>
            </a:pPr>
            <a:endParaRPr lang="en-GB" sz="1300" kern="0">
              <a:solidFill>
                <a:schemeClr val="tx1">
                  <a:lumMod val="95000"/>
                  <a:lumOff val="5000"/>
                </a:schemeClr>
              </a:solidFill>
              <a:latin typeface="Century Gothic" panose="020B0502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300" kern="0">
                <a:solidFill>
                  <a:schemeClr val="tx1">
                    <a:lumMod val="95000"/>
                    <a:lumOff val="5000"/>
                  </a:schemeClr>
                </a:solidFill>
                <a:latin typeface="Century Gothic" panose="020B0502020202020204" pitchFamily="34" charset="0"/>
              </a:rPr>
              <a:t>El cine </a:t>
            </a:r>
            <a:r>
              <a:rPr lang="en-GB" sz="1300" kern="0" err="1">
                <a:solidFill>
                  <a:schemeClr val="tx1">
                    <a:lumMod val="95000"/>
                    <a:lumOff val="5000"/>
                  </a:schemeClr>
                </a:solidFill>
                <a:latin typeface="Century Gothic" panose="020B0502020202020204" pitchFamily="34" charset="0"/>
              </a:rPr>
              <a:t>está</a:t>
            </a:r>
            <a:r>
              <a:rPr lang="en-GB" sz="1300" kern="0">
                <a:solidFill>
                  <a:schemeClr val="tx1">
                    <a:lumMod val="95000"/>
                    <a:lumOff val="5000"/>
                  </a:schemeClr>
                </a:solidFill>
                <a:latin typeface="Century Gothic" panose="020B0502020202020204" pitchFamily="34" charset="0"/>
              </a:rPr>
              <a:t> </a:t>
            </a:r>
            <a:r>
              <a:rPr lang="en-GB" sz="1300" kern="0" err="1">
                <a:solidFill>
                  <a:schemeClr val="tx1">
                    <a:lumMod val="95000"/>
                    <a:lumOff val="5000"/>
                  </a:schemeClr>
                </a:solidFill>
                <a:latin typeface="Century Gothic" panose="020B0502020202020204" pitchFamily="34" charset="0"/>
              </a:rPr>
              <a:t>cerrado</a:t>
            </a:r>
            <a:r>
              <a:rPr lang="en-GB" sz="1300" kern="0">
                <a:solidFill>
                  <a:schemeClr val="tx1">
                    <a:lumMod val="95000"/>
                    <a:lumOff val="5000"/>
                  </a:schemeClr>
                </a:solidFill>
                <a:latin typeface="Century Gothic" panose="020B0502020202020204" pitchFamily="34"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lang="en-GB" sz="1300" i="1" kern="0">
                <a:solidFill>
                  <a:schemeClr val="tx1">
                    <a:lumMod val="95000"/>
                    <a:lumOff val="5000"/>
                  </a:schemeClr>
                </a:solidFill>
                <a:latin typeface="Century Gothic" panose="020B0502020202020204" pitchFamily="34" charset="0"/>
              </a:rPr>
              <a:t>The cinema is closed.</a:t>
            </a:r>
          </a:p>
          <a:p>
            <a:pPr marL="0" marR="0" lvl="0" indent="0" algn="ctr" defTabSz="914400" eaLnBrk="1" fontAlgn="auto" latinLnBrk="0" hangingPunct="1">
              <a:lnSpc>
                <a:spcPct val="100000"/>
              </a:lnSpc>
              <a:spcBef>
                <a:spcPts val="0"/>
              </a:spcBef>
              <a:spcAft>
                <a:spcPts val="0"/>
              </a:spcAft>
              <a:buClrTx/>
              <a:buSzTx/>
              <a:buFontTx/>
              <a:buNone/>
              <a:tabLst/>
              <a:defRPr/>
            </a:pPr>
            <a:endParaRPr lang="en-GB" sz="1300" i="1" kern="0">
              <a:solidFill>
                <a:schemeClr val="tx1">
                  <a:lumMod val="95000"/>
                  <a:lumOff val="5000"/>
                </a:schemeClr>
              </a:solidFill>
              <a:latin typeface="Century Gothic" panose="020B0502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300" kern="0">
                <a:solidFill>
                  <a:schemeClr val="tx1">
                    <a:lumMod val="95000"/>
                    <a:lumOff val="5000"/>
                  </a:schemeClr>
                </a:solidFill>
                <a:latin typeface="Century Gothic" panose="020B0502020202020204" pitchFamily="34" charset="0"/>
              </a:rPr>
              <a:t>Los </a:t>
            </a:r>
            <a:r>
              <a:rPr lang="en-GB" sz="1300" kern="0" err="1">
                <a:solidFill>
                  <a:schemeClr val="tx1">
                    <a:lumMod val="95000"/>
                    <a:lumOff val="5000"/>
                  </a:schemeClr>
                </a:solidFill>
                <a:latin typeface="Century Gothic" panose="020B0502020202020204" pitchFamily="34" charset="0"/>
              </a:rPr>
              <a:t>cine</a:t>
            </a:r>
            <a:r>
              <a:rPr lang="en-GB" sz="1300" b="1" kern="0" err="1">
                <a:solidFill>
                  <a:schemeClr val="tx1">
                    <a:lumMod val="95000"/>
                    <a:lumOff val="5000"/>
                  </a:schemeClr>
                </a:solidFill>
                <a:latin typeface="Century Gothic" panose="020B0502020202020204" pitchFamily="34" charset="0"/>
              </a:rPr>
              <a:t>s</a:t>
            </a:r>
            <a:r>
              <a:rPr lang="en-GB" sz="1300" kern="0">
                <a:solidFill>
                  <a:schemeClr val="tx1">
                    <a:lumMod val="95000"/>
                    <a:lumOff val="5000"/>
                  </a:schemeClr>
                </a:solidFill>
                <a:latin typeface="Century Gothic" panose="020B0502020202020204" pitchFamily="34" charset="0"/>
              </a:rPr>
              <a:t> están </a:t>
            </a:r>
            <a:r>
              <a:rPr lang="en-GB" sz="1300" kern="0" err="1">
                <a:solidFill>
                  <a:schemeClr val="tx1">
                    <a:lumMod val="95000"/>
                    <a:lumOff val="5000"/>
                  </a:schemeClr>
                </a:solidFill>
                <a:latin typeface="Century Gothic" panose="020B0502020202020204" pitchFamily="34" charset="0"/>
              </a:rPr>
              <a:t>cerrado</a:t>
            </a:r>
            <a:r>
              <a:rPr lang="en-GB" sz="1300" b="1" kern="0" err="1">
                <a:solidFill>
                  <a:schemeClr val="tx1">
                    <a:lumMod val="95000"/>
                    <a:lumOff val="5000"/>
                  </a:schemeClr>
                </a:solidFill>
                <a:latin typeface="Century Gothic" panose="020B0502020202020204" pitchFamily="34" charset="0"/>
              </a:rPr>
              <a:t>s</a:t>
            </a:r>
            <a:r>
              <a:rPr lang="en-GB" sz="1300" kern="0">
                <a:solidFill>
                  <a:schemeClr val="tx1">
                    <a:lumMod val="95000"/>
                    <a:lumOff val="5000"/>
                  </a:schemeClr>
                </a:solidFill>
                <a:latin typeface="Century Gothic" panose="020B0502020202020204" pitchFamily="34" charset="0"/>
              </a:rPr>
              <a:t>.</a:t>
            </a:r>
          </a:p>
          <a:p>
            <a:pPr marL="0" marR="0" lvl="0" indent="0" algn="ctr" defTabSz="914400" eaLnBrk="1" fontAlgn="auto" latinLnBrk="0" hangingPunct="1">
              <a:lnSpc>
                <a:spcPct val="100000"/>
              </a:lnSpc>
              <a:spcBef>
                <a:spcPts val="0"/>
              </a:spcBef>
              <a:spcAft>
                <a:spcPts val="0"/>
              </a:spcAft>
              <a:buClrTx/>
              <a:buSzTx/>
              <a:buFontTx/>
              <a:buNone/>
              <a:tabLst/>
              <a:defRPr/>
            </a:pPr>
            <a:r>
              <a:rPr lang="en-GB" sz="1300" i="1" kern="0">
                <a:solidFill>
                  <a:schemeClr val="tx1">
                    <a:lumMod val="95000"/>
                    <a:lumOff val="5000"/>
                  </a:schemeClr>
                </a:solidFill>
                <a:latin typeface="Century Gothic" panose="020B0502020202020204" pitchFamily="34" charset="0"/>
              </a:rPr>
              <a:t>The cinemas are closed.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683791"/>
            <a:ext cx="1160881" cy="1160881"/>
          </a:xfrm>
          <a:prstGeom prst="rect">
            <a:avLst/>
          </a:prstGeom>
        </p:spPr>
      </p:pic>
    </p:spTree>
    <p:extLst>
      <p:ext uri="{BB962C8B-B14F-4D97-AF65-F5344CB8AC3E}">
        <p14:creationId xmlns:p14="http://schemas.microsoft.com/office/powerpoint/2010/main" val="2804349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12">
            <a:extLst>
              <a:ext uri="{FF2B5EF4-FFF2-40B4-BE49-F238E27FC236}">
                <a16:creationId xmlns:a16="http://schemas.microsoft.com/office/drawing/2014/main" id="{A48AD9E5-B0A5-432F-990E-E37D9660CADE}"/>
              </a:ext>
            </a:extLst>
          </p:cNvPr>
          <p:cNvGraphicFramePr>
            <a:graphicFrameLocks noGrp="1"/>
          </p:cNvGraphicFramePr>
          <p:nvPr>
            <p:extLst>
              <p:ext uri="{D42A27DB-BD31-4B8C-83A1-F6EECF244321}">
                <p14:modId xmlns:p14="http://schemas.microsoft.com/office/powerpoint/2010/main" val="4265522256"/>
              </p:ext>
            </p:extLst>
          </p:nvPr>
        </p:nvGraphicFramePr>
        <p:xfrm>
          <a:off x="4097059" y="6164778"/>
          <a:ext cx="2704574" cy="2790555"/>
        </p:xfrm>
        <a:graphic>
          <a:graphicData uri="http://schemas.openxmlformats.org/drawingml/2006/table">
            <a:tbl>
              <a:tblPr firstRow="1" bandRow="1">
                <a:tableStyleId>{5940675A-B579-460E-94D1-54222C63F5DA}</a:tableStyleId>
              </a:tblPr>
              <a:tblGrid>
                <a:gridCol w="1492182">
                  <a:extLst>
                    <a:ext uri="{9D8B030D-6E8A-4147-A177-3AD203B41FA5}">
                      <a16:colId xmlns:a16="http://schemas.microsoft.com/office/drawing/2014/main" val="3554674559"/>
                    </a:ext>
                  </a:extLst>
                </a:gridCol>
                <a:gridCol w="1212392">
                  <a:extLst>
                    <a:ext uri="{9D8B030D-6E8A-4147-A177-3AD203B41FA5}">
                      <a16:colId xmlns:a16="http://schemas.microsoft.com/office/drawing/2014/main" val="1195216523"/>
                    </a:ext>
                  </a:extLst>
                </a:gridCol>
              </a:tblGrid>
              <a:tr h="535155">
                <a:tc>
                  <a:txBody>
                    <a:bodyPr/>
                    <a:lstStyle/>
                    <a:p>
                      <a:pPr algn="l" fontAlgn="b"/>
                      <a:r>
                        <a:rPr lang="en-GB" sz="1500" u="none" strike="noStrike">
                          <a:effectLst/>
                          <a:latin typeface="Century Gothic" panose="020B0502020202020204" pitchFamily="34" charset="0"/>
                        </a:rPr>
                        <a:t>la </a:t>
                      </a:r>
                      <a:r>
                        <a:rPr lang="en-GB" sz="1500" u="none" strike="noStrike" err="1">
                          <a:effectLst/>
                          <a:latin typeface="Century Gothic" panose="020B0502020202020204" pitchFamily="34" charset="0"/>
                        </a:rPr>
                        <a:t>traducción</a:t>
                      </a:r>
                      <a:endParaRPr lang="en-GB" sz="1500" b="0" i="0" u="none" strike="noStrike">
                        <a:solidFill>
                          <a:srgbClr val="000000"/>
                        </a:solidFill>
                        <a:effectLst/>
                        <a:latin typeface="Century Gothic" panose="020B0502020202020204" pitchFamily="34" charset="0"/>
                      </a:endParaRPr>
                    </a:p>
                  </a:txBody>
                  <a:tcPr marL="90000" marR="90000" marT="46800" marB="46800" anchor="ctr">
                    <a:noFill/>
                  </a:tcPr>
                </a:tc>
                <a:tc>
                  <a:txBody>
                    <a:bodyPr/>
                    <a:lstStyle/>
                    <a:p>
                      <a:pPr algn="l" fontAlgn="b"/>
                      <a:r>
                        <a:rPr lang="en-GB" sz="1500" u="none" strike="noStrike">
                          <a:effectLst/>
                          <a:latin typeface="Century Gothic" panose="020B0502020202020204" pitchFamily="34" charset="0"/>
                        </a:rPr>
                        <a:t>translation</a:t>
                      </a:r>
                      <a:endParaRPr lang="en-GB" sz="1500" b="0" i="0" u="none" strike="noStrike">
                        <a:solidFill>
                          <a:srgbClr val="000000"/>
                        </a:solidFill>
                        <a:effectLst/>
                        <a:latin typeface="Century Gothic" panose="020B0502020202020204" pitchFamily="34" charset="0"/>
                      </a:endParaRPr>
                    </a:p>
                  </a:txBody>
                  <a:tcPr marL="90000" marR="90000" marT="46800" marB="46800" anchor="ctr">
                    <a:noFill/>
                  </a:tcPr>
                </a:tc>
                <a:extLst>
                  <a:ext uri="{0D108BD9-81ED-4DB2-BD59-A6C34878D82A}">
                    <a16:rowId xmlns:a16="http://schemas.microsoft.com/office/drawing/2014/main" val="10010"/>
                  </a:ext>
                </a:extLst>
              </a:tr>
              <a:tr h="310664">
                <a:tc>
                  <a:txBody>
                    <a:bodyPr/>
                    <a:lstStyle/>
                    <a:p>
                      <a:pPr algn="l" fontAlgn="b"/>
                      <a:r>
                        <a:rPr lang="en-GB" sz="1500" u="none" strike="noStrike">
                          <a:effectLst/>
                          <a:latin typeface="Century Gothic" panose="020B0502020202020204" pitchFamily="34" charset="0"/>
                        </a:rPr>
                        <a:t>la </a:t>
                      </a:r>
                      <a:r>
                        <a:rPr lang="en-GB" sz="1500" u="none" strike="noStrike" err="1">
                          <a:effectLst/>
                          <a:latin typeface="Century Gothic" panose="020B0502020202020204" pitchFamily="34" charset="0"/>
                        </a:rPr>
                        <a:t>intención</a:t>
                      </a:r>
                      <a:endParaRPr lang="en-GB" sz="1500" b="0" i="0" u="none" strike="noStrike">
                        <a:solidFill>
                          <a:srgbClr val="000000"/>
                        </a:solidFill>
                        <a:effectLst/>
                        <a:latin typeface="Century Gothic" panose="020B0502020202020204" pitchFamily="34" charset="0"/>
                      </a:endParaRPr>
                    </a:p>
                  </a:txBody>
                  <a:tcPr marL="90000" marR="90000" marT="46800" marB="46800" anchor="ctr">
                    <a:noFill/>
                  </a:tcPr>
                </a:tc>
                <a:tc>
                  <a:txBody>
                    <a:bodyPr/>
                    <a:lstStyle/>
                    <a:p>
                      <a:pPr algn="l" fontAlgn="b"/>
                      <a:r>
                        <a:rPr lang="en-GB" sz="1500" u="none" strike="noStrike">
                          <a:effectLst/>
                          <a:latin typeface="Century Gothic" panose="020B0502020202020204" pitchFamily="34" charset="0"/>
                        </a:rPr>
                        <a:t>intention</a:t>
                      </a:r>
                      <a:endParaRPr lang="en-GB" sz="1500" b="0" i="0" u="none" strike="noStrike">
                        <a:solidFill>
                          <a:srgbClr val="000000"/>
                        </a:solidFill>
                        <a:effectLst/>
                        <a:latin typeface="Century Gothic" panose="020B0502020202020204" pitchFamily="34" charset="0"/>
                      </a:endParaRPr>
                    </a:p>
                  </a:txBody>
                  <a:tcPr marL="90000" marR="90000" marT="46800" marB="46800" anchor="ctr">
                    <a:noFill/>
                  </a:tcPr>
                </a:tc>
                <a:extLst>
                  <a:ext uri="{0D108BD9-81ED-4DB2-BD59-A6C34878D82A}">
                    <a16:rowId xmlns:a16="http://schemas.microsoft.com/office/drawing/2014/main" val="10011"/>
                  </a:ext>
                </a:extLst>
              </a:tr>
              <a:tr h="310664">
                <a:tc>
                  <a:txBody>
                    <a:bodyPr/>
                    <a:lstStyle/>
                    <a:p>
                      <a:pPr algn="l" fontAlgn="b"/>
                      <a:r>
                        <a:rPr lang="en-GB" sz="1500" b="0" i="0" u="none" strike="noStrike">
                          <a:solidFill>
                            <a:srgbClr val="000000"/>
                          </a:solidFill>
                          <a:effectLst/>
                          <a:latin typeface="Century Gothic" panose="020B0502020202020204" pitchFamily="34" charset="0"/>
                        </a:rPr>
                        <a:t>la </a:t>
                      </a:r>
                      <a:r>
                        <a:rPr lang="en-GB" sz="1500" b="0" i="0" u="none" strike="noStrike" err="1">
                          <a:solidFill>
                            <a:srgbClr val="000000"/>
                          </a:solidFill>
                          <a:effectLst/>
                          <a:latin typeface="Century Gothic" panose="020B0502020202020204" pitchFamily="34" charset="0"/>
                        </a:rPr>
                        <a:t>izquierda</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left</a:t>
                      </a:r>
                    </a:p>
                  </a:txBody>
                  <a:tcPr marL="90000" marR="90000" marT="46800" marB="46800" anchor="ctr"/>
                </a:tc>
                <a:extLst>
                  <a:ext uri="{0D108BD9-81ED-4DB2-BD59-A6C34878D82A}">
                    <a16:rowId xmlns:a16="http://schemas.microsoft.com/office/drawing/2014/main" val="10013"/>
                  </a:ext>
                </a:extLst>
              </a:tr>
              <a:tr h="310664">
                <a:tc>
                  <a:txBody>
                    <a:bodyPr/>
                    <a:lstStyle/>
                    <a:p>
                      <a:pPr algn="l" fontAlgn="b"/>
                      <a:r>
                        <a:rPr lang="en-GB" sz="1500" b="0" i="0" u="none" strike="noStrike">
                          <a:solidFill>
                            <a:srgbClr val="000000"/>
                          </a:solidFill>
                          <a:effectLst/>
                          <a:latin typeface="Century Gothic" panose="020B0502020202020204" pitchFamily="34" charset="0"/>
                        </a:rPr>
                        <a:t>la </a:t>
                      </a:r>
                      <a:r>
                        <a:rPr lang="en-GB" sz="1500" b="0" i="0" u="none" strike="noStrike" err="1">
                          <a:solidFill>
                            <a:srgbClr val="000000"/>
                          </a:solidFill>
                          <a:effectLst/>
                          <a:latin typeface="Century Gothic" panose="020B0502020202020204" pitchFamily="34" charset="0"/>
                        </a:rPr>
                        <a:t>derecha</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right</a:t>
                      </a:r>
                    </a:p>
                  </a:txBody>
                  <a:tcPr marL="90000" marR="90000" marT="46800" marB="46800" anchor="ctr"/>
                </a:tc>
                <a:extLst>
                  <a:ext uri="{0D108BD9-81ED-4DB2-BD59-A6C34878D82A}">
                    <a16:rowId xmlns:a16="http://schemas.microsoft.com/office/drawing/2014/main" val="10014"/>
                  </a:ext>
                </a:extLst>
              </a:tr>
              <a:tr h="310664">
                <a:tc>
                  <a:txBody>
                    <a:bodyPr/>
                    <a:lstStyle/>
                    <a:p>
                      <a:pPr algn="l" fontAlgn="b"/>
                      <a:r>
                        <a:rPr lang="en-GB" sz="1500" b="0" i="0" u="none" strike="noStrike">
                          <a:solidFill>
                            <a:srgbClr val="000000"/>
                          </a:solidFill>
                          <a:effectLst/>
                          <a:latin typeface="Century Gothic" panose="020B0502020202020204" pitchFamily="34" charset="0"/>
                        </a:rPr>
                        <a:t>el </a:t>
                      </a:r>
                      <a:r>
                        <a:rPr lang="en-GB" sz="1500" b="0" i="0" u="none" strike="noStrike" err="1">
                          <a:solidFill>
                            <a:srgbClr val="000000"/>
                          </a:solidFill>
                          <a:effectLst/>
                          <a:latin typeface="Century Gothic" panose="020B0502020202020204" pitchFamily="34" charset="0"/>
                        </a:rPr>
                        <a:t>paso</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step</a:t>
                      </a:r>
                    </a:p>
                  </a:txBody>
                  <a:tcPr marL="90000" marR="90000" marT="46800" marB="46800" anchor="ctr"/>
                </a:tc>
                <a:extLst>
                  <a:ext uri="{0D108BD9-81ED-4DB2-BD59-A6C34878D82A}">
                    <a16:rowId xmlns:a16="http://schemas.microsoft.com/office/drawing/2014/main" val="10015"/>
                  </a:ext>
                </a:extLst>
              </a:tr>
              <a:tr h="310664">
                <a:tc>
                  <a:txBody>
                    <a:bodyPr/>
                    <a:lstStyle/>
                    <a:p>
                      <a:pPr algn="l" fontAlgn="b"/>
                      <a:r>
                        <a:rPr lang="en-GB" sz="1500" u="none" strike="noStrike" err="1">
                          <a:effectLst/>
                          <a:latin typeface="Century Gothic" panose="020B0502020202020204" pitchFamily="34" charset="0"/>
                        </a:rPr>
                        <a:t>adelante</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forward</a:t>
                      </a:r>
                    </a:p>
                  </a:txBody>
                  <a:tcPr marL="90000" marR="90000" marT="46800" marB="46800" anchor="ctr"/>
                </a:tc>
                <a:extLst>
                  <a:ext uri="{0D108BD9-81ED-4DB2-BD59-A6C34878D82A}">
                    <a16:rowId xmlns:a16="http://schemas.microsoft.com/office/drawing/2014/main" val="1230603460"/>
                  </a:ext>
                </a:extLst>
              </a:tr>
              <a:tr h="310664">
                <a:tc>
                  <a:txBody>
                    <a:bodyPr/>
                    <a:lstStyle/>
                    <a:p>
                      <a:pPr algn="l" fontAlgn="b"/>
                      <a:r>
                        <a:rPr lang="en-GB" sz="1500" b="0" i="0" u="none" strike="noStrike" err="1">
                          <a:solidFill>
                            <a:srgbClr val="000000"/>
                          </a:solidFill>
                          <a:effectLst/>
                          <a:latin typeface="Century Gothic" panose="020B0502020202020204" pitchFamily="34" charset="0"/>
                        </a:rPr>
                        <a:t>atrás</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backward</a:t>
                      </a:r>
                    </a:p>
                  </a:txBody>
                  <a:tcPr marL="90000" marR="90000" marT="46800" marB="46800" anchor="ctr"/>
                </a:tc>
                <a:extLst>
                  <a:ext uri="{0D108BD9-81ED-4DB2-BD59-A6C34878D82A}">
                    <a16:rowId xmlns:a16="http://schemas.microsoft.com/office/drawing/2014/main" val="3494033559"/>
                  </a:ext>
                </a:extLst>
              </a:tr>
              <a:tr h="310664">
                <a:tc>
                  <a:txBody>
                    <a:bodyPr/>
                    <a:lstStyle/>
                    <a:p>
                      <a:pPr algn="l" fontAlgn="b"/>
                      <a:r>
                        <a:rPr lang="en-GB" sz="1500" u="none" strike="noStrike" err="1">
                          <a:effectLst/>
                          <a:latin typeface="Century Gothic" panose="020B0502020202020204" pitchFamily="34" charset="0"/>
                        </a:rPr>
                        <a:t>así</a:t>
                      </a:r>
                      <a:r>
                        <a:rPr lang="en-GB" sz="1500" u="none" strike="noStrike">
                          <a:effectLst/>
                          <a:latin typeface="Century Gothic" panose="020B0502020202020204" pitchFamily="34" charset="0"/>
                        </a:rPr>
                        <a:t> que</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so</a:t>
                      </a:r>
                    </a:p>
                  </a:txBody>
                  <a:tcPr marL="90000" marR="90000" marT="46800" marB="46800" anchor="ctr"/>
                </a:tc>
                <a:extLst>
                  <a:ext uri="{0D108BD9-81ED-4DB2-BD59-A6C34878D82A}">
                    <a16:rowId xmlns:a16="http://schemas.microsoft.com/office/drawing/2014/main" val="2783928337"/>
                  </a:ext>
                </a:extLst>
              </a:tr>
            </a:tbl>
          </a:graphicData>
        </a:graphic>
      </p:graphicFrame>
      <p:sp>
        <p:nvSpPr>
          <p:cNvPr id="10" name="TextBox 9"/>
          <p:cNvSpPr txBox="1"/>
          <p:nvPr/>
        </p:nvSpPr>
        <p:spPr>
          <a:xfrm>
            <a:off x="117719" y="5030973"/>
            <a:ext cx="6028990" cy="683264"/>
          </a:xfrm>
          <a:prstGeom prst="rect">
            <a:avLst/>
          </a:prstGeom>
          <a:noFill/>
        </p:spPr>
        <p:txBody>
          <a:bodyPr wrap="square" rtlCol="0">
            <a:spAutoFit/>
          </a:bodyPr>
          <a:lstStyle/>
          <a:p>
            <a:pPr fontAlgn="auto">
              <a:lnSpc>
                <a:spcPct val="120000"/>
              </a:lnSpc>
              <a:spcBef>
                <a:spcPts val="600"/>
              </a:spcBef>
              <a:spcAft>
                <a:spcPts val="0"/>
              </a:spcAft>
            </a:pPr>
            <a:r>
              <a:rPr lang="en-GB" sz="1600" b="1">
                <a:latin typeface="Century Gothic" panose="020B0502020202020204" pitchFamily="34" charset="0"/>
              </a:rPr>
              <a:t>-tion </a:t>
            </a:r>
            <a:r>
              <a:rPr lang="en-GB" sz="1600">
                <a:latin typeface="Century Gothic" panose="020B0502020202020204" pitchFamily="34" charset="0"/>
              </a:rPr>
              <a:t>at the end of an English word often changes to </a:t>
            </a:r>
            <a:r>
              <a:rPr lang="en-GB" sz="1600" b="1">
                <a:latin typeface="Century Gothic" panose="020B0502020202020204" pitchFamily="34" charset="0"/>
              </a:rPr>
              <a:t>–ción </a:t>
            </a:r>
            <a:r>
              <a:rPr lang="en-GB" sz="1600">
                <a:latin typeface="Century Gothic" panose="020B0502020202020204" pitchFamily="34" charset="0"/>
              </a:rPr>
              <a:t>in Spanish. All </a:t>
            </a:r>
            <a:r>
              <a:rPr lang="en-GB" sz="1600" b="1">
                <a:latin typeface="Century Gothic" panose="020B0502020202020204" pitchFamily="34" charset="0"/>
              </a:rPr>
              <a:t>–ción </a:t>
            </a:r>
            <a:r>
              <a:rPr lang="en-GB" sz="1600">
                <a:latin typeface="Century Gothic" panose="020B0502020202020204" pitchFamily="34" charset="0"/>
              </a:rPr>
              <a:t>words in</a:t>
            </a:r>
            <a:r>
              <a:rPr lang="en-GB" sz="1600" i="1">
                <a:latin typeface="Century Gothic" panose="020B0502020202020204" pitchFamily="34" charset="0"/>
              </a:rPr>
              <a:t> </a:t>
            </a:r>
            <a:r>
              <a:rPr lang="en-GB" sz="1600">
                <a:latin typeface="Century Gothic" panose="020B0502020202020204" pitchFamily="34" charset="0"/>
              </a:rPr>
              <a:t>Spanish are </a:t>
            </a:r>
            <a:r>
              <a:rPr lang="en-GB" sz="1600" b="1">
                <a:latin typeface="Century Gothic" panose="020B0502020202020204" pitchFamily="34" charset="0"/>
              </a:rPr>
              <a:t>feminine</a:t>
            </a:r>
            <a:r>
              <a:rPr lang="en-GB" sz="1600" i="1">
                <a:latin typeface="Century Gothic" panose="020B0502020202020204" pitchFamily="34" charset="0"/>
              </a:rPr>
              <a:t>.</a:t>
            </a:r>
            <a:endParaRPr lang="en-GB" sz="1600">
              <a:latin typeface="Century Gothic" panose="020B0502020202020204" pitchFamily="34" charset="0"/>
            </a:endParaRPr>
          </a:p>
        </p:txBody>
      </p:sp>
      <p:sp>
        <p:nvSpPr>
          <p:cNvPr id="3" name="Rectangl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extBox 5"/>
          <p:cNvSpPr txBox="1"/>
          <p:nvPr/>
        </p:nvSpPr>
        <p:spPr>
          <a:xfrm>
            <a:off x="72914" y="688534"/>
            <a:ext cx="4754520" cy="369332"/>
          </a:xfrm>
          <a:prstGeom prst="rect">
            <a:avLst/>
          </a:prstGeom>
          <a:noFill/>
        </p:spPr>
        <p:txBody>
          <a:bodyPr wrap="square" rtlCol="0">
            <a:spAutoFit/>
          </a:bodyPr>
          <a:lstStyle/>
          <a:p>
            <a:pPr fontAlgn="auto">
              <a:spcBef>
                <a:spcPts val="0"/>
              </a:spcBef>
              <a:spcAft>
                <a:spcPts val="0"/>
              </a:spcAft>
            </a:pPr>
            <a:r>
              <a:rPr lang="en-GB" b="1">
                <a:latin typeface="Century Gothic" panose="020B0502020202020204" pitchFamily="34" charset="0"/>
              </a:rPr>
              <a:t>‘Dar’ and ‘querer’ in the 1</a:t>
            </a:r>
            <a:r>
              <a:rPr lang="en-GB" b="1" baseline="30000">
                <a:latin typeface="Century Gothic" panose="020B0502020202020204" pitchFamily="34" charset="0"/>
              </a:rPr>
              <a:t>st</a:t>
            </a:r>
            <a:r>
              <a:rPr lang="en-GB" b="1">
                <a:latin typeface="Century Gothic" panose="020B0502020202020204" pitchFamily="34" charset="0"/>
              </a:rPr>
              <a:t> person plural</a:t>
            </a:r>
            <a:endParaRPr lang="en-GB" b="1" i="1">
              <a:latin typeface="Century Gothic" panose="020B0502020202020204" pitchFamily="34" charset="0"/>
            </a:endParaRPr>
          </a:p>
        </p:txBody>
      </p:sp>
      <p:sp>
        <p:nvSpPr>
          <p:cNvPr id="4" name="Title 3">
            <a:extLst>
              <a:ext uri="{FF2B5EF4-FFF2-40B4-BE49-F238E27FC236}">
                <a16:creationId xmlns:a16="http://schemas.microsoft.com/office/drawing/2014/main" id="{39F61D61-6DA3-1B44-BB1F-707A80B63505}"/>
              </a:ext>
            </a:extLst>
          </p:cNvPr>
          <p:cNvSpPr>
            <a:spLocks noGrp="1"/>
          </p:cNvSpPr>
          <p:nvPr>
            <p:ph type="title"/>
          </p:nvPr>
        </p:nvSpPr>
        <p:spPr>
          <a:xfrm>
            <a:off x="172382" y="159853"/>
            <a:ext cx="1983788" cy="380198"/>
          </a:xfrm>
        </p:spPr>
        <p:txBody>
          <a:bodyPr/>
          <a:lstStyle/>
          <a:p>
            <a:r>
              <a:rPr lang="en-GB" sz="2000" b="1">
                <a:solidFill>
                  <a:srgbClr val="FFFFFF"/>
                </a:solidFill>
                <a:latin typeface="Century Gothic" panose="020B0502020202020204" pitchFamily="34" charset="0"/>
              </a:rPr>
              <a:t>T1.2 Semana 4</a:t>
            </a:r>
            <a:endParaRPr lang="en-US" sz="2000"/>
          </a:p>
        </p:txBody>
      </p:sp>
      <p:sp>
        <p:nvSpPr>
          <p:cNvPr id="29" name="Rectangle 28">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latin typeface="Century Gothic" panose="020B0502020202020204" pitchFamily="34" charset="0"/>
              </a:rPr>
              <a:t>Gramática</a:t>
            </a:r>
          </a:p>
        </p:txBody>
      </p:sp>
      <p:sp>
        <p:nvSpPr>
          <p:cNvPr id="2" name="TextBox 1"/>
          <p:cNvSpPr txBox="1"/>
          <p:nvPr/>
        </p:nvSpPr>
        <p:spPr>
          <a:xfrm>
            <a:off x="101971" y="1024747"/>
            <a:ext cx="4408559" cy="338554"/>
          </a:xfrm>
          <a:prstGeom prst="rect">
            <a:avLst/>
          </a:prstGeom>
          <a:noFill/>
        </p:spPr>
        <p:txBody>
          <a:bodyPr wrap="square" rtlCol="0">
            <a:spAutoFit/>
          </a:bodyPr>
          <a:lstStyle/>
          <a:p>
            <a:r>
              <a:rPr lang="en-GB" sz="1600">
                <a:latin typeface="Century Gothic" panose="020B0502020202020204" pitchFamily="34" charset="0"/>
              </a:rPr>
              <a:t>To say ‘we give’, use ‘</a:t>
            </a:r>
            <a:r>
              <a:rPr lang="en-GB" sz="1600" b="1" err="1">
                <a:latin typeface="Century Gothic" panose="020B0502020202020204" pitchFamily="34" charset="0"/>
              </a:rPr>
              <a:t>damos</a:t>
            </a:r>
            <a:r>
              <a:rPr lang="en-GB" sz="1600">
                <a:latin typeface="Century Gothic" panose="020B0502020202020204" pitchFamily="34" charset="0"/>
              </a:rPr>
              <a:t>’.</a:t>
            </a:r>
          </a:p>
        </p:txBody>
      </p:sp>
      <p:sp>
        <p:nvSpPr>
          <p:cNvPr id="18" name="TextBox 17"/>
          <p:cNvSpPr txBox="1"/>
          <p:nvPr/>
        </p:nvSpPr>
        <p:spPr>
          <a:xfrm>
            <a:off x="93022" y="1344126"/>
            <a:ext cx="4408559" cy="338554"/>
          </a:xfrm>
          <a:prstGeom prst="rect">
            <a:avLst/>
          </a:prstGeom>
          <a:noFill/>
        </p:spPr>
        <p:txBody>
          <a:bodyPr wrap="square" rtlCol="0">
            <a:spAutoFit/>
          </a:bodyPr>
          <a:lstStyle/>
          <a:p>
            <a:r>
              <a:rPr lang="en-GB" sz="1600">
                <a:latin typeface="Century Gothic" panose="020B0502020202020204" pitchFamily="34" charset="0"/>
              </a:rPr>
              <a:t>To say ‘we want’, use ‘</a:t>
            </a:r>
            <a:r>
              <a:rPr lang="en-GB" sz="1600" b="1" err="1">
                <a:latin typeface="Century Gothic" panose="020B0502020202020204" pitchFamily="34" charset="0"/>
              </a:rPr>
              <a:t>queremos</a:t>
            </a:r>
            <a:r>
              <a:rPr lang="en-GB" sz="1600">
                <a:latin typeface="Century Gothic" panose="020B0502020202020204" pitchFamily="34" charset="0"/>
              </a:rPr>
              <a:t>’.</a:t>
            </a:r>
          </a:p>
        </p:txBody>
      </p:sp>
      <p:sp>
        <p:nvSpPr>
          <p:cNvPr id="19" name="TextBox 18"/>
          <p:cNvSpPr txBox="1"/>
          <p:nvPr/>
        </p:nvSpPr>
        <p:spPr>
          <a:xfrm>
            <a:off x="101971" y="1727168"/>
            <a:ext cx="4754520" cy="369332"/>
          </a:xfrm>
          <a:prstGeom prst="rect">
            <a:avLst/>
          </a:prstGeom>
          <a:noFill/>
        </p:spPr>
        <p:txBody>
          <a:bodyPr wrap="square" rtlCol="0">
            <a:spAutoFit/>
          </a:bodyPr>
          <a:lstStyle/>
          <a:p>
            <a:pPr fontAlgn="auto">
              <a:spcBef>
                <a:spcPts val="0"/>
              </a:spcBef>
              <a:spcAft>
                <a:spcPts val="0"/>
              </a:spcAft>
            </a:pPr>
            <a:r>
              <a:rPr lang="en-GB" b="1">
                <a:latin typeface="Century Gothic" panose="020B0502020202020204" pitchFamily="34" charset="0"/>
              </a:rPr>
              <a:t>Idiomatic uses of ‘</a:t>
            </a:r>
            <a:r>
              <a:rPr lang="en-GB" b="1" err="1">
                <a:latin typeface="Century Gothic" panose="020B0502020202020204" pitchFamily="34" charset="0"/>
              </a:rPr>
              <a:t>dar</a:t>
            </a:r>
            <a:r>
              <a:rPr lang="en-GB" b="1">
                <a:latin typeface="Century Gothic" panose="020B0502020202020204" pitchFamily="34" charset="0"/>
              </a:rPr>
              <a:t>’</a:t>
            </a:r>
            <a:endParaRPr lang="en-GB" b="1" i="1">
              <a:latin typeface="Century Gothic" panose="020B0502020202020204" pitchFamily="34" charset="0"/>
            </a:endParaRPr>
          </a:p>
        </p:txBody>
      </p:sp>
      <p:sp>
        <p:nvSpPr>
          <p:cNvPr id="5" name="Rectangle 4"/>
          <p:cNvSpPr/>
          <p:nvPr/>
        </p:nvSpPr>
        <p:spPr>
          <a:xfrm>
            <a:off x="88938" y="1997078"/>
            <a:ext cx="6659708" cy="830997"/>
          </a:xfrm>
          <a:prstGeom prst="rect">
            <a:avLst/>
          </a:prstGeom>
        </p:spPr>
        <p:txBody>
          <a:bodyPr wrap="square">
            <a:spAutoFit/>
          </a:bodyPr>
          <a:lstStyle/>
          <a:p>
            <a:pPr fontAlgn="auto">
              <a:spcBef>
                <a:spcPts val="0"/>
              </a:spcBef>
              <a:spcAft>
                <a:spcPts val="0"/>
              </a:spcAft>
              <a:defRPr/>
            </a:pPr>
            <a:r>
              <a:rPr lang="en-GB" sz="1600">
                <a:solidFill>
                  <a:schemeClr val="tx1">
                    <a:lumMod val="95000"/>
                    <a:lumOff val="5000"/>
                  </a:schemeClr>
                </a:solidFill>
                <a:latin typeface="Century Gothic" panose="020B0502020202020204" pitchFamily="34" charset="0"/>
              </a:rPr>
              <a:t>‘Dar’ usually translates as ‘give’, but there are some exceptions. For example, ‘dar’ is often used to describe </a:t>
            </a:r>
            <a:r>
              <a:rPr lang="en-GB" sz="1600" b="1" i="1">
                <a:solidFill>
                  <a:schemeClr val="tx1">
                    <a:lumMod val="95000"/>
                    <a:lumOff val="5000"/>
                  </a:schemeClr>
                </a:solidFill>
                <a:latin typeface="Century Gothic" panose="020B0502020202020204" pitchFamily="34" charset="0"/>
              </a:rPr>
              <a:t>how something makes people feel</a:t>
            </a:r>
            <a:r>
              <a:rPr lang="en-GB" sz="1600">
                <a:solidFill>
                  <a:schemeClr val="tx1">
                    <a:lumMod val="95000"/>
                    <a:lumOff val="5000"/>
                  </a:schemeClr>
                </a:solidFill>
                <a:latin typeface="Century Gothic" panose="020B0502020202020204" pitchFamily="34" charset="0"/>
              </a:rPr>
              <a:t>. In English, we often use ‘to be’ + adjective.  </a:t>
            </a:r>
          </a:p>
        </p:txBody>
      </p:sp>
      <p:pic>
        <p:nvPicPr>
          <p:cNvPr id="20" name="Imagen 15">
            <a:extLst>
              <a:ext uri="{FF2B5EF4-FFF2-40B4-BE49-F238E27FC236}">
                <a16:creationId xmlns:a16="http://schemas.microsoft.com/office/drawing/2014/main" id="{7FB9A1CA-9956-1C47-8934-2BF2F050F0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40700" y="2781073"/>
            <a:ext cx="577429" cy="538093"/>
          </a:xfrm>
          <a:prstGeom prst="rect">
            <a:avLst/>
          </a:prstGeom>
        </p:spPr>
      </p:pic>
      <p:sp>
        <p:nvSpPr>
          <p:cNvPr id="21" name="TextBox 17">
            <a:extLst>
              <a:ext uri="{FF2B5EF4-FFF2-40B4-BE49-F238E27FC236}">
                <a16:creationId xmlns:a16="http://schemas.microsoft.com/office/drawing/2014/main" id="{1F87E03D-7DBA-2544-A602-8E11C90A66BF}"/>
              </a:ext>
            </a:extLst>
          </p:cNvPr>
          <p:cNvSpPr txBox="1"/>
          <p:nvPr/>
        </p:nvSpPr>
        <p:spPr>
          <a:xfrm>
            <a:off x="409299" y="2847192"/>
            <a:ext cx="1166164" cy="338554"/>
          </a:xfrm>
          <a:prstGeom prst="rect">
            <a:avLst/>
          </a:prstGeom>
          <a:noFill/>
        </p:spPr>
        <p:txBody>
          <a:bodyPr wrap="square" rtlCol="0">
            <a:spAutoFit/>
          </a:bodyPr>
          <a:lstStyle/>
          <a:p>
            <a:pPr lvl="0">
              <a:defRPr/>
            </a:pPr>
            <a:r>
              <a:rPr lang="en-GB" sz="1600">
                <a:solidFill>
                  <a:schemeClr val="tx1">
                    <a:lumMod val="95000"/>
                    <a:lumOff val="5000"/>
                  </a:schemeClr>
                </a:solidFill>
                <a:latin typeface="Century Gothic" panose="020B0502020202020204" pitchFamily="34" charset="0"/>
              </a:rPr>
              <a:t>Da</a:t>
            </a:r>
            <a:r>
              <a:rPr kumimoji="0" lang="en-GB" sz="1600" i="0" u="none" strike="noStrike" kern="1200" cap="none" spc="0" normalizeH="0" baseline="0" noProof="0">
                <a:ln>
                  <a:noFill/>
                </a:ln>
                <a:solidFill>
                  <a:schemeClr val="tx1">
                    <a:lumMod val="95000"/>
                    <a:lumOff val="5000"/>
                  </a:schemeClr>
                </a:solidFill>
                <a:effectLst/>
                <a:uLnTx/>
                <a:uFillTx/>
                <a:latin typeface="Century Gothic" panose="020B0502020202020204" pitchFamily="34" charset="0"/>
              </a:rPr>
              <a:t> risa.</a:t>
            </a:r>
          </a:p>
        </p:txBody>
      </p:sp>
      <p:sp>
        <p:nvSpPr>
          <p:cNvPr id="22" name="CuadroTexto 27">
            <a:extLst>
              <a:ext uri="{FF2B5EF4-FFF2-40B4-BE49-F238E27FC236}">
                <a16:creationId xmlns:a16="http://schemas.microsoft.com/office/drawing/2014/main" id="{AB260292-7621-BB4C-B7E7-BB61ADE77F5A}"/>
              </a:ext>
            </a:extLst>
          </p:cNvPr>
          <p:cNvSpPr txBox="1"/>
          <p:nvPr/>
        </p:nvSpPr>
        <p:spPr>
          <a:xfrm>
            <a:off x="1783126" y="2832373"/>
            <a:ext cx="3814733" cy="338554"/>
          </a:xfrm>
          <a:prstGeom prst="rect">
            <a:avLst/>
          </a:prstGeom>
          <a:noFill/>
        </p:spPr>
        <p:txBody>
          <a:bodyPr wrap="square" rtlCol="0">
            <a:spAutoFit/>
          </a:bodyPr>
          <a:lstStyle/>
          <a:p>
            <a:r>
              <a:rPr lang="en-GB" sz="1600" i="1">
                <a:solidFill>
                  <a:schemeClr val="tx1">
                    <a:lumMod val="95000"/>
                    <a:lumOff val="5000"/>
                  </a:schemeClr>
                </a:solidFill>
                <a:latin typeface="Century Gothic" panose="020B0502020202020204" pitchFamily="34" charset="0"/>
              </a:rPr>
              <a:t>It’s funny. </a:t>
            </a:r>
            <a:r>
              <a:rPr lang="en-GB" sz="1600">
                <a:solidFill>
                  <a:schemeClr val="tx1">
                    <a:lumMod val="95000"/>
                    <a:lumOff val="5000"/>
                  </a:schemeClr>
                </a:solidFill>
                <a:latin typeface="Century Gothic" panose="020B0502020202020204" pitchFamily="34" charset="0"/>
              </a:rPr>
              <a:t>(literally, ‘it gives laughter’)</a:t>
            </a:r>
            <a:endParaRPr lang="es-GB" sz="1600">
              <a:solidFill>
                <a:schemeClr val="tx1">
                  <a:lumMod val="95000"/>
                  <a:lumOff val="5000"/>
                </a:schemeClr>
              </a:solidFill>
              <a:latin typeface="Century Gothic" panose="020B0502020202020204" pitchFamily="34" charset="0"/>
            </a:endParaRPr>
          </a:p>
        </p:txBody>
      </p:sp>
      <p:pic>
        <p:nvPicPr>
          <p:cNvPr id="23" name="Imagen 6">
            <a:extLst>
              <a:ext uri="{FF2B5EF4-FFF2-40B4-BE49-F238E27FC236}">
                <a16:creationId xmlns:a16="http://schemas.microsoft.com/office/drawing/2014/main" id="{4105F5DB-5777-394A-BD3B-CEC6F17AEE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5460" y="3206345"/>
            <a:ext cx="539192" cy="560462"/>
          </a:xfrm>
          <a:prstGeom prst="rect">
            <a:avLst/>
          </a:prstGeom>
        </p:spPr>
      </p:pic>
      <p:sp>
        <p:nvSpPr>
          <p:cNvPr id="24" name="TextBox 17">
            <a:extLst>
              <a:ext uri="{FF2B5EF4-FFF2-40B4-BE49-F238E27FC236}">
                <a16:creationId xmlns:a16="http://schemas.microsoft.com/office/drawing/2014/main" id="{1F87E03D-7DBA-2544-A602-8E11C90A66BF}"/>
              </a:ext>
            </a:extLst>
          </p:cNvPr>
          <p:cNvSpPr txBox="1"/>
          <p:nvPr/>
        </p:nvSpPr>
        <p:spPr>
          <a:xfrm>
            <a:off x="434806" y="3310141"/>
            <a:ext cx="1326889" cy="338554"/>
          </a:xfrm>
          <a:prstGeom prst="rect">
            <a:avLst/>
          </a:prstGeom>
          <a:noFill/>
        </p:spPr>
        <p:txBody>
          <a:bodyPr wrap="square" rtlCol="0">
            <a:spAutoFit/>
          </a:bodyPr>
          <a:lstStyle/>
          <a:p>
            <a:pPr lvl="0">
              <a:defRPr/>
            </a:pPr>
            <a:r>
              <a:rPr lang="en-GB" sz="1600">
                <a:solidFill>
                  <a:schemeClr val="tx1">
                    <a:lumMod val="95000"/>
                    <a:lumOff val="5000"/>
                  </a:schemeClr>
                </a:solidFill>
                <a:latin typeface="Century Gothic" panose="020B0502020202020204" pitchFamily="34" charset="0"/>
              </a:rPr>
              <a:t>Da</a:t>
            </a:r>
            <a:r>
              <a:rPr kumimoji="0" lang="en-GB" sz="1600" i="0" u="none" strike="noStrike" kern="1200" cap="none" spc="0" normalizeH="0" baseline="0" noProof="0">
                <a:ln>
                  <a:noFill/>
                </a:ln>
                <a:solidFill>
                  <a:schemeClr val="tx1">
                    <a:lumMod val="95000"/>
                    <a:lumOff val="5000"/>
                  </a:schemeClr>
                </a:solidFill>
                <a:effectLst/>
                <a:uLnTx/>
                <a:uFillTx/>
                <a:latin typeface="Century Gothic" panose="020B0502020202020204" pitchFamily="34" charset="0"/>
              </a:rPr>
              <a:t> miedo.</a:t>
            </a:r>
          </a:p>
        </p:txBody>
      </p:sp>
      <p:sp>
        <p:nvSpPr>
          <p:cNvPr id="25" name="CuadroTexto 27">
            <a:extLst>
              <a:ext uri="{FF2B5EF4-FFF2-40B4-BE49-F238E27FC236}">
                <a16:creationId xmlns:a16="http://schemas.microsoft.com/office/drawing/2014/main" id="{AB260292-7621-BB4C-B7E7-BB61ADE77F5A}"/>
              </a:ext>
            </a:extLst>
          </p:cNvPr>
          <p:cNvSpPr txBox="1"/>
          <p:nvPr/>
        </p:nvSpPr>
        <p:spPr>
          <a:xfrm>
            <a:off x="1776710" y="3295322"/>
            <a:ext cx="3348750" cy="338554"/>
          </a:xfrm>
          <a:prstGeom prst="rect">
            <a:avLst/>
          </a:prstGeom>
          <a:noFill/>
        </p:spPr>
        <p:txBody>
          <a:bodyPr wrap="square" rtlCol="0">
            <a:spAutoFit/>
          </a:bodyPr>
          <a:lstStyle/>
          <a:p>
            <a:r>
              <a:rPr lang="en-GB" sz="1600" i="1">
                <a:solidFill>
                  <a:schemeClr val="tx1">
                    <a:lumMod val="95000"/>
                    <a:lumOff val="5000"/>
                  </a:schemeClr>
                </a:solidFill>
                <a:latin typeface="Century Gothic" panose="020B0502020202020204" pitchFamily="34" charset="0"/>
              </a:rPr>
              <a:t>It’s scary. </a:t>
            </a:r>
            <a:r>
              <a:rPr lang="en-GB" sz="1600">
                <a:solidFill>
                  <a:schemeClr val="tx1">
                    <a:lumMod val="95000"/>
                    <a:lumOff val="5000"/>
                  </a:schemeClr>
                </a:solidFill>
                <a:latin typeface="Century Gothic" panose="020B0502020202020204" pitchFamily="34" charset="0"/>
              </a:rPr>
              <a:t>(literally, ‘it gives fear’)</a:t>
            </a:r>
            <a:endParaRPr lang="es-GB" sz="1600">
              <a:solidFill>
                <a:schemeClr val="tx1">
                  <a:lumMod val="95000"/>
                  <a:lumOff val="5000"/>
                </a:schemeClr>
              </a:solidFill>
              <a:latin typeface="Century Gothic" panose="020B0502020202020204" pitchFamily="34" charset="0"/>
            </a:endParaRPr>
          </a:p>
        </p:txBody>
      </p:sp>
      <p:sp>
        <p:nvSpPr>
          <p:cNvPr id="26" name="Content Placeholder 2"/>
          <p:cNvSpPr txBox="1">
            <a:spLocks/>
          </p:cNvSpPr>
          <p:nvPr/>
        </p:nvSpPr>
        <p:spPr>
          <a:xfrm>
            <a:off x="179624" y="3787852"/>
            <a:ext cx="5769656" cy="633986"/>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1600">
                <a:solidFill>
                  <a:schemeClr val="tx1">
                    <a:lumMod val="95000"/>
                    <a:lumOff val="5000"/>
                  </a:schemeClr>
                </a:solidFill>
              </a:rPr>
              <a:t>Other nouns that work in this way are ‘</a:t>
            </a:r>
            <a:r>
              <a:rPr lang="en-GB" sz="1600" err="1">
                <a:solidFill>
                  <a:schemeClr val="tx1">
                    <a:lumMod val="95000"/>
                    <a:lumOff val="5000"/>
                  </a:schemeClr>
                </a:solidFill>
              </a:rPr>
              <a:t>pena</a:t>
            </a:r>
            <a:r>
              <a:rPr lang="en-GB" sz="1600">
                <a:solidFill>
                  <a:schemeClr val="tx1">
                    <a:lumMod val="95000"/>
                    <a:lumOff val="5000"/>
                  </a:schemeClr>
                </a:solidFill>
              </a:rPr>
              <a:t>’, ‘</a:t>
            </a:r>
            <a:r>
              <a:rPr lang="en-GB" sz="1600" err="1">
                <a:solidFill>
                  <a:schemeClr val="tx1">
                    <a:lumMod val="95000"/>
                    <a:lumOff val="5000"/>
                  </a:schemeClr>
                </a:solidFill>
              </a:rPr>
              <a:t>tristeza</a:t>
            </a:r>
            <a:r>
              <a:rPr lang="en-GB" sz="1600">
                <a:solidFill>
                  <a:schemeClr val="tx1">
                    <a:lumMod val="95000"/>
                    <a:lumOff val="5000"/>
                  </a:schemeClr>
                </a:solidFill>
              </a:rPr>
              <a:t>’, ‘</a:t>
            </a:r>
            <a:r>
              <a:rPr lang="en-GB" sz="1600" err="1">
                <a:solidFill>
                  <a:schemeClr val="tx1">
                    <a:lumMod val="95000"/>
                    <a:lumOff val="5000"/>
                  </a:schemeClr>
                </a:solidFill>
              </a:rPr>
              <a:t>ánimo</a:t>
            </a:r>
            <a:r>
              <a:rPr lang="en-GB" sz="1600">
                <a:solidFill>
                  <a:schemeClr val="tx1">
                    <a:lumMod val="95000"/>
                    <a:lumOff val="5000"/>
                  </a:schemeClr>
                </a:solidFill>
              </a:rPr>
              <a:t>’, ‘</a:t>
            </a:r>
            <a:r>
              <a:rPr lang="en-GB" sz="1600" err="1">
                <a:solidFill>
                  <a:schemeClr val="tx1">
                    <a:lumMod val="95000"/>
                    <a:lumOff val="5000"/>
                  </a:schemeClr>
                </a:solidFill>
              </a:rPr>
              <a:t>rabia</a:t>
            </a:r>
            <a:r>
              <a:rPr lang="en-GB" sz="1600">
                <a:solidFill>
                  <a:schemeClr val="tx1">
                    <a:lumMod val="95000"/>
                    <a:lumOff val="5000"/>
                  </a:schemeClr>
                </a:solidFill>
              </a:rPr>
              <a:t>’, ‘</a:t>
            </a:r>
            <a:r>
              <a:rPr lang="en-GB" sz="1600" err="1">
                <a:solidFill>
                  <a:schemeClr val="tx1">
                    <a:lumMod val="95000"/>
                    <a:lumOff val="5000"/>
                  </a:schemeClr>
                </a:solidFill>
              </a:rPr>
              <a:t>vergüenza</a:t>
            </a:r>
            <a:r>
              <a:rPr lang="en-GB" sz="1600">
                <a:solidFill>
                  <a:schemeClr val="tx1">
                    <a:lumMod val="95000"/>
                    <a:lumOff val="5000"/>
                  </a:schemeClr>
                </a:solidFill>
              </a:rPr>
              <a:t>’, ‘</a:t>
            </a:r>
            <a:r>
              <a:rPr lang="en-GB" sz="1600" err="1">
                <a:solidFill>
                  <a:schemeClr val="tx1">
                    <a:lumMod val="95000"/>
                    <a:lumOff val="5000"/>
                  </a:schemeClr>
                </a:solidFill>
                <a:latin typeface="Century Gothic" panose="020F0302020204030204"/>
              </a:rPr>
              <a:t>sueño</a:t>
            </a:r>
            <a:r>
              <a:rPr lang="en-GB" sz="1600">
                <a:solidFill>
                  <a:schemeClr val="tx1">
                    <a:lumMod val="95000"/>
                    <a:lumOff val="5000"/>
                  </a:schemeClr>
                </a:solidFill>
                <a:latin typeface="Century Gothic" panose="020F0302020204030204"/>
              </a:rPr>
              <a:t>’ and ‘</a:t>
            </a:r>
            <a:r>
              <a:rPr lang="en-GB" sz="1600" err="1">
                <a:solidFill>
                  <a:schemeClr val="tx1">
                    <a:lumMod val="95000"/>
                    <a:lumOff val="5000"/>
                  </a:schemeClr>
                </a:solidFill>
                <a:latin typeface="Century Gothic" panose="020F0302020204030204"/>
              </a:rPr>
              <a:t>alegría</a:t>
            </a:r>
            <a:r>
              <a:rPr lang="en-GB" sz="1600">
                <a:solidFill>
                  <a:schemeClr val="tx1">
                    <a:lumMod val="95000"/>
                    <a:lumOff val="5000"/>
                  </a:schemeClr>
                </a:solidFill>
                <a:latin typeface="Century Gothic" panose="020F0302020204030204"/>
              </a:rPr>
              <a:t>’.</a:t>
            </a:r>
            <a:endParaRPr lang="en-GB" sz="1600">
              <a:solidFill>
                <a:schemeClr val="tx1">
                  <a:lumMod val="95000"/>
                  <a:lumOff val="5000"/>
                </a:schemeClr>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2631023118"/>
              </p:ext>
            </p:extLst>
          </p:nvPr>
        </p:nvGraphicFramePr>
        <p:xfrm>
          <a:off x="322523" y="6275097"/>
          <a:ext cx="3322502" cy="2577600"/>
        </p:xfrm>
        <a:graphic>
          <a:graphicData uri="http://schemas.openxmlformats.org/drawingml/2006/table">
            <a:tbl>
              <a:tblPr firstRow="1" bandRow="1">
                <a:tableStyleId>{5940675A-B579-460E-94D1-54222C63F5DA}</a:tableStyleId>
              </a:tblPr>
              <a:tblGrid>
                <a:gridCol w="1450293">
                  <a:extLst>
                    <a:ext uri="{9D8B030D-6E8A-4147-A177-3AD203B41FA5}">
                      <a16:colId xmlns:a16="http://schemas.microsoft.com/office/drawing/2014/main" val="4181634788"/>
                    </a:ext>
                  </a:extLst>
                </a:gridCol>
                <a:gridCol w="1872209">
                  <a:extLst>
                    <a:ext uri="{9D8B030D-6E8A-4147-A177-3AD203B41FA5}">
                      <a16:colId xmlns:a16="http://schemas.microsoft.com/office/drawing/2014/main" val="871962020"/>
                    </a:ext>
                  </a:extLst>
                </a:gridCol>
              </a:tblGrid>
              <a:tr h="305089">
                <a:tc>
                  <a:txBody>
                    <a:bodyPr/>
                    <a:lstStyle/>
                    <a:p>
                      <a:pPr algn="l" fontAlgn="b"/>
                      <a:r>
                        <a:rPr lang="en-GB" sz="1500" b="0" i="0" u="none" strike="noStrike">
                          <a:solidFill>
                            <a:srgbClr val="000000"/>
                          </a:solidFill>
                          <a:effectLst/>
                          <a:latin typeface="Century Gothic" panose="020B0502020202020204" pitchFamily="34" charset="0"/>
                        </a:rPr>
                        <a:t>el </a:t>
                      </a:r>
                      <a:r>
                        <a:rPr lang="en-GB" sz="1500" b="0" i="0" u="none" strike="noStrike" err="1">
                          <a:solidFill>
                            <a:srgbClr val="000000"/>
                          </a:solidFill>
                          <a:effectLst/>
                          <a:latin typeface="Century Gothic" panose="020B0502020202020204" pitchFamily="34" charset="0"/>
                        </a:rPr>
                        <a:t>ánimo</a:t>
                      </a:r>
                      <a:endParaRPr lang="en-GB" sz="15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500" u="none" strike="noStrike">
                          <a:effectLst/>
                          <a:latin typeface="Century Gothic" panose="020B0502020202020204" pitchFamily="34" charset="0"/>
                        </a:rPr>
                        <a:t>encouragement</a:t>
                      </a:r>
                      <a:endParaRPr lang="en-GB" sz="15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23076453"/>
                  </a:ext>
                </a:extLst>
              </a:tr>
              <a:tr h="305089">
                <a:tc>
                  <a:txBody>
                    <a:bodyPr/>
                    <a:lstStyle/>
                    <a:p>
                      <a:pPr algn="l" fontAlgn="b"/>
                      <a:r>
                        <a:rPr lang="en-GB" sz="1500" u="none" strike="noStrike">
                          <a:effectLst/>
                          <a:latin typeface="Century Gothic" panose="020B0502020202020204" pitchFamily="34" charset="0"/>
                        </a:rPr>
                        <a:t>el </a:t>
                      </a:r>
                      <a:r>
                        <a:rPr lang="en-GB" sz="1500" u="none" strike="noStrike" err="1">
                          <a:effectLst/>
                          <a:latin typeface="Century Gothic" panose="020B0502020202020204" pitchFamily="34" charset="0"/>
                        </a:rPr>
                        <a:t>apoyo</a:t>
                      </a:r>
                      <a:endParaRPr lang="en-GB" sz="15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500" u="none" strike="noStrike">
                          <a:effectLst/>
                          <a:latin typeface="Century Gothic" panose="020B0502020202020204" pitchFamily="34" charset="0"/>
                        </a:rPr>
                        <a:t>support</a:t>
                      </a:r>
                      <a:endParaRPr lang="en-GB" sz="15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3376364662"/>
                  </a:ext>
                </a:extLst>
              </a:tr>
              <a:tr h="305089">
                <a:tc>
                  <a:txBody>
                    <a:bodyPr/>
                    <a:lstStyle/>
                    <a:p>
                      <a:pPr algn="l" fontAlgn="b"/>
                      <a:r>
                        <a:rPr lang="en-GB" sz="1500" u="none" strike="noStrike">
                          <a:effectLst/>
                          <a:latin typeface="Century Gothic" panose="020B0502020202020204" pitchFamily="34" charset="0"/>
                        </a:rPr>
                        <a:t>la </a:t>
                      </a:r>
                      <a:r>
                        <a:rPr lang="en-GB" sz="1500" u="none" strike="noStrike" err="1">
                          <a:effectLst/>
                          <a:latin typeface="Century Gothic" panose="020B0502020202020204" pitchFamily="34" charset="0"/>
                        </a:rPr>
                        <a:t>pena</a:t>
                      </a:r>
                      <a:endParaRPr lang="en-GB" sz="15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500" b="0" i="0" u="none" strike="noStrike">
                          <a:solidFill>
                            <a:srgbClr val="000000"/>
                          </a:solidFill>
                          <a:effectLst/>
                          <a:latin typeface="Century Gothic" panose="020B0502020202020204" pitchFamily="34" charset="0"/>
                        </a:rPr>
                        <a:t>sadness</a:t>
                      </a:r>
                    </a:p>
                  </a:txBody>
                  <a:tcPr marL="90000" marR="90000" marT="46800" marB="46800" anchor="b"/>
                </a:tc>
                <a:extLst>
                  <a:ext uri="{0D108BD9-81ED-4DB2-BD59-A6C34878D82A}">
                    <a16:rowId xmlns:a16="http://schemas.microsoft.com/office/drawing/2014/main" val="1833951881"/>
                  </a:ext>
                </a:extLst>
              </a:tr>
              <a:tr h="305089">
                <a:tc>
                  <a:txBody>
                    <a:bodyPr/>
                    <a:lstStyle/>
                    <a:p>
                      <a:pPr algn="l" fontAlgn="b"/>
                      <a:r>
                        <a:rPr lang="en-GB" sz="1500" u="none" strike="noStrike">
                          <a:effectLst/>
                          <a:latin typeface="Century Gothic" panose="020B0502020202020204" pitchFamily="34" charset="0"/>
                        </a:rPr>
                        <a:t>la </a:t>
                      </a:r>
                      <a:r>
                        <a:rPr lang="en-GB" sz="1500" u="none" strike="noStrike" err="1">
                          <a:effectLst/>
                          <a:latin typeface="Century Gothic" panose="020B0502020202020204" pitchFamily="34" charset="0"/>
                        </a:rPr>
                        <a:t>vergüenza</a:t>
                      </a:r>
                      <a:endParaRPr lang="en-GB" sz="15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500" b="0" i="0" u="none" strike="noStrike">
                          <a:solidFill>
                            <a:srgbClr val="000000"/>
                          </a:solidFill>
                          <a:effectLst/>
                          <a:latin typeface="Century Gothic" panose="020B0502020202020204" pitchFamily="34" charset="0"/>
                        </a:rPr>
                        <a:t>embarrassment</a:t>
                      </a:r>
                    </a:p>
                  </a:txBody>
                  <a:tcPr marL="90000" marR="90000" marT="46800" marB="46800" anchor="b"/>
                </a:tc>
                <a:extLst>
                  <a:ext uri="{0D108BD9-81ED-4DB2-BD59-A6C34878D82A}">
                    <a16:rowId xmlns:a16="http://schemas.microsoft.com/office/drawing/2014/main" val="2299222679"/>
                  </a:ext>
                </a:extLst>
              </a:tr>
              <a:tr h="305089">
                <a:tc>
                  <a:txBody>
                    <a:bodyPr/>
                    <a:lstStyle/>
                    <a:p>
                      <a:pPr algn="l" fontAlgn="b"/>
                      <a:r>
                        <a:rPr lang="en-GB" sz="1500" u="none" strike="noStrike">
                          <a:effectLst/>
                          <a:latin typeface="Century Gothic" panose="020B0502020202020204" pitchFamily="34" charset="0"/>
                        </a:rPr>
                        <a:t>la </a:t>
                      </a:r>
                      <a:r>
                        <a:rPr lang="en-GB" sz="1500" u="none" strike="noStrike" err="1">
                          <a:effectLst/>
                          <a:latin typeface="Century Gothic" panose="020B0502020202020204" pitchFamily="34" charset="0"/>
                        </a:rPr>
                        <a:t>rabia</a:t>
                      </a:r>
                      <a:endParaRPr lang="en-GB" sz="15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500" b="0" i="0" u="none" strike="noStrike">
                          <a:solidFill>
                            <a:srgbClr val="000000"/>
                          </a:solidFill>
                          <a:effectLst/>
                          <a:latin typeface="Century Gothic" panose="020B0502020202020204" pitchFamily="34" charset="0"/>
                        </a:rPr>
                        <a:t>anger</a:t>
                      </a:r>
                    </a:p>
                  </a:txBody>
                  <a:tcPr marL="90000" marR="90000" marT="46800" marB="46800" anchor="b"/>
                </a:tc>
                <a:extLst>
                  <a:ext uri="{0D108BD9-81ED-4DB2-BD59-A6C34878D82A}">
                    <a16:rowId xmlns:a16="http://schemas.microsoft.com/office/drawing/2014/main" val="3693228653"/>
                  </a:ext>
                </a:extLst>
              </a:tr>
              <a:tr h="305089">
                <a:tc>
                  <a:txBody>
                    <a:bodyPr/>
                    <a:lstStyle/>
                    <a:p>
                      <a:pPr algn="l" fontAlgn="b"/>
                      <a:r>
                        <a:rPr lang="en-GB" sz="1500" u="none" strike="noStrike">
                          <a:effectLst/>
                          <a:latin typeface="Century Gothic" panose="020B0502020202020204" pitchFamily="34" charset="0"/>
                        </a:rPr>
                        <a:t>la tristeza</a:t>
                      </a:r>
                      <a:endParaRPr lang="en-GB" sz="15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500" b="0" i="0" u="none" strike="noStrike">
                          <a:solidFill>
                            <a:srgbClr val="000000"/>
                          </a:solidFill>
                          <a:effectLst/>
                          <a:latin typeface="Century Gothic" panose="020B0502020202020204" pitchFamily="34" charset="0"/>
                        </a:rPr>
                        <a:t>sadness</a:t>
                      </a:r>
                    </a:p>
                  </a:txBody>
                  <a:tcPr marL="90000" marR="90000" marT="46800" marB="46800" anchor="b"/>
                </a:tc>
                <a:extLst>
                  <a:ext uri="{0D108BD9-81ED-4DB2-BD59-A6C34878D82A}">
                    <a16:rowId xmlns:a16="http://schemas.microsoft.com/office/drawing/2014/main" val="213147572"/>
                  </a:ext>
                </a:extLst>
              </a:tr>
              <a:tr h="305089">
                <a:tc>
                  <a:txBody>
                    <a:bodyPr/>
                    <a:lstStyle/>
                    <a:p>
                      <a:pPr algn="l" fontAlgn="b"/>
                      <a:r>
                        <a:rPr lang="en-GB" sz="1500" u="none" strike="noStrike">
                          <a:effectLst/>
                          <a:latin typeface="Century Gothic" panose="020B0502020202020204" pitchFamily="34" charset="0"/>
                        </a:rPr>
                        <a:t>la risa</a:t>
                      </a:r>
                      <a:endParaRPr lang="en-GB" sz="15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500" u="none" strike="noStrike">
                          <a:effectLst/>
                          <a:latin typeface="Century Gothic" panose="020B0502020202020204" pitchFamily="34" charset="0"/>
                        </a:rPr>
                        <a:t>laughter</a:t>
                      </a:r>
                      <a:endParaRPr lang="en-GB" sz="15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688255917"/>
                  </a:ext>
                </a:extLst>
              </a:tr>
              <a:tr h="305089">
                <a:tc>
                  <a:txBody>
                    <a:bodyPr/>
                    <a:lstStyle/>
                    <a:p>
                      <a:pPr algn="l" fontAlgn="b"/>
                      <a:r>
                        <a:rPr lang="en-GB" sz="1500" u="none" strike="noStrike">
                          <a:effectLst/>
                          <a:latin typeface="Century Gothic" panose="020B0502020202020204" pitchFamily="34" charset="0"/>
                        </a:rPr>
                        <a:t>la </a:t>
                      </a:r>
                      <a:r>
                        <a:rPr lang="en-GB" sz="1500" u="none" strike="noStrike" err="1">
                          <a:effectLst/>
                          <a:latin typeface="Century Gothic" panose="020B0502020202020204" pitchFamily="34" charset="0"/>
                        </a:rPr>
                        <a:t>alegría</a:t>
                      </a:r>
                      <a:endParaRPr lang="en-GB" sz="15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500" b="0" i="0" u="none" strike="noStrike">
                          <a:solidFill>
                            <a:srgbClr val="000000"/>
                          </a:solidFill>
                          <a:effectLst/>
                          <a:latin typeface="Century Gothic" panose="020B0502020202020204" pitchFamily="34" charset="0"/>
                        </a:rPr>
                        <a:t>happiness</a:t>
                      </a:r>
                      <a:r>
                        <a:rPr lang="en-GB" sz="1500" b="0" i="0" u="none" strike="noStrike" baseline="0">
                          <a:solidFill>
                            <a:srgbClr val="000000"/>
                          </a:solidFill>
                          <a:effectLst/>
                          <a:latin typeface="Century Gothic" panose="020B0502020202020204" pitchFamily="34" charset="0"/>
                        </a:rPr>
                        <a:t> |</a:t>
                      </a:r>
                      <a:r>
                        <a:rPr lang="en-GB" sz="1500" b="0" i="0" u="none" strike="noStrike">
                          <a:solidFill>
                            <a:srgbClr val="000000"/>
                          </a:solidFill>
                          <a:effectLst/>
                          <a:latin typeface="Century Gothic" panose="020B0502020202020204" pitchFamily="34" charset="0"/>
                        </a:rPr>
                        <a:t> joy</a:t>
                      </a:r>
                    </a:p>
                  </a:txBody>
                  <a:tcPr marL="90000" marR="90000" marT="46800" marB="46800" anchor="b"/>
                </a:tc>
                <a:extLst>
                  <a:ext uri="{0D108BD9-81ED-4DB2-BD59-A6C34878D82A}">
                    <a16:rowId xmlns:a16="http://schemas.microsoft.com/office/drawing/2014/main" val="3044734851"/>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817775240"/>
              </p:ext>
            </p:extLst>
          </p:nvPr>
        </p:nvGraphicFramePr>
        <p:xfrm>
          <a:off x="-63520" y="6267416"/>
          <a:ext cx="486288" cy="2585280"/>
        </p:xfrm>
        <a:graphic>
          <a:graphicData uri="http://schemas.openxmlformats.org/drawingml/2006/table">
            <a:tbl>
              <a:tblPr firstRow="1" bandRow="1">
                <a:tableStyleId>{5940675A-B579-460E-94D1-54222C63F5DA}</a:tableStyleId>
              </a:tblPr>
              <a:tblGrid>
                <a:gridCol w="486288">
                  <a:extLst>
                    <a:ext uri="{9D8B030D-6E8A-4147-A177-3AD203B41FA5}">
                      <a16:colId xmlns:a16="http://schemas.microsoft.com/office/drawing/2014/main" val="2712671747"/>
                    </a:ext>
                  </a:extLst>
                </a:gridCol>
              </a:tblGrid>
              <a:tr h="323160">
                <a:tc>
                  <a:txBody>
                    <a:bodyPr/>
                    <a:lstStyle/>
                    <a:p>
                      <a:pPr algn="ctr"/>
                      <a:r>
                        <a:rPr lang="en-GB" sz="14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28124968"/>
                  </a:ext>
                </a:extLst>
              </a:tr>
              <a:tr h="323160">
                <a:tc>
                  <a:txBody>
                    <a:bodyPr/>
                    <a:lstStyle/>
                    <a:p>
                      <a:pPr algn="ctr"/>
                      <a:r>
                        <a:rPr lang="en-GB" sz="14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69609797"/>
                  </a:ext>
                </a:extLst>
              </a:tr>
              <a:tr h="323160">
                <a:tc>
                  <a:txBody>
                    <a:bodyPr/>
                    <a:lstStyle/>
                    <a:p>
                      <a:pPr algn="ctr"/>
                      <a:r>
                        <a:rPr lang="en-GB" sz="14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97260470"/>
                  </a:ext>
                </a:extLst>
              </a:tr>
              <a:tr h="323160">
                <a:tc>
                  <a:txBody>
                    <a:bodyPr/>
                    <a:lstStyle/>
                    <a:p>
                      <a:pPr algn="ctr"/>
                      <a:r>
                        <a:rPr lang="en-GB" sz="14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28514243"/>
                  </a:ext>
                </a:extLst>
              </a:tr>
              <a:tr h="323160">
                <a:tc>
                  <a:txBody>
                    <a:bodyPr/>
                    <a:lstStyle/>
                    <a:p>
                      <a:pPr algn="ctr"/>
                      <a:r>
                        <a:rPr lang="en-GB" sz="14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49287911"/>
                  </a:ext>
                </a:extLst>
              </a:tr>
              <a:tr h="323160">
                <a:tc>
                  <a:txBody>
                    <a:bodyPr/>
                    <a:lstStyle/>
                    <a:p>
                      <a:pPr algn="ctr"/>
                      <a:r>
                        <a:rPr lang="en-GB" sz="14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18889757"/>
                  </a:ext>
                </a:extLst>
              </a:tr>
              <a:tr h="323160">
                <a:tc>
                  <a:txBody>
                    <a:bodyPr/>
                    <a:lstStyle/>
                    <a:p>
                      <a:pPr algn="ctr"/>
                      <a:r>
                        <a:rPr lang="en-GB" sz="14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1901050"/>
                  </a:ext>
                </a:extLst>
              </a:tr>
              <a:tr h="323160">
                <a:tc>
                  <a:txBody>
                    <a:bodyPr/>
                    <a:lstStyle/>
                    <a:p>
                      <a:pPr algn="ctr"/>
                      <a:r>
                        <a:rPr lang="en-GB" sz="14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426704"/>
                  </a:ext>
                </a:extLst>
              </a:tr>
            </a:tbl>
          </a:graphicData>
        </a:graphic>
      </p:graphicFrame>
      <p:sp>
        <p:nvSpPr>
          <p:cNvPr id="32" name="TextBox 31"/>
          <p:cNvSpPr txBox="1"/>
          <p:nvPr/>
        </p:nvSpPr>
        <p:spPr>
          <a:xfrm>
            <a:off x="117719" y="4719090"/>
            <a:ext cx="4754520" cy="369332"/>
          </a:xfrm>
          <a:prstGeom prst="rect">
            <a:avLst/>
          </a:prstGeom>
          <a:noFill/>
        </p:spPr>
        <p:txBody>
          <a:bodyPr wrap="square" rtlCol="0">
            <a:spAutoFit/>
          </a:bodyPr>
          <a:lstStyle/>
          <a:p>
            <a:pPr fontAlgn="auto">
              <a:spcBef>
                <a:spcPts val="0"/>
              </a:spcBef>
              <a:spcAft>
                <a:spcPts val="0"/>
              </a:spcAft>
            </a:pPr>
            <a:r>
              <a:rPr lang="en-GB" b="1">
                <a:latin typeface="Century Gothic" panose="020B0502020202020204" pitchFamily="34" charset="0"/>
              </a:rPr>
              <a:t>Suffix -ción</a:t>
            </a:r>
            <a:endParaRPr lang="en-GB" b="1" i="1">
              <a:latin typeface="Century Gothic" panose="020B0502020202020204" pitchFamily="34" charset="0"/>
            </a:endParaRPr>
          </a:p>
        </p:txBody>
      </p:sp>
      <p:sp>
        <p:nvSpPr>
          <p:cNvPr id="28" name="Rectangle 27"/>
          <p:cNvSpPr/>
          <p:nvPr/>
        </p:nvSpPr>
        <p:spPr>
          <a:xfrm>
            <a:off x="120351" y="5689560"/>
            <a:ext cx="4736140" cy="387798"/>
          </a:xfrm>
          <a:prstGeom prst="rect">
            <a:avLst/>
          </a:prstGeom>
        </p:spPr>
        <p:txBody>
          <a:bodyPr wrap="square">
            <a:spAutoFit/>
          </a:bodyPr>
          <a:lstStyle/>
          <a:p>
            <a:pPr>
              <a:lnSpc>
                <a:spcPct val="120000"/>
              </a:lnSpc>
              <a:spcBef>
                <a:spcPts val="600"/>
              </a:spcBef>
            </a:pPr>
            <a:r>
              <a:rPr lang="en-GB" sz="1600" kern="0">
                <a:latin typeface="Century Gothic" panose="020B0502020202020204" pitchFamily="34" charset="0"/>
                <a:cs typeface="Arial"/>
                <a:sym typeface="Wingdings" panose="05000000000000000000" pitchFamily="2" charset="2"/>
              </a:rPr>
              <a:t>op</a:t>
            </a:r>
            <a:r>
              <a:rPr lang="en-GB" sz="1600" b="1" kern="0">
                <a:latin typeface="Century Gothic" panose="020B0502020202020204" pitchFamily="34" charset="0"/>
                <a:cs typeface="Arial"/>
                <a:sym typeface="Wingdings" panose="05000000000000000000" pitchFamily="2" charset="2"/>
              </a:rPr>
              <a:t>tion </a:t>
            </a:r>
            <a:r>
              <a:rPr lang="en-GB" sz="1600" kern="0">
                <a:latin typeface="Century Gothic" panose="020B0502020202020204" pitchFamily="34" charset="0"/>
                <a:cs typeface="Arial"/>
                <a:sym typeface="Wingdings" panose="05000000000000000000" pitchFamily="2" charset="2"/>
              </a:rPr>
              <a:t></a:t>
            </a:r>
            <a:r>
              <a:rPr lang="en-GB" sz="1600">
                <a:latin typeface="Century Gothic" panose="020B0502020202020204" pitchFamily="34" charset="0"/>
              </a:rPr>
              <a:t> </a:t>
            </a:r>
            <a:r>
              <a:rPr lang="en-GB" sz="1600" i="1">
                <a:latin typeface="Century Gothic" panose="020B0502020202020204" pitchFamily="34" charset="0"/>
              </a:rPr>
              <a:t> la op</a:t>
            </a:r>
            <a:r>
              <a:rPr lang="en-GB" sz="1600" b="1" i="1">
                <a:latin typeface="Century Gothic" panose="020B0502020202020204" pitchFamily="34" charset="0"/>
              </a:rPr>
              <a:t>ción     </a:t>
            </a:r>
            <a:r>
              <a:rPr lang="en-GB" sz="1600" i="1">
                <a:latin typeface="Century Gothic" panose="020B0502020202020204" pitchFamily="34" charset="0"/>
              </a:rPr>
              <a:t>sta</a:t>
            </a:r>
            <a:r>
              <a:rPr lang="en-GB" sz="1600" b="1" i="1">
                <a:latin typeface="Century Gothic" panose="020B0502020202020204" pitchFamily="34" charset="0"/>
              </a:rPr>
              <a:t>tion </a:t>
            </a:r>
            <a:r>
              <a:rPr lang="en-GB" sz="1600" kern="0">
                <a:latin typeface="Century Gothic" panose="020B0502020202020204" pitchFamily="34" charset="0"/>
                <a:cs typeface="Arial"/>
                <a:sym typeface="Wingdings" panose="05000000000000000000" pitchFamily="2" charset="2"/>
              </a:rPr>
              <a:t> la </a:t>
            </a:r>
            <a:r>
              <a:rPr lang="en-GB" sz="1600" kern="0" err="1">
                <a:latin typeface="Century Gothic" panose="020B0502020202020204" pitchFamily="34" charset="0"/>
                <a:cs typeface="Arial"/>
                <a:sym typeface="Wingdings" panose="05000000000000000000" pitchFamily="2" charset="2"/>
              </a:rPr>
              <a:t>esta</a:t>
            </a:r>
            <a:r>
              <a:rPr lang="en-GB" sz="1600" b="1" kern="0" err="1">
                <a:latin typeface="Century Gothic" panose="020B0502020202020204" pitchFamily="34" charset="0"/>
                <a:cs typeface="Arial"/>
                <a:sym typeface="Wingdings" panose="05000000000000000000" pitchFamily="2" charset="2"/>
              </a:rPr>
              <a:t>ción</a:t>
            </a:r>
            <a:endParaRPr lang="en-GB" sz="1600" b="1" kern="0">
              <a:latin typeface="Century Gothic" panose="020B0502020202020204" pitchFamily="34" charset="0"/>
              <a:cs typeface="Arial"/>
              <a:sym typeface="Wingdings" panose="05000000000000000000" pitchFamily="2" charset="2"/>
            </a:endParaRPr>
          </a:p>
        </p:txBody>
      </p:sp>
      <p:graphicFrame>
        <p:nvGraphicFramePr>
          <p:cNvPr id="33" name="Table 32"/>
          <p:cNvGraphicFramePr>
            <a:graphicFrameLocks noGrp="1"/>
          </p:cNvGraphicFramePr>
          <p:nvPr>
            <p:extLst>
              <p:ext uri="{D42A27DB-BD31-4B8C-83A1-F6EECF244321}">
                <p14:modId xmlns:p14="http://schemas.microsoft.com/office/powerpoint/2010/main" val="4123750660"/>
              </p:ext>
            </p:extLst>
          </p:nvPr>
        </p:nvGraphicFramePr>
        <p:xfrm>
          <a:off x="3549940" y="6358800"/>
          <a:ext cx="642205" cy="2629840"/>
        </p:xfrm>
        <a:graphic>
          <a:graphicData uri="http://schemas.openxmlformats.org/drawingml/2006/table">
            <a:tbl>
              <a:tblPr firstRow="1" bandRow="1">
                <a:tableStyleId>{5940675A-B579-460E-94D1-54222C63F5DA}</a:tableStyleId>
              </a:tblPr>
              <a:tblGrid>
                <a:gridCol w="642205">
                  <a:extLst>
                    <a:ext uri="{9D8B030D-6E8A-4147-A177-3AD203B41FA5}">
                      <a16:colId xmlns:a16="http://schemas.microsoft.com/office/drawing/2014/main" val="2712671747"/>
                    </a:ext>
                  </a:extLst>
                </a:gridCol>
              </a:tblGrid>
              <a:tr h="328730">
                <a:tc>
                  <a:txBody>
                    <a:bodyPr/>
                    <a:lstStyle/>
                    <a:p>
                      <a:pPr algn="ctr"/>
                      <a:r>
                        <a:rPr lang="en-GB" sz="14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28124968"/>
                  </a:ext>
                </a:extLst>
              </a:tr>
              <a:tr h="328730">
                <a:tc>
                  <a:txBody>
                    <a:bodyPr/>
                    <a:lstStyle/>
                    <a:p>
                      <a:pPr algn="ctr"/>
                      <a:r>
                        <a:rPr lang="en-GB" sz="14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69609797"/>
                  </a:ext>
                </a:extLst>
              </a:tr>
              <a:tr h="328730">
                <a:tc>
                  <a:txBody>
                    <a:bodyPr/>
                    <a:lstStyle/>
                    <a:p>
                      <a:pPr algn="ctr"/>
                      <a:r>
                        <a:rPr lang="en-GB" sz="14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97260470"/>
                  </a:ext>
                </a:extLst>
              </a:tr>
              <a:tr h="328730">
                <a:tc>
                  <a:txBody>
                    <a:bodyPr/>
                    <a:lstStyle/>
                    <a:p>
                      <a:pPr algn="ctr"/>
                      <a:r>
                        <a:rPr lang="en-GB" sz="14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28514243"/>
                  </a:ext>
                </a:extLst>
              </a:tr>
              <a:tr h="328730">
                <a:tc>
                  <a:txBody>
                    <a:bodyPr/>
                    <a:lstStyle/>
                    <a:p>
                      <a:pPr algn="ctr"/>
                      <a:r>
                        <a:rPr lang="en-GB" sz="14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49287911"/>
                  </a:ext>
                </a:extLst>
              </a:tr>
              <a:tr h="328730">
                <a:tc>
                  <a:txBody>
                    <a:bodyPr/>
                    <a:lstStyle/>
                    <a:p>
                      <a:pPr algn="ctr"/>
                      <a:r>
                        <a:rPr lang="en-GB" sz="1400" i="1" err="1">
                          <a:latin typeface="Century Gothic" panose="020B0502020202020204" pitchFamily="34" charset="0"/>
                        </a:rPr>
                        <a:t>adv</a:t>
                      </a:r>
                      <a:endParaRPr lang="en-GB" sz="14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18889757"/>
                  </a:ext>
                </a:extLst>
              </a:tr>
              <a:tr h="328730">
                <a:tc>
                  <a:txBody>
                    <a:bodyPr/>
                    <a:lstStyle/>
                    <a:p>
                      <a:pPr algn="ctr"/>
                      <a:r>
                        <a:rPr lang="en-GB" sz="1400" i="1" err="1">
                          <a:latin typeface="Century Gothic" panose="020B0502020202020204" pitchFamily="34" charset="0"/>
                        </a:rPr>
                        <a:t>adv</a:t>
                      </a:r>
                      <a:endParaRPr lang="en-GB" sz="14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1901050"/>
                  </a:ext>
                </a:extLst>
              </a:tr>
              <a:tr h="328730">
                <a:tc>
                  <a:txBody>
                    <a:bodyPr/>
                    <a:lstStyle/>
                    <a:p>
                      <a:pPr algn="ctr"/>
                      <a:r>
                        <a:rPr lang="en-GB" sz="1400" i="1" err="1">
                          <a:latin typeface="Century Gothic" panose="020B0502020202020204" pitchFamily="34" charset="0"/>
                        </a:rPr>
                        <a:t>conj</a:t>
                      </a:r>
                      <a:endParaRPr lang="en-GB" sz="14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426704"/>
                  </a:ext>
                </a:extLst>
              </a:tr>
            </a:tbl>
          </a:graphicData>
        </a:graphic>
      </p:graphicFrame>
      <p:sp>
        <p:nvSpPr>
          <p:cNvPr id="38"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72242" y="8671140"/>
            <a:ext cx="1600200" cy="635000"/>
          </a:xfrm>
        </p:spPr>
        <p:txBody>
          <a:bodyPr/>
          <a:lstStyle/>
          <a:p>
            <a:r>
              <a:rPr lang="en-GB" altLang="en-US" b="1">
                <a:latin typeface="Century Gothic" panose="020B0502020202020204" pitchFamily="34" charset="0"/>
              </a:rPr>
              <a:t>24</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9680" t="7160" r="7160" b="9681"/>
          <a:stretch/>
        </p:blipFill>
        <p:spPr>
          <a:xfrm>
            <a:off x="6029415" y="5336637"/>
            <a:ext cx="719231" cy="719231"/>
          </a:xfrm>
          <a:prstGeom prst="rect">
            <a:avLst/>
          </a:prstGeom>
        </p:spPr>
      </p:pic>
      <p:sp>
        <p:nvSpPr>
          <p:cNvPr id="30" name="Rectangle 29">
            <a:extLst>
              <a:ext uri="{FF2B5EF4-FFF2-40B4-BE49-F238E27FC236}">
                <a16:creationId xmlns:a16="http://schemas.microsoft.com/office/drawing/2014/main" id="{187D3DE4-1B8E-4EF9-A0F4-FAE19AE97A2E}"/>
              </a:ext>
            </a:extLst>
          </p:cNvPr>
          <p:cNvSpPr/>
          <p:nvPr/>
        </p:nvSpPr>
        <p:spPr>
          <a:xfrm>
            <a:off x="5130558" y="4572347"/>
            <a:ext cx="1637443" cy="43691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rgbClr val="000000"/>
                </a:solidFill>
                <a:latin typeface="Century Gothic" panose="020B0502020202020204" pitchFamily="34" charset="0"/>
              </a:rPr>
              <a:t>Vocabulario</a:t>
            </a:r>
            <a:endParaRPr lang="en-GB">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046806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32" name="Rectangle 31"/>
          <p:cNvSpPr/>
          <p:nvPr/>
        </p:nvSpPr>
        <p:spPr>
          <a:xfrm>
            <a:off x="131721" y="603528"/>
            <a:ext cx="3196709" cy="369332"/>
          </a:xfrm>
          <a:prstGeom prst="rect">
            <a:avLst/>
          </a:prstGeom>
        </p:spPr>
        <p:txBody>
          <a:bodyPr wrap="none">
            <a:spAutoFit/>
          </a:bodyPr>
          <a:lstStyle/>
          <a:p>
            <a:pPr lvl="0"/>
            <a:r>
              <a:rPr lang="en-GB" b="1">
                <a:solidFill>
                  <a:srgbClr val="000000"/>
                </a:solidFill>
                <a:latin typeface="Century Gothic" panose="020B0502020202020204" pitchFamily="34" charset="0"/>
              </a:rPr>
              <a:t>‘Ir’ in the 3</a:t>
            </a:r>
            <a:r>
              <a:rPr lang="en-GB" b="1" baseline="30000">
                <a:solidFill>
                  <a:srgbClr val="000000"/>
                </a:solidFill>
                <a:latin typeface="Century Gothic" panose="020B0502020202020204" pitchFamily="34" charset="0"/>
              </a:rPr>
              <a:t>rd</a:t>
            </a:r>
            <a:r>
              <a:rPr lang="en-GB" b="1">
                <a:solidFill>
                  <a:srgbClr val="000000"/>
                </a:solidFill>
                <a:latin typeface="Century Gothic" panose="020B0502020202020204" pitchFamily="34" charset="0"/>
              </a:rPr>
              <a:t> personal plural</a:t>
            </a:r>
          </a:p>
        </p:txBody>
      </p:sp>
      <p:sp>
        <p:nvSpPr>
          <p:cNvPr id="33" name="TextBox 32"/>
          <p:cNvSpPr txBox="1"/>
          <p:nvPr/>
        </p:nvSpPr>
        <p:spPr>
          <a:xfrm>
            <a:off x="134213" y="1326993"/>
            <a:ext cx="6472991" cy="584775"/>
          </a:xfrm>
          <a:prstGeom prst="rect">
            <a:avLst/>
          </a:prstGeom>
          <a:noFill/>
        </p:spPr>
        <p:txBody>
          <a:bodyPr wrap="square" rtlCol="0">
            <a:spAutoFit/>
          </a:bodyPr>
          <a:lstStyle/>
          <a:p>
            <a:pPr fontAlgn="auto">
              <a:spcBef>
                <a:spcPts val="0"/>
              </a:spcBef>
              <a:spcAft>
                <a:spcPts val="0"/>
              </a:spcAft>
            </a:pPr>
            <a:r>
              <a:rPr lang="en-GB" sz="1600">
                <a:latin typeface="Century Gothic" panose="020B0502020202020204" pitchFamily="34" charset="0"/>
              </a:rPr>
              <a:t>As you know, to talk about </a:t>
            </a:r>
            <a:r>
              <a:rPr lang="en-GB" sz="1600" b="1">
                <a:latin typeface="Century Gothic" panose="020B0502020202020204" pitchFamily="34" charset="0"/>
              </a:rPr>
              <a:t>what someone is going to do </a:t>
            </a:r>
            <a:r>
              <a:rPr lang="en-GB" sz="1600">
                <a:latin typeface="Century Gothic" panose="020B0502020202020204" pitchFamily="34" charset="0"/>
              </a:rPr>
              <a:t>(future plans), use part of the verb ‘ir’ + a + infinitive</a:t>
            </a:r>
          </a:p>
        </p:txBody>
      </p:sp>
      <p:sp>
        <p:nvSpPr>
          <p:cNvPr id="36" name="TextBox 35"/>
          <p:cNvSpPr txBox="1"/>
          <p:nvPr/>
        </p:nvSpPr>
        <p:spPr>
          <a:xfrm>
            <a:off x="167725" y="1901048"/>
            <a:ext cx="6513092" cy="830997"/>
          </a:xfrm>
          <a:prstGeom prst="rect">
            <a:avLst/>
          </a:prstGeom>
          <a:noFill/>
        </p:spPr>
        <p:txBody>
          <a:bodyPr wrap="square" rtlCol="0">
            <a:spAutoFit/>
          </a:bodyPr>
          <a:lstStyle/>
          <a:p>
            <a:pPr fontAlgn="auto">
              <a:lnSpc>
                <a:spcPct val="150000"/>
              </a:lnSpc>
              <a:spcBef>
                <a:spcPts val="0"/>
              </a:spcBef>
              <a:spcAft>
                <a:spcPts val="0"/>
              </a:spcAft>
            </a:pPr>
            <a:r>
              <a:rPr lang="en-GB" sz="1600">
                <a:latin typeface="Century Gothic" panose="020B0502020202020204" pitchFamily="34" charset="0"/>
              </a:rPr>
              <a:t>Vas a ir </a:t>
            </a:r>
            <a:r>
              <a:rPr lang="en-GB" sz="1600" b="1">
                <a:latin typeface="Century Gothic" panose="020B0502020202020204" pitchFamily="34" charset="0"/>
              </a:rPr>
              <a:t>al </a:t>
            </a:r>
            <a:r>
              <a:rPr lang="en-GB" sz="1600">
                <a:latin typeface="Century Gothic" panose="020B0502020202020204" pitchFamily="34" charset="0"/>
              </a:rPr>
              <a:t>cine.         </a:t>
            </a:r>
            <a:r>
              <a:rPr lang="en-GB" sz="1600" i="1">
                <a:latin typeface="Century Gothic" panose="020B0502020202020204" pitchFamily="34" charset="0"/>
              </a:rPr>
              <a:t>You are going to go </a:t>
            </a:r>
            <a:r>
              <a:rPr lang="en-GB" sz="1600" b="1" i="1">
                <a:latin typeface="Century Gothic" panose="020B0502020202020204" pitchFamily="34" charset="0"/>
              </a:rPr>
              <a:t>to the </a:t>
            </a:r>
            <a:r>
              <a:rPr lang="en-GB" sz="1600" i="1">
                <a:latin typeface="Century Gothic" panose="020B0502020202020204" pitchFamily="34" charset="0"/>
              </a:rPr>
              <a:t>cinema.</a:t>
            </a:r>
          </a:p>
          <a:p>
            <a:pPr fontAlgn="auto">
              <a:lnSpc>
                <a:spcPct val="150000"/>
              </a:lnSpc>
              <a:spcBef>
                <a:spcPts val="0"/>
              </a:spcBef>
              <a:spcAft>
                <a:spcPts val="0"/>
              </a:spcAft>
            </a:pPr>
            <a:r>
              <a:rPr lang="en-GB" sz="1600">
                <a:latin typeface="Century Gothic" panose="020B0502020202020204" pitchFamily="34" charset="0"/>
              </a:rPr>
              <a:t>Va a ir </a:t>
            </a:r>
            <a:r>
              <a:rPr lang="en-GB" sz="1600" b="1">
                <a:latin typeface="Century Gothic" panose="020B0502020202020204" pitchFamily="34" charset="0"/>
              </a:rPr>
              <a:t>a la </a:t>
            </a:r>
            <a:r>
              <a:rPr lang="en-GB" sz="1600">
                <a:latin typeface="Century Gothic" panose="020B0502020202020204" pitchFamily="34" charset="0"/>
              </a:rPr>
              <a:t>costa.     </a:t>
            </a:r>
            <a:r>
              <a:rPr lang="en-GB" sz="1600" i="1">
                <a:latin typeface="Century Gothic" panose="020B0502020202020204" pitchFamily="34" charset="0"/>
              </a:rPr>
              <a:t>S/he is going to go </a:t>
            </a:r>
            <a:r>
              <a:rPr lang="en-GB" sz="1600" b="1" i="1">
                <a:latin typeface="Century Gothic" panose="020B0502020202020204" pitchFamily="34" charset="0"/>
              </a:rPr>
              <a:t>to the </a:t>
            </a:r>
            <a:r>
              <a:rPr lang="en-GB" sz="1600" i="1">
                <a:latin typeface="Century Gothic" panose="020B0502020202020204" pitchFamily="34" charset="0"/>
              </a:rPr>
              <a:t>coast.</a:t>
            </a:r>
          </a:p>
        </p:txBody>
      </p:sp>
      <p:sp>
        <p:nvSpPr>
          <p:cNvPr id="4" name="Title 3">
            <a:extLst>
              <a:ext uri="{FF2B5EF4-FFF2-40B4-BE49-F238E27FC236}">
                <a16:creationId xmlns:a16="http://schemas.microsoft.com/office/drawing/2014/main" id="{15DB84ED-405A-E044-A109-F8AAA3A7A4D8}"/>
              </a:ext>
            </a:extLst>
          </p:cNvPr>
          <p:cNvSpPr>
            <a:spLocks noGrp="1"/>
          </p:cNvSpPr>
          <p:nvPr>
            <p:ph type="title"/>
          </p:nvPr>
        </p:nvSpPr>
        <p:spPr>
          <a:xfrm>
            <a:off x="153391" y="123200"/>
            <a:ext cx="2035214" cy="503443"/>
          </a:xfrm>
        </p:spPr>
        <p:txBody>
          <a:bodyPr/>
          <a:lstStyle/>
          <a:p>
            <a:r>
              <a:rPr lang="en-GB" sz="2000" b="1">
                <a:solidFill>
                  <a:srgbClr val="FFFFFF"/>
                </a:solidFill>
                <a:latin typeface="Century Gothic" panose="020B0502020202020204" pitchFamily="34" charset="0"/>
              </a:rPr>
              <a:t>T1.2 Semana 5</a:t>
            </a:r>
            <a:endParaRPr lang="en-US" sz="2000"/>
          </a:p>
        </p:txBody>
      </p:sp>
      <p:sp>
        <p:nvSpPr>
          <p:cNvPr id="46" name="Rectangle 45">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latin typeface="Century Gothic" panose="020B0502020202020204" pitchFamily="34" charset="0"/>
              </a:rPr>
              <a:t>Gramática</a:t>
            </a:r>
          </a:p>
        </p:txBody>
      </p:sp>
      <p:sp>
        <p:nvSpPr>
          <p:cNvPr id="29" name="Rectangle 28">
            <a:extLst>
              <a:ext uri="{FF2B5EF4-FFF2-40B4-BE49-F238E27FC236}">
                <a16:creationId xmlns:a16="http://schemas.microsoft.com/office/drawing/2014/main" id="{EB6D00D6-0B94-44DC-923E-1046EA953EF1}"/>
              </a:ext>
            </a:extLst>
          </p:cNvPr>
          <p:cNvSpPr/>
          <p:nvPr/>
        </p:nvSpPr>
        <p:spPr>
          <a:xfrm>
            <a:off x="153391" y="3613293"/>
            <a:ext cx="4984812" cy="378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a:latin typeface="Century Gothic" panose="020B0502020202020204" pitchFamily="34" charset="0"/>
              </a:rPr>
              <a:t>Using ‘para’ + infinitive</a:t>
            </a:r>
          </a:p>
        </p:txBody>
      </p:sp>
      <p:sp>
        <p:nvSpPr>
          <p:cNvPr id="30" name="Rectangle 29">
            <a:extLst>
              <a:ext uri="{FF2B5EF4-FFF2-40B4-BE49-F238E27FC236}">
                <a16:creationId xmlns:a16="http://schemas.microsoft.com/office/drawing/2014/main" id="{E352BEC1-0E27-4A6C-8A20-48C374F031CF}"/>
              </a:ext>
            </a:extLst>
          </p:cNvPr>
          <p:cNvSpPr/>
          <p:nvPr/>
        </p:nvSpPr>
        <p:spPr>
          <a:xfrm>
            <a:off x="146174" y="4310481"/>
            <a:ext cx="6537639" cy="37368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sz="1600">
                <a:latin typeface="Century Gothic" panose="020B0502020202020204" pitchFamily="34" charset="0"/>
              </a:rPr>
              <a:t>El regalo es </a:t>
            </a:r>
            <a:r>
              <a:rPr lang="en-GB" sz="1600" b="1">
                <a:latin typeface="Century Gothic" panose="020B0502020202020204" pitchFamily="34" charset="0"/>
              </a:rPr>
              <a:t>para</a:t>
            </a:r>
            <a:r>
              <a:rPr lang="en-GB" sz="1600">
                <a:latin typeface="Century Gothic" panose="020B0502020202020204" pitchFamily="34" charset="0"/>
              </a:rPr>
              <a:t> mi </a:t>
            </a:r>
            <a:r>
              <a:rPr lang="en-GB" sz="1600" err="1">
                <a:latin typeface="Century Gothic" panose="020B0502020202020204" pitchFamily="34" charset="0"/>
              </a:rPr>
              <a:t>madre</a:t>
            </a:r>
            <a:r>
              <a:rPr lang="en-GB" sz="1600">
                <a:latin typeface="Century Gothic" panose="020B0502020202020204" pitchFamily="34" charset="0"/>
              </a:rPr>
              <a:t>.           </a:t>
            </a:r>
            <a:r>
              <a:rPr lang="en-GB" sz="1600" i="1">
                <a:latin typeface="Century Gothic" panose="020B0502020202020204" pitchFamily="34" charset="0"/>
              </a:rPr>
              <a:t>The present is </a:t>
            </a:r>
            <a:r>
              <a:rPr lang="en-GB" sz="1600" b="1" i="1">
                <a:latin typeface="Century Gothic" panose="020B0502020202020204" pitchFamily="34" charset="0"/>
              </a:rPr>
              <a:t>for</a:t>
            </a:r>
            <a:r>
              <a:rPr lang="en-GB" sz="1600" i="1">
                <a:latin typeface="Century Gothic" panose="020B0502020202020204" pitchFamily="34" charset="0"/>
              </a:rPr>
              <a:t> my mum.</a:t>
            </a:r>
            <a:endParaRPr lang="en-GB" sz="1000">
              <a:latin typeface="Century Gothic" panose="020B0502020202020204" pitchFamily="34" charset="0"/>
            </a:endParaRPr>
          </a:p>
        </p:txBody>
      </p:sp>
      <p:sp>
        <p:nvSpPr>
          <p:cNvPr id="14" name="Rounded Rectangular Callout 13"/>
          <p:cNvSpPr/>
          <p:nvPr/>
        </p:nvSpPr>
        <p:spPr>
          <a:xfrm>
            <a:off x="278681" y="2813157"/>
            <a:ext cx="6304756" cy="542270"/>
          </a:xfrm>
          <a:prstGeom prst="wedgeRoundRectCallout">
            <a:avLst>
              <a:gd name="adj1" fmla="val -34483"/>
              <a:gd name="adj2" fmla="val -68871"/>
              <a:gd name="adj3" fmla="val 16667"/>
            </a:avLst>
          </a:prstGeom>
          <a:solidFill>
            <a:srgbClr val="FCF2CA"/>
          </a:solidFill>
          <a:ln w="28575"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kern="0">
                <a:solidFill>
                  <a:srgbClr val="04070C"/>
                </a:solidFill>
                <a:latin typeface="Century Gothic" panose="020B0502020202020204" pitchFamily="34" charset="0"/>
              </a:rPr>
              <a:t> Remember, to mean ‘to the’ use ‘</a:t>
            </a:r>
            <a:r>
              <a:rPr lang="en-GB" sz="1600" b="1" kern="0">
                <a:solidFill>
                  <a:srgbClr val="04070C"/>
                </a:solidFill>
                <a:latin typeface="Century Gothic" panose="020B0502020202020204" pitchFamily="34" charset="0"/>
              </a:rPr>
              <a:t>a la</a:t>
            </a:r>
            <a:r>
              <a:rPr lang="en-GB" sz="1600" kern="0">
                <a:solidFill>
                  <a:srgbClr val="04070C"/>
                </a:solidFill>
                <a:latin typeface="Century Gothic" panose="020B0502020202020204" pitchFamily="34" charset="0"/>
              </a:rPr>
              <a:t>’ for </a:t>
            </a:r>
            <a:r>
              <a:rPr lang="en-GB" sz="1600" b="1" kern="0">
                <a:solidFill>
                  <a:srgbClr val="04070C"/>
                </a:solidFill>
                <a:latin typeface="Century Gothic" panose="020B0502020202020204" pitchFamily="34" charset="0"/>
              </a:rPr>
              <a:t>singular</a:t>
            </a:r>
            <a:r>
              <a:rPr lang="en-GB" sz="1600" kern="0">
                <a:solidFill>
                  <a:srgbClr val="04070C"/>
                </a:solidFill>
                <a:latin typeface="Century Gothic" panose="020B0502020202020204" pitchFamily="34" charset="0"/>
              </a:rPr>
              <a:t> </a:t>
            </a:r>
            <a:r>
              <a:rPr lang="en-GB" sz="1600" b="1" kern="0">
                <a:solidFill>
                  <a:srgbClr val="04070C"/>
                </a:solidFill>
                <a:latin typeface="Century Gothic" panose="020B0502020202020204" pitchFamily="34" charset="0"/>
              </a:rPr>
              <a:t>feminine</a:t>
            </a:r>
            <a:r>
              <a:rPr lang="en-GB" sz="1600" kern="0">
                <a:solidFill>
                  <a:srgbClr val="04070C"/>
                </a:solidFill>
                <a:latin typeface="Century Gothic" panose="020B0502020202020204" pitchFamily="34" charset="0"/>
              </a:rPr>
              <a:t> nouns and ‘</a:t>
            </a:r>
            <a:r>
              <a:rPr lang="en-GB" sz="1600" b="1" kern="0">
                <a:solidFill>
                  <a:srgbClr val="04070C"/>
                </a:solidFill>
                <a:latin typeface="Century Gothic" panose="020B0502020202020204" pitchFamily="34" charset="0"/>
              </a:rPr>
              <a:t>al</a:t>
            </a:r>
            <a:r>
              <a:rPr lang="en-GB" sz="1600" kern="0">
                <a:solidFill>
                  <a:srgbClr val="04070C"/>
                </a:solidFill>
                <a:latin typeface="Century Gothic" panose="020B0502020202020204" pitchFamily="34" charset="0"/>
              </a:rPr>
              <a:t>’ for </a:t>
            </a:r>
            <a:r>
              <a:rPr lang="en-GB" sz="1600" b="1" kern="0">
                <a:solidFill>
                  <a:srgbClr val="04070C"/>
                </a:solidFill>
                <a:latin typeface="Century Gothic" panose="020B0502020202020204" pitchFamily="34" charset="0"/>
              </a:rPr>
              <a:t>singular</a:t>
            </a:r>
            <a:r>
              <a:rPr lang="en-GB" sz="1600" kern="0">
                <a:solidFill>
                  <a:srgbClr val="04070C"/>
                </a:solidFill>
                <a:latin typeface="Century Gothic" panose="020B0502020202020204" pitchFamily="34" charset="0"/>
              </a:rPr>
              <a:t> </a:t>
            </a:r>
            <a:r>
              <a:rPr lang="en-GB" sz="1600" b="1" kern="0">
                <a:solidFill>
                  <a:srgbClr val="04070C"/>
                </a:solidFill>
                <a:latin typeface="Century Gothic" panose="020B0502020202020204" pitchFamily="34" charset="0"/>
              </a:rPr>
              <a:t>masculine</a:t>
            </a:r>
            <a:r>
              <a:rPr lang="en-GB" sz="1600" kern="0">
                <a:solidFill>
                  <a:srgbClr val="04070C"/>
                </a:solidFill>
                <a:latin typeface="Century Gothic" panose="020B0502020202020204" pitchFamily="34" charset="0"/>
              </a:rPr>
              <a:t> nouns.</a:t>
            </a:r>
          </a:p>
        </p:txBody>
      </p:sp>
      <p:sp>
        <p:nvSpPr>
          <p:cNvPr id="16" name="TextBox 15"/>
          <p:cNvSpPr txBox="1"/>
          <p:nvPr/>
        </p:nvSpPr>
        <p:spPr>
          <a:xfrm>
            <a:off x="125298" y="972399"/>
            <a:ext cx="5732350" cy="338554"/>
          </a:xfrm>
          <a:prstGeom prst="rect">
            <a:avLst/>
          </a:prstGeom>
          <a:noFill/>
        </p:spPr>
        <p:txBody>
          <a:bodyPr wrap="square" rtlCol="0">
            <a:spAutoFit/>
          </a:bodyPr>
          <a:lstStyle/>
          <a:p>
            <a:r>
              <a:rPr lang="en-GB" sz="1600">
                <a:latin typeface="Century Gothic" panose="020B0502020202020204" pitchFamily="34" charset="0"/>
              </a:rPr>
              <a:t>To say ‘they go’ (or ‘they are going’), use ‘</a:t>
            </a:r>
            <a:r>
              <a:rPr lang="en-GB" sz="1600" b="1">
                <a:latin typeface="Century Gothic" panose="020B0502020202020204" pitchFamily="34" charset="0"/>
              </a:rPr>
              <a:t>van</a:t>
            </a:r>
            <a:r>
              <a:rPr lang="en-GB" sz="1600">
                <a:latin typeface="Century Gothic" panose="020B0502020202020204" pitchFamily="34" charset="0"/>
              </a:rPr>
              <a:t>’.</a:t>
            </a:r>
          </a:p>
        </p:txBody>
      </p:sp>
      <p:sp>
        <p:nvSpPr>
          <p:cNvPr id="17" name="Content Placeholder 2"/>
          <p:cNvSpPr txBox="1">
            <a:spLocks/>
          </p:cNvSpPr>
          <p:nvPr/>
        </p:nvSpPr>
        <p:spPr>
          <a:xfrm>
            <a:off x="278681" y="5102712"/>
            <a:ext cx="6502017" cy="405309"/>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solidFill>
                  <a:srgbClr val="04070C"/>
                </a:solidFill>
              </a:rPr>
              <a:t>When used in this way, ‘para’ is always followed by </a:t>
            </a:r>
            <a:r>
              <a:rPr lang="en-GB" sz="1600" b="1">
                <a:solidFill>
                  <a:srgbClr val="04070C"/>
                </a:solidFill>
              </a:rPr>
              <a:t>an infinitive</a:t>
            </a:r>
            <a:r>
              <a:rPr lang="en-GB" sz="1600">
                <a:solidFill>
                  <a:srgbClr val="04070C"/>
                </a:solidFill>
              </a:rPr>
              <a:t>.</a:t>
            </a:r>
          </a:p>
        </p:txBody>
      </p:sp>
      <p:sp>
        <p:nvSpPr>
          <p:cNvPr id="8" name="Rectangle 7"/>
          <p:cNvSpPr/>
          <p:nvPr/>
        </p:nvSpPr>
        <p:spPr>
          <a:xfrm>
            <a:off x="3434059" y="4684924"/>
            <a:ext cx="3432414" cy="338554"/>
          </a:xfrm>
          <a:prstGeom prst="rect">
            <a:avLst/>
          </a:prstGeom>
        </p:spPr>
        <p:txBody>
          <a:bodyPr wrap="square">
            <a:spAutoFit/>
          </a:bodyPr>
          <a:lstStyle/>
          <a:p>
            <a:r>
              <a:rPr lang="en-GB" sz="1600" i="1">
                <a:latin typeface="Century Gothic" panose="020B0502020202020204" pitchFamily="34" charset="0"/>
              </a:rPr>
              <a:t>I go </a:t>
            </a:r>
            <a:r>
              <a:rPr lang="en-GB" sz="1600" b="1" i="1">
                <a:latin typeface="Century Gothic" panose="020B0502020202020204" pitchFamily="34" charset="0"/>
              </a:rPr>
              <a:t>(in order) to </a:t>
            </a:r>
            <a:r>
              <a:rPr lang="en-GB" sz="1600" i="1">
                <a:latin typeface="Century Gothic" panose="020B0502020202020204" pitchFamily="34" charset="0"/>
              </a:rPr>
              <a:t>watch a match.</a:t>
            </a:r>
          </a:p>
        </p:txBody>
      </p:sp>
      <p:sp>
        <p:nvSpPr>
          <p:cNvPr id="22" name="Rectangle 21">
            <a:extLst>
              <a:ext uri="{FF2B5EF4-FFF2-40B4-BE49-F238E27FC236}">
                <a16:creationId xmlns:a16="http://schemas.microsoft.com/office/drawing/2014/main" id="{EB6D00D6-0B94-44DC-923E-1046EA953EF1}"/>
              </a:ext>
            </a:extLst>
          </p:cNvPr>
          <p:cNvSpPr/>
          <p:nvPr/>
        </p:nvSpPr>
        <p:spPr>
          <a:xfrm>
            <a:off x="164585" y="5861594"/>
            <a:ext cx="4984812" cy="33669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a:latin typeface="Century Gothic" panose="020B0502020202020204" pitchFamily="34" charset="0"/>
              </a:rPr>
              <a:t>Expressions with ‘ir de’ + noun</a:t>
            </a:r>
          </a:p>
        </p:txBody>
      </p:sp>
      <p:sp>
        <p:nvSpPr>
          <p:cNvPr id="23" name="Rectangle 22"/>
          <p:cNvSpPr/>
          <p:nvPr/>
        </p:nvSpPr>
        <p:spPr>
          <a:xfrm>
            <a:off x="218660" y="6919139"/>
            <a:ext cx="1603477" cy="338554"/>
          </a:xfrm>
          <a:prstGeom prst="rect">
            <a:avLst/>
          </a:prstGeom>
        </p:spPr>
        <p:txBody>
          <a:bodyPr wrap="square">
            <a:spAutoFit/>
          </a:bodyPr>
          <a:lstStyle/>
          <a:p>
            <a:r>
              <a:rPr lang="en-GB" sz="1600">
                <a:latin typeface="Century Gothic" panose="020B0502020202020204" pitchFamily="34" charset="0"/>
              </a:rPr>
              <a:t>ir de paseo</a:t>
            </a:r>
          </a:p>
        </p:txBody>
      </p:sp>
      <p:sp>
        <p:nvSpPr>
          <p:cNvPr id="25" name="Rectangle 24"/>
          <p:cNvSpPr/>
          <p:nvPr/>
        </p:nvSpPr>
        <p:spPr>
          <a:xfrm>
            <a:off x="2180187" y="6936530"/>
            <a:ext cx="2088232" cy="338554"/>
          </a:xfrm>
          <a:prstGeom prst="rect">
            <a:avLst/>
          </a:prstGeom>
        </p:spPr>
        <p:txBody>
          <a:bodyPr wrap="square">
            <a:spAutoFit/>
          </a:bodyPr>
          <a:lstStyle/>
          <a:p>
            <a:r>
              <a:rPr lang="en-GB" sz="1600" i="1">
                <a:latin typeface="Century Gothic" panose="020B0502020202020204" pitchFamily="34" charset="0"/>
              </a:rPr>
              <a:t>to go for an outing</a:t>
            </a:r>
          </a:p>
        </p:txBody>
      </p:sp>
      <p:sp>
        <p:nvSpPr>
          <p:cNvPr id="27" name="Rectangle 26"/>
          <p:cNvSpPr/>
          <p:nvPr/>
        </p:nvSpPr>
        <p:spPr>
          <a:xfrm>
            <a:off x="210479" y="7312926"/>
            <a:ext cx="1603477" cy="338554"/>
          </a:xfrm>
          <a:prstGeom prst="rect">
            <a:avLst/>
          </a:prstGeom>
        </p:spPr>
        <p:txBody>
          <a:bodyPr wrap="square">
            <a:spAutoFit/>
          </a:bodyPr>
          <a:lstStyle/>
          <a:p>
            <a:r>
              <a:rPr lang="en-GB" sz="1600">
                <a:latin typeface="Century Gothic" panose="020B0502020202020204" pitchFamily="34" charset="0"/>
              </a:rPr>
              <a:t>ir de </a:t>
            </a:r>
            <a:r>
              <a:rPr lang="en-GB" sz="1600" err="1">
                <a:latin typeface="Century Gothic" panose="020B0502020202020204" pitchFamily="34" charset="0"/>
              </a:rPr>
              <a:t>tiendas</a:t>
            </a:r>
            <a:endParaRPr lang="en-GB" sz="1600">
              <a:latin typeface="Century Gothic" panose="020B0502020202020204" pitchFamily="34" charset="0"/>
            </a:endParaRPr>
          </a:p>
        </p:txBody>
      </p:sp>
      <p:sp>
        <p:nvSpPr>
          <p:cNvPr id="31" name="Rectangle 30"/>
          <p:cNvSpPr/>
          <p:nvPr/>
        </p:nvSpPr>
        <p:spPr>
          <a:xfrm>
            <a:off x="2180187" y="7311660"/>
            <a:ext cx="2730632" cy="338554"/>
          </a:xfrm>
          <a:prstGeom prst="rect">
            <a:avLst/>
          </a:prstGeom>
        </p:spPr>
        <p:txBody>
          <a:bodyPr wrap="square">
            <a:spAutoFit/>
          </a:bodyPr>
          <a:lstStyle/>
          <a:p>
            <a:r>
              <a:rPr lang="en-GB" sz="1600" i="1">
                <a:latin typeface="Century Gothic" panose="020B0502020202020204" pitchFamily="34" charset="0"/>
              </a:rPr>
              <a:t>to go window shopping</a:t>
            </a:r>
          </a:p>
        </p:txBody>
      </p:sp>
      <p:sp>
        <p:nvSpPr>
          <p:cNvPr id="9" name="Rectangle 8"/>
          <p:cNvSpPr/>
          <p:nvPr/>
        </p:nvSpPr>
        <p:spPr>
          <a:xfrm>
            <a:off x="164585" y="4692103"/>
            <a:ext cx="2675732" cy="338554"/>
          </a:xfrm>
          <a:prstGeom prst="rect">
            <a:avLst/>
          </a:prstGeom>
        </p:spPr>
        <p:txBody>
          <a:bodyPr wrap="none">
            <a:spAutoFit/>
          </a:bodyPr>
          <a:lstStyle/>
          <a:p>
            <a:r>
              <a:rPr lang="en-GB" sz="1600" err="1">
                <a:latin typeface="Century Gothic" panose="020B0502020202020204" pitchFamily="34" charset="0"/>
              </a:rPr>
              <a:t>Voy</a:t>
            </a:r>
            <a:r>
              <a:rPr lang="en-GB" sz="1600">
                <a:latin typeface="Century Gothic" panose="020B0502020202020204" pitchFamily="34" charset="0"/>
              </a:rPr>
              <a:t> </a:t>
            </a:r>
            <a:r>
              <a:rPr lang="en-GB" sz="1600" b="1">
                <a:latin typeface="Century Gothic" panose="020B0502020202020204" pitchFamily="34" charset="0"/>
              </a:rPr>
              <a:t>para </a:t>
            </a:r>
            <a:r>
              <a:rPr lang="en-GB" sz="1600" err="1">
                <a:latin typeface="Century Gothic" panose="020B0502020202020204" pitchFamily="34" charset="0"/>
              </a:rPr>
              <a:t>ver</a:t>
            </a:r>
            <a:r>
              <a:rPr lang="en-GB" sz="1600" b="1">
                <a:latin typeface="Century Gothic" panose="020B0502020202020204" pitchFamily="34" charset="0"/>
              </a:rPr>
              <a:t> </a:t>
            </a:r>
            <a:r>
              <a:rPr lang="en-GB" sz="1600">
                <a:latin typeface="Century Gothic" panose="020B0502020202020204" pitchFamily="34" charset="0"/>
              </a:rPr>
              <a:t>un </a:t>
            </a:r>
            <a:r>
              <a:rPr lang="en-GB" sz="1600" err="1">
                <a:latin typeface="Century Gothic" panose="020B0502020202020204" pitchFamily="34" charset="0"/>
              </a:rPr>
              <a:t>partido</a:t>
            </a:r>
            <a:r>
              <a:rPr lang="en-GB" sz="1600">
                <a:latin typeface="Century Gothic" panose="020B0502020202020204" pitchFamily="34" charset="0"/>
              </a:rPr>
              <a:t>. </a:t>
            </a:r>
          </a:p>
        </p:txBody>
      </p:sp>
      <p:pic>
        <p:nvPicPr>
          <p:cNvPr id="35" name="Picture 34"/>
          <p:cNvPicPr>
            <a:picLocks noChangeAspect="1"/>
          </p:cNvPicPr>
          <p:nvPr/>
        </p:nvPicPr>
        <p:blipFill rotWithShape="1">
          <a:blip r:embed="rId2" cstate="print">
            <a:extLst>
              <a:ext uri="{28A0092B-C50C-407E-A947-70E740481C1C}">
                <a14:useLocalDpi xmlns:a14="http://schemas.microsoft.com/office/drawing/2010/main" val="0"/>
              </a:ext>
            </a:extLst>
          </a:blip>
          <a:srcRect l="7898" t="9978" r="6325" b="-2"/>
          <a:stretch/>
        </p:blipFill>
        <p:spPr>
          <a:xfrm rot="20246246">
            <a:off x="5723650" y="3616150"/>
            <a:ext cx="767556" cy="664970"/>
          </a:xfrm>
          <a:prstGeom prst="rect">
            <a:avLst/>
          </a:prstGeom>
        </p:spPr>
      </p:pic>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3991" y="6830734"/>
            <a:ext cx="1012016" cy="702978"/>
          </a:xfrm>
          <a:prstGeom prst="rect">
            <a:avLst/>
          </a:prstGeom>
        </p:spPr>
      </p:pic>
      <p:sp>
        <p:nvSpPr>
          <p:cNvPr id="40"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25</a:t>
            </a:r>
          </a:p>
        </p:txBody>
      </p:sp>
      <p:sp>
        <p:nvSpPr>
          <p:cNvPr id="34" name="Rectangle 33"/>
          <p:cNvSpPr/>
          <p:nvPr/>
        </p:nvSpPr>
        <p:spPr>
          <a:xfrm>
            <a:off x="225026" y="8087389"/>
            <a:ext cx="1603477" cy="338554"/>
          </a:xfrm>
          <a:prstGeom prst="rect">
            <a:avLst/>
          </a:prstGeom>
        </p:spPr>
        <p:txBody>
          <a:bodyPr wrap="square">
            <a:spAutoFit/>
          </a:bodyPr>
          <a:lstStyle/>
          <a:p>
            <a:r>
              <a:rPr lang="en-GB" sz="1600">
                <a:latin typeface="Century Gothic" panose="020B0502020202020204" pitchFamily="34" charset="0"/>
              </a:rPr>
              <a:t>ir de </a:t>
            </a:r>
            <a:r>
              <a:rPr lang="en-GB" sz="1600" err="1">
                <a:latin typeface="Century Gothic" panose="020B0502020202020204" pitchFamily="34" charset="0"/>
              </a:rPr>
              <a:t>copas</a:t>
            </a:r>
            <a:endParaRPr lang="en-GB" sz="1600">
              <a:latin typeface="Century Gothic" panose="020B0502020202020204" pitchFamily="34" charset="0"/>
            </a:endParaRPr>
          </a:p>
        </p:txBody>
      </p:sp>
      <p:sp>
        <p:nvSpPr>
          <p:cNvPr id="41" name="Rectangle 40"/>
          <p:cNvSpPr/>
          <p:nvPr/>
        </p:nvSpPr>
        <p:spPr>
          <a:xfrm>
            <a:off x="2182576" y="8100008"/>
            <a:ext cx="2376264" cy="338554"/>
          </a:xfrm>
          <a:prstGeom prst="rect">
            <a:avLst/>
          </a:prstGeom>
        </p:spPr>
        <p:txBody>
          <a:bodyPr wrap="square">
            <a:spAutoFit/>
          </a:bodyPr>
          <a:lstStyle/>
          <a:p>
            <a:r>
              <a:rPr lang="en-GB" sz="1600" i="1">
                <a:latin typeface="Century Gothic" panose="020B0502020202020204" pitchFamily="34" charset="0"/>
              </a:rPr>
              <a:t>to go for a drink</a:t>
            </a:r>
          </a:p>
        </p:txBody>
      </p:sp>
      <p:sp>
        <p:nvSpPr>
          <p:cNvPr id="42" name="Rectangle 41"/>
          <p:cNvSpPr/>
          <p:nvPr/>
        </p:nvSpPr>
        <p:spPr>
          <a:xfrm>
            <a:off x="225026" y="8479119"/>
            <a:ext cx="1603477" cy="338554"/>
          </a:xfrm>
          <a:prstGeom prst="rect">
            <a:avLst/>
          </a:prstGeom>
        </p:spPr>
        <p:txBody>
          <a:bodyPr wrap="square">
            <a:spAutoFit/>
          </a:bodyPr>
          <a:lstStyle/>
          <a:p>
            <a:r>
              <a:rPr lang="en-GB" sz="1600">
                <a:latin typeface="Century Gothic" panose="020B0502020202020204" pitchFamily="34" charset="0"/>
              </a:rPr>
              <a:t>ir de tapas</a:t>
            </a:r>
          </a:p>
        </p:txBody>
      </p:sp>
      <p:sp>
        <p:nvSpPr>
          <p:cNvPr id="43" name="Rectangle 42"/>
          <p:cNvSpPr/>
          <p:nvPr/>
        </p:nvSpPr>
        <p:spPr>
          <a:xfrm>
            <a:off x="2184356" y="8475138"/>
            <a:ext cx="2376264" cy="338554"/>
          </a:xfrm>
          <a:prstGeom prst="rect">
            <a:avLst/>
          </a:prstGeom>
        </p:spPr>
        <p:txBody>
          <a:bodyPr wrap="square">
            <a:spAutoFit/>
          </a:bodyPr>
          <a:lstStyle/>
          <a:p>
            <a:r>
              <a:rPr lang="en-GB" sz="1600" i="1">
                <a:latin typeface="Century Gothic" panose="020B0502020202020204" pitchFamily="34" charset="0"/>
              </a:rPr>
              <a:t>to go for tapas</a:t>
            </a:r>
          </a:p>
        </p:txBody>
      </p:sp>
      <p:sp>
        <p:nvSpPr>
          <p:cNvPr id="47" name="Rectangle 46"/>
          <p:cNvSpPr/>
          <p:nvPr/>
        </p:nvSpPr>
        <p:spPr>
          <a:xfrm>
            <a:off x="223246" y="7695659"/>
            <a:ext cx="1603477" cy="338554"/>
          </a:xfrm>
          <a:prstGeom prst="rect">
            <a:avLst/>
          </a:prstGeom>
        </p:spPr>
        <p:txBody>
          <a:bodyPr wrap="square">
            <a:spAutoFit/>
          </a:bodyPr>
          <a:lstStyle/>
          <a:p>
            <a:r>
              <a:rPr lang="en-GB" sz="1600">
                <a:latin typeface="Century Gothic" panose="020B0502020202020204" pitchFamily="34" charset="0"/>
              </a:rPr>
              <a:t>ir de </a:t>
            </a:r>
            <a:r>
              <a:rPr lang="en-GB" sz="1600" err="1">
                <a:latin typeface="Century Gothic" panose="020B0502020202020204" pitchFamily="34" charset="0"/>
              </a:rPr>
              <a:t>compras</a:t>
            </a:r>
            <a:endParaRPr lang="en-GB" sz="1600">
              <a:latin typeface="Century Gothic" panose="020B0502020202020204" pitchFamily="34" charset="0"/>
            </a:endParaRPr>
          </a:p>
        </p:txBody>
      </p:sp>
      <p:sp>
        <p:nvSpPr>
          <p:cNvPr id="48" name="Rectangle 47"/>
          <p:cNvSpPr/>
          <p:nvPr/>
        </p:nvSpPr>
        <p:spPr>
          <a:xfrm>
            <a:off x="2180187" y="7701845"/>
            <a:ext cx="4600511" cy="338554"/>
          </a:xfrm>
          <a:prstGeom prst="rect">
            <a:avLst/>
          </a:prstGeom>
        </p:spPr>
        <p:txBody>
          <a:bodyPr wrap="square">
            <a:spAutoFit/>
          </a:bodyPr>
          <a:lstStyle/>
          <a:p>
            <a:r>
              <a:rPr lang="en-GB" sz="1600" i="1">
                <a:latin typeface="Century Gothic" panose="020B0502020202020204" pitchFamily="34" charset="0"/>
              </a:rPr>
              <a:t>to go shopping (with the intention of buying)</a:t>
            </a:r>
          </a:p>
        </p:txBody>
      </p:sp>
      <p:sp>
        <p:nvSpPr>
          <p:cNvPr id="2" name="Rectangle 1"/>
          <p:cNvSpPr/>
          <p:nvPr/>
        </p:nvSpPr>
        <p:spPr>
          <a:xfrm>
            <a:off x="152719" y="3963695"/>
            <a:ext cx="6395020" cy="338554"/>
          </a:xfrm>
          <a:prstGeom prst="rect">
            <a:avLst/>
          </a:prstGeom>
        </p:spPr>
        <p:txBody>
          <a:bodyPr wrap="square">
            <a:spAutoFit/>
          </a:bodyPr>
          <a:lstStyle/>
          <a:p>
            <a:r>
              <a:rPr lang="en-GB" sz="1600">
                <a:latin typeface="Century Gothic" panose="020B0502020202020204" pitchFamily="34" charset="0"/>
              </a:rPr>
              <a:t>The word ‘para’ can mean ‘</a:t>
            </a:r>
            <a:r>
              <a:rPr lang="en-GB" sz="1600" b="1">
                <a:latin typeface="Century Gothic" panose="020B0502020202020204" pitchFamily="34" charset="0"/>
              </a:rPr>
              <a:t>for</a:t>
            </a:r>
            <a:r>
              <a:rPr lang="en-GB" sz="1600">
                <a:latin typeface="Century Gothic" panose="020B0502020202020204" pitchFamily="34" charset="0"/>
              </a:rPr>
              <a:t>’ or </a:t>
            </a:r>
            <a:r>
              <a:rPr lang="en-GB" sz="1600" b="1">
                <a:latin typeface="Century Gothic" panose="020B0502020202020204" pitchFamily="34" charset="0"/>
              </a:rPr>
              <a:t>‘in order to</a:t>
            </a:r>
            <a:r>
              <a:rPr lang="en-GB" sz="1600">
                <a:latin typeface="Century Gothic" panose="020B0502020202020204" pitchFamily="34" charset="0"/>
              </a:rPr>
              <a:t>’:</a:t>
            </a:r>
          </a:p>
        </p:txBody>
      </p:sp>
      <p:sp>
        <p:nvSpPr>
          <p:cNvPr id="49" name="Rectangle 48"/>
          <p:cNvSpPr/>
          <p:nvPr/>
        </p:nvSpPr>
        <p:spPr>
          <a:xfrm>
            <a:off x="163719" y="6220400"/>
            <a:ext cx="6504775" cy="338554"/>
          </a:xfrm>
          <a:prstGeom prst="rect">
            <a:avLst/>
          </a:prstGeom>
        </p:spPr>
        <p:txBody>
          <a:bodyPr wrap="square">
            <a:spAutoFit/>
          </a:bodyPr>
          <a:lstStyle/>
          <a:p>
            <a:r>
              <a:rPr lang="en-GB" sz="1600">
                <a:latin typeface="Century Gothic" panose="020B0502020202020204" pitchFamily="34" charset="0"/>
              </a:rPr>
              <a:t>There are a number of expressions in Spanish with ‘</a:t>
            </a:r>
            <a:r>
              <a:rPr lang="en-GB" sz="1600" err="1">
                <a:latin typeface="Century Gothic" panose="020B0502020202020204" pitchFamily="34" charset="0"/>
              </a:rPr>
              <a:t>ir</a:t>
            </a:r>
            <a:r>
              <a:rPr lang="en-GB" sz="1600">
                <a:latin typeface="Century Gothic" panose="020B0502020202020204" pitchFamily="34" charset="0"/>
              </a:rPr>
              <a:t> de + noun’.</a:t>
            </a:r>
          </a:p>
        </p:txBody>
      </p:sp>
      <p:sp>
        <p:nvSpPr>
          <p:cNvPr id="50" name="Rectangle 49"/>
          <p:cNvSpPr/>
          <p:nvPr/>
        </p:nvSpPr>
        <p:spPr>
          <a:xfrm>
            <a:off x="210479" y="6544252"/>
            <a:ext cx="2187180" cy="338554"/>
          </a:xfrm>
          <a:prstGeom prst="rect">
            <a:avLst/>
          </a:prstGeom>
        </p:spPr>
        <p:txBody>
          <a:bodyPr wrap="square">
            <a:spAutoFit/>
          </a:bodyPr>
          <a:lstStyle/>
          <a:p>
            <a:r>
              <a:rPr lang="en-GB" sz="1600">
                <a:latin typeface="Century Gothic" panose="020B0502020202020204" pitchFamily="34" charset="0"/>
              </a:rPr>
              <a:t>ir de </a:t>
            </a:r>
            <a:r>
              <a:rPr lang="en-GB" sz="1600" err="1">
                <a:latin typeface="Century Gothic" panose="020B0502020202020204" pitchFamily="34" charset="0"/>
              </a:rPr>
              <a:t>vacaciones</a:t>
            </a:r>
            <a:endParaRPr lang="en-GB" sz="1600">
              <a:latin typeface="Century Gothic" panose="020B0502020202020204" pitchFamily="34" charset="0"/>
            </a:endParaRPr>
          </a:p>
        </p:txBody>
      </p:sp>
      <p:sp>
        <p:nvSpPr>
          <p:cNvPr id="51" name="Rectangle 50"/>
          <p:cNvSpPr/>
          <p:nvPr/>
        </p:nvSpPr>
        <p:spPr>
          <a:xfrm>
            <a:off x="2188605" y="6541473"/>
            <a:ext cx="2088232" cy="338554"/>
          </a:xfrm>
          <a:prstGeom prst="rect">
            <a:avLst/>
          </a:prstGeom>
        </p:spPr>
        <p:txBody>
          <a:bodyPr wrap="square">
            <a:spAutoFit/>
          </a:bodyPr>
          <a:lstStyle/>
          <a:p>
            <a:r>
              <a:rPr lang="en-GB" sz="1600" i="1">
                <a:latin typeface="Century Gothic" panose="020B0502020202020204" pitchFamily="34" charset="0"/>
              </a:rPr>
              <a:t>to go on holiday</a:t>
            </a:r>
          </a:p>
        </p:txBody>
      </p:sp>
      <p:sp>
        <p:nvSpPr>
          <p:cNvPr id="52" name="Rounded Rectangular Callout 51"/>
          <p:cNvSpPr/>
          <p:nvPr/>
        </p:nvSpPr>
        <p:spPr>
          <a:xfrm>
            <a:off x="4174842" y="8083135"/>
            <a:ext cx="2291165" cy="877138"/>
          </a:xfrm>
          <a:prstGeom prst="wedgeRoundRectCallout">
            <a:avLst>
              <a:gd name="adj1" fmla="val -65678"/>
              <a:gd name="adj2" fmla="val 25076"/>
              <a:gd name="adj3" fmla="val 16667"/>
            </a:avLst>
          </a:prstGeom>
          <a:solidFill>
            <a:srgbClr val="FCF2CA"/>
          </a:solidFill>
          <a:ln w="28575" cap="flat" cmpd="sng" algn="ctr">
            <a:solidFill>
              <a:srgbClr val="EE6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400" b="1" kern="0">
                <a:solidFill>
                  <a:schemeClr val="tx1">
                    <a:lumMod val="95000"/>
                    <a:lumOff val="5000"/>
                  </a:schemeClr>
                </a:solidFill>
                <a:latin typeface="Century Gothic" panose="020B0502020202020204" pitchFamily="34" charset="0"/>
              </a:rPr>
              <a:t>Tapas: </a:t>
            </a:r>
            <a:r>
              <a:rPr lang="en-US" sz="1400">
                <a:solidFill>
                  <a:srgbClr val="4472C4">
                    <a:lumMod val="50000"/>
                  </a:srgbClr>
                </a:solidFill>
                <a:latin typeface="Century Gothic" panose="020F0302020204030204"/>
              </a:rPr>
              <a:t>small plates of food served in bars in Spain! These include olives and dried meats.</a:t>
            </a:r>
            <a:endParaRPr kumimoji="0" lang="en-GB" sz="1400" b="0" i="0" u="none" strike="noStrike" kern="0" cap="none" spc="0" normalizeH="0" baseline="0" noProof="0">
              <a:ln>
                <a:noFill/>
              </a:ln>
              <a:solidFill>
                <a:schemeClr val="tx1">
                  <a:lumMod val="95000"/>
                  <a:lumOff val="5000"/>
                </a:schemeClr>
              </a:solidFill>
              <a:effectLst/>
              <a:uLnTx/>
              <a:uFillTx/>
              <a:latin typeface="Century Gothic" panose="020B0502020202020204" pitchFamily="34" charset="0"/>
              <a:ea typeface="+mn-ea"/>
              <a:cs typeface="+mn-cs"/>
            </a:endParaRPr>
          </a:p>
        </p:txBody>
      </p:sp>
      <p:sp>
        <p:nvSpPr>
          <p:cNvPr id="53" name="Rectangle 52">
            <a:extLst>
              <a:ext uri="{FF2B5EF4-FFF2-40B4-BE49-F238E27FC236}">
                <a16:creationId xmlns:a16="http://schemas.microsoft.com/office/drawing/2014/main" id="{187D3DE4-1B8E-4EF9-A0F4-FAE19AE97A2E}"/>
              </a:ext>
            </a:extLst>
          </p:cNvPr>
          <p:cNvSpPr/>
          <p:nvPr/>
        </p:nvSpPr>
        <p:spPr>
          <a:xfrm>
            <a:off x="5031051" y="5691924"/>
            <a:ext cx="1637443" cy="43691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rgbClr val="000000"/>
                </a:solidFill>
                <a:latin typeface="Century Gothic" panose="020B0502020202020204" pitchFamily="34" charset="0"/>
              </a:rPr>
              <a:t>Vocabulario</a:t>
            </a:r>
            <a:endParaRPr lang="en-GB">
              <a:solidFill>
                <a:srgbClr val="000000"/>
              </a:solidFill>
              <a:latin typeface="Century Gothic" panose="020B0502020202020204" pitchFamily="34" charset="0"/>
            </a:endParaRPr>
          </a:p>
        </p:txBody>
      </p:sp>
    </p:spTree>
    <p:extLst>
      <p:ext uri="{BB962C8B-B14F-4D97-AF65-F5344CB8AC3E}">
        <p14:creationId xmlns:p14="http://schemas.microsoft.com/office/powerpoint/2010/main" val="309723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73647178"/>
              </p:ext>
            </p:extLst>
          </p:nvPr>
        </p:nvGraphicFramePr>
        <p:xfrm>
          <a:off x="544725" y="1164886"/>
          <a:ext cx="4095072" cy="5061600"/>
        </p:xfrm>
        <a:graphic>
          <a:graphicData uri="http://schemas.openxmlformats.org/drawingml/2006/table">
            <a:tbl>
              <a:tblPr firstRow="1" bandRow="1">
                <a:tableStyleId>{5940675A-B579-460E-94D1-54222C63F5DA}</a:tableStyleId>
              </a:tblPr>
              <a:tblGrid>
                <a:gridCol w="1440160">
                  <a:extLst>
                    <a:ext uri="{9D8B030D-6E8A-4147-A177-3AD203B41FA5}">
                      <a16:colId xmlns:a16="http://schemas.microsoft.com/office/drawing/2014/main" val="3957865930"/>
                    </a:ext>
                  </a:extLst>
                </a:gridCol>
                <a:gridCol w="2654912">
                  <a:extLst>
                    <a:ext uri="{9D8B030D-6E8A-4147-A177-3AD203B41FA5}">
                      <a16:colId xmlns:a16="http://schemas.microsoft.com/office/drawing/2014/main" val="746460978"/>
                    </a:ext>
                  </a:extLst>
                </a:gridCol>
              </a:tblGrid>
              <a:tr h="291754">
                <a:tc>
                  <a:txBody>
                    <a:bodyPr/>
                    <a:lstStyle/>
                    <a:p>
                      <a:pPr algn="l" fontAlgn="b"/>
                      <a:r>
                        <a:rPr lang="en-GB" sz="1600" b="0" i="0" u="none" strike="noStrike">
                          <a:solidFill>
                            <a:srgbClr val="000000"/>
                          </a:solidFill>
                          <a:effectLst/>
                          <a:latin typeface="Century Gothic" panose="020B0502020202020204" pitchFamily="34" charset="0"/>
                        </a:rPr>
                        <a:t>van</a:t>
                      </a:r>
                    </a:p>
                  </a:txBody>
                  <a:tcPr marL="90000" marR="90000" marT="46800" marB="46800" anchor="b"/>
                </a:tc>
                <a:tc>
                  <a:txBody>
                    <a:bodyPr/>
                    <a:lstStyle/>
                    <a:p>
                      <a:pPr algn="l" fontAlgn="b"/>
                      <a:r>
                        <a:rPr lang="en-GB" sz="1600" u="none" strike="noStrike">
                          <a:effectLst/>
                          <a:latin typeface="Century Gothic" panose="020B0502020202020204" pitchFamily="34" charset="0"/>
                        </a:rPr>
                        <a:t>they go </a:t>
                      </a:r>
                      <a:r>
                        <a:rPr lang="en-GB" sz="1600">
                          <a:latin typeface="Century Gothic" panose="020B0502020202020204" pitchFamily="34" charset="0"/>
                        </a:rPr>
                        <a:t>| they are going</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2009758348"/>
                  </a:ext>
                </a:extLst>
              </a:tr>
              <a:tr h="291754">
                <a:tc>
                  <a:txBody>
                    <a:bodyPr/>
                    <a:lstStyle/>
                    <a:p>
                      <a:pPr algn="l" fontAlgn="b"/>
                      <a:r>
                        <a:rPr lang="en-GB" sz="1600" b="0" i="0" u="none" strike="noStrike" err="1">
                          <a:solidFill>
                            <a:srgbClr val="000000"/>
                          </a:solidFill>
                          <a:effectLst/>
                          <a:latin typeface="Century Gothic" panose="020B0502020202020204" pitchFamily="34" charset="0"/>
                        </a:rPr>
                        <a:t>tomar</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to take</a:t>
                      </a:r>
                      <a:r>
                        <a:rPr lang="en-GB" sz="1600" u="none" strike="noStrike" baseline="0">
                          <a:effectLst/>
                          <a:latin typeface="Century Gothic" panose="020B0502020202020204" pitchFamily="34" charset="0"/>
                        </a:rPr>
                        <a:t> </a:t>
                      </a:r>
                      <a:r>
                        <a:rPr lang="en-GB" sz="1600">
                          <a:latin typeface="Century Gothic" panose="020B0502020202020204" pitchFamily="34" charset="0"/>
                        </a:rPr>
                        <a:t>|</a:t>
                      </a:r>
                      <a:r>
                        <a:rPr lang="en-GB" sz="1600" u="none" strike="noStrike" baseline="0">
                          <a:effectLst/>
                          <a:latin typeface="Century Gothic" panose="020B0502020202020204" pitchFamily="34" charset="0"/>
                        </a:rPr>
                        <a:t> </a:t>
                      </a:r>
                      <a:r>
                        <a:rPr lang="en-GB" sz="1600" u="none" strike="noStrike">
                          <a:effectLst/>
                          <a:latin typeface="Century Gothic" panose="020B0502020202020204" pitchFamily="34" charset="0"/>
                        </a:rPr>
                        <a:t>to drink</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823544673"/>
                  </a:ext>
                </a:extLst>
              </a:tr>
              <a:tr h="265477">
                <a:tc>
                  <a:txBody>
                    <a:bodyPr/>
                    <a:lstStyle/>
                    <a:p>
                      <a:pPr algn="l" fontAlgn="b"/>
                      <a:r>
                        <a:rPr lang="en-GB" sz="1600" b="0" i="0" u="none" strike="noStrike" err="1">
                          <a:solidFill>
                            <a:srgbClr val="000000"/>
                          </a:solidFill>
                          <a:effectLst/>
                          <a:latin typeface="Century Gothic" panose="020B0502020202020204" pitchFamily="34" charset="0"/>
                        </a:rPr>
                        <a:t>presentar</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to present </a:t>
                      </a:r>
                      <a:r>
                        <a:rPr lang="en-GB" sz="1600">
                          <a:latin typeface="Century Gothic" panose="020B0502020202020204" pitchFamily="34" charset="0"/>
                        </a:rPr>
                        <a:t>| presenting</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2178778690"/>
                  </a:ext>
                </a:extLst>
              </a:tr>
              <a:tr h="265477">
                <a:tc>
                  <a:txBody>
                    <a:bodyPr/>
                    <a:lstStyle/>
                    <a:p>
                      <a:pPr algn="l" fontAlgn="b"/>
                      <a:r>
                        <a:rPr lang="en-GB" sz="1600" u="none" strike="noStrike" err="1">
                          <a:effectLst/>
                          <a:latin typeface="Century Gothic" panose="020B0502020202020204" pitchFamily="34" charset="0"/>
                        </a:rPr>
                        <a:t>enseñar</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to teach </a:t>
                      </a:r>
                      <a:r>
                        <a:rPr lang="en-GB" sz="1600">
                          <a:latin typeface="Century Gothic" panose="020B0502020202020204" pitchFamily="34" charset="0"/>
                        </a:rPr>
                        <a:t>| teaching</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77427112"/>
                  </a:ext>
                </a:extLst>
              </a:tr>
              <a:tr h="291754">
                <a:tc>
                  <a:txBody>
                    <a:bodyPr/>
                    <a:lstStyle/>
                    <a:p>
                      <a:pPr algn="l" fontAlgn="b"/>
                      <a:r>
                        <a:rPr lang="en-GB" sz="1600" b="0" i="0" u="none" strike="noStrike">
                          <a:solidFill>
                            <a:srgbClr val="000000"/>
                          </a:solidFill>
                          <a:effectLst/>
                          <a:latin typeface="Century Gothic" panose="020B0502020202020204" pitchFamily="34" charset="0"/>
                        </a:rPr>
                        <a:t>el país</a:t>
                      </a:r>
                    </a:p>
                  </a:txBody>
                  <a:tcPr marL="90000" marR="90000" marT="46800" marB="46800" anchor="b"/>
                </a:tc>
                <a:tc>
                  <a:txBody>
                    <a:bodyPr/>
                    <a:lstStyle/>
                    <a:p>
                      <a:pPr algn="l" fontAlgn="b"/>
                      <a:r>
                        <a:rPr lang="en-GB" sz="1600" u="none" strike="noStrike">
                          <a:effectLst/>
                          <a:latin typeface="Century Gothic" panose="020B0502020202020204" pitchFamily="34" charset="0"/>
                        </a:rPr>
                        <a:t>country</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2605244685"/>
                  </a:ext>
                </a:extLst>
              </a:tr>
              <a:tr h="291754">
                <a:tc>
                  <a:txBody>
                    <a:bodyPr/>
                    <a:lstStyle/>
                    <a:p>
                      <a:pPr algn="l" fontAlgn="b"/>
                      <a:r>
                        <a:rPr lang="en-GB" sz="1600" u="none" strike="noStrike">
                          <a:effectLst/>
                          <a:latin typeface="Century Gothic" panose="020B0502020202020204" pitchFamily="34" charset="0"/>
                        </a:rPr>
                        <a:t>el café</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a:solidFill>
                            <a:srgbClr val="000000"/>
                          </a:solidFill>
                          <a:effectLst/>
                          <a:latin typeface="Century Gothic" panose="020B0502020202020204" pitchFamily="34" charset="0"/>
                        </a:rPr>
                        <a:t>coffee</a:t>
                      </a:r>
                      <a:r>
                        <a:rPr lang="en-GB" sz="1600" b="0" i="0" u="none" strike="noStrike" baseline="0">
                          <a:solidFill>
                            <a:srgbClr val="000000"/>
                          </a:solidFill>
                          <a:effectLst/>
                          <a:latin typeface="Century Gothic" panose="020B0502020202020204" pitchFamily="34" charset="0"/>
                        </a:rPr>
                        <a:t>, </a:t>
                      </a:r>
                      <a:r>
                        <a:rPr lang="en-GB" sz="1600" b="0" i="0" u="none" strike="noStrike">
                          <a:solidFill>
                            <a:srgbClr val="000000"/>
                          </a:solidFill>
                          <a:effectLst/>
                          <a:latin typeface="Century Gothic" panose="020B0502020202020204" pitchFamily="34" charset="0"/>
                        </a:rPr>
                        <a:t>café</a:t>
                      </a:r>
                    </a:p>
                  </a:txBody>
                  <a:tcPr marL="90000" marR="90000" marT="46800" marB="46800" anchor="b"/>
                </a:tc>
                <a:extLst>
                  <a:ext uri="{0D108BD9-81ED-4DB2-BD59-A6C34878D82A}">
                    <a16:rowId xmlns:a16="http://schemas.microsoft.com/office/drawing/2014/main" val="1435254105"/>
                  </a:ext>
                </a:extLst>
              </a:tr>
              <a:tr h="291754">
                <a:tc>
                  <a:txBody>
                    <a:bodyPr/>
                    <a:lstStyle/>
                    <a:p>
                      <a:pPr algn="l" fontAlgn="b"/>
                      <a:r>
                        <a:rPr lang="en-GB" sz="1600" b="0" i="0" u="none" strike="noStrike">
                          <a:solidFill>
                            <a:srgbClr val="000000"/>
                          </a:solidFill>
                          <a:effectLst/>
                          <a:latin typeface="Century Gothic" panose="020B0502020202020204" pitchFamily="34" charset="0"/>
                        </a:rPr>
                        <a:t>la costa</a:t>
                      </a:r>
                    </a:p>
                  </a:txBody>
                  <a:tcPr marL="90000" marR="90000" marT="46800" marB="46800" anchor="b"/>
                </a:tc>
                <a:tc>
                  <a:txBody>
                    <a:bodyPr/>
                    <a:lstStyle/>
                    <a:p>
                      <a:pPr algn="l" fontAlgn="b"/>
                      <a:r>
                        <a:rPr lang="en-GB" sz="1600" u="none" strike="noStrike">
                          <a:effectLst/>
                          <a:latin typeface="Century Gothic" panose="020B0502020202020204" pitchFamily="34" charset="0"/>
                        </a:rPr>
                        <a:t>coast</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45926349"/>
                  </a:ext>
                </a:extLst>
              </a:tr>
              <a:tr h="291754">
                <a:tc>
                  <a:txBody>
                    <a:bodyPr/>
                    <a:lstStyle/>
                    <a:p>
                      <a:pPr algn="l" fontAlgn="b"/>
                      <a:r>
                        <a:rPr lang="en-GB" sz="1600" b="0" i="0" u="none" strike="noStrike">
                          <a:solidFill>
                            <a:srgbClr val="000000"/>
                          </a:solidFill>
                          <a:effectLst/>
                          <a:latin typeface="Century Gothic" panose="020B0502020202020204" pitchFamily="34" charset="0"/>
                        </a:rPr>
                        <a:t>el </a:t>
                      </a:r>
                      <a:r>
                        <a:rPr lang="en-GB" sz="1600" b="0" i="0" u="none" strike="noStrike" err="1">
                          <a:solidFill>
                            <a:srgbClr val="000000"/>
                          </a:solidFill>
                          <a:effectLst/>
                          <a:latin typeface="Century Gothic" panose="020B0502020202020204" pitchFamily="34" charset="0"/>
                        </a:rPr>
                        <a:t>tema</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a:solidFill>
                            <a:srgbClr val="000000"/>
                          </a:solidFill>
                          <a:effectLst/>
                          <a:latin typeface="Century Gothic" panose="020B0502020202020204" pitchFamily="34" charset="0"/>
                        </a:rPr>
                        <a:t>topic</a:t>
                      </a:r>
                      <a:r>
                        <a:rPr lang="en-GB" sz="1600" b="0" i="0" u="none" strike="noStrike" baseline="0">
                          <a:solidFill>
                            <a:srgbClr val="000000"/>
                          </a:solidFill>
                          <a:effectLst/>
                          <a:latin typeface="Century Gothic" panose="020B0502020202020204" pitchFamily="34" charset="0"/>
                        </a:rPr>
                        <a:t> </a:t>
                      </a:r>
                      <a:r>
                        <a:rPr lang="en-GB" sz="1600">
                          <a:latin typeface="Century Gothic" panose="020B0502020202020204" pitchFamily="34" charset="0"/>
                        </a:rPr>
                        <a:t>|</a:t>
                      </a:r>
                      <a:r>
                        <a:rPr lang="en-GB" sz="1600" b="0" i="0" u="none" strike="noStrike" baseline="0">
                          <a:solidFill>
                            <a:srgbClr val="000000"/>
                          </a:solidFill>
                          <a:effectLst/>
                          <a:latin typeface="Century Gothic" panose="020B0502020202020204" pitchFamily="34" charset="0"/>
                        </a:rPr>
                        <a:t> </a:t>
                      </a:r>
                      <a:r>
                        <a:rPr lang="en-GB" sz="1600" b="0" i="0" u="none" strike="noStrike">
                          <a:solidFill>
                            <a:srgbClr val="000000"/>
                          </a:solidFill>
                          <a:effectLst/>
                          <a:latin typeface="Century Gothic" panose="020B0502020202020204" pitchFamily="34" charset="0"/>
                        </a:rPr>
                        <a:t>issue</a:t>
                      </a:r>
                    </a:p>
                  </a:txBody>
                  <a:tcPr marL="90000" marR="90000" marT="46800" marB="46800" anchor="b"/>
                </a:tc>
                <a:extLst>
                  <a:ext uri="{0D108BD9-81ED-4DB2-BD59-A6C34878D82A}">
                    <a16:rowId xmlns:a16="http://schemas.microsoft.com/office/drawing/2014/main" val="3682116230"/>
                  </a:ext>
                </a:extLst>
              </a:tr>
              <a:tr h="291754">
                <a:tc>
                  <a:txBody>
                    <a:bodyPr/>
                    <a:lstStyle/>
                    <a:p>
                      <a:pPr algn="l" fontAlgn="b"/>
                      <a:r>
                        <a:rPr lang="en-GB" sz="1600" u="none" strike="noStrike">
                          <a:effectLst/>
                          <a:latin typeface="Century Gothic" panose="020B0502020202020204" pitchFamily="34" charset="0"/>
                        </a:rPr>
                        <a:t>el paseo</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outing</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134702067"/>
                  </a:ext>
                </a:extLst>
              </a:tr>
              <a:tr h="291754">
                <a:tc>
                  <a:txBody>
                    <a:bodyPr/>
                    <a:lstStyle/>
                    <a:p>
                      <a:pPr algn="l" fontAlgn="b"/>
                      <a:r>
                        <a:rPr lang="en-GB" sz="1600" b="0" i="0" u="none" strike="noStrike">
                          <a:solidFill>
                            <a:srgbClr val="000000"/>
                          </a:solidFill>
                          <a:effectLst/>
                          <a:latin typeface="Century Gothic" panose="020B0502020202020204" pitchFamily="34" charset="0"/>
                        </a:rPr>
                        <a:t>la </a:t>
                      </a:r>
                      <a:r>
                        <a:rPr lang="en-GB" sz="1600" b="0" i="0" u="none" strike="noStrike" err="1">
                          <a:solidFill>
                            <a:srgbClr val="000000"/>
                          </a:solidFill>
                          <a:effectLst/>
                          <a:latin typeface="Century Gothic" panose="020B0502020202020204" pitchFamily="34" charset="0"/>
                        </a:rPr>
                        <a:t>compra</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purchase</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3504278049"/>
                  </a:ext>
                </a:extLst>
              </a:tr>
              <a:tr h="291754">
                <a:tc>
                  <a:txBody>
                    <a:bodyPr/>
                    <a:lstStyle/>
                    <a:p>
                      <a:pPr algn="l" fontAlgn="b"/>
                      <a:r>
                        <a:rPr lang="en-GB" sz="1600" u="none" strike="noStrike">
                          <a:effectLst/>
                          <a:latin typeface="Century Gothic" panose="020B0502020202020204" pitchFamily="34" charset="0"/>
                        </a:rPr>
                        <a:t>la tapa</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lid, cover</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387065553"/>
                  </a:ext>
                </a:extLst>
              </a:tr>
              <a:tr h="291754">
                <a:tc>
                  <a:txBody>
                    <a:bodyPr/>
                    <a:lstStyle/>
                    <a:p>
                      <a:pPr algn="l" fontAlgn="b"/>
                      <a:r>
                        <a:rPr lang="en-GB" sz="1600" u="none" strike="noStrike">
                          <a:effectLst/>
                          <a:latin typeface="Century Gothic" panose="020B0502020202020204" pitchFamily="34" charset="0"/>
                        </a:rPr>
                        <a:t>la </a:t>
                      </a:r>
                      <a:r>
                        <a:rPr lang="en-GB" sz="1600" u="none" strike="noStrike" err="1">
                          <a:effectLst/>
                          <a:latin typeface="Century Gothic" panose="020B0502020202020204" pitchFamily="34" charset="0"/>
                        </a:rPr>
                        <a:t>copa</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drink, glass</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2732031694"/>
                  </a:ext>
                </a:extLst>
              </a:tr>
              <a:tr h="291754">
                <a:tc>
                  <a:txBody>
                    <a:bodyPr/>
                    <a:lstStyle/>
                    <a:p>
                      <a:pPr algn="l" fontAlgn="b"/>
                      <a:r>
                        <a:rPr lang="en-GB" sz="1600" u="none" strike="noStrike" err="1">
                          <a:effectLst/>
                          <a:latin typeface="Century Gothic" panose="020B0502020202020204" pitchFamily="34" charset="0"/>
                        </a:rPr>
                        <a:t>próximo</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next</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2170092251"/>
                  </a:ext>
                </a:extLst>
              </a:tr>
              <a:tr h="291754">
                <a:tc>
                  <a:txBody>
                    <a:bodyPr/>
                    <a:lstStyle/>
                    <a:p>
                      <a:pPr algn="l" fontAlgn="b"/>
                      <a:r>
                        <a:rPr lang="en-GB" sz="1600" u="none" strike="noStrike">
                          <a:effectLst/>
                          <a:latin typeface="Century Gothic" panose="020B0502020202020204" pitchFamily="34" charset="0"/>
                        </a:rPr>
                        <a:t>pronto</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soon</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2883495385"/>
                  </a:ext>
                </a:extLst>
              </a:tr>
              <a:tr h="291754">
                <a:tc>
                  <a:txBody>
                    <a:bodyPr/>
                    <a:lstStyle/>
                    <a:p>
                      <a:pPr algn="l" fontAlgn="b"/>
                      <a:r>
                        <a:rPr lang="en-GB" sz="1600" u="none" strike="noStrike">
                          <a:effectLst/>
                          <a:latin typeface="Century Gothic" panose="020B0502020202020204" pitchFamily="34" charset="0"/>
                        </a:rPr>
                        <a:t>para</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a:solidFill>
                            <a:srgbClr val="000000"/>
                          </a:solidFill>
                          <a:effectLst/>
                          <a:latin typeface="Century Gothic" panose="020B0502020202020204" pitchFamily="34" charset="0"/>
                        </a:rPr>
                        <a:t>for </a:t>
                      </a:r>
                      <a:r>
                        <a:rPr lang="en-GB" sz="1600">
                          <a:latin typeface="Century Gothic" panose="020B0502020202020204" pitchFamily="34" charset="0"/>
                        </a:rPr>
                        <a:t>| </a:t>
                      </a:r>
                      <a:r>
                        <a:rPr lang="en-GB" sz="1600" b="0" i="0" u="none" strike="noStrike">
                          <a:solidFill>
                            <a:srgbClr val="000000"/>
                          </a:solidFill>
                          <a:effectLst/>
                          <a:latin typeface="Century Gothic" panose="020B0502020202020204" pitchFamily="34" charset="0"/>
                        </a:rPr>
                        <a:t>in order to</a:t>
                      </a:r>
                    </a:p>
                  </a:txBody>
                  <a:tcPr marL="90000" marR="90000" marT="46800" marB="46800" anchor="b"/>
                </a:tc>
                <a:extLst>
                  <a:ext uri="{0D108BD9-81ED-4DB2-BD59-A6C34878D82A}">
                    <a16:rowId xmlns:a16="http://schemas.microsoft.com/office/drawing/2014/main" val="2080384338"/>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002592298"/>
              </p:ext>
            </p:extLst>
          </p:nvPr>
        </p:nvGraphicFramePr>
        <p:xfrm>
          <a:off x="61186" y="1164886"/>
          <a:ext cx="533739" cy="2728984"/>
        </p:xfrm>
        <a:graphic>
          <a:graphicData uri="http://schemas.openxmlformats.org/drawingml/2006/table">
            <a:tbl>
              <a:tblPr firstRow="1" bandRow="1">
                <a:tableStyleId>{5940675A-B579-460E-94D1-54222C63F5DA}</a:tableStyleId>
              </a:tblPr>
              <a:tblGrid>
                <a:gridCol w="533739">
                  <a:extLst>
                    <a:ext uri="{9D8B030D-6E8A-4147-A177-3AD203B41FA5}">
                      <a16:colId xmlns:a16="http://schemas.microsoft.com/office/drawing/2014/main" val="4196508908"/>
                    </a:ext>
                  </a:extLst>
                </a:gridCol>
              </a:tblGrid>
              <a:tr h="341123">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8147484"/>
                  </a:ext>
                </a:extLst>
              </a:tr>
              <a:tr h="341123">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9990341"/>
                  </a:ext>
                </a:extLst>
              </a:tr>
              <a:tr h="341123">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05870174"/>
                  </a:ext>
                </a:extLst>
              </a:tr>
              <a:tr h="341123">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0812704"/>
                  </a:ext>
                </a:extLst>
              </a:tr>
              <a:tr h="341123">
                <a:tc>
                  <a:txBody>
                    <a:bodyPr/>
                    <a:lstStyle/>
                    <a:p>
                      <a:pPr algn="ctr"/>
                      <a:r>
                        <a:rPr lang="en-GB" sz="14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63731331"/>
                  </a:ext>
                </a:extLst>
              </a:tr>
              <a:tr h="341123">
                <a:tc>
                  <a:txBody>
                    <a:bodyPr/>
                    <a:lstStyle/>
                    <a:p>
                      <a:pPr algn="ctr"/>
                      <a:r>
                        <a:rPr lang="en-GB" sz="14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8662457"/>
                  </a:ext>
                </a:extLst>
              </a:tr>
              <a:tr h="341123">
                <a:tc>
                  <a:txBody>
                    <a:bodyPr/>
                    <a:lstStyle/>
                    <a:p>
                      <a:pPr algn="ctr"/>
                      <a:r>
                        <a:rPr lang="en-GB" sz="1400" i="1" err="1">
                          <a:latin typeface="Century Gothic" panose="020B0502020202020204" pitchFamily="34" charset="0"/>
                        </a:rPr>
                        <a:t>nf</a:t>
                      </a:r>
                      <a:endParaRPr lang="en-GB" sz="14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4608626"/>
                  </a:ext>
                </a:extLst>
              </a:tr>
              <a:tr h="341123">
                <a:tc>
                  <a:txBody>
                    <a:bodyPr/>
                    <a:lstStyle/>
                    <a:p>
                      <a:pPr algn="ctr"/>
                      <a:r>
                        <a:rPr lang="en-GB" sz="14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135974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376533412"/>
              </p:ext>
            </p:extLst>
          </p:nvPr>
        </p:nvGraphicFramePr>
        <p:xfrm>
          <a:off x="744" y="3888753"/>
          <a:ext cx="654622" cy="2337734"/>
        </p:xfrm>
        <a:graphic>
          <a:graphicData uri="http://schemas.openxmlformats.org/drawingml/2006/table">
            <a:tbl>
              <a:tblPr firstRow="1" bandRow="1">
                <a:tableStyleId>{5940675A-B579-460E-94D1-54222C63F5DA}</a:tableStyleId>
              </a:tblPr>
              <a:tblGrid>
                <a:gridCol w="654622">
                  <a:extLst>
                    <a:ext uri="{9D8B030D-6E8A-4147-A177-3AD203B41FA5}">
                      <a16:colId xmlns:a16="http://schemas.microsoft.com/office/drawing/2014/main" val="4196508908"/>
                    </a:ext>
                  </a:extLst>
                </a:gridCol>
              </a:tblGrid>
              <a:tr h="333962">
                <a:tc>
                  <a:txBody>
                    <a:bodyPr/>
                    <a:lstStyle/>
                    <a:p>
                      <a:pPr algn="ctr"/>
                      <a:r>
                        <a:rPr lang="en-GB" sz="14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8147484"/>
                  </a:ext>
                </a:extLst>
              </a:tr>
              <a:tr h="333962">
                <a:tc>
                  <a:txBody>
                    <a:bodyPr/>
                    <a:lstStyle/>
                    <a:p>
                      <a:pPr algn="ctr"/>
                      <a:r>
                        <a:rPr lang="en-GB" sz="14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9990341"/>
                  </a:ext>
                </a:extLst>
              </a:tr>
              <a:tr h="333962">
                <a:tc>
                  <a:txBody>
                    <a:bodyPr/>
                    <a:lstStyle/>
                    <a:p>
                      <a:pPr algn="ctr"/>
                      <a:r>
                        <a:rPr lang="en-GB" sz="14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05870174"/>
                  </a:ext>
                </a:extLst>
              </a:tr>
              <a:tr h="333962">
                <a:tc>
                  <a:txBody>
                    <a:bodyPr/>
                    <a:lstStyle/>
                    <a:p>
                      <a:pPr algn="ctr"/>
                      <a:r>
                        <a:rPr lang="en-GB" sz="1400" i="1">
                          <a:latin typeface="Century Gothic" panose="020B0502020202020204" pitchFamily="34" charset="0"/>
                        </a:rPr>
                        <a:t>nf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0812704"/>
                  </a:ext>
                </a:extLst>
              </a:tr>
              <a:tr h="333962">
                <a:tc>
                  <a:txBody>
                    <a:bodyPr/>
                    <a:lstStyle/>
                    <a:p>
                      <a:pPr algn="ctr"/>
                      <a:r>
                        <a:rPr lang="en-GB" sz="1400" i="1" err="1">
                          <a:latin typeface="Century Gothic" panose="020B0502020202020204" pitchFamily="34" charset="0"/>
                        </a:rPr>
                        <a:t>adj</a:t>
                      </a:r>
                      <a:endParaRPr lang="en-GB" sz="14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63731331"/>
                  </a:ext>
                </a:extLst>
              </a:tr>
              <a:tr h="333962">
                <a:tc>
                  <a:txBody>
                    <a:bodyPr/>
                    <a:lstStyle/>
                    <a:p>
                      <a:pPr algn="ctr"/>
                      <a:r>
                        <a:rPr lang="en-GB" sz="1400" i="1" err="1">
                          <a:latin typeface="Century Gothic" panose="020B0502020202020204" pitchFamily="34" charset="0"/>
                        </a:rPr>
                        <a:t>adv</a:t>
                      </a:r>
                      <a:endParaRPr lang="en-GB" sz="14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8662457"/>
                  </a:ext>
                </a:extLst>
              </a:tr>
              <a:tr h="333962">
                <a:tc>
                  <a:txBody>
                    <a:bodyPr/>
                    <a:lstStyle/>
                    <a:p>
                      <a:pPr algn="ctr"/>
                      <a:r>
                        <a:rPr lang="en-GB" sz="1400" i="1">
                          <a:latin typeface="Century Gothic" panose="020B0502020202020204" pitchFamily="34" charset="0"/>
                        </a:rPr>
                        <a:t>prep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4608626"/>
                  </a:ext>
                </a:extLst>
              </a:tr>
            </a:tbl>
          </a:graphicData>
        </a:graphic>
      </p:graphicFrame>
      <p:sp>
        <p:nvSpPr>
          <p:cNvPr id="9" name="Rounded Rectangle 8"/>
          <p:cNvSpPr/>
          <p:nvPr/>
        </p:nvSpPr>
        <p:spPr>
          <a:xfrm>
            <a:off x="849491" y="6578556"/>
            <a:ext cx="1216701" cy="112403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rgbClr val="000000"/>
                </a:solidFill>
                <a:latin typeface="Century Gothic" panose="020B0502020202020204" pitchFamily="34" charset="0"/>
              </a:rPr>
              <a:t>Revisit vocab 8.1.2.2 &amp; 8.1.1.4</a:t>
            </a:r>
          </a:p>
        </p:txBody>
      </p:sp>
      <p:sp>
        <p:nvSpPr>
          <p:cNvPr id="11"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26</a:t>
            </a:r>
          </a:p>
        </p:txBody>
      </p:sp>
      <p:sp>
        <p:nvSpPr>
          <p:cNvPr id="12" name="Rectangle 11">
            <a:extLst>
              <a:ext uri="{FF2B5EF4-FFF2-40B4-BE49-F238E27FC236}">
                <a16:creationId xmlns:a16="http://schemas.microsoft.com/office/drawing/2014/main" id="{62EBD834-1E2D-44FA-960B-D5E01CB2C65F}"/>
              </a:ext>
            </a:extLst>
          </p:cNvPr>
          <p:cNvSpPr/>
          <p:nvPr/>
        </p:nvSpPr>
        <p:spPr>
          <a:xfrm>
            <a:off x="172380" y="336951"/>
            <a:ext cx="3900748" cy="57968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2" name="Title 1"/>
          <p:cNvSpPr>
            <a:spLocks noGrp="1"/>
          </p:cNvSpPr>
          <p:nvPr>
            <p:ph type="title"/>
          </p:nvPr>
        </p:nvSpPr>
        <p:spPr>
          <a:xfrm>
            <a:off x="172380" y="336952"/>
            <a:ext cx="3688668" cy="579687"/>
          </a:xfrm>
        </p:spPr>
        <p:txBody>
          <a:bodyPr/>
          <a:lstStyle/>
          <a:p>
            <a:r>
              <a:rPr lang="en-GB" sz="2000" b="1">
                <a:solidFill>
                  <a:schemeClr val="bg1"/>
                </a:solidFill>
                <a:latin typeface="Century Gothic" panose="020B0502020202020204" pitchFamily="34" charset="0"/>
              </a:rPr>
              <a:t>Describing where people go and why</a:t>
            </a:r>
          </a:p>
        </p:txBody>
      </p:sp>
      <p:sp>
        <p:nvSpPr>
          <p:cNvPr id="14" name="Rounded Rectangular Callout 13"/>
          <p:cNvSpPr/>
          <p:nvPr/>
        </p:nvSpPr>
        <p:spPr>
          <a:xfrm>
            <a:off x="4005064" y="4499992"/>
            <a:ext cx="2736304" cy="1165170"/>
          </a:xfrm>
          <a:prstGeom prst="wedgeRoundRectCallout">
            <a:avLst>
              <a:gd name="adj1" fmla="val -65678"/>
              <a:gd name="adj2" fmla="val 25076"/>
              <a:gd name="adj3" fmla="val 16667"/>
            </a:avLst>
          </a:prstGeom>
          <a:solidFill>
            <a:srgbClr val="FCF2CA"/>
          </a:solidFill>
          <a:ln w="28575" cap="flat" cmpd="sng" algn="ctr">
            <a:solidFill>
              <a:srgbClr val="EE6000"/>
            </a:solidFill>
            <a:prstDash val="solid"/>
            <a:miter lim="800000"/>
          </a:ln>
          <a:effectLst/>
        </p:spPr>
        <p:txBody>
          <a:bodyPr rtlCol="0" anchor="ctr"/>
          <a:lstStyle/>
          <a:p>
            <a:pPr lvl="0" algn="ctr" fontAlgn="auto">
              <a:spcBef>
                <a:spcPts val="0"/>
              </a:spcBef>
              <a:spcAft>
                <a:spcPts val="0"/>
              </a:spcAft>
              <a:defRPr/>
            </a:pPr>
            <a:r>
              <a:rPr lang="en-GB" sz="1600" b="1" err="1">
                <a:solidFill>
                  <a:srgbClr val="030509"/>
                </a:solidFill>
                <a:latin typeface="Century Gothic" panose="020F0302020204030204"/>
              </a:rPr>
              <a:t>Próximo</a:t>
            </a:r>
            <a:r>
              <a:rPr lang="en-GB" sz="1600">
                <a:solidFill>
                  <a:srgbClr val="030509"/>
                </a:solidFill>
                <a:latin typeface="Century Gothic" panose="020F0302020204030204"/>
              </a:rPr>
              <a:t> is commonly used before the noun</a:t>
            </a:r>
          </a:p>
          <a:p>
            <a:pPr lvl="0" algn="ctr" fontAlgn="auto">
              <a:spcBef>
                <a:spcPts val="0"/>
              </a:spcBef>
              <a:spcAft>
                <a:spcPts val="0"/>
              </a:spcAft>
              <a:defRPr/>
            </a:pPr>
            <a:r>
              <a:rPr lang="en-GB" sz="1600">
                <a:solidFill>
                  <a:srgbClr val="030509"/>
                </a:solidFill>
                <a:latin typeface="Century Gothic" panose="020F0302020204030204"/>
              </a:rPr>
              <a:t>(e.g. la </a:t>
            </a:r>
            <a:r>
              <a:rPr lang="en-GB" sz="1600" err="1">
                <a:solidFill>
                  <a:srgbClr val="030509"/>
                </a:solidFill>
                <a:latin typeface="Century Gothic" panose="020F0302020204030204"/>
              </a:rPr>
              <a:t>próxima</a:t>
            </a:r>
            <a:r>
              <a:rPr lang="en-GB" sz="1600">
                <a:solidFill>
                  <a:srgbClr val="030509"/>
                </a:solidFill>
                <a:latin typeface="Century Gothic" panose="020F0302020204030204"/>
              </a:rPr>
              <a:t> </a:t>
            </a:r>
            <a:r>
              <a:rPr lang="en-GB" sz="1600" err="1">
                <a:solidFill>
                  <a:srgbClr val="030509"/>
                </a:solidFill>
                <a:latin typeface="Century Gothic" panose="020F0302020204030204"/>
              </a:rPr>
              <a:t>clase</a:t>
            </a:r>
            <a:r>
              <a:rPr lang="en-GB" sz="1600">
                <a:solidFill>
                  <a:srgbClr val="030509"/>
                </a:solidFill>
                <a:latin typeface="Century Gothic" panose="020F0302020204030204"/>
              </a:rPr>
              <a:t>).</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1450" y="6474733"/>
            <a:ext cx="1331678" cy="1331678"/>
          </a:xfrm>
          <a:prstGeom prst="rect">
            <a:avLst/>
          </a:prstGeom>
        </p:spPr>
      </p:pic>
      <p:sp>
        <p:nvSpPr>
          <p:cNvPr id="16" name="Rectangle 15">
            <a:extLst>
              <a:ext uri="{FF2B5EF4-FFF2-40B4-BE49-F238E27FC236}">
                <a16:creationId xmlns:a16="http://schemas.microsoft.com/office/drawing/2014/main" id="{187D3DE4-1B8E-4EF9-A0F4-FAE19AE97A2E}"/>
              </a:ext>
            </a:extLst>
          </p:cNvPr>
          <p:cNvSpPr/>
          <p:nvPr/>
        </p:nvSpPr>
        <p:spPr>
          <a:xfrm>
            <a:off x="5053978" y="146801"/>
            <a:ext cx="1637443" cy="43691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rgbClr val="000000"/>
                </a:solidFill>
                <a:latin typeface="Century Gothic" panose="020B0502020202020204" pitchFamily="34" charset="0"/>
              </a:rPr>
              <a:t>Vocabulario</a:t>
            </a:r>
            <a:endParaRPr lang="en-GB">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940407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 name="Table 65"/>
          <p:cNvGraphicFramePr>
            <a:graphicFrameLocks noGrp="1"/>
          </p:cNvGraphicFramePr>
          <p:nvPr>
            <p:extLst>
              <p:ext uri="{D42A27DB-BD31-4B8C-83A1-F6EECF244321}">
                <p14:modId xmlns:p14="http://schemas.microsoft.com/office/powerpoint/2010/main" val="1180438401"/>
              </p:ext>
            </p:extLst>
          </p:nvPr>
        </p:nvGraphicFramePr>
        <p:xfrm>
          <a:off x="3899074" y="6461129"/>
          <a:ext cx="2626270" cy="2500309"/>
        </p:xfrm>
        <a:graphic>
          <a:graphicData uri="http://schemas.openxmlformats.org/drawingml/2006/table">
            <a:tbl>
              <a:tblPr>
                <a:tableStyleId>{5940675A-B579-460E-94D1-54222C63F5DA}</a:tableStyleId>
              </a:tblPr>
              <a:tblGrid>
                <a:gridCol w="1186110">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tblGrid>
              <a:tr h="357187">
                <a:tc>
                  <a:txBody>
                    <a:bodyPr/>
                    <a:lstStyle/>
                    <a:p>
                      <a:pPr algn="l" fontAlgn="b"/>
                      <a:r>
                        <a:rPr lang="en-GB" sz="1500" b="0" i="0" u="none" strike="noStrike">
                          <a:solidFill>
                            <a:srgbClr val="000000"/>
                          </a:solidFill>
                          <a:effectLst/>
                          <a:latin typeface="Century Gothic" panose="020B0502020202020204" pitchFamily="34" charset="0"/>
                        </a:rPr>
                        <a:t>la</a:t>
                      </a:r>
                      <a:r>
                        <a:rPr lang="en-GB" sz="1500" b="0" i="0" u="none" strike="noStrike" baseline="0">
                          <a:solidFill>
                            <a:srgbClr val="000000"/>
                          </a:solidFill>
                          <a:effectLst/>
                          <a:latin typeface="Century Gothic" panose="020B0502020202020204" pitchFamily="34" charset="0"/>
                        </a:rPr>
                        <a:t> </a:t>
                      </a:r>
                      <a:r>
                        <a:rPr lang="en-GB" sz="1500" b="0" i="0" u="none" strike="noStrike" baseline="0" err="1">
                          <a:solidFill>
                            <a:srgbClr val="000000"/>
                          </a:solidFill>
                          <a:effectLst/>
                          <a:latin typeface="Century Gothic" panose="020B0502020202020204" pitchFamily="34" charset="0"/>
                        </a:rPr>
                        <a:t>frontera</a:t>
                      </a:r>
                      <a:endParaRPr lang="en-GB" sz="15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500" b="0" i="0" u="none" strike="noStrike">
                          <a:solidFill>
                            <a:srgbClr val="000000"/>
                          </a:solidFill>
                          <a:effectLst/>
                          <a:latin typeface="Century Gothic" panose="020B0502020202020204" pitchFamily="34" charset="0"/>
                        </a:rPr>
                        <a:t>border</a:t>
                      </a:r>
                    </a:p>
                  </a:txBody>
                  <a:tcPr marL="90000" marR="90000" marT="46800" marB="46800" anchor="b"/>
                </a:tc>
                <a:extLst>
                  <a:ext uri="{0D108BD9-81ED-4DB2-BD59-A6C34878D82A}">
                    <a16:rowId xmlns:a16="http://schemas.microsoft.com/office/drawing/2014/main" val="10000"/>
                  </a:ext>
                </a:extLst>
              </a:tr>
              <a:tr h="357187">
                <a:tc>
                  <a:txBody>
                    <a:bodyPr/>
                    <a:lstStyle/>
                    <a:p>
                      <a:pPr algn="l" fontAlgn="b"/>
                      <a:r>
                        <a:rPr lang="en-GB" sz="1500" b="0" i="0" u="none" strike="noStrike">
                          <a:solidFill>
                            <a:srgbClr val="000000"/>
                          </a:solidFill>
                          <a:effectLst/>
                          <a:latin typeface="Century Gothic" panose="020B0502020202020204" pitchFamily="34" charset="0"/>
                        </a:rPr>
                        <a:t>la </a:t>
                      </a:r>
                      <a:r>
                        <a:rPr lang="en-GB" sz="1500" b="0" i="0" u="none" strike="noStrike" err="1">
                          <a:solidFill>
                            <a:srgbClr val="000000"/>
                          </a:solidFill>
                          <a:effectLst/>
                          <a:latin typeface="Century Gothic" panose="020B0502020202020204" pitchFamily="34" charset="0"/>
                        </a:rPr>
                        <a:t>altura</a:t>
                      </a:r>
                      <a:endParaRPr lang="en-GB" sz="15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500" b="0" i="0" u="none" strike="noStrike">
                          <a:solidFill>
                            <a:srgbClr val="000000"/>
                          </a:solidFill>
                          <a:effectLst/>
                          <a:latin typeface="Century Gothic" panose="020B0502020202020204" pitchFamily="34" charset="0"/>
                        </a:rPr>
                        <a:t>altitude</a:t>
                      </a:r>
                    </a:p>
                  </a:txBody>
                  <a:tcPr marL="90000" marR="90000" marT="46800" marB="46800" anchor="b"/>
                </a:tc>
                <a:extLst>
                  <a:ext uri="{0D108BD9-81ED-4DB2-BD59-A6C34878D82A}">
                    <a16:rowId xmlns:a16="http://schemas.microsoft.com/office/drawing/2014/main" val="10001"/>
                  </a:ext>
                </a:extLst>
              </a:tr>
              <a:tr h="357187">
                <a:tc>
                  <a:txBody>
                    <a:bodyPr/>
                    <a:lstStyle/>
                    <a:p>
                      <a:pPr algn="l" fontAlgn="b"/>
                      <a:r>
                        <a:rPr lang="en-GB" sz="1500" b="0" i="0" u="none" strike="noStrike" err="1">
                          <a:solidFill>
                            <a:srgbClr val="000000"/>
                          </a:solidFill>
                          <a:effectLst/>
                          <a:latin typeface="Century Gothic" panose="020B0502020202020204" pitchFamily="34" charset="0"/>
                        </a:rPr>
                        <a:t>seco</a:t>
                      </a:r>
                      <a:endParaRPr lang="en-GB" sz="15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500" b="0" i="0" u="none" strike="noStrike">
                          <a:solidFill>
                            <a:srgbClr val="000000"/>
                          </a:solidFill>
                          <a:effectLst/>
                          <a:latin typeface="Century Gothic" panose="020B0502020202020204" pitchFamily="34" charset="0"/>
                        </a:rPr>
                        <a:t>dry</a:t>
                      </a:r>
                    </a:p>
                  </a:txBody>
                  <a:tcPr marL="90000" marR="90000" marT="46800" marB="46800" anchor="b"/>
                </a:tc>
                <a:extLst>
                  <a:ext uri="{0D108BD9-81ED-4DB2-BD59-A6C34878D82A}">
                    <a16:rowId xmlns:a16="http://schemas.microsoft.com/office/drawing/2014/main" val="10003"/>
                  </a:ext>
                </a:extLst>
              </a:tr>
              <a:tr h="357187">
                <a:tc>
                  <a:txBody>
                    <a:bodyPr/>
                    <a:lstStyle/>
                    <a:p>
                      <a:pPr algn="l" fontAlgn="b"/>
                      <a:r>
                        <a:rPr lang="en-GB" sz="1500" b="0" i="0" u="none" strike="noStrike" err="1">
                          <a:solidFill>
                            <a:srgbClr val="000000"/>
                          </a:solidFill>
                          <a:effectLst/>
                          <a:latin typeface="Century Gothic" panose="020B0502020202020204" pitchFamily="34" charset="0"/>
                        </a:rPr>
                        <a:t>suficiente</a:t>
                      </a:r>
                      <a:endParaRPr lang="en-GB" sz="15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500" b="0" i="0" u="none" strike="noStrike">
                          <a:solidFill>
                            <a:srgbClr val="000000"/>
                          </a:solidFill>
                          <a:effectLst/>
                          <a:latin typeface="Century Gothic" panose="020B0502020202020204" pitchFamily="34" charset="0"/>
                        </a:rPr>
                        <a:t>enough</a:t>
                      </a:r>
                    </a:p>
                  </a:txBody>
                  <a:tcPr marL="90000" marR="90000" marT="46800" marB="46800" anchor="b"/>
                </a:tc>
                <a:extLst>
                  <a:ext uri="{0D108BD9-81ED-4DB2-BD59-A6C34878D82A}">
                    <a16:rowId xmlns:a16="http://schemas.microsoft.com/office/drawing/2014/main" val="10004"/>
                  </a:ext>
                </a:extLst>
              </a:tr>
              <a:tr h="357187">
                <a:tc>
                  <a:txBody>
                    <a:bodyPr/>
                    <a:lstStyle/>
                    <a:p>
                      <a:pPr algn="l" fontAlgn="b"/>
                      <a:r>
                        <a:rPr lang="en-GB" sz="1500" b="0" i="0" u="none" strike="noStrike" err="1">
                          <a:solidFill>
                            <a:srgbClr val="000000"/>
                          </a:solidFill>
                          <a:effectLst/>
                          <a:latin typeface="Century Gothic" panose="020B0502020202020204" pitchFamily="34" charset="0"/>
                        </a:rPr>
                        <a:t>mejor</a:t>
                      </a:r>
                      <a:endParaRPr lang="en-GB" sz="15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500" b="0" i="0" u="none" strike="noStrike">
                          <a:solidFill>
                            <a:srgbClr val="000000"/>
                          </a:solidFill>
                          <a:effectLst/>
                          <a:latin typeface="Century Gothic" panose="020B0502020202020204" pitchFamily="34" charset="0"/>
                        </a:rPr>
                        <a:t>better</a:t>
                      </a:r>
                    </a:p>
                  </a:txBody>
                  <a:tcPr marL="90000" marR="90000" marT="46800" marB="46800" anchor="b"/>
                </a:tc>
                <a:extLst>
                  <a:ext uri="{0D108BD9-81ED-4DB2-BD59-A6C34878D82A}">
                    <a16:rowId xmlns:a16="http://schemas.microsoft.com/office/drawing/2014/main" val="10005"/>
                  </a:ext>
                </a:extLst>
              </a:tr>
              <a:tr h="357187">
                <a:tc>
                  <a:txBody>
                    <a:bodyPr/>
                    <a:lstStyle/>
                    <a:p>
                      <a:pPr algn="l" fontAlgn="b"/>
                      <a:r>
                        <a:rPr lang="en-GB" sz="1500" b="0" i="0" u="none" strike="noStrike" err="1">
                          <a:solidFill>
                            <a:srgbClr val="000000"/>
                          </a:solidFill>
                          <a:effectLst/>
                          <a:latin typeface="Century Gothic" panose="020B0502020202020204" pitchFamily="34" charset="0"/>
                        </a:rPr>
                        <a:t>más</a:t>
                      </a:r>
                      <a:endParaRPr lang="en-GB" sz="15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500" b="0" i="0" u="none" strike="noStrike">
                          <a:solidFill>
                            <a:srgbClr val="000000"/>
                          </a:solidFill>
                          <a:effectLst/>
                          <a:latin typeface="Century Gothic" panose="020B0502020202020204" pitchFamily="34" charset="0"/>
                        </a:rPr>
                        <a:t>more</a:t>
                      </a:r>
                    </a:p>
                  </a:txBody>
                  <a:tcPr marL="90000" marR="90000" marT="46800" marB="46800" anchor="b"/>
                </a:tc>
                <a:extLst>
                  <a:ext uri="{0D108BD9-81ED-4DB2-BD59-A6C34878D82A}">
                    <a16:rowId xmlns:a16="http://schemas.microsoft.com/office/drawing/2014/main" val="10006"/>
                  </a:ext>
                </a:extLst>
              </a:tr>
              <a:tr h="357187">
                <a:tc>
                  <a:txBody>
                    <a:bodyPr/>
                    <a:lstStyle/>
                    <a:p>
                      <a:pPr algn="l" fontAlgn="b"/>
                      <a:r>
                        <a:rPr lang="en-GB" sz="1500" b="0" i="0" u="none" strike="noStrike">
                          <a:solidFill>
                            <a:srgbClr val="000000"/>
                          </a:solidFill>
                          <a:effectLst/>
                          <a:latin typeface="Century Gothic" panose="020B0502020202020204" pitchFamily="34" charset="0"/>
                        </a:rPr>
                        <a:t>mil</a:t>
                      </a:r>
                    </a:p>
                  </a:txBody>
                  <a:tcPr marL="90000" marR="90000" marT="46800" marB="46800" anchor="b"/>
                </a:tc>
                <a:tc>
                  <a:txBody>
                    <a:bodyPr/>
                    <a:lstStyle/>
                    <a:p>
                      <a:pPr algn="l" fontAlgn="b"/>
                      <a:r>
                        <a:rPr lang="en-GB" sz="1500" b="0" i="0" u="none" strike="noStrike">
                          <a:solidFill>
                            <a:srgbClr val="000000"/>
                          </a:solidFill>
                          <a:effectLst/>
                          <a:latin typeface="Century Gothic" panose="020B0502020202020204" pitchFamily="34" charset="0"/>
                        </a:rPr>
                        <a:t>(a) thousand</a:t>
                      </a:r>
                    </a:p>
                  </a:txBody>
                  <a:tcPr marL="90000" marR="90000" marT="46800" marB="46800" anchor="b"/>
                </a:tc>
                <a:extLst>
                  <a:ext uri="{0D108BD9-81ED-4DB2-BD59-A6C34878D82A}">
                    <a16:rowId xmlns:a16="http://schemas.microsoft.com/office/drawing/2014/main" val="10007"/>
                  </a:ext>
                </a:extLst>
              </a:tr>
            </a:tbl>
          </a:graphicData>
        </a:graphic>
      </p:graphicFrame>
      <p:sp>
        <p:nvSpPr>
          <p:cNvPr id="52" name="Rectangle 51">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latin typeface="Century Gothic" panose="020B0502020202020204" pitchFamily="34" charset="0"/>
              </a:rPr>
              <a:t>Gramática</a:t>
            </a:r>
          </a:p>
        </p:txBody>
      </p:sp>
      <p:sp>
        <p:nvSpPr>
          <p:cNvPr id="3" name="Rectangl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7" name="Rectangle 6"/>
          <p:cNvSpPr/>
          <p:nvPr/>
        </p:nvSpPr>
        <p:spPr>
          <a:xfrm>
            <a:off x="62380" y="624711"/>
            <a:ext cx="6120680" cy="369332"/>
          </a:xfrm>
          <a:prstGeom prst="rect">
            <a:avLst/>
          </a:prstGeom>
        </p:spPr>
        <p:txBody>
          <a:bodyPr wrap="square">
            <a:spAutoFit/>
          </a:bodyPr>
          <a:lstStyle/>
          <a:p>
            <a:pPr lvl="0"/>
            <a:r>
              <a:rPr lang="en-GB" b="1">
                <a:solidFill>
                  <a:srgbClr val="000000"/>
                </a:solidFill>
                <a:latin typeface="Century Gothic" panose="020B0502020202020204" pitchFamily="34" charset="0"/>
              </a:rPr>
              <a:t>present tense -er/-ir verbs in the 3</a:t>
            </a:r>
            <a:r>
              <a:rPr lang="en-GB" b="1" baseline="30000">
                <a:solidFill>
                  <a:srgbClr val="000000"/>
                </a:solidFill>
                <a:latin typeface="Century Gothic" panose="020B0502020202020204" pitchFamily="34" charset="0"/>
              </a:rPr>
              <a:t>rd</a:t>
            </a:r>
            <a:r>
              <a:rPr lang="en-GB" b="1">
                <a:solidFill>
                  <a:srgbClr val="000000"/>
                </a:solidFill>
                <a:latin typeface="Century Gothic" panose="020B0502020202020204" pitchFamily="34" charset="0"/>
              </a:rPr>
              <a:t> person [revisited] </a:t>
            </a:r>
          </a:p>
        </p:txBody>
      </p:sp>
      <p:graphicFrame>
        <p:nvGraphicFramePr>
          <p:cNvPr id="42" name="Table 41"/>
          <p:cNvGraphicFramePr>
            <a:graphicFrameLocks noGrp="1"/>
          </p:cNvGraphicFramePr>
          <p:nvPr>
            <p:extLst>
              <p:ext uri="{D42A27DB-BD31-4B8C-83A1-F6EECF244321}">
                <p14:modId xmlns:p14="http://schemas.microsoft.com/office/powerpoint/2010/main" val="1350664487"/>
              </p:ext>
            </p:extLst>
          </p:nvPr>
        </p:nvGraphicFramePr>
        <p:xfrm>
          <a:off x="368463" y="6214178"/>
          <a:ext cx="3099323" cy="2747260"/>
        </p:xfrm>
        <a:graphic>
          <a:graphicData uri="http://schemas.openxmlformats.org/drawingml/2006/table">
            <a:tbl>
              <a:tblPr>
                <a:tableStyleId>{5940675A-B579-460E-94D1-54222C63F5DA}</a:tableStyleId>
              </a:tblPr>
              <a:tblGrid>
                <a:gridCol w="1443139">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tblGrid>
              <a:tr h="502636">
                <a:tc>
                  <a:txBody>
                    <a:bodyPr/>
                    <a:lstStyle/>
                    <a:p>
                      <a:pPr algn="l" fontAlgn="b"/>
                      <a:r>
                        <a:rPr lang="en-GB" sz="1500" b="0" i="0" u="none" strike="noStrike" err="1">
                          <a:solidFill>
                            <a:srgbClr val="000000"/>
                          </a:solidFill>
                          <a:effectLst/>
                          <a:latin typeface="Century Gothic" panose="020B0502020202020204" pitchFamily="34" charset="0"/>
                        </a:rPr>
                        <a:t>desaparecer</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to disappear </a:t>
                      </a:r>
                      <a:r>
                        <a:rPr lang="en-GB" sz="1400">
                          <a:latin typeface="Century Gothic" panose="020B0502020202020204" pitchFamily="34" charset="0"/>
                        </a:rPr>
                        <a:t>| disappearing</a:t>
                      </a:r>
                      <a:endParaRPr lang="en-GB" sz="15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0000"/>
                  </a:ext>
                </a:extLst>
              </a:tr>
              <a:tr h="502636">
                <a:tc>
                  <a:txBody>
                    <a:bodyPr/>
                    <a:lstStyle/>
                    <a:p>
                      <a:pPr algn="l" fontAlgn="b"/>
                      <a:r>
                        <a:rPr lang="en-GB" sz="1500" b="0" i="0" u="none" strike="noStrike" err="1">
                          <a:solidFill>
                            <a:srgbClr val="000000"/>
                          </a:solidFill>
                          <a:effectLst/>
                          <a:latin typeface="Century Gothic" panose="020B0502020202020204" pitchFamily="34" charset="0"/>
                        </a:rPr>
                        <a:t>crecer</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to grow </a:t>
                      </a:r>
                      <a:r>
                        <a:rPr lang="en-GB" sz="1400">
                          <a:latin typeface="Century Gothic" panose="020B0502020202020204" pitchFamily="34" charset="0"/>
                        </a:rPr>
                        <a:t>| growing</a:t>
                      </a:r>
                      <a:endParaRPr lang="en-GB" sz="15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0001"/>
                  </a:ext>
                </a:extLst>
              </a:tr>
              <a:tr h="335228">
                <a:tc>
                  <a:txBody>
                    <a:bodyPr/>
                    <a:lstStyle/>
                    <a:p>
                      <a:pPr algn="l" fontAlgn="b"/>
                      <a:r>
                        <a:rPr lang="en-GB" sz="1500" b="0" i="0" u="none" strike="noStrike" err="1">
                          <a:solidFill>
                            <a:srgbClr val="000000"/>
                          </a:solidFill>
                          <a:effectLst/>
                          <a:latin typeface="Century Gothic" panose="020B0502020202020204" pitchFamily="34" charset="0"/>
                        </a:rPr>
                        <a:t>ganar</a:t>
                      </a:r>
                      <a:endParaRPr lang="en-GB" sz="15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500" b="0" i="0" u="none" strike="noStrike">
                          <a:solidFill>
                            <a:srgbClr val="000000"/>
                          </a:solidFill>
                          <a:effectLst/>
                          <a:latin typeface="Century Gothic" panose="020B0502020202020204" pitchFamily="34" charset="0"/>
                        </a:rPr>
                        <a:t>to win, to earn</a:t>
                      </a:r>
                    </a:p>
                  </a:txBody>
                  <a:tcPr marL="90000" marR="90000" marT="46800" marB="46800" anchor="b"/>
                </a:tc>
                <a:extLst>
                  <a:ext uri="{0D108BD9-81ED-4DB2-BD59-A6C34878D82A}">
                    <a16:rowId xmlns:a16="http://schemas.microsoft.com/office/drawing/2014/main" val="10002"/>
                  </a:ext>
                </a:extLst>
              </a:tr>
              <a:tr h="335228">
                <a:tc>
                  <a:txBody>
                    <a:bodyPr/>
                    <a:lstStyle/>
                    <a:p>
                      <a:pPr algn="l" fontAlgn="b"/>
                      <a:r>
                        <a:rPr lang="en-GB" sz="1500" b="0" i="0" u="none" strike="noStrike">
                          <a:solidFill>
                            <a:srgbClr val="000000"/>
                          </a:solidFill>
                          <a:effectLst/>
                          <a:latin typeface="Century Gothic" panose="020B0502020202020204" pitchFamily="34" charset="0"/>
                        </a:rPr>
                        <a:t>dice</a:t>
                      </a:r>
                    </a:p>
                  </a:txBody>
                  <a:tcPr marL="90000" marR="90000" marT="46800" marB="46800" anchor="b"/>
                </a:tc>
                <a:tc>
                  <a:txBody>
                    <a:bodyPr/>
                    <a:lstStyle/>
                    <a:p>
                      <a:pPr algn="l" fontAlgn="b"/>
                      <a:r>
                        <a:rPr lang="en-GB" sz="1500" b="0" i="0" u="none" strike="noStrike">
                          <a:solidFill>
                            <a:srgbClr val="000000"/>
                          </a:solidFill>
                          <a:effectLst/>
                          <a:latin typeface="Century Gothic" panose="020B0502020202020204" pitchFamily="34" charset="0"/>
                        </a:rPr>
                        <a:t>s/he</a:t>
                      </a:r>
                      <a:r>
                        <a:rPr lang="en-GB" sz="1500" b="0" i="0" u="none" strike="noStrike" baseline="0">
                          <a:solidFill>
                            <a:srgbClr val="000000"/>
                          </a:solidFill>
                          <a:effectLst/>
                          <a:latin typeface="Century Gothic" panose="020B0502020202020204" pitchFamily="34" charset="0"/>
                        </a:rPr>
                        <a:t> says, it says</a:t>
                      </a:r>
                      <a:endParaRPr lang="en-GB" sz="15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0003"/>
                  </a:ext>
                </a:extLst>
              </a:tr>
              <a:tr h="335228">
                <a:tc>
                  <a:txBody>
                    <a:bodyPr/>
                    <a:lstStyle/>
                    <a:p>
                      <a:pPr algn="l" fontAlgn="b"/>
                      <a:r>
                        <a:rPr lang="en-GB" sz="1500" b="0" i="0" u="none" strike="noStrike">
                          <a:solidFill>
                            <a:srgbClr val="000000"/>
                          </a:solidFill>
                          <a:effectLst/>
                          <a:latin typeface="Century Gothic" panose="020B0502020202020204" pitchFamily="34" charset="0"/>
                        </a:rPr>
                        <a:t>el </a:t>
                      </a:r>
                      <a:r>
                        <a:rPr lang="en-GB" sz="1500" b="0" i="0" u="none" strike="noStrike" err="1">
                          <a:solidFill>
                            <a:srgbClr val="000000"/>
                          </a:solidFill>
                          <a:effectLst/>
                          <a:latin typeface="Century Gothic" panose="020B0502020202020204" pitchFamily="34" charset="0"/>
                        </a:rPr>
                        <a:t>paisaje</a:t>
                      </a:r>
                      <a:endParaRPr lang="en-GB" sz="15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500" b="0" i="0" u="none" strike="noStrike">
                          <a:solidFill>
                            <a:srgbClr val="000000"/>
                          </a:solidFill>
                          <a:effectLst/>
                          <a:latin typeface="Century Gothic" panose="020B0502020202020204" pitchFamily="34" charset="0"/>
                        </a:rPr>
                        <a:t>landscape</a:t>
                      </a:r>
                    </a:p>
                  </a:txBody>
                  <a:tcPr marL="90000" marR="90000" marT="46800" marB="46800" anchor="b"/>
                </a:tc>
                <a:extLst>
                  <a:ext uri="{0D108BD9-81ED-4DB2-BD59-A6C34878D82A}">
                    <a16:rowId xmlns:a16="http://schemas.microsoft.com/office/drawing/2014/main" val="10004"/>
                  </a:ext>
                </a:extLst>
              </a:tr>
              <a:tr h="335228">
                <a:tc>
                  <a:txBody>
                    <a:bodyPr/>
                    <a:lstStyle/>
                    <a:p>
                      <a:pPr algn="l" fontAlgn="b"/>
                      <a:r>
                        <a:rPr lang="en-GB" sz="1500" b="0" i="0" u="none" strike="noStrike">
                          <a:solidFill>
                            <a:srgbClr val="000000"/>
                          </a:solidFill>
                          <a:effectLst/>
                          <a:latin typeface="Century Gothic" panose="020B0502020202020204" pitchFamily="34" charset="0"/>
                        </a:rPr>
                        <a:t>la </a:t>
                      </a:r>
                      <a:r>
                        <a:rPr lang="en-GB" sz="1500" b="0" i="0" u="none" strike="noStrike" err="1">
                          <a:solidFill>
                            <a:srgbClr val="000000"/>
                          </a:solidFill>
                          <a:effectLst/>
                          <a:latin typeface="Century Gothic" panose="020B0502020202020204" pitchFamily="34" charset="0"/>
                        </a:rPr>
                        <a:t>lluvia</a:t>
                      </a:r>
                      <a:endParaRPr lang="en-GB" sz="15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500" b="0" i="0" u="none" strike="noStrike">
                          <a:solidFill>
                            <a:srgbClr val="000000"/>
                          </a:solidFill>
                          <a:effectLst/>
                          <a:latin typeface="Century Gothic" panose="020B0502020202020204" pitchFamily="34" charset="0"/>
                        </a:rPr>
                        <a:t>rain</a:t>
                      </a:r>
                    </a:p>
                  </a:txBody>
                  <a:tcPr marL="90000" marR="90000" marT="46800" marB="46800" anchor="b"/>
                </a:tc>
                <a:extLst>
                  <a:ext uri="{0D108BD9-81ED-4DB2-BD59-A6C34878D82A}">
                    <a16:rowId xmlns:a16="http://schemas.microsoft.com/office/drawing/2014/main" val="10005"/>
                  </a:ext>
                </a:extLst>
              </a:tr>
              <a:tr h="335228">
                <a:tc>
                  <a:txBody>
                    <a:bodyPr/>
                    <a:lstStyle/>
                    <a:p>
                      <a:pPr algn="l" fontAlgn="b"/>
                      <a:r>
                        <a:rPr lang="en-GB" sz="1500" b="0" i="0" u="none" strike="noStrike">
                          <a:solidFill>
                            <a:srgbClr val="000000"/>
                          </a:solidFill>
                          <a:effectLst/>
                          <a:latin typeface="Century Gothic" panose="020B0502020202020204" pitchFamily="34" charset="0"/>
                        </a:rPr>
                        <a:t>el </a:t>
                      </a:r>
                      <a:r>
                        <a:rPr lang="en-GB" sz="1500" b="0" i="0" u="none" strike="noStrike" err="1">
                          <a:solidFill>
                            <a:srgbClr val="000000"/>
                          </a:solidFill>
                          <a:effectLst/>
                          <a:latin typeface="Century Gothic" panose="020B0502020202020204" pitchFamily="34" charset="0"/>
                        </a:rPr>
                        <a:t>clima</a:t>
                      </a:r>
                      <a:endParaRPr lang="en-GB" sz="15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500" b="0" i="0" u="none" strike="noStrike">
                          <a:solidFill>
                            <a:srgbClr val="000000"/>
                          </a:solidFill>
                          <a:effectLst/>
                          <a:latin typeface="Century Gothic" panose="020B0502020202020204" pitchFamily="34" charset="0"/>
                        </a:rPr>
                        <a:t>climate</a:t>
                      </a:r>
                    </a:p>
                  </a:txBody>
                  <a:tcPr marL="90000" marR="90000" marT="46800" marB="46800" anchor="b"/>
                </a:tc>
                <a:extLst>
                  <a:ext uri="{0D108BD9-81ED-4DB2-BD59-A6C34878D82A}">
                    <a16:rowId xmlns:a16="http://schemas.microsoft.com/office/drawing/2014/main" val="10006"/>
                  </a:ext>
                </a:extLst>
              </a:tr>
            </a:tbl>
          </a:graphicData>
        </a:graphic>
      </p:graphicFrame>
      <p:sp>
        <p:nvSpPr>
          <p:cNvPr id="43" name="Rounded Rectangle 42"/>
          <p:cNvSpPr/>
          <p:nvPr/>
        </p:nvSpPr>
        <p:spPr>
          <a:xfrm>
            <a:off x="5770026" y="5417185"/>
            <a:ext cx="972690" cy="917610"/>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latin typeface="Century Gothic" panose="020B0502020202020204" pitchFamily="34" charset="0"/>
              </a:rPr>
              <a:t>Revisit vocab 1.2.3 &amp; 1.1.5</a:t>
            </a:r>
          </a:p>
        </p:txBody>
      </p:sp>
      <p:sp>
        <p:nvSpPr>
          <p:cNvPr id="4" name="Title 3">
            <a:extLst>
              <a:ext uri="{FF2B5EF4-FFF2-40B4-BE49-F238E27FC236}">
                <a16:creationId xmlns:a16="http://schemas.microsoft.com/office/drawing/2014/main" id="{6DE12805-3CF2-AB4C-97C0-C3CAC31003A4}"/>
              </a:ext>
            </a:extLst>
          </p:cNvPr>
          <p:cNvSpPr>
            <a:spLocks noGrp="1"/>
          </p:cNvSpPr>
          <p:nvPr>
            <p:ph type="title"/>
          </p:nvPr>
        </p:nvSpPr>
        <p:spPr>
          <a:xfrm>
            <a:off x="184583" y="156644"/>
            <a:ext cx="2004021" cy="420208"/>
          </a:xfrm>
        </p:spPr>
        <p:txBody>
          <a:bodyPr/>
          <a:lstStyle/>
          <a:p>
            <a:r>
              <a:rPr lang="en-GB" sz="2000" b="1">
                <a:solidFill>
                  <a:srgbClr val="FFFFFF"/>
                </a:solidFill>
                <a:latin typeface="Century Gothic" panose="020B0502020202020204" pitchFamily="34" charset="0"/>
              </a:rPr>
              <a:t>T1.2 Semana 6</a:t>
            </a:r>
            <a:endParaRPr lang="en-US" sz="2000"/>
          </a:p>
        </p:txBody>
      </p:sp>
      <p:graphicFrame>
        <p:nvGraphicFramePr>
          <p:cNvPr id="51" name="Table 50"/>
          <p:cNvGraphicFramePr>
            <a:graphicFrameLocks noGrp="1"/>
          </p:cNvGraphicFramePr>
          <p:nvPr>
            <p:extLst>
              <p:ext uri="{D42A27DB-BD31-4B8C-83A1-F6EECF244321}">
                <p14:modId xmlns:p14="http://schemas.microsoft.com/office/powerpoint/2010/main" val="1927918283"/>
              </p:ext>
            </p:extLst>
          </p:nvPr>
        </p:nvGraphicFramePr>
        <p:xfrm>
          <a:off x="-136236" y="6214177"/>
          <a:ext cx="668422" cy="2747259"/>
        </p:xfrm>
        <a:graphic>
          <a:graphicData uri="http://schemas.openxmlformats.org/drawingml/2006/table">
            <a:tbl>
              <a:tblPr firstRow="1" bandRow="1">
                <a:tableStyleId>{5940675A-B579-460E-94D1-54222C63F5DA}</a:tableStyleId>
              </a:tblPr>
              <a:tblGrid>
                <a:gridCol w="668422">
                  <a:extLst>
                    <a:ext uri="{9D8B030D-6E8A-4147-A177-3AD203B41FA5}">
                      <a16:colId xmlns:a16="http://schemas.microsoft.com/office/drawing/2014/main" val="20000"/>
                    </a:ext>
                  </a:extLst>
                </a:gridCol>
              </a:tblGrid>
              <a:tr h="4448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052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394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94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394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394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394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pic>
        <p:nvPicPr>
          <p:cNvPr id="65" name="Imagen 10" descr="Imagen que contiene aeronave, globo, transporte, edificio&#10;&#10;Descripción generada automáticamente">
            <a:extLst>
              <a:ext uri="{FF2B5EF4-FFF2-40B4-BE49-F238E27FC236}">
                <a16:creationId xmlns:a16="http://schemas.microsoft.com/office/drawing/2014/main" id="{FA083133-54DA-0841-A79A-09F80EEDE80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0432" t="23965" r="41824" b="20546"/>
          <a:stretch/>
        </p:blipFill>
        <p:spPr>
          <a:xfrm>
            <a:off x="5683440" y="1022066"/>
            <a:ext cx="1174560" cy="2349120"/>
          </a:xfrm>
          <a:prstGeom prst="rect">
            <a:avLst/>
          </a:prstGeom>
        </p:spPr>
      </p:pic>
      <p:sp>
        <p:nvSpPr>
          <p:cNvPr id="64" name="CuadroTexto 19">
            <a:extLst>
              <a:ext uri="{FF2B5EF4-FFF2-40B4-BE49-F238E27FC236}">
                <a16:creationId xmlns:a16="http://schemas.microsoft.com/office/drawing/2014/main" id="{4966E363-5979-2B46-A6E6-1D04B2D5B025}"/>
              </a:ext>
            </a:extLst>
          </p:cNvPr>
          <p:cNvSpPr txBox="1"/>
          <p:nvPr/>
        </p:nvSpPr>
        <p:spPr>
          <a:xfrm>
            <a:off x="5770025" y="2473579"/>
            <a:ext cx="9717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Bolivia</a:t>
            </a:r>
          </a:p>
        </p:txBody>
      </p:sp>
      <p:graphicFrame>
        <p:nvGraphicFramePr>
          <p:cNvPr id="67" name="Table 66"/>
          <p:cNvGraphicFramePr>
            <a:graphicFrameLocks noGrp="1"/>
          </p:cNvGraphicFramePr>
          <p:nvPr>
            <p:extLst>
              <p:ext uri="{D42A27DB-BD31-4B8C-83A1-F6EECF244321}">
                <p14:modId xmlns:p14="http://schemas.microsoft.com/office/powerpoint/2010/main" val="1333835981"/>
              </p:ext>
            </p:extLst>
          </p:nvPr>
        </p:nvGraphicFramePr>
        <p:xfrm>
          <a:off x="3342623" y="6461129"/>
          <a:ext cx="668422" cy="2500310"/>
        </p:xfrm>
        <a:graphic>
          <a:graphicData uri="http://schemas.openxmlformats.org/drawingml/2006/table">
            <a:tbl>
              <a:tblPr firstRow="1" bandRow="1">
                <a:tableStyleId>{5940675A-B579-460E-94D1-54222C63F5DA}</a:tableStyleId>
              </a:tblPr>
              <a:tblGrid>
                <a:gridCol w="668422">
                  <a:extLst>
                    <a:ext uri="{9D8B030D-6E8A-4147-A177-3AD203B41FA5}">
                      <a16:colId xmlns:a16="http://schemas.microsoft.com/office/drawing/2014/main" val="20000"/>
                    </a:ext>
                  </a:extLst>
                </a:gridCol>
              </a:tblGrid>
              <a:tr h="3627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562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nf</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62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err="1">
                          <a:latin typeface="Century Gothic" panose="020B0502020202020204" pitchFamily="34" charset="0"/>
                        </a:rPr>
                        <a:t>adj</a:t>
                      </a:r>
                      <a:endParaRPr lang="en-GB" sz="1400" i="1">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562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err="1">
                          <a:latin typeface="Century Gothic" panose="020B0502020202020204" pitchFamily="34" charset="0"/>
                        </a:rPr>
                        <a:t>adj</a:t>
                      </a:r>
                      <a:endParaRPr lang="en-GB" sz="1400" i="1">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562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err="1">
                          <a:latin typeface="Century Gothic" panose="020B0502020202020204" pitchFamily="34" charset="0"/>
                        </a:rPr>
                        <a:t>adj</a:t>
                      </a:r>
                      <a:endParaRPr lang="en-GB" sz="1400" i="1">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562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err="1">
                          <a:latin typeface="Century Gothic" panose="020B0502020202020204" pitchFamily="34" charset="0"/>
                        </a:rPr>
                        <a:t>adv</a:t>
                      </a:r>
                      <a:endParaRPr lang="en-GB" sz="1400" i="1">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62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i="1">
                          <a:latin typeface="Century Gothic" panose="020B0502020202020204" pitchFamily="34" charset="0"/>
                        </a:rPr>
                        <a:t>other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68" name="TextBox 67"/>
          <p:cNvSpPr txBox="1"/>
          <p:nvPr/>
        </p:nvSpPr>
        <p:spPr>
          <a:xfrm>
            <a:off x="69203" y="1066988"/>
            <a:ext cx="5304013"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solidFill>
                  <a:srgbClr val="04070C"/>
                </a:solidFill>
                <a:latin typeface="Century Gothic" panose="020B0502020202020204" pitchFamily="34" charset="0"/>
              </a:rPr>
              <a:t>Use the verb ending </a:t>
            </a:r>
            <a:r>
              <a:rPr lang="en-GB" sz="1600" b="1">
                <a:solidFill>
                  <a:srgbClr val="04070C"/>
                </a:solidFill>
                <a:latin typeface="Century Gothic" panose="020B0502020202020204" pitchFamily="34" charset="0"/>
              </a:rPr>
              <a:t>–e</a:t>
            </a:r>
            <a:r>
              <a:rPr lang="en-GB" sz="1600">
                <a:solidFill>
                  <a:srgbClr val="04070C"/>
                </a:solidFill>
                <a:latin typeface="Century Gothic" panose="020B0502020202020204" pitchFamily="34" charset="0"/>
              </a:rPr>
              <a:t> to mean ‘s/he’ or ‘it’.</a:t>
            </a:r>
          </a:p>
        </p:txBody>
      </p:sp>
      <p:sp>
        <p:nvSpPr>
          <p:cNvPr id="69" name="TextBox 68"/>
          <p:cNvSpPr txBox="1"/>
          <p:nvPr/>
        </p:nvSpPr>
        <p:spPr>
          <a:xfrm>
            <a:off x="94113" y="2232904"/>
            <a:ext cx="5288660"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solidFill>
                  <a:srgbClr val="04070C"/>
                </a:solidFill>
                <a:latin typeface="Century Gothic" panose="020B0502020202020204" pitchFamily="34" charset="0"/>
              </a:rPr>
              <a:t>Use the verb ending </a:t>
            </a:r>
            <a:r>
              <a:rPr lang="en-GB" sz="1600" b="1">
                <a:solidFill>
                  <a:srgbClr val="04070C"/>
                </a:solidFill>
                <a:latin typeface="Century Gothic" panose="020B0502020202020204" pitchFamily="34" charset="0"/>
              </a:rPr>
              <a:t>–en</a:t>
            </a:r>
            <a:r>
              <a:rPr lang="en-GB" sz="1600">
                <a:solidFill>
                  <a:srgbClr val="04070C"/>
                </a:solidFill>
                <a:latin typeface="Century Gothic" panose="020B0502020202020204" pitchFamily="34" charset="0"/>
              </a:rPr>
              <a:t> to mean ‘they’.</a:t>
            </a:r>
          </a:p>
        </p:txBody>
      </p:sp>
      <p:sp>
        <p:nvSpPr>
          <p:cNvPr id="70" name="TextBox 69"/>
          <p:cNvSpPr txBox="1"/>
          <p:nvPr/>
        </p:nvSpPr>
        <p:spPr>
          <a:xfrm>
            <a:off x="108918" y="2604279"/>
            <a:ext cx="5732350" cy="338554"/>
          </a:xfrm>
          <a:prstGeom prst="rect">
            <a:avLst/>
          </a:prstGeom>
          <a:noFill/>
        </p:spPr>
        <p:txBody>
          <a:bodyPr wrap="square" rtlCol="0">
            <a:spAutoFit/>
          </a:bodyPr>
          <a:lstStyle/>
          <a:p>
            <a:r>
              <a:rPr lang="en-GB" sz="1600">
                <a:solidFill>
                  <a:srgbClr val="04070C"/>
                </a:solidFill>
                <a:latin typeface="Century Gothic" panose="020B0502020202020204" pitchFamily="34" charset="0"/>
              </a:rPr>
              <a:t>Las </a:t>
            </a:r>
            <a:r>
              <a:rPr lang="en-GB" sz="1600" err="1">
                <a:solidFill>
                  <a:srgbClr val="04070C"/>
                </a:solidFill>
                <a:latin typeface="Century Gothic" panose="020B0502020202020204" pitchFamily="34" charset="0"/>
              </a:rPr>
              <a:t>montañas</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pued</a:t>
            </a:r>
            <a:r>
              <a:rPr lang="en-GB" sz="1600" b="1" err="1">
                <a:solidFill>
                  <a:srgbClr val="04070C"/>
                </a:solidFill>
                <a:latin typeface="Century Gothic" panose="020B0502020202020204" pitchFamily="34" charset="0"/>
              </a:rPr>
              <a:t>en</a:t>
            </a:r>
            <a:r>
              <a:rPr lang="en-GB" sz="1600">
                <a:solidFill>
                  <a:srgbClr val="04070C"/>
                </a:solidFill>
                <a:latin typeface="Century Gothic" panose="020B0502020202020204" pitchFamily="34" charset="0"/>
              </a:rPr>
              <a:t> ser </a:t>
            </a:r>
            <a:r>
              <a:rPr lang="en-GB" sz="1600" err="1">
                <a:solidFill>
                  <a:srgbClr val="04070C"/>
                </a:solidFill>
                <a:latin typeface="Century Gothic" panose="020B0502020202020204" pitchFamily="34" charset="0"/>
              </a:rPr>
              <a:t>muy</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altas</a:t>
            </a:r>
            <a:r>
              <a:rPr lang="en-GB" sz="1600">
                <a:solidFill>
                  <a:srgbClr val="04070C"/>
                </a:solidFill>
                <a:latin typeface="Century Gothic" panose="020B0502020202020204" pitchFamily="34" charset="0"/>
              </a:rPr>
              <a:t>.</a:t>
            </a:r>
          </a:p>
        </p:txBody>
      </p:sp>
      <p:sp>
        <p:nvSpPr>
          <p:cNvPr id="71" name="TextBox 70"/>
          <p:cNvSpPr txBox="1"/>
          <p:nvPr/>
        </p:nvSpPr>
        <p:spPr>
          <a:xfrm>
            <a:off x="108918" y="2936695"/>
            <a:ext cx="5732350"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The mountains can be very high.</a:t>
            </a:r>
          </a:p>
        </p:txBody>
      </p:sp>
      <p:sp>
        <p:nvSpPr>
          <p:cNvPr id="72" name="TextBox 71"/>
          <p:cNvSpPr txBox="1"/>
          <p:nvPr/>
        </p:nvSpPr>
        <p:spPr>
          <a:xfrm>
            <a:off x="79194" y="1468586"/>
            <a:ext cx="5732350" cy="338554"/>
          </a:xfrm>
          <a:prstGeom prst="rect">
            <a:avLst/>
          </a:prstGeom>
          <a:noFill/>
        </p:spPr>
        <p:txBody>
          <a:bodyPr wrap="square" rtlCol="0">
            <a:spAutoFit/>
          </a:bodyPr>
          <a:lstStyle/>
          <a:p>
            <a:r>
              <a:rPr lang="en-GB" sz="1600">
                <a:solidFill>
                  <a:srgbClr val="04070C"/>
                </a:solidFill>
                <a:latin typeface="Century Gothic" panose="020B0502020202020204" pitchFamily="34" charset="0"/>
              </a:rPr>
              <a:t>Un </a:t>
            </a:r>
            <a:r>
              <a:rPr lang="en-GB" sz="1600" err="1">
                <a:solidFill>
                  <a:srgbClr val="04070C"/>
                </a:solidFill>
                <a:latin typeface="Century Gothic" panose="020B0502020202020204" pitchFamily="34" charset="0"/>
              </a:rPr>
              <a:t>idioma</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indígena</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exist</a:t>
            </a:r>
            <a:r>
              <a:rPr lang="en-GB" sz="1600" b="1" err="1">
                <a:solidFill>
                  <a:srgbClr val="04070C"/>
                </a:solidFill>
                <a:latin typeface="Century Gothic" panose="020B0502020202020204" pitchFamily="34" charset="0"/>
              </a:rPr>
              <a:t>e</a:t>
            </a:r>
            <a:r>
              <a:rPr lang="en-GB" sz="1600" b="1">
                <a:solidFill>
                  <a:srgbClr val="04070C"/>
                </a:solidFill>
                <a:latin typeface="Century Gothic" panose="020B0502020202020204" pitchFamily="34" charset="0"/>
              </a:rPr>
              <a:t> </a:t>
            </a:r>
            <a:r>
              <a:rPr lang="en-GB" sz="1600">
                <a:solidFill>
                  <a:srgbClr val="04070C"/>
                </a:solidFill>
                <a:latin typeface="Century Gothic" panose="020B0502020202020204" pitchFamily="34" charset="0"/>
              </a:rPr>
              <a:t>en Bolivia.</a:t>
            </a:r>
          </a:p>
        </p:txBody>
      </p:sp>
      <p:sp>
        <p:nvSpPr>
          <p:cNvPr id="73" name="TextBox 72"/>
          <p:cNvSpPr txBox="1"/>
          <p:nvPr/>
        </p:nvSpPr>
        <p:spPr>
          <a:xfrm>
            <a:off x="99206" y="1776337"/>
            <a:ext cx="4270557"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An indigenous language exists in Bolivia.</a:t>
            </a:r>
          </a:p>
        </p:txBody>
      </p:sp>
      <p:sp>
        <p:nvSpPr>
          <p:cNvPr id="74" name="Rectangle 73"/>
          <p:cNvSpPr/>
          <p:nvPr/>
        </p:nvSpPr>
        <p:spPr>
          <a:xfrm>
            <a:off x="79194" y="3565783"/>
            <a:ext cx="2398349" cy="369332"/>
          </a:xfrm>
          <a:prstGeom prst="rect">
            <a:avLst/>
          </a:prstGeom>
        </p:spPr>
        <p:txBody>
          <a:bodyPr wrap="square">
            <a:spAutoFit/>
          </a:bodyPr>
          <a:lstStyle/>
          <a:p>
            <a:pPr lvl="0"/>
            <a:r>
              <a:rPr lang="en-GB" b="1">
                <a:solidFill>
                  <a:srgbClr val="000000"/>
                </a:solidFill>
                <a:latin typeface="Century Gothic" panose="020B0502020202020204" pitchFamily="34" charset="0"/>
              </a:rPr>
              <a:t>Suffixes –ía and –ia </a:t>
            </a:r>
          </a:p>
        </p:txBody>
      </p:sp>
      <p:sp>
        <p:nvSpPr>
          <p:cNvPr id="75" name="Rectangle 74"/>
          <p:cNvSpPr/>
          <p:nvPr/>
        </p:nvSpPr>
        <p:spPr>
          <a:xfrm>
            <a:off x="69203" y="3895431"/>
            <a:ext cx="6040816" cy="584775"/>
          </a:xfrm>
          <a:prstGeom prst="rect">
            <a:avLst/>
          </a:prstGeom>
        </p:spPr>
        <p:txBody>
          <a:bodyPr wrap="square">
            <a:spAutoFit/>
          </a:bodyPr>
          <a:lstStyle/>
          <a:p>
            <a:pPr lvl="0">
              <a:defRPr/>
            </a:pPr>
            <a:r>
              <a:rPr lang="en-GB" sz="1600">
                <a:solidFill>
                  <a:srgbClr val="04070C"/>
                </a:solidFill>
                <a:latin typeface="Century Gothic" panose="020B0502020202020204" pitchFamily="34" charset="0"/>
              </a:rPr>
              <a:t>-</a:t>
            </a:r>
            <a:r>
              <a:rPr lang="en-GB" sz="1600" b="1">
                <a:solidFill>
                  <a:srgbClr val="04070C"/>
                </a:solidFill>
                <a:latin typeface="Century Gothic" panose="020B0502020202020204" pitchFamily="34" charset="0"/>
              </a:rPr>
              <a:t>y</a:t>
            </a:r>
            <a:r>
              <a:rPr lang="en-GB" sz="1600">
                <a:solidFill>
                  <a:srgbClr val="04070C"/>
                </a:solidFill>
                <a:latin typeface="Century Gothic" panose="020B0502020202020204" pitchFamily="34" charset="0"/>
              </a:rPr>
              <a:t> at the end of an English word often changes to –</a:t>
            </a:r>
            <a:r>
              <a:rPr lang="en-GB" sz="1600" b="1">
                <a:solidFill>
                  <a:srgbClr val="04070C"/>
                </a:solidFill>
                <a:latin typeface="Century Gothic" panose="020B0502020202020204" pitchFamily="34" charset="0"/>
              </a:rPr>
              <a:t>ía or </a:t>
            </a:r>
            <a:r>
              <a:rPr lang="en-GB" sz="1600">
                <a:solidFill>
                  <a:srgbClr val="04070C"/>
                </a:solidFill>
                <a:latin typeface="Century Gothic" panose="020B0502020202020204" pitchFamily="34" charset="0"/>
              </a:rPr>
              <a:t>–</a:t>
            </a:r>
            <a:r>
              <a:rPr lang="en-GB" sz="1600" b="1">
                <a:solidFill>
                  <a:srgbClr val="04070C"/>
                </a:solidFill>
                <a:latin typeface="Century Gothic" panose="020B0502020202020204" pitchFamily="34" charset="0"/>
              </a:rPr>
              <a:t>ia </a:t>
            </a:r>
            <a:r>
              <a:rPr lang="en-GB" sz="1600">
                <a:solidFill>
                  <a:srgbClr val="04070C"/>
                </a:solidFill>
                <a:latin typeface="Century Gothic" panose="020B0502020202020204" pitchFamily="34" charset="0"/>
              </a:rPr>
              <a:t>in Spanish.</a:t>
            </a:r>
          </a:p>
        </p:txBody>
      </p:sp>
      <p:sp>
        <p:nvSpPr>
          <p:cNvPr id="76" name="TextBox 75"/>
          <p:cNvSpPr txBox="1"/>
          <p:nvPr/>
        </p:nvSpPr>
        <p:spPr>
          <a:xfrm>
            <a:off x="99206" y="4470450"/>
            <a:ext cx="1298093" cy="338554"/>
          </a:xfrm>
          <a:prstGeom prst="rect">
            <a:avLst/>
          </a:prstGeom>
          <a:noFill/>
        </p:spPr>
        <p:txBody>
          <a:bodyPr wrap="square" rtlCol="0">
            <a:spAutoFit/>
          </a:bodyPr>
          <a:lstStyle/>
          <a:p>
            <a:pPr algn="l"/>
            <a:r>
              <a:rPr lang="en-GB" sz="1600">
                <a:solidFill>
                  <a:srgbClr val="04070C"/>
                </a:solidFill>
                <a:latin typeface="Century Gothic" panose="020B0502020202020204" pitchFamily="34" charset="0"/>
              </a:rPr>
              <a:t>econom</a:t>
            </a:r>
            <a:r>
              <a:rPr lang="en-GB" sz="1600" b="1">
                <a:solidFill>
                  <a:srgbClr val="04070C"/>
                </a:solidFill>
                <a:latin typeface="Century Gothic" panose="020B0502020202020204" pitchFamily="34" charset="0"/>
              </a:rPr>
              <a:t>ía</a:t>
            </a:r>
          </a:p>
        </p:txBody>
      </p:sp>
      <p:sp>
        <p:nvSpPr>
          <p:cNvPr id="77" name="TextBox 76"/>
          <p:cNvSpPr txBox="1"/>
          <p:nvPr/>
        </p:nvSpPr>
        <p:spPr>
          <a:xfrm>
            <a:off x="91931" y="4816576"/>
            <a:ext cx="1278674" cy="338554"/>
          </a:xfrm>
          <a:prstGeom prst="rect">
            <a:avLst/>
          </a:prstGeom>
          <a:noFill/>
        </p:spPr>
        <p:txBody>
          <a:bodyPr wrap="square" rtlCol="0">
            <a:spAutoFit/>
          </a:bodyPr>
          <a:lstStyle/>
          <a:p>
            <a:pPr algn="l"/>
            <a:r>
              <a:rPr lang="en-GB" sz="1600">
                <a:solidFill>
                  <a:srgbClr val="04070C"/>
                </a:solidFill>
                <a:latin typeface="Century Gothic" panose="020B0502020202020204" pitchFamily="34" charset="0"/>
              </a:rPr>
              <a:t>geograf</a:t>
            </a:r>
            <a:r>
              <a:rPr lang="en-GB" sz="1600" b="1">
                <a:solidFill>
                  <a:srgbClr val="04070C"/>
                </a:solidFill>
                <a:latin typeface="Century Gothic" panose="020B0502020202020204" pitchFamily="34" charset="0"/>
              </a:rPr>
              <a:t>ía</a:t>
            </a:r>
          </a:p>
        </p:txBody>
      </p:sp>
      <p:sp>
        <p:nvSpPr>
          <p:cNvPr id="78" name="TextBox 77"/>
          <p:cNvSpPr txBox="1"/>
          <p:nvPr/>
        </p:nvSpPr>
        <p:spPr>
          <a:xfrm>
            <a:off x="3337469" y="4494801"/>
            <a:ext cx="2369713" cy="338554"/>
          </a:xfrm>
          <a:prstGeom prst="rect">
            <a:avLst/>
          </a:prstGeom>
          <a:noFill/>
        </p:spPr>
        <p:txBody>
          <a:bodyPr wrap="square" rtlCol="0">
            <a:spAutoFit/>
          </a:bodyPr>
          <a:lstStyle/>
          <a:p>
            <a:pPr algn="l"/>
            <a:r>
              <a:rPr lang="en-GB" sz="1600">
                <a:solidFill>
                  <a:srgbClr val="04070C"/>
                </a:solidFill>
                <a:latin typeface="Century Gothic" panose="020B0502020202020204" pitchFamily="34" charset="0"/>
              </a:rPr>
              <a:t>famil</a:t>
            </a:r>
            <a:r>
              <a:rPr lang="en-GB" sz="1600" b="1">
                <a:solidFill>
                  <a:srgbClr val="04070C"/>
                </a:solidFill>
                <a:latin typeface="Century Gothic" panose="020B0502020202020204" pitchFamily="34" charset="0"/>
              </a:rPr>
              <a:t>ia</a:t>
            </a:r>
          </a:p>
        </p:txBody>
      </p:sp>
      <p:sp>
        <p:nvSpPr>
          <p:cNvPr id="79" name="TextBox 78"/>
          <p:cNvSpPr txBox="1"/>
          <p:nvPr/>
        </p:nvSpPr>
        <p:spPr>
          <a:xfrm>
            <a:off x="3322832" y="4849807"/>
            <a:ext cx="2369713" cy="338554"/>
          </a:xfrm>
          <a:prstGeom prst="rect">
            <a:avLst/>
          </a:prstGeom>
          <a:noFill/>
        </p:spPr>
        <p:txBody>
          <a:bodyPr wrap="square" rtlCol="0">
            <a:spAutoFit/>
          </a:bodyPr>
          <a:lstStyle/>
          <a:p>
            <a:pPr algn="l"/>
            <a:r>
              <a:rPr lang="en-GB" sz="1600">
                <a:solidFill>
                  <a:srgbClr val="04070C"/>
                </a:solidFill>
                <a:latin typeface="Century Gothic" panose="020B0502020202020204" pitchFamily="34" charset="0"/>
              </a:rPr>
              <a:t>memor</a:t>
            </a:r>
            <a:r>
              <a:rPr lang="en-GB" sz="1600" b="1">
                <a:solidFill>
                  <a:srgbClr val="04070C"/>
                </a:solidFill>
                <a:latin typeface="Century Gothic" panose="020B0502020202020204" pitchFamily="34" charset="0"/>
              </a:rPr>
              <a:t>ia</a:t>
            </a:r>
          </a:p>
        </p:txBody>
      </p:sp>
      <p:sp>
        <p:nvSpPr>
          <p:cNvPr id="80" name="TextBox 79"/>
          <p:cNvSpPr txBox="1"/>
          <p:nvPr/>
        </p:nvSpPr>
        <p:spPr>
          <a:xfrm>
            <a:off x="1521266" y="4461537"/>
            <a:ext cx="1805880" cy="338554"/>
          </a:xfrm>
          <a:prstGeom prst="rect">
            <a:avLst/>
          </a:prstGeom>
          <a:noFill/>
        </p:spPr>
        <p:txBody>
          <a:bodyPr wrap="square" rtlCol="0">
            <a:spAutoFit/>
          </a:bodyPr>
          <a:lstStyle/>
          <a:p>
            <a:pPr algn="l"/>
            <a:r>
              <a:rPr lang="en-GB" sz="1600" i="1">
                <a:solidFill>
                  <a:srgbClr val="04070C"/>
                </a:solidFill>
                <a:latin typeface="Century Gothic" panose="020B0502020202020204" pitchFamily="34" charset="0"/>
              </a:rPr>
              <a:t>economy</a:t>
            </a:r>
            <a:endParaRPr lang="en-GB" sz="1600" b="1" i="1">
              <a:solidFill>
                <a:srgbClr val="04070C"/>
              </a:solidFill>
              <a:latin typeface="Century Gothic" panose="020B0502020202020204" pitchFamily="34" charset="0"/>
            </a:endParaRPr>
          </a:p>
        </p:txBody>
      </p:sp>
      <p:sp>
        <p:nvSpPr>
          <p:cNvPr id="81" name="TextBox 80"/>
          <p:cNvSpPr txBox="1"/>
          <p:nvPr/>
        </p:nvSpPr>
        <p:spPr>
          <a:xfrm>
            <a:off x="1479527" y="4825450"/>
            <a:ext cx="2369713" cy="338554"/>
          </a:xfrm>
          <a:prstGeom prst="rect">
            <a:avLst/>
          </a:prstGeom>
          <a:noFill/>
        </p:spPr>
        <p:txBody>
          <a:bodyPr wrap="square" rtlCol="0">
            <a:spAutoFit/>
          </a:bodyPr>
          <a:lstStyle/>
          <a:p>
            <a:pPr algn="l"/>
            <a:r>
              <a:rPr lang="en-GB" sz="1600" i="1">
                <a:solidFill>
                  <a:srgbClr val="04070C"/>
                </a:solidFill>
                <a:latin typeface="Century Gothic" panose="020B0502020202020204" pitchFamily="34" charset="0"/>
              </a:rPr>
              <a:t>geography</a:t>
            </a:r>
            <a:endParaRPr lang="en-GB" sz="1600" b="1" i="1">
              <a:solidFill>
                <a:srgbClr val="04070C"/>
              </a:solidFill>
              <a:latin typeface="Century Gothic" panose="020B0502020202020204" pitchFamily="34" charset="0"/>
            </a:endParaRPr>
          </a:p>
        </p:txBody>
      </p:sp>
      <p:sp>
        <p:nvSpPr>
          <p:cNvPr id="82" name="TextBox 81"/>
          <p:cNvSpPr txBox="1"/>
          <p:nvPr/>
        </p:nvSpPr>
        <p:spPr>
          <a:xfrm>
            <a:off x="4704111" y="4461537"/>
            <a:ext cx="1805880" cy="338554"/>
          </a:xfrm>
          <a:prstGeom prst="rect">
            <a:avLst/>
          </a:prstGeom>
          <a:noFill/>
        </p:spPr>
        <p:txBody>
          <a:bodyPr wrap="square" rtlCol="0">
            <a:spAutoFit/>
          </a:bodyPr>
          <a:lstStyle/>
          <a:p>
            <a:pPr algn="l"/>
            <a:r>
              <a:rPr lang="en-GB" sz="1600" i="1">
                <a:solidFill>
                  <a:srgbClr val="04070C"/>
                </a:solidFill>
                <a:latin typeface="Century Gothic" panose="020B0502020202020204" pitchFamily="34" charset="0"/>
              </a:rPr>
              <a:t>family</a:t>
            </a:r>
            <a:endParaRPr lang="en-GB" sz="1600" b="1" i="1">
              <a:solidFill>
                <a:srgbClr val="04070C"/>
              </a:solidFill>
              <a:latin typeface="Century Gothic" panose="020B0502020202020204" pitchFamily="34" charset="0"/>
            </a:endParaRPr>
          </a:p>
        </p:txBody>
      </p:sp>
      <p:sp>
        <p:nvSpPr>
          <p:cNvPr id="83" name="TextBox 82"/>
          <p:cNvSpPr txBox="1"/>
          <p:nvPr/>
        </p:nvSpPr>
        <p:spPr>
          <a:xfrm>
            <a:off x="4712909" y="4824784"/>
            <a:ext cx="1805880" cy="338554"/>
          </a:xfrm>
          <a:prstGeom prst="rect">
            <a:avLst/>
          </a:prstGeom>
          <a:noFill/>
        </p:spPr>
        <p:txBody>
          <a:bodyPr wrap="square" rtlCol="0">
            <a:spAutoFit/>
          </a:bodyPr>
          <a:lstStyle/>
          <a:p>
            <a:pPr algn="l"/>
            <a:r>
              <a:rPr lang="en-GB" sz="1600" i="1">
                <a:solidFill>
                  <a:srgbClr val="04070C"/>
                </a:solidFill>
                <a:latin typeface="Century Gothic" panose="020B0502020202020204" pitchFamily="34" charset="0"/>
              </a:rPr>
              <a:t>memory</a:t>
            </a:r>
            <a:endParaRPr lang="en-GB" sz="1600" b="1" i="1">
              <a:solidFill>
                <a:srgbClr val="04070C"/>
              </a:solidFill>
              <a:latin typeface="Century Gothic" panose="020B0502020202020204" pitchFamily="34" charset="0"/>
            </a:endParaRPr>
          </a:p>
        </p:txBody>
      </p:sp>
      <p:sp>
        <p:nvSpPr>
          <p:cNvPr id="84" name="Rounded Rectangular Callout 83"/>
          <p:cNvSpPr/>
          <p:nvPr/>
        </p:nvSpPr>
        <p:spPr>
          <a:xfrm>
            <a:off x="83343" y="5399730"/>
            <a:ext cx="2560834" cy="589348"/>
          </a:xfrm>
          <a:prstGeom prst="wedgeRoundRectCallout">
            <a:avLst>
              <a:gd name="adj1" fmla="val -10540"/>
              <a:gd name="adj2" fmla="val -82580"/>
              <a:gd name="adj3" fmla="val 16667"/>
            </a:avLst>
          </a:prstGeom>
          <a:solidFill>
            <a:srgbClr val="FCF2CA"/>
          </a:solidFill>
          <a:ln w="28575" cap="flat" cmpd="sng" algn="ctr">
            <a:solidFill>
              <a:srgbClr val="EE6000"/>
            </a:solidFill>
            <a:prstDash val="solid"/>
            <a:miter lim="800000"/>
          </a:ln>
          <a:effectLst/>
        </p:spPr>
        <p:txBody>
          <a:bodyPr rtlCol="0" anchor="ctr"/>
          <a:lstStyle/>
          <a:p>
            <a:pPr lvl="0">
              <a:defRPr/>
            </a:pPr>
            <a:r>
              <a:rPr lang="en-GB" sz="1400">
                <a:solidFill>
                  <a:srgbClr val="04070C"/>
                </a:solidFill>
                <a:latin typeface="Century Gothic" panose="020B0502020202020204" pitchFamily="34" charset="0"/>
              </a:rPr>
              <a:t>Words ending in –</a:t>
            </a:r>
            <a:r>
              <a:rPr lang="en-GB" sz="1400" b="1">
                <a:solidFill>
                  <a:srgbClr val="04070C"/>
                </a:solidFill>
                <a:latin typeface="Century Gothic" panose="020B0502020202020204" pitchFamily="34" charset="0"/>
              </a:rPr>
              <a:t>ía</a:t>
            </a:r>
            <a:r>
              <a:rPr lang="en-GB" sz="1400">
                <a:solidFill>
                  <a:srgbClr val="04070C"/>
                </a:solidFill>
                <a:latin typeface="Century Gothic" panose="020B0502020202020204" pitchFamily="34" charset="0"/>
              </a:rPr>
              <a:t> have stress on the </a:t>
            </a:r>
            <a:r>
              <a:rPr lang="en-GB" sz="1400" b="1">
                <a:solidFill>
                  <a:srgbClr val="04070C"/>
                </a:solidFill>
                <a:latin typeface="Century Gothic" panose="020B0502020202020204" pitchFamily="34" charset="0"/>
              </a:rPr>
              <a:t>final syllable</a:t>
            </a:r>
            <a:r>
              <a:rPr lang="en-GB" sz="1400">
                <a:solidFill>
                  <a:srgbClr val="04070C"/>
                </a:solidFill>
                <a:latin typeface="Century Gothic" panose="020B0502020202020204" pitchFamily="34" charset="0"/>
              </a:rPr>
              <a:t>. </a:t>
            </a:r>
          </a:p>
        </p:txBody>
      </p:sp>
      <p:sp>
        <p:nvSpPr>
          <p:cNvPr id="85" name="Rounded Rectangular Callout 84"/>
          <p:cNvSpPr/>
          <p:nvPr/>
        </p:nvSpPr>
        <p:spPr>
          <a:xfrm>
            <a:off x="2765462" y="5399730"/>
            <a:ext cx="2940875" cy="601209"/>
          </a:xfrm>
          <a:prstGeom prst="wedgeRoundRectCallout">
            <a:avLst>
              <a:gd name="adj1" fmla="val -1449"/>
              <a:gd name="adj2" fmla="val -80932"/>
              <a:gd name="adj3" fmla="val 16667"/>
            </a:avLst>
          </a:prstGeom>
          <a:solidFill>
            <a:srgbClr val="FCF2CA"/>
          </a:solidFill>
          <a:ln w="28575" cap="flat" cmpd="sng" algn="ctr">
            <a:solidFill>
              <a:srgbClr val="EE6000"/>
            </a:solidFill>
            <a:prstDash val="solid"/>
            <a:miter lim="800000"/>
          </a:ln>
          <a:effectLst/>
        </p:spPr>
        <p:txBody>
          <a:bodyPr rtlCol="0" anchor="ctr"/>
          <a:lstStyle/>
          <a:p>
            <a:pPr lvl="0">
              <a:defRPr/>
            </a:pPr>
            <a:r>
              <a:rPr lang="en-GB" sz="1400">
                <a:solidFill>
                  <a:srgbClr val="04070C"/>
                </a:solidFill>
                <a:latin typeface="Century Gothic" panose="020B0502020202020204" pitchFamily="34" charset="0"/>
              </a:rPr>
              <a:t>Words ending in –</a:t>
            </a:r>
            <a:r>
              <a:rPr lang="en-GB" sz="1400" b="1">
                <a:solidFill>
                  <a:srgbClr val="04070C"/>
                </a:solidFill>
                <a:latin typeface="Century Gothic" panose="020B0502020202020204" pitchFamily="34" charset="0"/>
              </a:rPr>
              <a:t>ia</a:t>
            </a:r>
            <a:r>
              <a:rPr lang="en-GB" sz="1400">
                <a:solidFill>
                  <a:srgbClr val="04070C"/>
                </a:solidFill>
                <a:latin typeface="Century Gothic" panose="020B0502020202020204" pitchFamily="34" charset="0"/>
              </a:rPr>
              <a:t> have stress on the </a:t>
            </a:r>
            <a:r>
              <a:rPr lang="en-GB" sz="1400" b="1">
                <a:solidFill>
                  <a:srgbClr val="04070C"/>
                </a:solidFill>
                <a:latin typeface="Century Gothic" panose="020B0502020202020204" pitchFamily="34" charset="0"/>
              </a:rPr>
              <a:t>penultimate syllable</a:t>
            </a:r>
            <a:r>
              <a:rPr lang="en-GB" sz="1400">
                <a:solidFill>
                  <a:srgbClr val="04070C"/>
                </a:solidFill>
                <a:latin typeface="Century Gothic" panose="020B0502020202020204" pitchFamily="34" charset="0"/>
              </a:rPr>
              <a:t>.</a:t>
            </a:r>
          </a:p>
        </p:txBody>
      </p:sp>
      <p:sp>
        <p:nvSpPr>
          <p:cNvPr id="87"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66598" y="8826500"/>
            <a:ext cx="1600200" cy="635000"/>
          </a:xfrm>
        </p:spPr>
        <p:txBody>
          <a:bodyPr/>
          <a:lstStyle/>
          <a:p>
            <a:r>
              <a:rPr lang="en-GB" altLang="en-US" b="1">
                <a:latin typeface="Century Gothic" panose="020B0502020202020204" pitchFamily="34" charset="0"/>
              </a:rPr>
              <a:t>27</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160" t="7160" r="7160" b="7160"/>
          <a:stretch/>
        </p:blipFill>
        <p:spPr>
          <a:xfrm>
            <a:off x="5961565" y="4610850"/>
            <a:ext cx="707795" cy="707795"/>
          </a:xfrm>
          <a:prstGeom prst="rect">
            <a:avLst/>
          </a:prstGeom>
        </p:spPr>
      </p:pic>
      <p:sp>
        <p:nvSpPr>
          <p:cNvPr id="36" name="Rectangle 35">
            <a:extLst>
              <a:ext uri="{FF2B5EF4-FFF2-40B4-BE49-F238E27FC236}">
                <a16:creationId xmlns:a16="http://schemas.microsoft.com/office/drawing/2014/main" id="{187D3DE4-1B8E-4EF9-A0F4-FAE19AE97A2E}"/>
              </a:ext>
            </a:extLst>
          </p:cNvPr>
          <p:cNvSpPr/>
          <p:nvPr/>
        </p:nvSpPr>
        <p:spPr>
          <a:xfrm>
            <a:off x="5013177" y="3478757"/>
            <a:ext cx="1656184" cy="43691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rgbClr val="000000"/>
                </a:solidFill>
                <a:latin typeface="Century Gothic" panose="020B0502020202020204" pitchFamily="34" charset="0"/>
              </a:rPr>
              <a:t>Vocabulario</a:t>
            </a:r>
            <a:endParaRPr lang="en-GB">
              <a:solidFill>
                <a:srgbClr val="000000"/>
              </a:solidFill>
              <a:latin typeface="Century Gothic" panose="020B0502020202020204" pitchFamily="34" charset="0"/>
            </a:endParaRPr>
          </a:p>
        </p:txBody>
      </p:sp>
    </p:spTree>
    <p:extLst>
      <p:ext uri="{BB962C8B-B14F-4D97-AF65-F5344CB8AC3E}">
        <p14:creationId xmlns:p14="http://schemas.microsoft.com/office/powerpoint/2010/main" val="965840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2"/>
          <p:cNvSpPr txBox="1">
            <a:spLocks/>
          </p:cNvSpPr>
          <p:nvPr/>
        </p:nvSpPr>
        <p:spPr>
          <a:xfrm>
            <a:off x="165711" y="2545826"/>
            <a:ext cx="6342814" cy="394739"/>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600">
              <a:solidFill>
                <a:srgbClr val="04070C"/>
              </a:solidFill>
            </a:endParaRPr>
          </a:p>
        </p:txBody>
      </p:sp>
      <p:sp>
        <p:nvSpPr>
          <p:cNvPr id="36" name="Content Placeholder 2"/>
          <p:cNvSpPr txBox="1">
            <a:spLocks/>
          </p:cNvSpPr>
          <p:nvPr/>
        </p:nvSpPr>
        <p:spPr>
          <a:xfrm>
            <a:off x="149112" y="1708633"/>
            <a:ext cx="6342814" cy="394739"/>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600">
              <a:solidFill>
                <a:srgbClr val="04070C"/>
              </a:solidFill>
            </a:endParaRPr>
          </a:p>
        </p:txBody>
      </p:sp>
      <p:sp>
        <p:nvSpPr>
          <p:cNvPr id="35" name="Content Placeholder 2"/>
          <p:cNvSpPr txBox="1">
            <a:spLocks/>
          </p:cNvSpPr>
          <p:nvPr/>
        </p:nvSpPr>
        <p:spPr>
          <a:xfrm>
            <a:off x="128789" y="952061"/>
            <a:ext cx="6342814" cy="394739"/>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600">
              <a:solidFill>
                <a:srgbClr val="04070C"/>
              </a:solidFill>
            </a:endParaRPr>
          </a:p>
        </p:txBody>
      </p:sp>
      <p:sp>
        <p:nvSpPr>
          <p:cNvPr id="3" name="Rectangle 2">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7" name="Rectangle 6"/>
          <p:cNvSpPr/>
          <p:nvPr/>
        </p:nvSpPr>
        <p:spPr>
          <a:xfrm>
            <a:off x="116632" y="602268"/>
            <a:ext cx="6708888" cy="369332"/>
          </a:xfrm>
          <a:prstGeom prst="rect">
            <a:avLst/>
          </a:prstGeom>
        </p:spPr>
        <p:txBody>
          <a:bodyPr wrap="none">
            <a:spAutoFit/>
          </a:bodyPr>
          <a:lstStyle/>
          <a:p>
            <a:pPr lvl="0"/>
            <a:r>
              <a:rPr lang="en-GB" b="1">
                <a:solidFill>
                  <a:srgbClr val="000000"/>
                </a:solidFill>
                <a:latin typeface="Century Gothic" panose="020B0502020202020204" pitchFamily="34" charset="0"/>
              </a:rPr>
              <a:t>present tense –ar/–er/–ir verbs: 1</a:t>
            </a:r>
            <a:r>
              <a:rPr lang="en-GB" b="1" baseline="30000">
                <a:solidFill>
                  <a:srgbClr val="000000"/>
                </a:solidFill>
                <a:latin typeface="Century Gothic" panose="020B0502020202020204" pitchFamily="34" charset="0"/>
              </a:rPr>
              <a:t>st</a:t>
            </a:r>
            <a:r>
              <a:rPr lang="en-GB" b="1">
                <a:solidFill>
                  <a:srgbClr val="000000"/>
                </a:solidFill>
                <a:latin typeface="Century Gothic" panose="020B0502020202020204" pitchFamily="34" charset="0"/>
              </a:rPr>
              <a:t> person plural [revisited]  </a:t>
            </a:r>
          </a:p>
        </p:txBody>
      </p:sp>
      <p:sp>
        <p:nvSpPr>
          <p:cNvPr id="2" name="Title 1">
            <a:extLst>
              <a:ext uri="{FF2B5EF4-FFF2-40B4-BE49-F238E27FC236}">
                <a16:creationId xmlns:a16="http://schemas.microsoft.com/office/drawing/2014/main" id="{A2738011-22C0-E64A-9124-3B72DDBBB12B}"/>
              </a:ext>
            </a:extLst>
          </p:cNvPr>
          <p:cNvSpPr>
            <a:spLocks noGrp="1"/>
          </p:cNvSpPr>
          <p:nvPr>
            <p:ph type="title"/>
          </p:nvPr>
        </p:nvSpPr>
        <p:spPr>
          <a:xfrm>
            <a:off x="172381" y="145319"/>
            <a:ext cx="2016224" cy="456950"/>
          </a:xfrm>
        </p:spPr>
        <p:txBody>
          <a:bodyPr/>
          <a:lstStyle/>
          <a:p>
            <a:r>
              <a:rPr lang="en-GB" sz="2000" b="1">
                <a:solidFill>
                  <a:srgbClr val="FFFFFF"/>
                </a:solidFill>
                <a:latin typeface="Century Gothic" panose="020B0502020202020204" pitchFamily="34" charset="0"/>
              </a:rPr>
              <a:t>T1.2 Semana 7</a:t>
            </a:r>
            <a:endParaRPr lang="en-US" sz="2000"/>
          </a:p>
        </p:txBody>
      </p:sp>
      <p:sp>
        <p:nvSpPr>
          <p:cNvPr id="22" name="Rectangle 21">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latin typeface="Century Gothic" panose="020B0502020202020204" pitchFamily="34" charset="0"/>
              </a:rPr>
              <a:t>Gramática</a:t>
            </a:r>
          </a:p>
        </p:txBody>
      </p:sp>
      <p:sp>
        <p:nvSpPr>
          <p:cNvPr id="23" name="Rectangle 22"/>
          <p:cNvSpPr/>
          <p:nvPr/>
        </p:nvSpPr>
        <p:spPr>
          <a:xfrm>
            <a:off x="149112" y="975413"/>
            <a:ext cx="7096312" cy="338554"/>
          </a:xfrm>
          <a:prstGeom prst="rect">
            <a:avLst/>
          </a:prstGeom>
        </p:spPr>
        <p:txBody>
          <a:bodyPr wrap="square">
            <a:spAutoFit/>
          </a:bodyPr>
          <a:lstStyle/>
          <a:p>
            <a:pPr lvl="0"/>
            <a:r>
              <a:rPr lang="en-GB" sz="1600" b="1">
                <a:solidFill>
                  <a:srgbClr val="000000"/>
                </a:solidFill>
                <a:latin typeface="Century Gothic" panose="020B0502020202020204" pitchFamily="34" charset="0"/>
              </a:rPr>
              <a:t>–ar verbs</a:t>
            </a:r>
            <a:r>
              <a:rPr lang="en-GB" sz="1600">
                <a:solidFill>
                  <a:srgbClr val="000000"/>
                </a:solidFill>
                <a:latin typeface="Century Gothic" panose="020B0502020202020204" pitchFamily="34" charset="0"/>
              </a:rPr>
              <a:t>: to mean ‘</a:t>
            </a:r>
            <a:r>
              <a:rPr lang="en-GB" sz="1600" b="1">
                <a:solidFill>
                  <a:srgbClr val="000000"/>
                </a:solidFill>
                <a:latin typeface="Century Gothic" panose="020B0502020202020204" pitchFamily="34" charset="0"/>
              </a:rPr>
              <a:t>we</a:t>
            </a:r>
            <a:r>
              <a:rPr lang="en-GB" sz="1600">
                <a:solidFill>
                  <a:srgbClr val="000000"/>
                </a:solidFill>
                <a:latin typeface="Century Gothic" panose="020B0502020202020204" pitchFamily="34" charset="0"/>
              </a:rPr>
              <a:t>’ in the present, use the ending </a:t>
            </a:r>
            <a:r>
              <a:rPr lang="en-GB" sz="1600" b="1">
                <a:solidFill>
                  <a:srgbClr val="000000"/>
                </a:solidFill>
                <a:latin typeface="Century Gothic" panose="020B0502020202020204" pitchFamily="34" charset="0"/>
              </a:rPr>
              <a:t>–amos</a:t>
            </a:r>
            <a:r>
              <a:rPr lang="en-GB" sz="1600">
                <a:solidFill>
                  <a:srgbClr val="000000"/>
                </a:solidFill>
                <a:latin typeface="Century Gothic" panose="020B0502020202020204" pitchFamily="34" charset="0"/>
              </a:rPr>
              <a:t>.   </a:t>
            </a:r>
          </a:p>
        </p:txBody>
      </p:sp>
      <p:sp>
        <p:nvSpPr>
          <p:cNvPr id="24" name="Rectangle 23"/>
          <p:cNvSpPr/>
          <p:nvPr/>
        </p:nvSpPr>
        <p:spPr>
          <a:xfrm>
            <a:off x="95065" y="1745990"/>
            <a:ext cx="7096312" cy="338554"/>
          </a:xfrm>
          <a:prstGeom prst="rect">
            <a:avLst/>
          </a:prstGeom>
        </p:spPr>
        <p:txBody>
          <a:bodyPr wrap="square">
            <a:spAutoFit/>
          </a:bodyPr>
          <a:lstStyle/>
          <a:p>
            <a:pPr lvl="0"/>
            <a:r>
              <a:rPr lang="en-GB" sz="1600" b="1">
                <a:solidFill>
                  <a:srgbClr val="000000"/>
                </a:solidFill>
                <a:latin typeface="Century Gothic" panose="020B0502020202020204" pitchFamily="34" charset="0"/>
              </a:rPr>
              <a:t>–er verbs</a:t>
            </a:r>
            <a:r>
              <a:rPr lang="en-GB" sz="1600">
                <a:solidFill>
                  <a:srgbClr val="000000"/>
                </a:solidFill>
                <a:latin typeface="Century Gothic" panose="020B0502020202020204" pitchFamily="34" charset="0"/>
              </a:rPr>
              <a:t>: to mean ‘</a:t>
            </a:r>
            <a:r>
              <a:rPr lang="en-GB" sz="1600" b="1">
                <a:solidFill>
                  <a:srgbClr val="000000"/>
                </a:solidFill>
                <a:latin typeface="Century Gothic" panose="020B0502020202020204" pitchFamily="34" charset="0"/>
              </a:rPr>
              <a:t>we</a:t>
            </a:r>
            <a:r>
              <a:rPr lang="en-GB" sz="1600">
                <a:solidFill>
                  <a:srgbClr val="000000"/>
                </a:solidFill>
                <a:latin typeface="Century Gothic" panose="020B0502020202020204" pitchFamily="34" charset="0"/>
              </a:rPr>
              <a:t>’ in the present, use the ending </a:t>
            </a:r>
            <a:r>
              <a:rPr lang="en-GB" sz="1600" b="1">
                <a:solidFill>
                  <a:srgbClr val="000000"/>
                </a:solidFill>
                <a:latin typeface="Century Gothic" panose="020B0502020202020204" pitchFamily="34" charset="0"/>
              </a:rPr>
              <a:t>–emos</a:t>
            </a:r>
            <a:r>
              <a:rPr lang="en-GB" sz="1600">
                <a:solidFill>
                  <a:srgbClr val="000000"/>
                </a:solidFill>
                <a:latin typeface="Century Gothic" panose="020B0502020202020204" pitchFamily="34" charset="0"/>
              </a:rPr>
              <a:t>.   </a:t>
            </a:r>
          </a:p>
        </p:txBody>
      </p:sp>
      <p:sp>
        <p:nvSpPr>
          <p:cNvPr id="25" name="Rectangle 24"/>
          <p:cNvSpPr/>
          <p:nvPr/>
        </p:nvSpPr>
        <p:spPr>
          <a:xfrm>
            <a:off x="116632" y="2576993"/>
            <a:ext cx="7096312" cy="338554"/>
          </a:xfrm>
          <a:prstGeom prst="rect">
            <a:avLst/>
          </a:prstGeom>
        </p:spPr>
        <p:txBody>
          <a:bodyPr wrap="square">
            <a:spAutoFit/>
          </a:bodyPr>
          <a:lstStyle/>
          <a:p>
            <a:pPr lvl="0"/>
            <a:r>
              <a:rPr lang="en-GB" sz="1600" b="1">
                <a:solidFill>
                  <a:srgbClr val="000000"/>
                </a:solidFill>
                <a:latin typeface="Century Gothic" panose="020B0502020202020204" pitchFamily="34" charset="0"/>
              </a:rPr>
              <a:t>–ir verbs</a:t>
            </a:r>
            <a:r>
              <a:rPr lang="en-GB" sz="1600">
                <a:solidFill>
                  <a:srgbClr val="000000"/>
                </a:solidFill>
                <a:latin typeface="Century Gothic" panose="020B0502020202020204" pitchFamily="34" charset="0"/>
              </a:rPr>
              <a:t>: to mean ‘</a:t>
            </a:r>
            <a:r>
              <a:rPr lang="en-GB" sz="1600" b="1">
                <a:solidFill>
                  <a:srgbClr val="000000"/>
                </a:solidFill>
                <a:latin typeface="Century Gothic" panose="020B0502020202020204" pitchFamily="34" charset="0"/>
              </a:rPr>
              <a:t>we</a:t>
            </a:r>
            <a:r>
              <a:rPr lang="en-GB" sz="1600">
                <a:solidFill>
                  <a:srgbClr val="000000"/>
                </a:solidFill>
                <a:latin typeface="Century Gothic" panose="020B0502020202020204" pitchFamily="34" charset="0"/>
              </a:rPr>
              <a:t>’ in the present, use the ending </a:t>
            </a:r>
            <a:r>
              <a:rPr lang="en-GB" sz="1600" b="1">
                <a:solidFill>
                  <a:srgbClr val="000000"/>
                </a:solidFill>
                <a:latin typeface="Century Gothic" panose="020B0502020202020204" pitchFamily="34" charset="0"/>
              </a:rPr>
              <a:t>–imos</a:t>
            </a:r>
            <a:r>
              <a:rPr lang="en-GB" sz="1600">
                <a:solidFill>
                  <a:srgbClr val="000000"/>
                </a:solidFill>
                <a:latin typeface="Century Gothic" panose="020B0502020202020204" pitchFamily="34" charset="0"/>
              </a:rPr>
              <a:t>.   </a:t>
            </a:r>
          </a:p>
        </p:txBody>
      </p:sp>
      <p:sp>
        <p:nvSpPr>
          <p:cNvPr id="26" name="Rectangle 25"/>
          <p:cNvSpPr/>
          <p:nvPr/>
        </p:nvSpPr>
        <p:spPr>
          <a:xfrm>
            <a:off x="112803" y="4781102"/>
            <a:ext cx="6821098" cy="369332"/>
          </a:xfrm>
          <a:prstGeom prst="rect">
            <a:avLst/>
          </a:prstGeom>
        </p:spPr>
        <p:txBody>
          <a:bodyPr wrap="none">
            <a:spAutoFit/>
          </a:bodyPr>
          <a:lstStyle/>
          <a:p>
            <a:pPr lvl="0"/>
            <a:r>
              <a:rPr lang="en-GB" b="1">
                <a:solidFill>
                  <a:srgbClr val="000000"/>
                </a:solidFill>
                <a:latin typeface="Century Gothic" panose="020B0502020202020204" pitchFamily="34" charset="0"/>
              </a:rPr>
              <a:t>present tense –ar/–er/–ir verbs: 3rd person plural [revisited]  </a:t>
            </a:r>
          </a:p>
        </p:txBody>
      </p:sp>
      <p:pic>
        <p:nvPicPr>
          <p:cNvPr id="27" name="Picture 26"/>
          <p:cNvPicPr>
            <a:picLocks noChangeAspect="1"/>
          </p:cNvPicPr>
          <p:nvPr/>
        </p:nvPicPr>
        <p:blipFill rotWithShape="1">
          <a:blip r:embed="rId2" cstate="print">
            <a:extLst>
              <a:ext uri="{28A0092B-C50C-407E-A947-70E740481C1C}">
                <a14:useLocalDpi xmlns:a14="http://schemas.microsoft.com/office/drawing/2010/main" val="0"/>
              </a:ext>
            </a:extLst>
          </a:blip>
          <a:srcRect t="31596" r="74269" b="6096"/>
          <a:stretch/>
        </p:blipFill>
        <p:spPr>
          <a:xfrm>
            <a:off x="4677955" y="3358198"/>
            <a:ext cx="1035016" cy="1253159"/>
          </a:xfrm>
          <a:prstGeom prst="rect">
            <a:avLst/>
          </a:prstGeom>
        </p:spPr>
      </p:pic>
      <p:sp>
        <p:nvSpPr>
          <p:cNvPr id="4" name="TextBox 3"/>
          <p:cNvSpPr txBox="1"/>
          <p:nvPr/>
        </p:nvSpPr>
        <p:spPr>
          <a:xfrm>
            <a:off x="149112" y="1338961"/>
            <a:ext cx="2592288" cy="338554"/>
          </a:xfrm>
          <a:prstGeom prst="rect">
            <a:avLst/>
          </a:prstGeom>
          <a:noFill/>
        </p:spPr>
        <p:txBody>
          <a:bodyPr wrap="square" rtlCol="0">
            <a:spAutoFit/>
          </a:bodyPr>
          <a:lstStyle/>
          <a:p>
            <a:r>
              <a:rPr lang="en-GB" sz="1600" err="1">
                <a:latin typeface="Century Gothic" panose="020B0502020202020204" pitchFamily="34" charset="0"/>
              </a:rPr>
              <a:t>Limpi</a:t>
            </a:r>
            <a:r>
              <a:rPr lang="en-GB" sz="1600" b="1" err="1">
                <a:latin typeface="Century Gothic" panose="020B0502020202020204" pitchFamily="34" charset="0"/>
              </a:rPr>
              <a:t>amos</a:t>
            </a:r>
            <a:r>
              <a:rPr lang="en-GB" sz="1600">
                <a:latin typeface="Century Gothic" panose="020B0502020202020204" pitchFamily="34" charset="0"/>
              </a:rPr>
              <a:t> el </a:t>
            </a:r>
            <a:r>
              <a:rPr lang="en-GB" sz="1600" err="1">
                <a:latin typeface="Century Gothic" panose="020B0502020202020204" pitchFamily="34" charset="0"/>
              </a:rPr>
              <a:t>suelo</a:t>
            </a:r>
            <a:r>
              <a:rPr lang="en-GB" sz="1600">
                <a:latin typeface="Century Gothic" panose="020B0502020202020204" pitchFamily="34" charset="0"/>
              </a:rPr>
              <a:t>.</a:t>
            </a:r>
          </a:p>
        </p:txBody>
      </p:sp>
      <p:sp>
        <p:nvSpPr>
          <p:cNvPr id="32" name="TextBox 31"/>
          <p:cNvSpPr txBox="1"/>
          <p:nvPr/>
        </p:nvSpPr>
        <p:spPr>
          <a:xfrm>
            <a:off x="3554749" y="1351623"/>
            <a:ext cx="2592288" cy="338554"/>
          </a:xfrm>
          <a:prstGeom prst="rect">
            <a:avLst/>
          </a:prstGeom>
          <a:noFill/>
        </p:spPr>
        <p:txBody>
          <a:bodyPr wrap="square" rtlCol="0">
            <a:spAutoFit/>
          </a:bodyPr>
          <a:lstStyle/>
          <a:p>
            <a:r>
              <a:rPr lang="en-GB" sz="1600" i="1">
                <a:latin typeface="Century Gothic" panose="020B0502020202020204" pitchFamily="34" charset="0"/>
              </a:rPr>
              <a:t>We clean the floor.</a:t>
            </a:r>
          </a:p>
        </p:txBody>
      </p:sp>
      <p:sp>
        <p:nvSpPr>
          <p:cNvPr id="33" name="TextBox 32"/>
          <p:cNvSpPr txBox="1"/>
          <p:nvPr/>
        </p:nvSpPr>
        <p:spPr>
          <a:xfrm>
            <a:off x="149112" y="2144603"/>
            <a:ext cx="3456384" cy="338554"/>
          </a:xfrm>
          <a:prstGeom prst="rect">
            <a:avLst/>
          </a:prstGeom>
          <a:noFill/>
        </p:spPr>
        <p:txBody>
          <a:bodyPr wrap="square" rtlCol="0">
            <a:spAutoFit/>
          </a:bodyPr>
          <a:lstStyle/>
          <a:p>
            <a:r>
              <a:rPr lang="en-GB" sz="1600" err="1">
                <a:latin typeface="Century Gothic" panose="020B0502020202020204" pitchFamily="34" charset="0"/>
              </a:rPr>
              <a:t>Deb</a:t>
            </a:r>
            <a:r>
              <a:rPr lang="en-GB" sz="1600" b="1" err="1">
                <a:latin typeface="Century Gothic" panose="020B0502020202020204" pitchFamily="34" charset="0"/>
              </a:rPr>
              <a:t>emos</a:t>
            </a:r>
            <a:r>
              <a:rPr lang="en-GB" sz="1600">
                <a:latin typeface="Century Gothic" panose="020B0502020202020204" pitchFamily="34" charset="0"/>
              </a:rPr>
              <a:t> </a:t>
            </a:r>
            <a:r>
              <a:rPr lang="en-GB" sz="1600" err="1">
                <a:latin typeface="Century Gothic" panose="020B0502020202020204" pitchFamily="34" charset="0"/>
              </a:rPr>
              <a:t>preparar</a:t>
            </a:r>
            <a:r>
              <a:rPr lang="en-GB" sz="1600">
                <a:latin typeface="Century Gothic" panose="020B0502020202020204" pitchFamily="34" charset="0"/>
              </a:rPr>
              <a:t> la comida. </a:t>
            </a:r>
          </a:p>
        </p:txBody>
      </p:sp>
      <p:sp>
        <p:nvSpPr>
          <p:cNvPr id="34" name="TextBox 33"/>
          <p:cNvSpPr txBox="1"/>
          <p:nvPr/>
        </p:nvSpPr>
        <p:spPr>
          <a:xfrm>
            <a:off x="3548498" y="2143460"/>
            <a:ext cx="2916853" cy="338554"/>
          </a:xfrm>
          <a:prstGeom prst="rect">
            <a:avLst/>
          </a:prstGeom>
          <a:noFill/>
        </p:spPr>
        <p:txBody>
          <a:bodyPr wrap="square" rtlCol="0">
            <a:spAutoFit/>
          </a:bodyPr>
          <a:lstStyle/>
          <a:p>
            <a:r>
              <a:rPr lang="en-GB" sz="1600" i="1">
                <a:latin typeface="Century Gothic" panose="020B0502020202020204" pitchFamily="34" charset="0"/>
              </a:rPr>
              <a:t>We must prepare the food.</a:t>
            </a:r>
          </a:p>
        </p:txBody>
      </p:sp>
      <p:sp>
        <p:nvSpPr>
          <p:cNvPr id="38" name="TextBox 37"/>
          <p:cNvSpPr txBox="1"/>
          <p:nvPr/>
        </p:nvSpPr>
        <p:spPr>
          <a:xfrm>
            <a:off x="243968" y="2973893"/>
            <a:ext cx="2032904" cy="338554"/>
          </a:xfrm>
          <a:prstGeom prst="rect">
            <a:avLst/>
          </a:prstGeom>
          <a:noFill/>
        </p:spPr>
        <p:txBody>
          <a:bodyPr wrap="square" rtlCol="0">
            <a:spAutoFit/>
          </a:bodyPr>
          <a:lstStyle/>
          <a:p>
            <a:r>
              <a:rPr lang="en-GB" sz="1600" err="1">
                <a:latin typeface="Century Gothic" panose="020B0502020202020204" pitchFamily="34" charset="0"/>
              </a:rPr>
              <a:t>Ped</a:t>
            </a:r>
            <a:r>
              <a:rPr lang="en-GB" sz="1600" b="1" err="1">
                <a:latin typeface="Century Gothic" panose="020B0502020202020204" pitchFamily="34" charset="0"/>
              </a:rPr>
              <a:t>imos</a:t>
            </a:r>
            <a:r>
              <a:rPr lang="en-GB" sz="1600">
                <a:latin typeface="Century Gothic" panose="020B0502020202020204" pitchFamily="34" charset="0"/>
              </a:rPr>
              <a:t> ayuda.</a:t>
            </a:r>
          </a:p>
        </p:txBody>
      </p:sp>
      <p:sp>
        <p:nvSpPr>
          <p:cNvPr id="39" name="TextBox 38"/>
          <p:cNvSpPr txBox="1"/>
          <p:nvPr/>
        </p:nvSpPr>
        <p:spPr>
          <a:xfrm>
            <a:off x="3554748" y="3010621"/>
            <a:ext cx="2916853" cy="338554"/>
          </a:xfrm>
          <a:prstGeom prst="rect">
            <a:avLst/>
          </a:prstGeom>
          <a:noFill/>
        </p:spPr>
        <p:txBody>
          <a:bodyPr wrap="square" rtlCol="0">
            <a:spAutoFit/>
          </a:bodyPr>
          <a:lstStyle/>
          <a:p>
            <a:r>
              <a:rPr lang="en-GB" sz="1600" i="1">
                <a:latin typeface="Century Gothic" panose="020B0502020202020204" pitchFamily="34" charset="0"/>
              </a:rPr>
              <a:t>We ask for help.</a:t>
            </a:r>
          </a:p>
        </p:txBody>
      </p:sp>
      <p:pic>
        <p:nvPicPr>
          <p:cNvPr id="3078" name="Picture 6" descr="Restaurant Clipar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5181" y="3081675"/>
            <a:ext cx="887702" cy="1431777"/>
          </a:xfrm>
          <a:prstGeom prst="rect">
            <a:avLst/>
          </a:prstGeom>
          <a:noFill/>
          <a:extLst>
            <a:ext uri="{909E8E84-426E-40DD-AFC4-6F175D3DCCD1}">
              <a14:hiddenFill xmlns:a14="http://schemas.microsoft.com/office/drawing/2010/main">
                <a:solidFill>
                  <a:srgbClr val="FFFFFF"/>
                </a:solidFill>
              </a14:hiddenFill>
            </a:ext>
          </a:extLst>
        </p:spPr>
      </p:pic>
      <p:sp>
        <p:nvSpPr>
          <p:cNvPr id="46" name="Rounded Rectangle 45"/>
          <p:cNvSpPr/>
          <p:nvPr/>
        </p:nvSpPr>
        <p:spPr>
          <a:xfrm>
            <a:off x="240501" y="3656061"/>
            <a:ext cx="4121136" cy="864096"/>
          </a:xfrm>
          <a:prstGeom prst="roundRect">
            <a:avLst/>
          </a:prstGeom>
          <a:solidFill>
            <a:srgbClr val="FCF2CA"/>
          </a:solidFill>
          <a:ln>
            <a:solidFill>
              <a:srgbClr val="FF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04070C"/>
                </a:solidFill>
                <a:latin typeface="Century Gothic" panose="020B0502020202020204" pitchFamily="34" charset="0"/>
              </a:rPr>
              <a:t>How many other words can you think of that are related to food and restaurants?</a:t>
            </a:r>
          </a:p>
        </p:txBody>
      </p:sp>
      <p:sp>
        <p:nvSpPr>
          <p:cNvPr id="50" name="Content Placeholder 2"/>
          <p:cNvSpPr txBox="1">
            <a:spLocks/>
          </p:cNvSpPr>
          <p:nvPr/>
        </p:nvSpPr>
        <p:spPr>
          <a:xfrm>
            <a:off x="239185" y="5243734"/>
            <a:ext cx="6342814" cy="394739"/>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600">
              <a:solidFill>
                <a:srgbClr val="04070C"/>
              </a:solidFill>
            </a:endParaRPr>
          </a:p>
        </p:txBody>
      </p:sp>
      <p:sp>
        <p:nvSpPr>
          <p:cNvPr id="29" name="Rectangle 28"/>
          <p:cNvSpPr/>
          <p:nvPr/>
        </p:nvSpPr>
        <p:spPr>
          <a:xfrm>
            <a:off x="239185" y="5264958"/>
            <a:ext cx="6142143" cy="338554"/>
          </a:xfrm>
          <a:prstGeom prst="rect">
            <a:avLst/>
          </a:prstGeom>
        </p:spPr>
        <p:txBody>
          <a:bodyPr wrap="square">
            <a:spAutoFit/>
          </a:bodyPr>
          <a:lstStyle/>
          <a:p>
            <a:pPr lvl="0"/>
            <a:r>
              <a:rPr lang="en-GB" sz="1600" b="1">
                <a:solidFill>
                  <a:srgbClr val="000000"/>
                </a:solidFill>
                <a:latin typeface="Century Gothic" panose="020B0502020202020204" pitchFamily="34" charset="0"/>
              </a:rPr>
              <a:t>–ar verbs</a:t>
            </a:r>
            <a:r>
              <a:rPr lang="en-GB" sz="1600">
                <a:solidFill>
                  <a:srgbClr val="000000"/>
                </a:solidFill>
                <a:latin typeface="Century Gothic" panose="020B0502020202020204" pitchFamily="34" charset="0"/>
              </a:rPr>
              <a:t>: to mean ‘</a:t>
            </a:r>
            <a:r>
              <a:rPr lang="en-GB" sz="1600" b="1">
                <a:solidFill>
                  <a:srgbClr val="000000"/>
                </a:solidFill>
                <a:latin typeface="Century Gothic" panose="020B0502020202020204" pitchFamily="34" charset="0"/>
              </a:rPr>
              <a:t>they</a:t>
            </a:r>
            <a:r>
              <a:rPr lang="en-GB" sz="1600">
                <a:solidFill>
                  <a:srgbClr val="000000"/>
                </a:solidFill>
                <a:latin typeface="Century Gothic" panose="020B0502020202020204" pitchFamily="34" charset="0"/>
              </a:rPr>
              <a:t>’ in the present, use the ending </a:t>
            </a:r>
            <a:r>
              <a:rPr lang="en-GB" sz="1600" b="1">
                <a:solidFill>
                  <a:srgbClr val="000000"/>
                </a:solidFill>
                <a:latin typeface="Century Gothic" panose="020B0502020202020204" pitchFamily="34" charset="0"/>
              </a:rPr>
              <a:t>–an</a:t>
            </a:r>
            <a:r>
              <a:rPr lang="en-GB" sz="1600">
                <a:solidFill>
                  <a:srgbClr val="000000"/>
                </a:solidFill>
                <a:latin typeface="Century Gothic" panose="020B0502020202020204" pitchFamily="34" charset="0"/>
              </a:rPr>
              <a:t>.   </a:t>
            </a:r>
          </a:p>
        </p:txBody>
      </p:sp>
      <p:sp>
        <p:nvSpPr>
          <p:cNvPr id="51" name="TextBox 50"/>
          <p:cNvSpPr txBox="1"/>
          <p:nvPr/>
        </p:nvSpPr>
        <p:spPr>
          <a:xfrm>
            <a:off x="243968" y="5760725"/>
            <a:ext cx="2032904" cy="338554"/>
          </a:xfrm>
          <a:prstGeom prst="rect">
            <a:avLst/>
          </a:prstGeom>
          <a:noFill/>
        </p:spPr>
        <p:txBody>
          <a:bodyPr wrap="square" rtlCol="0">
            <a:spAutoFit/>
          </a:bodyPr>
          <a:lstStyle/>
          <a:p>
            <a:r>
              <a:rPr lang="en-GB" sz="1600" err="1">
                <a:latin typeface="Century Gothic" panose="020B0502020202020204" pitchFamily="34" charset="0"/>
              </a:rPr>
              <a:t>Cen</a:t>
            </a:r>
            <a:r>
              <a:rPr lang="en-GB" sz="1600" b="1" err="1">
                <a:latin typeface="Century Gothic" panose="020B0502020202020204" pitchFamily="34" charset="0"/>
              </a:rPr>
              <a:t>an</a:t>
            </a:r>
            <a:r>
              <a:rPr lang="en-GB" sz="1600" b="1">
                <a:latin typeface="Century Gothic" panose="020B0502020202020204" pitchFamily="34" charset="0"/>
              </a:rPr>
              <a:t> </a:t>
            </a:r>
            <a:r>
              <a:rPr lang="en-GB" sz="1600" err="1">
                <a:latin typeface="Century Gothic" panose="020B0502020202020204" pitchFamily="34" charset="0"/>
              </a:rPr>
              <a:t>juntos</a:t>
            </a:r>
            <a:r>
              <a:rPr lang="en-GB" sz="1600">
                <a:latin typeface="Century Gothic" panose="020B0502020202020204" pitchFamily="34" charset="0"/>
              </a:rPr>
              <a:t>.</a:t>
            </a:r>
          </a:p>
        </p:txBody>
      </p:sp>
      <p:sp>
        <p:nvSpPr>
          <p:cNvPr id="52" name="TextBox 51"/>
          <p:cNvSpPr txBox="1"/>
          <p:nvPr/>
        </p:nvSpPr>
        <p:spPr>
          <a:xfrm>
            <a:off x="3548498" y="5794771"/>
            <a:ext cx="2916853" cy="338554"/>
          </a:xfrm>
          <a:prstGeom prst="rect">
            <a:avLst/>
          </a:prstGeom>
          <a:noFill/>
        </p:spPr>
        <p:txBody>
          <a:bodyPr wrap="square" rtlCol="0">
            <a:spAutoFit/>
          </a:bodyPr>
          <a:lstStyle/>
          <a:p>
            <a:r>
              <a:rPr lang="en-GB" sz="1600" i="1">
                <a:latin typeface="Century Gothic" panose="020B0502020202020204" pitchFamily="34" charset="0"/>
              </a:rPr>
              <a:t>They have dinner together.</a:t>
            </a:r>
          </a:p>
        </p:txBody>
      </p:sp>
      <p:sp>
        <p:nvSpPr>
          <p:cNvPr id="53" name="Content Placeholder 2"/>
          <p:cNvSpPr txBox="1">
            <a:spLocks/>
          </p:cNvSpPr>
          <p:nvPr/>
        </p:nvSpPr>
        <p:spPr>
          <a:xfrm>
            <a:off x="237718" y="6221532"/>
            <a:ext cx="6342814" cy="394739"/>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600">
              <a:solidFill>
                <a:srgbClr val="04070C"/>
              </a:solidFill>
            </a:endParaRPr>
          </a:p>
        </p:txBody>
      </p:sp>
      <p:sp>
        <p:nvSpPr>
          <p:cNvPr id="28" name="Rectangle 27"/>
          <p:cNvSpPr/>
          <p:nvPr/>
        </p:nvSpPr>
        <p:spPr>
          <a:xfrm>
            <a:off x="223857" y="6262528"/>
            <a:ext cx="7096312" cy="338554"/>
          </a:xfrm>
          <a:prstGeom prst="rect">
            <a:avLst/>
          </a:prstGeom>
        </p:spPr>
        <p:txBody>
          <a:bodyPr wrap="square">
            <a:spAutoFit/>
          </a:bodyPr>
          <a:lstStyle/>
          <a:p>
            <a:pPr lvl="0"/>
            <a:r>
              <a:rPr lang="en-GB" sz="1600" b="1">
                <a:solidFill>
                  <a:srgbClr val="000000"/>
                </a:solidFill>
                <a:latin typeface="Century Gothic" panose="020B0502020202020204" pitchFamily="34" charset="0"/>
              </a:rPr>
              <a:t>–er/ir verbs</a:t>
            </a:r>
            <a:r>
              <a:rPr lang="en-GB" sz="1600">
                <a:solidFill>
                  <a:srgbClr val="000000"/>
                </a:solidFill>
                <a:latin typeface="Century Gothic" panose="020B0502020202020204" pitchFamily="34" charset="0"/>
              </a:rPr>
              <a:t>: to mean ‘</a:t>
            </a:r>
            <a:r>
              <a:rPr lang="en-GB" sz="1600" b="1">
                <a:solidFill>
                  <a:srgbClr val="000000"/>
                </a:solidFill>
                <a:latin typeface="Century Gothic" panose="020B0502020202020204" pitchFamily="34" charset="0"/>
              </a:rPr>
              <a:t>they</a:t>
            </a:r>
            <a:r>
              <a:rPr lang="en-GB" sz="1600">
                <a:solidFill>
                  <a:srgbClr val="000000"/>
                </a:solidFill>
                <a:latin typeface="Century Gothic" panose="020B0502020202020204" pitchFamily="34" charset="0"/>
              </a:rPr>
              <a:t>’ in the present, use the ending </a:t>
            </a:r>
            <a:r>
              <a:rPr lang="en-GB" sz="1600" b="1">
                <a:solidFill>
                  <a:srgbClr val="000000"/>
                </a:solidFill>
                <a:latin typeface="Century Gothic" panose="020B0502020202020204" pitchFamily="34" charset="0"/>
              </a:rPr>
              <a:t>–en</a:t>
            </a:r>
            <a:r>
              <a:rPr lang="en-GB" sz="1600">
                <a:solidFill>
                  <a:srgbClr val="000000"/>
                </a:solidFill>
                <a:latin typeface="Century Gothic" panose="020B0502020202020204" pitchFamily="34" charset="0"/>
              </a:rPr>
              <a:t>.   </a:t>
            </a:r>
          </a:p>
        </p:txBody>
      </p:sp>
      <p:sp>
        <p:nvSpPr>
          <p:cNvPr id="54" name="TextBox 53"/>
          <p:cNvSpPr txBox="1"/>
          <p:nvPr/>
        </p:nvSpPr>
        <p:spPr>
          <a:xfrm>
            <a:off x="259332" y="6736520"/>
            <a:ext cx="3169668" cy="338554"/>
          </a:xfrm>
          <a:prstGeom prst="rect">
            <a:avLst/>
          </a:prstGeom>
          <a:noFill/>
        </p:spPr>
        <p:txBody>
          <a:bodyPr wrap="square" rtlCol="0">
            <a:spAutoFit/>
          </a:bodyPr>
          <a:lstStyle/>
          <a:p>
            <a:r>
              <a:rPr lang="en-GB" sz="1600" err="1">
                <a:latin typeface="Century Gothic" panose="020B0502020202020204" pitchFamily="34" charset="0"/>
              </a:rPr>
              <a:t>Beb</a:t>
            </a:r>
            <a:r>
              <a:rPr lang="en-GB" sz="1600" b="1" err="1">
                <a:latin typeface="Century Gothic" panose="020B0502020202020204" pitchFamily="34" charset="0"/>
              </a:rPr>
              <a:t>en</a:t>
            </a:r>
            <a:r>
              <a:rPr lang="en-GB" sz="1600">
                <a:latin typeface="Century Gothic" panose="020B0502020202020204" pitchFamily="34" charset="0"/>
              </a:rPr>
              <a:t> </a:t>
            </a:r>
            <a:r>
              <a:rPr lang="en-GB" sz="1600" err="1">
                <a:latin typeface="Century Gothic" panose="020B0502020202020204" pitchFamily="34" charset="0"/>
              </a:rPr>
              <a:t>agua</a:t>
            </a:r>
            <a:r>
              <a:rPr lang="en-GB" sz="1600">
                <a:latin typeface="Century Gothic" panose="020B0502020202020204" pitchFamily="34" charset="0"/>
              </a:rPr>
              <a:t> y </a:t>
            </a:r>
            <a:r>
              <a:rPr lang="en-GB" sz="1600" err="1">
                <a:latin typeface="Century Gothic" panose="020B0502020202020204" pitchFamily="34" charset="0"/>
              </a:rPr>
              <a:t>com</a:t>
            </a:r>
            <a:r>
              <a:rPr lang="en-GB" sz="1600" b="1" err="1">
                <a:latin typeface="Century Gothic" panose="020B0502020202020204" pitchFamily="34" charset="0"/>
              </a:rPr>
              <a:t>en</a:t>
            </a:r>
            <a:r>
              <a:rPr lang="en-GB" sz="1600">
                <a:latin typeface="Century Gothic" panose="020B0502020202020204" pitchFamily="34" charset="0"/>
              </a:rPr>
              <a:t> </a:t>
            </a:r>
            <a:r>
              <a:rPr lang="en-GB" sz="1600" err="1">
                <a:latin typeface="Century Gothic" panose="020B0502020202020204" pitchFamily="34" charset="0"/>
              </a:rPr>
              <a:t>fruta</a:t>
            </a:r>
            <a:r>
              <a:rPr lang="en-GB" sz="1600">
                <a:latin typeface="Century Gothic" panose="020B0502020202020204" pitchFamily="34" charset="0"/>
              </a:rPr>
              <a:t>.</a:t>
            </a:r>
          </a:p>
        </p:txBody>
      </p:sp>
      <p:sp>
        <p:nvSpPr>
          <p:cNvPr id="55" name="TextBox 54"/>
          <p:cNvSpPr txBox="1"/>
          <p:nvPr/>
        </p:nvSpPr>
        <p:spPr>
          <a:xfrm>
            <a:off x="3563862" y="6770566"/>
            <a:ext cx="3261658" cy="338554"/>
          </a:xfrm>
          <a:prstGeom prst="rect">
            <a:avLst/>
          </a:prstGeom>
          <a:noFill/>
        </p:spPr>
        <p:txBody>
          <a:bodyPr wrap="square" rtlCol="0">
            <a:spAutoFit/>
          </a:bodyPr>
          <a:lstStyle/>
          <a:p>
            <a:r>
              <a:rPr lang="en-GB" sz="1600" i="1">
                <a:latin typeface="Century Gothic" panose="020B0502020202020204" pitchFamily="34" charset="0"/>
              </a:rPr>
              <a:t>They drink water and eat fruit.</a:t>
            </a:r>
          </a:p>
        </p:txBody>
      </p:sp>
      <p:pic>
        <p:nvPicPr>
          <p:cNvPr id="3080" name="Picture 8" descr="Clip Art Watermel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149" y="7433062"/>
            <a:ext cx="1344017" cy="106435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estaurant clipar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2054" y="7086146"/>
            <a:ext cx="2286897" cy="1524598"/>
          </a:xfrm>
          <a:prstGeom prst="rect">
            <a:avLst/>
          </a:prstGeom>
          <a:noFill/>
          <a:extLst>
            <a:ext uri="{909E8E84-426E-40DD-AFC4-6F175D3DCCD1}">
              <a14:hiddenFill xmlns:a14="http://schemas.microsoft.com/office/drawing/2010/main">
                <a:solidFill>
                  <a:srgbClr val="FFFFFF"/>
                </a:solidFill>
              </a14:hiddenFill>
            </a:ext>
          </a:extLst>
        </p:spPr>
      </p:pic>
      <p:sp>
        <p:nvSpPr>
          <p:cNvPr id="67"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28</a:t>
            </a:r>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9680" t="7160" r="7160" b="7160"/>
          <a:stretch/>
        </p:blipFill>
        <p:spPr>
          <a:xfrm>
            <a:off x="5589240" y="7652528"/>
            <a:ext cx="919285" cy="947143"/>
          </a:xfrm>
          <a:prstGeom prst="rect">
            <a:avLst/>
          </a:prstGeom>
        </p:spPr>
      </p:pic>
    </p:spTree>
    <p:extLst>
      <p:ext uri="{BB962C8B-B14F-4D97-AF65-F5344CB8AC3E}">
        <p14:creationId xmlns:p14="http://schemas.microsoft.com/office/powerpoint/2010/main" val="695817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69401444"/>
              </p:ext>
            </p:extLst>
          </p:nvPr>
        </p:nvGraphicFramePr>
        <p:xfrm>
          <a:off x="82871" y="179512"/>
          <a:ext cx="6692258" cy="8559299"/>
        </p:xfrm>
        <a:graphic>
          <a:graphicData uri="http://schemas.openxmlformats.org/drawingml/2006/table">
            <a:tbl>
              <a:tblPr firstRow="1" bandRow="1"/>
              <a:tblGrid>
                <a:gridCol w="1113881">
                  <a:extLst>
                    <a:ext uri="{9D8B030D-6E8A-4147-A177-3AD203B41FA5}">
                      <a16:colId xmlns:a16="http://schemas.microsoft.com/office/drawing/2014/main" val="20000"/>
                    </a:ext>
                  </a:extLst>
                </a:gridCol>
                <a:gridCol w="5578377">
                  <a:extLst>
                    <a:ext uri="{9D8B030D-6E8A-4147-A177-3AD203B41FA5}">
                      <a16:colId xmlns:a16="http://schemas.microsoft.com/office/drawing/2014/main" val="20001"/>
                    </a:ext>
                  </a:extLst>
                </a:gridCol>
              </a:tblGrid>
              <a:tr h="38069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GB" sz="1400" baseline="0">
                          <a:solidFill>
                            <a:schemeClr val="tx1"/>
                          </a:solidFill>
                          <a:latin typeface="Century Gothic" panose="020B0502020202020204" pitchFamily="34" charset="0"/>
                          <a:cs typeface="Arial" panose="020B0604020202020204" pitchFamily="34" charset="0"/>
                        </a:rPr>
                        <a:t>Overview </a:t>
                      </a:r>
                      <a:endParaRPr lang="en-GB" sz="1400">
                        <a:solidFill>
                          <a:schemeClr val="tx1"/>
                        </a:solidFill>
                        <a:latin typeface="Century Gothic" panose="020B0502020202020204" pitchFamily="34" charset="0"/>
                        <a:cs typeface="Arial" panose="020B0604020202020204" pitchFamily="34" charset="0"/>
                      </a:endParaRP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r>
                        <a:rPr lang="en-GB" sz="1400">
                          <a:solidFill>
                            <a:schemeClr val="tx1"/>
                          </a:solidFill>
                          <a:latin typeface="Century Gothic" panose="020B0502020202020204" pitchFamily="34" charset="0"/>
                          <a:cs typeface="Arial" panose="020B0604020202020204" pitchFamily="34" charset="0"/>
                        </a:rPr>
                        <a:t>Theme / Topic</a:t>
                      </a:r>
                    </a:p>
                  </a:txBody>
                  <a:tcPr anchor="ctr">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8921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a:solidFill>
                            <a:schemeClr val="tx1"/>
                          </a:solidFill>
                          <a:latin typeface="Century Gothic" panose="020B0502020202020204" pitchFamily="34" charset="0"/>
                          <a:cs typeface="Arial" panose="020B0604020202020204" pitchFamily="34" charset="0"/>
                        </a:rPr>
                        <a:t>Autumn </a:t>
                      </a:r>
                      <a:r>
                        <a:rPr lang="en-GB" sz="1400" baseline="0">
                          <a:solidFill>
                            <a:schemeClr val="tx1"/>
                          </a:solidFill>
                          <a:latin typeface="Century Gothic" panose="020B0502020202020204" pitchFamily="34" charset="0"/>
                          <a:cs typeface="Arial" panose="020B0604020202020204" pitchFamily="34" charset="0"/>
                        </a:rPr>
                        <a:t> Term 1</a:t>
                      </a:r>
                      <a:r>
                        <a:rPr lang="en-GB" sz="1400">
                          <a:solidFill>
                            <a:schemeClr val="tx1"/>
                          </a:solidFill>
                          <a:latin typeface="Century Gothic" panose="020B0502020202020204" pitchFamily="34" charset="0"/>
                          <a:cs typeface="Arial" panose="020B0604020202020204" pitchFamily="34" charset="0"/>
                        </a:rPr>
                        <a:t/>
                      </a:r>
                      <a:br>
                        <a:rPr lang="en-GB" sz="1400">
                          <a:solidFill>
                            <a:schemeClr val="tx1"/>
                          </a:solidFill>
                          <a:latin typeface="Century Gothic" panose="020B0502020202020204" pitchFamily="34" charset="0"/>
                          <a:cs typeface="Arial" panose="020B0604020202020204" pitchFamily="34" charset="0"/>
                        </a:rPr>
                      </a:br>
                      <a:endParaRPr lang="en-GB" sz="1400">
                        <a:solidFill>
                          <a:schemeClr val="tx1"/>
                        </a:solidFill>
                        <a:latin typeface="Century Gothic" panose="020B0502020202020204" pitchFamily="34" charset="0"/>
                        <a:cs typeface="Arial" panose="020B0604020202020204" pitchFamily="34" charset="0"/>
                      </a:endParaRPr>
                    </a:p>
                  </a:txBody>
                  <a:tcP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0" indent="0">
                        <a:lnSpc>
                          <a:spcPct val="115000"/>
                        </a:lnSpc>
                        <a:spcAft>
                          <a:spcPts val="0"/>
                        </a:spcAft>
                        <a:buFontTx/>
                        <a:buNone/>
                      </a:pPr>
                      <a:r>
                        <a:rPr lang="en-GB" sz="1400" u="none" strike="noStrike">
                          <a:solidFill>
                            <a:schemeClr val="tx1"/>
                          </a:solidFill>
                          <a:effectLst/>
                          <a:latin typeface="Century Gothic" panose="020B0502020202020204" pitchFamily="34" charset="0"/>
                        </a:rPr>
                        <a:t>Describing</a:t>
                      </a:r>
                      <a:r>
                        <a:rPr lang="en-GB" sz="1400" u="none" strike="noStrike" baseline="0">
                          <a:solidFill>
                            <a:schemeClr val="tx1"/>
                          </a:solidFill>
                          <a:effectLst/>
                          <a:latin typeface="Century Gothic" panose="020B0502020202020204" pitchFamily="34" charset="0"/>
                        </a:rPr>
                        <a:t> events in the past and present (Travel)</a:t>
                      </a:r>
                    </a:p>
                    <a:p>
                      <a:pPr marL="0" lvl="0" indent="0">
                        <a:lnSpc>
                          <a:spcPct val="115000"/>
                        </a:lnSpc>
                        <a:spcAft>
                          <a:spcPts val="0"/>
                        </a:spcAft>
                        <a:buFontTx/>
                        <a:buNone/>
                      </a:pPr>
                      <a:r>
                        <a:rPr lang="en-GB" sz="1400" u="none" strike="noStrike" baseline="0">
                          <a:solidFill>
                            <a:schemeClr val="tx1"/>
                          </a:solidFill>
                          <a:effectLst/>
                          <a:latin typeface="Century Gothic" panose="020B0502020202020204" pitchFamily="34" charset="0"/>
                        </a:rPr>
                        <a:t>Comparing past experiences</a:t>
                      </a:r>
                    </a:p>
                    <a:p>
                      <a:pPr marL="0" lvl="0" indent="0">
                        <a:lnSpc>
                          <a:spcPct val="115000"/>
                        </a:lnSpc>
                        <a:spcAft>
                          <a:spcPts val="0"/>
                        </a:spcAft>
                        <a:buFontTx/>
                        <a:buNone/>
                      </a:pPr>
                      <a:r>
                        <a:rPr lang="en-GB" sz="1400" u="none" strike="noStrike" baseline="0">
                          <a:solidFill>
                            <a:schemeClr val="tx1"/>
                          </a:solidFill>
                          <a:effectLst/>
                          <a:latin typeface="Century Gothic" panose="020B0502020202020204" pitchFamily="34" charset="0"/>
                        </a:rPr>
                        <a:t>Talking about people and places now vs in general</a:t>
                      </a:r>
                    </a:p>
                    <a:p>
                      <a:pPr marL="0" lvl="0" indent="0">
                        <a:lnSpc>
                          <a:spcPct val="115000"/>
                        </a:lnSpc>
                        <a:spcAft>
                          <a:spcPts val="0"/>
                        </a:spcAft>
                        <a:buFontTx/>
                        <a:buNone/>
                      </a:pPr>
                      <a:r>
                        <a:rPr lang="en-GB" sz="1400" u="none" strike="noStrike" baseline="0">
                          <a:solidFill>
                            <a:schemeClr val="tx1"/>
                          </a:solidFill>
                          <a:effectLst/>
                          <a:latin typeface="Century Gothic" panose="020B0502020202020204" pitchFamily="34" charset="0"/>
                        </a:rPr>
                        <a:t>Comparing what you and someone else (‘we’) do (News and Media)</a:t>
                      </a:r>
                    </a:p>
                    <a:p>
                      <a:pPr marL="0" lvl="0" indent="0">
                        <a:lnSpc>
                          <a:spcPct val="115000"/>
                        </a:lnSpc>
                        <a:spcAft>
                          <a:spcPts val="0"/>
                        </a:spcAft>
                        <a:buFontTx/>
                        <a:buNone/>
                      </a:pPr>
                      <a:r>
                        <a:rPr lang="en-GB" sz="1400" u="none" strike="noStrike" baseline="0">
                          <a:solidFill>
                            <a:schemeClr val="tx1"/>
                          </a:solidFill>
                          <a:effectLst/>
                          <a:latin typeface="Century Gothic" panose="020B0502020202020204" pitchFamily="34" charset="0"/>
                        </a:rPr>
                        <a:t>Describing what different people do (At home)</a:t>
                      </a:r>
                    </a:p>
                    <a:p>
                      <a:pPr marL="0" lvl="0" indent="0">
                        <a:lnSpc>
                          <a:spcPct val="115000"/>
                        </a:lnSpc>
                        <a:spcAft>
                          <a:spcPts val="0"/>
                        </a:spcAft>
                        <a:buFontTx/>
                        <a:buNone/>
                      </a:pPr>
                      <a:r>
                        <a:rPr lang="en-GB" sz="1400" u="none" strike="noStrike" baseline="0">
                          <a:solidFill>
                            <a:schemeClr val="tx1"/>
                          </a:solidFill>
                          <a:effectLst/>
                          <a:latin typeface="Century Gothic" panose="020B0502020202020204" pitchFamily="34" charset="0"/>
                        </a:rPr>
                        <a:t>Asking what people can and must do (In class)</a:t>
                      </a:r>
                    </a:p>
                    <a:p>
                      <a:pPr marL="0" lvl="0" indent="0">
                        <a:lnSpc>
                          <a:spcPct val="115000"/>
                        </a:lnSpc>
                        <a:spcAft>
                          <a:spcPts val="0"/>
                        </a:spcAft>
                        <a:buFontTx/>
                        <a:buNone/>
                      </a:pPr>
                      <a:r>
                        <a:rPr lang="en-GB" sz="1400" u="none" strike="noStrike" baseline="0">
                          <a:solidFill>
                            <a:schemeClr val="tx1"/>
                          </a:solidFill>
                          <a:effectLst/>
                          <a:latin typeface="Century Gothic" panose="020B0502020202020204" pitchFamily="34" charset="0"/>
                        </a:rPr>
                        <a:t>Describing wat you and someone else (we) do (Parties / celebrations)</a:t>
                      </a:r>
                      <a:endParaRPr lang="en-GB" sz="1400" u="none" strike="noStrike">
                        <a:solidFill>
                          <a:schemeClr val="tx1"/>
                        </a:solidFill>
                        <a:effectLst/>
                        <a:latin typeface="Century Gothic" panose="020B0502020202020204" pitchFamily="34" charset="0"/>
                      </a:endParaRPr>
                    </a:p>
                  </a:txBody>
                  <a:tcPr>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1"/>
                  </a:ext>
                </a:extLst>
              </a:tr>
              <a:tr h="16193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a:solidFill>
                            <a:schemeClr val="tx1"/>
                          </a:solidFill>
                          <a:latin typeface="Century Gothic" panose="020B0502020202020204" pitchFamily="34" charset="0"/>
                          <a:cs typeface="Arial" panose="020B0604020202020204" pitchFamily="34" charset="0"/>
                        </a:rPr>
                        <a:t>Autumn </a:t>
                      </a:r>
                      <a:r>
                        <a:rPr lang="en-GB" sz="1400" baseline="0">
                          <a:solidFill>
                            <a:schemeClr val="tx1"/>
                          </a:solidFill>
                          <a:latin typeface="Century Gothic" panose="020B0502020202020204" pitchFamily="34" charset="0"/>
                          <a:cs typeface="Arial" panose="020B0604020202020204" pitchFamily="34" charset="0"/>
                        </a:rPr>
                        <a:t> Term 2</a:t>
                      </a:r>
                      <a:endParaRPr lang="en-GB" sz="1400">
                        <a:solidFill>
                          <a:schemeClr val="tx1"/>
                        </a:solidFill>
                        <a:latin typeface="Century Gothic" panose="020B0502020202020204" pitchFamily="34" charset="0"/>
                        <a:cs typeface="Arial" panose="020B0604020202020204" pitchFamily="34" charset="0"/>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0" indent="0" algn="l" defTabSz="914400" rtl="0" eaLnBrk="1" latinLnBrk="0" hangingPunct="1">
                        <a:lnSpc>
                          <a:spcPct val="115000"/>
                        </a:lnSpc>
                        <a:spcAft>
                          <a:spcPts val="0"/>
                        </a:spcAft>
                        <a:buFontTx/>
                        <a:buNone/>
                      </a:pPr>
                      <a:r>
                        <a:rPr lang="en-GB" sz="1400" u="none" strike="noStrike" kern="1200">
                          <a:solidFill>
                            <a:schemeClr val="tx1"/>
                          </a:solidFill>
                          <a:effectLst/>
                          <a:latin typeface="Century Gothic" panose="020B0502020202020204" pitchFamily="34" charset="0"/>
                          <a:ea typeface="+mn-ea"/>
                          <a:cs typeface="+mn-cs"/>
                        </a:rPr>
                        <a:t>Describing</a:t>
                      </a:r>
                      <a:r>
                        <a:rPr lang="en-GB" sz="1400" u="none" strike="noStrike" kern="1200" baseline="0">
                          <a:solidFill>
                            <a:schemeClr val="tx1"/>
                          </a:solidFill>
                          <a:effectLst/>
                          <a:latin typeface="Century Gothic" panose="020B0502020202020204" pitchFamily="34" charset="0"/>
                          <a:ea typeface="+mn-ea"/>
                          <a:cs typeface="+mn-cs"/>
                        </a:rPr>
                        <a:t> events in the past and present (At school)</a:t>
                      </a:r>
                    </a:p>
                    <a:p>
                      <a:pPr marL="0" lvl="0" indent="0" algn="l" defTabSz="914400" rtl="0" eaLnBrk="1" latinLnBrk="0" hangingPunct="1">
                        <a:lnSpc>
                          <a:spcPct val="115000"/>
                        </a:lnSpc>
                        <a:spcAft>
                          <a:spcPts val="0"/>
                        </a:spcAft>
                        <a:buFontTx/>
                        <a:buNone/>
                      </a:pPr>
                      <a:r>
                        <a:rPr lang="en-GB" sz="1400" u="none" strike="noStrike" kern="1200">
                          <a:solidFill>
                            <a:schemeClr val="tx1"/>
                          </a:solidFill>
                          <a:effectLst/>
                          <a:latin typeface="Century Gothic" panose="020B0502020202020204" pitchFamily="34" charset="0"/>
                          <a:ea typeface="+mn-ea"/>
                          <a:cs typeface="+mn-cs"/>
                        </a:rPr>
                        <a:t>Describing</a:t>
                      </a:r>
                      <a:r>
                        <a:rPr lang="en-GB" sz="1400" u="none" strike="noStrike" kern="1200" baseline="0">
                          <a:solidFill>
                            <a:schemeClr val="tx1"/>
                          </a:solidFill>
                          <a:effectLst/>
                          <a:latin typeface="Century Gothic" panose="020B0502020202020204" pitchFamily="34" charset="0"/>
                          <a:ea typeface="+mn-ea"/>
                          <a:cs typeface="+mn-cs"/>
                        </a:rPr>
                        <a:t> events in the past and present  (Free time activities)</a:t>
                      </a:r>
                    </a:p>
                    <a:p>
                      <a:pPr marL="0" lvl="0" indent="0" algn="l" defTabSz="914400" rtl="0" eaLnBrk="1" latinLnBrk="0" hangingPunct="1">
                        <a:lnSpc>
                          <a:spcPct val="115000"/>
                        </a:lnSpc>
                        <a:spcAft>
                          <a:spcPts val="0"/>
                        </a:spcAft>
                        <a:buFontTx/>
                        <a:buNone/>
                      </a:pPr>
                      <a:r>
                        <a:rPr lang="en-GB" sz="1400" u="none" strike="noStrike" kern="1200" baseline="0">
                          <a:solidFill>
                            <a:schemeClr val="tx1"/>
                          </a:solidFill>
                          <a:effectLst/>
                          <a:latin typeface="Century Gothic" panose="020B0502020202020204" pitchFamily="34" charset="0"/>
                          <a:ea typeface="+mn-ea"/>
                          <a:cs typeface="+mn-cs"/>
                        </a:rPr>
                        <a:t>Describing how people feel in the present (Feelings and emotions)</a:t>
                      </a:r>
                    </a:p>
                    <a:p>
                      <a:pPr marL="0" lvl="0" indent="0" algn="l" defTabSz="914400" rtl="0" eaLnBrk="1" latinLnBrk="0" hangingPunct="1">
                        <a:lnSpc>
                          <a:spcPct val="115000"/>
                        </a:lnSpc>
                        <a:spcAft>
                          <a:spcPts val="0"/>
                        </a:spcAft>
                        <a:buFontTx/>
                        <a:buNone/>
                      </a:pPr>
                      <a:r>
                        <a:rPr lang="en-GB" sz="1400" u="none" strike="noStrike" kern="1200" baseline="0">
                          <a:solidFill>
                            <a:schemeClr val="tx1"/>
                          </a:solidFill>
                          <a:effectLst/>
                          <a:latin typeface="Century Gothic" panose="020B0502020202020204" pitchFamily="34" charset="0"/>
                          <a:ea typeface="+mn-ea"/>
                          <a:cs typeface="+mn-cs"/>
                        </a:rPr>
                        <a:t>Describing where people go and why</a:t>
                      </a:r>
                    </a:p>
                    <a:p>
                      <a:pPr marL="0" lvl="0" indent="0" algn="l" defTabSz="914400" rtl="0" eaLnBrk="1" latinLnBrk="0" hangingPunct="1">
                        <a:lnSpc>
                          <a:spcPct val="115000"/>
                        </a:lnSpc>
                        <a:spcAft>
                          <a:spcPts val="0"/>
                        </a:spcAft>
                        <a:buFontTx/>
                        <a:buNone/>
                      </a:pPr>
                      <a:r>
                        <a:rPr lang="en-GB" sz="1400" u="none" strike="noStrike" kern="1200" baseline="0">
                          <a:solidFill>
                            <a:schemeClr val="tx1"/>
                          </a:solidFill>
                          <a:effectLst/>
                          <a:latin typeface="Century Gothic" panose="020B0502020202020204" pitchFamily="34" charset="0"/>
                          <a:ea typeface="+mn-ea"/>
                          <a:cs typeface="+mn-cs"/>
                        </a:rPr>
                        <a:t>Learning about a South American country</a:t>
                      </a:r>
                      <a:endParaRPr lang="en-GB" sz="1400" u="none" strike="noStrike" kern="1200">
                        <a:solidFill>
                          <a:schemeClr val="tx1"/>
                        </a:solidFill>
                        <a:effectLst/>
                        <a:latin typeface="Century Gothic" panose="020B0502020202020204" pitchFamily="34" charset="0"/>
                        <a:ea typeface="+mn-ea"/>
                        <a:cs typeface="+mn-cs"/>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5347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a:solidFill>
                            <a:schemeClr val="tx1"/>
                          </a:solidFill>
                          <a:latin typeface="Century Gothic" panose="020B0502020202020204" pitchFamily="34" charset="0"/>
                          <a:cs typeface="Arial" panose="020B0604020202020204" pitchFamily="34" charset="0"/>
                        </a:rPr>
                        <a:t>Spring </a:t>
                      </a:r>
                      <a:br>
                        <a:rPr lang="en-GB" sz="1400">
                          <a:solidFill>
                            <a:schemeClr val="tx1"/>
                          </a:solidFill>
                          <a:latin typeface="Century Gothic" panose="020B0502020202020204" pitchFamily="34" charset="0"/>
                          <a:cs typeface="Arial" panose="020B0604020202020204" pitchFamily="34" charset="0"/>
                        </a:rPr>
                      </a:br>
                      <a:r>
                        <a:rPr lang="en-GB" sz="1400">
                          <a:solidFill>
                            <a:schemeClr val="tx1"/>
                          </a:solidFill>
                          <a:latin typeface="Century Gothic" panose="020B0502020202020204" pitchFamily="34" charset="0"/>
                          <a:cs typeface="Arial" panose="020B0604020202020204" pitchFamily="34" charset="0"/>
                        </a:rPr>
                        <a:t>Term 1</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latin typeface="Century Gothic" panose="020B0502020202020204" pitchFamily="34" charset="0"/>
                          <a:cs typeface="Arial" panose="020B0604020202020204" pitchFamily="34" charset="0"/>
                        </a:rPr>
                        <a:t>Describing what people do (Technology and Social networks)</a:t>
                      </a:r>
                    </a:p>
                    <a:p>
                      <a:pPr marL="0" lvl="0" indent="0">
                        <a:lnSpc>
                          <a:spcPct val="115000"/>
                        </a:lnSpc>
                        <a:spcAft>
                          <a:spcPts val="0"/>
                        </a:spcAft>
                        <a:buFontTx/>
                        <a:buNone/>
                      </a:pPr>
                      <a:r>
                        <a:rPr lang="en-GB" sz="1400" u="none" strike="noStrike">
                          <a:solidFill>
                            <a:schemeClr val="tx1"/>
                          </a:solidFill>
                          <a:effectLst/>
                          <a:latin typeface="Century Gothic" panose="020B0502020202020204" pitchFamily="34" charset="0"/>
                        </a:rPr>
                        <a:t>Describing</a:t>
                      </a:r>
                      <a:r>
                        <a:rPr lang="en-GB" sz="1400" u="none" strike="noStrike" baseline="0">
                          <a:solidFill>
                            <a:schemeClr val="tx1"/>
                          </a:solidFill>
                          <a:effectLst/>
                          <a:latin typeface="Century Gothic" panose="020B0502020202020204" pitchFamily="34" charset="0"/>
                        </a:rPr>
                        <a:t> events in the past and present (Travel)</a:t>
                      </a:r>
                    </a:p>
                    <a:p>
                      <a:pPr marL="0" lvl="0" indent="0">
                        <a:lnSpc>
                          <a:spcPct val="115000"/>
                        </a:lnSpc>
                        <a:spcAft>
                          <a:spcPts val="0"/>
                        </a:spcAft>
                        <a:buFontTx/>
                        <a:buNone/>
                      </a:pPr>
                      <a:r>
                        <a:rPr lang="en-GB" sz="1400" u="none" strike="noStrike">
                          <a:solidFill>
                            <a:schemeClr val="tx1"/>
                          </a:solidFill>
                          <a:effectLst/>
                          <a:latin typeface="Century Gothic" panose="020B0502020202020204" pitchFamily="34" charset="0"/>
                        </a:rPr>
                        <a:t>Describing</a:t>
                      </a:r>
                      <a:r>
                        <a:rPr lang="en-GB" sz="1400" u="none" strike="noStrike" baseline="0">
                          <a:solidFill>
                            <a:schemeClr val="tx1"/>
                          </a:solidFill>
                          <a:effectLst/>
                          <a:latin typeface="Century Gothic" panose="020B0502020202020204" pitchFamily="34" charset="0"/>
                        </a:rPr>
                        <a:t> events in the past and present (Environment)</a:t>
                      </a:r>
                    </a:p>
                    <a:p>
                      <a:pPr marL="0" lvl="0" indent="0">
                        <a:lnSpc>
                          <a:spcPct val="115000"/>
                        </a:lnSpc>
                        <a:spcAft>
                          <a:spcPts val="0"/>
                        </a:spcAft>
                        <a:buFontTx/>
                        <a:buNone/>
                      </a:pPr>
                      <a:r>
                        <a:rPr lang="en-GB" sz="1400" u="none" strike="noStrike" baseline="0">
                          <a:solidFill>
                            <a:schemeClr val="tx1"/>
                          </a:solidFill>
                          <a:effectLst/>
                          <a:latin typeface="Century Gothic" panose="020B0502020202020204" pitchFamily="34" charset="0"/>
                        </a:rPr>
                        <a:t>Saying what you do for others</a:t>
                      </a:r>
                    </a:p>
                    <a:p>
                      <a:pPr marL="0" lvl="0" indent="0">
                        <a:lnSpc>
                          <a:spcPct val="115000"/>
                        </a:lnSpc>
                        <a:spcAft>
                          <a:spcPts val="0"/>
                        </a:spcAft>
                        <a:buFontTx/>
                        <a:buNone/>
                      </a:pPr>
                      <a:r>
                        <a:rPr lang="en-GB" sz="1400" u="none" strike="noStrike" baseline="0">
                          <a:solidFill>
                            <a:schemeClr val="tx1"/>
                          </a:solidFill>
                          <a:effectLst/>
                          <a:latin typeface="Century Gothic" panose="020B0502020202020204" pitchFamily="34" charset="0"/>
                        </a:rPr>
                        <a:t>Talking about daily life and routines</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3"/>
                  </a:ext>
                </a:extLst>
              </a:tr>
              <a:tr h="82273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latin typeface="Century Gothic" panose="020B0502020202020204" pitchFamily="34" charset="0"/>
                          <a:cs typeface="Arial" panose="020B0604020202020204" pitchFamily="34" charset="0"/>
                        </a:rPr>
                        <a:t>Spring </a:t>
                      </a:r>
                      <a:br>
                        <a:rPr lang="en-GB" sz="1400">
                          <a:solidFill>
                            <a:schemeClr val="tx1"/>
                          </a:solidFill>
                          <a:latin typeface="Century Gothic" panose="020B0502020202020204" pitchFamily="34" charset="0"/>
                          <a:cs typeface="Arial" panose="020B0604020202020204" pitchFamily="34" charset="0"/>
                        </a:rPr>
                      </a:br>
                      <a:r>
                        <a:rPr lang="en-GB" sz="1400">
                          <a:solidFill>
                            <a:schemeClr val="tx1"/>
                          </a:solidFill>
                          <a:latin typeface="Century Gothic" panose="020B0502020202020204" pitchFamily="34" charset="0"/>
                          <a:cs typeface="Arial" panose="020B0604020202020204" pitchFamily="34" charset="0"/>
                        </a:rPr>
                        <a:t>Term 2</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lvl="0" indent="0" algn="l" defTabSz="914400" rtl="0" eaLnBrk="1" latinLnBrk="0" hangingPunct="1">
                        <a:lnSpc>
                          <a:spcPct val="115000"/>
                        </a:lnSpc>
                        <a:spcAft>
                          <a:spcPts val="0"/>
                        </a:spcAft>
                        <a:buFontTx/>
                        <a:buNone/>
                      </a:pPr>
                      <a:r>
                        <a:rPr lang="en-GB" sz="1400" u="none" strike="noStrike" kern="1200" baseline="0">
                          <a:solidFill>
                            <a:schemeClr val="tx1"/>
                          </a:solidFill>
                          <a:effectLst/>
                          <a:latin typeface="Century Gothic" panose="020B0502020202020204" pitchFamily="34" charset="0"/>
                          <a:ea typeface="+mn-ea"/>
                          <a:cs typeface="+mn-cs"/>
                        </a:rPr>
                        <a:t>Describing a series of events</a:t>
                      </a:r>
                    </a:p>
                    <a:p>
                      <a:pPr marL="0" lvl="0" indent="0" algn="l" defTabSz="914400" rtl="0" eaLnBrk="1" latinLnBrk="0" hangingPunct="1">
                        <a:lnSpc>
                          <a:spcPct val="115000"/>
                        </a:lnSpc>
                        <a:spcAft>
                          <a:spcPts val="0"/>
                        </a:spcAft>
                        <a:buFontTx/>
                        <a:buNone/>
                      </a:pPr>
                      <a:r>
                        <a:rPr lang="en-GB" sz="1400" u="none" strike="noStrike" kern="1200" baseline="0">
                          <a:solidFill>
                            <a:schemeClr val="tx1"/>
                          </a:solidFill>
                          <a:effectLst/>
                          <a:latin typeface="Century Gothic" panose="020B0502020202020204" pitchFamily="34" charset="0"/>
                          <a:ea typeface="+mn-ea"/>
                          <a:cs typeface="+mn-cs"/>
                        </a:rPr>
                        <a:t>Talking about giving and receiving</a:t>
                      </a:r>
                    </a:p>
                    <a:p>
                      <a:pPr marL="0" lvl="0" indent="0" algn="l" defTabSz="914400" rtl="0" eaLnBrk="1" latinLnBrk="0" hangingPunct="1">
                        <a:lnSpc>
                          <a:spcPct val="115000"/>
                        </a:lnSpc>
                        <a:spcAft>
                          <a:spcPts val="0"/>
                        </a:spcAft>
                        <a:buFontTx/>
                        <a:buNone/>
                      </a:pPr>
                      <a:r>
                        <a:rPr lang="en-GB" sz="1400" u="none" strike="noStrike" kern="1200" baseline="0">
                          <a:solidFill>
                            <a:schemeClr val="tx1"/>
                          </a:solidFill>
                          <a:effectLst/>
                          <a:latin typeface="Century Gothic" panose="020B0502020202020204" pitchFamily="34" charset="0"/>
                          <a:ea typeface="+mn-ea"/>
                          <a:cs typeface="+mn-cs"/>
                        </a:rPr>
                        <a:t>Giving opinions about school</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00623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400">
                          <a:solidFill>
                            <a:schemeClr val="tx1"/>
                          </a:solidFill>
                          <a:latin typeface="Century Gothic" panose="020B0502020202020204" pitchFamily="34" charset="0"/>
                          <a:cs typeface="Arial" panose="020B0604020202020204" pitchFamily="34" charset="0"/>
                        </a:rPr>
                        <a:t>Summer Term 1</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400" u="none" strike="noStrike" kern="1200">
                          <a:solidFill>
                            <a:schemeClr val="tx1"/>
                          </a:solidFill>
                          <a:effectLst/>
                          <a:latin typeface="Century Gothic" panose="020B0502020202020204" pitchFamily="34" charset="0"/>
                          <a:ea typeface="+mn-ea"/>
                          <a:cs typeface="+mn-cs"/>
                        </a:rPr>
                        <a:t>Describing people’s intentions</a:t>
                      </a:r>
                    </a:p>
                    <a:p>
                      <a:pPr marL="0" marR="0" lvl="0" indent="0" algn="l" defTabSz="914400" rtl="0" eaLnBrk="1" fontAlgn="auto" latinLnBrk="0" hangingPunct="1">
                        <a:lnSpc>
                          <a:spcPct val="115000"/>
                        </a:lnSpc>
                        <a:spcBef>
                          <a:spcPts val="0"/>
                        </a:spcBef>
                        <a:spcAft>
                          <a:spcPts val="0"/>
                        </a:spcAft>
                        <a:buClrTx/>
                        <a:buSzTx/>
                        <a:buFontTx/>
                        <a:buNone/>
                        <a:tabLst/>
                        <a:defRPr/>
                      </a:pPr>
                      <a:r>
                        <a:rPr lang="en-GB" sz="1400" u="none" strike="noStrike" kern="1200">
                          <a:solidFill>
                            <a:schemeClr val="tx1"/>
                          </a:solidFill>
                          <a:effectLst/>
                          <a:latin typeface="Century Gothic" panose="020B0502020202020204" pitchFamily="34" charset="0"/>
                          <a:ea typeface="+mn-ea"/>
                          <a:cs typeface="+mn-cs"/>
                        </a:rPr>
                        <a:t>Describing and comparing </a:t>
                      </a:r>
                      <a:r>
                        <a:rPr lang="en-GB" sz="1400" u="none" strike="noStrike" kern="1200" baseline="0">
                          <a:solidFill>
                            <a:schemeClr val="tx1"/>
                          </a:solidFill>
                          <a:effectLst/>
                          <a:latin typeface="Century Gothic" panose="020B0502020202020204" pitchFamily="34" charset="0"/>
                          <a:ea typeface="+mn-ea"/>
                          <a:cs typeface="+mn-cs"/>
                        </a:rPr>
                        <a:t>possessions</a:t>
                      </a:r>
                    </a:p>
                    <a:p>
                      <a:pPr marL="0" marR="0" lvl="0" indent="0" algn="l" defTabSz="914400" rtl="0" eaLnBrk="1" fontAlgn="auto" latinLnBrk="0" hangingPunct="1">
                        <a:lnSpc>
                          <a:spcPct val="115000"/>
                        </a:lnSpc>
                        <a:spcBef>
                          <a:spcPts val="0"/>
                        </a:spcBef>
                        <a:spcAft>
                          <a:spcPts val="0"/>
                        </a:spcAft>
                        <a:buClrTx/>
                        <a:buSzTx/>
                        <a:buFontTx/>
                        <a:buNone/>
                        <a:tabLst/>
                        <a:defRPr/>
                      </a:pPr>
                      <a:r>
                        <a:rPr lang="en-GB" sz="1400" u="none" strike="noStrike" kern="1200">
                          <a:solidFill>
                            <a:schemeClr val="tx1"/>
                          </a:solidFill>
                          <a:effectLst/>
                          <a:latin typeface="Century Gothic" panose="020B0502020202020204" pitchFamily="34" charset="0"/>
                          <a:ea typeface="+mn-ea"/>
                          <a:cs typeface="+mn-cs"/>
                        </a:rPr>
                        <a:t>Describing the weather at different</a:t>
                      </a:r>
                      <a:r>
                        <a:rPr lang="en-GB" sz="1400" u="none" strike="noStrike" kern="1200" baseline="0">
                          <a:solidFill>
                            <a:schemeClr val="tx1"/>
                          </a:solidFill>
                          <a:effectLst/>
                          <a:latin typeface="Century Gothic" panose="020B0502020202020204" pitchFamily="34" charset="0"/>
                          <a:ea typeface="+mn-ea"/>
                          <a:cs typeface="+mn-cs"/>
                        </a:rPr>
                        <a:t> times</a:t>
                      </a:r>
                    </a:p>
                    <a:p>
                      <a:pPr marL="0" marR="0" lvl="0" indent="0" algn="l" defTabSz="914400" rtl="0" eaLnBrk="1" fontAlgn="auto" latinLnBrk="0" hangingPunct="1">
                        <a:lnSpc>
                          <a:spcPct val="115000"/>
                        </a:lnSpc>
                        <a:spcBef>
                          <a:spcPts val="0"/>
                        </a:spcBef>
                        <a:spcAft>
                          <a:spcPts val="0"/>
                        </a:spcAft>
                        <a:buClrTx/>
                        <a:buSzTx/>
                        <a:buFontTx/>
                        <a:buNone/>
                        <a:tabLst/>
                        <a:defRPr/>
                      </a:pPr>
                      <a:r>
                        <a:rPr lang="en-GB" sz="1400" u="none" strike="noStrike" kern="1200" baseline="0">
                          <a:solidFill>
                            <a:schemeClr val="tx1"/>
                          </a:solidFill>
                          <a:effectLst/>
                          <a:latin typeface="Century Gothic" panose="020B0502020202020204" pitchFamily="34" charset="0"/>
                          <a:ea typeface="+mn-ea"/>
                          <a:cs typeface="+mn-cs"/>
                        </a:rPr>
                        <a:t>Comparing where people go and went</a:t>
                      </a:r>
                      <a:endParaRPr lang="en-GB" sz="1400" u="none" strike="noStrike" kern="1200">
                        <a:solidFill>
                          <a:schemeClr val="tx1"/>
                        </a:solidFill>
                        <a:effectLst/>
                        <a:latin typeface="Century Gothic" panose="020B0502020202020204" pitchFamily="34" charset="0"/>
                        <a:ea typeface="+mn-ea"/>
                        <a:cs typeface="+mn-cs"/>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5"/>
                  </a:ext>
                </a:extLst>
              </a:tr>
              <a:tr h="103337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latin typeface="Century Gothic" panose="020B0502020202020204" pitchFamily="34" charset="0"/>
                          <a:cs typeface="Arial" panose="020B0604020202020204" pitchFamily="34" charset="0"/>
                        </a:rPr>
                        <a:t>Summer Term 2</a:t>
                      </a: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400" u="none" strike="noStrike" kern="1200" smtClean="0">
                          <a:solidFill>
                            <a:schemeClr val="tx1"/>
                          </a:solidFill>
                          <a:effectLst/>
                          <a:latin typeface="Century Gothic" panose="020B0502020202020204" pitchFamily="34" charset="0"/>
                          <a:ea typeface="+mn-ea"/>
                          <a:cs typeface="+mn-cs"/>
                        </a:rPr>
                        <a:t>Learning about a famous Spanish speaking person</a:t>
                      </a:r>
                      <a:endParaRPr lang="en-GB" sz="1400" u="none" strike="noStrike" kern="120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GB" sz="1400" u="none" strike="noStrike" kern="1200">
                          <a:solidFill>
                            <a:schemeClr val="tx1"/>
                          </a:solidFill>
                          <a:effectLst/>
                          <a:latin typeface="Century Gothic" panose="020B0502020202020204" pitchFamily="34" charset="0"/>
                          <a:ea typeface="+mn-ea"/>
                          <a:cs typeface="+mn-cs"/>
                        </a:rPr>
                        <a:t>Describing what is happening </a:t>
                      </a:r>
                      <a:r>
                        <a:rPr lang="en-GB" sz="1400" u="none" strike="noStrike" kern="1200" smtClean="0">
                          <a:solidFill>
                            <a:schemeClr val="tx1"/>
                          </a:solidFill>
                          <a:effectLst/>
                          <a:latin typeface="Century Gothic" panose="020B0502020202020204" pitchFamily="34" charset="0"/>
                          <a:ea typeface="+mn-ea"/>
                          <a:cs typeface="+mn-cs"/>
                        </a:rPr>
                        <a:t>now</a:t>
                      </a:r>
                    </a:p>
                    <a:p>
                      <a:pPr marL="0" marR="0" lvl="0" indent="0" algn="l" defTabSz="914400" rtl="0" eaLnBrk="1" fontAlgn="auto" latinLnBrk="0" hangingPunct="1">
                        <a:lnSpc>
                          <a:spcPct val="115000"/>
                        </a:lnSpc>
                        <a:spcBef>
                          <a:spcPts val="0"/>
                        </a:spcBef>
                        <a:spcAft>
                          <a:spcPts val="0"/>
                        </a:spcAft>
                        <a:buClrTx/>
                        <a:buSzTx/>
                        <a:buFontTx/>
                        <a:buNone/>
                        <a:tabLst/>
                        <a:defRPr/>
                      </a:pPr>
                      <a:r>
                        <a:rPr lang="en-GB" sz="1400" u="none" strike="noStrike" kern="1200" smtClean="0">
                          <a:solidFill>
                            <a:schemeClr val="tx1"/>
                          </a:solidFill>
                          <a:effectLst/>
                          <a:latin typeface="Century Gothic" panose="020B0502020202020204" pitchFamily="34" charset="0"/>
                          <a:ea typeface="+mn-ea"/>
                          <a:cs typeface="+mn-cs"/>
                        </a:rPr>
                        <a:t>Describing traditions</a:t>
                      </a:r>
                      <a:r>
                        <a:rPr lang="en-GB" sz="1400" u="none" strike="noStrike" kern="1200" baseline="0" smtClean="0">
                          <a:solidFill>
                            <a:schemeClr val="tx1"/>
                          </a:solidFill>
                          <a:effectLst/>
                          <a:latin typeface="Century Gothic" panose="020B0502020202020204" pitchFamily="34" charset="0"/>
                          <a:ea typeface="+mn-ea"/>
                          <a:cs typeface="+mn-cs"/>
                        </a:rPr>
                        <a:t> in Spanish-speaking countries</a:t>
                      </a:r>
                      <a:endParaRPr lang="en-GB" sz="1400" u="none" strike="noStrike" kern="120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GB" sz="1400" u="none" strike="noStrike" kern="1200">
                          <a:solidFill>
                            <a:schemeClr val="tx1"/>
                          </a:solidFill>
                          <a:effectLst/>
                          <a:latin typeface="Century Gothic" panose="020B0502020202020204" pitchFamily="34" charset="0"/>
                          <a:ea typeface="+mn-ea"/>
                          <a:cs typeface="+mn-cs"/>
                        </a:rPr>
                        <a:t>Comparing</a:t>
                      </a:r>
                      <a:r>
                        <a:rPr lang="en-GB" sz="1400" u="none" strike="noStrike" kern="1200" baseline="0">
                          <a:solidFill>
                            <a:schemeClr val="tx1"/>
                          </a:solidFill>
                          <a:effectLst/>
                          <a:latin typeface="Century Gothic" panose="020B0502020202020204" pitchFamily="34" charset="0"/>
                          <a:ea typeface="+mn-ea"/>
                          <a:cs typeface="+mn-cs"/>
                        </a:rPr>
                        <a:t> future plans</a:t>
                      </a:r>
                      <a:endParaRPr lang="en-GB" sz="1400" u="none" strike="noStrike" kern="1200">
                        <a:solidFill>
                          <a:schemeClr val="tx1"/>
                        </a:solidFill>
                        <a:effectLst/>
                        <a:latin typeface="Century Gothic" panose="020B0502020202020204" pitchFamily="34" charset="0"/>
                        <a:ea typeface="+mn-ea"/>
                        <a:cs typeface="+mn-cs"/>
                      </a:endParaRPr>
                    </a:p>
                  </a:txBody>
                  <a:tcP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2"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2</a:t>
            </a:r>
          </a:p>
        </p:txBody>
      </p:sp>
      <p:sp>
        <p:nvSpPr>
          <p:cNvPr id="3" name="Title 2" hidden="1">
            <a:extLst>
              <a:ext uri="{FF2B5EF4-FFF2-40B4-BE49-F238E27FC236}">
                <a16:creationId xmlns:a16="http://schemas.microsoft.com/office/drawing/2014/main" id="{8486A3E4-522D-824E-9C55-B13E3E028936}"/>
              </a:ext>
            </a:extLst>
          </p:cNvPr>
          <p:cNvSpPr>
            <a:spLocks noGrp="1"/>
          </p:cNvSpPr>
          <p:nvPr>
            <p:ph type="title" idx="4294967295"/>
          </p:nvPr>
        </p:nvSpPr>
        <p:spPr/>
        <p:txBody>
          <a:bodyPr/>
          <a:lstStyle/>
          <a:p>
            <a:r>
              <a:rPr lang="en-US"/>
              <a:t>Overview</a:t>
            </a:r>
          </a:p>
        </p:txBody>
      </p:sp>
    </p:spTree>
    <p:extLst>
      <p:ext uri="{BB962C8B-B14F-4D97-AF65-F5344CB8AC3E}">
        <p14:creationId xmlns:p14="http://schemas.microsoft.com/office/powerpoint/2010/main" val="22627228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F22BE12-E2E7-7745-9BC5-DA0BEAA28C34}"/>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5" name="Title 1">
            <a:extLst>
              <a:ext uri="{FF2B5EF4-FFF2-40B4-BE49-F238E27FC236}">
                <a16:creationId xmlns:a16="http://schemas.microsoft.com/office/drawing/2014/main" id="{015C415F-464C-3243-AAF3-077F4B6AF3BA}"/>
              </a:ext>
            </a:extLst>
          </p:cNvPr>
          <p:cNvSpPr txBox="1">
            <a:spLocks/>
          </p:cNvSpPr>
          <p:nvPr/>
        </p:nvSpPr>
        <p:spPr bwMode="auto">
          <a:xfrm>
            <a:off x="172381" y="145319"/>
            <a:ext cx="2016224"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6" name="Rectangle 21">
            <a:extLst>
              <a:ext uri="{FF2B5EF4-FFF2-40B4-BE49-F238E27FC236}">
                <a16:creationId xmlns:a16="http://schemas.microsoft.com/office/drawing/2014/main" id="{DF47F041-3321-CE40-AC73-93CE28833B15}"/>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latin typeface="Century Gothic" panose="020B0502020202020204" pitchFamily="34" charset="0"/>
              </a:rPr>
              <a:t>Gramática</a:t>
            </a:r>
          </a:p>
        </p:txBody>
      </p:sp>
      <p:sp>
        <p:nvSpPr>
          <p:cNvPr id="7" name="Rectangle 6">
            <a:extLst>
              <a:ext uri="{FF2B5EF4-FFF2-40B4-BE49-F238E27FC236}">
                <a16:creationId xmlns:a16="http://schemas.microsoft.com/office/drawing/2014/main" id="{DF380344-7105-D342-B9C6-BEDDF83444BD}"/>
              </a:ext>
            </a:extLst>
          </p:cNvPr>
          <p:cNvSpPr/>
          <p:nvPr/>
        </p:nvSpPr>
        <p:spPr>
          <a:xfrm>
            <a:off x="116632" y="2080526"/>
            <a:ext cx="5221301" cy="369332"/>
          </a:xfrm>
          <a:prstGeom prst="rect">
            <a:avLst/>
          </a:prstGeom>
        </p:spPr>
        <p:txBody>
          <a:bodyPr wrap="none">
            <a:spAutoFit/>
          </a:bodyPr>
          <a:lstStyle/>
          <a:p>
            <a:pPr lvl="0"/>
            <a:r>
              <a:rPr lang="en-GB" b="1">
                <a:solidFill>
                  <a:srgbClr val="000000"/>
                </a:solidFill>
                <a:latin typeface="Century Gothic" panose="020B0502020202020204" pitchFamily="34" charset="0"/>
              </a:rPr>
              <a:t>–ar verbs in 3</a:t>
            </a:r>
            <a:r>
              <a:rPr lang="en-GB" b="1" baseline="30000">
                <a:solidFill>
                  <a:srgbClr val="000000"/>
                </a:solidFill>
                <a:latin typeface="Century Gothic" panose="020B0502020202020204" pitchFamily="34" charset="0"/>
              </a:rPr>
              <a:t>rd</a:t>
            </a:r>
            <a:r>
              <a:rPr lang="en-GB" b="1">
                <a:solidFill>
                  <a:srgbClr val="000000"/>
                </a:solidFill>
                <a:latin typeface="Century Gothic" panose="020B0502020202020204" pitchFamily="34" charset="0"/>
              </a:rPr>
              <a:t> person singular </a:t>
            </a:r>
            <a:r>
              <a:rPr lang="en-GB" b="1" err="1">
                <a:solidFill>
                  <a:srgbClr val="000000"/>
                </a:solidFill>
                <a:latin typeface="Century Gothic" panose="020B0502020202020204" pitchFamily="34" charset="0"/>
              </a:rPr>
              <a:t>preterite</a:t>
            </a:r>
            <a:r>
              <a:rPr lang="en-GB" b="1">
                <a:solidFill>
                  <a:srgbClr val="000000"/>
                </a:solidFill>
                <a:latin typeface="Century Gothic" panose="020B0502020202020204" pitchFamily="34" charset="0"/>
              </a:rPr>
              <a:t> (-ó) </a:t>
            </a:r>
          </a:p>
        </p:txBody>
      </p:sp>
      <p:sp>
        <p:nvSpPr>
          <p:cNvPr id="8" name="TextBox 67">
            <a:extLst>
              <a:ext uri="{FF2B5EF4-FFF2-40B4-BE49-F238E27FC236}">
                <a16:creationId xmlns:a16="http://schemas.microsoft.com/office/drawing/2014/main" id="{88997BF5-D357-5742-A959-7F0BEB122D99}"/>
              </a:ext>
            </a:extLst>
          </p:cNvPr>
          <p:cNvSpPr txBox="1"/>
          <p:nvPr/>
        </p:nvSpPr>
        <p:spPr>
          <a:xfrm>
            <a:off x="116632" y="1029164"/>
            <a:ext cx="5304013"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solidFill>
                  <a:srgbClr val="04070C"/>
                </a:solidFill>
                <a:latin typeface="Century Gothic" panose="020B0502020202020204" pitchFamily="34" charset="0"/>
              </a:rPr>
              <a:t>Use the verb ending </a:t>
            </a:r>
            <a:r>
              <a:rPr lang="en-GB" sz="1600" b="1">
                <a:solidFill>
                  <a:srgbClr val="04070C"/>
                </a:solidFill>
                <a:latin typeface="Century Gothic" panose="020B0502020202020204" pitchFamily="34" charset="0"/>
              </a:rPr>
              <a:t>–o</a:t>
            </a:r>
            <a:r>
              <a:rPr lang="en-GB" sz="1600">
                <a:solidFill>
                  <a:srgbClr val="04070C"/>
                </a:solidFill>
                <a:latin typeface="Century Gothic" panose="020B0502020202020204" pitchFamily="34" charset="0"/>
              </a:rPr>
              <a:t> to mean ‘</a:t>
            </a:r>
            <a:r>
              <a:rPr lang="en-GB" sz="1600" b="1">
                <a:solidFill>
                  <a:srgbClr val="04070C"/>
                </a:solidFill>
                <a:latin typeface="Century Gothic" panose="020B0502020202020204" pitchFamily="34" charset="0"/>
              </a:rPr>
              <a:t>I</a:t>
            </a:r>
            <a:r>
              <a:rPr lang="en-GB" sz="1600">
                <a:solidFill>
                  <a:srgbClr val="04070C"/>
                </a:solidFill>
                <a:latin typeface="Century Gothic" panose="020B0502020202020204" pitchFamily="34" charset="0"/>
              </a:rPr>
              <a:t>’ in the present. </a:t>
            </a:r>
          </a:p>
        </p:txBody>
      </p:sp>
      <p:sp>
        <p:nvSpPr>
          <p:cNvPr id="9" name="TextBox 68">
            <a:extLst>
              <a:ext uri="{FF2B5EF4-FFF2-40B4-BE49-F238E27FC236}">
                <a16:creationId xmlns:a16="http://schemas.microsoft.com/office/drawing/2014/main" id="{A2ECAD3A-B8CD-2841-9696-540D5D863909}"/>
              </a:ext>
            </a:extLst>
          </p:cNvPr>
          <p:cNvSpPr txBox="1"/>
          <p:nvPr/>
        </p:nvSpPr>
        <p:spPr>
          <a:xfrm>
            <a:off x="116632" y="2461758"/>
            <a:ext cx="5774494"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solidFill>
                  <a:srgbClr val="04070C"/>
                </a:solidFill>
                <a:latin typeface="Century Gothic" panose="020B0502020202020204" pitchFamily="34" charset="0"/>
              </a:rPr>
              <a:t>Use the verb ending </a:t>
            </a:r>
            <a:r>
              <a:rPr lang="en-GB" sz="1600" b="1">
                <a:solidFill>
                  <a:srgbClr val="04070C"/>
                </a:solidFill>
                <a:latin typeface="Century Gothic" panose="020B0502020202020204" pitchFamily="34" charset="0"/>
              </a:rPr>
              <a:t>–ó</a:t>
            </a:r>
            <a:r>
              <a:rPr lang="en-GB" sz="1600">
                <a:solidFill>
                  <a:srgbClr val="04070C"/>
                </a:solidFill>
                <a:latin typeface="Century Gothic" panose="020B0502020202020204" pitchFamily="34" charset="0"/>
              </a:rPr>
              <a:t> to mean ‘</a:t>
            </a:r>
            <a:r>
              <a:rPr lang="en-GB" sz="1600" b="1">
                <a:solidFill>
                  <a:srgbClr val="04070C"/>
                </a:solidFill>
                <a:latin typeface="Century Gothic" panose="020B0502020202020204" pitchFamily="34" charset="0"/>
              </a:rPr>
              <a:t>s/he</a:t>
            </a:r>
            <a:r>
              <a:rPr lang="en-GB" sz="1600">
                <a:solidFill>
                  <a:srgbClr val="04070C"/>
                </a:solidFill>
                <a:latin typeface="Century Gothic" panose="020B0502020202020204" pitchFamily="34" charset="0"/>
              </a:rPr>
              <a:t>’ or ‘</a:t>
            </a:r>
            <a:r>
              <a:rPr lang="en-GB" sz="1600" b="1">
                <a:solidFill>
                  <a:srgbClr val="04070C"/>
                </a:solidFill>
                <a:latin typeface="Century Gothic" panose="020B0502020202020204" pitchFamily="34" charset="0"/>
              </a:rPr>
              <a:t>it</a:t>
            </a:r>
            <a:r>
              <a:rPr lang="en-GB" sz="1600">
                <a:solidFill>
                  <a:srgbClr val="04070C"/>
                </a:solidFill>
                <a:latin typeface="Century Gothic" panose="020B0502020202020204" pitchFamily="34" charset="0"/>
              </a:rPr>
              <a:t>’ in the past.</a:t>
            </a:r>
          </a:p>
        </p:txBody>
      </p:sp>
      <p:sp>
        <p:nvSpPr>
          <p:cNvPr id="10" name="TextBox 69">
            <a:extLst>
              <a:ext uri="{FF2B5EF4-FFF2-40B4-BE49-F238E27FC236}">
                <a16:creationId xmlns:a16="http://schemas.microsoft.com/office/drawing/2014/main" id="{F9325CE3-41A1-274F-8C08-8BBDBC9FAFA8}"/>
              </a:ext>
            </a:extLst>
          </p:cNvPr>
          <p:cNvSpPr txBox="1"/>
          <p:nvPr/>
        </p:nvSpPr>
        <p:spPr>
          <a:xfrm>
            <a:off x="116632" y="3183105"/>
            <a:ext cx="5732350"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S/he sent an email about a party.</a:t>
            </a:r>
          </a:p>
        </p:txBody>
      </p:sp>
      <p:sp>
        <p:nvSpPr>
          <p:cNvPr id="11" name="TextBox 70">
            <a:extLst>
              <a:ext uri="{FF2B5EF4-FFF2-40B4-BE49-F238E27FC236}">
                <a16:creationId xmlns:a16="http://schemas.microsoft.com/office/drawing/2014/main" id="{A1C534E2-B49A-9A4B-A889-74A553878717}"/>
              </a:ext>
            </a:extLst>
          </p:cNvPr>
          <p:cNvSpPr txBox="1"/>
          <p:nvPr/>
        </p:nvSpPr>
        <p:spPr>
          <a:xfrm>
            <a:off x="108018" y="2865242"/>
            <a:ext cx="5732350" cy="338554"/>
          </a:xfrm>
          <a:prstGeom prst="rect">
            <a:avLst/>
          </a:prstGeom>
          <a:noFill/>
        </p:spPr>
        <p:txBody>
          <a:bodyPr wrap="square" rtlCol="0">
            <a:spAutoFit/>
          </a:bodyPr>
          <a:lstStyle/>
          <a:p>
            <a:r>
              <a:rPr lang="en-GB" sz="1600" err="1">
                <a:solidFill>
                  <a:srgbClr val="04070C"/>
                </a:solidFill>
                <a:latin typeface="Century Gothic" panose="020B0502020202020204" pitchFamily="34" charset="0"/>
              </a:rPr>
              <a:t>Envi</a:t>
            </a:r>
            <a:r>
              <a:rPr lang="en-GB" sz="1600" b="1" err="1">
                <a:solidFill>
                  <a:srgbClr val="04070C"/>
                </a:solidFill>
                <a:latin typeface="Century Gothic" panose="020B0502020202020204" pitchFamily="34" charset="0"/>
              </a:rPr>
              <a:t>ó</a:t>
            </a:r>
            <a:r>
              <a:rPr lang="en-GB" sz="1600">
                <a:solidFill>
                  <a:srgbClr val="04070C"/>
                </a:solidFill>
                <a:latin typeface="Century Gothic" panose="020B0502020202020204" pitchFamily="34" charset="0"/>
              </a:rPr>
              <a:t> un correo </a:t>
            </a:r>
            <a:r>
              <a:rPr lang="en-GB" sz="1600" err="1">
                <a:solidFill>
                  <a:srgbClr val="04070C"/>
                </a:solidFill>
                <a:latin typeface="Century Gothic" panose="020B0502020202020204" pitchFamily="34" charset="0"/>
              </a:rPr>
              <a:t>sobre</a:t>
            </a:r>
            <a:r>
              <a:rPr lang="en-GB" sz="1600">
                <a:solidFill>
                  <a:srgbClr val="04070C"/>
                </a:solidFill>
                <a:latin typeface="Century Gothic" panose="020B0502020202020204" pitchFamily="34" charset="0"/>
              </a:rPr>
              <a:t> una fiesta.</a:t>
            </a:r>
          </a:p>
        </p:txBody>
      </p:sp>
      <p:sp>
        <p:nvSpPr>
          <p:cNvPr id="12" name="TextBox 71">
            <a:extLst>
              <a:ext uri="{FF2B5EF4-FFF2-40B4-BE49-F238E27FC236}">
                <a16:creationId xmlns:a16="http://schemas.microsoft.com/office/drawing/2014/main" id="{7BF7B616-076F-D44E-A66F-8AED68050B0A}"/>
              </a:ext>
            </a:extLst>
          </p:cNvPr>
          <p:cNvSpPr txBox="1"/>
          <p:nvPr/>
        </p:nvSpPr>
        <p:spPr>
          <a:xfrm>
            <a:off x="108018" y="1412732"/>
            <a:ext cx="5732350" cy="338554"/>
          </a:xfrm>
          <a:prstGeom prst="rect">
            <a:avLst/>
          </a:prstGeom>
          <a:noFill/>
        </p:spPr>
        <p:txBody>
          <a:bodyPr wrap="square" rtlCol="0">
            <a:spAutoFit/>
          </a:bodyPr>
          <a:lstStyle/>
          <a:p>
            <a:r>
              <a:rPr lang="en-GB" sz="1600" err="1">
                <a:solidFill>
                  <a:srgbClr val="04070C"/>
                </a:solidFill>
                <a:latin typeface="Century Gothic" panose="020B0502020202020204" pitchFamily="34" charset="0"/>
              </a:rPr>
              <a:t>Public</a:t>
            </a:r>
            <a:r>
              <a:rPr lang="en-GB" sz="1600" b="1" err="1">
                <a:solidFill>
                  <a:srgbClr val="04070C"/>
                </a:solidFill>
                <a:latin typeface="Century Gothic" panose="020B0502020202020204" pitchFamily="34" charset="0"/>
              </a:rPr>
              <a:t>o</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comentarios</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en</a:t>
            </a:r>
            <a:r>
              <a:rPr lang="en-GB" sz="1600">
                <a:solidFill>
                  <a:srgbClr val="04070C"/>
                </a:solidFill>
                <a:latin typeface="Century Gothic" panose="020B0502020202020204" pitchFamily="34" charset="0"/>
              </a:rPr>
              <a:t> Facebook.</a:t>
            </a:r>
          </a:p>
        </p:txBody>
      </p:sp>
      <p:sp>
        <p:nvSpPr>
          <p:cNvPr id="13" name="TextBox 72">
            <a:extLst>
              <a:ext uri="{FF2B5EF4-FFF2-40B4-BE49-F238E27FC236}">
                <a16:creationId xmlns:a16="http://schemas.microsoft.com/office/drawing/2014/main" id="{3DB01F65-92B5-C545-BE40-B62A02B23CE5}"/>
              </a:ext>
            </a:extLst>
          </p:cNvPr>
          <p:cNvSpPr txBox="1"/>
          <p:nvPr/>
        </p:nvSpPr>
        <p:spPr>
          <a:xfrm>
            <a:off x="116632" y="1741688"/>
            <a:ext cx="4270557"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I post comments on Facebook.</a:t>
            </a:r>
          </a:p>
        </p:txBody>
      </p:sp>
      <p:sp>
        <p:nvSpPr>
          <p:cNvPr id="14" name="Rectangle 6">
            <a:extLst>
              <a:ext uri="{FF2B5EF4-FFF2-40B4-BE49-F238E27FC236}">
                <a16:creationId xmlns:a16="http://schemas.microsoft.com/office/drawing/2014/main" id="{898F7EE8-EC3D-E440-A0BD-CB10C928E7F8}"/>
              </a:ext>
            </a:extLst>
          </p:cNvPr>
          <p:cNvSpPr/>
          <p:nvPr/>
        </p:nvSpPr>
        <p:spPr>
          <a:xfrm>
            <a:off x="116632" y="647932"/>
            <a:ext cx="6157455" cy="369332"/>
          </a:xfrm>
          <a:prstGeom prst="rect">
            <a:avLst/>
          </a:prstGeom>
        </p:spPr>
        <p:txBody>
          <a:bodyPr wrap="none">
            <a:spAutoFit/>
          </a:bodyPr>
          <a:lstStyle/>
          <a:p>
            <a:pPr lvl="0"/>
            <a:r>
              <a:rPr lang="en-GB" b="1">
                <a:solidFill>
                  <a:srgbClr val="000000"/>
                </a:solidFill>
                <a:latin typeface="Century Gothic" panose="020B0502020202020204" pitchFamily="34" charset="0"/>
              </a:rPr>
              <a:t>–ar verbs in 1</a:t>
            </a:r>
            <a:r>
              <a:rPr lang="en-GB" b="1" baseline="30000">
                <a:solidFill>
                  <a:srgbClr val="000000"/>
                </a:solidFill>
                <a:latin typeface="Century Gothic" panose="020B0502020202020204" pitchFamily="34" charset="0"/>
              </a:rPr>
              <a:t>st</a:t>
            </a:r>
            <a:r>
              <a:rPr lang="en-GB" b="1">
                <a:solidFill>
                  <a:srgbClr val="000000"/>
                </a:solidFill>
                <a:latin typeface="Century Gothic" panose="020B0502020202020204" pitchFamily="34" charset="0"/>
              </a:rPr>
              <a:t> person singular present (-o) [revisited]</a:t>
            </a:r>
          </a:p>
        </p:txBody>
      </p:sp>
      <p:pic>
        <p:nvPicPr>
          <p:cNvPr id="15" name="Imagen 14">
            <a:extLst>
              <a:ext uri="{FF2B5EF4-FFF2-40B4-BE49-F238E27FC236}">
                <a16:creationId xmlns:a16="http://schemas.microsoft.com/office/drawing/2014/main" id="{36F7D760-2196-DB4D-BACD-058CA63219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9180" y="1141220"/>
            <a:ext cx="1078020" cy="1078020"/>
          </a:xfrm>
          <a:prstGeom prst="rect">
            <a:avLst/>
          </a:prstGeom>
        </p:spPr>
      </p:pic>
      <p:sp>
        <p:nvSpPr>
          <p:cNvPr id="16" name="Rectangle 28">
            <a:extLst>
              <a:ext uri="{FF2B5EF4-FFF2-40B4-BE49-F238E27FC236}">
                <a16:creationId xmlns:a16="http://schemas.microsoft.com/office/drawing/2014/main" id="{54213A4A-EC03-544E-8C0D-AA8F67A1ABFB}"/>
              </a:ext>
            </a:extLst>
          </p:cNvPr>
          <p:cNvSpPr/>
          <p:nvPr/>
        </p:nvSpPr>
        <p:spPr>
          <a:xfrm>
            <a:off x="126300" y="3535023"/>
            <a:ext cx="4984812" cy="378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b="1">
                <a:latin typeface="Century Gothic" panose="020B0502020202020204" pitchFamily="34" charset="0"/>
              </a:rPr>
              <a:t>Using ‘mucho’ and ‘poco’</a:t>
            </a:r>
          </a:p>
        </p:txBody>
      </p:sp>
      <p:sp>
        <p:nvSpPr>
          <p:cNvPr id="17" name="Rectangle 74">
            <a:extLst>
              <a:ext uri="{FF2B5EF4-FFF2-40B4-BE49-F238E27FC236}">
                <a16:creationId xmlns:a16="http://schemas.microsoft.com/office/drawing/2014/main" id="{7965618D-78B4-0E46-A54D-EF80DCC6C167}"/>
              </a:ext>
            </a:extLst>
          </p:cNvPr>
          <p:cNvSpPr/>
          <p:nvPr/>
        </p:nvSpPr>
        <p:spPr>
          <a:xfrm>
            <a:off x="126300" y="3853612"/>
            <a:ext cx="6627098" cy="584775"/>
          </a:xfrm>
          <a:prstGeom prst="rect">
            <a:avLst/>
          </a:prstGeom>
        </p:spPr>
        <p:txBody>
          <a:bodyPr wrap="square">
            <a:spAutoFit/>
          </a:bodyPr>
          <a:lstStyle/>
          <a:p>
            <a:pPr lvl="0">
              <a:defRPr/>
            </a:pPr>
            <a:r>
              <a:rPr lang="en-GB" sz="1600">
                <a:solidFill>
                  <a:srgbClr val="04070C"/>
                </a:solidFill>
                <a:latin typeface="Century Gothic" panose="020B0502020202020204" pitchFamily="34" charset="0"/>
              </a:rPr>
              <a:t>When they are </a:t>
            </a:r>
            <a:r>
              <a:rPr lang="en-GB" sz="1600" b="1" i="1">
                <a:solidFill>
                  <a:srgbClr val="04070C"/>
                </a:solidFill>
                <a:latin typeface="Century Gothic" panose="020B0502020202020204" pitchFamily="34" charset="0"/>
              </a:rPr>
              <a:t>adjectives</a:t>
            </a:r>
            <a:r>
              <a:rPr lang="en-GB" sz="1600">
                <a:solidFill>
                  <a:srgbClr val="04070C"/>
                </a:solidFill>
                <a:latin typeface="Century Gothic" panose="020B0502020202020204" pitchFamily="34" charset="0"/>
              </a:rPr>
              <a:t> they need to agree in gender and number with the noun that they refer to.</a:t>
            </a:r>
          </a:p>
        </p:txBody>
      </p:sp>
      <p:graphicFrame>
        <p:nvGraphicFramePr>
          <p:cNvPr id="18" name="Table 65">
            <a:extLst>
              <a:ext uri="{FF2B5EF4-FFF2-40B4-BE49-F238E27FC236}">
                <a16:creationId xmlns:a16="http://schemas.microsoft.com/office/drawing/2014/main" id="{0CEB6C6C-A66C-734A-A057-2F304B66DCE4}"/>
              </a:ext>
            </a:extLst>
          </p:cNvPr>
          <p:cNvGraphicFramePr>
            <a:graphicFrameLocks noGrp="1"/>
          </p:cNvGraphicFramePr>
          <p:nvPr>
            <p:extLst>
              <p:ext uri="{D42A27DB-BD31-4B8C-83A1-F6EECF244321}">
                <p14:modId xmlns:p14="http://schemas.microsoft.com/office/powerpoint/2010/main" val="1430948187"/>
              </p:ext>
            </p:extLst>
          </p:nvPr>
        </p:nvGraphicFramePr>
        <p:xfrm>
          <a:off x="4017304" y="6212617"/>
          <a:ext cx="2684657" cy="1622361"/>
        </p:xfrm>
        <a:graphic>
          <a:graphicData uri="http://schemas.openxmlformats.org/drawingml/2006/table">
            <a:tbl>
              <a:tblPr>
                <a:tableStyleId>{5940675A-B579-460E-94D1-54222C63F5DA}</a:tableStyleId>
              </a:tblPr>
              <a:tblGrid>
                <a:gridCol w="1212479">
                  <a:extLst>
                    <a:ext uri="{9D8B030D-6E8A-4147-A177-3AD203B41FA5}">
                      <a16:colId xmlns:a16="http://schemas.microsoft.com/office/drawing/2014/main" val="20000"/>
                    </a:ext>
                  </a:extLst>
                </a:gridCol>
                <a:gridCol w="1472178">
                  <a:extLst>
                    <a:ext uri="{9D8B030D-6E8A-4147-A177-3AD203B41FA5}">
                      <a16:colId xmlns:a16="http://schemas.microsoft.com/office/drawing/2014/main" val="20001"/>
                    </a:ext>
                  </a:extLst>
                </a:gridCol>
              </a:tblGrid>
              <a:tr h="357187">
                <a:tc>
                  <a:txBody>
                    <a:bodyPr/>
                    <a:lstStyle/>
                    <a:p>
                      <a:pPr algn="l" fontAlgn="b"/>
                      <a:r>
                        <a:rPr lang="en-GB" sz="1500" b="0" i="0" u="none" strike="noStrike" err="1">
                          <a:solidFill>
                            <a:srgbClr val="000000"/>
                          </a:solidFill>
                          <a:effectLst/>
                          <a:latin typeface="Century Gothic" panose="020B0502020202020204" pitchFamily="34" charset="0"/>
                        </a:rPr>
                        <a:t>ayer</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yesterday</a:t>
                      </a:r>
                    </a:p>
                  </a:txBody>
                  <a:tcPr marL="90000" marR="90000" marT="46800" marB="46800" anchor="ctr"/>
                </a:tc>
                <a:extLst>
                  <a:ext uri="{0D108BD9-81ED-4DB2-BD59-A6C34878D82A}">
                    <a16:rowId xmlns:a16="http://schemas.microsoft.com/office/drawing/2014/main" val="10000"/>
                  </a:ext>
                </a:extLst>
              </a:tr>
              <a:tr h="357187">
                <a:tc>
                  <a:txBody>
                    <a:bodyPr/>
                    <a:lstStyle/>
                    <a:p>
                      <a:pPr algn="l" fontAlgn="b"/>
                      <a:r>
                        <a:rPr lang="en-GB" sz="1500" b="0" i="0" u="none" strike="noStrike">
                          <a:solidFill>
                            <a:srgbClr val="000000"/>
                          </a:solidFill>
                          <a:effectLst/>
                          <a:latin typeface="Century Gothic" panose="020B0502020202020204" pitchFamily="34" charset="0"/>
                        </a:rPr>
                        <a:t>poco</a:t>
                      </a: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little, few</a:t>
                      </a:r>
                    </a:p>
                  </a:txBody>
                  <a:tcPr marL="90000" marR="90000" marT="46800" marB="46800" anchor="ctr"/>
                </a:tc>
                <a:extLst>
                  <a:ext uri="{0D108BD9-81ED-4DB2-BD59-A6C34878D82A}">
                    <a16:rowId xmlns:a16="http://schemas.microsoft.com/office/drawing/2014/main" val="10001"/>
                  </a:ext>
                </a:extLst>
              </a:tr>
              <a:tr h="357187">
                <a:tc>
                  <a:txBody>
                    <a:bodyPr/>
                    <a:lstStyle/>
                    <a:p>
                      <a:pPr algn="l" fontAlgn="b"/>
                      <a:r>
                        <a:rPr lang="en-GB" sz="1500" b="0" i="0" u="none" strike="noStrike">
                          <a:solidFill>
                            <a:srgbClr val="000000"/>
                          </a:solidFill>
                          <a:effectLst/>
                          <a:latin typeface="Century Gothic" panose="020B0502020202020204" pitchFamily="34" charset="0"/>
                        </a:rPr>
                        <a:t>al </a:t>
                      </a:r>
                      <a:r>
                        <a:rPr lang="en-GB" sz="1500" b="0" i="0" u="none" strike="noStrike" err="1">
                          <a:solidFill>
                            <a:srgbClr val="000000"/>
                          </a:solidFill>
                          <a:effectLst/>
                          <a:latin typeface="Century Gothic" panose="020B0502020202020204" pitchFamily="34" charset="0"/>
                        </a:rPr>
                        <a:t>lado</a:t>
                      </a:r>
                      <a:r>
                        <a:rPr lang="en-GB" sz="1500" b="0" i="0" u="none" strike="noStrike">
                          <a:solidFill>
                            <a:srgbClr val="000000"/>
                          </a:solidFill>
                          <a:effectLst/>
                          <a:latin typeface="Century Gothic" panose="020B0502020202020204" pitchFamily="34" charset="0"/>
                        </a:rPr>
                        <a:t> de</a:t>
                      </a: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to the side of, next to</a:t>
                      </a:r>
                    </a:p>
                  </a:txBody>
                  <a:tcPr marL="90000" marR="90000" marT="46800" marB="46800" anchor="ctr"/>
                </a:tc>
                <a:extLst>
                  <a:ext uri="{0D108BD9-81ED-4DB2-BD59-A6C34878D82A}">
                    <a16:rowId xmlns:a16="http://schemas.microsoft.com/office/drawing/2014/main" val="10003"/>
                  </a:ext>
                </a:extLst>
              </a:tr>
              <a:tr h="357187">
                <a:tc>
                  <a:txBody>
                    <a:bodyPr/>
                    <a:lstStyle/>
                    <a:p>
                      <a:pPr algn="l" fontAlgn="b"/>
                      <a:r>
                        <a:rPr lang="en-GB" sz="1500" b="0" i="0" u="none" strike="noStrike" err="1">
                          <a:solidFill>
                            <a:srgbClr val="000000"/>
                          </a:solidFill>
                          <a:effectLst/>
                          <a:latin typeface="Century Gothic" panose="020B0502020202020204" pitchFamily="34" charset="0"/>
                        </a:rPr>
                        <a:t>encima</a:t>
                      </a:r>
                      <a:r>
                        <a:rPr lang="en-GB" sz="1500" b="0" i="0" u="none" strike="noStrike">
                          <a:solidFill>
                            <a:srgbClr val="000000"/>
                          </a:solidFill>
                          <a:effectLst/>
                          <a:latin typeface="Century Gothic" panose="020B0502020202020204" pitchFamily="34" charset="0"/>
                        </a:rPr>
                        <a:t> de</a:t>
                      </a: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on top of</a:t>
                      </a:r>
                    </a:p>
                  </a:txBody>
                  <a:tcPr marL="90000" marR="90000" marT="46800" marB="46800" anchor="ctr"/>
                </a:tc>
                <a:extLst>
                  <a:ext uri="{0D108BD9-81ED-4DB2-BD59-A6C34878D82A}">
                    <a16:rowId xmlns:a16="http://schemas.microsoft.com/office/drawing/2014/main" val="10004"/>
                  </a:ext>
                </a:extLst>
              </a:tr>
            </a:tbl>
          </a:graphicData>
        </a:graphic>
      </p:graphicFrame>
      <p:graphicFrame>
        <p:nvGraphicFramePr>
          <p:cNvPr id="19" name="Table 41">
            <a:extLst>
              <a:ext uri="{FF2B5EF4-FFF2-40B4-BE49-F238E27FC236}">
                <a16:creationId xmlns:a16="http://schemas.microsoft.com/office/drawing/2014/main" id="{53905CD2-7C87-414F-B12B-3EEB7FA45147}"/>
              </a:ext>
            </a:extLst>
          </p:cNvPr>
          <p:cNvGraphicFramePr>
            <a:graphicFrameLocks noGrp="1"/>
          </p:cNvGraphicFramePr>
          <p:nvPr>
            <p:extLst>
              <p:ext uri="{D42A27DB-BD31-4B8C-83A1-F6EECF244321}">
                <p14:modId xmlns:p14="http://schemas.microsoft.com/office/powerpoint/2010/main" val="3544448752"/>
              </p:ext>
            </p:extLst>
          </p:nvPr>
        </p:nvGraphicFramePr>
        <p:xfrm>
          <a:off x="423470" y="5838441"/>
          <a:ext cx="3099323" cy="3208884"/>
        </p:xfrm>
        <a:graphic>
          <a:graphicData uri="http://schemas.openxmlformats.org/drawingml/2006/table">
            <a:tbl>
              <a:tblPr>
                <a:tableStyleId>{5940675A-B579-460E-94D1-54222C63F5DA}</a:tableStyleId>
              </a:tblPr>
              <a:tblGrid>
                <a:gridCol w="1318724">
                  <a:extLst>
                    <a:ext uri="{9D8B030D-6E8A-4147-A177-3AD203B41FA5}">
                      <a16:colId xmlns:a16="http://schemas.microsoft.com/office/drawing/2014/main" val="20000"/>
                    </a:ext>
                  </a:extLst>
                </a:gridCol>
                <a:gridCol w="1780599">
                  <a:extLst>
                    <a:ext uri="{9D8B030D-6E8A-4147-A177-3AD203B41FA5}">
                      <a16:colId xmlns:a16="http://schemas.microsoft.com/office/drawing/2014/main" val="20001"/>
                    </a:ext>
                  </a:extLst>
                </a:gridCol>
              </a:tblGrid>
              <a:tr h="502636">
                <a:tc>
                  <a:txBody>
                    <a:bodyPr/>
                    <a:lstStyle/>
                    <a:p>
                      <a:pPr algn="l" fontAlgn="b"/>
                      <a:r>
                        <a:rPr lang="en-GB" sz="1500" b="0" i="0" u="none" strike="noStrike" err="1">
                          <a:solidFill>
                            <a:srgbClr val="000000"/>
                          </a:solidFill>
                          <a:effectLst/>
                          <a:latin typeface="Century Gothic" panose="020B0502020202020204" pitchFamily="34" charset="0"/>
                        </a:rPr>
                        <a:t>crear</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to create | creating</a:t>
                      </a:r>
                    </a:p>
                  </a:txBody>
                  <a:tcPr marL="90000" marR="90000" marT="46800" marB="46800" anchor="ctr"/>
                </a:tc>
                <a:extLst>
                  <a:ext uri="{0D108BD9-81ED-4DB2-BD59-A6C34878D82A}">
                    <a16:rowId xmlns:a16="http://schemas.microsoft.com/office/drawing/2014/main" val="10000"/>
                  </a:ext>
                </a:extLst>
              </a:tr>
              <a:tr h="502636">
                <a:tc>
                  <a:txBody>
                    <a:bodyPr/>
                    <a:lstStyle/>
                    <a:p>
                      <a:pPr algn="l" fontAlgn="b"/>
                      <a:r>
                        <a:rPr lang="en-GB" sz="1500" b="0" i="0" u="none" strike="noStrike" err="1">
                          <a:solidFill>
                            <a:srgbClr val="000000"/>
                          </a:solidFill>
                          <a:effectLst/>
                          <a:latin typeface="Century Gothic" panose="020B0502020202020204" pitchFamily="34" charset="0"/>
                        </a:rPr>
                        <a:t>publicar</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to publish | to post</a:t>
                      </a:r>
                    </a:p>
                  </a:txBody>
                  <a:tcPr marL="90000" marR="90000" marT="46800" marB="46800" anchor="ctr"/>
                </a:tc>
                <a:extLst>
                  <a:ext uri="{0D108BD9-81ED-4DB2-BD59-A6C34878D82A}">
                    <a16:rowId xmlns:a16="http://schemas.microsoft.com/office/drawing/2014/main" val="10001"/>
                  </a:ext>
                </a:extLst>
              </a:tr>
              <a:tr h="335228">
                <a:tc>
                  <a:txBody>
                    <a:bodyPr/>
                    <a:lstStyle/>
                    <a:p>
                      <a:pPr algn="l" fontAlgn="b"/>
                      <a:r>
                        <a:rPr lang="en-GB" sz="1500" b="0" i="0" u="none" strike="noStrike" err="1">
                          <a:solidFill>
                            <a:srgbClr val="000000"/>
                          </a:solidFill>
                          <a:effectLst/>
                          <a:latin typeface="Century Gothic" panose="020B0502020202020204" pitchFamily="34" charset="0"/>
                        </a:rPr>
                        <a:t>dejar</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to leave| leaving</a:t>
                      </a:r>
                    </a:p>
                  </a:txBody>
                  <a:tcPr marL="90000" marR="90000" marT="46800" marB="46800" anchor="ctr"/>
                </a:tc>
                <a:extLst>
                  <a:ext uri="{0D108BD9-81ED-4DB2-BD59-A6C34878D82A}">
                    <a16:rowId xmlns:a16="http://schemas.microsoft.com/office/drawing/2014/main" val="10002"/>
                  </a:ext>
                </a:extLst>
              </a:tr>
              <a:tr h="335228">
                <a:tc>
                  <a:txBody>
                    <a:bodyPr/>
                    <a:lstStyle/>
                    <a:p>
                      <a:pPr algn="l" fontAlgn="b"/>
                      <a:r>
                        <a:rPr lang="en-GB" sz="1500" b="0" i="0" u="none" strike="noStrike" err="1">
                          <a:solidFill>
                            <a:srgbClr val="000000"/>
                          </a:solidFill>
                          <a:effectLst/>
                          <a:latin typeface="Century Gothic" panose="020B0502020202020204" pitchFamily="34" charset="0"/>
                        </a:rPr>
                        <a:t>enviar</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to send| sending</a:t>
                      </a:r>
                    </a:p>
                  </a:txBody>
                  <a:tcPr marL="90000" marR="90000" marT="46800" marB="46800" anchor="ctr"/>
                </a:tc>
                <a:extLst>
                  <a:ext uri="{0D108BD9-81ED-4DB2-BD59-A6C34878D82A}">
                    <a16:rowId xmlns:a16="http://schemas.microsoft.com/office/drawing/2014/main" val="10003"/>
                  </a:ext>
                </a:extLst>
              </a:tr>
              <a:tr h="335228">
                <a:tc>
                  <a:txBody>
                    <a:bodyPr/>
                    <a:lstStyle/>
                    <a:p>
                      <a:pPr algn="l" fontAlgn="b"/>
                      <a:r>
                        <a:rPr lang="en-GB" sz="1500" b="0" i="0" u="none" strike="noStrike">
                          <a:solidFill>
                            <a:srgbClr val="000000"/>
                          </a:solidFill>
                          <a:effectLst/>
                          <a:latin typeface="Century Gothic" panose="020B0502020202020204" pitchFamily="34" charset="0"/>
                        </a:rPr>
                        <a:t>el </a:t>
                      </a:r>
                      <a:r>
                        <a:rPr lang="en-GB" sz="1500" b="0" i="0" u="none" strike="noStrike" err="1">
                          <a:solidFill>
                            <a:srgbClr val="000000"/>
                          </a:solidFill>
                          <a:effectLst/>
                          <a:latin typeface="Century Gothic" panose="020B0502020202020204" pitchFamily="34" charset="0"/>
                        </a:rPr>
                        <a:t>comentario</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comment</a:t>
                      </a:r>
                    </a:p>
                  </a:txBody>
                  <a:tcPr marL="90000" marR="90000" marT="46800" marB="46800" anchor="ctr"/>
                </a:tc>
                <a:extLst>
                  <a:ext uri="{0D108BD9-81ED-4DB2-BD59-A6C34878D82A}">
                    <a16:rowId xmlns:a16="http://schemas.microsoft.com/office/drawing/2014/main" val="10004"/>
                  </a:ext>
                </a:extLst>
              </a:tr>
              <a:tr h="335228">
                <a:tc>
                  <a:txBody>
                    <a:bodyPr/>
                    <a:lstStyle/>
                    <a:p>
                      <a:pPr algn="l" fontAlgn="b"/>
                      <a:r>
                        <a:rPr lang="en-GB" sz="1500" b="0" i="0" u="none" strike="noStrike">
                          <a:solidFill>
                            <a:srgbClr val="000000"/>
                          </a:solidFill>
                          <a:effectLst/>
                          <a:latin typeface="Century Gothic" panose="020B0502020202020204" pitchFamily="34" charset="0"/>
                        </a:rPr>
                        <a:t>la </a:t>
                      </a:r>
                      <a:r>
                        <a:rPr lang="en-GB" sz="1500" b="0" i="0" u="none" strike="noStrike" err="1">
                          <a:solidFill>
                            <a:srgbClr val="000000"/>
                          </a:solidFill>
                          <a:effectLst/>
                          <a:latin typeface="Century Gothic" panose="020B0502020202020204" pitchFamily="34" charset="0"/>
                        </a:rPr>
                        <a:t>foto</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photo</a:t>
                      </a:r>
                    </a:p>
                  </a:txBody>
                  <a:tcPr marL="90000" marR="90000" marT="46800" marB="46800" anchor="ctr"/>
                </a:tc>
                <a:extLst>
                  <a:ext uri="{0D108BD9-81ED-4DB2-BD59-A6C34878D82A}">
                    <a16:rowId xmlns:a16="http://schemas.microsoft.com/office/drawing/2014/main" val="10005"/>
                  </a:ext>
                </a:extLst>
              </a:tr>
              <a:tr h="335228">
                <a:tc>
                  <a:txBody>
                    <a:bodyPr/>
                    <a:lstStyle/>
                    <a:p>
                      <a:pPr algn="l" fontAlgn="b"/>
                      <a:r>
                        <a:rPr lang="en-GB" sz="1500" b="0" i="0" u="none" strike="noStrike">
                          <a:solidFill>
                            <a:srgbClr val="000000"/>
                          </a:solidFill>
                          <a:effectLst/>
                          <a:latin typeface="Century Gothic" panose="020B0502020202020204" pitchFamily="34" charset="0"/>
                        </a:rPr>
                        <a:t>la red</a:t>
                      </a: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network</a:t>
                      </a:r>
                    </a:p>
                  </a:txBody>
                  <a:tcPr marL="90000" marR="90000" marT="46800" marB="46800" anchor="ctr"/>
                </a:tc>
                <a:extLst>
                  <a:ext uri="{0D108BD9-81ED-4DB2-BD59-A6C34878D82A}">
                    <a16:rowId xmlns:a16="http://schemas.microsoft.com/office/drawing/2014/main" val="10006"/>
                  </a:ext>
                </a:extLst>
              </a:tr>
            </a:tbl>
          </a:graphicData>
        </a:graphic>
      </p:graphicFrame>
      <p:graphicFrame>
        <p:nvGraphicFramePr>
          <p:cNvPr id="20" name="Table 50">
            <a:extLst>
              <a:ext uri="{FF2B5EF4-FFF2-40B4-BE49-F238E27FC236}">
                <a16:creationId xmlns:a16="http://schemas.microsoft.com/office/drawing/2014/main" id="{FE26EC32-B7E8-3F40-888D-C605B3A73199}"/>
              </a:ext>
            </a:extLst>
          </p:cNvPr>
          <p:cNvGraphicFramePr>
            <a:graphicFrameLocks noGrp="1"/>
          </p:cNvGraphicFramePr>
          <p:nvPr>
            <p:extLst>
              <p:ext uri="{D42A27DB-BD31-4B8C-83A1-F6EECF244321}">
                <p14:modId xmlns:p14="http://schemas.microsoft.com/office/powerpoint/2010/main" val="254200779"/>
              </p:ext>
            </p:extLst>
          </p:nvPr>
        </p:nvGraphicFramePr>
        <p:xfrm>
          <a:off x="-81229" y="5838440"/>
          <a:ext cx="668422" cy="3199324"/>
        </p:xfrm>
        <a:graphic>
          <a:graphicData uri="http://schemas.openxmlformats.org/drawingml/2006/table">
            <a:tbl>
              <a:tblPr firstRow="1" bandRow="1">
                <a:tableStyleId>{5940675A-B579-460E-94D1-54222C63F5DA}</a:tableStyleId>
              </a:tblPr>
              <a:tblGrid>
                <a:gridCol w="668422">
                  <a:extLst>
                    <a:ext uri="{9D8B030D-6E8A-4147-A177-3AD203B41FA5}">
                      <a16:colId xmlns:a16="http://schemas.microsoft.com/office/drawing/2014/main" val="20000"/>
                    </a:ext>
                  </a:extLst>
                </a:gridCol>
              </a:tblGrid>
              <a:tr h="4611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2738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18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518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i="1">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err="1">
                          <a:latin typeface="Century Gothic" panose="020B0502020202020204" pitchFamily="34" charset="0"/>
                        </a:rPr>
                        <a:t>vb</a:t>
                      </a:r>
                      <a:endParaRPr lang="en-GB" sz="1400" i="1">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518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err="1">
                          <a:latin typeface="Century Gothic" panose="020B0502020202020204" pitchFamily="34" charset="0"/>
                        </a:rPr>
                        <a:t>nf</a:t>
                      </a:r>
                      <a:endParaRPr lang="en-GB" sz="1400" i="1">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71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i="1">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18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err="1">
                          <a:latin typeface="Century Gothic" panose="020B0502020202020204" pitchFamily="34" charset="0"/>
                        </a:rPr>
                        <a:t>nf</a:t>
                      </a:r>
                      <a:endParaRPr lang="en-GB" sz="1400" i="1">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graphicFrame>
        <p:nvGraphicFramePr>
          <p:cNvPr id="21" name="Table 66">
            <a:extLst>
              <a:ext uri="{FF2B5EF4-FFF2-40B4-BE49-F238E27FC236}">
                <a16:creationId xmlns:a16="http://schemas.microsoft.com/office/drawing/2014/main" id="{5468DBD3-D257-DB4D-9143-F9922909BA3E}"/>
              </a:ext>
            </a:extLst>
          </p:cNvPr>
          <p:cNvGraphicFramePr>
            <a:graphicFrameLocks noGrp="1"/>
          </p:cNvGraphicFramePr>
          <p:nvPr>
            <p:extLst>
              <p:ext uri="{D42A27DB-BD31-4B8C-83A1-F6EECF244321}">
                <p14:modId xmlns:p14="http://schemas.microsoft.com/office/powerpoint/2010/main" val="2000463628"/>
              </p:ext>
            </p:extLst>
          </p:nvPr>
        </p:nvGraphicFramePr>
        <p:xfrm>
          <a:off x="3460854" y="6212617"/>
          <a:ext cx="668422" cy="2529840"/>
        </p:xfrm>
        <a:graphic>
          <a:graphicData uri="http://schemas.openxmlformats.org/drawingml/2006/table">
            <a:tbl>
              <a:tblPr firstRow="1" bandRow="1">
                <a:tableStyleId>{5940675A-B579-460E-94D1-54222C63F5DA}</a:tableStyleId>
              </a:tblPr>
              <a:tblGrid>
                <a:gridCol w="668422">
                  <a:extLst>
                    <a:ext uri="{9D8B030D-6E8A-4147-A177-3AD203B41FA5}">
                      <a16:colId xmlns:a16="http://schemas.microsoft.com/office/drawing/2014/main" val="20000"/>
                    </a:ext>
                  </a:extLst>
                </a:gridCol>
              </a:tblGrid>
              <a:tr h="2251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211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err="1">
                          <a:latin typeface="Century Gothic" panose="020B0502020202020204" pitchFamily="34" charset="0"/>
                        </a:rPr>
                        <a:t>adj</a:t>
                      </a:r>
                      <a:r>
                        <a:rPr lang="en-GB" sz="1400" i="1">
                          <a:latin typeface="Century Gothic" panose="020B0502020202020204" pitchFamily="34" charset="0"/>
                        </a:rPr>
                        <a:t>, 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211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211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i="1">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211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i="1">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211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i="1">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211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i="1">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22" name="Rectangle 74">
            <a:extLst>
              <a:ext uri="{FF2B5EF4-FFF2-40B4-BE49-F238E27FC236}">
                <a16:creationId xmlns:a16="http://schemas.microsoft.com/office/drawing/2014/main" id="{AF873874-82B0-9D47-B586-7D4EFE4D9FAD}"/>
              </a:ext>
            </a:extLst>
          </p:cNvPr>
          <p:cNvSpPr/>
          <p:nvPr/>
        </p:nvSpPr>
        <p:spPr>
          <a:xfrm>
            <a:off x="112015" y="4442051"/>
            <a:ext cx="2968587" cy="338554"/>
          </a:xfrm>
          <a:prstGeom prst="rect">
            <a:avLst/>
          </a:prstGeom>
        </p:spPr>
        <p:txBody>
          <a:bodyPr wrap="square">
            <a:spAutoFit/>
          </a:bodyPr>
          <a:lstStyle/>
          <a:p>
            <a:pPr lvl="0">
              <a:defRPr/>
            </a:pPr>
            <a:r>
              <a:rPr lang="en-GB" sz="1600" err="1">
                <a:solidFill>
                  <a:srgbClr val="04070C"/>
                </a:solidFill>
                <a:latin typeface="Century Gothic" panose="020B0502020202020204" pitchFamily="34" charset="0"/>
              </a:rPr>
              <a:t>Estudio</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much</a:t>
            </a:r>
            <a:r>
              <a:rPr lang="en-GB" sz="1600" b="1" err="1">
                <a:solidFill>
                  <a:srgbClr val="04070C"/>
                </a:solidFill>
                <a:latin typeface="Century Gothic" panose="020B0502020202020204" pitchFamily="34" charset="0"/>
              </a:rPr>
              <a:t>as</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cos</a:t>
            </a:r>
            <a:r>
              <a:rPr lang="en-GB" sz="1600" b="1" err="1">
                <a:solidFill>
                  <a:srgbClr val="04070C"/>
                </a:solidFill>
                <a:latin typeface="Century Gothic" panose="020B0502020202020204" pitchFamily="34" charset="0"/>
              </a:rPr>
              <a:t>as</a:t>
            </a:r>
            <a:endParaRPr lang="en-GB" sz="1600" b="1">
              <a:solidFill>
                <a:srgbClr val="04070C"/>
              </a:solidFill>
              <a:latin typeface="Century Gothic" panose="020B0502020202020204" pitchFamily="34" charset="0"/>
            </a:endParaRPr>
          </a:p>
        </p:txBody>
      </p:sp>
      <p:sp>
        <p:nvSpPr>
          <p:cNvPr id="23" name="Rectangle 74">
            <a:extLst>
              <a:ext uri="{FF2B5EF4-FFF2-40B4-BE49-F238E27FC236}">
                <a16:creationId xmlns:a16="http://schemas.microsoft.com/office/drawing/2014/main" id="{C3741148-57F8-4A48-A674-7B4754F31510}"/>
              </a:ext>
            </a:extLst>
          </p:cNvPr>
          <p:cNvSpPr/>
          <p:nvPr/>
        </p:nvSpPr>
        <p:spPr>
          <a:xfrm>
            <a:off x="112014" y="5078786"/>
            <a:ext cx="2968587" cy="338554"/>
          </a:xfrm>
          <a:prstGeom prst="rect">
            <a:avLst/>
          </a:prstGeom>
        </p:spPr>
        <p:txBody>
          <a:bodyPr wrap="square">
            <a:spAutoFit/>
          </a:bodyPr>
          <a:lstStyle/>
          <a:p>
            <a:pPr lvl="0">
              <a:defRPr/>
            </a:pPr>
            <a:r>
              <a:rPr lang="en-GB" sz="1600" err="1">
                <a:solidFill>
                  <a:srgbClr val="04070C"/>
                </a:solidFill>
                <a:latin typeface="Century Gothic" panose="020B0502020202020204" pitchFamily="34" charset="0"/>
              </a:rPr>
              <a:t>Estudio</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poc</a:t>
            </a:r>
            <a:r>
              <a:rPr lang="en-GB" sz="1600" b="1" err="1">
                <a:solidFill>
                  <a:srgbClr val="04070C"/>
                </a:solidFill>
                <a:latin typeface="Century Gothic" panose="020B0502020202020204" pitchFamily="34" charset="0"/>
              </a:rPr>
              <a:t>a</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geografí</a:t>
            </a:r>
            <a:r>
              <a:rPr lang="en-GB" sz="1600" b="1" err="1">
                <a:solidFill>
                  <a:srgbClr val="04070C"/>
                </a:solidFill>
                <a:latin typeface="Century Gothic" panose="020B0502020202020204" pitchFamily="34" charset="0"/>
              </a:rPr>
              <a:t>a</a:t>
            </a:r>
            <a:endParaRPr lang="en-GB" sz="1600" b="1">
              <a:solidFill>
                <a:srgbClr val="04070C"/>
              </a:solidFill>
              <a:latin typeface="Century Gothic" panose="020B0502020202020204" pitchFamily="34" charset="0"/>
            </a:endParaRPr>
          </a:p>
        </p:txBody>
      </p:sp>
      <p:sp>
        <p:nvSpPr>
          <p:cNvPr id="24" name="Rectangle 74">
            <a:extLst>
              <a:ext uri="{FF2B5EF4-FFF2-40B4-BE49-F238E27FC236}">
                <a16:creationId xmlns:a16="http://schemas.microsoft.com/office/drawing/2014/main" id="{5064BB49-C3B8-1747-8457-65ED88D0945C}"/>
              </a:ext>
            </a:extLst>
          </p:cNvPr>
          <p:cNvSpPr/>
          <p:nvPr/>
        </p:nvSpPr>
        <p:spPr>
          <a:xfrm>
            <a:off x="112014" y="4746833"/>
            <a:ext cx="2968587" cy="338554"/>
          </a:xfrm>
          <a:prstGeom prst="rect">
            <a:avLst/>
          </a:prstGeom>
        </p:spPr>
        <p:txBody>
          <a:bodyPr wrap="square">
            <a:spAutoFit/>
          </a:bodyPr>
          <a:lstStyle/>
          <a:p>
            <a:pPr lvl="0">
              <a:defRPr/>
            </a:pPr>
            <a:r>
              <a:rPr lang="en-GB" sz="1600" i="1">
                <a:solidFill>
                  <a:srgbClr val="04070C"/>
                </a:solidFill>
                <a:latin typeface="Century Gothic" panose="020B0502020202020204" pitchFamily="34" charset="0"/>
              </a:rPr>
              <a:t>I study many things.</a:t>
            </a:r>
          </a:p>
        </p:txBody>
      </p:sp>
      <p:sp>
        <p:nvSpPr>
          <p:cNvPr id="25" name="Rectangle 74">
            <a:extLst>
              <a:ext uri="{FF2B5EF4-FFF2-40B4-BE49-F238E27FC236}">
                <a16:creationId xmlns:a16="http://schemas.microsoft.com/office/drawing/2014/main" id="{AC410983-A173-7642-9858-F838E06DF6A9}"/>
              </a:ext>
            </a:extLst>
          </p:cNvPr>
          <p:cNvSpPr/>
          <p:nvPr/>
        </p:nvSpPr>
        <p:spPr>
          <a:xfrm>
            <a:off x="126300" y="5362440"/>
            <a:ext cx="4416840" cy="338554"/>
          </a:xfrm>
          <a:prstGeom prst="rect">
            <a:avLst/>
          </a:prstGeom>
        </p:spPr>
        <p:txBody>
          <a:bodyPr wrap="square">
            <a:spAutoFit/>
          </a:bodyPr>
          <a:lstStyle/>
          <a:p>
            <a:pPr lvl="0">
              <a:defRPr/>
            </a:pPr>
            <a:r>
              <a:rPr lang="en-GB" sz="1600" i="1">
                <a:solidFill>
                  <a:srgbClr val="04070C"/>
                </a:solidFill>
                <a:latin typeface="Century Gothic" panose="020B0502020202020204" pitchFamily="34" charset="0"/>
              </a:rPr>
              <a:t>I study little (don’t study much) geography.</a:t>
            </a:r>
          </a:p>
        </p:txBody>
      </p:sp>
      <p:sp>
        <p:nvSpPr>
          <p:cNvPr id="26" name="Rectangle 35">
            <a:extLst>
              <a:ext uri="{FF2B5EF4-FFF2-40B4-BE49-F238E27FC236}">
                <a16:creationId xmlns:a16="http://schemas.microsoft.com/office/drawing/2014/main" id="{C07D4DF1-B88A-4545-AA6E-2D90F10B4668}"/>
              </a:ext>
            </a:extLst>
          </p:cNvPr>
          <p:cNvSpPr/>
          <p:nvPr/>
        </p:nvSpPr>
        <p:spPr>
          <a:xfrm>
            <a:off x="5013176" y="5508233"/>
            <a:ext cx="1656184" cy="43691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rgbClr val="000000"/>
                </a:solidFill>
                <a:latin typeface="Century Gothic" panose="020B0502020202020204" pitchFamily="34" charset="0"/>
              </a:rPr>
              <a:t>Vocabulario</a:t>
            </a:r>
            <a:endParaRPr lang="en-GB">
              <a:solidFill>
                <a:srgbClr val="000000"/>
              </a:solidFill>
              <a:latin typeface="Century Gothic" panose="020B0502020202020204" pitchFamily="34" charset="0"/>
            </a:endParaRPr>
          </a:p>
        </p:txBody>
      </p:sp>
      <p:sp>
        <p:nvSpPr>
          <p:cNvPr id="27" name="Slide Number Placeholder 1">
            <a:extLst>
              <a:ext uri="{FF2B5EF4-FFF2-40B4-BE49-F238E27FC236}">
                <a16:creationId xmlns:a16="http://schemas.microsoft.com/office/drawing/2014/main" id="{290CA98D-B4AB-D74A-9BFB-FA02892C7F8A}"/>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29</a:t>
            </a:r>
          </a:p>
        </p:txBody>
      </p:sp>
      <p:pic>
        <p:nvPicPr>
          <p:cNvPr id="28" name="Imagen 27">
            <a:extLst>
              <a:ext uri="{FF2B5EF4-FFF2-40B4-BE49-F238E27FC236}">
                <a16:creationId xmlns:a16="http://schemas.microsoft.com/office/drawing/2014/main" id="{013608AB-A72D-AB45-954C-44D0686A93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6271" y="7928992"/>
            <a:ext cx="1313089" cy="1050214"/>
          </a:xfrm>
          <a:prstGeom prst="rect">
            <a:avLst/>
          </a:prstGeom>
        </p:spPr>
      </p:pic>
      <p:sp>
        <p:nvSpPr>
          <p:cNvPr id="30" name="Rounded Rectangle 42">
            <a:extLst>
              <a:ext uri="{FF2B5EF4-FFF2-40B4-BE49-F238E27FC236}">
                <a16:creationId xmlns:a16="http://schemas.microsoft.com/office/drawing/2014/main" id="{5D193213-25CD-3F47-8EB0-C5DBAC62C1A1}"/>
              </a:ext>
            </a:extLst>
          </p:cNvPr>
          <p:cNvSpPr/>
          <p:nvPr/>
        </p:nvSpPr>
        <p:spPr>
          <a:xfrm>
            <a:off x="5696670" y="4321800"/>
            <a:ext cx="972690" cy="917610"/>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latin typeface="Century Gothic" panose="020B0502020202020204" pitchFamily="34" charset="0"/>
              </a:rPr>
              <a:t>Revisit vocab 1.2.5 &amp; 1.1.7</a:t>
            </a:r>
          </a:p>
        </p:txBody>
      </p:sp>
      <p:sp>
        <p:nvSpPr>
          <p:cNvPr id="31" name="Rounded Rectangular Callout 30"/>
          <p:cNvSpPr/>
          <p:nvPr/>
        </p:nvSpPr>
        <p:spPr>
          <a:xfrm>
            <a:off x="4081415" y="3055626"/>
            <a:ext cx="2556434" cy="601209"/>
          </a:xfrm>
          <a:prstGeom prst="wedgeRoundRectCallout">
            <a:avLst>
              <a:gd name="adj1" fmla="val -41265"/>
              <a:gd name="adj2" fmla="val -68105"/>
              <a:gd name="adj3" fmla="val 16667"/>
            </a:avLst>
          </a:prstGeom>
          <a:solidFill>
            <a:srgbClr val="FCF2CA"/>
          </a:solidFill>
          <a:ln w="28575" cap="flat" cmpd="sng" algn="ctr">
            <a:solidFill>
              <a:srgbClr val="EE6000"/>
            </a:solidFill>
            <a:prstDash val="solid"/>
            <a:miter lim="800000"/>
          </a:ln>
          <a:effectLst/>
        </p:spPr>
        <p:txBody>
          <a:bodyPr rtlCol="0" anchor="ctr"/>
          <a:lstStyle/>
          <a:p>
            <a:pPr lvl="0">
              <a:defRPr/>
            </a:pPr>
            <a:r>
              <a:rPr lang="en-GB" sz="1400">
                <a:solidFill>
                  <a:srgbClr val="04070C"/>
                </a:solidFill>
                <a:latin typeface="Century Gothic" panose="020B0502020202020204" pitchFamily="34" charset="0"/>
              </a:rPr>
              <a:t>Verbs ending in –</a:t>
            </a:r>
            <a:r>
              <a:rPr lang="en-GB" sz="1400" b="1">
                <a:solidFill>
                  <a:srgbClr val="04070C"/>
                </a:solidFill>
                <a:latin typeface="Century Gothic" panose="020B0502020202020204" pitchFamily="34" charset="0"/>
              </a:rPr>
              <a:t>ó</a:t>
            </a:r>
            <a:r>
              <a:rPr lang="en-GB" sz="1400">
                <a:solidFill>
                  <a:srgbClr val="04070C"/>
                </a:solidFill>
                <a:latin typeface="Century Gothic" panose="020B0502020202020204" pitchFamily="34" charset="0"/>
              </a:rPr>
              <a:t> have stress on the </a:t>
            </a:r>
            <a:r>
              <a:rPr lang="en-GB" sz="1400" b="1">
                <a:solidFill>
                  <a:srgbClr val="04070C"/>
                </a:solidFill>
                <a:latin typeface="Century Gothic" panose="020B0502020202020204" pitchFamily="34" charset="0"/>
              </a:rPr>
              <a:t>final syllable</a:t>
            </a:r>
            <a:r>
              <a:rPr lang="en-GB" sz="1400">
                <a:solidFill>
                  <a:srgbClr val="04070C"/>
                </a:solidFill>
                <a:latin typeface="Century Gothic" panose="020B0502020202020204" pitchFamily="34"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7189" y="4289358"/>
            <a:ext cx="1073082" cy="1073082"/>
          </a:xfrm>
          <a:prstGeom prst="rect">
            <a:avLst/>
          </a:prstGeom>
        </p:spPr>
      </p:pic>
      <p:sp>
        <p:nvSpPr>
          <p:cNvPr id="32" name="Rounded Rectangular Callout 31"/>
          <p:cNvSpPr/>
          <p:nvPr/>
        </p:nvSpPr>
        <p:spPr>
          <a:xfrm>
            <a:off x="3203059" y="8431881"/>
            <a:ext cx="2153212" cy="601209"/>
          </a:xfrm>
          <a:prstGeom prst="wedgeRoundRectCallout">
            <a:avLst>
              <a:gd name="adj1" fmla="val -61731"/>
              <a:gd name="adj2" fmla="val -27791"/>
              <a:gd name="adj3" fmla="val 16667"/>
            </a:avLst>
          </a:prstGeom>
          <a:solidFill>
            <a:srgbClr val="FCF2CA"/>
          </a:solidFill>
          <a:ln w="28575" cap="flat" cmpd="sng" algn="ctr">
            <a:solidFill>
              <a:srgbClr val="EE6000"/>
            </a:solidFill>
            <a:prstDash val="solid"/>
            <a:miter lim="800000"/>
          </a:ln>
          <a:effectLst/>
        </p:spPr>
        <p:txBody>
          <a:bodyPr rtlCol="0" anchor="ctr"/>
          <a:lstStyle/>
          <a:p>
            <a:pPr lvl="0">
              <a:defRPr/>
            </a:pPr>
            <a:r>
              <a:rPr lang="en-GB" sz="1400" b="1">
                <a:solidFill>
                  <a:srgbClr val="04070C"/>
                </a:solidFill>
                <a:latin typeface="Century Gothic" panose="020B0502020202020204" pitchFamily="34" charset="0"/>
              </a:rPr>
              <a:t>¡</a:t>
            </a:r>
            <a:r>
              <a:rPr lang="en-GB" sz="1400" b="1" err="1">
                <a:solidFill>
                  <a:srgbClr val="04070C"/>
                </a:solidFill>
                <a:latin typeface="Century Gothic" panose="020B0502020202020204" pitchFamily="34" charset="0"/>
              </a:rPr>
              <a:t>Atención</a:t>
            </a:r>
            <a:r>
              <a:rPr lang="en-GB" sz="1400" b="1">
                <a:solidFill>
                  <a:srgbClr val="04070C"/>
                </a:solidFill>
                <a:latin typeface="Century Gothic" panose="020B0502020202020204" pitchFamily="34" charset="0"/>
              </a:rPr>
              <a:t>! </a:t>
            </a:r>
            <a:r>
              <a:rPr lang="en-GB" sz="1400">
                <a:solidFill>
                  <a:srgbClr val="04070C"/>
                </a:solidFill>
                <a:latin typeface="Century Gothic" panose="020B0502020202020204" pitchFamily="34" charset="0"/>
              </a:rPr>
              <a:t>‘</a:t>
            </a:r>
            <a:r>
              <a:rPr lang="en-GB" sz="1400" err="1">
                <a:solidFill>
                  <a:srgbClr val="04070C"/>
                </a:solidFill>
                <a:latin typeface="Century Gothic" panose="020B0502020202020204" pitchFamily="34" charset="0"/>
              </a:rPr>
              <a:t>Foto</a:t>
            </a:r>
            <a:r>
              <a:rPr lang="en-GB" sz="1400">
                <a:solidFill>
                  <a:srgbClr val="04070C"/>
                </a:solidFill>
                <a:latin typeface="Century Gothic" panose="020B0502020202020204" pitchFamily="34" charset="0"/>
              </a:rPr>
              <a:t>’ ends in ‘o’ but is feminine!</a:t>
            </a:r>
          </a:p>
        </p:txBody>
      </p:sp>
      <p:sp>
        <p:nvSpPr>
          <p:cNvPr id="3" name="Title 2"/>
          <p:cNvSpPr>
            <a:spLocks noGrp="1"/>
          </p:cNvSpPr>
          <p:nvPr>
            <p:ph type="title"/>
          </p:nvPr>
        </p:nvSpPr>
        <p:spPr>
          <a:xfrm>
            <a:off x="-99585" y="107504"/>
            <a:ext cx="2515565" cy="465376"/>
          </a:xfrm>
        </p:spPr>
        <p:txBody>
          <a:bodyPr/>
          <a:lstStyle/>
          <a:p>
            <a:r>
              <a:rPr lang="en-GB" sz="2000" b="1">
                <a:solidFill>
                  <a:schemeClr val="bg1"/>
                </a:solidFill>
                <a:latin typeface="Century Gothic" panose="020B0502020202020204" pitchFamily="34" charset="0"/>
              </a:rPr>
              <a:t>T2.1</a:t>
            </a:r>
            <a:r>
              <a:rPr lang="en-GB" sz="2000" b="1" baseline="0">
                <a:solidFill>
                  <a:schemeClr val="bg1"/>
                </a:solidFill>
                <a:latin typeface="Century Gothic" panose="020B0502020202020204" pitchFamily="34" charset="0"/>
              </a:rPr>
              <a:t> Semana 1</a:t>
            </a:r>
            <a:endParaRPr lang="en-GB" sz="20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17148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C13E1C3-E5DC-5B48-84CC-82FE38B0B96B}"/>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5" name="Title 1">
            <a:extLst>
              <a:ext uri="{FF2B5EF4-FFF2-40B4-BE49-F238E27FC236}">
                <a16:creationId xmlns:a16="http://schemas.microsoft.com/office/drawing/2014/main" id="{C54A3444-69AC-8941-B5E6-F655A4241C71}"/>
              </a:ext>
            </a:extLst>
          </p:cNvPr>
          <p:cNvSpPr txBox="1">
            <a:spLocks/>
          </p:cNvSpPr>
          <p:nvPr/>
        </p:nvSpPr>
        <p:spPr bwMode="auto">
          <a:xfrm>
            <a:off x="172381" y="145319"/>
            <a:ext cx="2016224"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6" name="Rectangle 21">
            <a:extLst>
              <a:ext uri="{FF2B5EF4-FFF2-40B4-BE49-F238E27FC236}">
                <a16:creationId xmlns:a16="http://schemas.microsoft.com/office/drawing/2014/main" id="{DD95C5F8-9DA0-CA42-9920-B9BCF9572CD9}"/>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latin typeface="Century Gothic" panose="020B0502020202020204" pitchFamily="34" charset="0"/>
              </a:rPr>
              <a:t>Gramática</a:t>
            </a:r>
          </a:p>
        </p:txBody>
      </p:sp>
      <p:sp>
        <p:nvSpPr>
          <p:cNvPr id="11" name="Rectangle 6">
            <a:extLst>
              <a:ext uri="{FF2B5EF4-FFF2-40B4-BE49-F238E27FC236}">
                <a16:creationId xmlns:a16="http://schemas.microsoft.com/office/drawing/2014/main" id="{13EF191D-7D5E-A249-AB9C-B6A5D2E23AEC}"/>
              </a:ext>
            </a:extLst>
          </p:cNvPr>
          <p:cNvSpPr/>
          <p:nvPr/>
        </p:nvSpPr>
        <p:spPr>
          <a:xfrm>
            <a:off x="110447" y="4826346"/>
            <a:ext cx="5665333" cy="369332"/>
          </a:xfrm>
          <a:prstGeom prst="rect">
            <a:avLst/>
          </a:prstGeom>
        </p:spPr>
        <p:txBody>
          <a:bodyPr wrap="none">
            <a:spAutoFit/>
          </a:bodyPr>
          <a:lstStyle/>
          <a:p>
            <a:pPr lvl="0"/>
            <a:r>
              <a:rPr lang="en-GB" b="1">
                <a:solidFill>
                  <a:srgbClr val="000000"/>
                </a:solidFill>
                <a:latin typeface="Century Gothic" panose="020B0502020202020204" pitchFamily="34" charset="0"/>
              </a:rPr>
              <a:t>–er, –</a:t>
            </a:r>
            <a:r>
              <a:rPr lang="en-GB" b="1" err="1">
                <a:solidFill>
                  <a:srgbClr val="000000"/>
                </a:solidFill>
                <a:latin typeface="Century Gothic" panose="020B0502020202020204" pitchFamily="34" charset="0"/>
              </a:rPr>
              <a:t>ir</a:t>
            </a:r>
            <a:r>
              <a:rPr lang="en-GB" b="1">
                <a:solidFill>
                  <a:srgbClr val="000000"/>
                </a:solidFill>
                <a:latin typeface="Century Gothic" panose="020B0502020202020204" pitchFamily="34" charset="0"/>
              </a:rPr>
              <a:t> verbs in 3</a:t>
            </a:r>
            <a:r>
              <a:rPr lang="en-GB" b="1" baseline="30000">
                <a:solidFill>
                  <a:srgbClr val="000000"/>
                </a:solidFill>
                <a:latin typeface="Century Gothic" panose="020B0502020202020204" pitchFamily="34" charset="0"/>
              </a:rPr>
              <a:t>rd</a:t>
            </a:r>
            <a:r>
              <a:rPr lang="en-GB" b="1">
                <a:solidFill>
                  <a:srgbClr val="000000"/>
                </a:solidFill>
                <a:latin typeface="Century Gothic" panose="020B0502020202020204" pitchFamily="34" charset="0"/>
              </a:rPr>
              <a:t> person singular </a:t>
            </a:r>
            <a:r>
              <a:rPr lang="en-GB" b="1" err="1">
                <a:solidFill>
                  <a:srgbClr val="000000"/>
                </a:solidFill>
                <a:latin typeface="Century Gothic" panose="020B0502020202020204" pitchFamily="34" charset="0"/>
              </a:rPr>
              <a:t>preterite</a:t>
            </a:r>
            <a:r>
              <a:rPr lang="en-GB" b="1">
                <a:solidFill>
                  <a:srgbClr val="000000"/>
                </a:solidFill>
                <a:latin typeface="Century Gothic" panose="020B0502020202020204" pitchFamily="34" charset="0"/>
              </a:rPr>
              <a:t> (-</a:t>
            </a:r>
            <a:r>
              <a:rPr lang="en-GB" b="1" err="1">
                <a:solidFill>
                  <a:srgbClr val="000000"/>
                </a:solidFill>
                <a:latin typeface="Century Gothic" panose="020B0502020202020204" pitchFamily="34" charset="0"/>
              </a:rPr>
              <a:t>ió</a:t>
            </a:r>
            <a:r>
              <a:rPr lang="en-GB" b="1">
                <a:solidFill>
                  <a:srgbClr val="000000"/>
                </a:solidFill>
                <a:latin typeface="Century Gothic" panose="020B0502020202020204" pitchFamily="34" charset="0"/>
              </a:rPr>
              <a:t>) </a:t>
            </a:r>
          </a:p>
        </p:txBody>
      </p:sp>
      <p:sp>
        <p:nvSpPr>
          <p:cNvPr id="12" name="TextBox 67">
            <a:extLst>
              <a:ext uri="{FF2B5EF4-FFF2-40B4-BE49-F238E27FC236}">
                <a16:creationId xmlns:a16="http://schemas.microsoft.com/office/drawing/2014/main" id="{D4EF36BE-4F50-AD43-9395-0F6E3F8AE3E6}"/>
              </a:ext>
            </a:extLst>
          </p:cNvPr>
          <p:cNvSpPr txBox="1"/>
          <p:nvPr/>
        </p:nvSpPr>
        <p:spPr>
          <a:xfrm>
            <a:off x="116632" y="1029164"/>
            <a:ext cx="5832648"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550">
                <a:solidFill>
                  <a:srgbClr val="04070C"/>
                </a:solidFill>
                <a:latin typeface="Century Gothic" panose="020B0502020202020204" pitchFamily="34" charset="0"/>
              </a:rPr>
              <a:t>Use the verb ending </a:t>
            </a:r>
            <a:r>
              <a:rPr lang="en-GB" sz="1550" b="1">
                <a:solidFill>
                  <a:srgbClr val="04070C"/>
                </a:solidFill>
                <a:latin typeface="Century Gothic" panose="020B0502020202020204" pitchFamily="34" charset="0"/>
              </a:rPr>
              <a:t>–e</a:t>
            </a:r>
            <a:r>
              <a:rPr lang="en-GB" sz="1550">
                <a:solidFill>
                  <a:srgbClr val="04070C"/>
                </a:solidFill>
                <a:latin typeface="Century Gothic" panose="020B0502020202020204" pitchFamily="34" charset="0"/>
              </a:rPr>
              <a:t> to mean ‘</a:t>
            </a:r>
            <a:r>
              <a:rPr lang="en-GB" sz="1550" b="1">
                <a:solidFill>
                  <a:srgbClr val="04070C"/>
                </a:solidFill>
                <a:latin typeface="Century Gothic" panose="020B0502020202020204" pitchFamily="34" charset="0"/>
              </a:rPr>
              <a:t>s/he</a:t>
            </a:r>
            <a:r>
              <a:rPr lang="en-GB" sz="1550">
                <a:solidFill>
                  <a:srgbClr val="04070C"/>
                </a:solidFill>
                <a:latin typeface="Century Gothic" panose="020B0502020202020204" pitchFamily="34" charset="0"/>
              </a:rPr>
              <a:t>’ or ‘</a:t>
            </a:r>
            <a:r>
              <a:rPr lang="en-GB" sz="1550" b="1">
                <a:solidFill>
                  <a:srgbClr val="04070C"/>
                </a:solidFill>
                <a:latin typeface="Century Gothic" panose="020B0502020202020204" pitchFamily="34" charset="0"/>
              </a:rPr>
              <a:t>it</a:t>
            </a:r>
            <a:r>
              <a:rPr lang="en-GB" sz="1550">
                <a:solidFill>
                  <a:srgbClr val="04070C"/>
                </a:solidFill>
                <a:latin typeface="Century Gothic" panose="020B0502020202020204" pitchFamily="34" charset="0"/>
              </a:rPr>
              <a:t>’ in the present. </a:t>
            </a:r>
          </a:p>
        </p:txBody>
      </p:sp>
      <p:sp>
        <p:nvSpPr>
          <p:cNvPr id="13" name="TextBox 68">
            <a:extLst>
              <a:ext uri="{FF2B5EF4-FFF2-40B4-BE49-F238E27FC236}">
                <a16:creationId xmlns:a16="http://schemas.microsoft.com/office/drawing/2014/main" id="{AF36A880-A23D-7F48-90F5-06CC00B7500F}"/>
              </a:ext>
            </a:extLst>
          </p:cNvPr>
          <p:cNvSpPr txBox="1"/>
          <p:nvPr/>
        </p:nvSpPr>
        <p:spPr>
          <a:xfrm>
            <a:off x="118542" y="5185499"/>
            <a:ext cx="6625178" cy="569387"/>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550">
                <a:solidFill>
                  <a:srgbClr val="04070C"/>
                </a:solidFill>
                <a:latin typeface="Century Gothic" panose="020B0502020202020204" pitchFamily="34" charset="0"/>
              </a:rPr>
              <a:t>Use the verb ending </a:t>
            </a:r>
            <a:r>
              <a:rPr lang="en-GB" sz="1550" b="1">
                <a:solidFill>
                  <a:srgbClr val="04070C"/>
                </a:solidFill>
                <a:latin typeface="Century Gothic" panose="020B0502020202020204" pitchFamily="34" charset="0"/>
              </a:rPr>
              <a:t>–</a:t>
            </a:r>
            <a:r>
              <a:rPr lang="en-GB" sz="1550" b="1" err="1">
                <a:solidFill>
                  <a:srgbClr val="04070C"/>
                </a:solidFill>
                <a:latin typeface="Century Gothic" panose="020B0502020202020204" pitchFamily="34" charset="0"/>
              </a:rPr>
              <a:t>ió</a:t>
            </a:r>
            <a:r>
              <a:rPr lang="en-GB" sz="1550">
                <a:solidFill>
                  <a:srgbClr val="04070C"/>
                </a:solidFill>
                <a:latin typeface="Century Gothic" panose="020B0502020202020204" pitchFamily="34" charset="0"/>
              </a:rPr>
              <a:t> to mean ‘</a:t>
            </a:r>
            <a:r>
              <a:rPr lang="en-GB" sz="1550" b="1">
                <a:solidFill>
                  <a:srgbClr val="04070C"/>
                </a:solidFill>
                <a:latin typeface="Century Gothic" panose="020B0502020202020204" pitchFamily="34" charset="0"/>
              </a:rPr>
              <a:t>s/he</a:t>
            </a:r>
            <a:r>
              <a:rPr lang="en-GB" sz="1550">
                <a:solidFill>
                  <a:srgbClr val="04070C"/>
                </a:solidFill>
                <a:latin typeface="Century Gothic" panose="020B0502020202020204" pitchFamily="34" charset="0"/>
              </a:rPr>
              <a:t>’ or ‘</a:t>
            </a:r>
            <a:r>
              <a:rPr lang="en-GB" sz="1550" b="1">
                <a:solidFill>
                  <a:srgbClr val="04070C"/>
                </a:solidFill>
                <a:latin typeface="Century Gothic" panose="020B0502020202020204" pitchFamily="34" charset="0"/>
              </a:rPr>
              <a:t>it</a:t>
            </a:r>
            <a:r>
              <a:rPr lang="en-GB" sz="1550">
                <a:solidFill>
                  <a:srgbClr val="04070C"/>
                </a:solidFill>
                <a:latin typeface="Century Gothic" panose="020B0502020202020204" pitchFamily="34" charset="0"/>
              </a:rPr>
              <a:t>’ for completed past events.</a:t>
            </a:r>
          </a:p>
        </p:txBody>
      </p:sp>
      <p:sp>
        <p:nvSpPr>
          <p:cNvPr id="14" name="TextBox 69">
            <a:extLst>
              <a:ext uri="{FF2B5EF4-FFF2-40B4-BE49-F238E27FC236}">
                <a16:creationId xmlns:a16="http://schemas.microsoft.com/office/drawing/2014/main" id="{6D143518-73A8-874C-8A6B-E8D191A9ACF2}"/>
              </a:ext>
            </a:extLst>
          </p:cNvPr>
          <p:cNvSpPr txBox="1"/>
          <p:nvPr/>
        </p:nvSpPr>
        <p:spPr>
          <a:xfrm>
            <a:off x="108297" y="6044010"/>
            <a:ext cx="5732350"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S/he got to know the culture of the country.</a:t>
            </a:r>
          </a:p>
        </p:txBody>
      </p:sp>
      <p:sp>
        <p:nvSpPr>
          <p:cNvPr id="15" name="TextBox 70">
            <a:extLst>
              <a:ext uri="{FF2B5EF4-FFF2-40B4-BE49-F238E27FC236}">
                <a16:creationId xmlns:a16="http://schemas.microsoft.com/office/drawing/2014/main" id="{F629620A-5F71-1143-AF3B-B04A6F8E87A0}"/>
              </a:ext>
            </a:extLst>
          </p:cNvPr>
          <p:cNvSpPr txBox="1"/>
          <p:nvPr/>
        </p:nvSpPr>
        <p:spPr>
          <a:xfrm>
            <a:off x="99400" y="5759189"/>
            <a:ext cx="5732350" cy="338554"/>
          </a:xfrm>
          <a:prstGeom prst="rect">
            <a:avLst/>
          </a:prstGeom>
          <a:noFill/>
        </p:spPr>
        <p:txBody>
          <a:bodyPr wrap="square" rtlCol="0">
            <a:spAutoFit/>
          </a:bodyPr>
          <a:lstStyle/>
          <a:p>
            <a:r>
              <a:rPr lang="en-GB" sz="1600">
                <a:solidFill>
                  <a:srgbClr val="04070C"/>
                </a:solidFill>
                <a:latin typeface="Century Gothic" panose="020B0502020202020204" pitchFamily="34" charset="0"/>
              </a:rPr>
              <a:t>Conoc</a:t>
            </a:r>
            <a:r>
              <a:rPr lang="en-GB" sz="1600" b="1">
                <a:solidFill>
                  <a:srgbClr val="04070C"/>
                </a:solidFill>
                <a:latin typeface="Century Gothic" panose="020B0502020202020204" pitchFamily="34" charset="0"/>
              </a:rPr>
              <a:t>ió</a:t>
            </a:r>
            <a:r>
              <a:rPr lang="en-GB" sz="1600">
                <a:solidFill>
                  <a:srgbClr val="04070C"/>
                </a:solidFill>
                <a:latin typeface="Century Gothic" panose="020B0502020202020204" pitchFamily="34" charset="0"/>
              </a:rPr>
              <a:t> la </a:t>
            </a:r>
            <a:r>
              <a:rPr lang="en-GB" sz="1600" err="1">
                <a:solidFill>
                  <a:srgbClr val="04070C"/>
                </a:solidFill>
                <a:latin typeface="Century Gothic" panose="020B0502020202020204" pitchFamily="34" charset="0"/>
              </a:rPr>
              <a:t>cultura</a:t>
            </a:r>
            <a:r>
              <a:rPr lang="en-GB" sz="1600">
                <a:solidFill>
                  <a:srgbClr val="04070C"/>
                </a:solidFill>
                <a:latin typeface="Century Gothic" panose="020B0502020202020204" pitchFamily="34" charset="0"/>
              </a:rPr>
              <a:t> del país.</a:t>
            </a:r>
          </a:p>
        </p:txBody>
      </p:sp>
      <p:sp>
        <p:nvSpPr>
          <p:cNvPr id="16" name="TextBox 71">
            <a:extLst>
              <a:ext uri="{FF2B5EF4-FFF2-40B4-BE49-F238E27FC236}">
                <a16:creationId xmlns:a16="http://schemas.microsoft.com/office/drawing/2014/main" id="{B461F96A-5D12-7A48-85D0-C2DF7760B96E}"/>
              </a:ext>
            </a:extLst>
          </p:cNvPr>
          <p:cNvSpPr txBox="1"/>
          <p:nvPr/>
        </p:nvSpPr>
        <p:spPr>
          <a:xfrm>
            <a:off x="95078" y="1424485"/>
            <a:ext cx="5732350" cy="338554"/>
          </a:xfrm>
          <a:prstGeom prst="rect">
            <a:avLst/>
          </a:prstGeom>
          <a:noFill/>
        </p:spPr>
        <p:txBody>
          <a:bodyPr wrap="square" rtlCol="0">
            <a:spAutoFit/>
          </a:bodyPr>
          <a:lstStyle/>
          <a:p>
            <a:r>
              <a:rPr lang="en-GB" sz="1600">
                <a:solidFill>
                  <a:srgbClr val="04070C"/>
                </a:solidFill>
                <a:latin typeface="Century Gothic" panose="020B0502020202020204" pitchFamily="34" charset="0"/>
              </a:rPr>
              <a:t>Ofrec</a:t>
            </a:r>
            <a:r>
              <a:rPr lang="en-GB" sz="1600" b="1">
                <a:solidFill>
                  <a:srgbClr val="04070C"/>
                </a:solidFill>
                <a:latin typeface="Century Gothic" panose="020B0502020202020204" pitchFamily="34" charset="0"/>
              </a:rPr>
              <a:t>e</a:t>
            </a:r>
            <a:r>
              <a:rPr lang="en-GB" sz="1600">
                <a:solidFill>
                  <a:srgbClr val="04070C"/>
                </a:solidFill>
                <a:latin typeface="Century Gothic" panose="020B0502020202020204" pitchFamily="34" charset="0"/>
              </a:rPr>
              <a:t> regalos a los amigos. </a:t>
            </a:r>
          </a:p>
        </p:txBody>
      </p:sp>
      <p:sp>
        <p:nvSpPr>
          <p:cNvPr id="17" name="TextBox 72">
            <a:extLst>
              <a:ext uri="{FF2B5EF4-FFF2-40B4-BE49-F238E27FC236}">
                <a16:creationId xmlns:a16="http://schemas.microsoft.com/office/drawing/2014/main" id="{2E2AB7D2-1E5B-0843-8EED-D5C3503D3C6F}"/>
              </a:ext>
            </a:extLst>
          </p:cNvPr>
          <p:cNvSpPr txBox="1"/>
          <p:nvPr/>
        </p:nvSpPr>
        <p:spPr>
          <a:xfrm>
            <a:off x="116632" y="1730072"/>
            <a:ext cx="4270557"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S/he offers OR is offering gifts to friends.</a:t>
            </a:r>
          </a:p>
        </p:txBody>
      </p:sp>
      <p:sp>
        <p:nvSpPr>
          <p:cNvPr id="18" name="Rectangle 6">
            <a:extLst>
              <a:ext uri="{FF2B5EF4-FFF2-40B4-BE49-F238E27FC236}">
                <a16:creationId xmlns:a16="http://schemas.microsoft.com/office/drawing/2014/main" id="{486E1B67-AF6E-5246-9C7A-2B2C717C4154}"/>
              </a:ext>
            </a:extLst>
          </p:cNvPr>
          <p:cNvSpPr/>
          <p:nvPr/>
        </p:nvSpPr>
        <p:spPr>
          <a:xfrm>
            <a:off x="116632" y="647932"/>
            <a:ext cx="6582251" cy="369332"/>
          </a:xfrm>
          <a:prstGeom prst="rect">
            <a:avLst/>
          </a:prstGeom>
        </p:spPr>
        <p:txBody>
          <a:bodyPr wrap="none">
            <a:spAutoFit/>
          </a:bodyPr>
          <a:lstStyle/>
          <a:p>
            <a:pPr lvl="0"/>
            <a:r>
              <a:rPr lang="en-GB" b="1">
                <a:solidFill>
                  <a:srgbClr val="000000"/>
                </a:solidFill>
                <a:latin typeface="Century Gothic" panose="020B0502020202020204" pitchFamily="34" charset="0"/>
              </a:rPr>
              <a:t>–er, –</a:t>
            </a:r>
            <a:r>
              <a:rPr lang="en-GB" b="1" err="1">
                <a:solidFill>
                  <a:srgbClr val="000000"/>
                </a:solidFill>
                <a:latin typeface="Century Gothic" panose="020B0502020202020204" pitchFamily="34" charset="0"/>
              </a:rPr>
              <a:t>ir</a:t>
            </a:r>
            <a:r>
              <a:rPr lang="en-GB" b="1">
                <a:solidFill>
                  <a:srgbClr val="000000"/>
                </a:solidFill>
                <a:latin typeface="Century Gothic" panose="020B0502020202020204" pitchFamily="34" charset="0"/>
              </a:rPr>
              <a:t> verbs in 3</a:t>
            </a:r>
            <a:r>
              <a:rPr lang="en-GB" b="1" baseline="30000">
                <a:solidFill>
                  <a:srgbClr val="000000"/>
                </a:solidFill>
                <a:latin typeface="Century Gothic" panose="020B0502020202020204" pitchFamily="34" charset="0"/>
              </a:rPr>
              <a:t>rd</a:t>
            </a:r>
            <a:r>
              <a:rPr lang="en-GB" b="1">
                <a:solidFill>
                  <a:srgbClr val="000000"/>
                </a:solidFill>
                <a:latin typeface="Century Gothic" panose="020B0502020202020204" pitchFamily="34" charset="0"/>
              </a:rPr>
              <a:t> person singular present (-e) [revisited]</a:t>
            </a:r>
          </a:p>
        </p:txBody>
      </p:sp>
      <p:sp>
        <p:nvSpPr>
          <p:cNvPr id="20" name="Rectangle 6">
            <a:extLst>
              <a:ext uri="{FF2B5EF4-FFF2-40B4-BE49-F238E27FC236}">
                <a16:creationId xmlns:a16="http://schemas.microsoft.com/office/drawing/2014/main" id="{4DC0BAD7-AB05-D448-8074-1B92914031BA}"/>
              </a:ext>
            </a:extLst>
          </p:cNvPr>
          <p:cNvSpPr/>
          <p:nvPr/>
        </p:nvSpPr>
        <p:spPr>
          <a:xfrm>
            <a:off x="116632" y="2068664"/>
            <a:ext cx="6486071" cy="369332"/>
          </a:xfrm>
          <a:prstGeom prst="rect">
            <a:avLst/>
          </a:prstGeom>
        </p:spPr>
        <p:txBody>
          <a:bodyPr wrap="none">
            <a:spAutoFit/>
          </a:bodyPr>
          <a:lstStyle/>
          <a:p>
            <a:pPr lvl="0"/>
            <a:r>
              <a:rPr lang="en-GB" b="1">
                <a:solidFill>
                  <a:srgbClr val="000000"/>
                </a:solidFill>
                <a:latin typeface="Century Gothic" panose="020B0502020202020204" pitchFamily="34" charset="0"/>
              </a:rPr>
              <a:t>–er, –</a:t>
            </a:r>
            <a:r>
              <a:rPr lang="en-GB" b="1" err="1">
                <a:solidFill>
                  <a:srgbClr val="000000"/>
                </a:solidFill>
                <a:latin typeface="Century Gothic" panose="020B0502020202020204" pitchFamily="34" charset="0"/>
              </a:rPr>
              <a:t>ir</a:t>
            </a:r>
            <a:r>
              <a:rPr lang="en-GB" b="1">
                <a:solidFill>
                  <a:srgbClr val="000000"/>
                </a:solidFill>
                <a:latin typeface="Century Gothic" panose="020B0502020202020204" pitchFamily="34" charset="0"/>
              </a:rPr>
              <a:t> verbs in 1</a:t>
            </a:r>
            <a:r>
              <a:rPr lang="en-GB" b="1" baseline="30000">
                <a:solidFill>
                  <a:srgbClr val="000000"/>
                </a:solidFill>
                <a:latin typeface="Century Gothic" panose="020B0502020202020204" pitchFamily="34" charset="0"/>
              </a:rPr>
              <a:t>st</a:t>
            </a:r>
            <a:r>
              <a:rPr lang="en-GB" b="1">
                <a:solidFill>
                  <a:srgbClr val="000000"/>
                </a:solidFill>
                <a:latin typeface="Century Gothic" panose="020B0502020202020204" pitchFamily="34" charset="0"/>
              </a:rPr>
              <a:t> person singular </a:t>
            </a:r>
            <a:r>
              <a:rPr lang="en-GB" b="1" err="1">
                <a:solidFill>
                  <a:srgbClr val="000000"/>
                </a:solidFill>
                <a:latin typeface="Century Gothic" panose="020B0502020202020204" pitchFamily="34" charset="0"/>
              </a:rPr>
              <a:t>preterite</a:t>
            </a:r>
            <a:r>
              <a:rPr lang="en-GB" b="1">
                <a:solidFill>
                  <a:srgbClr val="000000"/>
                </a:solidFill>
                <a:latin typeface="Century Gothic" panose="020B0502020202020204" pitchFamily="34" charset="0"/>
              </a:rPr>
              <a:t> (-</a:t>
            </a:r>
            <a:r>
              <a:rPr lang="en-GB" b="1" err="1">
                <a:solidFill>
                  <a:srgbClr val="000000"/>
                </a:solidFill>
                <a:latin typeface="Century Gothic" panose="020B0502020202020204" pitchFamily="34" charset="0"/>
              </a:rPr>
              <a:t>í</a:t>
            </a:r>
            <a:r>
              <a:rPr lang="en-GB" b="1">
                <a:solidFill>
                  <a:srgbClr val="000000"/>
                </a:solidFill>
                <a:latin typeface="Century Gothic" panose="020B0502020202020204" pitchFamily="34" charset="0"/>
              </a:rPr>
              <a:t>) [revisited] </a:t>
            </a:r>
          </a:p>
        </p:txBody>
      </p:sp>
      <p:sp>
        <p:nvSpPr>
          <p:cNvPr id="21" name="TextBox 68">
            <a:extLst>
              <a:ext uri="{FF2B5EF4-FFF2-40B4-BE49-F238E27FC236}">
                <a16:creationId xmlns:a16="http://schemas.microsoft.com/office/drawing/2014/main" id="{35836E4C-46CD-BE46-B0CB-FA378726A405}"/>
              </a:ext>
            </a:extLst>
          </p:cNvPr>
          <p:cNvSpPr txBox="1"/>
          <p:nvPr/>
        </p:nvSpPr>
        <p:spPr>
          <a:xfrm>
            <a:off x="116631" y="2427295"/>
            <a:ext cx="6210192"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550">
                <a:solidFill>
                  <a:srgbClr val="04070C"/>
                </a:solidFill>
                <a:latin typeface="Century Gothic" panose="020B0502020202020204" pitchFamily="34" charset="0"/>
              </a:rPr>
              <a:t>Use the verb ending </a:t>
            </a:r>
            <a:r>
              <a:rPr lang="en-GB" sz="1550" b="1">
                <a:solidFill>
                  <a:srgbClr val="04070C"/>
                </a:solidFill>
                <a:latin typeface="Century Gothic" panose="020B0502020202020204" pitchFamily="34" charset="0"/>
              </a:rPr>
              <a:t>–í</a:t>
            </a:r>
            <a:r>
              <a:rPr lang="en-GB" sz="1550">
                <a:solidFill>
                  <a:srgbClr val="04070C"/>
                </a:solidFill>
                <a:latin typeface="Century Gothic" panose="020B0502020202020204" pitchFamily="34" charset="0"/>
              </a:rPr>
              <a:t> to mean ‘</a:t>
            </a:r>
            <a:r>
              <a:rPr lang="en-GB" sz="1550" b="1">
                <a:solidFill>
                  <a:srgbClr val="04070C"/>
                </a:solidFill>
                <a:latin typeface="Century Gothic" panose="020B0502020202020204" pitchFamily="34" charset="0"/>
              </a:rPr>
              <a:t>I</a:t>
            </a:r>
            <a:r>
              <a:rPr lang="en-GB" sz="1550">
                <a:solidFill>
                  <a:srgbClr val="04070C"/>
                </a:solidFill>
                <a:latin typeface="Century Gothic" panose="020B0502020202020204" pitchFamily="34" charset="0"/>
              </a:rPr>
              <a:t>’ for completed past events.</a:t>
            </a:r>
          </a:p>
        </p:txBody>
      </p:sp>
      <p:sp>
        <p:nvSpPr>
          <p:cNvPr id="22" name="TextBox 69">
            <a:extLst>
              <a:ext uri="{FF2B5EF4-FFF2-40B4-BE49-F238E27FC236}">
                <a16:creationId xmlns:a16="http://schemas.microsoft.com/office/drawing/2014/main" id="{AB2A7BCE-B5B8-E44E-B7E2-ACA7BCE5EC06}"/>
              </a:ext>
            </a:extLst>
          </p:cNvPr>
          <p:cNvSpPr txBox="1"/>
          <p:nvPr/>
        </p:nvSpPr>
        <p:spPr>
          <a:xfrm>
            <a:off x="110447" y="3117530"/>
            <a:ext cx="5732350"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I suffered an accident.</a:t>
            </a:r>
          </a:p>
        </p:txBody>
      </p:sp>
      <p:sp>
        <p:nvSpPr>
          <p:cNvPr id="23" name="TextBox 70">
            <a:extLst>
              <a:ext uri="{FF2B5EF4-FFF2-40B4-BE49-F238E27FC236}">
                <a16:creationId xmlns:a16="http://schemas.microsoft.com/office/drawing/2014/main" id="{6745C1AA-2132-C340-8DE9-975CB6094306}"/>
              </a:ext>
            </a:extLst>
          </p:cNvPr>
          <p:cNvSpPr txBox="1"/>
          <p:nvPr/>
        </p:nvSpPr>
        <p:spPr>
          <a:xfrm>
            <a:off x="127792" y="2824701"/>
            <a:ext cx="5732350" cy="338554"/>
          </a:xfrm>
          <a:prstGeom prst="rect">
            <a:avLst/>
          </a:prstGeom>
          <a:noFill/>
        </p:spPr>
        <p:txBody>
          <a:bodyPr wrap="square" rtlCol="0">
            <a:spAutoFit/>
          </a:bodyPr>
          <a:lstStyle/>
          <a:p>
            <a:r>
              <a:rPr lang="en-GB" sz="1600" err="1">
                <a:solidFill>
                  <a:srgbClr val="04070C"/>
                </a:solidFill>
                <a:latin typeface="Century Gothic" panose="020B0502020202020204" pitchFamily="34" charset="0"/>
              </a:rPr>
              <a:t>Sufr</a:t>
            </a:r>
            <a:r>
              <a:rPr lang="en-GB" sz="1600" b="1" err="1">
                <a:solidFill>
                  <a:srgbClr val="04070C"/>
                </a:solidFill>
                <a:latin typeface="Century Gothic" panose="020B0502020202020204" pitchFamily="34" charset="0"/>
              </a:rPr>
              <a:t>í</a:t>
            </a:r>
            <a:r>
              <a:rPr lang="en-GB" sz="1600">
                <a:solidFill>
                  <a:srgbClr val="04070C"/>
                </a:solidFill>
                <a:latin typeface="Century Gothic" panose="020B0502020202020204" pitchFamily="34" charset="0"/>
              </a:rPr>
              <a:t> un </a:t>
            </a:r>
            <a:r>
              <a:rPr lang="en-GB" sz="1600" err="1">
                <a:solidFill>
                  <a:srgbClr val="04070C"/>
                </a:solidFill>
                <a:latin typeface="Century Gothic" panose="020B0502020202020204" pitchFamily="34" charset="0"/>
              </a:rPr>
              <a:t>accidente</a:t>
            </a:r>
            <a:r>
              <a:rPr lang="en-GB" sz="1600">
                <a:solidFill>
                  <a:srgbClr val="04070C"/>
                </a:solidFill>
                <a:latin typeface="Century Gothic" panose="020B0502020202020204" pitchFamily="34" charset="0"/>
              </a:rPr>
              <a:t>. </a:t>
            </a:r>
          </a:p>
        </p:txBody>
      </p:sp>
      <p:sp>
        <p:nvSpPr>
          <p:cNvPr id="24" name="Rectangle 6">
            <a:extLst>
              <a:ext uri="{FF2B5EF4-FFF2-40B4-BE49-F238E27FC236}">
                <a16:creationId xmlns:a16="http://schemas.microsoft.com/office/drawing/2014/main" id="{5E1D5330-4289-9F4B-83E3-FA0649C2D4C8}"/>
              </a:ext>
            </a:extLst>
          </p:cNvPr>
          <p:cNvSpPr/>
          <p:nvPr/>
        </p:nvSpPr>
        <p:spPr>
          <a:xfrm>
            <a:off x="110677" y="3489358"/>
            <a:ext cx="6979796" cy="369332"/>
          </a:xfrm>
          <a:prstGeom prst="rect">
            <a:avLst/>
          </a:prstGeom>
        </p:spPr>
        <p:txBody>
          <a:bodyPr wrap="none">
            <a:spAutoFit/>
          </a:bodyPr>
          <a:lstStyle/>
          <a:p>
            <a:pPr lvl="0"/>
            <a:r>
              <a:rPr lang="en-GB" b="1">
                <a:solidFill>
                  <a:srgbClr val="000000"/>
                </a:solidFill>
                <a:latin typeface="Century Gothic" panose="020B0502020202020204" pitchFamily="34" charset="0"/>
              </a:rPr>
              <a:t>–er, –</a:t>
            </a:r>
            <a:r>
              <a:rPr lang="en-GB" b="1" err="1">
                <a:solidFill>
                  <a:srgbClr val="000000"/>
                </a:solidFill>
                <a:latin typeface="Century Gothic" panose="020B0502020202020204" pitchFamily="34" charset="0"/>
              </a:rPr>
              <a:t>ir</a:t>
            </a:r>
            <a:r>
              <a:rPr lang="en-GB" b="1">
                <a:solidFill>
                  <a:srgbClr val="000000"/>
                </a:solidFill>
                <a:latin typeface="Century Gothic" panose="020B0502020202020204" pitchFamily="34" charset="0"/>
              </a:rPr>
              <a:t> verbs in 2</a:t>
            </a:r>
            <a:r>
              <a:rPr lang="en-GB" b="1" baseline="30000">
                <a:solidFill>
                  <a:srgbClr val="000000"/>
                </a:solidFill>
                <a:latin typeface="Century Gothic" panose="020B0502020202020204" pitchFamily="34" charset="0"/>
              </a:rPr>
              <a:t>nd</a:t>
            </a:r>
            <a:r>
              <a:rPr lang="en-GB" b="1">
                <a:solidFill>
                  <a:srgbClr val="000000"/>
                </a:solidFill>
                <a:latin typeface="Century Gothic" panose="020B0502020202020204" pitchFamily="34" charset="0"/>
              </a:rPr>
              <a:t> person singular </a:t>
            </a:r>
            <a:r>
              <a:rPr lang="en-GB" b="1" err="1">
                <a:solidFill>
                  <a:srgbClr val="000000"/>
                </a:solidFill>
                <a:latin typeface="Century Gothic" panose="020B0502020202020204" pitchFamily="34" charset="0"/>
              </a:rPr>
              <a:t>preterite</a:t>
            </a:r>
            <a:r>
              <a:rPr lang="en-GB" b="1">
                <a:solidFill>
                  <a:srgbClr val="000000"/>
                </a:solidFill>
                <a:latin typeface="Century Gothic" panose="020B0502020202020204" pitchFamily="34" charset="0"/>
              </a:rPr>
              <a:t> (-</a:t>
            </a:r>
            <a:r>
              <a:rPr lang="en-GB" b="1" err="1">
                <a:solidFill>
                  <a:srgbClr val="000000"/>
                </a:solidFill>
                <a:latin typeface="Century Gothic" panose="020B0502020202020204" pitchFamily="34" charset="0"/>
              </a:rPr>
              <a:t>iste</a:t>
            </a:r>
            <a:r>
              <a:rPr lang="en-GB" b="1">
                <a:solidFill>
                  <a:srgbClr val="000000"/>
                </a:solidFill>
                <a:latin typeface="Century Gothic" panose="020B0502020202020204" pitchFamily="34" charset="0"/>
              </a:rPr>
              <a:t>) [revisited] </a:t>
            </a:r>
          </a:p>
        </p:txBody>
      </p:sp>
      <p:sp>
        <p:nvSpPr>
          <p:cNvPr id="25" name="TextBox 68">
            <a:extLst>
              <a:ext uri="{FF2B5EF4-FFF2-40B4-BE49-F238E27FC236}">
                <a16:creationId xmlns:a16="http://schemas.microsoft.com/office/drawing/2014/main" id="{9331D5B0-50E9-F64C-BBA5-0D0993236948}"/>
              </a:ext>
            </a:extLst>
          </p:cNvPr>
          <p:cNvSpPr txBox="1"/>
          <p:nvPr/>
        </p:nvSpPr>
        <p:spPr>
          <a:xfrm>
            <a:off x="110677" y="3870590"/>
            <a:ext cx="6635194" cy="330860"/>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550">
                <a:solidFill>
                  <a:srgbClr val="04070C"/>
                </a:solidFill>
                <a:latin typeface="Century Gothic" panose="020B0502020202020204" pitchFamily="34" charset="0"/>
              </a:rPr>
              <a:t>Use the verb ending </a:t>
            </a:r>
            <a:r>
              <a:rPr lang="en-GB" sz="1550" b="1">
                <a:solidFill>
                  <a:srgbClr val="04070C"/>
                </a:solidFill>
                <a:latin typeface="Century Gothic" panose="020B0502020202020204" pitchFamily="34" charset="0"/>
              </a:rPr>
              <a:t>–</a:t>
            </a:r>
            <a:r>
              <a:rPr lang="en-GB" sz="1550" b="1" err="1">
                <a:solidFill>
                  <a:srgbClr val="04070C"/>
                </a:solidFill>
                <a:latin typeface="Century Gothic" panose="020B0502020202020204" pitchFamily="34" charset="0"/>
              </a:rPr>
              <a:t>iste</a:t>
            </a:r>
            <a:r>
              <a:rPr lang="en-GB" sz="1550">
                <a:solidFill>
                  <a:srgbClr val="04070C"/>
                </a:solidFill>
                <a:latin typeface="Century Gothic" panose="020B0502020202020204" pitchFamily="34" charset="0"/>
              </a:rPr>
              <a:t> to mean ‘</a:t>
            </a:r>
            <a:r>
              <a:rPr lang="en-GB" sz="1550" b="1">
                <a:solidFill>
                  <a:srgbClr val="04070C"/>
                </a:solidFill>
                <a:latin typeface="Century Gothic" panose="020B0502020202020204" pitchFamily="34" charset="0"/>
              </a:rPr>
              <a:t>you</a:t>
            </a:r>
            <a:r>
              <a:rPr lang="en-GB" sz="1550">
                <a:solidFill>
                  <a:srgbClr val="04070C"/>
                </a:solidFill>
                <a:latin typeface="Century Gothic" panose="020B0502020202020204" pitchFamily="34" charset="0"/>
              </a:rPr>
              <a:t>’ for completed past events.</a:t>
            </a:r>
          </a:p>
        </p:txBody>
      </p:sp>
      <p:sp>
        <p:nvSpPr>
          <p:cNvPr id="26" name="TextBox 69">
            <a:extLst>
              <a:ext uri="{FF2B5EF4-FFF2-40B4-BE49-F238E27FC236}">
                <a16:creationId xmlns:a16="http://schemas.microsoft.com/office/drawing/2014/main" id="{99CAE98A-FBCC-D547-B0BE-8CC6DF0B7F70}"/>
              </a:ext>
            </a:extLst>
          </p:cNvPr>
          <p:cNvSpPr txBox="1"/>
          <p:nvPr/>
        </p:nvSpPr>
        <p:spPr>
          <a:xfrm>
            <a:off x="106681" y="4528530"/>
            <a:ext cx="5732350"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You broke the camera.</a:t>
            </a:r>
          </a:p>
        </p:txBody>
      </p:sp>
      <p:sp>
        <p:nvSpPr>
          <p:cNvPr id="27" name="TextBox 70">
            <a:extLst>
              <a:ext uri="{FF2B5EF4-FFF2-40B4-BE49-F238E27FC236}">
                <a16:creationId xmlns:a16="http://schemas.microsoft.com/office/drawing/2014/main" id="{D8B93833-A8B4-1744-B2B1-6B5CA25E2352}"/>
              </a:ext>
            </a:extLst>
          </p:cNvPr>
          <p:cNvSpPr txBox="1"/>
          <p:nvPr/>
        </p:nvSpPr>
        <p:spPr>
          <a:xfrm>
            <a:off x="106681" y="4217995"/>
            <a:ext cx="5732350" cy="338554"/>
          </a:xfrm>
          <a:prstGeom prst="rect">
            <a:avLst/>
          </a:prstGeom>
          <a:noFill/>
        </p:spPr>
        <p:txBody>
          <a:bodyPr wrap="square" rtlCol="0">
            <a:spAutoFit/>
          </a:bodyPr>
          <a:lstStyle/>
          <a:p>
            <a:r>
              <a:rPr lang="en-GB" sz="1600" err="1">
                <a:solidFill>
                  <a:srgbClr val="04070C"/>
                </a:solidFill>
                <a:latin typeface="Century Gothic" panose="020B0502020202020204" pitchFamily="34" charset="0"/>
              </a:rPr>
              <a:t>Romp</a:t>
            </a:r>
            <a:r>
              <a:rPr lang="en-GB" sz="1600" b="1" err="1">
                <a:solidFill>
                  <a:srgbClr val="04070C"/>
                </a:solidFill>
                <a:latin typeface="Century Gothic" panose="020B0502020202020204" pitchFamily="34" charset="0"/>
              </a:rPr>
              <a:t>iste</a:t>
            </a:r>
            <a:r>
              <a:rPr lang="en-GB" sz="1600">
                <a:solidFill>
                  <a:srgbClr val="04070C"/>
                </a:solidFill>
                <a:latin typeface="Century Gothic" panose="020B0502020202020204" pitchFamily="34" charset="0"/>
              </a:rPr>
              <a:t> la </a:t>
            </a:r>
            <a:r>
              <a:rPr lang="en-GB" sz="1600" err="1">
                <a:solidFill>
                  <a:srgbClr val="04070C"/>
                </a:solidFill>
                <a:latin typeface="Century Gothic" panose="020B0502020202020204" pitchFamily="34" charset="0"/>
              </a:rPr>
              <a:t>cámara</a:t>
            </a:r>
            <a:r>
              <a:rPr lang="en-GB" sz="1600">
                <a:solidFill>
                  <a:srgbClr val="04070C"/>
                </a:solidFill>
                <a:latin typeface="Century Gothic" panose="020B0502020202020204" pitchFamily="34" charset="0"/>
              </a:rPr>
              <a:t>.</a:t>
            </a:r>
          </a:p>
        </p:txBody>
      </p:sp>
      <p:sp>
        <p:nvSpPr>
          <p:cNvPr id="28" name="Rectangle 6">
            <a:extLst>
              <a:ext uri="{FF2B5EF4-FFF2-40B4-BE49-F238E27FC236}">
                <a16:creationId xmlns:a16="http://schemas.microsoft.com/office/drawing/2014/main" id="{25258A60-E3EA-E642-8C3A-4084E6AEBB2D}"/>
              </a:ext>
            </a:extLst>
          </p:cNvPr>
          <p:cNvSpPr/>
          <p:nvPr/>
        </p:nvSpPr>
        <p:spPr>
          <a:xfrm>
            <a:off x="88582" y="6408278"/>
            <a:ext cx="3810659" cy="369332"/>
          </a:xfrm>
          <a:prstGeom prst="rect">
            <a:avLst/>
          </a:prstGeom>
        </p:spPr>
        <p:txBody>
          <a:bodyPr wrap="none">
            <a:spAutoFit/>
          </a:bodyPr>
          <a:lstStyle/>
          <a:p>
            <a:pPr lvl="0"/>
            <a:r>
              <a:rPr lang="en-GB" b="1">
                <a:solidFill>
                  <a:srgbClr val="000000"/>
                </a:solidFill>
                <a:latin typeface="Century Gothic" panose="020B0502020202020204" pitchFamily="34" charset="0"/>
              </a:rPr>
              <a:t>Prenominal adjectives [revisited]</a:t>
            </a:r>
          </a:p>
        </p:txBody>
      </p:sp>
      <p:sp>
        <p:nvSpPr>
          <p:cNvPr id="29" name="Rectangle 74">
            <a:extLst>
              <a:ext uri="{FF2B5EF4-FFF2-40B4-BE49-F238E27FC236}">
                <a16:creationId xmlns:a16="http://schemas.microsoft.com/office/drawing/2014/main" id="{39E98E27-E503-B845-B9E5-665A9AF1D234}"/>
              </a:ext>
            </a:extLst>
          </p:cNvPr>
          <p:cNvSpPr/>
          <p:nvPr/>
        </p:nvSpPr>
        <p:spPr>
          <a:xfrm>
            <a:off x="110677" y="6691481"/>
            <a:ext cx="6627098" cy="338554"/>
          </a:xfrm>
          <a:prstGeom prst="rect">
            <a:avLst/>
          </a:prstGeom>
        </p:spPr>
        <p:txBody>
          <a:bodyPr wrap="square">
            <a:spAutoFit/>
          </a:bodyPr>
          <a:lstStyle/>
          <a:p>
            <a:pPr lvl="0">
              <a:defRPr/>
            </a:pPr>
            <a:r>
              <a:rPr lang="en-GB" sz="1600">
                <a:solidFill>
                  <a:srgbClr val="04070C"/>
                </a:solidFill>
                <a:latin typeface="Century Gothic" panose="020B0502020202020204" pitchFamily="34" charset="0"/>
              </a:rPr>
              <a:t>Some adjectives can come before the noun</a:t>
            </a:r>
          </a:p>
        </p:txBody>
      </p:sp>
      <p:sp>
        <p:nvSpPr>
          <p:cNvPr id="30" name="Rectangle 22">
            <a:extLst>
              <a:ext uri="{FF2B5EF4-FFF2-40B4-BE49-F238E27FC236}">
                <a16:creationId xmlns:a16="http://schemas.microsoft.com/office/drawing/2014/main" id="{E8B82962-267D-534C-B5FF-F3E3152D7228}"/>
              </a:ext>
            </a:extLst>
          </p:cNvPr>
          <p:cNvSpPr/>
          <p:nvPr/>
        </p:nvSpPr>
        <p:spPr>
          <a:xfrm>
            <a:off x="131082" y="6993989"/>
            <a:ext cx="1093514" cy="338554"/>
          </a:xfrm>
          <a:prstGeom prst="rect">
            <a:avLst/>
          </a:prstGeom>
        </p:spPr>
        <p:txBody>
          <a:bodyPr wrap="square">
            <a:spAutoFit/>
          </a:bodyPr>
          <a:lstStyle/>
          <a:p>
            <a:pPr algn="ctr"/>
            <a:r>
              <a:rPr lang="en-GB" sz="1600" err="1">
                <a:latin typeface="Century Gothic" panose="020B0502020202020204" pitchFamily="34" charset="0"/>
              </a:rPr>
              <a:t>mismo</a:t>
            </a:r>
            <a:endParaRPr lang="en-GB" sz="1600">
              <a:latin typeface="Century Gothic" panose="020B0502020202020204" pitchFamily="34" charset="0"/>
            </a:endParaRPr>
          </a:p>
        </p:txBody>
      </p:sp>
      <p:sp>
        <p:nvSpPr>
          <p:cNvPr id="32" name="Rectangle 26">
            <a:extLst>
              <a:ext uri="{FF2B5EF4-FFF2-40B4-BE49-F238E27FC236}">
                <a16:creationId xmlns:a16="http://schemas.microsoft.com/office/drawing/2014/main" id="{159B68FA-04EC-7443-A077-1F0868925658}"/>
              </a:ext>
            </a:extLst>
          </p:cNvPr>
          <p:cNvSpPr/>
          <p:nvPr/>
        </p:nvSpPr>
        <p:spPr>
          <a:xfrm>
            <a:off x="1203961" y="6993989"/>
            <a:ext cx="1093514" cy="338554"/>
          </a:xfrm>
          <a:prstGeom prst="rect">
            <a:avLst/>
          </a:prstGeom>
        </p:spPr>
        <p:txBody>
          <a:bodyPr wrap="square">
            <a:spAutoFit/>
          </a:bodyPr>
          <a:lstStyle/>
          <a:p>
            <a:pPr algn="ctr"/>
            <a:r>
              <a:rPr lang="en-GB" sz="1600" err="1">
                <a:latin typeface="Century Gothic" panose="020B0502020202020204" pitchFamily="34" charset="0"/>
              </a:rPr>
              <a:t>último</a:t>
            </a:r>
            <a:endParaRPr lang="en-GB" sz="1600">
              <a:latin typeface="Century Gothic" panose="020B0502020202020204" pitchFamily="34" charset="0"/>
            </a:endParaRPr>
          </a:p>
        </p:txBody>
      </p:sp>
      <p:sp>
        <p:nvSpPr>
          <p:cNvPr id="33" name="Rectangle 30">
            <a:extLst>
              <a:ext uri="{FF2B5EF4-FFF2-40B4-BE49-F238E27FC236}">
                <a16:creationId xmlns:a16="http://schemas.microsoft.com/office/drawing/2014/main" id="{3C7AAB23-2526-D34D-9087-516F00183424}"/>
              </a:ext>
            </a:extLst>
          </p:cNvPr>
          <p:cNvSpPr/>
          <p:nvPr/>
        </p:nvSpPr>
        <p:spPr>
          <a:xfrm>
            <a:off x="136557" y="7694675"/>
            <a:ext cx="2095640" cy="338554"/>
          </a:xfrm>
          <a:prstGeom prst="rect">
            <a:avLst/>
          </a:prstGeom>
        </p:spPr>
        <p:txBody>
          <a:bodyPr wrap="square">
            <a:spAutoFit/>
          </a:bodyPr>
          <a:lstStyle/>
          <a:p>
            <a:r>
              <a:rPr lang="en-GB" sz="1600">
                <a:latin typeface="Century Gothic" panose="020B0502020202020204" pitchFamily="34" charset="0"/>
              </a:rPr>
              <a:t>el </a:t>
            </a:r>
            <a:r>
              <a:rPr lang="en-GB" sz="1600" err="1">
                <a:latin typeface="Century Gothic" panose="020B0502020202020204" pitchFamily="34" charset="0"/>
              </a:rPr>
              <a:t>últim</a:t>
            </a:r>
            <a:r>
              <a:rPr lang="en-GB" sz="1600" b="1" err="1">
                <a:latin typeface="Century Gothic" panose="020B0502020202020204" pitchFamily="34" charset="0"/>
              </a:rPr>
              <a:t>o</a:t>
            </a:r>
            <a:r>
              <a:rPr lang="en-GB" sz="1600">
                <a:latin typeface="Century Gothic" panose="020B0502020202020204" pitchFamily="34" charset="0"/>
              </a:rPr>
              <a:t> </a:t>
            </a:r>
            <a:r>
              <a:rPr lang="en-GB" sz="1600" err="1">
                <a:latin typeface="Century Gothic" panose="020B0502020202020204" pitchFamily="34" charset="0"/>
              </a:rPr>
              <a:t>partid</a:t>
            </a:r>
            <a:r>
              <a:rPr lang="en-GB" sz="1600" b="1" err="1">
                <a:latin typeface="Century Gothic" panose="020B0502020202020204" pitchFamily="34" charset="0"/>
              </a:rPr>
              <a:t>o</a:t>
            </a:r>
            <a:endParaRPr lang="en-GB" sz="1600" b="1">
              <a:latin typeface="Century Gothic" panose="020B0502020202020204" pitchFamily="34" charset="0"/>
            </a:endParaRPr>
          </a:p>
        </p:txBody>
      </p:sp>
      <p:sp>
        <p:nvSpPr>
          <p:cNvPr id="34" name="Rectangle 33">
            <a:extLst>
              <a:ext uri="{FF2B5EF4-FFF2-40B4-BE49-F238E27FC236}">
                <a16:creationId xmlns:a16="http://schemas.microsoft.com/office/drawing/2014/main" id="{A451C514-EC53-E14D-8AAA-D8CADC3E436D}"/>
              </a:ext>
            </a:extLst>
          </p:cNvPr>
          <p:cNvSpPr/>
          <p:nvPr/>
        </p:nvSpPr>
        <p:spPr>
          <a:xfrm>
            <a:off x="3349719" y="6993989"/>
            <a:ext cx="1093514" cy="338554"/>
          </a:xfrm>
          <a:prstGeom prst="rect">
            <a:avLst/>
          </a:prstGeom>
        </p:spPr>
        <p:txBody>
          <a:bodyPr wrap="square">
            <a:spAutoFit/>
          </a:bodyPr>
          <a:lstStyle/>
          <a:p>
            <a:pPr algn="ctr"/>
            <a:r>
              <a:rPr lang="en-GB" sz="1600" err="1">
                <a:latin typeface="Century Gothic" panose="020B0502020202020204" pitchFamily="34" charset="0"/>
              </a:rPr>
              <a:t>segundo</a:t>
            </a:r>
            <a:endParaRPr lang="en-GB" sz="1600">
              <a:latin typeface="Century Gothic" panose="020B0502020202020204" pitchFamily="34" charset="0"/>
            </a:endParaRPr>
          </a:p>
        </p:txBody>
      </p:sp>
      <p:sp>
        <p:nvSpPr>
          <p:cNvPr id="36" name="Rectangle 41">
            <a:extLst>
              <a:ext uri="{FF2B5EF4-FFF2-40B4-BE49-F238E27FC236}">
                <a16:creationId xmlns:a16="http://schemas.microsoft.com/office/drawing/2014/main" id="{49BF138D-B988-7D41-A2B7-BAB690E8DC65}"/>
              </a:ext>
            </a:extLst>
          </p:cNvPr>
          <p:cNvSpPr/>
          <p:nvPr/>
        </p:nvSpPr>
        <p:spPr>
          <a:xfrm>
            <a:off x="4422598" y="6993989"/>
            <a:ext cx="1093514" cy="338554"/>
          </a:xfrm>
          <a:prstGeom prst="rect">
            <a:avLst/>
          </a:prstGeom>
        </p:spPr>
        <p:txBody>
          <a:bodyPr wrap="square">
            <a:spAutoFit/>
          </a:bodyPr>
          <a:lstStyle/>
          <a:p>
            <a:pPr algn="ctr"/>
            <a:r>
              <a:rPr lang="en-GB" sz="1600">
                <a:latin typeface="Century Gothic" panose="020B0502020202020204" pitchFamily="34" charset="0"/>
              </a:rPr>
              <a:t>tercero</a:t>
            </a:r>
          </a:p>
        </p:txBody>
      </p:sp>
      <p:sp>
        <p:nvSpPr>
          <p:cNvPr id="38" name="Rectangle 46">
            <a:extLst>
              <a:ext uri="{FF2B5EF4-FFF2-40B4-BE49-F238E27FC236}">
                <a16:creationId xmlns:a16="http://schemas.microsoft.com/office/drawing/2014/main" id="{9CE3B28D-4E57-6D44-A0B1-8609F9237E33}"/>
              </a:ext>
            </a:extLst>
          </p:cNvPr>
          <p:cNvSpPr/>
          <p:nvPr/>
        </p:nvSpPr>
        <p:spPr>
          <a:xfrm>
            <a:off x="2276840" y="6993989"/>
            <a:ext cx="1093514" cy="338554"/>
          </a:xfrm>
          <a:prstGeom prst="rect">
            <a:avLst/>
          </a:prstGeom>
        </p:spPr>
        <p:txBody>
          <a:bodyPr wrap="square">
            <a:spAutoFit/>
          </a:bodyPr>
          <a:lstStyle/>
          <a:p>
            <a:pPr algn="ctr"/>
            <a:r>
              <a:rPr lang="en-GB" sz="1600">
                <a:latin typeface="Century Gothic" panose="020B0502020202020204" pitchFamily="34" charset="0"/>
              </a:rPr>
              <a:t>primero</a:t>
            </a:r>
          </a:p>
        </p:txBody>
      </p:sp>
      <p:sp>
        <p:nvSpPr>
          <p:cNvPr id="40" name="Rectangle 41">
            <a:extLst>
              <a:ext uri="{FF2B5EF4-FFF2-40B4-BE49-F238E27FC236}">
                <a16:creationId xmlns:a16="http://schemas.microsoft.com/office/drawing/2014/main" id="{2F1E1A9E-557B-984A-AFB8-D5EC4FBDD2D4}"/>
              </a:ext>
            </a:extLst>
          </p:cNvPr>
          <p:cNvSpPr/>
          <p:nvPr/>
        </p:nvSpPr>
        <p:spPr>
          <a:xfrm>
            <a:off x="5495477" y="6993989"/>
            <a:ext cx="1093514" cy="338554"/>
          </a:xfrm>
          <a:prstGeom prst="rect">
            <a:avLst/>
          </a:prstGeom>
        </p:spPr>
        <p:txBody>
          <a:bodyPr wrap="square">
            <a:spAutoFit/>
          </a:bodyPr>
          <a:lstStyle/>
          <a:p>
            <a:pPr algn="ctr"/>
            <a:r>
              <a:rPr lang="en-GB" sz="1600" err="1">
                <a:latin typeface="Century Gothic" panose="020B0502020202020204" pitchFamily="34" charset="0"/>
              </a:rPr>
              <a:t>propio</a:t>
            </a:r>
            <a:endParaRPr lang="en-GB" sz="1600">
              <a:latin typeface="Century Gothic" panose="020B0502020202020204" pitchFamily="34" charset="0"/>
            </a:endParaRPr>
          </a:p>
        </p:txBody>
      </p:sp>
      <p:sp>
        <p:nvSpPr>
          <p:cNvPr id="41" name="Rectangle 22">
            <a:extLst>
              <a:ext uri="{FF2B5EF4-FFF2-40B4-BE49-F238E27FC236}">
                <a16:creationId xmlns:a16="http://schemas.microsoft.com/office/drawing/2014/main" id="{9ED033CA-F8F4-3143-B30F-EE89486D93AB}"/>
              </a:ext>
            </a:extLst>
          </p:cNvPr>
          <p:cNvSpPr/>
          <p:nvPr/>
        </p:nvSpPr>
        <p:spPr>
          <a:xfrm>
            <a:off x="110447" y="7315912"/>
            <a:ext cx="1093514" cy="338554"/>
          </a:xfrm>
          <a:prstGeom prst="rect">
            <a:avLst/>
          </a:prstGeom>
        </p:spPr>
        <p:txBody>
          <a:bodyPr wrap="square">
            <a:spAutoFit/>
          </a:bodyPr>
          <a:lstStyle/>
          <a:p>
            <a:pPr algn="ctr"/>
            <a:r>
              <a:rPr lang="en-GB" sz="1600" i="1">
                <a:latin typeface="Century Gothic" panose="020B0502020202020204" pitchFamily="34" charset="0"/>
              </a:rPr>
              <a:t>same</a:t>
            </a:r>
          </a:p>
        </p:txBody>
      </p:sp>
      <p:sp>
        <p:nvSpPr>
          <p:cNvPr id="42" name="Rectangle 26">
            <a:extLst>
              <a:ext uri="{FF2B5EF4-FFF2-40B4-BE49-F238E27FC236}">
                <a16:creationId xmlns:a16="http://schemas.microsoft.com/office/drawing/2014/main" id="{5734956A-A49E-3A49-B1FA-77DD9A532472}"/>
              </a:ext>
            </a:extLst>
          </p:cNvPr>
          <p:cNvSpPr/>
          <p:nvPr/>
        </p:nvSpPr>
        <p:spPr>
          <a:xfrm>
            <a:off x="1183326" y="7315912"/>
            <a:ext cx="1093514" cy="338554"/>
          </a:xfrm>
          <a:prstGeom prst="rect">
            <a:avLst/>
          </a:prstGeom>
        </p:spPr>
        <p:txBody>
          <a:bodyPr wrap="square">
            <a:spAutoFit/>
          </a:bodyPr>
          <a:lstStyle/>
          <a:p>
            <a:pPr algn="ctr"/>
            <a:r>
              <a:rPr lang="en-GB" sz="1600" i="1">
                <a:latin typeface="Century Gothic" panose="020B0502020202020204" pitchFamily="34" charset="0"/>
              </a:rPr>
              <a:t>last</a:t>
            </a:r>
          </a:p>
        </p:txBody>
      </p:sp>
      <p:sp>
        <p:nvSpPr>
          <p:cNvPr id="43" name="Rectangle 33">
            <a:extLst>
              <a:ext uri="{FF2B5EF4-FFF2-40B4-BE49-F238E27FC236}">
                <a16:creationId xmlns:a16="http://schemas.microsoft.com/office/drawing/2014/main" id="{34E953A4-31A6-C749-969C-EB183E23BE74}"/>
              </a:ext>
            </a:extLst>
          </p:cNvPr>
          <p:cNvSpPr/>
          <p:nvPr/>
        </p:nvSpPr>
        <p:spPr>
          <a:xfrm>
            <a:off x="3329084" y="7315912"/>
            <a:ext cx="1093514" cy="338554"/>
          </a:xfrm>
          <a:prstGeom prst="rect">
            <a:avLst/>
          </a:prstGeom>
        </p:spPr>
        <p:txBody>
          <a:bodyPr wrap="square">
            <a:spAutoFit/>
          </a:bodyPr>
          <a:lstStyle/>
          <a:p>
            <a:pPr algn="ctr"/>
            <a:r>
              <a:rPr lang="en-GB" sz="1600" i="1">
                <a:latin typeface="Century Gothic" panose="020B0502020202020204" pitchFamily="34" charset="0"/>
              </a:rPr>
              <a:t>second</a:t>
            </a:r>
          </a:p>
        </p:txBody>
      </p:sp>
      <p:sp>
        <p:nvSpPr>
          <p:cNvPr id="44" name="Rectangle 41">
            <a:extLst>
              <a:ext uri="{FF2B5EF4-FFF2-40B4-BE49-F238E27FC236}">
                <a16:creationId xmlns:a16="http://schemas.microsoft.com/office/drawing/2014/main" id="{8D8FE500-203F-1142-A451-0473A587A957}"/>
              </a:ext>
            </a:extLst>
          </p:cNvPr>
          <p:cNvSpPr/>
          <p:nvPr/>
        </p:nvSpPr>
        <p:spPr>
          <a:xfrm>
            <a:off x="4401963" y="7315912"/>
            <a:ext cx="1093514" cy="338554"/>
          </a:xfrm>
          <a:prstGeom prst="rect">
            <a:avLst/>
          </a:prstGeom>
        </p:spPr>
        <p:txBody>
          <a:bodyPr wrap="square">
            <a:spAutoFit/>
          </a:bodyPr>
          <a:lstStyle/>
          <a:p>
            <a:pPr algn="ctr"/>
            <a:r>
              <a:rPr lang="en-GB" sz="1600" i="1">
                <a:latin typeface="Century Gothic" panose="020B0502020202020204" pitchFamily="34" charset="0"/>
              </a:rPr>
              <a:t>third</a:t>
            </a:r>
          </a:p>
        </p:txBody>
      </p:sp>
      <p:sp>
        <p:nvSpPr>
          <p:cNvPr id="45" name="Rectangle 46">
            <a:extLst>
              <a:ext uri="{FF2B5EF4-FFF2-40B4-BE49-F238E27FC236}">
                <a16:creationId xmlns:a16="http://schemas.microsoft.com/office/drawing/2014/main" id="{6CD84FC0-E603-F846-A0AE-C8CA929DA75E}"/>
              </a:ext>
            </a:extLst>
          </p:cNvPr>
          <p:cNvSpPr/>
          <p:nvPr/>
        </p:nvSpPr>
        <p:spPr>
          <a:xfrm>
            <a:off x="2256205" y="7315912"/>
            <a:ext cx="1093514" cy="338554"/>
          </a:xfrm>
          <a:prstGeom prst="rect">
            <a:avLst/>
          </a:prstGeom>
        </p:spPr>
        <p:txBody>
          <a:bodyPr wrap="square">
            <a:spAutoFit/>
          </a:bodyPr>
          <a:lstStyle/>
          <a:p>
            <a:pPr algn="ctr"/>
            <a:r>
              <a:rPr lang="en-GB" sz="1600" i="1">
                <a:latin typeface="Century Gothic" panose="020B0502020202020204" pitchFamily="34" charset="0"/>
              </a:rPr>
              <a:t>first</a:t>
            </a:r>
          </a:p>
        </p:txBody>
      </p:sp>
      <p:sp>
        <p:nvSpPr>
          <p:cNvPr id="46" name="Rectangle 41">
            <a:extLst>
              <a:ext uri="{FF2B5EF4-FFF2-40B4-BE49-F238E27FC236}">
                <a16:creationId xmlns:a16="http://schemas.microsoft.com/office/drawing/2014/main" id="{F22615D1-E67F-9341-AD7C-B43C4325CE5B}"/>
              </a:ext>
            </a:extLst>
          </p:cNvPr>
          <p:cNvSpPr/>
          <p:nvPr/>
        </p:nvSpPr>
        <p:spPr>
          <a:xfrm>
            <a:off x="5474842" y="7315912"/>
            <a:ext cx="1093514" cy="338554"/>
          </a:xfrm>
          <a:prstGeom prst="rect">
            <a:avLst/>
          </a:prstGeom>
        </p:spPr>
        <p:txBody>
          <a:bodyPr wrap="square">
            <a:spAutoFit/>
          </a:bodyPr>
          <a:lstStyle/>
          <a:p>
            <a:pPr algn="ctr"/>
            <a:r>
              <a:rPr lang="en-GB" sz="1600" i="1">
                <a:latin typeface="Century Gothic" panose="020B0502020202020204" pitchFamily="34" charset="0"/>
              </a:rPr>
              <a:t>own</a:t>
            </a:r>
          </a:p>
        </p:txBody>
      </p:sp>
      <p:sp>
        <p:nvSpPr>
          <p:cNvPr id="47" name="Rounded Rectangular Callout 83">
            <a:extLst>
              <a:ext uri="{FF2B5EF4-FFF2-40B4-BE49-F238E27FC236}">
                <a16:creationId xmlns:a16="http://schemas.microsoft.com/office/drawing/2014/main" id="{1004D85E-25D4-F347-97EA-D108C1CB28C4}"/>
              </a:ext>
            </a:extLst>
          </p:cNvPr>
          <p:cNvSpPr/>
          <p:nvPr/>
        </p:nvSpPr>
        <p:spPr>
          <a:xfrm>
            <a:off x="4187197" y="7644166"/>
            <a:ext cx="2558673" cy="756075"/>
          </a:xfrm>
          <a:prstGeom prst="wedgeRoundRectCallout">
            <a:avLst>
              <a:gd name="adj1" fmla="val -56366"/>
              <a:gd name="adj2" fmla="val -27294"/>
              <a:gd name="adj3" fmla="val 16667"/>
            </a:avLst>
          </a:prstGeom>
          <a:solidFill>
            <a:srgbClr val="FCF2CA"/>
          </a:solidFill>
          <a:ln w="28575" cap="flat" cmpd="sng" algn="ctr">
            <a:solidFill>
              <a:srgbClr val="EE6000"/>
            </a:solidFill>
            <a:prstDash val="solid"/>
            <a:miter lim="800000"/>
          </a:ln>
          <a:effectLst/>
        </p:spPr>
        <p:txBody>
          <a:bodyPr rtlCol="0" anchor="ctr"/>
          <a:lstStyle/>
          <a:p>
            <a:pPr lvl="0">
              <a:defRPr/>
            </a:pPr>
            <a:r>
              <a:rPr lang="en-GB" sz="1400">
                <a:solidFill>
                  <a:srgbClr val="04070C"/>
                </a:solidFill>
                <a:latin typeface="Century Gothic" panose="020B0502020202020204" pitchFamily="34" charset="0"/>
              </a:rPr>
              <a:t>Remember to change the ending of the adjective depending on the noun.</a:t>
            </a:r>
          </a:p>
        </p:txBody>
      </p:sp>
      <p:sp>
        <p:nvSpPr>
          <p:cNvPr id="48" name="Rectangle 30">
            <a:extLst>
              <a:ext uri="{FF2B5EF4-FFF2-40B4-BE49-F238E27FC236}">
                <a16:creationId xmlns:a16="http://schemas.microsoft.com/office/drawing/2014/main" id="{6552E8FF-F257-9D49-A66B-DA16F4373DA7}"/>
              </a:ext>
            </a:extLst>
          </p:cNvPr>
          <p:cNvSpPr/>
          <p:nvPr/>
        </p:nvSpPr>
        <p:spPr>
          <a:xfrm>
            <a:off x="2236307" y="7680189"/>
            <a:ext cx="2730632" cy="338554"/>
          </a:xfrm>
          <a:prstGeom prst="rect">
            <a:avLst/>
          </a:prstGeom>
        </p:spPr>
        <p:txBody>
          <a:bodyPr wrap="square">
            <a:spAutoFit/>
          </a:bodyPr>
          <a:lstStyle/>
          <a:p>
            <a:r>
              <a:rPr lang="en-GB" sz="1600" i="1">
                <a:latin typeface="Century Gothic" panose="020B0502020202020204" pitchFamily="34" charset="0"/>
              </a:rPr>
              <a:t>the last match</a:t>
            </a:r>
          </a:p>
        </p:txBody>
      </p:sp>
      <p:sp>
        <p:nvSpPr>
          <p:cNvPr id="49" name="Rectangle 30">
            <a:extLst>
              <a:ext uri="{FF2B5EF4-FFF2-40B4-BE49-F238E27FC236}">
                <a16:creationId xmlns:a16="http://schemas.microsoft.com/office/drawing/2014/main" id="{373E928B-116D-F24F-B3A6-AE788C44E332}"/>
              </a:ext>
            </a:extLst>
          </p:cNvPr>
          <p:cNvSpPr/>
          <p:nvPr/>
        </p:nvSpPr>
        <p:spPr>
          <a:xfrm>
            <a:off x="154039" y="7995328"/>
            <a:ext cx="2730632" cy="338554"/>
          </a:xfrm>
          <a:prstGeom prst="rect">
            <a:avLst/>
          </a:prstGeom>
        </p:spPr>
        <p:txBody>
          <a:bodyPr wrap="square">
            <a:spAutoFit/>
          </a:bodyPr>
          <a:lstStyle/>
          <a:p>
            <a:r>
              <a:rPr lang="en-GB" sz="1600">
                <a:latin typeface="Century Gothic" panose="020B0502020202020204" pitchFamily="34" charset="0"/>
              </a:rPr>
              <a:t>la </a:t>
            </a:r>
            <a:r>
              <a:rPr lang="en-GB" sz="1600" err="1">
                <a:latin typeface="Century Gothic" panose="020B0502020202020204" pitchFamily="34" charset="0"/>
              </a:rPr>
              <a:t>últim</a:t>
            </a:r>
            <a:r>
              <a:rPr lang="en-GB" sz="1600" b="1" err="1">
                <a:latin typeface="Century Gothic" panose="020B0502020202020204" pitchFamily="34" charset="0"/>
              </a:rPr>
              <a:t>a</a:t>
            </a:r>
            <a:r>
              <a:rPr lang="en-GB" sz="1600">
                <a:latin typeface="Century Gothic" panose="020B0502020202020204" pitchFamily="34" charset="0"/>
              </a:rPr>
              <a:t> </a:t>
            </a:r>
            <a:r>
              <a:rPr lang="en-GB" sz="1600" err="1">
                <a:latin typeface="Century Gothic" panose="020B0502020202020204" pitchFamily="34" charset="0"/>
              </a:rPr>
              <a:t>llamad</a:t>
            </a:r>
            <a:r>
              <a:rPr lang="en-GB" sz="1600" b="1" err="1">
                <a:latin typeface="Century Gothic" panose="020B0502020202020204" pitchFamily="34" charset="0"/>
              </a:rPr>
              <a:t>a</a:t>
            </a:r>
            <a:endParaRPr lang="en-GB" sz="1600" b="1">
              <a:latin typeface="Century Gothic" panose="020B0502020202020204" pitchFamily="34" charset="0"/>
            </a:endParaRPr>
          </a:p>
        </p:txBody>
      </p:sp>
      <p:sp>
        <p:nvSpPr>
          <p:cNvPr id="50" name="Rectangle 30">
            <a:extLst>
              <a:ext uri="{FF2B5EF4-FFF2-40B4-BE49-F238E27FC236}">
                <a16:creationId xmlns:a16="http://schemas.microsoft.com/office/drawing/2014/main" id="{D33A17F0-9461-7341-99BD-95E8556FF8A6}"/>
              </a:ext>
            </a:extLst>
          </p:cNvPr>
          <p:cNvSpPr/>
          <p:nvPr/>
        </p:nvSpPr>
        <p:spPr>
          <a:xfrm>
            <a:off x="2240292" y="7990744"/>
            <a:ext cx="1465128" cy="338554"/>
          </a:xfrm>
          <a:prstGeom prst="rect">
            <a:avLst/>
          </a:prstGeom>
        </p:spPr>
        <p:txBody>
          <a:bodyPr wrap="square">
            <a:spAutoFit/>
          </a:bodyPr>
          <a:lstStyle/>
          <a:p>
            <a:r>
              <a:rPr lang="en-GB" sz="1600" i="1">
                <a:latin typeface="Century Gothic" panose="020B0502020202020204" pitchFamily="34" charset="0"/>
              </a:rPr>
              <a:t>the last call</a:t>
            </a:r>
          </a:p>
        </p:txBody>
      </p:sp>
      <p:pic>
        <p:nvPicPr>
          <p:cNvPr id="52" name="Imagen 51">
            <a:extLst>
              <a:ext uri="{FF2B5EF4-FFF2-40B4-BE49-F238E27FC236}">
                <a16:creationId xmlns:a16="http://schemas.microsoft.com/office/drawing/2014/main" id="{B035AED4-E93E-E842-A1CF-1B9C772D71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29037" y="5866722"/>
            <a:ext cx="1097786" cy="1097786"/>
          </a:xfrm>
          <a:prstGeom prst="rect">
            <a:avLst/>
          </a:prstGeom>
        </p:spPr>
      </p:pic>
      <p:pic>
        <p:nvPicPr>
          <p:cNvPr id="53" name="Imagen 15">
            <a:extLst>
              <a:ext uri="{FF2B5EF4-FFF2-40B4-BE49-F238E27FC236}">
                <a16:creationId xmlns:a16="http://schemas.microsoft.com/office/drawing/2014/main" id="{7340C7E9-F768-5841-AC0D-CB5241CDEA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0291" y="2853715"/>
            <a:ext cx="1736861" cy="631059"/>
          </a:xfrm>
          <a:prstGeom prst="rect">
            <a:avLst/>
          </a:prstGeom>
        </p:spPr>
      </p:pic>
      <p:sp>
        <p:nvSpPr>
          <p:cNvPr id="55" name="TextBox 68">
            <a:extLst>
              <a:ext uri="{FF2B5EF4-FFF2-40B4-BE49-F238E27FC236}">
                <a16:creationId xmlns:a16="http://schemas.microsoft.com/office/drawing/2014/main" id="{AF36A880-A23D-7F48-90F5-06CC00B7500F}"/>
              </a:ext>
            </a:extLst>
          </p:cNvPr>
          <p:cNvSpPr txBox="1"/>
          <p:nvPr/>
        </p:nvSpPr>
        <p:spPr>
          <a:xfrm>
            <a:off x="145494" y="8449186"/>
            <a:ext cx="6600376" cy="569387"/>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550">
                <a:solidFill>
                  <a:srgbClr val="04070C"/>
                </a:solidFill>
                <a:latin typeface="Century Gothic" panose="020B0502020202020204" pitchFamily="34" charset="0"/>
              </a:rPr>
              <a:t>‘Primero’ and ‘tercero’ lose the –o when they come before a singular masculine noun </a:t>
            </a:r>
            <a:r>
              <a:rPr lang="en-GB" sz="1550">
                <a:solidFill>
                  <a:srgbClr val="04070C"/>
                </a:solidFill>
                <a:latin typeface="Century Gothic" panose="020B0502020202020204" pitchFamily="34" charset="0"/>
                <a:sym typeface="Wingdings" pitchFamily="2" charset="2"/>
              </a:rPr>
              <a:t> e.g., el </a:t>
            </a:r>
            <a:r>
              <a:rPr lang="en-GB" sz="1550" b="1">
                <a:solidFill>
                  <a:srgbClr val="04070C"/>
                </a:solidFill>
                <a:latin typeface="Century Gothic" panose="020B0502020202020204" pitchFamily="34" charset="0"/>
                <a:sym typeface="Wingdings" pitchFamily="2" charset="2"/>
              </a:rPr>
              <a:t>primer </a:t>
            </a:r>
            <a:r>
              <a:rPr lang="en-GB" sz="1550">
                <a:solidFill>
                  <a:srgbClr val="04070C"/>
                </a:solidFill>
                <a:latin typeface="Century Gothic" panose="020B0502020202020204" pitchFamily="34" charset="0"/>
                <a:sym typeface="Wingdings" pitchFamily="2" charset="2"/>
              </a:rPr>
              <a:t>correo, el </a:t>
            </a:r>
            <a:r>
              <a:rPr lang="en-GB" sz="1550" b="1">
                <a:solidFill>
                  <a:srgbClr val="04070C"/>
                </a:solidFill>
                <a:latin typeface="Century Gothic" panose="020B0502020202020204" pitchFamily="34" charset="0"/>
                <a:sym typeface="Wingdings" pitchFamily="2" charset="2"/>
              </a:rPr>
              <a:t>tercer </a:t>
            </a:r>
            <a:r>
              <a:rPr lang="en-GB" sz="1550">
                <a:solidFill>
                  <a:srgbClr val="04070C"/>
                </a:solidFill>
                <a:latin typeface="Century Gothic" panose="020B0502020202020204" pitchFamily="34" charset="0"/>
                <a:sym typeface="Wingdings" pitchFamily="2" charset="2"/>
              </a:rPr>
              <a:t>regalo.</a:t>
            </a:r>
            <a:endParaRPr lang="en-GB" sz="1550">
              <a:solidFill>
                <a:srgbClr val="04070C"/>
              </a:solidFill>
              <a:latin typeface="Century Gothic" panose="020B0502020202020204" pitchFamily="34" charset="0"/>
            </a:endParaRPr>
          </a:p>
        </p:txBody>
      </p:sp>
      <p:sp>
        <p:nvSpPr>
          <p:cNvPr id="10" name="Slide Number Placeholder 1">
            <a:extLst>
              <a:ext uri="{FF2B5EF4-FFF2-40B4-BE49-F238E27FC236}">
                <a16:creationId xmlns:a16="http://schemas.microsoft.com/office/drawing/2014/main" id="{2E322824-849E-C345-9792-B0B1E4C4C4DD}"/>
              </a:ext>
            </a:extLst>
          </p:cNvPr>
          <p:cNvSpPr>
            <a:spLocks noGrp="1"/>
          </p:cNvSpPr>
          <p:nvPr>
            <p:ph type="sldNum" sz="quarter" idx="12"/>
          </p:nvPr>
        </p:nvSpPr>
        <p:spPr>
          <a:xfrm>
            <a:off x="5242134" y="8774440"/>
            <a:ext cx="1600200" cy="635000"/>
          </a:xfrm>
        </p:spPr>
        <p:txBody>
          <a:bodyPr/>
          <a:lstStyle/>
          <a:p>
            <a:r>
              <a:rPr lang="en-GB" altLang="en-US" b="1">
                <a:latin typeface="Century Gothic" panose="020B0502020202020204" pitchFamily="34" charset="0"/>
              </a:rPr>
              <a:t>30</a:t>
            </a:r>
          </a:p>
        </p:txBody>
      </p:sp>
      <p:sp>
        <p:nvSpPr>
          <p:cNvPr id="2" name="Title 1"/>
          <p:cNvSpPr>
            <a:spLocks noGrp="1"/>
          </p:cNvSpPr>
          <p:nvPr>
            <p:ph type="title"/>
          </p:nvPr>
        </p:nvSpPr>
        <p:spPr>
          <a:xfrm>
            <a:off x="88582" y="31030"/>
            <a:ext cx="2152363" cy="661456"/>
          </a:xfrm>
        </p:spPr>
        <p:txBody>
          <a:bodyPr/>
          <a:lstStyle/>
          <a:p>
            <a:r>
              <a:rPr lang="en-GB" sz="2000" b="1">
                <a:solidFill>
                  <a:schemeClr val="bg1"/>
                </a:solidFill>
                <a:latin typeface="Century Gothic" panose="020B0502020202020204" pitchFamily="34" charset="0"/>
              </a:rPr>
              <a:t>T2.1 Semana 2</a:t>
            </a:r>
          </a:p>
        </p:txBody>
      </p:sp>
    </p:spTree>
    <p:extLst>
      <p:ext uri="{BB962C8B-B14F-4D97-AF65-F5344CB8AC3E}">
        <p14:creationId xmlns:p14="http://schemas.microsoft.com/office/powerpoint/2010/main" val="297608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15CE8888-846C-FD4C-86EA-F66D660EC78D}"/>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31</a:t>
            </a:r>
          </a:p>
        </p:txBody>
      </p:sp>
      <p:sp>
        <p:nvSpPr>
          <p:cNvPr id="5" name="Rectangle 2">
            <a:extLst>
              <a:ext uri="{FF2B5EF4-FFF2-40B4-BE49-F238E27FC236}">
                <a16:creationId xmlns:a16="http://schemas.microsoft.com/office/drawing/2014/main" id="{0858AD77-35C0-F947-BF61-C47540D01142}"/>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37C55EBF-6186-F84C-A550-6F37FF302BAD}"/>
              </a:ext>
            </a:extLst>
          </p:cNvPr>
          <p:cNvSpPr txBox="1">
            <a:spLocks/>
          </p:cNvSpPr>
          <p:nvPr/>
        </p:nvSpPr>
        <p:spPr bwMode="auto">
          <a:xfrm>
            <a:off x="172381" y="145319"/>
            <a:ext cx="2016224"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7" name="Rectangle 21">
            <a:extLst>
              <a:ext uri="{FF2B5EF4-FFF2-40B4-BE49-F238E27FC236}">
                <a16:creationId xmlns:a16="http://schemas.microsoft.com/office/drawing/2014/main" id="{394D2DA1-D5C4-4F41-A4F6-A603A215D9FB}"/>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Vocabulario</a:t>
            </a:r>
            <a:endParaRPr lang="en-GB">
              <a:latin typeface="Century Gothic" panose="020B0502020202020204" pitchFamily="34" charset="0"/>
            </a:endParaRPr>
          </a:p>
        </p:txBody>
      </p:sp>
      <p:sp>
        <p:nvSpPr>
          <p:cNvPr id="8" name="Rectangle 6">
            <a:extLst>
              <a:ext uri="{FF2B5EF4-FFF2-40B4-BE49-F238E27FC236}">
                <a16:creationId xmlns:a16="http://schemas.microsoft.com/office/drawing/2014/main" id="{9AE5E831-84B2-CC49-8F44-A8B7AB9EE188}"/>
              </a:ext>
            </a:extLst>
          </p:cNvPr>
          <p:cNvSpPr/>
          <p:nvPr/>
        </p:nvSpPr>
        <p:spPr>
          <a:xfrm>
            <a:off x="116632" y="647932"/>
            <a:ext cx="4397358" cy="369332"/>
          </a:xfrm>
          <a:prstGeom prst="rect">
            <a:avLst/>
          </a:prstGeom>
        </p:spPr>
        <p:txBody>
          <a:bodyPr wrap="none">
            <a:spAutoFit/>
          </a:bodyPr>
          <a:lstStyle/>
          <a:p>
            <a:pPr lvl="0"/>
            <a:r>
              <a:rPr lang="en-GB" b="1">
                <a:solidFill>
                  <a:srgbClr val="000000"/>
                </a:solidFill>
                <a:latin typeface="Century Gothic" panose="020B0502020202020204" pitchFamily="34" charset="0"/>
              </a:rPr>
              <a:t>Using the verbs ‘</a:t>
            </a:r>
            <a:r>
              <a:rPr lang="en-GB" b="1" err="1">
                <a:solidFill>
                  <a:srgbClr val="000000"/>
                </a:solidFill>
                <a:latin typeface="Century Gothic" panose="020B0502020202020204" pitchFamily="34" charset="0"/>
              </a:rPr>
              <a:t>saber</a:t>
            </a:r>
            <a:r>
              <a:rPr lang="en-GB" b="1">
                <a:solidFill>
                  <a:srgbClr val="000000"/>
                </a:solidFill>
                <a:latin typeface="Century Gothic" panose="020B0502020202020204" pitchFamily="34" charset="0"/>
              </a:rPr>
              <a:t>’ and ‘</a:t>
            </a:r>
            <a:r>
              <a:rPr lang="en-GB" b="1" err="1">
                <a:solidFill>
                  <a:srgbClr val="000000"/>
                </a:solidFill>
                <a:latin typeface="Century Gothic" panose="020B0502020202020204" pitchFamily="34" charset="0"/>
              </a:rPr>
              <a:t>conocer</a:t>
            </a:r>
            <a:r>
              <a:rPr lang="en-GB" b="1">
                <a:solidFill>
                  <a:srgbClr val="000000"/>
                </a:solidFill>
                <a:latin typeface="Century Gothic" panose="020B0502020202020204" pitchFamily="34" charset="0"/>
              </a:rPr>
              <a:t>’</a:t>
            </a:r>
          </a:p>
        </p:txBody>
      </p:sp>
      <p:sp>
        <p:nvSpPr>
          <p:cNvPr id="9" name="TextBox 67">
            <a:extLst>
              <a:ext uri="{FF2B5EF4-FFF2-40B4-BE49-F238E27FC236}">
                <a16:creationId xmlns:a16="http://schemas.microsoft.com/office/drawing/2014/main" id="{FA938768-64F5-BE47-BC96-7481E4CBEFE7}"/>
              </a:ext>
            </a:extLst>
          </p:cNvPr>
          <p:cNvSpPr txBox="1"/>
          <p:nvPr/>
        </p:nvSpPr>
        <p:spPr>
          <a:xfrm>
            <a:off x="116632" y="1029164"/>
            <a:ext cx="5774494"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solidFill>
                  <a:srgbClr val="04070C"/>
                </a:solidFill>
                <a:latin typeface="Century Gothic" panose="020B0502020202020204" pitchFamily="34" charset="0"/>
              </a:rPr>
              <a:t>Use the verb ‘</a:t>
            </a:r>
            <a:r>
              <a:rPr lang="en-GB" sz="1600" b="1" err="1">
                <a:solidFill>
                  <a:srgbClr val="04070C"/>
                </a:solidFill>
                <a:latin typeface="Century Gothic" panose="020B0502020202020204" pitchFamily="34" charset="0"/>
              </a:rPr>
              <a:t>saber</a:t>
            </a:r>
            <a:r>
              <a:rPr lang="en-GB" sz="1600">
                <a:solidFill>
                  <a:srgbClr val="04070C"/>
                </a:solidFill>
                <a:latin typeface="Century Gothic" panose="020B0502020202020204" pitchFamily="34" charset="0"/>
              </a:rPr>
              <a:t>’ to talk about </a:t>
            </a:r>
            <a:r>
              <a:rPr lang="en-GB" sz="1600" b="1">
                <a:solidFill>
                  <a:srgbClr val="04070C"/>
                </a:solidFill>
                <a:latin typeface="Century Gothic" panose="020B0502020202020204" pitchFamily="34" charset="0"/>
              </a:rPr>
              <a:t>facts and information</a:t>
            </a:r>
            <a:r>
              <a:rPr lang="en-GB" sz="1600">
                <a:solidFill>
                  <a:srgbClr val="04070C"/>
                </a:solidFill>
                <a:latin typeface="Century Gothic" panose="020B0502020202020204" pitchFamily="34" charset="0"/>
              </a:rPr>
              <a:t>.</a:t>
            </a:r>
          </a:p>
        </p:txBody>
      </p:sp>
      <p:sp>
        <p:nvSpPr>
          <p:cNvPr id="10" name="TextBox 71">
            <a:extLst>
              <a:ext uri="{FF2B5EF4-FFF2-40B4-BE49-F238E27FC236}">
                <a16:creationId xmlns:a16="http://schemas.microsoft.com/office/drawing/2014/main" id="{0EDEF45D-825C-054A-A278-5B55300A5993}"/>
              </a:ext>
            </a:extLst>
          </p:cNvPr>
          <p:cNvSpPr txBox="1"/>
          <p:nvPr/>
        </p:nvSpPr>
        <p:spPr>
          <a:xfrm>
            <a:off x="116632" y="1403648"/>
            <a:ext cx="5732350" cy="338554"/>
          </a:xfrm>
          <a:prstGeom prst="rect">
            <a:avLst/>
          </a:prstGeom>
          <a:noFill/>
        </p:spPr>
        <p:txBody>
          <a:bodyPr wrap="square" rtlCol="0">
            <a:spAutoFit/>
          </a:bodyPr>
          <a:lstStyle/>
          <a:p>
            <a:r>
              <a:rPr lang="en-GB" sz="1600">
                <a:solidFill>
                  <a:srgbClr val="04070C"/>
                </a:solidFill>
                <a:latin typeface="Century Gothic" panose="020B0502020202020204" pitchFamily="34" charset="0"/>
              </a:rPr>
              <a:t>¿Sabes </a:t>
            </a:r>
            <a:r>
              <a:rPr lang="en-GB" sz="1600" err="1">
                <a:solidFill>
                  <a:srgbClr val="04070C"/>
                </a:solidFill>
                <a:latin typeface="Century Gothic" panose="020B0502020202020204" pitchFamily="34" charset="0"/>
              </a:rPr>
              <a:t>dónde</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está</a:t>
            </a:r>
            <a:r>
              <a:rPr lang="en-GB" sz="1600">
                <a:solidFill>
                  <a:srgbClr val="04070C"/>
                </a:solidFill>
                <a:latin typeface="Century Gothic" panose="020B0502020202020204" pitchFamily="34" charset="0"/>
              </a:rPr>
              <a:t> el mercado?</a:t>
            </a:r>
          </a:p>
        </p:txBody>
      </p:sp>
      <p:sp>
        <p:nvSpPr>
          <p:cNvPr id="11" name="TextBox 72">
            <a:extLst>
              <a:ext uri="{FF2B5EF4-FFF2-40B4-BE49-F238E27FC236}">
                <a16:creationId xmlns:a16="http://schemas.microsoft.com/office/drawing/2014/main" id="{328EB5BC-35AB-554D-A8D4-5035D316D053}"/>
              </a:ext>
            </a:extLst>
          </p:cNvPr>
          <p:cNvSpPr txBox="1"/>
          <p:nvPr/>
        </p:nvSpPr>
        <p:spPr>
          <a:xfrm>
            <a:off x="116632" y="1705635"/>
            <a:ext cx="4270557"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Do you know where the market is?</a:t>
            </a:r>
          </a:p>
        </p:txBody>
      </p:sp>
      <p:sp>
        <p:nvSpPr>
          <p:cNvPr id="12" name="TextBox 67">
            <a:extLst>
              <a:ext uri="{FF2B5EF4-FFF2-40B4-BE49-F238E27FC236}">
                <a16:creationId xmlns:a16="http://schemas.microsoft.com/office/drawing/2014/main" id="{E0DDB403-C92D-7B46-9149-6EDA2DC0B83C}"/>
              </a:ext>
            </a:extLst>
          </p:cNvPr>
          <p:cNvSpPr txBox="1"/>
          <p:nvPr/>
        </p:nvSpPr>
        <p:spPr>
          <a:xfrm>
            <a:off x="116632" y="2125628"/>
            <a:ext cx="6624736"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solidFill>
                  <a:srgbClr val="04070C"/>
                </a:solidFill>
                <a:latin typeface="Century Gothic" panose="020B0502020202020204" pitchFamily="34" charset="0"/>
              </a:rPr>
              <a:t>Use the verb ‘</a:t>
            </a:r>
            <a:r>
              <a:rPr lang="en-GB" sz="1600" err="1">
                <a:solidFill>
                  <a:srgbClr val="04070C"/>
                </a:solidFill>
                <a:latin typeface="Century Gothic" panose="020B0502020202020204" pitchFamily="34" charset="0"/>
              </a:rPr>
              <a:t>conocer</a:t>
            </a:r>
            <a:r>
              <a:rPr lang="en-GB" sz="1600">
                <a:solidFill>
                  <a:srgbClr val="04070C"/>
                </a:solidFill>
                <a:latin typeface="Century Gothic" panose="020B0502020202020204" pitchFamily="34" charset="0"/>
              </a:rPr>
              <a:t>’ to refer to </a:t>
            </a:r>
            <a:r>
              <a:rPr lang="en-GB" sz="1600" b="1">
                <a:solidFill>
                  <a:srgbClr val="04070C"/>
                </a:solidFill>
                <a:latin typeface="Century Gothic" panose="020B0502020202020204" pitchFamily="34" charset="0"/>
              </a:rPr>
              <a:t>familiarity</a:t>
            </a:r>
            <a:r>
              <a:rPr lang="en-GB" sz="1600">
                <a:solidFill>
                  <a:srgbClr val="04070C"/>
                </a:solidFill>
                <a:latin typeface="Century Gothic" panose="020B0502020202020204" pitchFamily="34" charset="0"/>
              </a:rPr>
              <a:t> with a person, place or thing, including becoming familiar with it (‘to get to know’).</a:t>
            </a:r>
          </a:p>
        </p:txBody>
      </p:sp>
      <p:sp>
        <p:nvSpPr>
          <p:cNvPr id="13" name="TextBox 71">
            <a:extLst>
              <a:ext uri="{FF2B5EF4-FFF2-40B4-BE49-F238E27FC236}">
                <a16:creationId xmlns:a16="http://schemas.microsoft.com/office/drawing/2014/main" id="{14933280-D7FF-564A-8F6D-A2D168E54CE3}"/>
              </a:ext>
            </a:extLst>
          </p:cNvPr>
          <p:cNvSpPr txBox="1"/>
          <p:nvPr/>
        </p:nvSpPr>
        <p:spPr>
          <a:xfrm>
            <a:off x="80010" y="2790687"/>
            <a:ext cx="5732350" cy="338554"/>
          </a:xfrm>
          <a:prstGeom prst="rect">
            <a:avLst/>
          </a:prstGeom>
          <a:noFill/>
        </p:spPr>
        <p:txBody>
          <a:bodyPr wrap="square" rtlCol="0">
            <a:spAutoFit/>
          </a:bodyPr>
          <a:lstStyle/>
          <a:p>
            <a:r>
              <a:rPr lang="en-GB" sz="1600">
                <a:solidFill>
                  <a:srgbClr val="04070C"/>
                </a:solidFill>
                <a:latin typeface="Century Gothic" panose="020B0502020202020204" pitchFamily="34" charset="0"/>
              </a:rPr>
              <a:t>¿Conoces Argentina?</a:t>
            </a:r>
          </a:p>
        </p:txBody>
      </p:sp>
      <p:sp>
        <p:nvSpPr>
          <p:cNvPr id="14" name="TextBox 72">
            <a:extLst>
              <a:ext uri="{FF2B5EF4-FFF2-40B4-BE49-F238E27FC236}">
                <a16:creationId xmlns:a16="http://schemas.microsoft.com/office/drawing/2014/main" id="{03B9008B-B6C6-8C49-A2DD-0224378B9EAF}"/>
              </a:ext>
            </a:extLst>
          </p:cNvPr>
          <p:cNvSpPr txBox="1"/>
          <p:nvPr/>
        </p:nvSpPr>
        <p:spPr>
          <a:xfrm>
            <a:off x="116632" y="3074417"/>
            <a:ext cx="4270557"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Do you know Argentina?</a:t>
            </a:r>
          </a:p>
        </p:txBody>
      </p:sp>
      <p:graphicFrame>
        <p:nvGraphicFramePr>
          <p:cNvPr id="22" name="Table 3">
            <a:extLst>
              <a:ext uri="{FF2B5EF4-FFF2-40B4-BE49-F238E27FC236}">
                <a16:creationId xmlns:a16="http://schemas.microsoft.com/office/drawing/2014/main" id="{00BDCBD1-75CF-D945-A7EA-42363AE76676}"/>
              </a:ext>
            </a:extLst>
          </p:cNvPr>
          <p:cNvGraphicFramePr>
            <a:graphicFrameLocks noGrp="1"/>
          </p:cNvGraphicFramePr>
          <p:nvPr>
            <p:extLst>
              <p:ext uri="{D42A27DB-BD31-4B8C-83A1-F6EECF244321}">
                <p14:modId xmlns:p14="http://schemas.microsoft.com/office/powerpoint/2010/main" val="1774556316"/>
              </p:ext>
            </p:extLst>
          </p:nvPr>
        </p:nvGraphicFramePr>
        <p:xfrm>
          <a:off x="762853" y="3662687"/>
          <a:ext cx="4494947" cy="3862080"/>
        </p:xfrm>
        <a:graphic>
          <a:graphicData uri="http://schemas.openxmlformats.org/drawingml/2006/table">
            <a:tbl>
              <a:tblPr firstRow="1" bandRow="1">
                <a:tableStyleId>{5940675A-B579-460E-94D1-54222C63F5DA}</a:tableStyleId>
              </a:tblPr>
              <a:tblGrid>
                <a:gridCol w="1514019">
                  <a:extLst>
                    <a:ext uri="{9D8B030D-6E8A-4147-A177-3AD203B41FA5}">
                      <a16:colId xmlns:a16="http://schemas.microsoft.com/office/drawing/2014/main" val="3957865930"/>
                    </a:ext>
                  </a:extLst>
                </a:gridCol>
                <a:gridCol w="2980928">
                  <a:extLst>
                    <a:ext uri="{9D8B030D-6E8A-4147-A177-3AD203B41FA5}">
                      <a16:colId xmlns:a16="http://schemas.microsoft.com/office/drawing/2014/main" val="746460978"/>
                    </a:ext>
                  </a:extLst>
                </a:gridCol>
              </a:tblGrid>
              <a:tr h="291754">
                <a:tc>
                  <a:txBody>
                    <a:bodyPr/>
                    <a:lstStyle/>
                    <a:p>
                      <a:pPr algn="l" fontAlgn="b"/>
                      <a:r>
                        <a:rPr lang="en-GB" sz="1600" b="0" i="0" u="none" strike="noStrike" err="1">
                          <a:solidFill>
                            <a:srgbClr val="000000"/>
                          </a:solidFill>
                          <a:effectLst/>
                          <a:latin typeface="Century Gothic" panose="020B0502020202020204" pitchFamily="34" charset="0"/>
                        </a:rPr>
                        <a:t>conocer</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to know, to get to know</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2009758348"/>
                  </a:ext>
                </a:extLst>
              </a:tr>
              <a:tr h="291754">
                <a:tc>
                  <a:txBody>
                    <a:bodyPr/>
                    <a:lstStyle/>
                    <a:p>
                      <a:pPr algn="l" fontAlgn="b"/>
                      <a:r>
                        <a:rPr lang="en-GB" sz="1600" b="0" i="0" u="none" strike="noStrike" err="1">
                          <a:solidFill>
                            <a:srgbClr val="000000"/>
                          </a:solidFill>
                          <a:effectLst/>
                          <a:latin typeface="Century Gothic" panose="020B0502020202020204" pitchFamily="34" charset="0"/>
                        </a:rPr>
                        <a:t>ofrecer</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to offer| offering</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823544673"/>
                  </a:ext>
                </a:extLst>
              </a:tr>
              <a:tr h="265477">
                <a:tc>
                  <a:txBody>
                    <a:bodyPr/>
                    <a:lstStyle/>
                    <a:p>
                      <a:pPr algn="l" fontAlgn="b"/>
                      <a:r>
                        <a:rPr lang="en-GB" sz="1600" b="0" i="0" u="none" strike="noStrike" err="1">
                          <a:solidFill>
                            <a:srgbClr val="000000"/>
                          </a:solidFill>
                          <a:effectLst/>
                          <a:latin typeface="Century Gothic" panose="020B0502020202020204" pitchFamily="34" charset="0"/>
                        </a:rPr>
                        <a:t>sufrir</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to suffer </a:t>
                      </a:r>
                      <a:r>
                        <a:rPr lang="en-GB" sz="1600">
                          <a:latin typeface="Century Gothic" panose="020B0502020202020204" pitchFamily="34" charset="0"/>
                        </a:rPr>
                        <a:t>| suffering</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2178778690"/>
                  </a:ext>
                </a:extLst>
              </a:tr>
              <a:tr h="265477">
                <a:tc>
                  <a:txBody>
                    <a:bodyPr/>
                    <a:lstStyle/>
                    <a:p>
                      <a:pPr algn="l" fontAlgn="b"/>
                      <a:r>
                        <a:rPr lang="en-GB" sz="1600" u="none" strike="noStrike">
                          <a:effectLst/>
                          <a:latin typeface="Century Gothic" panose="020B0502020202020204" pitchFamily="34" charset="0"/>
                        </a:rPr>
                        <a:t>romper</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to break </a:t>
                      </a:r>
                      <a:r>
                        <a:rPr lang="en-GB" sz="1600">
                          <a:latin typeface="Century Gothic" panose="020B0502020202020204" pitchFamily="34" charset="0"/>
                        </a:rPr>
                        <a:t>| breaking</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77427112"/>
                  </a:ext>
                </a:extLst>
              </a:tr>
              <a:tr h="29175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0000"/>
                          </a:solidFill>
                          <a:effectLst/>
                          <a:latin typeface="Century Gothic" panose="020B0502020202020204" pitchFamily="34" charset="0"/>
                        </a:rPr>
                        <a:t>pasar</a:t>
                      </a:r>
                    </a:p>
                  </a:txBody>
                  <a:tcPr marL="90000" marR="90000" marT="46800" marB="46800" anchor="ctr"/>
                </a:tc>
                <a:tc>
                  <a:txBody>
                    <a:bodyPr/>
                    <a:lstStyle/>
                    <a:p>
                      <a:pPr algn="l" fontAlgn="b"/>
                      <a:r>
                        <a:rPr lang="en-GB" sz="1600" u="none" strike="noStrike">
                          <a:effectLst/>
                          <a:latin typeface="Century Gothic" panose="020B0502020202020204" pitchFamily="34" charset="0"/>
                        </a:rPr>
                        <a:t>to pass, to spend (time), to happen</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442346332"/>
                  </a:ext>
                </a:extLst>
              </a:tr>
              <a:tr h="291754">
                <a:tc>
                  <a:txBody>
                    <a:bodyPr/>
                    <a:lstStyle/>
                    <a:p>
                      <a:pPr algn="l" fontAlgn="b"/>
                      <a:r>
                        <a:rPr lang="en-GB" sz="1600" b="0" i="0" u="none" strike="noStrike">
                          <a:solidFill>
                            <a:srgbClr val="000000"/>
                          </a:solidFill>
                          <a:effectLst/>
                          <a:latin typeface="Century Gothic" panose="020B0502020202020204" pitchFamily="34" charset="0"/>
                        </a:rPr>
                        <a:t>la </a:t>
                      </a:r>
                      <a:r>
                        <a:rPr lang="en-GB" sz="1600" b="0" i="0" u="none" strike="noStrike" err="1">
                          <a:solidFill>
                            <a:srgbClr val="000000"/>
                          </a:solidFill>
                          <a:effectLst/>
                          <a:latin typeface="Century Gothic" panose="020B0502020202020204" pitchFamily="34" charset="0"/>
                        </a:rPr>
                        <a:t>cultura</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culture</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2605244685"/>
                  </a:ext>
                </a:extLst>
              </a:tr>
              <a:tr h="291754">
                <a:tc>
                  <a:txBody>
                    <a:bodyPr/>
                    <a:lstStyle/>
                    <a:p>
                      <a:pPr algn="l" fontAlgn="b"/>
                      <a:r>
                        <a:rPr lang="en-GB" sz="1600" b="0" i="0" u="none" strike="noStrike">
                          <a:solidFill>
                            <a:srgbClr val="000000"/>
                          </a:solidFill>
                          <a:effectLst/>
                          <a:latin typeface="Century Gothic" panose="020B0502020202020204" pitchFamily="34" charset="0"/>
                        </a:rPr>
                        <a:t>el </a:t>
                      </a:r>
                      <a:r>
                        <a:rPr lang="en-GB" sz="1600" b="0" i="0" u="none" strike="noStrike" err="1">
                          <a:solidFill>
                            <a:srgbClr val="000000"/>
                          </a:solidFill>
                          <a:effectLst/>
                          <a:latin typeface="Century Gothic" panose="020B0502020202020204" pitchFamily="34" charset="0"/>
                        </a:rPr>
                        <a:t>accidente</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accident</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45926349"/>
                  </a:ext>
                </a:extLst>
              </a:tr>
              <a:tr h="291754">
                <a:tc>
                  <a:txBody>
                    <a:bodyPr/>
                    <a:lstStyle/>
                    <a:p>
                      <a:pPr algn="l" fontAlgn="b"/>
                      <a:r>
                        <a:rPr lang="en-GB" sz="1600" b="0" i="0" u="none" strike="noStrike">
                          <a:solidFill>
                            <a:srgbClr val="000000"/>
                          </a:solidFill>
                          <a:effectLst/>
                          <a:latin typeface="Century Gothic" panose="020B0502020202020204" pitchFamily="34" charset="0"/>
                        </a:rPr>
                        <a:t>los </a:t>
                      </a:r>
                      <a:r>
                        <a:rPr lang="en-GB" sz="1600" b="0" i="0" u="none" strike="noStrike" err="1">
                          <a:solidFill>
                            <a:srgbClr val="000000"/>
                          </a:solidFill>
                          <a:effectLst/>
                          <a:latin typeface="Century Gothic" panose="020B0502020202020204" pitchFamily="34" charset="0"/>
                        </a:rPr>
                        <a:t>Estados</a:t>
                      </a:r>
                      <a:r>
                        <a:rPr lang="en-GB" sz="1600" b="0" i="0" u="none" strike="noStrike">
                          <a:solidFill>
                            <a:srgbClr val="000000"/>
                          </a:solidFill>
                          <a:effectLst/>
                          <a:latin typeface="Century Gothic" panose="020B0502020202020204" pitchFamily="34" charset="0"/>
                        </a:rPr>
                        <a:t> Unidos</a:t>
                      </a:r>
                    </a:p>
                  </a:txBody>
                  <a:tcPr marL="90000" marR="90000" marT="46800" marB="46800" anchor="b"/>
                </a:tc>
                <a:tc>
                  <a:txBody>
                    <a:bodyPr/>
                    <a:lstStyle/>
                    <a:p>
                      <a:pPr algn="l" fontAlgn="b"/>
                      <a:r>
                        <a:rPr lang="en-GB" sz="1600" b="0" i="0" u="none" strike="noStrike">
                          <a:solidFill>
                            <a:srgbClr val="000000"/>
                          </a:solidFill>
                          <a:effectLst/>
                          <a:latin typeface="Century Gothic" panose="020B0502020202020204" pitchFamily="34" charset="0"/>
                        </a:rPr>
                        <a:t>United States</a:t>
                      </a:r>
                    </a:p>
                  </a:txBody>
                  <a:tcPr marL="90000" marR="90000" marT="46800" marB="46800" anchor="ctr"/>
                </a:tc>
                <a:extLst>
                  <a:ext uri="{0D108BD9-81ED-4DB2-BD59-A6C34878D82A}">
                    <a16:rowId xmlns:a16="http://schemas.microsoft.com/office/drawing/2014/main" val="3682116230"/>
                  </a:ext>
                </a:extLst>
              </a:tr>
              <a:tr h="291754">
                <a:tc>
                  <a:txBody>
                    <a:bodyPr/>
                    <a:lstStyle/>
                    <a:p>
                      <a:pPr algn="l" fontAlgn="b"/>
                      <a:r>
                        <a:rPr lang="en-GB" sz="1600" u="none" strike="noStrike" err="1">
                          <a:effectLst/>
                          <a:latin typeface="Century Gothic" panose="020B0502020202020204" pitchFamily="34" charset="0"/>
                        </a:rPr>
                        <a:t>apenas</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a:solidFill>
                            <a:srgbClr val="000000"/>
                          </a:solidFill>
                          <a:effectLst/>
                          <a:latin typeface="Century Gothic" panose="020B0502020202020204" pitchFamily="34" charset="0"/>
                        </a:rPr>
                        <a:t>hardly, barely</a:t>
                      </a:r>
                    </a:p>
                  </a:txBody>
                  <a:tcPr marL="90000" marR="90000" marT="46800" marB="46800" anchor="b"/>
                </a:tc>
                <a:extLst>
                  <a:ext uri="{0D108BD9-81ED-4DB2-BD59-A6C34878D82A}">
                    <a16:rowId xmlns:a16="http://schemas.microsoft.com/office/drawing/2014/main" val="749695940"/>
                  </a:ext>
                </a:extLst>
              </a:tr>
              <a:tr h="291754">
                <a:tc>
                  <a:txBody>
                    <a:bodyPr/>
                    <a:lstStyle/>
                    <a:p>
                      <a:pPr algn="l" fontAlgn="b"/>
                      <a:r>
                        <a:rPr lang="en-GB" sz="1600" b="0" i="0" u="none" strike="noStrike" err="1">
                          <a:solidFill>
                            <a:srgbClr val="000000"/>
                          </a:solidFill>
                          <a:effectLst/>
                          <a:latin typeface="Century Gothic" panose="020B0502020202020204" pitchFamily="34" charset="0"/>
                        </a:rPr>
                        <a:t>ya</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a:solidFill>
                            <a:srgbClr val="000000"/>
                          </a:solidFill>
                          <a:effectLst/>
                          <a:latin typeface="Century Gothic" panose="020B0502020202020204" pitchFamily="34" charset="0"/>
                        </a:rPr>
                        <a:t>already</a:t>
                      </a:r>
                    </a:p>
                  </a:txBody>
                  <a:tcPr marL="90000" marR="90000" marT="46800" marB="46800" anchor="b"/>
                </a:tc>
                <a:extLst>
                  <a:ext uri="{0D108BD9-81ED-4DB2-BD59-A6C34878D82A}">
                    <a16:rowId xmlns:a16="http://schemas.microsoft.com/office/drawing/2014/main" val="3504278049"/>
                  </a:ext>
                </a:extLst>
              </a:tr>
            </a:tbl>
          </a:graphicData>
        </a:graphic>
      </p:graphicFrame>
      <p:graphicFrame>
        <p:nvGraphicFramePr>
          <p:cNvPr id="23" name="Table 4">
            <a:extLst>
              <a:ext uri="{FF2B5EF4-FFF2-40B4-BE49-F238E27FC236}">
                <a16:creationId xmlns:a16="http://schemas.microsoft.com/office/drawing/2014/main" id="{B8EC19E3-F5A5-8545-96CD-41479C7147D1}"/>
              </a:ext>
            </a:extLst>
          </p:cNvPr>
          <p:cNvGraphicFramePr>
            <a:graphicFrameLocks noGrp="1"/>
          </p:cNvGraphicFramePr>
          <p:nvPr>
            <p:extLst>
              <p:ext uri="{D42A27DB-BD31-4B8C-83A1-F6EECF244321}">
                <p14:modId xmlns:p14="http://schemas.microsoft.com/office/powerpoint/2010/main" val="304438621"/>
              </p:ext>
            </p:extLst>
          </p:nvPr>
        </p:nvGraphicFramePr>
        <p:xfrm>
          <a:off x="229114" y="3666004"/>
          <a:ext cx="533739" cy="3076130"/>
        </p:xfrm>
        <a:graphic>
          <a:graphicData uri="http://schemas.openxmlformats.org/drawingml/2006/table">
            <a:tbl>
              <a:tblPr firstRow="1" bandRow="1">
                <a:tableStyleId>{5940675A-B579-460E-94D1-54222C63F5DA}</a:tableStyleId>
              </a:tblPr>
              <a:tblGrid>
                <a:gridCol w="533739">
                  <a:extLst>
                    <a:ext uri="{9D8B030D-6E8A-4147-A177-3AD203B41FA5}">
                      <a16:colId xmlns:a16="http://schemas.microsoft.com/office/drawing/2014/main" val="4196508908"/>
                    </a:ext>
                  </a:extLst>
                </a:gridCol>
              </a:tblGrid>
              <a:tr h="329932">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8147484"/>
                  </a:ext>
                </a:extLst>
              </a:tr>
              <a:tr h="360040">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9990341"/>
                  </a:ext>
                </a:extLst>
              </a:tr>
              <a:tr h="343272">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05870174"/>
                  </a:ext>
                </a:extLst>
              </a:tr>
              <a:tr h="398512">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0812704"/>
                  </a:ext>
                </a:extLst>
              </a:tr>
              <a:tr h="482352">
                <a:tc>
                  <a:txBody>
                    <a:bodyPr/>
                    <a:lstStyle/>
                    <a:p>
                      <a:pPr algn="ctr"/>
                      <a:r>
                        <a:rPr lang="en-GB" sz="1400" i="1">
                          <a:latin typeface="Century Gothic" panose="020B0502020202020204" pitchFamily="34" charset="0"/>
                        </a:rPr>
                        <a:t> 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63731331"/>
                  </a:ext>
                </a:extLst>
              </a:tr>
              <a:tr h="360040">
                <a:tc>
                  <a:txBody>
                    <a:bodyPr/>
                    <a:lstStyle/>
                    <a:p>
                      <a:pPr algn="ctr"/>
                      <a:r>
                        <a:rPr lang="en-GB" sz="1400" i="1" err="1">
                          <a:latin typeface="Century Gothic" panose="020B0502020202020204" pitchFamily="34" charset="0"/>
                        </a:rPr>
                        <a:t>nf</a:t>
                      </a:r>
                      <a:endParaRPr lang="en-GB" sz="14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8662457"/>
                  </a:ext>
                </a:extLst>
              </a:tr>
              <a:tr h="400991">
                <a:tc>
                  <a:txBody>
                    <a:bodyPr/>
                    <a:lstStyle/>
                    <a:p>
                      <a:pPr algn="ctr"/>
                      <a:r>
                        <a:rPr lang="en-GB" sz="14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4608626"/>
                  </a:ext>
                </a:extLst>
              </a:tr>
              <a:tr h="400991">
                <a:tc>
                  <a:txBody>
                    <a:bodyPr/>
                    <a:lstStyle/>
                    <a:p>
                      <a:pPr algn="ctr"/>
                      <a:r>
                        <a:rPr lang="en-GB" sz="14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13597400"/>
                  </a:ext>
                </a:extLst>
              </a:tr>
            </a:tbl>
          </a:graphicData>
        </a:graphic>
      </p:graphicFrame>
      <p:graphicFrame>
        <p:nvGraphicFramePr>
          <p:cNvPr id="24" name="Table 6">
            <a:extLst>
              <a:ext uri="{FF2B5EF4-FFF2-40B4-BE49-F238E27FC236}">
                <a16:creationId xmlns:a16="http://schemas.microsoft.com/office/drawing/2014/main" id="{31390E56-E199-224F-9E56-75F6DA756D59}"/>
              </a:ext>
            </a:extLst>
          </p:cNvPr>
          <p:cNvGraphicFramePr>
            <a:graphicFrameLocks noGrp="1"/>
          </p:cNvGraphicFramePr>
          <p:nvPr>
            <p:extLst>
              <p:ext uri="{D42A27DB-BD31-4B8C-83A1-F6EECF244321}">
                <p14:modId xmlns:p14="http://schemas.microsoft.com/office/powerpoint/2010/main" val="1161423491"/>
              </p:ext>
            </p:extLst>
          </p:nvPr>
        </p:nvGraphicFramePr>
        <p:xfrm>
          <a:off x="168672" y="6660528"/>
          <a:ext cx="654622" cy="822960"/>
        </p:xfrm>
        <a:graphic>
          <a:graphicData uri="http://schemas.openxmlformats.org/drawingml/2006/table">
            <a:tbl>
              <a:tblPr firstRow="1" bandRow="1">
                <a:tableStyleId>{5940675A-B579-460E-94D1-54222C63F5DA}</a:tableStyleId>
              </a:tblPr>
              <a:tblGrid>
                <a:gridCol w="654622">
                  <a:extLst>
                    <a:ext uri="{9D8B030D-6E8A-4147-A177-3AD203B41FA5}">
                      <a16:colId xmlns:a16="http://schemas.microsoft.com/office/drawing/2014/main" val="4196508908"/>
                    </a:ext>
                  </a:extLst>
                </a:gridCol>
              </a:tblGrid>
              <a:tr h="315391">
                <a:tc>
                  <a:txBody>
                    <a:bodyPr/>
                    <a:lstStyle/>
                    <a:p>
                      <a:pPr algn="ctr"/>
                      <a:endParaRPr lang="en-GB" sz="1400" i="1">
                        <a:latin typeface="Century Gothic" panose="020B0502020202020204" pitchFamily="34" charset="0"/>
                      </a:endParaRPr>
                    </a:p>
                    <a:p>
                      <a:pPr algn="ctr"/>
                      <a:r>
                        <a:rPr lang="en-GB" sz="1400" i="1" err="1">
                          <a:latin typeface="Century Gothic" panose="020B0502020202020204" pitchFamily="34" charset="0"/>
                        </a:rPr>
                        <a:t>adv</a:t>
                      </a:r>
                      <a:endParaRPr lang="en-GB" sz="14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8147484"/>
                  </a:ext>
                </a:extLst>
              </a:tr>
              <a:tr h="185524">
                <a:tc>
                  <a:txBody>
                    <a:bodyPr/>
                    <a:lstStyle/>
                    <a:p>
                      <a:pPr algn="ctr"/>
                      <a:r>
                        <a:rPr lang="en-GB" sz="1400" i="1">
                          <a:latin typeface="Century Gothic" panose="020B0502020202020204" pitchFamily="34" charset="0"/>
                        </a:rPr>
                        <a:t>adv</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9990341"/>
                  </a:ext>
                </a:extLst>
              </a:tr>
            </a:tbl>
          </a:graphicData>
        </a:graphic>
      </p:graphicFrame>
      <p:sp>
        <p:nvSpPr>
          <p:cNvPr id="25" name="Rounded Rectangular Callout 83">
            <a:extLst>
              <a:ext uri="{FF2B5EF4-FFF2-40B4-BE49-F238E27FC236}">
                <a16:creationId xmlns:a16="http://schemas.microsoft.com/office/drawing/2014/main" id="{2B4BB661-E7B1-E14E-BB8A-4652FB56D17B}"/>
              </a:ext>
            </a:extLst>
          </p:cNvPr>
          <p:cNvSpPr/>
          <p:nvPr/>
        </p:nvSpPr>
        <p:spPr>
          <a:xfrm>
            <a:off x="2188605" y="7690840"/>
            <a:ext cx="4070792" cy="1279313"/>
          </a:xfrm>
          <a:prstGeom prst="wedgeRoundRectCallout">
            <a:avLst>
              <a:gd name="adj1" fmla="val -34935"/>
              <a:gd name="adj2" fmla="val -60169"/>
              <a:gd name="adj3" fmla="val 16667"/>
            </a:avLst>
          </a:prstGeom>
          <a:solidFill>
            <a:srgbClr val="FCF2CA"/>
          </a:solidFill>
          <a:ln w="28575" cap="flat" cmpd="sng" algn="ctr">
            <a:solidFill>
              <a:srgbClr val="EE6000"/>
            </a:solidFill>
            <a:prstDash val="solid"/>
            <a:miter lim="800000"/>
          </a:ln>
          <a:effectLst/>
        </p:spPr>
        <p:txBody>
          <a:bodyPr rtlCol="0" anchor="ctr"/>
          <a:lstStyle/>
          <a:p>
            <a:pPr lvl="0">
              <a:defRPr/>
            </a:pPr>
            <a:r>
              <a:rPr lang="en-GB" sz="1400">
                <a:solidFill>
                  <a:srgbClr val="04070C"/>
                </a:solidFill>
                <a:latin typeface="Century Gothic" panose="020B0502020202020204" pitchFamily="34" charset="0"/>
              </a:rPr>
              <a:t>You can use ‘</a:t>
            </a:r>
            <a:r>
              <a:rPr lang="en-GB" sz="1400" b="1" err="1">
                <a:solidFill>
                  <a:srgbClr val="04070C"/>
                </a:solidFill>
                <a:latin typeface="Century Gothic" panose="020B0502020202020204" pitchFamily="34" charset="0"/>
              </a:rPr>
              <a:t>ya</a:t>
            </a:r>
            <a:r>
              <a:rPr lang="en-GB" sz="1400">
                <a:solidFill>
                  <a:srgbClr val="04070C"/>
                </a:solidFill>
                <a:latin typeface="Century Gothic" panose="020B0502020202020204" pitchFamily="34" charset="0"/>
              </a:rPr>
              <a:t>’ in different tenses:</a:t>
            </a:r>
          </a:p>
          <a:p>
            <a:pPr lvl="0">
              <a:defRPr/>
            </a:pPr>
            <a:r>
              <a:rPr lang="en-GB" sz="1400">
                <a:solidFill>
                  <a:srgbClr val="04070C"/>
                </a:solidFill>
                <a:latin typeface="Century Gothic" panose="020B0502020202020204" pitchFamily="34" charset="0"/>
              </a:rPr>
              <a:t>&gt; Miguel </a:t>
            </a:r>
            <a:r>
              <a:rPr lang="en-GB" sz="1400" b="1" err="1">
                <a:solidFill>
                  <a:srgbClr val="04070C"/>
                </a:solidFill>
                <a:latin typeface="Century Gothic" panose="020B0502020202020204" pitchFamily="34" charset="0"/>
              </a:rPr>
              <a:t>ya</a:t>
            </a:r>
            <a:r>
              <a:rPr lang="en-GB" sz="1400">
                <a:solidFill>
                  <a:srgbClr val="04070C"/>
                </a:solidFill>
                <a:latin typeface="Century Gothic" panose="020B0502020202020204" pitchFamily="34" charset="0"/>
              </a:rPr>
              <a:t> </a:t>
            </a:r>
            <a:r>
              <a:rPr lang="en-GB" sz="1400" err="1">
                <a:solidFill>
                  <a:srgbClr val="04070C"/>
                </a:solidFill>
                <a:latin typeface="Century Gothic" panose="020B0502020202020204" pitchFamily="34" charset="0"/>
              </a:rPr>
              <a:t>está</a:t>
            </a:r>
            <a:r>
              <a:rPr lang="en-GB" sz="1400">
                <a:solidFill>
                  <a:srgbClr val="04070C"/>
                </a:solidFill>
                <a:latin typeface="Century Gothic" panose="020B0502020202020204" pitchFamily="34" charset="0"/>
              </a:rPr>
              <a:t> </a:t>
            </a:r>
            <a:r>
              <a:rPr lang="en-GB" sz="1400" err="1">
                <a:solidFill>
                  <a:srgbClr val="04070C"/>
                </a:solidFill>
                <a:latin typeface="Century Gothic" panose="020B0502020202020204" pitchFamily="34" charset="0"/>
              </a:rPr>
              <a:t>aquí</a:t>
            </a:r>
            <a:r>
              <a:rPr lang="en-GB" sz="1400">
                <a:solidFill>
                  <a:srgbClr val="04070C"/>
                </a:solidFill>
                <a:latin typeface="Century Gothic" panose="020B0502020202020204" pitchFamily="34" charset="0"/>
              </a:rPr>
              <a:t>. </a:t>
            </a:r>
          </a:p>
          <a:p>
            <a:pPr lvl="0">
              <a:defRPr/>
            </a:pPr>
            <a:r>
              <a:rPr lang="en-GB" sz="1400" i="1">
                <a:solidFill>
                  <a:srgbClr val="04070C"/>
                </a:solidFill>
                <a:latin typeface="Century Gothic" panose="020B0502020202020204" pitchFamily="34" charset="0"/>
              </a:rPr>
              <a:t>Miguel is already here. </a:t>
            </a:r>
            <a:r>
              <a:rPr lang="en-GB" sz="1400">
                <a:solidFill>
                  <a:srgbClr val="04070C"/>
                </a:solidFill>
                <a:latin typeface="Century Gothic" panose="020B0502020202020204" pitchFamily="34" charset="0"/>
              </a:rPr>
              <a:t>(present)</a:t>
            </a:r>
          </a:p>
          <a:p>
            <a:pPr lvl="0">
              <a:defRPr/>
            </a:pPr>
            <a:r>
              <a:rPr lang="en-GB" sz="1400">
                <a:solidFill>
                  <a:srgbClr val="04070C"/>
                </a:solidFill>
                <a:latin typeface="Century Gothic" panose="020B0502020202020204" pitchFamily="34" charset="0"/>
              </a:rPr>
              <a:t>&gt; El </a:t>
            </a:r>
            <a:r>
              <a:rPr lang="en-GB" sz="1400" err="1">
                <a:solidFill>
                  <a:srgbClr val="04070C"/>
                </a:solidFill>
                <a:latin typeface="Century Gothic" panose="020B0502020202020204" pitchFamily="34" charset="0"/>
              </a:rPr>
              <a:t>concierto</a:t>
            </a:r>
            <a:r>
              <a:rPr lang="en-GB" sz="1400">
                <a:solidFill>
                  <a:srgbClr val="04070C"/>
                </a:solidFill>
                <a:latin typeface="Century Gothic" panose="020B0502020202020204" pitchFamily="34" charset="0"/>
              </a:rPr>
              <a:t> </a:t>
            </a:r>
            <a:r>
              <a:rPr lang="en-GB" sz="1400" b="1" err="1">
                <a:solidFill>
                  <a:srgbClr val="04070C"/>
                </a:solidFill>
                <a:latin typeface="Century Gothic" panose="020B0502020202020204" pitchFamily="34" charset="0"/>
              </a:rPr>
              <a:t>ya</a:t>
            </a:r>
            <a:r>
              <a:rPr lang="en-GB" sz="1400">
                <a:solidFill>
                  <a:srgbClr val="04070C"/>
                </a:solidFill>
                <a:latin typeface="Century Gothic" panose="020B0502020202020204" pitchFamily="34" charset="0"/>
              </a:rPr>
              <a:t> </a:t>
            </a:r>
            <a:r>
              <a:rPr lang="en-GB" sz="1400" err="1">
                <a:solidFill>
                  <a:srgbClr val="04070C"/>
                </a:solidFill>
                <a:latin typeface="Century Gothic" panose="020B0502020202020204" pitchFamily="34" charset="0"/>
              </a:rPr>
              <a:t>pasó</a:t>
            </a:r>
            <a:r>
              <a:rPr lang="en-GB" sz="1400">
                <a:solidFill>
                  <a:srgbClr val="04070C"/>
                </a:solidFill>
                <a:latin typeface="Century Gothic" panose="020B0502020202020204" pitchFamily="34" charset="0"/>
              </a:rPr>
              <a:t>.</a:t>
            </a:r>
          </a:p>
          <a:p>
            <a:pPr lvl="0">
              <a:defRPr/>
            </a:pPr>
            <a:r>
              <a:rPr lang="en-GB" sz="1400" i="1">
                <a:solidFill>
                  <a:srgbClr val="04070C"/>
                </a:solidFill>
                <a:latin typeface="Century Gothic" panose="020B0502020202020204" pitchFamily="34" charset="0"/>
              </a:rPr>
              <a:t>The concert already happened. </a:t>
            </a:r>
            <a:r>
              <a:rPr lang="en-GB" sz="1400">
                <a:solidFill>
                  <a:srgbClr val="04070C"/>
                </a:solidFill>
                <a:latin typeface="Century Gothic" panose="020B0502020202020204" pitchFamily="34" charset="0"/>
              </a:rPr>
              <a:t>(</a:t>
            </a:r>
            <a:r>
              <a:rPr lang="en-GB" sz="1400" err="1">
                <a:solidFill>
                  <a:srgbClr val="04070C"/>
                </a:solidFill>
                <a:latin typeface="Century Gothic" panose="020B0502020202020204" pitchFamily="34" charset="0"/>
              </a:rPr>
              <a:t>preterite</a:t>
            </a:r>
            <a:r>
              <a:rPr lang="en-GB" sz="1400">
                <a:solidFill>
                  <a:srgbClr val="04070C"/>
                </a:solidFill>
                <a:latin typeface="Century Gothic" panose="020B0502020202020204" pitchFamily="34" charset="0"/>
              </a:rPr>
              <a:t>)</a:t>
            </a:r>
          </a:p>
        </p:txBody>
      </p:sp>
      <p:pic>
        <p:nvPicPr>
          <p:cNvPr id="26" name="Imagen 25">
            <a:extLst>
              <a:ext uri="{FF2B5EF4-FFF2-40B4-BE49-F238E27FC236}">
                <a16:creationId xmlns:a16="http://schemas.microsoft.com/office/drawing/2014/main" id="{34231AAE-B841-924A-B833-906586EE692B}"/>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2250">
                        <a14:foregroundMark x1="39000" y1="35208" x2="26375" y2="49583"/>
                        <a14:foregroundMark x1="26375" y1="49583" x2="11625" y2="82917"/>
                        <a14:foregroundMark x1="37000" y1="17917" x2="35750" y2="17500"/>
                        <a14:foregroundMark x1="44250" y1="14375" x2="44875" y2="15625"/>
                        <a14:foregroundMark x1="64250" y1="13958" x2="61750" y2="14375"/>
                        <a14:foregroundMark x1="50000" y1="42083" x2="50000" y2="41042"/>
                        <a14:foregroundMark x1="91375" y1="77917" x2="92250" y2="75417"/>
                      </a14:backgroundRemoval>
                    </a14:imgEffect>
                  </a14:imgLayer>
                </a14:imgProps>
              </a:ext>
              <a:ext uri="{28A0092B-C50C-407E-A947-70E740481C1C}">
                <a14:useLocalDpi xmlns:a14="http://schemas.microsoft.com/office/drawing/2010/main"/>
              </a:ext>
            </a:extLst>
          </a:blip>
          <a:stretch>
            <a:fillRect/>
          </a:stretch>
        </p:blipFill>
        <p:spPr>
          <a:xfrm>
            <a:off x="5471267" y="4412568"/>
            <a:ext cx="1173263" cy="703958"/>
          </a:xfrm>
          <a:prstGeom prst="rect">
            <a:avLst/>
          </a:prstGeom>
        </p:spPr>
      </p:pic>
      <p:pic>
        <p:nvPicPr>
          <p:cNvPr id="27" name="Imagen 26">
            <a:extLst>
              <a:ext uri="{FF2B5EF4-FFF2-40B4-BE49-F238E27FC236}">
                <a16:creationId xmlns:a16="http://schemas.microsoft.com/office/drawing/2014/main" id="{AF302752-28BF-154C-BEEB-9AAAC40D74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1268" y="2882838"/>
            <a:ext cx="1034819" cy="1144637"/>
          </a:xfrm>
          <a:prstGeom prst="rect">
            <a:avLst/>
          </a:prstGeom>
        </p:spPr>
      </p:pic>
      <p:pic>
        <p:nvPicPr>
          <p:cNvPr id="28" name="Imagen 18">
            <a:extLst>
              <a:ext uri="{FF2B5EF4-FFF2-40B4-BE49-F238E27FC236}">
                <a16:creationId xmlns:a16="http://schemas.microsoft.com/office/drawing/2014/main" id="{8F1ECAAA-AF64-104D-B227-C1D54BADAF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1267" y="5512737"/>
            <a:ext cx="1173263" cy="739449"/>
          </a:xfrm>
          <a:prstGeom prst="rect">
            <a:avLst/>
          </a:prstGeom>
        </p:spPr>
      </p:pic>
      <p:sp>
        <p:nvSpPr>
          <p:cNvPr id="29" name="Rounded Rectangle 42">
            <a:extLst>
              <a:ext uri="{FF2B5EF4-FFF2-40B4-BE49-F238E27FC236}">
                <a16:creationId xmlns:a16="http://schemas.microsoft.com/office/drawing/2014/main" id="{5516424D-BBC4-484B-B64E-EE12EE6F3EED}"/>
              </a:ext>
            </a:extLst>
          </p:cNvPr>
          <p:cNvSpPr/>
          <p:nvPr/>
        </p:nvSpPr>
        <p:spPr>
          <a:xfrm>
            <a:off x="237089" y="7774404"/>
            <a:ext cx="972690" cy="917610"/>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latin typeface="Century Gothic" panose="020B0502020202020204" pitchFamily="34" charset="0"/>
              </a:rPr>
              <a:t>Revisit vocab 1.2.6 &amp; 1.2.1</a:t>
            </a:r>
          </a:p>
        </p:txBody>
      </p:sp>
      <p:pic>
        <p:nvPicPr>
          <p:cNvPr id="21" name="Picture 2">
            <a:extLst>
              <a:ext uri="{FF2B5EF4-FFF2-40B4-BE49-F238E27FC236}">
                <a16:creationId xmlns:a16="http://schemas.microsoft.com/office/drawing/2014/main" id="{598E464F-0D84-E249-9844-02572CAF7F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0989" y="6459538"/>
            <a:ext cx="1023950" cy="1023950"/>
          </a:xfrm>
          <a:prstGeom prst="rect">
            <a:avLst/>
          </a:prstGeom>
        </p:spPr>
      </p:pic>
      <p:sp>
        <p:nvSpPr>
          <p:cNvPr id="2" name="Title 1"/>
          <p:cNvSpPr>
            <a:spLocks noGrp="1"/>
          </p:cNvSpPr>
          <p:nvPr>
            <p:ph type="title"/>
          </p:nvPr>
        </p:nvSpPr>
        <p:spPr>
          <a:xfrm>
            <a:off x="-717475" y="22775"/>
            <a:ext cx="3795936" cy="651992"/>
          </a:xfrm>
        </p:spPr>
        <p:txBody>
          <a:bodyPr/>
          <a:lstStyle/>
          <a:p>
            <a:r>
              <a:rPr lang="en-GB" sz="2000" b="1">
                <a:solidFill>
                  <a:schemeClr val="bg1"/>
                </a:solidFill>
                <a:latin typeface="Century Gothic" panose="020B0502020202020204" pitchFamily="34" charset="0"/>
              </a:rPr>
              <a:t>T2.1 Semana 2</a:t>
            </a:r>
          </a:p>
        </p:txBody>
      </p:sp>
    </p:spTree>
    <p:extLst>
      <p:ext uri="{BB962C8B-B14F-4D97-AF65-F5344CB8AC3E}">
        <p14:creationId xmlns:p14="http://schemas.microsoft.com/office/powerpoint/2010/main" val="3787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4113CAEB-5D2D-F946-A623-8AA69D4DAF5F}"/>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32</a:t>
            </a:r>
          </a:p>
        </p:txBody>
      </p:sp>
      <p:sp>
        <p:nvSpPr>
          <p:cNvPr id="5" name="Rectangle 2">
            <a:extLst>
              <a:ext uri="{FF2B5EF4-FFF2-40B4-BE49-F238E27FC236}">
                <a16:creationId xmlns:a16="http://schemas.microsoft.com/office/drawing/2014/main" id="{2300FAB3-5B53-B349-8EF9-15581DF29819}"/>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94F3DCAA-0DA6-8B4A-BB79-BE0AF851AF3D}"/>
              </a:ext>
            </a:extLst>
          </p:cNvPr>
          <p:cNvSpPr txBox="1">
            <a:spLocks/>
          </p:cNvSpPr>
          <p:nvPr/>
        </p:nvSpPr>
        <p:spPr bwMode="auto">
          <a:xfrm>
            <a:off x="172381" y="145319"/>
            <a:ext cx="2016224"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7" name="Rectangle 21">
            <a:extLst>
              <a:ext uri="{FF2B5EF4-FFF2-40B4-BE49-F238E27FC236}">
                <a16:creationId xmlns:a16="http://schemas.microsoft.com/office/drawing/2014/main" id="{FF4CC2EA-A843-2E46-BBE2-F484CE5833E9}"/>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8" name="TextBox 67">
            <a:extLst>
              <a:ext uri="{FF2B5EF4-FFF2-40B4-BE49-F238E27FC236}">
                <a16:creationId xmlns:a16="http://schemas.microsoft.com/office/drawing/2014/main" id="{72DED206-F728-F140-957C-828E2B4A2440}"/>
              </a:ext>
            </a:extLst>
          </p:cNvPr>
          <p:cNvSpPr txBox="1"/>
          <p:nvPr/>
        </p:nvSpPr>
        <p:spPr>
          <a:xfrm>
            <a:off x="104139" y="2255665"/>
            <a:ext cx="5774494"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solidFill>
                  <a:srgbClr val="04070C"/>
                </a:solidFill>
                <a:latin typeface="Century Gothic" panose="020B0502020202020204" pitchFamily="34" charset="0"/>
              </a:rPr>
              <a:t>Use the verb ending </a:t>
            </a:r>
            <a:r>
              <a:rPr lang="en-GB" sz="1600" b="1">
                <a:solidFill>
                  <a:srgbClr val="04070C"/>
                </a:solidFill>
                <a:latin typeface="Century Gothic" panose="020B0502020202020204" pitchFamily="34" charset="0"/>
              </a:rPr>
              <a:t>–</a:t>
            </a:r>
            <a:r>
              <a:rPr lang="en-GB" sz="1600" b="1" err="1">
                <a:solidFill>
                  <a:srgbClr val="04070C"/>
                </a:solidFill>
                <a:latin typeface="Century Gothic" panose="020B0502020202020204" pitchFamily="34" charset="0"/>
              </a:rPr>
              <a:t>aste</a:t>
            </a:r>
            <a:r>
              <a:rPr lang="en-GB" sz="1600">
                <a:solidFill>
                  <a:srgbClr val="04070C"/>
                </a:solidFill>
                <a:latin typeface="Century Gothic" panose="020B0502020202020204" pitchFamily="34" charset="0"/>
              </a:rPr>
              <a:t> to mean ‘</a:t>
            </a:r>
            <a:r>
              <a:rPr lang="en-GB" sz="1600" b="1">
                <a:solidFill>
                  <a:srgbClr val="04070C"/>
                </a:solidFill>
                <a:latin typeface="Century Gothic" panose="020B0502020202020204" pitchFamily="34" charset="0"/>
              </a:rPr>
              <a:t>you</a:t>
            </a:r>
            <a:r>
              <a:rPr lang="en-GB" sz="1600">
                <a:solidFill>
                  <a:srgbClr val="04070C"/>
                </a:solidFill>
                <a:latin typeface="Century Gothic" panose="020B0502020202020204" pitchFamily="34" charset="0"/>
              </a:rPr>
              <a:t>’ in the past. </a:t>
            </a:r>
          </a:p>
        </p:txBody>
      </p:sp>
      <p:sp>
        <p:nvSpPr>
          <p:cNvPr id="9" name="TextBox 71">
            <a:extLst>
              <a:ext uri="{FF2B5EF4-FFF2-40B4-BE49-F238E27FC236}">
                <a16:creationId xmlns:a16="http://schemas.microsoft.com/office/drawing/2014/main" id="{4664A8F3-9C38-214A-87AC-DB1DAF68C467}"/>
              </a:ext>
            </a:extLst>
          </p:cNvPr>
          <p:cNvSpPr txBox="1"/>
          <p:nvPr/>
        </p:nvSpPr>
        <p:spPr>
          <a:xfrm>
            <a:off x="106712" y="2690083"/>
            <a:ext cx="5732350" cy="338554"/>
          </a:xfrm>
          <a:prstGeom prst="rect">
            <a:avLst/>
          </a:prstGeom>
          <a:noFill/>
        </p:spPr>
        <p:txBody>
          <a:bodyPr wrap="square" rtlCol="0">
            <a:spAutoFit/>
          </a:bodyPr>
          <a:lstStyle/>
          <a:p>
            <a:r>
              <a:rPr lang="en-GB" sz="1600" err="1">
                <a:solidFill>
                  <a:srgbClr val="04070C"/>
                </a:solidFill>
                <a:latin typeface="Century Gothic" panose="020B0502020202020204" pitchFamily="34" charset="0"/>
              </a:rPr>
              <a:t>Viajaste</a:t>
            </a:r>
            <a:r>
              <a:rPr lang="en-GB" sz="1600">
                <a:solidFill>
                  <a:srgbClr val="04070C"/>
                </a:solidFill>
                <a:latin typeface="Century Gothic" panose="020B0502020202020204" pitchFamily="34" charset="0"/>
              </a:rPr>
              <a:t> a Costa Rica.</a:t>
            </a:r>
          </a:p>
        </p:txBody>
      </p:sp>
      <p:sp>
        <p:nvSpPr>
          <p:cNvPr id="10" name="TextBox 72">
            <a:extLst>
              <a:ext uri="{FF2B5EF4-FFF2-40B4-BE49-F238E27FC236}">
                <a16:creationId xmlns:a16="http://schemas.microsoft.com/office/drawing/2014/main" id="{AAD2E632-9A0E-3F4A-8997-25D23868CE0B}"/>
              </a:ext>
            </a:extLst>
          </p:cNvPr>
          <p:cNvSpPr txBox="1"/>
          <p:nvPr/>
        </p:nvSpPr>
        <p:spPr>
          <a:xfrm>
            <a:off x="2599442" y="2698053"/>
            <a:ext cx="4270557"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You travelled to Costa Rica.</a:t>
            </a:r>
          </a:p>
        </p:txBody>
      </p:sp>
      <p:sp>
        <p:nvSpPr>
          <p:cNvPr id="11" name="Rectangle 6">
            <a:extLst>
              <a:ext uri="{FF2B5EF4-FFF2-40B4-BE49-F238E27FC236}">
                <a16:creationId xmlns:a16="http://schemas.microsoft.com/office/drawing/2014/main" id="{C134F9A0-E198-2A4E-8CD4-3DADC8CF5BF2}"/>
              </a:ext>
            </a:extLst>
          </p:cNvPr>
          <p:cNvSpPr/>
          <p:nvPr/>
        </p:nvSpPr>
        <p:spPr>
          <a:xfrm>
            <a:off x="41126" y="1850638"/>
            <a:ext cx="6643165" cy="369332"/>
          </a:xfrm>
          <a:prstGeom prst="rect">
            <a:avLst/>
          </a:prstGeom>
        </p:spPr>
        <p:txBody>
          <a:bodyPr wrap="none">
            <a:spAutoFit/>
          </a:bodyPr>
          <a:lstStyle/>
          <a:p>
            <a:pPr lvl="0"/>
            <a:r>
              <a:rPr lang="en-GB" b="1">
                <a:solidFill>
                  <a:srgbClr val="000000"/>
                </a:solidFill>
                <a:latin typeface="Century Gothic" panose="020B0502020202020204" pitchFamily="34" charset="0"/>
              </a:rPr>
              <a:t>–ar verbs in 2</a:t>
            </a:r>
            <a:r>
              <a:rPr lang="en-GB" b="1" baseline="30000">
                <a:solidFill>
                  <a:srgbClr val="000000"/>
                </a:solidFill>
                <a:latin typeface="Century Gothic" panose="020B0502020202020204" pitchFamily="34" charset="0"/>
              </a:rPr>
              <a:t>nd</a:t>
            </a:r>
            <a:r>
              <a:rPr lang="en-GB" b="1">
                <a:solidFill>
                  <a:srgbClr val="000000"/>
                </a:solidFill>
                <a:latin typeface="Century Gothic" panose="020B0502020202020204" pitchFamily="34" charset="0"/>
              </a:rPr>
              <a:t> person singular </a:t>
            </a:r>
            <a:r>
              <a:rPr lang="en-GB" b="1" err="1">
                <a:solidFill>
                  <a:srgbClr val="000000"/>
                </a:solidFill>
                <a:latin typeface="Century Gothic" panose="020B0502020202020204" pitchFamily="34" charset="0"/>
              </a:rPr>
              <a:t>preterite</a:t>
            </a:r>
            <a:r>
              <a:rPr lang="en-GB" b="1">
                <a:solidFill>
                  <a:srgbClr val="000000"/>
                </a:solidFill>
                <a:latin typeface="Century Gothic" panose="020B0502020202020204" pitchFamily="34" charset="0"/>
              </a:rPr>
              <a:t> (-</a:t>
            </a:r>
            <a:r>
              <a:rPr lang="en-GB" b="1" err="1">
                <a:solidFill>
                  <a:srgbClr val="000000"/>
                </a:solidFill>
                <a:latin typeface="Century Gothic" panose="020B0502020202020204" pitchFamily="34" charset="0"/>
              </a:rPr>
              <a:t>aste</a:t>
            </a:r>
            <a:r>
              <a:rPr lang="en-GB" b="1">
                <a:solidFill>
                  <a:srgbClr val="000000"/>
                </a:solidFill>
                <a:latin typeface="Century Gothic" panose="020B0502020202020204" pitchFamily="34" charset="0"/>
              </a:rPr>
              <a:t>) [revisited]</a:t>
            </a:r>
          </a:p>
        </p:txBody>
      </p:sp>
      <p:sp>
        <p:nvSpPr>
          <p:cNvPr id="12" name="Rectangle 6">
            <a:extLst>
              <a:ext uri="{FF2B5EF4-FFF2-40B4-BE49-F238E27FC236}">
                <a16:creationId xmlns:a16="http://schemas.microsoft.com/office/drawing/2014/main" id="{45BCF77B-B706-004B-93EE-F9897FA81783}"/>
              </a:ext>
            </a:extLst>
          </p:cNvPr>
          <p:cNvSpPr/>
          <p:nvPr/>
        </p:nvSpPr>
        <p:spPr>
          <a:xfrm>
            <a:off x="118979" y="3208111"/>
            <a:ext cx="6293711" cy="369332"/>
          </a:xfrm>
          <a:prstGeom prst="rect">
            <a:avLst/>
          </a:prstGeom>
        </p:spPr>
        <p:txBody>
          <a:bodyPr wrap="none">
            <a:spAutoFit/>
          </a:bodyPr>
          <a:lstStyle/>
          <a:p>
            <a:pPr lvl="0"/>
            <a:r>
              <a:rPr lang="en-GB" b="1">
                <a:solidFill>
                  <a:srgbClr val="000000"/>
                </a:solidFill>
                <a:latin typeface="Century Gothic" panose="020B0502020202020204" pitchFamily="34" charset="0"/>
              </a:rPr>
              <a:t>–ar verbs in 3</a:t>
            </a:r>
            <a:r>
              <a:rPr lang="en-GB" b="1" baseline="30000">
                <a:solidFill>
                  <a:srgbClr val="000000"/>
                </a:solidFill>
                <a:latin typeface="Century Gothic" panose="020B0502020202020204" pitchFamily="34" charset="0"/>
              </a:rPr>
              <a:t>rd</a:t>
            </a:r>
            <a:r>
              <a:rPr lang="en-GB" b="1">
                <a:solidFill>
                  <a:srgbClr val="000000"/>
                </a:solidFill>
                <a:latin typeface="Century Gothic" panose="020B0502020202020204" pitchFamily="34" charset="0"/>
              </a:rPr>
              <a:t>  person singular </a:t>
            </a:r>
            <a:r>
              <a:rPr lang="en-GB" b="1" err="1">
                <a:solidFill>
                  <a:srgbClr val="000000"/>
                </a:solidFill>
                <a:latin typeface="Century Gothic" panose="020B0502020202020204" pitchFamily="34" charset="0"/>
              </a:rPr>
              <a:t>preterite</a:t>
            </a:r>
            <a:r>
              <a:rPr lang="en-GB" b="1">
                <a:solidFill>
                  <a:srgbClr val="000000"/>
                </a:solidFill>
                <a:latin typeface="Century Gothic" panose="020B0502020202020204" pitchFamily="34" charset="0"/>
              </a:rPr>
              <a:t> (-ó) [revisited] </a:t>
            </a:r>
          </a:p>
        </p:txBody>
      </p:sp>
      <p:sp>
        <p:nvSpPr>
          <p:cNvPr id="13" name="TextBox 68">
            <a:extLst>
              <a:ext uri="{FF2B5EF4-FFF2-40B4-BE49-F238E27FC236}">
                <a16:creationId xmlns:a16="http://schemas.microsoft.com/office/drawing/2014/main" id="{09042B72-5536-1745-83F5-36110485221C}"/>
              </a:ext>
            </a:extLst>
          </p:cNvPr>
          <p:cNvSpPr txBox="1"/>
          <p:nvPr/>
        </p:nvSpPr>
        <p:spPr>
          <a:xfrm>
            <a:off x="115701" y="3612124"/>
            <a:ext cx="5774494"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solidFill>
                  <a:srgbClr val="04070C"/>
                </a:solidFill>
                <a:latin typeface="Century Gothic" panose="020B0502020202020204" pitchFamily="34" charset="0"/>
              </a:rPr>
              <a:t>Use the verb ending </a:t>
            </a:r>
            <a:r>
              <a:rPr lang="en-GB" sz="1600" b="1">
                <a:solidFill>
                  <a:srgbClr val="04070C"/>
                </a:solidFill>
                <a:latin typeface="Century Gothic" panose="020B0502020202020204" pitchFamily="34" charset="0"/>
              </a:rPr>
              <a:t>–</a:t>
            </a:r>
            <a:r>
              <a:rPr lang="en-GB" sz="1600" b="1" err="1">
                <a:solidFill>
                  <a:srgbClr val="04070C"/>
                </a:solidFill>
                <a:latin typeface="Century Gothic" panose="020B0502020202020204" pitchFamily="34" charset="0"/>
              </a:rPr>
              <a:t>ó</a:t>
            </a:r>
            <a:r>
              <a:rPr lang="en-GB" sz="1600">
                <a:solidFill>
                  <a:srgbClr val="04070C"/>
                </a:solidFill>
                <a:latin typeface="Century Gothic" panose="020B0502020202020204" pitchFamily="34" charset="0"/>
              </a:rPr>
              <a:t> to mean ‘</a:t>
            </a:r>
            <a:r>
              <a:rPr lang="en-GB" sz="1600" b="1">
                <a:solidFill>
                  <a:srgbClr val="04070C"/>
                </a:solidFill>
                <a:latin typeface="Century Gothic" panose="020B0502020202020204" pitchFamily="34" charset="0"/>
              </a:rPr>
              <a:t>s/he</a:t>
            </a:r>
            <a:r>
              <a:rPr lang="en-GB" sz="1600">
                <a:solidFill>
                  <a:srgbClr val="04070C"/>
                </a:solidFill>
                <a:latin typeface="Century Gothic" panose="020B0502020202020204" pitchFamily="34" charset="0"/>
              </a:rPr>
              <a:t>’ or ‘</a:t>
            </a:r>
            <a:r>
              <a:rPr lang="en-GB" sz="1600" b="1">
                <a:solidFill>
                  <a:srgbClr val="04070C"/>
                </a:solidFill>
                <a:latin typeface="Century Gothic" panose="020B0502020202020204" pitchFamily="34" charset="0"/>
              </a:rPr>
              <a:t>it</a:t>
            </a:r>
            <a:r>
              <a:rPr lang="en-GB" sz="1600">
                <a:solidFill>
                  <a:srgbClr val="04070C"/>
                </a:solidFill>
                <a:latin typeface="Century Gothic" panose="020B0502020202020204" pitchFamily="34" charset="0"/>
              </a:rPr>
              <a:t>’ in the past.</a:t>
            </a:r>
          </a:p>
        </p:txBody>
      </p:sp>
      <p:sp>
        <p:nvSpPr>
          <p:cNvPr id="14" name="TextBox 69">
            <a:extLst>
              <a:ext uri="{FF2B5EF4-FFF2-40B4-BE49-F238E27FC236}">
                <a16:creationId xmlns:a16="http://schemas.microsoft.com/office/drawing/2014/main" id="{60461ABA-9031-EE4B-B227-5673F1A9189E}"/>
              </a:ext>
            </a:extLst>
          </p:cNvPr>
          <p:cNvSpPr txBox="1"/>
          <p:nvPr/>
        </p:nvSpPr>
        <p:spPr>
          <a:xfrm>
            <a:off x="2245279" y="4002843"/>
            <a:ext cx="2875250"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S/he took the rubbish out.</a:t>
            </a:r>
          </a:p>
        </p:txBody>
      </p:sp>
      <p:sp>
        <p:nvSpPr>
          <p:cNvPr id="15" name="TextBox 70">
            <a:extLst>
              <a:ext uri="{FF2B5EF4-FFF2-40B4-BE49-F238E27FC236}">
                <a16:creationId xmlns:a16="http://schemas.microsoft.com/office/drawing/2014/main" id="{354ECCD9-6A5A-614C-9D28-E29C31D8133C}"/>
              </a:ext>
            </a:extLst>
          </p:cNvPr>
          <p:cNvSpPr txBox="1"/>
          <p:nvPr/>
        </p:nvSpPr>
        <p:spPr>
          <a:xfrm>
            <a:off x="115701" y="3984312"/>
            <a:ext cx="2081188" cy="338554"/>
          </a:xfrm>
          <a:prstGeom prst="rect">
            <a:avLst/>
          </a:prstGeom>
          <a:noFill/>
        </p:spPr>
        <p:txBody>
          <a:bodyPr wrap="square" rtlCol="0">
            <a:spAutoFit/>
          </a:bodyPr>
          <a:lstStyle/>
          <a:p>
            <a:r>
              <a:rPr lang="en-GB" sz="1600" err="1">
                <a:solidFill>
                  <a:srgbClr val="04070C"/>
                </a:solidFill>
                <a:latin typeface="Century Gothic" panose="020B0502020202020204" pitchFamily="34" charset="0"/>
              </a:rPr>
              <a:t>Sacó</a:t>
            </a:r>
            <a:r>
              <a:rPr lang="en-GB" sz="1600">
                <a:solidFill>
                  <a:srgbClr val="04070C"/>
                </a:solidFill>
                <a:latin typeface="Century Gothic" panose="020B0502020202020204" pitchFamily="34" charset="0"/>
              </a:rPr>
              <a:t> la </a:t>
            </a:r>
            <a:r>
              <a:rPr lang="en-GB" sz="1600" err="1">
                <a:solidFill>
                  <a:srgbClr val="04070C"/>
                </a:solidFill>
                <a:latin typeface="Century Gothic" panose="020B0502020202020204" pitchFamily="34" charset="0"/>
              </a:rPr>
              <a:t>basura</a:t>
            </a:r>
            <a:r>
              <a:rPr lang="en-GB" sz="1600">
                <a:solidFill>
                  <a:srgbClr val="04070C"/>
                </a:solidFill>
                <a:latin typeface="Century Gothic" panose="020B0502020202020204" pitchFamily="34" charset="0"/>
              </a:rPr>
              <a:t>.</a:t>
            </a:r>
          </a:p>
        </p:txBody>
      </p:sp>
      <p:sp>
        <p:nvSpPr>
          <p:cNvPr id="16" name="Rectangle 6">
            <a:extLst>
              <a:ext uri="{FF2B5EF4-FFF2-40B4-BE49-F238E27FC236}">
                <a16:creationId xmlns:a16="http://schemas.microsoft.com/office/drawing/2014/main" id="{74BA09A2-7B95-D547-87D3-A97AC8CB0B1B}"/>
              </a:ext>
            </a:extLst>
          </p:cNvPr>
          <p:cNvSpPr/>
          <p:nvPr/>
        </p:nvSpPr>
        <p:spPr>
          <a:xfrm>
            <a:off x="109663" y="5868295"/>
            <a:ext cx="6979796" cy="369332"/>
          </a:xfrm>
          <a:prstGeom prst="rect">
            <a:avLst/>
          </a:prstGeom>
        </p:spPr>
        <p:txBody>
          <a:bodyPr wrap="none">
            <a:spAutoFit/>
          </a:bodyPr>
          <a:lstStyle/>
          <a:p>
            <a:pPr lvl="0"/>
            <a:r>
              <a:rPr lang="en-GB" b="1">
                <a:solidFill>
                  <a:srgbClr val="000000"/>
                </a:solidFill>
                <a:latin typeface="Century Gothic" panose="020B0502020202020204" pitchFamily="34" charset="0"/>
              </a:rPr>
              <a:t>–er, –</a:t>
            </a:r>
            <a:r>
              <a:rPr lang="en-GB" b="1" err="1">
                <a:solidFill>
                  <a:srgbClr val="000000"/>
                </a:solidFill>
                <a:latin typeface="Century Gothic" panose="020B0502020202020204" pitchFamily="34" charset="0"/>
              </a:rPr>
              <a:t>ir</a:t>
            </a:r>
            <a:r>
              <a:rPr lang="en-GB" b="1">
                <a:solidFill>
                  <a:srgbClr val="000000"/>
                </a:solidFill>
                <a:latin typeface="Century Gothic" panose="020B0502020202020204" pitchFamily="34" charset="0"/>
              </a:rPr>
              <a:t> verbs in 2</a:t>
            </a:r>
            <a:r>
              <a:rPr lang="en-GB" b="1" baseline="30000">
                <a:solidFill>
                  <a:srgbClr val="000000"/>
                </a:solidFill>
                <a:latin typeface="Century Gothic" panose="020B0502020202020204" pitchFamily="34" charset="0"/>
              </a:rPr>
              <a:t>nd</a:t>
            </a:r>
            <a:r>
              <a:rPr lang="en-GB" b="1">
                <a:solidFill>
                  <a:srgbClr val="000000"/>
                </a:solidFill>
                <a:latin typeface="Century Gothic" panose="020B0502020202020204" pitchFamily="34" charset="0"/>
              </a:rPr>
              <a:t> person singular </a:t>
            </a:r>
            <a:r>
              <a:rPr lang="en-GB" b="1" err="1">
                <a:solidFill>
                  <a:srgbClr val="000000"/>
                </a:solidFill>
                <a:latin typeface="Century Gothic" panose="020B0502020202020204" pitchFamily="34" charset="0"/>
              </a:rPr>
              <a:t>preterite</a:t>
            </a:r>
            <a:r>
              <a:rPr lang="en-GB" b="1">
                <a:solidFill>
                  <a:srgbClr val="000000"/>
                </a:solidFill>
                <a:latin typeface="Century Gothic" panose="020B0502020202020204" pitchFamily="34" charset="0"/>
              </a:rPr>
              <a:t> (-</a:t>
            </a:r>
            <a:r>
              <a:rPr lang="en-GB" b="1" err="1">
                <a:solidFill>
                  <a:srgbClr val="000000"/>
                </a:solidFill>
                <a:latin typeface="Century Gothic" panose="020B0502020202020204" pitchFamily="34" charset="0"/>
              </a:rPr>
              <a:t>iste</a:t>
            </a:r>
            <a:r>
              <a:rPr lang="en-GB" b="1">
                <a:solidFill>
                  <a:srgbClr val="000000"/>
                </a:solidFill>
                <a:latin typeface="Century Gothic" panose="020B0502020202020204" pitchFamily="34" charset="0"/>
              </a:rPr>
              <a:t>) [revisited] </a:t>
            </a:r>
          </a:p>
        </p:txBody>
      </p:sp>
      <p:sp>
        <p:nvSpPr>
          <p:cNvPr id="17" name="TextBox 68">
            <a:extLst>
              <a:ext uri="{FF2B5EF4-FFF2-40B4-BE49-F238E27FC236}">
                <a16:creationId xmlns:a16="http://schemas.microsoft.com/office/drawing/2014/main" id="{CBC6EB31-565B-5442-A42D-3A73A29A9C5A}"/>
              </a:ext>
            </a:extLst>
          </p:cNvPr>
          <p:cNvSpPr txBox="1"/>
          <p:nvPr/>
        </p:nvSpPr>
        <p:spPr>
          <a:xfrm>
            <a:off x="107190" y="6325122"/>
            <a:ext cx="5774494"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solidFill>
                  <a:srgbClr val="04070C"/>
                </a:solidFill>
                <a:latin typeface="Century Gothic" panose="020B0502020202020204" pitchFamily="34" charset="0"/>
              </a:rPr>
              <a:t>Use the verb ending </a:t>
            </a:r>
            <a:r>
              <a:rPr lang="en-GB" sz="1600" b="1">
                <a:solidFill>
                  <a:srgbClr val="04070C"/>
                </a:solidFill>
                <a:latin typeface="Century Gothic" panose="020B0502020202020204" pitchFamily="34" charset="0"/>
              </a:rPr>
              <a:t>–</a:t>
            </a:r>
            <a:r>
              <a:rPr lang="en-GB" sz="1600" b="1" err="1">
                <a:solidFill>
                  <a:srgbClr val="04070C"/>
                </a:solidFill>
                <a:latin typeface="Century Gothic" panose="020B0502020202020204" pitchFamily="34" charset="0"/>
              </a:rPr>
              <a:t>iste</a:t>
            </a:r>
            <a:r>
              <a:rPr lang="en-GB" sz="1600">
                <a:solidFill>
                  <a:srgbClr val="04070C"/>
                </a:solidFill>
                <a:latin typeface="Century Gothic" panose="020B0502020202020204" pitchFamily="34" charset="0"/>
              </a:rPr>
              <a:t> to mean ‘</a:t>
            </a:r>
            <a:r>
              <a:rPr lang="en-GB" sz="1600" b="1">
                <a:solidFill>
                  <a:srgbClr val="04070C"/>
                </a:solidFill>
                <a:latin typeface="Century Gothic" panose="020B0502020202020204" pitchFamily="34" charset="0"/>
              </a:rPr>
              <a:t>you</a:t>
            </a:r>
            <a:r>
              <a:rPr lang="en-GB" sz="1600">
                <a:solidFill>
                  <a:srgbClr val="04070C"/>
                </a:solidFill>
                <a:latin typeface="Century Gothic" panose="020B0502020202020204" pitchFamily="34" charset="0"/>
              </a:rPr>
              <a:t>’ in the past.</a:t>
            </a:r>
          </a:p>
        </p:txBody>
      </p:sp>
      <p:sp>
        <p:nvSpPr>
          <p:cNvPr id="18" name="TextBox 69">
            <a:extLst>
              <a:ext uri="{FF2B5EF4-FFF2-40B4-BE49-F238E27FC236}">
                <a16:creationId xmlns:a16="http://schemas.microsoft.com/office/drawing/2014/main" id="{F75FBFA2-37D3-C943-8E62-A05832D00CFE}"/>
              </a:ext>
            </a:extLst>
          </p:cNvPr>
          <p:cNvSpPr txBox="1"/>
          <p:nvPr/>
        </p:nvSpPr>
        <p:spPr>
          <a:xfrm>
            <a:off x="3178012" y="6738861"/>
            <a:ext cx="2840804"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You lost the match again.</a:t>
            </a:r>
          </a:p>
        </p:txBody>
      </p:sp>
      <p:sp>
        <p:nvSpPr>
          <p:cNvPr id="19" name="TextBox 70">
            <a:extLst>
              <a:ext uri="{FF2B5EF4-FFF2-40B4-BE49-F238E27FC236}">
                <a16:creationId xmlns:a16="http://schemas.microsoft.com/office/drawing/2014/main" id="{03471E53-BB09-F94A-ADD2-EBE63D8ECDA0}"/>
              </a:ext>
            </a:extLst>
          </p:cNvPr>
          <p:cNvSpPr txBox="1"/>
          <p:nvPr/>
        </p:nvSpPr>
        <p:spPr>
          <a:xfrm>
            <a:off x="104144" y="6723429"/>
            <a:ext cx="3080915" cy="338554"/>
          </a:xfrm>
          <a:prstGeom prst="rect">
            <a:avLst/>
          </a:prstGeom>
          <a:noFill/>
        </p:spPr>
        <p:txBody>
          <a:bodyPr wrap="square" rtlCol="0">
            <a:spAutoFit/>
          </a:bodyPr>
          <a:lstStyle/>
          <a:p>
            <a:r>
              <a:rPr lang="en-GB" sz="1600" err="1">
                <a:solidFill>
                  <a:srgbClr val="04070C"/>
                </a:solidFill>
                <a:latin typeface="Century Gothic" panose="020B0502020202020204" pitchFamily="34" charset="0"/>
              </a:rPr>
              <a:t>Perdiste</a:t>
            </a:r>
            <a:r>
              <a:rPr lang="en-GB" sz="1600">
                <a:solidFill>
                  <a:srgbClr val="04070C"/>
                </a:solidFill>
                <a:latin typeface="Century Gothic" panose="020B0502020202020204" pitchFamily="34" charset="0"/>
              </a:rPr>
              <a:t> el </a:t>
            </a:r>
            <a:r>
              <a:rPr lang="en-GB" sz="1600" err="1">
                <a:solidFill>
                  <a:srgbClr val="04070C"/>
                </a:solidFill>
                <a:latin typeface="Century Gothic" panose="020B0502020202020204" pitchFamily="34" charset="0"/>
              </a:rPr>
              <a:t>partido</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otra</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vez</a:t>
            </a:r>
            <a:r>
              <a:rPr lang="en-GB" sz="1600">
                <a:solidFill>
                  <a:srgbClr val="04070C"/>
                </a:solidFill>
                <a:latin typeface="Century Gothic" panose="020B0502020202020204" pitchFamily="34" charset="0"/>
              </a:rPr>
              <a:t>.</a:t>
            </a:r>
          </a:p>
        </p:txBody>
      </p:sp>
      <p:sp>
        <p:nvSpPr>
          <p:cNvPr id="20" name="TextBox 67">
            <a:extLst>
              <a:ext uri="{FF2B5EF4-FFF2-40B4-BE49-F238E27FC236}">
                <a16:creationId xmlns:a16="http://schemas.microsoft.com/office/drawing/2014/main" id="{4DB2EF6C-DA83-2746-9CDA-A617D33C7A5A}"/>
              </a:ext>
            </a:extLst>
          </p:cNvPr>
          <p:cNvSpPr txBox="1"/>
          <p:nvPr/>
        </p:nvSpPr>
        <p:spPr>
          <a:xfrm>
            <a:off x="107417" y="1037902"/>
            <a:ext cx="5774494"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solidFill>
                  <a:srgbClr val="04070C"/>
                </a:solidFill>
                <a:latin typeface="Century Gothic" panose="020B0502020202020204" pitchFamily="34" charset="0"/>
              </a:rPr>
              <a:t>Use the verb ending </a:t>
            </a:r>
            <a:r>
              <a:rPr lang="en-GB" sz="1600" b="1">
                <a:solidFill>
                  <a:srgbClr val="04070C"/>
                </a:solidFill>
                <a:latin typeface="Century Gothic" panose="020B0502020202020204" pitchFamily="34" charset="0"/>
              </a:rPr>
              <a:t>–é</a:t>
            </a:r>
            <a:r>
              <a:rPr lang="en-GB" sz="1600">
                <a:solidFill>
                  <a:srgbClr val="04070C"/>
                </a:solidFill>
                <a:latin typeface="Century Gothic" panose="020B0502020202020204" pitchFamily="34" charset="0"/>
              </a:rPr>
              <a:t> to mean ‘</a:t>
            </a:r>
            <a:r>
              <a:rPr lang="en-GB" sz="1600" b="1">
                <a:solidFill>
                  <a:srgbClr val="04070C"/>
                </a:solidFill>
                <a:latin typeface="Century Gothic" panose="020B0502020202020204" pitchFamily="34" charset="0"/>
              </a:rPr>
              <a:t>I</a:t>
            </a:r>
            <a:r>
              <a:rPr lang="en-GB" sz="1600">
                <a:solidFill>
                  <a:srgbClr val="04070C"/>
                </a:solidFill>
                <a:latin typeface="Century Gothic" panose="020B0502020202020204" pitchFamily="34" charset="0"/>
              </a:rPr>
              <a:t>’ in the past. </a:t>
            </a:r>
          </a:p>
        </p:txBody>
      </p:sp>
      <p:sp>
        <p:nvSpPr>
          <p:cNvPr id="21" name="TextBox 71">
            <a:extLst>
              <a:ext uri="{FF2B5EF4-FFF2-40B4-BE49-F238E27FC236}">
                <a16:creationId xmlns:a16="http://schemas.microsoft.com/office/drawing/2014/main" id="{AF0ACAAF-18E0-D543-B42A-D4046871E34E}"/>
              </a:ext>
            </a:extLst>
          </p:cNvPr>
          <p:cNvSpPr txBox="1"/>
          <p:nvPr/>
        </p:nvSpPr>
        <p:spPr>
          <a:xfrm>
            <a:off x="88992" y="1390237"/>
            <a:ext cx="5732350" cy="338554"/>
          </a:xfrm>
          <a:prstGeom prst="rect">
            <a:avLst/>
          </a:prstGeom>
          <a:noFill/>
        </p:spPr>
        <p:txBody>
          <a:bodyPr wrap="square" rtlCol="0">
            <a:spAutoFit/>
          </a:bodyPr>
          <a:lstStyle/>
          <a:p>
            <a:r>
              <a:rPr lang="en-GB" sz="1600" err="1">
                <a:solidFill>
                  <a:srgbClr val="04070C"/>
                </a:solidFill>
                <a:latin typeface="Century Gothic" panose="020B0502020202020204" pitchFamily="34" charset="0"/>
              </a:rPr>
              <a:t>Caminé</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en</a:t>
            </a:r>
            <a:r>
              <a:rPr lang="en-GB" sz="1600">
                <a:solidFill>
                  <a:srgbClr val="04070C"/>
                </a:solidFill>
                <a:latin typeface="Century Gothic" panose="020B0502020202020204" pitchFamily="34" charset="0"/>
              </a:rPr>
              <a:t> la playa.</a:t>
            </a:r>
          </a:p>
        </p:txBody>
      </p:sp>
      <p:sp>
        <p:nvSpPr>
          <p:cNvPr id="22" name="TextBox 72">
            <a:extLst>
              <a:ext uri="{FF2B5EF4-FFF2-40B4-BE49-F238E27FC236}">
                <a16:creationId xmlns:a16="http://schemas.microsoft.com/office/drawing/2014/main" id="{261D01AE-337E-964E-A2AE-D33027124FC1}"/>
              </a:ext>
            </a:extLst>
          </p:cNvPr>
          <p:cNvSpPr txBox="1"/>
          <p:nvPr/>
        </p:nvSpPr>
        <p:spPr>
          <a:xfrm>
            <a:off x="2581723" y="1421015"/>
            <a:ext cx="4270557"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I walked on the beach.</a:t>
            </a:r>
          </a:p>
        </p:txBody>
      </p:sp>
      <p:sp>
        <p:nvSpPr>
          <p:cNvPr id="23" name="Rectangle 6">
            <a:extLst>
              <a:ext uri="{FF2B5EF4-FFF2-40B4-BE49-F238E27FC236}">
                <a16:creationId xmlns:a16="http://schemas.microsoft.com/office/drawing/2014/main" id="{F63DD9F1-F920-2347-9BE5-70FAD76FBF15}"/>
              </a:ext>
            </a:extLst>
          </p:cNvPr>
          <p:cNvSpPr/>
          <p:nvPr/>
        </p:nvSpPr>
        <p:spPr>
          <a:xfrm>
            <a:off x="107417" y="667478"/>
            <a:ext cx="6093335" cy="369332"/>
          </a:xfrm>
          <a:prstGeom prst="rect">
            <a:avLst/>
          </a:prstGeom>
        </p:spPr>
        <p:txBody>
          <a:bodyPr wrap="none">
            <a:spAutoFit/>
          </a:bodyPr>
          <a:lstStyle/>
          <a:p>
            <a:pPr lvl="0"/>
            <a:r>
              <a:rPr lang="en-GB" b="1">
                <a:solidFill>
                  <a:srgbClr val="000000"/>
                </a:solidFill>
                <a:latin typeface="Century Gothic" panose="020B0502020202020204" pitchFamily="34" charset="0"/>
              </a:rPr>
              <a:t>–ar verbs in 1</a:t>
            </a:r>
            <a:r>
              <a:rPr lang="en-GB" b="1" baseline="30000">
                <a:solidFill>
                  <a:srgbClr val="000000"/>
                </a:solidFill>
                <a:latin typeface="Century Gothic" panose="020B0502020202020204" pitchFamily="34" charset="0"/>
              </a:rPr>
              <a:t>st</a:t>
            </a:r>
            <a:r>
              <a:rPr lang="en-GB" b="1">
                <a:solidFill>
                  <a:srgbClr val="000000"/>
                </a:solidFill>
                <a:latin typeface="Century Gothic" panose="020B0502020202020204" pitchFamily="34" charset="0"/>
              </a:rPr>
              <a:t> person singular </a:t>
            </a:r>
            <a:r>
              <a:rPr lang="en-GB" b="1" err="1">
                <a:solidFill>
                  <a:srgbClr val="000000"/>
                </a:solidFill>
                <a:latin typeface="Century Gothic" panose="020B0502020202020204" pitchFamily="34" charset="0"/>
              </a:rPr>
              <a:t>preterite</a:t>
            </a:r>
            <a:r>
              <a:rPr lang="en-GB" b="1">
                <a:solidFill>
                  <a:srgbClr val="000000"/>
                </a:solidFill>
                <a:latin typeface="Century Gothic" panose="020B0502020202020204" pitchFamily="34" charset="0"/>
              </a:rPr>
              <a:t> (-é) [revisited]</a:t>
            </a:r>
          </a:p>
        </p:txBody>
      </p:sp>
      <p:sp>
        <p:nvSpPr>
          <p:cNvPr id="24" name="TextBox 67">
            <a:extLst>
              <a:ext uri="{FF2B5EF4-FFF2-40B4-BE49-F238E27FC236}">
                <a16:creationId xmlns:a16="http://schemas.microsoft.com/office/drawing/2014/main" id="{6C5F8A7A-5FD0-AE41-9C80-294B6345C77D}"/>
              </a:ext>
            </a:extLst>
          </p:cNvPr>
          <p:cNvSpPr txBox="1"/>
          <p:nvPr/>
        </p:nvSpPr>
        <p:spPr>
          <a:xfrm>
            <a:off x="123755" y="4940073"/>
            <a:ext cx="5774494"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solidFill>
                  <a:srgbClr val="04070C"/>
                </a:solidFill>
                <a:latin typeface="Century Gothic" panose="020B0502020202020204" pitchFamily="34" charset="0"/>
              </a:rPr>
              <a:t>Use the verb ending </a:t>
            </a:r>
            <a:r>
              <a:rPr lang="en-GB" sz="1600" b="1">
                <a:solidFill>
                  <a:srgbClr val="04070C"/>
                </a:solidFill>
                <a:latin typeface="Century Gothic" panose="020B0502020202020204" pitchFamily="34" charset="0"/>
              </a:rPr>
              <a:t>–</a:t>
            </a:r>
            <a:r>
              <a:rPr lang="en-GB" sz="1600" b="1" err="1">
                <a:solidFill>
                  <a:srgbClr val="04070C"/>
                </a:solidFill>
                <a:latin typeface="Century Gothic" panose="020B0502020202020204" pitchFamily="34" charset="0"/>
              </a:rPr>
              <a:t>í</a:t>
            </a:r>
            <a:r>
              <a:rPr lang="en-GB" sz="1600">
                <a:solidFill>
                  <a:srgbClr val="04070C"/>
                </a:solidFill>
                <a:latin typeface="Century Gothic" panose="020B0502020202020204" pitchFamily="34" charset="0"/>
              </a:rPr>
              <a:t> to mean ‘</a:t>
            </a:r>
            <a:r>
              <a:rPr lang="en-GB" sz="1600" b="1">
                <a:solidFill>
                  <a:srgbClr val="04070C"/>
                </a:solidFill>
                <a:latin typeface="Century Gothic" panose="020B0502020202020204" pitchFamily="34" charset="0"/>
              </a:rPr>
              <a:t>I</a:t>
            </a:r>
            <a:r>
              <a:rPr lang="en-GB" sz="1600">
                <a:solidFill>
                  <a:srgbClr val="04070C"/>
                </a:solidFill>
                <a:latin typeface="Century Gothic" panose="020B0502020202020204" pitchFamily="34" charset="0"/>
              </a:rPr>
              <a:t>’ in the past. </a:t>
            </a:r>
          </a:p>
        </p:txBody>
      </p:sp>
      <p:sp>
        <p:nvSpPr>
          <p:cNvPr id="25" name="TextBox 71">
            <a:extLst>
              <a:ext uri="{FF2B5EF4-FFF2-40B4-BE49-F238E27FC236}">
                <a16:creationId xmlns:a16="http://schemas.microsoft.com/office/drawing/2014/main" id="{DAD411C8-3F5B-DA4A-AF0F-9C5E880BA356}"/>
              </a:ext>
            </a:extLst>
          </p:cNvPr>
          <p:cNvSpPr txBox="1"/>
          <p:nvPr/>
        </p:nvSpPr>
        <p:spPr>
          <a:xfrm>
            <a:off x="115261" y="5371130"/>
            <a:ext cx="5732350" cy="338554"/>
          </a:xfrm>
          <a:prstGeom prst="rect">
            <a:avLst/>
          </a:prstGeom>
          <a:noFill/>
        </p:spPr>
        <p:txBody>
          <a:bodyPr wrap="square" rtlCol="0">
            <a:spAutoFit/>
          </a:bodyPr>
          <a:lstStyle/>
          <a:p>
            <a:r>
              <a:rPr lang="en-GB" sz="1600" err="1">
                <a:solidFill>
                  <a:srgbClr val="04070C"/>
                </a:solidFill>
                <a:latin typeface="Century Gothic" panose="020B0502020202020204" pitchFamily="34" charset="0"/>
              </a:rPr>
              <a:t>Elegí</a:t>
            </a:r>
            <a:r>
              <a:rPr lang="en-GB" sz="1600">
                <a:solidFill>
                  <a:srgbClr val="04070C"/>
                </a:solidFill>
                <a:latin typeface="Century Gothic" panose="020B0502020202020204" pitchFamily="34" charset="0"/>
              </a:rPr>
              <a:t> el </a:t>
            </a:r>
            <a:r>
              <a:rPr lang="en-GB" sz="1600" err="1">
                <a:solidFill>
                  <a:srgbClr val="04070C"/>
                </a:solidFill>
                <a:latin typeface="Century Gothic" panose="020B0502020202020204" pitchFamily="34" charset="0"/>
              </a:rPr>
              <a:t>billete</a:t>
            </a:r>
            <a:r>
              <a:rPr lang="en-GB" sz="1600">
                <a:solidFill>
                  <a:srgbClr val="04070C"/>
                </a:solidFill>
                <a:latin typeface="Century Gothic" panose="020B0502020202020204" pitchFamily="34" charset="0"/>
              </a:rPr>
              <a:t> nuevo.</a:t>
            </a:r>
          </a:p>
        </p:txBody>
      </p:sp>
      <p:sp>
        <p:nvSpPr>
          <p:cNvPr id="26" name="TextBox 72">
            <a:extLst>
              <a:ext uri="{FF2B5EF4-FFF2-40B4-BE49-F238E27FC236}">
                <a16:creationId xmlns:a16="http://schemas.microsoft.com/office/drawing/2014/main" id="{F885011F-BBF7-1142-83B7-2FB7239D442C}"/>
              </a:ext>
            </a:extLst>
          </p:cNvPr>
          <p:cNvSpPr txBox="1"/>
          <p:nvPr/>
        </p:nvSpPr>
        <p:spPr>
          <a:xfrm>
            <a:off x="2611439" y="5354686"/>
            <a:ext cx="4270557"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I chose the new ticket.</a:t>
            </a:r>
          </a:p>
        </p:txBody>
      </p:sp>
      <p:sp>
        <p:nvSpPr>
          <p:cNvPr id="27" name="Rectangle 6">
            <a:extLst>
              <a:ext uri="{FF2B5EF4-FFF2-40B4-BE49-F238E27FC236}">
                <a16:creationId xmlns:a16="http://schemas.microsoft.com/office/drawing/2014/main" id="{BFDD19E5-F76C-D743-9000-C1999384D3FD}"/>
              </a:ext>
            </a:extLst>
          </p:cNvPr>
          <p:cNvSpPr/>
          <p:nvPr/>
        </p:nvSpPr>
        <p:spPr>
          <a:xfrm>
            <a:off x="66306" y="4518978"/>
            <a:ext cx="6513322" cy="369332"/>
          </a:xfrm>
          <a:prstGeom prst="rect">
            <a:avLst/>
          </a:prstGeom>
        </p:spPr>
        <p:txBody>
          <a:bodyPr wrap="none">
            <a:spAutoFit/>
          </a:bodyPr>
          <a:lstStyle/>
          <a:p>
            <a:pPr lvl="0"/>
            <a:r>
              <a:rPr lang="en-GB" b="1">
                <a:solidFill>
                  <a:srgbClr val="000000"/>
                </a:solidFill>
                <a:latin typeface="Century Gothic" panose="020B0502020202020204" pitchFamily="34" charset="0"/>
              </a:rPr>
              <a:t>–er, –</a:t>
            </a:r>
            <a:r>
              <a:rPr lang="en-GB" b="1" err="1">
                <a:solidFill>
                  <a:srgbClr val="000000"/>
                </a:solidFill>
                <a:latin typeface="Century Gothic" panose="020B0502020202020204" pitchFamily="34" charset="0"/>
              </a:rPr>
              <a:t>ir</a:t>
            </a:r>
            <a:r>
              <a:rPr lang="en-GB" b="1">
                <a:solidFill>
                  <a:srgbClr val="000000"/>
                </a:solidFill>
                <a:latin typeface="Century Gothic" panose="020B0502020202020204" pitchFamily="34" charset="0"/>
              </a:rPr>
              <a:t> verbs in 1</a:t>
            </a:r>
            <a:r>
              <a:rPr lang="en-GB" b="1" baseline="30000">
                <a:solidFill>
                  <a:srgbClr val="000000"/>
                </a:solidFill>
                <a:latin typeface="Century Gothic" panose="020B0502020202020204" pitchFamily="34" charset="0"/>
              </a:rPr>
              <a:t>st</a:t>
            </a:r>
            <a:r>
              <a:rPr lang="en-GB" b="1">
                <a:solidFill>
                  <a:srgbClr val="000000"/>
                </a:solidFill>
                <a:latin typeface="Century Gothic" panose="020B0502020202020204" pitchFamily="34" charset="0"/>
              </a:rPr>
              <a:t> person singular </a:t>
            </a:r>
            <a:r>
              <a:rPr lang="en-GB" b="1" err="1">
                <a:solidFill>
                  <a:srgbClr val="000000"/>
                </a:solidFill>
                <a:latin typeface="Century Gothic" panose="020B0502020202020204" pitchFamily="34" charset="0"/>
              </a:rPr>
              <a:t>preterite</a:t>
            </a:r>
            <a:r>
              <a:rPr lang="en-GB" b="1">
                <a:solidFill>
                  <a:srgbClr val="000000"/>
                </a:solidFill>
                <a:latin typeface="Century Gothic" panose="020B0502020202020204" pitchFamily="34" charset="0"/>
              </a:rPr>
              <a:t> (-</a:t>
            </a:r>
            <a:r>
              <a:rPr lang="en-GB" b="1" err="1">
                <a:solidFill>
                  <a:srgbClr val="000000"/>
                </a:solidFill>
                <a:latin typeface="Century Gothic" panose="020B0502020202020204" pitchFamily="34" charset="0"/>
              </a:rPr>
              <a:t>í</a:t>
            </a:r>
            <a:r>
              <a:rPr lang="en-GB" b="1">
                <a:solidFill>
                  <a:srgbClr val="000000"/>
                </a:solidFill>
                <a:latin typeface="Century Gothic" panose="020B0502020202020204" pitchFamily="34" charset="0"/>
              </a:rPr>
              <a:t>) [revisited]</a:t>
            </a:r>
          </a:p>
        </p:txBody>
      </p:sp>
      <p:sp>
        <p:nvSpPr>
          <p:cNvPr id="28" name="Rectangle 6">
            <a:extLst>
              <a:ext uri="{FF2B5EF4-FFF2-40B4-BE49-F238E27FC236}">
                <a16:creationId xmlns:a16="http://schemas.microsoft.com/office/drawing/2014/main" id="{F4C9E026-84CC-3E42-81AB-B370158C23E2}"/>
              </a:ext>
            </a:extLst>
          </p:cNvPr>
          <p:cNvSpPr/>
          <p:nvPr/>
        </p:nvSpPr>
        <p:spPr>
          <a:xfrm>
            <a:off x="86833" y="7182686"/>
            <a:ext cx="6683240" cy="369332"/>
          </a:xfrm>
          <a:prstGeom prst="rect">
            <a:avLst/>
          </a:prstGeom>
        </p:spPr>
        <p:txBody>
          <a:bodyPr wrap="none">
            <a:spAutoFit/>
          </a:bodyPr>
          <a:lstStyle/>
          <a:p>
            <a:pPr lvl="0"/>
            <a:r>
              <a:rPr lang="en-GB" b="1">
                <a:solidFill>
                  <a:srgbClr val="000000"/>
                </a:solidFill>
                <a:latin typeface="Century Gothic" panose="020B0502020202020204" pitchFamily="34" charset="0"/>
              </a:rPr>
              <a:t>–er, –</a:t>
            </a:r>
            <a:r>
              <a:rPr lang="en-GB" b="1" err="1">
                <a:solidFill>
                  <a:srgbClr val="000000"/>
                </a:solidFill>
                <a:latin typeface="Century Gothic" panose="020B0502020202020204" pitchFamily="34" charset="0"/>
              </a:rPr>
              <a:t>ir</a:t>
            </a:r>
            <a:r>
              <a:rPr lang="en-GB" b="1">
                <a:solidFill>
                  <a:srgbClr val="000000"/>
                </a:solidFill>
                <a:latin typeface="Century Gothic" panose="020B0502020202020204" pitchFamily="34" charset="0"/>
              </a:rPr>
              <a:t> verbs in 3</a:t>
            </a:r>
            <a:r>
              <a:rPr lang="en-GB" b="1" baseline="30000">
                <a:solidFill>
                  <a:srgbClr val="000000"/>
                </a:solidFill>
                <a:latin typeface="Century Gothic" panose="020B0502020202020204" pitchFamily="34" charset="0"/>
              </a:rPr>
              <a:t>rd</a:t>
            </a:r>
            <a:r>
              <a:rPr lang="en-GB" b="1">
                <a:solidFill>
                  <a:srgbClr val="000000"/>
                </a:solidFill>
                <a:latin typeface="Century Gothic" panose="020B0502020202020204" pitchFamily="34" charset="0"/>
              </a:rPr>
              <a:t>  person singular </a:t>
            </a:r>
            <a:r>
              <a:rPr lang="en-GB" b="1" err="1">
                <a:solidFill>
                  <a:srgbClr val="000000"/>
                </a:solidFill>
                <a:latin typeface="Century Gothic" panose="020B0502020202020204" pitchFamily="34" charset="0"/>
              </a:rPr>
              <a:t>preterite</a:t>
            </a:r>
            <a:r>
              <a:rPr lang="en-GB" b="1">
                <a:solidFill>
                  <a:srgbClr val="000000"/>
                </a:solidFill>
                <a:latin typeface="Century Gothic" panose="020B0502020202020204" pitchFamily="34" charset="0"/>
              </a:rPr>
              <a:t> (-</a:t>
            </a:r>
            <a:r>
              <a:rPr lang="en-GB" b="1" err="1">
                <a:solidFill>
                  <a:srgbClr val="000000"/>
                </a:solidFill>
                <a:latin typeface="Century Gothic" panose="020B0502020202020204" pitchFamily="34" charset="0"/>
              </a:rPr>
              <a:t>ió</a:t>
            </a:r>
            <a:r>
              <a:rPr lang="en-GB" b="1">
                <a:solidFill>
                  <a:srgbClr val="000000"/>
                </a:solidFill>
                <a:latin typeface="Century Gothic" panose="020B0502020202020204" pitchFamily="34" charset="0"/>
              </a:rPr>
              <a:t>) [revisited] </a:t>
            </a:r>
          </a:p>
        </p:txBody>
      </p:sp>
      <p:sp>
        <p:nvSpPr>
          <p:cNvPr id="29" name="TextBox 68">
            <a:extLst>
              <a:ext uri="{FF2B5EF4-FFF2-40B4-BE49-F238E27FC236}">
                <a16:creationId xmlns:a16="http://schemas.microsoft.com/office/drawing/2014/main" id="{41498079-E51A-B44B-87DF-0D18A5A873D7}"/>
              </a:ext>
            </a:extLst>
          </p:cNvPr>
          <p:cNvSpPr txBox="1"/>
          <p:nvPr/>
        </p:nvSpPr>
        <p:spPr>
          <a:xfrm>
            <a:off x="88992" y="7577214"/>
            <a:ext cx="5774494"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solidFill>
                  <a:srgbClr val="04070C"/>
                </a:solidFill>
                <a:latin typeface="Century Gothic" panose="020B0502020202020204" pitchFamily="34" charset="0"/>
              </a:rPr>
              <a:t>Use the verb ending </a:t>
            </a:r>
            <a:r>
              <a:rPr lang="en-GB" sz="1600" b="1">
                <a:solidFill>
                  <a:srgbClr val="04070C"/>
                </a:solidFill>
                <a:latin typeface="Century Gothic" panose="020B0502020202020204" pitchFamily="34" charset="0"/>
              </a:rPr>
              <a:t>–</a:t>
            </a:r>
            <a:r>
              <a:rPr lang="en-GB" sz="1600" b="1" err="1">
                <a:solidFill>
                  <a:srgbClr val="04070C"/>
                </a:solidFill>
                <a:latin typeface="Century Gothic" panose="020B0502020202020204" pitchFamily="34" charset="0"/>
              </a:rPr>
              <a:t>ió</a:t>
            </a:r>
            <a:r>
              <a:rPr lang="en-GB" sz="1600">
                <a:solidFill>
                  <a:srgbClr val="04070C"/>
                </a:solidFill>
                <a:latin typeface="Century Gothic" panose="020B0502020202020204" pitchFamily="34" charset="0"/>
              </a:rPr>
              <a:t> to mean ‘</a:t>
            </a:r>
            <a:r>
              <a:rPr lang="en-GB" sz="1600" b="1">
                <a:solidFill>
                  <a:srgbClr val="04070C"/>
                </a:solidFill>
                <a:latin typeface="Century Gothic" panose="020B0502020202020204" pitchFamily="34" charset="0"/>
              </a:rPr>
              <a:t>s/he</a:t>
            </a:r>
            <a:r>
              <a:rPr lang="en-GB" sz="1600">
                <a:solidFill>
                  <a:srgbClr val="04070C"/>
                </a:solidFill>
                <a:latin typeface="Century Gothic" panose="020B0502020202020204" pitchFamily="34" charset="0"/>
              </a:rPr>
              <a:t>’ or ‘</a:t>
            </a:r>
            <a:r>
              <a:rPr lang="en-GB" sz="1600" b="1">
                <a:solidFill>
                  <a:srgbClr val="04070C"/>
                </a:solidFill>
                <a:latin typeface="Century Gothic" panose="020B0502020202020204" pitchFamily="34" charset="0"/>
              </a:rPr>
              <a:t>it</a:t>
            </a:r>
            <a:r>
              <a:rPr lang="en-GB" sz="1600">
                <a:solidFill>
                  <a:srgbClr val="04070C"/>
                </a:solidFill>
                <a:latin typeface="Century Gothic" panose="020B0502020202020204" pitchFamily="34" charset="0"/>
              </a:rPr>
              <a:t>’ in the past.</a:t>
            </a:r>
          </a:p>
        </p:txBody>
      </p:sp>
      <p:sp>
        <p:nvSpPr>
          <p:cNvPr id="30" name="TextBox 69">
            <a:extLst>
              <a:ext uri="{FF2B5EF4-FFF2-40B4-BE49-F238E27FC236}">
                <a16:creationId xmlns:a16="http://schemas.microsoft.com/office/drawing/2014/main" id="{B0CA8449-373E-1045-A5FA-FBAA44E0B98C}"/>
              </a:ext>
            </a:extLst>
          </p:cNvPr>
          <p:cNvSpPr txBox="1"/>
          <p:nvPr/>
        </p:nvSpPr>
        <p:spPr>
          <a:xfrm>
            <a:off x="2723204" y="7948019"/>
            <a:ext cx="3177567"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S/he received the newspaper.</a:t>
            </a:r>
          </a:p>
        </p:txBody>
      </p:sp>
      <p:sp>
        <p:nvSpPr>
          <p:cNvPr id="31" name="TextBox 70">
            <a:extLst>
              <a:ext uri="{FF2B5EF4-FFF2-40B4-BE49-F238E27FC236}">
                <a16:creationId xmlns:a16="http://schemas.microsoft.com/office/drawing/2014/main" id="{679EE620-3E64-1442-A75F-13C1CE51260B}"/>
              </a:ext>
            </a:extLst>
          </p:cNvPr>
          <p:cNvSpPr txBox="1"/>
          <p:nvPr/>
        </p:nvSpPr>
        <p:spPr>
          <a:xfrm>
            <a:off x="79486" y="7943348"/>
            <a:ext cx="2363031" cy="338554"/>
          </a:xfrm>
          <a:prstGeom prst="rect">
            <a:avLst/>
          </a:prstGeom>
          <a:noFill/>
        </p:spPr>
        <p:txBody>
          <a:bodyPr wrap="square" rtlCol="0">
            <a:spAutoFit/>
          </a:bodyPr>
          <a:lstStyle/>
          <a:p>
            <a:r>
              <a:rPr lang="en-GB" sz="1600" err="1">
                <a:solidFill>
                  <a:srgbClr val="04070C"/>
                </a:solidFill>
                <a:latin typeface="Century Gothic" panose="020B0502020202020204" pitchFamily="34" charset="0"/>
              </a:rPr>
              <a:t>Recibió</a:t>
            </a:r>
            <a:r>
              <a:rPr lang="en-GB" sz="1600">
                <a:solidFill>
                  <a:srgbClr val="04070C"/>
                </a:solidFill>
                <a:latin typeface="Century Gothic" panose="020B0502020202020204" pitchFamily="34" charset="0"/>
              </a:rPr>
              <a:t> el </a:t>
            </a:r>
            <a:r>
              <a:rPr lang="en-GB" sz="1600" err="1">
                <a:solidFill>
                  <a:srgbClr val="04070C"/>
                </a:solidFill>
                <a:latin typeface="Century Gothic" panose="020B0502020202020204" pitchFamily="34" charset="0"/>
              </a:rPr>
              <a:t>periódico</a:t>
            </a:r>
            <a:r>
              <a:rPr lang="en-GB" sz="1600">
                <a:solidFill>
                  <a:srgbClr val="04070C"/>
                </a:solidFill>
                <a:latin typeface="Century Gothic" panose="020B0502020202020204" pitchFamily="34" charset="0"/>
              </a:rPr>
              <a:t>.</a:t>
            </a:r>
          </a:p>
        </p:txBody>
      </p:sp>
      <p:pic>
        <p:nvPicPr>
          <p:cNvPr id="32" name="Imagen 23">
            <a:extLst>
              <a:ext uri="{FF2B5EF4-FFF2-40B4-BE49-F238E27FC236}">
                <a16:creationId xmlns:a16="http://schemas.microsoft.com/office/drawing/2014/main" id="{60FD0C68-846F-8A42-AD23-BDB9BAF712B6}"/>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5577" b="94038" l="10000" r="90000">
                        <a14:foregroundMark x1="52000" y1="5769" x2="60111" y2="41923"/>
                        <a14:foregroundMark x1="60111" y1="41923" x2="60222" y2="42308"/>
                        <a14:foregroundMark x1="59333" y1="92692" x2="42778" y2="94038"/>
                        <a14:foregroundMark x1="66556" y1="18269" x2="54111" y2="29808"/>
                        <a14:foregroundMark x1="54111" y1="29808" x2="48444" y2="26923"/>
                        <a14:foregroundMark x1="48444" y1="26923" x2="48111" y2="26538"/>
                      </a14:backgroundRemoval>
                    </a14:imgEffect>
                  </a14:imgLayer>
                </a14:imgProps>
              </a:ext>
              <a:ext uri="{28A0092B-C50C-407E-A947-70E740481C1C}">
                <a14:useLocalDpi xmlns:a14="http://schemas.microsoft.com/office/drawing/2010/main"/>
              </a:ext>
            </a:extLst>
          </a:blip>
          <a:stretch>
            <a:fillRect/>
          </a:stretch>
        </p:blipFill>
        <p:spPr>
          <a:xfrm>
            <a:off x="5666694" y="2392509"/>
            <a:ext cx="1307434" cy="755408"/>
          </a:xfrm>
          <a:prstGeom prst="rect">
            <a:avLst/>
          </a:prstGeom>
        </p:spPr>
      </p:pic>
      <p:pic>
        <p:nvPicPr>
          <p:cNvPr id="33" name="Imagen 32">
            <a:extLst>
              <a:ext uri="{FF2B5EF4-FFF2-40B4-BE49-F238E27FC236}">
                <a16:creationId xmlns:a16="http://schemas.microsoft.com/office/drawing/2014/main" id="{6281911E-5A87-B845-96EC-B75794977EA6}"/>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5128" b="96647" l="4396" r="96429">
                        <a14:foregroundMark x1="38874" y1="5325" x2="37912" y2="24063"/>
                        <a14:foregroundMark x1="37912" y1="24063" x2="31319" y2="26036"/>
                        <a14:foregroundMark x1="31319" y1="26036" x2="23626" y2="33531"/>
                        <a14:foregroundMark x1="23626" y1="33531" x2="15385" y2="45365"/>
                        <a14:foregroundMark x1="15385" y1="45365" x2="13462" y2="61933"/>
                        <a14:foregroundMark x1="13462" y1="61933" x2="4396" y2="86588"/>
                        <a14:foregroundMark x1="4396" y1="86588" x2="4396" y2="86588"/>
                        <a14:foregroundMark x1="38049" y1="69625" x2="37500" y2="78501"/>
                        <a14:foregroundMark x1="37500" y1="78501" x2="32967" y2="87179"/>
                        <a14:foregroundMark x1="27610" y1="92110" x2="24451" y2="94675"/>
                        <a14:foregroundMark x1="33654" y1="93688" x2="33104" y2="96844"/>
                        <a14:foregroundMark x1="58791" y1="93491" x2="58104" y2="93294"/>
                        <a14:foregroundMark x1="72390" y1="79487" x2="73901" y2="84615"/>
                        <a14:foregroundMark x1="85027" y1="84024" x2="94093" y2="73964"/>
                        <a14:foregroundMark x1="94093" y1="73964" x2="98489" y2="64892"/>
                        <a14:foregroundMark x1="98489" y1="64892" x2="91621" y2="50296"/>
                        <a14:foregroundMark x1="91621" y1="50296" x2="90247" y2="40828"/>
                        <a14:foregroundMark x1="90247" y1="40828" x2="90247" y2="40631"/>
                        <a14:foregroundMark x1="92308" y1="50888" x2="93269" y2="72387"/>
                        <a14:foregroundMark x1="94643" y1="50493" x2="96429" y2="57199"/>
                        <a14:foregroundMark x1="43407" y1="72584" x2="41758" y2="78895"/>
                        <a14:foregroundMark x1="33516" y1="31164" x2="33104" y2="41815"/>
                        <a14:foregroundMark x1="27335" y1="46154" x2="21703" y2="51874"/>
                        <a14:foregroundMark x1="76374" y1="27613" x2="70879" y2="29389"/>
                        <a14:foregroundMark x1="70879" y1="29389" x2="63874" y2="26627"/>
                        <a14:foregroundMark x1="63874" y1="26627" x2="58379" y2="18935"/>
                        <a14:foregroundMark x1="58379" y1="18935" x2="51099" y2="16568"/>
                        <a14:foregroundMark x1="51099" y1="16568" x2="49038" y2="16765"/>
                        <a14:foregroundMark x1="64011" y1="15779" x2="58791" y2="13412"/>
                        <a14:foregroundMark x1="58791" y1="13412" x2="58379" y2="13018"/>
                        <a14:foregroundMark x1="58929" y1="7495" x2="59066" y2="9862"/>
                        <a14:foregroundMark x1="59341" y1="5128" x2="59615" y2="5917"/>
                      </a14:backgroundRemoval>
                    </a14:imgEffect>
                  </a14:imgLayer>
                </a14:imgProps>
              </a:ext>
              <a:ext uri="{28A0092B-C50C-407E-A947-70E740481C1C}">
                <a14:useLocalDpi xmlns:a14="http://schemas.microsoft.com/office/drawing/2010/main"/>
              </a:ext>
            </a:extLst>
          </a:blip>
          <a:stretch>
            <a:fillRect/>
          </a:stretch>
        </p:blipFill>
        <p:spPr>
          <a:xfrm>
            <a:off x="5780441" y="3890900"/>
            <a:ext cx="969742" cy="675356"/>
          </a:xfrm>
          <a:prstGeom prst="rect">
            <a:avLst/>
          </a:prstGeom>
        </p:spPr>
      </p:pic>
      <p:pic>
        <p:nvPicPr>
          <p:cNvPr id="34" name="Imagen 24">
            <a:extLst>
              <a:ext uri="{FF2B5EF4-FFF2-40B4-BE49-F238E27FC236}">
                <a16:creationId xmlns:a16="http://schemas.microsoft.com/office/drawing/2014/main" id="{01DF6EA2-5833-864E-8905-EB43853E6B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32529" y="1273674"/>
            <a:ext cx="714906" cy="536180"/>
          </a:xfrm>
          <a:prstGeom prst="rect">
            <a:avLst/>
          </a:prstGeom>
        </p:spPr>
      </p:pic>
      <p:pic>
        <p:nvPicPr>
          <p:cNvPr id="35" name="Imagen 1">
            <a:extLst>
              <a:ext uri="{FF2B5EF4-FFF2-40B4-BE49-F238E27FC236}">
                <a16:creationId xmlns:a16="http://schemas.microsoft.com/office/drawing/2014/main" id="{02E93F0E-D825-F646-B27C-98AE0738375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804973" y="5414959"/>
            <a:ext cx="833981" cy="464798"/>
          </a:xfrm>
          <a:prstGeom prst="rect">
            <a:avLst/>
          </a:prstGeom>
        </p:spPr>
      </p:pic>
      <p:pic>
        <p:nvPicPr>
          <p:cNvPr id="36" name="Imagen 4">
            <a:extLst>
              <a:ext uri="{FF2B5EF4-FFF2-40B4-BE49-F238E27FC236}">
                <a16:creationId xmlns:a16="http://schemas.microsoft.com/office/drawing/2014/main" id="{AED4386F-1AF1-994C-A529-25ACFACD17F0}"/>
              </a:ext>
            </a:extLst>
          </p:cNvPr>
          <p:cNvPicPr>
            <a:picLocks noChangeAspect="1"/>
          </p:cNvPicPr>
          <p:nvPr/>
        </p:nvPicPr>
        <p:blipFill>
          <a:blip r:embed="rId8"/>
          <a:stretch>
            <a:fillRect/>
          </a:stretch>
        </p:blipFill>
        <p:spPr>
          <a:xfrm>
            <a:off x="6051074" y="7642955"/>
            <a:ext cx="696361" cy="583292"/>
          </a:xfrm>
          <a:prstGeom prst="rect">
            <a:avLst/>
          </a:prstGeom>
        </p:spPr>
      </p:pic>
      <p:pic>
        <p:nvPicPr>
          <p:cNvPr id="37" name="Imagen 4">
            <a:extLst>
              <a:ext uri="{FF2B5EF4-FFF2-40B4-BE49-F238E27FC236}">
                <a16:creationId xmlns:a16="http://schemas.microsoft.com/office/drawing/2014/main" id="{F3028B07-5D28-174A-AA5F-599101FB962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26182"/>
          <a:stretch/>
        </p:blipFill>
        <p:spPr>
          <a:xfrm>
            <a:off x="5926439" y="6518461"/>
            <a:ext cx="899660" cy="511075"/>
          </a:xfrm>
          <a:prstGeom prst="rect">
            <a:avLst/>
          </a:prstGeom>
        </p:spPr>
      </p:pic>
      <p:sp>
        <p:nvSpPr>
          <p:cNvPr id="2" name="Title 1"/>
          <p:cNvSpPr>
            <a:spLocks noGrp="1"/>
          </p:cNvSpPr>
          <p:nvPr>
            <p:ph type="title"/>
          </p:nvPr>
        </p:nvSpPr>
        <p:spPr>
          <a:xfrm>
            <a:off x="-109462" y="68851"/>
            <a:ext cx="2579910" cy="577334"/>
          </a:xfrm>
        </p:spPr>
        <p:txBody>
          <a:bodyPr/>
          <a:lstStyle/>
          <a:p>
            <a:r>
              <a:rPr lang="en-GB" sz="2000" b="1">
                <a:solidFill>
                  <a:schemeClr val="bg1"/>
                </a:solidFill>
                <a:latin typeface="Century Gothic" panose="020B0502020202020204" pitchFamily="34" charset="0"/>
              </a:rPr>
              <a:t>T2.1 Semana 3</a:t>
            </a:r>
          </a:p>
        </p:txBody>
      </p:sp>
      <p:pic>
        <p:nvPicPr>
          <p:cNvPr id="38" name="Picture 4">
            <a:extLst>
              <a:ext uri="{FF2B5EF4-FFF2-40B4-BE49-F238E27FC236}">
                <a16:creationId xmlns:a16="http://schemas.microsoft.com/office/drawing/2014/main" id="{A34DDA26-E322-F142-87E2-D8772B8CD9F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9635" t="9887" r="9680" b="10074"/>
          <a:stretch/>
        </p:blipFill>
        <p:spPr>
          <a:xfrm>
            <a:off x="2769551" y="8288700"/>
            <a:ext cx="742257" cy="736320"/>
          </a:xfrm>
          <a:prstGeom prst="rect">
            <a:avLst/>
          </a:prstGeom>
        </p:spPr>
      </p:pic>
      <p:pic>
        <p:nvPicPr>
          <p:cNvPr id="39" name="Picture 6">
            <a:extLst>
              <a:ext uri="{FF2B5EF4-FFF2-40B4-BE49-F238E27FC236}">
                <a16:creationId xmlns:a16="http://schemas.microsoft.com/office/drawing/2014/main" id="{BCB02FFA-B0F8-654A-910D-5A33C791A60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9739" t="10537" r="10014" b="9833"/>
          <a:stretch/>
        </p:blipFill>
        <p:spPr>
          <a:xfrm>
            <a:off x="4321420" y="8282376"/>
            <a:ext cx="754774" cy="748968"/>
          </a:xfrm>
          <a:prstGeom prst="rect">
            <a:avLst/>
          </a:prstGeom>
        </p:spPr>
      </p:pic>
      <p:pic>
        <p:nvPicPr>
          <p:cNvPr id="40" name="Picture 9">
            <a:extLst>
              <a:ext uri="{FF2B5EF4-FFF2-40B4-BE49-F238E27FC236}">
                <a16:creationId xmlns:a16="http://schemas.microsoft.com/office/drawing/2014/main" id="{441519C6-B05E-264F-A297-127B355597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0699" t="9375" r="9318" b="9866"/>
          <a:stretch/>
        </p:blipFill>
        <p:spPr>
          <a:xfrm>
            <a:off x="5750222" y="8281902"/>
            <a:ext cx="714331" cy="721267"/>
          </a:xfrm>
          <a:prstGeom prst="rect">
            <a:avLst/>
          </a:prstGeom>
        </p:spPr>
      </p:pic>
      <p:sp>
        <p:nvSpPr>
          <p:cNvPr id="3" name="TextBox 2"/>
          <p:cNvSpPr txBox="1"/>
          <p:nvPr/>
        </p:nvSpPr>
        <p:spPr>
          <a:xfrm>
            <a:off x="143090" y="8434649"/>
            <a:ext cx="2771433" cy="369332"/>
          </a:xfrm>
          <a:prstGeom prst="rect">
            <a:avLst/>
          </a:prstGeom>
          <a:noFill/>
        </p:spPr>
        <p:txBody>
          <a:bodyPr wrap="square" rtlCol="0">
            <a:spAutoFit/>
          </a:bodyPr>
          <a:lstStyle/>
          <a:p>
            <a:r>
              <a:rPr lang="en-GB" b="1">
                <a:latin typeface="Century Gothic" panose="020B0502020202020204" pitchFamily="34" charset="0"/>
              </a:rPr>
              <a:t>Vocabulary mashups:</a:t>
            </a:r>
          </a:p>
        </p:txBody>
      </p:sp>
    </p:spTree>
    <p:extLst>
      <p:ext uri="{BB962C8B-B14F-4D97-AF65-F5344CB8AC3E}">
        <p14:creationId xmlns:p14="http://schemas.microsoft.com/office/powerpoint/2010/main" val="1995472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67">
            <a:extLst>
              <a:ext uri="{FF2B5EF4-FFF2-40B4-BE49-F238E27FC236}">
                <a16:creationId xmlns:a16="http://schemas.microsoft.com/office/drawing/2014/main" id="{4DB2EF6C-DA83-2746-9CDA-A617D33C7A5A}"/>
              </a:ext>
            </a:extLst>
          </p:cNvPr>
          <p:cNvSpPr txBox="1"/>
          <p:nvPr/>
        </p:nvSpPr>
        <p:spPr>
          <a:xfrm>
            <a:off x="212419" y="964896"/>
            <a:ext cx="6311171"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solidFill>
                  <a:srgbClr val="000000"/>
                </a:solidFill>
                <a:latin typeface="Century Gothic" panose="020B0502020202020204" pitchFamily="34" charset="0"/>
              </a:rPr>
              <a:t>A direct object is the person, animal or thing that </a:t>
            </a:r>
            <a:r>
              <a:rPr lang="en-GB" sz="1600" b="1" i="1">
                <a:solidFill>
                  <a:srgbClr val="000000"/>
                </a:solidFill>
                <a:latin typeface="Century Gothic" panose="020B0502020202020204" pitchFamily="34" charset="0"/>
              </a:rPr>
              <a:t>receives</a:t>
            </a:r>
            <a:r>
              <a:rPr lang="en-GB" sz="1600">
                <a:solidFill>
                  <a:srgbClr val="000000"/>
                </a:solidFill>
                <a:latin typeface="Century Gothic" panose="020B0502020202020204" pitchFamily="34" charset="0"/>
              </a:rPr>
              <a:t> the action of the verb.</a:t>
            </a:r>
          </a:p>
        </p:txBody>
      </p:sp>
      <p:sp>
        <p:nvSpPr>
          <p:cNvPr id="4" name="Slide Number Placeholder 1">
            <a:extLst>
              <a:ext uri="{FF2B5EF4-FFF2-40B4-BE49-F238E27FC236}">
                <a16:creationId xmlns:a16="http://schemas.microsoft.com/office/drawing/2014/main" id="{DE7753C4-69BF-D844-BCEF-C5150A9DA798}"/>
              </a:ext>
            </a:extLst>
          </p:cNvPr>
          <p:cNvSpPr>
            <a:spLocks noGrp="1"/>
          </p:cNvSpPr>
          <p:nvPr>
            <p:ph type="sldNum" sz="quarter" idx="12"/>
          </p:nvPr>
        </p:nvSpPr>
        <p:spPr>
          <a:xfrm>
            <a:off x="5239696" y="8826500"/>
            <a:ext cx="1600200" cy="635000"/>
          </a:xfrm>
        </p:spPr>
        <p:txBody>
          <a:bodyPr/>
          <a:lstStyle/>
          <a:p>
            <a:r>
              <a:rPr lang="en-GB" altLang="en-US" b="1">
                <a:latin typeface="Century Gothic" panose="020B0502020202020204" pitchFamily="34" charset="0"/>
              </a:rPr>
              <a:t>33</a:t>
            </a:r>
          </a:p>
        </p:txBody>
      </p:sp>
      <p:sp>
        <p:nvSpPr>
          <p:cNvPr id="7" name="Rectangle 2">
            <a:extLst>
              <a:ext uri="{FF2B5EF4-FFF2-40B4-BE49-F238E27FC236}">
                <a16:creationId xmlns:a16="http://schemas.microsoft.com/office/drawing/2014/main" id="{CB3E2C24-9D59-884A-818B-7F84CE38E7F5}"/>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8" name="Title 1">
            <a:extLst>
              <a:ext uri="{FF2B5EF4-FFF2-40B4-BE49-F238E27FC236}">
                <a16:creationId xmlns:a16="http://schemas.microsoft.com/office/drawing/2014/main" id="{E36791F4-DCB4-4A4F-83A2-C41F6BDFA756}"/>
              </a:ext>
            </a:extLst>
          </p:cNvPr>
          <p:cNvSpPr txBox="1">
            <a:spLocks/>
          </p:cNvSpPr>
          <p:nvPr/>
        </p:nvSpPr>
        <p:spPr bwMode="auto">
          <a:xfrm>
            <a:off x="172381" y="145319"/>
            <a:ext cx="2016224"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9" name="Rectangle 21">
            <a:extLst>
              <a:ext uri="{FF2B5EF4-FFF2-40B4-BE49-F238E27FC236}">
                <a16:creationId xmlns:a16="http://schemas.microsoft.com/office/drawing/2014/main" id="{BC6BBBCA-BA15-0D49-847F-5AA9C806893C}"/>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15" name="Rectangle 6">
            <a:extLst>
              <a:ext uri="{FF2B5EF4-FFF2-40B4-BE49-F238E27FC236}">
                <a16:creationId xmlns:a16="http://schemas.microsoft.com/office/drawing/2014/main" id="{A867A08E-0A41-2046-90EB-21C309C89E98}"/>
              </a:ext>
            </a:extLst>
          </p:cNvPr>
          <p:cNvSpPr/>
          <p:nvPr/>
        </p:nvSpPr>
        <p:spPr>
          <a:xfrm>
            <a:off x="107888" y="602480"/>
            <a:ext cx="1627369" cy="369332"/>
          </a:xfrm>
          <a:prstGeom prst="rect">
            <a:avLst/>
          </a:prstGeom>
        </p:spPr>
        <p:txBody>
          <a:bodyPr wrap="none">
            <a:spAutoFit/>
          </a:bodyPr>
          <a:lstStyle/>
          <a:p>
            <a:pPr lvl="0"/>
            <a:r>
              <a:rPr lang="en-GB" b="1">
                <a:solidFill>
                  <a:srgbClr val="000000"/>
                </a:solidFill>
                <a:latin typeface="Century Gothic" panose="020B0502020202020204" pitchFamily="34" charset="0"/>
              </a:rPr>
              <a:t>Direct object</a:t>
            </a:r>
          </a:p>
        </p:txBody>
      </p:sp>
      <p:sp>
        <p:nvSpPr>
          <p:cNvPr id="17" name="TextBox 71">
            <a:extLst>
              <a:ext uri="{FF2B5EF4-FFF2-40B4-BE49-F238E27FC236}">
                <a16:creationId xmlns:a16="http://schemas.microsoft.com/office/drawing/2014/main" id="{9C1EC0AE-494E-CD4B-8BCD-5C1433553059}"/>
              </a:ext>
            </a:extLst>
          </p:cNvPr>
          <p:cNvSpPr txBox="1"/>
          <p:nvPr/>
        </p:nvSpPr>
        <p:spPr>
          <a:xfrm>
            <a:off x="107888" y="1641085"/>
            <a:ext cx="5732350" cy="338554"/>
          </a:xfrm>
          <a:prstGeom prst="rect">
            <a:avLst/>
          </a:prstGeom>
          <a:noFill/>
        </p:spPr>
        <p:txBody>
          <a:bodyPr wrap="square" rtlCol="0">
            <a:spAutoFit/>
          </a:bodyPr>
          <a:lstStyle/>
          <a:p>
            <a:r>
              <a:rPr lang="en-GB" sz="1600" err="1">
                <a:solidFill>
                  <a:srgbClr val="04070C"/>
                </a:solidFill>
                <a:latin typeface="Century Gothic" panose="020B0502020202020204" pitchFamily="34" charset="0"/>
              </a:rPr>
              <a:t>Olvido</a:t>
            </a:r>
            <a:r>
              <a:rPr lang="en-GB" sz="1600">
                <a:solidFill>
                  <a:srgbClr val="04070C"/>
                </a:solidFill>
                <a:latin typeface="Century Gothic" panose="020B0502020202020204" pitchFamily="34" charset="0"/>
              </a:rPr>
              <a:t> las </a:t>
            </a:r>
            <a:r>
              <a:rPr lang="en-GB" sz="1600" err="1">
                <a:solidFill>
                  <a:srgbClr val="04070C"/>
                </a:solidFill>
                <a:latin typeface="Century Gothic" panose="020B0502020202020204" pitchFamily="34" charset="0"/>
              </a:rPr>
              <a:t>fotos</a:t>
            </a:r>
            <a:r>
              <a:rPr lang="en-GB" sz="1600">
                <a:solidFill>
                  <a:srgbClr val="04070C"/>
                </a:solidFill>
                <a:latin typeface="Century Gothic" panose="020B0502020202020204" pitchFamily="34" charset="0"/>
              </a:rPr>
              <a:t>.</a:t>
            </a:r>
          </a:p>
        </p:txBody>
      </p:sp>
      <p:sp>
        <p:nvSpPr>
          <p:cNvPr id="18" name="TextBox 72">
            <a:extLst>
              <a:ext uri="{FF2B5EF4-FFF2-40B4-BE49-F238E27FC236}">
                <a16:creationId xmlns:a16="http://schemas.microsoft.com/office/drawing/2014/main" id="{CC5D5D17-A022-6A46-B486-C77BE0D7EBDE}"/>
              </a:ext>
            </a:extLst>
          </p:cNvPr>
          <p:cNvSpPr txBox="1"/>
          <p:nvPr/>
        </p:nvSpPr>
        <p:spPr>
          <a:xfrm>
            <a:off x="2064344" y="1660353"/>
            <a:ext cx="4270557"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I forget / am forgetting the photos.</a:t>
            </a:r>
          </a:p>
        </p:txBody>
      </p:sp>
      <p:sp>
        <p:nvSpPr>
          <p:cNvPr id="19" name="Rounded Rectangular Callout 83">
            <a:extLst>
              <a:ext uri="{FF2B5EF4-FFF2-40B4-BE49-F238E27FC236}">
                <a16:creationId xmlns:a16="http://schemas.microsoft.com/office/drawing/2014/main" id="{77A53B7D-46A6-E247-92ED-EA33F70C33A3}"/>
              </a:ext>
            </a:extLst>
          </p:cNvPr>
          <p:cNvSpPr/>
          <p:nvPr/>
        </p:nvSpPr>
        <p:spPr>
          <a:xfrm>
            <a:off x="500606" y="2180653"/>
            <a:ext cx="6061190" cy="926068"/>
          </a:xfrm>
          <a:prstGeom prst="wedgeRoundRectCallout">
            <a:avLst>
              <a:gd name="adj1" fmla="val -33635"/>
              <a:gd name="adj2" fmla="val -63360"/>
              <a:gd name="adj3" fmla="val 16667"/>
            </a:avLst>
          </a:prstGeom>
          <a:solidFill>
            <a:srgbClr val="FCF2CA"/>
          </a:solidFill>
          <a:ln w="28575" cap="flat" cmpd="sng" algn="ctr">
            <a:solidFill>
              <a:srgbClr val="EE6000"/>
            </a:solidFill>
            <a:prstDash val="solid"/>
            <a:miter lim="800000"/>
          </a:ln>
          <a:effectLst/>
        </p:spPr>
        <p:txBody>
          <a:bodyPr rtlCol="0" anchor="ctr"/>
          <a:lstStyle/>
          <a:p>
            <a:pPr lvl="0">
              <a:defRPr/>
            </a:pPr>
            <a:r>
              <a:rPr lang="en-GB" sz="1400">
                <a:solidFill>
                  <a:srgbClr val="04070C"/>
                </a:solidFill>
                <a:latin typeface="Century Gothic" panose="020B0502020202020204" pitchFamily="34" charset="0"/>
              </a:rPr>
              <a:t>You can often ask ‘what’ or ‘who’ to identify the direct object.</a:t>
            </a:r>
          </a:p>
          <a:p>
            <a:pPr lvl="0">
              <a:defRPr/>
            </a:pPr>
            <a:r>
              <a:rPr lang="en-GB" sz="1400">
                <a:solidFill>
                  <a:srgbClr val="04070C"/>
                </a:solidFill>
                <a:latin typeface="Century Gothic" panose="020B0502020202020204" pitchFamily="34" charset="0"/>
              </a:rPr>
              <a:t>Question: </a:t>
            </a:r>
            <a:r>
              <a:rPr lang="en-GB" sz="1400" b="1">
                <a:solidFill>
                  <a:srgbClr val="04070C"/>
                </a:solidFill>
                <a:latin typeface="Century Gothic" panose="020B0502020202020204" pitchFamily="34" charset="0"/>
              </a:rPr>
              <a:t>What</a:t>
            </a:r>
            <a:r>
              <a:rPr lang="en-GB" sz="1400">
                <a:solidFill>
                  <a:srgbClr val="04070C"/>
                </a:solidFill>
                <a:latin typeface="Century Gothic" panose="020B0502020202020204" pitchFamily="34" charset="0"/>
              </a:rPr>
              <a:t> do I forget?</a:t>
            </a:r>
          </a:p>
          <a:p>
            <a:pPr lvl="0">
              <a:defRPr/>
            </a:pPr>
            <a:r>
              <a:rPr lang="en-GB" sz="1400">
                <a:solidFill>
                  <a:srgbClr val="04070C"/>
                </a:solidFill>
                <a:latin typeface="Century Gothic" panose="020B0502020202020204" pitchFamily="34" charset="0"/>
              </a:rPr>
              <a:t>Answer: the photos </a:t>
            </a:r>
            <a:r>
              <a:rPr lang="en-GB" sz="1400">
                <a:solidFill>
                  <a:srgbClr val="04070C"/>
                </a:solidFill>
                <a:latin typeface="Century Gothic" panose="020B0502020202020204" pitchFamily="34" charset="0"/>
                <a:sym typeface="Wingdings" pitchFamily="2" charset="2"/>
              </a:rPr>
              <a:t>(</a:t>
            </a:r>
            <a:r>
              <a:rPr lang="en-GB" sz="1400" b="1">
                <a:solidFill>
                  <a:srgbClr val="04070C"/>
                </a:solidFill>
                <a:latin typeface="Century Gothic" panose="020B0502020202020204" pitchFamily="34" charset="0"/>
                <a:sym typeface="Wingdings" pitchFamily="2" charset="2"/>
              </a:rPr>
              <a:t>the photos </a:t>
            </a:r>
            <a:r>
              <a:rPr lang="en-GB" sz="1400">
                <a:solidFill>
                  <a:srgbClr val="04070C"/>
                </a:solidFill>
                <a:latin typeface="Century Gothic" panose="020B0502020202020204" pitchFamily="34" charset="0"/>
                <a:sym typeface="Wingdings" pitchFamily="2" charset="2"/>
              </a:rPr>
              <a:t>is the direct object in the sentence)</a:t>
            </a:r>
            <a:endParaRPr lang="en-GB" sz="1400">
              <a:solidFill>
                <a:srgbClr val="04070C"/>
              </a:solidFill>
              <a:latin typeface="Century Gothic" panose="020B0502020202020204" pitchFamily="34" charset="0"/>
            </a:endParaRPr>
          </a:p>
        </p:txBody>
      </p:sp>
      <p:sp>
        <p:nvSpPr>
          <p:cNvPr id="21" name="TextBox 71">
            <a:extLst>
              <a:ext uri="{FF2B5EF4-FFF2-40B4-BE49-F238E27FC236}">
                <a16:creationId xmlns:a16="http://schemas.microsoft.com/office/drawing/2014/main" id="{019E75F7-1C3C-0B49-B351-A889F9D2BEE1}"/>
              </a:ext>
            </a:extLst>
          </p:cNvPr>
          <p:cNvSpPr txBox="1"/>
          <p:nvPr/>
        </p:nvSpPr>
        <p:spPr>
          <a:xfrm>
            <a:off x="176048" y="5057824"/>
            <a:ext cx="1508720" cy="338554"/>
          </a:xfrm>
          <a:prstGeom prst="rect">
            <a:avLst/>
          </a:prstGeom>
          <a:noFill/>
        </p:spPr>
        <p:txBody>
          <a:bodyPr wrap="square" rtlCol="0">
            <a:spAutoFit/>
          </a:bodyPr>
          <a:lstStyle/>
          <a:p>
            <a:r>
              <a:rPr lang="en-GB" sz="1600" err="1">
                <a:solidFill>
                  <a:srgbClr val="04070C"/>
                </a:solidFill>
                <a:latin typeface="Century Gothic" panose="020B0502020202020204" pitchFamily="34" charset="0"/>
              </a:rPr>
              <a:t>Visito</a:t>
            </a:r>
            <a:r>
              <a:rPr lang="en-GB" sz="1600">
                <a:solidFill>
                  <a:srgbClr val="04070C"/>
                </a:solidFill>
                <a:latin typeface="Century Gothic" panose="020B0502020202020204" pitchFamily="34" charset="0"/>
              </a:rPr>
              <a:t> </a:t>
            </a:r>
            <a:r>
              <a:rPr lang="en-GB" sz="1600" b="1">
                <a:solidFill>
                  <a:srgbClr val="04070C"/>
                </a:solidFill>
                <a:latin typeface="Century Gothic" panose="020B0502020202020204" pitchFamily="34" charset="0"/>
              </a:rPr>
              <a:t>al</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niño</a:t>
            </a:r>
            <a:r>
              <a:rPr lang="en-GB" sz="1600">
                <a:solidFill>
                  <a:srgbClr val="04070C"/>
                </a:solidFill>
                <a:latin typeface="Century Gothic" panose="020B0502020202020204" pitchFamily="34" charset="0"/>
              </a:rPr>
              <a:t>.</a:t>
            </a:r>
          </a:p>
        </p:txBody>
      </p:sp>
      <p:sp>
        <p:nvSpPr>
          <p:cNvPr id="22" name="TextBox 72">
            <a:extLst>
              <a:ext uri="{FF2B5EF4-FFF2-40B4-BE49-F238E27FC236}">
                <a16:creationId xmlns:a16="http://schemas.microsoft.com/office/drawing/2014/main" id="{B8C30F33-ADFE-0841-9226-39954FB9D185}"/>
              </a:ext>
            </a:extLst>
          </p:cNvPr>
          <p:cNvSpPr txBox="1"/>
          <p:nvPr/>
        </p:nvSpPr>
        <p:spPr>
          <a:xfrm>
            <a:off x="1688435" y="5074007"/>
            <a:ext cx="1658540"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I visit the child.</a:t>
            </a:r>
          </a:p>
        </p:txBody>
      </p:sp>
      <p:sp>
        <p:nvSpPr>
          <p:cNvPr id="24" name="TextBox 71">
            <a:extLst>
              <a:ext uri="{FF2B5EF4-FFF2-40B4-BE49-F238E27FC236}">
                <a16:creationId xmlns:a16="http://schemas.microsoft.com/office/drawing/2014/main" id="{C324F854-CFD5-D04D-B871-178CD0EABE83}"/>
              </a:ext>
            </a:extLst>
          </p:cNvPr>
          <p:cNvSpPr txBox="1"/>
          <p:nvPr/>
        </p:nvSpPr>
        <p:spPr>
          <a:xfrm>
            <a:off x="167302" y="4657916"/>
            <a:ext cx="1844463" cy="338554"/>
          </a:xfrm>
          <a:prstGeom prst="rect">
            <a:avLst/>
          </a:prstGeom>
          <a:noFill/>
        </p:spPr>
        <p:txBody>
          <a:bodyPr wrap="square" rtlCol="0">
            <a:spAutoFit/>
          </a:bodyPr>
          <a:lstStyle/>
          <a:p>
            <a:r>
              <a:rPr lang="en-GB" sz="1600" err="1">
                <a:solidFill>
                  <a:srgbClr val="04070C"/>
                </a:solidFill>
                <a:latin typeface="Century Gothic" panose="020B0502020202020204" pitchFamily="34" charset="0"/>
              </a:rPr>
              <a:t>Visito</a:t>
            </a:r>
            <a:r>
              <a:rPr lang="en-GB" sz="1600">
                <a:solidFill>
                  <a:srgbClr val="04070C"/>
                </a:solidFill>
                <a:latin typeface="Century Gothic" panose="020B0502020202020204" pitchFamily="34" charset="0"/>
              </a:rPr>
              <a:t> </a:t>
            </a:r>
            <a:r>
              <a:rPr lang="en-GB" sz="1600" b="1">
                <a:solidFill>
                  <a:srgbClr val="04070C"/>
                </a:solidFill>
                <a:latin typeface="Century Gothic" panose="020B0502020202020204" pitchFamily="34" charset="0"/>
              </a:rPr>
              <a:t>el</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país</a:t>
            </a:r>
            <a:r>
              <a:rPr lang="en-GB" sz="1600">
                <a:solidFill>
                  <a:srgbClr val="04070C"/>
                </a:solidFill>
                <a:latin typeface="Century Gothic" panose="020B0502020202020204" pitchFamily="34" charset="0"/>
              </a:rPr>
              <a:t>.</a:t>
            </a:r>
          </a:p>
        </p:txBody>
      </p:sp>
      <p:sp>
        <p:nvSpPr>
          <p:cNvPr id="25" name="TextBox 72">
            <a:extLst>
              <a:ext uri="{FF2B5EF4-FFF2-40B4-BE49-F238E27FC236}">
                <a16:creationId xmlns:a16="http://schemas.microsoft.com/office/drawing/2014/main" id="{455E3550-6AEA-7548-A977-781E7FE7F080}"/>
              </a:ext>
            </a:extLst>
          </p:cNvPr>
          <p:cNvSpPr txBox="1"/>
          <p:nvPr/>
        </p:nvSpPr>
        <p:spPr>
          <a:xfrm>
            <a:off x="1684768" y="4666544"/>
            <a:ext cx="2282315"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I visit the country.</a:t>
            </a:r>
          </a:p>
        </p:txBody>
      </p:sp>
      <p:graphicFrame>
        <p:nvGraphicFramePr>
          <p:cNvPr id="27" name="Table 65">
            <a:extLst>
              <a:ext uri="{FF2B5EF4-FFF2-40B4-BE49-F238E27FC236}">
                <a16:creationId xmlns:a16="http://schemas.microsoft.com/office/drawing/2014/main" id="{407AAD09-9B4A-A74E-AC4D-6D12B66B22D2}"/>
              </a:ext>
            </a:extLst>
          </p:cNvPr>
          <p:cNvGraphicFramePr>
            <a:graphicFrameLocks noGrp="1"/>
          </p:cNvGraphicFramePr>
          <p:nvPr>
            <p:extLst>
              <p:ext uri="{D42A27DB-BD31-4B8C-83A1-F6EECF244321}">
                <p14:modId xmlns:p14="http://schemas.microsoft.com/office/powerpoint/2010/main" val="1636669511"/>
              </p:ext>
            </p:extLst>
          </p:nvPr>
        </p:nvGraphicFramePr>
        <p:xfrm>
          <a:off x="4089172" y="6964872"/>
          <a:ext cx="2649713" cy="1622361"/>
        </p:xfrm>
        <a:graphic>
          <a:graphicData uri="http://schemas.openxmlformats.org/drawingml/2006/table">
            <a:tbl>
              <a:tblPr>
                <a:tableStyleId>{5940675A-B579-460E-94D1-54222C63F5DA}</a:tableStyleId>
              </a:tblPr>
              <a:tblGrid>
                <a:gridCol w="1388729">
                  <a:extLst>
                    <a:ext uri="{9D8B030D-6E8A-4147-A177-3AD203B41FA5}">
                      <a16:colId xmlns:a16="http://schemas.microsoft.com/office/drawing/2014/main" val="20000"/>
                    </a:ext>
                  </a:extLst>
                </a:gridCol>
                <a:gridCol w="1260984">
                  <a:extLst>
                    <a:ext uri="{9D8B030D-6E8A-4147-A177-3AD203B41FA5}">
                      <a16:colId xmlns:a16="http://schemas.microsoft.com/office/drawing/2014/main" val="20001"/>
                    </a:ext>
                  </a:extLst>
                </a:gridCol>
              </a:tblGrid>
              <a:tr h="357187">
                <a:tc>
                  <a:txBody>
                    <a:bodyPr/>
                    <a:lstStyle/>
                    <a:p>
                      <a:pPr algn="l" fontAlgn="b"/>
                      <a:r>
                        <a:rPr lang="en-GB" sz="1500" b="0" i="0" u="none" strike="noStrike">
                          <a:solidFill>
                            <a:srgbClr val="000000"/>
                          </a:solidFill>
                          <a:effectLst/>
                          <a:latin typeface="Century Gothic" panose="020B0502020202020204" pitchFamily="34" charset="0"/>
                        </a:rPr>
                        <a:t>el </a:t>
                      </a:r>
                      <a:r>
                        <a:rPr lang="en-GB" sz="1500" b="0" i="0" u="none" strike="noStrike" err="1">
                          <a:solidFill>
                            <a:srgbClr val="000000"/>
                          </a:solidFill>
                          <a:effectLst/>
                          <a:latin typeface="Century Gothic" panose="020B0502020202020204" pitchFamily="34" charset="0"/>
                        </a:rPr>
                        <a:t>novio</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boyfriend</a:t>
                      </a:r>
                    </a:p>
                  </a:txBody>
                  <a:tcPr marL="90000" marR="90000" marT="46800" marB="46800" anchor="ctr"/>
                </a:tc>
                <a:extLst>
                  <a:ext uri="{0D108BD9-81ED-4DB2-BD59-A6C34878D82A}">
                    <a16:rowId xmlns:a16="http://schemas.microsoft.com/office/drawing/2014/main" val="10000"/>
                  </a:ext>
                </a:extLst>
              </a:tr>
              <a:tr h="357187">
                <a:tc>
                  <a:txBody>
                    <a:bodyPr/>
                    <a:lstStyle/>
                    <a:p>
                      <a:pPr algn="l" fontAlgn="b"/>
                      <a:r>
                        <a:rPr lang="en-GB" sz="1500" b="0" i="0" u="none" strike="noStrike">
                          <a:solidFill>
                            <a:srgbClr val="000000"/>
                          </a:solidFill>
                          <a:effectLst/>
                          <a:latin typeface="Century Gothic" panose="020B0502020202020204" pitchFamily="34" charset="0"/>
                        </a:rPr>
                        <a:t>la </a:t>
                      </a:r>
                      <a:r>
                        <a:rPr lang="en-GB" sz="1500" b="0" i="0" u="none" strike="noStrike" err="1">
                          <a:solidFill>
                            <a:srgbClr val="000000"/>
                          </a:solidFill>
                          <a:effectLst/>
                          <a:latin typeface="Century Gothic" panose="020B0502020202020204" pitchFamily="34" charset="0"/>
                        </a:rPr>
                        <a:t>novia</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girlfriend</a:t>
                      </a:r>
                    </a:p>
                  </a:txBody>
                  <a:tcPr marL="90000" marR="90000" marT="46800" marB="46800" anchor="ctr"/>
                </a:tc>
                <a:extLst>
                  <a:ext uri="{0D108BD9-81ED-4DB2-BD59-A6C34878D82A}">
                    <a16:rowId xmlns:a16="http://schemas.microsoft.com/office/drawing/2014/main" val="10001"/>
                  </a:ext>
                </a:extLst>
              </a:tr>
              <a:tr h="357187">
                <a:tc>
                  <a:txBody>
                    <a:bodyPr/>
                    <a:lstStyle/>
                    <a:p>
                      <a:pPr algn="l" fontAlgn="b"/>
                      <a:r>
                        <a:rPr lang="en-GB" sz="1500" b="0" i="0" u="none" strike="noStrike">
                          <a:solidFill>
                            <a:srgbClr val="000000"/>
                          </a:solidFill>
                          <a:effectLst/>
                          <a:latin typeface="Century Gothic" panose="020B0502020202020204" pitchFamily="34" charset="0"/>
                        </a:rPr>
                        <a:t>el </a:t>
                      </a:r>
                      <a:r>
                        <a:rPr lang="en-GB" sz="1500" b="0" i="0" u="none" strike="noStrike" err="1">
                          <a:solidFill>
                            <a:srgbClr val="000000"/>
                          </a:solidFill>
                          <a:effectLst/>
                          <a:latin typeface="Century Gothic" panose="020B0502020202020204" pitchFamily="34" charset="0"/>
                        </a:rPr>
                        <a:t>cumpleaños</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birthday</a:t>
                      </a:r>
                    </a:p>
                  </a:txBody>
                  <a:tcPr marL="90000" marR="90000" marT="46800" marB="46800" anchor="ctr"/>
                </a:tc>
                <a:extLst>
                  <a:ext uri="{0D108BD9-81ED-4DB2-BD59-A6C34878D82A}">
                    <a16:rowId xmlns:a16="http://schemas.microsoft.com/office/drawing/2014/main" val="10003"/>
                  </a:ext>
                </a:extLst>
              </a:tr>
              <a:tr h="357187">
                <a:tc>
                  <a:txBody>
                    <a:bodyPr/>
                    <a:lstStyle/>
                    <a:p>
                      <a:pPr algn="l" fontAlgn="b"/>
                      <a:r>
                        <a:rPr lang="en-GB" sz="1500" b="0" i="0" u="none" strike="noStrike" err="1">
                          <a:solidFill>
                            <a:srgbClr val="000000"/>
                          </a:solidFill>
                          <a:effectLst/>
                          <a:latin typeface="Century Gothic" panose="020B0502020202020204" pitchFamily="34" charset="0"/>
                        </a:rPr>
                        <a:t>casi</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almost</a:t>
                      </a:r>
                    </a:p>
                  </a:txBody>
                  <a:tcPr marL="90000" marR="90000" marT="46800" marB="46800" anchor="ctr"/>
                </a:tc>
                <a:extLst>
                  <a:ext uri="{0D108BD9-81ED-4DB2-BD59-A6C34878D82A}">
                    <a16:rowId xmlns:a16="http://schemas.microsoft.com/office/drawing/2014/main" val="10004"/>
                  </a:ext>
                </a:extLst>
              </a:tr>
            </a:tbl>
          </a:graphicData>
        </a:graphic>
      </p:graphicFrame>
      <p:graphicFrame>
        <p:nvGraphicFramePr>
          <p:cNvPr id="28" name="Table 41">
            <a:extLst>
              <a:ext uri="{FF2B5EF4-FFF2-40B4-BE49-F238E27FC236}">
                <a16:creationId xmlns:a16="http://schemas.microsoft.com/office/drawing/2014/main" id="{D88BF093-4E66-5D44-A476-01A6FF7E0D4C}"/>
              </a:ext>
            </a:extLst>
          </p:cNvPr>
          <p:cNvGraphicFramePr>
            <a:graphicFrameLocks noGrp="1"/>
          </p:cNvGraphicFramePr>
          <p:nvPr>
            <p:extLst>
              <p:ext uri="{D42A27DB-BD31-4B8C-83A1-F6EECF244321}">
                <p14:modId xmlns:p14="http://schemas.microsoft.com/office/powerpoint/2010/main" val="2549473910"/>
              </p:ext>
            </p:extLst>
          </p:nvPr>
        </p:nvGraphicFramePr>
        <p:xfrm>
          <a:off x="399535" y="6935516"/>
          <a:ext cx="3218055" cy="1890984"/>
        </p:xfrm>
        <a:graphic>
          <a:graphicData uri="http://schemas.openxmlformats.org/drawingml/2006/table">
            <a:tbl>
              <a:tblPr>
                <a:tableStyleId>{5940675A-B579-460E-94D1-54222C63F5DA}</a:tableStyleId>
              </a:tblPr>
              <a:tblGrid>
                <a:gridCol w="1369243">
                  <a:extLst>
                    <a:ext uri="{9D8B030D-6E8A-4147-A177-3AD203B41FA5}">
                      <a16:colId xmlns:a16="http://schemas.microsoft.com/office/drawing/2014/main" val="20000"/>
                    </a:ext>
                  </a:extLst>
                </a:gridCol>
                <a:gridCol w="1848812">
                  <a:extLst>
                    <a:ext uri="{9D8B030D-6E8A-4147-A177-3AD203B41FA5}">
                      <a16:colId xmlns:a16="http://schemas.microsoft.com/office/drawing/2014/main" val="20001"/>
                    </a:ext>
                  </a:extLst>
                </a:gridCol>
              </a:tblGrid>
              <a:tr h="587766">
                <a:tc>
                  <a:txBody>
                    <a:bodyPr/>
                    <a:lstStyle/>
                    <a:p>
                      <a:pPr algn="l" fontAlgn="b"/>
                      <a:r>
                        <a:rPr lang="en-GB" sz="1500" b="0" i="0" u="none" strike="noStrike" err="1">
                          <a:solidFill>
                            <a:srgbClr val="000000"/>
                          </a:solidFill>
                          <a:effectLst/>
                          <a:latin typeface="Century Gothic" panose="020B0502020202020204" pitchFamily="34" charset="0"/>
                        </a:rPr>
                        <a:t>cuidar</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to look after | looking after</a:t>
                      </a:r>
                    </a:p>
                  </a:txBody>
                  <a:tcPr marL="90000" marR="90000" marT="46800" marB="46800" anchor="ctr"/>
                </a:tc>
                <a:extLst>
                  <a:ext uri="{0D108BD9-81ED-4DB2-BD59-A6C34878D82A}">
                    <a16:rowId xmlns:a16="http://schemas.microsoft.com/office/drawing/2014/main" val="10000"/>
                  </a:ext>
                </a:extLst>
              </a:tr>
              <a:tr h="587766">
                <a:tc>
                  <a:txBody>
                    <a:bodyPr/>
                    <a:lstStyle/>
                    <a:p>
                      <a:pPr algn="l" fontAlgn="b"/>
                      <a:r>
                        <a:rPr lang="en-GB" sz="1500" b="0" i="0" u="none" strike="noStrike" err="1">
                          <a:solidFill>
                            <a:srgbClr val="000000"/>
                          </a:solidFill>
                          <a:effectLst/>
                          <a:latin typeface="Century Gothic" panose="020B0502020202020204" pitchFamily="34" charset="0"/>
                        </a:rPr>
                        <a:t>olvidar</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to forget | forgetting</a:t>
                      </a:r>
                    </a:p>
                  </a:txBody>
                  <a:tcPr marL="90000" marR="90000" marT="46800" marB="46800" anchor="ctr"/>
                </a:tc>
                <a:extLst>
                  <a:ext uri="{0D108BD9-81ED-4DB2-BD59-A6C34878D82A}">
                    <a16:rowId xmlns:a16="http://schemas.microsoft.com/office/drawing/2014/main" val="10001"/>
                  </a:ext>
                </a:extLst>
              </a:tr>
              <a:tr h="357726">
                <a:tc>
                  <a:txBody>
                    <a:bodyPr/>
                    <a:lstStyle/>
                    <a:p>
                      <a:pPr algn="l" fontAlgn="b"/>
                      <a:r>
                        <a:rPr lang="en-GB" sz="1500" b="0" i="0" u="none" strike="noStrike" err="1">
                          <a:solidFill>
                            <a:srgbClr val="000000"/>
                          </a:solidFill>
                          <a:effectLst/>
                          <a:latin typeface="Century Gothic" panose="020B0502020202020204" pitchFamily="34" charset="0"/>
                        </a:rPr>
                        <a:t>traer</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to bring| bringing</a:t>
                      </a:r>
                    </a:p>
                  </a:txBody>
                  <a:tcPr marL="90000" marR="90000" marT="46800" marB="46800" anchor="ctr"/>
                </a:tc>
                <a:extLst>
                  <a:ext uri="{0D108BD9-81ED-4DB2-BD59-A6C34878D82A}">
                    <a16:rowId xmlns:a16="http://schemas.microsoft.com/office/drawing/2014/main" val="10002"/>
                  </a:ext>
                </a:extLst>
              </a:tr>
              <a:tr h="357726">
                <a:tc>
                  <a:txBody>
                    <a:bodyPr/>
                    <a:lstStyle/>
                    <a:p>
                      <a:pPr algn="l" fontAlgn="b"/>
                      <a:r>
                        <a:rPr lang="en-GB" sz="1500" b="0" i="0" u="none" strike="noStrike">
                          <a:solidFill>
                            <a:srgbClr val="000000"/>
                          </a:solidFill>
                          <a:effectLst/>
                          <a:latin typeface="Century Gothic" panose="020B0502020202020204" pitchFamily="34" charset="0"/>
                        </a:rPr>
                        <a:t>la </a:t>
                      </a:r>
                      <a:r>
                        <a:rPr lang="en-GB" sz="1500" b="0" i="0" u="none" strike="noStrike" err="1">
                          <a:solidFill>
                            <a:srgbClr val="000000"/>
                          </a:solidFill>
                          <a:effectLst/>
                          <a:latin typeface="Century Gothic" panose="020B0502020202020204" pitchFamily="34" charset="0"/>
                        </a:rPr>
                        <a:t>salud</a:t>
                      </a:r>
                      <a:endParaRPr lang="en-GB" sz="15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500" b="0" i="0" u="none" strike="noStrike">
                          <a:solidFill>
                            <a:srgbClr val="000000"/>
                          </a:solidFill>
                          <a:effectLst/>
                          <a:latin typeface="Century Gothic" panose="020B0502020202020204" pitchFamily="34" charset="0"/>
                        </a:rPr>
                        <a:t>health</a:t>
                      </a:r>
                    </a:p>
                  </a:txBody>
                  <a:tcPr marL="90000" marR="90000" marT="46800" marB="46800" anchor="ctr"/>
                </a:tc>
                <a:extLst>
                  <a:ext uri="{0D108BD9-81ED-4DB2-BD59-A6C34878D82A}">
                    <a16:rowId xmlns:a16="http://schemas.microsoft.com/office/drawing/2014/main" val="10003"/>
                  </a:ext>
                </a:extLst>
              </a:tr>
            </a:tbl>
          </a:graphicData>
        </a:graphic>
      </p:graphicFrame>
      <p:graphicFrame>
        <p:nvGraphicFramePr>
          <p:cNvPr id="29" name="Table 50">
            <a:extLst>
              <a:ext uri="{FF2B5EF4-FFF2-40B4-BE49-F238E27FC236}">
                <a16:creationId xmlns:a16="http://schemas.microsoft.com/office/drawing/2014/main" id="{7576577D-20E5-2B4D-A5CF-C06D07524180}"/>
              </a:ext>
            </a:extLst>
          </p:cNvPr>
          <p:cNvGraphicFramePr>
            <a:graphicFrameLocks noGrp="1"/>
          </p:cNvGraphicFramePr>
          <p:nvPr>
            <p:extLst>
              <p:ext uri="{D42A27DB-BD31-4B8C-83A1-F6EECF244321}">
                <p14:modId xmlns:p14="http://schemas.microsoft.com/office/powerpoint/2010/main" val="847502830"/>
              </p:ext>
            </p:extLst>
          </p:nvPr>
        </p:nvGraphicFramePr>
        <p:xfrm>
          <a:off x="-34280" y="6923419"/>
          <a:ext cx="472784" cy="1969060"/>
        </p:xfrm>
        <a:graphic>
          <a:graphicData uri="http://schemas.openxmlformats.org/drawingml/2006/table">
            <a:tbl>
              <a:tblPr firstRow="1" bandRow="1">
                <a:tableStyleId>{5940675A-B579-460E-94D1-54222C63F5DA}</a:tableStyleId>
              </a:tblPr>
              <a:tblGrid>
                <a:gridCol w="472784">
                  <a:extLst>
                    <a:ext uri="{9D8B030D-6E8A-4147-A177-3AD203B41FA5}">
                      <a16:colId xmlns:a16="http://schemas.microsoft.com/office/drawing/2014/main" val="20000"/>
                    </a:ext>
                  </a:extLst>
                </a:gridCol>
              </a:tblGrid>
              <a:tr h="5555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29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920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920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err="1">
                          <a:latin typeface="Century Gothic" panose="020B0502020202020204" pitchFamily="34" charset="0"/>
                        </a:rPr>
                        <a:t>nf</a:t>
                      </a:r>
                      <a:endParaRPr lang="en-GB" sz="1400" i="1">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30" name="Table 66">
            <a:extLst>
              <a:ext uri="{FF2B5EF4-FFF2-40B4-BE49-F238E27FC236}">
                <a16:creationId xmlns:a16="http://schemas.microsoft.com/office/drawing/2014/main" id="{6DAB555B-6A11-4A4C-9B7D-258541DD1E80}"/>
              </a:ext>
            </a:extLst>
          </p:cNvPr>
          <p:cNvGraphicFramePr>
            <a:graphicFrameLocks noGrp="1"/>
          </p:cNvGraphicFramePr>
          <p:nvPr>
            <p:extLst>
              <p:ext uri="{D42A27DB-BD31-4B8C-83A1-F6EECF244321}">
                <p14:modId xmlns:p14="http://schemas.microsoft.com/office/powerpoint/2010/main" val="482709135"/>
              </p:ext>
            </p:extLst>
          </p:nvPr>
        </p:nvGraphicFramePr>
        <p:xfrm>
          <a:off x="3531201" y="6944144"/>
          <a:ext cx="668422" cy="1643088"/>
        </p:xfrm>
        <a:graphic>
          <a:graphicData uri="http://schemas.openxmlformats.org/drawingml/2006/table">
            <a:tbl>
              <a:tblPr firstRow="1" bandRow="1">
                <a:tableStyleId>{5940675A-B579-460E-94D1-54222C63F5DA}</a:tableStyleId>
              </a:tblPr>
              <a:tblGrid>
                <a:gridCol w="668422">
                  <a:extLst>
                    <a:ext uri="{9D8B030D-6E8A-4147-A177-3AD203B41FA5}">
                      <a16:colId xmlns:a16="http://schemas.microsoft.com/office/drawing/2014/main" val="20000"/>
                    </a:ext>
                  </a:extLst>
                </a:gridCol>
              </a:tblGrid>
              <a:tr h="4107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107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err="1">
                          <a:latin typeface="Century Gothic" panose="020B0502020202020204" pitchFamily="34" charset="0"/>
                        </a:rPr>
                        <a:t>nf</a:t>
                      </a:r>
                      <a:endParaRPr lang="en-GB" sz="1400" i="1">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107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nm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107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adv</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31" name="Rectangle 35">
            <a:extLst>
              <a:ext uri="{FF2B5EF4-FFF2-40B4-BE49-F238E27FC236}">
                <a16:creationId xmlns:a16="http://schemas.microsoft.com/office/drawing/2014/main" id="{67ECAFD3-1ED8-D541-88F8-7837C828365C}"/>
              </a:ext>
            </a:extLst>
          </p:cNvPr>
          <p:cNvSpPr/>
          <p:nvPr/>
        </p:nvSpPr>
        <p:spPr>
          <a:xfrm>
            <a:off x="5025276" y="6393939"/>
            <a:ext cx="1656184" cy="43691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rgbClr val="000000"/>
                </a:solidFill>
                <a:latin typeface="Century Gothic" panose="020B0502020202020204" pitchFamily="34" charset="0"/>
              </a:rPr>
              <a:t>Vocabulario</a:t>
            </a:r>
            <a:endParaRPr lang="en-GB">
              <a:solidFill>
                <a:srgbClr val="000000"/>
              </a:solidFill>
              <a:latin typeface="Century Gothic" panose="020B0502020202020204" pitchFamily="34" charset="0"/>
            </a:endParaRPr>
          </a:p>
        </p:txBody>
      </p:sp>
      <p:sp>
        <p:nvSpPr>
          <p:cNvPr id="33" name="Rounded Rectangular Callout 83">
            <a:extLst>
              <a:ext uri="{FF2B5EF4-FFF2-40B4-BE49-F238E27FC236}">
                <a16:creationId xmlns:a16="http://schemas.microsoft.com/office/drawing/2014/main" id="{2C9B587B-C800-FC4D-A24A-C605A0B05C02}"/>
              </a:ext>
            </a:extLst>
          </p:cNvPr>
          <p:cNvSpPr/>
          <p:nvPr/>
        </p:nvSpPr>
        <p:spPr>
          <a:xfrm>
            <a:off x="395987" y="5548469"/>
            <a:ext cx="4422780" cy="408110"/>
          </a:xfrm>
          <a:prstGeom prst="wedgeRoundRectCallout">
            <a:avLst>
              <a:gd name="adj1" fmla="val -37698"/>
              <a:gd name="adj2" fmla="val -79188"/>
              <a:gd name="adj3" fmla="val 16667"/>
            </a:avLst>
          </a:prstGeom>
          <a:solidFill>
            <a:srgbClr val="FCF2CA"/>
          </a:solidFill>
          <a:ln w="28575" cap="flat" cmpd="sng" algn="ctr">
            <a:solidFill>
              <a:srgbClr val="EE6000"/>
            </a:solidFill>
            <a:prstDash val="solid"/>
            <a:miter lim="800000"/>
          </a:ln>
          <a:effectLst/>
        </p:spPr>
        <p:txBody>
          <a:bodyPr rtlCol="0" anchor="ctr"/>
          <a:lstStyle/>
          <a:p>
            <a:pPr lvl="0">
              <a:defRPr/>
            </a:pPr>
            <a:r>
              <a:rPr lang="en-GB" sz="1400">
                <a:solidFill>
                  <a:srgbClr val="04070C"/>
                </a:solidFill>
                <a:latin typeface="Century Gothic" panose="020B0502020202020204" pitchFamily="34" charset="0"/>
              </a:rPr>
              <a:t>Remember, if ‘a’ is followed by ‘el’ (the), use </a:t>
            </a:r>
            <a:r>
              <a:rPr lang="en-GB" sz="1400" b="1">
                <a:solidFill>
                  <a:srgbClr val="04070C"/>
                </a:solidFill>
                <a:latin typeface="Century Gothic" panose="020B0502020202020204" pitchFamily="34" charset="0"/>
              </a:rPr>
              <a:t>al</a:t>
            </a:r>
            <a:r>
              <a:rPr lang="en-GB" sz="1400">
                <a:solidFill>
                  <a:srgbClr val="04070C"/>
                </a:solidFill>
                <a:latin typeface="Century Gothic" panose="020B0502020202020204" pitchFamily="34" charset="0"/>
              </a:rPr>
              <a:t>.</a:t>
            </a:r>
          </a:p>
        </p:txBody>
      </p:sp>
      <p:pic>
        <p:nvPicPr>
          <p:cNvPr id="34" name="Imagen 33">
            <a:extLst>
              <a:ext uri="{FF2B5EF4-FFF2-40B4-BE49-F238E27FC236}">
                <a16:creationId xmlns:a16="http://schemas.microsoft.com/office/drawing/2014/main" id="{CE5F4E14-4FBE-2F4B-BF5F-366686C33B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9092" y="4653059"/>
            <a:ext cx="805457" cy="853024"/>
          </a:xfrm>
          <a:prstGeom prst="rect">
            <a:avLst/>
          </a:prstGeom>
        </p:spPr>
      </p:pic>
      <p:pic>
        <p:nvPicPr>
          <p:cNvPr id="35" name="Imagen 34">
            <a:extLst>
              <a:ext uri="{FF2B5EF4-FFF2-40B4-BE49-F238E27FC236}">
                <a16:creationId xmlns:a16="http://schemas.microsoft.com/office/drawing/2014/main" id="{96860B22-CC00-C24C-97AD-1B02DAF447E2}"/>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7167" b="94167" l="8293" r="90122">
                        <a14:foregroundMark x1="50244" y1="45167" x2="27073" y2="62167"/>
                        <a14:foregroundMark x1="89756" y1="42333" x2="90122" y2="45333"/>
                        <a14:foregroundMark x1="9390" y1="51833" x2="9512" y2="46333"/>
                        <a14:foregroundMark x1="53780" y1="88500" x2="53415" y2="94333"/>
                        <a14:foregroundMark x1="66098" y1="9833" x2="57317" y2="7167"/>
                        <a14:foregroundMark x1="8293" y1="50500" x2="8293" y2="47167"/>
                      </a14:backgroundRemoval>
                    </a14:imgEffect>
                  </a14:imgLayer>
                </a14:imgProps>
              </a:ext>
              <a:ext uri="{28A0092B-C50C-407E-A947-70E740481C1C}">
                <a14:useLocalDpi xmlns:a14="http://schemas.microsoft.com/office/drawing/2010/main"/>
              </a:ext>
            </a:extLst>
          </a:blip>
          <a:stretch>
            <a:fillRect/>
          </a:stretch>
        </p:blipFill>
        <p:spPr>
          <a:xfrm>
            <a:off x="579665" y="6056548"/>
            <a:ext cx="1019736" cy="746148"/>
          </a:xfrm>
          <a:prstGeom prst="rect">
            <a:avLst/>
          </a:prstGeom>
        </p:spPr>
      </p:pic>
      <p:sp>
        <p:nvSpPr>
          <p:cNvPr id="38" name="Rounded Rectangle 42">
            <a:extLst>
              <a:ext uri="{FF2B5EF4-FFF2-40B4-BE49-F238E27FC236}">
                <a16:creationId xmlns:a16="http://schemas.microsoft.com/office/drawing/2014/main" id="{CB41F9BB-EB9F-7B4C-8AEA-856637930F72}"/>
              </a:ext>
            </a:extLst>
          </p:cNvPr>
          <p:cNvSpPr/>
          <p:nvPr/>
        </p:nvSpPr>
        <p:spPr>
          <a:xfrm>
            <a:off x="5753031" y="4526416"/>
            <a:ext cx="972690" cy="917610"/>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latin typeface="Century Gothic" panose="020B0502020202020204" pitchFamily="34" charset="0"/>
              </a:rPr>
              <a:t>Revisit vocab 2.1.1 &amp; 1.2.3</a:t>
            </a:r>
          </a:p>
        </p:txBody>
      </p:sp>
      <p:sp>
        <p:nvSpPr>
          <p:cNvPr id="2" name="Title 1"/>
          <p:cNvSpPr>
            <a:spLocks noGrp="1"/>
          </p:cNvSpPr>
          <p:nvPr>
            <p:ph type="title"/>
          </p:nvPr>
        </p:nvSpPr>
        <p:spPr>
          <a:xfrm>
            <a:off x="139899" y="60592"/>
            <a:ext cx="2081188" cy="581574"/>
          </a:xfrm>
        </p:spPr>
        <p:txBody>
          <a:bodyPr/>
          <a:lstStyle/>
          <a:p>
            <a:r>
              <a:rPr lang="en-GB" sz="2000" b="1">
                <a:solidFill>
                  <a:schemeClr val="bg1"/>
                </a:solidFill>
                <a:latin typeface="Century Gothic" panose="020B0502020202020204" pitchFamily="34" charset="0"/>
              </a:rPr>
              <a:t>T2.1 Semana 5</a:t>
            </a: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0027" t="8599" r="9333" b="10762"/>
          <a:stretch/>
        </p:blipFill>
        <p:spPr>
          <a:xfrm>
            <a:off x="5915685" y="5572802"/>
            <a:ext cx="730601" cy="730601"/>
          </a:xfrm>
          <a:prstGeom prst="rect">
            <a:avLst/>
          </a:prstGeom>
        </p:spPr>
      </p:pic>
      <p:sp>
        <p:nvSpPr>
          <p:cNvPr id="39" name="TextBox 67">
            <a:extLst>
              <a:ext uri="{FF2B5EF4-FFF2-40B4-BE49-F238E27FC236}">
                <a16:creationId xmlns:a16="http://schemas.microsoft.com/office/drawing/2014/main" id="{4DB2EF6C-DA83-2746-9CDA-A617D33C7A5A}"/>
              </a:ext>
            </a:extLst>
          </p:cNvPr>
          <p:cNvSpPr txBox="1"/>
          <p:nvPr/>
        </p:nvSpPr>
        <p:spPr>
          <a:xfrm>
            <a:off x="198385" y="3657394"/>
            <a:ext cx="6311171" cy="830997"/>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solidFill>
                  <a:srgbClr val="000000"/>
                </a:solidFill>
                <a:latin typeface="Century Gothic" panose="020B0502020202020204" pitchFamily="34" charset="0"/>
              </a:rPr>
              <a:t>When the direct object is </a:t>
            </a:r>
            <a:r>
              <a:rPr lang="en-GB" sz="1600" b="1">
                <a:solidFill>
                  <a:srgbClr val="000000"/>
                </a:solidFill>
                <a:latin typeface="Century Gothic" panose="020B0502020202020204" pitchFamily="34" charset="0"/>
              </a:rPr>
              <a:t>animate </a:t>
            </a:r>
            <a:r>
              <a:rPr lang="en-GB" sz="1600">
                <a:solidFill>
                  <a:srgbClr val="000000"/>
                </a:solidFill>
                <a:latin typeface="Century Gothic" panose="020B0502020202020204" pitchFamily="34" charset="0"/>
              </a:rPr>
              <a:t>(a living thing) you need to use an ‘</a:t>
            </a:r>
            <a:r>
              <a:rPr lang="en-GB" sz="1600" b="1">
                <a:solidFill>
                  <a:srgbClr val="000000"/>
                </a:solidFill>
                <a:latin typeface="Century Gothic" panose="020B0502020202020204" pitchFamily="34" charset="0"/>
              </a:rPr>
              <a:t>a</a:t>
            </a:r>
            <a:r>
              <a:rPr lang="en-GB" sz="1600">
                <a:solidFill>
                  <a:srgbClr val="000000"/>
                </a:solidFill>
                <a:latin typeface="Century Gothic" panose="020B0502020202020204" pitchFamily="34" charset="0"/>
              </a:rPr>
              <a:t>’ after the verb. When the direct object is </a:t>
            </a:r>
            <a:r>
              <a:rPr lang="en-GB" sz="1600" b="1">
                <a:solidFill>
                  <a:srgbClr val="000000"/>
                </a:solidFill>
                <a:latin typeface="Century Gothic" panose="020B0502020202020204" pitchFamily="34" charset="0"/>
              </a:rPr>
              <a:t>inanimate</a:t>
            </a:r>
            <a:r>
              <a:rPr lang="en-GB" sz="1600">
                <a:solidFill>
                  <a:srgbClr val="000000"/>
                </a:solidFill>
                <a:latin typeface="Century Gothic" panose="020B0502020202020204" pitchFamily="34" charset="0"/>
              </a:rPr>
              <a:t> (not a living thing) this ‘a’ is </a:t>
            </a:r>
            <a:r>
              <a:rPr lang="en-GB" sz="1600" b="1" i="1">
                <a:solidFill>
                  <a:srgbClr val="000000"/>
                </a:solidFill>
                <a:latin typeface="Century Gothic" panose="020B0502020202020204" pitchFamily="34" charset="0"/>
              </a:rPr>
              <a:t>not</a:t>
            </a:r>
            <a:r>
              <a:rPr lang="en-GB" sz="1600">
                <a:solidFill>
                  <a:srgbClr val="000000"/>
                </a:solidFill>
                <a:latin typeface="Century Gothic" panose="020B0502020202020204" pitchFamily="34" charset="0"/>
              </a:rPr>
              <a:t> used.</a:t>
            </a:r>
          </a:p>
        </p:txBody>
      </p:sp>
      <p:sp>
        <p:nvSpPr>
          <p:cNvPr id="5" name="Rectangle 4"/>
          <p:cNvSpPr/>
          <p:nvPr/>
        </p:nvSpPr>
        <p:spPr>
          <a:xfrm>
            <a:off x="100596" y="3288062"/>
            <a:ext cx="5482591" cy="369332"/>
          </a:xfrm>
          <a:prstGeom prst="rect">
            <a:avLst/>
          </a:prstGeom>
        </p:spPr>
        <p:txBody>
          <a:bodyPr wrap="none">
            <a:spAutoFit/>
          </a:bodyPr>
          <a:lstStyle/>
          <a:p>
            <a:pPr lvl="0"/>
            <a:r>
              <a:rPr lang="en-GB" b="1">
                <a:solidFill>
                  <a:srgbClr val="000000"/>
                </a:solidFill>
                <a:latin typeface="Century Gothic" panose="020B0502020202020204" pitchFamily="34" charset="0"/>
              </a:rPr>
              <a:t>Saying what you do to others: using personal ‘a’</a:t>
            </a:r>
          </a:p>
        </p:txBody>
      </p:sp>
      <p:pic>
        <p:nvPicPr>
          <p:cNvPr id="1026" name="Picture 2" descr="Colorful Birthday Streamer Transparent PNG Clip Art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4349" y="6023708"/>
            <a:ext cx="3100927" cy="724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71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34</a:t>
            </a:r>
          </a:p>
        </p:txBody>
      </p:sp>
      <p:sp>
        <p:nvSpPr>
          <p:cNvPr id="5" name="Rectangle 2">
            <a:extLst>
              <a:ext uri="{FF2B5EF4-FFF2-40B4-BE49-F238E27FC236}">
                <a16:creationId xmlns:a16="http://schemas.microsoft.com/office/drawing/2014/main" id="{A82EF384-CDE4-7649-A05F-8B0EFCF8B30D}"/>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172381" y="145319"/>
            <a:ext cx="2016224"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7" name="Rectangle 21">
            <a:extLst>
              <a:ext uri="{FF2B5EF4-FFF2-40B4-BE49-F238E27FC236}">
                <a16:creationId xmlns:a16="http://schemas.microsoft.com/office/drawing/2014/main" id="{C0EF9CFE-7CC0-0B49-A107-CE63F497011D}"/>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8" name="TextBox 67">
            <a:extLst>
              <a:ext uri="{FF2B5EF4-FFF2-40B4-BE49-F238E27FC236}">
                <a16:creationId xmlns:a16="http://schemas.microsoft.com/office/drawing/2014/main" id="{FD858DCE-7CC7-F04C-9F3A-86D88799A392}"/>
              </a:ext>
            </a:extLst>
          </p:cNvPr>
          <p:cNvSpPr txBox="1"/>
          <p:nvPr/>
        </p:nvSpPr>
        <p:spPr>
          <a:xfrm>
            <a:off x="141003" y="1704708"/>
            <a:ext cx="5774494"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solidFill>
                  <a:srgbClr val="04070C"/>
                </a:solidFill>
                <a:latin typeface="Century Gothic" panose="020B0502020202020204" pitchFamily="34" charset="0"/>
              </a:rPr>
              <a:t>To mean ‘</a:t>
            </a:r>
            <a:r>
              <a:rPr lang="en-GB" sz="1600" b="1">
                <a:solidFill>
                  <a:srgbClr val="04070C"/>
                </a:solidFill>
                <a:latin typeface="Century Gothic" panose="020B0502020202020204" pitchFamily="34" charset="0"/>
              </a:rPr>
              <a:t>myself</a:t>
            </a:r>
            <a:r>
              <a:rPr lang="en-GB" sz="1600">
                <a:solidFill>
                  <a:srgbClr val="04070C"/>
                </a:solidFill>
                <a:latin typeface="Century Gothic" panose="020B0502020202020204" pitchFamily="34" charset="0"/>
              </a:rPr>
              <a:t>’ in Spanish use ‘</a:t>
            </a:r>
            <a:r>
              <a:rPr lang="en-GB" sz="1600" b="1" i="1">
                <a:solidFill>
                  <a:srgbClr val="04070C"/>
                </a:solidFill>
                <a:latin typeface="Century Gothic" panose="020B0502020202020204" pitchFamily="34" charset="0"/>
              </a:rPr>
              <a:t>me</a:t>
            </a:r>
            <a:r>
              <a:rPr lang="en-GB" sz="1600">
                <a:solidFill>
                  <a:srgbClr val="04070C"/>
                </a:solidFill>
                <a:latin typeface="Century Gothic" panose="020B0502020202020204" pitchFamily="34" charset="0"/>
              </a:rPr>
              <a:t>’ before the verb. </a:t>
            </a:r>
          </a:p>
        </p:txBody>
      </p:sp>
      <p:sp>
        <p:nvSpPr>
          <p:cNvPr id="9" name="Rectangle 6">
            <a:extLst>
              <a:ext uri="{FF2B5EF4-FFF2-40B4-BE49-F238E27FC236}">
                <a16:creationId xmlns:a16="http://schemas.microsoft.com/office/drawing/2014/main" id="{D08820F1-C527-454B-8603-96CFCF313DB8}"/>
              </a:ext>
            </a:extLst>
          </p:cNvPr>
          <p:cNvSpPr/>
          <p:nvPr/>
        </p:nvSpPr>
        <p:spPr>
          <a:xfrm>
            <a:off x="82024" y="1257299"/>
            <a:ext cx="5913871" cy="369332"/>
          </a:xfrm>
          <a:prstGeom prst="rect">
            <a:avLst/>
          </a:prstGeom>
        </p:spPr>
        <p:txBody>
          <a:bodyPr wrap="square">
            <a:spAutoFit/>
          </a:bodyPr>
          <a:lstStyle/>
          <a:p>
            <a:pPr lvl="0"/>
            <a:r>
              <a:rPr lang="en-GB" b="1">
                <a:solidFill>
                  <a:srgbClr val="000000"/>
                </a:solidFill>
                <a:latin typeface="Century Gothic" panose="020B0502020202020204" pitchFamily="34" charset="0"/>
              </a:rPr>
              <a:t>Doing something to ‘myself’: reflexive pronoun ‘me’</a:t>
            </a:r>
          </a:p>
        </p:txBody>
      </p:sp>
      <p:sp>
        <p:nvSpPr>
          <p:cNvPr id="11" name="TextBox 72">
            <a:extLst>
              <a:ext uri="{FF2B5EF4-FFF2-40B4-BE49-F238E27FC236}">
                <a16:creationId xmlns:a16="http://schemas.microsoft.com/office/drawing/2014/main" id="{186781F2-042E-0B4F-A043-9C3F241122FD}"/>
              </a:ext>
            </a:extLst>
          </p:cNvPr>
          <p:cNvSpPr txBox="1"/>
          <p:nvPr/>
        </p:nvSpPr>
        <p:spPr>
          <a:xfrm>
            <a:off x="1504463" y="2532418"/>
            <a:ext cx="4270557"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I get (</a:t>
            </a:r>
            <a:r>
              <a:rPr lang="en-GB" sz="1600" b="1" i="1">
                <a:solidFill>
                  <a:srgbClr val="04070C"/>
                </a:solidFill>
                <a:latin typeface="Century Gothic" panose="020B0502020202020204" pitchFamily="34" charset="0"/>
              </a:rPr>
              <a:t>myself</a:t>
            </a:r>
            <a:r>
              <a:rPr lang="en-GB" sz="1600" i="1">
                <a:solidFill>
                  <a:srgbClr val="04070C"/>
                </a:solidFill>
                <a:latin typeface="Century Gothic" panose="020B0502020202020204" pitchFamily="34" charset="0"/>
              </a:rPr>
              <a:t>) up.</a:t>
            </a:r>
          </a:p>
        </p:txBody>
      </p:sp>
      <p:sp>
        <p:nvSpPr>
          <p:cNvPr id="13" name="TextBox 71">
            <a:extLst>
              <a:ext uri="{FF2B5EF4-FFF2-40B4-BE49-F238E27FC236}">
                <a16:creationId xmlns:a16="http://schemas.microsoft.com/office/drawing/2014/main" id="{71E4167D-691A-ED47-B08C-C53C3946A92E}"/>
              </a:ext>
            </a:extLst>
          </p:cNvPr>
          <p:cNvSpPr txBox="1"/>
          <p:nvPr/>
        </p:nvSpPr>
        <p:spPr>
          <a:xfrm>
            <a:off x="81984" y="2136229"/>
            <a:ext cx="5732350" cy="338554"/>
          </a:xfrm>
          <a:prstGeom prst="rect">
            <a:avLst/>
          </a:prstGeom>
          <a:noFill/>
        </p:spPr>
        <p:txBody>
          <a:bodyPr wrap="square" rtlCol="0">
            <a:spAutoFit/>
          </a:bodyPr>
          <a:lstStyle/>
          <a:p>
            <a:r>
              <a:rPr lang="en-GB" sz="1600" b="1">
                <a:solidFill>
                  <a:srgbClr val="04070C"/>
                </a:solidFill>
                <a:latin typeface="Century Gothic" panose="020B0502020202020204" pitchFamily="34" charset="0"/>
              </a:rPr>
              <a:t>Me</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lavo</a:t>
            </a:r>
            <a:r>
              <a:rPr lang="en-GB" sz="1600">
                <a:solidFill>
                  <a:srgbClr val="04070C"/>
                </a:solidFill>
                <a:latin typeface="Century Gothic" panose="020B0502020202020204" pitchFamily="34" charset="0"/>
              </a:rPr>
              <a:t>.</a:t>
            </a:r>
          </a:p>
        </p:txBody>
      </p:sp>
      <p:sp>
        <p:nvSpPr>
          <p:cNvPr id="14" name="TextBox 72">
            <a:extLst>
              <a:ext uri="{FF2B5EF4-FFF2-40B4-BE49-F238E27FC236}">
                <a16:creationId xmlns:a16="http://schemas.microsoft.com/office/drawing/2014/main" id="{2D8F315E-BC65-C344-B8F9-F3B8FB861D3C}"/>
              </a:ext>
            </a:extLst>
          </p:cNvPr>
          <p:cNvSpPr txBox="1"/>
          <p:nvPr/>
        </p:nvSpPr>
        <p:spPr>
          <a:xfrm>
            <a:off x="1504462" y="2155146"/>
            <a:ext cx="4270557"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I wash (</a:t>
            </a:r>
            <a:r>
              <a:rPr lang="en-GB" sz="1600" b="1" i="1">
                <a:solidFill>
                  <a:srgbClr val="04070C"/>
                </a:solidFill>
                <a:latin typeface="Century Gothic" panose="020B0502020202020204" pitchFamily="34" charset="0"/>
              </a:rPr>
              <a:t>myself</a:t>
            </a:r>
            <a:r>
              <a:rPr lang="en-GB" sz="1600" i="1">
                <a:solidFill>
                  <a:srgbClr val="04070C"/>
                </a:solidFill>
                <a:latin typeface="Century Gothic" panose="020B0502020202020204" pitchFamily="34" charset="0"/>
              </a:rPr>
              <a:t>).</a:t>
            </a:r>
          </a:p>
        </p:txBody>
      </p:sp>
      <p:sp>
        <p:nvSpPr>
          <p:cNvPr id="16" name="TextBox 67">
            <a:extLst>
              <a:ext uri="{FF2B5EF4-FFF2-40B4-BE49-F238E27FC236}">
                <a16:creationId xmlns:a16="http://schemas.microsoft.com/office/drawing/2014/main" id="{5B5F4792-6F5D-254E-9E63-4C484F7FE3D2}"/>
              </a:ext>
            </a:extLst>
          </p:cNvPr>
          <p:cNvSpPr txBox="1"/>
          <p:nvPr/>
        </p:nvSpPr>
        <p:spPr>
          <a:xfrm>
            <a:off x="84842" y="3390065"/>
            <a:ext cx="5774494"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solidFill>
                  <a:srgbClr val="04070C"/>
                </a:solidFill>
                <a:latin typeface="Century Gothic" panose="020B0502020202020204" pitchFamily="34" charset="0"/>
              </a:rPr>
              <a:t>To mean ‘yourself’ in Spanish use ‘</a:t>
            </a:r>
            <a:r>
              <a:rPr lang="en-GB" sz="1600" b="1" i="1">
                <a:solidFill>
                  <a:srgbClr val="04070C"/>
                </a:solidFill>
                <a:latin typeface="Century Gothic" panose="020B0502020202020204" pitchFamily="34" charset="0"/>
              </a:rPr>
              <a:t>te</a:t>
            </a:r>
            <a:r>
              <a:rPr lang="en-GB" sz="1600">
                <a:solidFill>
                  <a:srgbClr val="04070C"/>
                </a:solidFill>
                <a:latin typeface="Century Gothic" panose="020B0502020202020204" pitchFamily="34" charset="0"/>
              </a:rPr>
              <a:t>’ before the verb. </a:t>
            </a:r>
          </a:p>
        </p:txBody>
      </p:sp>
      <p:sp>
        <p:nvSpPr>
          <p:cNvPr id="17" name="Rectangle 6">
            <a:extLst>
              <a:ext uri="{FF2B5EF4-FFF2-40B4-BE49-F238E27FC236}">
                <a16:creationId xmlns:a16="http://schemas.microsoft.com/office/drawing/2014/main" id="{E2532218-87CF-E948-A01B-5D04C1DB7505}"/>
              </a:ext>
            </a:extLst>
          </p:cNvPr>
          <p:cNvSpPr/>
          <p:nvPr/>
        </p:nvSpPr>
        <p:spPr>
          <a:xfrm>
            <a:off x="35622" y="2968438"/>
            <a:ext cx="5913871" cy="369332"/>
          </a:xfrm>
          <a:prstGeom prst="rect">
            <a:avLst/>
          </a:prstGeom>
        </p:spPr>
        <p:txBody>
          <a:bodyPr wrap="square">
            <a:spAutoFit/>
          </a:bodyPr>
          <a:lstStyle/>
          <a:p>
            <a:pPr lvl="0"/>
            <a:r>
              <a:rPr lang="en-GB" b="1">
                <a:solidFill>
                  <a:srgbClr val="000000"/>
                </a:solidFill>
                <a:latin typeface="Century Gothic" panose="020B0502020202020204" pitchFamily="34" charset="0"/>
              </a:rPr>
              <a:t>Doing something to yourself: reflexive ‘</a:t>
            </a:r>
            <a:r>
              <a:rPr lang="en-GB" b="1" err="1">
                <a:solidFill>
                  <a:srgbClr val="000000"/>
                </a:solidFill>
                <a:latin typeface="Century Gothic" panose="020B0502020202020204" pitchFamily="34" charset="0"/>
              </a:rPr>
              <a:t>te</a:t>
            </a:r>
            <a:r>
              <a:rPr lang="en-GB" b="1">
                <a:solidFill>
                  <a:srgbClr val="000000"/>
                </a:solidFill>
                <a:latin typeface="Century Gothic" panose="020B0502020202020204" pitchFamily="34" charset="0"/>
              </a:rPr>
              <a:t>’</a:t>
            </a:r>
          </a:p>
        </p:txBody>
      </p:sp>
      <p:sp>
        <p:nvSpPr>
          <p:cNvPr id="18" name="TextBox 71">
            <a:extLst>
              <a:ext uri="{FF2B5EF4-FFF2-40B4-BE49-F238E27FC236}">
                <a16:creationId xmlns:a16="http://schemas.microsoft.com/office/drawing/2014/main" id="{40A8CF64-D918-D040-8B7F-458FB285405B}"/>
              </a:ext>
            </a:extLst>
          </p:cNvPr>
          <p:cNvSpPr txBox="1"/>
          <p:nvPr/>
        </p:nvSpPr>
        <p:spPr>
          <a:xfrm>
            <a:off x="115158" y="4253055"/>
            <a:ext cx="5732350" cy="338554"/>
          </a:xfrm>
          <a:prstGeom prst="rect">
            <a:avLst/>
          </a:prstGeom>
          <a:noFill/>
        </p:spPr>
        <p:txBody>
          <a:bodyPr wrap="square" rtlCol="0">
            <a:spAutoFit/>
          </a:bodyPr>
          <a:lstStyle/>
          <a:p>
            <a:r>
              <a:rPr lang="en-GB" sz="1600" b="1">
                <a:solidFill>
                  <a:srgbClr val="04070C"/>
                </a:solidFill>
                <a:latin typeface="Century Gothic" panose="020B0502020202020204" pitchFamily="34" charset="0"/>
              </a:rPr>
              <a:t>Te</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miras</a:t>
            </a:r>
            <a:r>
              <a:rPr lang="en-GB" sz="1600">
                <a:solidFill>
                  <a:srgbClr val="04070C"/>
                </a:solidFill>
                <a:latin typeface="Century Gothic" panose="020B0502020202020204" pitchFamily="34" charset="0"/>
              </a:rPr>
              <a:t>.</a:t>
            </a:r>
          </a:p>
        </p:txBody>
      </p:sp>
      <p:sp>
        <p:nvSpPr>
          <p:cNvPr id="19" name="TextBox 72">
            <a:extLst>
              <a:ext uri="{FF2B5EF4-FFF2-40B4-BE49-F238E27FC236}">
                <a16:creationId xmlns:a16="http://schemas.microsoft.com/office/drawing/2014/main" id="{75E1EFBE-0BD6-AA4B-BAD2-02B2C4EB57C7}"/>
              </a:ext>
            </a:extLst>
          </p:cNvPr>
          <p:cNvSpPr txBox="1"/>
          <p:nvPr/>
        </p:nvSpPr>
        <p:spPr>
          <a:xfrm>
            <a:off x="1875822" y="4245247"/>
            <a:ext cx="4270557"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You look at yourself.</a:t>
            </a:r>
          </a:p>
        </p:txBody>
      </p:sp>
      <p:sp>
        <p:nvSpPr>
          <p:cNvPr id="20" name="TextBox 71">
            <a:extLst>
              <a:ext uri="{FF2B5EF4-FFF2-40B4-BE49-F238E27FC236}">
                <a16:creationId xmlns:a16="http://schemas.microsoft.com/office/drawing/2014/main" id="{60E76A0D-EE1F-5641-BD0C-2B17F81213EE}"/>
              </a:ext>
            </a:extLst>
          </p:cNvPr>
          <p:cNvSpPr txBox="1"/>
          <p:nvPr/>
        </p:nvSpPr>
        <p:spPr>
          <a:xfrm>
            <a:off x="116774" y="3824972"/>
            <a:ext cx="5732350" cy="338554"/>
          </a:xfrm>
          <a:prstGeom prst="rect">
            <a:avLst/>
          </a:prstGeom>
          <a:noFill/>
        </p:spPr>
        <p:txBody>
          <a:bodyPr wrap="square" rtlCol="0">
            <a:spAutoFit/>
          </a:bodyPr>
          <a:lstStyle/>
          <a:p>
            <a:r>
              <a:rPr lang="en-GB" sz="1600" b="1" err="1">
                <a:solidFill>
                  <a:srgbClr val="04070C"/>
                </a:solidFill>
                <a:latin typeface="Century Gothic" panose="020B0502020202020204" pitchFamily="34" charset="0"/>
              </a:rPr>
              <a:t>Te</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despiertas</a:t>
            </a:r>
            <a:r>
              <a:rPr lang="en-GB" sz="1600">
                <a:solidFill>
                  <a:srgbClr val="04070C"/>
                </a:solidFill>
                <a:latin typeface="Century Gothic" panose="020B0502020202020204" pitchFamily="34" charset="0"/>
              </a:rPr>
              <a:t>.</a:t>
            </a:r>
          </a:p>
        </p:txBody>
      </p:sp>
      <p:sp>
        <p:nvSpPr>
          <p:cNvPr id="21" name="TextBox 72">
            <a:extLst>
              <a:ext uri="{FF2B5EF4-FFF2-40B4-BE49-F238E27FC236}">
                <a16:creationId xmlns:a16="http://schemas.microsoft.com/office/drawing/2014/main" id="{23F24B5D-B784-EC4D-9CDE-542D95849BF0}"/>
              </a:ext>
            </a:extLst>
          </p:cNvPr>
          <p:cNvSpPr txBox="1"/>
          <p:nvPr/>
        </p:nvSpPr>
        <p:spPr>
          <a:xfrm>
            <a:off x="1875822" y="3853880"/>
            <a:ext cx="2338695" cy="338554"/>
          </a:xfrm>
          <a:prstGeom prst="rect">
            <a:avLst/>
          </a:prstGeom>
          <a:noFill/>
        </p:spPr>
        <p:txBody>
          <a:bodyPr wrap="square" rtlCol="0">
            <a:spAutoFit/>
          </a:bodyPr>
          <a:lstStyle/>
          <a:p>
            <a:r>
              <a:rPr lang="en-GB" sz="1600" i="1">
                <a:solidFill>
                  <a:srgbClr val="04070C"/>
                </a:solidFill>
                <a:latin typeface="Century Gothic" panose="020B0502020202020204" pitchFamily="34" charset="0"/>
              </a:rPr>
              <a:t>You get (yourself)up.</a:t>
            </a:r>
          </a:p>
        </p:txBody>
      </p:sp>
      <p:pic>
        <p:nvPicPr>
          <p:cNvPr id="23" name="Imagen 22">
            <a:extLst>
              <a:ext uri="{FF2B5EF4-FFF2-40B4-BE49-F238E27FC236}">
                <a16:creationId xmlns:a16="http://schemas.microsoft.com/office/drawing/2014/main" id="{25E8AC21-C698-474B-AF1C-AC8744C7C938}"/>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4223" b="96791" l="1375" r="95750">
                        <a14:foregroundMark x1="77625" y1="13851" x2="59125" y2="75000"/>
                        <a14:foregroundMark x1="59125" y1="75000" x2="34625" y2="67736"/>
                        <a14:foregroundMark x1="34625" y1="67736" x2="17750" y2="82264"/>
                        <a14:foregroundMark x1="17750" y1="82264" x2="42500" y2="56081"/>
                        <a14:foregroundMark x1="42500" y1="56081" x2="34500" y2="78209"/>
                        <a14:foregroundMark x1="34500" y1="78209" x2="48625" y2="63007"/>
                        <a14:foregroundMark x1="48625" y1="63007" x2="52500" y2="31588"/>
                        <a14:foregroundMark x1="52500" y1="31588" x2="29625" y2="47466"/>
                        <a14:foregroundMark x1="29625" y1="47466" x2="65875" y2="19426"/>
                        <a14:foregroundMark x1="65875" y1="19426" x2="16750" y2="54730"/>
                        <a14:foregroundMark x1="16750" y1="54730" x2="24625" y2="75676"/>
                        <a14:foregroundMark x1="24625" y1="75676" x2="49125" y2="54899"/>
                        <a14:foregroundMark x1="49125" y1="54899" x2="47875" y2="74662"/>
                        <a14:foregroundMark x1="47875" y1="74662" x2="56500" y2="49155"/>
                        <a14:foregroundMark x1="56500" y1="49155" x2="57500" y2="31757"/>
                        <a14:foregroundMark x1="57500" y1="31757" x2="45750" y2="62500"/>
                        <a14:foregroundMark x1="45750" y1="62500" x2="59250" y2="40203"/>
                        <a14:foregroundMark x1="59250" y1="40203" x2="38875" y2="65541"/>
                        <a14:foregroundMark x1="38875" y1="65541" x2="41875" y2="80405"/>
                        <a14:foregroundMark x1="82750" y1="16216" x2="51625" y2="15034"/>
                        <a14:foregroundMark x1="51625" y1="15034" x2="36000" y2="9797"/>
                        <a14:foregroundMark x1="36000" y1="9797" x2="65500" y2="14020"/>
                        <a14:foregroundMark x1="65500" y1="14020" x2="87125" y2="8446"/>
                        <a14:foregroundMark x1="80500" y1="9122" x2="47250" y2="7770"/>
                        <a14:foregroundMark x1="92625" y1="10811" x2="86125" y2="26014"/>
                        <a14:foregroundMark x1="86125" y1="26014" x2="73750" y2="39527"/>
                        <a14:foregroundMark x1="73750" y1="39527" x2="91625" y2="68919"/>
                        <a14:foregroundMark x1="91625" y1="68919" x2="75625" y2="83108"/>
                        <a14:foregroundMark x1="75625" y1="83108" x2="19125" y2="91723"/>
                        <a14:foregroundMark x1="19125" y1="91723" x2="3625" y2="79392"/>
                        <a14:foregroundMark x1="3625" y1="79392" x2="1375" y2="63851"/>
                        <a14:foregroundMark x1="71375" y1="90372" x2="59125" y2="95777"/>
                        <a14:foregroundMark x1="59125" y1="95777" x2="5625" y2="92061"/>
                        <a14:foregroundMark x1="71875" y1="4223" x2="30375" y2="15034"/>
                        <a14:foregroundMark x1="30375" y1="15034" x2="27750" y2="20101"/>
                        <a14:foregroundMark x1="93375" y1="14189" x2="93375" y2="22804"/>
                        <a14:foregroundMark x1="80000" y1="95439" x2="10125" y2="97635"/>
                        <a14:foregroundMark x1="10125" y1="97635" x2="32625" y2="93243"/>
                        <a14:foregroundMark x1="32625" y1="93243" x2="38375" y2="96791"/>
                        <a14:foregroundMark x1="95625" y1="19088" x2="95750" y2="21791"/>
                        <a14:backgroundMark x1="86250" y1="32095" x2="86250" y2="39865"/>
                        <a14:backgroundMark x1="82500" y1="33446" x2="85000" y2="38851"/>
                      </a14:backgroundRemoval>
                    </a14:imgEffect>
                  </a14:imgLayer>
                </a14:imgProps>
              </a:ext>
              <a:ext uri="{28A0092B-C50C-407E-A947-70E740481C1C}">
                <a14:useLocalDpi xmlns:a14="http://schemas.microsoft.com/office/drawing/2010/main"/>
              </a:ext>
            </a:extLst>
          </a:blip>
          <a:stretch>
            <a:fillRect/>
          </a:stretch>
        </p:blipFill>
        <p:spPr>
          <a:xfrm>
            <a:off x="5430400" y="3805877"/>
            <a:ext cx="1099735" cy="813804"/>
          </a:xfrm>
          <a:prstGeom prst="rect">
            <a:avLst/>
          </a:prstGeom>
        </p:spPr>
      </p:pic>
      <p:sp>
        <p:nvSpPr>
          <p:cNvPr id="24" name="Rectangle 35">
            <a:extLst>
              <a:ext uri="{FF2B5EF4-FFF2-40B4-BE49-F238E27FC236}">
                <a16:creationId xmlns:a16="http://schemas.microsoft.com/office/drawing/2014/main" id="{795FF0CF-1798-4B4B-B2CF-564455539834}"/>
              </a:ext>
            </a:extLst>
          </p:cNvPr>
          <p:cNvSpPr/>
          <p:nvPr/>
        </p:nvSpPr>
        <p:spPr>
          <a:xfrm>
            <a:off x="4950748" y="4659596"/>
            <a:ext cx="1656184" cy="43691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rgbClr val="000000"/>
                </a:solidFill>
                <a:latin typeface="Century Gothic" panose="020B0502020202020204" pitchFamily="34" charset="0"/>
              </a:rPr>
              <a:t>Vocabulario</a:t>
            </a:r>
            <a:endParaRPr lang="en-GB">
              <a:solidFill>
                <a:srgbClr val="000000"/>
              </a:solidFill>
              <a:latin typeface="Century Gothic" panose="020B0502020202020204" pitchFamily="34" charset="0"/>
            </a:endParaRPr>
          </a:p>
        </p:txBody>
      </p:sp>
      <p:graphicFrame>
        <p:nvGraphicFramePr>
          <p:cNvPr id="25" name="Table 3">
            <a:extLst>
              <a:ext uri="{FF2B5EF4-FFF2-40B4-BE49-F238E27FC236}">
                <a16:creationId xmlns:a16="http://schemas.microsoft.com/office/drawing/2014/main" id="{5B561BF1-49F2-A74E-9FB4-C444BB852221}"/>
              </a:ext>
            </a:extLst>
          </p:cNvPr>
          <p:cNvGraphicFramePr>
            <a:graphicFrameLocks noGrp="1"/>
          </p:cNvGraphicFramePr>
          <p:nvPr>
            <p:extLst>
              <p:ext uri="{D42A27DB-BD31-4B8C-83A1-F6EECF244321}">
                <p14:modId xmlns:p14="http://schemas.microsoft.com/office/powerpoint/2010/main" val="312084641"/>
              </p:ext>
            </p:extLst>
          </p:nvPr>
        </p:nvGraphicFramePr>
        <p:xfrm>
          <a:off x="529807" y="4659596"/>
          <a:ext cx="4324436" cy="4293120"/>
        </p:xfrm>
        <a:graphic>
          <a:graphicData uri="http://schemas.openxmlformats.org/drawingml/2006/table">
            <a:tbl>
              <a:tblPr firstRow="1" bandRow="1">
                <a:tableStyleId>{5940675A-B579-460E-94D1-54222C63F5DA}</a:tableStyleId>
              </a:tblPr>
              <a:tblGrid>
                <a:gridCol w="1520823">
                  <a:extLst>
                    <a:ext uri="{9D8B030D-6E8A-4147-A177-3AD203B41FA5}">
                      <a16:colId xmlns:a16="http://schemas.microsoft.com/office/drawing/2014/main" val="3957865930"/>
                    </a:ext>
                  </a:extLst>
                </a:gridCol>
                <a:gridCol w="2803613">
                  <a:extLst>
                    <a:ext uri="{9D8B030D-6E8A-4147-A177-3AD203B41FA5}">
                      <a16:colId xmlns:a16="http://schemas.microsoft.com/office/drawing/2014/main" val="746460978"/>
                    </a:ext>
                  </a:extLst>
                </a:gridCol>
              </a:tblGrid>
              <a:tr h="291754">
                <a:tc>
                  <a:txBody>
                    <a:bodyPr/>
                    <a:lstStyle/>
                    <a:p>
                      <a:pPr algn="l" fontAlgn="b"/>
                      <a:r>
                        <a:rPr lang="en-GB" sz="1600" b="0" i="0" u="none" strike="noStrike" err="1">
                          <a:solidFill>
                            <a:srgbClr val="000000"/>
                          </a:solidFill>
                          <a:effectLst/>
                          <a:latin typeface="Century Gothic" panose="020B0502020202020204" pitchFamily="34" charset="0"/>
                        </a:rPr>
                        <a:t>llamar</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to</a:t>
                      </a:r>
                      <a:r>
                        <a:rPr lang="en-GB" sz="1600" u="none" strike="noStrike" baseline="0">
                          <a:effectLst/>
                          <a:latin typeface="Century Gothic" panose="020B0502020202020204" pitchFamily="34" charset="0"/>
                        </a:rPr>
                        <a:t> call </a:t>
                      </a:r>
                      <a:r>
                        <a:rPr lang="en-GB" sz="1600" u="none" strike="noStrike">
                          <a:effectLst/>
                          <a:latin typeface="Century Gothic" panose="020B0502020202020204" pitchFamily="34" charset="0"/>
                        </a:rPr>
                        <a:t>| calling</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2009758348"/>
                  </a:ext>
                </a:extLst>
              </a:tr>
              <a:tr h="291754">
                <a:tc>
                  <a:txBody>
                    <a:bodyPr/>
                    <a:lstStyle/>
                    <a:p>
                      <a:pPr algn="l" fontAlgn="b"/>
                      <a:r>
                        <a:rPr lang="en-GB" sz="1600" b="0" i="0" u="none" strike="noStrike" err="1">
                          <a:solidFill>
                            <a:srgbClr val="000000"/>
                          </a:solidFill>
                          <a:effectLst/>
                          <a:latin typeface="Century Gothic" panose="020B0502020202020204" pitchFamily="34" charset="0"/>
                        </a:rPr>
                        <a:t>despertar</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to wake up | waking</a:t>
                      </a:r>
                      <a:r>
                        <a:rPr lang="en-GB" sz="1600" u="none" strike="noStrike" baseline="0">
                          <a:effectLst/>
                          <a:latin typeface="Century Gothic" panose="020B0502020202020204" pitchFamily="34" charset="0"/>
                        </a:rPr>
                        <a:t> up</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823544673"/>
                  </a:ext>
                </a:extLst>
              </a:tr>
              <a:tr h="265477">
                <a:tc>
                  <a:txBody>
                    <a:bodyPr/>
                    <a:lstStyle/>
                    <a:p>
                      <a:pPr algn="l" fontAlgn="b"/>
                      <a:r>
                        <a:rPr lang="en-GB" sz="1600" b="0" i="0" u="none" strike="noStrike" err="1">
                          <a:solidFill>
                            <a:srgbClr val="000000"/>
                          </a:solidFill>
                          <a:effectLst/>
                          <a:latin typeface="Century Gothic" panose="020B0502020202020204" pitchFamily="34" charset="0"/>
                        </a:rPr>
                        <a:t>levantar</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to get up | getting up</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2178778690"/>
                  </a:ext>
                </a:extLst>
              </a:tr>
              <a:tr h="265477">
                <a:tc>
                  <a:txBody>
                    <a:bodyPr/>
                    <a:lstStyle/>
                    <a:p>
                      <a:pPr algn="l" fontAlgn="b"/>
                      <a:r>
                        <a:rPr lang="en-GB" sz="1600" u="none" strike="noStrike" err="1">
                          <a:effectLst/>
                          <a:latin typeface="Century Gothic" panose="020B0502020202020204" pitchFamily="34" charset="0"/>
                        </a:rPr>
                        <a:t>presentar</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to present | to introduce</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77427112"/>
                  </a:ext>
                </a:extLst>
              </a:tr>
              <a:tr h="291754">
                <a:tc>
                  <a:txBody>
                    <a:bodyPr/>
                    <a:lstStyle/>
                    <a:p>
                      <a:pPr algn="l" fontAlgn="b"/>
                      <a:r>
                        <a:rPr lang="en-GB" sz="1600" b="0" i="0" u="none" strike="noStrike" err="1">
                          <a:solidFill>
                            <a:srgbClr val="000000"/>
                          </a:solidFill>
                          <a:effectLst/>
                          <a:latin typeface="Century Gothic" panose="020B0502020202020204" pitchFamily="34" charset="0"/>
                        </a:rPr>
                        <a:t>desayunar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a:effectLst/>
                          <a:latin typeface="Century Gothic" panose="020B0502020202020204" pitchFamily="34" charset="0"/>
                        </a:rPr>
                        <a:t>to have breakfast  | having breakfast</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2605244685"/>
                  </a:ext>
                </a:extLst>
              </a:tr>
              <a:tr h="291754">
                <a:tc>
                  <a:txBody>
                    <a:bodyPr/>
                    <a:lstStyle/>
                    <a:p>
                      <a:pPr algn="l" fontAlgn="b"/>
                      <a:r>
                        <a:rPr lang="en-GB" sz="1600" b="0" i="0" u="none" strike="noStrike" err="1">
                          <a:solidFill>
                            <a:srgbClr val="000000"/>
                          </a:solidFill>
                          <a:effectLst/>
                          <a:latin typeface="Century Gothic" panose="020B0502020202020204" pitchFamily="34" charset="0"/>
                        </a:rPr>
                        <a:t>poner</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a:solidFill>
                            <a:srgbClr val="000000"/>
                          </a:solidFill>
                          <a:effectLst/>
                          <a:latin typeface="Century Gothic" panose="020B0502020202020204" pitchFamily="34" charset="0"/>
                        </a:rPr>
                        <a:t>to put </a:t>
                      </a:r>
                      <a:r>
                        <a:rPr lang="en-GB" sz="1600" u="none" strike="noStrike">
                          <a:effectLst/>
                          <a:latin typeface="Century Gothic" panose="020B0502020202020204" pitchFamily="34" charset="0"/>
                        </a:rPr>
                        <a:t>| to put on</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435254105"/>
                  </a:ext>
                </a:extLst>
              </a:tr>
              <a:tr h="291754">
                <a:tc>
                  <a:txBody>
                    <a:bodyPr/>
                    <a:lstStyle/>
                    <a:p>
                      <a:pPr algn="l" fontAlgn="b"/>
                      <a:r>
                        <a:rPr lang="en-GB" sz="1600" b="0" i="0" u="none" strike="noStrike">
                          <a:solidFill>
                            <a:srgbClr val="000000"/>
                          </a:solidFill>
                          <a:effectLst/>
                          <a:latin typeface="Century Gothic" panose="020B0502020202020204" pitchFamily="34" charset="0"/>
                        </a:rPr>
                        <a:t>el </a:t>
                      </a:r>
                      <a:r>
                        <a:rPr lang="en-GB" sz="1600" b="0" i="0" u="none" strike="noStrike" err="1">
                          <a:solidFill>
                            <a:srgbClr val="000000"/>
                          </a:solidFill>
                          <a:effectLst/>
                          <a:latin typeface="Century Gothic" panose="020B0502020202020204" pitchFamily="34" charset="0"/>
                        </a:rPr>
                        <a:t>pantalón</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trousers</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45926349"/>
                  </a:ext>
                </a:extLst>
              </a:tr>
              <a:tr h="291754">
                <a:tc>
                  <a:txBody>
                    <a:bodyPr/>
                    <a:lstStyle/>
                    <a:p>
                      <a:pPr algn="l" fontAlgn="b"/>
                      <a:r>
                        <a:rPr lang="en-GB" sz="1600" b="0" i="0" u="none" strike="noStrike">
                          <a:solidFill>
                            <a:srgbClr val="000000"/>
                          </a:solidFill>
                          <a:effectLst/>
                          <a:latin typeface="Century Gothic" panose="020B0502020202020204" pitchFamily="34" charset="0"/>
                        </a:rPr>
                        <a:t>el </a:t>
                      </a:r>
                      <a:r>
                        <a:rPr lang="en-GB" sz="1600" b="0" i="0" u="none" strike="noStrike" err="1">
                          <a:solidFill>
                            <a:srgbClr val="000000"/>
                          </a:solidFill>
                          <a:effectLst/>
                          <a:latin typeface="Century Gothic" panose="020B0502020202020204" pitchFamily="34" charset="0"/>
                        </a:rPr>
                        <a:t>vestido</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a:solidFill>
                            <a:srgbClr val="000000"/>
                          </a:solidFill>
                          <a:effectLst/>
                          <a:latin typeface="Century Gothic" panose="020B0502020202020204" pitchFamily="34" charset="0"/>
                        </a:rPr>
                        <a:t>dress</a:t>
                      </a:r>
                    </a:p>
                  </a:txBody>
                  <a:tcPr marL="90000" marR="90000" marT="46800" marB="46800" anchor="b"/>
                </a:tc>
                <a:extLst>
                  <a:ext uri="{0D108BD9-81ED-4DB2-BD59-A6C34878D82A}">
                    <a16:rowId xmlns:a16="http://schemas.microsoft.com/office/drawing/2014/main" val="3682116230"/>
                  </a:ext>
                </a:extLst>
              </a:tr>
              <a:tr h="291754">
                <a:tc>
                  <a:txBody>
                    <a:bodyPr/>
                    <a:lstStyle/>
                    <a:p>
                      <a:pPr algn="l" fontAlgn="b"/>
                      <a:r>
                        <a:rPr lang="en-GB" sz="1600" u="none" strike="noStrike">
                          <a:effectLst/>
                          <a:latin typeface="Century Gothic" panose="020B0502020202020204" pitchFamily="34" charset="0"/>
                        </a:rPr>
                        <a:t>el </a:t>
                      </a:r>
                      <a:r>
                        <a:rPr lang="en-GB" sz="1600" u="none" strike="noStrike" err="1">
                          <a:effectLst/>
                          <a:latin typeface="Century Gothic" panose="020B0502020202020204" pitchFamily="34" charset="0"/>
                        </a:rPr>
                        <a:t>espejo</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mirror</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1134702067"/>
                  </a:ext>
                </a:extLst>
              </a:tr>
              <a:tr h="291754">
                <a:tc>
                  <a:txBody>
                    <a:bodyPr/>
                    <a:lstStyle/>
                    <a:p>
                      <a:pPr algn="l" fontAlgn="b"/>
                      <a:r>
                        <a:rPr lang="en-GB" sz="1600" u="none" strike="noStrike" err="1">
                          <a:effectLst/>
                          <a:latin typeface="Century Gothic" panose="020B0502020202020204" pitchFamily="34" charset="0"/>
                        </a:rPr>
                        <a:t>demasiado</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too much | too many</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3504278049"/>
                  </a:ext>
                </a:extLst>
              </a:tr>
              <a:tr h="291754">
                <a:tc>
                  <a:txBody>
                    <a:bodyPr/>
                    <a:lstStyle/>
                    <a:p>
                      <a:pPr algn="l" fontAlgn="b"/>
                      <a:r>
                        <a:rPr lang="en-GB" sz="1600" b="0" i="0" u="none" strike="noStrike">
                          <a:solidFill>
                            <a:srgbClr val="000000"/>
                          </a:solidFill>
                          <a:effectLst/>
                          <a:latin typeface="Century Gothic" panose="020B0502020202020204" pitchFamily="34" charset="0"/>
                        </a:rPr>
                        <a:t>me</a:t>
                      </a:r>
                    </a:p>
                  </a:txBody>
                  <a:tcPr marL="90000" marR="90000" marT="46800" marB="46800" anchor="b"/>
                </a:tc>
                <a:tc>
                  <a:txBody>
                    <a:bodyPr/>
                    <a:lstStyle/>
                    <a:p>
                      <a:pPr algn="l" fontAlgn="b"/>
                      <a:r>
                        <a:rPr lang="en-GB" sz="1600" u="none" strike="noStrike">
                          <a:effectLst/>
                          <a:latin typeface="Century Gothic" panose="020B0502020202020204" pitchFamily="34" charset="0"/>
                        </a:rPr>
                        <a:t>myself</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387065553"/>
                  </a:ext>
                </a:extLst>
              </a:tr>
              <a:tr h="291754">
                <a:tc>
                  <a:txBody>
                    <a:bodyPr/>
                    <a:lstStyle/>
                    <a:p>
                      <a:pPr algn="l" fontAlgn="b"/>
                      <a:r>
                        <a:rPr lang="en-GB" sz="1600" b="0" i="0" u="none" strike="noStrike">
                          <a:solidFill>
                            <a:srgbClr val="000000"/>
                          </a:solidFill>
                          <a:effectLst/>
                          <a:latin typeface="Century Gothic" panose="020B0502020202020204" pitchFamily="34" charset="0"/>
                        </a:rPr>
                        <a:t>te</a:t>
                      </a:r>
                    </a:p>
                  </a:txBody>
                  <a:tcPr marL="90000" marR="90000" marT="46800" marB="46800" anchor="b"/>
                </a:tc>
                <a:tc>
                  <a:txBody>
                    <a:bodyPr/>
                    <a:lstStyle/>
                    <a:p>
                      <a:pPr algn="l" fontAlgn="b"/>
                      <a:r>
                        <a:rPr lang="en-GB" sz="1600" b="0" i="0" u="none" strike="noStrike">
                          <a:solidFill>
                            <a:srgbClr val="000000"/>
                          </a:solidFill>
                          <a:effectLst/>
                          <a:latin typeface="Century Gothic" panose="020B0502020202020204" pitchFamily="34" charset="0"/>
                        </a:rPr>
                        <a:t>yourself</a:t>
                      </a:r>
                    </a:p>
                  </a:txBody>
                  <a:tcPr marL="90000" marR="90000" marT="46800" marB="46800" anchor="b"/>
                </a:tc>
                <a:extLst>
                  <a:ext uri="{0D108BD9-81ED-4DB2-BD59-A6C34878D82A}">
                    <a16:rowId xmlns:a16="http://schemas.microsoft.com/office/drawing/2014/main" val="2732031694"/>
                  </a:ext>
                </a:extLst>
              </a:tr>
            </a:tbl>
          </a:graphicData>
        </a:graphic>
      </p:graphicFrame>
      <p:graphicFrame>
        <p:nvGraphicFramePr>
          <p:cNvPr id="26" name="Table 4">
            <a:extLst>
              <a:ext uri="{FF2B5EF4-FFF2-40B4-BE49-F238E27FC236}">
                <a16:creationId xmlns:a16="http://schemas.microsoft.com/office/drawing/2014/main" id="{9FEEA870-470D-D844-8DCB-B93915C92B81}"/>
              </a:ext>
            </a:extLst>
          </p:cNvPr>
          <p:cNvGraphicFramePr>
            <a:graphicFrameLocks noGrp="1"/>
          </p:cNvGraphicFramePr>
          <p:nvPr>
            <p:extLst>
              <p:ext uri="{D42A27DB-BD31-4B8C-83A1-F6EECF244321}">
                <p14:modId xmlns:p14="http://schemas.microsoft.com/office/powerpoint/2010/main" val="324149249"/>
              </p:ext>
            </p:extLst>
          </p:nvPr>
        </p:nvGraphicFramePr>
        <p:xfrm>
          <a:off x="-144369" y="4659596"/>
          <a:ext cx="784808" cy="2916414"/>
        </p:xfrm>
        <a:graphic>
          <a:graphicData uri="http://schemas.openxmlformats.org/drawingml/2006/table">
            <a:tbl>
              <a:tblPr firstRow="1" bandRow="1">
                <a:tableStyleId>{5940675A-B579-460E-94D1-54222C63F5DA}</a:tableStyleId>
              </a:tblPr>
              <a:tblGrid>
                <a:gridCol w="784808">
                  <a:extLst>
                    <a:ext uri="{9D8B030D-6E8A-4147-A177-3AD203B41FA5}">
                      <a16:colId xmlns:a16="http://schemas.microsoft.com/office/drawing/2014/main" val="4196508908"/>
                    </a:ext>
                  </a:extLst>
                </a:gridCol>
              </a:tblGrid>
              <a:tr h="337730">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8147484"/>
                  </a:ext>
                </a:extLst>
              </a:tr>
              <a:tr h="337730">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9990341"/>
                  </a:ext>
                </a:extLst>
              </a:tr>
              <a:tr h="337730">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05870174"/>
                  </a:ext>
                </a:extLst>
              </a:tr>
              <a:tr h="337730">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0812704"/>
                  </a:ext>
                </a:extLst>
              </a:tr>
              <a:tr h="444737">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63731331"/>
                  </a:ext>
                </a:extLst>
              </a:tr>
              <a:tr h="445297">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8662457"/>
                  </a:ext>
                </a:extLst>
              </a:tr>
              <a:tr h="337730">
                <a:tc>
                  <a:txBody>
                    <a:bodyPr/>
                    <a:lstStyle/>
                    <a:p>
                      <a:pPr algn="ctr"/>
                      <a:r>
                        <a:rPr lang="en-GB" sz="14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4608626"/>
                  </a:ext>
                </a:extLst>
              </a:tr>
              <a:tr h="337730">
                <a:tc>
                  <a:txBody>
                    <a:bodyPr/>
                    <a:lstStyle/>
                    <a:p>
                      <a:pPr algn="ctr"/>
                      <a:r>
                        <a:rPr lang="en-GB" sz="14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13597400"/>
                  </a:ext>
                </a:extLst>
              </a:tr>
            </a:tbl>
          </a:graphicData>
        </a:graphic>
      </p:graphicFrame>
      <p:graphicFrame>
        <p:nvGraphicFramePr>
          <p:cNvPr id="27" name="Table 6">
            <a:extLst>
              <a:ext uri="{FF2B5EF4-FFF2-40B4-BE49-F238E27FC236}">
                <a16:creationId xmlns:a16="http://schemas.microsoft.com/office/drawing/2014/main" id="{6A92822C-495E-7B47-A038-DED7EB35169E}"/>
              </a:ext>
            </a:extLst>
          </p:cNvPr>
          <p:cNvGraphicFramePr>
            <a:graphicFrameLocks noGrp="1"/>
          </p:cNvGraphicFramePr>
          <p:nvPr>
            <p:extLst>
              <p:ext uri="{D42A27DB-BD31-4B8C-83A1-F6EECF244321}">
                <p14:modId xmlns:p14="http://schemas.microsoft.com/office/powerpoint/2010/main" val="4107001157"/>
              </p:ext>
            </p:extLst>
          </p:nvPr>
        </p:nvGraphicFramePr>
        <p:xfrm>
          <a:off x="-212677" y="7576008"/>
          <a:ext cx="944640" cy="333962"/>
        </p:xfrm>
        <a:graphic>
          <a:graphicData uri="http://schemas.openxmlformats.org/drawingml/2006/table">
            <a:tbl>
              <a:tblPr firstRow="1" bandRow="1">
                <a:tableStyleId>{5940675A-B579-460E-94D1-54222C63F5DA}</a:tableStyleId>
              </a:tblPr>
              <a:tblGrid>
                <a:gridCol w="944640">
                  <a:extLst>
                    <a:ext uri="{9D8B030D-6E8A-4147-A177-3AD203B41FA5}">
                      <a16:colId xmlns:a16="http://schemas.microsoft.com/office/drawing/2014/main" val="4196508908"/>
                    </a:ext>
                  </a:extLst>
                </a:gridCol>
              </a:tblGrid>
              <a:tr h="333962">
                <a:tc>
                  <a:txBody>
                    <a:bodyPr/>
                    <a:lstStyle/>
                    <a:p>
                      <a:pPr algn="ctr"/>
                      <a:r>
                        <a:rPr lang="en-GB" sz="1400" i="1">
                          <a:latin typeface="Century Gothic" panose="020B0502020202020204" pitchFamily="34" charset="0"/>
                        </a:rPr>
                        <a:t>nm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8147484"/>
                  </a:ext>
                </a:extLst>
              </a:tr>
            </a:tbl>
          </a:graphicData>
        </a:graphic>
      </p:graphicFrame>
      <p:graphicFrame>
        <p:nvGraphicFramePr>
          <p:cNvPr id="28" name="Tabla 27">
            <a:extLst>
              <a:ext uri="{FF2B5EF4-FFF2-40B4-BE49-F238E27FC236}">
                <a16:creationId xmlns:a16="http://schemas.microsoft.com/office/drawing/2014/main" id="{4B0DE4EB-21D3-EF44-9EC4-C1DD6B3F193C}"/>
              </a:ext>
            </a:extLst>
          </p:cNvPr>
          <p:cNvGraphicFramePr>
            <a:graphicFrameLocks noGrp="1"/>
          </p:cNvGraphicFramePr>
          <p:nvPr>
            <p:extLst>
              <p:ext uri="{D42A27DB-BD31-4B8C-83A1-F6EECF244321}">
                <p14:modId xmlns:p14="http://schemas.microsoft.com/office/powerpoint/2010/main" val="3112176333"/>
              </p:ext>
            </p:extLst>
          </p:nvPr>
        </p:nvGraphicFramePr>
        <p:xfrm>
          <a:off x="-154395" y="7948810"/>
          <a:ext cx="806701" cy="1001886"/>
        </p:xfrm>
        <a:graphic>
          <a:graphicData uri="http://schemas.openxmlformats.org/drawingml/2006/table">
            <a:tbl>
              <a:tblPr firstRow="1" bandRow="1">
                <a:tableStyleId>{5940675A-B579-460E-94D1-54222C63F5DA}</a:tableStyleId>
              </a:tblPr>
              <a:tblGrid>
                <a:gridCol w="806701">
                  <a:extLst>
                    <a:ext uri="{9D8B030D-6E8A-4147-A177-3AD203B41FA5}">
                      <a16:colId xmlns:a16="http://schemas.microsoft.com/office/drawing/2014/main" val="2151699074"/>
                    </a:ext>
                  </a:extLst>
                </a:gridCol>
              </a:tblGrid>
              <a:tr h="333962">
                <a:tc>
                  <a:txBody>
                    <a:bodyPr/>
                    <a:lstStyle/>
                    <a:p>
                      <a:pPr algn="ctr"/>
                      <a:r>
                        <a:rPr lang="en-GB" sz="1400" i="1" err="1">
                          <a:latin typeface="Century Gothic" panose="020B0502020202020204" pitchFamily="34" charset="0"/>
                        </a:rPr>
                        <a:t>adj</a:t>
                      </a:r>
                      <a:endParaRPr lang="en-GB" sz="14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28959843"/>
                  </a:ext>
                </a:extLst>
              </a:tr>
              <a:tr h="333962">
                <a:tc>
                  <a:txBody>
                    <a:bodyPr/>
                    <a:lstStyle/>
                    <a:p>
                      <a:pPr algn="ctr"/>
                      <a:r>
                        <a:rPr lang="en-GB" sz="1400" i="1" err="1">
                          <a:latin typeface="Century Gothic" panose="020B0502020202020204" pitchFamily="34" charset="0"/>
                        </a:rPr>
                        <a:t>pron</a:t>
                      </a:r>
                      <a:endParaRPr lang="en-GB" sz="14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69975356"/>
                  </a:ext>
                </a:extLst>
              </a:tr>
              <a:tr h="333962">
                <a:tc>
                  <a:txBody>
                    <a:bodyPr/>
                    <a:lstStyle/>
                    <a:p>
                      <a:pPr algn="ctr"/>
                      <a:r>
                        <a:rPr lang="en-GB" sz="1400" i="1" err="1">
                          <a:latin typeface="Century Gothic" panose="020B0502020202020204" pitchFamily="34" charset="0"/>
                        </a:rPr>
                        <a:t>pron</a:t>
                      </a:r>
                      <a:endParaRPr lang="en-GB" sz="14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9037612"/>
                  </a:ext>
                </a:extLst>
              </a:tr>
            </a:tbl>
          </a:graphicData>
        </a:graphic>
      </p:graphicFrame>
      <p:pic>
        <p:nvPicPr>
          <p:cNvPr id="29" name="Imagen 28">
            <a:extLst>
              <a:ext uri="{FF2B5EF4-FFF2-40B4-BE49-F238E27FC236}">
                <a16:creationId xmlns:a16="http://schemas.microsoft.com/office/drawing/2014/main" id="{C0018858-D235-8947-88BA-40E1F66FFF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3176" y="5214000"/>
            <a:ext cx="834449" cy="1192071"/>
          </a:xfrm>
          <a:prstGeom prst="rect">
            <a:avLst/>
          </a:prstGeom>
        </p:spPr>
      </p:pic>
      <p:pic>
        <p:nvPicPr>
          <p:cNvPr id="30" name="Imagen 29">
            <a:extLst>
              <a:ext uri="{FF2B5EF4-FFF2-40B4-BE49-F238E27FC236}">
                <a16:creationId xmlns:a16="http://schemas.microsoft.com/office/drawing/2014/main" id="{696370CC-839B-1F45-9988-FAE8A7DA07E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8403" r="24018"/>
          <a:stretch/>
        </p:blipFill>
        <p:spPr>
          <a:xfrm>
            <a:off x="5838970" y="5736329"/>
            <a:ext cx="767962" cy="1333770"/>
          </a:xfrm>
          <a:prstGeom prst="rect">
            <a:avLst/>
          </a:prstGeom>
        </p:spPr>
      </p:pic>
      <p:sp>
        <p:nvSpPr>
          <p:cNvPr id="31" name="Rounded Rectangle 42">
            <a:extLst>
              <a:ext uri="{FF2B5EF4-FFF2-40B4-BE49-F238E27FC236}">
                <a16:creationId xmlns:a16="http://schemas.microsoft.com/office/drawing/2014/main" id="{0E117318-C2B2-CD4F-B8AD-2B6912712245}"/>
              </a:ext>
            </a:extLst>
          </p:cNvPr>
          <p:cNvSpPr/>
          <p:nvPr/>
        </p:nvSpPr>
        <p:spPr>
          <a:xfrm>
            <a:off x="5322430" y="8085748"/>
            <a:ext cx="1346930" cy="799314"/>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latin typeface="Century Gothic" panose="020B0502020202020204" pitchFamily="34" charset="0"/>
              </a:rPr>
              <a:t>Revisit vocab 2.1.2 &amp; 1.2.4</a:t>
            </a:r>
          </a:p>
        </p:txBody>
      </p:sp>
      <p:pic>
        <p:nvPicPr>
          <p:cNvPr id="32" name="Imagen 36" descr="Código QR&#10;&#10;Descripción generada automáticamente">
            <a:extLst>
              <a:ext uri="{FF2B5EF4-FFF2-40B4-BE49-F238E27FC236}">
                <a16:creationId xmlns:a16="http://schemas.microsoft.com/office/drawing/2014/main" id="{D2E02CDB-2117-214F-B4DF-A88CD0EF9733}"/>
              </a:ext>
            </a:extLst>
          </p:cNvPr>
          <p:cNvPicPr>
            <a:picLocks noChangeAspect="1"/>
          </p:cNvPicPr>
          <p:nvPr/>
        </p:nvPicPr>
        <p:blipFill rotWithShape="1">
          <a:blip r:embed="rId7">
            <a:extLst>
              <a:ext uri="{28A0092B-C50C-407E-A947-70E740481C1C}">
                <a14:useLocalDpi xmlns:a14="http://schemas.microsoft.com/office/drawing/2010/main" val="0"/>
              </a:ext>
            </a:extLst>
          </a:blip>
          <a:srcRect l="3529" t="6888" r="4775" b="3633"/>
          <a:stretch/>
        </p:blipFill>
        <p:spPr>
          <a:xfrm>
            <a:off x="5430400" y="7144653"/>
            <a:ext cx="826145" cy="806177"/>
          </a:xfrm>
          <a:prstGeom prst="rect">
            <a:avLst/>
          </a:prstGeom>
        </p:spPr>
      </p:pic>
      <p:sp>
        <p:nvSpPr>
          <p:cNvPr id="33" name="TextBox 71">
            <a:extLst>
              <a:ext uri="{FF2B5EF4-FFF2-40B4-BE49-F238E27FC236}">
                <a16:creationId xmlns:a16="http://schemas.microsoft.com/office/drawing/2014/main" id="{71E4167D-691A-ED47-B08C-C53C3946A92E}"/>
              </a:ext>
            </a:extLst>
          </p:cNvPr>
          <p:cNvSpPr txBox="1"/>
          <p:nvPr/>
        </p:nvSpPr>
        <p:spPr>
          <a:xfrm>
            <a:off x="81984" y="2534074"/>
            <a:ext cx="1422479" cy="338554"/>
          </a:xfrm>
          <a:prstGeom prst="rect">
            <a:avLst/>
          </a:prstGeom>
          <a:noFill/>
        </p:spPr>
        <p:txBody>
          <a:bodyPr wrap="square" rtlCol="0">
            <a:spAutoFit/>
          </a:bodyPr>
          <a:lstStyle/>
          <a:p>
            <a:r>
              <a:rPr lang="en-GB" sz="1600" b="1">
                <a:solidFill>
                  <a:srgbClr val="04070C"/>
                </a:solidFill>
                <a:latin typeface="Century Gothic" panose="020B0502020202020204" pitchFamily="34" charset="0"/>
              </a:rPr>
              <a:t>Me</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levanto</a:t>
            </a:r>
            <a:r>
              <a:rPr lang="en-GB" sz="1600">
                <a:solidFill>
                  <a:srgbClr val="04070C"/>
                </a:solidFill>
                <a:latin typeface="Century Gothic" panose="020B0502020202020204" pitchFamily="34" charset="0"/>
              </a:rPr>
              <a:t>.</a:t>
            </a:r>
          </a:p>
        </p:txBody>
      </p:sp>
      <p:sp>
        <p:nvSpPr>
          <p:cNvPr id="3" name="Rectangle 2"/>
          <p:cNvSpPr/>
          <p:nvPr/>
        </p:nvSpPr>
        <p:spPr>
          <a:xfrm>
            <a:off x="116774" y="677461"/>
            <a:ext cx="6840618" cy="584775"/>
          </a:xfrm>
          <a:prstGeom prst="rect">
            <a:avLst/>
          </a:prstGeom>
        </p:spPr>
        <p:txBody>
          <a:bodyPr wrap="square">
            <a:spAutoFit/>
          </a:bodyPr>
          <a:lstStyle/>
          <a:p>
            <a:r>
              <a:rPr lang="en-GB" sz="1600">
                <a:solidFill>
                  <a:srgbClr val="04070C"/>
                </a:solidFill>
                <a:latin typeface="Century Gothic" panose="020B0502020202020204" pitchFamily="34" charset="0"/>
              </a:rPr>
              <a:t>Words like ‘myself’ are called reflexive pronouns. We use them when the subject (‘doer’) and object (‘receiver’) are the same.</a:t>
            </a:r>
          </a:p>
        </p:txBody>
      </p:sp>
      <p:sp>
        <p:nvSpPr>
          <p:cNvPr id="34" name="Rounded Rectangular Callout 83">
            <a:extLst>
              <a:ext uri="{FF2B5EF4-FFF2-40B4-BE49-F238E27FC236}">
                <a16:creationId xmlns:a16="http://schemas.microsoft.com/office/drawing/2014/main" id="{2C9B587B-C800-FC4D-A24A-C605A0B05C02}"/>
              </a:ext>
            </a:extLst>
          </p:cNvPr>
          <p:cNvSpPr/>
          <p:nvPr/>
        </p:nvSpPr>
        <p:spPr>
          <a:xfrm>
            <a:off x="3671291" y="2204903"/>
            <a:ext cx="2935641" cy="695914"/>
          </a:xfrm>
          <a:prstGeom prst="wedgeRoundRectCallout">
            <a:avLst>
              <a:gd name="adj1" fmla="val -65939"/>
              <a:gd name="adj2" fmla="val -10449"/>
              <a:gd name="adj3" fmla="val 16667"/>
            </a:avLst>
          </a:prstGeom>
          <a:solidFill>
            <a:srgbClr val="FCF2CA"/>
          </a:solidFill>
          <a:ln w="28575" cap="flat" cmpd="sng" algn="ctr">
            <a:solidFill>
              <a:srgbClr val="EE6000"/>
            </a:solidFill>
            <a:prstDash val="solid"/>
            <a:miter lim="800000"/>
          </a:ln>
          <a:effectLst/>
        </p:spPr>
        <p:txBody>
          <a:bodyPr rtlCol="0" anchor="ctr"/>
          <a:lstStyle/>
          <a:p>
            <a:pPr lvl="0">
              <a:defRPr/>
            </a:pPr>
            <a:r>
              <a:rPr lang="en-GB" sz="1400">
                <a:solidFill>
                  <a:srgbClr val="04070C"/>
                </a:solidFill>
                <a:latin typeface="Century Gothic" panose="020B0502020202020204" pitchFamily="34" charset="0"/>
              </a:rPr>
              <a:t>In English, sometimes we just say the verb without ‘myself’.</a:t>
            </a:r>
          </a:p>
        </p:txBody>
      </p:sp>
      <p:sp>
        <p:nvSpPr>
          <p:cNvPr id="12" name="Title 11"/>
          <p:cNvSpPr>
            <a:spLocks noGrp="1"/>
          </p:cNvSpPr>
          <p:nvPr>
            <p:ph type="title"/>
          </p:nvPr>
        </p:nvSpPr>
        <p:spPr>
          <a:xfrm>
            <a:off x="-364040" y="18750"/>
            <a:ext cx="3020445" cy="639794"/>
          </a:xfrm>
        </p:spPr>
        <p:txBody>
          <a:bodyPr/>
          <a:lstStyle/>
          <a:p>
            <a:r>
              <a:rPr lang="en-GB" sz="2000" b="1">
                <a:solidFill>
                  <a:schemeClr val="bg1"/>
                </a:solidFill>
                <a:latin typeface="Century Gothic" panose="020B0502020202020204" pitchFamily="34" charset="0"/>
              </a:rPr>
              <a:t>T2.1 Semana 6</a:t>
            </a:r>
          </a:p>
        </p:txBody>
      </p:sp>
    </p:spTree>
    <p:extLst>
      <p:ext uri="{BB962C8B-B14F-4D97-AF65-F5344CB8AC3E}">
        <p14:creationId xmlns:p14="http://schemas.microsoft.com/office/powerpoint/2010/main" val="298192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7489" y="8826500"/>
            <a:ext cx="1600200" cy="635000"/>
          </a:xfrm>
        </p:spPr>
        <p:txBody>
          <a:bodyPr/>
          <a:lstStyle/>
          <a:p>
            <a:r>
              <a:rPr lang="en-GB" altLang="en-US" b="1">
                <a:latin typeface="Century Gothic" panose="020B0502020202020204" pitchFamily="34" charset="0"/>
              </a:rPr>
              <a:t>35</a:t>
            </a:r>
          </a:p>
        </p:txBody>
      </p:sp>
      <p:sp>
        <p:nvSpPr>
          <p:cNvPr id="5" name="Rectangle 2">
            <a:extLst>
              <a:ext uri="{FF2B5EF4-FFF2-40B4-BE49-F238E27FC236}">
                <a16:creationId xmlns:a16="http://schemas.microsoft.com/office/drawing/2014/main" id="{A82EF384-CDE4-7649-A05F-8B0EFCF8B30D}"/>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172381" y="145319"/>
            <a:ext cx="2016224"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7" name="Rectangle 21">
            <a:extLst>
              <a:ext uri="{FF2B5EF4-FFF2-40B4-BE49-F238E27FC236}">
                <a16:creationId xmlns:a16="http://schemas.microsoft.com/office/drawing/2014/main" id="{C0EF9CFE-7CC0-0B49-A107-CE63F497011D}"/>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12" name="Title 11"/>
          <p:cNvSpPr>
            <a:spLocks noGrp="1"/>
          </p:cNvSpPr>
          <p:nvPr>
            <p:ph type="title"/>
          </p:nvPr>
        </p:nvSpPr>
        <p:spPr>
          <a:xfrm>
            <a:off x="-364040" y="18750"/>
            <a:ext cx="3020445" cy="639794"/>
          </a:xfrm>
        </p:spPr>
        <p:txBody>
          <a:bodyPr/>
          <a:lstStyle/>
          <a:p>
            <a:r>
              <a:rPr lang="en-GB" sz="2000" b="1">
                <a:solidFill>
                  <a:schemeClr val="bg1"/>
                </a:solidFill>
                <a:latin typeface="Century Gothic" panose="020B0502020202020204" pitchFamily="34" charset="0"/>
              </a:rPr>
              <a:t>T2.2 </a:t>
            </a:r>
            <a:r>
              <a:rPr lang="en-GB" sz="2000" b="1" err="1">
                <a:solidFill>
                  <a:schemeClr val="bg1"/>
                </a:solidFill>
                <a:latin typeface="Century Gothic" panose="020B0502020202020204" pitchFamily="34" charset="0"/>
              </a:rPr>
              <a:t>Semana</a:t>
            </a:r>
            <a:r>
              <a:rPr lang="en-GB" sz="2000" b="1">
                <a:solidFill>
                  <a:schemeClr val="bg1"/>
                </a:solidFill>
                <a:latin typeface="Century Gothic" panose="020B0502020202020204" pitchFamily="34" charset="0"/>
              </a:rPr>
              <a:t> 1</a:t>
            </a:r>
          </a:p>
        </p:txBody>
      </p:sp>
      <p:sp>
        <p:nvSpPr>
          <p:cNvPr id="18" name="Rectangle 17">
            <a:extLst>
              <a:ext uri="{FF2B5EF4-FFF2-40B4-BE49-F238E27FC236}">
                <a16:creationId xmlns:a16="http://schemas.microsoft.com/office/drawing/2014/main" id="{E0437CDF-666B-3B48-A9D1-A742328D077E}"/>
              </a:ext>
            </a:extLst>
          </p:cNvPr>
          <p:cNvSpPr/>
          <p:nvPr/>
        </p:nvSpPr>
        <p:spPr>
          <a:xfrm>
            <a:off x="191943" y="1524988"/>
            <a:ext cx="6096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b="0" i="0" u="none" strike="noStrike" kern="1200" cap="none" spc="0" normalizeH="0" baseline="0" noProof="0">
                <a:ln>
                  <a:noFill/>
                </a:ln>
                <a:effectLst/>
                <a:uLnTx/>
                <a:uFillTx/>
                <a:latin typeface="Century Gothic" panose="020B0502020202020204" pitchFamily="34" charset="0"/>
                <a:ea typeface="Calibri" panose="020F0502020204030204" pitchFamily="34" charset="0"/>
              </a:rPr>
              <a:t>. </a:t>
            </a:r>
          </a:p>
        </p:txBody>
      </p:sp>
      <p:sp>
        <p:nvSpPr>
          <p:cNvPr id="19" name="Oval 18">
            <a:extLst>
              <a:ext uri="{FF2B5EF4-FFF2-40B4-BE49-F238E27FC236}">
                <a16:creationId xmlns:a16="http://schemas.microsoft.com/office/drawing/2014/main" id="{1C4C4931-BDDF-F148-A1EA-FECAA9B1A64B}"/>
              </a:ext>
            </a:extLst>
          </p:cNvPr>
          <p:cNvSpPr/>
          <p:nvPr/>
        </p:nvSpPr>
        <p:spPr>
          <a:xfrm>
            <a:off x="2631125" y="4074303"/>
            <a:ext cx="426720" cy="431159"/>
          </a:xfrm>
          <a:prstGeom prst="ellipse">
            <a:avLst/>
          </a:prstGeom>
          <a:noFill/>
          <a:ln w="38100">
            <a:solidFill>
              <a:srgbClr val="EA5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chemeClr val="tx1"/>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8C9725B8-D7FE-D149-8E76-BA5D4A5C9C41}"/>
              </a:ext>
            </a:extLst>
          </p:cNvPr>
          <p:cNvSpPr/>
          <p:nvPr/>
        </p:nvSpPr>
        <p:spPr>
          <a:xfrm>
            <a:off x="170409" y="967177"/>
            <a:ext cx="6711117" cy="1343958"/>
          </a:xfrm>
          <a:prstGeom prst="rect">
            <a:avLst/>
          </a:prstGeom>
        </p:spPr>
        <p:txBody>
          <a:bodyPr wrap="square">
            <a:spAutoFit/>
          </a:bodyPr>
          <a:lstStyle/>
          <a:p>
            <a:pPr fontAlgn="auto">
              <a:spcBef>
                <a:spcPts val="0"/>
              </a:spcBef>
              <a:spcAft>
                <a:spcPts val="800"/>
              </a:spcAft>
              <a:defRPr/>
            </a:pPr>
            <a:r>
              <a:rPr lang="en-GB" sz="1700">
                <a:latin typeface="Century Gothic" panose="020B0502020202020204" pitchFamily="34" charset="0"/>
                <a:ea typeface="Calibri" panose="020F0502020204030204" pitchFamily="34" charset="0"/>
              </a:rPr>
              <a:t>The person (or thing) that ‘receives’ the action is called the</a:t>
            </a:r>
            <a:r>
              <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rPr>
              <a:t> </a:t>
            </a:r>
            <a:r>
              <a:rPr kumimoji="0" lang="en-GB" sz="1700" b="1" i="0" u="none" strike="noStrike" kern="1200" cap="none" spc="0" normalizeH="0" baseline="0" noProof="0">
                <a:ln>
                  <a:noFill/>
                </a:ln>
                <a:effectLst/>
                <a:uLnTx/>
                <a:uFillTx/>
                <a:latin typeface="Century Gothic" panose="020B0502020202020204" pitchFamily="34" charset="0"/>
                <a:ea typeface="Calibri" panose="020F0502020204030204" pitchFamily="34" charset="0"/>
              </a:rPr>
              <a:t>object</a:t>
            </a:r>
            <a:r>
              <a:rPr lang="en-GB" sz="1700">
                <a:latin typeface="Century Gothic" panose="020B0502020202020204" pitchFamily="34" charset="0"/>
                <a:ea typeface="Calibri" panose="020F0502020204030204" pitchFamily="34" charset="0"/>
              </a:rPr>
              <a:t>. In English, the object comes </a:t>
            </a:r>
            <a:r>
              <a:rPr lang="en-GB" sz="1700" b="1">
                <a:latin typeface="Century Gothic" panose="020B0502020202020204" pitchFamily="34" charset="0"/>
                <a:ea typeface="Calibri" panose="020F0502020204030204" pitchFamily="34" charset="0"/>
              </a:rPr>
              <a:t>after</a:t>
            </a:r>
            <a:r>
              <a:rPr lang="en-GB" sz="1700">
                <a:latin typeface="Century Gothic" panose="020B0502020202020204" pitchFamily="34" charset="0"/>
                <a:ea typeface="Calibri" panose="020F0502020204030204" pitchFamily="34" charset="0"/>
              </a:rPr>
              <a:t> the verb. </a:t>
            </a:r>
          </a:p>
          <a:p>
            <a:pPr fontAlgn="auto">
              <a:spcBef>
                <a:spcPts val="0"/>
              </a:spcBef>
              <a:spcAft>
                <a:spcPts val="800"/>
              </a:spcAft>
              <a:defRPr/>
            </a:pPr>
            <a:r>
              <a:rPr lang="en-GB" sz="1700">
                <a:latin typeface="Century Gothic" panose="020B0502020202020204" pitchFamily="34" charset="0"/>
                <a:ea typeface="Calibri" panose="020F0502020204030204" pitchFamily="34" charset="0"/>
              </a:rPr>
              <a:t>In Spanish, the object may come </a:t>
            </a:r>
            <a:r>
              <a:rPr lang="en-GB" sz="1700" b="1">
                <a:latin typeface="Century Gothic" panose="020B0502020202020204" pitchFamily="34" charset="0"/>
                <a:ea typeface="Calibri" panose="020F0502020204030204" pitchFamily="34" charset="0"/>
              </a:rPr>
              <a:t>before or after </a:t>
            </a:r>
            <a:r>
              <a:rPr lang="en-GB" sz="1700">
                <a:latin typeface="Century Gothic" panose="020B0502020202020204" pitchFamily="34" charset="0"/>
                <a:ea typeface="Calibri" panose="020F0502020204030204" pitchFamily="34" charset="0"/>
              </a:rPr>
              <a:t>the verb. </a:t>
            </a:r>
          </a:p>
          <a:p>
            <a:pPr lvl="0" fontAlgn="auto">
              <a:spcBef>
                <a:spcPts val="0"/>
              </a:spcBef>
              <a:spcAft>
                <a:spcPts val="800"/>
              </a:spcAft>
              <a:defRPr/>
            </a:pPr>
            <a:endPar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endParaRPr>
          </a:p>
        </p:txBody>
      </p:sp>
      <p:sp>
        <p:nvSpPr>
          <p:cNvPr id="21" name="Rectangle 20">
            <a:extLst>
              <a:ext uri="{FF2B5EF4-FFF2-40B4-BE49-F238E27FC236}">
                <a16:creationId xmlns:a16="http://schemas.microsoft.com/office/drawing/2014/main" id="{E3BC6554-4ADE-8E4B-9B3A-B2C719BBF632}"/>
              </a:ext>
            </a:extLst>
          </p:cNvPr>
          <p:cNvSpPr/>
          <p:nvPr/>
        </p:nvSpPr>
        <p:spPr>
          <a:xfrm>
            <a:off x="594002" y="2206220"/>
            <a:ext cx="1574800" cy="430879"/>
          </a:xfrm>
          <a:prstGeom prst="rect">
            <a:avLst/>
          </a:prstGeom>
          <a:solidFill>
            <a:schemeClr val="accent5">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Century Gothic" panose="020B0502020202020204" pitchFamily="34" charset="0"/>
              </a:rPr>
              <a:t>SUBJECT</a:t>
            </a:r>
          </a:p>
        </p:txBody>
      </p:sp>
      <p:sp>
        <p:nvSpPr>
          <p:cNvPr id="22" name="Rectangle 21">
            <a:extLst>
              <a:ext uri="{FF2B5EF4-FFF2-40B4-BE49-F238E27FC236}">
                <a16:creationId xmlns:a16="http://schemas.microsoft.com/office/drawing/2014/main" id="{FA151093-5999-7C4F-AB57-AB386DFF8D2D}"/>
              </a:ext>
            </a:extLst>
          </p:cNvPr>
          <p:cNvSpPr/>
          <p:nvPr/>
        </p:nvSpPr>
        <p:spPr>
          <a:xfrm>
            <a:off x="2493962" y="2216380"/>
            <a:ext cx="1068627" cy="430879"/>
          </a:xfrm>
          <a:prstGeom prst="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Century Gothic" panose="020B0502020202020204" pitchFamily="34" charset="0"/>
              </a:rPr>
              <a:t>VERB</a:t>
            </a:r>
          </a:p>
        </p:txBody>
      </p:sp>
      <p:sp>
        <p:nvSpPr>
          <p:cNvPr id="33" name="Rectangle 32">
            <a:extLst>
              <a:ext uri="{FF2B5EF4-FFF2-40B4-BE49-F238E27FC236}">
                <a16:creationId xmlns:a16="http://schemas.microsoft.com/office/drawing/2014/main" id="{54D76E45-64F3-694A-B55B-D5A06897D1BB}"/>
              </a:ext>
            </a:extLst>
          </p:cNvPr>
          <p:cNvSpPr/>
          <p:nvPr/>
        </p:nvSpPr>
        <p:spPr>
          <a:xfrm>
            <a:off x="3841927" y="2199428"/>
            <a:ext cx="1574800" cy="430879"/>
          </a:xfrm>
          <a:prstGeom prst="rect">
            <a:avLst/>
          </a:prstGeom>
          <a:solidFill>
            <a:srgbClr val="FFFEC6"/>
          </a:solidFill>
          <a:ln>
            <a:solidFill>
              <a:srgbClr val="FF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Century Gothic" panose="020B0502020202020204" pitchFamily="34" charset="0"/>
              </a:rPr>
              <a:t>OBJECT</a:t>
            </a:r>
          </a:p>
        </p:txBody>
      </p:sp>
      <p:sp>
        <p:nvSpPr>
          <p:cNvPr id="34" name="TextBox 33">
            <a:extLst>
              <a:ext uri="{FF2B5EF4-FFF2-40B4-BE49-F238E27FC236}">
                <a16:creationId xmlns:a16="http://schemas.microsoft.com/office/drawing/2014/main" id="{C50DA2FA-56D3-AE4E-B26A-4104C26D70C5}"/>
              </a:ext>
            </a:extLst>
          </p:cNvPr>
          <p:cNvSpPr txBox="1"/>
          <p:nvPr/>
        </p:nvSpPr>
        <p:spPr>
          <a:xfrm>
            <a:off x="594002" y="2648904"/>
            <a:ext cx="1574800" cy="369332"/>
          </a:xfrm>
          <a:prstGeom prst="rect">
            <a:avLst/>
          </a:prstGeom>
          <a:noFill/>
        </p:spPr>
        <p:txBody>
          <a:bodyPr wrap="square" rtlCol="0">
            <a:spAutoFit/>
          </a:bodyPr>
          <a:lstStyle/>
          <a:p>
            <a:pPr algn="ctr"/>
            <a:r>
              <a:rPr lang="en-GB" b="1" i="1">
                <a:latin typeface="Century Gothic" panose="020B0502020202020204" pitchFamily="34" charset="0"/>
              </a:rPr>
              <a:t>The man</a:t>
            </a:r>
          </a:p>
        </p:txBody>
      </p:sp>
      <p:sp>
        <p:nvSpPr>
          <p:cNvPr id="35" name="TextBox 34">
            <a:extLst>
              <a:ext uri="{FF2B5EF4-FFF2-40B4-BE49-F238E27FC236}">
                <a16:creationId xmlns:a16="http://schemas.microsoft.com/office/drawing/2014/main" id="{02036C10-8284-1347-8F6F-EEF319D98A27}"/>
              </a:ext>
            </a:extLst>
          </p:cNvPr>
          <p:cNvSpPr txBox="1"/>
          <p:nvPr/>
        </p:nvSpPr>
        <p:spPr>
          <a:xfrm>
            <a:off x="2275380" y="2637665"/>
            <a:ext cx="1574800" cy="369332"/>
          </a:xfrm>
          <a:prstGeom prst="rect">
            <a:avLst/>
          </a:prstGeom>
          <a:noFill/>
        </p:spPr>
        <p:txBody>
          <a:bodyPr wrap="square" rtlCol="0">
            <a:spAutoFit/>
          </a:bodyPr>
          <a:lstStyle/>
          <a:p>
            <a:pPr algn="ctr"/>
            <a:r>
              <a:rPr lang="en-GB" b="1" i="1">
                <a:latin typeface="Century Gothic" panose="020B0502020202020204" pitchFamily="34" charset="0"/>
              </a:rPr>
              <a:t>calls</a:t>
            </a:r>
          </a:p>
        </p:txBody>
      </p:sp>
      <p:sp>
        <p:nvSpPr>
          <p:cNvPr id="36" name="TextBox 35">
            <a:extLst>
              <a:ext uri="{FF2B5EF4-FFF2-40B4-BE49-F238E27FC236}">
                <a16:creationId xmlns:a16="http://schemas.microsoft.com/office/drawing/2014/main" id="{81C510D0-134B-474E-ADAD-3655BDDFAEC7}"/>
              </a:ext>
            </a:extLst>
          </p:cNvPr>
          <p:cNvSpPr txBox="1"/>
          <p:nvPr/>
        </p:nvSpPr>
        <p:spPr>
          <a:xfrm>
            <a:off x="3687375" y="2637099"/>
            <a:ext cx="1985264" cy="369332"/>
          </a:xfrm>
          <a:prstGeom prst="rect">
            <a:avLst/>
          </a:prstGeom>
          <a:noFill/>
        </p:spPr>
        <p:txBody>
          <a:bodyPr wrap="square" rtlCol="0">
            <a:spAutoFit/>
          </a:bodyPr>
          <a:lstStyle/>
          <a:p>
            <a:pPr algn="ctr"/>
            <a:r>
              <a:rPr lang="en-GB" b="1" i="1">
                <a:latin typeface="Century Gothic" panose="020B0502020202020204" pitchFamily="34" charset="0"/>
              </a:rPr>
              <a:t>the woman</a:t>
            </a:r>
            <a:r>
              <a:rPr lang="en-GB" b="1">
                <a:latin typeface="Century Gothic" panose="020B0502020202020204" pitchFamily="34" charset="0"/>
              </a:rPr>
              <a:t>.</a:t>
            </a:r>
          </a:p>
        </p:txBody>
      </p:sp>
      <p:sp>
        <p:nvSpPr>
          <p:cNvPr id="38" name="TextBox 37">
            <a:extLst>
              <a:ext uri="{FF2B5EF4-FFF2-40B4-BE49-F238E27FC236}">
                <a16:creationId xmlns:a16="http://schemas.microsoft.com/office/drawing/2014/main" id="{12AA0F86-1A24-8545-B260-0525EC640B77}"/>
              </a:ext>
            </a:extLst>
          </p:cNvPr>
          <p:cNvSpPr txBox="1"/>
          <p:nvPr/>
        </p:nvSpPr>
        <p:spPr>
          <a:xfrm>
            <a:off x="499626" y="2947674"/>
            <a:ext cx="1778000" cy="369332"/>
          </a:xfrm>
          <a:prstGeom prst="rect">
            <a:avLst/>
          </a:prstGeom>
          <a:noFill/>
        </p:spPr>
        <p:txBody>
          <a:bodyPr wrap="square" rtlCol="0">
            <a:spAutoFit/>
          </a:bodyPr>
          <a:lstStyle/>
          <a:p>
            <a:pPr algn="ctr"/>
            <a:r>
              <a:rPr lang="en-GB">
                <a:latin typeface="Century Gothic" panose="020B0502020202020204" pitchFamily="34" charset="0"/>
              </a:rPr>
              <a:t>El hombre</a:t>
            </a:r>
          </a:p>
        </p:txBody>
      </p:sp>
      <p:sp>
        <p:nvSpPr>
          <p:cNvPr id="39" name="TextBox 38">
            <a:extLst>
              <a:ext uri="{FF2B5EF4-FFF2-40B4-BE49-F238E27FC236}">
                <a16:creationId xmlns:a16="http://schemas.microsoft.com/office/drawing/2014/main" id="{BEA9367D-339A-9B40-B219-AD66181AD92F}"/>
              </a:ext>
            </a:extLst>
          </p:cNvPr>
          <p:cNvSpPr txBox="1"/>
          <p:nvPr/>
        </p:nvSpPr>
        <p:spPr>
          <a:xfrm>
            <a:off x="2251844" y="2935205"/>
            <a:ext cx="1574800" cy="369332"/>
          </a:xfrm>
          <a:prstGeom prst="rect">
            <a:avLst/>
          </a:prstGeom>
          <a:noFill/>
        </p:spPr>
        <p:txBody>
          <a:bodyPr wrap="square" rtlCol="0">
            <a:spAutoFit/>
          </a:bodyPr>
          <a:lstStyle/>
          <a:p>
            <a:pPr algn="ctr"/>
            <a:r>
              <a:rPr lang="en-GB">
                <a:latin typeface="Century Gothic" panose="020B0502020202020204" pitchFamily="34" charset="0"/>
              </a:rPr>
              <a:t>llama</a:t>
            </a:r>
          </a:p>
        </p:txBody>
      </p:sp>
      <p:sp>
        <p:nvSpPr>
          <p:cNvPr id="40" name="TextBox 39">
            <a:extLst>
              <a:ext uri="{FF2B5EF4-FFF2-40B4-BE49-F238E27FC236}">
                <a16:creationId xmlns:a16="http://schemas.microsoft.com/office/drawing/2014/main" id="{A945B40D-54D5-324D-8775-61AF42D334BD}"/>
              </a:ext>
            </a:extLst>
          </p:cNvPr>
          <p:cNvSpPr txBox="1"/>
          <p:nvPr/>
        </p:nvSpPr>
        <p:spPr>
          <a:xfrm>
            <a:off x="3579884" y="2921068"/>
            <a:ext cx="1985264" cy="369332"/>
          </a:xfrm>
          <a:prstGeom prst="rect">
            <a:avLst/>
          </a:prstGeom>
          <a:noFill/>
        </p:spPr>
        <p:txBody>
          <a:bodyPr wrap="square" rtlCol="0">
            <a:spAutoFit/>
          </a:bodyPr>
          <a:lstStyle/>
          <a:p>
            <a:pPr algn="ctr"/>
            <a:r>
              <a:rPr lang="en-GB" b="1">
                <a:latin typeface="Century Gothic" panose="020B0502020202020204" pitchFamily="34" charset="0"/>
              </a:rPr>
              <a:t>a</a:t>
            </a:r>
            <a:r>
              <a:rPr lang="en-GB">
                <a:latin typeface="Century Gothic" panose="020B0502020202020204" pitchFamily="34" charset="0"/>
              </a:rPr>
              <a:t> la </a:t>
            </a:r>
            <a:r>
              <a:rPr lang="en-GB" err="1">
                <a:latin typeface="Century Gothic" panose="020B0502020202020204" pitchFamily="34" charset="0"/>
              </a:rPr>
              <a:t>mujer</a:t>
            </a:r>
            <a:r>
              <a:rPr lang="en-GB">
                <a:latin typeface="Century Gothic" panose="020B0502020202020204" pitchFamily="34" charset="0"/>
              </a:rPr>
              <a:t>.</a:t>
            </a:r>
          </a:p>
        </p:txBody>
      </p:sp>
      <p:sp>
        <p:nvSpPr>
          <p:cNvPr id="41" name="Rectangle 40">
            <a:extLst>
              <a:ext uri="{FF2B5EF4-FFF2-40B4-BE49-F238E27FC236}">
                <a16:creationId xmlns:a16="http://schemas.microsoft.com/office/drawing/2014/main" id="{F30A9D7B-FC19-1E40-BEAA-8DA5811B2FF2}"/>
              </a:ext>
            </a:extLst>
          </p:cNvPr>
          <p:cNvSpPr/>
          <p:nvPr/>
        </p:nvSpPr>
        <p:spPr>
          <a:xfrm>
            <a:off x="3872809" y="3405596"/>
            <a:ext cx="1574800" cy="430879"/>
          </a:xfrm>
          <a:prstGeom prst="rect">
            <a:avLst/>
          </a:prstGeom>
          <a:solidFill>
            <a:schemeClr val="accent5">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Century Gothic" panose="020B0502020202020204" pitchFamily="34" charset="0"/>
              </a:rPr>
              <a:t>SUBJECT</a:t>
            </a:r>
          </a:p>
        </p:txBody>
      </p:sp>
      <p:sp>
        <p:nvSpPr>
          <p:cNvPr id="42" name="Rectangle 41">
            <a:extLst>
              <a:ext uri="{FF2B5EF4-FFF2-40B4-BE49-F238E27FC236}">
                <a16:creationId xmlns:a16="http://schemas.microsoft.com/office/drawing/2014/main" id="{23EB8914-9CC2-7F48-B911-2FA06DD01EA4}"/>
              </a:ext>
            </a:extLst>
          </p:cNvPr>
          <p:cNvSpPr/>
          <p:nvPr/>
        </p:nvSpPr>
        <p:spPr>
          <a:xfrm>
            <a:off x="2509804" y="3419911"/>
            <a:ext cx="1068627" cy="430879"/>
          </a:xfrm>
          <a:prstGeom prst="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Century Gothic" panose="020B0502020202020204" pitchFamily="34" charset="0"/>
              </a:rPr>
              <a:t>VERB</a:t>
            </a:r>
          </a:p>
        </p:txBody>
      </p:sp>
      <p:sp>
        <p:nvSpPr>
          <p:cNvPr id="43" name="Rectangle 42">
            <a:extLst>
              <a:ext uri="{FF2B5EF4-FFF2-40B4-BE49-F238E27FC236}">
                <a16:creationId xmlns:a16="http://schemas.microsoft.com/office/drawing/2014/main" id="{3CE01035-8145-AF40-AF46-1B80B20D7932}"/>
              </a:ext>
            </a:extLst>
          </p:cNvPr>
          <p:cNvSpPr/>
          <p:nvPr/>
        </p:nvSpPr>
        <p:spPr>
          <a:xfrm>
            <a:off x="588145" y="3418581"/>
            <a:ext cx="1574800" cy="430879"/>
          </a:xfrm>
          <a:prstGeom prst="rect">
            <a:avLst/>
          </a:prstGeom>
          <a:solidFill>
            <a:srgbClr val="FFFEC6"/>
          </a:solidFill>
          <a:ln>
            <a:solidFill>
              <a:srgbClr val="FF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latin typeface="Century Gothic" panose="020B0502020202020204" pitchFamily="34" charset="0"/>
              </a:rPr>
              <a:t>OBJECT</a:t>
            </a:r>
          </a:p>
        </p:txBody>
      </p:sp>
      <p:sp>
        <p:nvSpPr>
          <p:cNvPr id="44" name="TextBox 43">
            <a:extLst>
              <a:ext uri="{FF2B5EF4-FFF2-40B4-BE49-F238E27FC236}">
                <a16:creationId xmlns:a16="http://schemas.microsoft.com/office/drawing/2014/main" id="{5930E98F-8E45-084A-8917-C04AA5A2EE4C}"/>
              </a:ext>
            </a:extLst>
          </p:cNvPr>
          <p:cNvSpPr txBox="1"/>
          <p:nvPr/>
        </p:nvSpPr>
        <p:spPr>
          <a:xfrm>
            <a:off x="338182" y="4107558"/>
            <a:ext cx="1985264" cy="369332"/>
          </a:xfrm>
          <a:prstGeom prst="rect">
            <a:avLst/>
          </a:prstGeom>
          <a:noFill/>
        </p:spPr>
        <p:txBody>
          <a:bodyPr wrap="square" rtlCol="0">
            <a:spAutoFit/>
          </a:bodyPr>
          <a:lstStyle/>
          <a:p>
            <a:pPr algn="ctr"/>
            <a:r>
              <a:rPr lang="en-GB" b="1">
                <a:latin typeface="Century Gothic" panose="020B0502020202020204" pitchFamily="34" charset="0"/>
              </a:rPr>
              <a:t>A</a:t>
            </a:r>
            <a:r>
              <a:rPr lang="en-GB">
                <a:latin typeface="Century Gothic" panose="020B0502020202020204" pitchFamily="34" charset="0"/>
              </a:rPr>
              <a:t> la </a:t>
            </a:r>
            <a:r>
              <a:rPr lang="en-GB" err="1">
                <a:latin typeface="Century Gothic" panose="020B0502020202020204" pitchFamily="34" charset="0"/>
              </a:rPr>
              <a:t>mujer</a:t>
            </a:r>
            <a:endParaRPr lang="en-GB">
              <a:latin typeface="Century Gothic" panose="020B0502020202020204" pitchFamily="34" charset="0"/>
            </a:endParaRPr>
          </a:p>
        </p:txBody>
      </p:sp>
      <p:sp>
        <p:nvSpPr>
          <p:cNvPr id="45" name="TextBox 44">
            <a:extLst>
              <a:ext uri="{FF2B5EF4-FFF2-40B4-BE49-F238E27FC236}">
                <a16:creationId xmlns:a16="http://schemas.microsoft.com/office/drawing/2014/main" id="{84664C5F-B2AF-464C-821D-B52392D3CE60}"/>
              </a:ext>
            </a:extLst>
          </p:cNvPr>
          <p:cNvSpPr txBox="1"/>
          <p:nvPr/>
        </p:nvSpPr>
        <p:spPr>
          <a:xfrm>
            <a:off x="2417617" y="4087325"/>
            <a:ext cx="1574800" cy="369332"/>
          </a:xfrm>
          <a:prstGeom prst="rect">
            <a:avLst/>
          </a:prstGeom>
          <a:noFill/>
        </p:spPr>
        <p:txBody>
          <a:bodyPr wrap="square" rtlCol="0">
            <a:spAutoFit/>
          </a:bodyPr>
          <a:lstStyle/>
          <a:p>
            <a:pPr algn="ctr"/>
            <a:r>
              <a:rPr lang="en-GB" b="1">
                <a:latin typeface="Century Gothic" panose="020B0502020202020204" pitchFamily="34" charset="0"/>
              </a:rPr>
              <a:t>la</a:t>
            </a:r>
            <a:r>
              <a:rPr lang="en-GB">
                <a:latin typeface="Century Gothic" panose="020B0502020202020204" pitchFamily="34" charset="0"/>
              </a:rPr>
              <a:t> llama</a:t>
            </a:r>
          </a:p>
        </p:txBody>
      </p:sp>
      <p:sp>
        <p:nvSpPr>
          <p:cNvPr id="46" name="TextBox 45">
            <a:extLst>
              <a:ext uri="{FF2B5EF4-FFF2-40B4-BE49-F238E27FC236}">
                <a16:creationId xmlns:a16="http://schemas.microsoft.com/office/drawing/2014/main" id="{C9A5DF21-C602-A340-B9D6-66ADEC62C97E}"/>
              </a:ext>
            </a:extLst>
          </p:cNvPr>
          <p:cNvSpPr txBox="1"/>
          <p:nvPr/>
        </p:nvSpPr>
        <p:spPr>
          <a:xfrm>
            <a:off x="3698073" y="4079326"/>
            <a:ext cx="1881632" cy="369332"/>
          </a:xfrm>
          <a:prstGeom prst="rect">
            <a:avLst/>
          </a:prstGeom>
          <a:noFill/>
        </p:spPr>
        <p:txBody>
          <a:bodyPr wrap="square" rtlCol="0">
            <a:spAutoFit/>
          </a:bodyPr>
          <a:lstStyle/>
          <a:p>
            <a:pPr algn="ctr"/>
            <a:r>
              <a:rPr lang="en-GB">
                <a:latin typeface="Century Gothic" panose="020B0502020202020204" pitchFamily="34" charset="0"/>
              </a:rPr>
              <a:t>el hombre.</a:t>
            </a:r>
          </a:p>
        </p:txBody>
      </p:sp>
      <p:sp>
        <p:nvSpPr>
          <p:cNvPr id="47" name="Rectangle 46">
            <a:extLst>
              <a:ext uri="{FF2B5EF4-FFF2-40B4-BE49-F238E27FC236}">
                <a16:creationId xmlns:a16="http://schemas.microsoft.com/office/drawing/2014/main" id="{EE6AEF15-EF9B-1749-847D-E75E9E3C6DDE}"/>
              </a:ext>
            </a:extLst>
          </p:cNvPr>
          <p:cNvSpPr/>
          <p:nvPr/>
        </p:nvSpPr>
        <p:spPr>
          <a:xfrm>
            <a:off x="228435" y="4553914"/>
            <a:ext cx="6597040"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rPr>
              <a:t>If the object comes first, use </a:t>
            </a:r>
            <a:r>
              <a:rPr kumimoji="0" lang="en-GB" sz="1700" b="1" i="0" u="none" strike="noStrike" kern="1200" cap="none" spc="0" normalizeH="0" baseline="0" noProof="0">
                <a:ln>
                  <a:noFill/>
                </a:ln>
                <a:effectLst/>
                <a:uLnTx/>
                <a:uFillTx/>
                <a:latin typeface="Century Gothic" panose="020B0502020202020204" pitchFamily="34" charset="0"/>
                <a:ea typeface="Calibri" panose="020F0502020204030204" pitchFamily="34" charset="0"/>
              </a:rPr>
              <a:t>lo</a:t>
            </a:r>
            <a:r>
              <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rPr>
              <a:t> or</a:t>
            </a:r>
            <a:r>
              <a:rPr kumimoji="0" lang="en-GB" sz="1700" b="0" i="0" u="none" strike="noStrike" kern="1200" cap="none" spc="0" normalizeH="0" noProof="0">
                <a:ln>
                  <a:noFill/>
                </a:ln>
                <a:effectLst/>
                <a:uLnTx/>
                <a:uFillTx/>
                <a:latin typeface="Century Gothic" panose="020B0502020202020204" pitchFamily="34" charset="0"/>
                <a:ea typeface="Calibri" panose="020F0502020204030204" pitchFamily="34" charset="0"/>
              </a:rPr>
              <a:t> </a:t>
            </a:r>
            <a:r>
              <a:rPr kumimoji="0" lang="en-GB" sz="1700" b="1" i="0" u="none" strike="noStrike" kern="1200" cap="none" spc="0" normalizeH="0" noProof="0">
                <a:ln>
                  <a:noFill/>
                </a:ln>
                <a:effectLst/>
                <a:uLnTx/>
                <a:uFillTx/>
                <a:latin typeface="Century Gothic" panose="020B0502020202020204" pitchFamily="34" charset="0"/>
                <a:ea typeface="Calibri" panose="020F0502020204030204" pitchFamily="34" charset="0"/>
              </a:rPr>
              <a:t>la</a:t>
            </a:r>
            <a:r>
              <a:rPr kumimoji="0" lang="en-GB" sz="1700" b="0" i="0" u="none" strike="noStrike" kern="1200" cap="none" spc="0" normalizeH="0" noProof="0">
                <a:ln>
                  <a:noFill/>
                </a:ln>
                <a:effectLst/>
                <a:uLnTx/>
                <a:uFillTx/>
                <a:latin typeface="Century Gothic" panose="020B0502020202020204" pitchFamily="34" charset="0"/>
                <a:ea typeface="Calibri" panose="020F0502020204030204" pitchFamily="34" charset="0"/>
              </a:rPr>
              <a:t> (</a:t>
            </a:r>
            <a:r>
              <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rPr>
              <a:t>object pronouns) </a:t>
            </a:r>
            <a:r>
              <a:rPr lang="en-GB" sz="1700" noProof="0">
                <a:latin typeface="Century Gothic" panose="020B0502020202020204" pitchFamily="34" charset="0"/>
                <a:ea typeface="Calibri" panose="020F0502020204030204" pitchFamily="34" charset="0"/>
              </a:rPr>
              <a:t>between the object and verb. There is no translation for this.</a:t>
            </a:r>
            <a:endPar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endParaRPr>
          </a:p>
        </p:txBody>
      </p:sp>
      <p:sp>
        <p:nvSpPr>
          <p:cNvPr id="51" name="Arrow: Curved Down 37">
            <a:extLst>
              <a:ext uri="{FF2B5EF4-FFF2-40B4-BE49-F238E27FC236}">
                <a16:creationId xmlns:a16="http://schemas.microsoft.com/office/drawing/2014/main" id="{57DFCCE6-9162-2441-A028-466835E649B2}"/>
              </a:ext>
            </a:extLst>
          </p:cNvPr>
          <p:cNvSpPr/>
          <p:nvPr/>
        </p:nvSpPr>
        <p:spPr>
          <a:xfrm flipH="1">
            <a:off x="1235187" y="3897495"/>
            <a:ext cx="1338730" cy="255300"/>
          </a:xfrm>
          <a:prstGeom prst="curved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latin typeface="Century Gothic" panose="020B0502020202020204" pitchFamily="34" charset="0"/>
            </a:endParaRPr>
          </a:p>
        </p:txBody>
      </p:sp>
      <p:sp>
        <p:nvSpPr>
          <p:cNvPr id="54" name="Rectangle 53">
            <a:extLst>
              <a:ext uri="{FF2B5EF4-FFF2-40B4-BE49-F238E27FC236}">
                <a16:creationId xmlns:a16="http://schemas.microsoft.com/office/drawing/2014/main" id="{5258CD9C-8AEE-EE4F-9094-6B13B5992DBC}"/>
              </a:ext>
            </a:extLst>
          </p:cNvPr>
          <p:cNvSpPr/>
          <p:nvPr/>
        </p:nvSpPr>
        <p:spPr>
          <a:xfrm>
            <a:off x="220398" y="6146790"/>
            <a:ext cx="10972800" cy="280076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rPr>
              <a:t>La </a:t>
            </a:r>
            <a:r>
              <a:rPr kumimoji="0" lang="en-GB" sz="1700" b="0" i="0" u="none" strike="noStrike" kern="1200" cap="none" spc="0" normalizeH="0" baseline="0" noProof="0" err="1">
                <a:ln>
                  <a:noFill/>
                </a:ln>
                <a:effectLst/>
                <a:uLnTx/>
                <a:uFillTx/>
                <a:latin typeface="Century Gothic" panose="020B0502020202020204" pitchFamily="34" charset="0"/>
                <a:ea typeface="Calibri" panose="020F0502020204030204" pitchFamily="34" charset="0"/>
              </a:rPr>
              <a:t>mujer</a:t>
            </a:r>
            <a:r>
              <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rPr>
              <a:t> </a:t>
            </a:r>
            <a:r>
              <a:rPr kumimoji="0" lang="en-GB" sz="1700" b="0" i="0" u="none" strike="noStrike" kern="1200" cap="none" spc="0" normalizeH="0" baseline="0" noProof="0" err="1">
                <a:ln>
                  <a:noFill/>
                </a:ln>
                <a:effectLst/>
                <a:uLnTx/>
                <a:uFillTx/>
                <a:latin typeface="Century Gothic" panose="020B0502020202020204" pitchFamily="34" charset="0"/>
                <a:ea typeface="Calibri" panose="020F0502020204030204" pitchFamily="34" charset="0"/>
              </a:rPr>
              <a:t>lleva</a:t>
            </a:r>
            <a:r>
              <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rPr>
              <a:t> al </a:t>
            </a:r>
            <a:r>
              <a:rPr kumimoji="0" lang="en-GB" sz="1700" b="1" i="0" u="none" strike="noStrike" kern="1200" cap="none" spc="0" normalizeH="0" baseline="0" noProof="0">
                <a:ln>
                  <a:noFill/>
                </a:ln>
                <a:effectLst/>
                <a:uLnTx/>
                <a:uFillTx/>
                <a:latin typeface="Century Gothic" panose="020B0502020202020204" pitchFamily="34" charset="0"/>
                <a:ea typeface="Calibri" panose="020F0502020204030204" pitchFamily="34" charset="0"/>
              </a:rPr>
              <a:t>hombre</a:t>
            </a:r>
            <a:r>
              <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rPr>
              <a:t>.</a:t>
            </a:r>
            <a:endParaRPr kumimoji="0" lang="en-GB" sz="1700" b="1" i="0" u="none" strike="noStrike" kern="1200" cap="none" spc="0" normalizeH="0" baseline="0" noProof="0">
              <a:ln>
                <a:noFill/>
              </a:ln>
              <a:effectLst/>
              <a:uLnTx/>
              <a:uFillTx/>
              <a:latin typeface="Century Gothic" panose="020B0502020202020204" pitchFamily="34" charset="0"/>
              <a:ea typeface="Calibri" panose="020F0502020204030204" pitchFamily="34" charset="0"/>
            </a:endParaRPr>
          </a:p>
          <a:p>
            <a:pPr>
              <a:spcAft>
                <a:spcPts val="800"/>
              </a:spcAft>
              <a:defRPr/>
            </a:pPr>
            <a:r>
              <a:rPr lang="en-GB" sz="1700">
                <a:latin typeface="Century Gothic" panose="020B0502020202020204" pitchFamily="34" charset="0"/>
                <a:ea typeface="Calibri" panose="020F0502020204030204" pitchFamily="34" charset="0"/>
              </a:rPr>
              <a:t>La </a:t>
            </a:r>
            <a:r>
              <a:rPr lang="en-GB" sz="1700" err="1">
                <a:latin typeface="Century Gothic" panose="020B0502020202020204" pitchFamily="34" charset="0"/>
                <a:ea typeface="Calibri" panose="020F0502020204030204" pitchFamily="34" charset="0"/>
              </a:rPr>
              <a:t>mujer</a:t>
            </a:r>
            <a:r>
              <a:rPr lang="en-GB" sz="1700">
                <a:latin typeface="Century Gothic" panose="020B0502020202020204" pitchFamily="34" charset="0"/>
                <a:ea typeface="Calibri" panose="020F0502020204030204" pitchFamily="34" charset="0"/>
              </a:rPr>
              <a:t> </a:t>
            </a:r>
            <a:r>
              <a:rPr lang="en-GB" sz="1700" err="1">
                <a:latin typeface="Century Gothic" panose="020B0502020202020204" pitchFamily="34" charset="0"/>
                <a:ea typeface="Calibri" panose="020F0502020204030204" pitchFamily="34" charset="0"/>
              </a:rPr>
              <a:t>lleva</a:t>
            </a:r>
            <a:r>
              <a:rPr lang="en-GB" sz="1700">
                <a:latin typeface="Century Gothic" panose="020B0502020202020204" pitchFamily="34" charset="0"/>
                <a:ea typeface="Calibri" panose="020F0502020204030204" pitchFamily="34" charset="0"/>
              </a:rPr>
              <a:t> el </a:t>
            </a:r>
            <a:r>
              <a:rPr lang="en-GB" sz="1700" b="1" err="1">
                <a:latin typeface="Century Gothic" panose="020B0502020202020204" pitchFamily="34" charset="0"/>
                <a:ea typeface="Calibri" panose="020F0502020204030204" pitchFamily="34" charset="0"/>
              </a:rPr>
              <a:t>libro</a:t>
            </a:r>
            <a:r>
              <a:rPr lang="en-GB" sz="1700">
                <a:latin typeface="Century Gothic" panose="020B0502020202020204" pitchFamily="34" charset="0"/>
                <a:ea typeface="Calibri" panose="020F0502020204030204" pitchFamily="34" charset="0"/>
              </a:rPr>
              <a:t>.</a:t>
            </a:r>
            <a:endParaRPr lang="en-GB" sz="1700" b="1">
              <a:latin typeface="Century Gothic" panose="020B0502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700" b="1" i="0" u="none" strike="noStrike" kern="1200" cap="none" spc="0" normalizeH="0" baseline="0" noProof="0">
                <a:ln>
                  <a:noFill/>
                </a:ln>
                <a:effectLst/>
                <a:uLnTx/>
                <a:uFillTx/>
                <a:latin typeface="Century Gothic" panose="020B0502020202020204" pitchFamily="34" charset="0"/>
                <a:ea typeface="Calibri" panose="020F0502020204030204" pitchFamily="34" charset="0"/>
              </a:rPr>
              <a:t>Lo</a:t>
            </a:r>
            <a:r>
              <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rPr>
              <a:t> </a:t>
            </a:r>
            <a:r>
              <a:rPr kumimoji="0" lang="en-GB" sz="1700" b="0" i="0" u="none" strike="noStrike" kern="1200" cap="none" spc="0" normalizeH="0" baseline="0" noProof="0" err="1">
                <a:ln>
                  <a:noFill/>
                </a:ln>
                <a:effectLst/>
                <a:uLnTx/>
                <a:uFillTx/>
                <a:latin typeface="Century Gothic" panose="020B0502020202020204" pitchFamily="34" charset="0"/>
                <a:ea typeface="Calibri" panose="020F0502020204030204" pitchFamily="34" charset="0"/>
              </a:rPr>
              <a:t>lleva</a:t>
            </a:r>
            <a:r>
              <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rPr>
              <a:t> la </a:t>
            </a:r>
            <a:r>
              <a:rPr kumimoji="0" lang="en-GB" sz="1700" b="0" i="0" u="none" strike="noStrike" kern="1200" cap="none" spc="0" normalizeH="0" baseline="0" noProof="0" err="1">
                <a:ln>
                  <a:noFill/>
                </a:ln>
                <a:effectLst/>
                <a:uLnTx/>
                <a:uFillTx/>
                <a:latin typeface="Century Gothic" panose="020B0502020202020204" pitchFamily="34" charset="0"/>
                <a:ea typeface="Calibri" panose="020F0502020204030204" pitchFamily="34" charset="0"/>
              </a:rPr>
              <a:t>mujer</a:t>
            </a:r>
            <a:r>
              <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rPr>
              <a:t>.</a:t>
            </a:r>
            <a:br>
              <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rPr>
            </a:br>
            <a:endPar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rPr>
              <a:t>El hombre </a:t>
            </a:r>
            <a:r>
              <a:rPr kumimoji="0" lang="en-GB" sz="1700" b="0" i="0" u="none" strike="noStrike" kern="1200" cap="none" spc="0" normalizeH="0" baseline="0" noProof="0" err="1">
                <a:ln>
                  <a:noFill/>
                </a:ln>
                <a:effectLst/>
                <a:uLnTx/>
                <a:uFillTx/>
                <a:latin typeface="Century Gothic" panose="020B0502020202020204" pitchFamily="34" charset="0"/>
                <a:ea typeface="Calibri" panose="020F0502020204030204" pitchFamily="34" charset="0"/>
              </a:rPr>
              <a:t>lleva</a:t>
            </a:r>
            <a:r>
              <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rPr>
              <a:t> a </a:t>
            </a:r>
            <a:r>
              <a:rPr kumimoji="0" lang="en-GB" sz="1700" b="1" i="0" u="none" strike="noStrike" kern="1200" cap="none" spc="0" normalizeH="0" baseline="0" noProof="0">
                <a:ln>
                  <a:noFill/>
                </a:ln>
                <a:effectLst/>
                <a:uLnTx/>
                <a:uFillTx/>
                <a:latin typeface="Century Gothic" panose="020B0502020202020204" pitchFamily="34" charset="0"/>
                <a:ea typeface="Calibri" panose="020F0502020204030204" pitchFamily="34" charset="0"/>
              </a:rPr>
              <a:t>la </a:t>
            </a:r>
            <a:r>
              <a:rPr kumimoji="0" lang="en-GB" sz="1700" b="1" i="0" u="none" strike="noStrike" kern="1200" cap="none" spc="0" normalizeH="0" baseline="0" noProof="0" err="1">
                <a:ln>
                  <a:noFill/>
                </a:ln>
                <a:effectLst/>
                <a:uLnTx/>
                <a:uFillTx/>
                <a:latin typeface="Century Gothic" panose="020B0502020202020204" pitchFamily="34" charset="0"/>
                <a:ea typeface="Calibri" panose="020F0502020204030204" pitchFamily="34" charset="0"/>
              </a:rPr>
              <a:t>mujer</a:t>
            </a:r>
            <a:r>
              <a:rPr kumimoji="0" lang="en-GB" sz="1700" b="1" i="0" u="none" strike="noStrike" kern="1200" cap="none" spc="0" normalizeH="0" baseline="0" noProof="0">
                <a:ln>
                  <a:noFill/>
                </a:ln>
                <a:effectLst/>
                <a:uLnTx/>
                <a:uFillTx/>
                <a:latin typeface="Century Gothic" panose="020B0502020202020204" pitchFamily="34" charset="0"/>
                <a:ea typeface="Calibri" panose="020F0502020204030204" pitchFamily="34" charset="0"/>
              </a:rPr>
              <a:t>.</a:t>
            </a:r>
          </a:p>
          <a:p>
            <a:pPr>
              <a:spcAft>
                <a:spcPts val="800"/>
              </a:spcAft>
              <a:defRPr/>
            </a:pPr>
            <a:r>
              <a:rPr lang="en-GB" sz="1700">
                <a:latin typeface="Century Gothic" panose="020B0502020202020204" pitchFamily="34" charset="0"/>
                <a:ea typeface="Calibri" panose="020F0502020204030204" pitchFamily="34" charset="0"/>
              </a:rPr>
              <a:t>El hombre </a:t>
            </a:r>
            <a:r>
              <a:rPr lang="en-GB" sz="1700" err="1">
                <a:latin typeface="Century Gothic" panose="020B0502020202020204" pitchFamily="34" charset="0"/>
                <a:ea typeface="Calibri" panose="020F0502020204030204" pitchFamily="34" charset="0"/>
              </a:rPr>
              <a:t>lleva</a:t>
            </a:r>
            <a:r>
              <a:rPr lang="en-GB" sz="1700">
                <a:latin typeface="Century Gothic" panose="020B0502020202020204" pitchFamily="34" charset="0"/>
                <a:ea typeface="Calibri" panose="020F0502020204030204" pitchFamily="34" charset="0"/>
              </a:rPr>
              <a:t> </a:t>
            </a:r>
            <a:r>
              <a:rPr lang="en-GB" sz="1700" b="1">
                <a:latin typeface="Century Gothic" panose="020B0502020202020204" pitchFamily="34" charset="0"/>
                <a:ea typeface="Calibri" panose="020F0502020204030204" pitchFamily="34" charset="0"/>
              </a:rPr>
              <a:t>la carta.</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700" b="1" i="0" u="none" strike="noStrike" kern="1200" cap="none" spc="0" normalizeH="0" baseline="0" noProof="0">
                <a:ln>
                  <a:noFill/>
                </a:ln>
                <a:effectLst/>
                <a:uLnTx/>
                <a:uFillTx/>
                <a:latin typeface="Century Gothic" panose="020B0502020202020204" pitchFamily="34" charset="0"/>
                <a:ea typeface="Calibri" panose="020F0502020204030204" pitchFamily="34" charset="0"/>
              </a:rPr>
              <a:t>La</a:t>
            </a:r>
            <a:r>
              <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rPr>
              <a:t> </a:t>
            </a:r>
            <a:r>
              <a:rPr kumimoji="0" lang="en-GB" sz="1700" b="0" i="0" u="none" strike="noStrike" kern="1200" cap="none" spc="0" normalizeH="0" baseline="0" noProof="0" err="1">
                <a:ln>
                  <a:noFill/>
                </a:ln>
                <a:effectLst/>
                <a:uLnTx/>
                <a:uFillTx/>
                <a:latin typeface="Century Gothic" panose="020B0502020202020204" pitchFamily="34" charset="0"/>
                <a:ea typeface="Calibri" panose="020F0502020204030204" pitchFamily="34" charset="0"/>
              </a:rPr>
              <a:t>lleva</a:t>
            </a:r>
            <a:r>
              <a:rPr kumimoji="0" lang="en-GB" sz="1700" b="0" i="0" u="none" strike="noStrike" kern="1200" cap="none" spc="0" normalizeH="0" baseline="0" noProof="0">
                <a:ln>
                  <a:noFill/>
                </a:ln>
                <a:effectLst/>
                <a:uLnTx/>
                <a:uFillTx/>
                <a:latin typeface="Century Gothic" panose="020B0502020202020204" pitchFamily="34" charset="0"/>
                <a:ea typeface="Calibri" panose="020F0502020204030204" pitchFamily="34" charset="0"/>
              </a:rPr>
              <a:t> el hombre.</a:t>
            </a:r>
          </a:p>
        </p:txBody>
      </p:sp>
      <p:sp>
        <p:nvSpPr>
          <p:cNvPr id="55" name="TextBox 54">
            <a:extLst>
              <a:ext uri="{FF2B5EF4-FFF2-40B4-BE49-F238E27FC236}">
                <a16:creationId xmlns:a16="http://schemas.microsoft.com/office/drawing/2014/main" id="{5CA59ABC-84AD-BA40-B227-EB9DDC028F07}"/>
              </a:ext>
            </a:extLst>
          </p:cNvPr>
          <p:cNvSpPr txBox="1"/>
          <p:nvPr/>
        </p:nvSpPr>
        <p:spPr>
          <a:xfrm>
            <a:off x="3303834" y="7792275"/>
            <a:ext cx="5048794" cy="4847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700" b="0" u="none" strike="noStrike" kern="0" cap="none" spc="0" normalizeH="0" baseline="0" noProof="0">
                <a:ln>
                  <a:noFill/>
                </a:ln>
                <a:effectLst/>
                <a:uLnTx/>
                <a:uFillTx/>
                <a:latin typeface="Century Gothic" panose="020B0502020202020204" pitchFamily="34" charset="0"/>
                <a:ea typeface="+mn-ea"/>
                <a:cs typeface="Arial"/>
                <a:sym typeface="Wingdings" panose="05000000000000000000" pitchFamily="2" charset="2"/>
              </a:rPr>
              <a:t></a:t>
            </a:r>
            <a:r>
              <a:rPr kumimoji="0" lang="en-GB" sz="1700" b="0" i="1" u="none" strike="noStrike" kern="1200" cap="none" spc="0" normalizeH="0" baseline="0" noProof="0">
                <a:ln>
                  <a:noFill/>
                </a:ln>
                <a:effectLst/>
                <a:uLnTx/>
                <a:uFillTx/>
                <a:latin typeface="Century Gothic" panose="020B0502020202020204" pitchFamily="34" charset="0"/>
                <a:ea typeface="+mn-ea"/>
              </a:rPr>
              <a:t> The man carries </a:t>
            </a:r>
            <a:r>
              <a:rPr kumimoji="0" lang="en-GB" sz="1700" b="1" i="1" u="none" strike="noStrike" kern="1200" cap="none" spc="0" normalizeH="0" baseline="0" noProof="0">
                <a:ln>
                  <a:noFill/>
                </a:ln>
                <a:effectLst/>
                <a:uLnTx/>
                <a:uFillTx/>
                <a:latin typeface="Century Gothic" panose="020B0502020202020204" pitchFamily="34" charset="0"/>
                <a:ea typeface="+mn-ea"/>
              </a:rPr>
              <a:t>the woman</a:t>
            </a:r>
            <a:r>
              <a:rPr kumimoji="0" lang="en-GB" sz="1700" b="0" i="1" u="none" strike="noStrike" kern="1200" cap="none" spc="0" normalizeH="0" baseline="0" noProof="0">
                <a:ln>
                  <a:noFill/>
                </a:ln>
                <a:effectLst/>
                <a:uLnTx/>
                <a:uFillTx/>
                <a:latin typeface="Century Gothic" panose="020B0502020202020204" pitchFamily="34" charset="0"/>
                <a:ea typeface="+mn-ea"/>
              </a:rPr>
              <a:t>.</a:t>
            </a:r>
          </a:p>
        </p:txBody>
      </p:sp>
      <p:sp>
        <p:nvSpPr>
          <p:cNvPr id="56" name="TextBox 55">
            <a:extLst>
              <a:ext uri="{FF2B5EF4-FFF2-40B4-BE49-F238E27FC236}">
                <a16:creationId xmlns:a16="http://schemas.microsoft.com/office/drawing/2014/main" id="{8A1D07DB-042F-E54D-AF99-825DC2BB32CB}"/>
              </a:ext>
            </a:extLst>
          </p:cNvPr>
          <p:cNvSpPr txBox="1"/>
          <p:nvPr/>
        </p:nvSpPr>
        <p:spPr>
          <a:xfrm>
            <a:off x="3136452" y="6066538"/>
            <a:ext cx="5048794" cy="4847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700" b="0" u="none" strike="noStrike" kern="0" cap="none" spc="0" normalizeH="0" baseline="0" noProof="0">
                <a:ln>
                  <a:noFill/>
                </a:ln>
                <a:effectLst/>
                <a:uLnTx/>
                <a:uFillTx/>
                <a:latin typeface="Century Gothic" panose="020B0502020202020204" pitchFamily="34" charset="0"/>
                <a:ea typeface="+mn-ea"/>
                <a:cs typeface="Arial"/>
                <a:sym typeface="Wingdings" panose="05000000000000000000" pitchFamily="2" charset="2"/>
              </a:rPr>
              <a:t></a:t>
            </a:r>
            <a:r>
              <a:rPr kumimoji="0" lang="en-GB" sz="1700" b="0" i="1" u="none" strike="noStrike" kern="1200" cap="none" spc="0" normalizeH="0" baseline="0" noProof="0">
                <a:ln>
                  <a:noFill/>
                </a:ln>
                <a:effectLst/>
                <a:uLnTx/>
                <a:uFillTx/>
                <a:latin typeface="Century Gothic" panose="020B0502020202020204" pitchFamily="34" charset="0"/>
                <a:ea typeface="+mn-ea"/>
              </a:rPr>
              <a:t> The woman carries </a:t>
            </a:r>
            <a:r>
              <a:rPr kumimoji="0" lang="en-GB" sz="1700" b="1" i="1" u="none" strike="noStrike" kern="1200" cap="none" spc="0" normalizeH="0" baseline="0" noProof="0">
                <a:ln>
                  <a:noFill/>
                </a:ln>
                <a:effectLst/>
                <a:uLnTx/>
                <a:uFillTx/>
                <a:latin typeface="Century Gothic" panose="020B0502020202020204" pitchFamily="34" charset="0"/>
                <a:ea typeface="+mn-ea"/>
              </a:rPr>
              <a:t>the man</a:t>
            </a:r>
            <a:r>
              <a:rPr kumimoji="0" lang="en-GB" sz="1700" b="0" i="1" u="none" strike="noStrike" kern="1200" cap="none" spc="0" normalizeH="0" baseline="0" noProof="0">
                <a:ln>
                  <a:noFill/>
                </a:ln>
                <a:effectLst/>
                <a:uLnTx/>
                <a:uFillTx/>
                <a:latin typeface="Century Gothic" panose="020B0502020202020204" pitchFamily="34" charset="0"/>
                <a:ea typeface="+mn-ea"/>
              </a:rPr>
              <a:t>.</a:t>
            </a:r>
            <a:endParaRPr kumimoji="0" lang="en-GB" sz="1700" b="1" i="1" u="none" strike="noStrike" kern="1200" cap="none" spc="0" normalizeH="0" baseline="0" noProof="0">
              <a:ln>
                <a:noFill/>
              </a:ln>
              <a:effectLst/>
              <a:uLnTx/>
              <a:uFillTx/>
              <a:latin typeface="Century Gothic" panose="020B0502020202020204" pitchFamily="34" charset="0"/>
              <a:ea typeface="+mn-ea"/>
            </a:endParaRPr>
          </a:p>
        </p:txBody>
      </p:sp>
      <p:sp>
        <p:nvSpPr>
          <p:cNvPr id="57" name="TextBox 56">
            <a:extLst>
              <a:ext uri="{FF2B5EF4-FFF2-40B4-BE49-F238E27FC236}">
                <a16:creationId xmlns:a16="http://schemas.microsoft.com/office/drawing/2014/main" id="{355A0742-117C-6E43-B467-32E9D3D2EDC1}"/>
              </a:ext>
            </a:extLst>
          </p:cNvPr>
          <p:cNvSpPr txBox="1"/>
          <p:nvPr/>
        </p:nvSpPr>
        <p:spPr>
          <a:xfrm>
            <a:off x="3148242" y="6423120"/>
            <a:ext cx="5048794" cy="4847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700" b="0" u="none" strike="noStrike" kern="0" cap="none" spc="0" normalizeH="0" baseline="0" noProof="0">
                <a:ln>
                  <a:noFill/>
                </a:ln>
                <a:effectLst/>
                <a:uLnTx/>
                <a:uFillTx/>
                <a:latin typeface="Century Gothic" panose="020B0502020202020204" pitchFamily="34" charset="0"/>
                <a:ea typeface="+mn-ea"/>
                <a:cs typeface="Arial"/>
                <a:sym typeface="Wingdings" panose="05000000000000000000" pitchFamily="2" charset="2"/>
              </a:rPr>
              <a:t></a:t>
            </a:r>
            <a:r>
              <a:rPr kumimoji="0" lang="en-GB" sz="1700" b="0" i="1" u="none" strike="noStrike" kern="1200" cap="none" spc="0" normalizeH="0" baseline="0" noProof="0">
                <a:ln>
                  <a:noFill/>
                </a:ln>
                <a:effectLst/>
                <a:uLnTx/>
                <a:uFillTx/>
                <a:latin typeface="Century Gothic" panose="020B0502020202020204" pitchFamily="34" charset="0"/>
                <a:ea typeface="+mn-ea"/>
              </a:rPr>
              <a:t> The woman carries </a:t>
            </a:r>
            <a:r>
              <a:rPr kumimoji="0" lang="en-GB" sz="1700" b="1" i="1" u="none" strike="noStrike" kern="1200" cap="none" spc="0" normalizeH="0" baseline="0" noProof="0">
                <a:ln>
                  <a:noFill/>
                </a:ln>
                <a:effectLst/>
                <a:uLnTx/>
                <a:uFillTx/>
                <a:latin typeface="Century Gothic" panose="020B0502020202020204" pitchFamily="34" charset="0"/>
                <a:ea typeface="+mn-ea"/>
              </a:rPr>
              <a:t>the book</a:t>
            </a:r>
            <a:r>
              <a:rPr kumimoji="0" lang="en-GB" sz="1700" b="0" i="1" u="none" strike="noStrike" kern="1200" cap="none" spc="0" normalizeH="0" baseline="0" noProof="0">
                <a:ln>
                  <a:noFill/>
                </a:ln>
                <a:effectLst/>
                <a:uLnTx/>
                <a:uFillTx/>
                <a:latin typeface="Century Gothic" panose="020B0502020202020204" pitchFamily="34" charset="0"/>
                <a:ea typeface="+mn-ea"/>
              </a:rPr>
              <a:t>.</a:t>
            </a:r>
            <a:endParaRPr kumimoji="0" lang="en-GB" sz="1700" b="1" i="1" u="none" strike="noStrike" kern="1200" cap="none" spc="0" normalizeH="0" baseline="0" noProof="0">
              <a:ln>
                <a:noFill/>
              </a:ln>
              <a:effectLst/>
              <a:uLnTx/>
              <a:uFillTx/>
              <a:latin typeface="Century Gothic" panose="020B0502020202020204" pitchFamily="34" charset="0"/>
              <a:ea typeface="+mn-ea"/>
            </a:endParaRPr>
          </a:p>
        </p:txBody>
      </p:sp>
      <p:sp>
        <p:nvSpPr>
          <p:cNvPr id="59" name="TextBox 58">
            <a:extLst>
              <a:ext uri="{FF2B5EF4-FFF2-40B4-BE49-F238E27FC236}">
                <a16:creationId xmlns:a16="http://schemas.microsoft.com/office/drawing/2014/main" id="{84BE4E33-FF66-0C48-BDDD-3904F520CB11}"/>
              </a:ext>
            </a:extLst>
          </p:cNvPr>
          <p:cNvSpPr txBox="1"/>
          <p:nvPr/>
        </p:nvSpPr>
        <p:spPr>
          <a:xfrm>
            <a:off x="3136452" y="6767377"/>
            <a:ext cx="5048794" cy="4847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700" b="0" u="none" strike="noStrike" kern="0" cap="none" spc="0" normalizeH="0" baseline="0" noProof="0">
                <a:ln>
                  <a:noFill/>
                </a:ln>
                <a:effectLst/>
                <a:uLnTx/>
                <a:uFillTx/>
                <a:latin typeface="Century Gothic" panose="020B0502020202020204" pitchFamily="34" charset="0"/>
                <a:ea typeface="+mn-ea"/>
                <a:cs typeface="Arial"/>
                <a:sym typeface="Wingdings" panose="05000000000000000000" pitchFamily="2" charset="2"/>
              </a:rPr>
              <a:t></a:t>
            </a:r>
            <a:r>
              <a:rPr kumimoji="0" lang="en-GB" sz="1700" b="0" i="1" u="none" strike="noStrike" kern="1200" cap="none" spc="0" normalizeH="0" baseline="0" noProof="0">
                <a:ln>
                  <a:noFill/>
                </a:ln>
                <a:effectLst/>
                <a:uLnTx/>
                <a:uFillTx/>
                <a:latin typeface="Century Gothic" panose="020B0502020202020204" pitchFamily="34" charset="0"/>
                <a:ea typeface="+mn-ea"/>
              </a:rPr>
              <a:t> The woman carries </a:t>
            </a:r>
            <a:r>
              <a:rPr kumimoji="0" lang="en-GB" sz="1700" b="1" i="1" u="none" strike="noStrike" kern="1200" cap="none" spc="0" normalizeH="0" baseline="0" noProof="0">
                <a:ln>
                  <a:noFill/>
                </a:ln>
                <a:effectLst/>
                <a:uLnTx/>
                <a:uFillTx/>
                <a:latin typeface="Century Gothic" panose="020B0502020202020204" pitchFamily="34" charset="0"/>
                <a:ea typeface="+mn-ea"/>
              </a:rPr>
              <a:t>it/him</a:t>
            </a:r>
            <a:r>
              <a:rPr kumimoji="0" lang="en-GB" sz="1700" b="0" i="1" u="none" strike="noStrike" kern="1200" cap="none" spc="0" normalizeH="0" baseline="0" noProof="0">
                <a:ln>
                  <a:noFill/>
                </a:ln>
                <a:effectLst/>
                <a:uLnTx/>
                <a:uFillTx/>
                <a:latin typeface="Century Gothic" panose="020B0502020202020204" pitchFamily="34" charset="0"/>
                <a:ea typeface="+mn-ea"/>
              </a:rPr>
              <a:t>.</a:t>
            </a:r>
            <a:endParaRPr kumimoji="0" lang="en-GB" sz="1700" b="1" i="1" u="none" strike="noStrike" kern="1200" cap="none" spc="0" normalizeH="0" baseline="0" noProof="0">
              <a:ln>
                <a:noFill/>
              </a:ln>
              <a:effectLst/>
              <a:uLnTx/>
              <a:uFillTx/>
              <a:latin typeface="Century Gothic" panose="020B0502020202020204" pitchFamily="34" charset="0"/>
              <a:ea typeface="+mn-ea"/>
            </a:endParaRPr>
          </a:p>
        </p:txBody>
      </p:sp>
      <p:sp>
        <p:nvSpPr>
          <p:cNvPr id="61" name="TextBox 60">
            <a:extLst>
              <a:ext uri="{FF2B5EF4-FFF2-40B4-BE49-F238E27FC236}">
                <a16:creationId xmlns:a16="http://schemas.microsoft.com/office/drawing/2014/main" id="{EFCB7460-CD3A-1141-AA55-39FB1404BF94}"/>
              </a:ext>
            </a:extLst>
          </p:cNvPr>
          <p:cNvSpPr txBox="1"/>
          <p:nvPr/>
        </p:nvSpPr>
        <p:spPr>
          <a:xfrm>
            <a:off x="3294687" y="8146390"/>
            <a:ext cx="5048794" cy="4847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700" b="0" u="none" strike="noStrike" kern="0" cap="none" spc="0" normalizeH="0" baseline="0" noProof="0">
                <a:ln>
                  <a:noFill/>
                </a:ln>
                <a:effectLst/>
                <a:uLnTx/>
                <a:uFillTx/>
                <a:latin typeface="Century Gothic" panose="020B0502020202020204" pitchFamily="34" charset="0"/>
                <a:ea typeface="+mn-ea"/>
                <a:cs typeface="Arial"/>
                <a:sym typeface="Wingdings" panose="05000000000000000000" pitchFamily="2" charset="2"/>
              </a:rPr>
              <a:t></a:t>
            </a:r>
            <a:r>
              <a:rPr kumimoji="0" lang="en-GB" sz="1700" b="0" u="none" strike="noStrike" kern="1200" cap="none" spc="0" normalizeH="0" baseline="0" noProof="0">
                <a:ln>
                  <a:noFill/>
                </a:ln>
                <a:effectLst/>
                <a:uLnTx/>
                <a:uFillTx/>
                <a:latin typeface="Century Gothic" panose="020B0502020202020204" pitchFamily="34" charset="0"/>
                <a:ea typeface="+mn-ea"/>
              </a:rPr>
              <a:t> </a:t>
            </a:r>
            <a:r>
              <a:rPr kumimoji="0" lang="en-GB" sz="1700" b="0" i="1" u="none" strike="noStrike" kern="1200" cap="none" spc="0" normalizeH="0" baseline="0" noProof="0">
                <a:ln>
                  <a:noFill/>
                </a:ln>
                <a:effectLst/>
                <a:uLnTx/>
                <a:uFillTx/>
                <a:latin typeface="Century Gothic" panose="020B0502020202020204" pitchFamily="34" charset="0"/>
                <a:ea typeface="+mn-ea"/>
              </a:rPr>
              <a:t>The man carries </a:t>
            </a:r>
            <a:r>
              <a:rPr kumimoji="0" lang="en-GB" sz="1700" b="1" i="1" u="none" strike="noStrike" kern="1200" cap="none" spc="0" normalizeH="0" baseline="0" noProof="0">
                <a:ln>
                  <a:noFill/>
                </a:ln>
                <a:effectLst/>
                <a:uLnTx/>
                <a:uFillTx/>
                <a:latin typeface="Century Gothic" panose="020B0502020202020204" pitchFamily="34" charset="0"/>
                <a:ea typeface="+mn-ea"/>
              </a:rPr>
              <a:t>the letter</a:t>
            </a:r>
            <a:r>
              <a:rPr kumimoji="0" lang="en-GB" sz="1700" b="0" i="1" u="none" strike="noStrike" kern="1200" cap="none" spc="0" normalizeH="0" baseline="0" noProof="0">
                <a:ln>
                  <a:noFill/>
                </a:ln>
                <a:effectLst/>
                <a:uLnTx/>
                <a:uFillTx/>
                <a:latin typeface="Century Gothic" panose="020B0502020202020204" pitchFamily="34" charset="0"/>
                <a:ea typeface="+mn-ea"/>
              </a:rPr>
              <a:t>.</a:t>
            </a:r>
          </a:p>
        </p:txBody>
      </p:sp>
      <p:sp>
        <p:nvSpPr>
          <p:cNvPr id="62" name="TextBox 61">
            <a:extLst>
              <a:ext uri="{FF2B5EF4-FFF2-40B4-BE49-F238E27FC236}">
                <a16:creationId xmlns:a16="http://schemas.microsoft.com/office/drawing/2014/main" id="{22504671-D941-8E41-B03B-6F4E8B3C7134}"/>
              </a:ext>
            </a:extLst>
          </p:cNvPr>
          <p:cNvSpPr txBox="1"/>
          <p:nvPr/>
        </p:nvSpPr>
        <p:spPr>
          <a:xfrm>
            <a:off x="3303834" y="8491155"/>
            <a:ext cx="5048794" cy="4847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700" b="0" u="none" strike="noStrike" kern="0" cap="none" spc="0" normalizeH="0" baseline="0" noProof="0">
                <a:ln>
                  <a:noFill/>
                </a:ln>
                <a:effectLst/>
                <a:uLnTx/>
                <a:uFillTx/>
                <a:latin typeface="Century Gothic" panose="020B0502020202020204" pitchFamily="34" charset="0"/>
                <a:ea typeface="+mn-ea"/>
                <a:cs typeface="Arial"/>
                <a:sym typeface="Wingdings" panose="05000000000000000000" pitchFamily="2" charset="2"/>
              </a:rPr>
              <a:t></a:t>
            </a:r>
            <a:r>
              <a:rPr kumimoji="0" lang="en-GB" sz="1700" b="0" i="1" u="none" strike="noStrike" kern="1200" cap="none" spc="0" normalizeH="0" baseline="0" noProof="0">
                <a:ln>
                  <a:noFill/>
                </a:ln>
                <a:effectLst/>
                <a:uLnTx/>
                <a:uFillTx/>
                <a:latin typeface="Century Gothic" panose="020B0502020202020204" pitchFamily="34" charset="0"/>
                <a:ea typeface="+mn-ea"/>
              </a:rPr>
              <a:t> The man carries </a:t>
            </a:r>
            <a:r>
              <a:rPr kumimoji="0" lang="en-GB" sz="1700" b="1" i="1" u="none" strike="noStrike" kern="1200" cap="none" spc="0" normalizeH="0" baseline="0" noProof="0">
                <a:ln>
                  <a:noFill/>
                </a:ln>
                <a:effectLst/>
                <a:uLnTx/>
                <a:uFillTx/>
                <a:latin typeface="Century Gothic" panose="020B0502020202020204" pitchFamily="34" charset="0"/>
                <a:ea typeface="+mn-ea"/>
              </a:rPr>
              <a:t>it/her</a:t>
            </a:r>
            <a:r>
              <a:rPr kumimoji="0" lang="en-GB" sz="1700" b="0" i="1" u="none" strike="noStrike" kern="1200" cap="none" spc="0" normalizeH="0" baseline="0" noProof="0">
                <a:ln>
                  <a:noFill/>
                </a:ln>
                <a:effectLst/>
                <a:uLnTx/>
                <a:uFillTx/>
                <a:latin typeface="Century Gothic" panose="020B0502020202020204" pitchFamily="34" charset="0"/>
                <a:ea typeface="+mn-ea"/>
              </a:rPr>
              <a:t>.</a:t>
            </a:r>
          </a:p>
        </p:txBody>
      </p:sp>
      <p:sp>
        <p:nvSpPr>
          <p:cNvPr id="65" name="Rectangle 21">
            <a:extLst>
              <a:ext uri="{FF2B5EF4-FFF2-40B4-BE49-F238E27FC236}">
                <a16:creationId xmlns:a16="http://schemas.microsoft.com/office/drawing/2014/main" id="{93B72D5E-6CD4-DC4E-A4B9-10A91901E753}"/>
              </a:ext>
            </a:extLst>
          </p:cNvPr>
          <p:cNvSpPr/>
          <p:nvPr/>
        </p:nvSpPr>
        <p:spPr>
          <a:xfrm>
            <a:off x="258227" y="2210152"/>
            <a:ext cx="282991" cy="41501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latin typeface="Century Gothic" panose="020B0502020202020204" pitchFamily="34" charset="0"/>
              </a:rPr>
              <a:t>1</a:t>
            </a:r>
          </a:p>
        </p:txBody>
      </p:sp>
      <p:sp>
        <p:nvSpPr>
          <p:cNvPr id="66" name="Rectangle 21">
            <a:extLst>
              <a:ext uri="{FF2B5EF4-FFF2-40B4-BE49-F238E27FC236}">
                <a16:creationId xmlns:a16="http://schemas.microsoft.com/office/drawing/2014/main" id="{82F2673D-E8BA-0C41-B5E9-7046B0FF691E}"/>
              </a:ext>
            </a:extLst>
          </p:cNvPr>
          <p:cNvSpPr/>
          <p:nvPr/>
        </p:nvSpPr>
        <p:spPr>
          <a:xfrm>
            <a:off x="265907" y="3449355"/>
            <a:ext cx="275311" cy="36933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latin typeface="Century Gothic" panose="020B0502020202020204" pitchFamily="34" charset="0"/>
              </a:rPr>
              <a:t>2</a:t>
            </a:r>
          </a:p>
        </p:txBody>
      </p:sp>
      <p:sp>
        <p:nvSpPr>
          <p:cNvPr id="67" name="TextBox 67">
            <a:extLst>
              <a:ext uri="{FF2B5EF4-FFF2-40B4-BE49-F238E27FC236}">
                <a16:creationId xmlns:a16="http://schemas.microsoft.com/office/drawing/2014/main" id="{DC369BC4-BB13-CE44-8EC3-A0273CC15CBC}"/>
              </a:ext>
            </a:extLst>
          </p:cNvPr>
          <p:cNvSpPr txBox="1"/>
          <p:nvPr/>
        </p:nvSpPr>
        <p:spPr>
          <a:xfrm>
            <a:off x="282741" y="5733149"/>
            <a:ext cx="6223299" cy="353943"/>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700">
                <a:latin typeface="Century Gothic" panose="020B0502020202020204" pitchFamily="34" charset="0"/>
                <a:ea typeface="Calibri" panose="020F0502020204030204" pitchFamily="34" charset="0"/>
              </a:rPr>
              <a:t>Use </a:t>
            </a:r>
            <a:r>
              <a:rPr lang="en-GB" sz="1700" b="1">
                <a:latin typeface="Century Gothic" panose="020B0502020202020204" pitchFamily="34" charset="0"/>
                <a:ea typeface="Calibri" panose="020F0502020204030204" pitchFamily="34" charset="0"/>
              </a:rPr>
              <a:t>‘lo’ </a:t>
            </a:r>
            <a:r>
              <a:rPr lang="en-GB" sz="1700">
                <a:latin typeface="Century Gothic" panose="020B0502020202020204" pitchFamily="34" charset="0"/>
                <a:ea typeface="Calibri" panose="020F0502020204030204" pitchFamily="34" charset="0"/>
              </a:rPr>
              <a:t>to mean </a:t>
            </a:r>
            <a:r>
              <a:rPr lang="en-GB" sz="1700" b="1">
                <a:latin typeface="Century Gothic" panose="020B0502020202020204" pitchFamily="34" charset="0"/>
                <a:ea typeface="Calibri" panose="020F0502020204030204" pitchFamily="34" charset="0"/>
              </a:rPr>
              <a:t>‘him’ </a:t>
            </a:r>
            <a:r>
              <a:rPr lang="en-GB" sz="1700">
                <a:latin typeface="Century Gothic" panose="020B0502020202020204" pitchFamily="34" charset="0"/>
                <a:ea typeface="Calibri" panose="020F0502020204030204" pitchFamily="34" charset="0"/>
              </a:rPr>
              <a:t>or</a:t>
            </a:r>
            <a:r>
              <a:rPr lang="en-GB" sz="1700" b="1">
                <a:latin typeface="Century Gothic" panose="020B0502020202020204" pitchFamily="34" charset="0"/>
                <a:ea typeface="Calibri" panose="020F0502020204030204" pitchFamily="34" charset="0"/>
              </a:rPr>
              <a:t> ‘it’ </a:t>
            </a:r>
            <a:r>
              <a:rPr lang="en-GB" sz="1700">
                <a:latin typeface="Century Gothic" panose="020B0502020202020204" pitchFamily="34" charset="0"/>
                <a:ea typeface="Calibri" panose="020F0502020204030204" pitchFamily="34" charset="0"/>
              </a:rPr>
              <a:t>(for a masculine object):</a:t>
            </a:r>
          </a:p>
        </p:txBody>
      </p:sp>
      <p:sp>
        <p:nvSpPr>
          <p:cNvPr id="68" name="TextBox 67">
            <a:extLst>
              <a:ext uri="{FF2B5EF4-FFF2-40B4-BE49-F238E27FC236}">
                <a16:creationId xmlns:a16="http://schemas.microsoft.com/office/drawing/2014/main" id="{1D3C325D-019A-D74C-8438-9CF6CED68BC4}"/>
              </a:ext>
            </a:extLst>
          </p:cNvPr>
          <p:cNvSpPr txBox="1"/>
          <p:nvPr/>
        </p:nvSpPr>
        <p:spPr>
          <a:xfrm>
            <a:off x="282741" y="7374954"/>
            <a:ext cx="6223299" cy="353943"/>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700">
                <a:latin typeface="Century Gothic" panose="020B0502020202020204" pitchFamily="34" charset="0"/>
                <a:ea typeface="Calibri" panose="020F0502020204030204" pitchFamily="34" charset="0"/>
              </a:rPr>
              <a:t>Use </a:t>
            </a:r>
            <a:r>
              <a:rPr lang="en-GB" sz="1700" b="1">
                <a:latin typeface="Century Gothic" panose="020B0502020202020204" pitchFamily="34" charset="0"/>
                <a:ea typeface="Calibri" panose="020F0502020204030204" pitchFamily="34" charset="0"/>
              </a:rPr>
              <a:t>‘la’</a:t>
            </a:r>
            <a:r>
              <a:rPr lang="en-GB" sz="1700">
                <a:latin typeface="Century Gothic" panose="020B0502020202020204" pitchFamily="34" charset="0"/>
                <a:ea typeface="Calibri" panose="020F0502020204030204" pitchFamily="34" charset="0"/>
              </a:rPr>
              <a:t> to mean </a:t>
            </a:r>
            <a:r>
              <a:rPr lang="en-GB" sz="1700" b="1">
                <a:latin typeface="Century Gothic" panose="020B0502020202020204" pitchFamily="34" charset="0"/>
                <a:ea typeface="Calibri" panose="020F0502020204030204" pitchFamily="34" charset="0"/>
              </a:rPr>
              <a:t>‘her’ </a:t>
            </a:r>
            <a:r>
              <a:rPr lang="en-GB" sz="1700">
                <a:latin typeface="Century Gothic" panose="020B0502020202020204" pitchFamily="34" charset="0"/>
                <a:ea typeface="Calibri" panose="020F0502020204030204" pitchFamily="34" charset="0"/>
              </a:rPr>
              <a:t>or</a:t>
            </a:r>
            <a:r>
              <a:rPr lang="en-GB" sz="1700" b="1">
                <a:latin typeface="Century Gothic" panose="020B0502020202020204" pitchFamily="34" charset="0"/>
                <a:ea typeface="Calibri" panose="020F0502020204030204" pitchFamily="34" charset="0"/>
              </a:rPr>
              <a:t> ‘it’ </a:t>
            </a:r>
            <a:r>
              <a:rPr lang="en-GB" sz="1700">
                <a:latin typeface="Century Gothic" panose="020B0502020202020204" pitchFamily="34" charset="0"/>
                <a:ea typeface="Calibri" panose="020F0502020204030204" pitchFamily="34" charset="0"/>
              </a:rPr>
              <a:t>(for a masculine object):</a:t>
            </a:r>
          </a:p>
        </p:txBody>
      </p:sp>
      <p:pic>
        <p:nvPicPr>
          <p:cNvPr id="16" name="Picture 15">
            <a:extLst>
              <a:ext uri="{FF2B5EF4-FFF2-40B4-BE49-F238E27FC236}">
                <a16:creationId xmlns:a16="http://schemas.microsoft.com/office/drawing/2014/main" id="{1F28A37C-5946-CA42-8C8D-144A15A5FC74}"/>
              </a:ext>
            </a:extLst>
          </p:cNvPr>
          <p:cNvPicPr>
            <a:picLocks noChangeAspect="1"/>
          </p:cNvPicPr>
          <p:nvPr/>
        </p:nvPicPr>
        <p:blipFill>
          <a:blip r:embed="rId3"/>
          <a:stretch>
            <a:fillRect/>
          </a:stretch>
        </p:blipFill>
        <p:spPr>
          <a:xfrm>
            <a:off x="5588684" y="1952936"/>
            <a:ext cx="1189537" cy="1440273"/>
          </a:xfrm>
          <a:prstGeom prst="rect">
            <a:avLst/>
          </a:prstGeom>
        </p:spPr>
      </p:pic>
      <p:sp>
        <p:nvSpPr>
          <p:cNvPr id="70" name="Rounded Rectangular Callout 83">
            <a:extLst>
              <a:ext uri="{FF2B5EF4-FFF2-40B4-BE49-F238E27FC236}">
                <a16:creationId xmlns:a16="http://schemas.microsoft.com/office/drawing/2014/main" id="{EE32A87C-0C77-1448-B4D9-9509B734DC69}"/>
              </a:ext>
            </a:extLst>
          </p:cNvPr>
          <p:cNvSpPr/>
          <p:nvPr/>
        </p:nvSpPr>
        <p:spPr>
          <a:xfrm>
            <a:off x="5548179" y="3325658"/>
            <a:ext cx="1253578" cy="1275801"/>
          </a:xfrm>
          <a:prstGeom prst="wedgeRoundRectCallout">
            <a:avLst>
              <a:gd name="adj1" fmla="val -84465"/>
              <a:gd name="adj2" fmla="val 47134"/>
              <a:gd name="adj3" fmla="val 16667"/>
            </a:avLst>
          </a:prstGeom>
          <a:solidFill>
            <a:srgbClr val="FCF2CA"/>
          </a:solidFill>
          <a:ln w="28575" cap="flat" cmpd="sng" algn="ctr">
            <a:solidFill>
              <a:srgbClr val="EE6000"/>
            </a:solidFill>
            <a:prstDash val="solid"/>
            <a:miter lim="800000"/>
          </a:ln>
          <a:effectLst/>
        </p:spPr>
        <p:txBody>
          <a:bodyPr rtlCol="0" anchor="ctr"/>
          <a:lstStyle/>
          <a:p>
            <a:pPr algn="ctr"/>
            <a:r>
              <a:rPr lang="en-GB" sz="1400">
                <a:latin typeface="Century Gothic" panose="020B0502020202020204" pitchFamily="34" charset="0"/>
              </a:rPr>
              <a:t>¡</a:t>
            </a:r>
            <a:r>
              <a:rPr lang="en-GB" sz="1400" err="1">
                <a:latin typeface="Century Gothic" panose="020B0502020202020204" pitchFamily="34" charset="0"/>
              </a:rPr>
              <a:t>Ojo</a:t>
            </a:r>
            <a:r>
              <a:rPr lang="en-GB" sz="1400">
                <a:latin typeface="Century Gothic" panose="020B0502020202020204" pitchFamily="34" charset="0"/>
              </a:rPr>
              <a:t>! </a:t>
            </a:r>
            <a:r>
              <a:rPr lang="en-GB" sz="1400" b="1">
                <a:latin typeface="Century Gothic" panose="020B0502020202020204" pitchFamily="34" charset="0"/>
              </a:rPr>
              <a:t>el </a:t>
            </a:r>
            <a:r>
              <a:rPr lang="en-GB" sz="1400">
                <a:latin typeface="Century Gothic" panose="020B0502020202020204" pitchFamily="34" charset="0"/>
              </a:rPr>
              <a:t>and</a:t>
            </a:r>
            <a:r>
              <a:rPr lang="en-GB" sz="1400" b="1">
                <a:latin typeface="Century Gothic" panose="020B0502020202020204" pitchFamily="34" charset="0"/>
              </a:rPr>
              <a:t> la </a:t>
            </a:r>
            <a:r>
              <a:rPr lang="en-GB" sz="1400">
                <a:latin typeface="Century Gothic" panose="020B0502020202020204" pitchFamily="34" charset="0"/>
              </a:rPr>
              <a:t>(‘the’) are different words!</a:t>
            </a:r>
          </a:p>
        </p:txBody>
      </p:sp>
      <p:sp>
        <p:nvSpPr>
          <p:cNvPr id="49" name="Rectangle 48">
            <a:extLst>
              <a:ext uri="{FF2B5EF4-FFF2-40B4-BE49-F238E27FC236}">
                <a16:creationId xmlns:a16="http://schemas.microsoft.com/office/drawing/2014/main" id="{EE6AEF15-EF9B-1749-847D-E75E9E3C6DDE}"/>
              </a:ext>
            </a:extLst>
          </p:cNvPr>
          <p:cNvSpPr/>
          <p:nvPr/>
        </p:nvSpPr>
        <p:spPr>
          <a:xfrm>
            <a:off x="212394" y="5325884"/>
            <a:ext cx="6597040"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700" b="1" i="0" u="none" strike="noStrike" kern="1200" cap="none" spc="0" normalizeH="0" baseline="0" noProof="0">
                <a:ln>
                  <a:noFill/>
                </a:ln>
                <a:effectLst/>
                <a:uLnTx/>
                <a:uFillTx/>
                <a:latin typeface="Century Gothic" panose="020B0502020202020204" pitchFamily="34" charset="0"/>
                <a:ea typeface="Calibri" panose="020F0502020204030204" pitchFamily="34" charset="0"/>
              </a:rPr>
              <a:t>Using the pronoun to avoid repeating a noun</a:t>
            </a:r>
          </a:p>
        </p:txBody>
      </p:sp>
      <p:sp>
        <p:nvSpPr>
          <p:cNvPr id="50" name="Rectangle 49">
            <a:extLst>
              <a:ext uri="{FF2B5EF4-FFF2-40B4-BE49-F238E27FC236}">
                <a16:creationId xmlns:a16="http://schemas.microsoft.com/office/drawing/2014/main" id="{EE6AEF15-EF9B-1749-847D-E75E9E3C6DDE}"/>
              </a:ext>
            </a:extLst>
          </p:cNvPr>
          <p:cNvSpPr/>
          <p:nvPr/>
        </p:nvSpPr>
        <p:spPr>
          <a:xfrm>
            <a:off x="181181" y="630190"/>
            <a:ext cx="6597040" cy="3539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700" b="1" i="0" u="none" strike="noStrike" kern="1200" cap="none" spc="0" normalizeH="0" noProof="0">
                <a:ln>
                  <a:noFill/>
                </a:ln>
                <a:effectLst/>
                <a:uLnTx/>
                <a:uFillTx/>
                <a:latin typeface="Century Gothic" panose="020B0502020202020204" pitchFamily="34" charset="0"/>
                <a:ea typeface="Calibri" panose="020F0502020204030204" pitchFamily="34" charset="0"/>
              </a:rPr>
              <a:t>Object-first sentences</a:t>
            </a:r>
            <a:endParaRPr kumimoji="0" lang="en-GB" sz="1700" b="1" i="0" u="none" strike="noStrike" kern="1200" cap="none" spc="0" normalizeH="0" baseline="0" noProof="0">
              <a:ln>
                <a:noFill/>
              </a:ln>
              <a:effectLst/>
              <a:uLnTx/>
              <a:uFillTx/>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2976408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7069" y="8826500"/>
            <a:ext cx="1600200" cy="635000"/>
          </a:xfrm>
        </p:spPr>
        <p:txBody>
          <a:bodyPr/>
          <a:lstStyle/>
          <a:p>
            <a:r>
              <a:rPr lang="en-GB" altLang="en-US" b="1">
                <a:latin typeface="Century Gothic" panose="020B0502020202020204" pitchFamily="34" charset="0"/>
              </a:rPr>
              <a:t>36</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3616660"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24" name="Rectangle 35">
            <a:extLst>
              <a:ext uri="{FF2B5EF4-FFF2-40B4-BE49-F238E27FC236}">
                <a16:creationId xmlns:a16="http://schemas.microsoft.com/office/drawing/2014/main" id="{795FF0CF-1798-4B4B-B2CF-564455539834}"/>
              </a:ext>
            </a:extLst>
          </p:cNvPr>
          <p:cNvSpPr/>
          <p:nvPr/>
        </p:nvSpPr>
        <p:spPr>
          <a:xfrm>
            <a:off x="5038849" y="165358"/>
            <a:ext cx="1656184" cy="43691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rgbClr val="000000"/>
                </a:solidFill>
                <a:latin typeface="Century Gothic" panose="020B0502020202020204" pitchFamily="34" charset="0"/>
              </a:rPr>
              <a:t>Vocabulario</a:t>
            </a:r>
            <a:endParaRPr lang="en-GB">
              <a:solidFill>
                <a:srgbClr val="000000"/>
              </a:solidFill>
              <a:latin typeface="Century Gothic" panose="020B0502020202020204" pitchFamily="34" charset="0"/>
            </a:endParaRPr>
          </a:p>
        </p:txBody>
      </p:sp>
      <p:graphicFrame>
        <p:nvGraphicFramePr>
          <p:cNvPr id="26" name="Table 4">
            <a:extLst>
              <a:ext uri="{FF2B5EF4-FFF2-40B4-BE49-F238E27FC236}">
                <a16:creationId xmlns:a16="http://schemas.microsoft.com/office/drawing/2014/main" id="{9FEEA870-470D-D844-8DCB-B93915C92B81}"/>
              </a:ext>
            </a:extLst>
          </p:cNvPr>
          <p:cNvGraphicFramePr>
            <a:graphicFrameLocks noGrp="1"/>
          </p:cNvGraphicFramePr>
          <p:nvPr>
            <p:extLst>
              <p:ext uri="{D42A27DB-BD31-4B8C-83A1-F6EECF244321}">
                <p14:modId xmlns:p14="http://schemas.microsoft.com/office/powerpoint/2010/main" val="1823612730"/>
              </p:ext>
            </p:extLst>
          </p:nvPr>
        </p:nvGraphicFramePr>
        <p:xfrm>
          <a:off x="453163" y="1077640"/>
          <a:ext cx="784808" cy="3881748"/>
        </p:xfrm>
        <a:graphic>
          <a:graphicData uri="http://schemas.openxmlformats.org/drawingml/2006/table">
            <a:tbl>
              <a:tblPr firstRow="1" bandRow="1">
                <a:tableStyleId>{5940675A-B579-460E-94D1-54222C63F5DA}</a:tableStyleId>
              </a:tblPr>
              <a:tblGrid>
                <a:gridCol w="784808">
                  <a:extLst>
                    <a:ext uri="{9D8B030D-6E8A-4147-A177-3AD203B41FA5}">
                      <a16:colId xmlns:a16="http://schemas.microsoft.com/office/drawing/2014/main" val="4196508908"/>
                    </a:ext>
                  </a:extLst>
                </a:gridCol>
              </a:tblGrid>
              <a:tr h="445722">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8147484"/>
                  </a:ext>
                </a:extLst>
              </a:tr>
              <a:tr h="445722">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9990341"/>
                  </a:ext>
                </a:extLst>
              </a:tr>
              <a:tr h="370668">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05870174"/>
                  </a:ext>
                </a:extLst>
              </a:tr>
              <a:tr h="432048">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0812704"/>
                  </a:ext>
                </a:extLst>
              </a:tr>
              <a:tr h="432048">
                <a:tc>
                  <a:txBody>
                    <a:bodyPr/>
                    <a:lstStyle/>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63731331"/>
                  </a:ext>
                </a:extLst>
              </a:tr>
              <a:tr h="864096">
                <a:tc>
                  <a:txBody>
                    <a:bodyPr/>
                    <a:lstStyle/>
                    <a:p>
                      <a:pPr algn="ctr"/>
                      <a:r>
                        <a:rPr lang="en-GB" sz="1400" i="1">
                          <a:latin typeface="Century Gothic" panose="020B0502020202020204" pitchFamily="34" charset="0"/>
                        </a:rPr>
                        <a:t>vb</a:t>
                      </a:r>
                    </a:p>
                    <a:p>
                      <a:pPr algn="ctr"/>
                      <a:endParaRPr lang="en-GB" sz="1400" i="1">
                        <a:latin typeface="Century Gothic" panose="020B0502020202020204" pitchFamily="34" charset="0"/>
                      </a:endParaRPr>
                    </a:p>
                    <a:p>
                      <a:pPr algn="ctr"/>
                      <a:r>
                        <a:rPr lang="en-GB" sz="1400" i="1">
                          <a:latin typeface="Century Gothic" panose="020B0502020202020204" pitchFamily="34" charset="0"/>
                        </a:rPr>
                        <a:t>vb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8662457"/>
                  </a:ext>
                </a:extLst>
              </a:tr>
              <a:tr h="445722">
                <a:tc>
                  <a:txBody>
                    <a:bodyPr/>
                    <a:lstStyle/>
                    <a:p>
                      <a:pPr algn="ctr"/>
                      <a:endParaRPr lang="en-GB" sz="14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4608626"/>
                  </a:ext>
                </a:extLst>
              </a:tr>
              <a:tr h="445722">
                <a:tc>
                  <a:txBody>
                    <a:bodyPr/>
                    <a:lstStyle/>
                    <a:p>
                      <a:pPr algn="ctr"/>
                      <a:endParaRPr lang="en-GB" sz="14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13597400"/>
                  </a:ext>
                </a:extLst>
              </a:tr>
            </a:tbl>
          </a:graphicData>
        </a:graphic>
      </p:graphicFrame>
      <p:graphicFrame>
        <p:nvGraphicFramePr>
          <p:cNvPr id="27" name="Table 6">
            <a:extLst>
              <a:ext uri="{FF2B5EF4-FFF2-40B4-BE49-F238E27FC236}">
                <a16:creationId xmlns:a16="http://schemas.microsoft.com/office/drawing/2014/main" id="{6A92822C-495E-7B47-A038-DED7EB35169E}"/>
              </a:ext>
            </a:extLst>
          </p:cNvPr>
          <p:cNvGraphicFramePr>
            <a:graphicFrameLocks noGrp="1"/>
          </p:cNvGraphicFramePr>
          <p:nvPr>
            <p:extLst>
              <p:ext uri="{D42A27DB-BD31-4B8C-83A1-F6EECF244321}">
                <p14:modId xmlns:p14="http://schemas.microsoft.com/office/powerpoint/2010/main" val="2285743356"/>
              </p:ext>
            </p:extLst>
          </p:nvPr>
        </p:nvGraphicFramePr>
        <p:xfrm>
          <a:off x="373247" y="4088537"/>
          <a:ext cx="944640" cy="333962"/>
        </p:xfrm>
        <a:graphic>
          <a:graphicData uri="http://schemas.openxmlformats.org/drawingml/2006/table">
            <a:tbl>
              <a:tblPr firstRow="1" bandRow="1">
                <a:tableStyleId>{5940675A-B579-460E-94D1-54222C63F5DA}</a:tableStyleId>
              </a:tblPr>
              <a:tblGrid>
                <a:gridCol w="944640">
                  <a:extLst>
                    <a:ext uri="{9D8B030D-6E8A-4147-A177-3AD203B41FA5}">
                      <a16:colId xmlns:a16="http://schemas.microsoft.com/office/drawing/2014/main" val="4196508908"/>
                    </a:ext>
                  </a:extLst>
                </a:gridCol>
              </a:tblGrid>
              <a:tr h="333962">
                <a:tc>
                  <a:txBody>
                    <a:bodyPr/>
                    <a:lstStyle/>
                    <a:p>
                      <a:pPr algn="ctr"/>
                      <a:r>
                        <a:rPr lang="en-GB" sz="1400" i="1" err="1">
                          <a:latin typeface="Century Gothic" panose="020B0502020202020204" pitchFamily="34" charset="0"/>
                        </a:rPr>
                        <a:t>nf</a:t>
                      </a:r>
                      <a:endParaRPr lang="en-GB" sz="14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68147484"/>
                  </a:ext>
                </a:extLst>
              </a:tr>
            </a:tbl>
          </a:graphicData>
        </a:graphic>
      </p:graphicFrame>
      <p:graphicFrame>
        <p:nvGraphicFramePr>
          <p:cNvPr id="28" name="Tabla 27">
            <a:extLst>
              <a:ext uri="{FF2B5EF4-FFF2-40B4-BE49-F238E27FC236}">
                <a16:creationId xmlns:a16="http://schemas.microsoft.com/office/drawing/2014/main" id="{4B0DE4EB-21D3-EF44-9EC4-C1DD6B3F193C}"/>
              </a:ext>
            </a:extLst>
          </p:cNvPr>
          <p:cNvGraphicFramePr>
            <a:graphicFrameLocks noGrp="1"/>
          </p:cNvGraphicFramePr>
          <p:nvPr>
            <p:extLst>
              <p:ext uri="{D42A27DB-BD31-4B8C-83A1-F6EECF244321}">
                <p14:modId xmlns:p14="http://schemas.microsoft.com/office/powerpoint/2010/main" val="191424776"/>
              </p:ext>
            </p:extLst>
          </p:nvPr>
        </p:nvGraphicFramePr>
        <p:xfrm>
          <a:off x="431270" y="4533904"/>
          <a:ext cx="806701" cy="1246500"/>
        </p:xfrm>
        <a:graphic>
          <a:graphicData uri="http://schemas.openxmlformats.org/drawingml/2006/table">
            <a:tbl>
              <a:tblPr firstRow="1" bandRow="1">
                <a:tableStyleId>{5940675A-B579-460E-94D1-54222C63F5DA}</a:tableStyleId>
              </a:tblPr>
              <a:tblGrid>
                <a:gridCol w="806701">
                  <a:extLst>
                    <a:ext uri="{9D8B030D-6E8A-4147-A177-3AD203B41FA5}">
                      <a16:colId xmlns:a16="http://schemas.microsoft.com/office/drawing/2014/main" val="2151699074"/>
                    </a:ext>
                  </a:extLst>
                </a:gridCol>
              </a:tblGrid>
              <a:tr h="415500">
                <a:tc>
                  <a:txBody>
                    <a:bodyPr/>
                    <a:lstStyle/>
                    <a:p>
                      <a:pPr algn="ctr"/>
                      <a:r>
                        <a:rPr lang="en-GB" sz="1400" i="1" err="1">
                          <a:latin typeface="Century Gothic" panose="020B0502020202020204" pitchFamily="34" charset="0"/>
                        </a:rPr>
                        <a:t>nf</a:t>
                      </a:r>
                      <a:endParaRPr lang="en-GB" sz="14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28959843"/>
                  </a:ext>
                </a:extLst>
              </a:tr>
              <a:tr h="415500">
                <a:tc>
                  <a:txBody>
                    <a:bodyPr/>
                    <a:lstStyle/>
                    <a:p>
                      <a:pPr algn="ctr"/>
                      <a:r>
                        <a:rPr lang="en-GB" sz="1400" i="1" err="1">
                          <a:latin typeface="Century Gothic" panose="020B0502020202020204" pitchFamily="34" charset="0"/>
                        </a:rPr>
                        <a:t>pron</a:t>
                      </a:r>
                      <a:endParaRPr lang="en-GB" sz="14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69975356"/>
                  </a:ext>
                </a:extLst>
              </a:tr>
              <a:tr h="415500">
                <a:tc>
                  <a:txBody>
                    <a:bodyPr/>
                    <a:lstStyle/>
                    <a:p>
                      <a:pPr algn="ctr"/>
                      <a:r>
                        <a:rPr lang="en-GB" sz="1400" i="1" err="1">
                          <a:latin typeface="Century Gothic" panose="020B0502020202020204" pitchFamily="34" charset="0"/>
                        </a:rPr>
                        <a:t>pron</a:t>
                      </a:r>
                      <a:endParaRPr lang="en-GB" sz="1400" i="1">
                        <a:latin typeface="Century Gothic" panose="020B0502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9037612"/>
                  </a:ext>
                </a:extLst>
              </a:tr>
            </a:tbl>
          </a:graphicData>
        </a:graphic>
      </p:graphicFrame>
      <p:sp>
        <p:nvSpPr>
          <p:cNvPr id="31" name="Rounded Rectangle 42">
            <a:extLst>
              <a:ext uri="{FF2B5EF4-FFF2-40B4-BE49-F238E27FC236}">
                <a16:creationId xmlns:a16="http://schemas.microsoft.com/office/drawing/2014/main" id="{0E117318-C2B2-CD4F-B8AD-2B6912712245}"/>
              </a:ext>
            </a:extLst>
          </p:cNvPr>
          <p:cNvSpPr/>
          <p:nvPr/>
        </p:nvSpPr>
        <p:spPr>
          <a:xfrm>
            <a:off x="3573017" y="5972636"/>
            <a:ext cx="1776179" cy="799314"/>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latin typeface="Century Gothic" panose="020B0502020202020204" pitchFamily="34" charset="0"/>
              </a:rPr>
              <a:t>Revisit vocab 2.1.3 &amp; 1.2.5</a:t>
            </a:r>
          </a:p>
        </p:txBody>
      </p:sp>
      <p:sp>
        <p:nvSpPr>
          <p:cNvPr id="12" name="Title 11"/>
          <p:cNvSpPr>
            <a:spLocks noGrp="1"/>
          </p:cNvSpPr>
          <p:nvPr>
            <p:ph type="title"/>
          </p:nvPr>
        </p:nvSpPr>
        <p:spPr>
          <a:xfrm>
            <a:off x="-131834" y="-7071"/>
            <a:ext cx="4225088" cy="736826"/>
          </a:xfrm>
        </p:spPr>
        <p:txBody>
          <a:bodyPr/>
          <a:lstStyle/>
          <a:p>
            <a:r>
              <a:rPr lang="en-GB" sz="2000" b="1">
                <a:solidFill>
                  <a:schemeClr val="bg1"/>
                </a:solidFill>
                <a:latin typeface="Century Gothic" panose="020B0502020202020204" pitchFamily="34" charset="0"/>
              </a:rPr>
              <a:t>Describing</a:t>
            </a:r>
            <a:r>
              <a:rPr lang="en-GB" sz="2000" b="1" baseline="0">
                <a:solidFill>
                  <a:schemeClr val="bg1"/>
                </a:solidFill>
                <a:latin typeface="Century Gothic" panose="020B0502020202020204" pitchFamily="34" charset="0"/>
              </a:rPr>
              <a:t> a series of events</a:t>
            </a:r>
            <a:endParaRPr lang="en-GB" sz="2000" b="1">
              <a:solidFill>
                <a:schemeClr val="bg1"/>
              </a:solidFill>
              <a:latin typeface="Century Gothic" panose="020B0502020202020204" pitchFamily="34" charset="0"/>
            </a:endParaRPr>
          </a:p>
        </p:txBody>
      </p:sp>
      <p:graphicFrame>
        <p:nvGraphicFramePr>
          <p:cNvPr id="36" name="Table 3">
            <a:extLst>
              <a:ext uri="{FF2B5EF4-FFF2-40B4-BE49-F238E27FC236}">
                <a16:creationId xmlns:a16="http://schemas.microsoft.com/office/drawing/2014/main" id="{4B053F78-1BEA-7E45-A32C-F2EB524BC441}"/>
              </a:ext>
            </a:extLst>
          </p:cNvPr>
          <p:cNvGraphicFramePr>
            <a:graphicFrameLocks noGrp="1"/>
          </p:cNvGraphicFramePr>
          <p:nvPr>
            <p:extLst>
              <p:ext uri="{D42A27DB-BD31-4B8C-83A1-F6EECF244321}">
                <p14:modId xmlns:p14="http://schemas.microsoft.com/office/powerpoint/2010/main" val="680001389"/>
              </p:ext>
            </p:extLst>
          </p:nvPr>
        </p:nvGraphicFramePr>
        <p:xfrm>
          <a:off x="1124745" y="1021366"/>
          <a:ext cx="4896544" cy="4702764"/>
        </p:xfrm>
        <a:graphic>
          <a:graphicData uri="http://schemas.openxmlformats.org/drawingml/2006/table">
            <a:tbl>
              <a:tblPr firstRow="1" bandRow="1">
                <a:tableStyleId>{5940675A-B579-460E-94D1-54222C63F5DA}</a:tableStyleId>
              </a:tblPr>
              <a:tblGrid>
                <a:gridCol w="1722023">
                  <a:extLst>
                    <a:ext uri="{9D8B030D-6E8A-4147-A177-3AD203B41FA5}">
                      <a16:colId xmlns:a16="http://schemas.microsoft.com/office/drawing/2014/main" val="3957865930"/>
                    </a:ext>
                  </a:extLst>
                </a:gridCol>
                <a:gridCol w="3174521">
                  <a:extLst>
                    <a:ext uri="{9D8B030D-6E8A-4147-A177-3AD203B41FA5}">
                      <a16:colId xmlns:a16="http://schemas.microsoft.com/office/drawing/2014/main" val="746460978"/>
                    </a:ext>
                  </a:extLst>
                </a:gridCol>
              </a:tblGrid>
              <a:tr h="427524">
                <a:tc>
                  <a:txBody>
                    <a:bodyPr/>
                    <a:lstStyle/>
                    <a:p>
                      <a:pPr algn="l" fontAlgn="b"/>
                      <a:r>
                        <a:rPr lang="en-GB" sz="1600" u="none" strike="noStrike" err="1">
                          <a:effectLst/>
                          <a:latin typeface="Century Gothic" panose="020B0502020202020204" pitchFamily="34" charset="0"/>
                        </a:rPr>
                        <a:t>acompañar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a:effectLst/>
                          <a:latin typeface="Century Gothic" panose="020B0502020202020204" pitchFamily="34" charset="0"/>
                        </a:rPr>
                        <a:t>to go with| to accompany</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77427112"/>
                  </a:ext>
                </a:extLst>
              </a:tr>
              <a:tr h="427524">
                <a:tc>
                  <a:txBody>
                    <a:bodyPr/>
                    <a:lstStyle/>
                    <a:p>
                      <a:pPr algn="l" fontAlgn="b"/>
                      <a:r>
                        <a:rPr lang="en-GB" sz="1600" b="0" i="0" u="none" strike="noStrike" err="1">
                          <a:solidFill>
                            <a:srgbClr val="000000"/>
                          </a:solidFill>
                          <a:effectLst/>
                          <a:latin typeface="Century Gothic" panose="020B0502020202020204" pitchFamily="34" charset="0"/>
                        </a:rPr>
                        <a:t>besar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a:effectLst/>
                          <a:latin typeface="Century Gothic" panose="020B0502020202020204" pitchFamily="34" charset="0"/>
                        </a:rPr>
                        <a:t>to kiss | kissing</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605244685"/>
                  </a:ext>
                </a:extLst>
              </a:tr>
              <a:tr h="427524">
                <a:tc>
                  <a:txBody>
                    <a:bodyPr/>
                    <a:lstStyle/>
                    <a:p>
                      <a:pPr algn="l" fontAlgn="b"/>
                      <a:r>
                        <a:rPr lang="en-GB" sz="1600" b="0" i="0" u="none" strike="noStrike" err="1">
                          <a:solidFill>
                            <a:srgbClr val="000000"/>
                          </a:solidFill>
                          <a:effectLst/>
                          <a:latin typeface="Century Gothic" panose="020B0502020202020204" pitchFamily="34" charset="0"/>
                        </a:rPr>
                        <a:t>dejar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a:effectLst/>
                          <a:latin typeface="Century Gothic" panose="020B0502020202020204" pitchFamily="34" charset="0"/>
                        </a:rPr>
                        <a:t>to</a:t>
                      </a:r>
                      <a:r>
                        <a:rPr lang="en-GB" sz="1600" u="none" strike="noStrike" baseline="0">
                          <a:effectLst/>
                          <a:latin typeface="Century Gothic" panose="020B0502020202020204" pitchFamily="34" charset="0"/>
                        </a:rPr>
                        <a:t> leave </a:t>
                      </a:r>
                      <a:r>
                        <a:rPr lang="en-GB" sz="1600" u="none" strike="noStrike">
                          <a:effectLst/>
                          <a:latin typeface="Century Gothic" panose="020B0502020202020204" pitchFamily="34" charset="0"/>
                        </a:rPr>
                        <a:t>| to let</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435254105"/>
                  </a:ext>
                </a:extLst>
              </a:tr>
              <a:tr h="427524">
                <a:tc>
                  <a:txBody>
                    <a:bodyPr/>
                    <a:lstStyle/>
                    <a:p>
                      <a:pPr algn="l" fontAlgn="b"/>
                      <a:r>
                        <a:rPr lang="en-GB" sz="1600" b="0" i="0" u="none" strike="noStrike" err="1">
                          <a:solidFill>
                            <a:srgbClr val="000000"/>
                          </a:solidFill>
                          <a:effectLst/>
                          <a:latin typeface="Century Gothic" panose="020B0502020202020204" pitchFamily="34" charset="0"/>
                        </a:rPr>
                        <a:t>parar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to stop </a:t>
                      </a:r>
                      <a:r>
                        <a:rPr lang="en-GB" sz="1600" u="none" strike="noStrike">
                          <a:effectLst/>
                          <a:latin typeface="Century Gothic" panose="020B0502020202020204" pitchFamily="34" charset="0"/>
                        </a:rPr>
                        <a:t>| stopping</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709107608"/>
                  </a:ext>
                </a:extLst>
              </a:tr>
              <a:tr h="427524">
                <a:tc>
                  <a:txBody>
                    <a:bodyPr/>
                    <a:lstStyle/>
                    <a:p>
                      <a:pPr algn="l" fontAlgn="b"/>
                      <a:r>
                        <a:rPr lang="en-GB" sz="1600" b="0" i="0" u="none" strike="noStrike" err="1">
                          <a:solidFill>
                            <a:srgbClr val="000000"/>
                          </a:solidFill>
                          <a:effectLst/>
                          <a:latin typeface="Century Gothic" panose="020B0502020202020204" pitchFamily="34" charset="0"/>
                        </a:rPr>
                        <a:t>saludar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to greet </a:t>
                      </a:r>
                      <a:r>
                        <a:rPr lang="en-GB" sz="1600" u="none" strike="noStrike">
                          <a:effectLst/>
                          <a:latin typeface="Century Gothic" panose="020B0502020202020204" pitchFamily="34" charset="0"/>
                        </a:rPr>
                        <a:t>| greeting</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424669348"/>
                  </a:ext>
                </a:extLst>
              </a:tr>
              <a:tr h="427524">
                <a:tc>
                  <a:txBody>
                    <a:bodyPr/>
                    <a:lstStyle/>
                    <a:p>
                      <a:pPr algn="l" fontAlgn="b"/>
                      <a:r>
                        <a:rPr lang="en-GB" sz="1600" b="0" i="0" u="none" strike="noStrike" err="1">
                          <a:solidFill>
                            <a:srgbClr val="000000"/>
                          </a:solidFill>
                          <a:effectLst/>
                          <a:latin typeface="Century Gothic" panose="020B0502020202020204" pitchFamily="34" charset="0"/>
                        </a:rPr>
                        <a:t>seguir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a:effectLst/>
                          <a:latin typeface="Century Gothic" panose="020B0502020202020204" pitchFamily="34" charset="0"/>
                        </a:rPr>
                        <a:t>to follow| following</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45926349"/>
                  </a:ext>
                </a:extLst>
              </a:tr>
              <a:tr h="427524">
                <a:tc>
                  <a:txBody>
                    <a:bodyPr/>
                    <a:lstStyle/>
                    <a:p>
                      <a:pPr algn="l" fontAlgn="b"/>
                      <a:r>
                        <a:rPr lang="en-GB" sz="1600" b="0" i="0" u="none" strike="noStrike" err="1">
                          <a:solidFill>
                            <a:srgbClr val="000000"/>
                          </a:solidFill>
                          <a:effectLst/>
                          <a:latin typeface="Century Gothic" panose="020B0502020202020204" pitchFamily="34" charset="0"/>
                        </a:rPr>
                        <a:t>sigo</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a:effectLst/>
                          <a:latin typeface="Century Gothic" panose="020B0502020202020204" pitchFamily="34" charset="0"/>
                        </a:rPr>
                        <a:t>I follow| I am following</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682116230"/>
                  </a:ext>
                </a:extLst>
              </a:tr>
              <a:tr h="427524">
                <a:tc>
                  <a:txBody>
                    <a:bodyPr/>
                    <a:lstStyle/>
                    <a:p>
                      <a:pPr algn="l" fontAlgn="b"/>
                      <a:r>
                        <a:rPr lang="en-GB" sz="1600" u="none" strike="noStrike">
                          <a:effectLst/>
                          <a:latin typeface="Century Gothic" panose="020B0502020202020204" pitchFamily="34" charset="0"/>
                        </a:rPr>
                        <a:t>la </a:t>
                      </a:r>
                      <a:r>
                        <a:rPr lang="en-GB" sz="1600" u="none" strike="noStrike" err="1">
                          <a:effectLst/>
                          <a:latin typeface="Century Gothic" panose="020B0502020202020204" pitchFamily="34" charset="0"/>
                        </a:rPr>
                        <a:t>cocina</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a:effectLst/>
                          <a:latin typeface="Century Gothic" panose="020B0502020202020204" pitchFamily="34" charset="0"/>
                        </a:rPr>
                        <a:t>kitchen</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134702067"/>
                  </a:ext>
                </a:extLst>
              </a:tr>
              <a:tr h="42752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0000"/>
                          </a:solidFill>
                          <a:effectLst/>
                          <a:latin typeface="Century Gothic" panose="020B0502020202020204" pitchFamily="34" charset="0"/>
                        </a:rPr>
                        <a:t>el/la </a:t>
                      </a:r>
                      <a:r>
                        <a:rPr lang="en-GB" sz="1600" b="0" i="0" u="none" strike="noStrike" err="1">
                          <a:solidFill>
                            <a:srgbClr val="000000"/>
                          </a:solidFill>
                          <a:effectLst/>
                          <a:latin typeface="Century Gothic" panose="020B0502020202020204" pitchFamily="34" charset="0"/>
                        </a:rPr>
                        <a:t>policía</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a:effectLst/>
                          <a:latin typeface="Century Gothic" panose="020B0502020202020204" pitchFamily="34" charset="0"/>
                        </a:rPr>
                        <a:t>police| police officer</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504278049"/>
                  </a:ext>
                </a:extLst>
              </a:tr>
              <a:tr h="427524">
                <a:tc>
                  <a:txBody>
                    <a:bodyPr/>
                    <a:lstStyle/>
                    <a:p>
                      <a:pPr algn="l" fontAlgn="b"/>
                      <a:r>
                        <a:rPr lang="en-GB" sz="1600" b="0" i="0" u="none" strike="noStrike">
                          <a:solidFill>
                            <a:srgbClr val="000000"/>
                          </a:solidFill>
                          <a:effectLst/>
                          <a:latin typeface="Century Gothic" panose="020B0502020202020204" pitchFamily="34" charset="0"/>
                        </a:rPr>
                        <a:t>lo</a:t>
                      </a: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him</a:t>
                      </a:r>
                      <a:r>
                        <a:rPr lang="en-GB" sz="1600" u="none" strike="noStrike">
                          <a:effectLst/>
                          <a:latin typeface="Century Gothic" panose="020B0502020202020204" pitchFamily="34" charset="0"/>
                        </a:rPr>
                        <a:t> | it</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87065553"/>
                  </a:ext>
                </a:extLst>
              </a:tr>
              <a:tr h="427524">
                <a:tc>
                  <a:txBody>
                    <a:bodyPr/>
                    <a:lstStyle/>
                    <a:p>
                      <a:pPr algn="l" fontAlgn="b"/>
                      <a:r>
                        <a:rPr lang="en-GB" sz="1600" b="0" i="0" u="none" strike="noStrike">
                          <a:solidFill>
                            <a:srgbClr val="000000"/>
                          </a:solidFill>
                          <a:effectLst/>
                          <a:latin typeface="Century Gothic" panose="020B0502020202020204" pitchFamily="34" charset="0"/>
                        </a:rPr>
                        <a:t>la</a:t>
                      </a: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her </a:t>
                      </a:r>
                      <a:r>
                        <a:rPr lang="en-GB" sz="1600" u="none" strike="noStrike">
                          <a:effectLst/>
                          <a:latin typeface="Century Gothic" panose="020B0502020202020204" pitchFamily="34" charset="0"/>
                        </a:rPr>
                        <a:t> | it</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732031694"/>
                  </a:ext>
                </a:extLst>
              </a:tr>
            </a:tbl>
          </a:graphicData>
        </a:graphic>
      </p:graphicFrame>
      <p:pic>
        <p:nvPicPr>
          <p:cNvPr id="3" name="Picture 2" descr="Qr code&#10;&#10;Description automatically generated">
            <a:extLst>
              <a:ext uri="{FF2B5EF4-FFF2-40B4-BE49-F238E27FC236}">
                <a16:creationId xmlns:a16="http://schemas.microsoft.com/office/drawing/2014/main" id="{0F43D6F5-6B41-F348-8744-15FC8D6304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673" y="5801843"/>
            <a:ext cx="1219690" cy="1219690"/>
          </a:xfrm>
          <a:prstGeom prst="rect">
            <a:avLst/>
          </a:prstGeom>
        </p:spPr>
      </p:pic>
      <p:pic>
        <p:nvPicPr>
          <p:cNvPr id="15" name="Picture 14"/>
          <p:cNvPicPr/>
          <p:nvPr/>
        </p:nvPicPr>
        <p:blipFill rotWithShape="1">
          <a:blip r:embed="rId4" cstate="print">
            <a:extLst>
              <a:ext uri="{28A0092B-C50C-407E-A947-70E740481C1C}">
                <a14:useLocalDpi xmlns:a14="http://schemas.microsoft.com/office/drawing/2010/main" val="0"/>
              </a:ext>
            </a:extLst>
          </a:blip>
          <a:srcRect r="-54842"/>
          <a:stretch/>
        </p:blipFill>
        <p:spPr>
          <a:xfrm>
            <a:off x="660592" y="6850741"/>
            <a:ext cx="2825831" cy="1940560"/>
          </a:xfrm>
          <a:prstGeom prst="rect">
            <a:avLst/>
          </a:prstGeom>
          <a:ln w="25400">
            <a:noFill/>
          </a:ln>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2468" y="6926061"/>
            <a:ext cx="2819529" cy="1945000"/>
          </a:xfrm>
          <a:prstGeom prst="rect">
            <a:avLst/>
          </a:prstGeom>
          <a:ln w="25400">
            <a:noFill/>
          </a:ln>
        </p:spPr>
      </p:pic>
    </p:spTree>
    <p:extLst>
      <p:ext uri="{BB962C8B-B14F-4D97-AF65-F5344CB8AC3E}">
        <p14:creationId xmlns:p14="http://schemas.microsoft.com/office/powerpoint/2010/main" val="3530980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r code&#10;&#10;Description automatically generated">
            <a:extLst>
              <a:ext uri="{FF2B5EF4-FFF2-40B4-BE49-F238E27FC236}">
                <a16:creationId xmlns:a16="http://schemas.microsoft.com/office/drawing/2014/main" id="{4011684D-6F65-FB49-96A4-DE36E301EB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697" y="5625481"/>
            <a:ext cx="892007" cy="811517"/>
          </a:xfrm>
          <a:prstGeom prst="rect">
            <a:avLst/>
          </a:prstGeom>
        </p:spPr>
      </p:pic>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29200" y="8826500"/>
            <a:ext cx="1600200" cy="635000"/>
          </a:xfrm>
        </p:spPr>
        <p:txBody>
          <a:bodyPr/>
          <a:lstStyle/>
          <a:p>
            <a:r>
              <a:rPr lang="en-GB" altLang="en-US" b="1">
                <a:latin typeface="Century Gothic" panose="020B0502020202020204" pitchFamily="34" charset="0"/>
              </a:rPr>
              <a:t>37</a:t>
            </a:r>
          </a:p>
        </p:txBody>
      </p:sp>
      <p:sp>
        <p:nvSpPr>
          <p:cNvPr id="5" name="Rectangle 2">
            <a:extLst>
              <a:ext uri="{FF2B5EF4-FFF2-40B4-BE49-F238E27FC236}">
                <a16:creationId xmlns:a16="http://schemas.microsoft.com/office/drawing/2014/main" id="{A82EF384-CDE4-7649-A05F-8B0EFCF8B30D}"/>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172381" y="145319"/>
            <a:ext cx="2016224"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7" name="Rectangle 21">
            <a:extLst>
              <a:ext uri="{FF2B5EF4-FFF2-40B4-BE49-F238E27FC236}">
                <a16:creationId xmlns:a16="http://schemas.microsoft.com/office/drawing/2014/main" id="{C0EF9CFE-7CC0-0B49-A107-CE63F497011D}"/>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12" name="Title 11"/>
          <p:cNvSpPr>
            <a:spLocks noGrp="1"/>
          </p:cNvSpPr>
          <p:nvPr>
            <p:ph type="title"/>
          </p:nvPr>
        </p:nvSpPr>
        <p:spPr>
          <a:xfrm>
            <a:off x="-364040" y="18750"/>
            <a:ext cx="3020445" cy="639794"/>
          </a:xfrm>
        </p:spPr>
        <p:txBody>
          <a:bodyPr/>
          <a:lstStyle/>
          <a:p>
            <a:r>
              <a:rPr lang="en-GB" sz="2000" b="1">
                <a:solidFill>
                  <a:schemeClr val="bg1"/>
                </a:solidFill>
                <a:latin typeface="Century Gothic" panose="020B0502020202020204" pitchFamily="34" charset="0"/>
              </a:rPr>
              <a:t>T2.2 </a:t>
            </a:r>
            <a:r>
              <a:rPr lang="en-GB" sz="2000" b="1" err="1">
                <a:solidFill>
                  <a:schemeClr val="bg1"/>
                </a:solidFill>
                <a:latin typeface="Century Gothic" panose="020B0502020202020204" pitchFamily="34" charset="0"/>
              </a:rPr>
              <a:t>Semana</a:t>
            </a:r>
            <a:r>
              <a:rPr lang="en-GB" sz="2000" b="1">
                <a:solidFill>
                  <a:schemeClr val="bg1"/>
                </a:solidFill>
                <a:latin typeface="Century Gothic" panose="020B0502020202020204" pitchFamily="34" charset="0"/>
              </a:rPr>
              <a:t> 2</a:t>
            </a:r>
          </a:p>
        </p:txBody>
      </p:sp>
      <p:sp>
        <p:nvSpPr>
          <p:cNvPr id="49" name="TextBox 48">
            <a:extLst>
              <a:ext uri="{FF2B5EF4-FFF2-40B4-BE49-F238E27FC236}">
                <a16:creationId xmlns:a16="http://schemas.microsoft.com/office/drawing/2014/main" id="{7E38DCD2-27F7-2440-B950-4945D91CFDFA}"/>
              </a:ext>
            </a:extLst>
          </p:cNvPr>
          <p:cNvSpPr txBox="1"/>
          <p:nvPr/>
        </p:nvSpPr>
        <p:spPr>
          <a:xfrm>
            <a:off x="158052" y="906223"/>
            <a:ext cx="6619896" cy="584775"/>
          </a:xfrm>
          <a:prstGeom prst="rect">
            <a:avLst/>
          </a:prstGeom>
          <a:noFill/>
        </p:spPr>
        <p:txBody>
          <a:bodyPr wrap="square" rtlCol="0">
            <a:spAutoFit/>
          </a:bodyPr>
          <a:lstStyle/>
          <a:p>
            <a:pPr>
              <a:defRPr/>
            </a:pPr>
            <a:r>
              <a:rPr lang="en-GB" sz="1600">
                <a:latin typeface="Century Gothic" panose="020B0502020202020204" pitchFamily="34" charset="0"/>
              </a:rPr>
              <a:t>An </a:t>
            </a:r>
            <a:r>
              <a:rPr lang="en-GB" sz="1600" b="1">
                <a:latin typeface="Century Gothic" panose="020B0502020202020204" pitchFamily="34" charset="0"/>
              </a:rPr>
              <a:t>indirect</a:t>
            </a:r>
            <a:r>
              <a:rPr lang="en-GB" sz="1600">
                <a:latin typeface="Century Gothic" panose="020B0502020202020204" pitchFamily="34" charset="0"/>
              </a:rPr>
              <a:t> object is the person or thing that is </a:t>
            </a:r>
            <a:r>
              <a:rPr lang="en-GB" sz="1600" b="1" i="1">
                <a:latin typeface="Century Gothic" panose="020B0502020202020204" pitchFamily="34" charset="0"/>
              </a:rPr>
              <a:t>indirectly affected </a:t>
            </a:r>
            <a:r>
              <a:rPr lang="en-GB" sz="1600">
                <a:latin typeface="Century Gothic" panose="020B0502020202020204" pitchFamily="34" charset="0"/>
              </a:rPr>
              <a:t>by the verb.</a:t>
            </a:r>
            <a:endParaRPr kumimoji="0" lang="en-GB" sz="1600" b="0" i="0" u="none" strike="noStrike" kern="1200" cap="none" spc="0" normalizeH="0" baseline="0" noProof="0">
              <a:ln>
                <a:noFill/>
              </a:ln>
              <a:effectLst/>
              <a:uLnTx/>
              <a:uFillTx/>
              <a:latin typeface="Century Gothic" panose="020B0502020202020204" pitchFamily="34" charset="0"/>
            </a:endParaRPr>
          </a:p>
        </p:txBody>
      </p:sp>
      <p:sp>
        <p:nvSpPr>
          <p:cNvPr id="53" name="CuadroTexto 36">
            <a:extLst>
              <a:ext uri="{FF2B5EF4-FFF2-40B4-BE49-F238E27FC236}">
                <a16:creationId xmlns:a16="http://schemas.microsoft.com/office/drawing/2014/main" id="{67D01A49-64AE-7048-B6AF-519AB4B97B73}"/>
              </a:ext>
            </a:extLst>
          </p:cNvPr>
          <p:cNvSpPr txBox="1"/>
          <p:nvPr/>
        </p:nvSpPr>
        <p:spPr>
          <a:xfrm>
            <a:off x="194569" y="1929779"/>
            <a:ext cx="3082895" cy="338554"/>
          </a:xfrm>
          <a:prstGeom prst="rect">
            <a:avLst/>
          </a:prstGeom>
          <a:noFill/>
        </p:spPr>
        <p:txBody>
          <a:bodyPr wrap="none" rtlCol="0">
            <a:spAutoFit/>
          </a:bodyPr>
          <a:lstStyle/>
          <a:p>
            <a:r>
              <a:rPr lang="es-ES" sz="1600">
                <a:latin typeface="Century Gothic" panose="020B0502020202020204" pitchFamily="34" charset="0"/>
              </a:rPr>
              <a:t>La chica </a:t>
            </a:r>
            <a:r>
              <a:rPr lang="es-ES" sz="1600" b="1">
                <a:latin typeface="Century Gothic" panose="020B0502020202020204" pitchFamily="34" charset="0"/>
              </a:rPr>
              <a:t>me</a:t>
            </a:r>
            <a:r>
              <a:rPr lang="es-ES" sz="1600">
                <a:latin typeface="Century Gothic" panose="020B0502020202020204" pitchFamily="34" charset="0"/>
              </a:rPr>
              <a:t> trae </a:t>
            </a:r>
            <a:r>
              <a:rPr lang="es-ES" sz="1600" b="1">
                <a:latin typeface="Century Gothic" panose="020B0502020202020204" pitchFamily="34" charset="0"/>
              </a:rPr>
              <a:t>chocolate</a:t>
            </a:r>
            <a:r>
              <a:rPr lang="es-ES" sz="1600">
                <a:latin typeface="Century Gothic" panose="020B0502020202020204" pitchFamily="34" charset="0"/>
              </a:rPr>
              <a:t>. </a:t>
            </a:r>
            <a:endParaRPr lang="es-GB" sz="1600">
              <a:latin typeface="Century Gothic" panose="020B0502020202020204" pitchFamily="34" charset="0"/>
            </a:endParaRPr>
          </a:p>
        </p:txBody>
      </p:sp>
      <p:sp>
        <p:nvSpPr>
          <p:cNvPr id="58" name="CuadroTexto 5">
            <a:extLst>
              <a:ext uri="{FF2B5EF4-FFF2-40B4-BE49-F238E27FC236}">
                <a16:creationId xmlns:a16="http://schemas.microsoft.com/office/drawing/2014/main" id="{75100F19-1E44-3948-87AF-0E632CD26C28}"/>
              </a:ext>
            </a:extLst>
          </p:cNvPr>
          <p:cNvSpPr txBox="1"/>
          <p:nvPr/>
        </p:nvSpPr>
        <p:spPr>
          <a:xfrm>
            <a:off x="3510189" y="2212852"/>
            <a:ext cx="5886088" cy="338554"/>
          </a:xfrm>
          <a:prstGeom prst="rect">
            <a:avLst/>
          </a:prstGeom>
          <a:noFill/>
        </p:spPr>
        <p:txBody>
          <a:bodyPr wrap="square" rtlCol="0">
            <a:spAutoFit/>
          </a:bodyPr>
          <a:lstStyle/>
          <a:p>
            <a:r>
              <a:rPr lang="es-ES" sz="1600" i="1">
                <a:latin typeface="Century Gothic" panose="020B0502020202020204" pitchFamily="34" charset="0"/>
              </a:rPr>
              <a:t>The </a:t>
            </a:r>
            <a:r>
              <a:rPr lang="es-ES" sz="1600" i="1" err="1">
                <a:latin typeface="Century Gothic" panose="020B0502020202020204" pitchFamily="34" charset="0"/>
              </a:rPr>
              <a:t>girl</a:t>
            </a:r>
            <a:r>
              <a:rPr lang="es-ES" sz="1600" i="1">
                <a:latin typeface="Century Gothic" panose="020B0502020202020204" pitchFamily="34" charset="0"/>
              </a:rPr>
              <a:t> </a:t>
            </a:r>
            <a:r>
              <a:rPr lang="es-ES" sz="1600" i="1" err="1">
                <a:latin typeface="Century Gothic" panose="020B0502020202020204" pitchFamily="34" charset="0"/>
              </a:rPr>
              <a:t>brings</a:t>
            </a:r>
            <a:r>
              <a:rPr lang="es-ES" sz="1600" i="1">
                <a:latin typeface="Century Gothic" panose="020B0502020202020204" pitchFamily="34" charset="0"/>
              </a:rPr>
              <a:t> </a:t>
            </a:r>
            <a:r>
              <a:rPr lang="es-ES" sz="1600" b="1" i="1">
                <a:latin typeface="Century Gothic" panose="020B0502020202020204" pitchFamily="34" charset="0"/>
              </a:rPr>
              <a:t>me</a:t>
            </a:r>
            <a:r>
              <a:rPr lang="es-ES" sz="1600" i="1">
                <a:latin typeface="Century Gothic" panose="020B0502020202020204" pitchFamily="34" charset="0"/>
              </a:rPr>
              <a:t> chocolate.</a:t>
            </a:r>
          </a:p>
        </p:txBody>
      </p:sp>
      <p:sp>
        <p:nvSpPr>
          <p:cNvPr id="60" name="Rectangle 59">
            <a:extLst>
              <a:ext uri="{FF2B5EF4-FFF2-40B4-BE49-F238E27FC236}">
                <a16:creationId xmlns:a16="http://schemas.microsoft.com/office/drawing/2014/main" id="{BED7FDBE-3FE1-614A-B34D-AFBBA3B8018C}"/>
              </a:ext>
            </a:extLst>
          </p:cNvPr>
          <p:cNvSpPr/>
          <p:nvPr/>
        </p:nvSpPr>
        <p:spPr>
          <a:xfrm>
            <a:off x="3514640" y="1953427"/>
            <a:ext cx="3330684" cy="338554"/>
          </a:xfrm>
          <a:prstGeom prst="rect">
            <a:avLst/>
          </a:prstGeom>
        </p:spPr>
        <p:txBody>
          <a:bodyPr wrap="square">
            <a:spAutoFit/>
          </a:bodyPr>
          <a:lstStyle/>
          <a:p>
            <a:r>
              <a:rPr lang="es-ES" sz="1600" i="1">
                <a:latin typeface="Century Gothic" panose="020B0502020202020204" pitchFamily="34" charset="0"/>
              </a:rPr>
              <a:t>The </a:t>
            </a:r>
            <a:r>
              <a:rPr lang="es-ES" sz="1600" i="1" err="1">
                <a:latin typeface="Century Gothic" panose="020B0502020202020204" pitchFamily="34" charset="0"/>
              </a:rPr>
              <a:t>girl</a:t>
            </a:r>
            <a:r>
              <a:rPr lang="es-ES" sz="1600" i="1">
                <a:latin typeface="Century Gothic" panose="020B0502020202020204" pitchFamily="34" charset="0"/>
              </a:rPr>
              <a:t> </a:t>
            </a:r>
            <a:r>
              <a:rPr lang="es-ES" sz="1600" i="1" err="1">
                <a:latin typeface="Century Gothic" panose="020B0502020202020204" pitchFamily="34" charset="0"/>
              </a:rPr>
              <a:t>brings</a:t>
            </a:r>
            <a:r>
              <a:rPr lang="es-ES" sz="1600" i="1">
                <a:latin typeface="Century Gothic" panose="020B0502020202020204" pitchFamily="34" charset="0"/>
              </a:rPr>
              <a:t> chocolate </a:t>
            </a:r>
            <a:r>
              <a:rPr lang="es-ES" sz="1600" b="1" i="1">
                <a:latin typeface="Century Gothic" panose="020B0502020202020204" pitchFamily="34" charset="0"/>
              </a:rPr>
              <a:t>to me</a:t>
            </a:r>
            <a:r>
              <a:rPr lang="es-ES" sz="1600" i="1">
                <a:latin typeface="Century Gothic" panose="020B0502020202020204" pitchFamily="34" charset="0"/>
              </a:rPr>
              <a:t>.</a:t>
            </a:r>
            <a:endParaRPr lang="es-GB" sz="1600" i="1">
              <a:latin typeface="Century Gothic" panose="020B0502020202020204" pitchFamily="34" charset="0"/>
            </a:endParaRPr>
          </a:p>
        </p:txBody>
      </p:sp>
      <p:sp>
        <p:nvSpPr>
          <p:cNvPr id="63" name="Rectangle 62">
            <a:extLst>
              <a:ext uri="{FF2B5EF4-FFF2-40B4-BE49-F238E27FC236}">
                <a16:creationId xmlns:a16="http://schemas.microsoft.com/office/drawing/2014/main" id="{7FF19F55-6798-6541-A835-9BDD06860BA1}"/>
              </a:ext>
            </a:extLst>
          </p:cNvPr>
          <p:cNvSpPr/>
          <p:nvPr/>
        </p:nvSpPr>
        <p:spPr>
          <a:xfrm>
            <a:off x="2249428" y="2564342"/>
            <a:ext cx="1701613" cy="319893"/>
          </a:xfrm>
          <a:prstGeom prst="rect">
            <a:avLst/>
          </a:prstGeom>
          <a:solidFill>
            <a:srgbClr val="FFFEC6"/>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latin typeface="Century Gothic" panose="020B0502020202020204" pitchFamily="34" charset="0"/>
              </a:rPr>
              <a:t>DIRECT OBJECT</a:t>
            </a:r>
          </a:p>
        </p:txBody>
      </p:sp>
      <p:cxnSp>
        <p:nvCxnSpPr>
          <p:cNvPr id="64" name="Straight Arrow Connector 63">
            <a:extLst>
              <a:ext uri="{FF2B5EF4-FFF2-40B4-BE49-F238E27FC236}">
                <a16:creationId xmlns:a16="http://schemas.microsoft.com/office/drawing/2014/main" id="{671A94F8-BE85-0F4F-8C9B-ACF2C2E36E72}"/>
              </a:ext>
            </a:extLst>
          </p:cNvPr>
          <p:cNvCxnSpPr>
            <a:cxnSpLocks/>
            <a:stCxn id="63" idx="0"/>
          </p:cNvCxnSpPr>
          <p:nvPr/>
        </p:nvCxnSpPr>
        <p:spPr>
          <a:xfrm flipH="1" flipV="1">
            <a:off x="2930599" y="2230886"/>
            <a:ext cx="169636" cy="333456"/>
          </a:xfrm>
          <a:prstGeom prst="straightConnector1">
            <a:avLst/>
          </a:prstGeom>
          <a:ln w="76200">
            <a:solidFill>
              <a:srgbClr val="FF612F"/>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67">
            <a:extLst>
              <a:ext uri="{FF2B5EF4-FFF2-40B4-BE49-F238E27FC236}">
                <a16:creationId xmlns:a16="http://schemas.microsoft.com/office/drawing/2014/main" id="{9D2C8EA6-D84C-F84E-A9B0-006D6CE04D76}"/>
              </a:ext>
            </a:extLst>
          </p:cNvPr>
          <p:cNvSpPr txBox="1"/>
          <p:nvPr/>
        </p:nvSpPr>
        <p:spPr>
          <a:xfrm>
            <a:off x="191231" y="1525669"/>
            <a:ext cx="6262002"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a:defRPr/>
            </a:pPr>
            <a:r>
              <a:rPr lang="en-GB" sz="1600">
                <a:latin typeface="Century Gothic" panose="020B0502020202020204" pitchFamily="34" charset="0"/>
              </a:rPr>
              <a:t>If the person indirectly affected is ‘</a:t>
            </a:r>
            <a:r>
              <a:rPr lang="en-GB" sz="1600" b="1">
                <a:latin typeface="Century Gothic" panose="020B0502020202020204" pitchFamily="34" charset="0"/>
              </a:rPr>
              <a:t>me</a:t>
            </a:r>
            <a:r>
              <a:rPr lang="en-GB" sz="1600">
                <a:latin typeface="Century Gothic" panose="020B0502020202020204" pitchFamily="34" charset="0"/>
              </a:rPr>
              <a:t>’, use the pronoun ‘</a:t>
            </a:r>
            <a:r>
              <a:rPr lang="en-GB" sz="1600" b="1">
                <a:latin typeface="Century Gothic" panose="020B0502020202020204" pitchFamily="34" charset="0"/>
              </a:rPr>
              <a:t>me</a:t>
            </a:r>
            <a:r>
              <a:rPr lang="en-GB" sz="1600">
                <a:latin typeface="Century Gothic" panose="020B0502020202020204" pitchFamily="34" charset="0"/>
              </a:rPr>
              <a:t>’</a:t>
            </a:r>
          </a:p>
        </p:txBody>
      </p:sp>
      <p:sp>
        <p:nvSpPr>
          <p:cNvPr id="72" name="TextBox 67">
            <a:extLst>
              <a:ext uri="{FF2B5EF4-FFF2-40B4-BE49-F238E27FC236}">
                <a16:creationId xmlns:a16="http://schemas.microsoft.com/office/drawing/2014/main" id="{CF581E82-B38E-BF4E-8863-943CEB62D2C9}"/>
              </a:ext>
            </a:extLst>
          </p:cNvPr>
          <p:cNvSpPr txBox="1"/>
          <p:nvPr/>
        </p:nvSpPr>
        <p:spPr>
          <a:xfrm>
            <a:off x="186592" y="2981018"/>
            <a:ext cx="6266641" cy="351156"/>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latin typeface="Century Gothic" panose="020B0502020202020204" pitchFamily="34" charset="0"/>
              </a:rPr>
              <a:t>If the person indirectly affected is ‘</a:t>
            </a:r>
            <a:r>
              <a:rPr lang="en-GB" sz="1600" b="1">
                <a:latin typeface="Century Gothic" panose="020B0502020202020204" pitchFamily="34" charset="0"/>
              </a:rPr>
              <a:t>you</a:t>
            </a:r>
            <a:r>
              <a:rPr lang="en-GB" sz="1600">
                <a:latin typeface="Century Gothic" panose="020B0502020202020204" pitchFamily="34" charset="0"/>
              </a:rPr>
              <a:t>’, use the pronoun ‘</a:t>
            </a:r>
            <a:r>
              <a:rPr lang="en-GB" sz="1600" b="1" err="1">
                <a:latin typeface="Century Gothic" panose="020B0502020202020204" pitchFamily="34" charset="0"/>
              </a:rPr>
              <a:t>te</a:t>
            </a:r>
            <a:r>
              <a:rPr lang="en-GB" sz="1600">
                <a:latin typeface="Century Gothic" panose="020B0502020202020204" pitchFamily="34" charset="0"/>
              </a:rPr>
              <a:t>’.</a:t>
            </a:r>
            <a:endParaRPr lang="en-GB" sz="1600">
              <a:latin typeface="Tw Cen MT" panose="020B0602020104020603"/>
            </a:endParaRPr>
          </a:p>
        </p:txBody>
      </p:sp>
      <p:sp>
        <p:nvSpPr>
          <p:cNvPr id="73" name="Rectangle 72">
            <a:extLst>
              <a:ext uri="{FF2B5EF4-FFF2-40B4-BE49-F238E27FC236}">
                <a16:creationId xmlns:a16="http://schemas.microsoft.com/office/drawing/2014/main" id="{E377906E-12E3-904A-B5BF-A8CEDBC47A5F}"/>
              </a:ext>
            </a:extLst>
          </p:cNvPr>
          <p:cNvSpPr/>
          <p:nvPr/>
        </p:nvSpPr>
        <p:spPr>
          <a:xfrm>
            <a:off x="194569" y="2552722"/>
            <a:ext cx="1868122" cy="324342"/>
          </a:xfrm>
          <a:prstGeom prst="rect">
            <a:avLst/>
          </a:prstGeom>
          <a:solidFill>
            <a:srgbClr val="FFFEC6"/>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accent5">
                    <a:lumMod val="50000"/>
                  </a:schemeClr>
                </a:solidFill>
                <a:latin typeface="Century Gothic" panose="020B0502020202020204" pitchFamily="34" charset="0"/>
              </a:rPr>
              <a:t>INDIRECT OBJECT</a:t>
            </a:r>
          </a:p>
        </p:txBody>
      </p:sp>
      <p:cxnSp>
        <p:nvCxnSpPr>
          <p:cNvPr id="74" name="Straight Arrow Connector 73">
            <a:extLst>
              <a:ext uri="{FF2B5EF4-FFF2-40B4-BE49-F238E27FC236}">
                <a16:creationId xmlns:a16="http://schemas.microsoft.com/office/drawing/2014/main" id="{0AA76911-517E-A14E-A98D-28475EE516A7}"/>
              </a:ext>
            </a:extLst>
          </p:cNvPr>
          <p:cNvCxnSpPr>
            <a:cxnSpLocks/>
          </p:cNvCxnSpPr>
          <p:nvPr/>
        </p:nvCxnSpPr>
        <p:spPr>
          <a:xfrm flipH="1" flipV="1">
            <a:off x="1418431" y="2198473"/>
            <a:ext cx="7536" cy="354250"/>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
            <a:extLst>
              <a:ext uri="{FF2B5EF4-FFF2-40B4-BE49-F238E27FC236}">
                <a16:creationId xmlns:a16="http://schemas.microsoft.com/office/drawing/2014/main" id="{65163FFB-8143-D840-9D03-64BDF41DC88C}"/>
              </a:ext>
            </a:extLst>
          </p:cNvPr>
          <p:cNvSpPr txBox="1"/>
          <p:nvPr/>
        </p:nvSpPr>
        <p:spPr>
          <a:xfrm>
            <a:off x="336912" y="3424066"/>
            <a:ext cx="3617924" cy="338554"/>
          </a:xfrm>
          <a:prstGeom prst="rect">
            <a:avLst/>
          </a:prstGeom>
          <a:noFill/>
        </p:spPr>
        <p:txBody>
          <a:bodyPr wrap="square" rtlCol="0">
            <a:spAutoFit/>
          </a:bodyPr>
          <a:lstStyle/>
          <a:p>
            <a:pPr lvl="0">
              <a:defRPr/>
            </a:pPr>
            <a:r>
              <a:rPr lang="en-GB" sz="1600" b="1">
                <a:latin typeface="Century Gothic" panose="020B0502020202020204" pitchFamily="34" charset="0"/>
              </a:rPr>
              <a:t>T</a:t>
            </a:r>
            <a:r>
              <a:rPr lang="en-GB" sz="1600" b="1" noProof="0">
                <a:latin typeface="Century Gothic" panose="020B0502020202020204" pitchFamily="34" charset="0"/>
              </a:rPr>
              <a:t>e</a:t>
            </a:r>
            <a:r>
              <a:rPr lang="en-GB" sz="1600" noProof="0">
                <a:latin typeface="Century Gothic" panose="020B0502020202020204" pitchFamily="34" charset="0"/>
              </a:rPr>
              <a:t> regalo un reloj. </a:t>
            </a:r>
            <a:endParaRPr kumimoji="0" lang="en-GB" sz="1600" i="0" u="none" strike="noStrike" kern="1200" cap="none" spc="0" normalizeH="0" baseline="0" noProof="0">
              <a:ln>
                <a:noFill/>
              </a:ln>
              <a:effectLst/>
              <a:uLnTx/>
              <a:uFillTx/>
              <a:latin typeface="Tw Cen MT" panose="020B0602020104020603"/>
            </a:endParaRPr>
          </a:p>
        </p:txBody>
      </p:sp>
      <p:sp>
        <p:nvSpPr>
          <p:cNvPr id="79" name="TextBox 7">
            <a:extLst>
              <a:ext uri="{FF2B5EF4-FFF2-40B4-BE49-F238E27FC236}">
                <a16:creationId xmlns:a16="http://schemas.microsoft.com/office/drawing/2014/main" id="{53A258A4-6F9A-F944-920D-10062B38843F}"/>
              </a:ext>
            </a:extLst>
          </p:cNvPr>
          <p:cNvSpPr txBox="1"/>
          <p:nvPr/>
        </p:nvSpPr>
        <p:spPr>
          <a:xfrm>
            <a:off x="2717136" y="3393641"/>
            <a:ext cx="5382800" cy="338554"/>
          </a:xfrm>
          <a:prstGeom prst="rect">
            <a:avLst/>
          </a:prstGeom>
          <a:noFill/>
        </p:spPr>
        <p:txBody>
          <a:bodyPr wrap="square" rtlCol="0">
            <a:spAutoFit/>
          </a:bodyPr>
          <a:lstStyle/>
          <a:p>
            <a:pPr lvl="0">
              <a:defRPr/>
            </a:pPr>
            <a:r>
              <a:rPr lang="en-GB" sz="1600" i="1">
                <a:latin typeface="Century Gothic" panose="020B0502020202020204" pitchFamily="34" charset="0"/>
              </a:rPr>
              <a:t>I give </a:t>
            </a:r>
            <a:r>
              <a:rPr lang="en-GB" sz="1600" b="1" i="1">
                <a:latin typeface="Century Gothic" panose="020B0502020202020204" pitchFamily="34" charset="0"/>
              </a:rPr>
              <a:t>you</a:t>
            </a:r>
            <a:r>
              <a:rPr lang="en-GB" sz="1600" i="1">
                <a:latin typeface="Century Gothic" panose="020B0502020202020204" pitchFamily="34" charset="0"/>
              </a:rPr>
              <a:t> a watch (as a gift).</a:t>
            </a:r>
            <a:endParaRPr kumimoji="0" lang="en-GB" sz="1600" i="1" u="none" strike="noStrike" kern="1200" cap="none" spc="0" normalizeH="0" baseline="0" noProof="0">
              <a:ln>
                <a:noFill/>
              </a:ln>
              <a:effectLst/>
              <a:uLnTx/>
              <a:uFillTx/>
              <a:latin typeface="Tw Cen MT" panose="020B0602020104020603"/>
            </a:endParaRPr>
          </a:p>
        </p:txBody>
      </p:sp>
      <p:sp>
        <p:nvSpPr>
          <p:cNvPr id="81" name="TextBox 7">
            <a:extLst>
              <a:ext uri="{FF2B5EF4-FFF2-40B4-BE49-F238E27FC236}">
                <a16:creationId xmlns:a16="http://schemas.microsoft.com/office/drawing/2014/main" id="{44065947-F74C-9F4F-9F63-EB4D12477CD9}"/>
              </a:ext>
            </a:extLst>
          </p:cNvPr>
          <p:cNvSpPr txBox="1"/>
          <p:nvPr/>
        </p:nvSpPr>
        <p:spPr>
          <a:xfrm>
            <a:off x="2717136" y="3696046"/>
            <a:ext cx="5774686" cy="338554"/>
          </a:xfrm>
          <a:prstGeom prst="rect">
            <a:avLst/>
          </a:prstGeom>
          <a:noFill/>
        </p:spPr>
        <p:txBody>
          <a:bodyPr wrap="square" rtlCol="0">
            <a:spAutoFit/>
          </a:bodyPr>
          <a:lstStyle/>
          <a:p>
            <a:pPr lvl="0">
              <a:defRPr/>
            </a:pPr>
            <a:r>
              <a:rPr lang="en-GB" sz="1600" i="1">
                <a:latin typeface="Century Gothic" panose="020B0502020202020204" pitchFamily="34" charset="0"/>
              </a:rPr>
              <a:t>I give a watch </a:t>
            </a:r>
            <a:r>
              <a:rPr lang="en-GB" sz="1600" b="1" i="1">
                <a:latin typeface="Century Gothic" panose="020B0502020202020204" pitchFamily="34" charset="0"/>
              </a:rPr>
              <a:t>to you</a:t>
            </a:r>
            <a:r>
              <a:rPr lang="en-GB" sz="1600" i="1">
                <a:latin typeface="Century Gothic" panose="020B0502020202020204" pitchFamily="34" charset="0"/>
              </a:rPr>
              <a:t>.</a:t>
            </a:r>
            <a:endParaRPr kumimoji="0" lang="en-GB" sz="1600" i="1" u="none" strike="noStrike" kern="1200" cap="none" spc="0" normalizeH="0" baseline="0" noProof="0">
              <a:ln>
                <a:noFill/>
              </a:ln>
              <a:effectLst/>
              <a:uLnTx/>
              <a:uFillTx/>
              <a:latin typeface="Tw Cen MT" panose="020B0602020104020603"/>
            </a:endParaRPr>
          </a:p>
        </p:txBody>
      </p:sp>
      <p:sp>
        <p:nvSpPr>
          <p:cNvPr id="83" name="Rectangle 21">
            <a:extLst>
              <a:ext uri="{FF2B5EF4-FFF2-40B4-BE49-F238E27FC236}">
                <a16:creationId xmlns:a16="http://schemas.microsoft.com/office/drawing/2014/main" id="{58DFBC74-6A87-1541-94EC-B9510E41C020}"/>
              </a:ext>
            </a:extLst>
          </p:cNvPr>
          <p:cNvSpPr/>
          <p:nvPr/>
        </p:nvSpPr>
        <p:spPr>
          <a:xfrm>
            <a:off x="5044205" y="5685210"/>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Vocabulario</a:t>
            </a:r>
            <a:endParaRPr lang="en-GB">
              <a:latin typeface="Century Gothic" panose="020B0502020202020204" pitchFamily="34" charset="0"/>
            </a:endParaRPr>
          </a:p>
        </p:txBody>
      </p:sp>
      <p:sp>
        <p:nvSpPr>
          <p:cNvPr id="85" name="TextBox 7">
            <a:extLst>
              <a:ext uri="{FF2B5EF4-FFF2-40B4-BE49-F238E27FC236}">
                <a16:creationId xmlns:a16="http://schemas.microsoft.com/office/drawing/2014/main" id="{71CC26BC-446A-AA44-A814-1B8DE8DAE658}"/>
              </a:ext>
            </a:extLst>
          </p:cNvPr>
          <p:cNvSpPr txBox="1"/>
          <p:nvPr/>
        </p:nvSpPr>
        <p:spPr>
          <a:xfrm>
            <a:off x="336912" y="4537832"/>
            <a:ext cx="3778514" cy="338554"/>
          </a:xfrm>
          <a:prstGeom prst="rect">
            <a:avLst/>
          </a:prstGeom>
          <a:noFill/>
        </p:spPr>
        <p:txBody>
          <a:bodyPr wrap="square" rtlCol="0">
            <a:spAutoFit/>
          </a:bodyPr>
          <a:lstStyle/>
          <a:p>
            <a:pPr lvl="0">
              <a:defRPr/>
            </a:pPr>
            <a:r>
              <a:rPr kumimoji="0" lang="en-GB" sz="1600" b="1" i="0" u="none" strike="noStrike" kern="1200" cap="none" spc="0" normalizeH="0" baseline="0" noProof="0">
                <a:ln>
                  <a:noFill/>
                </a:ln>
                <a:effectLst/>
                <a:uLnTx/>
                <a:uFillTx/>
                <a:latin typeface="Century Gothic" panose="020B0502020202020204" pitchFamily="34" charset="0"/>
              </a:rPr>
              <a:t>Le</a:t>
            </a:r>
            <a:r>
              <a:rPr kumimoji="0" lang="en-GB" sz="1600" i="0" u="none" strike="noStrike" kern="1200" cap="none" spc="0" normalizeH="0" baseline="0" noProof="0">
                <a:ln>
                  <a:noFill/>
                </a:ln>
                <a:effectLst/>
                <a:uLnTx/>
                <a:uFillTx/>
                <a:latin typeface="Century Gothic" panose="020B0502020202020204" pitchFamily="34" charset="0"/>
              </a:rPr>
              <a:t> traen chocolate.</a:t>
            </a:r>
          </a:p>
        </p:txBody>
      </p:sp>
      <p:sp>
        <p:nvSpPr>
          <p:cNvPr id="86" name="TextBox 7">
            <a:extLst>
              <a:ext uri="{FF2B5EF4-FFF2-40B4-BE49-F238E27FC236}">
                <a16:creationId xmlns:a16="http://schemas.microsoft.com/office/drawing/2014/main" id="{99A0F522-6ECC-8647-97D9-8D89EAB22D8F}"/>
              </a:ext>
            </a:extLst>
          </p:cNvPr>
          <p:cNvSpPr txBox="1"/>
          <p:nvPr/>
        </p:nvSpPr>
        <p:spPr>
          <a:xfrm>
            <a:off x="2651821" y="4510883"/>
            <a:ext cx="3441475" cy="338554"/>
          </a:xfrm>
          <a:prstGeom prst="rect">
            <a:avLst/>
          </a:prstGeom>
          <a:noFill/>
        </p:spPr>
        <p:txBody>
          <a:bodyPr wrap="square" rtlCol="0">
            <a:spAutoFit/>
          </a:bodyPr>
          <a:lstStyle/>
          <a:p>
            <a:pPr lvl="0">
              <a:defRPr/>
            </a:pPr>
            <a:r>
              <a:rPr kumimoji="0" lang="en-GB" sz="1600" i="1" u="none" strike="noStrike" kern="1200" cap="none" spc="0" normalizeH="0" baseline="0" noProof="0">
                <a:ln>
                  <a:noFill/>
                </a:ln>
                <a:effectLst/>
                <a:uLnTx/>
                <a:uFillTx/>
                <a:latin typeface="Century Gothic" panose="020B0502020202020204" pitchFamily="34" charset="0"/>
              </a:rPr>
              <a:t>They bring </a:t>
            </a:r>
            <a:r>
              <a:rPr kumimoji="0" lang="en-GB" sz="1600" b="1" i="1" u="none" strike="noStrike" kern="1200" cap="none" spc="0" normalizeH="0" baseline="0" noProof="0">
                <a:ln>
                  <a:noFill/>
                </a:ln>
                <a:effectLst/>
                <a:uLnTx/>
                <a:uFillTx/>
                <a:latin typeface="Century Gothic" panose="020B0502020202020204" pitchFamily="34" charset="0"/>
              </a:rPr>
              <a:t>him/her/it</a:t>
            </a:r>
            <a:r>
              <a:rPr kumimoji="0" lang="en-GB" sz="1600" i="1" u="none" strike="noStrike" kern="1200" cap="none" spc="0" normalizeH="0" noProof="0">
                <a:ln>
                  <a:noFill/>
                </a:ln>
                <a:effectLst/>
                <a:uLnTx/>
                <a:uFillTx/>
                <a:latin typeface="Century Gothic" panose="020B0502020202020204" pitchFamily="34" charset="0"/>
              </a:rPr>
              <a:t> chocolate</a:t>
            </a:r>
            <a:r>
              <a:rPr kumimoji="0" lang="en-GB" sz="1600" i="0" u="none" strike="noStrike" kern="1200" cap="none" spc="0" normalizeH="0" noProof="0">
                <a:ln>
                  <a:noFill/>
                </a:ln>
                <a:effectLst/>
                <a:uLnTx/>
                <a:uFillTx/>
                <a:latin typeface="Century Gothic" panose="020B0502020202020204" pitchFamily="34" charset="0"/>
              </a:rPr>
              <a:t>.</a:t>
            </a:r>
            <a:endParaRPr kumimoji="0" lang="en-GB" sz="1600" i="0" u="none" strike="noStrike" kern="1200" cap="none" spc="0" normalizeH="0" baseline="0" noProof="0">
              <a:ln>
                <a:noFill/>
              </a:ln>
              <a:effectLst/>
              <a:uLnTx/>
              <a:uFillTx/>
              <a:latin typeface="Century Gothic" panose="020B0502020202020204" pitchFamily="34" charset="0"/>
            </a:endParaRPr>
          </a:p>
        </p:txBody>
      </p:sp>
      <p:graphicFrame>
        <p:nvGraphicFramePr>
          <p:cNvPr id="87" name="Table 3">
            <a:extLst>
              <a:ext uri="{FF2B5EF4-FFF2-40B4-BE49-F238E27FC236}">
                <a16:creationId xmlns:a16="http://schemas.microsoft.com/office/drawing/2014/main" id="{1D9FA01A-6E38-B64B-A3A9-E33E88947E62}"/>
              </a:ext>
            </a:extLst>
          </p:cNvPr>
          <p:cNvGraphicFramePr>
            <a:graphicFrameLocks noGrp="1"/>
          </p:cNvGraphicFramePr>
          <p:nvPr>
            <p:extLst>
              <p:ext uri="{D42A27DB-BD31-4B8C-83A1-F6EECF244321}">
                <p14:modId xmlns:p14="http://schemas.microsoft.com/office/powerpoint/2010/main" val="4253222232"/>
              </p:ext>
            </p:extLst>
          </p:nvPr>
        </p:nvGraphicFramePr>
        <p:xfrm>
          <a:off x="343713" y="5927215"/>
          <a:ext cx="2983483" cy="2512320"/>
        </p:xfrm>
        <a:graphic>
          <a:graphicData uri="http://schemas.openxmlformats.org/drawingml/2006/table">
            <a:tbl>
              <a:tblPr firstRow="1" bandRow="1">
                <a:tableStyleId>{5940675A-B579-460E-94D1-54222C63F5DA}</a:tableStyleId>
              </a:tblPr>
              <a:tblGrid>
                <a:gridCol w="1076473">
                  <a:extLst>
                    <a:ext uri="{9D8B030D-6E8A-4147-A177-3AD203B41FA5}">
                      <a16:colId xmlns:a16="http://schemas.microsoft.com/office/drawing/2014/main" val="3957865930"/>
                    </a:ext>
                  </a:extLst>
                </a:gridCol>
                <a:gridCol w="1907010">
                  <a:extLst>
                    <a:ext uri="{9D8B030D-6E8A-4147-A177-3AD203B41FA5}">
                      <a16:colId xmlns:a16="http://schemas.microsoft.com/office/drawing/2014/main" val="746460978"/>
                    </a:ext>
                  </a:extLst>
                </a:gridCol>
              </a:tblGrid>
              <a:tr h="291754">
                <a:tc>
                  <a:txBody>
                    <a:bodyPr/>
                    <a:lstStyle/>
                    <a:p>
                      <a:pPr algn="l" fontAlgn="b"/>
                      <a:r>
                        <a:rPr lang="en-GB" sz="1600" b="0" i="0" u="none" strike="noStrike" err="1">
                          <a:solidFill>
                            <a:srgbClr val="000000"/>
                          </a:solidFill>
                          <a:effectLst/>
                          <a:latin typeface="Century Gothic" panose="020B0502020202020204" pitchFamily="34" charset="0"/>
                        </a:rPr>
                        <a:t>quitar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a:effectLst/>
                          <a:latin typeface="Century Gothic" panose="020B0502020202020204" pitchFamily="34" charset="0"/>
                        </a:rPr>
                        <a:t>to</a:t>
                      </a:r>
                      <a:r>
                        <a:rPr lang="en-GB" sz="1600" u="none" strike="noStrike" baseline="0">
                          <a:effectLst/>
                          <a:latin typeface="Century Gothic" panose="020B0502020202020204" pitchFamily="34" charset="0"/>
                        </a:rPr>
                        <a:t> take away </a:t>
                      </a:r>
                      <a:r>
                        <a:rPr lang="en-GB" sz="1600" u="none" strike="noStrike">
                          <a:effectLst/>
                          <a:latin typeface="Century Gothic" panose="020B0502020202020204" pitchFamily="34" charset="0"/>
                        </a:rPr>
                        <a:t>| to take off</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009758348"/>
                  </a:ext>
                </a:extLst>
              </a:tr>
              <a:tr h="291754">
                <a:tc>
                  <a:txBody>
                    <a:bodyPr/>
                    <a:lstStyle/>
                    <a:p>
                      <a:pPr algn="l" fontAlgn="b"/>
                      <a:r>
                        <a:rPr lang="en-GB" sz="1600" b="0" i="0" u="none" strike="noStrike" err="1">
                          <a:solidFill>
                            <a:srgbClr val="000000"/>
                          </a:solidFill>
                          <a:effectLst/>
                          <a:latin typeface="Century Gothic" panose="020B0502020202020204" pitchFamily="34" charset="0"/>
                        </a:rPr>
                        <a:t>regalar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a:effectLst/>
                          <a:latin typeface="Century Gothic" panose="020B0502020202020204" pitchFamily="34" charset="0"/>
                        </a:rPr>
                        <a:t>to give| giving</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823544673"/>
                  </a:ext>
                </a:extLst>
              </a:tr>
              <a:tr h="291754">
                <a:tc>
                  <a:txBody>
                    <a:bodyPr/>
                    <a:lstStyle/>
                    <a:p>
                      <a:pPr algn="l" fontAlgn="b"/>
                      <a:r>
                        <a:rPr lang="en-GB" sz="1600" b="0" i="0" u="none" strike="noStrike" err="1">
                          <a:solidFill>
                            <a:srgbClr val="000000"/>
                          </a:solidFill>
                          <a:effectLst/>
                          <a:latin typeface="Century Gothic" panose="020B0502020202020204" pitchFamily="34" charset="0"/>
                        </a:rPr>
                        <a:t>tirar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to throw </a:t>
                      </a:r>
                      <a:r>
                        <a:rPr lang="en-GB" sz="1600" u="none" strike="noStrike">
                          <a:effectLst/>
                          <a:latin typeface="Century Gothic" panose="020B0502020202020204" pitchFamily="34" charset="0"/>
                        </a:rPr>
                        <a:t>| throwing</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778999658"/>
                  </a:ext>
                </a:extLst>
              </a:tr>
              <a:tr h="265477">
                <a:tc>
                  <a:txBody>
                    <a:bodyPr/>
                    <a:lstStyle/>
                    <a:p>
                      <a:pPr algn="l" fontAlgn="b"/>
                      <a:r>
                        <a:rPr lang="en-GB" sz="1600" b="0" i="0" u="none" strike="noStrike">
                          <a:solidFill>
                            <a:srgbClr val="000000"/>
                          </a:solidFill>
                          <a:effectLst/>
                          <a:latin typeface="Century Gothic" panose="020B0502020202020204" pitchFamily="34" charset="0"/>
                        </a:rPr>
                        <a:t>la </a:t>
                      </a:r>
                      <a:r>
                        <a:rPr lang="en-GB" sz="1600" b="0" i="0" u="none" strike="noStrike" err="1">
                          <a:solidFill>
                            <a:srgbClr val="000000"/>
                          </a:solidFill>
                          <a:effectLst/>
                          <a:latin typeface="Century Gothic" panose="020B0502020202020204" pitchFamily="34" charset="0"/>
                        </a:rPr>
                        <a:t>caja</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a:effectLst/>
                          <a:latin typeface="Century Gothic" panose="020B0502020202020204" pitchFamily="34" charset="0"/>
                        </a:rPr>
                        <a:t>box</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178778690"/>
                  </a:ext>
                </a:extLst>
              </a:tr>
              <a:tr h="265477">
                <a:tc>
                  <a:txBody>
                    <a:bodyPr/>
                    <a:lstStyle/>
                    <a:p>
                      <a:pPr algn="l" fontAlgn="b"/>
                      <a:r>
                        <a:rPr lang="en-GB" sz="1600" b="0" i="0" u="none" strike="noStrike">
                          <a:solidFill>
                            <a:srgbClr val="000000"/>
                          </a:solidFill>
                          <a:effectLst/>
                          <a:latin typeface="Century Gothic" panose="020B0502020202020204" pitchFamily="34" charset="0"/>
                        </a:rPr>
                        <a:t>el </a:t>
                      </a:r>
                      <a:r>
                        <a:rPr lang="en-GB" sz="1600" b="0" i="0" u="none" strike="noStrike" err="1">
                          <a:solidFill>
                            <a:srgbClr val="000000"/>
                          </a:solidFill>
                          <a:effectLst/>
                          <a:latin typeface="Century Gothic" panose="020B0502020202020204" pitchFamily="34" charset="0"/>
                        </a:rPr>
                        <a:t>reloj</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a:effectLst/>
                          <a:latin typeface="Century Gothic" panose="020B0502020202020204" pitchFamily="34" charset="0"/>
                        </a:rPr>
                        <a:t>watch</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77427112"/>
                  </a:ext>
                </a:extLst>
              </a:tr>
              <a:tr h="291754">
                <a:tc>
                  <a:txBody>
                    <a:bodyPr/>
                    <a:lstStyle/>
                    <a:p>
                      <a:pPr algn="l" fontAlgn="b"/>
                      <a:r>
                        <a:rPr lang="en-GB" sz="1600" b="0" i="0" u="none" strike="noStrike">
                          <a:solidFill>
                            <a:srgbClr val="000000"/>
                          </a:solidFill>
                          <a:effectLst/>
                          <a:latin typeface="Century Gothic" panose="020B0502020202020204" pitchFamily="34" charset="0"/>
                        </a:rPr>
                        <a:t>la </a:t>
                      </a:r>
                      <a:r>
                        <a:rPr lang="en-GB" sz="1600" b="0" i="0" u="none" strike="noStrike" err="1">
                          <a:solidFill>
                            <a:srgbClr val="000000"/>
                          </a:solidFill>
                          <a:effectLst/>
                          <a:latin typeface="Century Gothic" panose="020B0502020202020204" pitchFamily="34" charset="0"/>
                        </a:rPr>
                        <a:t>tarjeta</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u="none" strike="noStrike">
                          <a:effectLst/>
                          <a:latin typeface="Century Gothic" panose="020B0502020202020204" pitchFamily="34" charset="0"/>
                        </a:rPr>
                        <a:t>card</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605244685"/>
                  </a:ext>
                </a:extLst>
              </a:tr>
            </a:tbl>
          </a:graphicData>
        </a:graphic>
      </p:graphicFrame>
      <p:graphicFrame>
        <p:nvGraphicFramePr>
          <p:cNvPr id="10" name="Table 9">
            <a:extLst>
              <a:ext uri="{FF2B5EF4-FFF2-40B4-BE49-F238E27FC236}">
                <a16:creationId xmlns:a16="http://schemas.microsoft.com/office/drawing/2014/main" id="{440D4945-5331-F548-A519-18AA953BB33B}"/>
              </a:ext>
            </a:extLst>
          </p:cNvPr>
          <p:cNvGraphicFramePr>
            <a:graphicFrameLocks noGrp="1"/>
          </p:cNvGraphicFramePr>
          <p:nvPr>
            <p:extLst>
              <p:ext uri="{D42A27DB-BD31-4B8C-83A1-F6EECF244321}">
                <p14:modId xmlns:p14="http://schemas.microsoft.com/office/powerpoint/2010/main" val="214281092"/>
              </p:ext>
            </p:extLst>
          </p:nvPr>
        </p:nvGraphicFramePr>
        <p:xfrm>
          <a:off x="3840703" y="6557041"/>
          <a:ext cx="2932304" cy="1687200"/>
        </p:xfrm>
        <a:graphic>
          <a:graphicData uri="http://schemas.openxmlformats.org/drawingml/2006/table">
            <a:tbl>
              <a:tblPr firstRow="1" bandRow="1">
                <a:tableStyleId>{5940675A-B579-460E-94D1-54222C63F5DA}</a:tableStyleId>
              </a:tblPr>
              <a:tblGrid>
                <a:gridCol w="745771">
                  <a:extLst>
                    <a:ext uri="{9D8B030D-6E8A-4147-A177-3AD203B41FA5}">
                      <a16:colId xmlns:a16="http://schemas.microsoft.com/office/drawing/2014/main" val="1599824264"/>
                    </a:ext>
                  </a:extLst>
                </a:gridCol>
                <a:gridCol w="2186533">
                  <a:extLst>
                    <a:ext uri="{9D8B030D-6E8A-4147-A177-3AD203B41FA5}">
                      <a16:colId xmlns:a16="http://schemas.microsoft.com/office/drawing/2014/main" val="3995852023"/>
                    </a:ext>
                  </a:extLst>
                </a:gridCol>
              </a:tblGrid>
              <a:tr h="0">
                <a:tc>
                  <a:txBody>
                    <a:bodyPr/>
                    <a:lstStyle/>
                    <a:p>
                      <a:pPr algn="l" fontAlgn="b"/>
                      <a:r>
                        <a:rPr lang="en-GB" sz="1600" b="0" i="0" u="none" strike="noStrike" err="1">
                          <a:solidFill>
                            <a:srgbClr val="000000"/>
                          </a:solidFill>
                          <a:effectLst/>
                          <a:latin typeface="Century Gothic" panose="020B0502020202020204" pitchFamily="34" charset="0"/>
                        </a:rPr>
                        <a:t>lleno</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a:solidFill>
                            <a:srgbClr val="000000"/>
                          </a:solidFill>
                          <a:effectLst/>
                          <a:latin typeface="Century Gothic" panose="020B0502020202020204" pitchFamily="34" charset="0"/>
                        </a:rPr>
                        <a:t>full</a:t>
                      </a:r>
                    </a:p>
                  </a:txBody>
                  <a:tcPr marL="90000" marR="90000" marT="46800" marB="46800" anchor="b"/>
                </a:tc>
                <a:extLst>
                  <a:ext uri="{0D108BD9-81ED-4DB2-BD59-A6C34878D82A}">
                    <a16:rowId xmlns:a16="http://schemas.microsoft.com/office/drawing/2014/main" val="2611745532"/>
                  </a:ext>
                </a:extLst>
              </a:tr>
              <a:tr h="291754">
                <a:tc>
                  <a:txBody>
                    <a:bodyPr/>
                    <a:lstStyle/>
                    <a:p>
                      <a:pPr algn="l" fontAlgn="b"/>
                      <a:r>
                        <a:rPr lang="en-GB" sz="1600" b="0" i="0" u="none" strike="noStrike" err="1">
                          <a:solidFill>
                            <a:srgbClr val="000000"/>
                          </a:solidFill>
                          <a:effectLst/>
                          <a:latin typeface="Century Gothic" panose="020B0502020202020204" pitchFamily="34" charset="0"/>
                        </a:rPr>
                        <a:t>vacío</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u="none" strike="noStrike">
                          <a:effectLst/>
                          <a:latin typeface="Century Gothic" panose="020B0502020202020204" pitchFamily="34" charset="0"/>
                        </a:rPr>
                        <a:t>empty</a:t>
                      </a:r>
                      <a:endParaRPr lang="en-GB" sz="1600" b="0" i="0" u="none" strike="noStrike">
                        <a:solidFill>
                          <a:srgbClr val="000000"/>
                        </a:solidFill>
                        <a:effectLst/>
                        <a:latin typeface="Century Gothic" panose="020B0502020202020204" pitchFamily="34" charset="0"/>
                      </a:endParaRPr>
                    </a:p>
                  </a:txBody>
                  <a:tcPr marL="90000" marR="90000" marT="46800" marB="46800" anchor="b"/>
                </a:tc>
                <a:extLst>
                  <a:ext uri="{0D108BD9-81ED-4DB2-BD59-A6C34878D82A}">
                    <a16:rowId xmlns:a16="http://schemas.microsoft.com/office/drawing/2014/main" val="893247728"/>
                  </a:ext>
                </a:extLst>
              </a:tr>
              <a:tr h="291754">
                <a:tc>
                  <a:txBody>
                    <a:bodyPr/>
                    <a:lstStyle/>
                    <a:p>
                      <a:pPr algn="l" fontAlgn="b"/>
                      <a:r>
                        <a:rPr lang="en-GB" sz="1600" b="0" i="0" u="none" strike="noStrike">
                          <a:solidFill>
                            <a:srgbClr val="000000"/>
                          </a:solidFill>
                          <a:effectLst/>
                          <a:latin typeface="Century Gothic" panose="020B0502020202020204" pitchFamily="34" charset="0"/>
                        </a:rPr>
                        <a:t>me</a:t>
                      </a:r>
                    </a:p>
                  </a:txBody>
                  <a:tcPr marL="90000" marR="90000" marT="46800" marB="46800" anchor="ctr"/>
                </a:tc>
                <a:tc>
                  <a:txBody>
                    <a:bodyPr/>
                    <a:lstStyle/>
                    <a:p>
                      <a:pPr algn="l" fontAlgn="b"/>
                      <a:r>
                        <a:rPr lang="en-GB" sz="1600" u="none" strike="noStrike">
                          <a:effectLst/>
                          <a:latin typeface="Century Gothic" panose="020B0502020202020204" pitchFamily="34" charset="0"/>
                        </a:rPr>
                        <a:t>myself |to me</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933492177"/>
                  </a:ext>
                </a:extLst>
              </a:tr>
              <a:tr h="291754">
                <a:tc>
                  <a:txBody>
                    <a:bodyPr/>
                    <a:lstStyle/>
                    <a:p>
                      <a:pPr algn="l" fontAlgn="b"/>
                      <a:r>
                        <a:rPr lang="en-GB" sz="1600" b="0" i="0" u="none" strike="noStrike">
                          <a:solidFill>
                            <a:srgbClr val="000000"/>
                          </a:solidFill>
                          <a:effectLst/>
                          <a:latin typeface="Century Gothic" panose="020B0502020202020204" pitchFamily="34" charset="0"/>
                        </a:rPr>
                        <a:t>te</a:t>
                      </a:r>
                    </a:p>
                  </a:txBody>
                  <a:tcPr marL="90000" marR="90000" marT="46800" marB="46800" anchor="ctr"/>
                </a:tc>
                <a:tc>
                  <a:txBody>
                    <a:bodyPr/>
                    <a:lstStyle/>
                    <a:p>
                      <a:pPr algn="l" fontAlgn="b"/>
                      <a:r>
                        <a:rPr lang="en-GB" sz="1600" b="0" i="0" u="none" strike="noStrike" err="1">
                          <a:solidFill>
                            <a:srgbClr val="000000"/>
                          </a:solidFill>
                          <a:effectLst/>
                          <a:latin typeface="Century Gothic" panose="020B0502020202020204" pitchFamily="34" charset="0"/>
                        </a:rPr>
                        <a:t>yourself</a:t>
                      </a:r>
                      <a:r>
                        <a:rPr lang="en-GB" sz="1600" u="none" strike="noStrike" err="1">
                          <a:effectLst/>
                          <a:latin typeface="Century Gothic" panose="020B0502020202020204" pitchFamily="34" charset="0"/>
                        </a:rPr>
                        <a:t>|to</a:t>
                      </a:r>
                      <a:r>
                        <a:rPr lang="en-GB" sz="1600" u="none" strike="noStrike">
                          <a:effectLst/>
                          <a:latin typeface="Century Gothic" panose="020B0502020202020204" pitchFamily="34" charset="0"/>
                        </a:rPr>
                        <a:t> you</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2660912478"/>
                  </a:ext>
                </a:extLst>
              </a:tr>
              <a:tr h="291754">
                <a:tc>
                  <a:txBody>
                    <a:bodyPr/>
                    <a:lstStyle/>
                    <a:p>
                      <a:pPr algn="l" fontAlgn="b"/>
                      <a:r>
                        <a:rPr lang="en-GB" sz="1600" b="0" i="0" u="none" strike="noStrike">
                          <a:solidFill>
                            <a:srgbClr val="000000"/>
                          </a:solidFill>
                          <a:effectLst/>
                          <a:latin typeface="Century Gothic" panose="020B0502020202020204" pitchFamily="34" charset="0"/>
                        </a:rPr>
                        <a:t>le</a:t>
                      </a: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0000"/>
                          </a:solidFill>
                          <a:effectLst/>
                          <a:latin typeface="Century Gothic" panose="020B0502020202020204" pitchFamily="34" charset="0"/>
                        </a:rPr>
                        <a:t>to </a:t>
                      </a:r>
                      <a:r>
                        <a:rPr lang="en-GB" sz="1600" b="0" i="0" u="none" strike="noStrike" err="1">
                          <a:solidFill>
                            <a:srgbClr val="000000"/>
                          </a:solidFill>
                          <a:effectLst/>
                          <a:latin typeface="Century Gothic" panose="020B0502020202020204" pitchFamily="34" charset="0"/>
                        </a:rPr>
                        <a:t>him</a:t>
                      </a:r>
                      <a:r>
                        <a:rPr lang="en-GB" sz="1600" u="none" strike="noStrike" err="1">
                          <a:effectLst/>
                          <a:latin typeface="Century Gothic" panose="020B0502020202020204" pitchFamily="34" charset="0"/>
                        </a:rPr>
                        <a:t>|to</a:t>
                      </a:r>
                      <a:r>
                        <a:rPr lang="en-GB" sz="1600" u="none" strike="noStrike">
                          <a:effectLst/>
                          <a:latin typeface="Century Gothic" panose="020B0502020202020204" pitchFamily="34" charset="0"/>
                        </a:rPr>
                        <a:t> </a:t>
                      </a:r>
                      <a:r>
                        <a:rPr lang="en-GB" sz="1600" u="none" strike="noStrike" err="1">
                          <a:effectLst/>
                          <a:latin typeface="Century Gothic" panose="020B0502020202020204" pitchFamily="34" charset="0"/>
                        </a:rPr>
                        <a:t>her|to</a:t>
                      </a:r>
                      <a:r>
                        <a:rPr lang="en-GB" sz="1600" u="none" strike="noStrike">
                          <a:effectLst/>
                          <a:latin typeface="Century Gothic" panose="020B0502020202020204" pitchFamily="34" charset="0"/>
                        </a:rPr>
                        <a:t> it</a:t>
                      </a:r>
                      <a:endParaRPr lang="en-GB" sz="1600" b="0" i="0" u="none" strike="noStrike">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129880326"/>
                  </a:ext>
                </a:extLst>
              </a:tr>
            </a:tbl>
          </a:graphicData>
        </a:graphic>
      </p:graphicFrame>
      <p:sp>
        <p:nvSpPr>
          <p:cNvPr id="88" name="TextBox 67">
            <a:extLst>
              <a:ext uri="{FF2B5EF4-FFF2-40B4-BE49-F238E27FC236}">
                <a16:creationId xmlns:a16="http://schemas.microsoft.com/office/drawing/2014/main" id="{C85B98AB-8697-3941-8AF4-BF5BBA388045}"/>
              </a:ext>
            </a:extLst>
          </p:cNvPr>
          <p:cNvSpPr txBox="1"/>
          <p:nvPr/>
        </p:nvSpPr>
        <p:spPr>
          <a:xfrm>
            <a:off x="194569" y="4122657"/>
            <a:ext cx="6266641"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latin typeface="Century Gothic" panose="020B0502020202020204" pitchFamily="34" charset="0"/>
              </a:rPr>
              <a:t>For a  person indirectly affected is ‘</a:t>
            </a:r>
            <a:r>
              <a:rPr lang="en-GB" sz="1600" b="1">
                <a:latin typeface="Century Gothic" panose="020B0502020202020204" pitchFamily="34" charset="0"/>
              </a:rPr>
              <a:t>him</a:t>
            </a:r>
            <a:r>
              <a:rPr lang="en-GB" sz="1600">
                <a:latin typeface="Century Gothic" panose="020B0502020202020204" pitchFamily="34" charset="0"/>
              </a:rPr>
              <a:t>’, </a:t>
            </a:r>
            <a:r>
              <a:rPr lang="en-GB" sz="1600" b="1">
                <a:latin typeface="Century Gothic" panose="020B0502020202020204" pitchFamily="34" charset="0"/>
              </a:rPr>
              <a:t>her</a:t>
            </a:r>
            <a:r>
              <a:rPr lang="en-GB" sz="1600">
                <a:latin typeface="Century Gothic" panose="020B0502020202020204" pitchFamily="34" charset="0"/>
              </a:rPr>
              <a:t>’ or ‘</a:t>
            </a:r>
            <a:r>
              <a:rPr lang="en-GB" sz="1600" b="1">
                <a:latin typeface="Century Gothic" panose="020B0502020202020204" pitchFamily="34" charset="0"/>
              </a:rPr>
              <a:t>it</a:t>
            </a:r>
            <a:r>
              <a:rPr lang="en-GB" sz="1600">
                <a:latin typeface="Century Gothic" panose="020B0502020202020204" pitchFamily="34" charset="0"/>
              </a:rPr>
              <a:t>’, say ‘</a:t>
            </a:r>
            <a:r>
              <a:rPr lang="en-GB" sz="1600" b="1">
                <a:latin typeface="Century Gothic" panose="020B0502020202020204" pitchFamily="34" charset="0"/>
              </a:rPr>
              <a:t>le’.</a:t>
            </a:r>
            <a:endParaRPr lang="en-GB" sz="1600">
              <a:latin typeface="Tw Cen MT" panose="020B0602020104020603"/>
            </a:endParaRPr>
          </a:p>
        </p:txBody>
      </p:sp>
      <p:sp>
        <p:nvSpPr>
          <p:cNvPr id="89" name="Rounded Rectangle 42">
            <a:extLst>
              <a:ext uri="{FF2B5EF4-FFF2-40B4-BE49-F238E27FC236}">
                <a16:creationId xmlns:a16="http://schemas.microsoft.com/office/drawing/2014/main" id="{E5BFBB55-FA0C-EF4E-8B0A-6F2FD93D6B45}"/>
              </a:ext>
            </a:extLst>
          </p:cNvPr>
          <p:cNvSpPr/>
          <p:nvPr/>
        </p:nvSpPr>
        <p:spPr>
          <a:xfrm>
            <a:off x="603847" y="8541400"/>
            <a:ext cx="2499537" cy="425878"/>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latin typeface="Century Gothic" panose="020B0502020202020204" pitchFamily="34" charset="0"/>
              </a:rPr>
              <a:t>Revisit vocab 2.1.5 &amp; 1.2.6</a:t>
            </a:r>
          </a:p>
        </p:txBody>
      </p:sp>
      <p:graphicFrame>
        <p:nvGraphicFramePr>
          <p:cNvPr id="90" name="Table 50">
            <a:extLst>
              <a:ext uri="{FF2B5EF4-FFF2-40B4-BE49-F238E27FC236}">
                <a16:creationId xmlns:a16="http://schemas.microsoft.com/office/drawing/2014/main" id="{1AD52CA6-A434-8E48-B064-F00E76EA9F30}"/>
              </a:ext>
            </a:extLst>
          </p:cNvPr>
          <p:cNvGraphicFramePr>
            <a:graphicFrameLocks noGrp="1"/>
          </p:cNvGraphicFramePr>
          <p:nvPr>
            <p:extLst>
              <p:ext uri="{D42A27DB-BD31-4B8C-83A1-F6EECF244321}">
                <p14:modId xmlns:p14="http://schemas.microsoft.com/office/powerpoint/2010/main" val="299005707"/>
              </p:ext>
            </p:extLst>
          </p:nvPr>
        </p:nvGraphicFramePr>
        <p:xfrm>
          <a:off x="-48223" y="5942839"/>
          <a:ext cx="472784" cy="2317193"/>
        </p:xfrm>
        <a:graphic>
          <a:graphicData uri="http://schemas.openxmlformats.org/drawingml/2006/table">
            <a:tbl>
              <a:tblPr firstRow="1" bandRow="1">
                <a:tableStyleId>{5940675A-B579-460E-94D1-54222C63F5DA}</a:tableStyleId>
              </a:tblPr>
              <a:tblGrid>
                <a:gridCol w="472784">
                  <a:extLst>
                    <a:ext uri="{9D8B030D-6E8A-4147-A177-3AD203B41FA5}">
                      <a16:colId xmlns:a16="http://schemas.microsoft.com/office/drawing/2014/main" val="20000"/>
                    </a:ext>
                  </a:extLst>
                </a:gridCol>
              </a:tblGrid>
              <a:tr h="4944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603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err="1">
                          <a:latin typeface="Century Gothic" panose="020B0502020202020204" pitchFamily="34" charset="0"/>
                        </a:rPr>
                        <a:t>vb</a:t>
                      </a:r>
                      <a:endParaRPr lang="en-GB" sz="1400" i="1">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72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950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err="1">
                          <a:latin typeface="Century Gothic" panose="020B0502020202020204" pitchFamily="34" charset="0"/>
                        </a:rPr>
                        <a:t>nf</a:t>
                      </a:r>
                      <a:endParaRPr lang="en-GB" sz="1400" i="1">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i="1">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i="1">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91" name="Table 66">
            <a:extLst>
              <a:ext uri="{FF2B5EF4-FFF2-40B4-BE49-F238E27FC236}">
                <a16:creationId xmlns:a16="http://schemas.microsoft.com/office/drawing/2014/main" id="{36800CBA-A503-6546-A34E-A35049897531}"/>
              </a:ext>
            </a:extLst>
          </p:cNvPr>
          <p:cNvGraphicFramePr>
            <a:graphicFrameLocks noGrp="1"/>
          </p:cNvGraphicFramePr>
          <p:nvPr>
            <p:extLst>
              <p:ext uri="{D42A27DB-BD31-4B8C-83A1-F6EECF244321}">
                <p14:modId xmlns:p14="http://schemas.microsoft.com/office/powerpoint/2010/main" val="1998427568"/>
              </p:ext>
            </p:extLst>
          </p:nvPr>
        </p:nvGraphicFramePr>
        <p:xfrm>
          <a:off x="3277464" y="6523272"/>
          <a:ext cx="668422" cy="1051212"/>
        </p:xfrm>
        <a:graphic>
          <a:graphicData uri="http://schemas.openxmlformats.org/drawingml/2006/table">
            <a:tbl>
              <a:tblPr firstRow="1" bandRow="1">
                <a:tableStyleId>{5940675A-B579-460E-94D1-54222C63F5DA}</a:tableStyleId>
              </a:tblPr>
              <a:tblGrid>
                <a:gridCol w="668422">
                  <a:extLst>
                    <a:ext uri="{9D8B030D-6E8A-4147-A177-3AD203B41FA5}">
                      <a16:colId xmlns:a16="http://schemas.microsoft.com/office/drawing/2014/main" val="20000"/>
                    </a:ext>
                  </a:extLst>
                </a:gridCol>
              </a:tblGrid>
              <a:tr h="3504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err="1">
                          <a:latin typeface="Century Gothic" panose="020B0502020202020204" pitchFamily="34" charset="0"/>
                        </a:rPr>
                        <a:t>adj</a:t>
                      </a:r>
                      <a:endParaRPr lang="en-GB" sz="1400" i="1">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504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err="1">
                          <a:latin typeface="Century Gothic" panose="020B0502020202020204" pitchFamily="34" charset="0"/>
                        </a:rPr>
                        <a:t>adj</a:t>
                      </a:r>
                      <a:endParaRPr lang="en-GB" sz="1400" i="1">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504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err="1">
                          <a:latin typeface="Century Gothic" panose="020B0502020202020204" pitchFamily="34" charset="0"/>
                        </a:rPr>
                        <a:t>pron</a:t>
                      </a:r>
                      <a:endParaRPr lang="en-GB" sz="1400" i="1">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pic>
        <p:nvPicPr>
          <p:cNvPr id="2" name="Picture 1">
            <a:extLst>
              <a:ext uri="{FF2B5EF4-FFF2-40B4-BE49-F238E27FC236}">
                <a16:creationId xmlns:a16="http://schemas.microsoft.com/office/drawing/2014/main" id="{99BDD9AD-B568-7548-999A-81C90E13A44E}"/>
              </a:ext>
            </a:extLst>
          </p:cNvPr>
          <p:cNvPicPr>
            <a:picLocks noChangeAspect="1"/>
          </p:cNvPicPr>
          <p:nvPr/>
        </p:nvPicPr>
        <p:blipFill>
          <a:blip r:embed="rId4"/>
          <a:stretch>
            <a:fillRect/>
          </a:stretch>
        </p:blipFill>
        <p:spPr>
          <a:xfrm>
            <a:off x="5896316" y="3394073"/>
            <a:ext cx="429395" cy="701052"/>
          </a:xfrm>
          <a:prstGeom prst="rect">
            <a:avLst/>
          </a:prstGeom>
        </p:spPr>
      </p:pic>
      <p:pic>
        <p:nvPicPr>
          <p:cNvPr id="3" name="Picture 2">
            <a:extLst>
              <a:ext uri="{FF2B5EF4-FFF2-40B4-BE49-F238E27FC236}">
                <a16:creationId xmlns:a16="http://schemas.microsoft.com/office/drawing/2014/main" id="{A1C142BA-9F58-354B-AD5A-D602FCE34B9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895717" y="4732998"/>
            <a:ext cx="848730" cy="716551"/>
          </a:xfrm>
          <a:prstGeom prst="rect">
            <a:avLst/>
          </a:prstGeom>
        </p:spPr>
      </p:pic>
      <p:sp>
        <p:nvSpPr>
          <p:cNvPr id="39" name="TextBox 38">
            <a:extLst>
              <a:ext uri="{FF2B5EF4-FFF2-40B4-BE49-F238E27FC236}">
                <a16:creationId xmlns:a16="http://schemas.microsoft.com/office/drawing/2014/main" id="{7E38DCD2-27F7-2440-B950-4945D91CFDFA}"/>
              </a:ext>
            </a:extLst>
          </p:cNvPr>
          <p:cNvSpPr txBox="1"/>
          <p:nvPr/>
        </p:nvSpPr>
        <p:spPr>
          <a:xfrm>
            <a:off x="156923" y="569666"/>
            <a:ext cx="6619896" cy="369332"/>
          </a:xfrm>
          <a:prstGeom prst="rect">
            <a:avLst/>
          </a:prstGeom>
          <a:noFill/>
        </p:spPr>
        <p:txBody>
          <a:bodyPr wrap="square" rtlCol="0">
            <a:spAutoFit/>
          </a:bodyPr>
          <a:lstStyle/>
          <a:p>
            <a:pPr>
              <a:defRPr/>
            </a:pPr>
            <a:r>
              <a:rPr lang="en-GB" b="1">
                <a:latin typeface="Century Gothic" panose="020B0502020202020204" pitchFamily="34" charset="0"/>
              </a:rPr>
              <a:t>Indirect object pronouns ‘me’, ‘te’ and ‘le’</a:t>
            </a:r>
            <a:endParaRPr kumimoji="0" lang="en-GB" b="1" i="0" u="none" strike="noStrike" kern="1200" cap="none" spc="0" normalizeH="0" baseline="0" noProof="0">
              <a:ln>
                <a:noFill/>
              </a:ln>
              <a:effectLst/>
              <a:uLnTx/>
              <a:uFillTx/>
              <a:latin typeface="Century Gothic" panose="020B0502020202020204" pitchFamily="34" charset="0"/>
            </a:endParaRPr>
          </a:p>
        </p:txBody>
      </p:sp>
      <p:sp>
        <p:nvSpPr>
          <p:cNvPr id="41" name="Rounded Rectangular Callout 83">
            <a:extLst>
              <a:ext uri="{FF2B5EF4-FFF2-40B4-BE49-F238E27FC236}">
                <a16:creationId xmlns:a16="http://schemas.microsoft.com/office/drawing/2014/main" id="{77A53B7D-46A6-E247-92ED-EA33F70C33A3}"/>
              </a:ext>
            </a:extLst>
          </p:cNvPr>
          <p:cNvSpPr/>
          <p:nvPr/>
        </p:nvSpPr>
        <p:spPr>
          <a:xfrm>
            <a:off x="381603" y="4959355"/>
            <a:ext cx="5135629" cy="579852"/>
          </a:xfrm>
          <a:prstGeom prst="wedgeRoundRectCallout">
            <a:avLst>
              <a:gd name="adj1" fmla="val -41439"/>
              <a:gd name="adj2" fmla="val -71245"/>
              <a:gd name="adj3" fmla="val 16667"/>
            </a:avLst>
          </a:prstGeom>
          <a:solidFill>
            <a:srgbClr val="FCF2CA"/>
          </a:solidFill>
          <a:ln w="28575" cap="flat" cmpd="sng" algn="ctr">
            <a:solidFill>
              <a:srgbClr val="EE6000"/>
            </a:solidFill>
            <a:prstDash val="solid"/>
            <a:miter lim="800000"/>
          </a:ln>
          <a:effectLst/>
        </p:spPr>
        <p:txBody>
          <a:bodyPr rtlCol="0" anchor="ctr"/>
          <a:lstStyle/>
          <a:p>
            <a:pPr>
              <a:defRPr/>
            </a:pPr>
            <a:r>
              <a:rPr lang="en-GB" sz="1600">
                <a:latin typeface="Century Gothic" panose="020B0502020202020204" pitchFamily="34" charset="0"/>
              </a:rPr>
              <a:t>In Spanish, indirect object pronouns go </a:t>
            </a:r>
            <a:r>
              <a:rPr lang="en-GB" sz="1600" b="1" i="1">
                <a:latin typeface="Century Gothic" panose="020B0502020202020204" pitchFamily="34" charset="0"/>
              </a:rPr>
              <a:t>before</a:t>
            </a:r>
            <a:r>
              <a:rPr lang="en-GB" sz="1600">
                <a:latin typeface="Century Gothic" panose="020B0502020202020204" pitchFamily="34" charset="0"/>
              </a:rPr>
              <a:t> a conjugated verb. In English, they come after it. </a:t>
            </a:r>
            <a:endParaRPr lang="en-GB" sz="1600">
              <a:latin typeface="Tw Cen MT" panose="020B0602020104020603"/>
            </a:endParaRPr>
          </a:p>
        </p:txBody>
      </p:sp>
      <p:sp>
        <p:nvSpPr>
          <p:cNvPr id="18" name="Rectangle 17"/>
          <p:cNvSpPr/>
          <p:nvPr/>
        </p:nvSpPr>
        <p:spPr>
          <a:xfrm>
            <a:off x="-130250" y="7784015"/>
            <a:ext cx="607726" cy="307777"/>
          </a:xfrm>
          <a:prstGeom prst="rect">
            <a:avLst/>
          </a:prstGeom>
        </p:spPr>
        <p:txBody>
          <a:bodyPr wrap="square">
            <a:spAutoFit/>
          </a:bodyPr>
          <a:lstStyle/>
          <a:p>
            <a:pPr lvl="0" algn="ctr" fontAlgn="auto">
              <a:spcBef>
                <a:spcPts val="0"/>
              </a:spcBef>
              <a:spcAft>
                <a:spcPts val="0"/>
              </a:spcAft>
              <a:defRPr/>
            </a:pPr>
            <a:r>
              <a:rPr lang="en-GB" sz="1400" i="1">
                <a:latin typeface="Century Gothic" panose="020B0502020202020204" pitchFamily="34" charset="0"/>
              </a:rPr>
              <a:t>nm</a:t>
            </a:r>
          </a:p>
        </p:txBody>
      </p:sp>
      <p:sp>
        <p:nvSpPr>
          <p:cNvPr id="19" name="Rectangle 18"/>
          <p:cNvSpPr/>
          <p:nvPr/>
        </p:nvSpPr>
        <p:spPr>
          <a:xfrm>
            <a:off x="-12864" y="8147383"/>
            <a:ext cx="349776" cy="307777"/>
          </a:xfrm>
          <a:prstGeom prst="rect">
            <a:avLst/>
          </a:prstGeom>
        </p:spPr>
        <p:txBody>
          <a:bodyPr wrap="none">
            <a:spAutoFit/>
          </a:bodyPr>
          <a:lstStyle/>
          <a:p>
            <a:pPr lvl="0" algn="ctr" fontAlgn="auto">
              <a:spcBef>
                <a:spcPts val="0"/>
              </a:spcBef>
              <a:spcAft>
                <a:spcPts val="0"/>
              </a:spcAft>
              <a:defRPr/>
            </a:pPr>
            <a:r>
              <a:rPr lang="en-GB" sz="1400" i="1" err="1">
                <a:latin typeface="Century Gothic" panose="020B0502020202020204" pitchFamily="34" charset="0"/>
              </a:rPr>
              <a:t>nf</a:t>
            </a:r>
            <a:endParaRPr lang="en-GB" sz="1400"/>
          </a:p>
        </p:txBody>
      </p:sp>
      <p:sp>
        <p:nvSpPr>
          <p:cNvPr id="20" name="Rectangle 19"/>
          <p:cNvSpPr/>
          <p:nvPr/>
        </p:nvSpPr>
        <p:spPr>
          <a:xfrm>
            <a:off x="2433186" y="7373648"/>
            <a:ext cx="2356978" cy="1169551"/>
          </a:xfrm>
          <a:prstGeom prst="rect">
            <a:avLst/>
          </a:prstGeom>
        </p:spPr>
        <p:txBody>
          <a:bodyPr wrap="square">
            <a:spAutoFit/>
          </a:bodyPr>
          <a:lstStyle/>
          <a:p>
            <a:pPr lvl="0" algn="ctr" fontAlgn="auto">
              <a:spcBef>
                <a:spcPts val="0"/>
              </a:spcBef>
              <a:spcAft>
                <a:spcPts val="0"/>
              </a:spcAft>
              <a:defRPr/>
            </a:pPr>
            <a:endParaRPr lang="en-GB" sz="1400" i="1">
              <a:latin typeface="Century Gothic" panose="020B0502020202020204" pitchFamily="34" charset="0"/>
            </a:endParaRPr>
          </a:p>
          <a:p>
            <a:pPr lvl="0" algn="ctr" fontAlgn="auto">
              <a:spcBef>
                <a:spcPts val="0"/>
              </a:spcBef>
              <a:spcAft>
                <a:spcPts val="0"/>
              </a:spcAft>
              <a:defRPr/>
            </a:pPr>
            <a:r>
              <a:rPr lang="en-GB" sz="1400" i="1" err="1">
                <a:latin typeface="Century Gothic" panose="020B0502020202020204" pitchFamily="34" charset="0"/>
              </a:rPr>
              <a:t>pron</a:t>
            </a:r>
            <a:endParaRPr lang="en-GB" sz="1400" i="1">
              <a:latin typeface="Century Gothic" panose="020B0502020202020204" pitchFamily="34" charset="0"/>
            </a:endParaRPr>
          </a:p>
          <a:p>
            <a:pPr lvl="0" algn="ctr" fontAlgn="auto">
              <a:spcBef>
                <a:spcPts val="0"/>
              </a:spcBef>
              <a:spcAft>
                <a:spcPts val="0"/>
              </a:spcAft>
              <a:defRPr/>
            </a:pPr>
            <a:endParaRPr lang="en-GB" sz="1400" i="1">
              <a:latin typeface="Century Gothic" panose="020B0502020202020204" pitchFamily="34" charset="0"/>
            </a:endParaRPr>
          </a:p>
          <a:p>
            <a:pPr lvl="0" algn="ctr" fontAlgn="auto">
              <a:spcBef>
                <a:spcPts val="0"/>
              </a:spcBef>
              <a:spcAft>
                <a:spcPts val="0"/>
              </a:spcAft>
              <a:defRPr/>
            </a:pPr>
            <a:r>
              <a:rPr lang="en-GB" sz="1400" i="1" err="1">
                <a:latin typeface="Century Gothic" panose="020B0502020202020204" pitchFamily="34" charset="0"/>
              </a:rPr>
              <a:t>pron</a:t>
            </a:r>
            <a:endParaRPr lang="en-GB" sz="1400" i="1">
              <a:latin typeface="Century Gothic" panose="020B0502020202020204" pitchFamily="34" charset="0"/>
            </a:endParaRPr>
          </a:p>
          <a:p>
            <a:pPr lvl="0" algn="ctr" fontAlgn="auto">
              <a:spcBef>
                <a:spcPts val="0"/>
              </a:spcBef>
              <a:spcAft>
                <a:spcPts val="0"/>
              </a:spcAft>
              <a:defRPr/>
            </a:pPr>
            <a:endParaRPr lang="en-GB" sz="1400" i="1">
              <a:latin typeface="Century Gothic" panose="020B0502020202020204" pitchFamily="34" charset="0"/>
            </a:endParaRPr>
          </a:p>
        </p:txBody>
      </p:sp>
    </p:spTree>
    <p:extLst>
      <p:ext uri="{BB962C8B-B14F-4D97-AF65-F5344CB8AC3E}">
        <p14:creationId xmlns:p14="http://schemas.microsoft.com/office/powerpoint/2010/main" val="2474671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82EF384-CDE4-7649-A05F-8B0EFCF8B30D}"/>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172381" y="145319"/>
            <a:ext cx="2016224"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7" name="Rectangle 21">
            <a:extLst>
              <a:ext uri="{FF2B5EF4-FFF2-40B4-BE49-F238E27FC236}">
                <a16:creationId xmlns:a16="http://schemas.microsoft.com/office/drawing/2014/main" id="{C0EF9CFE-7CC0-0B49-A107-CE63F497011D}"/>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12" name="Title 11"/>
          <p:cNvSpPr>
            <a:spLocks noGrp="1"/>
          </p:cNvSpPr>
          <p:nvPr>
            <p:ph type="title"/>
          </p:nvPr>
        </p:nvSpPr>
        <p:spPr>
          <a:xfrm>
            <a:off x="-364040" y="18750"/>
            <a:ext cx="3020445" cy="639794"/>
          </a:xfrm>
        </p:spPr>
        <p:txBody>
          <a:bodyPr/>
          <a:lstStyle/>
          <a:p>
            <a:r>
              <a:rPr lang="en-GB" sz="2000" b="1">
                <a:solidFill>
                  <a:schemeClr val="bg1"/>
                </a:solidFill>
                <a:latin typeface="Century Gothic" panose="020B0502020202020204" pitchFamily="34" charset="0"/>
              </a:rPr>
              <a:t>T2.2 </a:t>
            </a:r>
            <a:r>
              <a:rPr lang="en-GB" sz="2000" b="1" err="1">
                <a:solidFill>
                  <a:schemeClr val="bg1"/>
                </a:solidFill>
                <a:latin typeface="Century Gothic" panose="020B0502020202020204" pitchFamily="34" charset="0"/>
              </a:rPr>
              <a:t>Semana</a:t>
            </a:r>
            <a:r>
              <a:rPr lang="en-GB" sz="2000" b="1">
                <a:solidFill>
                  <a:schemeClr val="bg1"/>
                </a:solidFill>
                <a:latin typeface="Century Gothic" panose="020B0502020202020204" pitchFamily="34" charset="0"/>
              </a:rPr>
              <a:t> 3</a:t>
            </a:r>
          </a:p>
        </p:txBody>
      </p:sp>
      <p:sp>
        <p:nvSpPr>
          <p:cNvPr id="71" name="TextBox 67">
            <a:extLst>
              <a:ext uri="{FF2B5EF4-FFF2-40B4-BE49-F238E27FC236}">
                <a16:creationId xmlns:a16="http://schemas.microsoft.com/office/drawing/2014/main" id="{9D2C8EA6-D84C-F84E-A9B0-006D6CE04D76}"/>
              </a:ext>
            </a:extLst>
          </p:cNvPr>
          <p:cNvSpPr txBox="1"/>
          <p:nvPr/>
        </p:nvSpPr>
        <p:spPr>
          <a:xfrm>
            <a:off x="114390" y="3379308"/>
            <a:ext cx="6463142"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a:defRPr/>
            </a:pPr>
            <a:r>
              <a:rPr lang="en-GB" sz="1600">
                <a:latin typeface="Century Gothic" panose="020B0502020202020204" pitchFamily="34" charset="0"/>
              </a:rPr>
              <a:t>When </a:t>
            </a:r>
            <a:r>
              <a:rPr lang="es-ES" sz="1600" err="1">
                <a:latin typeface="Century Gothic" panose="020B0502020202020204" pitchFamily="34" charset="0"/>
              </a:rPr>
              <a:t>the</a:t>
            </a:r>
            <a:r>
              <a:rPr lang="es-ES" sz="1600">
                <a:latin typeface="Century Gothic" panose="020B0502020202020204" pitchFamily="34" charset="0"/>
              </a:rPr>
              <a:t> </a:t>
            </a:r>
            <a:r>
              <a:rPr lang="es-ES" sz="1600" err="1">
                <a:latin typeface="Century Gothic" panose="020B0502020202020204" pitchFamily="34" charset="0"/>
              </a:rPr>
              <a:t>subject</a:t>
            </a:r>
            <a:r>
              <a:rPr lang="es-ES" sz="1600">
                <a:latin typeface="Century Gothic" panose="020B0502020202020204" pitchFamily="34" charset="0"/>
              </a:rPr>
              <a:t> </a:t>
            </a:r>
            <a:r>
              <a:rPr lang="es-ES" sz="1600" err="1">
                <a:latin typeface="Century Gothic" panose="020B0502020202020204" pitchFamily="34" charset="0"/>
              </a:rPr>
              <a:t>is</a:t>
            </a:r>
            <a:r>
              <a:rPr lang="es-ES" sz="1600">
                <a:latin typeface="Century Gothic" panose="020B0502020202020204" pitchFamily="34" charset="0"/>
              </a:rPr>
              <a:t> </a:t>
            </a:r>
            <a:r>
              <a:rPr lang="es-ES" sz="1600" b="1" i="1">
                <a:latin typeface="Century Gothic" panose="020B0502020202020204" pitchFamily="34" charset="0"/>
              </a:rPr>
              <a:t>singular</a:t>
            </a:r>
            <a:r>
              <a:rPr lang="es-ES" sz="1600">
                <a:latin typeface="Century Gothic" panose="020B0502020202020204" pitchFamily="34" charset="0"/>
              </a:rPr>
              <a:t> (</a:t>
            </a:r>
            <a:r>
              <a:rPr lang="es-ES" sz="1600" err="1">
                <a:latin typeface="Century Gothic" panose="020B0502020202020204" pitchFamily="34" charset="0"/>
              </a:rPr>
              <a:t>e.g</a:t>
            </a:r>
            <a:r>
              <a:rPr lang="es-ES" sz="1600">
                <a:latin typeface="Century Gothic" panose="020B0502020202020204" pitchFamily="34" charset="0"/>
              </a:rPr>
              <a:t>. ‘</a:t>
            </a:r>
            <a:r>
              <a:rPr lang="es-ES" sz="1600" err="1">
                <a:latin typeface="Century Gothic" panose="020B0502020202020204" pitchFamily="34" charset="0"/>
              </a:rPr>
              <a:t>it</a:t>
            </a:r>
            <a:r>
              <a:rPr lang="es-ES" sz="1600">
                <a:latin typeface="Century Gothic" panose="020B0502020202020204" pitchFamily="34" charset="0"/>
              </a:rPr>
              <a:t>’</a:t>
            </a:r>
            <a:r>
              <a:rPr lang="en-GB" sz="1600">
                <a:latin typeface="Century Gothic" panose="020B0502020202020204" pitchFamily="34" charset="0"/>
              </a:rPr>
              <a:t> ), use the verb ending ____ for a present tense –ar verb. </a:t>
            </a:r>
          </a:p>
        </p:txBody>
      </p:sp>
      <p:sp>
        <p:nvSpPr>
          <p:cNvPr id="32" name="CuadroTexto 37">
            <a:extLst>
              <a:ext uri="{FF2B5EF4-FFF2-40B4-BE49-F238E27FC236}">
                <a16:creationId xmlns:a16="http://schemas.microsoft.com/office/drawing/2014/main" id="{939A0534-1D9C-E841-AABB-409DB4DADCC1}"/>
              </a:ext>
            </a:extLst>
          </p:cNvPr>
          <p:cNvSpPr txBox="1"/>
          <p:nvPr/>
        </p:nvSpPr>
        <p:spPr>
          <a:xfrm>
            <a:off x="63397" y="991052"/>
            <a:ext cx="6496979" cy="830997"/>
          </a:xfrm>
          <a:prstGeom prst="rect">
            <a:avLst/>
          </a:prstGeom>
          <a:noFill/>
        </p:spPr>
        <p:txBody>
          <a:bodyPr wrap="square" rtlCol="0">
            <a:spAutoFit/>
          </a:bodyPr>
          <a:lstStyle/>
          <a:p>
            <a:r>
              <a:rPr lang="en-GB" sz="1600">
                <a:latin typeface="Century Gothic" panose="020B0502020202020204" pitchFamily="34" charset="0"/>
              </a:rPr>
              <a:t>Some verbs in Spanish are very commonly used with an indirect object pronoun (e.g., </a:t>
            </a:r>
            <a:r>
              <a:rPr lang="en-GB" sz="1600" b="1">
                <a:latin typeface="Century Gothic" panose="020B0502020202020204" pitchFamily="34" charset="0"/>
              </a:rPr>
              <a:t>me, te</a:t>
            </a:r>
            <a:r>
              <a:rPr lang="en-GB" sz="1600">
                <a:latin typeface="Century Gothic" panose="020B0502020202020204" pitchFamily="34" charset="0"/>
              </a:rPr>
              <a:t>) because they show an </a:t>
            </a:r>
            <a:r>
              <a:rPr lang="en-GB" sz="1600" b="1" i="1">
                <a:latin typeface="Century Gothic" panose="020B0502020202020204" pitchFamily="34" charset="0"/>
              </a:rPr>
              <a:t>effect</a:t>
            </a:r>
            <a:r>
              <a:rPr lang="en-GB" sz="1600">
                <a:latin typeface="Century Gothic" panose="020B0502020202020204" pitchFamily="34" charset="0"/>
              </a:rPr>
              <a:t> on someone/something.</a:t>
            </a:r>
          </a:p>
        </p:txBody>
      </p:sp>
      <p:sp>
        <p:nvSpPr>
          <p:cNvPr id="34" name="TextBox 7">
            <a:extLst>
              <a:ext uri="{FF2B5EF4-FFF2-40B4-BE49-F238E27FC236}">
                <a16:creationId xmlns:a16="http://schemas.microsoft.com/office/drawing/2014/main" id="{3C02A64C-E1C7-A747-8113-18E31672531A}"/>
              </a:ext>
            </a:extLst>
          </p:cNvPr>
          <p:cNvSpPr txBox="1"/>
          <p:nvPr/>
        </p:nvSpPr>
        <p:spPr>
          <a:xfrm>
            <a:off x="3356992" y="2329056"/>
            <a:ext cx="4610259" cy="338554"/>
          </a:xfrm>
          <a:prstGeom prst="rect">
            <a:avLst/>
          </a:prstGeom>
          <a:noFill/>
        </p:spPr>
        <p:txBody>
          <a:bodyPr wrap="square" rtlCol="0">
            <a:spAutoFit/>
          </a:bodyPr>
          <a:lstStyle/>
          <a:p>
            <a:pPr lvl="0" algn="ctr">
              <a:defRPr/>
            </a:pPr>
            <a:r>
              <a:rPr lang="en-GB" sz="1600" i="1" noProof="0">
                <a:latin typeface="Century Gothic" panose="020B0502020202020204" pitchFamily="34" charset="0"/>
              </a:rPr>
              <a:t>(The noise annoys me.)</a:t>
            </a:r>
            <a:endParaRPr kumimoji="0" lang="en-GB" sz="1600" i="1" u="none" strike="noStrike" kern="1200" cap="none" spc="0" normalizeH="0" baseline="0" noProof="0">
              <a:ln>
                <a:noFill/>
              </a:ln>
              <a:effectLst/>
              <a:uLnTx/>
              <a:uFillTx/>
              <a:latin typeface="Century Gothic" panose="020B0502020202020204" pitchFamily="34" charset="0"/>
            </a:endParaRPr>
          </a:p>
        </p:txBody>
      </p:sp>
      <p:sp>
        <p:nvSpPr>
          <p:cNvPr id="36" name="Rectangle 35">
            <a:extLst>
              <a:ext uri="{FF2B5EF4-FFF2-40B4-BE49-F238E27FC236}">
                <a16:creationId xmlns:a16="http://schemas.microsoft.com/office/drawing/2014/main" id="{5917B8E1-FE9C-DA46-A2A6-47DF10BFD836}"/>
              </a:ext>
            </a:extLst>
          </p:cNvPr>
          <p:cNvSpPr/>
          <p:nvPr/>
        </p:nvSpPr>
        <p:spPr>
          <a:xfrm>
            <a:off x="984582" y="2062440"/>
            <a:ext cx="581861" cy="338554"/>
          </a:xfrm>
          <a:prstGeom prst="rect">
            <a:avLst/>
          </a:prstGeom>
        </p:spPr>
        <p:txBody>
          <a:bodyPr wrap="square">
            <a:spAutoFit/>
          </a:bodyPr>
          <a:lstStyle/>
          <a:p>
            <a:r>
              <a:rPr lang="en-GB" sz="1600" b="1">
                <a:latin typeface="Century Gothic" panose="020B0502020202020204" pitchFamily="34" charset="0"/>
              </a:rPr>
              <a:t>Me</a:t>
            </a:r>
            <a:endParaRPr lang="en-GB" sz="1600">
              <a:latin typeface="Century Gothic" panose="020B0502020202020204" pitchFamily="34" charset="0"/>
            </a:endParaRPr>
          </a:p>
        </p:txBody>
      </p:sp>
      <p:sp>
        <p:nvSpPr>
          <p:cNvPr id="37" name="Rectangle 36">
            <a:extLst>
              <a:ext uri="{FF2B5EF4-FFF2-40B4-BE49-F238E27FC236}">
                <a16:creationId xmlns:a16="http://schemas.microsoft.com/office/drawing/2014/main" id="{900A7F5E-3E95-2343-9D49-271BFA9D74B8}"/>
              </a:ext>
            </a:extLst>
          </p:cNvPr>
          <p:cNvSpPr/>
          <p:nvPr/>
        </p:nvSpPr>
        <p:spPr>
          <a:xfrm>
            <a:off x="2005061" y="2053797"/>
            <a:ext cx="976549" cy="338554"/>
          </a:xfrm>
          <a:prstGeom prst="rect">
            <a:avLst/>
          </a:prstGeom>
        </p:spPr>
        <p:txBody>
          <a:bodyPr wrap="none">
            <a:spAutoFit/>
          </a:bodyPr>
          <a:lstStyle/>
          <a:p>
            <a:r>
              <a:rPr lang="en-GB" sz="1600" b="1">
                <a:latin typeface="Century Gothic" panose="020B0502020202020204" pitchFamily="34" charset="0"/>
              </a:rPr>
              <a:t>molesta</a:t>
            </a:r>
            <a:endParaRPr lang="en-GB" sz="1600">
              <a:latin typeface="Century Gothic" panose="020B0502020202020204" pitchFamily="34" charset="0"/>
            </a:endParaRPr>
          </a:p>
        </p:txBody>
      </p:sp>
      <p:sp>
        <p:nvSpPr>
          <p:cNvPr id="38" name="Rectangle 37">
            <a:extLst>
              <a:ext uri="{FF2B5EF4-FFF2-40B4-BE49-F238E27FC236}">
                <a16:creationId xmlns:a16="http://schemas.microsoft.com/office/drawing/2014/main" id="{DBFE8A50-7006-FD4B-A552-50714DA69B48}"/>
              </a:ext>
            </a:extLst>
          </p:cNvPr>
          <p:cNvSpPr/>
          <p:nvPr/>
        </p:nvSpPr>
        <p:spPr>
          <a:xfrm>
            <a:off x="3420228" y="2040324"/>
            <a:ext cx="987771" cy="338554"/>
          </a:xfrm>
          <a:prstGeom prst="rect">
            <a:avLst/>
          </a:prstGeom>
        </p:spPr>
        <p:txBody>
          <a:bodyPr wrap="none">
            <a:spAutoFit/>
          </a:bodyPr>
          <a:lstStyle/>
          <a:p>
            <a:r>
              <a:rPr lang="en-GB" sz="1600" b="1">
                <a:latin typeface="Century Gothic" panose="020B0502020202020204" pitchFamily="34" charset="0"/>
              </a:rPr>
              <a:t>el ruido.</a:t>
            </a:r>
            <a:endParaRPr lang="en-GB" sz="1600">
              <a:latin typeface="Century Gothic" panose="020B0502020202020204" pitchFamily="34" charset="0"/>
            </a:endParaRPr>
          </a:p>
        </p:txBody>
      </p:sp>
      <p:sp>
        <p:nvSpPr>
          <p:cNvPr id="39" name="Rectangle 38">
            <a:extLst>
              <a:ext uri="{FF2B5EF4-FFF2-40B4-BE49-F238E27FC236}">
                <a16:creationId xmlns:a16="http://schemas.microsoft.com/office/drawing/2014/main" id="{0369CE30-BAC2-584C-BC5A-19752A5FA881}"/>
              </a:ext>
            </a:extLst>
          </p:cNvPr>
          <p:cNvSpPr/>
          <p:nvPr/>
        </p:nvSpPr>
        <p:spPr>
          <a:xfrm>
            <a:off x="963201" y="2313803"/>
            <a:ext cx="949018" cy="338554"/>
          </a:xfrm>
          <a:prstGeom prst="rect">
            <a:avLst/>
          </a:prstGeom>
        </p:spPr>
        <p:txBody>
          <a:bodyPr wrap="square">
            <a:spAutoFit/>
          </a:bodyPr>
          <a:lstStyle/>
          <a:p>
            <a:r>
              <a:rPr lang="en-GB" sz="1600" i="1">
                <a:latin typeface="Century Gothic" panose="020B0502020202020204" pitchFamily="34" charset="0"/>
              </a:rPr>
              <a:t>to me </a:t>
            </a:r>
          </a:p>
        </p:txBody>
      </p:sp>
      <p:sp>
        <p:nvSpPr>
          <p:cNvPr id="40" name="Rectangle 39">
            <a:extLst>
              <a:ext uri="{FF2B5EF4-FFF2-40B4-BE49-F238E27FC236}">
                <a16:creationId xmlns:a16="http://schemas.microsoft.com/office/drawing/2014/main" id="{BACA1269-A4B5-A849-95F0-63307C85267A}"/>
              </a:ext>
            </a:extLst>
          </p:cNvPr>
          <p:cNvSpPr/>
          <p:nvPr/>
        </p:nvSpPr>
        <p:spPr>
          <a:xfrm>
            <a:off x="1884781" y="2311471"/>
            <a:ext cx="1492716" cy="338554"/>
          </a:xfrm>
          <a:prstGeom prst="rect">
            <a:avLst/>
          </a:prstGeom>
        </p:spPr>
        <p:txBody>
          <a:bodyPr wrap="none">
            <a:spAutoFit/>
          </a:bodyPr>
          <a:lstStyle/>
          <a:p>
            <a:r>
              <a:rPr lang="en-GB" sz="1600" i="1">
                <a:latin typeface="Century Gothic" panose="020B0502020202020204" pitchFamily="34" charset="0"/>
              </a:rPr>
              <a:t>it is annoying</a:t>
            </a:r>
          </a:p>
        </p:txBody>
      </p:sp>
      <p:sp>
        <p:nvSpPr>
          <p:cNvPr id="41" name="Rectangle 40">
            <a:extLst>
              <a:ext uri="{FF2B5EF4-FFF2-40B4-BE49-F238E27FC236}">
                <a16:creationId xmlns:a16="http://schemas.microsoft.com/office/drawing/2014/main" id="{D9B22574-A5E2-E64D-BA17-656BB6E8DCCD}"/>
              </a:ext>
            </a:extLst>
          </p:cNvPr>
          <p:cNvSpPr/>
          <p:nvPr/>
        </p:nvSpPr>
        <p:spPr>
          <a:xfrm>
            <a:off x="3387771" y="2322686"/>
            <a:ext cx="1083951" cy="338554"/>
          </a:xfrm>
          <a:prstGeom prst="rect">
            <a:avLst/>
          </a:prstGeom>
        </p:spPr>
        <p:txBody>
          <a:bodyPr wrap="none">
            <a:spAutoFit/>
          </a:bodyPr>
          <a:lstStyle/>
          <a:p>
            <a:r>
              <a:rPr lang="en-GB" sz="1600" i="1">
                <a:latin typeface="Century Gothic" panose="020B0502020202020204" pitchFamily="34" charset="0"/>
              </a:rPr>
              <a:t>the noise</a:t>
            </a:r>
          </a:p>
        </p:txBody>
      </p:sp>
      <p:sp>
        <p:nvSpPr>
          <p:cNvPr id="48" name="Rectangle 47">
            <a:extLst>
              <a:ext uri="{FF2B5EF4-FFF2-40B4-BE49-F238E27FC236}">
                <a16:creationId xmlns:a16="http://schemas.microsoft.com/office/drawing/2014/main" id="{A35088FC-FA63-524D-A679-9C8D35DBEC1F}"/>
              </a:ext>
            </a:extLst>
          </p:cNvPr>
          <p:cNvSpPr/>
          <p:nvPr/>
        </p:nvSpPr>
        <p:spPr>
          <a:xfrm>
            <a:off x="83799" y="2315108"/>
            <a:ext cx="974947" cy="338554"/>
          </a:xfrm>
          <a:prstGeom prst="rect">
            <a:avLst/>
          </a:prstGeom>
        </p:spPr>
        <p:txBody>
          <a:bodyPr wrap="none">
            <a:spAutoFit/>
          </a:bodyPr>
          <a:lstStyle/>
          <a:p>
            <a:r>
              <a:rPr lang="en-GB" sz="1600">
                <a:latin typeface="Century Gothic" panose="020B0502020202020204" pitchFamily="34" charset="0"/>
              </a:rPr>
              <a:t>Literally</a:t>
            </a:r>
            <a:r>
              <a:rPr lang="en-GB" sz="1600" i="1">
                <a:latin typeface="Century Gothic" panose="020B0502020202020204" pitchFamily="34" charset="0"/>
              </a:rPr>
              <a:t>:</a:t>
            </a:r>
          </a:p>
        </p:txBody>
      </p:sp>
      <p:sp>
        <p:nvSpPr>
          <p:cNvPr id="51" name="Rounded Rectangular Callout 50">
            <a:extLst>
              <a:ext uri="{FF2B5EF4-FFF2-40B4-BE49-F238E27FC236}">
                <a16:creationId xmlns:a16="http://schemas.microsoft.com/office/drawing/2014/main" id="{282B2B38-C218-4C46-A3D0-EB69B83FD969}"/>
              </a:ext>
            </a:extLst>
          </p:cNvPr>
          <p:cNvSpPr/>
          <p:nvPr/>
        </p:nvSpPr>
        <p:spPr>
          <a:xfrm>
            <a:off x="1543729" y="2774518"/>
            <a:ext cx="5078671" cy="514713"/>
          </a:xfrm>
          <a:prstGeom prst="wedgeRoundRectCallout">
            <a:avLst>
              <a:gd name="adj1" fmla="val 5805"/>
              <a:gd name="adj2" fmla="val -74342"/>
              <a:gd name="adj3" fmla="val 16667"/>
            </a:avLst>
          </a:prstGeom>
          <a:solidFill>
            <a:srgbClr val="FCF2CA"/>
          </a:solidFill>
          <a:ln w="38100">
            <a:solidFill>
              <a:srgbClr val="FF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Century Gothic" panose="020B0502020202020204" pitchFamily="34" charset="0"/>
              </a:rPr>
              <a:t>Remember, in Spanish the subject (the ‘doer’) can come at the end of the sentence! </a:t>
            </a:r>
          </a:p>
        </p:txBody>
      </p:sp>
      <p:pic>
        <p:nvPicPr>
          <p:cNvPr id="52" name="Imagen 30">
            <a:extLst>
              <a:ext uri="{FF2B5EF4-FFF2-40B4-BE49-F238E27FC236}">
                <a16:creationId xmlns:a16="http://schemas.microsoft.com/office/drawing/2014/main" id="{32CF91BE-D4F9-624A-8D04-AFDA12E17F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5830" y="1514014"/>
            <a:ext cx="1012864" cy="870042"/>
          </a:xfrm>
          <a:prstGeom prst="rect">
            <a:avLst/>
          </a:prstGeom>
        </p:spPr>
      </p:pic>
      <p:sp>
        <p:nvSpPr>
          <p:cNvPr id="57" name="TextBox 7">
            <a:extLst>
              <a:ext uri="{FF2B5EF4-FFF2-40B4-BE49-F238E27FC236}">
                <a16:creationId xmlns:a16="http://schemas.microsoft.com/office/drawing/2014/main" id="{79EC5825-8AA9-8F4C-915B-B151E052081A}"/>
              </a:ext>
            </a:extLst>
          </p:cNvPr>
          <p:cNvSpPr txBox="1"/>
          <p:nvPr/>
        </p:nvSpPr>
        <p:spPr>
          <a:xfrm>
            <a:off x="2791710" y="4057355"/>
            <a:ext cx="3038602" cy="338554"/>
          </a:xfrm>
          <a:prstGeom prst="rect">
            <a:avLst/>
          </a:prstGeom>
          <a:noFill/>
        </p:spPr>
        <p:txBody>
          <a:bodyPr wrap="square" rtlCol="0">
            <a:spAutoFit/>
          </a:bodyPr>
          <a:lstStyle/>
          <a:p>
            <a:pPr lvl="0">
              <a:defRPr/>
            </a:pPr>
            <a:r>
              <a:rPr lang="en-GB" sz="1600" i="1">
                <a:latin typeface="Century Gothic" panose="020B0502020202020204" pitchFamily="34" charset="0"/>
              </a:rPr>
              <a:t>The topic/issue interests me.</a:t>
            </a:r>
            <a:endParaRPr kumimoji="0" lang="en-GB" sz="1600" i="1" u="none" strike="noStrike" kern="1200" cap="none" spc="0" normalizeH="0" baseline="0" noProof="0">
              <a:ln>
                <a:noFill/>
              </a:ln>
              <a:effectLst/>
              <a:uLnTx/>
              <a:uFillTx/>
              <a:latin typeface="Century Gothic" panose="020B0502020202020204" pitchFamily="34" charset="0"/>
            </a:endParaRPr>
          </a:p>
        </p:txBody>
      </p:sp>
      <p:sp>
        <p:nvSpPr>
          <p:cNvPr id="59" name="TextBox 7">
            <a:extLst>
              <a:ext uri="{FF2B5EF4-FFF2-40B4-BE49-F238E27FC236}">
                <a16:creationId xmlns:a16="http://schemas.microsoft.com/office/drawing/2014/main" id="{22F418F3-2BFE-C141-9CF7-5910A842B5B7}"/>
              </a:ext>
            </a:extLst>
          </p:cNvPr>
          <p:cNvSpPr txBox="1"/>
          <p:nvPr/>
        </p:nvSpPr>
        <p:spPr>
          <a:xfrm>
            <a:off x="109698" y="4052423"/>
            <a:ext cx="2336238" cy="338554"/>
          </a:xfrm>
          <a:prstGeom prst="rect">
            <a:avLst/>
          </a:prstGeom>
          <a:noFill/>
        </p:spPr>
        <p:txBody>
          <a:bodyPr wrap="square" rtlCol="0">
            <a:spAutoFit/>
          </a:bodyPr>
          <a:lstStyle/>
          <a:p>
            <a:pPr lvl="0">
              <a:defRPr/>
            </a:pPr>
            <a:r>
              <a:rPr lang="en-GB" sz="1600">
                <a:latin typeface="Century Gothic" panose="020B0502020202020204" pitchFamily="34" charset="0"/>
              </a:rPr>
              <a:t>Me interes</a:t>
            </a:r>
            <a:r>
              <a:rPr lang="en-GB" sz="1600" b="1">
                <a:latin typeface="Century Gothic" panose="020B0502020202020204" pitchFamily="34" charset="0"/>
              </a:rPr>
              <a:t>a</a:t>
            </a:r>
            <a:r>
              <a:rPr lang="en-GB" sz="1600">
                <a:latin typeface="Century Gothic" panose="020B0502020202020204" pitchFamily="34" charset="0"/>
              </a:rPr>
              <a:t> el </a:t>
            </a:r>
            <a:r>
              <a:rPr lang="en-GB" sz="1600" err="1">
                <a:latin typeface="Century Gothic" panose="020B0502020202020204" pitchFamily="34" charset="0"/>
              </a:rPr>
              <a:t>tema</a:t>
            </a:r>
            <a:r>
              <a:rPr lang="en-GB" sz="1600">
                <a:latin typeface="Century Gothic" panose="020B0502020202020204" pitchFamily="34" charset="0"/>
              </a:rPr>
              <a:t>. </a:t>
            </a:r>
            <a:endParaRPr kumimoji="0" lang="en-GB" sz="1600" i="0" u="none" strike="noStrike" kern="1200" cap="none" spc="0" normalizeH="0" baseline="0" noProof="0">
              <a:ln>
                <a:noFill/>
              </a:ln>
              <a:effectLst/>
              <a:uLnTx/>
              <a:uFillTx/>
              <a:latin typeface="Century Gothic" panose="020B0502020202020204" pitchFamily="34" charset="0"/>
            </a:endParaRPr>
          </a:p>
        </p:txBody>
      </p:sp>
      <p:sp>
        <p:nvSpPr>
          <p:cNvPr id="61" name="TextBox 7">
            <a:extLst>
              <a:ext uri="{FF2B5EF4-FFF2-40B4-BE49-F238E27FC236}">
                <a16:creationId xmlns:a16="http://schemas.microsoft.com/office/drawing/2014/main" id="{5A07E2C2-9E55-344F-B877-CF9307583CB2}"/>
              </a:ext>
            </a:extLst>
          </p:cNvPr>
          <p:cNvSpPr txBox="1"/>
          <p:nvPr/>
        </p:nvSpPr>
        <p:spPr>
          <a:xfrm>
            <a:off x="109698" y="5183326"/>
            <a:ext cx="5268774" cy="338554"/>
          </a:xfrm>
          <a:prstGeom prst="rect">
            <a:avLst/>
          </a:prstGeom>
          <a:noFill/>
        </p:spPr>
        <p:txBody>
          <a:bodyPr wrap="square" rtlCol="0">
            <a:spAutoFit/>
          </a:bodyPr>
          <a:lstStyle/>
          <a:p>
            <a:pPr lvl="0">
              <a:defRPr/>
            </a:pPr>
            <a:r>
              <a:rPr lang="en-GB" sz="1600">
                <a:latin typeface="Century Gothic" panose="020B0502020202020204" pitchFamily="34" charset="0"/>
              </a:rPr>
              <a:t>Me </a:t>
            </a:r>
            <a:r>
              <a:rPr lang="en-GB" sz="1600" err="1">
                <a:latin typeface="Century Gothic" panose="020B0502020202020204" pitchFamily="34" charset="0"/>
              </a:rPr>
              <a:t>interes</a:t>
            </a:r>
            <a:r>
              <a:rPr lang="en-GB" sz="1600" b="1" err="1">
                <a:latin typeface="Century Gothic" panose="020B0502020202020204" pitchFamily="34" charset="0"/>
              </a:rPr>
              <a:t>an</a:t>
            </a:r>
            <a:r>
              <a:rPr lang="en-GB" sz="1600">
                <a:latin typeface="Century Gothic" panose="020B0502020202020204" pitchFamily="34" charset="0"/>
              </a:rPr>
              <a:t> </a:t>
            </a:r>
            <a:r>
              <a:rPr lang="en-GB" sz="1600" err="1">
                <a:latin typeface="Century Gothic" panose="020B0502020202020204" pitchFamily="34" charset="0"/>
              </a:rPr>
              <a:t>los</a:t>
            </a:r>
            <a:r>
              <a:rPr lang="en-GB" sz="1600">
                <a:latin typeface="Century Gothic" panose="020B0502020202020204" pitchFamily="34" charset="0"/>
              </a:rPr>
              <a:t> </a:t>
            </a:r>
            <a:r>
              <a:rPr lang="en-GB" sz="1600" err="1">
                <a:latin typeface="Century Gothic" panose="020B0502020202020204" pitchFamily="34" charset="0"/>
              </a:rPr>
              <a:t>temas</a:t>
            </a:r>
            <a:r>
              <a:rPr lang="en-GB" sz="1600">
                <a:latin typeface="Century Gothic" panose="020B0502020202020204" pitchFamily="34" charset="0"/>
              </a:rPr>
              <a:t>. </a:t>
            </a:r>
            <a:endParaRPr kumimoji="0" lang="en-GB" sz="1600" i="0" u="none" strike="noStrike" kern="1200" cap="none" spc="0" normalizeH="0" baseline="0" noProof="0">
              <a:ln>
                <a:noFill/>
              </a:ln>
              <a:effectLst/>
              <a:uLnTx/>
              <a:uFillTx/>
              <a:latin typeface="Century Gothic" panose="020B0502020202020204" pitchFamily="34" charset="0"/>
            </a:endParaRPr>
          </a:p>
        </p:txBody>
      </p:sp>
      <p:sp>
        <p:nvSpPr>
          <p:cNvPr id="62" name="TextBox 7">
            <a:extLst>
              <a:ext uri="{FF2B5EF4-FFF2-40B4-BE49-F238E27FC236}">
                <a16:creationId xmlns:a16="http://schemas.microsoft.com/office/drawing/2014/main" id="{6AF958B1-0E2F-E041-A47E-DA3BA23A50D0}"/>
              </a:ext>
            </a:extLst>
          </p:cNvPr>
          <p:cNvSpPr txBox="1"/>
          <p:nvPr/>
        </p:nvSpPr>
        <p:spPr>
          <a:xfrm>
            <a:off x="2818364" y="5169853"/>
            <a:ext cx="3914887" cy="338554"/>
          </a:xfrm>
          <a:prstGeom prst="rect">
            <a:avLst/>
          </a:prstGeom>
          <a:noFill/>
        </p:spPr>
        <p:txBody>
          <a:bodyPr wrap="square" rtlCol="0">
            <a:spAutoFit/>
          </a:bodyPr>
          <a:lstStyle/>
          <a:p>
            <a:pPr lvl="0">
              <a:defRPr/>
            </a:pPr>
            <a:r>
              <a:rPr lang="en-GB" sz="1600" i="1">
                <a:latin typeface="Century Gothic" panose="020B0502020202020204" pitchFamily="34" charset="0"/>
              </a:rPr>
              <a:t>The topics/issues interest me</a:t>
            </a:r>
            <a:r>
              <a:rPr lang="en-GB" sz="1600">
                <a:latin typeface="Century Gothic" panose="020B0502020202020204" pitchFamily="34" charset="0"/>
              </a:rPr>
              <a:t>.</a:t>
            </a:r>
          </a:p>
        </p:txBody>
      </p:sp>
      <p:sp>
        <p:nvSpPr>
          <p:cNvPr id="65" name="CuadroTexto 2">
            <a:extLst>
              <a:ext uri="{FF2B5EF4-FFF2-40B4-BE49-F238E27FC236}">
                <a16:creationId xmlns:a16="http://schemas.microsoft.com/office/drawing/2014/main" id="{612B08A8-3695-5846-9DB7-49772F2C456D}"/>
              </a:ext>
            </a:extLst>
          </p:cNvPr>
          <p:cNvSpPr txBox="1"/>
          <p:nvPr/>
        </p:nvSpPr>
        <p:spPr>
          <a:xfrm flipH="1">
            <a:off x="6000367" y="3364336"/>
            <a:ext cx="518327" cy="338554"/>
          </a:xfrm>
          <a:prstGeom prst="rect">
            <a:avLst/>
          </a:prstGeom>
          <a:noFill/>
        </p:spPr>
        <p:txBody>
          <a:bodyPr wrap="square" rtlCol="0">
            <a:spAutoFit/>
          </a:bodyPr>
          <a:lstStyle/>
          <a:p>
            <a:pPr algn="l"/>
            <a:r>
              <a:rPr lang="es-GB" sz="1600" b="1">
                <a:latin typeface="Century Gothic" panose="020B0502020202020204" pitchFamily="34" charset="0"/>
              </a:rPr>
              <a:t>-a</a:t>
            </a:r>
          </a:p>
        </p:txBody>
      </p:sp>
      <p:graphicFrame>
        <p:nvGraphicFramePr>
          <p:cNvPr id="53" name="Table 3">
            <a:extLst>
              <a:ext uri="{FF2B5EF4-FFF2-40B4-BE49-F238E27FC236}">
                <a16:creationId xmlns:a16="http://schemas.microsoft.com/office/drawing/2014/main" id="{7BB98FEA-E744-9A48-89D3-FEEA5CBDBE83}"/>
              </a:ext>
            </a:extLst>
          </p:cNvPr>
          <p:cNvGraphicFramePr>
            <a:graphicFrameLocks noGrp="1"/>
          </p:cNvGraphicFramePr>
          <p:nvPr>
            <p:extLst>
              <p:ext uri="{D42A27DB-BD31-4B8C-83A1-F6EECF244321}">
                <p14:modId xmlns:p14="http://schemas.microsoft.com/office/powerpoint/2010/main" val="4103169170"/>
              </p:ext>
            </p:extLst>
          </p:nvPr>
        </p:nvGraphicFramePr>
        <p:xfrm>
          <a:off x="500363" y="5716220"/>
          <a:ext cx="4487443" cy="3224880"/>
        </p:xfrm>
        <a:graphic>
          <a:graphicData uri="http://schemas.openxmlformats.org/drawingml/2006/table">
            <a:tbl>
              <a:tblPr firstRow="1" bandRow="1">
                <a:tableStyleId>{5940675A-B579-460E-94D1-54222C63F5DA}</a:tableStyleId>
              </a:tblPr>
              <a:tblGrid>
                <a:gridCol w="1284068">
                  <a:extLst>
                    <a:ext uri="{9D8B030D-6E8A-4147-A177-3AD203B41FA5}">
                      <a16:colId xmlns:a16="http://schemas.microsoft.com/office/drawing/2014/main" val="3957865930"/>
                    </a:ext>
                  </a:extLst>
                </a:gridCol>
                <a:gridCol w="3203375">
                  <a:extLst>
                    <a:ext uri="{9D8B030D-6E8A-4147-A177-3AD203B41FA5}">
                      <a16:colId xmlns:a16="http://schemas.microsoft.com/office/drawing/2014/main" val="746460978"/>
                    </a:ext>
                  </a:extLst>
                </a:gridCol>
              </a:tblGrid>
              <a:tr h="358320">
                <a:tc>
                  <a:txBody>
                    <a:bodyPr/>
                    <a:lstStyle/>
                    <a:p>
                      <a:pPr algn="l" fontAlgn="b"/>
                      <a:r>
                        <a:rPr lang="en-GB" sz="1600" b="0" i="0" u="none" strike="noStrike" err="1">
                          <a:solidFill>
                            <a:srgbClr val="000000"/>
                          </a:solidFill>
                          <a:effectLst/>
                          <a:latin typeface="Century Gothic" panose="020B0502020202020204" pitchFamily="34" charset="0"/>
                        </a:rPr>
                        <a:t>alegrar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to make happy</a:t>
                      </a:r>
                    </a:p>
                  </a:txBody>
                  <a:tcPr marL="90000" marR="90000" marT="46800" marB="46800" anchor="ctr"/>
                </a:tc>
                <a:extLst>
                  <a:ext uri="{0D108BD9-81ED-4DB2-BD59-A6C34878D82A}">
                    <a16:rowId xmlns:a16="http://schemas.microsoft.com/office/drawing/2014/main" val="2009758348"/>
                  </a:ext>
                </a:extLst>
              </a:tr>
              <a:tr h="358320">
                <a:tc>
                  <a:txBody>
                    <a:bodyPr/>
                    <a:lstStyle/>
                    <a:p>
                      <a:pPr algn="l" fontAlgn="b"/>
                      <a:r>
                        <a:rPr lang="en-GB" sz="1600" b="0" i="0" u="none" strike="noStrike" err="1">
                          <a:solidFill>
                            <a:srgbClr val="000000"/>
                          </a:solidFill>
                          <a:effectLst/>
                          <a:latin typeface="Century Gothic" panose="020B0502020202020204" pitchFamily="34" charset="0"/>
                        </a:rPr>
                        <a:t>encantar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0000"/>
                          </a:solidFill>
                          <a:effectLst/>
                          <a:latin typeface="Century Gothic" panose="020B0502020202020204" pitchFamily="34" charset="0"/>
                        </a:rPr>
                        <a:t>to delight </a:t>
                      </a:r>
                      <a:r>
                        <a:rPr lang="en-GB" sz="1600" u="none" strike="noStrike">
                          <a:effectLst/>
                          <a:latin typeface="Century Gothic" panose="020B0502020202020204" pitchFamily="34" charset="0"/>
                        </a:rPr>
                        <a:t>|</a:t>
                      </a:r>
                      <a:r>
                        <a:rPr lang="en-GB" sz="1600" b="0" i="0" u="none" strike="noStrike">
                          <a:solidFill>
                            <a:srgbClr val="000000"/>
                          </a:solidFill>
                          <a:effectLst/>
                          <a:latin typeface="Century Gothic" panose="020B0502020202020204" pitchFamily="34" charset="0"/>
                        </a:rPr>
                        <a:t> to be delightful to</a:t>
                      </a:r>
                    </a:p>
                  </a:txBody>
                  <a:tcPr marL="90000" marR="90000" marT="46800" marB="46800" anchor="ctr"/>
                </a:tc>
                <a:extLst>
                  <a:ext uri="{0D108BD9-81ED-4DB2-BD59-A6C34878D82A}">
                    <a16:rowId xmlns:a16="http://schemas.microsoft.com/office/drawing/2014/main" val="823544673"/>
                  </a:ext>
                </a:extLst>
              </a:tr>
              <a:tr h="358320">
                <a:tc>
                  <a:txBody>
                    <a:bodyPr/>
                    <a:lstStyle/>
                    <a:p>
                      <a:pPr algn="l" fontAlgn="b"/>
                      <a:r>
                        <a:rPr lang="en-GB" sz="1600" b="0" i="0" u="none" strike="noStrike" err="1">
                          <a:solidFill>
                            <a:srgbClr val="000000"/>
                          </a:solidFill>
                          <a:effectLst/>
                          <a:latin typeface="Century Gothic" panose="020B0502020202020204" pitchFamily="34" charset="0"/>
                        </a:rPr>
                        <a:t>gustar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0000"/>
                          </a:solidFill>
                          <a:effectLst/>
                          <a:latin typeface="Century Gothic" panose="020B0502020202020204" pitchFamily="34" charset="0"/>
                        </a:rPr>
                        <a:t>to please </a:t>
                      </a:r>
                      <a:r>
                        <a:rPr lang="en-GB" sz="1600" u="none" strike="noStrike">
                          <a:effectLst/>
                          <a:latin typeface="Century Gothic" panose="020B0502020202020204" pitchFamily="34" charset="0"/>
                        </a:rPr>
                        <a:t>|</a:t>
                      </a:r>
                      <a:r>
                        <a:rPr lang="en-GB" sz="1600" b="0" i="0" u="none" strike="noStrike">
                          <a:solidFill>
                            <a:srgbClr val="000000"/>
                          </a:solidFill>
                          <a:effectLst/>
                          <a:latin typeface="Century Gothic" panose="020B0502020202020204" pitchFamily="34" charset="0"/>
                        </a:rPr>
                        <a:t> to be pleasing to</a:t>
                      </a:r>
                    </a:p>
                  </a:txBody>
                  <a:tcPr marL="90000" marR="90000" marT="46800" marB="46800" anchor="ctr"/>
                </a:tc>
                <a:extLst>
                  <a:ext uri="{0D108BD9-81ED-4DB2-BD59-A6C34878D82A}">
                    <a16:rowId xmlns:a16="http://schemas.microsoft.com/office/drawing/2014/main" val="1778999658"/>
                  </a:ext>
                </a:extLst>
              </a:tr>
              <a:tr h="358320">
                <a:tc>
                  <a:txBody>
                    <a:bodyPr/>
                    <a:lstStyle/>
                    <a:p>
                      <a:pPr algn="l" fontAlgn="b"/>
                      <a:r>
                        <a:rPr lang="en-GB" sz="1600" b="0" i="0" u="none" strike="noStrike" err="1">
                          <a:solidFill>
                            <a:srgbClr val="000000"/>
                          </a:solidFill>
                          <a:effectLst/>
                          <a:latin typeface="Century Gothic" panose="020B0502020202020204" pitchFamily="34" charset="0"/>
                        </a:rPr>
                        <a:t>importar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 to matter </a:t>
                      </a:r>
                      <a:r>
                        <a:rPr lang="en-GB" sz="1600" u="none" strike="noStrike">
                          <a:effectLst/>
                          <a:latin typeface="Century Gothic" panose="020B0502020202020204" pitchFamily="34" charset="0"/>
                        </a:rPr>
                        <a:t>|</a:t>
                      </a:r>
                      <a:r>
                        <a:rPr lang="en-GB" sz="1600" b="0" i="0" u="none" strike="noStrike">
                          <a:solidFill>
                            <a:srgbClr val="000000"/>
                          </a:solidFill>
                          <a:effectLst/>
                          <a:latin typeface="Century Gothic" panose="020B0502020202020204" pitchFamily="34" charset="0"/>
                        </a:rPr>
                        <a:t> to be important to</a:t>
                      </a:r>
                    </a:p>
                  </a:txBody>
                  <a:tcPr marL="0" marR="0" marT="0" marB="0" anchor="ctr"/>
                </a:tc>
                <a:extLst>
                  <a:ext uri="{0D108BD9-81ED-4DB2-BD59-A6C34878D82A}">
                    <a16:rowId xmlns:a16="http://schemas.microsoft.com/office/drawing/2014/main" val="2178778690"/>
                  </a:ext>
                </a:extLst>
              </a:tr>
              <a:tr h="358320">
                <a:tc>
                  <a:txBody>
                    <a:bodyPr/>
                    <a:lstStyle/>
                    <a:p>
                      <a:pPr algn="l" fontAlgn="b"/>
                      <a:r>
                        <a:rPr lang="en-GB" sz="1600" b="0" i="0" u="none" strike="noStrike" err="1">
                          <a:solidFill>
                            <a:srgbClr val="000000"/>
                          </a:solidFill>
                          <a:effectLst/>
                          <a:latin typeface="Century Gothic" panose="020B0502020202020204" pitchFamily="34" charset="0"/>
                        </a:rPr>
                        <a:t>interesar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  to interest </a:t>
                      </a:r>
                      <a:r>
                        <a:rPr lang="en-GB" sz="1600" u="none" strike="noStrike">
                          <a:effectLst/>
                          <a:latin typeface="Century Gothic" panose="020B0502020202020204" pitchFamily="34" charset="0"/>
                        </a:rPr>
                        <a:t>|</a:t>
                      </a:r>
                      <a:r>
                        <a:rPr lang="en-GB" sz="1600" b="0" i="0" u="none" strike="noStrike">
                          <a:solidFill>
                            <a:srgbClr val="000000"/>
                          </a:solidFill>
                          <a:effectLst/>
                          <a:latin typeface="Century Gothic" panose="020B0502020202020204" pitchFamily="34" charset="0"/>
                        </a:rPr>
                        <a:t> to be interesting to</a:t>
                      </a:r>
                    </a:p>
                  </a:txBody>
                  <a:tcPr marL="0" marR="0" marT="0" marB="0" anchor="ctr"/>
                </a:tc>
                <a:extLst>
                  <a:ext uri="{0D108BD9-81ED-4DB2-BD59-A6C34878D82A}">
                    <a16:rowId xmlns:a16="http://schemas.microsoft.com/office/drawing/2014/main" val="177427112"/>
                  </a:ext>
                </a:extLst>
              </a:tr>
              <a:tr h="358320">
                <a:tc>
                  <a:txBody>
                    <a:bodyPr/>
                    <a:lstStyle/>
                    <a:p>
                      <a:pPr algn="l" fontAlgn="b"/>
                      <a:r>
                        <a:rPr lang="en-GB" sz="1600" b="0" i="0" u="none" strike="noStrike" err="1">
                          <a:solidFill>
                            <a:srgbClr val="000000"/>
                          </a:solidFill>
                          <a:effectLst/>
                          <a:latin typeface="Century Gothic" panose="020B0502020202020204" pitchFamily="34" charset="0"/>
                        </a:rPr>
                        <a:t>molestar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  to annoy </a:t>
                      </a:r>
                      <a:r>
                        <a:rPr lang="en-GB" sz="1600" u="none" strike="noStrike">
                          <a:effectLst/>
                          <a:latin typeface="Century Gothic" panose="020B0502020202020204" pitchFamily="34" charset="0"/>
                        </a:rPr>
                        <a:t>|</a:t>
                      </a:r>
                      <a:r>
                        <a:rPr lang="en-GB" sz="1600" b="0" i="0" u="none" strike="noStrike">
                          <a:solidFill>
                            <a:srgbClr val="000000"/>
                          </a:solidFill>
                          <a:effectLst/>
                          <a:latin typeface="Century Gothic" panose="020B0502020202020204" pitchFamily="34" charset="0"/>
                        </a:rPr>
                        <a:t> to bother</a:t>
                      </a:r>
                    </a:p>
                  </a:txBody>
                  <a:tcPr marL="0" marR="0" marT="0" marB="0" anchor="ctr"/>
                </a:tc>
                <a:extLst>
                  <a:ext uri="{0D108BD9-81ED-4DB2-BD59-A6C34878D82A}">
                    <a16:rowId xmlns:a16="http://schemas.microsoft.com/office/drawing/2014/main" val="2605244685"/>
                  </a:ext>
                </a:extLst>
              </a:tr>
              <a:tr h="358320">
                <a:tc>
                  <a:txBody>
                    <a:bodyPr/>
                    <a:lstStyle/>
                    <a:p>
                      <a:pPr algn="l" fontAlgn="b"/>
                      <a:r>
                        <a:rPr lang="en-GB" sz="1600" b="0" i="0" u="none" strike="noStrike" err="1">
                          <a:solidFill>
                            <a:srgbClr val="000000"/>
                          </a:solidFill>
                          <a:effectLst/>
                          <a:latin typeface="Century Gothic" panose="020B0502020202020204" pitchFamily="34" charset="0"/>
                        </a:rPr>
                        <a:t>preocupar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  to worry </a:t>
                      </a:r>
                      <a:r>
                        <a:rPr lang="en-GB" sz="1600" u="none" strike="noStrike">
                          <a:effectLst/>
                          <a:latin typeface="Century Gothic" panose="020B0502020202020204" pitchFamily="34" charset="0"/>
                        </a:rPr>
                        <a:t>|</a:t>
                      </a:r>
                      <a:r>
                        <a:rPr lang="en-GB" sz="1600" b="0" i="0" u="none" strike="noStrike">
                          <a:solidFill>
                            <a:srgbClr val="000000"/>
                          </a:solidFill>
                          <a:effectLst/>
                          <a:latin typeface="Century Gothic" panose="020B0502020202020204" pitchFamily="34" charset="0"/>
                        </a:rPr>
                        <a:t> to be worrying to</a:t>
                      </a:r>
                    </a:p>
                  </a:txBody>
                  <a:tcPr marL="0" marR="0" marT="0" marB="0" anchor="ctr"/>
                </a:tc>
                <a:extLst>
                  <a:ext uri="{0D108BD9-81ED-4DB2-BD59-A6C34878D82A}">
                    <a16:rowId xmlns:a16="http://schemas.microsoft.com/office/drawing/2014/main" val="2103660657"/>
                  </a:ext>
                </a:extLst>
              </a:tr>
              <a:tr h="358320">
                <a:tc>
                  <a:txBody>
                    <a:bodyPr/>
                    <a:lstStyle/>
                    <a:p>
                      <a:pPr algn="l" fontAlgn="b"/>
                      <a:r>
                        <a:rPr lang="en-GB" sz="1600" b="0" i="0" u="none" strike="noStrike" err="1">
                          <a:solidFill>
                            <a:srgbClr val="000000"/>
                          </a:solidFill>
                          <a:effectLst/>
                          <a:latin typeface="Century Gothic" panose="020B0502020202020204" pitchFamily="34" charset="0"/>
                        </a:rPr>
                        <a:t>fácil</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easy</a:t>
                      </a:r>
                    </a:p>
                  </a:txBody>
                  <a:tcPr marL="90000" marR="90000" marT="46800" marB="46800" anchor="ctr"/>
                </a:tc>
                <a:extLst>
                  <a:ext uri="{0D108BD9-81ED-4DB2-BD59-A6C34878D82A}">
                    <a16:rowId xmlns:a16="http://schemas.microsoft.com/office/drawing/2014/main" val="1604582134"/>
                  </a:ext>
                </a:extLst>
              </a:tr>
              <a:tr h="358320">
                <a:tc>
                  <a:txBody>
                    <a:bodyPr/>
                    <a:lstStyle/>
                    <a:p>
                      <a:pPr algn="l" fontAlgn="b"/>
                      <a:r>
                        <a:rPr lang="en-GB" sz="1600" b="0" i="0" u="none" strike="noStrike" err="1">
                          <a:solidFill>
                            <a:srgbClr val="000000"/>
                          </a:solidFill>
                          <a:effectLst/>
                          <a:latin typeface="Century Gothic" panose="020B0502020202020204" pitchFamily="34" charset="0"/>
                        </a:rPr>
                        <a:t>difícil</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difficult</a:t>
                      </a:r>
                    </a:p>
                  </a:txBody>
                  <a:tcPr marL="90000" marR="90000" marT="46800" marB="46800" anchor="ctr"/>
                </a:tc>
                <a:extLst>
                  <a:ext uri="{0D108BD9-81ED-4DB2-BD59-A6C34878D82A}">
                    <a16:rowId xmlns:a16="http://schemas.microsoft.com/office/drawing/2014/main" val="1669024541"/>
                  </a:ext>
                </a:extLst>
              </a:tr>
            </a:tbl>
          </a:graphicData>
        </a:graphic>
      </p:graphicFrame>
      <p:graphicFrame>
        <p:nvGraphicFramePr>
          <p:cNvPr id="54" name="Table 50">
            <a:extLst>
              <a:ext uri="{FF2B5EF4-FFF2-40B4-BE49-F238E27FC236}">
                <a16:creationId xmlns:a16="http://schemas.microsoft.com/office/drawing/2014/main" id="{4DDFF6AD-9C09-BE41-9167-54591387C638}"/>
              </a:ext>
            </a:extLst>
          </p:cNvPr>
          <p:cNvGraphicFramePr>
            <a:graphicFrameLocks noGrp="1"/>
          </p:cNvGraphicFramePr>
          <p:nvPr>
            <p:extLst>
              <p:ext uri="{D42A27DB-BD31-4B8C-83A1-F6EECF244321}">
                <p14:modId xmlns:p14="http://schemas.microsoft.com/office/powerpoint/2010/main" val="812911409"/>
              </p:ext>
            </p:extLst>
          </p:nvPr>
        </p:nvGraphicFramePr>
        <p:xfrm>
          <a:off x="-33330" y="5716220"/>
          <a:ext cx="604602" cy="3524667"/>
        </p:xfrm>
        <a:graphic>
          <a:graphicData uri="http://schemas.openxmlformats.org/drawingml/2006/table">
            <a:tbl>
              <a:tblPr firstRow="1" bandRow="1">
                <a:tableStyleId>{5940675A-B579-460E-94D1-54222C63F5DA}</a:tableStyleId>
              </a:tblPr>
              <a:tblGrid>
                <a:gridCol w="604602">
                  <a:extLst>
                    <a:ext uri="{9D8B030D-6E8A-4147-A177-3AD203B41FA5}">
                      <a16:colId xmlns:a16="http://schemas.microsoft.com/office/drawing/2014/main" val="20000"/>
                    </a:ext>
                  </a:extLst>
                </a:gridCol>
              </a:tblGrid>
              <a:tr h="28509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66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vb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2807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vb</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i="1">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vb</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i="1">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vb</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i="1">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a:latin typeface="Century Gothic" panose="020B0502020202020204" pitchFamily="34" charset="0"/>
                        </a:rPr>
                        <a:t>vb</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i="1">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err="1">
                          <a:latin typeface="Century Gothic" panose="020B0502020202020204" pitchFamily="34" charset="0"/>
                        </a:rPr>
                        <a:t>adj</a:t>
                      </a:r>
                      <a:endParaRPr lang="en-GB" sz="1400" i="1">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i="1">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i="1" err="1">
                          <a:latin typeface="Century Gothic" panose="020B0502020202020204" pitchFamily="34" charset="0"/>
                        </a:rPr>
                        <a:t>adj</a:t>
                      </a:r>
                      <a:endParaRPr lang="en-GB" sz="1400" i="1">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968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i="1">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58" name="TextBox 67">
            <a:extLst>
              <a:ext uri="{FF2B5EF4-FFF2-40B4-BE49-F238E27FC236}">
                <a16:creationId xmlns:a16="http://schemas.microsoft.com/office/drawing/2014/main" id="{DF8F5C70-BD3B-FB43-A97A-D833284F56E1}"/>
              </a:ext>
            </a:extLst>
          </p:cNvPr>
          <p:cNvSpPr txBox="1"/>
          <p:nvPr/>
        </p:nvSpPr>
        <p:spPr>
          <a:xfrm>
            <a:off x="125421" y="4484249"/>
            <a:ext cx="6463142"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lvl="0">
              <a:defRPr/>
            </a:pPr>
            <a:r>
              <a:rPr lang="en-GB" sz="1600">
                <a:latin typeface="Century Gothic" panose="020B0502020202020204" pitchFamily="34" charset="0"/>
              </a:rPr>
              <a:t>When the subject</a:t>
            </a:r>
            <a:r>
              <a:rPr lang="es-ES" sz="1600">
                <a:latin typeface="Century Gothic" panose="020B0502020202020204" pitchFamily="34" charset="0"/>
              </a:rPr>
              <a:t> </a:t>
            </a:r>
            <a:r>
              <a:rPr lang="es-ES" sz="1600" err="1">
                <a:latin typeface="Century Gothic" panose="020B0502020202020204" pitchFamily="34" charset="0"/>
              </a:rPr>
              <a:t>is</a:t>
            </a:r>
            <a:r>
              <a:rPr lang="es-ES" sz="1600">
                <a:latin typeface="Century Gothic" panose="020B0502020202020204" pitchFamily="34" charset="0"/>
              </a:rPr>
              <a:t> </a:t>
            </a:r>
            <a:r>
              <a:rPr lang="es-ES" sz="1600" b="1" i="1">
                <a:latin typeface="Century Gothic" panose="020B0502020202020204" pitchFamily="34" charset="0"/>
              </a:rPr>
              <a:t>plural</a:t>
            </a:r>
            <a:r>
              <a:rPr lang="es-ES" sz="1600">
                <a:latin typeface="Century Gothic" panose="020B0502020202020204" pitchFamily="34" charset="0"/>
              </a:rPr>
              <a:t> (‘they’), </a:t>
            </a:r>
            <a:r>
              <a:rPr lang="en-GB" sz="1600">
                <a:latin typeface="Century Gothic" panose="020B0502020202020204" pitchFamily="34" charset="0"/>
              </a:rPr>
              <a:t>use the verb ending _____ for a present tense –ar verb. </a:t>
            </a:r>
          </a:p>
        </p:txBody>
      </p:sp>
      <p:sp>
        <p:nvSpPr>
          <p:cNvPr id="66" name="CuadroTexto 14">
            <a:extLst>
              <a:ext uri="{FF2B5EF4-FFF2-40B4-BE49-F238E27FC236}">
                <a16:creationId xmlns:a16="http://schemas.microsoft.com/office/drawing/2014/main" id="{54EB27F9-3A88-D441-959C-57D4E76607EA}"/>
              </a:ext>
            </a:extLst>
          </p:cNvPr>
          <p:cNvSpPr txBox="1"/>
          <p:nvPr/>
        </p:nvSpPr>
        <p:spPr>
          <a:xfrm>
            <a:off x="5589264" y="4446404"/>
            <a:ext cx="530915" cy="338554"/>
          </a:xfrm>
          <a:prstGeom prst="rect">
            <a:avLst/>
          </a:prstGeom>
          <a:noFill/>
        </p:spPr>
        <p:txBody>
          <a:bodyPr wrap="none" rtlCol="0">
            <a:spAutoFit/>
          </a:bodyPr>
          <a:lstStyle/>
          <a:p>
            <a:pPr algn="l"/>
            <a:r>
              <a:rPr lang="es-GB" sz="1600" b="1">
                <a:latin typeface="Century Gothic" panose="020B0502020202020204" pitchFamily="34" charset="0"/>
              </a:rPr>
              <a:t>-an</a:t>
            </a:r>
          </a:p>
        </p:txBody>
      </p:sp>
      <p:sp>
        <p:nvSpPr>
          <p:cNvPr id="60" name="Rectangle 21">
            <a:extLst>
              <a:ext uri="{FF2B5EF4-FFF2-40B4-BE49-F238E27FC236}">
                <a16:creationId xmlns:a16="http://schemas.microsoft.com/office/drawing/2014/main" id="{7F66B514-293A-2640-BA97-7C14BA8DBE90}"/>
              </a:ext>
            </a:extLst>
          </p:cNvPr>
          <p:cNvSpPr/>
          <p:nvPr/>
        </p:nvSpPr>
        <p:spPr>
          <a:xfrm>
            <a:off x="5061576" y="5723537"/>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Vocabulario</a:t>
            </a:r>
            <a:endParaRPr lang="en-GB">
              <a:latin typeface="Century Gothic" panose="020B0502020202020204" pitchFamily="34" charset="0"/>
            </a:endParaRPr>
          </a:p>
        </p:txBody>
      </p:sp>
      <p:sp>
        <p:nvSpPr>
          <p:cNvPr id="63" name="Slide Number Placeholder 1">
            <a:extLst>
              <a:ext uri="{FF2B5EF4-FFF2-40B4-BE49-F238E27FC236}">
                <a16:creationId xmlns:a16="http://schemas.microsoft.com/office/drawing/2014/main" id="{445B425B-0F00-B74F-BC6F-D386179C1A68}"/>
              </a:ext>
            </a:extLst>
          </p:cNvPr>
          <p:cNvSpPr>
            <a:spLocks noGrp="1"/>
          </p:cNvSpPr>
          <p:nvPr>
            <p:ph type="sldNum" sz="quarter" idx="12"/>
          </p:nvPr>
        </p:nvSpPr>
        <p:spPr>
          <a:xfrm>
            <a:off x="5222669" y="8826500"/>
            <a:ext cx="1600200" cy="635000"/>
          </a:xfrm>
        </p:spPr>
        <p:txBody>
          <a:bodyPr/>
          <a:lstStyle/>
          <a:p>
            <a:r>
              <a:rPr lang="en-GB" altLang="en-US" b="1">
                <a:latin typeface="Century Gothic" panose="020B0502020202020204" pitchFamily="34" charset="0"/>
              </a:rPr>
              <a:t>38</a:t>
            </a:r>
          </a:p>
        </p:txBody>
      </p:sp>
      <p:sp>
        <p:nvSpPr>
          <p:cNvPr id="64" name="Rounded Rectangle 42">
            <a:extLst>
              <a:ext uri="{FF2B5EF4-FFF2-40B4-BE49-F238E27FC236}">
                <a16:creationId xmlns:a16="http://schemas.microsoft.com/office/drawing/2014/main" id="{65D892DA-D3EB-104A-887B-1105BBC3EC7B}"/>
              </a:ext>
            </a:extLst>
          </p:cNvPr>
          <p:cNvSpPr/>
          <p:nvPr/>
        </p:nvSpPr>
        <p:spPr>
          <a:xfrm>
            <a:off x="5397585" y="6260760"/>
            <a:ext cx="1117744" cy="112222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latin typeface="Century Gothic" panose="020B0502020202020204" pitchFamily="34" charset="0"/>
              </a:rPr>
              <a:t>Revisit vocab 2.1.6 &amp; 2.1.1</a:t>
            </a:r>
          </a:p>
        </p:txBody>
      </p:sp>
      <p:pic>
        <p:nvPicPr>
          <p:cNvPr id="3" name="Picture 2" descr="Qr code&#10;&#10;Description automatically generated">
            <a:extLst>
              <a:ext uri="{FF2B5EF4-FFF2-40B4-BE49-F238E27FC236}">
                <a16:creationId xmlns:a16="http://schemas.microsoft.com/office/drawing/2014/main" id="{29760ECC-20D9-1946-BB35-34D841FEC2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2538" y="7507317"/>
            <a:ext cx="1207838" cy="1207838"/>
          </a:xfrm>
          <a:prstGeom prst="rect">
            <a:avLst/>
          </a:prstGeom>
        </p:spPr>
      </p:pic>
      <p:sp>
        <p:nvSpPr>
          <p:cNvPr id="33" name="Rectangle 32">
            <a:extLst>
              <a:ext uri="{FF2B5EF4-FFF2-40B4-BE49-F238E27FC236}">
                <a16:creationId xmlns:a16="http://schemas.microsoft.com/office/drawing/2014/main" id="{A35088FC-FA63-524D-A679-9C8D35DBEC1F}"/>
              </a:ext>
            </a:extLst>
          </p:cNvPr>
          <p:cNvSpPr/>
          <p:nvPr/>
        </p:nvSpPr>
        <p:spPr>
          <a:xfrm>
            <a:off x="78817" y="648574"/>
            <a:ext cx="2167581" cy="369332"/>
          </a:xfrm>
          <a:prstGeom prst="rect">
            <a:avLst/>
          </a:prstGeom>
        </p:spPr>
        <p:txBody>
          <a:bodyPr wrap="none">
            <a:spAutoFit/>
          </a:bodyPr>
          <a:lstStyle/>
          <a:p>
            <a:r>
              <a:rPr lang="en-GB" b="1">
                <a:latin typeface="Century Gothic" panose="020B0502020202020204" pitchFamily="34" charset="0"/>
              </a:rPr>
              <a:t>Gustar-type verbs</a:t>
            </a:r>
            <a:endParaRPr lang="en-GB" b="1" i="1">
              <a:latin typeface="Century Gothic" panose="020B0502020202020204" pitchFamily="34" charset="0"/>
            </a:endParaRPr>
          </a:p>
        </p:txBody>
      </p:sp>
    </p:spTree>
    <p:extLst>
      <p:ext uri="{BB962C8B-B14F-4D97-AF65-F5344CB8AC3E}">
        <p14:creationId xmlns:p14="http://schemas.microsoft.com/office/powerpoint/2010/main" val="1187428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3172" y="576068"/>
            <a:ext cx="6594549" cy="1077218"/>
          </a:xfrm>
          <a:prstGeom prst="rect">
            <a:avLst/>
          </a:prstGeom>
        </p:spPr>
        <p:txBody>
          <a:bodyPr wrap="square">
            <a:spAutoFit/>
          </a:bodyPr>
          <a:lstStyle/>
          <a:p>
            <a:pPr lvl="0"/>
            <a:r>
              <a:rPr lang="en-GB" sz="1600">
                <a:solidFill>
                  <a:prstClr val="black"/>
                </a:solidFill>
                <a:latin typeface="Century Gothic" panose="020B0502020202020204" pitchFamily="34" charset="0"/>
              </a:rPr>
              <a:t>In Year 8, we continue to practise sound-spelling correspondences (SSC) in activities focused on two or more SSC. Often these are tricky pairs, such as [r] vs [</a:t>
            </a:r>
            <a:r>
              <a:rPr lang="en-GB" sz="1600" err="1">
                <a:solidFill>
                  <a:prstClr val="black"/>
                </a:solidFill>
                <a:latin typeface="Century Gothic" panose="020B0502020202020204" pitchFamily="34" charset="0"/>
              </a:rPr>
              <a:t>rr</a:t>
            </a:r>
            <a:r>
              <a:rPr lang="en-GB" sz="1600">
                <a:solidFill>
                  <a:prstClr val="black"/>
                </a:solidFill>
                <a:latin typeface="Century Gothic" panose="020B0502020202020204" pitchFamily="34" charset="0"/>
              </a:rPr>
              <a:t>]. Here are some of the SSC that we will revisit, with their source and cluster words.</a:t>
            </a:r>
          </a:p>
        </p:txBody>
      </p:sp>
      <p:sp>
        <p:nvSpPr>
          <p:cNvPr id="2" name="Title 1">
            <a:extLst>
              <a:ext uri="{FF2B5EF4-FFF2-40B4-BE49-F238E27FC236}">
                <a16:creationId xmlns:a16="http://schemas.microsoft.com/office/drawing/2014/main" id="{F07E2F27-D464-8C48-90B1-BDAF628E2BFB}"/>
              </a:ext>
            </a:extLst>
          </p:cNvPr>
          <p:cNvSpPr>
            <a:spLocks noGrp="1"/>
          </p:cNvSpPr>
          <p:nvPr>
            <p:ph type="title"/>
          </p:nvPr>
        </p:nvSpPr>
        <p:spPr>
          <a:xfrm>
            <a:off x="143172" y="222922"/>
            <a:ext cx="3801708" cy="339861"/>
          </a:xfrm>
        </p:spPr>
        <p:txBody>
          <a:bodyPr>
            <a:noAutofit/>
          </a:bodyPr>
          <a:lstStyle/>
          <a:p>
            <a:r>
              <a:rPr lang="en-GB" altLang="en-US" sz="2400" b="1">
                <a:solidFill>
                  <a:prstClr val="black"/>
                </a:solidFill>
                <a:latin typeface="Century Gothic" panose="020B0502020202020204" pitchFamily="34" charset="0"/>
              </a:rPr>
              <a:t>Sounds of the language</a:t>
            </a:r>
            <a:endParaRPr lang="en-US" sz="2400"/>
          </a:p>
        </p:txBody>
      </p:sp>
      <p:sp>
        <p:nvSpPr>
          <p:cNvPr id="98" name="Rectangle 97">
            <a:extLst>
              <a:ext uri="{FF2B5EF4-FFF2-40B4-BE49-F238E27FC236}">
                <a16:creationId xmlns:a16="http://schemas.microsoft.com/office/drawing/2014/main" id="{AE8767E5-1A4D-4BCD-9D70-121DCD896B2B}"/>
              </a:ext>
            </a:extLst>
          </p:cNvPr>
          <p:cNvSpPr/>
          <p:nvPr/>
        </p:nvSpPr>
        <p:spPr>
          <a:xfrm>
            <a:off x="122775" y="1700119"/>
            <a:ext cx="6499061" cy="584775"/>
          </a:xfrm>
          <a:prstGeom prst="rect">
            <a:avLst/>
          </a:prstGeom>
        </p:spPr>
        <p:txBody>
          <a:bodyPr wrap="square">
            <a:spAutoFit/>
          </a:bodyPr>
          <a:lstStyle/>
          <a:p>
            <a:pPr fontAlgn="auto">
              <a:spcBef>
                <a:spcPts val="0"/>
              </a:spcBef>
              <a:spcAft>
                <a:spcPts val="0"/>
              </a:spcAft>
            </a:pPr>
            <a:r>
              <a:rPr lang="en-GB" altLang="en-US" sz="1600">
                <a:solidFill>
                  <a:prstClr val="black"/>
                </a:solidFill>
                <a:latin typeface="Century Gothic" panose="020B0502020202020204" pitchFamily="34" charset="0"/>
              </a:rPr>
              <a:t>Double </a:t>
            </a:r>
            <a:r>
              <a:rPr lang="en-GB" altLang="en-US" sz="1600" b="1" err="1">
                <a:solidFill>
                  <a:prstClr val="black"/>
                </a:solidFill>
                <a:latin typeface="Century Gothic" panose="020B0502020202020204" pitchFamily="34" charset="0"/>
              </a:rPr>
              <a:t>ll</a:t>
            </a:r>
            <a:r>
              <a:rPr lang="en-GB" altLang="en-US" sz="1600">
                <a:solidFill>
                  <a:prstClr val="black"/>
                </a:solidFill>
                <a:latin typeface="Century Gothic" panose="020B0502020202020204" pitchFamily="34" charset="0"/>
              </a:rPr>
              <a:t>, as in </a:t>
            </a:r>
            <a:r>
              <a:rPr lang="en-GB" altLang="en-US" sz="1600" err="1">
                <a:solidFill>
                  <a:prstClr val="black"/>
                </a:solidFill>
                <a:latin typeface="Century Gothic" panose="020B0502020202020204" pitchFamily="34" charset="0"/>
              </a:rPr>
              <a:t>ca</a:t>
            </a:r>
            <a:r>
              <a:rPr lang="en-GB" altLang="en-US" sz="1600" b="1" err="1">
                <a:solidFill>
                  <a:prstClr val="black"/>
                </a:solidFill>
                <a:latin typeface="Century Gothic" panose="020B0502020202020204" pitchFamily="34" charset="0"/>
              </a:rPr>
              <a:t>ll</a:t>
            </a:r>
            <a:r>
              <a:rPr lang="en-GB" altLang="en-US" sz="1600" err="1">
                <a:solidFill>
                  <a:prstClr val="black"/>
                </a:solidFill>
                <a:latin typeface="Century Gothic" panose="020B0502020202020204" pitchFamily="34" charset="0"/>
              </a:rPr>
              <a:t>e</a:t>
            </a:r>
            <a:r>
              <a:rPr lang="en-GB" altLang="en-US" sz="1600">
                <a:solidFill>
                  <a:prstClr val="black"/>
                </a:solidFill>
                <a:latin typeface="Century Gothic" panose="020B0502020202020204" pitchFamily="34" charset="0"/>
              </a:rPr>
              <a:t>, is very different to a single </a:t>
            </a:r>
            <a:r>
              <a:rPr lang="en-GB" altLang="en-US" sz="1600" b="1">
                <a:solidFill>
                  <a:prstClr val="black"/>
                </a:solidFill>
                <a:latin typeface="Century Gothic" panose="020B0502020202020204" pitchFamily="34" charset="0"/>
              </a:rPr>
              <a:t>l</a:t>
            </a:r>
            <a:r>
              <a:rPr lang="en-GB" altLang="en-US" sz="1600">
                <a:solidFill>
                  <a:prstClr val="black"/>
                </a:solidFill>
                <a:latin typeface="Century Gothic" panose="020B0502020202020204" pitchFamily="34" charset="0"/>
              </a:rPr>
              <a:t>. </a:t>
            </a:r>
            <a:br>
              <a:rPr lang="en-GB" altLang="en-US" sz="1600">
                <a:solidFill>
                  <a:prstClr val="black"/>
                </a:solidFill>
                <a:latin typeface="Century Gothic" panose="020B0502020202020204" pitchFamily="34" charset="0"/>
              </a:rPr>
            </a:br>
            <a:r>
              <a:rPr lang="en-GB" altLang="en-US" sz="1600">
                <a:solidFill>
                  <a:prstClr val="black"/>
                </a:solidFill>
                <a:latin typeface="Century Gothic" panose="020B0502020202020204" pitchFamily="34" charset="0"/>
              </a:rPr>
              <a:t>In most parts of Spain it sounds like the letter “y” in English.</a:t>
            </a:r>
            <a:endParaRPr lang="en-US" altLang="en-US" sz="1600">
              <a:solidFill>
                <a:prstClr val="black"/>
              </a:solidFill>
              <a:latin typeface="Century Gothic" panose="020B0502020202020204" pitchFamily="34" charset="0"/>
              <a:cs typeface="Arial" panose="020B0604020202020204" pitchFamily="34" charset="0"/>
            </a:endParaRPr>
          </a:p>
        </p:txBody>
      </p:sp>
      <p:pic>
        <p:nvPicPr>
          <p:cNvPr id="99" name="Picture 98"/>
          <p:cNvPicPr>
            <a:picLocks noChangeAspect="1"/>
          </p:cNvPicPr>
          <p:nvPr/>
        </p:nvPicPr>
        <p:blipFill>
          <a:blip r:embed="rId2"/>
          <a:stretch>
            <a:fillRect/>
          </a:stretch>
        </p:blipFill>
        <p:spPr>
          <a:xfrm>
            <a:off x="2987428" y="2522277"/>
            <a:ext cx="995842" cy="984126"/>
          </a:xfrm>
          <a:prstGeom prst="rect">
            <a:avLst/>
          </a:prstGeom>
        </p:spPr>
      </p:pic>
      <p:sp>
        <p:nvSpPr>
          <p:cNvPr id="100" name="TextBox 99"/>
          <p:cNvSpPr txBox="1"/>
          <p:nvPr/>
        </p:nvSpPr>
        <p:spPr>
          <a:xfrm rot="10800000" flipV="1">
            <a:off x="27028" y="2921796"/>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llegar</a:t>
            </a:r>
            <a:endParaRPr lang="en-GB" sz="1600">
              <a:latin typeface="Century Gothic" panose="020B0502020202020204" pitchFamily="34" charset="0"/>
              <a:cs typeface="Calibri" panose="020F0502020204030204" pitchFamily="34" charset="0"/>
            </a:endParaRPr>
          </a:p>
        </p:txBody>
      </p:sp>
      <p:sp>
        <p:nvSpPr>
          <p:cNvPr id="101" name="TextBox 100"/>
          <p:cNvSpPr txBox="1"/>
          <p:nvPr/>
        </p:nvSpPr>
        <p:spPr>
          <a:xfrm rot="10800000" flipV="1">
            <a:off x="1789470" y="2910525"/>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amarillo</a:t>
            </a:r>
            <a:endParaRPr lang="en-GB" sz="1600">
              <a:latin typeface="Century Gothic" panose="020B0502020202020204" pitchFamily="34" charset="0"/>
              <a:cs typeface="Calibri" panose="020F0502020204030204" pitchFamily="34" charset="0"/>
            </a:endParaRPr>
          </a:p>
        </p:txBody>
      </p:sp>
      <p:sp>
        <p:nvSpPr>
          <p:cNvPr id="102" name="TextBox 101"/>
          <p:cNvSpPr txBox="1"/>
          <p:nvPr/>
        </p:nvSpPr>
        <p:spPr>
          <a:xfrm rot="10800000" flipV="1">
            <a:off x="435529" y="3605558"/>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llevar</a:t>
            </a:r>
            <a:endParaRPr lang="en-GB" sz="1600">
              <a:latin typeface="Century Gothic" panose="020B0502020202020204" pitchFamily="34" charset="0"/>
              <a:cs typeface="Calibri" panose="020F0502020204030204" pitchFamily="34" charset="0"/>
            </a:endParaRPr>
          </a:p>
        </p:txBody>
      </p:sp>
      <p:sp>
        <p:nvSpPr>
          <p:cNvPr id="103" name="TextBox 102"/>
          <p:cNvSpPr txBox="1"/>
          <p:nvPr/>
        </p:nvSpPr>
        <p:spPr>
          <a:xfrm rot="10800000" flipV="1">
            <a:off x="3858953" y="2899467"/>
            <a:ext cx="1458645" cy="338554"/>
          </a:xfrm>
          <a:prstGeom prst="rect">
            <a:avLst/>
          </a:prstGeom>
          <a:noFill/>
        </p:spPr>
        <p:txBody>
          <a:bodyPr wrap="square" rtlCol="0">
            <a:spAutoFit/>
          </a:bodyPr>
          <a:lstStyle/>
          <a:p>
            <a:pPr lvl="0" algn="ctr">
              <a:defRPr/>
            </a:pPr>
            <a:r>
              <a:rPr lang="en-GB" sz="1600">
                <a:latin typeface="Century Gothic" panose="020B0502020202020204" pitchFamily="34" charset="0"/>
                <a:cs typeface="Calibri" panose="020F0502020204030204" pitchFamily="34" charset="0"/>
              </a:rPr>
              <a:t>palabra</a:t>
            </a:r>
          </a:p>
        </p:txBody>
      </p:sp>
      <p:sp>
        <p:nvSpPr>
          <p:cNvPr id="104" name="TextBox 103"/>
          <p:cNvSpPr txBox="1"/>
          <p:nvPr/>
        </p:nvSpPr>
        <p:spPr>
          <a:xfrm rot="10800000" flipV="1">
            <a:off x="4117715" y="3647456"/>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lista</a:t>
            </a:r>
            <a:endParaRPr lang="en-GB" sz="1600">
              <a:latin typeface="Century Gothic" panose="020B0502020202020204" pitchFamily="34" charset="0"/>
              <a:cs typeface="Calibri" panose="020F0502020204030204" pitchFamily="34" charset="0"/>
            </a:endParaRPr>
          </a:p>
        </p:txBody>
      </p:sp>
      <p:pic>
        <p:nvPicPr>
          <p:cNvPr id="105" name="Picture 6" descr="http://www.clker.com/cliparts/x/q/G/d/m/X/paint-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5991" y="2423975"/>
            <a:ext cx="529055" cy="583921"/>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5"/>
          <p:cNvPicPr>
            <a:picLocks noChangeAspect="1"/>
          </p:cNvPicPr>
          <p:nvPr/>
        </p:nvPicPr>
        <p:blipFill rotWithShape="1">
          <a:blip r:embed="rId4"/>
          <a:srcRect l="31902" t="44851" r="51621" b="32309"/>
          <a:stretch/>
        </p:blipFill>
        <p:spPr>
          <a:xfrm>
            <a:off x="1636192" y="3357049"/>
            <a:ext cx="700236" cy="545999"/>
          </a:xfrm>
          <a:prstGeom prst="rect">
            <a:avLst/>
          </a:prstGeom>
        </p:spPr>
      </p:pic>
      <p:pic>
        <p:nvPicPr>
          <p:cNvPr id="107" name="Picture 10" descr="http://www.clker.com/cliparts/2/6/8/0/11949851981780930402Traslocatore02.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752" y="3323459"/>
            <a:ext cx="376588" cy="600315"/>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484033">
            <a:off x="1184775" y="2401545"/>
            <a:ext cx="889533" cy="46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TextBox 112"/>
          <p:cNvSpPr txBox="1"/>
          <p:nvPr/>
        </p:nvSpPr>
        <p:spPr>
          <a:xfrm rot="10800000" flipV="1">
            <a:off x="863312" y="2921796"/>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llave</a:t>
            </a:r>
            <a:endParaRPr lang="en-GB" sz="1600">
              <a:latin typeface="Century Gothic" panose="020B0502020202020204" pitchFamily="34" charset="0"/>
              <a:cs typeface="Calibri" panose="020F0502020204030204" pitchFamily="34" charset="0"/>
            </a:endParaRPr>
          </a:p>
        </p:txBody>
      </p:sp>
      <p:sp>
        <p:nvSpPr>
          <p:cNvPr id="114" name="TextBox 113"/>
          <p:cNvSpPr txBox="1"/>
          <p:nvPr/>
        </p:nvSpPr>
        <p:spPr>
          <a:xfrm rot="10800000" flipV="1">
            <a:off x="1971193" y="3612107"/>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ella</a:t>
            </a:r>
            <a:endParaRPr lang="en-GB" sz="1600">
              <a:latin typeface="Century Gothic" panose="020B0502020202020204" pitchFamily="34" charset="0"/>
              <a:cs typeface="Calibri" panose="020F0502020204030204" pitchFamily="34" charset="0"/>
            </a:endParaRPr>
          </a:p>
        </p:txBody>
      </p:sp>
      <p:pic>
        <p:nvPicPr>
          <p:cNvPr id="116" name="Picture 2" descr="http://www.clker.com/cliparts/0/F/H/c/a/X/crossword-letter-tiles-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4969" y="2307328"/>
            <a:ext cx="828184" cy="575588"/>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6" descr="http://www.clker.com/cliparts/e/3/0/f/11949896971812381266light_bulb_karl_bartel_01.svg.h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93676" y="2249147"/>
            <a:ext cx="594411" cy="596412"/>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8" descr="http://www.clker.com/cliparts/d/5/a/2/1194984892354648651sortie_issue_de_secours_01.svg.me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02335" y="3266042"/>
            <a:ext cx="862458" cy="439854"/>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p:cNvSpPr txBox="1"/>
          <p:nvPr/>
        </p:nvSpPr>
        <p:spPr>
          <a:xfrm>
            <a:off x="4341378" y="2622502"/>
            <a:ext cx="2628342" cy="338554"/>
          </a:xfrm>
          <a:prstGeom prst="rect">
            <a:avLst/>
          </a:prstGeom>
          <a:noFill/>
        </p:spPr>
        <p:txBody>
          <a:bodyPr wrap="square" rtlCol="0">
            <a:spAutoFit/>
          </a:bodyPr>
          <a:lstStyle/>
          <a:p>
            <a:pPr algn="ctr"/>
            <a:r>
              <a:rPr lang="en-GB" sz="1600" b="1">
                <a:latin typeface="Century Gothic" panose="020B0502020202020204" pitchFamily="34" charset="0"/>
                <a:cs typeface="Calibri" panose="020F0502020204030204" pitchFamily="34" charset="0"/>
              </a:rPr>
              <a:t>[then]</a:t>
            </a:r>
          </a:p>
        </p:txBody>
      </p:sp>
      <p:sp>
        <p:nvSpPr>
          <p:cNvPr id="120" name="TextBox 119"/>
          <p:cNvSpPr txBox="1"/>
          <p:nvPr/>
        </p:nvSpPr>
        <p:spPr>
          <a:xfrm rot="10800000" flipV="1">
            <a:off x="5055858" y="2881163"/>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luego</a:t>
            </a:r>
            <a:endParaRPr lang="en-GB" sz="1600">
              <a:latin typeface="Century Gothic" panose="020B0502020202020204" pitchFamily="34" charset="0"/>
              <a:cs typeface="Calibri" panose="020F0502020204030204" pitchFamily="34" charset="0"/>
            </a:endParaRPr>
          </a:p>
        </p:txBody>
      </p:sp>
      <p:sp>
        <p:nvSpPr>
          <p:cNvPr id="121" name="TextBox 120"/>
          <p:cNvSpPr txBox="1"/>
          <p:nvPr/>
        </p:nvSpPr>
        <p:spPr>
          <a:xfrm rot="10800000" flipV="1">
            <a:off x="5924961" y="2890631"/>
            <a:ext cx="1173434" cy="338554"/>
          </a:xfrm>
          <a:prstGeom prst="rect">
            <a:avLst/>
          </a:prstGeom>
          <a:noFill/>
        </p:spPr>
        <p:txBody>
          <a:bodyPr wrap="square" rtlCol="0">
            <a:spAutoFit/>
          </a:bodyPr>
          <a:lstStyle/>
          <a:p>
            <a:pPr lvl="0" algn="ctr">
              <a:defRPr/>
            </a:pPr>
            <a:r>
              <a:rPr lang="en-GB" sz="1600">
                <a:latin typeface="Century Gothic" panose="020B0502020202020204" pitchFamily="34" charset="0"/>
                <a:cs typeface="Calibri" panose="020F0502020204030204" pitchFamily="34" charset="0"/>
              </a:rPr>
              <a:t>luz</a:t>
            </a:r>
          </a:p>
        </p:txBody>
      </p:sp>
      <p:sp>
        <p:nvSpPr>
          <p:cNvPr id="122" name="TextBox 121"/>
          <p:cNvSpPr txBox="1"/>
          <p:nvPr/>
        </p:nvSpPr>
        <p:spPr>
          <a:xfrm rot="10800000" flipV="1">
            <a:off x="5546847" y="3631936"/>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salir</a:t>
            </a:r>
            <a:endParaRPr lang="en-GB" sz="1600">
              <a:latin typeface="Century Gothic" panose="020B0502020202020204" pitchFamily="34" charset="0"/>
              <a:cs typeface="Calibri" panose="020F0502020204030204" pitchFamily="34" charset="0"/>
            </a:endParaRPr>
          </a:p>
        </p:txBody>
      </p:sp>
      <p:pic>
        <p:nvPicPr>
          <p:cNvPr id="123" name="Picture 122"/>
          <p:cNvPicPr>
            <a:picLocks noChangeAspect="1"/>
          </p:cNvPicPr>
          <p:nvPr/>
        </p:nvPicPr>
        <p:blipFill>
          <a:blip r:embed="rId10"/>
          <a:stretch>
            <a:fillRect/>
          </a:stretch>
        </p:blipFill>
        <p:spPr>
          <a:xfrm>
            <a:off x="154872" y="5533116"/>
            <a:ext cx="1033890" cy="1017609"/>
          </a:xfrm>
          <a:prstGeom prst="rect">
            <a:avLst/>
          </a:prstGeom>
        </p:spPr>
      </p:pic>
      <p:pic>
        <p:nvPicPr>
          <p:cNvPr id="124" name="Picture 123"/>
          <p:cNvPicPr>
            <a:picLocks noChangeAspect="1"/>
          </p:cNvPicPr>
          <p:nvPr/>
        </p:nvPicPr>
        <p:blipFill>
          <a:blip r:embed="rId11"/>
          <a:stretch>
            <a:fillRect/>
          </a:stretch>
        </p:blipFill>
        <p:spPr>
          <a:xfrm>
            <a:off x="143172" y="6591400"/>
            <a:ext cx="1045590" cy="1028927"/>
          </a:xfrm>
          <a:prstGeom prst="rect">
            <a:avLst/>
          </a:prstGeom>
        </p:spPr>
      </p:pic>
      <p:pic>
        <p:nvPicPr>
          <p:cNvPr id="125" name="Picture 124"/>
          <p:cNvPicPr>
            <a:picLocks noChangeAspect="1"/>
          </p:cNvPicPr>
          <p:nvPr/>
        </p:nvPicPr>
        <p:blipFill>
          <a:blip r:embed="rId12"/>
          <a:stretch>
            <a:fillRect/>
          </a:stretch>
        </p:blipFill>
        <p:spPr>
          <a:xfrm>
            <a:off x="154872" y="7673696"/>
            <a:ext cx="1045590" cy="1045590"/>
          </a:xfrm>
          <a:prstGeom prst="rect">
            <a:avLst/>
          </a:prstGeom>
        </p:spPr>
      </p:pic>
      <p:sp>
        <p:nvSpPr>
          <p:cNvPr id="126" name="TextBox 125"/>
          <p:cNvSpPr txBox="1"/>
          <p:nvPr/>
        </p:nvSpPr>
        <p:spPr>
          <a:xfrm rot="10800000" flipV="1">
            <a:off x="1185383" y="6251597"/>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centro</a:t>
            </a:r>
            <a:endParaRPr lang="en-GB" sz="1600">
              <a:latin typeface="Century Gothic" panose="020B0502020202020204" pitchFamily="34" charset="0"/>
              <a:cs typeface="Calibri" panose="020F0502020204030204" pitchFamily="34" charset="0"/>
            </a:endParaRPr>
          </a:p>
        </p:txBody>
      </p:sp>
      <p:sp>
        <p:nvSpPr>
          <p:cNvPr id="127" name="TextBox 126"/>
          <p:cNvSpPr txBox="1"/>
          <p:nvPr/>
        </p:nvSpPr>
        <p:spPr>
          <a:xfrm rot="10800000" flipV="1">
            <a:off x="2229100" y="6242018"/>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necesitar</a:t>
            </a:r>
            <a:endParaRPr lang="en-GB" sz="1600">
              <a:latin typeface="Century Gothic" panose="020B0502020202020204" pitchFamily="34" charset="0"/>
              <a:cs typeface="Calibri" panose="020F0502020204030204" pitchFamily="34" charset="0"/>
            </a:endParaRPr>
          </a:p>
        </p:txBody>
      </p:sp>
      <p:sp>
        <p:nvSpPr>
          <p:cNvPr id="128" name="TextBox 127"/>
          <p:cNvSpPr txBox="1"/>
          <p:nvPr/>
        </p:nvSpPr>
        <p:spPr>
          <a:xfrm rot="10800000" flipV="1">
            <a:off x="3256877" y="6258569"/>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doce</a:t>
            </a:r>
            <a:endParaRPr lang="en-GB" sz="1600">
              <a:latin typeface="Century Gothic" panose="020B0502020202020204" pitchFamily="34" charset="0"/>
              <a:cs typeface="Calibri" panose="020F0502020204030204" pitchFamily="34" charset="0"/>
            </a:endParaRPr>
          </a:p>
        </p:txBody>
      </p:sp>
      <p:sp>
        <p:nvSpPr>
          <p:cNvPr id="129" name="TextBox 128"/>
          <p:cNvSpPr txBox="1"/>
          <p:nvPr/>
        </p:nvSpPr>
        <p:spPr>
          <a:xfrm rot="10800000" flipV="1">
            <a:off x="4284655" y="6258570"/>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parecer</a:t>
            </a:r>
            <a:endParaRPr lang="en-GB" sz="1600">
              <a:latin typeface="Century Gothic" panose="020B0502020202020204" pitchFamily="34" charset="0"/>
              <a:cs typeface="Calibri" panose="020F0502020204030204" pitchFamily="34" charset="0"/>
            </a:endParaRPr>
          </a:p>
        </p:txBody>
      </p:sp>
      <p:sp>
        <p:nvSpPr>
          <p:cNvPr id="130" name="TextBox 129"/>
          <p:cNvSpPr txBox="1"/>
          <p:nvPr/>
        </p:nvSpPr>
        <p:spPr>
          <a:xfrm rot="10800000" flipV="1">
            <a:off x="5453887" y="6251597"/>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necesario</a:t>
            </a:r>
            <a:endParaRPr lang="en-GB" sz="1600">
              <a:latin typeface="Century Gothic" panose="020B0502020202020204" pitchFamily="34" charset="0"/>
              <a:cs typeface="Calibri" panose="020F0502020204030204" pitchFamily="34" charset="0"/>
            </a:endParaRPr>
          </a:p>
        </p:txBody>
      </p:sp>
      <p:sp>
        <p:nvSpPr>
          <p:cNvPr id="131" name="TextBox 130"/>
          <p:cNvSpPr txBox="1"/>
          <p:nvPr/>
        </p:nvSpPr>
        <p:spPr>
          <a:xfrm rot="10800000" flipV="1">
            <a:off x="1185383" y="7350557"/>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decir</a:t>
            </a:r>
            <a:endParaRPr lang="en-GB" sz="1600">
              <a:latin typeface="Century Gothic" panose="020B0502020202020204" pitchFamily="34" charset="0"/>
              <a:cs typeface="Calibri" panose="020F0502020204030204" pitchFamily="34" charset="0"/>
            </a:endParaRPr>
          </a:p>
        </p:txBody>
      </p:sp>
      <p:sp>
        <p:nvSpPr>
          <p:cNvPr id="132" name="TextBox 131"/>
          <p:cNvSpPr txBox="1"/>
          <p:nvPr/>
        </p:nvSpPr>
        <p:spPr>
          <a:xfrm rot="10800000" flipV="1">
            <a:off x="2229100" y="7340978"/>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ciencias</a:t>
            </a:r>
            <a:endParaRPr lang="en-GB" sz="1600">
              <a:latin typeface="Century Gothic" panose="020B0502020202020204" pitchFamily="34" charset="0"/>
              <a:cs typeface="Calibri" panose="020F0502020204030204" pitchFamily="34" charset="0"/>
            </a:endParaRPr>
          </a:p>
        </p:txBody>
      </p:sp>
      <p:sp>
        <p:nvSpPr>
          <p:cNvPr id="133" name="TextBox 132"/>
          <p:cNvSpPr txBox="1"/>
          <p:nvPr/>
        </p:nvSpPr>
        <p:spPr>
          <a:xfrm rot="10800000" flipV="1">
            <a:off x="3256877" y="7357529"/>
            <a:ext cx="1173434" cy="338554"/>
          </a:xfrm>
          <a:prstGeom prst="rect">
            <a:avLst/>
          </a:prstGeom>
          <a:noFill/>
        </p:spPr>
        <p:txBody>
          <a:bodyPr wrap="square" rtlCol="0">
            <a:spAutoFit/>
          </a:bodyPr>
          <a:lstStyle/>
          <a:p>
            <a:pPr lvl="0" algn="ctr">
              <a:defRPr/>
            </a:pPr>
            <a:r>
              <a:rPr lang="en-GB" sz="1600">
                <a:latin typeface="Century Gothic" panose="020B0502020202020204" pitchFamily="34" charset="0"/>
                <a:cs typeface="Calibri" panose="020F0502020204030204" pitchFamily="34" charset="0"/>
              </a:rPr>
              <a:t>ciudad</a:t>
            </a:r>
          </a:p>
        </p:txBody>
      </p:sp>
      <p:sp>
        <p:nvSpPr>
          <p:cNvPr id="134" name="TextBox 133"/>
          <p:cNvSpPr txBox="1"/>
          <p:nvPr/>
        </p:nvSpPr>
        <p:spPr>
          <a:xfrm rot="10800000" flipV="1">
            <a:off x="4284655" y="7357530"/>
            <a:ext cx="1173434" cy="338554"/>
          </a:xfrm>
          <a:prstGeom prst="rect">
            <a:avLst/>
          </a:prstGeom>
          <a:noFill/>
        </p:spPr>
        <p:txBody>
          <a:bodyPr wrap="square" rtlCol="0">
            <a:spAutoFit/>
          </a:bodyPr>
          <a:lstStyle/>
          <a:p>
            <a:pPr lvl="0" algn="ctr">
              <a:defRPr/>
            </a:pPr>
            <a:r>
              <a:rPr lang="en-GB" sz="1600">
                <a:latin typeface="Century Gothic" panose="020B0502020202020204" pitchFamily="34" charset="0"/>
                <a:cs typeface="Calibri" panose="020F0502020204030204" pitchFamily="34" charset="0"/>
              </a:rPr>
              <a:t>cine</a:t>
            </a:r>
          </a:p>
        </p:txBody>
      </p:sp>
      <p:sp>
        <p:nvSpPr>
          <p:cNvPr id="135" name="TextBox 134"/>
          <p:cNvSpPr txBox="1"/>
          <p:nvPr/>
        </p:nvSpPr>
        <p:spPr>
          <a:xfrm rot="10800000" flipV="1">
            <a:off x="5328371" y="7350499"/>
            <a:ext cx="1291104" cy="338554"/>
          </a:xfrm>
          <a:prstGeom prst="rect">
            <a:avLst/>
          </a:prstGeom>
          <a:noFill/>
        </p:spPr>
        <p:txBody>
          <a:bodyPr wrap="square" rtlCol="0">
            <a:spAutoFit/>
          </a:bodyPr>
          <a:lstStyle/>
          <a:p>
            <a:pPr lvl="0" algn="ctr">
              <a:defRPr/>
            </a:pPr>
            <a:r>
              <a:rPr lang="en-GB" sz="1600" dirty="0" err="1">
                <a:latin typeface="Century Gothic" panose="020B0502020202020204" pitchFamily="34" charset="0"/>
                <a:cs typeface="Calibri" panose="020F0502020204030204" pitchFamily="34" charset="0"/>
              </a:rPr>
              <a:t>diciembre</a:t>
            </a:r>
            <a:endParaRPr lang="en-GB" sz="1600" dirty="0">
              <a:latin typeface="Century Gothic" panose="020B0502020202020204" pitchFamily="34" charset="0"/>
              <a:cs typeface="Calibri" panose="020F0502020204030204" pitchFamily="34" charset="0"/>
            </a:endParaRPr>
          </a:p>
        </p:txBody>
      </p:sp>
      <p:sp>
        <p:nvSpPr>
          <p:cNvPr id="136" name="TextBox 135"/>
          <p:cNvSpPr txBox="1"/>
          <p:nvPr/>
        </p:nvSpPr>
        <p:spPr>
          <a:xfrm rot="10800000" flipV="1">
            <a:off x="1207523" y="8430417"/>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cabeza</a:t>
            </a:r>
            <a:endParaRPr lang="en-GB" sz="1600">
              <a:latin typeface="Century Gothic" panose="020B0502020202020204" pitchFamily="34" charset="0"/>
              <a:cs typeface="Calibri" panose="020F0502020204030204" pitchFamily="34" charset="0"/>
            </a:endParaRPr>
          </a:p>
        </p:txBody>
      </p:sp>
      <p:sp>
        <p:nvSpPr>
          <p:cNvPr id="137" name="TextBox 136"/>
          <p:cNvSpPr txBox="1"/>
          <p:nvPr/>
        </p:nvSpPr>
        <p:spPr>
          <a:xfrm rot="10800000" flipV="1">
            <a:off x="2251240" y="8420838"/>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voz</a:t>
            </a:r>
            <a:endParaRPr lang="en-GB" sz="1600">
              <a:latin typeface="Century Gothic" panose="020B0502020202020204" pitchFamily="34" charset="0"/>
              <a:cs typeface="Calibri" panose="020F0502020204030204" pitchFamily="34" charset="0"/>
            </a:endParaRPr>
          </a:p>
        </p:txBody>
      </p:sp>
      <p:sp>
        <p:nvSpPr>
          <p:cNvPr id="138" name="TextBox 137"/>
          <p:cNvSpPr txBox="1"/>
          <p:nvPr/>
        </p:nvSpPr>
        <p:spPr>
          <a:xfrm rot="10800000" flipV="1">
            <a:off x="3279017" y="8437389"/>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empezar</a:t>
            </a:r>
            <a:endParaRPr lang="en-GB" sz="1600">
              <a:latin typeface="Century Gothic" panose="020B0502020202020204" pitchFamily="34" charset="0"/>
              <a:cs typeface="Calibri" panose="020F0502020204030204" pitchFamily="34" charset="0"/>
            </a:endParaRPr>
          </a:p>
        </p:txBody>
      </p:sp>
      <p:sp>
        <p:nvSpPr>
          <p:cNvPr id="139" name="TextBox 138"/>
          <p:cNvSpPr txBox="1"/>
          <p:nvPr/>
        </p:nvSpPr>
        <p:spPr>
          <a:xfrm rot="10800000" flipV="1">
            <a:off x="4306795" y="8437390"/>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zapato</a:t>
            </a:r>
            <a:endParaRPr lang="en-GB" sz="1600">
              <a:latin typeface="Century Gothic" panose="020B0502020202020204" pitchFamily="34" charset="0"/>
              <a:cs typeface="Calibri" panose="020F0502020204030204" pitchFamily="34" charset="0"/>
            </a:endParaRPr>
          </a:p>
        </p:txBody>
      </p:sp>
      <p:sp>
        <p:nvSpPr>
          <p:cNvPr id="140" name="TextBox 139"/>
          <p:cNvSpPr txBox="1"/>
          <p:nvPr/>
        </p:nvSpPr>
        <p:spPr>
          <a:xfrm rot="10800000" flipV="1">
            <a:off x="5350511" y="8430359"/>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diez</a:t>
            </a:r>
            <a:endParaRPr lang="en-GB" sz="1600">
              <a:latin typeface="Century Gothic" panose="020B0502020202020204" pitchFamily="34" charset="0"/>
              <a:cs typeface="Calibri" panose="020F0502020204030204" pitchFamily="34" charset="0"/>
            </a:endParaRPr>
          </a:p>
        </p:txBody>
      </p:sp>
      <p:pic>
        <p:nvPicPr>
          <p:cNvPr id="141" name="Picture 2" descr="http://www.clker.com/cliparts/K/K/1/V/0/d/speaking-man-h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81178" y="7851987"/>
            <a:ext cx="758008" cy="654414"/>
          </a:xfrm>
          <a:prstGeom prst="rect">
            <a:avLst/>
          </a:prstGeom>
          <a:noFill/>
          <a:extLst>
            <a:ext uri="{909E8E84-426E-40DD-AFC4-6F175D3DCCD1}">
              <a14:hiddenFill xmlns:a14="http://schemas.microsoft.com/office/drawing/2010/main">
                <a:solidFill>
                  <a:srgbClr val="FFFFFF"/>
                </a:solidFill>
              </a14:hiddenFill>
            </a:ext>
          </a:extLst>
        </p:spPr>
      </p:pic>
      <p:grpSp>
        <p:nvGrpSpPr>
          <p:cNvPr id="142" name="Group 141"/>
          <p:cNvGrpSpPr/>
          <p:nvPr/>
        </p:nvGrpSpPr>
        <p:grpSpPr>
          <a:xfrm>
            <a:off x="1547545" y="7795356"/>
            <a:ext cx="525303" cy="711230"/>
            <a:chOff x="2231048" y="3277091"/>
            <a:chExt cx="1788190" cy="2421110"/>
          </a:xfrm>
        </p:grpSpPr>
        <p:pic>
          <p:nvPicPr>
            <p:cNvPr id="143" name="Picture 4" descr="http://www.clker.com/cliparts/e/8/3/7/1194984522789151206head2.svg.hi.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31048" y="3799041"/>
              <a:ext cx="1788190" cy="1899160"/>
            </a:xfrm>
            <a:prstGeom prst="rect">
              <a:avLst/>
            </a:prstGeom>
            <a:noFill/>
            <a:extLst>
              <a:ext uri="{909E8E84-426E-40DD-AFC4-6F175D3DCCD1}">
                <a14:hiddenFill xmlns:a14="http://schemas.microsoft.com/office/drawing/2010/main">
                  <a:solidFill>
                    <a:srgbClr val="FFFFFF"/>
                  </a:solidFill>
                </a14:hiddenFill>
              </a:ext>
            </a:extLst>
          </p:spPr>
        </p:pic>
        <p:cxnSp>
          <p:nvCxnSpPr>
            <p:cNvPr id="144" name="Straight Arrow Connector 143"/>
            <p:cNvCxnSpPr/>
            <p:nvPr/>
          </p:nvCxnSpPr>
          <p:spPr>
            <a:xfrm flipH="1">
              <a:off x="3125143" y="3277091"/>
              <a:ext cx="8620" cy="415855"/>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pic>
        <p:nvPicPr>
          <p:cNvPr id="145" name="Picture 6" descr="http://www.clker.com/cliparts/3/2/0/4/1194986437730711718tennis_shoe_jarno_vasama_.svg.hi.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45531" t="51116"/>
          <a:stretch/>
        </p:blipFill>
        <p:spPr bwMode="auto">
          <a:xfrm>
            <a:off x="4445149" y="7979660"/>
            <a:ext cx="936295" cy="436949"/>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8" descr="http://www.clker.com/cliparts/3/d/a/b/R/u/blue-number-one-md.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03354" y="7825641"/>
            <a:ext cx="617392" cy="58899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7" name="TextBox 146"/>
          <p:cNvSpPr txBox="1"/>
          <p:nvPr/>
        </p:nvSpPr>
        <p:spPr>
          <a:xfrm>
            <a:off x="3232536" y="8157944"/>
            <a:ext cx="1266396" cy="338554"/>
          </a:xfrm>
          <a:prstGeom prst="rect">
            <a:avLst/>
          </a:prstGeom>
          <a:noFill/>
        </p:spPr>
        <p:txBody>
          <a:bodyPr wrap="square" rtlCol="0">
            <a:spAutoFit/>
          </a:bodyPr>
          <a:lstStyle/>
          <a:p>
            <a:pPr algn="ctr"/>
            <a:r>
              <a:rPr lang="en-GB" sz="1600" b="1">
                <a:latin typeface="Century Gothic" panose="020B0502020202020204" pitchFamily="34" charset="0"/>
                <a:cs typeface="Calibri" panose="020F0502020204030204" pitchFamily="34" charset="0"/>
              </a:rPr>
              <a:t>[to start]</a:t>
            </a:r>
          </a:p>
        </p:txBody>
      </p:sp>
      <p:grpSp>
        <p:nvGrpSpPr>
          <p:cNvPr id="148" name="Group 147"/>
          <p:cNvGrpSpPr/>
          <p:nvPr/>
        </p:nvGrpSpPr>
        <p:grpSpPr>
          <a:xfrm>
            <a:off x="1415628" y="5647995"/>
            <a:ext cx="716523" cy="702192"/>
            <a:chOff x="8515345" y="423154"/>
            <a:chExt cx="2051056" cy="2010035"/>
          </a:xfrm>
        </p:grpSpPr>
        <p:pic>
          <p:nvPicPr>
            <p:cNvPr id="149" name="Picture 2" descr="http://www.clker.com/cliparts/R/b/P/q/3/T/printable-w-red-bullseye-hi.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15345" y="423154"/>
              <a:ext cx="2051056" cy="2010035"/>
            </a:xfrm>
            <a:prstGeom prst="rect">
              <a:avLst/>
            </a:prstGeom>
            <a:noFill/>
            <a:extLst>
              <a:ext uri="{909E8E84-426E-40DD-AFC4-6F175D3DCCD1}">
                <a14:hiddenFill xmlns:a14="http://schemas.microsoft.com/office/drawing/2010/main">
                  <a:solidFill>
                    <a:srgbClr val="FFFFFF"/>
                  </a:solidFill>
                </a14:hiddenFill>
              </a:ext>
            </a:extLst>
          </p:spPr>
        </p:pic>
        <p:cxnSp>
          <p:nvCxnSpPr>
            <p:cNvPr id="150" name="Straight Arrow Connector 149"/>
            <p:cNvCxnSpPr/>
            <p:nvPr/>
          </p:nvCxnSpPr>
          <p:spPr>
            <a:xfrm flipV="1">
              <a:off x="8949267" y="1611349"/>
              <a:ext cx="406400" cy="742385"/>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pic>
        <p:nvPicPr>
          <p:cNvPr id="151" name="Picture 4" descr="http://www.clker.com/cliparts/e/5/7/3/1242232129118292369512_white,_blue_rounded_rectangle.svg.hi.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549794" y="5672486"/>
            <a:ext cx="601275" cy="60271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2" name="TextBox 151"/>
          <p:cNvSpPr txBox="1"/>
          <p:nvPr/>
        </p:nvSpPr>
        <p:spPr>
          <a:xfrm>
            <a:off x="2058105" y="5912218"/>
            <a:ext cx="1559240" cy="338554"/>
          </a:xfrm>
          <a:prstGeom prst="rect">
            <a:avLst/>
          </a:prstGeom>
          <a:noFill/>
        </p:spPr>
        <p:txBody>
          <a:bodyPr wrap="square" rtlCol="0">
            <a:spAutoFit/>
          </a:bodyPr>
          <a:lstStyle/>
          <a:p>
            <a:pPr algn="ctr"/>
            <a:r>
              <a:rPr lang="en-GB" sz="1600" b="1">
                <a:latin typeface="Century Gothic" panose="020B0502020202020204" pitchFamily="34" charset="0"/>
                <a:cs typeface="Calibri" panose="020F0502020204030204" pitchFamily="34" charset="0"/>
              </a:rPr>
              <a:t>[to need]</a:t>
            </a:r>
          </a:p>
        </p:txBody>
      </p:sp>
      <p:sp>
        <p:nvSpPr>
          <p:cNvPr id="153" name="TextBox 152"/>
          <p:cNvSpPr txBox="1"/>
          <p:nvPr/>
        </p:nvSpPr>
        <p:spPr>
          <a:xfrm>
            <a:off x="3975421" y="5766411"/>
            <a:ext cx="1791899" cy="584775"/>
          </a:xfrm>
          <a:prstGeom prst="rect">
            <a:avLst/>
          </a:prstGeom>
          <a:noFill/>
        </p:spPr>
        <p:txBody>
          <a:bodyPr wrap="square" rtlCol="0">
            <a:spAutoFit/>
          </a:bodyPr>
          <a:lstStyle/>
          <a:p>
            <a:pPr algn="ctr"/>
            <a:r>
              <a:rPr lang="en-GB" sz="1600" b="1">
                <a:latin typeface="Century Gothic" panose="020B0502020202020204" pitchFamily="34" charset="0"/>
                <a:cs typeface="Calibri" panose="020F0502020204030204" pitchFamily="34" charset="0"/>
              </a:rPr>
              <a:t>[to seem; appear]</a:t>
            </a:r>
          </a:p>
        </p:txBody>
      </p:sp>
      <p:sp>
        <p:nvSpPr>
          <p:cNvPr id="154" name="TextBox 153"/>
          <p:cNvSpPr txBox="1"/>
          <p:nvPr/>
        </p:nvSpPr>
        <p:spPr>
          <a:xfrm>
            <a:off x="5150747" y="5958326"/>
            <a:ext cx="1779711" cy="338554"/>
          </a:xfrm>
          <a:prstGeom prst="rect">
            <a:avLst/>
          </a:prstGeom>
          <a:noFill/>
        </p:spPr>
        <p:txBody>
          <a:bodyPr wrap="square" rtlCol="0">
            <a:spAutoFit/>
          </a:bodyPr>
          <a:lstStyle/>
          <a:p>
            <a:pPr algn="ctr"/>
            <a:r>
              <a:rPr lang="en-GB" sz="1600" b="1">
                <a:latin typeface="Century Gothic" panose="020B0502020202020204" pitchFamily="34" charset="0"/>
                <a:cs typeface="Calibri" panose="020F0502020204030204" pitchFamily="34" charset="0"/>
              </a:rPr>
              <a:t>[necessary]</a:t>
            </a:r>
          </a:p>
        </p:txBody>
      </p:sp>
      <p:pic>
        <p:nvPicPr>
          <p:cNvPr id="155" name="Picture 2" descr="http://www.clker.com/cliparts/N/3/K/S/z/j/new-building-hi.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b="29810"/>
          <a:stretch/>
        </p:blipFill>
        <p:spPr bwMode="auto">
          <a:xfrm>
            <a:off x="3364774" y="6676817"/>
            <a:ext cx="846819" cy="540888"/>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6" descr="http://www.clker.com/cliparts/Y/p/m/x/G/l/cinema-items-hi.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523350" y="6882462"/>
            <a:ext cx="665938" cy="499454"/>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8" descr="http://www.clker.com/cliparts/d/f/7/0/11949852971136319017provette_architetto_fran_01.svg.hi.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74247" y="6844350"/>
            <a:ext cx="511002" cy="521538"/>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10" descr="http://www.clker.com/cliparts/e/4/8/6/12603897501573278324roystonlodge_Desk_Calendar.svg.hi.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48395" y="6904503"/>
            <a:ext cx="553133" cy="473851"/>
          </a:xfrm>
          <a:prstGeom prst="rect">
            <a:avLst/>
          </a:prstGeom>
          <a:noFill/>
          <a:extLst>
            <a:ext uri="{909E8E84-426E-40DD-AFC4-6F175D3DCCD1}">
              <a14:hiddenFill xmlns:a14="http://schemas.microsoft.com/office/drawing/2010/main">
                <a:solidFill>
                  <a:srgbClr val="FFFFFF"/>
                </a:solidFill>
              </a14:hiddenFill>
            </a:ext>
          </a:extLst>
        </p:spPr>
      </p:pic>
      <p:sp>
        <p:nvSpPr>
          <p:cNvPr id="159" name="TextBox 158"/>
          <p:cNvSpPr txBox="1"/>
          <p:nvPr/>
        </p:nvSpPr>
        <p:spPr>
          <a:xfrm>
            <a:off x="1091892" y="6976068"/>
            <a:ext cx="1454603" cy="338554"/>
          </a:xfrm>
          <a:prstGeom prst="rect">
            <a:avLst/>
          </a:prstGeom>
          <a:noFill/>
        </p:spPr>
        <p:txBody>
          <a:bodyPr wrap="square" rtlCol="0">
            <a:spAutoFit/>
          </a:bodyPr>
          <a:lstStyle/>
          <a:p>
            <a:pPr algn="ctr"/>
            <a:r>
              <a:rPr lang="en-GB" sz="1600" b="1">
                <a:latin typeface="Century Gothic" panose="020B0502020202020204" pitchFamily="34" charset="0"/>
                <a:cs typeface="Calibri" panose="020F0502020204030204" pitchFamily="34" charset="0"/>
              </a:rPr>
              <a:t>[to say; tell]</a:t>
            </a:r>
          </a:p>
        </p:txBody>
      </p:sp>
      <p:sp>
        <p:nvSpPr>
          <p:cNvPr id="161" name="Rectangle 160">
            <a:extLst>
              <a:ext uri="{FF2B5EF4-FFF2-40B4-BE49-F238E27FC236}">
                <a16:creationId xmlns:a16="http://schemas.microsoft.com/office/drawing/2014/main" id="{AE8767E5-1A4D-4BCD-9D70-121DCD896B2B}"/>
              </a:ext>
            </a:extLst>
          </p:cNvPr>
          <p:cNvSpPr/>
          <p:nvPr/>
        </p:nvSpPr>
        <p:spPr>
          <a:xfrm>
            <a:off x="83740" y="4052413"/>
            <a:ext cx="6704347" cy="1323439"/>
          </a:xfrm>
          <a:prstGeom prst="rect">
            <a:avLst/>
          </a:prstGeom>
        </p:spPr>
        <p:txBody>
          <a:bodyPr wrap="square">
            <a:spAutoFit/>
          </a:bodyPr>
          <a:lstStyle/>
          <a:p>
            <a:pPr fontAlgn="auto">
              <a:spcBef>
                <a:spcPts val="0"/>
              </a:spcBef>
              <a:spcAft>
                <a:spcPts val="0"/>
              </a:spcAft>
            </a:pPr>
            <a:r>
              <a:rPr lang="en-GB" altLang="en-US" sz="1600">
                <a:solidFill>
                  <a:prstClr val="black"/>
                </a:solidFill>
                <a:latin typeface="Century Gothic" panose="020B0502020202020204" pitchFamily="34" charset="0"/>
              </a:rPr>
              <a:t>The SSCs [</a:t>
            </a:r>
            <a:r>
              <a:rPr lang="en-GB" altLang="en-US" sz="1600" b="1" err="1">
                <a:solidFill>
                  <a:prstClr val="black"/>
                </a:solidFill>
                <a:latin typeface="Century Gothic" panose="020B0502020202020204" pitchFamily="34" charset="0"/>
              </a:rPr>
              <a:t>ce</a:t>
            </a:r>
            <a:r>
              <a:rPr lang="en-GB" altLang="en-US" sz="1600">
                <a:solidFill>
                  <a:prstClr val="black"/>
                </a:solidFill>
                <a:latin typeface="Century Gothic" panose="020B0502020202020204" pitchFamily="34" charset="0"/>
              </a:rPr>
              <a:t>], [</a:t>
            </a:r>
            <a:r>
              <a:rPr lang="en-GB" altLang="en-US" sz="1600" b="1">
                <a:solidFill>
                  <a:prstClr val="black"/>
                </a:solidFill>
                <a:latin typeface="Century Gothic" panose="020B0502020202020204" pitchFamily="34" charset="0"/>
              </a:rPr>
              <a:t>ci</a:t>
            </a:r>
            <a:r>
              <a:rPr lang="en-GB" altLang="en-US" sz="1600">
                <a:solidFill>
                  <a:prstClr val="black"/>
                </a:solidFill>
                <a:latin typeface="Century Gothic" panose="020B0502020202020204" pitchFamily="34" charset="0"/>
              </a:rPr>
              <a:t>] and [</a:t>
            </a:r>
            <a:r>
              <a:rPr lang="en-GB" altLang="en-US" sz="1600" b="1">
                <a:solidFill>
                  <a:prstClr val="black"/>
                </a:solidFill>
                <a:latin typeface="Century Gothic" panose="020B0502020202020204" pitchFamily="34" charset="0"/>
              </a:rPr>
              <a:t>z</a:t>
            </a:r>
            <a:r>
              <a:rPr lang="en-GB" altLang="en-US" sz="1600">
                <a:solidFill>
                  <a:prstClr val="black"/>
                </a:solidFill>
                <a:latin typeface="Century Gothic" panose="020B0502020202020204" pitchFamily="34" charset="0"/>
              </a:rPr>
              <a:t>] are pronounced differently in different parts of the Spanish-speaking world. </a:t>
            </a:r>
            <a:r>
              <a:rPr lang="en-GB" altLang="en-US" sz="1600">
                <a:solidFill>
                  <a:prstClr val="black"/>
                </a:solidFill>
                <a:latin typeface="Century Gothic" panose="020B0502020202020204" pitchFamily="34" charset="0"/>
                <a:cs typeface="Arial" panose="020B0604020202020204" pitchFamily="34" charset="0"/>
              </a:rPr>
              <a:t>In most of mainland Spain, this ‘c’ and ‘z’ is pronounced like “</a:t>
            </a:r>
            <a:r>
              <a:rPr lang="en-GB" altLang="en-US" sz="1600" err="1">
                <a:solidFill>
                  <a:prstClr val="black"/>
                </a:solidFill>
                <a:latin typeface="Century Gothic" panose="020B0502020202020204" pitchFamily="34" charset="0"/>
                <a:cs typeface="Arial" panose="020B0604020202020204" pitchFamily="34" charset="0"/>
              </a:rPr>
              <a:t>th</a:t>
            </a:r>
            <a:r>
              <a:rPr lang="en-GB" altLang="en-US" sz="1600">
                <a:solidFill>
                  <a:prstClr val="black"/>
                </a:solidFill>
                <a:latin typeface="Century Gothic" panose="020B0502020202020204" pitchFamily="34" charset="0"/>
                <a:cs typeface="Arial" panose="020B0604020202020204" pitchFamily="34" charset="0"/>
              </a:rPr>
              <a:t>” in English. In the Canary Islands and Latin America, they are pronounced like an “s”.</a:t>
            </a:r>
          </a:p>
          <a:p>
            <a:pPr fontAlgn="auto">
              <a:spcBef>
                <a:spcPts val="0"/>
              </a:spcBef>
              <a:spcAft>
                <a:spcPts val="0"/>
              </a:spcAft>
            </a:pPr>
            <a:r>
              <a:rPr lang="en-GB" altLang="en-US" sz="1600">
                <a:solidFill>
                  <a:prstClr val="black"/>
                </a:solidFill>
                <a:latin typeface="Century Gothic" panose="020B0502020202020204" pitchFamily="34" charset="0"/>
                <a:cs typeface="Arial" panose="020B0604020202020204" pitchFamily="34" charset="0"/>
              </a:rPr>
              <a:t>It doesn’t matter which way you say it – you will be understood! </a:t>
            </a:r>
            <a:endParaRPr lang="en-US" altLang="en-US" sz="1600">
              <a:solidFill>
                <a:prstClr val="black"/>
              </a:solidFill>
              <a:latin typeface="Century Gothic" panose="020B0502020202020204" pitchFamily="34" charset="0"/>
              <a:cs typeface="Arial" panose="020B0604020202020204" pitchFamily="34" charset="0"/>
            </a:endParaRPr>
          </a:p>
        </p:txBody>
      </p:sp>
      <p:sp>
        <p:nvSpPr>
          <p:cNvPr id="162" name="TextBox 161"/>
          <p:cNvSpPr txBox="1"/>
          <p:nvPr/>
        </p:nvSpPr>
        <p:spPr>
          <a:xfrm rot="10800000" flipV="1">
            <a:off x="2000737" y="3289633"/>
            <a:ext cx="1173434" cy="338554"/>
          </a:xfrm>
          <a:prstGeom prst="rect">
            <a:avLst/>
          </a:prstGeom>
          <a:noFill/>
        </p:spPr>
        <p:txBody>
          <a:bodyPr wrap="square" rtlCol="0">
            <a:spAutoFit/>
          </a:bodyPr>
          <a:lstStyle/>
          <a:p>
            <a:pPr lvl="0" algn="ctr">
              <a:defRPr/>
            </a:pPr>
            <a:r>
              <a:rPr lang="en-GB" sz="1600" b="1">
                <a:latin typeface="Century Gothic" panose="020B0502020202020204" pitchFamily="34" charset="0"/>
                <a:cs typeface="Calibri" panose="020F0502020204030204" pitchFamily="34" charset="0"/>
              </a:rPr>
              <a:t>[she]</a:t>
            </a:r>
          </a:p>
        </p:txBody>
      </p:sp>
      <p:sp>
        <p:nvSpPr>
          <p:cNvPr id="164" name="Slide Number Placeholder 1">
            <a:extLst>
              <a:ext uri="{FF2B5EF4-FFF2-40B4-BE49-F238E27FC236}">
                <a16:creationId xmlns:a16="http://schemas.microsoft.com/office/drawing/2014/main" id="{EA873768-414D-45EC-BC1F-B9BBCEE38269}"/>
              </a:ext>
            </a:extLst>
          </p:cNvPr>
          <p:cNvSpPr txBox="1">
            <a:spLocks/>
          </p:cNvSpPr>
          <p:nvPr/>
        </p:nvSpPr>
        <p:spPr bwMode="auto">
          <a:xfrm>
            <a:off x="5257800" y="8826500"/>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b="1">
                <a:solidFill>
                  <a:srgbClr val="000000"/>
                </a:solidFill>
                <a:latin typeface="Century Gothic" panose="020B0502020202020204" pitchFamily="34" charset="0"/>
              </a:rPr>
              <a:t>3</a:t>
            </a:r>
          </a:p>
        </p:txBody>
      </p:sp>
      <p:sp>
        <p:nvSpPr>
          <p:cNvPr id="69" name="TextBox 68"/>
          <p:cNvSpPr txBox="1"/>
          <p:nvPr/>
        </p:nvSpPr>
        <p:spPr>
          <a:xfrm>
            <a:off x="3449702" y="3292351"/>
            <a:ext cx="2628342" cy="338554"/>
          </a:xfrm>
          <a:prstGeom prst="rect">
            <a:avLst/>
          </a:prstGeom>
          <a:noFill/>
        </p:spPr>
        <p:txBody>
          <a:bodyPr wrap="square" rtlCol="0">
            <a:spAutoFit/>
          </a:bodyPr>
          <a:lstStyle/>
          <a:p>
            <a:pPr algn="ctr"/>
            <a:r>
              <a:rPr lang="en-GB" sz="1600" b="1">
                <a:latin typeface="Century Gothic" panose="020B0502020202020204" pitchFamily="34" charset="0"/>
                <a:cs typeface="Calibri" panose="020F0502020204030204" pitchFamily="34" charset="0"/>
              </a:rPr>
              <a:t>[list; ready (f)]</a:t>
            </a:r>
          </a:p>
        </p:txBody>
      </p:sp>
      <p:sp>
        <p:nvSpPr>
          <p:cNvPr id="70" name="TextBox 69"/>
          <p:cNvSpPr txBox="1"/>
          <p:nvPr/>
        </p:nvSpPr>
        <p:spPr>
          <a:xfrm>
            <a:off x="3452489" y="7100239"/>
            <a:ext cx="671390" cy="338554"/>
          </a:xfrm>
          <a:prstGeom prst="rect">
            <a:avLst/>
          </a:prstGeom>
          <a:noFill/>
        </p:spPr>
        <p:txBody>
          <a:bodyPr wrap="square" rtlCol="0">
            <a:spAutoFit/>
          </a:bodyPr>
          <a:lstStyle/>
          <a:p>
            <a:pPr algn="ctr"/>
            <a:r>
              <a:rPr lang="en-GB" sz="1600" b="1">
                <a:latin typeface="Century Gothic" panose="020B0502020202020204" pitchFamily="34" charset="0"/>
                <a:cs typeface="Calibri" panose="020F0502020204030204" pitchFamily="34" charset="0"/>
              </a:rPr>
              <a:t>[city]</a:t>
            </a:r>
          </a:p>
        </p:txBody>
      </p:sp>
      <p:sp>
        <p:nvSpPr>
          <p:cNvPr id="71" name="TextBox 70"/>
          <p:cNvSpPr txBox="1"/>
          <p:nvPr/>
        </p:nvSpPr>
        <p:spPr>
          <a:xfrm rot="10800000" flipV="1">
            <a:off x="27028" y="2560913"/>
            <a:ext cx="1173434" cy="338554"/>
          </a:xfrm>
          <a:prstGeom prst="rect">
            <a:avLst/>
          </a:prstGeom>
          <a:noFill/>
        </p:spPr>
        <p:txBody>
          <a:bodyPr wrap="square" rtlCol="0">
            <a:spAutoFit/>
          </a:bodyPr>
          <a:lstStyle/>
          <a:p>
            <a:pPr lvl="0" algn="ctr">
              <a:defRPr/>
            </a:pPr>
            <a:r>
              <a:rPr lang="en-GB" sz="1600" b="1">
                <a:latin typeface="Century Gothic" panose="020B0502020202020204" pitchFamily="34" charset="0"/>
                <a:cs typeface="Calibri" panose="020F0502020204030204" pitchFamily="34" charset="0"/>
              </a:rPr>
              <a:t>[to arrive]</a:t>
            </a:r>
          </a:p>
        </p:txBody>
      </p:sp>
    </p:spTree>
    <p:extLst>
      <p:ext uri="{BB962C8B-B14F-4D97-AF65-F5344CB8AC3E}">
        <p14:creationId xmlns:p14="http://schemas.microsoft.com/office/powerpoint/2010/main" val="4165523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7">
            <a:extLst>
              <a:ext uri="{FF2B5EF4-FFF2-40B4-BE49-F238E27FC236}">
                <a16:creationId xmlns:a16="http://schemas.microsoft.com/office/drawing/2014/main" id="{8A200257-2559-2741-BA78-7409245023A2}"/>
              </a:ext>
            </a:extLst>
          </p:cNvPr>
          <p:cNvSpPr txBox="1"/>
          <p:nvPr/>
        </p:nvSpPr>
        <p:spPr>
          <a:xfrm>
            <a:off x="170408" y="3054219"/>
            <a:ext cx="6458985" cy="338554"/>
          </a:xfrm>
          <a:prstGeom prst="rect">
            <a:avLst/>
          </a:prstGeom>
          <a:noFill/>
        </p:spPr>
        <p:txBody>
          <a:bodyPr wrap="square" rtlCol="0">
            <a:spAutoFit/>
          </a:bodyPr>
          <a:lstStyle/>
          <a:p>
            <a:pPr lvl="0">
              <a:defRPr/>
            </a:pPr>
            <a:r>
              <a:rPr lang="en-GB" sz="1600">
                <a:latin typeface="Century Gothic" panose="020B0502020202020204" pitchFamily="34" charset="0"/>
              </a:rPr>
              <a:t>If the person affected by the action is ‘</a:t>
            </a:r>
            <a:r>
              <a:rPr lang="en-GB" sz="1600" b="1">
                <a:latin typeface="Century Gothic" panose="020B0502020202020204" pitchFamily="34" charset="0"/>
              </a:rPr>
              <a:t>him, ‘her</a:t>
            </a:r>
            <a:r>
              <a:rPr lang="en-GB" sz="1600">
                <a:latin typeface="Century Gothic" panose="020B0502020202020204" pitchFamily="34" charset="0"/>
              </a:rPr>
              <a:t>’ or ‘</a:t>
            </a:r>
            <a:r>
              <a:rPr lang="en-GB" sz="1600" b="1">
                <a:latin typeface="Century Gothic" panose="020B0502020202020204" pitchFamily="34" charset="0"/>
              </a:rPr>
              <a:t>it</a:t>
            </a:r>
            <a:r>
              <a:rPr lang="en-GB" sz="1600">
                <a:latin typeface="Century Gothic" panose="020B0502020202020204" pitchFamily="34" charset="0"/>
              </a:rPr>
              <a:t>’, use ___.</a:t>
            </a:r>
            <a:endParaRPr lang="en-GB" sz="1600">
              <a:latin typeface="Tw Cen MT" panose="020B0602020104020603"/>
            </a:endParaRPr>
          </a:p>
        </p:txBody>
      </p:sp>
      <p:pic>
        <p:nvPicPr>
          <p:cNvPr id="3" name="Picture 2" descr="Qr code&#10;&#10;Description automatically generated">
            <a:extLst>
              <a:ext uri="{FF2B5EF4-FFF2-40B4-BE49-F238E27FC236}">
                <a16:creationId xmlns:a16="http://schemas.microsoft.com/office/drawing/2014/main" id="{C7526C8A-D4A6-F049-9CB1-05248508CC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0828" y="6536101"/>
            <a:ext cx="920175" cy="920175"/>
          </a:xfrm>
          <a:prstGeom prst="rect">
            <a:avLst/>
          </a:prstGeom>
        </p:spPr>
      </p:pic>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3727" y="8826500"/>
            <a:ext cx="1600200" cy="635000"/>
          </a:xfrm>
        </p:spPr>
        <p:txBody>
          <a:bodyPr/>
          <a:lstStyle/>
          <a:p>
            <a:r>
              <a:rPr lang="en-GB" altLang="en-US" b="1">
                <a:latin typeface="Century Gothic" panose="020B0502020202020204" pitchFamily="34" charset="0"/>
              </a:rPr>
              <a:t>39</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3693766"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12" name="Title 11"/>
          <p:cNvSpPr>
            <a:spLocks noGrp="1"/>
          </p:cNvSpPr>
          <p:nvPr>
            <p:ph type="title"/>
          </p:nvPr>
        </p:nvSpPr>
        <p:spPr>
          <a:xfrm>
            <a:off x="0" y="5303"/>
            <a:ext cx="4046263" cy="736826"/>
          </a:xfrm>
        </p:spPr>
        <p:txBody>
          <a:bodyPr/>
          <a:lstStyle/>
          <a:p>
            <a:r>
              <a:rPr lang="en-GB" sz="2000" b="1">
                <a:solidFill>
                  <a:schemeClr val="bg1"/>
                </a:solidFill>
                <a:latin typeface="Century Gothic" panose="020B0502020202020204" pitchFamily="34" charset="0"/>
              </a:rPr>
              <a:t>T2.2 </a:t>
            </a:r>
            <a:r>
              <a:rPr lang="en-GB" sz="2000" b="1" err="1">
                <a:solidFill>
                  <a:schemeClr val="bg1"/>
                </a:solidFill>
                <a:latin typeface="Century Gothic" panose="020B0502020202020204" pitchFamily="34" charset="0"/>
              </a:rPr>
              <a:t>Semana</a:t>
            </a:r>
            <a:r>
              <a:rPr lang="en-GB" sz="2000" b="1">
                <a:solidFill>
                  <a:schemeClr val="bg1"/>
                </a:solidFill>
                <a:latin typeface="Century Gothic" panose="020B0502020202020204" pitchFamily="34" charset="0"/>
              </a:rPr>
              <a:t> 4</a:t>
            </a:r>
          </a:p>
        </p:txBody>
      </p:sp>
      <p:sp>
        <p:nvSpPr>
          <p:cNvPr id="83" name="Rectangle 21">
            <a:extLst>
              <a:ext uri="{FF2B5EF4-FFF2-40B4-BE49-F238E27FC236}">
                <a16:creationId xmlns:a16="http://schemas.microsoft.com/office/drawing/2014/main" id="{58DFBC74-6A87-1541-94EC-B9510E41C020}"/>
              </a:ext>
            </a:extLst>
          </p:cNvPr>
          <p:cNvSpPr/>
          <p:nvPr/>
        </p:nvSpPr>
        <p:spPr>
          <a:xfrm>
            <a:off x="5012354" y="20229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10" name="TextBox 7">
            <a:extLst>
              <a:ext uri="{FF2B5EF4-FFF2-40B4-BE49-F238E27FC236}">
                <a16:creationId xmlns:a16="http://schemas.microsoft.com/office/drawing/2014/main" id="{59B46321-531D-B54E-AB88-81FC684B05FF}"/>
              </a:ext>
            </a:extLst>
          </p:cNvPr>
          <p:cNvSpPr txBox="1"/>
          <p:nvPr/>
        </p:nvSpPr>
        <p:spPr>
          <a:xfrm>
            <a:off x="2002280" y="1897098"/>
            <a:ext cx="1863866" cy="338554"/>
          </a:xfrm>
          <a:prstGeom prst="rect">
            <a:avLst/>
          </a:prstGeom>
          <a:noFill/>
        </p:spPr>
        <p:txBody>
          <a:bodyPr wrap="square" rtlCol="0">
            <a:spAutoFit/>
          </a:bodyPr>
          <a:lstStyle/>
          <a:p>
            <a:pPr lvl="0">
              <a:defRPr/>
            </a:pPr>
            <a:r>
              <a:rPr lang="en-GB" sz="1600" i="1">
                <a:latin typeface="Century Gothic" panose="020B0502020202020204" pitchFamily="34" charset="0"/>
              </a:rPr>
              <a:t>It interests </a:t>
            </a:r>
            <a:r>
              <a:rPr lang="en-GB" sz="1600" b="1" i="1">
                <a:latin typeface="Century Gothic" panose="020B0502020202020204" pitchFamily="34" charset="0"/>
              </a:rPr>
              <a:t>me</a:t>
            </a:r>
            <a:r>
              <a:rPr lang="en-GB" sz="1600" i="1">
                <a:latin typeface="Century Gothic" panose="020B0502020202020204" pitchFamily="34" charset="0"/>
              </a:rPr>
              <a:t>.</a:t>
            </a:r>
          </a:p>
        </p:txBody>
      </p:sp>
      <p:sp>
        <p:nvSpPr>
          <p:cNvPr id="20" name="CuadroTexto 2">
            <a:extLst>
              <a:ext uri="{FF2B5EF4-FFF2-40B4-BE49-F238E27FC236}">
                <a16:creationId xmlns:a16="http://schemas.microsoft.com/office/drawing/2014/main" id="{E10CD7CC-1A7E-4043-860E-C1759BB0375B}"/>
              </a:ext>
            </a:extLst>
          </p:cNvPr>
          <p:cNvSpPr txBox="1"/>
          <p:nvPr/>
        </p:nvSpPr>
        <p:spPr>
          <a:xfrm>
            <a:off x="6033827" y="3047738"/>
            <a:ext cx="3658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1600" b="1" i="0" u="none" strike="noStrike" kern="1200" cap="none" spc="0" normalizeH="0" baseline="0" noProof="0">
                <a:ln>
                  <a:noFill/>
                </a:ln>
                <a:effectLst/>
                <a:uLnTx/>
                <a:uFillTx/>
                <a:latin typeface="Century Gothic" panose="020B0502020202020204" pitchFamily="34" charset="0"/>
              </a:rPr>
              <a:t>le</a:t>
            </a:r>
          </a:p>
        </p:txBody>
      </p:sp>
      <p:sp>
        <p:nvSpPr>
          <p:cNvPr id="21" name="TextBox 20">
            <a:extLst>
              <a:ext uri="{FF2B5EF4-FFF2-40B4-BE49-F238E27FC236}">
                <a16:creationId xmlns:a16="http://schemas.microsoft.com/office/drawing/2014/main" id="{89540058-DB0D-904A-B4EC-970320C2B201}"/>
              </a:ext>
            </a:extLst>
          </p:cNvPr>
          <p:cNvSpPr txBox="1"/>
          <p:nvPr/>
        </p:nvSpPr>
        <p:spPr>
          <a:xfrm>
            <a:off x="1941787" y="3413206"/>
            <a:ext cx="28256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effectLst/>
                <a:uLnTx/>
                <a:uFillTx/>
                <a:latin typeface="Century Gothic" panose="020B0502020202020204" pitchFamily="34" charset="0"/>
              </a:rPr>
              <a:t>They matter to </a:t>
            </a:r>
            <a:r>
              <a:rPr kumimoji="0" lang="en-GB" sz="1600" b="1" i="1" u="none" strike="noStrike" kern="1200" cap="none" spc="0" normalizeH="0" baseline="0" noProof="0">
                <a:ln>
                  <a:noFill/>
                </a:ln>
                <a:effectLst/>
                <a:uLnTx/>
                <a:uFillTx/>
                <a:latin typeface="Century Gothic" panose="020B0502020202020204" pitchFamily="34" charset="0"/>
              </a:rPr>
              <a:t>her/him/it.</a:t>
            </a:r>
          </a:p>
        </p:txBody>
      </p:sp>
      <p:sp>
        <p:nvSpPr>
          <p:cNvPr id="22" name="TextBox 21">
            <a:extLst>
              <a:ext uri="{FF2B5EF4-FFF2-40B4-BE49-F238E27FC236}">
                <a16:creationId xmlns:a16="http://schemas.microsoft.com/office/drawing/2014/main" id="{1B00CC29-568F-1844-8AE6-7879863869D3}"/>
              </a:ext>
            </a:extLst>
          </p:cNvPr>
          <p:cNvSpPr txBox="1"/>
          <p:nvPr/>
        </p:nvSpPr>
        <p:spPr>
          <a:xfrm>
            <a:off x="142684" y="1900666"/>
            <a:ext cx="15581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effectLst/>
                <a:uLnTx/>
                <a:uFillTx/>
                <a:latin typeface="Century Gothic" panose="020B0502020202020204" pitchFamily="34" charset="0"/>
              </a:rPr>
              <a:t>Me </a:t>
            </a:r>
            <a:r>
              <a:rPr kumimoji="0" lang="en-GB" sz="1600" i="0" u="none" strike="noStrike" kern="1200" cap="none" spc="0" normalizeH="0" baseline="0" noProof="0" err="1">
                <a:ln>
                  <a:noFill/>
                </a:ln>
                <a:effectLst/>
                <a:uLnTx/>
                <a:uFillTx/>
                <a:latin typeface="Century Gothic" panose="020B0502020202020204" pitchFamily="34" charset="0"/>
              </a:rPr>
              <a:t>interesa</a:t>
            </a:r>
            <a:r>
              <a:rPr kumimoji="0" lang="en-GB" sz="1600" b="0" i="0" u="none" strike="noStrike" kern="1200" cap="none" spc="0" normalizeH="0" baseline="0" noProof="0">
                <a:ln>
                  <a:noFill/>
                </a:ln>
                <a:effectLst/>
                <a:uLnTx/>
                <a:uFillTx/>
                <a:latin typeface="Century Gothic" panose="020B0502020202020204" pitchFamily="34" charset="0"/>
              </a:rPr>
              <a:t>.</a:t>
            </a:r>
            <a:endParaRPr kumimoji="0" lang="en-GB" sz="1600" b="1" i="0" u="none" strike="noStrike" kern="1200" cap="none" spc="0" normalizeH="0" baseline="0" noProof="0">
              <a:ln>
                <a:noFill/>
              </a:ln>
              <a:effectLst/>
              <a:uLnTx/>
              <a:uFillTx/>
              <a:latin typeface="Century Gothic" panose="020B0502020202020204" pitchFamily="34" charset="0"/>
            </a:endParaRPr>
          </a:p>
        </p:txBody>
      </p:sp>
      <p:sp>
        <p:nvSpPr>
          <p:cNvPr id="26" name="Rectangle 21">
            <a:extLst>
              <a:ext uri="{FF2B5EF4-FFF2-40B4-BE49-F238E27FC236}">
                <a16:creationId xmlns:a16="http://schemas.microsoft.com/office/drawing/2014/main" id="{88D8DD08-58DB-BC40-9867-04D4B830E318}"/>
              </a:ext>
            </a:extLst>
          </p:cNvPr>
          <p:cNvSpPr/>
          <p:nvPr/>
        </p:nvSpPr>
        <p:spPr>
          <a:xfrm>
            <a:off x="5089699" y="6017067"/>
            <a:ext cx="1561728"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chemeClr val="tx1"/>
                </a:solidFill>
                <a:latin typeface="Century Gothic" panose="020B0502020202020204" pitchFamily="34" charset="0"/>
              </a:rPr>
              <a:t>Vocabulario</a:t>
            </a:r>
            <a:endParaRPr lang="en-GB">
              <a:solidFill>
                <a:schemeClr val="tx1"/>
              </a:solidFill>
              <a:latin typeface="Century Gothic" panose="020B0502020202020204" pitchFamily="34" charset="0"/>
            </a:endParaRPr>
          </a:p>
        </p:txBody>
      </p:sp>
      <p:sp>
        <p:nvSpPr>
          <p:cNvPr id="27" name="TextBox 26">
            <a:extLst>
              <a:ext uri="{FF2B5EF4-FFF2-40B4-BE49-F238E27FC236}">
                <a16:creationId xmlns:a16="http://schemas.microsoft.com/office/drawing/2014/main" id="{01DF68EF-A042-6549-9E61-D656DC2846D2}"/>
              </a:ext>
            </a:extLst>
          </p:cNvPr>
          <p:cNvSpPr txBox="1"/>
          <p:nvPr/>
        </p:nvSpPr>
        <p:spPr>
          <a:xfrm>
            <a:off x="159405" y="5914718"/>
            <a:ext cx="5225572" cy="584775"/>
          </a:xfrm>
          <a:prstGeom prst="rect">
            <a:avLst/>
          </a:prstGeom>
          <a:noFill/>
        </p:spPr>
        <p:txBody>
          <a:bodyPr wrap="square" rtlCol="0">
            <a:spAutoFit/>
          </a:bodyPr>
          <a:lstStyle/>
          <a:p>
            <a:r>
              <a:rPr lang="en-GB" sz="1600">
                <a:latin typeface="Century Gothic" panose="020B0502020202020204" pitchFamily="34" charset="0"/>
              </a:rPr>
              <a:t>This week we revisit vocabulary from Year 7. </a:t>
            </a:r>
          </a:p>
          <a:p>
            <a:r>
              <a:rPr lang="en-GB" sz="1600">
                <a:latin typeface="Century Gothic" panose="020B0502020202020204" pitchFamily="34" charset="0"/>
              </a:rPr>
              <a:t>Write the English next to each Spanish word.</a:t>
            </a:r>
          </a:p>
        </p:txBody>
      </p:sp>
      <p:sp>
        <p:nvSpPr>
          <p:cNvPr id="28" name="TextBox 7">
            <a:extLst>
              <a:ext uri="{FF2B5EF4-FFF2-40B4-BE49-F238E27FC236}">
                <a16:creationId xmlns:a16="http://schemas.microsoft.com/office/drawing/2014/main" id="{6FB3980A-6249-0745-AA3E-E41F2D5814BB}"/>
              </a:ext>
            </a:extLst>
          </p:cNvPr>
          <p:cNvSpPr txBox="1"/>
          <p:nvPr/>
        </p:nvSpPr>
        <p:spPr>
          <a:xfrm>
            <a:off x="134052" y="1007543"/>
            <a:ext cx="6463337" cy="584775"/>
          </a:xfrm>
          <a:prstGeom prst="rect">
            <a:avLst/>
          </a:prstGeom>
          <a:noFill/>
        </p:spPr>
        <p:txBody>
          <a:bodyPr wrap="square" rtlCol="0">
            <a:spAutoFit/>
          </a:bodyPr>
          <a:lstStyle/>
          <a:p>
            <a:pPr lvl="0">
              <a:defRPr/>
            </a:pPr>
            <a:r>
              <a:rPr lang="en-GB" sz="1600">
                <a:latin typeface="Century Gothic" panose="020B0502020202020204" pitchFamily="34" charset="0"/>
              </a:rPr>
              <a:t>Remember that an </a:t>
            </a:r>
            <a:r>
              <a:rPr lang="en-GB" sz="1600" b="1">
                <a:latin typeface="Century Gothic" panose="020B0502020202020204" pitchFamily="34" charset="0"/>
              </a:rPr>
              <a:t>indirect</a:t>
            </a:r>
            <a:r>
              <a:rPr lang="en-GB" sz="1600">
                <a:latin typeface="Century Gothic" panose="020B0502020202020204" pitchFamily="34" charset="0"/>
              </a:rPr>
              <a:t> object is the person or thing that is indirectly affected by the verb.</a:t>
            </a:r>
            <a:endParaRPr kumimoji="0" lang="en-GB" sz="1600" b="0" i="0" u="none" strike="noStrike" kern="1200" cap="none" spc="0" normalizeH="0" baseline="0" noProof="0">
              <a:ln>
                <a:noFill/>
              </a:ln>
              <a:effectLst/>
              <a:uLnTx/>
              <a:uFillTx/>
              <a:latin typeface="Tw Cen MT" panose="020B0602020104020603"/>
            </a:endParaRPr>
          </a:p>
        </p:txBody>
      </p:sp>
      <p:sp>
        <p:nvSpPr>
          <p:cNvPr id="29" name="TextBox 7">
            <a:extLst>
              <a:ext uri="{FF2B5EF4-FFF2-40B4-BE49-F238E27FC236}">
                <a16:creationId xmlns:a16="http://schemas.microsoft.com/office/drawing/2014/main" id="{930F52F3-ABE1-5D43-9026-A0788E95CC5F}"/>
              </a:ext>
            </a:extLst>
          </p:cNvPr>
          <p:cNvSpPr txBox="1"/>
          <p:nvPr/>
        </p:nvSpPr>
        <p:spPr>
          <a:xfrm>
            <a:off x="142684" y="1548785"/>
            <a:ext cx="5675455" cy="338554"/>
          </a:xfrm>
          <a:prstGeom prst="rect">
            <a:avLst/>
          </a:prstGeom>
          <a:noFill/>
        </p:spPr>
        <p:txBody>
          <a:bodyPr wrap="square" rtlCol="0">
            <a:spAutoFit/>
          </a:bodyPr>
          <a:lstStyle/>
          <a:p>
            <a:pPr lvl="0">
              <a:defRPr/>
            </a:pPr>
            <a:r>
              <a:rPr lang="en-GB" sz="1600">
                <a:latin typeface="Century Gothic" panose="020B0502020202020204" pitchFamily="34" charset="0"/>
              </a:rPr>
              <a:t>If the person affected by the action is ‘</a:t>
            </a:r>
            <a:r>
              <a:rPr lang="en-GB" sz="1600" b="1">
                <a:latin typeface="Century Gothic" panose="020B0502020202020204" pitchFamily="34" charset="0"/>
              </a:rPr>
              <a:t>me</a:t>
            </a:r>
            <a:r>
              <a:rPr lang="en-GB" sz="1600">
                <a:latin typeface="Century Gothic" panose="020B0502020202020204" pitchFamily="34" charset="0"/>
              </a:rPr>
              <a:t>’, use _____.</a:t>
            </a:r>
            <a:endParaRPr kumimoji="0" lang="en-GB" sz="1600" b="0" i="0" u="none" strike="noStrike" kern="1200" cap="none" spc="0" normalizeH="0" baseline="0" noProof="0">
              <a:ln>
                <a:noFill/>
              </a:ln>
              <a:effectLst/>
              <a:uLnTx/>
              <a:uFillTx/>
              <a:latin typeface="Tw Cen MT" panose="020B0602020104020603"/>
            </a:endParaRPr>
          </a:p>
        </p:txBody>
      </p:sp>
      <p:sp>
        <p:nvSpPr>
          <p:cNvPr id="30" name="TextBox 7">
            <a:extLst>
              <a:ext uri="{FF2B5EF4-FFF2-40B4-BE49-F238E27FC236}">
                <a16:creationId xmlns:a16="http://schemas.microsoft.com/office/drawing/2014/main" id="{656162CD-E6BE-3941-B344-30C9C78ABF3C}"/>
              </a:ext>
            </a:extLst>
          </p:cNvPr>
          <p:cNvSpPr txBox="1"/>
          <p:nvPr/>
        </p:nvSpPr>
        <p:spPr>
          <a:xfrm>
            <a:off x="134052" y="2258986"/>
            <a:ext cx="5756776" cy="338554"/>
          </a:xfrm>
          <a:prstGeom prst="rect">
            <a:avLst/>
          </a:prstGeom>
          <a:noFill/>
        </p:spPr>
        <p:txBody>
          <a:bodyPr wrap="square" rtlCol="0">
            <a:spAutoFit/>
          </a:bodyPr>
          <a:lstStyle/>
          <a:p>
            <a:pPr lvl="0">
              <a:defRPr/>
            </a:pPr>
            <a:r>
              <a:rPr lang="en-GB" sz="1600">
                <a:latin typeface="Century Gothic" panose="020B0502020202020204" pitchFamily="34" charset="0"/>
              </a:rPr>
              <a:t>If the person affected by the action is ‘</a:t>
            </a:r>
            <a:r>
              <a:rPr lang="en-GB" sz="1600" b="1">
                <a:latin typeface="Century Gothic" panose="020B0502020202020204" pitchFamily="34" charset="0"/>
              </a:rPr>
              <a:t>you</a:t>
            </a:r>
            <a:r>
              <a:rPr lang="en-GB" sz="1600">
                <a:latin typeface="Century Gothic" panose="020B0502020202020204" pitchFamily="34" charset="0"/>
              </a:rPr>
              <a:t>’, use ____.</a:t>
            </a:r>
            <a:endParaRPr kumimoji="0" lang="en-GB" sz="1600" b="0" i="0" u="none" strike="noStrike" kern="1200" cap="none" spc="0" normalizeH="0" baseline="0" noProof="0">
              <a:ln>
                <a:noFill/>
              </a:ln>
              <a:effectLst/>
              <a:uLnTx/>
              <a:uFillTx/>
              <a:latin typeface="Tw Cen MT" panose="020B0602020104020603"/>
            </a:endParaRPr>
          </a:p>
        </p:txBody>
      </p:sp>
      <p:sp>
        <p:nvSpPr>
          <p:cNvPr id="32" name="CuadroTexto 8">
            <a:extLst>
              <a:ext uri="{FF2B5EF4-FFF2-40B4-BE49-F238E27FC236}">
                <a16:creationId xmlns:a16="http://schemas.microsoft.com/office/drawing/2014/main" id="{93E887A9-C0A8-FD43-B972-E2E8D3F97073}"/>
              </a:ext>
            </a:extLst>
          </p:cNvPr>
          <p:cNvSpPr txBox="1"/>
          <p:nvPr/>
        </p:nvSpPr>
        <p:spPr>
          <a:xfrm>
            <a:off x="4944154" y="1532643"/>
            <a:ext cx="508473" cy="338554"/>
          </a:xfrm>
          <a:prstGeom prst="rect">
            <a:avLst/>
          </a:prstGeom>
          <a:noFill/>
        </p:spPr>
        <p:txBody>
          <a:bodyPr wrap="none" rtlCol="0">
            <a:spAutoFit/>
          </a:bodyPr>
          <a:lstStyle/>
          <a:p>
            <a:pPr algn="l"/>
            <a:r>
              <a:rPr lang="es-GB" sz="1600" b="1">
                <a:latin typeface="Century Gothic" panose="020B0502020202020204" pitchFamily="34" charset="0"/>
              </a:rPr>
              <a:t>me</a:t>
            </a:r>
          </a:p>
        </p:txBody>
      </p:sp>
      <p:sp>
        <p:nvSpPr>
          <p:cNvPr id="33" name="CuadroTexto 18">
            <a:extLst>
              <a:ext uri="{FF2B5EF4-FFF2-40B4-BE49-F238E27FC236}">
                <a16:creationId xmlns:a16="http://schemas.microsoft.com/office/drawing/2014/main" id="{5479C228-9E1C-CA4D-967D-98D968AA1178}"/>
              </a:ext>
            </a:extLst>
          </p:cNvPr>
          <p:cNvSpPr txBox="1"/>
          <p:nvPr/>
        </p:nvSpPr>
        <p:spPr>
          <a:xfrm>
            <a:off x="5016809" y="2224822"/>
            <a:ext cx="377026" cy="338554"/>
          </a:xfrm>
          <a:prstGeom prst="rect">
            <a:avLst/>
          </a:prstGeom>
          <a:noFill/>
        </p:spPr>
        <p:txBody>
          <a:bodyPr wrap="none" rtlCol="0">
            <a:spAutoFit/>
          </a:bodyPr>
          <a:lstStyle/>
          <a:p>
            <a:pPr algn="l"/>
            <a:r>
              <a:rPr lang="es-GB" sz="1600" b="1">
                <a:latin typeface="Century Gothic" panose="020B0502020202020204" pitchFamily="34" charset="0"/>
              </a:rPr>
              <a:t>te</a:t>
            </a:r>
          </a:p>
        </p:txBody>
      </p:sp>
      <p:sp>
        <p:nvSpPr>
          <p:cNvPr id="35" name="TextBox 34">
            <a:extLst>
              <a:ext uri="{FF2B5EF4-FFF2-40B4-BE49-F238E27FC236}">
                <a16:creationId xmlns:a16="http://schemas.microsoft.com/office/drawing/2014/main" id="{CA937C8F-3C68-FF4F-A884-18DF7CA3A2BA}"/>
              </a:ext>
            </a:extLst>
          </p:cNvPr>
          <p:cNvSpPr txBox="1"/>
          <p:nvPr/>
        </p:nvSpPr>
        <p:spPr>
          <a:xfrm>
            <a:off x="167137" y="8337018"/>
            <a:ext cx="6607483" cy="584775"/>
          </a:xfrm>
          <a:prstGeom prst="rect">
            <a:avLst/>
          </a:prstGeom>
          <a:noFill/>
        </p:spPr>
        <p:txBody>
          <a:bodyPr wrap="square" rtlCol="0">
            <a:spAutoFit/>
          </a:bodyPr>
          <a:lstStyle/>
          <a:p>
            <a:r>
              <a:rPr lang="en-GB" sz="1600">
                <a:latin typeface="Century Gothic" panose="020B0502020202020204" pitchFamily="34" charset="0"/>
              </a:rPr>
              <a:t>Now cover up the Spanish words. Look at the English words and write the Spanish on a piece of paper. Then check your answers.</a:t>
            </a:r>
            <a:endParaRPr lang="en-GB" sz="1600"/>
          </a:p>
        </p:txBody>
      </p:sp>
      <p:sp>
        <p:nvSpPr>
          <p:cNvPr id="37" name="TextBox 36">
            <a:extLst>
              <a:ext uri="{FF2B5EF4-FFF2-40B4-BE49-F238E27FC236}">
                <a16:creationId xmlns:a16="http://schemas.microsoft.com/office/drawing/2014/main" id="{75873EAC-5CF5-6F47-8484-A8C0517DEFD1}"/>
              </a:ext>
            </a:extLst>
          </p:cNvPr>
          <p:cNvSpPr txBox="1"/>
          <p:nvPr/>
        </p:nvSpPr>
        <p:spPr>
          <a:xfrm>
            <a:off x="179993" y="3413206"/>
            <a:ext cx="18072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effectLst/>
                <a:uLnTx/>
                <a:uFillTx/>
                <a:latin typeface="Century Gothic" panose="020B0502020202020204" pitchFamily="34" charset="0"/>
              </a:rPr>
              <a:t>Le</a:t>
            </a:r>
            <a:r>
              <a:rPr kumimoji="0" lang="en-GB" sz="1600" b="0" i="0" u="none" strike="noStrike" kern="1200" cap="none" spc="0" normalizeH="0" baseline="0" noProof="0">
                <a:ln>
                  <a:noFill/>
                </a:ln>
                <a:effectLst/>
                <a:uLnTx/>
                <a:uFillTx/>
                <a:latin typeface="Century Gothic" panose="020B0502020202020204" pitchFamily="34" charset="0"/>
              </a:rPr>
              <a:t> </a:t>
            </a:r>
            <a:r>
              <a:rPr kumimoji="0" lang="en-GB" sz="1600" b="0" i="0" u="none" strike="noStrike" kern="1200" cap="none" spc="0" normalizeH="0" baseline="0" noProof="0" err="1">
                <a:ln>
                  <a:noFill/>
                </a:ln>
                <a:effectLst/>
                <a:uLnTx/>
                <a:uFillTx/>
                <a:latin typeface="Century Gothic" panose="020B0502020202020204" pitchFamily="34" charset="0"/>
              </a:rPr>
              <a:t>importan</a:t>
            </a:r>
            <a:r>
              <a:rPr kumimoji="0" lang="en-GB" sz="1600" b="0" i="0" u="none" strike="noStrike" kern="1200" cap="none" spc="0" normalizeH="0" baseline="0" noProof="0">
                <a:ln>
                  <a:noFill/>
                </a:ln>
                <a:effectLst/>
                <a:uLnTx/>
                <a:uFillTx/>
                <a:latin typeface="Century Gothic" panose="020B0502020202020204" pitchFamily="34" charset="0"/>
              </a:rPr>
              <a:t>.</a:t>
            </a:r>
            <a:endParaRPr kumimoji="0" lang="en-GB" sz="1600" b="1" i="0" u="none" strike="noStrike" kern="1200" cap="none" spc="0" normalizeH="0" baseline="0" noProof="0">
              <a:ln>
                <a:noFill/>
              </a:ln>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D428F3D6-067E-894D-91FF-5CA2F583DBAA}"/>
              </a:ext>
            </a:extLst>
          </p:cNvPr>
          <p:cNvSpPr txBox="1"/>
          <p:nvPr/>
        </p:nvSpPr>
        <p:spPr>
          <a:xfrm>
            <a:off x="172381" y="2628648"/>
            <a:ext cx="1528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effectLst/>
                <a:uLnTx/>
                <a:uFillTx/>
                <a:latin typeface="Century Gothic" panose="020B0502020202020204" pitchFamily="34" charset="0"/>
              </a:rPr>
              <a:t>Te</a:t>
            </a:r>
            <a:r>
              <a:rPr kumimoji="0" lang="en-GB" sz="1600" b="1" i="0" u="none" strike="noStrike" kern="1200" cap="none" spc="0" normalizeH="0" baseline="0" noProof="0">
                <a:ln>
                  <a:noFill/>
                </a:ln>
                <a:effectLst/>
                <a:uLnTx/>
                <a:uFillTx/>
                <a:latin typeface="Century Gothic" panose="020B0502020202020204" pitchFamily="34" charset="0"/>
              </a:rPr>
              <a:t> </a:t>
            </a:r>
            <a:r>
              <a:rPr kumimoji="0" lang="en-GB" sz="1600" i="0" u="none" strike="noStrike" kern="1200" cap="none" spc="0" normalizeH="0" baseline="0" noProof="0" err="1">
                <a:ln>
                  <a:noFill/>
                </a:ln>
                <a:effectLst/>
                <a:uLnTx/>
                <a:uFillTx/>
                <a:latin typeface="Century Gothic" panose="020B0502020202020204" pitchFamily="34" charset="0"/>
              </a:rPr>
              <a:t>molesta</a:t>
            </a:r>
            <a:r>
              <a:rPr kumimoji="0" lang="en-GB" sz="1600" b="0" i="0" u="none" strike="noStrike" kern="1200" cap="none" spc="0" normalizeH="0" baseline="0" noProof="0">
                <a:ln>
                  <a:noFill/>
                </a:ln>
                <a:effectLst/>
                <a:uLnTx/>
                <a:uFillTx/>
                <a:latin typeface="Century Gothic" panose="020B0502020202020204" pitchFamily="34" charset="0"/>
              </a:rPr>
              <a:t>.</a:t>
            </a:r>
            <a:endParaRPr kumimoji="0" lang="en-GB" sz="1600" b="1" i="0" u="none" strike="noStrike" kern="1200" cap="none" spc="0" normalizeH="0" baseline="0" noProof="0">
              <a:ln>
                <a:noFill/>
              </a:ln>
              <a:effectLst/>
              <a:uLnTx/>
              <a:uFillTx/>
              <a:latin typeface="Century Gothic" panose="020B0502020202020204" pitchFamily="34" charset="0"/>
            </a:endParaRPr>
          </a:p>
        </p:txBody>
      </p:sp>
      <p:graphicFrame>
        <p:nvGraphicFramePr>
          <p:cNvPr id="39" name="Table 38">
            <a:extLst>
              <a:ext uri="{FF2B5EF4-FFF2-40B4-BE49-F238E27FC236}">
                <a16:creationId xmlns:a16="http://schemas.microsoft.com/office/drawing/2014/main" id="{566BE037-2D3E-3147-896C-FA8E94C62A79}"/>
              </a:ext>
            </a:extLst>
          </p:cNvPr>
          <p:cNvGraphicFramePr>
            <a:graphicFrameLocks noGrp="1"/>
          </p:cNvGraphicFramePr>
          <p:nvPr>
            <p:extLst>
              <p:ext uri="{D42A27DB-BD31-4B8C-83A1-F6EECF244321}">
                <p14:modId xmlns:p14="http://schemas.microsoft.com/office/powerpoint/2010/main" val="103657742"/>
              </p:ext>
            </p:extLst>
          </p:nvPr>
        </p:nvGraphicFramePr>
        <p:xfrm>
          <a:off x="262752" y="6446881"/>
          <a:ext cx="6668538" cy="1495584"/>
        </p:xfrm>
        <a:graphic>
          <a:graphicData uri="http://schemas.openxmlformats.org/drawingml/2006/table">
            <a:tbl>
              <a:tblPr firstRow="1" bandRow="1">
                <a:tableStyleId>{2D5ABB26-0587-4C30-8999-92F81FD0307C}</a:tableStyleId>
              </a:tblPr>
              <a:tblGrid>
                <a:gridCol w="1148790">
                  <a:extLst>
                    <a:ext uri="{9D8B030D-6E8A-4147-A177-3AD203B41FA5}">
                      <a16:colId xmlns:a16="http://schemas.microsoft.com/office/drawing/2014/main" val="4012451063"/>
                    </a:ext>
                  </a:extLst>
                </a:gridCol>
                <a:gridCol w="1728332">
                  <a:extLst>
                    <a:ext uri="{9D8B030D-6E8A-4147-A177-3AD203B41FA5}">
                      <a16:colId xmlns:a16="http://schemas.microsoft.com/office/drawing/2014/main" val="804930224"/>
                    </a:ext>
                  </a:extLst>
                </a:gridCol>
                <a:gridCol w="1224136">
                  <a:extLst>
                    <a:ext uri="{9D8B030D-6E8A-4147-A177-3AD203B41FA5}">
                      <a16:colId xmlns:a16="http://schemas.microsoft.com/office/drawing/2014/main" val="2731623171"/>
                    </a:ext>
                  </a:extLst>
                </a:gridCol>
                <a:gridCol w="2567280">
                  <a:extLst>
                    <a:ext uri="{9D8B030D-6E8A-4147-A177-3AD203B41FA5}">
                      <a16:colId xmlns:a16="http://schemas.microsoft.com/office/drawing/2014/main" val="728263606"/>
                    </a:ext>
                  </a:extLst>
                </a:gridCol>
              </a:tblGrid>
              <a:tr h="498528">
                <a:tc>
                  <a:txBody>
                    <a:bodyPr/>
                    <a:lstStyle/>
                    <a:p>
                      <a:r>
                        <a:rPr lang="en-GB" sz="1600" err="1">
                          <a:latin typeface="Century Gothic" panose="020B0502020202020204" pitchFamily="34" charset="0"/>
                        </a:rPr>
                        <a:t>simpático</a:t>
                      </a:r>
                      <a:endParaRPr lang="en-GB" sz="1600">
                        <a:latin typeface="Century Gothic" panose="020B0502020202020204" pitchFamily="34" charset="0"/>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latin typeface="Century Gothic" panose="020B0502020202020204" pitchFamily="34" charset="0"/>
                        </a:rPr>
                        <a:t>____________</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err="1">
                          <a:latin typeface="Century Gothic" panose="020B0502020202020204" pitchFamily="34" charset="0"/>
                        </a:rPr>
                        <a:t>aburrido</a:t>
                      </a:r>
                      <a:endParaRPr lang="en-GB" sz="1600">
                        <a:latin typeface="Century Gothic" panose="020B0502020202020204" pitchFamily="34" charset="0"/>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latin typeface="Century Gothic" panose="020B0502020202020204" pitchFamily="34" charset="0"/>
                        </a:rPr>
                        <a:t>_____________</a:t>
                      </a:r>
                    </a:p>
                  </a:txBody>
                  <a:tcPr anchor="b"/>
                </a:tc>
                <a:extLst>
                  <a:ext uri="{0D108BD9-81ED-4DB2-BD59-A6C34878D82A}">
                    <a16:rowId xmlns:a16="http://schemas.microsoft.com/office/drawing/2014/main" val="3928876287"/>
                  </a:ext>
                </a:extLst>
              </a:tr>
              <a:tr h="498528">
                <a:tc>
                  <a:txBody>
                    <a:bodyPr/>
                    <a:lstStyle/>
                    <a:p>
                      <a:r>
                        <a:rPr lang="en-GB" sz="1600" err="1">
                          <a:latin typeface="Century Gothic" panose="020B0502020202020204" pitchFamily="34" charset="0"/>
                        </a:rPr>
                        <a:t>caro</a:t>
                      </a:r>
                      <a:endParaRPr lang="en-GB" sz="1600">
                        <a:latin typeface="Century Gothic" panose="020B0502020202020204" pitchFamily="34" charset="0"/>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latin typeface="Century Gothic" panose="020B0502020202020204" pitchFamily="34" charset="0"/>
                        </a:rPr>
                        <a:t>____________</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err="1">
                          <a:latin typeface="Century Gothic" panose="020B0502020202020204" pitchFamily="34" charset="0"/>
                        </a:rPr>
                        <a:t>pequeño</a:t>
                      </a:r>
                      <a:endParaRPr lang="en-GB" sz="1600">
                        <a:latin typeface="Century Gothic" panose="020B0502020202020204" pitchFamily="34" charset="0"/>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_____________</a:t>
                      </a:r>
                    </a:p>
                  </a:txBody>
                  <a:tcPr anchor="b"/>
                </a:tc>
                <a:extLst>
                  <a:ext uri="{0D108BD9-81ED-4DB2-BD59-A6C34878D82A}">
                    <a16:rowId xmlns:a16="http://schemas.microsoft.com/office/drawing/2014/main" val="2906139791"/>
                  </a:ext>
                </a:extLst>
              </a:tr>
              <a:tr h="498528">
                <a:tc>
                  <a:txBody>
                    <a:bodyPr/>
                    <a:lstStyle/>
                    <a:p>
                      <a:r>
                        <a:rPr lang="en-GB" sz="1600" err="1">
                          <a:latin typeface="Century Gothic" panose="020B0502020202020204" pitchFamily="34" charset="0"/>
                        </a:rPr>
                        <a:t>barato</a:t>
                      </a:r>
                      <a:endParaRPr lang="en-GB" sz="1600">
                        <a:latin typeface="Century Gothic" panose="020B0502020202020204" pitchFamily="34" charset="0"/>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latin typeface="Century Gothic" panose="020B0502020202020204" pitchFamily="34" charset="0"/>
                        </a:rPr>
                        <a:t>_____________</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err="1">
                          <a:latin typeface="Century Gothic" panose="020B0502020202020204" pitchFamily="34" charset="0"/>
                        </a:rPr>
                        <a:t>nervioso</a:t>
                      </a:r>
                      <a:endParaRPr lang="en-GB" sz="1600">
                        <a:latin typeface="Century Gothic" panose="020B0502020202020204" pitchFamily="34" charset="0"/>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_____________</a:t>
                      </a:r>
                    </a:p>
                  </a:txBody>
                  <a:tcPr anchor="b"/>
                </a:tc>
                <a:extLst>
                  <a:ext uri="{0D108BD9-81ED-4DB2-BD59-A6C34878D82A}">
                    <a16:rowId xmlns:a16="http://schemas.microsoft.com/office/drawing/2014/main" val="3306207320"/>
                  </a:ext>
                </a:extLst>
              </a:tr>
            </a:tbl>
          </a:graphicData>
        </a:graphic>
      </p:graphicFrame>
      <p:pic>
        <p:nvPicPr>
          <p:cNvPr id="7" name="Picture 6">
            <a:extLst>
              <a:ext uri="{FF2B5EF4-FFF2-40B4-BE49-F238E27FC236}">
                <a16:creationId xmlns:a16="http://schemas.microsoft.com/office/drawing/2014/main" id="{D11DE046-3977-644F-94F5-B8FFF7D18002}"/>
              </a:ext>
            </a:extLst>
          </p:cNvPr>
          <p:cNvPicPr>
            <a:picLocks noChangeAspect="1"/>
          </p:cNvPicPr>
          <p:nvPr/>
        </p:nvPicPr>
        <p:blipFill>
          <a:blip r:embed="rId4"/>
          <a:stretch>
            <a:fillRect/>
          </a:stretch>
        </p:blipFill>
        <p:spPr>
          <a:xfrm>
            <a:off x="6032531" y="7561411"/>
            <a:ext cx="650907" cy="650907"/>
          </a:xfrm>
          <a:prstGeom prst="rect">
            <a:avLst/>
          </a:prstGeom>
        </p:spPr>
      </p:pic>
      <p:sp>
        <p:nvSpPr>
          <p:cNvPr id="2" name="Rectangle 1"/>
          <p:cNvSpPr/>
          <p:nvPr/>
        </p:nvSpPr>
        <p:spPr>
          <a:xfrm>
            <a:off x="134052" y="667840"/>
            <a:ext cx="6606296" cy="369332"/>
          </a:xfrm>
          <a:prstGeom prst="rect">
            <a:avLst/>
          </a:prstGeom>
        </p:spPr>
        <p:txBody>
          <a:bodyPr wrap="none">
            <a:spAutoFit/>
          </a:bodyPr>
          <a:lstStyle/>
          <a:p>
            <a:pPr lvl="0">
              <a:defRPr/>
            </a:pPr>
            <a:r>
              <a:rPr lang="en-GB" b="1">
                <a:latin typeface="Century Gothic" panose="020B0502020202020204" pitchFamily="34" charset="0"/>
              </a:rPr>
              <a:t>Indirect object pronouns and gustar-type verbs [revisited]</a:t>
            </a:r>
            <a:endParaRPr lang="en-GB" b="1" i="1">
              <a:latin typeface="Century Gothic" panose="020B0502020202020204" pitchFamily="34" charset="0"/>
            </a:endParaRPr>
          </a:p>
        </p:txBody>
      </p:sp>
      <p:sp>
        <p:nvSpPr>
          <p:cNvPr id="34" name="TextBox 33">
            <a:extLst>
              <a:ext uri="{FF2B5EF4-FFF2-40B4-BE49-F238E27FC236}">
                <a16:creationId xmlns:a16="http://schemas.microsoft.com/office/drawing/2014/main" id="{89540058-DB0D-904A-B4EC-970320C2B201}"/>
              </a:ext>
            </a:extLst>
          </p:cNvPr>
          <p:cNvSpPr txBox="1"/>
          <p:nvPr/>
        </p:nvSpPr>
        <p:spPr>
          <a:xfrm>
            <a:off x="1952911" y="2630633"/>
            <a:ext cx="28256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effectLst/>
                <a:uLnTx/>
                <a:uFillTx/>
                <a:latin typeface="Century Gothic" panose="020B0502020202020204" pitchFamily="34" charset="0"/>
              </a:rPr>
              <a:t>It annoys/bothers </a:t>
            </a:r>
            <a:r>
              <a:rPr kumimoji="0" lang="en-GB" sz="1600" b="1" i="1" u="none" strike="noStrike" kern="1200" cap="none" spc="0" normalizeH="0" baseline="0" noProof="0">
                <a:ln>
                  <a:noFill/>
                </a:ln>
                <a:effectLst/>
                <a:uLnTx/>
                <a:uFillTx/>
                <a:latin typeface="Century Gothic" panose="020B0502020202020204" pitchFamily="34" charset="0"/>
              </a:rPr>
              <a:t>you</a:t>
            </a:r>
            <a:r>
              <a:rPr kumimoji="0" lang="en-GB" sz="1600" b="0" i="1" u="none" strike="noStrike" kern="1200" cap="none" spc="0" normalizeH="0" baseline="0" noProof="0">
                <a:ln>
                  <a:noFill/>
                </a:ln>
                <a:effectLst/>
                <a:uLnTx/>
                <a:uFillTx/>
                <a:latin typeface="Century Gothic" panose="020B0502020202020204" pitchFamily="34" charset="0"/>
              </a:rPr>
              <a:t>.</a:t>
            </a:r>
            <a:endParaRPr kumimoji="0" lang="en-GB" sz="1600" b="1" i="1" u="none" strike="noStrike" kern="1200" cap="none" spc="0" normalizeH="0" baseline="0" noProof="0">
              <a:ln>
                <a:noFill/>
              </a:ln>
              <a:effectLst/>
              <a:uLnTx/>
              <a:uFillTx/>
              <a:latin typeface="Century Gothic" panose="020B0502020202020204" pitchFamily="34" charset="0"/>
            </a:endParaRPr>
          </a:p>
        </p:txBody>
      </p:sp>
      <p:sp>
        <p:nvSpPr>
          <p:cNvPr id="40" name="Rounded Rectangular Callout 39">
            <a:extLst>
              <a:ext uri="{FF2B5EF4-FFF2-40B4-BE49-F238E27FC236}">
                <a16:creationId xmlns:a16="http://schemas.microsoft.com/office/drawing/2014/main" id="{3FA16FA7-F02D-BB47-9D29-3D7A29C1BC2F}"/>
              </a:ext>
            </a:extLst>
          </p:cNvPr>
          <p:cNvSpPr/>
          <p:nvPr/>
        </p:nvSpPr>
        <p:spPr>
          <a:xfrm>
            <a:off x="4944155" y="1894699"/>
            <a:ext cx="1831560" cy="364287"/>
          </a:xfrm>
          <a:prstGeom prst="wedgeRoundRectCallout">
            <a:avLst>
              <a:gd name="adj1" fmla="val 4395"/>
              <a:gd name="adj2" fmla="val -71338"/>
              <a:gd name="adj3" fmla="val 16667"/>
            </a:avLst>
          </a:prstGeom>
          <a:solidFill>
            <a:srgbClr val="FFFEC6"/>
          </a:solid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latin typeface="Century Gothic" panose="020B0502020202020204" pitchFamily="34" charset="0"/>
              </a:rPr>
              <a:t>Sounds like ‘meh’!</a:t>
            </a:r>
          </a:p>
        </p:txBody>
      </p:sp>
      <p:sp>
        <p:nvSpPr>
          <p:cNvPr id="41" name="Rectangle 40"/>
          <p:cNvSpPr/>
          <p:nvPr/>
        </p:nvSpPr>
        <p:spPr>
          <a:xfrm>
            <a:off x="167137" y="3927031"/>
            <a:ext cx="3118161" cy="369332"/>
          </a:xfrm>
          <a:prstGeom prst="rect">
            <a:avLst/>
          </a:prstGeom>
        </p:spPr>
        <p:txBody>
          <a:bodyPr wrap="none">
            <a:spAutoFit/>
          </a:bodyPr>
          <a:lstStyle/>
          <a:p>
            <a:pPr lvl="0">
              <a:defRPr/>
            </a:pPr>
            <a:r>
              <a:rPr lang="en-GB" b="1">
                <a:latin typeface="Century Gothic" panose="020B0502020202020204" pitchFamily="34" charset="0"/>
              </a:rPr>
              <a:t>Using </a:t>
            </a:r>
            <a:r>
              <a:rPr lang="en-GB" b="1" i="1">
                <a:latin typeface="Century Gothic" panose="020B0502020202020204" pitchFamily="34" charset="0"/>
              </a:rPr>
              <a:t>gustar </a:t>
            </a:r>
            <a:r>
              <a:rPr lang="en-GB" b="1">
                <a:latin typeface="Century Gothic" panose="020B0502020202020204" pitchFamily="34" charset="0"/>
              </a:rPr>
              <a:t>and </a:t>
            </a:r>
            <a:r>
              <a:rPr lang="en-GB" b="1" i="1">
                <a:latin typeface="Century Gothic" panose="020B0502020202020204" pitchFamily="34" charset="0"/>
              </a:rPr>
              <a:t>encantar</a:t>
            </a:r>
          </a:p>
        </p:txBody>
      </p:sp>
      <p:sp>
        <p:nvSpPr>
          <p:cNvPr id="9" name="Rectangle 8"/>
          <p:cNvSpPr/>
          <p:nvPr/>
        </p:nvSpPr>
        <p:spPr>
          <a:xfrm>
            <a:off x="179993" y="4792570"/>
            <a:ext cx="3429000" cy="338554"/>
          </a:xfrm>
          <a:prstGeom prst="rect">
            <a:avLst/>
          </a:prstGeom>
        </p:spPr>
        <p:txBody>
          <a:bodyPr>
            <a:spAutoFit/>
          </a:bodyPr>
          <a:lstStyle/>
          <a:p>
            <a:pPr lvl="0" fontAlgn="auto">
              <a:spcBef>
                <a:spcPts val="0"/>
              </a:spcBef>
              <a:spcAft>
                <a:spcPts val="0"/>
              </a:spcAft>
              <a:defRPr/>
            </a:pPr>
            <a:r>
              <a:rPr lang="en-GB" sz="1600">
                <a:latin typeface="Century Gothic" panose="020B0502020202020204" pitchFamily="34" charset="0"/>
                <a:sym typeface="Century Gothic"/>
              </a:rPr>
              <a:t>¡El director me </a:t>
            </a:r>
            <a:r>
              <a:rPr lang="en-GB" sz="1600" err="1">
                <a:latin typeface="Century Gothic" panose="020B0502020202020204" pitchFamily="34" charset="0"/>
                <a:sym typeface="Century Gothic"/>
              </a:rPr>
              <a:t>encanta</a:t>
            </a:r>
            <a:r>
              <a:rPr lang="en-GB" sz="1600">
                <a:latin typeface="Century Gothic" panose="020B0502020202020204" pitchFamily="34" charset="0"/>
                <a:sym typeface="Century Gothic"/>
              </a:rPr>
              <a:t>!</a:t>
            </a:r>
            <a:endParaRPr lang="en-GB" sz="1600">
              <a:latin typeface="Century Gothic" panose="020B0502020202020204" pitchFamily="34" charset="0"/>
              <a:ea typeface="Century Gothic"/>
              <a:cs typeface="Century Gothic"/>
              <a:sym typeface="Century Gothic"/>
            </a:endParaRPr>
          </a:p>
        </p:txBody>
      </p:sp>
      <p:sp>
        <p:nvSpPr>
          <p:cNvPr id="11" name="Rectangle 10"/>
          <p:cNvSpPr/>
          <p:nvPr/>
        </p:nvSpPr>
        <p:spPr>
          <a:xfrm>
            <a:off x="3310791" y="4642923"/>
            <a:ext cx="3999758" cy="584775"/>
          </a:xfrm>
          <a:prstGeom prst="rect">
            <a:avLst/>
          </a:prstGeom>
        </p:spPr>
        <p:txBody>
          <a:bodyPr wrap="square">
            <a:spAutoFit/>
          </a:bodyPr>
          <a:lstStyle/>
          <a:p>
            <a:r>
              <a:rPr lang="es-ES" sz="1600" err="1">
                <a:latin typeface="Century Gothic" panose="020B0502020202020204" pitchFamily="34" charset="0"/>
                <a:sym typeface="Century Gothic"/>
              </a:rPr>
              <a:t>The</a:t>
            </a:r>
            <a:r>
              <a:rPr lang="es-ES" sz="1600">
                <a:latin typeface="Century Gothic" panose="020B0502020202020204" pitchFamily="34" charset="0"/>
                <a:sym typeface="Century Gothic"/>
              </a:rPr>
              <a:t> </a:t>
            </a:r>
            <a:r>
              <a:rPr lang="es-ES" sz="1600" err="1">
                <a:latin typeface="Century Gothic" panose="020B0502020202020204" pitchFamily="34" charset="0"/>
                <a:sym typeface="Century Gothic"/>
              </a:rPr>
              <a:t>headteacher</a:t>
            </a:r>
            <a:r>
              <a:rPr lang="es-ES" sz="1600">
                <a:latin typeface="Century Gothic" panose="020B0502020202020204" pitchFamily="34" charset="0"/>
                <a:sym typeface="Century Gothic"/>
              </a:rPr>
              <a:t> </a:t>
            </a:r>
            <a:r>
              <a:rPr lang="es-ES" sz="1600" b="1" i="1" err="1">
                <a:latin typeface="Century Gothic" panose="020B0502020202020204" pitchFamily="34" charset="0"/>
                <a:sym typeface="Century Gothic"/>
              </a:rPr>
              <a:t>delights</a:t>
            </a:r>
            <a:r>
              <a:rPr lang="es-ES" sz="1600">
                <a:latin typeface="Century Gothic" panose="020B0502020202020204" pitchFamily="34" charset="0"/>
                <a:sym typeface="Century Gothic"/>
              </a:rPr>
              <a:t> </a:t>
            </a:r>
            <a:r>
              <a:rPr lang="es-ES" sz="1600" b="1" i="1">
                <a:latin typeface="Century Gothic" panose="020B0502020202020204" pitchFamily="34" charset="0"/>
                <a:sym typeface="Century Gothic"/>
              </a:rPr>
              <a:t>me</a:t>
            </a:r>
            <a:r>
              <a:rPr lang="es-ES" sz="1600">
                <a:latin typeface="Century Gothic" panose="020B0502020202020204" pitchFamily="34" charset="0"/>
                <a:sym typeface="Century Gothic"/>
              </a:rPr>
              <a:t>!</a:t>
            </a:r>
          </a:p>
          <a:p>
            <a:r>
              <a:rPr lang="es-ES" sz="1600" b="1" u="sng">
                <a:latin typeface="Century Gothic" panose="020B0502020202020204" pitchFamily="34" charset="0"/>
                <a:sym typeface="Century Gothic"/>
              </a:rPr>
              <a:t>OR</a:t>
            </a:r>
            <a:r>
              <a:rPr lang="es-ES" sz="1600">
                <a:latin typeface="Century Gothic" panose="020B0502020202020204" pitchFamily="34" charset="0"/>
                <a:sym typeface="Century Gothic"/>
              </a:rPr>
              <a:t> </a:t>
            </a:r>
            <a:r>
              <a:rPr lang="es-ES" sz="1600" b="1" i="1">
                <a:latin typeface="Century Gothic" panose="020B0502020202020204" pitchFamily="34" charset="0"/>
                <a:sym typeface="Century Gothic"/>
              </a:rPr>
              <a:t>I </a:t>
            </a:r>
            <a:r>
              <a:rPr lang="es-ES" sz="1600" b="1" i="1" err="1">
                <a:latin typeface="Century Gothic" panose="020B0502020202020204" pitchFamily="34" charset="0"/>
                <a:sym typeface="Century Gothic"/>
              </a:rPr>
              <a:t>love</a:t>
            </a:r>
            <a:r>
              <a:rPr lang="es-ES" sz="1600" b="1" i="1">
                <a:latin typeface="Century Gothic" panose="020B0502020202020204" pitchFamily="34" charset="0"/>
                <a:sym typeface="Century Gothic"/>
              </a:rPr>
              <a:t> </a:t>
            </a:r>
            <a:r>
              <a:rPr lang="es-ES" sz="1600" err="1">
                <a:latin typeface="Century Gothic" panose="020B0502020202020204" pitchFamily="34" charset="0"/>
                <a:sym typeface="Century Gothic"/>
              </a:rPr>
              <a:t>the</a:t>
            </a:r>
            <a:r>
              <a:rPr lang="es-ES" sz="1600">
                <a:latin typeface="Century Gothic" panose="020B0502020202020204" pitchFamily="34" charset="0"/>
                <a:sym typeface="Century Gothic"/>
              </a:rPr>
              <a:t> </a:t>
            </a:r>
            <a:r>
              <a:rPr lang="es-ES" sz="1600" err="1">
                <a:latin typeface="Century Gothic" panose="020B0502020202020204" pitchFamily="34" charset="0"/>
                <a:sym typeface="Century Gothic"/>
              </a:rPr>
              <a:t>headteacher</a:t>
            </a:r>
            <a:r>
              <a:rPr lang="es-ES" sz="1600">
                <a:latin typeface="Century Gothic" panose="020B0502020202020204" pitchFamily="34" charset="0"/>
                <a:sym typeface="Century Gothic"/>
              </a:rPr>
              <a:t>!</a:t>
            </a:r>
            <a:endParaRPr lang="es-GB" sz="1600">
              <a:latin typeface="Century Gothic" panose="020B0502020202020204" pitchFamily="34" charset="0"/>
            </a:endParaRPr>
          </a:p>
        </p:txBody>
      </p:sp>
      <p:sp>
        <p:nvSpPr>
          <p:cNvPr id="42" name="Rectangle 41"/>
          <p:cNvSpPr/>
          <p:nvPr/>
        </p:nvSpPr>
        <p:spPr>
          <a:xfrm>
            <a:off x="193287" y="5382180"/>
            <a:ext cx="3429000" cy="338554"/>
          </a:xfrm>
          <a:prstGeom prst="rect">
            <a:avLst/>
          </a:prstGeom>
        </p:spPr>
        <p:txBody>
          <a:bodyPr>
            <a:spAutoFit/>
          </a:bodyPr>
          <a:lstStyle/>
          <a:p>
            <a:pPr lvl="0" fontAlgn="auto">
              <a:spcBef>
                <a:spcPts val="0"/>
              </a:spcBef>
              <a:spcAft>
                <a:spcPts val="0"/>
              </a:spcAft>
              <a:defRPr/>
            </a:pPr>
            <a:r>
              <a:rPr lang="en-GB" sz="1600">
                <a:latin typeface="Century Gothic" panose="020B0502020202020204" pitchFamily="34" charset="0"/>
                <a:sym typeface="Century Gothic"/>
              </a:rPr>
              <a:t>El </a:t>
            </a:r>
            <a:r>
              <a:rPr lang="en-GB" sz="1600" err="1">
                <a:latin typeface="Century Gothic" panose="020B0502020202020204" pitchFamily="34" charset="0"/>
                <a:sym typeface="Century Gothic"/>
              </a:rPr>
              <a:t>chico</a:t>
            </a:r>
            <a:r>
              <a:rPr lang="en-GB" sz="1600">
                <a:latin typeface="Century Gothic" panose="020B0502020202020204" pitchFamily="34" charset="0"/>
                <a:sym typeface="Century Gothic"/>
              </a:rPr>
              <a:t> tonto te gusta.</a:t>
            </a:r>
            <a:endParaRPr lang="en-GB" sz="1600">
              <a:latin typeface="Century Gothic" panose="020B0502020202020204" pitchFamily="34" charset="0"/>
              <a:ea typeface="Century Gothic"/>
              <a:cs typeface="Century Gothic"/>
              <a:sym typeface="Century Gothic"/>
            </a:endParaRPr>
          </a:p>
        </p:txBody>
      </p:sp>
      <p:sp>
        <p:nvSpPr>
          <p:cNvPr id="43" name="CuadroTexto 38">
            <a:extLst>
              <a:ext uri="{FF2B5EF4-FFF2-40B4-BE49-F238E27FC236}">
                <a16:creationId xmlns:a16="http://schemas.microsoft.com/office/drawing/2014/main" id="{D88BDDF1-DA9A-5048-9C71-C9EED0EB3341}"/>
              </a:ext>
            </a:extLst>
          </p:cNvPr>
          <p:cNvSpPr txBox="1"/>
          <p:nvPr/>
        </p:nvSpPr>
        <p:spPr>
          <a:xfrm>
            <a:off x="3319707" y="5279887"/>
            <a:ext cx="3204544" cy="584775"/>
          </a:xfrm>
          <a:prstGeom prst="rect">
            <a:avLst/>
          </a:prstGeom>
          <a:noFill/>
        </p:spPr>
        <p:txBody>
          <a:bodyPr wrap="square" rtlCol="0">
            <a:spAutoFit/>
          </a:bodyPr>
          <a:lstStyle/>
          <a:p>
            <a:r>
              <a:rPr lang="es-ES" sz="1600" err="1">
                <a:latin typeface="Century Gothic" panose="020B0502020202020204" pitchFamily="34" charset="0"/>
                <a:sym typeface="Century Gothic"/>
              </a:rPr>
              <a:t>The</a:t>
            </a:r>
            <a:r>
              <a:rPr lang="es-ES" sz="1600">
                <a:latin typeface="Century Gothic" panose="020B0502020202020204" pitchFamily="34" charset="0"/>
                <a:sym typeface="Century Gothic"/>
              </a:rPr>
              <a:t> </a:t>
            </a:r>
            <a:r>
              <a:rPr lang="es-ES" sz="1600" err="1">
                <a:latin typeface="Century Gothic" panose="020B0502020202020204" pitchFamily="34" charset="0"/>
                <a:sym typeface="Century Gothic"/>
              </a:rPr>
              <a:t>silly</a:t>
            </a:r>
            <a:r>
              <a:rPr lang="es-ES" sz="1600">
                <a:latin typeface="Century Gothic" panose="020B0502020202020204" pitchFamily="34" charset="0"/>
                <a:sym typeface="Century Gothic"/>
              </a:rPr>
              <a:t> </a:t>
            </a:r>
            <a:r>
              <a:rPr lang="es-ES" sz="1600" err="1">
                <a:latin typeface="Century Gothic" panose="020B0502020202020204" pitchFamily="34" charset="0"/>
                <a:sym typeface="Century Gothic"/>
              </a:rPr>
              <a:t>boy</a:t>
            </a:r>
            <a:r>
              <a:rPr lang="es-ES" sz="1600">
                <a:latin typeface="Century Gothic" panose="020B0502020202020204" pitchFamily="34" charset="0"/>
                <a:sym typeface="Century Gothic"/>
              </a:rPr>
              <a:t> </a:t>
            </a:r>
            <a:r>
              <a:rPr lang="es-ES" sz="1600" b="1" i="1" err="1">
                <a:latin typeface="Century Gothic" panose="020B0502020202020204" pitchFamily="34" charset="0"/>
                <a:sym typeface="Century Gothic"/>
              </a:rPr>
              <a:t>pleases</a:t>
            </a:r>
            <a:r>
              <a:rPr lang="es-ES" sz="1600" b="1" i="1">
                <a:latin typeface="Century Gothic" panose="020B0502020202020204" pitchFamily="34" charset="0"/>
                <a:sym typeface="Century Gothic"/>
              </a:rPr>
              <a:t> </a:t>
            </a:r>
            <a:r>
              <a:rPr lang="es-ES" sz="1600" b="1" i="1" err="1">
                <a:latin typeface="Century Gothic" panose="020B0502020202020204" pitchFamily="34" charset="0"/>
                <a:sym typeface="Century Gothic"/>
              </a:rPr>
              <a:t>you</a:t>
            </a:r>
            <a:r>
              <a:rPr lang="es-ES" sz="1600">
                <a:latin typeface="Century Gothic" panose="020B0502020202020204" pitchFamily="34" charset="0"/>
                <a:sym typeface="Century Gothic"/>
              </a:rPr>
              <a:t>.</a:t>
            </a:r>
          </a:p>
          <a:p>
            <a:r>
              <a:rPr lang="es-ES" sz="1600" b="1" u="sng">
                <a:latin typeface="Century Gothic" panose="020B0502020202020204" pitchFamily="34" charset="0"/>
                <a:sym typeface="Century Gothic"/>
              </a:rPr>
              <a:t>OR</a:t>
            </a:r>
            <a:r>
              <a:rPr lang="es-ES" sz="1600">
                <a:latin typeface="Century Gothic" panose="020B0502020202020204" pitchFamily="34" charset="0"/>
                <a:sym typeface="Century Gothic"/>
              </a:rPr>
              <a:t> </a:t>
            </a:r>
            <a:r>
              <a:rPr lang="es-ES" sz="1600" b="1" i="1" err="1">
                <a:latin typeface="Century Gothic" panose="020B0502020202020204" pitchFamily="34" charset="0"/>
                <a:sym typeface="Century Gothic"/>
              </a:rPr>
              <a:t>You</a:t>
            </a:r>
            <a:r>
              <a:rPr lang="es-ES" sz="1600" b="1" i="1">
                <a:latin typeface="Century Gothic" panose="020B0502020202020204" pitchFamily="34" charset="0"/>
                <a:sym typeface="Century Gothic"/>
              </a:rPr>
              <a:t> </a:t>
            </a:r>
            <a:r>
              <a:rPr lang="es-ES" sz="1600" b="1" i="1" err="1">
                <a:latin typeface="Century Gothic" panose="020B0502020202020204" pitchFamily="34" charset="0"/>
                <a:sym typeface="Century Gothic"/>
              </a:rPr>
              <a:t>like</a:t>
            </a:r>
            <a:r>
              <a:rPr lang="es-ES" sz="1600" b="1" i="1">
                <a:latin typeface="Century Gothic" panose="020B0502020202020204" pitchFamily="34" charset="0"/>
                <a:sym typeface="Century Gothic"/>
              </a:rPr>
              <a:t> </a:t>
            </a:r>
            <a:r>
              <a:rPr lang="es-ES" sz="1600" err="1">
                <a:latin typeface="Century Gothic" panose="020B0502020202020204" pitchFamily="34" charset="0"/>
                <a:sym typeface="Century Gothic"/>
              </a:rPr>
              <a:t>the</a:t>
            </a:r>
            <a:r>
              <a:rPr lang="es-ES" sz="1600">
                <a:latin typeface="Century Gothic" panose="020B0502020202020204" pitchFamily="34" charset="0"/>
                <a:sym typeface="Century Gothic"/>
              </a:rPr>
              <a:t> </a:t>
            </a:r>
            <a:r>
              <a:rPr lang="es-ES" sz="1600" err="1">
                <a:latin typeface="Century Gothic" panose="020B0502020202020204" pitchFamily="34" charset="0"/>
                <a:sym typeface="Century Gothic"/>
              </a:rPr>
              <a:t>silly</a:t>
            </a:r>
            <a:r>
              <a:rPr lang="es-ES" sz="1600">
                <a:latin typeface="Century Gothic" panose="020B0502020202020204" pitchFamily="34" charset="0"/>
                <a:sym typeface="Century Gothic"/>
              </a:rPr>
              <a:t> </a:t>
            </a:r>
            <a:r>
              <a:rPr lang="es-ES" sz="1600" err="1">
                <a:latin typeface="Century Gothic" panose="020B0502020202020204" pitchFamily="34" charset="0"/>
                <a:sym typeface="Century Gothic"/>
              </a:rPr>
              <a:t>boy</a:t>
            </a:r>
            <a:r>
              <a:rPr lang="es-ES" sz="1600">
                <a:latin typeface="Century Gothic" panose="020B0502020202020204" pitchFamily="34" charset="0"/>
                <a:sym typeface="Century Gothic"/>
              </a:rPr>
              <a:t>.</a:t>
            </a:r>
            <a:endParaRPr lang="es-GB" sz="1600"/>
          </a:p>
        </p:txBody>
      </p:sp>
      <p:pic>
        <p:nvPicPr>
          <p:cNvPr id="44" name="Picture 43"/>
          <p:cNvPicPr>
            <a:picLocks noChangeAspect="1"/>
          </p:cNvPicPr>
          <p:nvPr/>
        </p:nvPicPr>
        <p:blipFill rotWithShape="1">
          <a:blip r:embed="rId5" cstate="print">
            <a:extLst>
              <a:ext uri="{28A0092B-C50C-407E-A947-70E740481C1C}">
                <a14:useLocalDpi xmlns:a14="http://schemas.microsoft.com/office/drawing/2010/main" val="0"/>
              </a:ext>
            </a:extLst>
          </a:blip>
          <a:srcRect l="26560" r="49780"/>
          <a:stretch/>
        </p:blipFill>
        <p:spPr>
          <a:xfrm>
            <a:off x="6363582" y="3121913"/>
            <a:ext cx="531621" cy="1263883"/>
          </a:xfrm>
          <a:prstGeom prst="rect">
            <a:avLst/>
          </a:prstGeom>
        </p:spPr>
      </p:pic>
      <p:sp>
        <p:nvSpPr>
          <p:cNvPr id="45" name="Rectangle 44"/>
          <p:cNvSpPr/>
          <p:nvPr/>
        </p:nvSpPr>
        <p:spPr>
          <a:xfrm>
            <a:off x="193287" y="4305460"/>
            <a:ext cx="6482017" cy="338554"/>
          </a:xfrm>
          <a:prstGeom prst="rect">
            <a:avLst/>
          </a:prstGeom>
        </p:spPr>
        <p:txBody>
          <a:bodyPr wrap="square">
            <a:spAutoFit/>
          </a:bodyPr>
          <a:lstStyle/>
          <a:p>
            <a:pPr lvl="0" fontAlgn="auto">
              <a:spcBef>
                <a:spcPts val="0"/>
              </a:spcBef>
              <a:spcAft>
                <a:spcPts val="0"/>
              </a:spcAft>
              <a:defRPr/>
            </a:pPr>
            <a:r>
              <a:rPr lang="en-GB" sz="1600" i="1">
                <a:latin typeface="Century Gothic" panose="020B0502020202020204" pitchFamily="34" charset="0"/>
                <a:sym typeface="Century Gothic"/>
              </a:rPr>
              <a:t>Gustar </a:t>
            </a:r>
            <a:r>
              <a:rPr lang="en-GB" sz="1600">
                <a:latin typeface="Century Gothic" panose="020B0502020202020204" pitchFamily="34" charset="0"/>
                <a:sym typeface="Century Gothic"/>
              </a:rPr>
              <a:t>and </a:t>
            </a:r>
            <a:r>
              <a:rPr lang="en-GB" sz="1600" i="1">
                <a:latin typeface="Century Gothic" panose="020B0502020202020204" pitchFamily="34" charset="0"/>
                <a:sym typeface="Century Gothic"/>
              </a:rPr>
              <a:t>encantar</a:t>
            </a:r>
            <a:r>
              <a:rPr lang="en-GB" sz="1600">
                <a:latin typeface="Century Gothic" panose="020B0502020202020204" pitchFamily="34" charset="0"/>
                <a:sym typeface="Century Gothic"/>
              </a:rPr>
              <a:t> can be translated in more than one way:</a:t>
            </a:r>
            <a:endParaRPr lang="en-GB" sz="1600" i="1">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413339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3727" y="8826500"/>
            <a:ext cx="1600200" cy="635000"/>
          </a:xfrm>
        </p:spPr>
        <p:txBody>
          <a:bodyPr/>
          <a:lstStyle/>
          <a:p>
            <a:r>
              <a:rPr lang="en-GB" altLang="en-US" b="1">
                <a:latin typeface="Century Gothic" panose="020B0502020202020204" pitchFamily="34" charset="0"/>
              </a:rPr>
              <a:t>40</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3693766"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12" name="Title 11"/>
          <p:cNvSpPr>
            <a:spLocks noGrp="1"/>
          </p:cNvSpPr>
          <p:nvPr>
            <p:ph type="title"/>
          </p:nvPr>
        </p:nvSpPr>
        <p:spPr>
          <a:xfrm>
            <a:off x="0" y="5303"/>
            <a:ext cx="4046263" cy="736826"/>
          </a:xfrm>
        </p:spPr>
        <p:txBody>
          <a:bodyPr/>
          <a:lstStyle/>
          <a:p>
            <a:r>
              <a:rPr lang="en-GB" sz="2000" b="1">
                <a:solidFill>
                  <a:schemeClr val="bg1"/>
                </a:solidFill>
                <a:latin typeface="Century Gothic" panose="020B0502020202020204" pitchFamily="34" charset="0"/>
              </a:rPr>
              <a:t>T2.2 </a:t>
            </a:r>
            <a:r>
              <a:rPr lang="en-GB" sz="2000" b="1" err="1">
                <a:solidFill>
                  <a:schemeClr val="bg1"/>
                </a:solidFill>
                <a:latin typeface="Century Gothic" panose="020B0502020202020204" pitchFamily="34" charset="0"/>
              </a:rPr>
              <a:t>Semana</a:t>
            </a:r>
            <a:r>
              <a:rPr lang="en-GB" sz="2000" b="1">
                <a:solidFill>
                  <a:schemeClr val="bg1"/>
                </a:solidFill>
                <a:latin typeface="Century Gothic" panose="020B0502020202020204" pitchFamily="34" charset="0"/>
              </a:rPr>
              <a:t> 5</a:t>
            </a:r>
          </a:p>
        </p:txBody>
      </p:sp>
      <p:sp>
        <p:nvSpPr>
          <p:cNvPr id="83" name="Rectangle 21">
            <a:extLst>
              <a:ext uri="{FF2B5EF4-FFF2-40B4-BE49-F238E27FC236}">
                <a16:creationId xmlns:a16="http://schemas.microsoft.com/office/drawing/2014/main" id="{58DFBC74-6A87-1541-94EC-B9510E41C020}"/>
              </a:ext>
            </a:extLst>
          </p:cNvPr>
          <p:cNvSpPr/>
          <p:nvPr/>
        </p:nvSpPr>
        <p:spPr>
          <a:xfrm>
            <a:off x="5012354" y="20229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34" name="Rectangle 33">
            <a:extLst>
              <a:ext uri="{FF2B5EF4-FFF2-40B4-BE49-F238E27FC236}">
                <a16:creationId xmlns:a16="http://schemas.microsoft.com/office/drawing/2014/main" id="{8638D801-8A6B-7D49-903A-81DF63A15D20}"/>
              </a:ext>
            </a:extLst>
          </p:cNvPr>
          <p:cNvSpPr/>
          <p:nvPr/>
        </p:nvSpPr>
        <p:spPr>
          <a:xfrm>
            <a:off x="94406" y="669538"/>
            <a:ext cx="6120680" cy="369332"/>
          </a:xfrm>
          <a:prstGeom prst="rect">
            <a:avLst/>
          </a:prstGeom>
        </p:spPr>
        <p:txBody>
          <a:bodyPr wrap="square">
            <a:spAutoFit/>
          </a:bodyPr>
          <a:lstStyle/>
          <a:p>
            <a:pPr lvl="0"/>
            <a:r>
              <a:rPr lang="en-GB" b="1">
                <a:latin typeface="Century Gothic" panose="020B0502020202020204" pitchFamily="34" charset="0"/>
              </a:rPr>
              <a:t>‘Ser’ for traits and ‘estar’ for state &amp; location </a:t>
            </a:r>
            <a:r>
              <a:rPr lang="en-GB" b="1">
                <a:solidFill>
                  <a:srgbClr val="000000"/>
                </a:solidFill>
                <a:latin typeface="Century Gothic" panose="020B0502020202020204" pitchFamily="34" charset="0"/>
              </a:rPr>
              <a:t>[revisited] </a:t>
            </a:r>
          </a:p>
        </p:txBody>
      </p:sp>
      <p:sp>
        <p:nvSpPr>
          <p:cNvPr id="40" name="TextBox 39">
            <a:extLst>
              <a:ext uri="{FF2B5EF4-FFF2-40B4-BE49-F238E27FC236}">
                <a16:creationId xmlns:a16="http://schemas.microsoft.com/office/drawing/2014/main" id="{AAD6100F-EAC1-0743-9E9D-BB977C8A7659}"/>
              </a:ext>
            </a:extLst>
          </p:cNvPr>
          <p:cNvSpPr txBox="1"/>
          <p:nvPr/>
        </p:nvSpPr>
        <p:spPr>
          <a:xfrm>
            <a:off x="172380" y="1084540"/>
            <a:ext cx="4897372"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b="1" i="1">
                <a:solidFill>
                  <a:srgbClr val="04070C"/>
                </a:solidFill>
                <a:latin typeface="Century Gothic" panose="020B0502020202020204" pitchFamily="34" charset="0"/>
              </a:rPr>
              <a:t>Ser</a:t>
            </a:r>
            <a:r>
              <a:rPr lang="en-GB" sz="1600">
                <a:solidFill>
                  <a:srgbClr val="04070C"/>
                </a:solidFill>
                <a:latin typeface="Century Gothic" panose="020B0502020202020204" pitchFamily="34" charset="0"/>
              </a:rPr>
              <a:t> is used to describe traits and characteristics.</a:t>
            </a:r>
          </a:p>
        </p:txBody>
      </p:sp>
      <p:sp>
        <p:nvSpPr>
          <p:cNvPr id="41" name="TextBox 40">
            <a:extLst>
              <a:ext uri="{FF2B5EF4-FFF2-40B4-BE49-F238E27FC236}">
                <a16:creationId xmlns:a16="http://schemas.microsoft.com/office/drawing/2014/main" id="{67709ADF-1199-C446-A140-E4611535B732}"/>
              </a:ext>
            </a:extLst>
          </p:cNvPr>
          <p:cNvSpPr txBox="1"/>
          <p:nvPr/>
        </p:nvSpPr>
        <p:spPr>
          <a:xfrm>
            <a:off x="172379" y="2792205"/>
            <a:ext cx="4677287"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b="1" i="1">
                <a:solidFill>
                  <a:srgbClr val="04070C"/>
                </a:solidFill>
                <a:latin typeface="Century Gothic" panose="020B0502020202020204" pitchFamily="34" charset="0"/>
              </a:rPr>
              <a:t>Estar </a:t>
            </a:r>
            <a:r>
              <a:rPr lang="en-GB" sz="1600">
                <a:solidFill>
                  <a:srgbClr val="04070C"/>
                </a:solidFill>
                <a:latin typeface="Century Gothic" panose="020B0502020202020204" pitchFamily="34" charset="0"/>
              </a:rPr>
              <a:t>is used to describe states and locations.</a:t>
            </a:r>
            <a:endParaRPr lang="en-GB" sz="1600" b="1" i="1">
              <a:solidFill>
                <a:srgbClr val="04070C"/>
              </a:solidFill>
              <a:latin typeface="Century Gothic" panose="020B0502020202020204" pitchFamily="34" charset="0"/>
            </a:endParaRPr>
          </a:p>
        </p:txBody>
      </p:sp>
      <p:sp>
        <p:nvSpPr>
          <p:cNvPr id="44" name="TextBox 43">
            <a:extLst>
              <a:ext uri="{FF2B5EF4-FFF2-40B4-BE49-F238E27FC236}">
                <a16:creationId xmlns:a16="http://schemas.microsoft.com/office/drawing/2014/main" id="{9C5F69E5-EA85-AF45-9C65-BC577CC41964}"/>
              </a:ext>
            </a:extLst>
          </p:cNvPr>
          <p:cNvSpPr txBox="1"/>
          <p:nvPr/>
        </p:nvSpPr>
        <p:spPr>
          <a:xfrm>
            <a:off x="132922" y="3117599"/>
            <a:ext cx="5732350" cy="1200329"/>
          </a:xfrm>
          <a:prstGeom prst="rect">
            <a:avLst/>
          </a:prstGeom>
          <a:noFill/>
        </p:spPr>
        <p:txBody>
          <a:bodyPr wrap="square" rtlCol="0">
            <a:spAutoFit/>
          </a:bodyPr>
          <a:lstStyle/>
          <a:p>
            <a:pPr>
              <a:lnSpc>
                <a:spcPct val="150000"/>
              </a:lnSpc>
            </a:pPr>
            <a:r>
              <a:rPr lang="en-GB" sz="1600">
                <a:solidFill>
                  <a:srgbClr val="04070C"/>
                </a:solidFill>
                <a:latin typeface="Century Gothic" panose="020B0502020202020204" pitchFamily="34" charset="0"/>
              </a:rPr>
              <a:t>Estoy mala.	</a:t>
            </a:r>
            <a:r>
              <a:rPr lang="en-GB" sz="1600" i="1">
                <a:solidFill>
                  <a:srgbClr val="04070C"/>
                </a:solidFill>
                <a:latin typeface="Century Gothic" panose="020B0502020202020204" pitchFamily="34" charset="0"/>
              </a:rPr>
              <a:t>I am ill/sick.</a:t>
            </a:r>
          </a:p>
          <a:p>
            <a:pPr>
              <a:lnSpc>
                <a:spcPct val="150000"/>
              </a:lnSpc>
            </a:pPr>
            <a:r>
              <a:rPr lang="en-GB" sz="1600">
                <a:solidFill>
                  <a:srgbClr val="04070C"/>
                </a:solidFill>
                <a:latin typeface="Century Gothic" panose="020B0502020202020204" pitchFamily="34" charset="0"/>
              </a:rPr>
              <a:t>¿</a:t>
            </a:r>
            <a:r>
              <a:rPr lang="en-GB" sz="1600" err="1">
                <a:solidFill>
                  <a:srgbClr val="04070C"/>
                </a:solidFill>
                <a:latin typeface="Century Gothic" panose="020B0502020202020204" pitchFamily="34" charset="0"/>
              </a:rPr>
              <a:t>Estás</a:t>
            </a:r>
            <a:r>
              <a:rPr lang="en-GB" sz="1600">
                <a:solidFill>
                  <a:srgbClr val="04070C"/>
                </a:solidFill>
                <a:latin typeface="Century Gothic" panose="020B0502020202020204" pitchFamily="34" charset="0"/>
              </a:rPr>
              <a:t> bien?	</a:t>
            </a:r>
            <a:r>
              <a:rPr lang="en-GB" sz="1600" i="1">
                <a:solidFill>
                  <a:srgbClr val="04070C"/>
                </a:solidFill>
                <a:latin typeface="Century Gothic" panose="020B0502020202020204" pitchFamily="34" charset="0"/>
              </a:rPr>
              <a:t>Are you ok?</a:t>
            </a:r>
            <a:endParaRPr lang="en-GB" sz="1600">
              <a:solidFill>
                <a:srgbClr val="04070C"/>
              </a:solidFill>
              <a:latin typeface="Century Gothic" panose="020B0502020202020204" pitchFamily="34" charset="0"/>
            </a:endParaRPr>
          </a:p>
          <a:p>
            <a:pPr>
              <a:lnSpc>
                <a:spcPct val="150000"/>
              </a:lnSpc>
            </a:pPr>
            <a:r>
              <a:rPr lang="en-GB" sz="1600" err="1">
                <a:solidFill>
                  <a:srgbClr val="04070C"/>
                </a:solidFill>
                <a:latin typeface="Century Gothic" panose="020B0502020202020204" pitchFamily="34" charset="0"/>
              </a:rPr>
              <a:t>Está</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en</a:t>
            </a:r>
            <a:r>
              <a:rPr lang="en-GB" sz="1600">
                <a:solidFill>
                  <a:srgbClr val="04070C"/>
                </a:solidFill>
                <a:latin typeface="Century Gothic" panose="020B0502020202020204" pitchFamily="34" charset="0"/>
              </a:rPr>
              <a:t> el </a:t>
            </a:r>
            <a:r>
              <a:rPr lang="en-GB" sz="1600" err="1">
                <a:solidFill>
                  <a:srgbClr val="04070C"/>
                </a:solidFill>
                <a:latin typeface="Century Gothic" panose="020B0502020202020204" pitchFamily="34" charset="0"/>
              </a:rPr>
              <a:t>suelo</a:t>
            </a:r>
            <a:r>
              <a:rPr lang="en-GB" sz="1600">
                <a:solidFill>
                  <a:srgbClr val="04070C"/>
                </a:solidFill>
                <a:latin typeface="Century Gothic" panose="020B0502020202020204" pitchFamily="34" charset="0"/>
              </a:rPr>
              <a:t>.	</a:t>
            </a:r>
            <a:r>
              <a:rPr lang="en-GB" sz="1600" i="1" smtClean="0">
                <a:solidFill>
                  <a:srgbClr val="04070C"/>
                </a:solidFill>
                <a:latin typeface="Century Gothic" panose="020B0502020202020204" pitchFamily="34" charset="0"/>
              </a:rPr>
              <a:t>S/he is (or ‘it is’) </a:t>
            </a:r>
            <a:r>
              <a:rPr lang="en-GB" sz="1600" i="1">
                <a:solidFill>
                  <a:srgbClr val="04070C"/>
                </a:solidFill>
                <a:latin typeface="Century Gothic" panose="020B0502020202020204" pitchFamily="34" charset="0"/>
              </a:rPr>
              <a:t>on the </a:t>
            </a:r>
            <a:r>
              <a:rPr lang="en-GB" sz="1600" i="1" smtClean="0">
                <a:solidFill>
                  <a:srgbClr val="04070C"/>
                </a:solidFill>
                <a:latin typeface="Century Gothic" panose="020B0502020202020204" pitchFamily="34" charset="0"/>
              </a:rPr>
              <a:t>floor.</a:t>
            </a:r>
            <a:endParaRPr lang="en-GB" sz="1600">
              <a:solidFill>
                <a:srgbClr val="04070C"/>
              </a:solidFill>
              <a:latin typeface="Century Gothic" panose="020B0502020202020204" pitchFamily="34" charset="0"/>
            </a:endParaRPr>
          </a:p>
        </p:txBody>
      </p:sp>
      <p:sp>
        <p:nvSpPr>
          <p:cNvPr id="46" name="TextBox 45">
            <a:extLst>
              <a:ext uri="{FF2B5EF4-FFF2-40B4-BE49-F238E27FC236}">
                <a16:creationId xmlns:a16="http://schemas.microsoft.com/office/drawing/2014/main" id="{C7554BBC-19EE-1846-B5D7-271FE7A5F859}"/>
              </a:ext>
            </a:extLst>
          </p:cNvPr>
          <p:cNvSpPr txBox="1"/>
          <p:nvPr/>
        </p:nvSpPr>
        <p:spPr>
          <a:xfrm>
            <a:off x="132922" y="1447249"/>
            <a:ext cx="5732350" cy="1200329"/>
          </a:xfrm>
          <a:prstGeom prst="rect">
            <a:avLst/>
          </a:prstGeom>
          <a:noFill/>
        </p:spPr>
        <p:txBody>
          <a:bodyPr wrap="square" rtlCol="0">
            <a:spAutoFit/>
          </a:bodyPr>
          <a:lstStyle/>
          <a:p>
            <a:pPr>
              <a:lnSpc>
                <a:spcPct val="150000"/>
              </a:lnSpc>
            </a:pPr>
            <a:r>
              <a:rPr lang="en-GB" sz="1600">
                <a:solidFill>
                  <a:srgbClr val="04070C"/>
                </a:solidFill>
                <a:latin typeface="Century Gothic" panose="020B0502020202020204" pitchFamily="34" charset="0"/>
              </a:rPr>
              <a:t>Soy </a:t>
            </a:r>
            <a:r>
              <a:rPr lang="en-GB" sz="1600" err="1">
                <a:solidFill>
                  <a:srgbClr val="04070C"/>
                </a:solidFill>
                <a:latin typeface="Century Gothic" panose="020B0502020202020204" pitchFamily="34" charset="0"/>
              </a:rPr>
              <a:t>tu</a:t>
            </a:r>
            <a:r>
              <a:rPr lang="en-GB" sz="1600">
                <a:solidFill>
                  <a:srgbClr val="04070C"/>
                </a:solidFill>
                <a:latin typeface="Century Gothic" panose="020B0502020202020204" pitchFamily="34" charset="0"/>
              </a:rPr>
              <a:t> </a:t>
            </a:r>
            <a:r>
              <a:rPr lang="en-GB" sz="1600" err="1">
                <a:solidFill>
                  <a:srgbClr val="04070C"/>
                </a:solidFill>
                <a:latin typeface="Century Gothic" panose="020B0502020202020204" pitchFamily="34" charset="0"/>
              </a:rPr>
              <a:t>madre</a:t>
            </a:r>
            <a:r>
              <a:rPr lang="en-GB" sz="1600">
                <a:solidFill>
                  <a:srgbClr val="04070C"/>
                </a:solidFill>
                <a:latin typeface="Century Gothic" panose="020B0502020202020204" pitchFamily="34" charset="0"/>
              </a:rPr>
              <a:t>.	</a:t>
            </a:r>
            <a:r>
              <a:rPr lang="en-GB" sz="1600" i="1">
                <a:solidFill>
                  <a:srgbClr val="04070C"/>
                </a:solidFill>
                <a:latin typeface="Century Gothic" panose="020B0502020202020204" pitchFamily="34" charset="0"/>
              </a:rPr>
              <a:t>I am your mother.	</a:t>
            </a:r>
            <a:r>
              <a:rPr lang="en-GB" sz="1600">
                <a:solidFill>
                  <a:srgbClr val="04070C"/>
                </a:solidFill>
                <a:latin typeface="Century Gothic" panose="020B0502020202020204" pitchFamily="34" charset="0"/>
              </a:rPr>
              <a:t>	</a:t>
            </a:r>
          </a:p>
          <a:p>
            <a:pPr>
              <a:lnSpc>
                <a:spcPct val="150000"/>
              </a:lnSpc>
            </a:pPr>
            <a:r>
              <a:rPr lang="en-GB" sz="1600">
                <a:solidFill>
                  <a:srgbClr val="04070C"/>
                </a:solidFill>
                <a:latin typeface="Century Gothic" panose="020B0502020202020204" pitchFamily="34" charset="0"/>
              </a:rPr>
              <a:t>Eres </a:t>
            </a:r>
            <a:r>
              <a:rPr lang="en-GB" sz="1600" err="1">
                <a:solidFill>
                  <a:srgbClr val="04070C"/>
                </a:solidFill>
                <a:latin typeface="Century Gothic" panose="020B0502020202020204" pitchFamily="34" charset="0"/>
              </a:rPr>
              <a:t>pequeño</a:t>
            </a:r>
            <a:r>
              <a:rPr lang="en-GB" sz="1600">
                <a:solidFill>
                  <a:srgbClr val="04070C"/>
                </a:solidFill>
                <a:latin typeface="Century Gothic" panose="020B0502020202020204" pitchFamily="34" charset="0"/>
              </a:rPr>
              <a:t>.	</a:t>
            </a:r>
            <a:r>
              <a:rPr lang="en-GB" sz="1600" i="1">
                <a:solidFill>
                  <a:srgbClr val="04070C"/>
                </a:solidFill>
                <a:latin typeface="Century Gothic" panose="020B0502020202020204" pitchFamily="34" charset="0"/>
              </a:rPr>
              <a:t>You are small.</a:t>
            </a:r>
          </a:p>
          <a:p>
            <a:pPr>
              <a:lnSpc>
                <a:spcPct val="150000"/>
              </a:lnSpc>
            </a:pPr>
            <a:r>
              <a:rPr lang="en-GB" sz="1600">
                <a:solidFill>
                  <a:srgbClr val="04070C"/>
                </a:solidFill>
                <a:latin typeface="Century Gothic" panose="020B0502020202020204" pitchFamily="34" charset="0"/>
              </a:rPr>
              <a:t>Es </a:t>
            </a:r>
            <a:r>
              <a:rPr lang="en-GB" sz="1600" err="1">
                <a:solidFill>
                  <a:srgbClr val="04070C"/>
                </a:solidFill>
                <a:latin typeface="Century Gothic" panose="020B0502020202020204" pitchFamily="34" charset="0"/>
              </a:rPr>
              <a:t>extraña</a:t>
            </a:r>
            <a:r>
              <a:rPr lang="en-GB" sz="1600">
                <a:solidFill>
                  <a:srgbClr val="04070C"/>
                </a:solidFill>
                <a:latin typeface="Century Gothic" panose="020B0502020202020204" pitchFamily="34" charset="0"/>
              </a:rPr>
              <a:t>.	</a:t>
            </a:r>
            <a:r>
              <a:rPr lang="en-GB" sz="1600" i="1">
                <a:solidFill>
                  <a:srgbClr val="04070C"/>
                </a:solidFill>
                <a:latin typeface="Century Gothic" panose="020B0502020202020204" pitchFamily="34" charset="0"/>
              </a:rPr>
              <a:t>She is strange.</a:t>
            </a:r>
          </a:p>
        </p:txBody>
      </p:sp>
      <p:pic>
        <p:nvPicPr>
          <p:cNvPr id="47" name="Picture 2" descr="brown wooden house on body of water during daytime">
            <a:extLst>
              <a:ext uri="{FF2B5EF4-FFF2-40B4-BE49-F238E27FC236}">
                <a16:creationId xmlns:a16="http://schemas.microsoft.com/office/drawing/2014/main" id="{F2764734-7D21-0C47-B02A-0DC04EF590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8053" y="4493651"/>
            <a:ext cx="1747686" cy="1567085"/>
          </a:xfrm>
          <a:prstGeom prst="rect">
            <a:avLst/>
          </a:prstGeom>
          <a:noFill/>
          <a:extLst>
            <a:ext uri="{909E8E84-426E-40DD-AFC4-6F175D3DCCD1}">
              <a14:hiddenFill xmlns:a14="http://schemas.microsoft.com/office/drawing/2010/main">
                <a:solidFill>
                  <a:srgbClr val="FFFFFF"/>
                </a:solidFill>
              </a14:hiddenFill>
            </a:ext>
          </a:extLst>
        </p:spPr>
      </p:pic>
      <p:sp>
        <p:nvSpPr>
          <p:cNvPr id="49" name="CuadroTexto 7">
            <a:extLst>
              <a:ext uri="{FF2B5EF4-FFF2-40B4-BE49-F238E27FC236}">
                <a16:creationId xmlns:a16="http://schemas.microsoft.com/office/drawing/2014/main" id="{179CED75-589E-394F-A4D6-9994302B771F}"/>
              </a:ext>
            </a:extLst>
          </p:cNvPr>
          <p:cNvSpPr txBox="1"/>
          <p:nvPr/>
        </p:nvSpPr>
        <p:spPr>
          <a:xfrm>
            <a:off x="4808347" y="6090859"/>
            <a:ext cx="1375698" cy="338554"/>
          </a:xfrm>
          <a:prstGeom prst="rect">
            <a:avLst/>
          </a:prstGeom>
          <a:noFill/>
        </p:spPr>
        <p:txBody>
          <a:bodyPr wrap="none" rtlCol="0">
            <a:spAutoFit/>
          </a:bodyPr>
          <a:lstStyle/>
          <a:p>
            <a:pPr algn="l"/>
            <a:r>
              <a:rPr lang="es-GB" sz="1600">
                <a:latin typeface="Century Gothic" panose="020B0502020202020204" pitchFamily="34" charset="0"/>
              </a:rPr>
              <a:t>Iquitos</a:t>
            </a:r>
            <a:r>
              <a:rPr lang="en-GB" sz="1600">
                <a:latin typeface="Century Gothic" panose="020B0502020202020204" pitchFamily="34" charset="0"/>
              </a:rPr>
              <a:t>, </a:t>
            </a:r>
            <a:r>
              <a:rPr lang="en-GB" sz="1600" err="1">
                <a:latin typeface="Century Gothic" panose="020B0502020202020204" pitchFamily="34" charset="0"/>
              </a:rPr>
              <a:t>Perú</a:t>
            </a:r>
            <a:endParaRPr lang="es-GB" sz="1600">
              <a:latin typeface="Century Gothic" panose="020B0502020202020204" pitchFamily="34" charset="0"/>
            </a:endParaRPr>
          </a:p>
        </p:txBody>
      </p:sp>
      <p:pic>
        <p:nvPicPr>
          <p:cNvPr id="51" name="Picture 4" descr="purple orchid flowers">
            <a:extLst>
              <a:ext uri="{FF2B5EF4-FFF2-40B4-BE49-F238E27FC236}">
                <a16:creationId xmlns:a16="http://schemas.microsoft.com/office/drawing/2014/main" id="{7835BD34-F103-904D-BE5B-9BD264B4F4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6350" y="7035698"/>
            <a:ext cx="1742204" cy="1270171"/>
          </a:xfrm>
          <a:prstGeom prst="rect">
            <a:avLst/>
          </a:prstGeom>
          <a:noFill/>
          <a:extLst>
            <a:ext uri="{909E8E84-426E-40DD-AFC4-6F175D3DCCD1}">
              <a14:hiddenFill xmlns:a14="http://schemas.microsoft.com/office/drawing/2010/main">
                <a:solidFill>
                  <a:srgbClr val="FFFFFF"/>
                </a:solidFill>
              </a14:hiddenFill>
            </a:ext>
          </a:extLst>
        </p:spPr>
      </p:pic>
      <p:sp>
        <p:nvSpPr>
          <p:cNvPr id="52" name="CuadroTexto 7">
            <a:extLst>
              <a:ext uri="{FF2B5EF4-FFF2-40B4-BE49-F238E27FC236}">
                <a16:creationId xmlns:a16="http://schemas.microsoft.com/office/drawing/2014/main" id="{1C3C7E1E-A5A9-5F4F-91B6-FE0D1D7606B5}"/>
              </a:ext>
            </a:extLst>
          </p:cNvPr>
          <p:cNvSpPr txBox="1"/>
          <p:nvPr/>
        </p:nvSpPr>
        <p:spPr>
          <a:xfrm>
            <a:off x="4808347" y="8396907"/>
            <a:ext cx="1556836" cy="338554"/>
          </a:xfrm>
          <a:prstGeom prst="rect">
            <a:avLst/>
          </a:prstGeom>
          <a:noFill/>
        </p:spPr>
        <p:txBody>
          <a:bodyPr wrap="none" rtlCol="0">
            <a:spAutoFit/>
          </a:bodyPr>
          <a:lstStyle/>
          <a:p>
            <a:pPr algn="l"/>
            <a:r>
              <a:rPr lang="en-GB" sz="1600">
                <a:latin typeface="Century Gothic" panose="020B0502020202020204" pitchFamily="34" charset="0"/>
              </a:rPr>
              <a:t>Una o</a:t>
            </a:r>
            <a:r>
              <a:rPr lang="es-GB" sz="1600">
                <a:latin typeface="Century Gothic" panose="020B0502020202020204" pitchFamily="34" charset="0"/>
              </a:rPr>
              <a:t>rquídea</a:t>
            </a:r>
          </a:p>
        </p:txBody>
      </p:sp>
      <p:pic>
        <p:nvPicPr>
          <p:cNvPr id="9" name="Picture 8">
            <a:extLst>
              <a:ext uri="{FF2B5EF4-FFF2-40B4-BE49-F238E27FC236}">
                <a16:creationId xmlns:a16="http://schemas.microsoft.com/office/drawing/2014/main" id="{1E4AB1EE-6602-9C44-A40B-269667A16E29}"/>
              </a:ext>
            </a:extLst>
          </p:cNvPr>
          <p:cNvPicPr>
            <a:picLocks noChangeAspect="1"/>
          </p:cNvPicPr>
          <p:nvPr/>
        </p:nvPicPr>
        <p:blipFill>
          <a:blip r:embed="rId5"/>
          <a:stretch>
            <a:fillRect/>
          </a:stretch>
        </p:blipFill>
        <p:spPr>
          <a:xfrm>
            <a:off x="5069752" y="1069509"/>
            <a:ext cx="1648721" cy="2858470"/>
          </a:xfrm>
          <a:prstGeom prst="rect">
            <a:avLst/>
          </a:prstGeom>
        </p:spPr>
      </p:pic>
      <p:sp>
        <p:nvSpPr>
          <p:cNvPr id="53" name="CuadroTexto 19">
            <a:extLst>
              <a:ext uri="{FF2B5EF4-FFF2-40B4-BE49-F238E27FC236}">
                <a16:creationId xmlns:a16="http://schemas.microsoft.com/office/drawing/2014/main" id="{E3134C39-FF9E-4D4F-96BF-7C960C8641AA}"/>
              </a:ext>
            </a:extLst>
          </p:cNvPr>
          <p:cNvSpPr txBox="1"/>
          <p:nvPr/>
        </p:nvSpPr>
        <p:spPr>
          <a:xfrm>
            <a:off x="4276255" y="2089378"/>
            <a:ext cx="7360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rPr>
              <a:t>Perú</a:t>
            </a:r>
            <a:endParaRPr kumimoji="0" lang="es-GB" sz="20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ea typeface="+mn-ea"/>
              <a:cs typeface="+mn-cs"/>
            </a:endParaRPr>
          </a:p>
        </p:txBody>
      </p:sp>
      <p:cxnSp>
        <p:nvCxnSpPr>
          <p:cNvPr id="13" name="Straight Arrow Connector 12">
            <a:extLst>
              <a:ext uri="{FF2B5EF4-FFF2-40B4-BE49-F238E27FC236}">
                <a16:creationId xmlns:a16="http://schemas.microsoft.com/office/drawing/2014/main" id="{F825EA8C-26A1-A842-A283-F5F39A5CA596}"/>
              </a:ext>
            </a:extLst>
          </p:cNvPr>
          <p:cNvCxnSpPr/>
          <p:nvPr/>
        </p:nvCxnSpPr>
        <p:spPr>
          <a:xfrm flipV="1">
            <a:off x="4797152" y="1923563"/>
            <a:ext cx="215202" cy="203294"/>
          </a:xfrm>
          <a:prstGeom prst="straightConnector1">
            <a:avLst/>
          </a:prstGeom>
          <a:ln w="38100">
            <a:solidFill>
              <a:srgbClr val="FF612F"/>
            </a:solidFill>
            <a:tailEnd type="triangle"/>
          </a:ln>
        </p:spPr>
        <p:style>
          <a:lnRef idx="1">
            <a:schemeClr val="accent1"/>
          </a:lnRef>
          <a:fillRef idx="0">
            <a:schemeClr val="accent1"/>
          </a:fillRef>
          <a:effectRef idx="0">
            <a:schemeClr val="accent1"/>
          </a:effectRef>
          <a:fontRef idx="minor">
            <a:schemeClr val="tx1"/>
          </a:fontRef>
        </p:style>
      </p:cxnSp>
      <p:sp>
        <p:nvSpPr>
          <p:cNvPr id="67" name="Rounded Rectangular Callout 66">
            <a:extLst>
              <a:ext uri="{FF2B5EF4-FFF2-40B4-BE49-F238E27FC236}">
                <a16:creationId xmlns:a16="http://schemas.microsoft.com/office/drawing/2014/main" id="{F302FD98-5A24-6F43-9175-87AB53846667}"/>
              </a:ext>
            </a:extLst>
          </p:cNvPr>
          <p:cNvSpPr/>
          <p:nvPr/>
        </p:nvSpPr>
        <p:spPr>
          <a:xfrm>
            <a:off x="515892" y="4559657"/>
            <a:ext cx="3960440" cy="2244592"/>
          </a:xfrm>
          <a:prstGeom prst="wedgeRoundRectCallout">
            <a:avLst>
              <a:gd name="adj1" fmla="val 56235"/>
              <a:gd name="adj2" fmla="val -21309"/>
              <a:gd name="adj3" fmla="val 16667"/>
            </a:avLst>
          </a:prstGeom>
          <a:solidFill>
            <a:srgbClr val="FFFEC6"/>
          </a:solid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auto">
              <a:spcBef>
                <a:spcPts val="0"/>
              </a:spcBef>
              <a:spcAft>
                <a:spcPts val="0"/>
              </a:spcAft>
              <a:defRPr/>
            </a:pPr>
            <a:r>
              <a:rPr lang="en-GB" sz="1600">
                <a:solidFill>
                  <a:schemeClr val="tx1"/>
                </a:solidFill>
                <a:latin typeface="Century Gothic" panose="020B0502020202020204" pitchFamily="34" charset="0"/>
              </a:rPr>
              <a:t>Iquitos es una ciudad </a:t>
            </a:r>
            <a:r>
              <a:rPr lang="en-GB" sz="1600" err="1">
                <a:solidFill>
                  <a:schemeClr val="tx1"/>
                </a:solidFill>
                <a:latin typeface="Century Gothic" panose="020B0502020202020204" pitchFamily="34" charset="0"/>
              </a:rPr>
              <a:t>en</a:t>
            </a:r>
            <a:r>
              <a:rPr lang="en-GB" sz="1600">
                <a:solidFill>
                  <a:schemeClr val="tx1"/>
                </a:solidFill>
                <a:latin typeface="Century Gothic" panose="020B0502020202020204" pitchFamily="34" charset="0"/>
              </a:rPr>
              <a:t> </a:t>
            </a:r>
            <a:r>
              <a:rPr lang="en-GB" sz="1600" err="1">
                <a:solidFill>
                  <a:schemeClr val="tx1"/>
                </a:solidFill>
                <a:latin typeface="Century Gothic" panose="020B0502020202020204" pitchFamily="34" charset="0"/>
              </a:rPr>
              <a:t>Perú</a:t>
            </a:r>
            <a:r>
              <a:rPr lang="en-GB" sz="1600">
                <a:solidFill>
                  <a:schemeClr val="tx1"/>
                </a:solidFill>
                <a:latin typeface="Century Gothic" panose="020B0502020202020204" pitchFamily="34" charset="0"/>
              </a:rPr>
              <a:t>. </a:t>
            </a:r>
            <a:r>
              <a:rPr lang="en-GB" sz="1600" err="1">
                <a:solidFill>
                  <a:schemeClr val="tx1"/>
                </a:solidFill>
                <a:latin typeface="Century Gothic" panose="020B0502020202020204" pitchFamily="34" charset="0"/>
              </a:rPr>
              <a:t>Está</a:t>
            </a:r>
            <a:r>
              <a:rPr lang="en-GB" sz="1600">
                <a:solidFill>
                  <a:schemeClr val="tx1"/>
                </a:solidFill>
                <a:latin typeface="Century Gothic" panose="020B0502020202020204" pitchFamily="34" charset="0"/>
              </a:rPr>
              <a:t> </a:t>
            </a:r>
            <a:r>
              <a:rPr lang="en-GB" sz="1600" err="1">
                <a:solidFill>
                  <a:schemeClr val="tx1"/>
                </a:solidFill>
                <a:latin typeface="Century Gothic" panose="020B0502020202020204" pitchFamily="34" charset="0"/>
              </a:rPr>
              <a:t>en</a:t>
            </a:r>
            <a:r>
              <a:rPr lang="en-GB" sz="1600">
                <a:solidFill>
                  <a:schemeClr val="tx1"/>
                </a:solidFill>
                <a:latin typeface="Century Gothic" panose="020B0502020202020204" pitchFamily="34" charset="0"/>
              </a:rPr>
              <a:t> el </a:t>
            </a:r>
            <a:r>
              <a:rPr lang="en-GB" sz="1600" err="1">
                <a:solidFill>
                  <a:schemeClr val="tx1"/>
                </a:solidFill>
                <a:latin typeface="Century Gothic" panose="020B0502020202020204" pitchFamily="34" charset="0"/>
              </a:rPr>
              <a:t>río</a:t>
            </a:r>
            <a:r>
              <a:rPr lang="en-GB" sz="1600">
                <a:solidFill>
                  <a:schemeClr val="tx1"/>
                </a:solidFill>
                <a:latin typeface="Century Gothic" panose="020B0502020202020204" pitchFamily="34" charset="0"/>
              </a:rPr>
              <a:t> Amazonas y no puedes </a:t>
            </a:r>
            <a:r>
              <a:rPr lang="en-GB" sz="1600" err="1">
                <a:solidFill>
                  <a:schemeClr val="tx1"/>
                </a:solidFill>
                <a:latin typeface="Century Gothic" panose="020B0502020202020204" pitchFamily="34" charset="0"/>
              </a:rPr>
              <a:t>ir</a:t>
            </a:r>
            <a:r>
              <a:rPr lang="en-GB" sz="1600">
                <a:solidFill>
                  <a:schemeClr val="tx1"/>
                </a:solidFill>
                <a:latin typeface="Century Gothic" panose="020B0502020202020204" pitchFamily="34" charset="0"/>
              </a:rPr>
              <a:t> </a:t>
            </a:r>
            <a:r>
              <a:rPr lang="en-GB" sz="1600" err="1">
                <a:solidFill>
                  <a:schemeClr val="tx1"/>
                </a:solidFill>
                <a:latin typeface="Century Gothic" panose="020B0502020202020204" pitchFamily="34" charset="0"/>
              </a:rPr>
              <a:t>en</a:t>
            </a:r>
            <a:r>
              <a:rPr lang="en-GB" sz="1600">
                <a:solidFill>
                  <a:schemeClr val="tx1"/>
                </a:solidFill>
                <a:latin typeface="Century Gothic" panose="020B0502020202020204" pitchFamily="34" charset="0"/>
              </a:rPr>
              <a:t> </a:t>
            </a:r>
            <a:r>
              <a:rPr lang="en-GB" sz="1600" err="1">
                <a:solidFill>
                  <a:schemeClr val="tx1"/>
                </a:solidFill>
                <a:latin typeface="Century Gothic" panose="020B0502020202020204" pitchFamily="34" charset="0"/>
              </a:rPr>
              <a:t>coche</a:t>
            </a:r>
            <a:r>
              <a:rPr lang="en-GB" sz="1600">
                <a:solidFill>
                  <a:schemeClr val="tx1"/>
                </a:solidFill>
                <a:latin typeface="Century Gothic" panose="020B0502020202020204" pitchFamily="34" charset="0"/>
              </a:rPr>
              <a:t>, </a:t>
            </a:r>
            <a:r>
              <a:rPr lang="en-GB" sz="1600" err="1">
                <a:solidFill>
                  <a:schemeClr val="tx1"/>
                </a:solidFill>
                <a:latin typeface="Century Gothic" panose="020B0502020202020204" pitchFamily="34" charset="0"/>
              </a:rPr>
              <a:t>en</a:t>
            </a:r>
            <a:r>
              <a:rPr lang="en-GB" sz="1600">
                <a:solidFill>
                  <a:schemeClr val="tx1"/>
                </a:solidFill>
                <a:latin typeface="Century Gothic" panose="020B0502020202020204" pitchFamily="34" charset="0"/>
              </a:rPr>
              <a:t> </a:t>
            </a:r>
            <a:r>
              <a:rPr lang="en-GB" sz="1600" err="1">
                <a:solidFill>
                  <a:schemeClr val="tx1"/>
                </a:solidFill>
                <a:latin typeface="Century Gothic" panose="020B0502020202020204" pitchFamily="34" charset="0"/>
              </a:rPr>
              <a:t>autobús</a:t>
            </a:r>
            <a:r>
              <a:rPr lang="en-GB" sz="1600">
                <a:solidFill>
                  <a:schemeClr val="tx1"/>
                </a:solidFill>
                <a:latin typeface="Century Gothic" panose="020B0502020202020204" pitchFamily="34" charset="0"/>
              </a:rPr>
              <a:t> o </a:t>
            </a:r>
            <a:r>
              <a:rPr lang="en-GB" sz="1600" err="1">
                <a:solidFill>
                  <a:schemeClr val="tx1"/>
                </a:solidFill>
                <a:latin typeface="Century Gothic" panose="020B0502020202020204" pitchFamily="34" charset="0"/>
              </a:rPr>
              <a:t>en</a:t>
            </a:r>
            <a:r>
              <a:rPr lang="en-GB" sz="1600">
                <a:solidFill>
                  <a:schemeClr val="tx1"/>
                </a:solidFill>
                <a:latin typeface="Century Gothic" panose="020B0502020202020204" pitchFamily="34" charset="0"/>
              </a:rPr>
              <a:t> </a:t>
            </a:r>
            <a:r>
              <a:rPr lang="en-GB" sz="1600" err="1">
                <a:solidFill>
                  <a:schemeClr val="tx1"/>
                </a:solidFill>
                <a:latin typeface="Century Gothic" panose="020B0502020202020204" pitchFamily="34" charset="0"/>
              </a:rPr>
              <a:t>tren</a:t>
            </a:r>
            <a:r>
              <a:rPr lang="en-GB" sz="1600">
                <a:solidFill>
                  <a:schemeClr val="tx1"/>
                </a:solidFill>
                <a:latin typeface="Century Gothic" panose="020B0502020202020204" pitchFamily="34" charset="0"/>
              </a:rPr>
              <a:t> </a:t>
            </a:r>
            <a:r>
              <a:rPr lang="en-GB" sz="1600" err="1">
                <a:solidFill>
                  <a:schemeClr val="tx1"/>
                </a:solidFill>
                <a:latin typeface="Century Gothic" panose="020B0502020202020204" pitchFamily="34" charset="0"/>
              </a:rPr>
              <a:t>porque</a:t>
            </a:r>
            <a:r>
              <a:rPr lang="en-GB" sz="1600">
                <a:solidFill>
                  <a:schemeClr val="tx1"/>
                </a:solidFill>
                <a:latin typeface="Century Gothic" panose="020B0502020202020204" pitchFamily="34" charset="0"/>
              </a:rPr>
              <a:t> no hay una *carretera, </a:t>
            </a:r>
            <a:r>
              <a:rPr lang="en-GB" sz="1600" err="1">
                <a:solidFill>
                  <a:schemeClr val="tx1"/>
                </a:solidFill>
                <a:latin typeface="Century Gothic" panose="020B0502020202020204" pitchFamily="34" charset="0"/>
              </a:rPr>
              <a:t>así</a:t>
            </a:r>
            <a:r>
              <a:rPr lang="en-GB" sz="1600">
                <a:solidFill>
                  <a:schemeClr val="tx1"/>
                </a:solidFill>
                <a:latin typeface="Century Gothic" panose="020B0502020202020204" pitchFamily="34" charset="0"/>
              </a:rPr>
              <a:t> que ¡solo puedes </a:t>
            </a:r>
            <a:r>
              <a:rPr lang="en-GB" sz="1600" err="1">
                <a:solidFill>
                  <a:schemeClr val="tx1"/>
                </a:solidFill>
                <a:latin typeface="Century Gothic" panose="020B0502020202020204" pitchFamily="34" charset="0"/>
              </a:rPr>
              <a:t>llegar</a:t>
            </a:r>
            <a:r>
              <a:rPr lang="en-GB" sz="1600">
                <a:solidFill>
                  <a:schemeClr val="tx1"/>
                </a:solidFill>
                <a:latin typeface="Century Gothic" panose="020B0502020202020204" pitchFamily="34" charset="0"/>
              </a:rPr>
              <a:t> </a:t>
            </a:r>
            <a:r>
              <a:rPr lang="en-GB" sz="1600" err="1">
                <a:solidFill>
                  <a:schemeClr val="tx1"/>
                </a:solidFill>
                <a:latin typeface="Century Gothic" panose="020B0502020202020204" pitchFamily="34" charset="0"/>
              </a:rPr>
              <a:t>en</a:t>
            </a:r>
            <a:r>
              <a:rPr lang="en-GB" sz="1600">
                <a:solidFill>
                  <a:schemeClr val="tx1"/>
                </a:solidFill>
                <a:latin typeface="Century Gothic" panose="020B0502020202020204" pitchFamily="34" charset="0"/>
              </a:rPr>
              <a:t> </a:t>
            </a:r>
            <a:r>
              <a:rPr lang="en-GB" sz="1600" err="1">
                <a:solidFill>
                  <a:schemeClr val="tx1"/>
                </a:solidFill>
                <a:latin typeface="Century Gothic" panose="020B0502020202020204" pitchFamily="34" charset="0"/>
              </a:rPr>
              <a:t>barco</a:t>
            </a:r>
            <a:r>
              <a:rPr lang="en-GB" sz="1600">
                <a:solidFill>
                  <a:schemeClr val="tx1"/>
                </a:solidFill>
                <a:latin typeface="Century Gothic" panose="020B0502020202020204" pitchFamily="34" charset="0"/>
              </a:rPr>
              <a:t> o </a:t>
            </a:r>
            <a:r>
              <a:rPr lang="en-GB" sz="1600" err="1">
                <a:solidFill>
                  <a:schemeClr val="tx1"/>
                </a:solidFill>
                <a:latin typeface="Century Gothic" panose="020B0502020202020204" pitchFamily="34" charset="0"/>
              </a:rPr>
              <a:t>en</a:t>
            </a:r>
            <a:r>
              <a:rPr lang="en-GB" sz="1600">
                <a:solidFill>
                  <a:schemeClr val="tx1"/>
                </a:solidFill>
                <a:latin typeface="Century Gothic" panose="020B0502020202020204" pitchFamily="34" charset="0"/>
              </a:rPr>
              <a:t> *avión! </a:t>
            </a:r>
          </a:p>
          <a:p>
            <a:pPr lvl="0" fontAlgn="auto">
              <a:spcBef>
                <a:spcPts val="0"/>
              </a:spcBef>
              <a:spcAft>
                <a:spcPts val="0"/>
              </a:spcAft>
              <a:defRPr/>
            </a:pPr>
            <a:endParaRPr lang="en-GB" sz="1600">
              <a:solidFill>
                <a:schemeClr val="tx1"/>
              </a:solidFill>
              <a:latin typeface="Century Gothic" panose="020B0502020202020204" pitchFamily="34" charset="0"/>
            </a:endParaRPr>
          </a:p>
          <a:p>
            <a:pPr lvl="0" fontAlgn="auto">
              <a:spcBef>
                <a:spcPts val="0"/>
              </a:spcBef>
              <a:spcAft>
                <a:spcPts val="0"/>
              </a:spcAft>
              <a:defRPr/>
            </a:pPr>
            <a:r>
              <a:rPr lang="en-GB" sz="1600">
                <a:solidFill>
                  <a:schemeClr val="tx1"/>
                </a:solidFill>
                <a:latin typeface="Century Gothic" panose="020B0502020202020204" pitchFamily="34" charset="0"/>
              </a:rPr>
              <a:t>*</a:t>
            </a:r>
            <a:r>
              <a:rPr lang="en-GB" sz="1600" i="1">
                <a:solidFill>
                  <a:schemeClr val="tx1"/>
                </a:solidFill>
                <a:latin typeface="Century Gothic" panose="020B0502020202020204" pitchFamily="34" charset="0"/>
              </a:rPr>
              <a:t>carretera = road; avión = plane</a:t>
            </a:r>
          </a:p>
        </p:txBody>
      </p:sp>
      <p:sp>
        <p:nvSpPr>
          <p:cNvPr id="68" name="Rounded Rectangular Callout 67">
            <a:extLst>
              <a:ext uri="{FF2B5EF4-FFF2-40B4-BE49-F238E27FC236}">
                <a16:creationId xmlns:a16="http://schemas.microsoft.com/office/drawing/2014/main" id="{5D1387D5-4A27-5548-BACE-789B28849226}"/>
              </a:ext>
            </a:extLst>
          </p:cNvPr>
          <p:cNvSpPr/>
          <p:nvPr/>
        </p:nvSpPr>
        <p:spPr>
          <a:xfrm>
            <a:off x="546559" y="7236296"/>
            <a:ext cx="3938576" cy="1047899"/>
          </a:xfrm>
          <a:prstGeom prst="wedgeRoundRectCallout">
            <a:avLst>
              <a:gd name="adj1" fmla="val 57681"/>
              <a:gd name="adj2" fmla="val -19180"/>
              <a:gd name="adj3" fmla="val 16667"/>
            </a:avLst>
          </a:prstGeom>
          <a:solidFill>
            <a:srgbClr val="FFFEC6"/>
          </a:solid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auto">
              <a:spcBef>
                <a:spcPts val="0"/>
              </a:spcBef>
              <a:spcAft>
                <a:spcPts val="0"/>
              </a:spcAft>
              <a:defRPr/>
            </a:pPr>
            <a:r>
              <a:rPr lang="en-GB" sz="1600">
                <a:solidFill>
                  <a:schemeClr val="tx1"/>
                </a:solidFill>
                <a:latin typeface="Century Gothic" panose="020B0502020202020204" pitchFamily="34" charset="0"/>
              </a:rPr>
              <a:t>El Amazonas es un </a:t>
            </a:r>
            <a:r>
              <a:rPr lang="en-GB" sz="1600" err="1">
                <a:solidFill>
                  <a:schemeClr val="tx1"/>
                </a:solidFill>
                <a:latin typeface="Century Gothic" panose="020B0502020202020204" pitchFamily="34" charset="0"/>
              </a:rPr>
              <a:t>lugar</a:t>
            </a:r>
            <a:r>
              <a:rPr lang="en-GB" sz="1600">
                <a:solidFill>
                  <a:schemeClr val="tx1"/>
                </a:solidFill>
                <a:latin typeface="Century Gothic" panose="020B0502020202020204" pitchFamily="34" charset="0"/>
              </a:rPr>
              <a:t> con </a:t>
            </a:r>
            <a:r>
              <a:rPr lang="en-GB" sz="1600" err="1">
                <a:solidFill>
                  <a:schemeClr val="tx1"/>
                </a:solidFill>
                <a:latin typeface="Century Gothic" panose="020B0502020202020204" pitchFamily="34" charset="0"/>
              </a:rPr>
              <a:t>mucha</a:t>
            </a:r>
            <a:r>
              <a:rPr lang="en-GB" sz="1600">
                <a:solidFill>
                  <a:schemeClr val="tx1"/>
                </a:solidFill>
                <a:latin typeface="Century Gothic" panose="020B0502020202020204" pitchFamily="34" charset="0"/>
              </a:rPr>
              <a:t> </a:t>
            </a:r>
            <a:r>
              <a:rPr lang="en-GB" sz="1600" err="1">
                <a:solidFill>
                  <a:schemeClr val="tx1"/>
                </a:solidFill>
                <a:latin typeface="Century Gothic" panose="020B0502020202020204" pitchFamily="34" charset="0"/>
              </a:rPr>
              <a:t>vida</a:t>
            </a:r>
            <a:r>
              <a:rPr lang="en-GB" sz="1600">
                <a:solidFill>
                  <a:schemeClr val="tx1"/>
                </a:solidFill>
                <a:latin typeface="Century Gothic" panose="020B0502020202020204" pitchFamily="34" charset="0"/>
              </a:rPr>
              <a:t> </a:t>
            </a:r>
            <a:r>
              <a:rPr lang="en-GB" sz="1600" err="1">
                <a:solidFill>
                  <a:schemeClr val="tx1"/>
                </a:solidFill>
                <a:latin typeface="Century Gothic" panose="020B0502020202020204" pitchFamily="34" charset="0"/>
              </a:rPr>
              <a:t>donde</a:t>
            </a:r>
            <a:r>
              <a:rPr lang="en-GB" sz="1600">
                <a:solidFill>
                  <a:schemeClr val="tx1"/>
                </a:solidFill>
                <a:latin typeface="Century Gothic" panose="020B0502020202020204" pitchFamily="34" charset="0"/>
              </a:rPr>
              <a:t> hay </a:t>
            </a:r>
            <a:r>
              <a:rPr lang="en-GB" sz="1600" err="1">
                <a:solidFill>
                  <a:schemeClr val="tx1"/>
                </a:solidFill>
                <a:latin typeface="Century Gothic" panose="020B0502020202020204" pitchFamily="34" charset="0"/>
              </a:rPr>
              <a:t>animales</a:t>
            </a:r>
            <a:r>
              <a:rPr lang="en-GB" sz="1600">
                <a:solidFill>
                  <a:schemeClr val="tx1"/>
                </a:solidFill>
                <a:latin typeface="Century Gothic" panose="020B0502020202020204" pitchFamily="34" charset="0"/>
              </a:rPr>
              <a:t>, </a:t>
            </a:r>
            <a:r>
              <a:rPr lang="en-GB" sz="1600" err="1">
                <a:solidFill>
                  <a:schemeClr val="tx1"/>
                </a:solidFill>
                <a:latin typeface="Century Gothic" panose="020B0502020202020204" pitchFamily="34" charset="0"/>
              </a:rPr>
              <a:t>árboles</a:t>
            </a:r>
            <a:r>
              <a:rPr lang="en-GB" sz="1600">
                <a:solidFill>
                  <a:schemeClr val="tx1"/>
                </a:solidFill>
                <a:latin typeface="Century Gothic" panose="020B0502020202020204" pitchFamily="34" charset="0"/>
              </a:rPr>
              <a:t> y </a:t>
            </a:r>
            <a:r>
              <a:rPr lang="en-GB" sz="1600" err="1">
                <a:solidFill>
                  <a:schemeClr val="tx1"/>
                </a:solidFill>
                <a:latin typeface="Century Gothic" panose="020B0502020202020204" pitchFamily="34" charset="0"/>
              </a:rPr>
              <a:t>flores</a:t>
            </a:r>
            <a:r>
              <a:rPr lang="en-GB" sz="1600">
                <a:solidFill>
                  <a:schemeClr val="tx1"/>
                </a:solidFill>
                <a:latin typeface="Century Gothic" panose="020B0502020202020204" pitchFamily="34" charset="0"/>
              </a:rPr>
              <a:t> </a:t>
            </a:r>
            <a:r>
              <a:rPr lang="en-GB" sz="1600" err="1">
                <a:solidFill>
                  <a:schemeClr val="tx1"/>
                </a:solidFill>
                <a:latin typeface="Century Gothic" panose="020B0502020202020204" pitchFamily="34" charset="0"/>
              </a:rPr>
              <a:t>diferentes</a:t>
            </a:r>
            <a:r>
              <a:rPr lang="en-GB" sz="1600">
                <a:solidFill>
                  <a:schemeClr val="tx1"/>
                </a:solidFill>
                <a:latin typeface="Century Gothic" panose="020B0502020202020204" pitchFamily="34" charset="0"/>
              </a:rPr>
              <a:t>.</a:t>
            </a:r>
          </a:p>
        </p:txBody>
      </p:sp>
    </p:spTree>
    <p:extLst>
      <p:ext uri="{BB962C8B-B14F-4D97-AF65-F5344CB8AC3E}">
        <p14:creationId xmlns:p14="http://schemas.microsoft.com/office/powerpoint/2010/main" val="1941438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Qr code&#10;&#10;Description automatically generated">
            <a:extLst>
              <a:ext uri="{FF2B5EF4-FFF2-40B4-BE49-F238E27FC236}">
                <a16:creationId xmlns:a16="http://schemas.microsoft.com/office/drawing/2014/main" id="{264B637D-7756-6C4B-82AC-1B43FF66D1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164" y="5422108"/>
            <a:ext cx="1256928" cy="1256928"/>
          </a:xfrm>
          <a:prstGeom prst="rect">
            <a:avLst/>
          </a:prstGeom>
        </p:spPr>
      </p:pic>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3727" y="8826500"/>
            <a:ext cx="1600200" cy="635000"/>
          </a:xfrm>
        </p:spPr>
        <p:txBody>
          <a:bodyPr/>
          <a:lstStyle/>
          <a:p>
            <a:r>
              <a:rPr lang="en-GB" altLang="en-US" b="1">
                <a:latin typeface="Century Gothic" panose="020B0502020202020204" pitchFamily="34" charset="0"/>
              </a:rPr>
              <a:t>41</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2471200"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12" name="Title 11"/>
          <p:cNvSpPr>
            <a:spLocks noGrp="1"/>
          </p:cNvSpPr>
          <p:nvPr>
            <p:ph type="title"/>
          </p:nvPr>
        </p:nvSpPr>
        <p:spPr>
          <a:xfrm>
            <a:off x="-752591" y="-11243"/>
            <a:ext cx="4046263" cy="736826"/>
          </a:xfrm>
        </p:spPr>
        <p:txBody>
          <a:bodyPr/>
          <a:lstStyle/>
          <a:p>
            <a:r>
              <a:rPr lang="en-GB" sz="2000" b="1">
                <a:solidFill>
                  <a:schemeClr val="bg1"/>
                </a:solidFill>
                <a:latin typeface="Century Gothic" panose="020B0502020202020204" pitchFamily="34" charset="0"/>
              </a:rPr>
              <a:t>Telling</a:t>
            </a:r>
            <a:r>
              <a:rPr lang="en-GB" sz="2000" b="1" baseline="0">
                <a:solidFill>
                  <a:schemeClr val="bg1"/>
                </a:solidFill>
                <a:latin typeface="Century Gothic" panose="020B0502020202020204" pitchFamily="34" charset="0"/>
              </a:rPr>
              <a:t> the time</a:t>
            </a:r>
            <a:endParaRPr lang="en-GB" sz="2000" b="1">
              <a:solidFill>
                <a:schemeClr val="bg1"/>
              </a:solidFill>
              <a:latin typeface="Century Gothic" panose="020B0502020202020204" pitchFamily="34" charset="0"/>
            </a:endParaRPr>
          </a:p>
        </p:txBody>
      </p:sp>
      <p:sp>
        <p:nvSpPr>
          <p:cNvPr id="83" name="Rectangle 21">
            <a:extLst>
              <a:ext uri="{FF2B5EF4-FFF2-40B4-BE49-F238E27FC236}">
                <a16:creationId xmlns:a16="http://schemas.microsoft.com/office/drawing/2014/main" id="{58DFBC74-6A87-1541-94EC-B9510E41C020}"/>
              </a:ext>
            </a:extLst>
          </p:cNvPr>
          <p:cNvSpPr/>
          <p:nvPr/>
        </p:nvSpPr>
        <p:spPr>
          <a:xfrm>
            <a:off x="5012354" y="20229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21" name="Rectángulo 7">
            <a:extLst>
              <a:ext uri="{FF2B5EF4-FFF2-40B4-BE49-F238E27FC236}">
                <a16:creationId xmlns:a16="http://schemas.microsoft.com/office/drawing/2014/main" id="{7406AAAF-E13B-C241-B833-F9143DB5822A}"/>
              </a:ext>
            </a:extLst>
          </p:cNvPr>
          <p:cNvSpPr/>
          <p:nvPr/>
        </p:nvSpPr>
        <p:spPr>
          <a:xfrm>
            <a:off x="162950" y="689199"/>
            <a:ext cx="6505587" cy="1077218"/>
          </a:xfrm>
          <a:prstGeom prst="rect">
            <a:avLst/>
          </a:prstGeom>
        </p:spPr>
        <p:txBody>
          <a:bodyPr wrap="square">
            <a:spAutoFit/>
          </a:bodyPr>
          <a:lstStyle/>
          <a:p>
            <a:r>
              <a:rPr lang="es-ES" sz="1600">
                <a:latin typeface="Century Gothic" panose="020B0502020202020204" pitchFamily="34" charset="0"/>
              </a:rPr>
              <a:t>To </a:t>
            </a:r>
            <a:r>
              <a:rPr lang="es-ES" sz="1600" err="1">
                <a:latin typeface="Century Gothic" panose="020B0502020202020204" pitchFamily="34" charset="0"/>
              </a:rPr>
              <a:t>tell</a:t>
            </a:r>
            <a:r>
              <a:rPr lang="es-ES" sz="1600">
                <a:latin typeface="Century Gothic" panose="020B0502020202020204" pitchFamily="34" charset="0"/>
              </a:rPr>
              <a:t> </a:t>
            </a:r>
            <a:r>
              <a:rPr lang="es-ES" sz="1600" err="1">
                <a:latin typeface="Century Gothic" panose="020B0502020202020204" pitchFamily="34" charset="0"/>
              </a:rPr>
              <a:t>the</a:t>
            </a:r>
            <a:r>
              <a:rPr lang="es-ES" sz="1600">
                <a:latin typeface="Century Gothic" panose="020B0502020202020204" pitchFamily="34" charset="0"/>
              </a:rPr>
              <a:t> time in Spanish, use ‘</a:t>
            </a:r>
            <a:r>
              <a:rPr lang="es-ES" sz="1600" b="1">
                <a:latin typeface="Century Gothic" panose="020B0502020202020204" pitchFamily="34" charset="0"/>
              </a:rPr>
              <a:t>es</a:t>
            </a:r>
            <a:r>
              <a:rPr lang="es-ES" sz="1600">
                <a:latin typeface="Century Gothic" panose="020B0502020202020204" pitchFamily="34" charset="0"/>
              </a:rPr>
              <a:t>’ </a:t>
            </a:r>
            <a:r>
              <a:rPr lang="es-ES" sz="1600" err="1">
                <a:latin typeface="Century Gothic" panose="020B0502020202020204" pitchFamily="34" charset="0"/>
              </a:rPr>
              <a:t>for</a:t>
            </a:r>
            <a:r>
              <a:rPr lang="es-ES" sz="1600">
                <a:latin typeface="Century Gothic" panose="020B0502020202020204" pitchFamily="34" charset="0"/>
              </a:rPr>
              <a:t> 1 </a:t>
            </a:r>
            <a:r>
              <a:rPr lang="es-ES" sz="1600" err="1">
                <a:latin typeface="Century Gothic" panose="020B0502020202020204" pitchFamily="34" charset="0"/>
              </a:rPr>
              <a:t>o’clock</a:t>
            </a:r>
            <a:r>
              <a:rPr lang="es-ES" sz="1600">
                <a:latin typeface="Century Gothic" panose="020B0502020202020204" pitchFamily="34" charset="0"/>
              </a:rPr>
              <a:t> and ‘</a:t>
            </a:r>
            <a:r>
              <a:rPr lang="es-ES" sz="1600" b="1">
                <a:latin typeface="Century Gothic" panose="020B0502020202020204" pitchFamily="34" charset="0"/>
              </a:rPr>
              <a:t>son</a:t>
            </a:r>
            <a:r>
              <a:rPr lang="es-ES" sz="1600">
                <a:latin typeface="Century Gothic" panose="020B0502020202020204" pitchFamily="34" charset="0"/>
              </a:rPr>
              <a:t>’ </a:t>
            </a:r>
            <a:r>
              <a:rPr lang="es-ES" sz="1600" err="1">
                <a:latin typeface="Century Gothic" panose="020B0502020202020204" pitchFamily="34" charset="0"/>
              </a:rPr>
              <a:t>for</a:t>
            </a:r>
            <a:r>
              <a:rPr lang="es-ES" sz="1600">
                <a:latin typeface="Century Gothic" panose="020B0502020202020204" pitchFamily="34" charset="0"/>
              </a:rPr>
              <a:t> 2 </a:t>
            </a:r>
            <a:r>
              <a:rPr lang="es-ES" sz="1600" err="1">
                <a:latin typeface="Century Gothic" panose="020B0502020202020204" pitchFamily="34" charset="0"/>
              </a:rPr>
              <a:t>o’clock</a:t>
            </a:r>
            <a:r>
              <a:rPr lang="es-ES" sz="1600">
                <a:latin typeface="Century Gothic" panose="020B0502020202020204" pitchFamily="34" charset="0"/>
              </a:rPr>
              <a:t> </a:t>
            </a:r>
            <a:r>
              <a:rPr lang="es-ES" sz="1600" err="1">
                <a:latin typeface="Century Gothic" panose="020B0502020202020204" pitchFamily="34" charset="0"/>
              </a:rPr>
              <a:t>or</a:t>
            </a:r>
            <a:r>
              <a:rPr lang="es-ES" sz="1600">
                <a:latin typeface="Century Gothic" panose="020B0502020202020204" pitchFamily="34" charset="0"/>
              </a:rPr>
              <a:t> </a:t>
            </a:r>
            <a:r>
              <a:rPr lang="es-ES" sz="1600" err="1">
                <a:latin typeface="Century Gothic" panose="020B0502020202020204" pitchFamily="34" charset="0"/>
              </a:rPr>
              <a:t>later</a:t>
            </a:r>
            <a:r>
              <a:rPr lang="es-ES" sz="1600">
                <a:latin typeface="Century Gothic" panose="020B0502020202020204" pitchFamily="34" charset="0"/>
              </a:rPr>
              <a:t>. Spanish </a:t>
            </a:r>
            <a:r>
              <a:rPr lang="es-ES" sz="1600" err="1">
                <a:latin typeface="Century Gothic" panose="020B0502020202020204" pitchFamily="34" charset="0"/>
              </a:rPr>
              <a:t>also</a:t>
            </a:r>
            <a:r>
              <a:rPr lang="es-ES" sz="1600">
                <a:latin typeface="Century Gothic" panose="020B0502020202020204" pitchFamily="34" charset="0"/>
              </a:rPr>
              <a:t> uses </a:t>
            </a:r>
            <a:r>
              <a:rPr lang="es-ES" sz="1600" err="1">
                <a:latin typeface="Century Gothic" panose="020B0502020202020204" pitchFamily="34" charset="0"/>
              </a:rPr>
              <a:t>the</a:t>
            </a:r>
            <a:r>
              <a:rPr lang="es-ES" sz="1600">
                <a:latin typeface="Century Gothic" panose="020B0502020202020204" pitchFamily="34" charset="0"/>
              </a:rPr>
              <a:t> </a:t>
            </a:r>
            <a:r>
              <a:rPr lang="es-ES" sz="1600" err="1">
                <a:latin typeface="Century Gothic" panose="020B0502020202020204" pitchFamily="34" charset="0"/>
              </a:rPr>
              <a:t>feminine</a:t>
            </a:r>
            <a:r>
              <a:rPr lang="es-ES" sz="1600">
                <a:latin typeface="Century Gothic" panose="020B0502020202020204" pitchFamily="34" charset="0"/>
              </a:rPr>
              <a:t> </a:t>
            </a:r>
            <a:r>
              <a:rPr lang="es-ES" sz="1600" err="1">
                <a:latin typeface="Century Gothic" panose="020B0502020202020204" pitchFamily="34" charset="0"/>
              </a:rPr>
              <a:t>definite</a:t>
            </a:r>
            <a:r>
              <a:rPr lang="es-ES" sz="1600">
                <a:latin typeface="Century Gothic" panose="020B0502020202020204" pitchFamily="34" charset="0"/>
              </a:rPr>
              <a:t> </a:t>
            </a:r>
            <a:r>
              <a:rPr lang="es-ES" sz="1600" err="1">
                <a:latin typeface="Century Gothic" panose="020B0502020202020204" pitchFamily="34" charset="0"/>
              </a:rPr>
              <a:t>article</a:t>
            </a:r>
            <a:r>
              <a:rPr lang="es-ES" sz="1600">
                <a:latin typeface="Century Gothic" panose="020B0502020202020204" pitchFamily="34" charset="0"/>
              </a:rPr>
              <a:t> (la, las).</a:t>
            </a:r>
          </a:p>
          <a:p>
            <a:endParaRPr lang="es-ES" sz="1600">
              <a:latin typeface="Century Gothic" panose="020B0502020202020204" pitchFamily="34" charset="0"/>
            </a:endParaRPr>
          </a:p>
        </p:txBody>
      </p:sp>
      <p:sp>
        <p:nvSpPr>
          <p:cNvPr id="23" name="CuadroTexto 9">
            <a:extLst>
              <a:ext uri="{FF2B5EF4-FFF2-40B4-BE49-F238E27FC236}">
                <a16:creationId xmlns:a16="http://schemas.microsoft.com/office/drawing/2014/main" id="{42E759C8-303D-AA40-8692-61510E688311}"/>
              </a:ext>
            </a:extLst>
          </p:cNvPr>
          <p:cNvSpPr txBox="1"/>
          <p:nvPr/>
        </p:nvSpPr>
        <p:spPr>
          <a:xfrm>
            <a:off x="661590" y="2860580"/>
            <a:ext cx="1139941" cy="338554"/>
          </a:xfrm>
          <a:prstGeom prst="rect">
            <a:avLst/>
          </a:prstGeom>
          <a:noFill/>
          <a:ln>
            <a:solidFill>
              <a:srgbClr val="203864"/>
            </a:solidFill>
          </a:ln>
        </p:spPr>
        <p:txBody>
          <a:bodyPr wrap="square" rtlCol="0">
            <a:spAutoFit/>
          </a:bodyPr>
          <a:lstStyle/>
          <a:p>
            <a:r>
              <a:rPr lang="es-ES" sz="1600">
                <a:latin typeface="Century Gothic" panose="020B0502020202020204" pitchFamily="34" charset="0"/>
              </a:rPr>
              <a:t>Es la una.</a:t>
            </a:r>
          </a:p>
        </p:txBody>
      </p:sp>
      <p:sp>
        <p:nvSpPr>
          <p:cNvPr id="24" name="CuadroTexto 10">
            <a:extLst>
              <a:ext uri="{FF2B5EF4-FFF2-40B4-BE49-F238E27FC236}">
                <a16:creationId xmlns:a16="http://schemas.microsoft.com/office/drawing/2014/main" id="{FBDE5762-101E-F94A-B927-706CB4621724}"/>
              </a:ext>
            </a:extLst>
          </p:cNvPr>
          <p:cNvSpPr txBox="1"/>
          <p:nvPr/>
        </p:nvSpPr>
        <p:spPr>
          <a:xfrm>
            <a:off x="2615030" y="2860580"/>
            <a:ext cx="1719480" cy="338554"/>
          </a:xfrm>
          <a:prstGeom prst="rect">
            <a:avLst/>
          </a:prstGeom>
          <a:noFill/>
          <a:ln>
            <a:solidFill>
              <a:srgbClr val="203864"/>
            </a:solidFill>
          </a:ln>
        </p:spPr>
        <p:txBody>
          <a:bodyPr wrap="square" rtlCol="0">
            <a:spAutoFit/>
          </a:bodyPr>
          <a:lstStyle/>
          <a:p>
            <a:r>
              <a:rPr lang="es-ES" sz="1600">
                <a:latin typeface="Century Gothic" panose="020B0502020202020204" pitchFamily="34" charset="0"/>
              </a:rPr>
              <a:t>Son las cuatro.</a:t>
            </a:r>
          </a:p>
        </p:txBody>
      </p:sp>
      <p:pic>
        <p:nvPicPr>
          <p:cNvPr id="25" name="Picture 4" descr="clock clip art - Clip Art Library">
            <a:extLst>
              <a:ext uri="{FF2B5EF4-FFF2-40B4-BE49-F238E27FC236}">
                <a16:creationId xmlns:a16="http://schemas.microsoft.com/office/drawing/2014/main" id="{BA819C8A-80B8-3448-AE79-3230B48C92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080" y="1573525"/>
            <a:ext cx="1164451" cy="11590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lock clip art - Clip Art Library">
            <a:extLst>
              <a:ext uri="{FF2B5EF4-FFF2-40B4-BE49-F238E27FC236}">
                <a16:creationId xmlns:a16="http://schemas.microsoft.com/office/drawing/2014/main" id="{0D8ED78D-E3AF-AA48-A68F-6BDE3A6C28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2283" y="1632450"/>
            <a:ext cx="1164452" cy="116796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67">
            <a:extLst>
              <a:ext uri="{FF2B5EF4-FFF2-40B4-BE49-F238E27FC236}">
                <a16:creationId xmlns:a16="http://schemas.microsoft.com/office/drawing/2014/main" id="{A8BA2E14-8824-2C49-BFC6-C4B787673E2F}"/>
              </a:ext>
            </a:extLst>
          </p:cNvPr>
          <p:cNvSpPr txBox="1"/>
          <p:nvPr/>
        </p:nvSpPr>
        <p:spPr>
          <a:xfrm>
            <a:off x="172380" y="3378299"/>
            <a:ext cx="6463142" cy="830997"/>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pPr>
              <a:defRPr/>
            </a:pPr>
            <a:r>
              <a:rPr lang="en-GB" sz="1600">
                <a:latin typeface="Century Gothic" panose="020B0502020202020204" pitchFamily="34" charset="0"/>
              </a:rPr>
              <a:t>Use </a:t>
            </a:r>
            <a:r>
              <a:rPr lang="es-ES" sz="1600" b="1">
                <a:latin typeface="Century Gothic" panose="020B0502020202020204" pitchFamily="34" charset="0"/>
              </a:rPr>
              <a:t>‘de’ </a:t>
            </a:r>
            <a:r>
              <a:rPr lang="es-ES" sz="1600" err="1">
                <a:latin typeface="Century Gothic" panose="020B0502020202020204" pitchFamily="34" charset="0"/>
              </a:rPr>
              <a:t>before</a:t>
            </a:r>
            <a:r>
              <a:rPr lang="es-ES" sz="1600">
                <a:latin typeface="Century Gothic" panose="020B0502020202020204" pitchFamily="34" charset="0"/>
              </a:rPr>
              <a:t> </a:t>
            </a:r>
            <a:r>
              <a:rPr lang="es-ES" sz="1600" err="1">
                <a:latin typeface="Century Gothic" panose="020B0502020202020204" pitchFamily="34" charset="0"/>
              </a:rPr>
              <a:t>the</a:t>
            </a:r>
            <a:r>
              <a:rPr lang="es-ES" sz="1600">
                <a:latin typeface="Century Gothic" panose="020B0502020202020204" pitchFamily="34" charset="0"/>
              </a:rPr>
              <a:t> time of </a:t>
            </a:r>
            <a:r>
              <a:rPr lang="es-ES" sz="1600" err="1">
                <a:latin typeface="Century Gothic" panose="020B0502020202020204" pitchFamily="34" charset="0"/>
              </a:rPr>
              <a:t>day</a:t>
            </a:r>
            <a:endParaRPr lang="es-ES" sz="1600">
              <a:latin typeface="Century Gothic" panose="020B0502020202020204" pitchFamily="34" charset="0"/>
            </a:endParaRPr>
          </a:p>
          <a:p>
            <a:pPr marL="285750" indent="-285750">
              <a:buFont typeface="Arial" panose="020B0604020202020204" pitchFamily="34" charset="0"/>
              <a:buChar char="•"/>
              <a:defRPr/>
            </a:pPr>
            <a:r>
              <a:rPr lang="es-ES" sz="1600" b="1">
                <a:latin typeface="Century Gothic" panose="020B0502020202020204" pitchFamily="34" charset="0"/>
              </a:rPr>
              <a:t>‘de la mañana</a:t>
            </a:r>
            <a:r>
              <a:rPr lang="es-ES" sz="1600">
                <a:latin typeface="Century Gothic" panose="020B0502020202020204" pitchFamily="34" charset="0"/>
              </a:rPr>
              <a:t>’ </a:t>
            </a:r>
            <a:r>
              <a:rPr lang="es-ES" sz="1600" err="1">
                <a:latin typeface="Century Gothic" panose="020B0502020202020204" pitchFamily="34" charset="0"/>
              </a:rPr>
              <a:t>for</a:t>
            </a:r>
            <a:r>
              <a:rPr lang="es-ES" sz="1600">
                <a:latin typeface="Century Gothic" panose="020B0502020202020204" pitchFamily="34" charset="0"/>
              </a:rPr>
              <a:t> ‘in </a:t>
            </a:r>
            <a:r>
              <a:rPr lang="es-ES" sz="1600" err="1">
                <a:latin typeface="Century Gothic" panose="020B0502020202020204" pitchFamily="34" charset="0"/>
              </a:rPr>
              <a:t>the</a:t>
            </a:r>
            <a:r>
              <a:rPr lang="es-ES" sz="1600">
                <a:latin typeface="Century Gothic" panose="020B0502020202020204" pitchFamily="34" charset="0"/>
              </a:rPr>
              <a:t> </a:t>
            </a:r>
            <a:r>
              <a:rPr lang="es-ES" sz="1600" err="1">
                <a:latin typeface="Century Gothic" panose="020B0502020202020204" pitchFamily="34" charset="0"/>
              </a:rPr>
              <a:t>morning</a:t>
            </a:r>
            <a:r>
              <a:rPr lang="es-ES" sz="1600">
                <a:latin typeface="Century Gothic" panose="020B0502020202020204" pitchFamily="34" charset="0"/>
              </a:rPr>
              <a:t>’ (</a:t>
            </a:r>
            <a:r>
              <a:rPr lang="es-ES" sz="1600" err="1">
                <a:latin typeface="Century Gothic" panose="020B0502020202020204" pitchFamily="34" charset="0"/>
              </a:rPr>
              <a:t>not</a:t>
            </a:r>
            <a:r>
              <a:rPr lang="es-ES" sz="1600">
                <a:latin typeface="Century Gothic" panose="020B0502020202020204" pitchFamily="34" charset="0"/>
              </a:rPr>
              <a:t> ‘por’) </a:t>
            </a:r>
          </a:p>
          <a:p>
            <a:pPr marL="285750" indent="-285750">
              <a:buFont typeface="Arial" panose="020B0604020202020204" pitchFamily="34" charset="0"/>
              <a:buChar char="•"/>
              <a:defRPr/>
            </a:pPr>
            <a:r>
              <a:rPr lang="es-ES" sz="1600">
                <a:latin typeface="Century Gothic" panose="020B0502020202020204" pitchFamily="34" charset="0"/>
              </a:rPr>
              <a:t>‘</a:t>
            </a:r>
            <a:r>
              <a:rPr lang="es-ES" sz="1600" b="1">
                <a:latin typeface="Century Gothic" panose="020B0502020202020204" pitchFamily="34" charset="0"/>
              </a:rPr>
              <a:t>de la tarde</a:t>
            </a:r>
            <a:r>
              <a:rPr lang="es-ES" sz="1600">
                <a:latin typeface="Century Gothic" panose="020B0502020202020204" pitchFamily="34" charset="0"/>
              </a:rPr>
              <a:t>’ </a:t>
            </a:r>
            <a:r>
              <a:rPr lang="es-ES" sz="1600" err="1">
                <a:latin typeface="Century Gothic" panose="020B0502020202020204" pitchFamily="34" charset="0"/>
              </a:rPr>
              <a:t>for</a:t>
            </a:r>
            <a:r>
              <a:rPr lang="es-ES" sz="1600">
                <a:latin typeface="Century Gothic" panose="020B0502020202020204" pitchFamily="34" charset="0"/>
              </a:rPr>
              <a:t> </a:t>
            </a:r>
            <a:r>
              <a:rPr lang="es-ES" sz="1600" err="1">
                <a:latin typeface="Century Gothic" panose="020B0502020202020204" pitchFamily="34" charset="0"/>
              </a:rPr>
              <a:t>the</a:t>
            </a:r>
            <a:r>
              <a:rPr lang="es-ES" sz="1600">
                <a:latin typeface="Century Gothic" panose="020B0502020202020204" pitchFamily="34" charset="0"/>
              </a:rPr>
              <a:t> </a:t>
            </a:r>
            <a:r>
              <a:rPr lang="es-ES" sz="1600" err="1">
                <a:latin typeface="Century Gothic" panose="020B0502020202020204" pitchFamily="34" charset="0"/>
              </a:rPr>
              <a:t>afternoon</a:t>
            </a:r>
            <a:r>
              <a:rPr lang="es-ES" sz="1600">
                <a:latin typeface="Century Gothic" panose="020B0502020202020204" pitchFamily="34" charset="0"/>
              </a:rPr>
              <a:t> and </a:t>
            </a:r>
            <a:r>
              <a:rPr lang="es-ES" sz="1600" err="1">
                <a:latin typeface="Century Gothic" panose="020B0502020202020204" pitchFamily="34" charset="0"/>
              </a:rPr>
              <a:t>evening</a:t>
            </a:r>
            <a:endParaRPr lang="es-ES" sz="1600">
              <a:latin typeface="Century Gothic" panose="020B0502020202020204" pitchFamily="34" charset="0"/>
            </a:endParaRPr>
          </a:p>
        </p:txBody>
      </p:sp>
      <p:sp>
        <p:nvSpPr>
          <p:cNvPr id="34" name="Rounded Rectangular Callout 33">
            <a:extLst>
              <a:ext uri="{FF2B5EF4-FFF2-40B4-BE49-F238E27FC236}">
                <a16:creationId xmlns:a16="http://schemas.microsoft.com/office/drawing/2014/main" id="{23F8EF72-69B1-BD47-AC45-5FCEDE539C7E}"/>
              </a:ext>
            </a:extLst>
          </p:cNvPr>
          <p:cNvSpPr/>
          <p:nvPr/>
        </p:nvSpPr>
        <p:spPr>
          <a:xfrm>
            <a:off x="4305879" y="1365843"/>
            <a:ext cx="2320213" cy="1329773"/>
          </a:xfrm>
          <a:prstGeom prst="wedgeRoundRectCallout">
            <a:avLst>
              <a:gd name="adj1" fmla="val -62096"/>
              <a:gd name="adj2" fmla="val -1531"/>
              <a:gd name="adj3" fmla="val 16667"/>
            </a:avLst>
          </a:prstGeom>
          <a:solidFill>
            <a:srgbClr val="FFFEC6"/>
          </a:solid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a:solidFill>
                  <a:schemeClr val="tx1"/>
                </a:solidFill>
                <a:latin typeface="Century Gothic" panose="020B0502020202020204" pitchFamily="34" charset="0"/>
              </a:rPr>
              <a:t>To </a:t>
            </a:r>
            <a:r>
              <a:rPr lang="es-ES" sz="1600" err="1">
                <a:solidFill>
                  <a:schemeClr val="tx1"/>
                </a:solidFill>
                <a:latin typeface="Century Gothic" panose="020B0502020202020204" pitchFamily="34" charset="0"/>
              </a:rPr>
              <a:t>say</a:t>
            </a:r>
            <a:r>
              <a:rPr lang="es-ES" sz="1600">
                <a:solidFill>
                  <a:schemeClr val="tx1"/>
                </a:solidFill>
                <a:latin typeface="Century Gothic" panose="020B0502020202020204" pitchFamily="34" charset="0"/>
              </a:rPr>
              <a:t> ‘</a:t>
            </a:r>
            <a:r>
              <a:rPr lang="es-ES" sz="1600" b="1" i="1">
                <a:solidFill>
                  <a:schemeClr val="tx1"/>
                </a:solidFill>
                <a:latin typeface="Century Gothic" panose="020B0502020202020204" pitchFamily="34" charset="0"/>
              </a:rPr>
              <a:t>at</a:t>
            </a:r>
            <a:r>
              <a:rPr lang="es-ES" sz="1600">
                <a:solidFill>
                  <a:schemeClr val="tx1"/>
                </a:solidFill>
                <a:latin typeface="Century Gothic" panose="020B0502020202020204" pitchFamily="34" charset="0"/>
              </a:rPr>
              <a:t>’ a time, Spanish uses ‘a’. </a:t>
            </a:r>
          </a:p>
          <a:p>
            <a:pPr algn="ctr"/>
            <a:r>
              <a:rPr lang="es-ES" sz="1600">
                <a:solidFill>
                  <a:schemeClr val="tx1"/>
                </a:solidFill>
                <a:latin typeface="Century Gothic" panose="020B0502020202020204" pitchFamily="34" charset="0"/>
              </a:rPr>
              <a:t>At </a:t>
            </a:r>
            <a:r>
              <a:rPr lang="es-ES" sz="1600" err="1">
                <a:solidFill>
                  <a:schemeClr val="tx1"/>
                </a:solidFill>
                <a:latin typeface="Century Gothic" panose="020B0502020202020204" pitchFamily="34" charset="0"/>
              </a:rPr>
              <a:t>six</a:t>
            </a:r>
            <a:r>
              <a:rPr lang="es-ES" sz="1600">
                <a:solidFill>
                  <a:schemeClr val="tx1"/>
                </a:solidFill>
                <a:latin typeface="Century Gothic" panose="020B0502020202020204" pitchFamily="34" charset="0"/>
              </a:rPr>
              <a:t> </a:t>
            </a:r>
            <a:r>
              <a:rPr lang="es-ES" sz="1600" err="1">
                <a:solidFill>
                  <a:schemeClr val="tx1"/>
                </a:solidFill>
                <a:latin typeface="Century Gothic" panose="020B0502020202020204" pitchFamily="34" charset="0"/>
              </a:rPr>
              <a:t>o’clock</a:t>
            </a:r>
            <a:r>
              <a:rPr lang="es-ES" sz="1600">
                <a:solidFill>
                  <a:schemeClr val="tx1"/>
                </a:solidFill>
                <a:latin typeface="Century Gothic" panose="020B0502020202020204" pitchFamily="34" charset="0"/>
              </a:rPr>
              <a:t> </a:t>
            </a:r>
          </a:p>
          <a:p>
            <a:pPr algn="ctr"/>
            <a:r>
              <a:rPr lang="es-ES" sz="1600">
                <a:solidFill>
                  <a:schemeClr val="tx1"/>
                </a:solidFill>
                <a:latin typeface="Century Gothic" panose="020B0502020202020204" pitchFamily="34" charset="0"/>
              </a:rPr>
              <a:t>= </a:t>
            </a:r>
            <a:r>
              <a:rPr lang="es-ES" sz="1600" b="1">
                <a:solidFill>
                  <a:schemeClr val="tx1"/>
                </a:solidFill>
                <a:latin typeface="Century Gothic" panose="020B0502020202020204" pitchFamily="34" charset="0"/>
              </a:rPr>
              <a:t>A</a:t>
            </a:r>
            <a:r>
              <a:rPr lang="es-ES" sz="1600">
                <a:solidFill>
                  <a:schemeClr val="tx1"/>
                </a:solidFill>
                <a:latin typeface="Century Gothic" panose="020B0502020202020204" pitchFamily="34" charset="0"/>
              </a:rPr>
              <a:t> las seis</a:t>
            </a:r>
          </a:p>
        </p:txBody>
      </p:sp>
      <p:sp>
        <p:nvSpPr>
          <p:cNvPr id="35" name="Rectangle 21">
            <a:extLst>
              <a:ext uri="{FF2B5EF4-FFF2-40B4-BE49-F238E27FC236}">
                <a16:creationId xmlns:a16="http://schemas.microsoft.com/office/drawing/2014/main" id="{AECEC02C-23F6-4544-9062-103193B498BF}"/>
              </a:ext>
            </a:extLst>
          </p:cNvPr>
          <p:cNvSpPr/>
          <p:nvPr/>
        </p:nvSpPr>
        <p:spPr>
          <a:xfrm>
            <a:off x="4891041" y="443423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Vocabulario</a:t>
            </a:r>
            <a:endParaRPr lang="en-GB">
              <a:latin typeface="Century Gothic" panose="020B0502020202020204" pitchFamily="34" charset="0"/>
            </a:endParaRPr>
          </a:p>
        </p:txBody>
      </p:sp>
      <p:graphicFrame>
        <p:nvGraphicFramePr>
          <p:cNvPr id="36" name="Table 3">
            <a:extLst>
              <a:ext uri="{FF2B5EF4-FFF2-40B4-BE49-F238E27FC236}">
                <a16:creationId xmlns:a16="http://schemas.microsoft.com/office/drawing/2014/main" id="{0FE65B97-D71F-EF4B-84FE-10686C64523F}"/>
              </a:ext>
            </a:extLst>
          </p:cNvPr>
          <p:cNvGraphicFramePr>
            <a:graphicFrameLocks noGrp="1"/>
          </p:cNvGraphicFramePr>
          <p:nvPr>
            <p:extLst>
              <p:ext uri="{D42A27DB-BD31-4B8C-83A1-F6EECF244321}">
                <p14:modId xmlns:p14="http://schemas.microsoft.com/office/powerpoint/2010/main" val="3092537151"/>
              </p:ext>
            </p:extLst>
          </p:nvPr>
        </p:nvGraphicFramePr>
        <p:xfrm>
          <a:off x="172380" y="5022648"/>
          <a:ext cx="5200836" cy="3941520"/>
        </p:xfrm>
        <a:graphic>
          <a:graphicData uri="http://schemas.openxmlformats.org/drawingml/2006/table">
            <a:tbl>
              <a:tblPr firstRow="1" bandRow="1">
                <a:tableStyleId>{5940675A-B579-460E-94D1-54222C63F5DA}</a:tableStyleId>
              </a:tblPr>
              <a:tblGrid>
                <a:gridCol w="520316">
                  <a:extLst>
                    <a:ext uri="{9D8B030D-6E8A-4147-A177-3AD203B41FA5}">
                      <a16:colId xmlns:a16="http://schemas.microsoft.com/office/drawing/2014/main" val="3445862631"/>
                    </a:ext>
                  </a:extLst>
                </a:gridCol>
                <a:gridCol w="1224136">
                  <a:extLst>
                    <a:ext uri="{9D8B030D-6E8A-4147-A177-3AD203B41FA5}">
                      <a16:colId xmlns:a16="http://schemas.microsoft.com/office/drawing/2014/main" val="3957865930"/>
                    </a:ext>
                  </a:extLst>
                </a:gridCol>
                <a:gridCol w="3456384">
                  <a:extLst>
                    <a:ext uri="{9D8B030D-6E8A-4147-A177-3AD203B41FA5}">
                      <a16:colId xmlns:a16="http://schemas.microsoft.com/office/drawing/2014/main" val="746460978"/>
                    </a:ext>
                  </a:extLst>
                </a:gridCol>
              </a:tblGrid>
              <a:tr h="358320">
                <a:tc>
                  <a:txBody>
                    <a:bodyPr/>
                    <a:lstStyle/>
                    <a:p>
                      <a:pPr algn="l" fontAlgn="b"/>
                      <a:r>
                        <a:rPr lang="en-GB" sz="1600" b="0" i="1" u="none" strike="noStrike" err="1">
                          <a:solidFill>
                            <a:srgbClr val="000000"/>
                          </a:solidFill>
                          <a:effectLst/>
                          <a:latin typeface="Century Gothic" panose="020B0502020202020204" pitchFamily="34" charset="0"/>
                        </a:rPr>
                        <a:t>vb</a:t>
                      </a:r>
                      <a:endParaRPr lang="en-GB" sz="1600" b="0" i="1" u="none" strike="noStrike">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err="1">
                          <a:solidFill>
                            <a:srgbClr val="000000"/>
                          </a:solidFill>
                          <a:effectLst/>
                          <a:latin typeface="Century Gothic" panose="020B0502020202020204" pitchFamily="34" charset="0"/>
                        </a:rPr>
                        <a:t>encontrar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find </a:t>
                      </a:r>
                      <a:r>
                        <a:rPr lang="en-GB" sz="1600" u="none" strike="noStrike" dirty="0">
                          <a:effectLst/>
                          <a:latin typeface="Century Gothic" panose="020B0502020202020204" pitchFamily="34" charset="0"/>
                        </a:rPr>
                        <a:t>|</a:t>
                      </a:r>
                      <a:r>
                        <a:rPr lang="en-GB" sz="1600" b="0" i="0" u="none" strike="noStrike" dirty="0">
                          <a:solidFill>
                            <a:srgbClr val="000000"/>
                          </a:solidFill>
                          <a:effectLst/>
                          <a:latin typeface="Century Gothic" panose="020B0502020202020204" pitchFamily="34" charset="0"/>
                        </a:rPr>
                        <a:t> finding</a:t>
                      </a:r>
                    </a:p>
                  </a:txBody>
                  <a:tcPr marL="90000" marR="90000" marT="46800" marB="46800" anchor="ctr"/>
                </a:tc>
                <a:extLst>
                  <a:ext uri="{0D108BD9-81ED-4DB2-BD59-A6C34878D82A}">
                    <a16:rowId xmlns:a16="http://schemas.microsoft.com/office/drawing/2014/main" val="2009758348"/>
                  </a:ext>
                </a:extLst>
              </a:tr>
              <a:tr h="358320">
                <a:tc>
                  <a:txBody>
                    <a:bodyPr/>
                    <a:lstStyle/>
                    <a:p>
                      <a:pPr algn="l" fontAlgn="b"/>
                      <a:r>
                        <a:rPr lang="en-GB" sz="1600" b="0" i="1" u="none" strike="noStrike" err="1">
                          <a:solidFill>
                            <a:srgbClr val="000000"/>
                          </a:solidFill>
                          <a:effectLst/>
                          <a:latin typeface="Century Gothic" panose="020B0502020202020204" pitchFamily="34" charset="0"/>
                        </a:rPr>
                        <a:t>vb</a:t>
                      </a:r>
                      <a:endParaRPr lang="en-GB" sz="1600" b="0" i="1" u="none" strike="noStrike">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err="1">
                          <a:solidFill>
                            <a:srgbClr val="000000"/>
                          </a:solidFill>
                          <a:effectLst/>
                          <a:latin typeface="Century Gothic" panose="020B0502020202020204" pitchFamily="34" charset="0"/>
                        </a:rPr>
                        <a:t>esperar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0000"/>
                          </a:solidFill>
                          <a:effectLst/>
                          <a:latin typeface="Century Gothic" panose="020B0502020202020204" pitchFamily="34" charset="0"/>
                        </a:rPr>
                        <a:t>to wait (for) </a:t>
                      </a:r>
                      <a:r>
                        <a:rPr lang="en-GB" sz="1600" u="none" strike="noStrike">
                          <a:effectLst/>
                          <a:latin typeface="Century Gothic" panose="020B0502020202020204" pitchFamily="34" charset="0"/>
                        </a:rPr>
                        <a:t>|</a:t>
                      </a:r>
                      <a:r>
                        <a:rPr lang="en-GB" sz="1600" b="0" i="0" u="none" strike="noStrike">
                          <a:solidFill>
                            <a:srgbClr val="000000"/>
                          </a:solidFill>
                          <a:effectLst/>
                          <a:latin typeface="Century Gothic" panose="020B0502020202020204" pitchFamily="34" charset="0"/>
                        </a:rPr>
                        <a:t> waiting (for)</a:t>
                      </a:r>
                    </a:p>
                  </a:txBody>
                  <a:tcPr marL="90000" marR="90000" marT="46800" marB="46800" anchor="ctr"/>
                </a:tc>
                <a:extLst>
                  <a:ext uri="{0D108BD9-81ED-4DB2-BD59-A6C34878D82A}">
                    <a16:rowId xmlns:a16="http://schemas.microsoft.com/office/drawing/2014/main" val="823544673"/>
                  </a:ext>
                </a:extLst>
              </a:tr>
              <a:tr h="358320">
                <a:tc>
                  <a:txBody>
                    <a:bodyPr/>
                    <a:lstStyle/>
                    <a:p>
                      <a:pPr algn="l" fontAlgn="b"/>
                      <a:r>
                        <a:rPr lang="en-GB" sz="1600" b="0" i="1" u="none" strike="noStrike" err="1">
                          <a:solidFill>
                            <a:srgbClr val="000000"/>
                          </a:solidFill>
                          <a:effectLst/>
                          <a:latin typeface="Century Gothic" panose="020B0502020202020204" pitchFamily="34" charset="0"/>
                        </a:rPr>
                        <a:t>vb</a:t>
                      </a:r>
                      <a:endParaRPr lang="en-GB" sz="1600" b="0" i="1" u="none" strike="noStrike">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err="1">
                          <a:solidFill>
                            <a:srgbClr val="000000"/>
                          </a:solidFill>
                          <a:effectLst/>
                          <a:latin typeface="Century Gothic" panose="020B0502020202020204" pitchFamily="34" charset="0"/>
                        </a:rPr>
                        <a:t>gritar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a:solidFill>
                            <a:srgbClr val="000000"/>
                          </a:solidFill>
                          <a:effectLst/>
                          <a:latin typeface="Century Gothic" panose="020B0502020202020204" pitchFamily="34" charset="0"/>
                        </a:rPr>
                        <a:t>to shout </a:t>
                      </a:r>
                      <a:r>
                        <a:rPr lang="en-GB" sz="1600" u="none" strike="noStrike">
                          <a:effectLst/>
                          <a:latin typeface="Century Gothic" panose="020B0502020202020204" pitchFamily="34" charset="0"/>
                        </a:rPr>
                        <a:t>|</a:t>
                      </a:r>
                      <a:r>
                        <a:rPr lang="en-GB" sz="1600" b="0" i="0" u="none" strike="noStrike">
                          <a:solidFill>
                            <a:srgbClr val="000000"/>
                          </a:solidFill>
                          <a:effectLst/>
                          <a:latin typeface="Century Gothic" panose="020B0502020202020204" pitchFamily="34" charset="0"/>
                        </a:rPr>
                        <a:t> shouting</a:t>
                      </a:r>
                    </a:p>
                  </a:txBody>
                  <a:tcPr marL="90000" marR="90000" marT="46800" marB="46800" anchor="ctr"/>
                </a:tc>
                <a:extLst>
                  <a:ext uri="{0D108BD9-81ED-4DB2-BD59-A6C34878D82A}">
                    <a16:rowId xmlns:a16="http://schemas.microsoft.com/office/drawing/2014/main" val="1778999658"/>
                  </a:ext>
                </a:extLst>
              </a:tr>
              <a:tr h="358320">
                <a:tc>
                  <a:txBody>
                    <a:bodyPr/>
                    <a:lstStyle/>
                    <a:p>
                      <a:pPr algn="l" fontAlgn="b"/>
                      <a:r>
                        <a:rPr lang="en-GB" sz="1600" b="0" i="1" u="none" strike="noStrike" err="1">
                          <a:solidFill>
                            <a:srgbClr val="000000"/>
                          </a:solidFill>
                          <a:effectLst/>
                          <a:latin typeface="Century Gothic" panose="020B0502020202020204" pitchFamily="34" charset="0"/>
                        </a:rPr>
                        <a:t>vb</a:t>
                      </a:r>
                      <a:endParaRPr lang="en-GB" sz="1600" b="0" i="1" u="none" strike="noStrike">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err="1">
                          <a:solidFill>
                            <a:srgbClr val="000000"/>
                          </a:solidFill>
                          <a:effectLst/>
                          <a:latin typeface="Century Gothic" panose="020B0502020202020204" pitchFamily="34" charset="0"/>
                        </a:rPr>
                        <a:t>llorar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  to cry </a:t>
                      </a:r>
                      <a:r>
                        <a:rPr lang="en-GB" sz="1600" u="none" strike="noStrike">
                          <a:effectLst/>
                          <a:latin typeface="Century Gothic" panose="020B0502020202020204" pitchFamily="34" charset="0"/>
                        </a:rPr>
                        <a:t>|</a:t>
                      </a:r>
                      <a:r>
                        <a:rPr lang="en-GB" sz="1600" b="0" i="0" u="none" strike="noStrike">
                          <a:solidFill>
                            <a:srgbClr val="000000"/>
                          </a:solidFill>
                          <a:effectLst/>
                          <a:latin typeface="Century Gothic" panose="020B0502020202020204" pitchFamily="34" charset="0"/>
                        </a:rPr>
                        <a:t> crying</a:t>
                      </a:r>
                    </a:p>
                  </a:txBody>
                  <a:tcPr marL="0" marR="0" marT="0" marB="0" anchor="ctr"/>
                </a:tc>
                <a:extLst>
                  <a:ext uri="{0D108BD9-81ED-4DB2-BD59-A6C34878D82A}">
                    <a16:rowId xmlns:a16="http://schemas.microsoft.com/office/drawing/2014/main" val="2178778690"/>
                  </a:ext>
                </a:extLst>
              </a:tr>
              <a:tr h="358320">
                <a:tc>
                  <a:txBody>
                    <a:bodyPr/>
                    <a:lstStyle/>
                    <a:p>
                      <a:pPr algn="l" fontAlgn="b"/>
                      <a:r>
                        <a:rPr lang="en-GB" sz="1600" b="0" i="1" u="none" strike="noStrike" err="1">
                          <a:solidFill>
                            <a:srgbClr val="000000"/>
                          </a:solidFill>
                          <a:effectLst/>
                          <a:latin typeface="Century Gothic" panose="020B0502020202020204" pitchFamily="34" charset="0"/>
                        </a:rPr>
                        <a:t>vb</a:t>
                      </a:r>
                      <a:endParaRPr lang="en-GB" sz="1600" b="0" i="1" u="none" strike="noStrike">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err="1">
                          <a:solidFill>
                            <a:srgbClr val="000000"/>
                          </a:solidFill>
                          <a:effectLst/>
                          <a:latin typeface="Century Gothic" panose="020B0502020202020204" pitchFamily="34" charset="0"/>
                        </a:rPr>
                        <a:t>querer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  to want </a:t>
                      </a:r>
                      <a:r>
                        <a:rPr lang="en-GB" sz="1600" u="none" strike="noStrike">
                          <a:effectLst/>
                          <a:latin typeface="Century Gothic" panose="020B0502020202020204" pitchFamily="34" charset="0"/>
                        </a:rPr>
                        <a:t>|</a:t>
                      </a:r>
                      <a:r>
                        <a:rPr lang="en-GB" sz="1600" b="0" i="0" u="none" strike="noStrike">
                          <a:solidFill>
                            <a:srgbClr val="000000"/>
                          </a:solidFill>
                          <a:effectLst/>
                          <a:latin typeface="Century Gothic" panose="020B0502020202020204" pitchFamily="34" charset="0"/>
                        </a:rPr>
                        <a:t> to love</a:t>
                      </a:r>
                    </a:p>
                  </a:txBody>
                  <a:tcPr marL="0" marR="0" marT="0" marB="0" anchor="ctr"/>
                </a:tc>
                <a:extLst>
                  <a:ext uri="{0D108BD9-81ED-4DB2-BD59-A6C34878D82A}">
                    <a16:rowId xmlns:a16="http://schemas.microsoft.com/office/drawing/2014/main" val="177427112"/>
                  </a:ext>
                </a:extLst>
              </a:tr>
              <a:tr h="358320">
                <a:tc>
                  <a:txBody>
                    <a:bodyPr/>
                    <a:lstStyle/>
                    <a:p>
                      <a:pPr algn="l" fontAlgn="b"/>
                      <a:r>
                        <a:rPr lang="en-GB" sz="1600" b="0" i="1" u="none" strike="noStrike" err="1">
                          <a:solidFill>
                            <a:srgbClr val="000000"/>
                          </a:solidFill>
                          <a:effectLst/>
                          <a:latin typeface="Century Gothic" panose="020B0502020202020204" pitchFamily="34" charset="0"/>
                        </a:rPr>
                        <a:t>vb</a:t>
                      </a:r>
                      <a:endParaRPr lang="en-GB" sz="1600" b="0" i="1" u="none" strike="noStrike">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err="1">
                          <a:solidFill>
                            <a:srgbClr val="000000"/>
                          </a:solidFill>
                          <a:effectLst/>
                          <a:latin typeface="Century Gothic" panose="020B0502020202020204" pitchFamily="34" charset="0"/>
                        </a:rPr>
                        <a:t>volver</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  to return </a:t>
                      </a:r>
                      <a:r>
                        <a:rPr lang="en-GB" sz="1600" u="none" strike="noStrike">
                          <a:effectLst/>
                          <a:latin typeface="Century Gothic" panose="020B0502020202020204" pitchFamily="34" charset="0"/>
                        </a:rPr>
                        <a:t>|</a:t>
                      </a:r>
                      <a:r>
                        <a:rPr lang="en-GB" sz="1600" b="0" i="0" u="none" strike="noStrike">
                          <a:solidFill>
                            <a:srgbClr val="000000"/>
                          </a:solidFill>
                          <a:effectLst/>
                          <a:latin typeface="Century Gothic" panose="020B0502020202020204" pitchFamily="34" charset="0"/>
                        </a:rPr>
                        <a:t> returning</a:t>
                      </a:r>
                    </a:p>
                  </a:txBody>
                  <a:tcPr marL="0" marR="0" marT="0" marB="0" anchor="ctr"/>
                </a:tc>
                <a:extLst>
                  <a:ext uri="{0D108BD9-81ED-4DB2-BD59-A6C34878D82A}">
                    <a16:rowId xmlns:a16="http://schemas.microsoft.com/office/drawing/2014/main" val="2605244685"/>
                  </a:ext>
                </a:extLst>
              </a:tr>
              <a:tr h="358320">
                <a:tc>
                  <a:txBody>
                    <a:bodyPr/>
                    <a:lstStyle/>
                    <a:p>
                      <a:pPr algn="l" fontAlgn="b"/>
                      <a:r>
                        <a:rPr lang="en-GB" sz="1600" b="0" i="1" u="none" strike="noStrike">
                          <a:solidFill>
                            <a:srgbClr val="000000"/>
                          </a:solidFill>
                          <a:effectLst/>
                          <a:latin typeface="Century Gothic" panose="020B0502020202020204" pitchFamily="34" charset="0"/>
                        </a:rPr>
                        <a:t>nm</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a:solidFill>
                            <a:srgbClr val="000000"/>
                          </a:solidFill>
                          <a:effectLst/>
                          <a:latin typeface="Century Gothic" panose="020B0502020202020204" pitchFamily="34" charset="0"/>
                        </a:rPr>
                        <a:t>el </a:t>
                      </a:r>
                      <a:r>
                        <a:rPr lang="en-GB" sz="1600" b="0" i="0" u="none" strike="noStrike" err="1">
                          <a:solidFill>
                            <a:srgbClr val="000000"/>
                          </a:solidFill>
                          <a:effectLst/>
                          <a:latin typeface="Century Gothic" panose="020B0502020202020204" pitchFamily="34" charset="0"/>
                        </a:rPr>
                        <a:t>frío</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  coldness</a:t>
                      </a:r>
                    </a:p>
                  </a:txBody>
                  <a:tcPr marL="0" marR="0" marT="0" marB="0" anchor="ctr"/>
                </a:tc>
                <a:extLst>
                  <a:ext uri="{0D108BD9-81ED-4DB2-BD59-A6C34878D82A}">
                    <a16:rowId xmlns:a16="http://schemas.microsoft.com/office/drawing/2014/main" val="2103660657"/>
                  </a:ext>
                </a:extLst>
              </a:tr>
              <a:tr h="358320">
                <a:tc>
                  <a:txBody>
                    <a:bodyPr/>
                    <a:lstStyle/>
                    <a:p>
                      <a:pPr algn="l" fontAlgn="b"/>
                      <a:r>
                        <a:rPr lang="en-GB" sz="1600" b="0" i="1" u="none" strike="noStrike" err="1">
                          <a:solidFill>
                            <a:srgbClr val="000000"/>
                          </a:solidFill>
                          <a:effectLst/>
                          <a:latin typeface="Century Gothic" panose="020B0502020202020204" pitchFamily="34" charset="0"/>
                        </a:rPr>
                        <a:t>nf</a:t>
                      </a:r>
                      <a:endParaRPr lang="en-GB" sz="1600" b="0" i="1" u="none" strike="noStrike">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a:solidFill>
                            <a:srgbClr val="000000"/>
                          </a:solidFill>
                          <a:effectLst/>
                          <a:latin typeface="Century Gothic" panose="020B0502020202020204" pitchFamily="34" charset="0"/>
                        </a:rPr>
                        <a:t>la </a:t>
                      </a:r>
                      <a:r>
                        <a:rPr lang="en-GB" sz="1600" b="0" i="0" u="none" strike="noStrike" err="1">
                          <a:solidFill>
                            <a:srgbClr val="000000"/>
                          </a:solidFill>
                          <a:effectLst/>
                          <a:latin typeface="Century Gothic" panose="020B0502020202020204" pitchFamily="34" charset="0"/>
                        </a:rPr>
                        <a:t>historia</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story</a:t>
                      </a:r>
                    </a:p>
                  </a:txBody>
                  <a:tcPr marL="90000" marR="90000" marT="46800" marB="46800" anchor="ctr"/>
                </a:tc>
                <a:extLst>
                  <a:ext uri="{0D108BD9-81ED-4DB2-BD59-A6C34878D82A}">
                    <a16:rowId xmlns:a16="http://schemas.microsoft.com/office/drawing/2014/main" val="1604582134"/>
                  </a:ext>
                </a:extLst>
              </a:tr>
              <a:tr h="358320">
                <a:tc>
                  <a:txBody>
                    <a:bodyPr/>
                    <a:lstStyle/>
                    <a:p>
                      <a:pPr algn="l" fontAlgn="b"/>
                      <a:r>
                        <a:rPr lang="en-GB" sz="1600" b="0" i="1" u="none" strike="noStrike" err="1">
                          <a:solidFill>
                            <a:srgbClr val="000000"/>
                          </a:solidFill>
                          <a:effectLst/>
                          <a:latin typeface="Century Gothic" panose="020B0502020202020204" pitchFamily="34" charset="0"/>
                        </a:rPr>
                        <a:t>nf</a:t>
                      </a:r>
                      <a:endParaRPr lang="en-GB" sz="1600" b="0" i="1" u="none" strike="noStrike">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a:solidFill>
                            <a:srgbClr val="000000"/>
                          </a:solidFill>
                          <a:effectLst/>
                          <a:latin typeface="Century Gothic" panose="020B0502020202020204" pitchFamily="34" charset="0"/>
                        </a:rPr>
                        <a:t>la </a:t>
                      </a:r>
                      <a:r>
                        <a:rPr lang="en-GB" sz="1600" b="0" i="0" u="none" strike="noStrike" err="1">
                          <a:solidFill>
                            <a:srgbClr val="000000"/>
                          </a:solidFill>
                          <a:effectLst/>
                          <a:latin typeface="Century Gothic" panose="020B0502020202020204" pitchFamily="34" charset="0"/>
                        </a:rPr>
                        <a:t>mamá</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Mum</a:t>
                      </a:r>
                    </a:p>
                  </a:txBody>
                  <a:tcPr marL="90000" marR="90000" marT="46800" marB="46800" anchor="ctr"/>
                </a:tc>
                <a:extLst>
                  <a:ext uri="{0D108BD9-81ED-4DB2-BD59-A6C34878D82A}">
                    <a16:rowId xmlns:a16="http://schemas.microsoft.com/office/drawing/2014/main" val="1669024541"/>
                  </a:ext>
                </a:extLst>
              </a:tr>
              <a:tr h="358320">
                <a:tc>
                  <a:txBody>
                    <a:bodyPr/>
                    <a:lstStyle/>
                    <a:p>
                      <a:pPr algn="l" fontAlgn="b"/>
                      <a:r>
                        <a:rPr lang="en-GB" sz="1600" b="0" i="1" u="none" strike="noStrike">
                          <a:solidFill>
                            <a:srgbClr val="000000"/>
                          </a:solidFill>
                          <a:effectLst/>
                          <a:latin typeface="Century Gothic" panose="020B0502020202020204" pitchFamily="34" charset="0"/>
                        </a:rPr>
                        <a:t>nm</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a:solidFill>
                            <a:srgbClr val="000000"/>
                          </a:solidFill>
                          <a:effectLst/>
                          <a:latin typeface="Century Gothic" panose="020B0502020202020204" pitchFamily="34" charset="0"/>
                        </a:rPr>
                        <a:t>el </a:t>
                      </a:r>
                      <a:r>
                        <a:rPr lang="en-GB" sz="1600" b="0" i="0" u="none" strike="noStrike" err="1">
                          <a:solidFill>
                            <a:srgbClr val="000000"/>
                          </a:solidFill>
                          <a:effectLst/>
                          <a:latin typeface="Century Gothic" panose="020B0502020202020204" pitchFamily="34" charset="0"/>
                        </a:rPr>
                        <a:t>mes</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month</a:t>
                      </a:r>
                    </a:p>
                  </a:txBody>
                  <a:tcPr marL="90000" marR="90000" marT="46800" marB="46800" anchor="ctr"/>
                </a:tc>
                <a:extLst>
                  <a:ext uri="{0D108BD9-81ED-4DB2-BD59-A6C34878D82A}">
                    <a16:rowId xmlns:a16="http://schemas.microsoft.com/office/drawing/2014/main" val="3735931330"/>
                  </a:ext>
                </a:extLst>
              </a:tr>
              <a:tr h="358320">
                <a:tc>
                  <a:txBody>
                    <a:bodyPr/>
                    <a:lstStyle/>
                    <a:p>
                      <a:pPr algn="l" fontAlgn="b"/>
                      <a:r>
                        <a:rPr lang="en-GB" sz="1600" b="0" i="1" u="none" strike="noStrike">
                          <a:solidFill>
                            <a:srgbClr val="000000"/>
                          </a:solidFill>
                          <a:effectLst/>
                          <a:latin typeface="Century Gothic" panose="020B0502020202020204" pitchFamily="34" charset="0"/>
                        </a:rPr>
                        <a:t>nm</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a:solidFill>
                            <a:srgbClr val="000000"/>
                          </a:solidFill>
                          <a:effectLst/>
                          <a:latin typeface="Century Gothic" panose="020B0502020202020204" pitchFamily="34" charset="0"/>
                        </a:rPr>
                        <a:t>el </a:t>
                      </a:r>
                      <a:r>
                        <a:rPr lang="en-GB" sz="1600" b="0" i="0" u="none" strike="noStrike" err="1">
                          <a:solidFill>
                            <a:srgbClr val="000000"/>
                          </a:solidFill>
                          <a:effectLst/>
                          <a:latin typeface="Century Gothic" panose="020B0502020202020204" pitchFamily="34" charset="0"/>
                        </a:rPr>
                        <a:t>papá</a:t>
                      </a:r>
                      <a:endParaRPr lang="en-GB" sz="1600" b="0" i="0" u="none" strike="noStrike">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Dad</a:t>
                      </a:r>
                    </a:p>
                  </a:txBody>
                  <a:tcPr marL="90000" marR="90000" marT="46800" marB="46800" anchor="ctr"/>
                </a:tc>
                <a:extLst>
                  <a:ext uri="{0D108BD9-81ED-4DB2-BD59-A6C34878D82A}">
                    <a16:rowId xmlns:a16="http://schemas.microsoft.com/office/drawing/2014/main" val="3308464235"/>
                  </a:ext>
                </a:extLst>
              </a:tr>
            </a:tbl>
          </a:graphicData>
        </a:graphic>
      </p:graphicFrame>
      <p:sp>
        <p:nvSpPr>
          <p:cNvPr id="38" name="Rounded Rectangle 42">
            <a:extLst>
              <a:ext uri="{FF2B5EF4-FFF2-40B4-BE49-F238E27FC236}">
                <a16:creationId xmlns:a16="http://schemas.microsoft.com/office/drawing/2014/main" id="{80CCA843-E3BC-494E-BF3C-64866455736E}"/>
              </a:ext>
            </a:extLst>
          </p:cNvPr>
          <p:cNvSpPr/>
          <p:nvPr/>
        </p:nvSpPr>
        <p:spPr>
          <a:xfrm>
            <a:off x="5424947" y="7109614"/>
            <a:ext cx="1117744" cy="112222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latin typeface="Century Gothic" panose="020B0502020202020204" pitchFamily="34" charset="0"/>
              </a:rPr>
              <a:t>Revisit vocab 2.2.1 &amp; 2.1.2</a:t>
            </a:r>
          </a:p>
        </p:txBody>
      </p:sp>
      <p:sp>
        <p:nvSpPr>
          <p:cNvPr id="2" name="TextBox 1"/>
          <p:cNvSpPr txBox="1"/>
          <p:nvPr/>
        </p:nvSpPr>
        <p:spPr>
          <a:xfrm>
            <a:off x="172380" y="4321829"/>
            <a:ext cx="2808312" cy="338554"/>
          </a:xfrm>
          <a:prstGeom prst="rect">
            <a:avLst/>
          </a:prstGeom>
          <a:noFill/>
        </p:spPr>
        <p:txBody>
          <a:bodyPr wrap="square" rtlCol="0">
            <a:spAutoFit/>
          </a:bodyPr>
          <a:lstStyle/>
          <a:p>
            <a:r>
              <a:rPr lang="en-GB" sz="1600">
                <a:latin typeface="Century Gothic" panose="020B0502020202020204" pitchFamily="34" charset="0"/>
              </a:rPr>
              <a:t>Es la una de la tarde.</a:t>
            </a:r>
          </a:p>
        </p:txBody>
      </p:sp>
      <p:sp>
        <p:nvSpPr>
          <p:cNvPr id="22" name="TextBox 21"/>
          <p:cNvSpPr txBox="1"/>
          <p:nvPr/>
        </p:nvSpPr>
        <p:spPr>
          <a:xfrm>
            <a:off x="200612" y="4602826"/>
            <a:ext cx="3693766" cy="338554"/>
          </a:xfrm>
          <a:prstGeom prst="rect">
            <a:avLst/>
          </a:prstGeom>
          <a:noFill/>
        </p:spPr>
        <p:txBody>
          <a:bodyPr wrap="square" rtlCol="0">
            <a:spAutoFit/>
          </a:bodyPr>
          <a:lstStyle/>
          <a:p>
            <a:r>
              <a:rPr lang="en-GB" sz="1600" i="1">
                <a:latin typeface="Century Gothic" panose="020B0502020202020204" pitchFamily="34" charset="0"/>
              </a:rPr>
              <a:t>It’s one (o’clock) in the afternoon.</a:t>
            </a:r>
          </a:p>
        </p:txBody>
      </p:sp>
    </p:spTree>
    <p:extLst>
      <p:ext uri="{BB962C8B-B14F-4D97-AF65-F5344CB8AC3E}">
        <p14:creationId xmlns:p14="http://schemas.microsoft.com/office/powerpoint/2010/main" val="27567277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67709ADF-1199-C446-A140-E4611535B732}"/>
              </a:ext>
            </a:extLst>
          </p:cNvPr>
          <p:cNvSpPr txBox="1"/>
          <p:nvPr/>
        </p:nvSpPr>
        <p:spPr>
          <a:xfrm>
            <a:off x="279609" y="5384407"/>
            <a:ext cx="3170128"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endParaRPr lang="en-GB" sz="1600" b="1">
              <a:latin typeface="Century Gothic" panose="020B0502020202020204" pitchFamily="34" charset="0"/>
            </a:endParaRPr>
          </a:p>
        </p:txBody>
      </p:sp>
      <p:sp>
        <p:nvSpPr>
          <p:cNvPr id="57" name="TextBox 56">
            <a:extLst>
              <a:ext uri="{FF2B5EF4-FFF2-40B4-BE49-F238E27FC236}">
                <a16:creationId xmlns:a16="http://schemas.microsoft.com/office/drawing/2014/main" id="{67709ADF-1199-C446-A140-E4611535B732}"/>
              </a:ext>
            </a:extLst>
          </p:cNvPr>
          <p:cNvSpPr txBox="1"/>
          <p:nvPr/>
        </p:nvSpPr>
        <p:spPr>
          <a:xfrm>
            <a:off x="285337" y="4913792"/>
            <a:ext cx="2466476"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endParaRPr lang="en-GB" sz="1600" b="1">
              <a:latin typeface="Century Gothic" panose="020B0502020202020204" pitchFamily="34" charset="0"/>
            </a:endParaRPr>
          </a:p>
        </p:txBody>
      </p:sp>
      <p:sp>
        <p:nvSpPr>
          <p:cNvPr id="56" name="TextBox 55">
            <a:extLst>
              <a:ext uri="{FF2B5EF4-FFF2-40B4-BE49-F238E27FC236}">
                <a16:creationId xmlns:a16="http://schemas.microsoft.com/office/drawing/2014/main" id="{67709ADF-1199-C446-A140-E4611535B732}"/>
              </a:ext>
            </a:extLst>
          </p:cNvPr>
          <p:cNvSpPr txBox="1"/>
          <p:nvPr/>
        </p:nvSpPr>
        <p:spPr>
          <a:xfrm>
            <a:off x="275375" y="4426176"/>
            <a:ext cx="2270965"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endParaRPr lang="en-GB" sz="1600" b="1">
              <a:latin typeface="Century Gothic" panose="020B0502020202020204" pitchFamily="34" charset="0"/>
            </a:endParaRPr>
          </a:p>
        </p:txBody>
      </p:sp>
      <p:sp>
        <p:nvSpPr>
          <p:cNvPr id="55" name="TextBox 54">
            <a:extLst>
              <a:ext uri="{FF2B5EF4-FFF2-40B4-BE49-F238E27FC236}">
                <a16:creationId xmlns:a16="http://schemas.microsoft.com/office/drawing/2014/main" id="{67709ADF-1199-C446-A140-E4611535B732}"/>
              </a:ext>
            </a:extLst>
          </p:cNvPr>
          <p:cNvSpPr txBox="1"/>
          <p:nvPr/>
        </p:nvSpPr>
        <p:spPr>
          <a:xfrm>
            <a:off x="206194" y="3078179"/>
            <a:ext cx="3040596"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endParaRPr lang="en-GB" sz="1600" b="1">
              <a:latin typeface="Century Gothic" panose="020B0502020202020204" pitchFamily="34" charset="0"/>
            </a:endParaRPr>
          </a:p>
        </p:txBody>
      </p:sp>
      <p:sp>
        <p:nvSpPr>
          <p:cNvPr id="51" name="TextBox 50">
            <a:extLst>
              <a:ext uri="{FF2B5EF4-FFF2-40B4-BE49-F238E27FC236}">
                <a16:creationId xmlns:a16="http://schemas.microsoft.com/office/drawing/2014/main" id="{67709ADF-1199-C446-A140-E4611535B732}"/>
              </a:ext>
            </a:extLst>
          </p:cNvPr>
          <p:cNvSpPr txBox="1"/>
          <p:nvPr/>
        </p:nvSpPr>
        <p:spPr>
          <a:xfrm>
            <a:off x="205157" y="2599722"/>
            <a:ext cx="2531938"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endParaRPr lang="en-GB" sz="1600" b="1">
              <a:latin typeface="Century Gothic" panose="020B0502020202020204" pitchFamily="34" charset="0"/>
            </a:endParaRPr>
          </a:p>
        </p:txBody>
      </p:sp>
      <p:sp>
        <p:nvSpPr>
          <p:cNvPr id="50" name="TextBox 49">
            <a:extLst>
              <a:ext uri="{FF2B5EF4-FFF2-40B4-BE49-F238E27FC236}">
                <a16:creationId xmlns:a16="http://schemas.microsoft.com/office/drawing/2014/main" id="{67709ADF-1199-C446-A140-E4611535B732}"/>
              </a:ext>
            </a:extLst>
          </p:cNvPr>
          <p:cNvSpPr txBox="1"/>
          <p:nvPr/>
        </p:nvSpPr>
        <p:spPr>
          <a:xfrm>
            <a:off x="203881" y="2087230"/>
            <a:ext cx="2238483"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endParaRPr lang="en-GB" sz="1600" b="1">
              <a:latin typeface="Century Gothic" panose="020B0502020202020204" pitchFamily="34" charset="0"/>
            </a:endParaRPr>
          </a:p>
        </p:txBody>
      </p:sp>
      <p:sp>
        <p:nvSpPr>
          <p:cNvPr id="38" name="TextBox 37">
            <a:extLst>
              <a:ext uri="{FF2B5EF4-FFF2-40B4-BE49-F238E27FC236}">
                <a16:creationId xmlns:a16="http://schemas.microsoft.com/office/drawing/2014/main" id="{D428F3D6-067E-894D-91FF-5CA2F583DBAA}"/>
              </a:ext>
            </a:extLst>
          </p:cNvPr>
          <p:cNvSpPr txBox="1"/>
          <p:nvPr/>
        </p:nvSpPr>
        <p:spPr>
          <a:xfrm>
            <a:off x="168306" y="2065943"/>
            <a:ext cx="2426453" cy="338554"/>
          </a:xfrm>
          <a:prstGeom prst="rect">
            <a:avLst/>
          </a:prstGeom>
          <a:noFill/>
        </p:spPr>
        <p:txBody>
          <a:bodyPr wrap="square" rtlCol="0">
            <a:spAutoFit/>
          </a:bodyPr>
          <a:lstStyle/>
          <a:p>
            <a:pPr lvl="0" fontAlgn="auto">
              <a:spcBef>
                <a:spcPts val="0"/>
              </a:spcBef>
              <a:spcAft>
                <a:spcPts val="0"/>
              </a:spcAft>
              <a:defRPr/>
            </a:pPr>
            <a:r>
              <a:rPr lang="en-GB" sz="1600" dirty="0">
                <a:latin typeface="Century Gothic" panose="020B0502020202020204" pitchFamily="34" charset="0"/>
              </a:rPr>
              <a:t>To mean ‘</a:t>
            </a:r>
            <a:r>
              <a:rPr lang="en-GB" sz="1600" b="1" dirty="0">
                <a:latin typeface="Century Gothic" panose="020B0502020202020204" pitchFamily="34" charset="0"/>
              </a:rPr>
              <a:t>I</a:t>
            </a:r>
            <a:r>
              <a:rPr lang="en-GB" sz="1600" dirty="0">
                <a:latin typeface="Century Gothic" panose="020B0502020202020204" pitchFamily="34" charset="0"/>
              </a:rPr>
              <a:t>’ add ____.</a:t>
            </a:r>
          </a:p>
        </p:txBody>
      </p:sp>
      <p:sp>
        <p:nvSpPr>
          <p:cNvPr id="62" name="TextBox 37">
            <a:extLst>
              <a:ext uri="{FF2B5EF4-FFF2-40B4-BE49-F238E27FC236}">
                <a16:creationId xmlns:a16="http://schemas.microsoft.com/office/drawing/2014/main" id="{05268A1F-2DE8-B74F-B198-F11A314DB1D9}"/>
              </a:ext>
            </a:extLst>
          </p:cNvPr>
          <p:cNvSpPr txBox="1"/>
          <p:nvPr/>
        </p:nvSpPr>
        <p:spPr>
          <a:xfrm>
            <a:off x="181241" y="2573042"/>
            <a:ext cx="3040596" cy="338554"/>
          </a:xfrm>
          <a:prstGeom prst="rect">
            <a:avLst/>
          </a:prstGeom>
          <a:noFill/>
        </p:spPr>
        <p:txBody>
          <a:bodyPr wrap="square" rtlCol="0">
            <a:spAutoFit/>
          </a:bodyPr>
          <a:lstStyle/>
          <a:p>
            <a:pPr lvl="0" fontAlgn="auto">
              <a:spcBef>
                <a:spcPts val="0"/>
              </a:spcBef>
              <a:spcAft>
                <a:spcPts val="0"/>
              </a:spcAft>
              <a:defRPr/>
            </a:pPr>
            <a:r>
              <a:rPr lang="en-GB" sz="1600" dirty="0">
                <a:latin typeface="Century Gothic" panose="020B0502020202020204" pitchFamily="34" charset="0"/>
              </a:rPr>
              <a:t>To mean ‘</a:t>
            </a:r>
            <a:r>
              <a:rPr lang="en-GB" sz="1600" b="1" dirty="0">
                <a:latin typeface="Century Gothic" panose="020B0502020202020204" pitchFamily="34" charset="0"/>
              </a:rPr>
              <a:t>you</a:t>
            </a:r>
            <a:r>
              <a:rPr lang="en-GB" sz="1600" dirty="0">
                <a:latin typeface="Century Gothic" panose="020B0502020202020204" pitchFamily="34" charset="0"/>
              </a:rPr>
              <a:t>’ add ____.</a:t>
            </a:r>
          </a:p>
        </p:txBody>
      </p:sp>
      <p:sp>
        <p:nvSpPr>
          <p:cNvPr id="63" name="TextBox 37">
            <a:extLst>
              <a:ext uri="{FF2B5EF4-FFF2-40B4-BE49-F238E27FC236}">
                <a16:creationId xmlns:a16="http://schemas.microsoft.com/office/drawing/2014/main" id="{5F8A06C4-C852-834D-90E9-68FA6262AF2F}"/>
              </a:ext>
            </a:extLst>
          </p:cNvPr>
          <p:cNvSpPr txBox="1"/>
          <p:nvPr/>
        </p:nvSpPr>
        <p:spPr>
          <a:xfrm>
            <a:off x="170620" y="3066567"/>
            <a:ext cx="3438964" cy="338554"/>
          </a:xfrm>
          <a:prstGeom prst="rect">
            <a:avLst/>
          </a:prstGeom>
          <a:noFill/>
        </p:spPr>
        <p:txBody>
          <a:bodyPr wrap="square" rtlCol="0">
            <a:spAutoFit/>
          </a:bodyPr>
          <a:lstStyle/>
          <a:p>
            <a:pPr lvl="0" fontAlgn="auto">
              <a:spcBef>
                <a:spcPts val="0"/>
              </a:spcBef>
              <a:spcAft>
                <a:spcPts val="0"/>
              </a:spcAft>
              <a:defRPr/>
            </a:pPr>
            <a:r>
              <a:rPr lang="en-GB" sz="1600" dirty="0">
                <a:latin typeface="Century Gothic" panose="020B0502020202020204" pitchFamily="34" charset="0"/>
              </a:rPr>
              <a:t>To mean ‘</a:t>
            </a:r>
            <a:r>
              <a:rPr lang="en-GB" sz="1600" b="1" dirty="0">
                <a:latin typeface="Century Gothic" panose="020B0502020202020204" pitchFamily="34" charset="0"/>
              </a:rPr>
              <a:t>s/he</a:t>
            </a:r>
            <a:r>
              <a:rPr lang="en-GB" sz="1600">
                <a:latin typeface="Century Gothic" panose="020B0502020202020204" pitchFamily="34" charset="0"/>
              </a:rPr>
              <a:t>’ </a:t>
            </a:r>
            <a:r>
              <a:rPr lang="en-GB" sz="1600" smtClean="0">
                <a:latin typeface="Century Gothic" panose="020B0502020202020204" pitchFamily="34" charset="0"/>
              </a:rPr>
              <a:t>or ‘</a:t>
            </a:r>
            <a:r>
              <a:rPr lang="en-GB" sz="1600" b="1" smtClean="0">
                <a:latin typeface="Century Gothic" panose="020B0502020202020204" pitchFamily="34" charset="0"/>
              </a:rPr>
              <a:t>it</a:t>
            </a:r>
            <a:r>
              <a:rPr lang="en-GB" sz="1600" smtClean="0">
                <a:latin typeface="Century Gothic" panose="020B0502020202020204" pitchFamily="34" charset="0"/>
              </a:rPr>
              <a:t>’ add ___.</a:t>
            </a:r>
            <a:endParaRPr lang="en-GB" sz="1600" dirty="0">
              <a:latin typeface="Century Gothic" panose="020B0502020202020204" pitchFamily="34" charset="0"/>
            </a:endParaRPr>
          </a:p>
        </p:txBody>
      </p:sp>
      <p:sp>
        <p:nvSpPr>
          <p:cNvPr id="31" name="TextBox 7">
            <a:extLst>
              <a:ext uri="{FF2B5EF4-FFF2-40B4-BE49-F238E27FC236}">
                <a16:creationId xmlns:a16="http://schemas.microsoft.com/office/drawing/2014/main" id="{8A200257-2559-2741-BA78-7409245023A2}"/>
              </a:ext>
            </a:extLst>
          </p:cNvPr>
          <p:cNvSpPr txBox="1"/>
          <p:nvPr/>
        </p:nvSpPr>
        <p:spPr>
          <a:xfrm>
            <a:off x="2799238" y="2576710"/>
            <a:ext cx="1905763" cy="338554"/>
          </a:xfrm>
          <a:prstGeom prst="rect">
            <a:avLst/>
          </a:prstGeom>
          <a:noFill/>
        </p:spPr>
        <p:txBody>
          <a:bodyPr wrap="square" rtlCol="0">
            <a:spAutoFit/>
          </a:bodyPr>
          <a:lstStyle/>
          <a:p>
            <a:pPr lvl="0">
              <a:defRPr/>
            </a:pPr>
            <a:r>
              <a:rPr lang="en-GB" sz="1600" dirty="0" err="1">
                <a:latin typeface="Century Gothic" panose="020B0502020202020204" pitchFamily="34" charset="0"/>
              </a:rPr>
              <a:t>Bail</a:t>
            </a:r>
            <a:r>
              <a:rPr lang="en-GB" sz="1600" b="1" dirty="0" err="1">
                <a:solidFill>
                  <a:srgbClr val="FF612F"/>
                </a:solidFill>
                <a:latin typeface="Century Gothic" panose="020B0502020202020204" pitchFamily="34" charset="0"/>
              </a:rPr>
              <a:t>as</a:t>
            </a:r>
            <a:r>
              <a:rPr lang="en-GB" sz="1600" dirty="0">
                <a:latin typeface="Century Gothic" panose="020B0502020202020204" pitchFamily="34" charset="0"/>
              </a:rPr>
              <a:t> bien.</a:t>
            </a:r>
          </a:p>
        </p:txBody>
      </p:sp>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3727" y="8826500"/>
            <a:ext cx="1600200" cy="635000"/>
          </a:xfrm>
        </p:spPr>
        <p:txBody>
          <a:bodyPr/>
          <a:lstStyle/>
          <a:p>
            <a:r>
              <a:rPr lang="en-GB" altLang="en-US" b="1" dirty="0">
                <a:latin typeface="Century Gothic" panose="020B0502020202020204" pitchFamily="34" charset="0"/>
              </a:rPr>
              <a:t>42</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3693766"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12" name="Title 11"/>
          <p:cNvSpPr>
            <a:spLocks noGrp="1"/>
          </p:cNvSpPr>
          <p:nvPr>
            <p:ph type="title"/>
          </p:nvPr>
        </p:nvSpPr>
        <p:spPr>
          <a:xfrm>
            <a:off x="0" y="5303"/>
            <a:ext cx="4046263" cy="736826"/>
          </a:xfrm>
        </p:spPr>
        <p:txBody>
          <a:bodyPr/>
          <a:lstStyle/>
          <a:p>
            <a:r>
              <a:rPr lang="en-GB" sz="2000" b="1" dirty="0">
                <a:solidFill>
                  <a:schemeClr val="bg1"/>
                </a:solidFill>
                <a:latin typeface="Century Gothic" panose="020B0502020202020204" pitchFamily="34" charset="0"/>
              </a:rPr>
              <a:t>T3.1 </a:t>
            </a:r>
            <a:r>
              <a:rPr lang="en-GB" sz="2000" b="1" dirty="0" err="1">
                <a:solidFill>
                  <a:schemeClr val="bg1"/>
                </a:solidFill>
                <a:latin typeface="Century Gothic" panose="020B0502020202020204" pitchFamily="34" charset="0"/>
              </a:rPr>
              <a:t>Semana</a:t>
            </a:r>
            <a:r>
              <a:rPr lang="en-GB" sz="2000" b="1" dirty="0">
                <a:solidFill>
                  <a:schemeClr val="bg1"/>
                </a:solidFill>
                <a:latin typeface="Century Gothic" panose="020B0502020202020204" pitchFamily="34" charset="0"/>
              </a:rPr>
              <a:t> 1</a:t>
            </a:r>
          </a:p>
        </p:txBody>
      </p:sp>
      <p:sp>
        <p:nvSpPr>
          <p:cNvPr id="83" name="Rectangle 21">
            <a:extLst>
              <a:ext uri="{FF2B5EF4-FFF2-40B4-BE49-F238E27FC236}">
                <a16:creationId xmlns:a16="http://schemas.microsoft.com/office/drawing/2014/main" id="{58DFBC74-6A87-1541-94EC-B9510E41C020}"/>
              </a:ext>
            </a:extLst>
          </p:cNvPr>
          <p:cNvSpPr/>
          <p:nvPr/>
        </p:nvSpPr>
        <p:spPr>
          <a:xfrm>
            <a:off x="5012354" y="20229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20" name="CuadroTexto 2">
            <a:extLst>
              <a:ext uri="{FF2B5EF4-FFF2-40B4-BE49-F238E27FC236}">
                <a16:creationId xmlns:a16="http://schemas.microsoft.com/office/drawing/2014/main" id="{E10CD7CC-1A7E-4043-860E-C1759BB0375B}"/>
              </a:ext>
            </a:extLst>
          </p:cNvPr>
          <p:cNvSpPr txBox="1"/>
          <p:nvPr/>
        </p:nvSpPr>
        <p:spPr>
          <a:xfrm>
            <a:off x="2761590" y="3050703"/>
            <a:ext cx="4074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1600" b="1" i="0" u="none" strike="noStrike" kern="1200" cap="none" spc="0" normalizeH="0" baseline="0" noProof="0" dirty="0">
                <a:ln>
                  <a:noFill/>
                </a:ln>
                <a:solidFill>
                  <a:srgbClr val="FF612F"/>
                </a:solidFill>
                <a:effectLst/>
                <a:uLnTx/>
                <a:uFillTx/>
                <a:latin typeface="Century Gothic" panose="020B0502020202020204" pitchFamily="34" charset="0"/>
              </a:rPr>
              <a:t>-a</a:t>
            </a:r>
          </a:p>
        </p:txBody>
      </p:sp>
      <p:sp>
        <p:nvSpPr>
          <p:cNvPr id="21" name="TextBox 20">
            <a:extLst>
              <a:ext uri="{FF2B5EF4-FFF2-40B4-BE49-F238E27FC236}">
                <a16:creationId xmlns:a16="http://schemas.microsoft.com/office/drawing/2014/main" id="{89540058-DB0D-904A-B4EC-970320C2B201}"/>
              </a:ext>
            </a:extLst>
          </p:cNvPr>
          <p:cNvSpPr txBox="1"/>
          <p:nvPr/>
        </p:nvSpPr>
        <p:spPr>
          <a:xfrm>
            <a:off x="4080409" y="2588099"/>
            <a:ext cx="1999145" cy="338554"/>
          </a:xfrm>
          <a:prstGeom prst="rect">
            <a:avLst/>
          </a:prstGeom>
          <a:noFill/>
        </p:spPr>
        <p:txBody>
          <a:bodyPr wrap="square" rtlCol="0">
            <a:spAutoFit/>
          </a:bodyPr>
          <a:lstStyle/>
          <a:p>
            <a:pPr lvl="0" fontAlgn="auto">
              <a:spcBef>
                <a:spcPts val="0"/>
              </a:spcBef>
              <a:spcAft>
                <a:spcPts val="0"/>
              </a:spcAft>
              <a:defRPr/>
            </a:pPr>
            <a:r>
              <a:rPr lang="en-GB" sz="1600" i="1" dirty="0">
                <a:latin typeface="Century Gothic" panose="020B0502020202020204" pitchFamily="34" charset="0"/>
              </a:rPr>
              <a:t>You dance well.</a:t>
            </a:r>
          </a:p>
        </p:txBody>
      </p:sp>
      <p:sp>
        <p:nvSpPr>
          <p:cNvPr id="22" name="TextBox 21">
            <a:extLst>
              <a:ext uri="{FF2B5EF4-FFF2-40B4-BE49-F238E27FC236}">
                <a16:creationId xmlns:a16="http://schemas.microsoft.com/office/drawing/2014/main" id="{1B00CC29-568F-1844-8AE6-7879863869D3}"/>
              </a:ext>
            </a:extLst>
          </p:cNvPr>
          <p:cNvSpPr txBox="1"/>
          <p:nvPr/>
        </p:nvSpPr>
        <p:spPr>
          <a:xfrm>
            <a:off x="107417" y="1748398"/>
            <a:ext cx="6788606" cy="338554"/>
          </a:xfrm>
          <a:prstGeom prst="rect">
            <a:avLst/>
          </a:prstGeom>
          <a:noFill/>
        </p:spPr>
        <p:txBody>
          <a:bodyPr wrap="square" rtlCol="0">
            <a:spAutoFit/>
          </a:bodyPr>
          <a:lstStyle/>
          <a:p>
            <a:pPr lvl="0" fontAlgn="auto">
              <a:spcBef>
                <a:spcPts val="0"/>
              </a:spcBef>
              <a:spcAft>
                <a:spcPts val="0"/>
              </a:spcAft>
              <a:defRPr/>
            </a:pPr>
            <a:r>
              <a:rPr lang="en-GB" sz="1600" smtClean="0">
                <a:latin typeface="Century Gothic" panose="020B0502020202020204" pitchFamily="34" charset="0"/>
              </a:rPr>
              <a:t>To refer to a particular person, first remove </a:t>
            </a:r>
            <a:r>
              <a:rPr lang="en-GB" sz="1600">
                <a:latin typeface="Century Gothic" panose="020B0502020202020204" pitchFamily="34" charset="0"/>
              </a:rPr>
              <a:t>–</a:t>
            </a:r>
            <a:r>
              <a:rPr lang="en-GB" sz="1600" b="1" smtClean="0">
                <a:latin typeface="Century Gothic" panose="020B0502020202020204" pitchFamily="34" charset="0"/>
              </a:rPr>
              <a:t>ar</a:t>
            </a:r>
            <a:r>
              <a:rPr lang="en-GB" sz="1600" smtClean="0">
                <a:latin typeface="Century Gothic" panose="020B0502020202020204" pitchFamily="34" charset="0"/>
              </a:rPr>
              <a:t> and then:</a:t>
            </a:r>
            <a:endParaRPr lang="en-GB" sz="1600" dirty="0">
              <a:latin typeface="Century Gothic" panose="020B0502020202020204" pitchFamily="34" charset="0"/>
            </a:endParaRPr>
          </a:p>
        </p:txBody>
      </p:sp>
      <p:sp>
        <p:nvSpPr>
          <p:cNvPr id="28" name="TextBox 7">
            <a:extLst>
              <a:ext uri="{FF2B5EF4-FFF2-40B4-BE49-F238E27FC236}">
                <a16:creationId xmlns:a16="http://schemas.microsoft.com/office/drawing/2014/main" id="{6FB3980A-6249-0745-AA3E-E41F2D5814BB}"/>
              </a:ext>
            </a:extLst>
          </p:cNvPr>
          <p:cNvSpPr txBox="1"/>
          <p:nvPr/>
        </p:nvSpPr>
        <p:spPr>
          <a:xfrm>
            <a:off x="107417" y="1032016"/>
            <a:ext cx="6463337" cy="338554"/>
          </a:xfrm>
          <a:prstGeom prst="rect">
            <a:avLst/>
          </a:prstGeom>
          <a:noFill/>
        </p:spPr>
        <p:txBody>
          <a:bodyPr wrap="square" rtlCol="0">
            <a:spAutoFit/>
          </a:bodyPr>
          <a:lstStyle/>
          <a:p>
            <a:pPr lvl="0">
              <a:defRPr/>
            </a:pPr>
            <a:r>
              <a:rPr lang="en-GB" sz="1600" dirty="0">
                <a:latin typeface="Century Gothic" panose="020B0502020202020204" pitchFamily="34" charset="0"/>
              </a:rPr>
              <a:t>As you know, some Spanish infinitives end in </a:t>
            </a:r>
            <a:r>
              <a:rPr lang="en-GB" sz="1600" b="1" dirty="0">
                <a:latin typeface="Century Gothic" panose="020B0502020202020204" pitchFamily="34" charset="0"/>
              </a:rPr>
              <a:t>–ar</a:t>
            </a:r>
            <a:r>
              <a:rPr lang="en-GB" sz="1600" dirty="0">
                <a:latin typeface="Century Gothic" panose="020B0502020202020204" pitchFamily="34" charset="0"/>
              </a:rPr>
              <a:t>.</a:t>
            </a:r>
            <a:endParaRPr kumimoji="0" lang="en-GB" sz="1600" b="0" i="0" u="none" strike="noStrike" kern="1200" cap="none" spc="0" normalizeH="0" baseline="0" noProof="0" dirty="0">
              <a:ln>
                <a:noFill/>
              </a:ln>
              <a:effectLst/>
              <a:uLnTx/>
              <a:uFillTx/>
              <a:latin typeface="Tw Cen MT" panose="020B0602020104020603"/>
            </a:endParaRPr>
          </a:p>
        </p:txBody>
      </p:sp>
      <p:sp>
        <p:nvSpPr>
          <p:cNvPr id="29" name="TextBox 7">
            <a:extLst>
              <a:ext uri="{FF2B5EF4-FFF2-40B4-BE49-F238E27FC236}">
                <a16:creationId xmlns:a16="http://schemas.microsoft.com/office/drawing/2014/main" id="{930F52F3-ABE1-5D43-9026-A0788E95CC5F}"/>
              </a:ext>
            </a:extLst>
          </p:cNvPr>
          <p:cNvSpPr txBox="1"/>
          <p:nvPr/>
        </p:nvSpPr>
        <p:spPr>
          <a:xfrm>
            <a:off x="107417" y="1395722"/>
            <a:ext cx="6788606" cy="338554"/>
          </a:xfrm>
          <a:prstGeom prst="rect">
            <a:avLst/>
          </a:prstGeom>
          <a:noFill/>
        </p:spPr>
        <p:txBody>
          <a:bodyPr wrap="square" rtlCol="0">
            <a:spAutoFit/>
          </a:bodyPr>
          <a:lstStyle/>
          <a:p>
            <a:pPr lvl="0">
              <a:defRPr/>
            </a:pPr>
            <a:r>
              <a:rPr lang="en-GB" sz="1600" dirty="0">
                <a:latin typeface="Century Gothic" panose="020B0502020202020204" pitchFamily="34" charset="0"/>
              </a:rPr>
              <a:t>The verb ending changes depending on who the verb refers to. </a:t>
            </a:r>
          </a:p>
        </p:txBody>
      </p:sp>
      <p:sp>
        <p:nvSpPr>
          <p:cNvPr id="30" name="TextBox 7">
            <a:extLst>
              <a:ext uri="{FF2B5EF4-FFF2-40B4-BE49-F238E27FC236}">
                <a16:creationId xmlns:a16="http://schemas.microsoft.com/office/drawing/2014/main" id="{656162CD-E6BE-3941-B344-30C9C78ABF3C}"/>
              </a:ext>
            </a:extLst>
          </p:cNvPr>
          <p:cNvSpPr txBox="1"/>
          <p:nvPr/>
        </p:nvSpPr>
        <p:spPr>
          <a:xfrm>
            <a:off x="2442364" y="2121748"/>
            <a:ext cx="2825618" cy="338554"/>
          </a:xfrm>
          <a:prstGeom prst="rect">
            <a:avLst/>
          </a:prstGeom>
          <a:noFill/>
        </p:spPr>
        <p:txBody>
          <a:bodyPr wrap="square" rtlCol="0">
            <a:spAutoFit/>
          </a:bodyPr>
          <a:lstStyle/>
          <a:p>
            <a:pPr lvl="0">
              <a:defRPr/>
            </a:pPr>
            <a:r>
              <a:rPr lang="en-GB" sz="1600" dirty="0">
                <a:latin typeface="Century Gothic" panose="020B0502020202020204" pitchFamily="34" charset="0"/>
              </a:rPr>
              <a:t>Descans</a:t>
            </a:r>
            <a:r>
              <a:rPr lang="en-GB" sz="1600" b="1" dirty="0">
                <a:solidFill>
                  <a:srgbClr val="FF612F"/>
                </a:solidFill>
                <a:latin typeface="Century Gothic" panose="020B0502020202020204" pitchFamily="34" charset="0"/>
              </a:rPr>
              <a:t>o</a:t>
            </a:r>
            <a:r>
              <a:rPr lang="en-GB" sz="1600" dirty="0">
                <a:latin typeface="Century Gothic" panose="020B0502020202020204" pitchFamily="34" charset="0"/>
              </a:rPr>
              <a:t> </a:t>
            </a:r>
            <a:r>
              <a:rPr lang="en-GB" sz="1600" dirty="0" err="1">
                <a:latin typeface="Century Gothic" panose="020B0502020202020204" pitchFamily="34" charset="0"/>
              </a:rPr>
              <a:t>en</a:t>
            </a:r>
            <a:r>
              <a:rPr lang="en-GB" sz="1600" dirty="0">
                <a:latin typeface="Century Gothic" panose="020B0502020202020204" pitchFamily="34" charset="0"/>
              </a:rPr>
              <a:t> el </a:t>
            </a:r>
            <a:r>
              <a:rPr lang="en-GB" sz="1600" dirty="0" err="1">
                <a:latin typeface="Century Gothic" panose="020B0502020202020204" pitchFamily="34" charset="0"/>
              </a:rPr>
              <a:t>parque</a:t>
            </a:r>
            <a:r>
              <a:rPr lang="en-GB" sz="1600" dirty="0">
                <a:latin typeface="Century Gothic" panose="020B0502020202020204" pitchFamily="34" charset="0"/>
              </a:rPr>
              <a:t>.</a:t>
            </a:r>
          </a:p>
        </p:txBody>
      </p:sp>
      <p:sp>
        <p:nvSpPr>
          <p:cNvPr id="33" name="CuadroTexto 18">
            <a:extLst>
              <a:ext uri="{FF2B5EF4-FFF2-40B4-BE49-F238E27FC236}">
                <a16:creationId xmlns:a16="http://schemas.microsoft.com/office/drawing/2014/main" id="{5479C228-9E1C-CA4D-967D-98D968AA1178}"/>
              </a:ext>
            </a:extLst>
          </p:cNvPr>
          <p:cNvSpPr txBox="1"/>
          <p:nvPr/>
        </p:nvSpPr>
        <p:spPr>
          <a:xfrm>
            <a:off x="1903809" y="2063335"/>
            <a:ext cx="402674" cy="338554"/>
          </a:xfrm>
          <a:prstGeom prst="rect">
            <a:avLst/>
          </a:prstGeom>
          <a:noFill/>
        </p:spPr>
        <p:txBody>
          <a:bodyPr wrap="none" rtlCol="0">
            <a:spAutoFit/>
          </a:bodyPr>
          <a:lstStyle/>
          <a:p>
            <a:pPr algn="l"/>
            <a:r>
              <a:rPr lang="es-GB" sz="1600" b="1" dirty="0">
                <a:solidFill>
                  <a:srgbClr val="FF612F"/>
                </a:solidFill>
                <a:latin typeface="Century Gothic" panose="020B0502020202020204" pitchFamily="34" charset="0"/>
              </a:rPr>
              <a:t>-o</a:t>
            </a:r>
          </a:p>
        </p:txBody>
      </p:sp>
      <p:sp>
        <p:nvSpPr>
          <p:cNvPr id="2" name="Rectangle 1"/>
          <p:cNvSpPr/>
          <p:nvPr/>
        </p:nvSpPr>
        <p:spPr>
          <a:xfrm>
            <a:off x="82066" y="677437"/>
            <a:ext cx="7416360" cy="369332"/>
          </a:xfrm>
          <a:prstGeom prst="rect">
            <a:avLst/>
          </a:prstGeom>
        </p:spPr>
        <p:txBody>
          <a:bodyPr wrap="square">
            <a:spAutoFit/>
          </a:bodyPr>
          <a:lstStyle/>
          <a:p>
            <a:pPr lvl="0">
              <a:defRPr/>
            </a:pPr>
            <a:r>
              <a:rPr lang="en-GB" b="1" smtClean="0">
                <a:latin typeface="Century Gothic" panose="020B0502020202020204" pitchFamily="34" charset="0"/>
              </a:rPr>
              <a:t>Present </a:t>
            </a:r>
            <a:r>
              <a:rPr lang="en-GB" b="1">
                <a:latin typeface="Century Gothic" panose="020B0502020202020204" pitchFamily="34" charset="0"/>
              </a:rPr>
              <a:t>tense </a:t>
            </a:r>
            <a:r>
              <a:rPr lang="en-GB" b="1" smtClean="0">
                <a:latin typeface="Century Gothic" panose="020B0502020202020204" pitchFamily="34" charset="0"/>
              </a:rPr>
              <a:t>verbs in singular persons [revisited</a:t>
            </a:r>
            <a:r>
              <a:rPr lang="en-GB" b="1" dirty="0">
                <a:latin typeface="Century Gothic" panose="020B0502020202020204" pitchFamily="34" charset="0"/>
              </a:rPr>
              <a:t>]</a:t>
            </a:r>
            <a:endParaRPr lang="en-GB" b="1" i="1" dirty="0">
              <a:latin typeface="Century Gothic" panose="020B0502020202020204" pitchFamily="34" charset="0"/>
            </a:endParaRPr>
          </a:p>
        </p:txBody>
      </p:sp>
      <p:sp>
        <p:nvSpPr>
          <p:cNvPr id="9" name="Rectangle 8"/>
          <p:cNvSpPr/>
          <p:nvPr/>
        </p:nvSpPr>
        <p:spPr>
          <a:xfrm>
            <a:off x="3211216" y="3056851"/>
            <a:ext cx="2014120" cy="338554"/>
          </a:xfrm>
          <a:prstGeom prst="rect">
            <a:avLst/>
          </a:prstGeom>
        </p:spPr>
        <p:txBody>
          <a:bodyPr wrap="square">
            <a:spAutoFit/>
          </a:bodyPr>
          <a:lstStyle/>
          <a:p>
            <a:pPr lvl="0" fontAlgn="auto">
              <a:spcBef>
                <a:spcPts val="0"/>
              </a:spcBef>
              <a:spcAft>
                <a:spcPts val="0"/>
              </a:spcAft>
              <a:defRPr/>
            </a:pPr>
            <a:r>
              <a:rPr lang="en-GB" sz="1600" dirty="0" err="1">
                <a:latin typeface="Century Gothic" panose="020B0502020202020204" pitchFamily="34" charset="0"/>
                <a:sym typeface="Century Gothic"/>
              </a:rPr>
              <a:t>Visit</a:t>
            </a:r>
            <a:r>
              <a:rPr lang="en-GB" sz="1600" b="1" dirty="0" err="1">
                <a:solidFill>
                  <a:srgbClr val="FF612F"/>
                </a:solidFill>
                <a:latin typeface="Century Gothic" panose="020B0502020202020204" pitchFamily="34" charset="0"/>
                <a:sym typeface="Century Gothic"/>
              </a:rPr>
              <a:t>a</a:t>
            </a:r>
            <a:r>
              <a:rPr lang="en-GB" sz="1600" dirty="0">
                <a:latin typeface="Century Gothic" panose="020B0502020202020204" pitchFamily="34" charset="0"/>
                <a:sym typeface="Century Gothic"/>
              </a:rPr>
              <a:t> la ciudad.</a:t>
            </a:r>
          </a:p>
        </p:txBody>
      </p:sp>
      <p:sp>
        <p:nvSpPr>
          <p:cNvPr id="36" name="TextBox 7">
            <a:extLst>
              <a:ext uri="{FF2B5EF4-FFF2-40B4-BE49-F238E27FC236}">
                <a16:creationId xmlns:a16="http://schemas.microsoft.com/office/drawing/2014/main" id="{B36E879C-9CDD-AD40-B4F7-7360A8E5FC13}"/>
              </a:ext>
            </a:extLst>
          </p:cNvPr>
          <p:cNvSpPr txBox="1"/>
          <p:nvPr/>
        </p:nvSpPr>
        <p:spPr>
          <a:xfrm>
            <a:off x="4962644" y="2123297"/>
            <a:ext cx="2825618" cy="338554"/>
          </a:xfrm>
          <a:prstGeom prst="rect">
            <a:avLst/>
          </a:prstGeom>
          <a:noFill/>
        </p:spPr>
        <p:txBody>
          <a:bodyPr wrap="square" rtlCol="0">
            <a:spAutoFit/>
          </a:bodyPr>
          <a:lstStyle/>
          <a:p>
            <a:pPr lvl="0">
              <a:defRPr/>
            </a:pPr>
            <a:r>
              <a:rPr lang="en-GB" sz="1600" i="1" dirty="0">
                <a:latin typeface="Century Gothic" panose="020B0502020202020204" pitchFamily="34" charset="0"/>
              </a:rPr>
              <a:t>I rest in the park.</a:t>
            </a:r>
          </a:p>
        </p:txBody>
      </p:sp>
      <p:sp>
        <p:nvSpPr>
          <p:cNvPr id="46" name="Rectangle 8">
            <a:extLst>
              <a:ext uri="{FF2B5EF4-FFF2-40B4-BE49-F238E27FC236}">
                <a16:creationId xmlns:a16="http://schemas.microsoft.com/office/drawing/2014/main" id="{FCDB6C38-1AA4-EA4E-A255-FEB0EFCC3CB1}"/>
              </a:ext>
            </a:extLst>
          </p:cNvPr>
          <p:cNvSpPr/>
          <p:nvPr/>
        </p:nvSpPr>
        <p:spPr>
          <a:xfrm>
            <a:off x="4966721" y="3064203"/>
            <a:ext cx="2014120" cy="338554"/>
          </a:xfrm>
          <a:prstGeom prst="rect">
            <a:avLst/>
          </a:prstGeom>
        </p:spPr>
        <p:txBody>
          <a:bodyPr wrap="square">
            <a:spAutoFit/>
          </a:bodyPr>
          <a:lstStyle/>
          <a:p>
            <a:pPr lvl="0" fontAlgn="auto">
              <a:spcBef>
                <a:spcPts val="0"/>
              </a:spcBef>
              <a:spcAft>
                <a:spcPts val="0"/>
              </a:spcAft>
              <a:defRPr/>
            </a:pPr>
            <a:r>
              <a:rPr lang="en-GB" sz="1600" i="1" dirty="0">
                <a:latin typeface="Century Gothic" panose="020B0502020202020204" pitchFamily="34" charset="0"/>
                <a:sym typeface="Century Gothic"/>
              </a:rPr>
              <a:t>S/he visits the city.</a:t>
            </a:r>
          </a:p>
        </p:txBody>
      </p:sp>
      <p:sp>
        <p:nvSpPr>
          <p:cNvPr id="47" name="CuadroTexto 18">
            <a:extLst>
              <a:ext uri="{FF2B5EF4-FFF2-40B4-BE49-F238E27FC236}">
                <a16:creationId xmlns:a16="http://schemas.microsoft.com/office/drawing/2014/main" id="{1D9BCA29-9913-8543-8DEE-CE43EA857E0F}"/>
              </a:ext>
            </a:extLst>
          </p:cNvPr>
          <p:cNvSpPr txBox="1"/>
          <p:nvPr/>
        </p:nvSpPr>
        <p:spPr>
          <a:xfrm>
            <a:off x="2161788" y="2557405"/>
            <a:ext cx="497252" cy="338554"/>
          </a:xfrm>
          <a:prstGeom prst="rect">
            <a:avLst/>
          </a:prstGeom>
          <a:noFill/>
        </p:spPr>
        <p:txBody>
          <a:bodyPr wrap="none" rtlCol="0">
            <a:spAutoFit/>
          </a:bodyPr>
          <a:lstStyle/>
          <a:p>
            <a:pPr algn="l"/>
            <a:r>
              <a:rPr lang="es-GB" sz="1600" b="1" dirty="0">
                <a:solidFill>
                  <a:srgbClr val="FF612F"/>
                </a:solidFill>
                <a:latin typeface="Century Gothic" panose="020B0502020202020204" pitchFamily="34" charset="0"/>
              </a:rPr>
              <a:t>-as</a:t>
            </a:r>
          </a:p>
        </p:txBody>
      </p:sp>
      <p:sp>
        <p:nvSpPr>
          <p:cNvPr id="52" name="TextBox 7">
            <a:extLst>
              <a:ext uri="{FF2B5EF4-FFF2-40B4-BE49-F238E27FC236}">
                <a16:creationId xmlns:a16="http://schemas.microsoft.com/office/drawing/2014/main" id="{DD7C057A-ADDB-B34F-B4ED-491927FB59F8}"/>
              </a:ext>
            </a:extLst>
          </p:cNvPr>
          <p:cNvSpPr txBox="1"/>
          <p:nvPr/>
        </p:nvSpPr>
        <p:spPr>
          <a:xfrm>
            <a:off x="182265" y="3696994"/>
            <a:ext cx="6463337" cy="338554"/>
          </a:xfrm>
          <a:prstGeom prst="rect">
            <a:avLst/>
          </a:prstGeom>
          <a:noFill/>
        </p:spPr>
        <p:txBody>
          <a:bodyPr wrap="square" rtlCol="0">
            <a:spAutoFit/>
          </a:bodyPr>
          <a:lstStyle/>
          <a:p>
            <a:pPr lvl="0">
              <a:defRPr/>
            </a:pPr>
            <a:r>
              <a:rPr lang="en-GB" sz="1600" dirty="0">
                <a:latin typeface="Century Gothic" panose="020B0502020202020204" pitchFamily="34" charset="0"/>
              </a:rPr>
              <a:t>Other Spanish infinitives end in </a:t>
            </a:r>
            <a:r>
              <a:rPr lang="en-GB" sz="1600" b="1" dirty="0">
                <a:latin typeface="Century Gothic" panose="020B0502020202020204" pitchFamily="34" charset="0"/>
              </a:rPr>
              <a:t>–</a:t>
            </a:r>
            <a:r>
              <a:rPr lang="en-GB" sz="1600" b="1">
                <a:latin typeface="Century Gothic" panose="020B0502020202020204" pitchFamily="34" charset="0"/>
              </a:rPr>
              <a:t>er </a:t>
            </a:r>
            <a:r>
              <a:rPr lang="en-GB" sz="1600" smtClean="0">
                <a:latin typeface="Century Gothic" panose="020B0502020202020204" pitchFamily="34" charset="0"/>
              </a:rPr>
              <a:t>or</a:t>
            </a:r>
            <a:r>
              <a:rPr lang="en-GB" sz="1600" b="1">
                <a:latin typeface="Century Gothic" panose="020B0502020202020204" pitchFamily="34" charset="0"/>
              </a:rPr>
              <a:t> </a:t>
            </a:r>
            <a:r>
              <a:rPr lang="en-GB" sz="1600" b="1" smtClean="0">
                <a:latin typeface="Century Gothic" panose="020B0502020202020204" pitchFamily="34" charset="0"/>
              </a:rPr>
              <a:t>–ir</a:t>
            </a:r>
            <a:r>
              <a:rPr lang="en-GB" sz="1600" dirty="0" err="1">
                <a:latin typeface="Century Gothic" panose="020B0502020202020204" pitchFamily="34" charset="0"/>
              </a:rPr>
              <a:t>.</a:t>
            </a:r>
            <a:endParaRPr kumimoji="0" lang="en-GB" sz="1600" b="0" i="0" u="none" strike="noStrike" kern="1200" cap="none" spc="0" normalizeH="0" baseline="0" noProof="0" dirty="0">
              <a:ln>
                <a:noFill/>
              </a:ln>
              <a:effectLst/>
              <a:uLnTx/>
              <a:uFillTx/>
              <a:latin typeface="Tw Cen MT" panose="020B0602020104020603"/>
            </a:endParaRPr>
          </a:p>
        </p:txBody>
      </p:sp>
      <p:sp>
        <p:nvSpPr>
          <p:cNvPr id="64" name="TextBox 21">
            <a:extLst>
              <a:ext uri="{FF2B5EF4-FFF2-40B4-BE49-F238E27FC236}">
                <a16:creationId xmlns:a16="http://schemas.microsoft.com/office/drawing/2014/main" id="{8EE2A7C5-F5C4-CE43-B2C3-C2C64FB743E0}"/>
              </a:ext>
            </a:extLst>
          </p:cNvPr>
          <p:cNvSpPr txBox="1"/>
          <p:nvPr/>
        </p:nvSpPr>
        <p:spPr>
          <a:xfrm>
            <a:off x="193793" y="4038224"/>
            <a:ext cx="6788606" cy="338554"/>
          </a:xfrm>
          <a:prstGeom prst="rect">
            <a:avLst/>
          </a:prstGeom>
          <a:noFill/>
        </p:spPr>
        <p:txBody>
          <a:bodyPr wrap="square" rtlCol="0">
            <a:spAutoFit/>
          </a:bodyPr>
          <a:lstStyle/>
          <a:p>
            <a:pPr lvl="0" fontAlgn="auto">
              <a:spcBef>
                <a:spcPts val="0"/>
              </a:spcBef>
              <a:spcAft>
                <a:spcPts val="0"/>
              </a:spcAft>
              <a:defRPr/>
            </a:pPr>
            <a:r>
              <a:rPr lang="en-GB" sz="1600">
                <a:latin typeface="Century Gothic" panose="020B0502020202020204" pitchFamily="34" charset="0"/>
              </a:rPr>
              <a:t>To refer to a particular </a:t>
            </a:r>
            <a:r>
              <a:rPr lang="en-GB" sz="1600" smtClean="0">
                <a:latin typeface="Century Gothic" panose="020B0502020202020204" pitchFamily="34" charset="0"/>
              </a:rPr>
              <a:t>person, first </a:t>
            </a:r>
            <a:r>
              <a:rPr lang="en-GB" sz="1600" dirty="0">
                <a:latin typeface="Century Gothic" panose="020B0502020202020204" pitchFamily="34" charset="0"/>
              </a:rPr>
              <a:t>remove –</a:t>
            </a:r>
            <a:r>
              <a:rPr lang="en-GB" sz="1600" b="1" dirty="0">
                <a:latin typeface="Century Gothic" panose="020B0502020202020204" pitchFamily="34" charset="0"/>
              </a:rPr>
              <a:t>er</a:t>
            </a:r>
            <a:r>
              <a:rPr lang="en-GB" sz="1600" dirty="0">
                <a:latin typeface="Century Gothic" panose="020B0502020202020204" pitchFamily="34" charset="0"/>
              </a:rPr>
              <a:t> or </a:t>
            </a:r>
            <a:r>
              <a:rPr lang="en-GB" sz="1600" b="1" dirty="0">
                <a:latin typeface="Century Gothic" panose="020B0502020202020204" pitchFamily="34" charset="0"/>
              </a:rPr>
              <a:t>–</a:t>
            </a:r>
            <a:r>
              <a:rPr lang="en-GB" sz="1600" b="1" dirty="0" err="1">
                <a:latin typeface="Century Gothic" panose="020B0502020202020204" pitchFamily="34" charset="0"/>
              </a:rPr>
              <a:t>ir</a:t>
            </a:r>
            <a:r>
              <a:rPr lang="en-GB" sz="1600" b="1" dirty="0">
                <a:latin typeface="Century Gothic" panose="020B0502020202020204" pitchFamily="34" charset="0"/>
              </a:rPr>
              <a:t> </a:t>
            </a:r>
            <a:r>
              <a:rPr lang="en-GB" sz="1600" dirty="0">
                <a:latin typeface="Century Gothic" panose="020B0502020202020204" pitchFamily="34" charset="0"/>
              </a:rPr>
              <a:t>and then:</a:t>
            </a:r>
          </a:p>
        </p:txBody>
      </p:sp>
      <p:sp>
        <p:nvSpPr>
          <p:cNvPr id="65" name="TextBox 7">
            <a:extLst>
              <a:ext uri="{FF2B5EF4-FFF2-40B4-BE49-F238E27FC236}">
                <a16:creationId xmlns:a16="http://schemas.microsoft.com/office/drawing/2014/main" id="{CA3C8368-90FC-DC41-8111-FCD455FAC9E5}"/>
              </a:ext>
            </a:extLst>
          </p:cNvPr>
          <p:cNvSpPr txBox="1"/>
          <p:nvPr/>
        </p:nvSpPr>
        <p:spPr>
          <a:xfrm>
            <a:off x="2838923" y="4914812"/>
            <a:ext cx="1905763" cy="338554"/>
          </a:xfrm>
          <a:prstGeom prst="rect">
            <a:avLst/>
          </a:prstGeom>
          <a:noFill/>
        </p:spPr>
        <p:txBody>
          <a:bodyPr wrap="square" rtlCol="0">
            <a:spAutoFit/>
          </a:bodyPr>
          <a:lstStyle/>
          <a:p>
            <a:pPr lvl="0">
              <a:defRPr/>
            </a:pPr>
            <a:r>
              <a:rPr lang="en-GB" sz="1600" dirty="0" err="1">
                <a:latin typeface="Century Gothic" panose="020B0502020202020204" pitchFamily="34" charset="0"/>
              </a:rPr>
              <a:t>Hac</a:t>
            </a:r>
            <a:r>
              <a:rPr lang="en-GB" sz="1600" b="1" dirty="0" err="1">
                <a:solidFill>
                  <a:srgbClr val="FF612F"/>
                </a:solidFill>
                <a:latin typeface="Century Gothic" panose="020B0502020202020204" pitchFamily="34" charset="0"/>
              </a:rPr>
              <a:t>es</a:t>
            </a:r>
            <a:r>
              <a:rPr lang="en-GB" sz="1600" dirty="0">
                <a:latin typeface="Century Gothic" panose="020B0502020202020204" pitchFamily="34" charset="0"/>
              </a:rPr>
              <a:t> planes.</a:t>
            </a:r>
          </a:p>
        </p:txBody>
      </p:sp>
      <p:sp>
        <p:nvSpPr>
          <p:cNvPr id="66" name="TextBox 20">
            <a:extLst>
              <a:ext uri="{FF2B5EF4-FFF2-40B4-BE49-F238E27FC236}">
                <a16:creationId xmlns:a16="http://schemas.microsoft.com/office/drawing/2014/main" id="{4EF46293-0A05-6D46-8337-22964F9E1173}"/>
              </a:ext>
            </a:extLst>
          </p:cNvPr>
          <p:cNvSpPr txBox="1"/>
          <p:nvPr/>
        </p:nvSpPr>
        <p:spPr>
          <a:xfrm>
            <a:off x="4476183" y="4904025"/>
            <a:ext cx="1999145" cy="338554"/>
          </a:xfrm>
          <a:prstGeom prst="rect">
            <a:avLst/>
          </a:prstGeom>
          <a:noFill/>
        </p:spPr>
        <p:txBody>
          <a:bodyPr wrap="square" rtlCol="0">
            <a:spAutoFit/>
          </a:bodyPr>
          <a:lstStyle/>
          <a:p>
            <a:pPr lvl="0" fontAlgn="auto">
              <a:spcBef>
                <a:spcPts val="0"/>
              </a:spcBef>
              <a:spcAft>
                <a:spcPts val="0"/>
              </a:spcAft>
              <a:defRPr/>
            </a:pPr>
            <a:r>
              <a:rPr lang="en-GB" sz="1600" i="1" dirty="0">
                <a:latin typeface="Century Gothic" panose="020B0502020202020204" pitchFamily="34" charset="0"/>
              </a:rPr>
              <a:t>You make plans.</a:t>
            </a:r>
          </a:p>
        </p:txBody>
      </p:sp>
      <p:sp>
        <p:nvSpPr>
          <p:cNvPr id="67" name="TextBox 7">
            <a:extLst>
              <a:ext uri="{FF2B5EF4-FFF2-40B4-BE49-F238E27FC236}">
                <a16:creationId xmlns:a16="http://schemas.microsoft.com/office/drawing/2014/main" id="{43ABE06A-62FA-4643-96DD-3BD440422E25}"/>
              </a:ext>
            </a:extLst>
          </p:cNvPr>
          <p:cNvSpPr txBox="1"/>
          <p:nvPr/>
        </p:nvSpPr>
        <p:spPr>
          <a:xfrm>
            <a:off x="2581917" y="4442418"/>
            <a:ext cx="2825618" cy="338554"/>
          </a:xfrm>
          <a:prstGeom prst="rect">
            <a:avLst/>
          </a:prstGeom>
          <a:noFill/>
        </p:spPr>
        <p:txBody>
          <a:bodyPr wrap="square" rtlCol="0">
            <a:spAutoFit/>
          </a:bodyPr>
          <a:lstStyle/>
          <a:p>
            <a:pPr lvl="0">
              <a:defRPr/>
            </a:pPr>
            <a:r>
              <a:rPr lang="en-GB" sz="1600" dirty="0" err="1">
                <a:latin typeface="Century Gothic" panose="020B0502020202020204" pitchFamily="34" charset="0"/>
              </a:rPr>
              <a:t>Corr</a:t>
            </a:r>
            <a:r>
              <a:rPr lang="en-GB" sz="1600" b="1" dirty="0" err="1">
                <a:solidFill>
                  <a:srgbClr val="FF612F"/>
                </a:solidFill>
                <a:latin typeface="Century Gothic" panose="020B0502020202020204" pitchFamily="34" charset="0"/>
              </a:rPr>
              <a:t>o</a:t>
            </a:r>
            <a:r>
              <a:rPr lang="en-GB" sz="1600" dirty="0">
                <a:latin typeface="Century Gothic" panose="020B0502020202020204" pitchFamily="34" charset="0"/>
              </a:rPr>
              <a:t> </a:t>
            </a:r>
            <a:r>
              <a:rPr lang="en-GB" sz="1600" dirty="0" err="1">
                <a:latin typeface="Century Gothic" panose="020B0502020202020204" pitchFamily="34" charset="0"/>
              </a:rPr>
              <a:t>en</a:t>
            </a:r>
            <a:r>
              <a:rPr lang="en-GB" sz="1600" dirty="0">
                <a:latin typeface="Century Gothic" panose="020B0502020202020204" pitchFamily="34" charset="0"/>
              </a:rPr>
              <a:t> la plaza.</a:t>
            </a:r>
          </a:p>
        </p:txBody>
      </p:sp>
      <p:sp>
        <p:nvSpPr>
          <p:cNvPr id="68" name="TextBox 37">
            <a:extLst>
              <a:ext uri="{FF2B5EF4-FFF2-40B4-BE49-F238E27FC236}">
                <a16:creationId xmlns:a16="http://schemas.microsoft.com/office/drawing/2014/main" id="{AAB2A724-9D21-9A4E-AAF1-040A8868622B}"/>
              </a:ext>
            </a:extLst>
          </p:cNvPr>
          <p:cNvSpPr txBox="1"/>
          <p:nvPr/>
        </p:nvSpPr>
        <p:spPr>
          <a:xfrm>
            <a:off x="208000" y="4418715"/>
            <a:ext cx="2520280" cy="338554"/>
          </a:xfrm>
          <a:prstGeom prst="rect">
            <a:avLst/>
          </a:prstGeom>
          <a:noFill/>
        </p:spPr>
        <p:txBody>
          <a:bodyPr wrap="square" rtlCol="0">
            <a:spAutoFit/>
          </a:bodyPr>
          <a:lstStyle/>
          <a:p>
            <a:pPr lvl="0" fontAlgn="auto">
              <a:spcBef>
                <a:spcPts val="0"/>
              </a:spcBef>
              <a:spcAft>
                <a:spcPts val="0"/>
              </a:spcAft>
              <a:defRPr/>
            </a:pPr>
            <a:r>
              <a:rPr lang="en-GB" sz="1600" dirty="0">
                <a:latin typeface="Century Gothic" panose="020B0502020202020204" pitchFamily="34" charset="0"/>
              </a:rPr>
              <a:t>To mean ‘</a:t>
            </a:r>
            <a:r>
              <a:rPr lang="en-GB" sz="1600" b="1" dirty="0">
                <a:latin typeface="Century Gothic" panose="020B0502020202020204" pitchFamily="34" charset="0"/>
              </a:rPr>
              <a:t>I</a:t>
            </a:r>
            <a:r>
              <a:rPr lang="en-GB" sz="1600" dirty="0">
                <a:latin typeface="Century Gothic" panose="020B0502020202020204" pitchFamily="34" charset="0"/>
              </a:rPr>
              <a:t>’ add ____.</a:t>
            </a:r>
          </a:p>
        </p:txBody>
      </p:sp>
      <p:sp>
        <p:nvSpPr>
          <p:cNvPr id="69" name="Rectangle 8">
            <a:extLst>
              <a:ext uri="{FF2B5EF4-FFF2-40B4-BE49-F238E27FC236}">
                <a16:creationId xmlns:a16="http://schemas.microsoft.com/office/drawing/2014/main" id="{5CECF0A7-1777-E641-B36D-0AC58EA75AF1}"/>
              </a:ext>
            </a:extLst>
          </p:cNvPr>
          <p:cNvSpPr/>
          <p:nvPr/>
        </p:nvSpPr>
        <p:spPr>
          <a:xfrm>
            <a:off x="3461636" y="5366887"/>
            <a:ext cx="2014120" cy="338554"/>
          </a:xfrm>
          <a:prstGeom prst="rect">
            <a:avLst/>
          </a:prstGeom>
        </p:spPr>
        <p:txBody>
          <a:bodyPr wrap="square">
            <a:spAutoFit/>
          </a:bodyPr>
          <a:lstStyle/>
          <a:p>
            <a:pPr lvl="0" fontAlgn="auto">
              <a:spcBef>
                <a:spcPts val="0"/>
              </a:spcBef>
              <a:spcAft>
                <a:spcPts val="0"/>
              </a:spcAft>
              <a:defRPr/>
            </a:pPr>
            <a:r>
              <a:rPr lang="en-GB" sz="1600" smtClean="0">
                <a:latin typeface="Century Gothic" panose="020B0502020202020204" pitchFamily="34" charset="0"/>
                <a:sym typeface="Century Gothic"/>
              </a:rPr>
              <a:t>Escrib</a:t>
            </a:r>
            <a:r>
              <a:rPr lang="en-GB" sz="1600" b="1" smtClean="0">
                <a:solidFill>
                  <a:srgbClr val="FF612F"/>
                </a:solidFill>
                <a:latin typeface="Century Gothic" panose="020B0502020202020204" pitchFamily="34" charset="0"/>
                <a:sym typeface="Century Gothic"/>
              </a:rPr>
              <a:t>e</a:t>
            </a:r>
            <a:r>
              <a:rPr lang="en-GB" sz="1600" smtClean="0">
                <a:latin typeface="Century Gothic" panose="020B0502020202020204" pitchFamily="34" charset="0"/>
                <a:sym typeface="Century Gothic"/>
              </a:rPr>
              <a:t> mucho.</a:t>
            </a:r>
            <a:endParaRPr lang="en-GB" sz="1600" dirty="0">
              <a:latin typeface="Century Gothic" panose="020B0502020202020204" pitchFamily="34" charset="0"/>
              <a:sym typeface="Century Gothic"/>
            </a:endParaRPr>
          </a:p>
        </p:txBody>
      </p:sp>
      <p:sp>
        <p:nvSpPr>
          <p:cNvPr id="70" name="TextBox 7">
            <a:extLst>
              <a:ext uri="{FF2B5EF4-FFF2-40B4-BE49-F238E27FC236}">
                <a16:creationId xmlns:a16="http://schemas.microsoft.com/office/drawing/2014/main" id="{98A20593-E9EB-944C-9C53-0F8C9C144A91}"/>
              </a:ext>
            </a:extLst>
          </p:cNvPr>
          <p:cNvSpPr txBox="1"/>
          <p:nvPr/>
        </p:nvSpPr>
        <p:spPr>
          <a:xfrm>
            <a:off x="4451246" y="4445252"/>
            <a:ext cx="2014120" cy="338554"/>
          </a:xfrm>
          <a:prstGeom prst="rect">
            <a:avLst/>
          </a:prstGeom>
          <a:noFill/>
        </p:spPr>
        <p:txBody>
          <a:bodyPr wrap="square" rtlCol="0">
            <a:spAutoFit/>
          </a:bodyPr>
          <a:lstStyle/>
          <a:p>
            <a:pPr lvl="0">
              <a:defRPr/>
            </a:pPr>
            <a:r>
              <a:rPr lang="en-GB" sz="1600" i="1" dirty="0">
                <a:latin typeface="Century Gothic" panose="020B0502020202020204" pitchFamily="34" charset="0"/>
              </a:rPr>
              <a:t>I run in the square.</a:t>
            </a:r>
          </a:p>
        </p:txBody>
      </p:sp>
      <p:sp>
        <p:nvSpPr>
          <p:cNvPr id="71" name="Rectangle 8">
            <a:extLst>
              <a:ext uri="{FF2B5EF4-FFF2-40B4-BE49-F238E27FC236}">
                <a16:creationId xmlns:a16="http://schemas.microsoft.com/office/drawing/2014/main" id="{54A3BAC9-C2CC-7B43-B20C-963BAA53CB95}"/>
              </a:ext>
            </a:extLst>
          </p:cNvPr>
          <p:cNvSpPr/>
          <p:nvPr/>
        </p:nvSpPr>
        <p:spPr>
          <a:xfrm>
            <a:off x="5082979" y="5376002"/>
            <a:ext cx="2014120" cy="338554"/>
          </a:xfrm>
          <a:prstGeom prst="rect">
            <a:avLst/>
          </a:prstGeom>
        </p:spPr>
        <p:txBody>
          <a:bodyPr wrap="square">
            <a:spAutoFit/>
          </a:bodyPr>
          <a:lstStyle/>
          <a:p>
            <a:pPr lvl="0" fontAlgn="auto">
              <a:spcBef>
                <a:spcPts val="0"/>
              </a:spcBef>
              <a:spcAft>
                <a:spcPts val="0"/>
              </a:spcAft>
              <a:defRPr/>
            </a:pPr>
            <a:r>
              <a:rPr lang="en-GB" sz="1600" i="1">
                <a:latin typeface="Century Gothic" panose="020B0502020202020204" pitchFamily="34" charset="0"/>
                <a:sym typeface="Century Gothic"/>
              </a:rPr>
              <a:t>S/he </a:t>
            </a:r>
            <a:r>
              <a:rPr lang="en-GB" sz="1600" i="1" smtClean="0">
                <a:latin typeface="Century Gothic" panose="020B0502020202020204" pitchFamily="34" charset="0"/>
                <a:sym typeface="Century Gothic"/>
              </a:rPr>
              <a:t>writes a lot.</a:t>
            </a:r>
            <a:endParaRPr lang="en-GB" sz="1600" i="1" dirty="0">
              <a:latin typeface="Century Gothic" panose="020B0502020202020204" pitchFamily="34" charset="0"/>
              <a:sym typeface="Century Gothic"/>
            </a:endParaRPr>
          </a:p>
        </p:txBody>
      </p:sp>
      <p:sp>
        <p:nvSpPr>
          <p:cNvPr id="72" name="TextBox 37">
            <a:extLst>
              <a:ext uri="{FF2B5EF4-FFF2-40B4-BE49-F238E27FC236}">
                <a16:creationId xmlns:a16="http://schemas.microsoft.com/office/drawing/2014/main" id="{0A09E422-5184-9946-BAE6-8C344DF659A8}"/>
              </a:ext>
            </a:extLst>
          </p:cNvPr>
          <p:cNvSpPr txBox="1"/>
          <p:nvPr/>
        </p:nvSpPr>
        <p:spPr>
          <a:xfrm>
            <a:off x="201001" y="4907104"/>
            <a:ext cx="3040596" cy="338554"/>
          </a:xfrm>
          <a:prstGeom prst="rect">
            <a:avLst/>
          </a:prstGeom>
          <a:noFill/>
        </p:spPr>
        <p:txBody>
          <a:bodyPr wrap="square" rtlCol="0">
            <a:spAutoFit/>
          </a:bodyPr>
          <a:lstStyle/>
          <a:p>
            <a:pPr lvl="0" fontAlgn="auto">
              <a:spcBef>
                <a:spcPts val="0"/>
              </a:spcBef>
              <a:spcAft>
                <a:spcPts val="0"/>
              </a:spcAft>
              <a:defRPr/>
            </a:pPr>
            <a:r>
              <a:rPr lang="en-GB" sz="1600" dirty="0">
                <a:latin typeface="Century Gothic" panose="020B0502020202020204" pitchFamily="34" charset="0"/>
              </a:rPr>
              <a:t>To mean ‘</a:t>
            </a:r>
            <a:r>
              <a:rPr lang="en-GB" sz="1600" b="1" dirty="0">
                <a:latin typeface="Century Gothic" panose="020B0502020202020204" pitchFamily="34" charset="0"/>
              </a:rPr>
              <a:t>you</a:t>
            </a:r>
            <a:r>
              <a:rPr lang="en-GB" sz="1600" dirty="0">
                <a:latin typeface="Century Gothic" panose="020B0502020202020204" pitchFamily="34" charset="0"/>
              </a:rPr>
              <a:t>’ add ____.</a:t>
            </a:r>
          </a:p>
        </p:txBody>
      </p:sp>
      <p:sp>
        <p:nvSpPr>
          <p:cNvPr id="73" name="TextBox 37">
            <a:extLst>
              <a:ext uri="{FF2B5EF4-FFF2-40B4-BE49-F238E27FC236}">
                <a16:creationId xmlns:a16="http://schemas.microsoft.com/office/drawing/2014/main" id="{A719DF0E-D606-8A49-8AB5-53E25E87C1D2}"/>
              </a:ext>
            </a:extLst>
          </p:cNvPr>
          <p:cNvSpPr txBox="1"/>
          <p:nvPr/>
        </p:nvSpPr>
        <p:spPr>
          <a:xfrm>
            <a:off x="215002" y="5373340"/>
            <a:ext cx="3331382" cy="338554"/>
          </a:xfrm>
          <a:prstGeom prst="rect">
            <a:avLst/>
          </a:prstGeom>
          <a:noFill/>
        </p:spPr>
        <p:txBody>
          <a:bodyPr wrap="square" rtlCol="0">
            <a:spAutoFit/>
          </a:bodyPr>
          <a:lstStyle/>
          <a:p>
            <a:pPr lvl="0" fontAlgn="auto">
              <a:spcBef>
                <a:spcPts val="0"/>
              </a:spcBef>
              <a:spcAft>
                <a:spcPts val="0"/>
              </a:spcAft>
              <a:defRPr/>
            </a:pPr>
            <a:r>
              <a:rPr lang="en-GB" sz="1600" dirty="0">
                <a:latin typeface="Century Gothic" panose="020B0502020202020204" pitchFamily="34" charset="0"/>
              </a:rPr>
              <a:t>To mean ‘</a:t>
            </a:r>
            <a:r>
              <a:rPr lang="en-GB" sz="1600" b="1">
                <a:latin typeface="Century Gothic" panose="020B0502020202020204" pitchFamily="34" charset="0"/>
              </a:rPr>
              <a:t>s/he</a:t>
            </a:r>
            <a:r>
              <a:rPr lang="en-GB" sz="1600" smtClean="0">
                <a:latin typeface="Century Gothic" panose="020B0502020202020204" pitchFamily="34" charset="0"/>
              </a:rPr>
              <a:t>’ or ‘</a:t>
            </a:r>
            <a:r>
              <a:rPr lang="en-GB" sz="1600" b="1" smtClean="0">
                <a:latin typeface="Century Gothic" panose="020B0502020202020204" pitchFamily="34" charset="0"/>
              </a:rPr>
              <a:t>it</a:t>
            </a:r>
            <a:r>
              <a:rPr lang="en-GB" sz="1600" smtClean="0">
                <a:latin typeface="Century Gothic" panose="020B0502020202020204" pitchFamily="34" charset="0"/>
              </a:rPr>
              <a:t>’ </a:t>
            </a:r>
            <a:r>
              <a:rPr lang="en-GB" sz="1600" dirty="0">
                <a:latin typeface="Century Gothic" panose="020B0502020202020204" pitchFamily="34" charset="0"/>
              </a:rPr>
              <a:t>add ____.</a:t>
            </a:r>
          </a:p>
        </p:txBody>
      </p:sp>
      <p:sp>
        <p:nvSpPr>
          <p:cNvPr id="74" name="CuadroTexto 18">
            <a:extLst>
              <a:ext uri="{FF2B5EF4-FFF2-40B4-BE49-F238E27FC236}">
                <a16:creationId xmlns:a16="http://schemas.microsoft.com/office/drawing/2014/main" id="{171E06AC-A210-AE48-966D-21135E76B942}"/>
              </a:ext>
            </a:extLst>
          </p:cNvPr>
          <p:cNvSpPr txBox="1"/>
          <p:nvPr/>
        </p:nvSpPr>
        <p:spPr>
          <a:xfrm>
            <a:off x="1931301" y="4415107"/>
            <a:ext cx="402674" cy="338554"/>
          </a:xfrm>
          <a:prstGeom prst="rect">
            <a:avLst/>
          </a:prstGeom>
          <a:noFill/>
        </p:spPr>
        <p:txBody>
          <a:bodyPr wrap="none" rtlCol="0">
            <a:spAutoFit/>
          </a:bodyPr>
          <a:lstStyle/>
          <a:p>
            <a:pPr algn="l"/>
            <a:r>
              <a:rPr lang="es-GB" sz="1600" b="1" dirty="0">
                <a:solidFill>
                  <a:srgbClr val="FF612F"/>
                </a:solidFill>
                <a:latin typeface="Century Gothic" panose="020B0502020202020204" pitchFamily="34" charset="0"/>
              </a:rPr>
              <a:t>-o</a:t>
            </a:r>
          </a:p>
        </p:txBody>
      </p:sp>
      <p:sp>
        <p:nvSpPr>
          <p:cNvPr id="75" name="CuadroTexto 18">
            <a:extLst>
              <a:ext uri="{FF2B5EF4-FFF2-40B4-BE49-F238E27FC236}">
                <a16:creationId xmlns:a16="http://schemas.microsoft.com/office/drawing/2014/main" id="{804EB7D4-76CE-6941-934E-E7541468BEFB}"/>
              </a:ext>
            </a:extLst>
          </p:cNvPr>
          <p:cNvSpPr txBox="1"/>
          <p:nvPr/>
        </p:nvSpPr>
        <p:spPr>
          <a:xfrm>
            <a:off x="2193262" y="4893481"/>
            <a:ext cx="492443" cy="338554"/>
          </a:xfrm>
          <a:prstGeom prst="rect">
            <a:avLst/>
          </a:prstGeom>
          <a:noFill/>
        </p:spPr>
        <p:txBody>
          <a:bodyPr wrap="none" rtlCol="0">
            <a:spAutoFit/>
          </a:bodyPr>
          <a:lstStyle/>
          <a:p>
            <a:pPr algn="l"/>
            <a:r>
              <a:rPr lang="es-GB" sz="1600" b="1" dirty="0">
                <a:solidFill>
                  <a:srgbClr val="FF612F"/>
                </a:solidFill>
                <a:latin typeface="Century Gothic" panose="020B0502020202020204" pitchFamily="34" charset="0"/>
              </a:rPr>
              <a:t>-es</a:t>
            </a:r>
          </a:p>
        </p:txBody>
      </p:sp>
      <p:sp>
        <p:nvSpPr>
          <p:cNvPr id="76" name="CuadroTexto 18">
            <a:extLst>
              <a:ext uri="{FF2B5EF4-FFF2-40B4-BE49-F238E27FC236}">
                <a16:creationId xmlns:a16="http://schemas.microsoft.com/office/drawing/2014/main" id="{7E356E4E-47D8-5E4D-A4D2-1D427FDEADE3}"/>
              </a:ext>
            </a:extLst>
          </p:cNvPr>
          <p:cNvSpPr txBox="1"/>
          <p:nvPr/>
        </p:nvSpPr>
        <p:spPr>
          <a:xfrm>
            <a:off x="2852924" y="5352551"/>
            <a:ext cx="402674" cy="338554"/>
          </a:xfrm>
          <a:prstGeom prst="rect">
            <a:avLst/>
          </a:prstGeom>
          <a:noFill/>
        </p:spPr>
        <p:txBody>
          <a:bodyPr wrap="none" rtlCol="0">
            <a:spAutoFit/>
          </a:bodyPr>
          <a:lstStyle/>
          <a:p>
            <a:pPr algn="l"/>
            <a:r>
              <a:rPr lang="es-GB" sz="1600" b="1" dirty="0">
                <a:solidFill>
                  <a:srgbClr val="FF612F"/>
                </a:solidFill>
                <a:latin typeface="Century Gothic" panose="020B0502020202020204" pitchFamily="34" charset="0"/>
              </a:rPr>
              <a:t>-e</a:t>
            </a:r>
          </a:p>
        </p:txBody>
      </p:sp>
      <p:sp>
        <p:nvSpPr>
          <p:cNvPr id="78" name="Rectangle 1">
            <a:extLst>
              <a:ext uri="{FF2B5EF4-FFF2-40B4-BE49-F238E27FC236}">
                <a16:creationId xmlns:a16="http://schemas.microsoft.com/office/drawing/2014/main" id="{9826FDFC-9424-EE46-8AA9-A76089396E00}"/>
              </a:ext>
            </a:extLst>
          </p:cNvPr>
          <p:cNvSpPr/>
          <p:nvPr/>
        </p:nvSpPr>
        <p:spPr>
          <a:xfrm>
            <a:off x="155530" y="5914313"/>
            <a:ext cx="6534486" cy="369332"/>
          </a:xfrm>
          <a:prstGeom prst="rect">
            <a:avLst/>
          </a:prstGeom>
        </p:spPr>
        <p:txBody>
          <a:bodyPr wrap="square">
            <a:spAutoFit/>
          </a:bodyPr>
          <a:lstStyle/>
          <a:p>
            <a:pPr lvl="0">
              <a:defRPr/>
            </a:pPr>
            <a:r>
              <a:rPr lang="en-GB" b="1" dirty="0">
                <a:latin typeface="Century Gothic" panose="020B0502020202020204" pitchFamily="34" charset="0"/>
              </a:rPr>
              <a:t>Using </a:t>
            </a:r>
            <a:r>
              <a:rPr lang="en-GB" b="1">
                <a:latin typeface="Century Gothic" panose="020B0502020202020204" pitchFamily="34" charset="0"/>
              </a:rPr>
              <a:t>subject </a:t>
            </a:r>
            <a:r>
              <a:rPr lang="en-GB" b="1" smtClean="0">
                <a:latin typeface="Century Gothic" panose="020B0502020202020204" pitchFamily="34" charset="0"/>
              </a:rPr>
              <a:t>pronouns</a:t>
            </a:r>
            <a:r>
              <a:rPr lang="en-GB" b="1">
                <a:latin typeface="Century Gothic" panose="020B0502020202020204" pitchFamily="34" charset="0"/>
              </a:rPr>
              <a:t> </a:t>
            </a:r>
            <a:r>
              <a:rPr lang="en-GB" b="1" smtClean="0">
                <a:latin typeface="Century Gothic" panose="020B0502020202020204" pitchFamily="34" charset="0"/>
              </a:rPr>
              <a:t>[revisited</a:t>
            </a:r>
            <a:r>
              <a:rPr lang="en-GB" b="1" dirty="0">
                <a:latin typeface="Century Gothic" panose="020B0502020202020204" pitchFamily="34" charset="0"/>
              </a:rPr>
              <a:t>]</a:t>
            </a:r>
            <a:endParaRPr lang="en-GB" b="1" i="1" dirty="0">
              <a:latin typeface="Century Gothic" panose="020B0502020202020204" pitchFamily="34" charset="0"/>
            </a:endParaRPr>
          </a:p>
        </p:txBody>
      </p:sp>
      <p:sp>
        <p:nvSpPr>
          <p:cNvPr id="79" name="TextBox 21">
            <a:extLst>
              <a:ext uri="{FF2B5EF4-FFF2-40B4-BE49-F238E27FC236}">
                <a16:creationId xmlns:a16="http://schemas.microsoft.com/office/drawing/2014/main" id="{2D5F973F-CFEC-FB45-B495-6CB094A79705}"/>
              </a:ext>
            </a:extLst>
          </p:cNvPr>
          <p:cNvSpPr txBox="1"/>
          <p:nvPr/>
        </p:nvSpPr>
        <p:spPr>
          <a:xfrm>
            <a:off x="182699" y="6297017"/>
            <a:ext cx="6534486" cy="830997"/>
          </a:xfrm>
          <a:prstGeom prst="rect">
            <a:avLst/>
          </a:prstGeom>
          <a:noFill/>
        </p:spPr>
        <p:txBody>
          <a:bodyPr wrap="square" rtlCol="0">
            <a:spAutoFit/>
          </a:bodyPr>
          <a:lstStyle/>
          <a:p>
            <a:pPr lvl="0" fontAlgn="auto">
              <a:spcBef>
                <a:spcPts val="0"/>
              </a:spcBef>
              <a:spcAft>
                <a:spcPts val="0"/>
              </a:spcAft>
              <a:defRPr/>
            </a:pPr>
            <a:r>
              <a:rPr lang="en-GB" sz="1600" dirty="0">
                <a:latin typeface="Century Gothic" panose="020B0502020202020204" pitchFamily="34" charset="0"/>
              </a:rPr>
              <a:t>Remember that when comparing different people, Spanish uses a subject pronoun (e.g. I, you, he) before the verb. </a:t>
            </a:r>
            <a:r>
              <a:rPr lang="en-GB" sz="1600">
                <a:latin typeface="Century Gothic" panose="020B0502020202020204" pitchFamily="34" charset="0"/>
              </a:rPr>
              <a:t>This </a:t>
            </a:r>
            <a:r>
              <a:rPr lang="en-GB" sz="1600" smtClean="0">
                <a:latin typeface="Century Gothic" panose="020B0502020202020204" pitchFamily="34" charset="0"/>
              </a:rPr>
              <a:t>adds clarity and emphasises </a:t>
            </a:r>
            <a:r>
              <a:rPr lang="en-GB" sz="1600" dirty="0">
                <a:latin typeface="Century Gothic" panose="020B0502020202020204" pitchFamily="34" charset="0"/>
              </a:rPr>
              <a:t>the contrast.</a:t>
            </a:r>
          </a:p>
        </p:txBody>
      </p:sp>
      <p:sp>
        <p:nvSpPr>
          <p:cNvPr id="81" name="TextBox 21">
            <a:extLst>
              <a:ext uri="{FF2B5EF4-FFF2-40B4-BE49-F238E27FC236}">
                <a16:creationId xmlns:a16="http://schemas.microsoft.com/office/drawing/2014/main" id="{EB27743F-A32B-EC46-9D54-A5725CB11433}"/>
              </a:ext>
            </a:extLst>
          </p:cNvPr>
          <p:cNvSpPr txBox="1"/>
          <p:nvPr/>
        </p:nvSpPr>
        <p:spPr>
          <a:xfrm>
            <a:off x="128749" y="7758837"/>
            <a:ext cx="6534486" cy="338554"/>
          </a:xfrm>
          <a:prstGeom prst="rect">
            <a:avLst/>
          </a:prstGeom>
          <a:noFill/>
        </p:spPr>
        <p:txBody>
          <a:bodyPr wrap="square" rtlCol="0">
            <a:spAutoFit/>
          </a:bodyPr>
          <a:lstStyle/>
          <a:p>
            <a:pPr lvl="0" fontAlgn="auto">
              <a:spcBef>
                <a:spcPts val="0"/>
              </a:spcBef>
              <a:spcAft>
                <a:spcPts val="0"/>
              </a:spcAft>
              <a:defRPr/>
            </a:pPr>
            <a:r>
              <a:rPr lang="en-GB" sz="1600" b="1" dirty="0">
                <a:latin typeface="Century Gothic" panose="020B0502020202020204" pitchFamily="34" charset="0"/>
              </a:rPr>
              <a:t>Tú</a:t>
            </a:r>
            <a:r>
              <a:rPr lang="en-GB" sz="1600" dirty="0">
                <a:latin typeface="Century Gothic" panose="020B0502020202020204" pitchFamily="34" charset="0"/>
              </a:rPr>
              <a:t> </a:t>
            </a:r>
            <a:r>
              <a:rPr lang="en-GB" sz="1600" dirty="0" err="1">
                <a:latin typeface="Century Gothic" panose="020B0502020202020204" pitchFamily="34" charset="0"/>
              </a:rPr>
              <a:t>tienes</a:t>
            </a:r>
            <a:r>
              <a:rPr lang="en-GB" sz="1600" dirty="0">
                <a:latin typeface="Century Gothic" panose="020B0502020202020204" pitchFamily="34" charset="0"/>
              </a:rPr>
              <a:t> </a:t>
            </a:r>
            <a:r>
              <a:rPr lang="en-GB" sz="1600" dirty="0" err="1">
                <a:latin typeface="Century Gothic" panose="020B0502020202020204" pitchFamily="34" charset="0"/>
              </a:rPr>
              <a:t>vacaciones</a:t>
            </a:r>
            <a:r>
              <a:rPr lang="en-GB" sz="1600" dirty="0">
                <a:latin typeface="Century Gothic" panose="020B0502020202020204" pitchFamily="34" charset="0"/>
              </a:rPr>
              <a:t>, </a:t>
            </a:r>
            <a:r>
              <a:rPr lang="en-GB" sz="1600" dirty="0" err="1">
                <a:latin typeface="Century Gothic" panose="020B0502020202020204" pitchFamily="34" charset="0"/>
              </a:rPr>
              <a:t>pero</a:t>
            </a:r>
            <a:r>
              <a:rPr lang="en-GB" sz="1600" dirty="0">
                <a:latin typeface="Century Gothic" panose="020B0502020202020204" pitchFamily="34" charset="0"/>
              </a:rPr>
              <a:t> </a:t>
            </a:r>
            <a:r>
              <a:rPr lang="en-GB" sz="1600" b="1" dirty="0" err="1">
                <a:latin typeface="Century Gothic" panose="020B0502020202020204" pitchFamily="34" charset="0"/>
              </a:rPr>
              <a:t>ella</a:t>
            </a:r>
            <a:r>
              <a:rPr lang="en-GB" sz="1600" dirty="0">
                <a:latin typeface="Century Gothic" panose="020B0502020202020204" pitchFamily="34" charset="0"/>
              </a:rPr>
              <a:t> no </a:t>
            </a:r>
            <a:r>
              <a:rPr lang="en-GB" sz="1600" dirty="0" err="1">
                <a:latin typeface="Century Gothic" panose="020B0502020202020204" pitchFamily="34" charset="0"/>
              </a:rPr>
              <a:t>puede</a:t>
            </a:r>
            <a:r>
              <a:rPr lang="en-GB" sz="1600" dirty="0">
                <a:latin typeface="Century Gothic" panose="020B0502020202020204" pitchFamily="34" charset="0"/>
              </a:rPr>
              <a:t> </a:t>
            </a:r>
            <a:r>
              <a:rPr lang="en-GB" sz="1600" dirty="0" err="1">
                <a:latin typeface="Century Gothic" panose="020B0502020202020204" pitchFamily="34" charset="0"/>
              </a:rPr>
              <a:t>ir.</a:t>
            </a:r>
            <a:endParaRPr lang="en-GB" sz="1600" dirty="0">
              <a:latin typeface="Century Gothic" panose="020B0502020202020204" pitchFamily="34" charset="0"/>
            </a:endParaRPr>
          </a:p>
        </p:txBody>
      </p:sp>
      <p:sp>
        <p:nvSpPr>
          <p:cNvPr id="82" name="TextBox 21">
            <a:extLst>
              <a:ext uri="{FF2B5EF4-FFF2-40B4-BE49-F238E27FC236}">
                <a16:creationId xmlns:a16="http://schemas.microsoft.com/office/drawing/2014/main" id="{B71DFC30-76FC-8B4B-80CB-205DA47B965E}"/>
              </a:ext>
            </a:extLst>
          </p:cNvPr>
          <p:cNvSpPr txBox="1"/>
          <p:nvPr/>
        </p:nvSpPr>
        <p:spPr>
          <a:xfrm>
            <a:off x="120312" y="8172600"/>
            <a:ext cx="6534486" cy="338554"/>
          </a:xfrm>
          <a:prstGeom prst="rect">
            <a:avLst/>
          </a:prstGeom>
          <a:noFill/>
        </p:spPr>
        <p:txBody>
          <a:bodyPr wrap="square" rtlCol="0">
            <a:spAutoFit/>
          </a:bodyPr>
          <a:lstStyle/>
          <a:p>
            <a:pPr lvl="0" fontAlgn="auto">
              <a:spcBef>
                <a:spcPts val="0"/>
              </a:spcBef>
              <a:spcAft>
                <a:spcPts val="0"/>
              </a:spcAft>
              <a:defRPr/>
            </a:pPr>
            <a:r>
              <a:rPr lang="en-GB" sz="1600" b="1" i="1" dirty="0">
                <a:latin typeface="Century Gothic" panose="020B0502020202020204" pitchFamily="34" charset="0"/>
              </a:rPr>
              <a:t>You</a:t>
            </a:r>
            <a:r>
              <a:rPr lang="en-GB" sz="1600" i="1" dirty="0">
                <a:latin typeface="Century Gothic" panose="020B0502020202020204" pitchFamily="34" charset="0"/>
              </a:rPr>
              <a:t> have holidays, but </a:t>
            </a:r>
            <a:r>
              <a:rPr lang="en-GB" sz="1600" b="1" i="1" dirty="0">
                <a:latin typeface="Century Gothic" panose="020B0502020202020204" pitchFamily="34" charset="0"/>
              </a:rPr>
              <a:t>she</a:t>
            </a:r>
            <a:r>
              <a:rPr lang="en-GB" sz="1600" i="1" dirty="0">
                <a:latin typeface="Century Gothic" panose="020B0502020202020204" pitchFamily="34" charset="0"/>
              </a:rPr>
              <a:t> can’t go.</a:t>
            </a:r>
          </a:p>
        </p:txBody>
      </p:sp>
      <p:sp>
        <p:nvSpPr>
          <p:cNvPr id="44" name="TextBox 43">
            <a:extLst>
              <a:ext uri="{FF2B5EF4-FFF2-40B4-BE49-F238E27FC236}">
                <a16:creationId xmlns:a16="http://schemas.microsoft.com/office/drawing/2014/main" id="{67709ADF-1199-C446-A140-E4611535B732}"/>
              </a:ext>
            </a:extLst>
          </p:cNvPr>
          <p:cNvSpPr txBox="1"/>
          <p:nvPr/>
        </p:nvSpPr>
        <p:spPr>
          <a:xfrm>
            <a:off x="984649" y="7209602"/>
            <a:ext cx="4677287"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i="1">
                <a:latin typeface="Century Gothic" panose="020B0502020202020204" pitchFamily="34" charset="0"/>
              </a:rPr>
              <a:t>I </a:t>
            </a:r>
            <a:r>
              <a:rPr lang="en-GB" sz="1600">
                <a:latin typeface="Century Gothic" panose="020B0502020202020204" pitchFamily="34" charset="0"/>
              </a:rPr>
              <a:t>= </a:t>
            </a:r>
            <a:r>
              <a:rPr lang="en-GB" sz="1600" b="1">
                <a:latin typeface="Century Gothic" panose="020B0502020202020204" pitchFamily="34" charset="0"/>
              </a:rPr>
              <a:t>yo</a:t>
            </a:r>
            <a:r>
              <a:rPr lang="en-GB" sz="1600">
                <a:latin typeface="Century Gothic" panose="020B0502020202020204" pitchFamily="34" charset="0"/>
              </a:rPr>
              <a:t>      </a:t>
            </a:r>
            <a:r>
              <a:rPr lang="en-GB" sz="1600" i="1">
                <a:latin typeface="Century Gothic" panose="020B0502020202020204" pitchFamily="34" charset="0"/>
              </a:rPr>
              <a:t>you</a:t>
            </a:r>
            <a:r>
              <a:rPr lang="en-GB" sz="1600">
                <a:latin typeface="Century Gothic" panose="020B0502020202020204" pitchFamily="34" charset="0"/>
              </a:rPr>
              <a:t> = </a:t>
            </a:r>
            <a:r>
              <a:rPr lang="en-GB" sz="1600" b="1">
                <a:latin typeface="Century Gothic" panose="020B0502020202020204" pitchFamily="34" charset="0"/>
              </a:rPr>
              <a:t>tú</a:t>
            </a:r>
            <a:r>
              <a:rPr lang="en-GB" sz="1600">
                <a:latin typeface="Century Gothic" panose="020B0502020202020204" pitchFamily="34" charset="0"/>
              </a:rPr>
              <a:t>      </a:t>
            </a:r>
            <a:r>
              <a:rPr lang="en-GB" sz="1600" i="1">
                <a:latin typeface="Century Gothic" panose="020B0502020202020204" pitchFamily="34" charset="0"/>
              </a:rPr>
              <a:t>she</a:t>
            </a:r>
            <a:r>
              <a:rPr lang="en-GB" sz="1600">
                <a:latin typeface="Century Gothic" panose="020B0502020202020204" pitchFamily="34" charset="0"/>
              </a:rPr>
              <a:t> = </a:t>
            </a:r>
            <a:r>
              <a:rPr lang="en-GB" sz="1600" b="1">
                <a:latin typeface="Century Gothic" panose="020B0502020202020204" pitchFamily="34" charset="0"/>
              </a:rPr>
              <a:t>ella</a:t>
            </a:r>
            <a:r>
              <a:rPr lang="en-GB" sz="1600">
                <a:latin typeface="Century Gothic" panose="020B0502020202020204" pitchFamily="34" charset="0"/>
              </a:rPr>
              <a:t>      </a:t>
            </a:r>
            <a:r>
              <a:rPr lang="en-GB" sz="1600" i="1">
                <a:latin typeface="Century Gothic" panose="020B0502020202020204" pitchFamily="34" charset="0"/>
              </a:rPr>
              <a:t>he</a:t>
            </a:r>
            <a:r>
              <a:rPr lang="en-GB" sz="1600">
                <a:latin typeface="Century Gothic" panose="020B0502020202020204" pitchFamily="34" charset="0"/>
              </a:rPr>
              <a:t> = </a:t>
            </a:r>
            <a:r>
              <a:rPr lang="en-GB" sz="1600" b="1" smtClean="0">
                <a:latin typeface="Century Gothic" panose="020B0502020202020204" pitchFamily="34" charset="0"/>
              </a:rPr>
              <a:t>él</a:t>
            </a:r>
            <a:endParaRPr lang="en-GB" sz="1600" b="1">
              <a:latin typeface="Century Gothic" panose="020B0502020202020204" pitchFamily="34" charset="0"/>
            </a:endParaRPr>
          </a:p>
        </p:txBody>
      </p:sp>
      <p:pic>
        <p:nvPicPr>
          <p:cNvPr id="45" name="Picture 8" descr="Suitcase Baggage Travel - Trolley Travel Bag PNG Transparent Clip ...">
            <a:extLst>
              <a:ext uri="{FF2B5EF4-FFF2-40B4-BE49-F238E27FC236}">
                <a16:creationId xmlns:a16="http://schemas.microsoft.com/office/drawing/2014/main" id="{C2497A6A-076E-2A49-BC4C-AA5E924D79B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3596" y="8009436"/>
            <a:ext cx="465171" cy="8852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2" descr="dog at beach clipart - Clip Art Library">
            <a:extLst>
              <a:ext uri="{FF2B5EF4-FFF2-40B4-BE49-F238E27FC236}">
                <a16:creationId xmlns:a16="http://schemas.microsoft.com/office/drawing/2014/main" id="{C3A468FF-798B-C442-BAC3-0E0F269D442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73411" y="7664257"/>
            <a:ext cx="1038056" cy="1004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7228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3727" y="8826500"/>
            <a:ext cx="1600200" cy="635000"/>
          </a:xfrm>
        </p:spPr>
        <p:txBody>
          <a:bodyPr/>
          <a:lstStyle/>
          <a:p>
            <a:r>
              <a:rPr lang="en-GB" altLang="en-US" b="1" dirty="0">
                <a:latin typeface="Century Gothic" panose="020B0502020202020204" pitchFamily="34" charset="0"/>
              </a:rPr>
              <a:t>43</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3693766"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12" name="Title 11"/>
          <p:cNvSpPr>
            <a:spLocks noGrp="1"/>
          </p:cNvSpPr>
          <p:nvPr>
            <p:ph type="title"/>
          </p:nvPr>
        </p:nvSpPr>
        <p:spPr>
          <a:xfrm>
            <a:off x="0" y="5303"/>
            <a:ext cx="4046263" cy="736826"/>
          </a:xfrm>
        </p:spPr>
        <p:txBody>
          <a:bodyPr/>
          <a:lstStyle/>
          <a:p>
            <a:r>
              <a:rPr lang="en-GB" sz="2000" b="1" dirty="0">
                <a:solidFill>
                  <a:schemeClr val="bg1"/>
                </a:solidFill>
                <a:latin typeface="Century Gothic" panose="020B0502020202020204" pitchFamily="34" charset="0"/>
              </a:rPr>
              <a:t>T3.1 </a:t>
            </a:r>
            <a:r>
              <a:rPr lang="en-GB" sz="2000" b="1" dirty="0" err="1">
                <a:solidFill>
                  <a:schemeClr val="bg1"/>
                </a:solidFill>
                <a:latin typeface="Century Gothic" panose="020B0502020202020204" pitchFamily="34" charset="0"/>
              </a:rPr>
              <a:t>Semana</a:t>
            </a:r>
            <a:r>
              <a:rPr lang="en-GB" sz="2000" b="1" dirty="0">
                <a:solidFill>
                  <a:schemeClr val="bg1"/>
                </a:solidFill>
                <a:latin typeface="Century Gothic" panose="020B0502020202020204" pitchFamily="34" charset="0"/>
              </a:rPr>
              <a:t> 1</a:t>
            </a:r>
          </a:p>
        </p:txBody>
      </p:sp>
      <p:sp>
        <p:nvSpPr>
          <p:cNvPr id="83" name="Rectangle 21">
            <a:extLst>
              <a:ext uri="{FF2B5EF4-FFF2-40B4-BE49-F238E27FC236}">
                <a16:creationId xmlns:a16="http://schemas.microsoft.com/office/drawing/2014/main" id="{58DFBC74-6A87-1541-94EC-B9510E41C020}"/>
              </a:ext>
            </a:extLst>
          </p:cNvPr>
          <p:cNvSpPr/>
          <p:nvPr/>
        </p:nvSpPr>
        <p:spPr>
          <a:xfrm>
            <a:off x="5012354" y="20229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22" name="TextBox 21">
            <a:extLst>
              <a:ext uri="{FF2B5EF4-FFF2-40B4-BE49-F238E27FC236}">
                <a16:creationId xmlns:a16="http://schemas.microsoft.com/office/drawing/2014/main" id="{1B00CC29-568F-1844-8AE6-7879863869D3}"/>
              </a:ext>
            </a:extLst>
          </p:cNvPr>
          <p:cNvSpPr txBox="1"/>
          <p:nvPr/>
        </p:nvSpPr>
        <p:spPr>
          <a:xfrm>
            <a:off x="164486" y="2019929"/>
            <a:ext cx="4878302" cy="338554"/>
          </a:xfrm>
          <a:prstGeom prst="rect">
            <a:avLst/>
          </a:prstGeom>
          <a:noFill/>
        </p:spPr>
        <p:txBody>
          <a:bodyPr wrap="square" rtlCol="0">
            <a:spAutoFit/>
          </a:bodyPr>
          <a:lstStyle/>
          <a:p>
            <a:pPr lvl="0" fontAlgn="auto">
              <a:spcBef>
                <a:spcPts val="0"/>
              </a:spcBef>
              <a:spcAft>
                <a:spcPts val="0"/>
              </a:spcAft>
              <a:defRPr/>
            </a:pPr>
            <a:r>
              <a:rPr lang="en-GB" sz="1600" dirty="0" err="1">
                <a:latin typeface="Century Gothic" panose="020B0502020202020204" pitchFamily="34" charset="0"/>
              </a:rPr>
              <a:t>Llevo</a:t>
            </a:r>
            <a:r>
              <a:rPr lang="en-GB" sz="1600" dirty="0">
                <a:latin typeface="Century Gothic" panose="020B0502020202020204" pitchFamily="34" charset="0"/>
              </a:rPr>
              <a:t> una </a:t>
            </a:r>
            <a:r>
              <a:rPr lang="en-GB" sz="1600" dirty="0" err="1">
                <a:latin typeface="Century Gothic" panose="020B0502020202020204" pitchFamily="34" charset="0"/>
              </a:rPr>
              <a:t>revista</a:t>
            </a:r>
            <a:r>
              <a:rPr lang="en-GB" sz="1600" dirty="0">
                <a:latin typeface="Century Gothic" panose="020B0502020202020204" pitchFamily="34" charset="0"/>
              </a:rPr>
              <a:t> </a:t>
            </a:r>
            <a:r>
              <a:rPr lang="en-GB" sz="1600" b="1" dirty="0">
                <a:latin typeface="Century Gothic" panose="020B0502020202020204" pitchFamily="34" charset="0"/>
              </a:rPr>
              <a:t>para</a:t>
            </a:r>
            <a:r>
              <a:rPr lang="en-GB" sz="1600" dirty="0">
                <a:latin typeface="Century Gothic" panose="020B0502020202020204" pitchFamily="34" charset="0"/>
              </a:rPr>
              <a:t> </a:t>
            </a:r>
            <a:r>
              <a:rPr lang="en-GB" sz="1600" b="1" dirty="0">
                <a:solidFill>
                  <a:srgbClr val="FF612F"/>
                </a:solidFill>
                <a:latin typeface="Century Gothic" panose="020B0502020202020204" pitchFamily="34" charset="0"/>
              </a:rPr>
              <a:t>leer</a:t>
            </a:r>
            <a:r>
              <a:rPr lang="en-GB" sz="1600" dirty="0">
                <a:latin typeface="Century Gothic" panose="020B0502020202020204" pitchFamily="34" charset="0"/>
              </a:rPr>
              <a:t> </a:t>
            </a:r>
            <a:r>
              <a:rPr lang="en-GB" sz="1600" dirty="0" err="1">
                <a:latin typeface="Century Gothic" panose="020B0502020202020204" pitchFamily="34" charset="0"/>
              </a:rPr>
              <a:t>en</a:t>
            </a:r>
            <a:r>
              <a:rPr lang="en-GB" sz="1600" dirty="0">
                <a:latin typeface="Century Gothic" panose="020B0502020202020204" pitchFamily="34" charset="0"/>
              </a:rPr>
              <a:t> el </a:t>
            </a:r>
            <a:r>
              <a:rPr lang="en-GB" sz="1600" dirty="0" err="1">
                <a:latin typeface="Century Gothic" panose="020B0502020202020204" pitchFamily="34" charset="0"/>
              </a:rPr>
              <a:t>coche</a:t>
            </a:r>
            <a:r>
              <a:rPr lang="en-GB" sz="1600" dirty="0">
                <a:latin typeface="Century Gothic" panose="020B0502020202020204" pitchFamily="34" charset="0"/>
              </a:rPr>
              <a:t>.</a:t>
            </a:r>
          </a:p>
        </p:txBody>
      </p:sp>
      <p:sp>
        <p:nvSpPr>
          <p:cNvPr id="29" name="TextBox 7">
            <a:extLst>
              <a:ext uri="{FF2B5EF4-FFF2-40B4-BE49-F238E27FC236}">
                <a16:creationId xmlns:a16="http://schemas.microsoft.com/office/drawing/2014/main" id="{930F52F3-ABE1-5D43-9026-A0788E95CC5F}"/>
              </a:ext>
            </a:extLst>
          </p:cNvPr>
          <p:cNvSpPr txBox="1"/>
          <p:nvPr/>
        </p:nvSpPr>
        <p:spPr>
          <a:xfrm>
            <a:off x="119689" y="1597561"/>
            <a:ext cx="6788606" cy="338554"/>
          </a:xfrm>
          <a:prstGeom prst="rect">
            <a:avLst/>
          </a:prstGeom>
          <a:noFill/>
        </p:spPr>
        <p:txBody>
          <a:bodyPr wrap="square" rtlCol="0">
            <a:spAutoFit/>
          </a:bodyPr>
          <a:lstStyle/>
          <a:p>
            <a:pPr lvl="0">
              <a:defRPr/>
            </a:pPr>
            <a:r>
              <a:rPr lang="en-GB" sz="1600" dirty="0">
                <a:latin typeface="Century Gothic" panose="020B0502020202020204" pitchFamily="34" charset="0"/>
              </a:rPr>
              <a:t>When used in this way, ‘para’ is always followed by an infinitive.</a:t>
            </a:r>
          </a:p>
        </p:txBody>
      </p:sp>
      <p:sp>
        <p:nvSpPr>
          <p:cNvPr id="30" name="TextBox 7">
            <a:extLst>
              <a:ext uri="{FF2B5EF4-FFF2-40B4-BE49-F238E27FC236}">
                <a16:creationId xmlns:a16="http://schemas.microsoft.com/office/drawing/2014/main" id="{656162CD-E6BE-3941-B344-30C9C78ABF3C}"/>
              </a:ext>
            </a:extLst>
          </p:cNvPr>
          <p:cNvSpPr txBox="1"/>
          <p:nvPr/>
        </p:nvSpPr>
        <p:spPr>
          <a:xfrm>
            <a:off x="165779" y="2394262"/>
            <a:ext cx="5250925" cy="338554"/>
          </a:xfrm>
          <a:prstGeom prst="rect">
            <a:avLst/>
          </a:prstGeom>
          <a:noFill/>
        </p:spPr>
        <p:txBody>
          <a:bodyPr wrap="square" rtlCol="0">
            <a:spAutoFit/>
          </a:bodyPr>
          <a:lstStyle/>
          <a:p>
            <a:pPr lvl="0">
              <a:defRPr/>
            </a:pPr>
            <a:r>
              <a:rPr lang="en-GB" sz="1600" dirty="0">
                <a:latin typeface="Century Gothic" panose="020B0502020202020204" pitchFamily="34" charset="0"/>
              </a:rPr>
              <a:t>I take a magazine </a:t>
            </a:r>
            <a:r>
              <a:rPr lang="en-GB" sz="1600" i="1" dirty="0">
                <a:latin typeface="Century Gothic" panose="020B0502020202020204" pitchFamily="34" charset="0"/>
              </a:rPr>
              <a:t>(</a:t>
            </a:r>
            <a:r>
              <a:rPr lang="en-GB" sz="1600" b="1" i="1" dirty="0">
                <a:latin typeface="Century Gothic" panose="020B0502020202020204" pitchFamily="34" charset="0"/>
              </a:rPr>
              <a:t>in order</a:t>
            </a:r>
            <a:r>
              <a:rPr lang="en-GB" sz="1600" i="1" dirty="0">
                <a:latin typeface="Century Gothic" panose="020B0502020202020204" pitchFamily="34" charset="0"/>
              </a:rPr>
              <a:t>) </a:t>
            </a:r>
            <a:r>
              <a:rPr lang="en-GB" sz="1600" b="1" dirty="0">
                <a:latin typeface="Century Gothic" panose="020B0502020202020204" pitchFamily="34" charset="0"/>
              </a:rPr>
              <a:t>to</a:t>
            </a:r>
            <a:r>
              <a:rPr lang="en-GB" sz="1600" dirty="0">
                <a:latin typeface="Century Gothic" panose="020B0502020202020204" pitchFamily="34" charset="0"/>
              </a:rPr>
              <a:t> </a:t>
            </a:r>
            <a:r>
              <a:rPr lang="en-GB" sz="1600" b="1" dirty="0">
                <a:solidFill>
                  <a:srgbClr val="FF612F"/>
                </a:solidFill>
                <a:latin typeface="Century Gothic" panose="020B0502020202020204" pitchFamily="34" charset="0"/>
              </a:rPr>
              <a:t>read</a:t>
            </a:r>
            <a:r>
              <a:rPr lang="en-GB" sz="1600" dirty="0">
                <a:latin typeface="Century Gothic" panose="020B0502020202020204" pitchFamily="34" charset="0"/>
              </a:rPr>
              <a:t> in the car.</a:t>
            </a:r>
          </a:p>
        </p:txBody>
      </p:sp>
      <p:sp>
        <p:nvSpPr>
          <p:cNvPr id="35" name="TextBox 34">
            <a:extLst>
              <a:ext uri="{FF2B5EF4-FFF2-40B4-BE49-F238E27FC236}">
                <a16:creationId xmlns:a16="http://schemas.microsoft.com/office/drawing/2014/main" id="{CA937C8F-3C68-FF4F-A884-18DF7CA3A2BA}"/>
              </a:ext>
            </a:extLst>
          </p:cNvPr>
          <p:cNvSpPr txBox="1"/>
          <p:nvPr/>
        </p:nvSpPr>
        <p:spPr>
          <a:xfrm>
            <a:off x="167137" y="8337018"/>
            <a:ext cx="6607483" cy="584775"/>
          </a:xfrm>
          <a:prstGeom prst="rect">
            <a:avLst/>
          </a:prstGeom>
          <a:noFill/>
        </p:spPr>
        <p:txBody>
          <a:bodyPr wrap="square" rtlCol="0">
            <a:spAutoFit/>
          </a:bodyPr>
          <a:lstStyle/>
          <a:p>
            <a:r>
              <a:rPr lang="en-GB" sz="1600" dirty="0">
                <a:latin typeface="Century Gothic" panose="020B0502020202020204" pitchFamily="34" charset="0"/>
              </a:rPr>
              <a:t>Now cover up the Spanish words. Look at the English words and write the Spanish on a piece of paper. Then check your answers.</a:t>
            </a:r>
            <a:endParaRPr lang="en-GB" sz="1600" dirty="0"/>
          </a:p>
        </p:txBody>
      </p:sp>
      <p:sp>
        <p:nvSpPr>
          <p:cNvPr id="2" name="Rectangle 1"/>
          <p:cNvSpPr/>
          <p:nvPr/>
        </p:nvSpPr>
        <p:spPr>
          <a:xfrm>
            <a:off x="135461" y="799988"/>
            <a:ext cx="6534486" cy="369332"/>
          </a:xfrm>
          <a:prstGeom prst="rect">
            <a:avLst/>
          </a:prstGeom>
        </p:spPr>
        <p:txBody>
          <a:bodyPr wrap="square">
            <a:spAutoFit/>
          </a:bodyPr>
          <a:lstStyle/>
          <a:p>
            <a:pPr lvl="0">
              <a:defRPr/>
            </a:pPr>
            <a:r>
              <a:rPr lang="en-GB" b="1" dirty="0">
                <a:latin typeface="Century Gothic" panose="020B0502020202020204" pitchFamily="34" charset="0"/>
              </a:rPr>
              <a:t>Talking about intentions: using ‘para’ + infinitive [revisited]</a:t>
            </a:r>
            <a:endParaRPr lang="en-GB" b="1" i="1" dirty="0">
              <a:latin typeface="Century Gothic" panose="020B0502020202020204" pitchFamily="34" charset="0"/>
            </a:endParaRPr>
          </a:p>
        </p:txBody>
      </p:sp>
      <p:sp>
        <p:nvSpPr>
          <p:cNvPr id="34" name="Rectangle 1">
            <a:extLst>
              <a:ext uri="{FF2B5EF4-FFF2-40B4-BE49-F238E27FC236}">
                <a16:creationId xmlns:a16="http://schemas.microsoft.com/office/drawing/2014/main" id="{C488968E-CB28-0A47-BC48-35D7DC878897}"/>
              </a:ext>
            </a:extLst>
          </p:cNvPr>
          <p:cNvSpPr/>
          <p:nvPr/>
        </p:nvSpPr>
        <p:spPr>
          <a:xfrm>
            <a:off x="180157" y="2930376"/>
            <a:ext cx="6534486" cy="369332"/>
          </a:xfrm>
          <a:prstGeom prst="rect">
            <a:avLst/>
          </a:prstGeom>
        </p:spPr>
        <p:txBody>
          <a:bodyPr wrap="square">
            <a:spAutoFit/>
          </a:bodyPr>
          <a:lstStyle/>
          <a:p>
            <a:pPr lvl="0">
              <a:defRPr/>
            </a:pPr>
            <a:r>
              <a:rPr lang="en-GB" b="1" dirty="0">
                <a:latin typeface="Century Gothic" panose="020B0502020202020204" pitchFamily="34" charset="0"/>
              </a:rPr>
              <a:t>Routine </a:t>
            </a:r>
            <a:r>
              <a:rPr lang="en-GB" b="1">
                <a:latin typeface="Century Gothic" panose="020B0502020202020204" pitchFamily="34" charset="0"/>
              </a:rPr>
              <a:t>vs </a:t>
            </a:r>
            <a:r>
              <a:rPr lang="en-GB" b="1" smtClean="0">
                <a:latin typeface="Century Gothic" panose="020B0502020202020204" pitchFamily="34" charset="0"/>
              </a:rPr>
              <a:t>ongoing events </a:t>
            </a:r>
            <a:r>
              <a:rPr lang="en-GB" b="1" dirty="0">
                <a:latin typeface="Century Gothic" panose="020B0502020202020204" pitchFamily="34" charset="0"/>
              </a:rPr>
              <a:t>[revisited]</a:t>
            </a:r>
            <a:endParaRPr lang="en-GB" b="1" i="1" dirty="0">
              <a:latin typeface="Century Gothic" panose="020B0502020202020204" pitchFamily="34" charset="0"/>
            </a:endParaRPr>
          </a:p>
        </p:txBody>
      </p:sp>
      <p:sp>
        <p:nvSpPr>
          <p:cNvPr id="42" name="TextBox 7">
            <a:extLst>
              <a:ext uri="{FF2B5EF4-FFF2-40B4-BE49-F238E27FC236}">
                <a16:creationId xmlns:a16="http://schemas.microsoft.com/office/drawing/2014/main" id="{5047CC81-5B17-AC47-BBFE-8A69D7C66018}"/>
              </a:ext>
            </a:extLst>
          </p:cNvPr>
          <p:cNvSpPr txBox="1"/>
          <p:nvPr/>
        </p:nvSpPr>
        <p:spPr>
          <a:xfrm>
            <a:off x="209368" y="4711315"/>
            <a:ext cx="6476064" cy="584775"/>
          </a:xfrm>
          <a:prstGeom prst="rect">
            <a:avLst/>
          </a:prstGeom>
          <a:noFill/>
        </p:spPr>
        <p:txBody>
          <a:bodyPr wrap="square" rtlCol="0">
            <a:spAutoFit/>
          </a:bodyPr>
          <a:lstStyle/>
          <a:p>
            <a:pPr lvl="0">
              <a:defRPr/>
            </a:pPr>
            <a:r>
              <a:rPr lang="en-GB" sz="1600" smtClean="0">
                <a:latin typeface="Century Gothic" panose="020B0502020202020204" pitchFamily="34" charset="0"/>
              </a:rPr>
              <a:t>Sometimes time markers can tell us which English tense to choose. Other times the context will make this clear.</a:t>
            </a:r>
            <a:endParaRPr lang="en-GB" sz="1600" dirty="0">
              <a:latin typeface="Century Gothic" panose="020B0502020202020204" pitchFamily="34" charset="0"/>
            </a:endParaRPr>
          </a:p>
        </p:txBody>
      </p:sp>
      <p:sp>
        <p:nvSpPr>
          <p:cNvPr id="45" name="CuadroTexto 44">
            <a:extLst>
              <a:ext uri="{FF2B5EF4-FFF2-40B4-BE49-F238E27FC236}">
                <a16:creationId xmlns:a16="http://schemas.microsoft.com/office/drawing/2014/main" id="{0725EE90-5D76-254A-89DC-F482A3878FC7}"/>
              </a:ext>
            </a:extLst>
          </p:cNvPr>
          <p:cNvSpPr txBox="1"/>
          <p:nvPr/>
        </p:nvSpPr>
        <p:spPr>
          <a:xfrm>
            <a:off x="180157" y="3953911"/>
            <a:ext cx="3442128" cy="338554"/>
          </a:xfrm>
          <a:prstGeom prst="rect">
            <a:avLst/>
          </a:prstGeom>
          <a:noFill/>
        </p:spPr>
        <p:txBody>
          <a:bodyPr wrap="square" rtlCol="0">
            <a:spAutoFit/>
          </a:bodyPr>
          <a:lstStyle/>
          <a:p>
            <a:pPr algn="l"/>
            <a:r>
              <a:rPr lang="en-GB" sz="1600" smtClean="0">
                <a:solidFill>
                  <a:srgbClr val="030509"/>
                </a:solidFill>
                <a:latin typeface="Century Gothic" panose="020B0502020202020204" pitchFamily="34" charset="0"/>
              </a:rPr>
              <a:t>D</a:t>
            </a:r>
            <a:r>
              <a:rPr lang="es-GB" sz="1600" smtClean="0">
                <a:solidFill>
                  <a:srgbClr val="030509"/>
                </a:solidFill>
                <a:latin typeface="Century Gothic" panose="020B0502020202020204" pitchFamily="34" charset="0"/>
              </a:rPr>
              <a:t>escansa </a:t>
            </a:r>
            <a:r>
              <a:rPr lang="es-GB" sz="1600" dirty="0">
                <a:solidFill>
                  <a:srgbClr val="030509"/>
                </a:solidFill>
                <a:latin typeface="Century Gothic" panose="020B0502020202020204" pitchFamily="34" charset="0"/>
              </a:rPr>
              <a:t>en </a:t>
            </a:r>
            <a:r>
              <a:rPr lang="es-GB" sz="1600">
                <a:solidFill>
                  <a:srgbClr val="030509"/>
                </a:solidFill>
                <a:latin typeface="Century Gothic" panose="020B0502020202020204" pitchFamily="34" charset="0"/>
              </a:rPr>
              <a:t>la </a:t>
            </a:r>
            <a:r>
              <a:rPr lang="es-GB" sz="1600" smtClean="0">
                <a:solidFill>
                  <a:srgbClr val="030509"/>
                </a:solidFill>
                <a:latin typeface="Century Gothic" panose="020B0502020202020204" pitchFamily="34" charset="0"/>
              </a:rPr>
              <a:t>playa</a:t>
            </a:r>
            <a:r>
              <a:rPr lang="en-GB" sz="1600" smtClean="0">
                <a:solidFill>
                  <a:srgbClr val="030509"/>
                </a:solidFill>
                <a:latin typeface="Century Gothic" panose="020B0502020202020204" pitchFamily="34" charset="0"/>
              </a:rPr>
              <a:t>.</a:t>
            </a:r>
            <a:endParaRPr lang="es-GB" sz="1600" dirty="0">
              <a:solidFill>
                <a:srgbClr val="030509"/>
              </a:solidFill>
              <a:latin typeface="Century Gothic" panose="020B0502020202020204" pitchFamily="34" charset="0"/>
            </a:endParaRPr>
          </a:p>
        </p:txBody>
      </p:sp>
      <p:sp>
        <p:nvSpPr>
          <p:cNvPr id="48" name="CuadroTexto 47">
            <a:extLst>
              <a:ext uri="{FF2B5EF4-FFF2-40B4-BE49-F238E27FC236}">
                <a16:creationId xmlns:a16="http://schemas.microsoft.com/office/drawing/2014/main" id="{942E203E-87C1-9746-A365-54E7B9D6F38D}"/>
              </a:ext>
            </a:extLst>
          </p:cNvPr>
          <p:cNvSpPr txBox="1"/>
          <p:nvPr/>
        </p:nvSpPr>
        <p:spPr>
          <a:xfrm>
            <a:off x="209368" y="5776035"/>
            <a:ext cx="3061339" cy="338554"/>
          </a:xfrm>
          <a:prstGeom prst="rect">
            <a:avLst/>
          </a:prstGeom>
          <a:noFill/>
        </p:spPr>
        <p:txBody>
          <a:bodyPr wrap="square" rtlCol="0">
            <a:spAutoFit/>
          </a:bodyPr>
          <a:lstStyle/>
          <a:p>
            <a:pPr algn="l"/>
            <a:r>
              <a:rPr lang="es-GB" sz="1600" b="1" dirty="0">
                <a:solidFill>
                  <a:srgbClr val="FF612F"/>
                </a:solidFill>
                <a:latin typeface="Century Gothic" panose="020B0502020202020204" pitchFamily="34" charset="0"/>
              </a:rPr>
              <a:t>Ahora</a:t>
            </a:r>
            <a:r>
              <a:rPr lang="es-GB" sz="1600" dirty="0">
                <a:solidFill>
                  <a:srgbClr val="030509"/>
                </a:solidFill>
                <a:latin typeface="Century Gothic" panose="020B0502020202020204" pitchFamily="34" charset="0"/>
              </a:rPr>
              <a:t> descansa en </a:t>
            </a:r>
            <a:r>
              <a:rPr lang="es-GB" sz="1600">
                <a:solidFill>
                  <a:srgbClr val="030509"/>
                </a:solidFill>
                <a:latin typeface="Century Gothic" panose="020B0502020202020204" pitchFamily="34" charset="0"/>
              </a:rPr>
              <a:t>la </a:t>
            </a:r>
            <a:r>
              <a:rPr lang="es-GB" sz="1600" smtClean="0">
                <a:solidFill>
                  <a:srgbClr val="030509"/>
                </a:solidFill>
                <a:latin typeface="Century Gothic" panose="020B0502020202020204" pitchFamily="34" charset="0"/>
              </a:rPr>
              <a:t>playa</a:t>
            </a:r>
            <a:r>
              <a:rPr lang="en-GB" sz="1600" smtClean="0">
                <a:solidFill>
                  <a:srgbClr val="030509"/>
                </a:solidFill>
                <a:latin typeface="Century Gothic" panose="020B0502020202020204" pitchFamily="34" charset="0"/>
              </a:rPr>
              <a:t>.</a:t>
            </a:r>
            <a:endParaRPr lang="es-GB" sz="1600" dirty="0">
              <a:solidFill>
                <a:srgbClr val="030509"/>
              </a:solidFill>
              <a:latin typeface="Century Gothic" panose="020B0502020202020204" pitchFamily="34" charset="0"/>
            </a:endParaRPr>
          </a:p>
        </p:txBody>
      </p:sp>
      <p:sp>
        <p:nvSpPr>
          <p:cNvPr id="49" name="CuadroTexto 48">
            <a:extLst>
              <a:ext uri="{FF2B5EF4-FFF2-40B4-BE49-F238E27FC236}">
                <a16:creationId xmlns:a16="http://schemas.microsoft.com/office/drawing/2014/main" id="{72F8F19B-A443-9B49-BA53-D23CC8F67BCD}"/>
              </a:ext>
            </a:extLst>
          </p:cNvPr>
          <p:cNvSpPr txBox="1"/>
          <p:nvPr/>
        </p:nvSpPr>
        <p:spPr>
          <a:xfrm>
            <a:off x="2738399" y="3958364"/>
            <a:ext cx="3751857" cy="338554"/>
          </a:xfrm>
          <a:prstGeom prst="rect">
            <a:avLst/>
          </a:prstGeom>
          <a:noFill/>
        </p:spPr>
        <p:txBody>
          <a:bodyPr wrap="square" rtlCol="0">
            <a:spAutoFit/>
          </a:bodyPr>
          <a:lstStyle/>
          <a:p>
            <a:pPr algn="l"/>
            <a:r>
              <a:rPr lang="es-GB" sz="1600" i="1">
                <a:solidFill>
                  <a:srgbClr val="030509"/>
                </a:solidFill>
                <a:latin typeface="Century Gothic" panose="020B0502020202020204" pitchFamily="34" charset="0"/>
              </a:rPr>
              <a:t>S/he </a:t>
            </a:r>
            <a:r>
              <a:rPr lang="es-GB" sz="1600" i="1" smtClean="0">
                <a:solidFill>
                  <a:srgbClr val="030509"/>
                </a:solidFill>
                <a:latin typeface="Century Gothic" panose="020B0502020202020204" pitchFamily="34" charset="0"/>
              </a:rPr>
              <a:t>rests </a:t>
            </a:r>
            <a:r>
              <a:rPr lang="es-GB" sz="1600" i="1" dirty="0">
                <a:solidFill>
                  <a:srgbClr val="030509"/>
                </a:solidFill>
                <a:latin typeface="Century Gothic" panose="020B0502020202020204" pitchFamily="34" charset="0"/>
              </a:rPr>
              <a:t>on </a:t>
            </a:r>
            <a:r>
              <a:rPr lang="es-GB" sz="1600" i="1">
                <a:solidFill>
                  <a:srgbClr val="030509"/>
                </a:solidFill>
                <a:latin typeface="Century Gothic" panose="020B0502020202020204" pitchFamily="34" charset="0"/>
              </a:rPr>
              <a:t>the </a:t>
            </a:r>
            <a:r>
              <a:rPr lang="es-GB" sz="1600" i="1" smtClean="0">
                <a:solidFill>
                  <a:srgbClr val="030509"/>
                </a:solidFill>
                <a:latin typeface="Century Gothic" panose="020B0502020202020204" pitchFamily="34" charset="0"/>
              </a:rPr>
              <a:t>beach</a:t>
            </a:r>
            <a:r>
              <a:rPr lang="en-GB" sz="1600" i="1" smtClean="0">
                <a:solidFill>
                  <a:srgbClr val="030509"/>
                </a:solidFill>
                <a:latin typeface="Century Gothic" panose="020B0502020202020204" pitchFamily="34" charset="0"/>
              </a:rPr>
              <a:t>.</a:t>
            </a:r>
            <a:endParaRPr lang="es-GB" sz="1600" i="1" dirty="0">
              <a:solidFill>
                <a:srgbClr val="030509"/>
              </a:solidFill>
              <a:latin typeface="Century Gothic" panose="020B0502020202020204" pitchFamily="34" charset="0"/>
            </a:endParaRPr>
          </a:p>
        </p:txBody>
      </p:sp>
      <p:sp>
        <p:nvSpPr>
          <p:cNvPr id="50" name="CuadroTexto 49">
            <a:extLst>
              <a:ext uri="{FF2B5EF4-FFF2-40B4-BE49-F238E27FC236}">
                <a16:creationId xmlns:a16="http://schemas.microsoft.com/office/drawing/2014/main" id="{6DA13409-75B3-9745-8049-06879B69BEE5}"/>
              </a:ext>
            </a:extLst>
          </p:cNvPr>
          <p:cNvSpPr txBox="1"/>
          <p:nvPr/>
        </p:nvSpPr>
        <p:spPr>
          <a:xfrm>
            <a:off x="2731730" y="4307559"/>
            <a:ext cx="3489636" cy="338554"/>
          </a:xfrm>
          <a:prstGeom prst="rect">
            <a:avLst/>
          </a:prstGeom>
          <a:noFill/>
        </p:spPr>
        <p:txBody>
          <a:bodyPr wrap="square" rtlCol="0">
            <a:spAutoFit/>
          </a:bodyPr>
          <a:lstStyle/>
          <a:p>
            <a:pPr algn="l"/>
            <a:r>
              <a:rPr lang="es-GB" sz="1600" i="1" dirty="0">
                <a:solidFill>
                  <a:srgbClr val="000000"/>
                </a:solidFill>
                <a:latin typeface="Century Gothic" panose="020B0502020202020204" pitchFamily="34" charset="0"/>
              </a:rPr>
              <a:t>S/he is resting </a:t>
            </a:r>
            <a:r>
              <a:rPr lang="es-GB" sz="1600" i="1" dirty="0">
                <a:solidFill>
                  <a:srgbClr val="030509"/>
                </a:solidFill>
                <a:latin typeface="Century Gothic" panose="020B0502020202020204" pitchFamily="34" charset="0"/>
              </a:rPr>
              <a:t>on </a:t>
            </a:r>
            <a:r>
              <a:rPr lang="es-GB" sz="1600" i="1">
                <a:solidFill>
                  <a:srgbClr val="030509"/>
                </a:solidFill>
                <a:latin typeface="Century Gothic" panose="020B0502020202020204" pitchFamily="34" charset="0"/>
              </a:rPr>
              <a:t>the </a:t>
            </a:r>
            <a:r>
              <a:rPr lang="es-GB" sz="1600" i="1" smtClean="0">
                <a:solidFill>
                  <a:srgbClr val="030509"/>
                </a:solidFill>
                <a:latin typeface="Century Gothic" panose="020B0502020202020204" pitchFamily="34" charset="0"/>
              </a:rPr>
              <a:t>beach.</a:t>
            </a:r>
            <a:endParaRPr lang="es-GB" sz="1600" i="1" dirty="0">
              <a:solidFill>
                <a:srgbClr val="030509"/>
              </a:solidFill>
              <a:latin typeface="Century Gothic" panose="020B0502020202020204" pitchFamily="34" charset="0"/>
            </a:endParaRPr>
          </a:p>
        </p:txBody>
      </p:sp>
      <p:sp>
        <p:nvSpPr>
          <p:cNvPr id="54" name="Rectangle 21">
            <a:extLst>
              <a:ext uri="{FF2B5EF4-FFF2-40B4-BE49-F238E27FC236}">
                <a16:creationId xmlns:a16="http://schemas.microsoft.com/office/drawing/2014/main" id="{3F627102-2D20-C841-92B3-E725E5FA49E1}"/>
              </a:ext>
            </a:extLst>
          </p:cNvPr>
          <p:cNvSpPr/>
          <p:nvPr/>
        </p:nvSpPr>
        <p:spPr>
          <a:xfrm>
            <a:off x="5064345" y="6352443"/>
            <a:ext cx="1561728"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chemeClr val="tx1"/>
                </a:solidFill>
                <a:latin typeface="Century Gothic" panose="020B0502020202020204" pitchFamily="34" charset="0"/>
              </a:rPr>
              <a:t>Vocabulario</a:t>
            </a:r>
            <a:endParaRPr lang="en-GB">
              <a:solidFill>
                <a:schemeClr val="tx1"/>
              </a:solidFill>
              <a:latin typeface="Century Gothic" panose="020B0502020202020204" pitchFamily="34" charset="0"/>
            </a:endParaRPr>
          </a:p>
        </p:txBody>
      </p:sp>
      <p:sp>
        <p:nvSpPr>
          <p:cNvPr id="55" name="TextBox 26">
            <a:extLst>
              <a:ext uri="{FF2B5EF4-FFF2-40B4-BE49-F238E27FC236}">
                <a16:creationId xmlns:a16="http://schemas.microsoft.com/office/drawing/2014/main" id="{F078604E-FCE3-7942-BF91-362FE3A99A34}"/>
              </a:ext>
            </a:extLst>
          </p:cNvPr>
          <p:cNvSpPr txBox="1"/>
          <p:nvPr/>
        </p:nvSpPr>
        <p:spPr>
          <a:xfrm>
            <a:off x="173780" y="6359889"/>
            <a:ext cx="5192486" cy="584775"/>
          </a:xfrm>
          <a:prstGeom prst="rect">
            <a:avLst/>
          </a:prstGeom>
          <a:noFill/>
        </p:spPr>
        <p:txBody>
          <a:bodyPr wrap="square" rtlCol="0">
            <a:spAutoFit/>
          </a:bodyPr>
          <a:lstStyle/>
          <a:p>
            <a:r>
              <a:rPr lang="en-GB" sz="1600" dirty="0">
                <a:latin typeface="Century Gothic" panose="020B0502020202020204" pitchFamily="34" charset="0"/>
              </a:rPr>
              <a:t>This week we revisit vocabulary from Year 7. </a:t>
            </a:r>
          </a:p>
          <a:p>
            <a:r>
              <a:rPr lang="en-GB" sz="1600" dirty="0">
                <a:latin typeface="Century Gothic" panose="020B0502020202020204" pitchFamily="34" charset="0"/>
              </a:rPr>
              <a:t>Write the English next to each Spanish word.</a:t>
            </a:r>
          </a:p>
        </p:txBody>
      </p:sp>
      <p:graphicFrame>
        <p:nvGraphicFramePr>
          <p:cNvPr id="56" name="Table 38">
            <a:extLst>
              <a:ext uri="{FF2B5EF4-FFF2-40B4-BE49-F238E27FC236}">
                <a16:creationId xmlns:a16="http://schemas.microsoft.com/office/drawing/2014/main" id="{D2980281-D776-0546-BB92-3D7D310A353F}"/>
              </a:ext>
            </a:extLst>
          </p:cNvPr>
          <p:cNvGraphicFramePr>
            <a:graphicFrameLocks noGrp="1"/>
          </p:cNvGraphicFramePr>
          <p:nvPr>
            <p:extLst>
              <p:ext uri="{D42A27DB-BD31-4B8C-83A1-F6EECF244321}">
                <p14:modId xmlns:p14="http://schemas.microsoft.com/office/powerpoint/2010/main" val="1191921969"/>
              </p:ext>
            </p:extLst>
          </p:nvPr>
        </p:nvGraphicFramePr>
        <p:xfrm>
          <a:off x="237398" y="6782257"/>
          <a:ext cx="6668538" cy="1495584"/>
        </p:xfrm>
        <a:graphic>
          <a:graphicData uri="http://schemas.openxmlformats.org/drawingml/2006/table">
            <a:tbl>
              <a:tblPr firstRow="1" bandRow="1">
                <a:tableStyleId>{2D5ABB26-0587-4C30-8999-92F81FD0307C}</a:tableStyleId>
              </a:tblPr>
              <a:tblGrid>
                <a:gridCol w="1148790">
                  <a:extLst>
                    <a:ext uri="{9D8B030D-6E8A-4147-A177-3AD203B41FA5}">
                      <a16:colId xmlns:a16="http://schemas.microsoft.com/office/drawing/2014/main" val="4012451063"/>
                    </a:ext>
                  </a:extLst>
                </a:gridCol>
                <a:gridCol w="1728332">
                  <a:extLst>
                    <a:ext uri="{9D8B030D-6E8A-4147-A177-3AD203B41FA5}">
                      <a16:colId xmlns:a16="http://schemas.microsoft.com/office/drawing/2014/main" val="804930224"/>
                    </a:ext>
                  </a:extLst>
                </a:gridCol>
                <a:gridCol w="1224136">
                  <a:extLst>
                    <a:ext uri="{9D8B030D-6E8A-4147-A177-3AD203B41FA5}">
                      <a16:colId xmlns:a16="http://schemas.microsoft.com/office/drawing/2014/main" val="2731623171"/>
                    </a:ext>
                  </a:extLst>
                </a:gridCol>
                <a:gridCol w="2567280">
                  <a:extLst>
                    <a:ext uri="{9D8B030D-6E8A-4147-A177-3AD203B41FA5}">
                      <a16:colId xmlns:a16="http://schemas.microsoft.com/office/drawing/2014/main" val="728263606"/>
                    </a:ext>
                  </a:extLst>
                </a:gridCol>
              </a:tblGrid>
              <a:tr h="498528">
                <a:tc>
                  <a:txBody>
                    <a:bodyPr/>
                    <a:lstStyle/>
                    <a:p>
                      <a:r>
                        <a:rPr lang="en-GB" sz="1600" dirty="0" err="1">
                          <a:latin typeface="Century Gothic" panose="020B0502020202020204" pitchFamily="34" charset="0"/>
                        </a:rPr>
                        <a:t>bailar</a:t>
                      </a:r>
                      <a:endParaRPr lang="en-GB" sz="1600" dirty="0">
                        <a:latin typeface="Century Gothic" panose="020B0502020202020204" pitchFamily="34" charset="0"/>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latin typeface="Century Gothic" panose="020B0502020202020204" pitchFamily="34" charset="0"/>
                        </a:rPr>
                        <a:t>____________</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cambiar</a:t>
                      </a:r>
                      <a:endParaRPr lang="en-GB" sz="1600" dirty="0">
                        <a:latin typeface="Century Gothic" panose="020B0502020202020204" pitchFamily="34" charset="0"/>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_____________</a:t>
                      </a:r>
                    </a:p>
                  </a:txBody>
                  <a:tcPr anchor="b"/>
                </a:tc>
                <a:extLst>
                  <a:ext uri="{0D108BD9-81ED-4DB2-BD59-A6C34878D82A}">
                    <a16:rowId xmlns:a16="http://schemas.microsoft.com/office/drawing/2014/main" val="3928876287"/>
                  </a:ext>
                </a:extLst>
              </a:tr>
              <a:tr h="498528">
                <a:tc>
                  <a:txBody>
                    <a:bodyPr/>
                    <a:lstStyle/>
                    <a:p>
                      <a:r>
                        <a:rPr lang="en-GB" sz="1600" dirty="0">
                          <a:latin typeface="Century Gothic" panose="020B0502020202020204" pitchFamily="34" charset="0"/>
                        </a:rPr>
                        <a:t>pasar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latin typeface="Century Gothic" panose="020B0502020202020204" pitchFamily="34" charset="0"/>
                        </a:rPr>
                        <a:t>____________</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preguntar</a:t>
                      </a:r>
                      <a:endParaRPr lang="en-GB" sz="1600" dirty="0">
                        <a:latin typeface="Century Gothic" panose="020B0502020202020204" pitchFamily="34" charset="0"/>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_____________</a:t>
                      </a:r>
                    </a:p>
                  </a:txBody>
                  <a:tcPr anchor="b"/>
                </a:tc>
                <a:extLst>
                  <a:ext uri="{0D108BD9-81ED-4DB2-BD59-A6C34878D82A}">
                    <a16:rowId xmlns:a16="http://schemas.microsoft.com/office/drawing/2014/main" val="2906139791"/>
                  </a:ext>
                </a:extLst>
              </a:tr>
              <a:tr h="498528">
                <a:tc>
                  <a:txBody>
                    <a:bodyPr/>
                    <a:lstStyle/>
                    <a:p>
                      <a:r>
                        <a:rPr lang="en-GB" sz="1600" dirty="0" err="1">
                          <a:latin typeface="Century Gothic" panose="020B0502020202020204" pitchFamily="34" charset="0"/>
                        </a:rPr>
                        <a:t>llevar</a:t>
                      </a:r>
                      <a:endParaRPr lang="en-GB" sz="1600" dirty="0">
                        <a:latin typeface="Century Gothic" panose="020B0502020202020204" pitchFamily="34" charset="0"/>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latin typeface="Century Gothic" panose="020B0502020202020204" pitchFamily="34" charset="0"/>
                        </a:rPr>
                        <a:t>_____________</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err="1">
                          <a:latin typeface="Century Gothic" panose="020B0502020202020204" pitchFamily="34" charset="0"/>
                        </a:rPr>
                        <a:t>participar</a:t>
                      </a:r>
                      <a:endParaRPr lang="en-GB" sz="1600" dirty="0">
                        <a:latin typeface="Century Gothic" panose="020B0502020202020204" pitchFamily="34" charset="0"/>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Century Gothic" panose="020B0502020202020204" pitchFamily="34" charset="0"/>
                        </a:rPr>
                        <a:t>_____________</a:t>
                      </a:r>
                    </a:p>
                  </a:txBody>
                  <a:tcPr anchor="b"/>
                </a:tc>
                <a:extLst>
                  <a:ext uri="{0D108BD9-81ED-4DB2-BD59-A6C34878D82A}">
                    <a16:rowId xmlns:a16="http://schemas.microsoft.com/office/drawing/2014/main" val="3306207320"/>
                  </a:ext>
                </a:extLst>
              </a:tr>
            </a:tbl>
          </a:graphicData>
        </a:graphic>
      </p:graphicFrame>
      <p:pic>
        <p:nvPicPr>
          <p:cNvPr id="8" name="Imagen 7" descr="Código QR&#10;&#10;Descripción generada automáticamente">
            <a:extLst>
              <a:ext uri="{FF2B5EF4-FFF2-40B4-BE49-F238E27FC236}">
                <a16:creationId xmlns:a16="http://schemas.microsoft.com/office/drawing/2014/main" id="{8105DFE9-466D-E04B-81E2-1AB354D16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8362" y="7267803"/>
            <a:ext cx="863261" cy="863261"/>
          </a:xfrm>
          <a:prstGeom prst="rect">
            <a:avLst/>
          </a:prstGeom>
        </p:spPr>
      </p:pic>
      <p:sp>
        <p:nvSpPr>
          <p:cNvPr id="31" name="CuadroTexto 47">
            <a:extLst>
              <a:ext uri="{FF2B5EF4-FFF2-40B4-BE49-F238E27FC236}">
                <a16:creationId xmlns:a16="http://schemas.microsoft.com/office/drawing/2014/main" id="{942E203E-87C1-9746-A365-54E7B9D6F38D}"/>
              </a:ext>
            </a:extLst>
          </p:cNvPr>
          <p:cNvSpPr txBox="1"/>
          <p:nvPr/>
        </p:nvSpPr>
        <p:spPr>
          <a:xfrm>
            <a:off x="209368" y="5393911"/>
            <a:ext cx="3491763" cy="338554"/>
          </a:xfrm>
          <a:prstGeom prst="rect">
            <a:avLst/>
          </a:prstGeom>
          <a:noFill/>
        </p:spPr>
        <p:txBody>
          <a:bodyPr wrap="square" rtlCol="0">
            <a:spAutoFit/>
          </a:bodyPr>
          <a:lstStyle/>
          <a:p>
            <a:pPr algn="l"/>
            <a:r>
              <a:rPr lang="en-GB" sz="1600" b="1" smtClean="0">
                <a:solidFill>
                  <a:srgbClr val="FF612F"/>
                </a:solidFill>
                <a:latin typeface="Century Gothic" panose="020B0502020202020204" pitchFamily="34" charset="0"/>
              </a:rPr>
              <a:t>Siempre</a:t>
            </a:r>
            <a:r>
              <a:rPr lang="es-GB" sz="1600" smtClean="0">
                <a:solidFill>
                  <a:srgbClr val="030509"/>
                </a:solidFill>
                <a:latin typeface="Century Gothic" panose="020B0502020202020204" pitchFamily="34" charset="0"/>
              </a:rPr>
              <a:t> </a:t>
            </a:r>
            <a:r>
              <a:rPr lang="es-GB" sz="1600" dirty="0">
                <a:solidFill>
                  <a:srgbClr val="030509"/>
                </a:solidFill>
                <a:latin typeface="Century Gothic" panose="020B0502020202020204" pitchFamily="34" charset="0"/>
              </a:rPr>
              <a:t>descansa en </a:t>
            </a:r>
            <a:r>
              <a:rPr lang="es-GB" sz="1600">
                <a:solidFill>
                  <a:srgbClr val="030509"/>
                </a:solidFill>
                <a:latin typeface="Century Gothic" panose="020B0502020202020204" pitchFamily="34" charset="0"/>
              </a:rPr>
              <a:t>la </a:t>
            </a:r>
            <a:r>
              <a:rPr lang="es-GB" sz="1600" smtClean="0">
                <a:solidFill>
                  <a:srgbClr val="030509"/>
                </a:solidFill>
                <a:latin typeface="Century Gothic" panose="020B0502020202020204" pitchFamily="34" charset="0"/>
              </a:rPr>
              <a:t>playa</a:t>
            </a:r>
            <a:r>
              <a:rPr lang="en-GB" sz="1600" smtClean="0">
                <a:solidFill>
                  <a:srgbClr val="030509"/>
                </a:solidFill>
                <a:latin typeface="Century Gothic" panose="020B0502020202020204" pitchFamily="34" charset="0"/>
              </a:rPr>
              <a:t>.</a:t>
            </a:r>
            <a:endParaRPr lang="es-GB" sz="1600" dirty="0">
              <a:solidFill>
                <a:srgbClr val="030509"/>
              </a:solidFill>
              <a:latin typeface="Century Gothic" panose="020B0502020202020204" pitchFamily="34" charset="0"/>
            </a:endParaRPr>
          </a:p>
        </p:txBody>
      </p:sp>
      <p:sp>
        <p:nvSpPr>
          <p:cNvPr id="32" name="CuadroTexto 47">
            <a:extLst>
              <a:ext uri="{FF2B5EF4-FFF2-40B4-BE49-F238E27FC236}">
                <a16:creationId xmlns:a16="http://schemas.microsoft.com/office/drawing/2014/main" id="{942E203E-87C1-9746-A365-54E7B9D6F38D}"/>
              </a:ext>
            </a:extLst>
          </p:cNvPr>
          <p:cNvSpPr txBox="1"/>
          <p:nvPr/>
        </p:nvSpPr>
        <p:spPr>
          <a:xfrm>
            <a:off x="3485888" y="5386465"/>
            <a:ext cx="3893912" cy="338554"/>
          </a:xfrm>
          <a:prstGeom prst="rect">
            <a:avLst/>
          </a:prstGeom>
          <a:noFill/>
        </p:spPr>
        <p:txBody>
          <a:bodyPr wrap="square" rtlCol="0">
            <a:spAutoFit/>
          </a:bodyPr>
          <a:lstStyle/>
          <a:p>
            <a:pPr algn="l"/>
            <a:r>
              <a:rPr lang="en-GB" sz="1600" smtClean="0">
                <a:solidFill>
                  <a:srgbClr val="000000"/>
                </a:solidFill>
                <a:latin typeface="Century Gothic" panose="020B0502020202020204" pitchFamily="34" charset="0"/>
              </a:rPr>
              <a:t>She </a:t>
            </a:r>
            <a:r>
              <a:rPr lang="en-GB" sz="1600" b="1" smtClean="0">
                <a:solidFill>
                  <a:srgbClr val="FF612F"/>
                </a:solidFill>
                <a:latin typeface="Century Gothic" panose="020B0502020202020204" pitchFamily="34" charset="0"/>
              </a:rPr>
              <a:t>always</a:t>
            </a:r>
            <a:r>
              <a:rPr lang="en-GB" sz="1600" smtClean="0">
                <a:solidFill>
                  <a:srgbClr val="000000"/>
                </a:solidFill>
                <a:latin typeface="Century Gothic" panose="020B0502020202020204" pitchFamily="34" charset="0"/>
              </a:rPr>
              <a:t> rests on the beach.</a:t>
            </a:r>
            <a:endParaRPr lang="es-GB" sz="1600" dirty="0">
              <a:solidFill>
                <a:srgbClr val="000000"/>
              </a:solidFill>
              <a:latin typeface="Century Gothic" panose="020B0502020202020204" pitchFamily="34" charset="0"/>
            </a:endParaRPr>
          </a:p>
        </p:txBody>
      </p:sp>
      <p:sp>
        <p:nvSpPr>
          <p:cNvPr id="33" name="CuadroTexto 47">
            <a:extLst>
              <a:ext uri="{FF2B5EF4-FFF2-40B4-BE49-F238E27FC236}">
                <a16:creationId xmlns:a16="http://schemas.microsoft.com/office/drawing/2014/main" id="{942E203E-87C1-9746-A365-54E7B9D6F38D}"/>
              </a:ext>
            </a:extLst>
          </p:cNvPr>
          <p:cNvSpPr txBox="1"/>
          <p:nvPr/>
        </p:nvSpPr>
        <p:spPr>
          <a:xfrm>
            <a:off x="3469748" y="5769148"/>
            <a:ext cx="3893912" cy="338554"/>
          </a:xfrm>
          <a:prstGeom prst="rect">
            <a:avLst/>
          </a:prstGeom>
          <a:noFill/>
        </p:spPr>
        <p:txBody>
          <a:bodyPr wrap="square" rtlCol="0">
            <a:spAutoFit/>
          </a:bodyPr>
          <a:lstStyle/>
          <a:p>
            <a:pPr algn="l"/>
            <a:r>
              <a:rPr lang="en-GB" sz="1600" smtClean="0">
                <a:solidFill>
                  <a:srgbClr val="000000"/>
                </a:solidFill>
                <a:latin typeface="Century Gothic" panose="020B0502020202020204" pitchFamily="34" charset="0"/>
              </a:rPr>
              <a:t>She is resting on the beach </a:t>
            </a:r>
            <a:r>
              <a:rPr lang="en-GB" sz="1600" b="1" smtClean="0">
                <a:solidFill>
                  <a:srgbClr val="FF612F"/>
                </a:solidFill>
                <a:latin typeface="Century Gothic" panose="020B0502020202020204" pitchFamily="34" charset="0"/>
              </a:rPr>
              <a:t>now</a:t>
            </a:r>
            <a:r>
              <a:rPr lang="en-GB" sz="1600" smtClean="0">
                <a:solidFill>
                  <a:srgbClr val="000000"/>
                </a:solidFill>
                <a:latin typeface="Century Gothic" panose="020B0502020202020204" pitchFamily="34" charset="0"/>
              </a:rPr>
              <a:t>.</a:t>
            </a:r>
            <a:endParaRPr lang="es-GB" sz="1600" dirty="0">
              <a:solidFill>
                <a:srgbClr val="000000"/>
              </a:solidFill>
              <a:latin typeface="Century Gothic" panose="020B0502020202020204" pitchFamily="34" charset="0"/>
            </a:endParaRPr>
          </a:p>
        </p:txBody>
      </p:sp>
      <p:pic>
        <p:nvPicPr>
          <p:cNvPr id="1026" name="Picture 2" descr="Beach Euclidean Vector Clip Art Landscape Design - Beach Clip 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0883" y="3983925"/>
            <a:ext cx="779288" cy="66616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67709ADF-1199-C446-A140-E4611535B732}"/>
              </a:ext>
            </a:extLst>
          </p:cNvPr>
          <p:cNvSpPr txBox="1"/>
          <p:nvPr/>
        </p:nvSpPr>
        <p:spPr>
          <a:xfrm>
            <a:off x="193754" y="1165820"/>
            <a:ext cx="4820009"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latin typeface="Century Gothic" panose="020B0502020202020204" pitchFamily="34" charset="0"/>
              </a:rPr>
              <a:t>Remember that ‘</a:t>
            </a:r>
            <a:r>
              <a:rPr lang="en-GB" sz="1600" b="1">
                <a:latin typeface="Century Gothic" panose="020B0502020202020204" pitchFamily="34" charset="0"/>
              </a:rPr>
              <a:t>para</a:t>
            </a:r>
            <a:r>
              <a:rPr lang="en-GB" sz="1600">
                <a:latin typeface="Century Gothic" panose="020B0502020202020204" pitchFamily="34" charset="0"/>
              </a:rPr>
              <a:t>’ can mean ‘</a:t>
            </a:r>
            <a:r>
              <a:rPr lang="en-GB" sz="1600" b="1">
                <a:latin typeface="Century Gothic" panose="020B0502020202020204" pitchFamily="34" charset="0"/>
              </a:rPr>
              <a:t>in order to</a:t>
            </a:r>
            <a:r>
              <a:rPr lang="en-GB" sz="1600">
                <a:latin typeface="Century Gothic" panose="020B0502020202020204" pitchFamily="34" charset="0"/>
              </a:rPr>
              <a:t>’. </a:t>
            </a:r>
          </a:p>
        </p:txBody>
      </p:sp>
      <p:pic>
        <p:nvPicPr>
          <p:cNvPr id="1028" name="Picture 4" descr="Free magazine clipart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6394" y="1736296"/>
            <a:ext cx="1466255" cy="146625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7709ADF-1199-C446-A140-E4611535B732}"/>
              </a:ext>
            </a:extLst>
          </p:cNvPr>
          <p:cNvSpPr txBox="1"/>
          <p:nvPr/>
        </p:nvSpPr>
        <p:spPr>
          <a:xfrm>
            <a:off x="239685" y="3277174"/>
            <a:ext cx="5821267"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latin typeface="Century Gothic" panose="020B0502020202020204" pitchFamily="34" charset="0"/>
              </a:rPr>
              <a:t>Remember that in Spanish you can use the same verb </a:t>
            </a:r>
            <a:r>
              <a:rPr lang="en-GB" sz="1600" smtClean="0">
                <a:latin typeface="Century Gothic" panose="020B0502020202020204" pitchFamily="34" charset="0"/>
              </a:rPr>
              <a:t>for </a:t>
            </a:r>
            <a:r>
              <a:rPr lang="en-GB" sz="1600">
                <a:latin typeface="Century Gothic" panose="020B0502020202020204" pitchFamily="34" charset="0"/>
              </a:rPr>
              <a:t>routine events </a:t>
            </a:r>
            <a:r>
              <a:rPr lang="en-GB" sz="1600" i="1">
                <a:latin typeface="Century Gothic" panose="020B0502020202020204" pitchFamily="34" charset="0"/>
              </a:rPr>
              <a:t>and</a:t>
            </a:r>
            <a:r>
              <a:rPr lang="en-GB" sz="1600">
                <a:latin typeface="Century Gothic" panose="020B0502020202020204" pitchFamily="34" charset="0"/>
              </a:rPr>
              <a:t> ongoing events (things in progress</a:t>
            </a:r>
            <a:r>
              <a:rPr lang="en-GB" sz="1600" smtClean="0">
                <a:latin typeface="Century Gothic" panose="020B0502020202020204" pitchFamily="34" charset="0"/>
              </a:rPr>
              <a:t>).</a:t>
            </a:r>
            <a:endParaRPr lang="en-GB" sz="1600">
              <a:latin typeface="Century Gothic" panose="020B0502020202020204" pitchFamily="34" charset="0"/>
            </a:endParaRPr>
          </a:p>
        </p:txBody>
      </p:sp>
    </p:spTree>
    <p:extLst>
      <p:ext uri="{BB962C8B-B14F-4D97-AF65-F5344CB8AC3E}">
        <p14:creationId xmlns:p14="http://schemas.microsoft.com/office/powerpoint/2010/main" val="79775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p:bldP spid="49" grpId="0"/>
      <p:bldP spid="50" grpId="0"/>
      <p:bldP spid="31" grpId="0"/>
      <p:bldP spid="32" grpId="0"/>
      <p:bldP spid="3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3727" y="8826500"/>
            <a:ext cx="1600200" cy="635000"/>
          </a:xfrm>
        </p:spPr>
        <p:txBody>
          <a:bodyPr/>
          <a:lstStyle/>
          <a:p>
            <a:r>
              <a:rPr lang="en-GB" altLang="en-US" b="1" dirty="0">
                <a:latin typeface="Century Gothic" panose="020B0502020202020204" pitchFamily="34" charset="0"/>
              </a:rPr>
              <a:t>44</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3693766"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12" name="Title 11"/>
          <p:cNvSpPr>
            <a:spLocks noGrp="1"/>
          </p:cNvSpPr>
          <p:nvPr>
            <p:ph type="title"/>
          </p:nvPr>
        </p:nvSpPr>
        <p:spPr>
          <a:xfrm>
            <a:off x="0" y="5303"/>
            <a:ext cx="4046263" cy="736826"/>
          </a:xfrm>
        </p:spPr>
        <p:txBody>
          <a:bodyPr/>
          <a:lstStyle/>
          <a:p>
            <a:r>
              <a:rPr lang="en-GB" sz="2000" b="1" dirty="0">
                <a:solidFill>
                  <a:schemeClr val="bg1"/>
                </a:solidFill>
                <a:latin typeface="Century Gothic" panose="020B0502020202020204" pitchFamily="34" charset="0"/>
              </a:rPr>
              <a:t>T3.1 </a:t>
            </a:r>
            <a:r>
              <a:rPr lang="en-GB" sz="2000" b="1" dirty="0" err="1">
                <a:solidFill>
                  <a:schemeClr val="bg1"/>
                </a:solidFill>
                <a:latin typeface="Century Gothic" panose="020B0502020202020204" pitchFamily="34" charset="0"/>
              </a:rPr>
              <a:t>Semana</a:t>
            </a:r>
            <a:r>
              <a:rPr lang="en-GB" sz="2000" b="1" dirty="0">
                <a:solidFill>
                  <a:schemeClr val="bg1"/>
                </a:solidFill>
                <a:latin typeface="Century Gothic" panose="020B0502020202020204" pitchFamily="34" charset="0"/>
              </a:rPr>
              <a:t> 2</a:t>
            </a:r>
          </a:p>
        </p:txBody>
      </p:sp>
      <p:sp>
        <p:nvSpPr>
          <p:cNvPr id="83" name="Rectangle 21">
            <a:extLst>
              <a:ext uri="{FF2B5EF4-FFF2-40B4-BE49-F238E27FC236}">
                <a16:creationId xmlns:a16="http://schemas.microsoft.com/office/drawing/2014/main" id="{58DFBC74-6A87-1541-94EC-B9510E41C020}"/>
              </a:ext>
            </a:extLst>
          </p:cNvPr>
          <p:cNvSpPr/>
          <p:nvPr/>
        </p:nvSpPr>
        <p:spPr>
          <a:xfrm>
            <a:off x="5012354" y="20229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28" name="TextBox 7">
            <a:extLst>
              <a:ext uri="{FF2B5EF4-FFF2-40B4-BE49-F238E27FC236}">
                <a16:creationId xmlns:a16="http://schemas.microsoft.com/office/drawing/2014/main" id="{6FB3980A-6249-0745-AA3E-E41F2D5814BB}"/>
              </a:ext>
            </a:extLst>
          </p:cNvPr>
          <p:cNvSpPr txBox="1"/>
          <p:nvPr/>
        </p:nvSpPr>
        <p:spPr>
          <a:xfrm>
            <a:off x="134052" y="-1447648"/>
            <a:ext cx="6463337" cy="584775"/>
          </a:xfrm>
          <a:prstGeom prst="rect">
            <a:avLst/>
          </a:prstGeom>
          <a:noFill/>
        </p:spPr>
        <p:txBody>
          <a:bodyPr wrap="square" rtlCol="0">
            <a:spAutoFit/>
          </a:bodyPr>
          <a:lstStyle/>
          <a:p>
            <a:pPr lvl="0">
              <a:defRPr/>
            </a:pPr>
            <a:r>
              <a:rPr lang="en-GB" sz="1600" dirty="0">
                <a:latin typeface="Century Gothic" panose="020B0502020202020204" pitchFamily="34" charset="0"/>
              </a:rPr>
              <a:t>Remember that to say ‘</a:t>
            </a:r>
            <a:r>
              <a:rPr lang="en-GB" sz="1600" b="1" dirty="0">
                <a:latin typeface="Century Gothic" panose="020B0502020202020204" pitchFamily="34" charset="0"/>
              </a:rPr>
              <a:t>my</a:t>
            </a:r>
            <a:r>
              <a:rPr lang="en-GB" sz="1600" dirty="0">
                <a:latin typeface="Century Gothic" panose="020B0502020202020204" pitchFamily="34" charset="0"/>
              </a:rPr>
              <a:t>’ before a singular or uncountable noun </a:t>
            </a:r>
            <a:r>
              <a:rPr lang="en-GB" sz="1600">
                <a:latin typeface="Century Gothic" panose="020B0502020202020204" pitchFamily="34" charset="0"/>
              </a:rPr>
              <a:t>you </a:t>
            </a:r>
            <a:r>
              <a:rPr lang="en-GB" sz="1600" smtClean="0">
                <a:latin typeface="Century Gothic" panose="020B0502020202020204" pitchFamily="34" charset="0"/>
              </a:rPr>
              <a:t>use </a:t>
            </a:r>
            <a:r>
              <a:rPr lang="en-GB" sz="1600" b="1" i="1" smtClean="0">
                <a:solidFill>
                  <a:srgbClr val="002060"/>
                </a:solidFill>
                <a:latin typeface="Century Gothic" panose="020B0502020202020204" pitchFamily="34" charset="0"/>
              </a:rPr>
              <a:t>mi</a:t>
            </a:r>
            <a:r>
              <a:rPr lang="en-GB" sz="1600" smtClean="0">
                <a:latin typeface="Century Gothic" panose="020B0502020202020204" pitchFamily="34" charset="0"/>
              </a:rPr>
              <a:t>. </a:t>
            </a:r>
            <a:r>
              <a:rPr lang="en-GB" sz="1600" dirty="0">
                <a:latin typeface="Century Gothic" panose="020B0502020202020204" pitchFamily="34" charset="0"/>
              </a:rPr>
              <a:t>To say ‘my’ before a plural </a:t>
            </a:r>
            <a:r>
              <a:rPr lang="en-GB" sz="1600">
                <a:latin typeface="Century Gothic" panose="020B0502020202020204" pitchFamily="34" charset="0"/>
              </a:rPr>
              <a:t>use </a:t>
            </a:r>
            <a:r>
              <a:rPr lang="en-GB" sz="1600" smtClean="0">
                <a:latin typeface="Century Gothic" panose="020B0502020202020204" pitchFamily="34" charset="0"/>
              </a:rPr>
              <a:t>noun, use </a:t>
            </a:r>
            <a:r>
              <a:rPr lang="en-GB" sz="1600" b="1" i="1" smtClean="0">
                <a:solidFill>
                  <a:srgbClr val="002060"/>
                </a:solidFill>
                <a:latin typeface="Century Gothic" panose="020B0502020202020204" pitchFamily="34" charset="0"/>
              </a:rPr>
              <a:t>mis</a:t>
            </a:r>
            <a:r>
              <a:rPr lang="en-GB" sz="1600" smtClean="0">
                <a:latin typeface="Century Gothic" panose="020B0502020202020204" pitchFamily="34" charset="0"/>
              </a:rPr>
              <a:t>.</a:t>
            </a:r>
            <a:endParaRPr lang="en-GB" sz="1600" dirty="0">
              <a:latin typeface="Century Gothic" panose="020B0502020202020204" pitchFamily="34" charset="0"/>
            </a:endParaRPr>
          </a:p>
        </p:txBody>
      </p:sp>
      <p:sp>
        <p:nvSpPr>
          <p:cNvPr id="2" name="Rectangle 1"/>
          <p:cNvSpPr/>
          <p:nvPr/>
        </p:nvSpPr>
        <p:spPr>
          <a:xfrm>
            <a:off x="134052" y="-1856647"/>
            <a:ext cx="6534486" cy="369332"/>
          </a:xfrm>
          <a:prstGeom prst="rect">
            <a:avLst/>
          </a:prstGeom>
        </p:spPr>
        <p:txBody>
          <a:bodyPr wrap="square">
            <a:spAutoFit/>
          </a:bodyPr>
          <a:lstStyle/>
          <a:p>
            <a:pPr lvl="0">
              <a:defRPr/>
            </a:pPr>
            <a:r>
              <a:rPr lang="en-GB" b="1" dirty="0">
                <a:latin typeface="Century Gothic" panose="020B0502020202020204" pitchFamily="34" charset="0"/>
              </a:rPr>
              <a:t>Possessive adjectives mi vs mis; </a:t>
            </a:r>
            <a:r>
              <a:rPr lang="en-GB" b="1" dirty="0" err="1">
                <a:latin typeface="Century Gothic" panose="020B0502020202020204" pitchFamily="34" charset="0"/>
              </a:rPr>
              <a:t>tu</a:t>
            </a:r>
            <a:r>
              <a:rPr lang="en-GB" b="1" dirty="0">
                <a:latin typeface="Century Gothic" panose="020B0502020202020204" pitchFamily="34" charset="0"/>
              </a:rPr>
              <a:t> vs </a:t>
            </a:r>
            <a:r>
              <a:rPr lang="en-GB" b="1" dirty="0" err="1">
                <a:latin typeface="Century Gothic" panose="020B0502020202020204" pitchFamily="34" charset="0"/>
              </a:rPr>
              <a:t>tus</a:t>
            </a:r>
            <a:r>
              <a:rPr lang="en-GB" b="1" dirty="0">
                <a:latin typeface="Century Gothic" panose="020B0502020202020204" pitchFamily="34" charset="0"/>
              </a:rPr>
              <a:t> [revisited]</a:t>
            </a:r>
            <a:endParaRPr lang="en-GB" b="1" i="1" dirty="0">
              <a:latin typeface="Century Gothic" panose="020B0502020202020204" pitchFamily="34" charset="0"/>
            </a:endParaRPr>
          </a:p>
        </p:txBody>
      </p:sp>
      <p:sp>
        <p:nvSpPr>
          <p:cNvPr id="3" name="CuadroTexto 2">
            <a:extLst>
              <a:ext uri="{FF2B5EF4-FFF2-40B4-BE49-F238E27FC236}">
                <a16:creationId xmlns:a16="http://schemas.microsoft.com/office/drawing/2014/main" id="{9BC7F5A1-2543-B945-97DD-ADA54C6C6219}"/>
              </a:ext>
            </a:extLst>
          </p:cNvPr>
          <p:cNvSpPr txBox="1"/>
          <p:nvPr/>
        </p:nvSpPr>
        <p:spPr>
          <a:xfrm>
            <a:off x="145149" y="-793671"/>
            <a:ext cx="6341868" cy="584775"/>
          </a:xfrm>
          <a:prstGeom prst="rect">
            <a:avLst/>
          </a:prstGeom>
          <a:noFill/>
        </p:spPr>
        <p:txBody>
          <a:bodyPr wrap="square" rtlCol="0">
            <a:spAutoFit/>
          </a:bodyPr>
          <a:lstStyle/>
          <a:p>
            <a:r>
              <a:rPr lang="en-GB" sz="1600" dirty="0">
                <a:latin typeface="Century Gothic" panose="020B0502020202020204" pitchFamily="34" charset="0"/>
              </a:rPr>
              <a:t>To say ‘</a:t>
            </a:r>
            <a:r>
              <a:rPr lang="en-GB" sz="1600" b="1" dirty="0">
                <a:latin typeface="Century Gothic" panose="020B0502020202020204" pitchFamily="34" charset="0"/>
              </a:rPr>
              <a:t>your</a:t>
            </a:r>
            <a:r>
              <a:rPr lang="en-GB" sz="1600" dirty="0">
                <a:latin typeface="Century Gothic" panose="020B0502020202020204" pitchFamily="34" charset="0"/>
              </a:rPr>
              <a:t>’ before a singular or uncountable noun </a:t>
            </a:r>
            <a:r>
              <a:rPr lang="en-GB" sz="1600">
                <a:latin typeface="Century Gothic" panose="020B0502020202020204" pitchFamily="34" charset="0"/>
              </a:rPr>
              <a:t>you </a:t>
            </a:r>
            <a:r>
              <a:rPr lang="en-GB" sz="1600" smtClean="0">
                <a:latin typeface="Century Gothic" panose="020B0502020202020204" pitchFamily="34" charset="0"/>
              </a:rPr>
              <a:t>use </a:t>
            </a:r>
            <a:r>
              <a:rPr lang="en-GB" sz="1600" b="1" i="1" smtClean="0">
                <a:latin typeface="Century Gothic" panose="020B0502020202020204" pitchFamily="34" charset="0"/>
              </a:rPr>
              <a:t>tu</a:t>
            </a:r>
            <a:r>
              <a:rPr lang="en-GB" sz="1600" smtClean="0">
                <a:latin typeface="Century Gothic" panose="020B0502020202020204" pitchFamily="34" charset="0"/>
              </a:rPr>
              <a:t>. </a:t>
            </a:r>
            <a:r>
              <a:rPr lang="en-GB" sz="1600" dirty="0">
                <a:latin typeface="Century Gothic" panose="020B0502020202020204" pitchFamily="34" charset="0"/>
              </a:rPr>
              <a:t>To say ‘your’ before a </a:t>
            </a:r>
            <a:r>
              <a:rPr lang="en-GB" sz="1600">
                <a:latin typeface="Century Gothic" panose="020B0502020202020204" pitchFamily="34" charset="0"/>
              </a:rPr>
              <a:t>plural </a:t>
            </a:r>
            <a:r>
              <a:rPr lang="en-GB" sz="1600" smtClean="0">
                <a:latin typeface="Century Gothic" panose="020B0502020202020204" pitchFamily="34" charset="0"/>
              </a:rPr>
              <a:t>noun use </a:t>
            </a:r>
            <a:r>
              <a:rPr lang="en-GB" sz="1600" b="1" i="1" smtClean="0">
                <a:latin typeface="Century Gothic" panose="020B0502020202020204" pitchFamily="34" charset="0"/>
              </a:rPr>
              <a:t>tus</a:t>
            </a:r>
            <a:r>
              <a:rPr lang="en-GB" sz="1600" smtClean="0">
                <a:latin typeface="Century Gothic" panose="020B0502020202020204" pitchFamily="34" charset="0"/>
              </a:rPr>
              <a:t>.</a:t>
            </a:r>
            <a:endParaRPr lang="es-GB" sz="1600" dirty="0"/>
          </a:p>
        </p:txBody>
      </p:sp>
      <p:sp>
        <p:nvSpPr>
          <p:cNvPr id="50" name="Rectangle 1">
            <a:extLst>
              <a:ext uri="{FF2B5EF4-FFF2-40B4-BE49-F238E27FC236}">
                <a16:creationId xmlns:a16="http://schemas.microsoft.com/office/drawing/2014/main" id="{7CFA394C-5BFA-2D43-8211-C53B4D8B8974}"/>
              </a:ext>
            </a:extLst>
          </p:cNvPr>
          <p:cNvSpPr/>
          <p:nvPr/>
        </p:nvSpPr>
        <p:spPr>
          <a:xfrm>
            <a:off x="54069" y="769242"/>
            <a:ext cx="6534486" cy="369332"/>
          </a:xfrm>
          <a:prstGeom prst="rect">
            <a:avLst/>
          </a:prstGeom>
        </p:spPr>
        <p:txBody>
          <a:bodyPr wrap="square">
            <a:spAutoFit/>
          </a:bodyPr>
          <a:lstStyle/>
          <a:p>
            <a:pPr lvl="0">
              <a:defRPr/>
            </a:pPr>
            <a:r>
              <a:rPr lang="en-GB" b="1" dirty="0">
                <a:latin typeface="Century Gothic" panose="020B0502020202020204" pitchFamily="34" charset="0"/>
              </a:rPr>
              <a:t>Possessive adjectives </a:t>
            </a:r>
            <a:r>
              <a:rPr lang="en-GB" b="1" dirty="0" err="1">
                <a:latin typeface="Century Gothic" panose="020B0502020202020204" pitchFamily="34" charset="0"/>
              </a:rPr>
              <a:t>su</a:t>
            </a:r>
            <a:r>
              <a:rPr lang="en-GB" b="1" dirty="0">
                <a:latin typeface="Century Gothic" panose="020B0502020202020204" pitchFamily="34" charset="0"/>
              </a:rPr>
              <a:t> vs sus</a:t>
            </a:r>
            <a:endParaRPr lang="en-GB" b="1" i="1" dirty="0">
              <a:latin typeface="Century Gothic" panose="020B0502020202020204" pitchFamily="34" charset="0"/>
            </a:endParaRPr>
          </a:p>
        </p:txBody>
      </p:sp>
      <p:sp>
        <p:nvSpPr>
          <p:cNvPr id="51" name="TextBox 7">
            <a:extLst>
              <a:ext uri="{FF2B5EF4-FFF2-40B4-BE49-F238E27FC236}">
                <a16:creationId xmlns:a16="http://schemas.microsoft.com/office/drawing/2014/main" id="{A622AD8C-E876-D240-BB8A-E093C09C51C8}"/>
              </a:ext>
            </a:extLst>
          </p:cNvPr>
          <p:cNvSpPr txBox="1"/>
          <p:nvPr/>
        </p:nvSpPr>
        <p:spPr>
          <a:xfrm>
            <a:off x="84414" y="1211128"/>
            <a:ext cx="6463337" cy="584775"/>
          </a:xfrm>
          <a:prstGeom prst="rect">
            <a:avLst/>
          </a:prstGeom>
          <a:noFill/>
        </p:spPr>
        <p:txBody>
          <a:bodyPr wrap="square" rtlCol="0">
            <a:spAutoFit/>
          </a:bodyPr>
          <a:lstStyle/>
          <a:p>
            <a:pPr lvl="0">
              <a:defRPr/>
            </a:pPr>
            <a:r>
              <a:rPr lang="en-GB" sz="1600" dirty="0">
                <a:latin typeface="Century Gothic" panose="020B0502020202020204" pitchFamily="34" charset="0"/>
              </a:rPr>
              <a:t>To say ‘</a:t>
            </a:r>
            <a:r>
              <a:rPr lang="en-GB" sz="1600" b="1">
                <a:latin typeface="Century Gothic" panose="020B0502020202020204" pitchFamily="34" charset="0"/>
              </a:rPr>
              <a:t>his</a:t>
            </a:r>
            <a:r>
              <a:rPr lang="en-GB" sz="1600" smtClean="0">
                <a:latin typeface="Century Gothic" panose="020B0502020202020204" pitchFamily="34" charset="0"/>
              </a:rPr>
              <a:t>’, ‘</a:t>
            </a:r>
            <a:r>
              <a:rPr lang="en-GB" sz="1600" b="1">
                <a:latin typeface="Century Gothic" panose="020B0502020202020204" pitchFamily="34" charset="0"/>
              </a:rPr>
              <a:t>her</a:t>
            </a:r>
            <a:r>
              <a:rPr lang="en-GB" sz="1600" smtClean="0">
                <a:latin typeface="Century Gothic" panose="020B0502020202020204" pitchFamily="34" charset="0"/>
              </a:rPr>
              <a:t>’ or ‘</a:t>
            </a:r>
            <a:r>
              <a:rPr lang="en-GB" sz="1600" b="1" smtClean="0">
                <a:latin typeface="Century Gothic" panose="020B0502020202020204" pitchFamily="34" charset="0"/>
              </a:rPr>
              <a:t>its</a:t>
            </a:r>
            <a:r>
              <a:rPr lang="en-GB" sz="1600" smtClean="0">
                <a:latin typeface="Century Gothic" panose="020B0502020202020204" pitchFamily="34" charset="0"/>
              </a:rPr>
              <a:t>’ </a:t>
            </a:r>
            <a:r>
              <a:rPr lang="en-GB" sz="1600" dirty="0">
                <a:latin typeface="Century Gothic" panose="020B0502020202020204" pitchFamily="34" charset="0"/>
              </a:rPr>
              <a:t>before a singular or </a:t>
            </a:r>
            <a:r>
              <a:rPr lang="en-GB" sz="1600">
                <a:latin typeface="Century Gothic" panose="020B0502020202020204" pitchFamily="34" charset="0"/>
              </a:rPr>
              <a:t>uncountable </a:t>
            </a:r>
            <a:r>
              <a:rPr lang="en-GB" sz="1600" smtClean="0">
                <a:latin typeface="Century Gothic" panose="020B0502020202020204" pitchFamily="34" charset="0"/>
              </a:rPr>
              <a:t>noun, use </a:t>
            </a:r>
            <a:r>
              <a:rPr lang="en-GB" sz="1600" b="1" i="1" smtClean="0">
                <a:latin typeface="Century Gothic" panose="020B0502020202020204" pitchFamily="34" charset="0"/>
              </a:rPr>
              <a:t>su</a:t>
            </a:r>
            <a:r>
              <a:rPr lang="en-GB" sz="1600" smtClean="0">
                <a:latin typeface="Century Gothic" panose="020B0502020202020204" pitchFamily="34" charset="0"/>
              </a:rPr>
              <a:t>.</a:t>
            </a:r>
            <a:endParaRPr lang="en-GB" sz="1600" dirty="0">
              <a:latin typeface="Century Gothic" panose="020B0502020202020204" pitchFamily="34" charset="0"/>
            </a:endParaRPr>
          </a:p>
        </p:txBody>
      </p:sp>
      <p:sp>
        <p:nvSpPr>
          <p:cNvPr id="53" name="CuadroTexto 52">
            <a:extLst>
              <a:ext uri="{FF2B5EF4-FFF2-40B4-BE49-F238E27FC236}">
                <a16:creationId xmlns:a16="http://schemas.microsoft.com/office/drawing/2014/main" id="{4E23A768-8967-D04E-945B-06BAC8C50B14}"/>
              </a:ext>
            </a:extLst>
          </p:cNvPr>
          <p:cNvSpPr txBox="1"/>
          <p:nvPr/>
        </p:nvSpPr>
        <p:spPr>
          <a:xfrm>
            <a:off x="115007" y="2162982"/>
            <a:ext cx="6341868" cy="338554"/>
          </a:xfrm>
          <a:prstGeom prst="rect">
            <a:avLst/>
          </a:prstGeom>
          <a:noFill/>
        </p:spPr>
        <p:txBody>
          <a:bodyPr wrap="square" rtlCol="0">
            <a:spAutoFit/>
          </a:bodyPr>
          <a:lstStyle/>
          <a:p>
            <a:r>
              <a:rPr lang="en-GB" sz="1600" dirty="0">
                <a:latin typeface="Century Gothic" panose="020B0502020202020204" pitchFamily="34" charset="0"/>
              </a:rPr>
              <a:t>To say ‘</a:t>
            </a:r>
            <a:r>
              <a:rPr lang="en-GB" sz="1600" b="1">
                <a:latin typeface="Century Gothic" panose="020B0502020202020204" pitchFamily="34" charset="0"/>
              </a:rPr>
              <a:t>his</a:t>
            </a:r>
            <a:r>
              <a:rPr lang="en-GB" sz="1600" smtClean="0">
                <a:latin typeface="Century Gothic" panose="020B0502020202020204" pitchFamily="34" charset="0"/>
              </a:rPr>
              <a:t>’, ‘</a:t>
            </a:r>
            <a:r>
              <a:rPr lang="en-GB" sz="1600" b="1">
                <a:latin typeface="Century Gothic" panose="020B0502020202020204" pitchFamily="34" charset="0"/>
              </a:rPr>
              <a:t>her</a:t>
            </a:r>
            <a:r>
              <a:rPr lang="en-GB" sz="1600" smtClean="0">
                <a:latin typeface="Century Gothic" panose="020B0502020202020204" pitchFamily="34" charset="0"/>
              </a:rPr>
              <a:t>’ or ‘</a:t>
            </a:r>
            <a:r>
              <a:rPr lang="en-GB" sz="1600" b="1" smtClean="0">
                <a:latin typeface="Century Gothic" panose="020B0502020202020204" pitchFamily="34" charset="0"/>
              </a:rPr>
              <a:t>its</a:t>
            </a:r>
            <a:r>
              <a:rPr lang="en-GB" sz="1600" smtClean="0">
                <a:latin typeface="Century Gothic" panose="020B0502020202020204" pitchFamily="34" charset="0"/>
              </a:rPr>
              <a:t>’ </a:t>
            </a:r>
            <a:r>
              <a:rPr lang="en-GB" sz="1600" dirty="0">
                <a:latin typeface="Century Gothic" panose="020B0502020202020204" pitchFamily="34" charset="0"/>
              </a:rPr>
              <a:t>before a </a:t>
            </a:r>
            <a:r>
              <a:rPr lang="en-GB" sz="1600">
                <a:latin typeface="Century Gothic" panose="020B0502020202020204" pitchFamily="34" charset="0"/>
              </a:rPr>
              <a:t>plural </a:t>
            </a:r>
            <a:r>
              <a:rPr lang="en-GB" sz="1600" smtClean="0">
                <a:latin typeface="Century Gothic" panose="020B0502020202020204" pitchFamily="34" charset="0"/>
              </a:rPr>
              <a:t>noun, use </a:t>
            </a:r>
            <a:r>
              <a:rPr lang="en-GB" sz="1600" b="1" i="1" smtClean="0">
                <a:latin typeface="Century Gothic" panose="020B0502020202020204" pitchFamily="34" charset="0"/>
              </a:rPr>
              <a:t>sus</a:t>
            </a:r>
            <a:r>
              <a:rPr lang="en-GB" sz="1600" smtClean="0">
                <a:latin typeface="Century Gothic" panose="020B0502020202020204" pitchFamily="34" charset="0"/>
              </a:rPr>
              <a:t>.</a:t>
            </a:r>
            <a:endParaRPr lang="en-GB" sz="1600" dirty="0">
              <a:latin typeface="Century Gothic" panose="020B0502020202020204" pitchFamily="34" charset="0"/>
            </a:endParaRPr>
          </a:p>
        </p:txBody>
      </p:sp>
      <p:sp>
        <p:nvSpPr>
          <p:cNvPr id="56" name="Rectangle 1">
            <a:extLst>
              <a:ext uri="{FF2B5EF4-FFF2-40B4-BE49-F238E27FC236}">
                <a16:creationId xmlns:a16="http://schemas.microsoft.com/office/drawing/2014/main" id="{02C4BC70-1DE8-2D49-B5B4-39799E627374}"/>
              </a:ext>
            </a:extLst>
          </p:cNvPr>
          <p:cNvSpPr/>
          <p:nvPr/>
        </p:nvSpPr>
        <p:spPr>
          <a:xfrm>
            <a:off x="120805" y="3316671"/>
            <a:ext cx="6534486" cy="369332"/>
          </a:xfrm>
          <a:prstGeom prst="rect">
            <a:avLst/>
          </a:prstGeom>
        </p:spPr>
        <p:txBody>
          <a:bodyPr wrap="square">
            <a:spAutoFit/>
          </a:bodyPr>
          <a:lstStyle/>
          <a:p>
            <a:pPr lvl="0">
              <a:defRPr/>
            </a:pPr>
            <a:r>
              <a:rPr lang="en-GB" b="1" dirty="0">
                <a:latin typeface="Century Gothic" panose="020B0502020202020204" pitchFamily="34" charset="0"/>
              </a:rPr>
              <a:t>Possessive adjectives </a:t>
            </a:r>
            <a:r>
              <a:rPr lang="en-GB" b="1" dirty="0" err="1">
                <a:latin typeface="Century Gothic" panose="020B0502020202020204" pitchFamily="34" charset="0"/>
              </a:rPr>
              <a:t>nuestro</a:t>
            </a:r>
            <a:r>
              <a:rPr lang="en-GB" b="1" dirty="0">
                <a:latin typeface="Century Gothic" panose="020B0502020202020204" pitchFamily="34" charset="0"/>
              </a:rPr>
              <a:t> vs </a:t>
            </a:r>
            <a:r>
              <a:rPr lang="en-GB" b="1" dirty="0" err="1">
                <a:latin typeface="Century Gothic" panose="020B0502020202020204" pitchFamily="34" charset="0"/>
              </a:rPr>
              <a:t>nuestros</a:t>
            </a:r>
            <a:endParaRPr lang="en-GB" b="1" i="1" dirty="0">
              <a:latin typeface="Century Gothic" panose="020B0502020202020204" pitchFamily="34" charset="0"/>
            </a:endParaRPr>
          </a:p>
        </p:txBody>
      </p:sp>
      <p:sp>
        <p:nvSpPr>
          <p:cNvPr id="57" name="TextBox 7">
            <a:extLst>
              <a:ext uri="{FF2B5EF4-FFF2-40B4-BE49-F238E27FC236}">
                <a16:creationId xmlns:a16="http://schemas.microsoft.com/office/drawing/2014/main" id="{730A7491-BAB4-2A44-B6BD-0CA83F0B518A}"/>
              </a:ext>
            </a:extLst>
          </p:cNvPr>
          <p:cNvSpPr txBox="1"/>
          <p:nvPr/>
        </p:nvSpPr>
        <p:spPr>
          <a:xfrm>
            <a:off x="120196" y="3836702"/>
            <a:ext cx="6650450" cy="338554"/>
          </a:xfrm>
          <a:prstGeom prst="rect">
            <a:avLst/>
          </a:prstGeom>
          <a:noFill/>
        </p:spPr>
        <p:txBody>
          <a:bodyPr wrap="square" rtlCol="0">
            <a:spAutoFit/>
          </a:bodyPr>
          <a:lstStyle/>
          <a:p>
            <a:pPr lvl="0">
              <a:defRPr/>
            </a:pPr>
            <a:r>
              <a:rPr lang="en-GB" sz="1600" dirty="0">
                <a:latin typeface="Century Gothic" panose="020B0502020202020204" pitchFamily="34" charset="0"/>
              </a:rPr>
              <a:t>To say ‘</a:t>
            </a:r>
            <a:r>
              <a:rPr lang="en-GB" sz="1600" b="1" dirty="0">
                <a:latin typeface="Century Gothic" panose="020B0502020202020204" pitchFamily="34" charset="0"/>
              </a:rPr>
              <a:t>our</a:t>
            </a:r>
            <a:r>
              <a:rPr lang="en-GB" sz="1600" dirty="0">
                <a:latin typeface="Century Gothic" panose="020B0502020202020204" pitchFamily="34" charset="0"/>
              </a:rPr>
              <a:t>’ before a </a:t>
            </a:r>
            <a:r>
              <a:rPr lang="en-GB" sz="1600">
                <a:latin typeface="Century Gothic" panose="020B0502020202020204" pitchFamily="34" charset="0"/>
              </a:rPr>
              <a:t>singular </a:t>
            </a:r>
            <a:r>
              <a:rPr lang="en-GB" sz="1600" b="1" i="1" smtClean="0">
                <a:latin typeface="Century Gothic" panose="020B0502020202020204" pitchFamily="34" charset="0"/>
              </a:rPr>
              <a:t>masculine</a:t>
            </a:r>
            <a:r>
              <a:rPr lang="en-GB" sz="1600" smtClean="0">
                <a:latin typeface="Century Gothic" panose="020B0502020202020204" pitchFamily="34" charset="0"/>
              </a:rPr>
              <a:t> noun, use </a:t>
            </a:r>
            <a:r>
              <a:rPr lang="en-GB" sz="1600" b="1" i="1" smtClean="0">
                <a:latin typeface="Century Gothic" panose="020B0502020202020204" pitchFamily="34" charset="0"/>
              </a:rPr>
              <a:t>nuestro</a:t>
            </a:r>
            <a:r>
              <a:rPr lang="en-GB" sz="1600" smtClean="0">
                <a:latin typeface="Century Gothic" panose="020B0502020202020204" pitchFamily="34" charset="0"/>
              </a:rPr>
              <a:t>.</a:t>
            </a:r>
            <a:endParaRPr lang="en-GB" sz="1600" dirty="0">
              <a:latin typeface="Century Gothic" panose="020B0502020202020204" pitchFamily="34" charset="0"/>
            </a:endParaRPr>
          </a:p>
        </p:txBody>
      </p:sp>
      <p:sp>
        <p:nvSpPr>
          <p:cNvPr id="58" name="CuadroTexto 57">
            <a:extLst>
              <a:ext uri="{FF2B5EF4-FFF2-40B4-BE49-F238E27FC236}">
                <a16:creationId xmlns:a16="http://schemas.microsoft.com/office/drawing/2014/main" id="{217DCD19-63E8-5744-B60A-D063C68584E8}"/>
              </a:ext>
            </a:extLst>
          </p:cNvPr>
          <p:cNvSpPr txBox="1"/>
          <p:nvPr/>
        </p:nvSpPr>
        <p:spPr>
          <a:xfrm>
            <a:off x="178178" y="4789747"/>
            <a:ext cx="6341868" cy="338554"/>
          </a:xfrm>
          <a:prstGeom prst="rect">
            <a:avLst/>
          </a:prstGeom>
          <a:noFill/>
        </p:spPr>
        <p:txBody>
          <a:bodyPr wrap="square" rtlCol="0">
            <a:spAutoFit/>
          </a:bodyPr>
          <a:lstStyle/>
          <a:p>
            <a:r>
              <a:rPr lang="en-GB" sz="1600" dirty="0">
                <a:latin typeface="Century Gothic" panose="020B0502020202020204" pitchFamily="34" charset="0"/>
              </a:rPr>
              <a:t>To say ‘</a:t>
            </a:r>
            <a:r>
              <a:rPr lang="en-GB" sz="1600" b="1" dirty="0">
                <a:latin typeface="Century Gothic" panose="020B0502020202020204" pitchFamily="34" charset="0"/>
              </a:rPr>
              <a:t>our</a:t>
            </a:r>
            <a:r>
              <a:rPr lang="en-GB" sz="1600" dirty="0">
                <a:latin typeface="Century Gothic" panose="020B0502020202020204" pitchFamily="34" charset="0"/>
              </a:rPr>
              <a:t>’ before </a:t>
            </a:r>
            <a:r>
              <a:rPr lang="en-GB" sz="1600">
                <a:latin typeface="Century Gothic" panose="020B0502020202020204" pitchFamily="34" charset="0"/>
              </a:rPr>
              <a:t>a singular </a:t>
            </a:r>
            <a:r>
              <a:rPr lang="en-GB" sz="1600" b="1" i="1" smtClean="0">
                <a:latin typeface="Century Gothic" panose="020B0502020202020204" pitchFamily="34" charset="0"/>
              </a:rPr>
              <a:t>feminine</a:t>
            </a:r>
            <a:r>
              <a:rPr lang="en-GB" sz="1600" smtClean="0">
                <a:latin typeface="Century Gothic" panose="020B0502020202020204" pitchFamily="34" charset="0"/>
              </a:rPr>
              <a:t> noun, use </a:t>
            </a:r>
            <a:r>
              <a:rPr lang="en-GB" sz="1600" b="1" i="1" smtClean="0">
                <a:latin typeface="Century Gothic" panose="020B0502020202020204" pitchFamily="34" charset="0"/>
              </a:rPr>
              <a:t>nuestra</a:t>
            </a:r>
            <a:r>
              <a:rPr lang="en-GB" sz="1600" smtClean="0">
                <a:latin typeface="Century Gothic" panose="020B0502020202020204" pitchFamily="34" charset="0"/>
              </a:rPr>
              <a:t>.</a:t>
            </a:r>
            <a:endParaRPr lang="en-GB" sz="1600" dirty="0">
              <a:latin typeface="Century Gothic" panose="020B0502020202020204" pitchFamily="34" charset="0"/>
            </a:endParaRPr>
          </a:p>
        </p:txBody>
      </p:sp>
      <p:sp>
        <p:nvSpPr>
          <p:cNvPr id="61" name="Rectangle 1">
            <a:extLst>
              <a:ext uri="{FF2B5EF4-FFF2-40B4-BE49-F238E27FC236}">
                <a16:creationId xmlns:a16="http://schemas.microsoft.com/office/drawing/2014/main" id="{C35644C4-5316-0C41-99FD-66149DDE8585}"/>
              </a:ext>
            </a:extLst>
          </p:cNvPr>
          <p:cNvSpPr/>
          <p:nvPr/>
        </p:nvSpPr>
        <p:spPr>
          <a:xfrm>
            <a:off x="172380" y="6031382"/>
            <a:ext cx="6534486" cy="369332"/>
          </a:xfrm>
          <a:prstGeom prst="rect">
            <a:avLst/>
          </a:prstGeom>
        </p:spPr>
        <p:txBody>
          <a:bodyPr wrap="square">
            <a:spAutoFit/>
          </a:bodyPr>
          <a:lstStyle/>
          <a:p>
            <a:pPr lvl="0">
              <a:defRPr/>
            </a:pPr>
            <a:r>
              <a:rPr lang="en-GB" b="1" smtClean="0">
                <a:latin typeface="Century Gothic" panose="020B0502020202020204" pitchFamily="34" charset="0"/>
              </a:rPr>
              <a:t>Use of the article in English and Spanish</a:t>
            </a:r>
            <a:endParaRPr lang="en-GB" b="1" i="1" dirty="0">
              <a:latin typeface="Century Gothic" panose="020B0502020202020204" pitchFamily="34" charset="0"/>
            </a:endParaRPr>
          </a:p>
        </p:txBody>
      </p:sp>
      <p:sp>
        <p:nvSpPr>
          <p:cNvPr id="8" name="Rectangle 7"/>
          <p:cNvSpPr/>
          <p:nvPr/>
        </p:nvSpPr>
        <p:spPr>
          <a:xfrm>
            <a:off x="188972" y="6426326"/>
            <a:ext cx="5909971" cy="611834"/>
          </a:xfrm>
          <a:prstGeom prst="rect">
            <a:avLst/>
          </a:prstGeom>
        </p:spPr>
        <p:txBody>
          <a:bodyPr wrap="square">
            <a:spAutoFit/>
          </a:bodyPr>
          <a:lstStyle/>
          <a:p>
            <a:pPr>
              <a:lnSpc>
                <a:spcPct val="110000"/>
              </a:lnSpc>
            </a:pPr>
            <a:r>
              <a:rPr lang="en-US" sz="1600">
                <a:latin typeface="Century Gothic" panose="020B0502020202020204" pitchFamily="34" charset="0"/>
              </a:rPr>
              <a:t>In English, we use the indefinite article (a, an) to say what job someone </a:t>
            </a:r>
            <a:r>
              <a:rPr lang="en-US" sz="1600" smtClean="0">
                <a:latin typeface="Century Gothic" panose="020B0502020202020204" pitchFamily="34" charset="0"/>
              </a:rPr>
              <a:t>does. </a:t>
            </a:r>
            <a:r>
              <a:rPr lang="en-US" sz="1600">
                <a:latin typeface="Century Gothic" panose="020B0502020202020204" pitchFamily="34" charset="0"/>
              </a:rPr>
              <a:t>In Spanish, no article is used</a:t>
            </a:r>
            <a:r>
              <a:rPr lang="en-US" sz="1600" smtClean="0">
                <a:latin typeface="Century Gothic" panose="020B0502020202020204" pitchFamily="34" charset="0"/>
              </a:rPr>
              <a:t>.</a:t>
            </a:r>
            <a:endParaRPr lang="en-US" sz="1600">
              <a:latin typeface="Century Gothic" panose="020B0502020202020204" pitchFamily="34" charset="0"/>
            </a:endParaRPr>
          </a:p>
        </p:txBody>
      </p:sp>
      <p:sp>
        <p:nvSpPr>
          <p:cNvPr id="35" name="Rectangle 34"/>
          <p:cNvSpPr/>
          <p:nvPr/>
        </p:nvSpPr>
        <p:spPr>
          <a:xfrm>
            <a:off x="153566" y="7216990"/>
            <a:ext cx="2176500" cy="363176"/>
          </a:xfrm>
          <a:prstGeom prst="rect">
            <a:avLst/>
          </a:prstGeom>
        </p:spPr>
        <p:txBody>
          <a:bodyPr wrap="square">
            <a:spAutoFit/>
          </a:bodyPr>
          <a:lstStyle/>
          <a:p>
            <a:pPr>
              <a:lnSpc>
                <a:spcPct val="110000"/>
              </a:lnSpc>
            </a:pPr>
            <a:r>
              <a:rPr lang="en-US" sz="1600" smtClean="0">
                <a:latin typeface="Century Gothic" panose="020B0502020202020204" pitchFamily="34" charset="0"/>
              </a:rPr>
              <a:t>Mi primo es músico.</a:t>
            </a:r>
            <a:endParaRPr lang="en-US" sz="1600">
              <a:latin typeface="Century Gothic" panose="020B0502020202020204" pitchFamily="34" charset="0"/>
            </a:endParaRPr>
          </a:p>
        </p:txBody>
      </p:sp>
      <p:sp>
        <p:nvSpPr>
          <p:cNvPr id="36" name="Rectangle 35"/>
          <p:cNvSpPr/>
          <p:nvPr/>
        </p:nvSpPr>
        <p:spPr>
          <a:xfrm>
            <a:off x="2618098" y="7208972"/>
            <a:ext cx="3600400" cy="363176"/>
          </a:xfrm>
          <a:prstGeom prst="rect">
            <a:avLst/>
          </a:prstGeom>
        </p:spPr>
        <p:txBody>
          <a:bodyPr wrap="square">
            <a:spAutoFit/>
          </a:bodyPr>
          <a:lstStyle/>
          <a:p>
            <a:pPr>
              <a:lnSpc>
                <a:spcPct val="110000"/>
              </a:lnSpc>
            </a:pPr>
            <a:r>
              <a:rPr lang="en-US" sz="1600" smtClean="0">
                <a:latin typeface="Century Gothic" panose="020B0502020202020204" pitchFamily="34" charset="0"/>
              </a:rPr>
              <a:t>My cousin (m) is </a:t>
            </a:r>
            <a:r>
              <a:rPr lang="en-US" sz="1600" b="1" smtClean="0">
                <a:latin typeface="Century Gothic" panose="020B0502020202020204" pitchFamily="34" charset="0"/>
              </a:rPr>
              <a:t>a</a:t>
            </a:r>
            <a:r>
              <a:rPr lang="en-US" sz="1600" smtClean="0">
                <a:latin typeface="Century Gothic" panose="020B0502020202020204" pitchFamily="34" charset="0"/>
              </a:rPr>
              <a:t> musician.</a:t>
            </a:r>
            <a:endParaRPr lang="en-US" sz="1600" b="1">
              <a:latin typeface="Century Gothic" panose="020B0502020202020204" pitchFamily="34" charset="0"/>
            </a:endParaRPr>
          </a:p>
        </p:txBody>
      </p:sp>
      <p:sp>
        <p:nvSpPr>
          <p:cNvPr id="38" name="Rectangle 37"/>
          <p:cNvSpPr/>
          <p:nvPr/>
        </p:nvSpPr>
        <p:spPr>
          <a:xfrm>
            <a:off x="234771" y="8388424"/>
            <a:ext cx="3122221" cy="363176"/>
          </a:xfrm>
          <a:prstGeom prst="rect">
            <a:avLst/>
          </a:prstGeom>
        </p:spPr>
        <p:txBody>
          <a:bodyPr wrap="square">
            <a:spAutoFit/>
          </a:bodyPr>
          <a:lstStyle/>
          <a:p>
            <a:pPr>
              <a:lnSpc>
                <a:spcPct val="110000"/>
              </a:lnSpc>
            </a:pPr>
            <a:r>
              <a:rPr lang="en-US" sz="1600" smtClean="0">
                <a:latin typeface="Century Gothic" panose="020B0502020202020204" pitchFamily="34" charset="0"/>
              </a:rPr>
              <a:t>Mi primo es </a:t>
            </a:r>
            <a:r>
              <a:rPr lang="en-US" sz="1600" b="1" smtClean="0">
                <a:latin typeface="Century Gothic" panose="020B0502020202020204" pitchFamily="34" charset="0"/>
              </a:rPr>
              <a:t>un</a:t>
            </a:r>
            <a:r>
              <a:rPr lang="en-US" sz="1600" smtClean="0">
                <a:latin typeface="Century Gothic" panose="020B0502020202020204" pitchFamily="34" charset="0"/>
              </a:rPr>
              <a:t> músico genial.</a:t>
            </a:r>
            <a:endParaRPr lang="en-US" sz="1600">
              <a:latin typeface="Century Gothic" panose="020B0502020202020204" pitchFamily="34" charset="0"/>
            </a:endParaRPr>
          </a:p>
        </p:txBody>
      </p:sp>
      <p:sp>
        <p:nvSpPr>
          <p:cNvPr id="39" name="Rectangle 38"/>
          <p:cNvSpPr/>
          <p:nvPr/>
        </p:nvSpPr>
        <p:spPr>
          <a:xfrm>
            <a:off x="3382348" y="8374723"/>
            <a:ext cx="3600400" cy="363176"/>
          </a:xfrm>
          <a:prstGeom prst="rect">
            <a:avLst/>
          </a:prstGeom>
        </p:spPr>
        <p:txBody>
          <a:bodyPr wrap="square">
            <a:spAutoFit/>
          </a:bodyPr>
          <a:lstStyle/>
          <a:p>
            <a:pPr>
              <a:lnSpc>
                <a:spcPct val="110000"/>
              </a:lnSpc>
            </a:pPr>
            <a:r>
              <a:rPr lang="en-US" sz="1600" smtClean="0">
                <a:latin typeface="Century Gothic" panose="020B0502020202020204" pitchFamily="34" charset="0"/>
              </a:rPr>
              <a:t>My cousin (m) is </a:t>
            </a:r>
            <a:r>
              <a:rPr lang="en-US" sz="1600" b="1" smtClean="0">
                <a:latin typeface="Century Gothic" panose="020B0502020202020204" pitchFamily="34" charset="0"/>
              </a:rPr>
              <a:t>a</a:t>
            </a:r>
            <a:r>
              <a:rPr lang="en-US" sz="1600" smtClean="0">
                <a:latin typeface="Century Gothic" panose="020B0502020202020204" pitchFamily="34" charset="0"/>
              </a:rPr>
              <a:t> great musician.</a:t>
            </a:r>
            <a:endParaRPr lang="en-US" sz="1600" b="1">
              <a:latin typeface="Century Gothic" panose="020B0502020202020204" pitchFamily="34" charset="0"/>
            </a:endParaRPr>
          </a:p>
        </p:txBody>
      </p:sp>
      <p:pic>
        <p:nvPicPr>
          <p:cNvPr id="2050" name="Picture 2" descr="Musician Clip Art F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6358" y="6522907"/>
            <a:ext cx="742180" cy="958897"/>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67709ADF-1199-C446-A140-E4611535B732}"/>
              </a:ext>
            </a:extLst>
          </p:cNvPr>
          <p:cNvSpPr txBox="1"/>
          <p:nvPr/>
        </p:nvSpPr>
        <p:spPr>
          <a:xfrm>
            <a:off x="233323" y="7612940"/>
            <a:ext cx="6473543"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US" sz="1600">
                <a:latin typeface="Century Gothic" panose="020B0502020202020204" pitchFamily="34" charset="0"/>
              </a:rPr>
              <a:t>If you use an </a:t>
            </a:r>
            <a:r>
              <a:rPr lang="en-US" sz="1600" b="1" i="1">
                <a:latin typeface="Century Gothic" panose="020B0502020202020204" pitchFamily="34" charset="0"/>
              </a:rPr>
              <a:t>adjective</a:t>
            </a:r>
            <a:r>
              <a:rPr lang="en-US" sz="1600">
                <a:latin typeface="Century Gothic" panose="020B0502020202020204" pitchFamily="34" charset="0"/>
              </a:rPr>
              <a:t> to describe the job, the indefinite </a:t>
            </a:r>
            <a:r>
              <a:rPr lang="en-US" sz="1600" smtClean="0">
                <a:latin typeface="Century Gothic" panose="020B0502020202020204" pitchFamily="34" charset="0"/>
              </a:rPr>
              <a:t>article </a:t>
            </a:r>
            <a:r>
              <a:rPr lang="en-US" sz="1600" b="1" i="1">
                <a:latin typeface="Century Gothic" panose="020B0502020202020204" pitchFamily="34" charset="0"/>
              </a:rPr>
              <a:t>is</a:t>
            </a:r>
            <a:r>
              <a:rPr lang="en-US" sz="1600">
                <a:latin typeface="Century Gothic" panose="020B0502020202020204" pitchFamily="34" charset="0"/>
              </a:rPr>
              <a:t> used</a:t>
            </a:r>
            <a:r>
              <a:rPr lang="en-US" sz="1600" smtClean="0">
                <a:latin typeface="Century Gothic" panose="020B0502020202020204" pitchFamily="34" charset="0"/>
              </a:rPr>
              <a:t>.</a:t>
            </a:r>
            <a:endParaRPr lang="en-GB" sz="1600">
              <a:latin typeface="Century Gothic" panose="020B0502020202020204" pitchFamily="34" charset="0"/>
            </a:endParaRPr>
          </a:p>
        </p:txBody>
      </p:sp>
      <p:sp>
        <p:nvSpPr>
          <p:cNvPr id="42" name="TextBox 41"/>
          <p:cNvSpPr txBox="1"/>
          <p:nvPr/>
        </p:nvSpPr>
        <p:spPr>
          <a:xfrm>
            <a:off x="2139891" y="1837477"/>
            <a:ext cx="3966392" cy="338554"/>
          </a:xfrm>
          <a:prstGeom prst="rect">
            <a:avLst/>
          </a:prstGeom>
          <a:noFill/>
        </p:spPr>
        <p:txBody>
          <a:bodyPr wrap="square" rtlCol="0">
            <a:spAutoFit/>
          </a:bodyPr>
          <a:lstStyle/>
          <a:p>
            <a:r>
              <a:rPr lang="en-US" sz="1600" b="1" i="1">
                <a:solidFill>
                  <a:srgbClr val="F66400"/>
                </a:solidFill>
                <a:latin typeface="Century Gothic" panose="020B0502020202020204" pitchFamily="34" charset="0"/>
              </a:rPr>
              <a:t>His </a:t>
            </a:r>
            <a:r>
              <a:rPr lang="en-US" sz="1600" b="1" i="1" dirty="0">
                <a:solidFill>
                  <a:srgbClr val="F66400"/>
                </a:solidFill>
                <a:latin typeface="Century Gothic" panose="020B0502020202020204" pitchFamily="34" charset="0"/>
              </a:rPr>
              <a:t>/ </a:t>
            </a:r>
            <a:r>
              <a:rPr lang="en-US" sz="1600" b="1" i="1">
                <a:solidFill>
                  <a:srgbClr val="F66400"/>
                </a:solidFill>
                <a:latin typeface="Century Gothic" panose="020B0502020202020204" pitchFamily="34" charset="0"/>
              </a:rPr>
              <a:t>her </a:t>
            </a:r>
            <a:r>
              <a:rPr lang="en-US" sz="1600" i="1">
                <a:latin typeface="Century Gothic" panose="020B0502020202020204" pitchFamily="34" charset="0"/>
              </a:rPr>
              <a:t>son is tall.</a:t>
            </a:r>
            <a:r>
              <a:rPr lang="en-US" sz="1600" i="1" dirty="0">
                <a:latin typeface="Century Gothic" panose="020B0502020202020204" pitchFamily="34" charset="0"/>
              </a:rPr>
              <a:t>	</a:t>
            </a:r>
          </a:p>
        </p:txBody>
      </p:sp>
      <p:sp>
        <p:nvSpPr>
          <p:cNvPr id="43" name="Rectangle 42"/>
          <p:cNvSpPr/>
          <p:nvPr/>
        </p:nvSpPr>
        <p:spPr>
          <a:xfrm>
            <a:off x="92199" y="1829526"/>
            <a:ext cx="1580882" cy="338554"/>
          </a:xfrm>
          <a:prstGeom prst="rect">
            <a:avLst/>
          </a:prstGeom>
        </p:spPr>
        <p:txBody>
          <a:bodyPr wrap="none">
            <a:spAutoFit/>
          </a:bodyPr>
          <a:lstStyle/>
          <a:p>
            <a:r>
              <a:rPr lang="en-US" sz="1600" b="1">
                <a:solidFill>
                  <a:srgbClr val="F66400"/>
                </a:solidFill>
                <a:latin typeface="Century Gothic" panose="020B0502020202020204" pitchFamily="34" charset="0"/>
              </a:rPr>
              <a:t>Su</a:t>
            </a:r>
            <a:r>
              <a:rPr lang="en-US" sz="1600">
                <a:solidFill>
                  <a:schemeClr val="accent5">
                    <a:lumMod val="50000"/>
                  </a:schemeClr>
                </a:solidFill>
                <a:latin typeface="Century Gothic" panose="020B0502020202020204" pitchFamily="34" charset="0"/>
              </a:rPr>
              <a:t> </a:t>
            </a:r>
            <a:r>
              <a:rPr lang="en-US" sz="1600">
                <a:latin typeface="Century Gothic" panose="020B0502020202020204" pitchFamily="34" charset="0"/>
              </a:rPr>
              <a:t>hijo es alto.</a:t>
            </a:r>
            <a:endParaRPr lang="en-GB" sz="1600">
              <a:latin typeface="Century Gothic" panose="020B0502020202020204" pitchFamily="34" charset="0"/>
            </a:endParaRPr>
          </a:p>
        </p:txBody>
      </p:sp>
      <p:sp>
        <p:nvSpPr>
          <p:cNvPr id="46" name="TextBox 45"/>
          <p:cNvSpPr txBox="1"/>
          <p:nvPr/>
        </p:nvSpPr>
        <p:spPr>
          <a:xfrm>
            <a:off x="2175050" y="2699295"/>
            <a:ext cx="5385586" cy="338554"/>
          </a:xfrm>
          <a:prstGeom prst="rect">
            <a:avLst/>
          </a:prstGeom>
          <a:noFill/>
        </p:spPr>
        <p:txBody>
          <a:bodyPr wrap="square" rtlCol="0">
            <a:spAutoFit/>
          </a:bodyPr>
          <a:lstStyle/>
          <a:p>
            <a:r>
              <a:rPr lang="en-US" sz="1600" b="1" i="1">
                <a:solidFill>
                  <a:srgbClr val="F66400"/>
                </a:solidFill>
                <a:latin typeface="Century Gothic" panose="020B0502020202020204" pitchFamily="34" charset="0"/>
              </a:rPr>
              <a:t>His </a:t>
            </a:r>
            <a:r>
              <a:rPr lang="en-US" sz="1600" b="1" i="1" dirty="0">
                <a:solidFill>
                  <a:srgbClr val="F66400"/>
                </a:solidFill>
                <a:latin typeface="Century Gothic" panose="020B0502020202020204" pitchFamily="34" charset="0"/>
              </a:rPr>
              <a:t>/ </a:t>
            </a:r>
            <a:r>
              <a:rPr lang="en-US" sz="1600" b="1" i="1">
                <a:solidFill>
                  <a:srgbClr val="F66400"/>
                </a:solidFill>
                <a:latin typeface="Century Gothic" panose="020B0502020202020204" pitchFamily="34" charset="0"/>
              </a:rPr>
              <a:t>her </a:t>
            </a:r>
            <a:r>
              <a:rPr lang="en-US" sz="1600" i="1" smtClean="0">
                <a:latin typeface="Century Gothic" panose="020B0502020202020204" pitchFamily="34" charset="0"/>
              </a:rPr>
              <a:t>daughters are </a:t>
            </a:r>
            <a:r>
              <a:rPr lang="en-US" sz="1600" i="1">
                <a:latin typeface="Century Gothic" panose="020B0502020202020204" pitchFamily="34" charset="0"/>
              </a:rPr>
              <a:t>short.</a:t>
            </a:r>
            <a:endParaRPr lang="en-US" sz="1600" i="1" dirty="0">
              <a:latin typeface="Century Gothic" panose="020B0502020202020204" pitchFamily="34" charset="0"/>
            </a:endParaRPr>
          </a:p>
        </p:txBody>
      </p:sp>
      <p:sp>
        <p:nvSpPr>
          <p:cNvPr id="47" name="Rectangle 46"/>
          <p:cNvSpPr/>
          <p:nvPr/>
        </p:nvSpPr>
        <p:spPr>
          <a:xfrm>
            <a:off x="92199" y="2682885"/>
            <a:ext cx="2409888" cy="338554"/>
          </a:xfrm>
          <a:prstGeom prst="rect">
            <a:avLst/>
          </a:prstGeom>
        </p:spPr>
        <p:txBody>
          <a:bodyPr wrap="square">
            <a:spAutoFit/>
          </a:bodyPr>
          <a:lstStyle/>
          <a:p>
            <a:r>
              <a:rPr lang="en-US" sz="1600" b="1" smtClean="0">
                <a:solidFill>
                  <a:srgbClr val="F66400"/>
                </a:solidFill>
                <a:latin typeface="Century Gothic" panose="020B0502020202020204" pitchFamily="34" charset="0"/>
              </a:rPr>
              <a:t>Sus</a:t>
            </a:r>
            <a:r>
              <a:rPr lang="en-US" sz="1600" smtClean="0">
                <a:solidFill>
                  <a:schemeClr val="accent5">
                    <a:lumMod val="50000"/>
                  </a:schemeClr>
                </a:solidFill>
                <a:latin typeface="Century Gothic" panose="020B0502020202020204" pitchFamily="34" charset="0"/>
              </a:rPr>
              <a:t> </a:t>
            </a:r>
            <a:r>
              <a:rPr lang="en-US" sz="1600" smtClean="0">
                <a:latin typeface="Century Gothic" panose="020B0502020202020204" pitchFamily="34" charset="0"/>
              </a:rPr>
              <a:t>hijas son bajas.</a:t>
            </a:r>
            <a:endParaRPr lang="en-US" sz="1600" dirty="0">
              <a:latin typeface="Century Gothic" panose="020B0502020202020204" pitchFamily="34" charset="0"/>
            </a:endParaRPr>
          </a:p>
        </p:txBody>
      </p:sp>
      <p:sp>
        <p:nvSpPr>
          <p:cNvPr id="52" name="TextBox 51"/>
          <p:cNvSpPr txBox="1"/>
          <p:nvPr/>
        </p:nvSpPr>
        <p:spPr>
          <a:xfrm>
            <a:off x="2688163" y="4305905"/>
            <a:ext cx="3966392" cy="338554"/>
          </a:xfrm>
          <a:prstGeom prst="rect">
            <a:avLst/>
          </a:prstGeom>
          <a:noFill/>
        </p:spPr>
        <p:txBody>
          <a:bodyPr wrap="square" rtlCol="0">
            <a:spAutoFit/>
          </a:bodyPr>
          <a:lstStyle/>
          <a:p>
            <a:r>
              <a:rPr lang="en-US" sz="1600" b="1" i="1" smtClean="0">
                <a:solidFill>
                  <a:srgbClr val="F66400"/>
                </a:solidFill>
                <a:latin typeface="Century Gothic" panose="020B0502020202020204" pitchFamily="34" charset="0"/>
              </a:rPr>
              <a:t>Our </a:t>
            </a:r>
            <a:r>
              <a:rPr lang="en-US" sz="1600" i="1" smtClean="0">
                <a:latin typeface="Century Gothic" panose="020B0502020202020204" pitchFamily="34" charset="0"/>
              </a:rPr>
              <a:t>uncle is a lawyer.</a:t>
            </a:r>
            <a:r>
              <a:rPr lang="en-US" sz="1600" i="1" dirty="0">
                <a:latin typeface="Century Gothic" panose="020B0502020202020204" pitchFamily="34" charset="0"/>
              </a:rPr>
              <a:t>	</a:t>
            </a:r>
          </a:p>
        </p:txBody>
      </p:sp>
      <p:sp>
        <p:nvSpPr>
          <p:cNvPr id="62" name="Rectangle 61"/>
          <p:cNvSpPr/>
          <p:nvPr/>
        </p:nvSpPr>
        <p:spPr>
          <a:xfrm>
            <a:off x="153401" y="4305905"/>
            <a:ext cx="2589170" cy="338554"/>
          </a:xfrm>
          <a:prstGeom prst="rect">
            <a:avLst/>
          </a:prstGeom>
        </p:spPr>
        <p:txBody>
          <a:bodyPr wrap="none">
            <a:spAutoFit/>
          </a:bodyPr>
          <a:lstStyle/>
          <a:p>
            <a:r>
              <a:rPr lang="en-US" sz="1600" b="1" smtClean="0">
                <a:solidFill>
                  <a:srgbClr val="F66400"/>
                </a:solidFill>
                <a:latin typeface="Century Gothic" panose="020B0502020202020204" pitchFamily="34" charset="0"/>
              </a:rPr>
              <a:t>Nuestro</a:t>
            </a:r>
            <a:r>
              <a:rPr lang="en-US" sz="1600" smtClean="0">
                <a:solidFill>
                  <a:schemeClr val="accent5">
                    <a:lumMod val="50000"/>
                  </a:schemeClr>
                </a:solidFill>
                <a:latin typeface="Century Gothic" panose="020B0502020202020204" pitchFamily="34" charset="0"/>
              </a:rPr>
              <a:t> </a:t>
            </a:r>
            <a:r>
              <a:rPr lang="en-US" sz="1600" smtClean="0">
                <a:latin typeface="Century Gothic" panose="020B0502020202020204" pitchFamily="34" charset="0"/>
              </a:rPr>
              <a:t>tio </a:t>
            </a:r>
            <a:r>
              <a:rPr lang="en-US" sz="1600">
                <a:latin typeface="Century Gothic" panose="020B0502020202020204" pitchFamily="34" charset="0"/>
              </a:rPr>
              <a:t>es </a:t>
            </a:r>
            <a:r>
              <a:rPr lang="en-US" sz="1600" smtClean="0">
                <a:latin typeface="Century Gothic" panose="020B0502020202020204" pitchFamily="34" charset="0"/>
              </a:rPr>
              <a:t>abogado.</a:t>
            </a:r>
            <a:endParaRPr lang="en-GB" sz="1600">
              <a:latin typeface="Century Gothic" panose="020B0502020202020204" pitchFamily="34" charset="0"/>
            </a:endParaRPr>
          </a:p>
        </p:txBody>
      </p:sp>
      <p:sp>
        <p:nvSpPr>
          <p:cNvPr id="63" name="TextBox 62"/>
          <p:cNvSpPr txBox="1"/>
          <p:nvPr/>
        </p:nvSpPr>
        <p:spPr>
          <a:xfrm>
            <a:off x="3260457" y="5254843"/>
            <a:ext cx="3966392" cy="338554"/>
          </a:xfrm>
          <a:prstGeom prst="rect">
            <a:avLst/>
          </a:prstGeom>
          <a:noFill/>
        </p:spPr>
        <p:txBody>
          <a:bodyPr wrap="square" rtlCol="0">
            <a:spAutoFit/>
          </a:bodyPr>
          <a:lstStyle/>
          <a:p>
            <a:r>
              <a:rPr lang="en-US" sz="1600" b="1" i="1" smtClean="0">
                <a:solidFill>
                  <a:srgbClr val="F66400"/>
                </a:solidFill>
                <a:latin typeface="Century Gothic" panose="020B0502020202020204" pitchFamily="34" charset="0"/>
              </a:rPr>
              <a:t>Our </a:t>
            </a:r>
            <a:r>
              <a:rPr lang="en-US" sz="1600" i="1" smtClean="0">
                <a:latin typeface="Century Gothic" panose="020B0502020202020204" pitchFamily="34" charset="0"/>
              </a:rPr>
              <a:t>Mum is a scientist.</a:t>
            </a:r>
            <a:r>
              <a:rPr lang="en-US" sz="1600" i="1" dirty="0">
                <a:latin typeface="Century Gothic" panose="020B0502020202020204" pitchFamily="34" charset="0"/>
              </a:rPr>
              <a:t>	</a:t>
            </a:r>
          </a:p>
        </p:txBody>
      </p:sp>
      <p:sp>
        <p:nvSpPr>
          <p:cNvPr id="64" name="Rectangle 63"/>
          <p:cNvSpPr/>
          <p:nvPr/>
        </p:nvSpPr>
        <p:spPr>
          <a:xfrm>
            <a:off x="207809" y="5243193"/>
            <a:ext cx="2972289" cy="338554"/>
          </a:xfrm>
          <a:prstGeom prst="rect">
            <a:avLst/>
          </a:prstGeom>
        </p:spPr>
        <p:txBody>
          <a:bodyPr wrap="none">
            <a:spAutoFit/>
          </a:bodyPr>
          <a:lstStyle/>
          <a:p>
            <a:r>
              <a:rPr lang="en-US" sz="1600" b="1" smtClean="0">
                <a:solidFill>
                  <a:srgbClr val="F66400"/>
                </a:solidFill>
                <a:latin typeface="Century Gothic" panose="020B0502020202020204" pitchFamily="34" charset="0"/>
              </a:rPr>
              <a:t>Nuestra</a:t>
            </a:r>
            <a:r>
              <a:rPr lang="en-US" sz="1600" smtClean="0">
                <a:solidFill>
                  <a:schemeClr val="accent5">
                    <a:lumMod val="50000"/>
                  </a:schemeClr>
                </a:solidFill>
                <a:latin typeface="Century Gothic" panose="020B0502020202020204" pitchFamily="34" charset="0"/>
              </a:rPr>
              <a:t> </a:t>
            </a:r>
            <a:r>
              <a:rPr lang="en-US" sz="1600" smtClean="0">
                <a:latin typeface="Century Gothic" panose="020B0502020202020204" pitchFamily="34" charset="0"/>
              </a:rPr>
              <a:t>madre </a:t>
            </a:r>
            <a:r>
              <a:rPr lang="en-US" sz="1600">
                <a:latin typeface="Century Gothic" panose="020B0502020202020204" pitchFamily="34" charset="0"/>
              </a:rPr>
              <a:t>es </a:t>
            </a:r>
            <a:r>
              <a:rPr lang="en-US" sz="1600" smtClean="0">
                <a:latin typeface="Century Gothic" panose="020B0502020202020204" pitchFamily="34" charset="0"/>
              </a:rPr>
              <a:t>científica.</a:t>
            </a:r>
            <a:endParaRPr lang="en-GB" sz="1600">
              <a:latin typeface="Century Gothic" panose="020B0502020202020204" pitchFamily="34" charset="0"/>
            </a:endParaRPr>
          </a:p>
        </p:txBody>
      </p:sp>
      <p:pic>
        <p:nvPicPr>
          <p:cNvPr id="65" name="Picture 64">
            <a:extLst>
              <a:ext uri="{FF2B5EF4-FFF2-40B4-BE49-F238E27FC236}">
                <a16:creationId xmlns:a16="http://schemas.microsoft.com/office/drawing/2014/main" id="{68CAE778-96D3-594D-84E8-04B047F237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678220" y="5062255"/>
            <a:ext cx="919169" cy="1283644"/>
          </a:xfrm>
          <a:prstGeom prst="rect">
            <a:avLst/>
          </a:prstGeom>
        </p:spPr>
      </p:pic>
      <p:pic>
        <p:nvPicPr>
          <p:cNvPr id="66" name="Picture 65">
            <a:extLst>
              <a:ext uri="{FF2B5EF4-FFF2-40B4-BE49-F238E27FC236}">
                <a16:creationId xmlns:a16="http://schemas.microsoft.com/office/drawing/2014/main" id="{7E9DD5FE-206D-D641-AEFF-CF646787862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714355" y="3726795"/>
            <a:ext cx="1008287" cy="907408"/>
          </a:xfrm>
          <a:prstGeom prst="rect">
            <a:avLst/>
          </a:prstGeom>
        </p:spPr>
      </p:pic>
    </p:spTree>
    <p:extLst>
      <p:ext uri="{BB962C8B-B14F-4D97-AF65-F5344CB8AC3E}">
        <p14:creationId xmlns:p14="http://schemas.microsoft.com/office/powerpoint/2010/main" val="15793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6" grpId="0"/>
      <p:bldP spid="47" grpId="0"/>
      <p:bldP spid="52" grpId="0"/>
      <p:bldP spid="62" grpId="0"/>
      <p:bldP spid="63" grpId="0"/>
      <p:bldP spid="6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3727" y="8826500"/>
            <a:ext cx="1600200" cy="635000"/>
          </a:xfrm>
        </p:spPr>
        <p:txBody>
          <a:bodyPr/>
          <a:lstStyle/>
          <a:p>
            <a:r>
              <a:rPr lang="en-GB" altLang="en-US" b="1" dirty="0">
                <a:latin typeface="Century Gothic" panose="020B0502020202020204" pitchFamily="34" charset="0"/>
              </a:rPr>
              <a:t>45</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3693766"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12" name="Title 11"/>
          <p:cNvSpPr>
            <a:spLocks noGrp="1"/>
          </p:cNvSpPr>
          <p:nvPr>
            <p:ph type="title"/>
          </p:nvPr>
        </p:nvSpPr>
        <p:spPr>
          <a:xfrm>
            <a:off x="0" y="5303"/>
            <a:ext cx="4046263" cy="736826"/>
          </a:xfrm>
        </p:spPr>
        <p:txBody>
          <a:bodyPr/>
          <a:lstStyle/>
          <a:p>
            <a:r>
              <a:rPr lang="en-GB" sz="2000" b="1" dirty="0">
                <a:solidFill>
                  <a:schemeClr val="bg1"/>
                </a:solidFill>
                <a:latin typeface="Century Gothic" panose="020B0502020202020204" pitchFamily="34" charset="0"/>
              </a:rPr>
              <a:t>T3.1 </a:t>
            </a:r>
            <a:r>
              <a:rPr lang="en-GB" sz="2000" b="1" dirty="0" err="1">
                <a:solidFill>
                  <a:schemeClr val="bg1"/>
                </a:solidFill>
                <a:latin typeface="Century Gothic" panose="020B0502020202020204" pitchFamily="34" charset="0"/>
              </a:rPr>
              <a:t>Semana</a:t>
            </a:r>
            <a:r>
              <a:rPr lang="en-GB" sz="2000" b="1" dirty="0">
                <a:solidFill>
                  <a:schemeClr val="bg1"/>
                </a:solidFill>
                <a:latin typeface="Century Gothic" panose="020B0502020202020204" pitchFamily="34" charset="0"/>
              </a:rPr>
              <a:t> 2</a:t>
            </a:r>
          </a:p>
        </p:txBody>
      </p:sp>
      <p:sp>
        <p:nvSpPr>
          <p:cNvPr id="83" name="Rectangle 21">
            <a:extLst>
              <a:ext uri="{FF2B5EF4-FFF2-40B4-BE49-F238E27FC236}">
                <a16:creationId xmlns:a16="http://schemas.microsoft.com/office/drawing/2014/main" id="{58DFBC74-6A87-1541-94EC-B9510E41C020}"/>
              </a:ext>
            </a:extLst>
          </p:cNvPr>
          <p:cNvSpPr/>
          <p:nvPr/>
        </p:nvSpPr>
        <p:spPr>
          <a:xfrm>
            <a:off x="5012354" y="20229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Vocabulario</a:t>
            </a:r>
            <a:endParaRPr lang="en-GB" dirty="0">
              <a:latin typeface="Century Gothic" panose="020B0502020202020204" pitchFamily="34" charset="0"/>
            </a:endParaRPr>
          </a:p>
        </p:txBody>
      </p:sp>
      <p:sp>
        <p:nvSpPr>
          <p:cNvPr id="2" name="Rectangle 1"/>
          <p:cNvSpPr/>
          <p:nvPr/>
        </p:nvSpPr>
        <p:spPr>
          <a:xfrm>
            <a:off x="134052" y="697478"/>
            <a:ext cx="6534486" cy="369332"/>
          </a:xfrm>
          <a:prstGeom prst="rect">
            <a:avLst/>
          </a:prstGeom>
        </p:spPr>
        <p:txBody>
          <a:bodyPr wrap="square">
            <a:spAutoFit/>
          </a:bodyPr>
          <a:lstStyle/>
          <a:p>
            <a:pPr lvl="0">
              <a:defRPr/>
            </a:pPr>
            <a:r>
              <a:rPr lang="en-GB" b="1" dirty="0">
                <a:latin typeface="Century Gothic" panose="020B0502020202020204" pitchFamily="34" charset="0"/>
              </a:rPr>
              <a:t>Numbers 21-30</a:t>
            </a:r>
            <a:endParaRPr lang="en-GB" b="1" i="1" dirty="0">
              <a:latin typeface="Century Gothic" panose="020B0502020202020204" pitchFamily="34" charset="0"/>
            </a:endParaRPr>
          </a:p>
        </p:txBody>
      </p:sp>
      <p:pic>
        <p:nvPicPr>
          <p:cNvPr id="33" name="Picture 7" descr="21.png">
            <a:extLst>
              <a:ext uri="{FF2B5EF4-FFF2-40B4-BE49-F238E27FC236}">
                <a16:creationId xmlns:a16="http://schemas.microsoft.com/office/drawing/2014/main" id="{B8CAF347-C0F6-A042-9669-5F6D0D1B2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38" y="1147525"/>
            <a:ext cx="1002430" cy="1172924"/>
          </a:xfrm>
          <a:prstGeom prst="rect">
            <a:avLst/>
          </a:prstGeom>
        </p:spPr>
      </p:pic>
      <p:pic>
        <p:nvPicPr>
          <p:cNvPr id="34" name="Picture 13" descr="22.png">
            <a:extLst>
              <a:ext uri="{FF2B5EF4-FFF2-40B4-BE49-F238E27FC236}">
                <a16:creationId xmlns:a16="http://schemas.microsoft.com/office/drawing/2014/main" id="{9DCC5466-6F44-C64A-9C66-833743A38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7742" y="1150258"/>
            <a:ext cx="1004213" cy="1167458"/>
          </a:xfrm>
          <a:prstGeom prst="rect">
            <a:avLst/>
          </a:prstGeom>
        </p:spPr>
      </p:pic>
      <p:pic>
        <p:nvPicPr>
          <p:cNvPr id="35" name="Picture 15" descr="23.png">
            <a:extLst>
              <a:ext uri="{FF2B5EF4-FFF2-40B4-BE49-F238E27FC236}">
                <a16:creationId xmlns:a16="http://schemas.microsoft.com/office/drawing/2014/main" id="{B394354A-614A-B049-A6E3-AF9FB7AF2C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5129" y="1148566"/>
            <a:ext cx="1006872" cy="1170842"/>
          </a:xfrm>
          <a:prstGeom prst="rect">
            <a:avLst/>
          </a:prstGeom>
        </p:spPr>
      </p:pic>
      <p:pic>
        <p:nvPicPr>
          <p:cNvPr id="36" name="Picture 21" descr="24.png">
            <a:extLst>
              <a:ext uri="{FF2B5EF4-FFF2-40B4-BE49-F238E27FC236}">
                <a16:creationId xmlns:a16="http://schemas.microsoft.com/office/drawing/2014/main" id="{4184116A-CE61-374F-9B4C-2B7712025E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5949" y="1106964"/>
            <a:ext cx="1002253" cy="1178975"/>
          </a:xfrm>
          <a:prstGeom prst="rect">
            <a:avLst/>
          </a:prstGeom>
        </p:spPr>
      </p:pic>
      <p:pic>
        <p:nvPicPr>
          <p:cNvPr id="37" name="Picture 22" descr="25.png">
            <a:extLst>
              <a:ext uri="{FF2B5EF4-FFF2-40B4-BE49-F238E27FC236}">
                <a16:creationId xmlns:a16="http://schemas.microsoft.com/office/drawing/2014/main" id="{14FBF58B-6F0E-6F43-ABCD-7CB09DA1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0602" y="1145104"/>
            <a:ext cx="1013016" cy="1177767"/>
          </a:xfrm>
          <a:prstGeom prst="rect">
            <a:avLst/>
          </a:prstGeom>
        </p:spPr>
      </p:pic>
      <p:pic>
        <p:nvPicPr>
          <p:cNvPr id="38" name="Picture 23" descr="26.png">
            <a:extLst>
              <a:ext uri="{FF2B5EF4-FFF2-40B4-BE49-F238E27FC236}">
                <a16:creationId xmlns:a16="http://schemas.microsoft.com/office/drawing/2014/main" id="{284015F8-2B70-9145-801F-F29BF5C1A5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851" y="2915302"/>
            <a:ext cx="1005180" cy="1174322"/>
          </a:xfrm>
          <a:prstGeom prst="rect">
            <a:avLst/>
          </a:prstGeom>
        </p:spPr>
      </p:pic>
      <p:pic>
        <p:nvPicPr>
          <p:cNvPr id="39" name="Picture 25" descr="27.png">
            <a:extLst>
              <a:ext uri="{FF2B5EF4-FFF2-40B4-BE49-F238E27FC236}">
                <a16:creationId xmlns:a16="http://schemas.microsoft.com/office/drawing/2014/main" id="{048226F2-4D53-6E45-BA55-8D348E18AC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3575" y="2912976"/>
            <a:ext cx="1020043" cy="1178974"/>
          </a:xfrm>
          <a:prstGeom prst="rect">
            <a:avLst/>
          </a:prstGeom>
        </p:spPr>
      </p:pic>
      <p:pic>
        <p:nvPicPr>
          <p:cNvPr id="40" name="Picture 28" descr="28.png">
            <a:extLst>
              <a:ext uri="{FF2B5EF4-FFF2-40B4-BE49-F238E27FC236}">
                <a16:creationId xmlns:a16="http://schemas.microsoft.com/office/drawing/2014/main" id="{02168961-0C54-7C47-961F-69E00577FC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84162" y="2918279"/>
            <a:ext cx="1014172" cy="1168369"/>
          </a:xfrm>
          <a:prstGeom prst="rect">
            <a:avLst/>
          </a:prstGeom>
        </p:spPr>
      </p:pic>
      <p:pic>
        <p:nvPicPr>
          <p:cNvPr id="41" name="Picture 29" descr="29.jpeg">
            <a:extLst>
              <a:ext uri="{FF2B5EF4-FFF2-40B4-BE49-F238E27FC236}">
                <a16:creationId xmlns:a16="http://schemas.microsoft.com/office/drawing/2014/main" id="{6B26D119-ECD5-FD4F-9E12-7E6DD5D551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38878" y="2915344"/>
            <a:ext cx="1014172" cy="1174239"/>
          </a:xfrm>
          <a:prstGeom prst="rect">
            <a:avLst/>
          </a:prstGeom>
        </p:spPr>
      </p:pic>
      <p:pic>
        <p:nvPicPr>
          <p:cNvPr id="42" name="Picture 30" descr="30.png">
            <a:extLst>
              <a:ext uri="{FF2B5EF4-FFF2-40B4-BE49-F238E27FC236}">
                <a16:creationId xmlns:a16="http://schemas.microsoft.com/office/drawing/2014/main" id="{93FF23D6-5912-6748-A8CA-2F1CDC02B9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93593" y="2914847"/>
            <a:ext cx="1004121" cy="1175233"/>
          </a:xfrm>
          <a:prstGeom prst="rect">
            <a:avLst/>
          </a:prstGeom>
        </p:spPr>
      </p:pic>
      <p:sp>
        <p:nvSpPr>
          <p:cNvPr id="43" name="TextBox 44">
            <a:extLst>
              <a:ext uri="{FF2B5EF4-FFF2-40B4-BE49-F238E27FC236}">
                <a16:creationId xmlns:a16="http://schemas.microsoft.com/office/drawing/2014/main" id="{AB32011A-31B6-434F-8D7C-DF11D441B7B1}"/>
              </a:ext>
            </a:extLst>
          </p:cNvPr>
          <p:cNvSpPr txBox="1"/>
          <p:nvPr/>
        </p:nvSpPr>
        <p:spPr>
          <a:xfrm>
            <a:off x="105513" y="2398161"/>
            <a:ext cx="1149854" cy="338554"/>
          </a:xfrm>
          <a:prstGeom prst="rect">
            <a:avLst/>
          </a:prstGeom>
          <a:noFill/>
          <a:ln>
            <a:solidFill>
              <a:schemeClr val="accent5">
                <a:lumMod val="50000"/>
              </a:schemeClr>
            </a:solidFill>
          </a:ln>
        </p:spPr>
        <p:txBody>
          <a:bodyPr wrap="square" rtlCol="0">
            <a:spAutoFit/>
          </a:bodyPr>
          <a:lstStyle/>
          <a:p>
            <a:pPr algn="ctr"/>
            <a:r>
              <a:rPr lang="en-GB" sz="1600" b="1" dirty="0" err="1">
                <a:solidFill>
                  <a:srgbClr val="030509"/>
                </a:solidFill>
                <a:latin typeface="Century Gothic" panose="020B0502020202020204" pitchFamily="34" charset="0"/>
              </a:rPr>
              <a:t>veintiuno</a:t>
            </a:r>
            <a:endParaRPr lang="en-GB" sz="1600" b="1" dirty="0">
              <a:solidFill>
                <a:srgbClr val="030509"/>
              </a:solidFill>
              <a:latin typeface="Century Gothic" panose="020B0502020202020204" pitchFamily="34" charset="0"/>
            </a:endParaRPr>
          </a:p>
        </p:txBody>
      </p:sp>
      <p:sp>
        <p:nvSpPr>
          <p:cNvPr id="46" name="TextBox 48">
            <a:extLst>
              <a:ext uri="{FF2B5EF4-FFF2-40B4-BE49-F238E27FC236}">
                <a16:creationId xmlns:a16="http://schemas.microsoft.com/office/drawing/2014/main" id="{1115F993-5F69-884F-97D2-357360462D54}"/>
              </a:ext>
            </a:extLst>
          </p:cNvPr>
          <p:cNvSpPr txBox="1"/>
          <p:nvPr/>
        </p:nvSpPr>
        <p:spPr>
          <a:xfrm>
            <a:off x="1347407" y="2398161"/>
            <a:ext cx="1149854" cy="338554"/>
          </a:xfrm>
          <a:prstGeom prst="rect">
            <a:avLst/>
          </a:prstGeom>
          <a:noFill/>
          <a:ln>
            <a:solidFill>
              <a:schemeClr val="accent5">
                <a:lumMod val="50000"/>
              </a:schemeClr>
            </a:solidFill>
          </a:ln>
        </p:spPr>
        <p:txBody>
          <a:bodyPr wrap="square" rtlCol="0">
            <a:spAutoFit/>
          </a:bodyPr>
          <a:lstStyle/>
          <a:p>
            <a:pPr algn="ctr"/>
            <a:r>
              <a:rPr lang="en-GB" sz="1600" b="1" dirty="0" err="1">
                <a:solidFill>
                  <a:srgbClr val="030509"/>
                </a:solidFill>
                <a:latin typeface="Century Gothic" panose="020B0502020202020204" pitchFamily="34" charset="0"/>
              </a:rPr>
              <a:t>veintidós</a:t>
            </a:r>
            <a:endParaRPr lang="en-GB" sz="1600" b="1" dirty="0">
              <a:solidFill>
                <a:srgbClr val="030509"/>
              </a:solidFill>
              <a:latin typeface="Century Gothic" panose="020B0502020202020204" pitchFamily="34" charset="0"/>
            </a:endParaRPr>
          </a:p>
        </p:txBody>
      </p:sp>
      <p:sp>
        <p:nvSpPr>
          <p:cNvPr id="47" name="TextBox 50">
            <a:extLst>
              <a:ext uri="{FF2B5EF4-FFF2-40B4-BE49-F238E27FC236}">
                <a16:creationId xmlns:a16="http://schemas.microsoft.com/office/drawing/2014/main" id="{72F916F0-346B-5245-91EB-CE22F8F76A5D}"/>
              </a:ext>
            </a:extLst>
          </p:cNvPr>
          <p:cNvSpPr txBox="1"/>
          <p:nvPr/>
        </p:nvSpPr>
        <p:spPr>
          <a:xfrm>
            <a:off x="2589301" y="2398161"/>
            <a:ext cx="1191405" cy="338554"/>
          </a:xfrm>
          <a:prstGeom prst="rect">
            <a:avLst/>
          </a:prstGeom>
          <a:noFill/>
          <a:ln>
            <a:solidFill>
              <a:schemeClr val="accent5">
                <a:lumMod val="50000"/>
              </a:schemeClr>
            </a:solidFill>
          </a:ln>
        </p:spPr>
        <p:txBody>
          <a:bodyPr wrap="square" rtlCol="0">
            <a:spAutoFit/>
          </a:bodyPr>
          <a:lstStyle/>
          <a:p>
            <a:pPr algn="ctr"/>
            <a:r>
              <a:rPr lang="en-GB" sz="1600" b="1" dirty="0" err="1">
                <a:solidFill>
                  <a:srgbClr val="030509"/>
                </a:solidFill>
                <a:latin typeface="Century Gothic" panose="020B0502020202020204" pitchFamily="34" charset="0"/>
              </a:rPr>
              <a:t>veintitrés</a:t>
            </a:r>
            <a:endParaRPr lang="en-GB" sz="1600" b="1" dirty="0">
              <a:solidFill>
                <a:srgbClr val="030509"/>
              </a:solidFill>
              <a:latin typeface="Century Gothic" panose="020B0502020202020204" pitchFamily="34" charset="0"/>
            </a:endParaRPr>
          </a:p>
        </p:txBody>
      </p:sp>
      <p:sp>
        <p:nvSpPr>
          <p:cNvPr id="52" name="TextBox 51">
            <a:extLst>
              <a:ext uri="{FF2B5EF4-FFF2-40B4-BE49-F238E27FC236}">
                <a16:creationId xmlns:a16="http://schemas.microsoft.com/office/drawing/2014/main" id="{E3B6D977-4B32-A347-911A-2853DFA7E09E}"/>
              </a:ext>
            </a:extLst>
          </p:cNvPr>
          <p:cNvSpPr txBox="1"/>
          <p:nvPr/>
        </p:nvSpPr>
        <p:spPr>
          <a:xfrm>
            <a:off x="3872746" y="2398161"/>
            <a:ext cx="1408660" cy="338554"/>
          </a:xfrm>
          <a:prstGeom prst="rect">
            <a:avLst/>
          </a:prstGeom>
          <a:noFill/>
          <a:ln>
            <a:solidFill>
              <a:schemeClr val="accent5">
                <a:lumMod val="50000"/>
              </a:schemeClr>
            </a:solidFill>
          </a:ln>
        </p:spPr>
        <p:txBody>
          <a:bodyPr wrap="square" rtlCol="0">
            <a:spAutoFit/>
          </a:bodyPr>
          <a:lstStyle/>
          <a:p>
            <a:pPr algn="ctr"/>
            <a:r>
              <a:rPr lang="en-GB" sz="1600" b="1" dirty="0" err="1">
                <a:solidFill>
                  <a:srgbClr val="030509"/>
                </a:solidFill>
                <a:latin typeface="Century Gothic" panose="020B0502020202020204" pitchFamily="34" charset="0"/>
              </a:rPr>
              <a:t>veinticuatro</a:t>
            </a:r>
            <a:endParaRPr lang="en-GB" sz="1600" b="1" dirty="0">
              <a:solidFill>
                <a:srgbClr val="030509"/>
              </a:solidFill>
              <a:latin typeface="Century Gothic" panose="020B0502020202020204" pitchFamily="34" charset="0"/>
            </a:endParaRPr>
          </a:p>
        </p:txBody>
      </p:sp>
      <p:sp>
        <p:nvSpPr>
          <p:cNvPr id="62" name="TextBox 80">
            <a:extLst>
              <a:ext uri="{FF2B5EF4-FFF2-40B4-BE49-F238E27FC236}">
                <a16:creationId xmlns:a16="http://schemas.microsoft.com/office/drawing/2014/main" id="{5661CC35-3C3D-594D-9487-2F67E6569549}"/>
              </a:ext>
            </a:extLst>
          </p:cNvPr>
          <p:cNvSpPr txBox="1"/>
          <p:nvPr/>
        </p:nvSpPr>
        <p:spPr>
          <a:xfrm>
            <a:off x="5373446" y="2398161"/>
            <a:ext cx="1320762" cy="338554"/>
          </a:xfrm>
          <a:prstGeom prst="rect">
            <a:avLst/>
          </a:prstGeom>
          <a:noFill/>
          <a:ln>
            <a:solidFill>
              <a:schemeClr val="accent5">
                <a:lumMod val="50000"/>
              </a:schemeClr>
            </a:solidFill>
          </a:ln>
        </p:spPr>
        <p:txBody>
          <a:bodyPr wrap="square" rtlCol="0">
            <a:spAutoFit/>
          </a:bodyPr>
          <a:lstStyle/>
          <a:p>
            <a:pPr algn="ctr"/>
            <a:r>
              <a:rPr lang="en-GB" sz="1600" b="1" dirty="0" err="1">
                <a:solidFill>
                  <a:srgbClr val="030509"/>
                </a:solidFill>
                <a:latin typeface="Century Gothic" panose="020B0502020202020204" pitchFamily="34" charset="0"/>
              </a:rPr>
              <a:t>veinticinco</a:t>
            </a:r>
            <a:endParaRPr lang="en-GB" sz="1600" b="1" dirty="0">
              <a:solidFill>
                <a:srgbClr val="030509"/>
              </a:solidFill>
              <a:latin typeface="Century Gothic" panose="020B0502020202020204" pitchFamily="34" charset="0"/>
            </a:endParaRPr>
          </a:p>
        </p:txBody>
      </p:sp>
      <p:sp>
        <p:nvSpPr>
          <p:cNvPr id="63" name="TextBox 81">
            <a:extLst>
              <a:ext uri="{FF2B5EF4-FFF2-40B4-BE49-F238E27FC236}">
                <a16:creationId xmlns:a16="http://schemas.microsoft.com/office/drawing/2014/main" id="{559143C5-085C-2C41-912E-77BBB2367106}"/>
              </a:ext>
            </a:extLst>
          </p:cNvPr>
          <p:cNvSpPr txBox="1"/>
          <p:nvPr/>
        </p:nvSpPr>
        <p:spPr>
          <a:xfrm>
            <a:off x="81861" y="4191860"/>
            <a:ext cx="1213355" cy="338554"/>
          </a:xfrm>
          <a:prstGeom prst="rect">
            <a:avLst/>
          </a:prstGeom>
          <a:noFill/>
          <a:ln>
            <a:solidFill>
              <a:schemeClr val="accent5">
                <a:lumMod val="50000"/>
              </a:schemeClr>
            </a:solidFill>
          </a:ln>
        </p:spPr>
        <p:txBody>
          <a:bodyPr wrap="square" rtlCol="0">
            <a:spAutoFit/>
          </a:bodyPr>
          <a:lstStyle/>
          <a:p>
            <a:pPr algn="ctr"/>
            <a:r>
              <a:rPr lang="en-GB" sz="1600" b="1" dirty="0" err="1">
                <a:solidFill>
                  <a:srgbClr val="030509"/>
                </a:solidFill>
                <a:latin typeface="Century Gothic" panose="020B0502020202020204" pitchFamily="34" charset="0"/>
              </a:rPr>
              <a:t>veintiséis</a:t>
            </a:r>
            <a:endParaRPr lang="en-GB" sz="1600" b="1" dirty="0">
              <a:solidFill>
                <a:srgbClr val="030509"/>
              </a:solidFill>
              <a:latin typeface="Century Gothic" panose="020B0502020202020204" pitchFamily="34" charset="0"/>
            </a:endParaRPr>
          </a:p>
        </p:txBody>
      </p:sp>
      <p:sp>
        <p:nvSpPr>
          <p:cNvPr id="64" name="TextBox 82">
            <a:extLst>
              <a:ext uri="{FF2B5EF4-FFF2-40B4-BE49-F238E27FC236}">
                <a16:creationId xmlns:a16="http://schemas.microsoft.com/office/drawing/2014/main" id="{292F8DB5-02F8-534B-9802-8FC68319F628}"/>
              </a:ext>
            </a:extLst>
          </p:cNvPr>
          <p:cNvSpPr txBox="1"/>
          <p:nvPr/>
        </p:nvSpPr>
        <p:spPr>
          <a:xfrm>
            <a:off x="1394791" y="4196031"/>
            <a:ext cx="1320762" cy="338554"/>
          </a:xfrm>
          <a:prstGeom prst="rect">
            <a:avLst/>
          </a:prstGeom>
          <a:noFill/>
          <a:ln>
            <a:solidFill>
              <a:schemeClr val="accent5">
                <a:lumMod val="50000"/>
              </a:schemeClr>
            </a:solidFill>
          </a:ln>
        </p:spPr>
        <p:txBody>
          <a:bodyPr wrap="square" rtlCol="0">
            <a:spAutoFit/>
          </a:bodyPr>
          <a:lstStyle/>
          <a:p>
            <a:pPr algn="ctr"/>
            <a:r>
              <a:rPr lang="en-GB" sz="1600" b="1" dirty="0" err="1">
                <a:solidFill>
                  <a:srgbClr val="030509"/>
                </a:solidFill>
                <a:latin typeface="Century Gothic" panose="020B0502020202020204" pitchFamily="34" charset="0"/>
              </a:rPr>
              <a:t>veintisiete</a:t>
            </a:r>
            <a:endParaRPr lang="en-GB" sz="1600" b="1" dirty="0">
              <a:solidFill>
                <a:srgbClr val="030509"/>
              </a:solidFill>
              <a:latin typeface="Century Gothic" panose="020B0502020202020204" pitchFamily="34" charset="0"/>
            </a:endParaRPr>
          </a:p>
        </p:txBody>
      </p:sp>
      <p:sp>
        <p:nvSpPr>
          <p:cNvPr id="65" name="TextBox 83">
            <a:extLst>
              <a:ext uri="{FF2B5EF4-FFF2-40B4-BE49-F238E27FC236}">
                <a16:creationId xmlns:a16="http://schemas.microsoft.com/office/drawing/2014/main" id="{8C0E20F4-580E-DF46-AB0A-6EBC30938E2C}"/>
              </a:ext>
            </a:extLst>
          </p:cNvPr>
          <p:cNvSpPr txBox="1"/>
          <p:nvPr/>
        </p:nvSpPr>
        <p:spPr>
          <a:xfrm>
            <a:off x="2771790" y="4196032"/>
            <a:ext cx="1320762" cy="338554"/>
          </a:xfrm>
          <a:prstGeom prst="rect">
            <a:avLst/>
          </a:prstGeom>
          <a:noFill/>
          <a:ln>
            <a:solidFill>
              <a:schemeClr val="accent5">
                <a:lumMod val="50000"/>
              </a:schemeClr>
            </a:solidFill>
          </a:ln>
        </p:spPr>
        <p:txBody>
          <a:bodyPr wrap="square" rtlCol="0">
            <a:spAutoFit/>
          </a:bodyPr>
          <a:lstStyle/>
          <a:p>
            <a:pPr algn="ctr"/>
            <a:r>
              <a:rPr lang="en-GB" sz="1600" b="1" dirty="0" err="1">
                <a:solidFill>
                  <a:srgbClr val="030509"/>
                </a:solidFill>
                <a:latin typeface="Century Gothic" panose="020B0502020202020204" pitchFamily="34" charset="0"/>
              </a:rPr>
              <a:t>veintiocho</a:t>
            </a:r>
            <a:endParaRPr lang="en-GB" sz="1600" b="1" dirty="0">
              <a:solidFill>
                <a:srgbClr val="030509"/>
              </a:solidFill>
              <a:latin typeface="Century Gothic" panose="020B0502020202020204" pitchFamily="34" charset="0"/>
            </a:endParaRPr>
          </a:p>
        </p:txBody>
      </p:sp>
      <p:sp>
        <p:nvSpPr>
          <p:cNvPr id="66" name="TextBox 84">
            <a:extLst>
              <a:ext uri="{FF2B5EF4-FFF2-40B4-BE49-F238E27FC236}">
                <a16:creationId xmlns:a16="http://schemas.microsoft.com/office/drawing/2014/main" id="{AD5F5699-5579-3342-9080-C4A124943BFD}"/>
              </a:ext>
            </a:extLst>
          </p:cNvPr>
          <p:cNvSpPr txBox="1"/>
          <p:nvPr/>
        </p:nvSpPr>
        <p:spPr>
          <a:xfrm>
            <a:off x="4141377" y="4191860"/>
            <a:ext cx="1427749" cy="338554"/>
          </a:xfrm>
          <a:prstGeom prst="rect">
            <a:avLst/>
          </a:prstGeom>
          <a:noFill/>
          <a:ln>
            <a:solidFill>
              <a:schemeClr val="accent5">
                <a:lumMod val="50000"/>
              </a:schemeClr>
            </a:solidFill>
          </a:ln>
        </p:spPr>
        <p:txBody>
          <a:bodyPr wrap="square" rtlCol="0">
            <a:spAutoFit/>
          </a:bodyPr>
          <a:lstStyle/>
          <a:p>
            <a:pPr algn="ctr"/>
            <a:r>
              <a:rPr lang="en-GB" sz="1600" b="1" dirty="0" err="1">
                <a:solidFill>
                  <a:srgbClr val="030509"/>
                </a:solidFill>
                <a:latin typeface="Century Gothic" panose="020B0502020202020204" pitchFamily="34" charset="0"/>
              </a:rPr>
              <a:t>veintinueve</a:t>
            </a:r>
            <a:endParaRPr lang="en-GB" sz="1600" b="1" dirty="0">
              <a:solidFill>
                <a:srgbClr val="030509"/>
              </a:solidFill>
              <a:latin typeface="Century Gothic" panose="020B0502020202020204" pitchFamily="34" charset="0"/>
            </a:endParaRPr>
          </a:p>
        </p:txBody>
      </p:sp>
      <p:sp>
        <p:nvSpPr>
          <p:cNvPr id="67" name="TextBox 85">
            <a:extLst>
              <a:ext uri="{FF2B5EF4-FFF2-40B4-BE49-F238E27FC236}">
                <a16:creationId xmlns:a16="http://schemas.microsoft.com/office/drawing/2014/main" id="{D885759C-FDE0-EF4C-925C-96838509930C}"/>
              </a:ext>
            </a:extLst>
          </p:cNvPr>
          <p:cNvSpPr txBox="1"/>
          <p:nvPr/>
        </p:nvSpPr>
        <p:spPr>
          <a:xfrm>
            <a:off x="5655421" y="4191860"/>
            <a:ext cx="880466" cy="338554"/>
          </a:xfrm>
          <a:prstGeom prst="rect">
            <a:avLst/>
          </a:prstGeom>
          <a:noFill/>
          <a:ln>
            <a:solidFill>
              <a:schemeClr val="accent5">
                <a:lumMod val="50000"/>
              </a:schemeClr>
            </a:solidFill>
          </a:ln>
        </p:spPr>
        <p:txBody>
          <a:bodyPr wrap="square" rtlCol="0">
            <a:spAutoFit/>
          </a:bodyPr>
          <a:lstStyle/>
          <a:p>
            <a:pPr algn="ctr"/>
            <a:r>
              <a:rPr lang="en-GB" sz="1600" b="1" dirty="0" err="1">
                <a:solidFill>
                  <a:srgbClr val="030509"/>
                </a:solidFill>
                <a:latin typeface="Century Gothic" panose="020B0502020202020204" pitchFamily="34" charset="0"/>
              </a:rPr>
              <a:t>treinta</a:t>
            </a:r>
            <a:endParaRPr lang="en-GB" sz="1600" b="1" dirty="0">
              <a:solidFill>
                <a:srgbClr val="030509"/>
              </a:solidFill>
              <a:latin typeface="Century Gothic" panose="020B0502020202020204" pitchFamily="34" charset="0"/>
            </a:endParaRPr>
          </a:p>
        </p:txBody>
      </p:sp>
      <p:graphicFrame>
        <p:nvGraphicFramePr>
          <p:cNvPr id="68" name="Table 3">
            <a:extLst>
              <a:ext uri="{FF2B5EF4-FFF2-40B4-BE49-F238E27FC236}">
                <a16:creationId xmlns:a16="http://schemas.microsoft.com/office/drawing/2014/main" id="{0910AB06-9950-134F-8D06-45BA5AF56C23}"/>
              </a:ext>
            </a:extLst>
          </p:cNvPr>
          <p:cNvGraphicFramePr>
            <a:graphicFrameLocks noGrp="1"/>
          </p:cNvGraphicFramePr>
          <p:nvPr>
            <p:extLst>
              <p:ext uri="{D42A27DB-BD31-4B8C-83A1-F6EECF244321}">
                <p14:modId xmlns:p14="http://schemas.microsoft.com/office/powerpoint/2010/main" val="3794205118"/>
              </p:ext>
            </p:extLst>
          </p:nvPr>
        </p:nvGraphicFramePr>
        <p:xfrm>
          <a:off x="263449" y="4666605"/>
          <a:ext cx="5241426" cy="4299840"/>
        </p:xfrm>
        <a:graphic>
          <a:graphicData uri="http://schemas.openxmlformats.org/drawingml/2006/table">
            <a:tbl>
              <a:tblPr firstRow="1" bandRow="1">
                <a:tableStyleId>{5940675A-B579-460E-94D1-54222C63F5DA}</a:tableStyleId>
              </a:tblPr>
              <a:tblGrid>
                <a:gridCol w="626088">
                  <a:extLst>
                    <a:ext uri="{9D8B030D-6E8A-4147-A177-3AD203B41FA5}">
                      <a16:colId xmlns:a16="http://schemas.microsoft.com/office/drawing/2014/main" val="3445862631"/>
                    </a:ext>
                  </a:extLst>
                </a:gridCol>
                <a:gridCol w="2035407">
                  <a:extLst>
                    <a:ext uri="{9D8B030D-6E8A-4147-A177-3AD203B41FA5}">
                      <a16:colId xmlns:a16="http://schemas.microsoft.com/office/drawing/2014/main" val="3957865930"/>
                    </a:ext>
                  </a:extLst>
                </a:gridCol>
                <a:gridCol w="2579931">
                  <a:extLst>
                    <a:ext uri="{9D8B030D-6E8A-4147-A177-3AD203B41FA5}">
                      <a16:colId xmlns:a16="http://schemas.microsoft.com/office/drawing/2014/main" val="746460978"/>
                    </a:ext>
                  </a:extLst>
                </a:gridCol>
              </a:tblGrid>
              <a:tr h="358320">
                <a:tc>
                  <a:txBody>
                    <a:bodyPr/>
                    <a:lstStyle/>
                    <a:p>
                      <a:pPr algn="l" fontAlgn="b"/>
                      <a:r>
                        <a:rPr lang="en-GB" sz="1600" b="0" i="1" u="none" strike="noStrike" dirty="0" err="1">
                          <a:solidFill>
                            <a:srgbClr val="000000"/>
                          </a:solidFill>
                          <a:effectLst/>
                          <a:latin typeface="Century Gothic" panose="020B0502020202020204" pitchFamily="34" charset="0"/>
                        </a:rPr>
                        <a:t>adj</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nuestro</a:t>
                      </a:r>
                      <a:r>
                        <a:rPr lang="en-GB" sz="1600" b="0" i="0" u="none" strike="noStrike" dirty="0">
                          <a:solidFill>
                            <a:srgbClr val="000000"/>
                          </a:solidFill>
                          <a:effectLst/>
                          <a:latin typeface="Century Gothic" panose="020B0502020202020204" pitchFamily="34" charset="0"/>
                        </a:rPr>
                        <a:t>/a</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our</a:t>
                      </a:r>
                    </a:p>
                  </a:txBody>
                  <a:tcPr marL="90000" marR="90000" marT="46800" marB="46800" anchor="ctr"/>
                </a:tc>
                <a:extLst>
                  <a:ext uri="{0D108BD9-81ED-4DB2-BD59-A6C34878D82A}">
                    <a16:rowId xmlns:a16="http://schemas.microsoft.com/office/drawing/2014/main" val="2009758348"/>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 </a:t>
                      </a:r>
                      <a:r>
                        <a:rPr lang="en-GB" sz="1600" b="0" i="0" u="none" strike="noStrike" dirty="0" err="1">
                          <a:solidFill>
                            <a:srgbClr val="000000"/>
                          </a:solidFill>
                          <a:effectLst/>
                          <a:latin typeface="Century Gothic" panose="020B0502020202020204" pitchFamily="34" charset="0"/>
                        </a:rPr>
                        <a:t>tío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uncle</a:t>
                      </a:r>
                    </a:p>
                  </a:txBody>
                  <a:tcPr marL="90000" marR="90000" marT="46800" marB="46800" anchor="ctr"/>
                </a:tc>
                <a:extLst>
                  <a:ext uri="{0D108BD9-81ED-4DB2-BD59-A6C34878D82A}">
                    <a16:rowId xmlns:a16="http://schemas.microsoft.com/office/drawing/2014/main" val="823544673"/>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nf</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tía</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smtClean="0">
                          <a:solidFill>
                            <a:srgbClr val="000000"/>
                          </a:solidFill>
                          <a:effectLst/>
                          <a:latin typeface="Century Gothic" panose="020B0502020202020204" pitchFamily="34" charset="0"/>
                        </a:rPr>
                        <a:t>aunt</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778999658"/>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 </a:t>
                      </a:r>
                      <a:r>
                        <a:rPr lang="en-GB" sz="1600" b="0" i="0" u="none" strike="noStrike" dirty="0" err="1">
                          <a:solidFill>
                            <a:srgbClr val="000000"/>
                          </a:solidFill>
                          <a:effectLst/>
                          <a:latin typeface="Century Gothic" panose="020B0502020202020204" pitchFamily="34" charset="0"/>
                        </a:rPr>
                        <a:t>hijo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son</a:t>
                      </a:r>
                    </a:p>
                  </a:txBody>
                  <a:tcPr marL="0" marR="0" marT="0" marB="0" anchor="ctr"/>
                </a:tc>
                <a:extLst>
                  <a:ext uri="{0D108BD9-81ED-4DB2-BD59-A6C34878D82A}">
                    <a16:rowId xmlns:a16="http://schemas.microsoft.com/office/drawing/2014/main" val="2178778690"/>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nf</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hija</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daughter</a:t>
                      </a:r>
                    </a:p>
                  </a:txBody>
                  <a:tcPr marL="0" marR="0" marT="0" marB="0" anchor="ctr"/>
                </a:tc>
                <a:extLst>
                  <a:ext uri="{0D108BD9-81ED-4DB2-BD59-A6C34878D82A}">
                    <a16:rowId xmlns:a16="http://schemas.microsoft.com/office/drawing/2014/main" val="177427112"/>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nmf</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el/la </a:t>
                      </a:r>
                      <a:r>
                        <a:rPr lang="en-GB" sz="1600" b="0" i="0" u="none" strike="noStrike" dirty="0" err="1">
                          <a:solidFill>
                            <a:srgbClr val="000000"/>
                          </a:solidFill>
                          <a:effectLst/>
                          <a:latin typeface="Century Gothic" panose="020B0502020202020204" pitchFamily="34" charset="0"/>
                        </a:rPr>
                        <a:t>científico</a:t>
                      </a:r>
                      <a:r>
                        <a:rPr lang="en-GB" sz="1600" b="0" i="0" u="none" strike="noStrike" dirty="0">
                          <a:solidFill>
                            <a:srgbClr val="000000"/>
                          </a:solidFill>
                          <a:effectLst/>
                          <a:latin typeface="Century Gothic" panose="020B0502020202020204" pitchFamily="34" charset="0"/>
                        </a:rPr>
                        <a:t>/a</a:t>
                      </a: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 </a:t>
                      </a:r>
                      <a:r>
                        <a:rPr lang="en-GB" sz="1600" b="0" i="0" u="none" strike="noStrike" baseline="0" smtClean="0">
                          <a:solidFill>
                            <a:srgbClr val="000000"/>
                          </a:solidFill>
                          <a:effectLst/>
                          <a:latin typeface="Century Gothic" panose="020B0502020202020204" pitchFamily="34" charset="0"/>
                        </a:rPr>
                        <a:t> </a:t>
                      </a:r>
                      <a:r>
                        <a:rPr lang="en-GB" sz="1600" b="0" i="0" u="none" strike="noStrike" smtClean="0">
                          <a:solidFill>
                            <a:srgbClr val="000000"/>
                          </a:solidFill>
                          <a:effectLst/>
                          <a:latin typeface="Century Gothic" panose="020B0502020202020204" pitchFamily="34" charset="0"/>
                        </a:rPr>
                        <a:t>scientist</a:t>
                      </a:r>
                      <a:endParaRPr lang="en-GB" sz="16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605244685"/>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nmf</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el/la </a:t>
                      </a:r>
                      <a:r>
                        <a:rPr lang="en-GB" sz="1600" b="0" i="0" u="none" strike="noStrike" dirty="0" err="1">
                          <a:solidFill>
                            <a:srgbClr val="000000"/>
                          </a:solidFill>
                          <a:effectLst/>
                          <a:latin typeface="Century Gothic" panose="020B0502020202020204" pitchFamily="34" charset="0"/>
                        </a:rPr>
                        <a:t>médico</a:t>
                      </a:r>
                      <a:r>
                        <a:rPr lang="en-GB" sz="1600" b="0" i="0" u="none" strike="noStrike" dirty="0">
                          <a:solidFill>
                            <a:srgbClr val="000000"/>
                          </a:solidFill>
                          <a:effectLst/>
                          <a:latin typeface="Century Gothic" panose="020B0502020202020204" pitchFamily="34" charset="0"/>
                        </a:rPr>
                        <a:t>/a</a:t>
                      </a: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 </a:t>
                      </a:r>
                      <a:r>
                        <a:rPr lang="en-GB" sz="1600" b="0" i="0" u="none" strike="noStrike" smtClean="0">
                          <a:solidFill>
                            <a:srgbClr val="000000"/>
                          </a:solidFill>
                          <a:effectLst/>
                          <a:latin typeface="Century Gothic" panose="020B0502020202020204" pitchFamily="34" charset="0"/>
                        </a:rPr>
                        <a:t> doctor</a:t>
                      </a:r>
                      <a:endParaRPr lang="en-GB" sz="16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103660657"/>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nmf</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el/la </a:t>
                      </a:r>
                      <a:r>
                        <a:rPr lang="en-GB" sz="1600" b="0" i="0" u="none" strike="noStrike" dirty="0" err="1">
                          <a:solidFill>
                            <a:srgbClr val="000000"/>
                          </a:solidFill>
                          <a:effectLst/>
                          <a:latin typeface="Century Gothic" panose="020B0502020202020204" pitchFamily="34" charset="0"/>
                        </a:rPr>
                        <a:t>músico</a:t>
                      </a:r>
                      <a:r>
                        <a:rPr lang="en-GB" sz="1600" b="0" i="0" u="none" strike="noStrike" dirty="0">
                          <a:solidFill>
                            <a:srgbClr val="000000"/>
                          </a:solidFill>
                          <a:effectLst/>
                          <a:latin typeface="Century Gothic" panose="020B0502020202020204" pitchFamily="34" charset="0"/>
                        </a:rPr>
                        <a:t>/a</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musician</a:t>
                      </a:r>
                    </a:p>
                  </a:txBody>
                  <a:tcPr marL="90000" marR="90000" marT="46800" marB="46800" anchor="ctr"/>
                </a:tc>
                <a:extLst>
                  <a:ext uri="{0D108BD9-81ED-4DB2-BD59-A6C34878D82A}">
                    <a16:rowId xmlns:a16="http://schemas.microsoft.com/office/drawing/2014/main" val="1604582134"/>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nmf</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el/la abogado/a</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lawyer</a:t>
                      </a:r>
                    </a:p>
                  </a:txBody>
                  <a:tcPr marL="90000" marR="90000" marT="46800" marB="46800" anchor="ctr"/>
                </a:tc>
                <a:extLst>
                  <a:ext uri="{0D108BD9-81ED-4DB2-BD59-A6C34878D82A}">
                    <a16:rowId xmlns:a16="http://schemas.microsoft.com/office/drawing/2014/main" val="1669024541"/>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adj</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débil</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weak</a:t>
                      </a:r>
                    </a:p>
                  </a:txBody>
                  <a:tcPr marL="90000" marR="90000" marT="46800" marB="46800" anchor="ctr"/>
                </a:tc>
                <a:extLst>
                  <a:ext uri="{0D108BD9-81ED-4DB2-BD59-A6C34878D82A}">
                    <a16:rowId xmlns:a16="http://schemas.microsoft.com/office/drawing/2014/main" val="3735931330"/>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nmf</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conocido</a:t>
                      </a:r>
                      <a:r>
                        <a:rPr lang="en-GB" sz="1600" b="0" i="0" u="none" strike="noStrike" dirty="0">
                          <a:solidFill>
                            <a:srgbClr val="000000"/>
                          </a:solidFill>
                          <a:effectLst/>
                          <a:latin typeface="Century Gothic" panose="020B0502020202020204" pitchFamily="34" charset="0"/>
                        </a:rPr>
                        <a:t>/a</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well-known</a:t>
                      </a:r>
                    </a:p>
                  </a:txBody>
                  <a:tcPr marL="90000" marR="90000" marT="46800" marB="46800" anchor="ctr"/>
                </a:tc>
                <a:extLst>
                  <a:ext uri="{0D108BD9-81ED-4DB2-BD59-A6C34878D82A}">
                    <a16:rowId xmlns:a16="http://schemas.microsoft.com/office/drawing/2014/main" val="3308464235"/>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adv</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tan</a:t>
                      </a:r>
                    </a:p>
                  </a:txBody>
                  <a:tcPr marL="90000" marR="90000" marT="46800" marB="46800" anchor="ctr"/>
                </a:tc>
                <a:tc>
                  <a:txBody>
                    <a:bodyPr/>
                    <a:lstStyle/>
                    <a:p>
                      <a:pPr algn="l" fontAlgn="b"/>
                      <a:r>
                        <a:rPr lang="en-GB" sz="1600" b="0" i="0" u="none" strike="noStrike" smtClean="0">
                          <a:solidFill>
                            <a:srgbClr val="000000"/>
                          </a:solidFill>
                          <a:effectLst/>
                          <a:latin typeface="Century Gothic" panose="020B0502020202020204" pitchFamily="34" charset="0"/>
                        </a:rPr>
                        <a:t>so</a:t>
                      </a:r>
                      <a:r>
                        <a:rPr lang="en-GB" sz="1600" b="0" i="0" u="none" strike="noStrike" baseline="0" smtClean="0">
                          <a:solidFill>
                            <a:srgbClr val="000000"/>
                          </a:solidFill>
                          <a:effectLst/>
                          <a:latin typeface="Century Gothic" panose="020B0502020202020204" pitchFamily="34" charset="0"/>
                        </a:rPr>
                        <a:t> (</a:t>
                      </a:r>
                      <a:r>
                        <a:rPr lang="en-GB" sz="1600" b="0" i="0" u="none" strike="noStrike" smtClean="0">
                          <a:solidFill>
                            <a:srgbClr val="000000"/>
                          </a:solidFill>
                          <a:effectLst/>
                          <a:latin typeface="Century Gothic" panose="020B0502020202020204" pitchFamily="34" charset="0"/>
                        </a:rPr>
                        <a:t>for emphasis)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679858606"/>
                  </a:ext>
                </a:extLst>
              </a:tr>
            </a:tbl>
          </a:graphicData>
        </a:graphic>
      </p:graphicFrame>
      <p:sp>
        <p:nvSpPr>
          <p:cNvPr id="69" name="Rounded Rectangle 42">
            <a:extLst>
              <a:ext uri="{FF2B5EF4-FFF2-40B4-BE49-F238E27FC236}">
                <a16:creationId xmlns:a16="http://schemas.microsoft.com/office/drawing/2014/main" id="{6679015A-CAF8-BA48-B774-CB268E48042D}"/>
              </a:ext>
            </a:extLst>
          </p:cNvPr>
          <p:cNvSpPr/>
          <p:nvPr/>
        </p:nvSpPr>
        <p:spPr>
          <a:xfrm>
            <a:off x="5655421" y="7141206"/>
            <a:ext cx="1004122" cy="112222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entury Gothic" panose="020B0502020202020204" pitchFamily="34" charset="0"/>
              </a:rPr>
              <a:t>Revisit vocab 2.2.2 &amp; 2.1.5</a:t>
            </a:r>
          </a:p>
        </p:txBody>
      </p:sp>
      <p:pic>
        <p:nvPicPr>
          <p:cNvPr id="9" name="Imagen 8" descr="Código QR&#10;&#10;Descripción generada automáticamente">
            <a:extLst>
              <a:ext uri="{FF2B5EF4-FFF2-40B4-BE49-F238E27FC236}">
                <a16:creationId xmlns:a16="http://schemas.microsoft.com/office/drawing/2014/main" id="{3B40184D-2129-0C47-A2B4-3180BD0D444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55421" y="5612603"/>
            <a:ext cx="1156481" cy="1156481"/>
          </a:xfrm>
          <a:prstGeom prst="rect">
            <a:avLst/>
          </a:prstGeom>
        </p:spPr>
      </p:pic>
    </p:spTree>
    <p:extLst>
      <p:ext uri="{BB962C8B-B14F-4D97-AF65-F5344CB8AC3E}">
        <p14:creationId xmlns:p14="http://schemas.microsoft.com/office/powerpoint/2010/main" val="3907802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67709ADF-1199-C446-A140-E4611535B732}"/>
              </a:ext>
            </a:extLst>
          </p:cNvPr>
          <p:cNvSpPr txBox="1"/>
          <p:nvPr/>
        </p:nvSpPr>
        <p:spPr>
          <a:xfrm>
            <a:off x="134049" y="2998865"/>
            <a:ext cx="3989116"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latin typeface="Century Gothic" panose="020B0502020202020204" pitchFamily="34" charset="0"/>
              </a:rPr>
              <a:t>To say ‘</a:t>
            </a:r>
            <a:r>
              <a:rPr lang="en-GB" sz="1600" b="1">
                <a:latin typeface="Century Gothic" panose="020B0502020202020204" pitchFamily="34" charset="0"/>
              </a:rPr>
              <a:t>worse than</a:t>
            </a:r>
            <a:r>
              <a:rPr lang="en-GB" sz="1600">
                <a:latin typeface="Century Gothic" panose="020B0502020202020204" pitchFamily="34" charset="0"/>
              </a:rPr>
              <a:t>’ say </a:t>
            </a:r>
            <a:r>
              <a:rPr lang="en-GB" sz="1600" b="1">
                <a:latin typeface="Century Gothic" panose="020B0502020202020204" pitchFamily="34" charset="0"/>
              </a:rPr>
              <a:t>peor que</a:t>
            </a:r>
            <a:r>
              <a:rPr lang="en-GB" sz="1600" smtClean="0">
                <a:latin typeface="Century Gothic" panose="020B0502020202020204" pitchFamily="34" charset="0"/>
              </a:rPr>
              <a:t>.</a:t>
            </a:r>
            <a:endParaRPr lang="en-GB" sz="1600">
              <a:latin typeface="Century Gothic" panose="020B0502020202020204" pitchFamily="34" charset="0"/>
            </a:endParaRPr>
          </a:p>
        </p:txBody>
      </p:sp>
      <p:sp>
        <p:nvSpPr>
          <p:cNvPr id="27" name="TextBox 26">
            <a:extLst>
              <a:ext uri="{FF2B5EF4-FFF2-40B4-BE49-F238E27FC236}">
                <a16:creationId xmlns:a16="http://schemas.microsoft.com/office/drawing/2014/main" id="{67709ADF-1199-C446-A140-E4611535B732}"/>
              </a:ext>
            </a:extLst>
          </p:cNvPr>
          <p:cNvSpPr txBox="1"/>
          <p:nvPr/>
        </p:nvSpPr>
        <p:spPr>
          <a:xfrm>
            <a:off x="154855" y="2549275"/>
            <a:ext cx="3968310" cy="3385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spAutoFit/>
          </a:bodyPr>
          <a:lstStyle/>
          <a:p>
            <a:r>
              <a:rPr lang="en-GB" sz="1600">
                <a:latin typeface="Century Gothic" panose="020B0502020202020204" pitchFamily="34" charset="0"/>
              </a:rPr>
              <a:t>To say ‘</a:t>
            </a:r>
            <a:r>
              <a:rPr lang="en-GB" sz="1600" b="1">
                <a:latin typeface="Century Gothic" panose="020B0502020202020204" pitchFamily="34" charset="0"/>
              </a:rPr>
              <a:t>better than</a:t>
            </a:r>
            <a:r>
              <a:rPr lang="en-GB" sz="1600">
                <a:latin typeface="Century Gothic" panose="020B0502020202020204" pitchFamily="34" charset="0"/>
              </a:rPr>
              <a:t>’, use </a:t>
            </a:r>
            <a:r>
              <a:rPr lang="en-GB" sz="1600" b="1">
                <a:latin typeface="Century Gothic" panose="020B0502020202020204" pitchFamily="34" charset="0"/>
              </a:rPr>
              <a:t>mejor que</a:t>
            </a:r>
            <a:r>
              <a:rPr lang="en-GB" sz="1600" smtClean="0">
                <a:latin typeface="Century Gothic" panose="020B0502020202020204" pitchFamily="34" charset="0"/>
              </a:rPr>
              <a:t>.</a:t>
            </a:r>
            <a:endParaRPr lang="en-GB" sz="1600">
              <a:latin typeface="Century Gothic" panose="020B0502020202020204" pitchFamily="34" charset="0"/>
            </a:endParaRPr>
          </a:p>
        </p:txBody>
      </p:sp>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3727" y="8826500"/>
            <a:ext cx="1600200" cy="635000"/>
          </a:xfrm>
        </p:spPr>
        <p:txBody>
          <a:bodyPr/>
          <a:lstStyle/>
          <a:p>
            <a:r>
              <a:rPr lang="en-GB" altLang="en-US" b="1" dirty="0">
                <a:latin typeface="Century Gothic" panose="020B0502020202020204" pitchFamily="34" charset="0"/>
              </a:rPr>
              <a:t>46</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3693766"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12" name="Title 11"/>
          <p:cNvSpPr>
            <a:spLocks noGrp="1"/>
          </p:cNvSpPr>
          <p:nvPr>
            <p:ph type="title"/>
          </p:nvPr>
        </p:nvSpPr>
        <p:spPr>
          <a:xfrm>
            <a:off x="0" y="5303"/>
            <a:ext cx="4046263" cy="736826"/>
          </a:xfrm>
        </p:spPr>
        <p:txBody>
          <a:bodyPr/>
          <a:lstStyle/>
          <a:p>
            <a:r>
              <a:rPr lang="en-GB" sz="2000" b="1" dirty="0">
                <a:solidFill>
                  <a:schemeClr val="bg1"/>
                </a:solidFill>
                <a:latin typeface="Century Gothic" panose="020B0502020202020204" pitchFamily="34" charset="0"/>
              </a:rPr>
              <a:t>T3.1 </a:t>
            </a:r>
            <a:r>
              <a:rPr lang="en-GB" sz="2000" b="1" dirty="0" err="1">
                <a:solidFill>
                  <a:schemeClr val="bg1"/>
                </a:solidFill>
                <a:latin typeface="Century Gothic" panose="020B0502020202020204" pitchFamily="34" charset="0"/>
              </a:rPr>
              <a:t>Semana</a:t>
            </a:r>
            <a:r>
              <a:rPr lang="en-GB" sz="2000" b="1" dirty="0">
                <a:solidFill>
                  <a:schemeClr val="bg1"/>
                </a:solidFill>
                <a:latin typeface="Century Gothic" panose="020B0502020202020204" pitchFamily="34" charset="0"/>
              </a:rPr>
              <a:t> 3</a:t>
            </a:r>
          </a:p>
        </p:txBody>
      </p:sp>
      <p:sp>
        <p:nvSpPr>
          <p:cNvPr id="83" name="Rectangle 21">
            <a:extLst>
              <a:ext uri="{FF2B5EF4-FFF2-40B4-BE49-F238E27FC236}">
                <a16:creationId xmlns:a16="http://schemas.microsoft.com/office/drawing/2014/main" id="{58DFBC74-6A87-1541-94EC-B9510E41C020}"/>
              </a:ext>
            </a:extLst>
          </p:cNvPr>
          <p:cNvSpPr/>
          <p:nvPr/>
        </p:nvSpPr>
        <p:spPr>
          <a:xfrm>
            <a:off x="5012354" y="20229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2" name="Rectangle 1"/>
          <p:cNvSpPr/>
          <p:nvPr/>
        </p:nvSpPr>
        <p:spPr>
          <a:xfrm>
            <a:off x="134052" y="697478"/>
            <a:ext cx="6534486" cy="369332"/>
          </a:xfrm>
          <a:prstGeom prst="rect">
            <a:avLst/>
          </a:prstGeom>
        </p:spPr>
        <p:txBody>
          <a:bodyPr wrap="square">
            <a:spAutoFit/>
          </a:bodyPr>
          <a:lstStyle/>
          <a:p>
            <a:pPr lvl="0">
              <a:defRPr/>
            </a:pPr>
            <a:r>
              <a:rPr lang="en-GB" b="1" smtClean="0">
                <a:latin typeface="Century Gothic" panose="020B0502020202020204" pitchFamily="34" charset="0"/>
              </a:rPr>
              <a:t>Comparing things (comparatives)</a:t>
            </a:r>
            <a:endParaRPr lang="en-GB" b="1" i="1" dirty="0">
              <a:latin typeface="Century Gothic" panose="020B0502020202020204" pitchFamily="34" charset="0"/>
            </a:endParaRPr>
          </a:p>
        </p:txBody>
      </p:sp>
      <p:sp>
        <p:nvSpPr>
          <p:cNvPr id="33" name="TextBox 7">
            <a:extLst>
              <a:ext uri="{FF2B5EF4-FFF2-40B4-BE49-F238E27FC236}">
                <a16:creationId xmlns:a16="http://schemas.microsoft.com/office/drawing/2014/main" id="{3EAD73BC-3461-B641-9826-1D82EFA695CF}"/>
              </a:ext>
            </a:extLst>
          </p:cNvPr>
          <p:cNvSpPr txBox="1"/>
          <p:nvPr/>
        </p:nvSpPr>
        <p:spPr>
          <a:xfrm>
            <a:off x="134051" y="997256"/>
            <a:ext cx="6463337" cy="1077218"/>
          </a:xfrm>
          <a:prstGeom prst="rect">
            <a:avLst/>
          </a:prstGeom>
          <a:noFill/>
        </p:spPr>
        <p:txBody>
          <a:bodyPr wrap="square" rtlCol="0">
            <a:spAutoFit/>
          </a:bodyPr>
          <a:lstStyle/>
          <a:p>
            <a:pPr lvl="0">
              <a:defRPr/>
            </a:pPr>
            <a:r>
              <a:rPr lang="en-GB" sz="1600">
                <a:latin typeface="Century Gothic" panose="020B0502020202020204" pitchFamily="34" charset="0"/>
              </a:rPr>
              <a:t>In </a:t>
            </a:r>
            <a:r>
              <a:rPr lang="en-GB" sz="1600" smtClean="0">
                <a:latin typeface="Century Gothic" panose="020B0502020202020204" pitchFamily="34" charset="0"/>
              </a:rPr>
              <a:t>Spanish, to </a:t>
            </a:r>
            <a:r>
              <a:rPr lang="en-GB" sz="1600">
                <a:latin typeface="Century Gothic" panose="020B0502020202020204" pitchFamily="34" charset="0"/>
              </a:rPr>
              <a:t>compare </a:t>
            </a:r>
            <a:r>
              <a:rPr lang="en-GB" sz="1600" smtClean="0">
                <a:latin typeface="Century Gothic" panose="020B0502020202020204" pitchFamily="34" charset="0"/>
              </a:rPr>
              <a:t>things, you can use:</a:t>
            </a:r>
          </a:p>
          <a:p>
            <a:pPr marL="285750" lvl="0" indent="-285750">
              <a:buFont typeface="Arial" panose="020B0604020202020204" pitchFamily="34" charset="0"/>
              <a:buChar char="•"/>
              <a:defRPr/>
            </a:pPr>
            <a:r>
              <a:rPr lang="en-GB" sz="1600" smtClean="0">
                <a:latin typeface="Century Gothic" panose="020B0502020202020204" pitchFamily="34" charset="0"/>
              </a:rPr>
              <a:t>‘</a:t>
            </a:r>
            <a:r>
              <a:rPr lang="en-GB" sz="1600" b="1">
                <a:latin typeface="Century Gothic" panose="020B0502020202020204" pitchFamily="34" charset="0"/>
              </a:rPr>
              <a:t>más</a:t>
            </a:r>
            <a:r>
              <a:rPr lang="en-GB" sz="1600">
                <a:latin typeface="Century Gothic" panose="020B0502020202020204" pitchFamily="34" charset="0"/>
              </a:rPr>
              <a:t> </a:t>
            </a:r>
            <a:r>
              <a:rPr lang="en-GB" sz="1600" b="1">
                <a:latin typeface="Century Gothic" panose="020B0502020202020204" pitchFamily="34" charset="0"/>
              </a:rPr>
              <a:t>+ adjective + que</a:t>
            </a:r>
            <a:r>
              <a:rPr lang="en-GB" sz="1600">
                <a:latin typeface="Century Gothic" panose="020B0502020202020204" pitchFamily="34" charset="0"/>
              </a:rPr>
              <a:t>’ </a:t>
            </a:r>
            <a:r>
              <a:rPr lang="en-GB" sz="1600" smtClean="0">
                <a:latin typeface="Century Gothic" panose="020B0502020202020204" pitchFamily="34" charset="0"/>
              </a:rPr>
              <a:t>(more… than)</a:t>
            </a:r>
          </a:p>
          <a:p>
            <a:pPr marL="285750" indent="-285750">
              <a:buFont typeface="Arial" panose="020B0604020202020204" pitchFamily="34" charset="0"/>
              <a:buChar char="•"/>
              <a:defRPr/>
            </a:pPr>
            <a:r>
              <a:rPr lang="en-GB" sz="1600">
                <a:latin typeface="Century Gothic" panose="020B0502020202020204" pitchFamily="34" charset="0"/>
              </a:rPr>
              <a:t>‘</a:t>
            </a:r>
            <a:r>
              <a:rPr lang="en-GB" sz="1600" b="1" smtClean="0">
                <a:latin typeface="Century Gothic" panose="020B0502020202020204" pitchFamily="34" charset="0"/>
              </a:rPr>
              <a:t>menos</a:t>
            </a:r>
            <a:r>
              <a:rPr lang="en-GB" sz="1600" smtClean="0">
                <a:latin typeface="Century Gothic" panose="020B0502020202020204" pitchFamily="34" charset="0"/>
              </a:rPr>
              <a:t> </a:t>
            </a:r>
            <a:r>
              <a:rPr lang="en-GB" sz="1600" b="1">
                <a:latin typeface="Century Gothic" panose="020B0502020202020204" pitchFamily="34" charset="0"/>
              </a:rPr>
              <a:t>+ adjective + que</a:t>
            </a:r>
            <a:r>
              <a:rPr lang="en-GB" sz="1600">
                <a:latin typeface="Century Gothic" panose="020B0502020202020204" pitchFamily="34" charset="0"/>
              </a:rPr>
              <a:t>’ </a:t>
            </a:r>
            <a:r>
              <a:rPr lang="en-GB" sz="1600" smtClean="0">
                <a:latin typeface="Century Gothic" panose="020B0502020202020204" pitchFamily="34" charset="0"/>
              </a:rPr>
              <a:t>(less… than)</a:t>
            </a:r>
            <a:endParaRPr lang="en-GB" sz="1600">
              <a:latin typeface="Century Gothic" panose="020B0502020202020204" pitchFamily="34" charset="0"/>
            </a:endParaRPr>
          </a:p>
          <a:p>
            <a:pPr lvl="0">
              <a:defRPr/>
            </a:pPr>
            <a:endParaRPr lang="en-GB" sz="1600" dirty="0">
              <a:latin typeface="Century Gothic" panose="020B0502020202020204" pitchFamily="34" charset="0"/>
            </a:endParaRPr>
          </a:p>
        </p:txBody>
      </p:sp>
      <p:sp>
        <p:nvSpPr>
          <p:cNvPr id="34" name="TextBox 7">
            <a:extLst>
              <a:ext uri="{FF2B5EF4-FFF2-40B4-BE49-F238E27FC236}">
                <a16:creationId xmlns:a16="http://schemas.microsoft.com/office/drawing/2014/main" id="{B8A444ED-9092-E64D-843D-3AEC15EE17B8}"/>
              </a:ext>
            </a:extLst>
          </p:cNvPr>
          <p:cNvSpPr txBox="1"/>
          <p:nvPr/>
        </p:nvSpPr>
        <p:spPr>
          <a:xfrm>
            <a:off x="134050" y="1854819"/>
            <a:ext cx="6463337" cy="338554"/>
          </a:xfrm>
          <a:prstGeom prst="rect">
            <a:avLst/>
          </a:prstGeom>
          <a:noFill/>
        </p:spPr>
        <p:txBody>
          <a:bodyPr wrap="square" rtlCol="0">
            <a:spAutoFit/>
          </a:bodyPr>
          <a:lstStyle/>
          <a:p>
            <a:pPr lvl="0">
              <a:defRPr/>
            </a:pPr>
            <a:r>
              <a:rPr lang="en-GB" sz="1600" dirty="0">
                <a:latin typeface="Century Gothic" panose="020B0502020202020204" pitchFamily="34" charset="0"/>
              </a:rPr>
              <a:t>Rafael </a:t>
            </a:r>
            <a:r>
              <a:rPr lang="en-GB" sz="1600" dirty="0" err="1">
                <a:latin typeface="Century Gothic" panose="020B0502020202020204" pitchFamily="34" charset="0"/>
              </a:rPr>
              <a:t>está</a:t>
            </a:r>
            <a:r>
              <a:rPr lang="en-GB" sz="1600" dirty="0">
                <a:latin typeface="Century Gothic" panose="020B0502020202020204" pitchFamily="34" charset="0"/>
              </a:rPr>
              <a:t> </a:t>
            </a:r>
            <a:r>
              <a:rPr lang="en-GB" sz="1600" b="1" err="1">
                <a:latin typeface="Century Gothic" panose="020B0502020202020204" pitchFamily="34" charset="0"/>
              </a:rPr>
              <a:t>más</a:t>
            </a:r>
            <a:r>
              <a:rPr lang="en-GB" sz="1600">
                <a:latin typeface="Century Gothic" panose="020B0502020202020204" pitchFamily="34" charset="0"/>
              </a:rPr>
              <a:t> </a:t>
            </a:r>
            <a:r>
              <a:rPr lang="en-GB" sz="1600" b="1" smtClean="0">
                <a:latin typeface="Century Gothic" panose="020B0502020202020204" pitchFamily="34" charset="0"/>
              </a:rPr>
              <a:t>enojado</a:t>
            </a:r>
            <a:r>
              <a:rPr lang="en-GB" sz="1600" smtClean="0">
                <a:latin typeface="Century Gothic" panose="020B0502020202020204" pitchFamily="34" charset="0"/>
              </a:rPr>
              <a:t> </a:t>
            </a:r>
            <a:r>
              <a:rPr lang="en-GB" sz="1600" b="1" dirty="0">
                <a:latin typeface="Century Gothic" panose="020B0502020202020204" pitchFamily="34" charset="0"/>
              </a:rPr>
              <a:t>que</a:t>
            </a:r>
            <a:r>
              <a:rPr lang="en-GB" sz="1600" dirty="0">
                <a:latin typeface="Century Gothic" panose="020B0502020202020204" pitchFamily="34" charset="0"/>
              </a:rPr>
              <a:t> </a:t>
            </a:r>
            <a:r>
              <a:rPr lang="en-GB" sz="1600" dirty="0" err="1">
                <a:latin typeface="Century Gothic" panose="020B0502020202020204" pitchFamily="34" charset="0"/>
              </a:rPr>
              <a:t>Quique</a:t>
            </a:r>
            <a:r>
              <a:rPr lang="en-GB" sz="1600" dirty="0">
                <a:latin typeface="Century Gothic" panose="020B0502020202020204" pitchFamily="34" charset="0"/>
              </a:rPr>
              <a:t>. </a:t>
            </a:r>
          </a:p>
        </p:txBody>
      </p:sp>
      <p:sp>
        <p:nvSpPr>
          <p:cNvPr id="8" name="CuadroTexto 7">
            <a:extLst>
              <a:ext uri="{FF2B5EF4-FFF2-40B4-BE49-F238E27FC236}">
                <a16:creationId xmlns:a16="http://schemas.microsoft.com/office/drawing/2014/main" id="{9F02ADE2-8672-5E44-84C6-370B5FE8FA26}"/>
              </a:ext>
            </a:extLst>
          </p:cNvPr>
          <p:cNvSpPr txBox="1"/>
          <p:nvPr/>
        </p:nvSpPr>
        <p:spPr>
          <a:xfrm>
            <a:off x="134049" y="2138821"/>
            <a:ext cx="4546437" cy="338554"/>
          </a:xfrm>
          <a:prstGeom prst="rect">
            <a:avLst/>
          </a:prstGeom>
          <a:noFill/>
        </p:spPr>
        <p:txBody>
          <a:bodyPr wrap="none" rtlCol="0">
            <a:spAutoFit/>
          </a:bodyPr>
          <a:lstStyle/>
          <a:p>
            <a:r>
              <a:rPr lang="en-GB" sz="1600" i="1" dirty="0">
                <a:latin typeface="Century Gothic" panose="020B0502020202020204" pitchFamily="34" charset="0"/>
              </a:rPr>
              <a:t>Rafael is angrier / more </a:t>
            </a:r>
            <a:r>
              <a:rPr lang="en-GB" sz="1600" i="1">
                <a:latin typeface="Century Gothic" panose="020B0502020202020204" pitchFamily="34" charset="0"/>
              </a:rPr>
              <a:t>angry </a:t>
            </a:r>
            <a:r>
              <a:rPr lang="en-GB" sz="1600" i="1" smtClean="0">
                <a:latin typeface="Century Gothic" panose="020B0502020202020204" pitchFamily="34" charset="0"/>
              </a:rPr>
              <a:t>than </a:t>
            </a:r>
            <a:r>
              <a:rPr lang="en-GB" sz="1600" i="1" dirty="0" err="1">
                <a:latin typeface="Century Gothic" panose="020B0502020202020204" pitchFamily="34" charset="0"/>
              </a:rPr>
              <a:t>Quique</a:t>
            </a:r>
            <a:r>
              <a:rPr lang="en-GB" sz="1600" i="1" dirty="0">
                <a:latin typeface="Century Gothic" panose="020B0502020202020204" pitchFamily="34" charset="0"/>
              </a:rPr>
              <a:t>.</a:t>
            </a:r>
          </a:p>
        </p:txBody>
      </p:sp>
      <p:sp>
        <p:nvSpPr>
          <p:cNvPr id="41" name="Rectangle 1">
            <a:extLst>
              <a:ext uri="{FF2B5EF4-FFF2-40B4-BE49-F238E27FC236}">
                <a16:creationId xmlns:a16="http://schemas.microsoft.com/office/drawing/2014/main" id="{04745064-C3B5-D14B-8929-CD167923A5B6}"/>
              </a:ext>
            </a:extLst>
          </p:cNvPr>
          <p:cNvSpPr/>
          <p:nvPr/>
        </p:nvSpPr>
        <p:spPr>
          <a:xfrm>
            <a:off x="112908" y="3412320"/>
            <a:ext cx="6534486" cy="369332"/>
          </a:xfrm>
          <a:prstGeom prst="rect">
            <a:avLst/>
          </a:prstGeom>
        </p:spPr>
        <p:txBody>
          <a:bodyPr wrap="square">
            <a:spAutoFit/>
          </a:bodyPr>
          <a:lstStyle/>
          <a:p>
            <a:pPr lvl="0">
              <a:defRPr/>
            </a:pPr>
            <a:r>
              <a:rPr lang="en-GB" b="1" smtClean="0">
                <a:latin typeface="Century Gothic" panose="020B0502020202020204" pitchFamily="34" charset="0"/>
              </a:rPr>
              <a:t>Talking about possessions</a:t>
            </a:r>
            <a:endParaRPr lang="en-GB" b="1" i="1" dirty="0">
              <a:latin typeface="Century Gothic" panose="020B0502020202020204" pitchFamily="34" charset="0"/>
            </a:endParaRPr>
          </a:p>
        </p:txBody>
      </p:sp>
      <p:sp>
        <p:nvSpPr>
          <p:cNvPr id="42" name="TextBox 7">
            <a:extLst>
              <a:ext uri="{FF2B5EF4-FFF2-40B4-BE49-F238E27FC236}">
                <a16:creationId xmlns:a16="http://schemas.microsoft.com/office/drawing/2014/main" id="{AF6EF290-CE4B-1641-9E8C-A462FBEB6811}"/>
              </a:ext>
            </a:extLst>
          </p:cNvPr>
          <p:cNvSpPr txBox="1"/>
          <p:nvPr/>
        </p:nvSpPr>
        <p:spPr>
          <a:xfrm>
            <a:off x="122242" y="3722506"/>
            <a:ext cx="6463337" cy="584775"/>
          </a:xfrm>
          <a:prstGeom prst="rect">
            <a:avLst/>
          </a:prstGeom>
          <a:noFill/>
        </p:spPr>
        <p:txBody>
          <a:bodyPr wrap="square" rtlCol="0">
            <a:spAutoFit/>
          </a:bodyPr>
          <a:lstStyle/>
          <a:p>
            <a:pPr lvl="0">
              <a:defRPr/>
            </a:pPr>
            <a:r>
              <a:rPr lang="en-GB" sz="1600" smtClean="0">
                <a:latin typeface="Century Gothic" panose="020B0502020202020204" pitchFamily="34" charset="0"/>
              </a:rPr>
              <a:t>In Spanish </a:t>
            </a:r>
            <a:r>
              <a:rPr lang="en-GB" sz="1600" dirty="0">
                <a:latin typeface="Century Gothic" panose="020B0502020202020204" pitchFamily="34" charset="0"/>
              </a:rPr>
              <a:t>you say the possession </a:t>
            </a:r>
            <a:r>
              <a:rPr lang="en-GB" sz="1600" b="1" i="1" dirty="0">
                <a:latin typeface="Century Gothic" panose="020B0502020202020204" pitchFamily="34" charset="0"/>
              </a:rPr>
              <a:t>first</a:t>
            </a:r>
            <a:r>
              <a:rPr lang="en-GB" sz="1600" dirty="0">
                <a:latin typeface="Century Gothic" panose="020B0502020202020204" pitchFamily="34" charset="0"/>
              </a:rPr>
              <a:t>, followed by ‘de’ and then the ‘</a:t>
            </a:r>
            <a:r>
              <a:rPr lang="en-GB" sz="1600">
                <a:latin typeface="Century Gothic" panose="020B0502020202020204" pitchFamily="34" charset="0"/>
              </a:rPr>
              <a:t>owner</a:t>
            </a:r>
            <a:r>
              <a:rPr lang="en-GB" sz="1600" smtClean="0">
                <a:latin typeface="Century Gothic" panose="020B0502020202020204" pitchFamily="34" charset="0"/>
              </a:rPr>
              <a:t>’. This word order is different from English.</a:t>
            </a:r>
            <a:endParaRPr lang="en-GB" sz="1600" dirty="0">
              <a:latin typeface="Century Gothic" panose="020B0502020202020204" pitchFamily="34" charset="0"/>
            </a:endParaRPr>
          </a:p>
        </p:txBody>
      </p:sp>
      <p:sp>
        <p:nvSpPr>
          <p:cNvPr id="43" name="TextBox 7">
            <a:extLst>
              <a:ext uri="{FF2B5EF4-FFF2-40B4-BE49-F238E27FC236}">
                <a16:creationId xmlns:a16="http://schemas.microsoft.com/office/drawing/2014/main" id="{70DBC575-476E-5D4A-81AE-0EC08F79FF36}"/>
              </a:ext>
            </a:extLst>
          </p:cNvPr>
          <p:cNvSpPr txBox="1"/>
          <p:nvPr/>
        </p:nvSpPr>
        <p:spPr>
          <a:xfrm>
            <a:off x="2166014" y="4259678"/>
            <a:ext cx="1782781" cy="338554"/>
          </a:xfrm>
          <a:prstGeom prst="rect">
            <a:avLst/>
          </a:prstGeom>
          <a:noFill/>
        </p:spPr>
        <p:txBody>
          <a:bodyPr wrap="square" rtlCol="0">
            <a:spAutoFit/>
          </a:bodyPr>
          <a:lstStyle/>
          <a:p>
            <a:pPr lvl="0">
              <a:defRPr/>
            </a:pPr>
            <a:r>
              <a:rPr lang="en-GB" sz="1600" i="1" dirty="0">
                <a:latin typeface="Century Gothic" panose="020B0502020202020204" pitchFamily="34" charset="0"/>
              </a:rPr>
              <a:t>Hugo’s mother</a:t>
            </a:r>
          </a:p>
        </p:txBody>
      </p:sp>
      <p:sp>
        <p:nvSpPr>
          <p:cNvPr id="46" name="TextBox 7">
            <a:extLst>
              <a:ext uri="{FF2B5EF4-FFF2-40B4-BE49-F238E27FC236}">
                <a16:creationId xmlns:a16="http://schemas.microsoft.com/office/drawing/2014/main" id="{9FE72A81-824E-234B-8FD6-0F0410337AE2}"/>
              </a:ext>
            </a:extLst>
          </p:cNvPr>
          <p:cNvSpPr txBox="1"/>
          <p:nvPr/>
        </p:nvSpPr>
        <p:spPr>
          <a:xfrm>
            <a:off x="141949" y="4259678"/>
            <a:ext cx="2283506" cy="338554"/>
          </a:xfrm>
          <a:prstGeom prst="rect">
            <a:avLst/>
          </a:prstGeom>
          <a:noFill/>
        </p:spPr>
        <p:txBody>
          <a:bodyPr wrap="square" rtlCol="0">
            <a:spAutoFit/>
          </a:bodyPr>
          <a:lstStyle/>
          <a:p>
            <a:pPr lvl="0">
              <a:defRPr/>
            </a:pPr>
            <a:r>
              <a:rPr lang="en-GB" sz="1600" dirty="0">
                <a:latin typeface="Century Gothic" panose="020B0502020202020204" pitchFamily="34" charset="0"/>
              </a:rPr>
              <a:t>La </a:t>
            </a:r>
            <a:r>
              <a:rPr lang="en-GB" sz="1600" dirty="0" err="1">
                <a:latin typeface="Century Gothic" panose="020B0502020202020204" pitchFamily="34" charset="0"/>
              </a:rPr>
              <a:t>madre</a:t>
            </a:r>
            <a:r>
              <a:rPr lang="en-GB" sz="1600" dirty="0">
                <a:latin typeface="Century Gothic" panose="020B0502020202020204" pitchFamily="34" charset="0"/>
              </a:rPr>
              <a:t> de Hugo</a:t>
            </a:r>
          </a:p>
        </p:txBody>
      </p:sp>
      <p:sp>
        <p:nvSpPr>
          <p:cNvPr id="47" name="TextBox 7">
            <a:extLst>
              <a:ext uri="{FF2B5EF4-FFF2-40B4-BE49-F238E27FC236}">
                <a16:creationId xmlns:a16="http://schemas.microsoft.com/office/drawing/2014/main" id="{02BDB94A-FB5B-1344-B4FF-6AF6B3E915F1}"/>
              </a:ext>
            </a:extLst>
          </p:cNvPr>
          <p:cNvSpPr txBox="1"/>
          <p:nvPr/>
        </p:nvSpPr>
        <p:spPr>
          <a:xfrm>
            <a:off x="3717032" y="4259678"/>
            <a:ext cx="3391856" cy="338554"/>
          </a:xfrm>
          <a:prstGeom prst="rect">
            <a:avLst/>
          </a:prstGeom>
          <a:noFill/>
        </p:spPr>
        <p:txBody>
          <a:bodyPr wrap="square" rtlCol="0">
            <a:spAutoFit/>
          </a:bodyPr>
          <a:lstStyle/>
          <a:p>
            <a:pPr lvl="0">
              <a:defRPr/>
            </a:pPr>
            <a:r>
              <a:rPr lang="en-GB" sz="1600" dirty="0">
                <a:latin typeface="Century Gothic" panose="020B0502020202020204" pitchFamily="34" charset="0"/>
              </a:rPr>
              <a:t>(literally, ‘the mother of Hugo’)</a:t>
            </a:r>
          </a:p>
        </p:txBody>
      </p:sp>
      <p:sp>
        <p:nvSpPr>
          <p:cNvPr id="52" name="Rectangle 21">
            <a:extLst>
              <a:ext uri="{FF2B5EF4-FFF2-40B4-BE49-F238E27FC236}">
                <a16:creationId xmlns:a16="http://schemas.microsoft.com/office/drawing/2014/main" id="{847AE45E-323A-8343-AF2F-28C319B4985E}"/>
              </a:ext>
            </a:extLst>
          </p:cNvPr>
          <p:cNvSpPr/>
          <p:nvPr/>
        </p:nvSpPr>
        <p:spPr>
          <a:xfrm>
            <a:off x="5049916" y="471576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Vocabulario</a:t>
            </a:r>
            <a:endParaRPr lang="en-GB" dirty="0">
              <a:latin typeface="Century Gothic" panose="020B0502020202020204" pitchFamily="34" charset="0"/>
            </a:endParaRPr>
          </a:p>
        </p:txBody>
      </p:sp>
      <p:graphicFrame>
        <p:nvGraphicFramePr>
          <p:cNvPr id="62" name="Table 3">
            <a:extLst>
              <a:ext uri="{FF2B5EF4-FFF2-40B4-BE49-F238E27FC236}">
                <a16:creationId xmlns:a16="http://schemas.microsoft.com/office/drawing/2014/main" id="{36F59EE4-B902-3F4C-A028-ABF7A3EA9371}"/>
              </a:ext>
            </a:extLst>
          </p:cNvPr>
          <p:cNvGraphicFramePr>
            <a:graphicFrameLocks noGrp="1"/>
          </p:cNvGraphicFramePr>
          <p:nvPr>
            <p:extLst>
              <p:ext uri="{D42A27DB-BD31-4B8C-83A1-F6EECF244321}">
                <p14:modId xmlns:p14="http://schemas.microsoft.com/office/powerpoint/2010/main" val="269644707"/>
              </p:ext>
            </p:extLst>
          </p:nvPr>
        </p:nvGraphicFramePr>
        <p:xfrm>
          <a:off x="258982" y="4694442"/>
          <a:ext cx="4627526" cy="4299840"/>
        </p:xfrm>
        <a:graphic>
          <a:graphicData uri="http://schemas.openxmlformats.org/drawingml/2006/table">
            <a:tbl>
              <a:tblPr firstRow="1" bandRow="1">
                <a:tableStyleId>{5940675A-B579-460E-94D1-54222C63F5DA}</a:tableStyleId>
              </a:tblPr>
              <a:tblGrid>
                <a:gridCol w="662999">
                  <a:extLst>
                    <a:ext uri="{9D8B030D-6E8A-4147-A177-3AD203B41FA5}">
                      <a16:colId xmlns:a16="http://schemas.microsoft.com/office/drawing/2014/main" val="3445862631"/>
                    </a:ext>
                  </a:extLst>
                </a:gridCol>
                <a:gridCol w="1786939">
                  <a:extLst>
                    <a:ext uri="{9D8B030D-6E8A-4147-A177-3AD203B41FA5}">
                      <a16:colId xmlns:a16="http://schemas.microsoft.com/office/drawing/2014/main" val="3957865930"/>
                    </a:ext>
                  </a:extLst>
                </a:gridCol>
                <a:gridCol w="2177588">
                  <a:extLst>
                    <a:ext uri="{9D8B030D-6E8A-4147-A177-3AD203B41FA5}">
                      <a16:colId xmlns:a16="http://schemas.microsoft.com/office/drawing/2014/main" val="746460978"/>
                    </a:ext>
                  </a:extLst>
                </a:gridCol>
              </a:tblGrid>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entrar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go in, to enter</a:t>
                      </a:r>
                    </a:p>
                  </a:txBody>
                  <a:tcPr marL="90000" marR="90000" marT="46800" marB="46800" anchor="ctr"/>
                </a:tc>
                <a:extLst>
                  <a:ext uri="{0D108BD9-81ED-4DB2-BD59-A6C34878D82A}">
                    <a16:rowId xmlns:a16="http://schemas.microsoft.com/office/drawing/2014/main" val="2009758348"/>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prestar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to lend, lending</a:t>
                      </a:r>
                    </a:p>
                  </a:txBody>
                  <a:tcPr marL="90000" marR="90000" marT="46800" marB="46800" anchor="ctr"/>
                </a:tc>
                <a:extLst>
                  <a:ext uri="{0D108BD9-81ED-4DB2-BD59-A6C34878D82A}">
                    <a16:rowId xmlns:a16="http://schemas.microsoft.com/office/drawing/2014/main" val="823544673"/>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 </a:t>
                      </a:r>
                      <a:r>
                        <a:rPr lang="en-GB" sz="1600" b="0" i="0" u="none" strike="noStrike" dirty="0" err="1">
                          <a:solidFill>
                            <a:srgbClr val="000000"/>
                          </a:solidFill>
                          <a:effectLst/>
                          <a:latin typeface="Century Gothic" panose="020B0502020202020204" pitchFamily="34" charset="0"/>
                        </a:rPr>
                        <a:t>ambiente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atmosphere</a:t>
                      </a:r>
                    </a:p>
                  </a:txBody>
                  <a:tcPr marL="90000" marR="90000" marT="46800" marB="46800" anchor="ctr"/>
                </a:tc>
                <a:extLst>
                  <a:ext uri="{0D108BD9-81ED-4DB2-BD59-A6C34878D82A}">
                    <a16:rowId xmlns:a16="http://schemas.microsoft.com/office/drawing/2014/main" val="1778999658"/>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adj</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cansado</a:t>
                      </a:r>
                      <a:r>
                        <a:rPr lang="en-GB" sz="1600" b="0" i="0" u="none" strike="noStrike" dirty="0">
                          <a:solidFill>
                            <a:srgbClr val="000000"/>
                          </a:solidFill>
                          <a:effectLst/>
                          <a:latin typeface="Century Gothic" panose="020B0502020202020204" pitchFamily="34" charset="0"/>
                        </a:rPr>
                        <a:t>/a</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tired</a:t>
                      </a:r>
                    </a:p>
                  </a:txBody>
                  <a:tcPr marL="0" marR="0" marT="0" marB="0" anchor="ctr"/>
                </a:tc>
                <a:extLst>
                  <a:ext uri="{0D108BD9-81ED-4DB2-BD59-A6C34878D82A}">
                    <a16:rowId xmlns:a16="http://schemas.microsoft.com/office/drawing/2014/main" val="2178778690"/>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adj</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enfermo</a:t>
                      </a:r>
                      <a:r>
                        <a:rPr lang="en-GB" sz="1600" b="0" i="0" u="none" strike="noStrike" dirty="0">
                          <a:solidFill>
                            <a:srgbClr val="000000"/>
                          </a:solidFill>
                          <a:effectLst/>
                          <a:latin typeface="Century Gothic" panose="020B0502020202020204" pitchFamily="34" charset="0"/>
                        </a:rPr>
                        <a:t>/a</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ill, sick</a:t>
                      </a:r>
                    </a:p>
                  </a:txBody>
                  <a:tcPr marL="0" marR="0" marT="0" marB="0" anchor="ctr"/>
                </a:tc>
                <a:extLst>
                  <a:ext uri="{0D108BD9-81ED-4DB2-BD59-A6C34878D82A}">
                    <a16:rowId xmlns:a16="http://schemas.microsoft.com/office/drawing/2014/main" val="177427112"/>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adj</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emocionado</a:t>
                      </a:r>
                      <a:r>
                        <a:rPr lang="en-GB" sz="1600" b="0" i="0" u="none" strike="noStrike" dirty="0">
                          <a:solidFill>
                            <a:srgbClr val="000000"/>
                          </a:solidFill>
                          <a:effectLst/>
                          <a:latin typeface="Century Gothic" panose="020B0502020202020204" pitchFamily="34" charset="0"/>
                        </a:rPr>
                        <a:t>/a</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excited</a:t>
                      </a:r>
                    </a:p>
                  </a:txBody>
                  <a:tcPr marL="0" marR="0" marT="0" marB="0" anchor="ctr"/>
                </a:tc>
                <a:extLst>
                  <a:ext uri="{0D108BD9-81ED-4DB2-BD59-A6C34878D82A}">
                    <a16:rowId xmlns:a16="http://schemas.microsoft.com/office/drawing/2014/main" val="2605244685"/>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adj</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enojado</a:t>
                      </a:r>
                      <a:r>
                        <a:rPr lang="en-GB" sz="1600" b="0" i="0" u="none" strike="noStrike" dirty="0">
                          <a:solidFill>
                            <a:srgbClr val="000000"/>
                          </a:solidFill>
                          <a:effectLst/>
                          <a:latin typeface="Century Gothic" panose="020B0502020202020204" pitchFamily="34" charset="0"/>
                        </a:rPr>
                        <a:t>/a</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angry</a:t>
                      </a:r>
                    </a:p>
                  </a:txBody>
                  <a:tcPr marL="0" marR="0" marT="0" marB="0" anchor="ctr"/>
                </a:tc>
                <a:extLst>
                  <a:ext uri="{0D108BD9-81ED-4DB2-BD59-A6C34878D82A}">
                    <a16:rowId xmlns:a16="http://schemas.microsoft.com/office/drawing/2014/main" val="2103660657"/>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adj</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peor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worse</a:t>
                      </a:r>
                    </a:p>
                  </a:txBody>
                  <a:tcPr marL="90000" marR="90000" marT="46800" marB="46800" anchor="ctr"/>
                </a:tc>
                <a:extLst>
                  <a:ext uri="{0D108BD9-81ED-4DB2-BD59-A6C34878D82A}">
                    <a16:rowId xmlns:a16="http://schemas.microsoft.com/office/drawing/2014/main" val="1604582134"/>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adv</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menos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less</a:t>
                      </a:r>
                    </a:p>
                  </a:txBody>
                  <a:tcPr marL="90000" marR="90000" marT="46800" marB="46800" anchor="ctr"/>
                </a:tc>
                <a:extLst>
                  <a:ext uri="{0D108BD9-81ED-4DB2-BD59-A6C34878D82A}">
                    <a16:rowId xmlns:a16="http://schemas.microsoft.com/office/drawing/2014/main" val="1669024541"/>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conj</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que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that, than</a:t>
                      </a:r>
                    </a:p>
                  </a:txBody>
                  <a:tcPr marL="90000" marR="90000" marT="46800" marB="46800" anchor="ctr"/>
                </a:tc>
                <a:extLst>
                  <a:ext uri="{0D108BD9-81ED-4DB2-BD59-A6C34878D82A}">
                    <a16:rowId xmlns:a16="http://schemas.microsoft.com/office/drawing/2014/main" val="3735931330"/>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interj</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vale</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ok</a:t>
                      </a:r>
                    </a:p>
                  </a:txBody>
                  <a:tcPr marL="90000" marR="90000" marT="46800" marB="46800" anchor="ctr"/>
                </a:tc>
                <a:extLst>
                  <a:ext uri="{0D108BD9-81ED-4DB2-BD59-A6C34878D82A}">
                    <a16:rowId xmlns:a16="http://schemas.microsoft.com/office/drawing/2014/main" val="3308464235"/>
                  </a:ext>
                </a:extLst>
              </a:tr>
              <a:tr h="358320">
                <a:tc>
                  <a:txBody>
                    <a:bodyPr/>
                    <a:lstStyle/>
                    <a:p>
                      <a:pPr algn="l" fontAlgn="b"/>
                      <a:r>
                        <a:rPr lang="en-GB" sz="1600" b="0" i="1" u="none" strike="noStrike" smtClean="0">
                          <a:solidFill>
                            <a:srgbClr val="000000"/>
                          </a:solidFill>
                          <a:effectLst/>
                          <a:latin typeface="Century Gothic" panose="020B0502020202020204" pitchFamily="34" charset="0"/>
                        </a:rPr>
                        <a:t>interj</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¿de </a:t>
                      </a:r>
                      <a:r>
                        <a:rPr lang="en-GB" sz="1600" b="0" i="0" u="none" strike="noStrike" dirty="0" err="1">
                          <a:solidFill>
                            <a:srgbClr val="000000"/>
                          </a:solidFill>
                          <a:effectLst/>
                          <a:latin typeface="Century Gothic" panose="020B0502020202020204" pitchFamily="34" charset="0"/>
                        </a:rPr>
                        <a:t>verdad</a:t>
                      </a:r>
                      <a:r>
                        <a:rPr lang="en-GB" sz="1600" b="0" i="0" u="none" strike="noStrike" dirty="0">
                          <a:solidFill>
                            <a:srgbClr val="000000"/>
                          </a:solidFill>
                          <a:effectLst/>
                          <a:latin typeface="Century Gothic" panose="020B0502020202020204" pitchFamily="34" charset="0"/>
                        </a:rPr>
                        <a:t>?</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really</a:t>
                      </a:r>
                    </a:p>
                  </a:txBody>
                  <a:tcPr marL="90000" marR="90000" marT="46800" marB="46800" anchor="ctr"/>
                </a:tc>
                <a:extLst>
                  <a:ext uri="{0D108BD9-81ED-4DB2-BD59-A6C34878D82A}">
                    <a16:rowId xmlns:a16="http://schemas.microsoft.com/office/drawing/2014/main" val="3679858606"/>
                  </a:ext>
                </a:extLst>
              </a:tr>
            </a:tbl>
          </a:graphicData>
        </a:graphic>
      </p:graphicFrame>
      <p:sp>
        <p:nvSpPr>
          <p:cNvPr id="63" name="Rounded Rectangle 42">
            <a:extLst>
              <a:ext uri="{FF2B5EF4-FFF2-40B4-BE49-F238E27FC236}">
                <a16:creationId xmlns:a16="http://schemas.microsoft.com/office/drawing/2014/main" id="{540DC3CF-88F9-8A43-91B0-D3F9FDC0978A}"/>
              </a:ext>
            </a:extLst>
          </p:cNvPr>
          <p:cNvSpPr/>
          <p:nvPr/>
        </p:nvSpPr>
        <p:spPr>
          <a:xfrm>
            <a:off x="5338385" y="7173304"/>
            <a:ext cx="1004122" cy="112222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entury Gothic" panose="020B0502020202020204" pitchFamily="34" charset="0"/>
              </a:rPr>
              <a:t>Revisit vocab 2.2.3 &amp; 2.1.6</a:t>
            </a:r>
          </a:p>
        </p:txBody>
      </p:sp>
      <p:pic>
        <p:nvPicPr>
          <p:cNvPr id="7" name="Imagen 6" descr="Código QR&#10;&#10;Descripción generada automáticamente">
            <a:extLst>
              <a:ext uri="{FF2B5EF4-FFF2-40B4-BE49-F238E27FC236}">
                <a16:creationId xmlns:a16="http://schemas.microsoft.com/office/drawing/2014/main" id="{D4EBB43C-9539-D24C-AA61-E35CABB448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3727" y="5629254"/>
            <a:ext cx="1215108" cy="1215108"/>
          </a:xfrm>
          <a:prstGeom prst="rect">
            <a:avLst/>
          </a:prstGeom>
        </p:spPr>
      </p:pic>
      <p:sp>
        <p:nvSpPr>
          <p:cNvPr id="30" name="Rounded Rectangular Callout 29"/>
          <p:cNvSpPr/>
          <p:nvPr/>
        </p:nvSpPr>
        <p:spPr>
          <a:xfrm>
            <a:off x="4465250" y="2437731"/>
            <a:ext cx="2252038" cy="832932"/>
          </a:xfrm>
          <a:prstGeom prst="wedgeRoundRectCallout">
            <a:avLst>
              <a:gd name="adj1" fmla="val -40818"/>
              <a:gd name="adj2" fmla="val -66960"/>
              <a:gd name="adj3" fmla="val 16667"/>
            </a:avLst>
          </a:prstGeom>
          <a:solidFill>
            <a:srgbClr val="FCF2CA"/>
          </a:solidFill>
          <a:ln w="28575">
            <a:solidFill>
              <a:srgbClr val="FF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a:ea typeface="+mn-ea"/>
                <a:cs typeface="+mn-cs"/>
              </a:rPr>
              <a:t>Sometimes in English we add ‘</a:t>
            </a:r>
            <a:r>
              <a:rPr kumimoji="0" lang="en-GB" sz="1600" b="1" i="0" u="none" strike="noStrike" kern="1200" cap="none" spc="0" normalizeH="0" baseline="0" noProof="0" dirty="0">
                <a:ln>
                  <a:noFill/>
                </a:ln>
                <a:solidFill>
                  <a:srgbClr val="002060"/>
                </a:solidFill>
                <a:effectLst/>
                <a:uLnTx/>
                <a:uFillTx/>
                <a:latin typeface="Century Gothic"/>
                <a:ea typeface="+mn-ea"/>
                <a:cs typeface="+mn-cs"/>
              </a:rPr>
              <a:t>-er</a:t>
            </a:r>
            <a:r>
              <a:rPr kumimoji="0" lang="en-GB" sz="1600" b="0" i="0" u="none" strike="noStrike" kern="1200" cap="none" spc="0" normalizeH="0" baseline="0" noProof="0" dirty="0">
                <a:ln>
                  <a:noFill/>
                </a:ln>
                <a:solidFill>
                  <a:srgbClr val="002060"/>
                </a:solidFill>
                <a:effectLst/>
                <a:uLnTx/>
                <a:uFillTx/>
                <a:latin typeface="Century Gothic"/>
                <a:ea typeface="+mn-ea"/>
                <a:cs typeface="+mn-cs"/>
              </a:rPr>
              <a:t>’ to </a:t>
            </a:r>
            <a:r>
              <a:rPr kumimoji="0" lang="en-GB" sz="1600" b="0" i="0" u="none" strike="noStrike" kern="1200" cap="none" spc="0" normalizeH="0" baseline="0" noProof="0">
                <a:ln>
                  <a:noFill/>
                </a:ln>
                <a:solidFill>
                  <a:srgbClr val="002060"/>
                </a:solidFill>
                <a:effectLst/>
                <a:uLnTx/>
                <a:uFillTx/>
                <a:latin typeface="Century Gothic"/>
                <a:ea typeface="+mn-ea"/>
                <a:cs typeface="+mn-cs"/>
              </a:rPr>
              <a:t>the </a:t>
            </a:r>
            <a:r>
              <a:rPr kumimoji="0" lang="en-GB" sz="1600" b="0" i="0" u="none" strike="noStrike" kern="1200" cap="none" spc="0" normalizeH="0" baseline="0" noProof="0" smtClean="0">
                <a:ln>
                  <a:noFill/>
                </a:ln>
                <a:solidFill>
                  <a:srgbClr val="002060"/>
                </a:solidFill>
                <a:effectLst/>
                <a:uLnTx/>
                <a:uFillTx/>
                <a:latin typeface="Century Gothic"/>
                <a:ea typeface="+mn-ea"/>
                <a:cs typeface="+mn-cs"/>
              </a:rPr>
              <a:t>adjective</a:t>
            </a:r>
            <a:r>
              <a:rPr kumimoji="0" lang="is-IS" sz="1600" b="0" i="0" u="none" strike="noStrike" kern="1200" cap="none" spc="0" normalizeH="0" baseline="0" noProof="0" smtClean="0">
                <a:ln>
                  <a:noFill/>
                </a:ln>
                <a:solidFill>
                  <a:srgbClr val="002060"/>
                </a:solidFill>
                <a:effectLst/>
                <a:uLnTx/>
                <a:uFillTx/>
                <a:latin typeface="Century Gothic"/>
                <a:ea typeface="+mn-ea"/>
                <a:cs typeface="+mn-cs"/>
              </a:rPr>
              <a:t>. </a:t>
            </a:r>
            <a:endParaRPr kumimoji="0" lang="en-GB" sz="16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32" name="Picture 31" descr="angr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2326" y="1315430"/>
            <a:ext cx="1165786" cy="772227"/>
          </a:xfrm>
          <a:prstGeom prst="rect">
            <a:avLst/>
          </a:prstGeom>
        </p:spPr>
      </p:pic>
    </p:spTree>
    <p:extLst>
      <p:ext uri="{BB962C8B-B14F-4D97-AF65-F5344CB8AC3E}">
        <p14:creationId xmlns:p14="http://schemas.microsoft.com/office/powerpoint/2010/main" val="333334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3727" y="8826500"/>
            <a:ext cx="1600200" cy="635000"/>
          </a:xfrm>
        </p:spPr>
        <p:txBody>
          <a:bodyPr/>
          <a:lstStyle/>
          <a:p>
            <a:r>
              <a:rPr lang="en-GB" altLang="en-US" b="1" dirty="0">
                <a:latin typeface="Century Gothic" panose="020B0502020202020204" pitchFamily="34" charset="0"/>
              </a:rPr>
              <a:t>47</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3693766"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12" name="Title 11"/>
          <p:cNvSpPr>
            <a:spLocks noGrp="1"/>
          </p:cNvSpPr>
          <p:nvPr>
            <p:ph type="title"/>
          </p:nvPr>
        </p:nvSpPr>
        <p:spPr>
          <a:xfrm>
            <a:off x="0" y="5303"/>
            <a:ext cx="4046263" cy="736826"/>
          </a:xfrm>
        </p:spPr>
        <p:txBody>
          <a:bodyPr/>
          <a:lstStyle/>
          <a:p>
            <a:r>
              <a:rPr lang="en-GB" sz="2000" b="1" dirty="0">
                <a:solidFill>
                  <a:schemeClr val="bg1"/>
                </a:solidFill>
                <a:latin typeface="Century Gothic" panose="020B0502020202020204" pitchFamily="34" charset="0"/>
              </a:rPr>
              <a:t>T3.1 </a:t>
            </a:r>
            <a:r>
              <a:rPr lang="en-GB" sz="2000" b="1" dirty="0" err="1">
                <a:solidFill>
                  <a:schemeClr val="bg1"/>
                </a:solidFill>
                <a:latin typeface="Century Gothic" panose="020B0502020202020204" pitchFamily="34" charset="0"/>
              </a:rPr>
              <a:t>Semana</a:t>
            </a:r>
            <a:r>
              <a:rPr lang="en-GB" sz="2000" b="1" dirty="0">
                <a:solidFill>
                  <a:schemeClr val="bg1"/>
                </a:solidFill>
                <a:latin typeface="Century Gothic" panose="020B0502020202020204" pitchFamily="34" charset="0"/>
              </a:rPr>
              <a:t> 4</a:t>
            </a:r>
          </a:p>
        </p:txBody>
      </p:sp>
      <p:sp>
        <p:nvSpPr>
          <p:cNvPr id="83" name="Rectangle 21">
            <a:extLst>
              <a:ext uri="{FF2B5EF4-FFF2-40B4-BE49-F238E27FC236}">
                <a16:creationId xmlns:a16="http://schemas.microsoft.com/office/drawing/2014/main" id="{58DFBC74-6A87-1541-94EC-B9510E41C020}"/>
              </a:ext>
            </a:extLst>
          </p:cNvPr>
          <p:cNvSpPr/>
          <p:nvPr/>
        </p:nvSpPr>
        <p:spPr>
          <a:xfrm>
            <a:off x="5012354" y="20229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2" name="Rectangle 1"/>
          <p:cNvSpPr/>
          <p:nvPr/>
        </p:nvSpPr>
        <p:spPr>
          <a:xfrm>
            <a:off x="134050" y="688944"/>
            <a:ext cx="6031252" cy="369332"/>
          </a:xfrm>
          <a:prstGeom prst="rect">
            <a:avLst/>
          </a:prstGeom>
        </p:spPr>
        <p:txBody>
          <a:bodyPr wrap="square">
            <a:spAutoFit/>
          </a:bodyPr>
          <a:lstStyle/>
          <a:p>
            <a:pPr lvl="0">
              <a:defRPr/>
            </a:pPr>
            <a:r>
              <a:rPr lang="en-GB" b="1" smtClean="0">
                <a:latin typeface="Century Gothic" panose="020B0502020202020204" pitchFamily="34" charset="0"/>
              </a:rPr>
              <a:t>Demonstrative adjectives</a:t>
            </a:r>
            <a:endParaRPr lang="en-GB" b="1" i="1" dirty="0">
              <a:latin typeface="Century Gothic" panose="020B0502020202020204" pitchFamily="34" charset="0"/>
            </a:endParaRPr>
          </a:p>
        </p:txBody>
      </p:sp>
      <p:sp>
        <p:nvSpPr>
          <p:cNvPr id="34" name="TextBox 7">
            <a:extLst>
              <a:ext uri="{FF2B5EF4-FFF2-40B4-BE49-F238E27FC236}">
                <a16:creationId xmlns:a16="http://schemas.microsoft.com/office/drawing/2014/main" id="{B8A444ED-9092-E64D-843D-3AEC15EE17B8}"/>
              </a:ext>
            </a:extLst>
          </p:cNvPr>
          <p:cNvSpPr txBox="1"/>
          <p:nvPr/>
        </p:nvSpPr>
        <p:spPr>
          <a:xfrm>
            <a:off x="139556" y="1024522"/>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Demonstratives are used to distinguish one object from another.</a:t>
            </a:r>
          </a:p>
        </p:txBody>
      </p:sp>
      <p:sp>
        <p:nvSpPr>
          <p:cNvPr id="24" name="TextBox 7">
            <a:extLst>
              <a:ext uri="{FF2B5EF4-FFF2-40B4-BE49-F238E27FC236}">
                <a16:creationId xmlns:a16="http://schemas.microsoft.com/office/drawing/2014/main" id="{0619E566-1686-6646-B2C0-22A881C5B8B0}"/>
              </a:ext>
            </a:extLst>
          </p:cNvPr>
          <p:cNvSpPr txBox="1"/>
          <p:nvPr/>
        </p:nvSpPr>
        <p:spPr>
          <a:xfrm>
            <a:off x="145062" y="1360100"/>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In Spanish to say ‘</a:t>
            </a:r>
            <a:r>
              <a:rPr lang="en-GB" sz="1600" b="1" dirty="0">
                <a:latin typeface="Century Gothic" panose="020B0502020202020204" pitchFamily="34" charset="0"/>
              </a:rPr>
              <a:t>this</a:t>
            </a:r>
            <a:r>
              <a:rPr lang="en-GB" sz="1600">
                <a:latin typeface="Century Gothic" panose="020B0502020202020204" pitchFamily="34" charset="0"/>
              </a:rPr>
              <a:t>’ </a:t>
            </a:r>
            <a:r>
              <a:rPr lang="en-GB" sz="1600" smtClean="0">
                <a:latin typeface="Century Gothic" panose="020B0502020202020204" pitchFamily="34" charset="0"/>
              </a:rPr>
              <a:t>for a singular masculine object, use </a:t>
            </a:r>
            <a:r>
              <a:rPr lang="en-GB" sz="1600" b="1" dirty="0" err="1">
                <a:latin typeface="Century Gothic" panose="020B0502020202020204" pitchFamily="34" charset="0"/>
              </a:rPr>
              <a:t>este</a:t>
            </a:r>
            <a:r>
              <a:rPr lang="en-GB" sz="1600" dirty="0">
                <a:latin typeface="Century Gothic" panose="020B0502020202020204" pitchFamily="34" charset="0"/>
              </a:rPr>
              <a:t>. </a:t>
            </a:r>
          </a:p>
        </p:txBody>
      </p:sp>
      <p:sp>
        <p:nvSpPr>
          <p:cNvPr id="25" name="TextBox 7">
            <a:extLst>
              <a:ext uri="{FF2B5EF4-FFF2-40B4-BE49-F238E27FC236}">
                <a16:creationId xmlns:a16="http://schemas.microsoft.com/office/drawing/2014/main" id="{A9AB5630-67AA-794A-879F-3145291C3827}"/>
              </a:ext>
            </a:extLst>
          </p:cNvPr>
          <p:cNvSpPr txBox="1"/>
          <p:nvPr/>
        </p:nvSpPr>
        <p:spPr>
          <a:xfrm>
            <a:off x="145062" y="2074540"/>
            <a:ext cx="6463337" cy="338554"/>
          </a:xfrm>
          <a:prstGeom prst="rect">
            <a:avLst/>
          </a:prstGeom>
          <a:noFill/>
        </p:spPr>
        <p:txBody>
          <a:bodyPr wrap="square" rtlCol="0">
            <a:spAutoFit/>
          </a:bodyPr>
          <a:lstStyle/>
          <a:p>
            <a:pPr lvl="0">
              <a:defRPr/>
            </a:pPr>
            <a:r>
              <a:rPr lang="en-GB" sz="1600" dirty="0">
                <a:latin typeface="Century Gothic" panose="020B0502020202020204" pitchFamily="34" charset="0"/>
              </a:rPr>
              <a:t>To say ‘</a:t>
            </a:r>
            <a:r>
              <a:rPr lang="en-GB" sz="1600" b="1" dirty="0">
                <a:latin typeface="Century Gothic" panose="020B0502020202020204" pitchFamily="34" charset="0"/>
              </a:rPr>
              <a:t>this</a:t>
            </a:r>
            <a:r>
              <a:rPr lang="en-GB" sz="1600" dirty="0">
                <a:latin typeface="Century Gothic" panose="020B0502020202020204" pitchFamily="34" charset="0"/>
              </a:rPr>
              <a:t>’ </a:t>
            </a:r>
            <a:r>
              <a:rPr lang="en-GB" sz="1600">
                <a:latin typeface="Century Gothic" panose="020B0502020202020204" pitchFamily="34" charset="0"/>
              </a:rPr>
              <a:t>for </a:t>
            </a:r>
            <a:r>
              <a:rPr lang="en-GB" sz="1600" smtClean="0">
                <a:latin typeface="Century Gothic" panose="020B0502020202020204" pitchFamily="34" charset="0"/>
              </a:rPr>
              <a:t>a singular feminine object, use </a:t>
            </a:r>
            <a:r>
              <a:rPr lang="en-GB" sz="1600" b="1" dirty="0" err="1">
                <a:latin typeface="Century Gothic" panose="020B0502020202020204" pitchFamily="34" charset="0"/>
              </a:rPr>
              <a:t>esta</a:t>
            </a:r>
            <a:r>
              <a:rPr lang="en-GB" sz="1600" dirty="0">
                <a:latin typeface="Century Gothic" panose="020B0502020202020204" pitchFamily="34" charset="0"/>
              </a:rPr>
              <a:t>.</a:t>
            </a:r>
          </a:p>
        </p:txBody>
      </p:sp>
      <p:sp>
        <p:nvSpPr>
          <p:cNvPr id="26" name="TextBox 7">
            <a:extLst>
              <a:ext uri="{FF2B5EF4-FFF2-40B4-BE49-F238E27FC236}">
                <a16:creationId xmlns:a16="http://schemas.microsoft.com/office/drawing/2014/main" id="{EF3269E9-E2EB-F74C-A630-E844A5D22979}"/>
              </a:ext>
            </a:extLst>
          </p:cNvPr>
          <p:cNvSpPr txBox="1"/>
          <p:nvPr/>
        </p:nvSpPr>
        <p:spPr>
          <a:xfrm>
            <a:off x="145062" y="2788980"/>
            <a:ext cx="6463337" cy="338554"/>
          </a:xfrm>
          <a:prstGeom prst="rect">
            <a:avLst/>
          </a:prstGeom>
          <a:noFill/>
        </p:spPr>
        <p:txBody>
          <a:bodyPr wrap="square" rtlCol="0">
            <a:spAutoFit/>
          </a:bodyPr>
          <a:lstStyle/>
          <a:p>
            <a:pPr lvl="0">
              <a:defRPr/>
            </a:pPr>
            <a:r>
              <a:rPr lang="en-GB" sz="1600" smtClean="0">
                <a:latin typeface="Century Gothic" panose="020B0502020202020204" pitchFamily="34" charset="0"/>
              </a:rPr>
              <a:t>To say </a:t>
            </a:r>
            <a:r>
              <a:rPr lang="en-GB" sz="1600" dirty="0">
                <a:latin typeface="Century Gothic" panose="020B0502020202020204" pitchFamily="34" charset="0"/>
              </a:rPr>
              <a:t>‘</a:t>
            </a:r>
            <a:r>
              <a:rPr lang="en-GB" sz="1600" b="1" dirty="0">
                <a:latin typeface="Century Gothic" panose="020B0502020202020204" pitchFamily="34" charset="0"/>
              </a:rPr>
              <a:t>these</a:t>
            </a:r>
            <a:r>
              <a:rPr lang="en-GB" sz="1600">
                <a:latin typeface="Century Gothic" panose="020B0502020202020204" pitchFamily="34" charset="0"/>
              </a:rPr>
              <a:t>’ </a:t>
            </a:r>
            <a:r>
              <a:rPr lang="en-GB" sz="1600" smtClean="0">
                <a:latin typeface="Century Gothic" panose="020B0502020202020204" pitchFamily="34" charset="0"/>
              </a:rPr>
              <a:t>for a plural masculine object, use </a:t>
            </a:r>
            <a:r>
              <a:rPr lang="en-GB" sz="1600" b="1" dirty="0" err="1">
                <a:latin typeface="Century Gothic" panose="020B0502020202020204" pitchFamily="34" charset="0"/>
              </a:rPr>
              <a:t>estos</a:t>
            </a:r>
            <a:r>
              <a:rPr lang="en-GB" sz="1600" dirty="0">
                <a:latin typeface="Century Gothic" panose="020B0502020202020204" pitchFamily="34" charset="0"/>
              </a:rPr>
              <a:t>. </a:t>
            </a:r>
          </a:p>
        </p:txBody>
      </p:sp>
      <p:sp>
        <p:nvSpPr>
          <p:cNvPr id="27" name="TextBox 7">
            <a:extLst>
              <a:ext uri="{FF2B5EF4-FFF2-40B4-BE49-F238E27FC236}">
                <a16:creationId xmlns:a16="http://schemas.microsoft.com/office/drawing/2014/main" id="{12D39716-A1C0-B64C-9C1F-92E39D74D431}"/>
              </a:ext>
            </a:extLst>
          </p:cNvPr>
          <p:cNvSpPr txBox="1"/>
          <p:nvPr/>
        </p:nvSpPr>
        <p:spPr>
          <a:xfrm>
            <a:off x="145062" y="3542373"/>
            <a:ext cx="6463337" cy="338554"/>
          </a:xfrm>
          <a:prstGeom prst="rect">
            <a:avLst/>
          </a:prstGeom>
          <a:noFill/>
        </p:spPr>
        <p:txBody>
          <a:bodyPr wrap="square" rtlCol="0">
            <a:spAutoFit/>
          </a:bodyPr>
          <a:lstStyle/>
          <a:p>
            <a:pPr lvl="0">
              <a:defRPr/>
            </a:pPr>
            <a:r>
              <a:rPr lang="en-GB" sz="1600" dirty="0">
                <a:latin typeface="Century Gothic" panose="020B0502020202020204" pitchFamily="34" charset="0"/>
              </a:rPr>
              <a:t>To say ‘</a:t>
            </a:r>
            <a:r>
              <a:rPr lang="en-GB" sz="1600" b="1" dirty="0">
                <a:latin typeface="Century Gothic" panose="020B0502020202020204" pitchFamily="34" charset="0"/>
              </a:rPr>
              <a:t>these</a:t>
            </a:r>
            <a:r>
              <a:rPr lang="en-GB" sz="1600" dirty="0">
                <a:latin typeface="Century Gothic" panose="020B0502020202020204" pitchFamily="34" charset="0"/>
              </a:rPr>
              <a:t>’ </a:t>
            </a:r>
            <a:r>
              <a:rPr lang="en-GB" sz="1600">
                <a:latin typeface="Century Gothic" panose="020B0502020202020204" pitchFamily="34" charset="0"/>
              </a:rPr>
              <a:t>for </a:t>
            </a:r>
            <a:r>
              <a:rPr lang="en-GB" sz="1600" smtClean="0">
                <a:latin typeface="Century Gothic" panose="020B0502020202020204" pitchFamily="34" charset="0"/>
              </a:rPr>
              <a:t>a plural feminine object, </a:t>
            </a:r>
            <a:r>
              <a:rPr lang="en-GB" sz="1600" dirty="0">
                <a:latin typeface="Century Gothic" panose="020B0502020202020204" pitchFamily="34" charset="0"/>
              </a:rPr>
              <a:t>use </a:t>
            </a:r>
            <a:r>
              <a:rPr lang="en-GB" sz="1600" b="1" dirty="0" err="1">
                <a:latin typeface="Century Gothic" panose="020B0502020202020204" pitchFamily="34" charset="0"/>
              </a:rPr>
              <a:t>estas</a:t>
            </a:r>
            <a:r>
              <a:rPr lang="en-GB" sz="1600" dirty="0">
                <a:latin typeface="Century Gothic" panose="020B0502020202020204" pitchFamily="34" charset="0"/>
              </a:rPr>
              <a:t>.</a:t>
            </a:r>
          </a:p>
        </p:txBody>
      </p:sp>
      <p:sp>
        <p:nvSpPr>
          <p:cNvPr id="28" name="TextBox 7">
            <a:extLst>
              <a:ext uri="{FF2B5EF4-FFF2-40B4-BE49-F238E27FC236}">
                <a16:creationId xmlns:a16="http://schemas.microsoft.com/office/drawing/2014/main" id="{EB88300A-0492-AC43-B2B5-1600D36D7BF8}"/>
              </a:ext>
            </a:extLst>
          </p:cNvPr>
          <p:cNvSpPr txBox="1"/>
          <p:nvPr/>
        </p:nvSpPr>
        <p:spPr>
          <a:xfrm>
            <a:off x="145062" y="1717320"/>
            <a:ext cx="6463337" cy="338554"/>
          </a:xfrm>
          <a:prstGeom prst="rect">
            <a:avLst/>
          </a:prstGeom>
          <a:noFill/>
        </p:spPr>
        <p:txBody>
          <a:bodyPr wrap="square" rtlCol="0">
            <a:spAutoFit/>
          </a:bodyPr>
          <a:lstStyle/>
          <a:p>
            <a:pPr lvl="0">
              <a:defRPr/>
            </a:pPr>
            <a:r>
              <a:rPr lang="en-GB" sz="1600" b="1" smtClean="0">
                <a:latin typeface="Century Gothic" panose="020B0502020202020204" pitchFamily="34" charset="0"/>
              </a:rPr>
              <a:t>este</a:t>
            </a:r>
            <a:r>
              <a:rPr lang="en-GB" sz="1600" smtClean="0">
                <a:latin typeface="Century Gothic" panose="020B0502020202020204" pitchFamily="34" charset="0"/>
              </a:rPr>
              <a:t> </a:t>
            </a:r>
            <a:r>
              <a:rPr lang="en-GB" sz="1600" dirty="0" err="1">
                <a:latin typeface="Century Gothic" panose="020B0502020202020204" pitchFamily="34" charset="0"/>
              </a:rPr>
              <a:t>precio</a:t>
            </a:r>
            <a:r>
              <a:rPr lang="en-GB" sz="1600" dirty="0">
                <a:latin typeface="Century Gothic" panose="020B0502020202020204" pitchFamily="34" charset="0"/>
              </a:rPr>
              <a:t> </a:t>
            </a:r>
            <a:r>
              <a:rPr lang="en-GB" sz="1600">
                <a:latin typeface="Century Gothic" panose="020B0502020202020204" pitchFamily="34" charset="0"/>
              </a:rPr>
              <a:t>= </a:t>
            </a:r>
            <a:r>
              <a:rPr lang="en-GB" sz="1600" i="1" smtClean="0">
                <a:latin typeface="Century Gothic" panose="020B0502020202020204" pitchFamily="34" charset="0"/>
              </a:rPr>
              <a:t>this price</a:t>
            </a:r>
            <a:endParaRPr lang="en-GB" sz="1600" i="1" dirty="0">
              <a:latin typeface="Century Gothic" panose="020B0502020202020204" pitchFamily="34" charset="0"/>
            </a:endParaRPr>
          </a:p>
        </p:txBody>
      </p:sp>
      <p:sp>
        <p:nvSpPr>
          <p:cNvPr id="29" name="TextBox 7">
            <a:extLst>
              <a:ext uri="{FF2B5EF4-FFF2-40B4-BE49-F238E27FC236}">
                <a16:creationId xmlns:a16="http://schemas.microsoft.com/office/drawing/2014/main" id="{B0B9A5B5-021F-B044-B490-BABF42FFA1AF}"/>
              </a:ext>
            </a:extLst>
          </p:cNvPr>
          <p:cNvSpPr txBox="1"/>
          <p:nvPr/>
        </p:nvSpPr>
        <p:spPr>
          <a:xfrm>
            <a:off x="145062" y="2431760"/>
            <a:ext cx="6463337" cy="338554"/>
          </a:xfrm>
          <a:prstGeom prst="rect">
            <a:avLst/>
          </a:prstGeom>
          <a:noFill/>
        </p:spPr>
        <p:txBody>
          <a:bodyPr wrap="square" rtlCol="0">
            <a:spAutoFit/>
          </a:bodyPr>
          <a:lstStyle/>
          <a:p>
            <a:pPr lvl="0">
              <a:defRPr/>
            </a:pPr>
            <a:r>
              <a:rPr lang="en-GB" sz="1600" b="1" smtClean="0">
                <a:latin typeface="Century Gothic" panose="020B0502020202020204" pitchFamily="34" charset="0"/>
              </a:rPr>
              <a:t>esta</a:t>
            </a:r>
            <a:r>
              <a:rPr lang="en-GB" sz="1600" smtClean="0">
                <a:latin typeface="Century Gothic" panose="020B0502020202020204" pitchFamily="34" charset="0"/>
              </a:rPr>
              <a:t> falda = </a:t>
            </a:r>
            <a:r>
              <a:rPr lang="en-GB" sz="1600" i="1" smtClean="0">
                <a:latin typeface="Century Gothic" panose="020B0502020202020204" pitchFamily="34" charset="0"/>
              </a:rPr>
              <a:t>this </a:t>
            </a:r>
            <a:r>
              <a:rPr lang="en-GB" sz="1600" i="1" dirty="0">
                <a:latin typeface="Century Gothic" panose="020B0502020202020204" pitchFamily="34" charset="0"/>
              </a:rPr>
              <a:t>skirt</a:t>
            </a:r>
          </a:p>
        </p:txBody>
      </p:sp>
      <p:sp>
        <p:nvSpPr>
          <p:cNvPr id="30" name="TextBox 7">
            <a:extLst>
              <a:ext uri="{FF2B5EF4-FFF2-40B4-BE49-F238E27FC236}">
                <a16:creationId xmlns:a16="http://schemas.microsoft.com/office/drawing/2014/main" id="{1567215A-DBBF-1F4F-975B-26C84DF1DA6D}"/>
              </a:ext>
            </a:extLst>
          </p:cNvPr>
          <p:cNvSpPr txBox="1"/>
          <p:nvPr/>
        </p:nvSpPr>
        <p:spPr>
          <a:xfrm>
            <a:off x="145062" y="3185153"/>
            <a:ext cx="6463337" cy="338554"/>
          </a:xfrm>
          <a:prstGeom prst="rect">
            <a:avLst/>
          </a:prstGeom>
          <a:noFill/>
        </p:spPr>
        <p:txBody>
          <a:bodyPr wrap="square" rtlCol="0">
            <a:spAutoFit/>
          </a:bodyPr>
          <a:lstStyle/>
          <a:p>
            <a:pPr lvl="0">
              <a:defRPr/>
            </a:pPr>
            <a:r>
              <a:rPr lang="en-GB" sz="1600" b="1" smtClean="0">
                <a:latin typeface="Century Gothic" panose="020B0502020202020204" pitchFamily="34" charset="0"/>
              </a:rPr>
              <a:t>estos</a:t>
            </a:r>
            <a:r>
              <a:rPr lang="en-GB" sz="1600" smtClean="0">
                <a:latin typeface="Century Gothic" panose="020B0502020202020204" pitchFamily="34" charset="0"/>
              </a:rPr>
              <a:t> </a:t>
            </a:r>
            <a:r>
              <a:rPr lang="en-GB" sz="1600" dirty="0" err="1">
                <a:latin typeface="Century Gothic" panose="020B0502020202020204" pitchFamily="34" charset="0"/>
              </a:rPr>
              <a:t>precios</a:t>
            </a:r>
            <a:r>
              <a:rPr lang="en-GB" sz="1600" dirty="0">
                <a:latin typeface="Century Gothic" panose="020B0502020202020204" pitchFamily="34" charset="0"/>
              </a:rPr>
              <a:t> </a:t>
            </a:r>
            <a:r>
              <a:rPr lang="en-GB" sz="1600">
                <a:latin typeface="Century Gothic" panose="020B0502020202020204" pitchFamily="34" charset="0"/>
              </a:rPr>
              <a:t>= </a:t>
            </a:r>
            <a:r>
              <a:rPr lang="en-GB" sz="1600" i="1" smtClean="0">
                <a:latin typeface="Century Gothic" panose="020B0502020202020204" pitchFamily="34" charset="0"/>
              </a:rPr>
              <a:t>these </a:t>
            </a:r>
            <a:r>
              <a:rPr lang="en-GB" sz="1600" i="1" dirty="0">
                <a:latin typeface="Century Gothic" panose="020B0502020202020204" pitchFamily="34" charset="0"/>
              </a:rPr>
              <a:t>prices</a:t>
            </a:r>
          </a:p>
        </p:txBody>
      </p:sp>
      <p:sp>
        <p:nvSpPr>
          <p:cNvPr id="31" name="TextBox 7">
            <a:extLst>
              <a:ext uri="{FF2B5EF4-FFF2-40B4-BE49-F238E27FC236}">
                <a16:creationId xmlns:a16="http://schemas.microsoft.com/office/drawing/2014/main" id="{FD537ED0-D766-F949-BB05-D2EE7C8F8046}"/>
              </a:ext>
            </a:extLst>
          </p:cNvPr>
          <p:cNvSpPr txBox="1"/>
          <p:nvPr/>
        </p:nvSpPr>
        <p:spPr>
          <a:xfrm>
            <a:off x="145062" y="3899593"/>
            <a:ext cx="6463337" cy="338554"/>
          </a:xfrm>
          <a:prstGeom prst="rect">
            <a:avLst/>
          </a:prstGeom>
          <a:noFill/>
        </p:spPr>
        <p:txBody>
          <a:bodyPr wrap="square" rtlCol="0">
            <a:spAutoFit/>
          </a:bodyPr>
          <a:lstStyle/>
          <a:p>
            <a:pPr lvl="0">
              <a:defRPr/>
            </a:pPr>
            <a:r>
              <a:rPr lang="en-GB" sz="1600" b="1" smtClean="0">
                <a:latin typeface="Century Gothic" panose="020B0502020202020204" pitchFamily="34" charset="0"/>
              </a:rPr>
              <a:t>estas</a:t>
            </a:r>
            <a:r>
              <a:rPr lang="en-GB" sz="1600" smtClean="0">
                <a:latin typeface="Century Gothic" panose="020B0502020202020204" pitchFamily="34" charset="0"/>
              </a:rPr>
              <a:t> </a:t>
            </a:r>
            <a:r>
              <a:rPr lang="en-GB" sz="1600" dirty="0" err="1">
                <a:latin typeface="Century Gothic" panose="020B0502020202020204" pitchFamily="34" charset="0"/>
              </a:rPr>
              <a:t>faldas</a:t>
            </a:r>
            <a:r>
              <a:rPr lang="en-GB" sz="1600" dirty="0">
                <a:latin typeface="Century Gothic" panose="020B0502020202020204" pitchFamily="34" charset="0"/>
              </a:rPr>
              <a:t> </a:t>
            </a:r>
            <a:r>
              <a:rPr lang="en-GB" sz="1600">
                <a:latin typeface="Century Gothic" panose="020B0502020202020204" pitchFamily="34" charset="0"/>
              </a:rPr>
              <a:t>= </a:t>
            </a:r>
            <a:r>
              <a:rPr lang="en-GB" sz="1600" i="1" smtClean="0">
                <a:latin typeface="Century Gothic" panose="020B0502020202020204" pitchFamily="34" charset="0"/>
              </a:rPr>
              <a:t>these </a:t>
            </a:r>
            <a:r>
              <a:rPr lang="en-GB" sz="1600" i="1" dirty="0">
                <a:latin typeface="Century Gothic" panose="020B0502020202020204" pitchFamily="34" charset="0"/>
              </a:rPr>
              <a:t>skirts</a:t>
            </a:r>
          </a:p>
        </p:txBody>
      </p:sp>
      <p:sp>
        <p:nvSpPr>
          <p:cNvPr id="32" name="Rectangle 1">
            <a:extLst>
              <a:ext uri="{FF2B5EF4-FFF2-40B4-BE49-F238E27FC236}">
                <a16:creationId xmlns:a16="http://schemas.microsoft.com/office/drawing/2014/main" id="{8493D591-4989-2F43-BB5F-992DF8EA9598}"/>
              </a:ext>
            </a:extLst>
          </p:cNvPr>
          <p:cNvSpPr/>
          <p:nvPr/>
        </p:nvSpPr>
        <p:spPr>
          <a:xfrm>
            <a:off x="172380" y="4783310"/>
            <a:ext cx="3400636" cy="369332"/>
          </a:xfrm>
          <a:prstGeom prst="rect">
            <a:avLst/>
          </a:prstGeom>
        </p:spPr>
        <p:txBody>
          <a:bodyPr wrap="square">
            <a:spAutoFit/>
          </a:bodyPr>
          <a:lstStyle/>
          <a:p>
            <a:pPr lvl="0">
              <a:defRPr/>
            </a:pPr>
            <a:r>
              <a:rPr lang="en-GB" b="1">
                <a:latin typeface="Century Gothic" panose="020B0502020202020204" pitchFamily="34" charset="0"/>
              </a:rPr>
              <a:t>Question </a:t>
            </a:r>
            <a:r>
              <a:rPr lang="en-GB" b="1" smtClean="0">
                <a:latin typeface="Century Gothic" panose="020B0502020202020204" pitchFamily="34" charset="0"/>
              </a:rPr>
              <a:t>words [revisited] </a:t>
            </a:r>
            <a:endParaRPr lang="en-GB" b="1" i="1" dirty="0">
              <a:latin typeface="Century Gothic" panose="020B0502020202020204" pitchFamily="34" charset="0"/>
            </a:endParaRPr>
          </a:p>
        </p:txBody>
      </p:sp>
      <p:sp>
        <p:nvSpPr>
          <p:cNvPr id="37" name="TextBox 7">
            <a:extLst>
              <a:ext uri="{FF2B5EF4-FFF2-40B4-BE49-F238E27FC236}">
                <a16:creationId xmlns:a16="http://schemas.microsoft.com/office/drawing/2014/main" id="{D83E4F31-937A-CA44-8C0A-D3783E556D59}"/>
              </a:ext>
            </a:extLst>
          </p:cNvPr>
          <p:cNvSpPr txBox="1"/>
          <p:nvPr/>
        </p:nvSpPr>
        <p:spPr>
          <a:xfrm>
            <a:off x="134050" y="5169073"/>
            <a:ext cx="6175268" cy="3826689"/>
          </a:xfrm>
          <a:prstGeom prst="rect">
            <a:avLst/>
          </a:prstGeom>
          <a:noFill/>
        </p:spPr>
        <p:txBody>
          <a:bodyPr wrap="square" rtlCol="0">
            <a:spAutoFit/>
          </a:bodyPr>
          <a:lstStyle/>
          <a:p>
            <a:pPr lvl="0">
              <a:spcBef>
                <a:spcPts val="800"/>
              </a:spcBef>
              <a:defRPr/>
            </a:pPr>
            <a:r>
              <a:rPr lang="en-GB" sz="1600" dirty="0">
                <a:latin typeface="Century Gothic" panose="020B0502020202020204" pitchFamily="34" charset="0"/>
              </a:rPr>
              <a:t>¿</a:t>
            </a:r>
            <a:r>
              <a:rPr lang="en-GB" sz="1600" dirty="0" err="1">
                <a:latin typeface="Century Gothic" panose="020B0502020202020204" pitchFamily="34" charset="0"/>
              </a:rPr>
              <a:t>Dónde</a:t>
            </a:r>
            <a:r>
              <a:rPr lang="en-GB" sz="1600" dirty="0">
                <a:latin typeface="Century Gothic" panose="020B0502020202020204" pitchFamily="34" charset="0"/>
              </a:rPr>
              <a:t> = </a:t>
            </a:r>
            <a:r>
              <a:rPr lang="en-GB" sz="1600" i="1" dirty="0">
                <a:latin typeface="Century Gothic" panose="020B0502020202020204" pitchFamily="34" charset="0"/>
              </a:rPr>
              <a:t>Where?</a:t>
            </a:r>
          </a:p>
          <a:p>
            <a:pPr lvl="0">
              <a:spcBef>
                <a:spcPts val="800"/>
              </a:spcBef>
              <a:defRPr/>
            </a:pPr>
            <a:r>
              <a:rPr lang="en-GB" sz="1600" dirty="0">
                <a:latin typeface="Century Gothic" panose="020B0502020202020204" pitchFamily="34" charset="0"/>
              </a:rPr>
              <a:t>¿</a:t>
            </a:r>
            <a:r>
              <a:rPr lang="en-GB" sz="1600" dirty="0" err="1">
                <a:latin typeface="Century Gothic" panose="020B0502020202020204" pitchFamily="34" charset="0"/>
              </a:rPr>
              <a:t>Cuándo</a:t>
            </a:r>
            <a:r>
              <a:rPr lang="en-GB" sz="1600" dirty="0">
                <a:latin typeface="Century Gothic" panose="020B0502020202020204" pitchFamily="34" charset="0"/>
              </a:rPr>
              <a:t>? = </a:t>
            </a:r>
            <a:r>
              <a:rPr lang="en-GB" sz="1600" i="1" dirty="0">
                <a:latin typeface="Century Gothic" panose="020B0502020202020204" pitchFamily="34" charset="0"/>
              </a:rPr>
              <a:t>When?</a:t>
            </a:r>
          </a:p>
          <a:p>
            <a:pPr lvl="0">
              <a:spcBef>
                <a:spcPts val="800"/>
              </a:spcBef>
              <a:defRPr/>
            </a:pPr>
            <a:r>
              <a:rPr lang="en-GB" sz="1600" dirty="0">
                <a:latin typeface="Century Gothic" panose="020B0502020202020204" pitchFamily="34" charset="0"/>
              </a:rPr>
              <a:t>¿</a:t>
            </a:r>
            <a:r>
              <a:rPr lang="en-GB" sz="1600" dirty="0" err="1">
                <a:latin typeface="Century Gothic" panose="020B0502020202020204" pitchFamily="34" charset="0"/>
              </a:rPr>
              <a:t>Qué</a:t>
            </a:r>
            <a:r>
              <a:rPr lang="en-GB" sz="1600" dirty="0">
                <a:latin typeface="Century Gothic" panose="020B0502020202020204" pitchFamily="34" charset="0"/>
              </a:rPr>
              <a:t>? = </a:t>
            </a:r>
            <a:r>
              <a:rPr lang="en-GB" sz="1600" i="1" dirty="0">
                <a:latin typeface="Century Gothic" panose="020B0502020202020204" pitchFamily="34" charset="0"/>
              </a:rPr>
              <a:t>What?</a:t>
            </a:r>
          </a:p>
          <a:p>
            <a:pPr lvl="0">
              <a:spcBef>
                <a:spcPts val="800"/>
              </a:spcBef>
              <a:defRPr/>
            </a:pPr>
            <a:r>
              <a:rPr lang="en-GB" sz="1600" dirty="0">
                <a:latin typeface="Century Gothic" panose="020B0502020202020204" pitchFamily="34" charset="0"/>
              </a:rPr>
              <a:t>¿</a:t>
            </a:r>
            <a:r>
              <a:rPr lang="en-GB" sz="1600" dirty="0" err="1">
                <a:latin typeface="Century Gothic" panose="020B0502020202020204" pitchFamily="34" charset="0"/>
              </a:rPr>
              <a:t>Quién</a:t>
            </a:r>
            <a:r>
              <a:rPr lang="en-GB" sz="1600" dirty="0">
                <a:latin typeface="Century Gothic" panose="020B0502020202020204" pitchFamily="34" charset="0"/>
              </a:rPr>
              <a:t>? = </a:t>
            </a:r>
            <a:r>
              <a:rPr lang="en-GB" sz="1600" i="1" dirty="0">
                <a:latin typeface="Century Gothic" panose="020B0502020202020204" pitchFamily="34" charset="0"/>
              </a:rPr>
              <a:t>Who?</a:t>
            </a:r>
          </a:p>
          <a:p>
            <a:pPr lvl="0">
              <a:spcBef>
                <a:spcPts val="800"/>
              </a:spcBef>
              <a:defRPr/>
            </a:pPr>
            <a:r>
              <a:rPr lang="en-GB" sz="1600" dirty="0">
                <a:latin typeface="Century Gothic" panose="020B0502020202020204" pitchFamily="34" charset="0"/>
              </a:rPr>
              <a:t>¿Por </a:t>
            </a:r>
            <a:r>
              <a:rPr lang="en-GB" sz="1600" dirty="0" err="1">
                <a:latin typeface="Century Gothic" panose="020B0502020202020204" pitchFamily="34" charset="0"/>
              </a:rPr>
              <a:t>qué</a:t>
            </a:r>
            <a:r>
              <a:rPr lang="en-GB" sz="1600" dirty="0">
                <a:latin typeface="Century Gothic" panose="020B0502020202020204" pitchFamily="34" charset="0"/>
              </a:rPr>
              <a:t>? = </a:t>
            </a:r>
            <a:r>
              <a:rPr lang="en-GB" sz="1600" i="1" dirty="0">
                <a:latin typeface="Century Gothic" panose="020B0502020202020204" pitchFamily="34" charset="0"/>
              </a:rPr>
              <a:t>Why?</a:t>
            </a:r>
          </a:p>
          <a:p>
            <a:pPr lvl="0">
              <a:spcBef>
                <a:spcPts val="800"/>
              </a:spcBef>
              <a:defRPr/>
            </a:pPr>
            <a:r>
              <a:rPr lang="en-GB" sz="1600" dirty="0">
                <a:latin typeface="Century Gothic" panose="020B0502020202020204" pitchFamily="34" charset="0"/>
              </a:rPr>
              <a:t>¿</a:t>
            </a:r>
            <a:r>
              <a:rPr lang="en-GB" sz="1600" dirty="0" err="1">
                <a:latin typeface="Century Gothic" panose="020B0502020202020204" pitchFamily="34" charset="0"/>
              </a:rPr>
              <a:t>Cuál</a:t>
            </a:r>
            <a:r>
              <a:rPr lang="en-GB" sz="1600">
                <a:latin typeface="Century Gothic" panose="020B0502020202020204" pitchFamily="34" charset="0"/>
              </a:rPr>
              <a:t>? </a:t>
            </a:r>
            <a:r>
              <a:rPr lang="en-GB" sz="1600" smtClean="0">
                <a:latin typeface="Century Gothic" panose="020B0502020202020204" pitchFamily="34" charset="0"/>
              </a:rPr>
              <a:t>¿</a:t>
            </a:r>
            <a:r>
              <a:rPr lang="en-GB" sz="1600" dirty="0" err="1">
                <a:latin typeface="Century Gothic" panose="020B0502020202020204" pitchFamily="34" charset="0"/>
              </a:rPr>
              <a:t>Cuáles</a:t>
            </a:r>
            <a:r>
              <a:rPr lang="en-GB" sz="1600">
                <a:latin typeface="Century Gothic" panose="020B0502020202020204" pitchFamily="34" charset="0"/>
              </a:rPr>
              <a:t>? </a:t>
            </a:r>
            <a:r>
              <a:rPr lang="en-GB" sz="1600" smtClean="0">
                <a:latin typeface="Century Gothic" panose="020B0502020202020204" pitchFamily="34" charset="0"/>
              </a:rPr>
              <a:t>= </a:t>
            </a:r>
            <a:r>
              <a:rPr lang="en-GB" sz="1600" i="1" dirty="0">
                <a:latin typeface="Century Gothic" panose="020B0502020202020204" pitchFamily="34" charset="0"/>
              </a:rPr>
              <a:t>Which?</a:t>
            </a:r>
          </a:p>
          <a:p>
            <a:pPr lvl="0">
              <a:spcBef>
                <a:spcPts val="800"/>
              </a:spcBef>
              <a:defRPr/>
            </a:pPr>
            <a:r>
              <a:rPr lang="en-GB" sz="1600" dirty="0">
                <a:latin typeface="Century Gothic" panose="020B0502020202020204" pitchFamily="34" charset="0"/>
              </a:rPr>
              <a:t>¿</a:t>
            </a:r>
            <a:r>
              <a:rPr lang="en-GB" sz="1600" dirty="0" err="1">
                <a:latin typeface="Century Gothic" panose="020B0502020202020204" pitchFamily="34" charset="0"/>
              </a:rPr>
              <a:t>Cuánto</a:t>
            </a:r>
            <a:r>
              <a:rPr lang="en-GB" sz="1600" dirty="0">
                <a:latin typeface="Century Gothic" panose="020B0502020202020204" pitchFamily="34" charset="0"/>
              </a:rPr>
              <a:t>? = </a:t>
            </a:r>
            <a:r>
              <a:rPr lang="en-GB" sz="1600" i="1" dirty="0">
                <a:latin typeface="Century Gothic" panose="020B0502020202020204" pitchFamily="34" charset="0"/>
              </a:rPr>
              <a:t>How much?</a:t>
            </a:r>
          </a:p>
          <a:p>
            <a:pPr lvl="0">
              <a:spcBef>
                <a:spcPts val="800"/>
              </a:spcBef>
              <a:defRPr/>
            </a:pPr>
            <a:r>
              <a:rPr lang="en-GB" sz="1600" dirty="0">
                <a:latin typeface="Century Gothic" panose="020B0502020202020204" pitchFamily="34" charset="0"/>
              </a:rPr>
              <a:t>¿</a:t>
            </a:r>
            <a:r>
              <a:rPr lang="en-GB" sz="1600" dirty="0" err="1">
                <a:latin typeface="Century Gothic" panose="020B0502020202020204" pitchFamily="34" charset="0"/>
              </a:rPr>
              <a:t>Cuántos</a:t>
            </a:r>
            <a:r>
              <a:rPr lang="en-GB" sz="1600" dirty="0">
                <a:latin typeface="Century Gothic" panose="020B0502020202020204" pitchFamily="34" charset="0"/>
              </a:rPr>
              <a:t>? (masculine) ¿</a:t>
            </a:r>
            <a:r>
              <a:rPr lang="en-GB" sz="1600" dirty="0" err="1">
                <a:latin typeface="Century Gothic" panose="020B0502020202020204" pitchFamily="34" charset="0"/>
              </a:rPr>
              <a:t>Cuántas</a:t>
            </a:r>
            <a:r>
              <a:rPr lang="en-GB" sz="1600" dirty="0">
                <a:latin typeface="Century Gothic" panose="020B0502020202020204" pitchFamily="34" charset="0"/>
              </a:rPr>
              <a:t>? (feminine) = </a:t>
            </a:r>
            <a:r>
              <a:rPr lang="en-GB" sz="1600" i="1" dirty="0">
                <a:latin typeface="Century Gothic" panose="020B0502020202020204" pitchFamily="34" charset="0"/>
              </a:rPr>
              <a:t>How many?</a:t>
            </a:r>
          </a:p>
          <a:p>
            <a:pPr lvl="0">
              <a:spcBef>
                <a:spcPts val="800"/>
              </a:spcBef>
              <a:defRPr/>
            </a:pPr>
            <a:r>
              <a:rPr lang="en-GB" sz="1600" dirty="0">
                <a:latin typeface="Century Gothic" panose="020B0502020202020204" pitchFamily="34" charset="0"/>
              </a:rPr>
              <a:t>¿</a:t>
            </a:r>
            <a:r>
              <a:rPr lang="en-GB" sz="1600" dirty="0" err="1">
                <a:latin typeface="Century Gothic" panose="020B0502020202020204" pitchFamily="34" charset="0"/>
              </a:rPr>
              <a:t>Cómo</a:t>
            </a:r>
            <a:r>
              <a:rPr lang="en-GB" sz="1600" dirty="0">
                <a:latin typeface="Century Gothic" panose="020B0502020202020204" pitchFamily="34" charset="0"/>
              </a:rPr>
              <a:t>? = </a:t>
            </a:r>
            <a:r>
              <a:rPr lang="en-GB" sz="1600" i="1" dirty="0">
                <a:latin typeface="Century Gothic" panose="020B0502020202020204" pitchFamily="34" charset="0"/>
              </a:rPr>
              <a:t>How?</a:t>
            </a:r>
          </a:p>
          <a:p>
            <a:pPr lvl="0">
              <a:spcBef>
                <a:spcPts val="800"/>
              </a:spcBef>
              <a:defRPr/>
            </a:pPr>
            <a:r>
              <a:rPr lang="en-GB" sz="1600" dirty="0">
                <a:latin typeface="Century Gothic" panose="020B0502020202020204" pitchFamily="34" charset="0"/>
              </a:rPr>
              <a:t>¿</a:t>
            </a:r>
            <a:r>
              <a:rPr lang="en-GB" sz="1600" dirty="0" err="1">
                <a:latin typeface="Century Gothic" panose="020B0502020202020204" pitchFamily="34" charset="0"/>
              </a:rPr>
              <a:t>Cómo</a:t>
            </a:r>
            <a:r>
              <a:rPr lang="en-GB" sz="1600" dirty="0">
                <a:latin typeface="Century Gothic" panose="020B0502020202020204" pitchFamily="34" charset="0"/>
              </a:rPr>
              <a:t> es</a:t>
            </a:r>
            <a:r>
              <a:rPr lang="en-GB" sz="1600">
                <a:latin typeface="Century Gothic" panose="020B0502020202020204" pitchFamily="34" charset="0"/>
              </a:rPr>
              <a:t>? </a:t>
            </a:r>
            <a:r>
              <a:rPr lang="en-GB" sz="1600" smtClean="0">
                <a:latin typeface="Century Gothic" panose="020B0502020202020204" pitchFamily="34" charset="0"/>
              </a:rPr>
              <a:t>= </a:t>
            </a:r>
            <a:r>
              <a:rPr lang="en-GB" sz="1600" i="1" dirty="0">
                <a:latin typeface="Century Gothic" panose="020B0502020202020204" pitchFamily="34" charset="0"/>
              </a:rPr>
              <a:t>What is it like</a:t>
            </a:r>
            <a:r>
              <a:rPr lang="en-GB" sz="1600" i="1">
                <a:latin typeface="Century Gothic" panose="020B0502020202020204" pitchFamily="34" charset="0"/>
              </a:rPr>
              <a:t>? </a:t>
            </a:r>
            <a:endParaRPr lang="en-GB" sz="1600" i="1" smtClean="0">
              <a:latin typeface="Century Gothic" panose="020B0502020202020204" pitchFamily="34" charset="0"/>
            </a:endParaRPr>
          </a:p>
          <a:p>
            <a:pPr lvl="0">
              <a:spcBef>
                <a:spcPts val="800"/>
              </a:spcBef>
              <a:defRPr/>
            </a:pPr>
            <a:r>
              <a:rPr lang="en-GB" sz="1600">
                <a:latin typeface="Century Gothic" panose="020B0502020202020204" pitchFamily="34" charset="0"/>
              </a:rPr>
              <a:t>¿Cómo son? </a:t>
            </a:r>
            <a:r>
              <a:rPr lang="en-GB" sz="1600" smtClean="0">
                <a:latin typeface="Century Gothic" panose="020B0502020202020204" pitchFamily="34" charset="0"/>
              </a:rPr>
              <a:t>= </a:t>
            </a:r>
            <a:r>
              <a:rPr lang="en-GB" sz="1600" i="1" smtClean="0">
                <a:latin typeface="Century Gothic" panose="020B0502020202020204" pitchFamily="34" charset="0"/>
              </a:rPr>
              <a:t>What are they like?</a:t>
            </a:r>
            <a:endParaRPr lang="en-GB" sz="1600" i="1" dirty="0">
              <a:latin typeface="Century Gothic" panose="020B0502020202020204" pitchFamily="34" charset="0"/>
            </a:endParaRPr>
          </a:p>
        </p:txBody>
      </p:sp>
      <p:pic>
        <p:nvPicPr>
          <p:cNvPr id="39" name="Picture 14">
            <a:extLst>
              <a:ext uri="{FF2B5EF4-FFF2-40B4-BE49-F238E27FC236}">
                <a16:creationId xmlns:a16="http://schemas.microsoft.com/office/drawing/2014/main" id="{71C05A5E-37B1-2448-A926-9759D689071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70241" y="4864273"/>
            <a:ext cx="1412315" cy="1347767"/>
          </a:xfrm>
          <a:prstGeom prst="rect">
            <a:avLst/>
          </a:prstGeom>
        </p:spPr>
      </p:pic>
      <p:pic>
        <p:nvPicPr>
          <p:cNvPr id="49" name="Picture 14">
            <a:extLst>
              <a:ext uri="{FF2B5EF4-FFF2-40B4-BE49-F238E27FC236}">
                <a16:creationId xmlns:a16="http://schemas.microsoft.com/office/drawing/2014/main" id="{CB3212D5-E874-AF43-99AD-9CA835A8B4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855" y="6090917"/>
            <a:ext cx="1752196" cy="1178984"/>
          </a:xfrm>
          <a:prstGeom prst="rect">
            <a:avLst/>
          </a:prstGeom>
        </p:spPr>
      </p:pic>
      <p:pic>
        <p:nvPicPr>
          <p:cNvPr id="21" name="Picture 20" descr="price.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0320" y="1902031"/>
            <a:ext cx="1128218" cy="749191"/>
          </a:xfrm>
          <a:prstGeom prst="rect">
            <a:avLst/>
          </a:prstGeom>
        </p:spPr>
      </p:pic>
      <p:pic>
        <p:nvPicPr>
          <p:cNvPr id="22" name="Picture 21" descr="skirt.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5287" y="3121422"/>
            <a:ext cx="886861" cy="1071660"/>
          </a:xfrm>
          <a:prstGeom prst="rect">
            <a:avLst/>
          </a:prstGeom>
        </p:spPr>
      </p:pic>
      <p:sp>
        <p:nvSpPr>
          <p:cNvPr id="23" name="Rectangle 21">
            <a:extLst>
              <a:ext uri="{FF2B5EF4-FFF2-40B4-BE49-F238E27FC236}">
                <a16:creationId xmlns:a16="http://schemas.microsoft.com/office/drawing/2014/main" id="{847AE45E-323A-8343-AF2F-28C319B4985E}"/>
              </a:ext>
            </a:extLst>
          </p:cNvPr>
          <p:cNvSpPr/>
          <p:nvPr/>
        </p:nvSpPr>
        <p:spPr>
          <a:xfrm>
            <a:off x="5023364" y="4724736"/>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Vocabulario</a:t>
            </a:r>
            <a:endParaRPr lang="en-GB" dirty="0">
              <a:latin typeface="Century Gothic" panose="020B0502020202020204" pitchFamily="34" charset="0"/>
            </a:endParaRPr>
          </a:p>
        </p:txBody>
      </p:sp>
    </p:spTree>
    <p:extLst>
      <p:ext uri="{BB962C8B-B14F-4D97-AF65-F5344CB8AC3E}">
        <p14:creationId xmlns:p14="http://schemas.microsoft.com/office/powerpoint/2010/main" val="335909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3727" y="8826500"/>
            <a:ext cx="1600200" cy="635000"/>
          </a:xfrm>
        </p:spPr>
        <p:txBody>
          <a:bodyPr/>
          <a:lstStyle/>
          <a:p>
            <a:r>
              <a:rPr lang="en-GB" altLang="en-US" b="1" dirty="0">
                <a:latin typeface="Century Gothic" panose="020B0502020202020204" pitchFamily="34" charset="0"/>
              </a:rPr>
              <a:t>48</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3693766"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12" name="Title 11"/>
          <p:cNvSpPr>
            <a:spLocks noGrp="1"/>
          </p:cNvSpPr>
          <p:nvPr>
            <p:ph type="title"/>
          </p:nvPr>
        </p:nvSpPr>
        <p:spPr>
          <a:xfrm>
            <a:off x="0" y="5303"/>
            <a:ext cx="4046263" cy="736826"/>
          </a:xfrm>
        </p:spPr>
        <p:txBody>
          <a:bodyPr/>
          <a:lstStyle/>
          <a:p>
            <a:r>
              <a:rPr lang="en-GB" sz="2000" b="1" dirty="0">
                <a:solidFill>
                  <a:schemeClr val="bg1"/>
                </a:solidFill>
                <a:latin typeface="Century Gothic" panose="020B0502020202020204" pitchFamily="34" charset="0"/>
              </a:rPr>
              <a:t>T3.1 </a:t>
            </a:r>
            <a:r>
              <a:rPr lang="en-GB" sz="2000" b="1" dirty="0" err="1">
                <a:solidFill>
                  <a:schemeClr val="bg1"/>
                </a:solidFill>
                <a:latin typeface="Century Gothic" panose="020B0502020202020204" pitchFamily="34" charset="0"/>
              </a:rPr>
              <a:t>Semana</a:t>
            </a:r>
            <a:r>
              <a:rPr lang="en-GB" sz="2000" b="1" dirty="0">
                <a:solidFill>
                  <a:schemeClr val="bg1"/>
                </a:solidFill>
                <a:latin typeface="Century Gothic" panose="020B0502020202020204" pitchFamily="34" charset="0"/>
              </a:rPr>
              <a:t> 4</a:t>
            </a:r>
          </a:p>
        </p:txBody>
      </p:sp>
      <p:sp>
        <p:nvSpPr>
          <p:cNvPr id="83" name="Rectangle 21">
            <a:extLst>
              <a:ext uri="{FF2B5EF4-FFF2-40B4-BE49-F238E27FC236}">
                <a16:creationId xmlns:a16="http://schemas.microsoft.com/office/drawing/2014/main" id="{58DFBC74-6A87-1541-94EC-B9510E41C020}"/>
              </a:ext>
            </a:extLst>
          </p:cNvPr>
          <p:cNvSpPr/>
          <p:nvPr/>
        </p:nvSpPr>
        <p:spPr>
          <a:xfrm>
            <a:off x="5012354" y="20229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2" name="Rectangle 1"/>
          <p:cNvSpPr/>
          <p:nvPr/>
        </p:nvSpPr>
        <p:spPr>
          <a:xfrm>
            <a:off x="172380" y="620651"/>
            <a:ext cx="6031252" cy="369332"/>
          </a:xfrm>
          <a:prstGeom prst="rect">
            <a:avLst/>
          </a:prstGeom>
        </p:spPr>
        <p:txBody>
          <a:bodyPr wrap="square">
            <a:spAutoFit/>
          </a:bodyPr>
          <a:lstStyle/>
          <a:p>
            <a:pPr lvl="0">
              <a:defRPr/>
            </a:pPr>
            <a:r>
              <a:rPr lang="en-GB" b="1" dirty="0">
                <a:latin typeface="Century Gothic" panose="020B0502020202020204" pitchFamily="34" charset="0"/>
              </a:rPr>
              <a:t>Question formation in Spanish </a:t>
            </a:r>
            <a:endParaRPr lang="en-GB" b="1" i="1" dirty="0">
              <a:latin typeface="Century Gothic" panose="020B0502020202020204" pitchFamily="34" charset="0"/>
            </a:endParaRPr>
          </a:p>
        </p:txBody>
      </p:sp>
      <p:sp>
        <p:nvSpPr>
          <p:cNvPr id="34" name="TextBox 7">
            <a:extLst>
              <a:ext uri="{FF2B5EF4-FFF2-40B4-BE49-F238E27FC236}">
                <a16:creationId xmlns:a16="http://schemas.microsoft.com/office/drawing/2014/main" id="{B8A444ED-9092-E64D-843D-3AEC15EE17B8}"/>
              </a:ext>
            </a:extLst>
          </p:cNvPr>
          <p:cNvSpPr txBox="1"/>
          <p:nvPr/>
        </p:nvSpPr>
        <p:spPr>
          <a:xfrm>
            <a:off x="172380" y="961271"/>
            <a:ext cx="6534486" cy="584775"/>
          </a:xfrm>
          <a:prstGeom prst="rect">
            <a:avLst/>
          </a:prstGeom>
          <a:noFill/>
        </p:spPr>
        <p:txBody>
          <a:bodyPr wrap="square" rtlCol="0">
            <a:spAutoFit/>
          </a:bodyPr>
          <a:lstStyle/>
          <a:p>
            <a:pPr lvl="0">
              <a:defRPr/>
            </a:pPr>
            <a:r>
              <a:rPr lang="en-GB" sz="1600" dirty="0">
                <a:latin typeface="Century Gothic" panose="020B0502020202020204" pitchFamily="34" charset="0"/>
              </a:rPr>
              <a:t>When asking questions in English, we often include ‘do’ (or ‘did’ for the past tense</a:t>
            </a:r>
            <a:r>
              <a:rPr lang="en-GB" sz="1600">
                <a:latin typeface="Century Gothic" panose="020B0502020202020204" pitchFamily="34" charset="0"/>
              </a:rPr>
              <a:t>) </a:t>
            </a:r>
            <a:r>
              <a:rPr lang="en-GB" sz="1600" smtClean="0">
                <a:latin typeface="Century Gothic" panose="020B0502020202020204" pitchFamily="34" charset="0"/>
              </a:rPr>
              <a:t>before the subject and main verb.</a:t>
            </a:r>
            <a:endParaRPr lang="en-GB" sz="1600" dirty="0">
              <a:latin typeface="Century Gothic" panose="020B0502020202020204" pitchFamily="34" charset="0"/>
            </a:endParaRPr>
          </a:p>
        </p:txBody>
      </p:sp>
      <p:sp>
        <p:nvSpPr>
          <p:cNvPr id="52" name="Rectangle 21">
            <a:extLst>
              <a:ext uri="{FF2B5EF4-FFF2-40B4-BE49-F238E27FC236}">
                <a16:creationId xmlns:a16="http://schemas.microsoft.com/office/drawing/2014/main" id="{847AE45E-323A-8343-AF2F-28C319B4985E}"/>
              </a:ext>
            </a:extLst>
          </p:cNvPr>
          <p:cNvSpPr/>
          <p:nvPr/>
        </p:nvSpPr>
        <p:spPr>
          <a:xfrm>
            <a:off x="175220" y="3808042"/>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Vocabulario</a:t>
            </a:r>
            <a:endParaRPr lang="en-GB" dirty="0">
              <a:latin typeface="Century Gothic" panose="020B0502020202020204" pitchFamily="34" charset="0"/>
            </a:endParaRPr>
          </a:p>
        </p:txBody>
      </p:sp>
      <p:graphicFrame>
        <p:nvGraphicFramePr>
          <p:cNvPr id="62" name="Table 3">
            <a:extLst>
              <a:ext uri="{FF2B5EF4-FFF2-40B4-BE49-F238E27FC236}">
                <a16:creationId xmlns:a16="http://schemas.microsoft.com/office/drawing/2014/main" id="{36F59EE4-B902-3F4C-A028-ABF7A3EA9371}"/>
              </a:ext>
            </a:extLst>
          </p:cNvPr>
          <p:cNvGraphicFramePr>
            <a:graphicFrameLocks noGrp="1"/>
          </p:cNvGraphicFramePr>
          <p:nvPr>
            <p:extLst>
              <p:ext uri="{D42A27DB-BD31-4B8C-83A1-F6EECF244321}">
                <p14:modId xmlns:p14="http://schemas.microsoft.com/office/powerpoint/2010/main" val="2760685959"/>
              </p:ext>
            </p:extLst>
          </p:nvPr>
        </p:nvGraphicFramePr>
        <p:xfrm>
          <a:off x="257748" y="4513960"/>
          <a:ext cx="4822891" cy="4299840"/>
        </p:xfrm>
        <a:graphic>
          <a:graphicData uri="http://schemas.openxmlformats.org/drawingml/2006/table">
            <a:tbl>
              <a:tblPr firstRow="1" bandRow="1">
                <a:tableStyleId>{5940675A-B579-460E-94D1-54222C63F5DA}</a:tableStyleId>
              </a:tblPr>
              <a:tblGrid>
                <a:gridCol w="898161">
                  <a:extLst>
                    <a:ext uri="{9D8B030D-6E8A-4147-A177-3AD203B41FA5}">
                      <a16:colId xmlns:a16="http://schemas.microsoft.com/office/drawing/2014/main" val="3445862631"/>
                    </a:ext>
                  </a:extLst>
                </a:gridCol>
                <a:gridCol w="1769035">
                  <a:extLst>
                    <a:ext uri="{9D8B030D-6E8A-4147-A177-3AD203B41FA5}">
                      <a16:colId xmlns:a16="http://schemas.microsoft.com/office/drawing/2014/main" val="3957865930"/>
                    </a:ext>
                  </a:extLst>
                </a:gridCol>
                <a:gridCol w="2155695">
                  <a:extLst>
                    <a:ext uri="{9D8B030D-6E8A-4147-A177-3AD203B41FA5}">
                      <a16:colId xmlns:a16="http://schemas.microsoft.com/office/drawing/2014/main" val="746460978"/>
                    </a:ext>
                  </a:extLst>
                </a:gridCol>
              </a:tblGrid>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parecer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seem, to appear</a:t>
                      </a:r>
                    </a:p>
                  </a:txBody>
                  <a:tcPr marL="90000" marR="90000" marT="46800" marB="46800" anchor="ctr"/>
                </a:tc>
                <a:extLst>
                  <a:ext uri="{0D108BD9-81ED-4DB2-BD59-A6C34878D82A}">
                    <a16:rowId xmlns:a16="http://schemas.microsoft.com/office/drawing/2014/main" val="2009758348"/>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guardar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to keep, keeping</a:t>
                      </a:r>
                    </a:p>
                  </a:txBody>
                  <a:tcPr marL="90000" marR="90000" marT="46800" marB="46800" anchor="ctr"/>
                </a:tc>
                <a:extLst>
                  <a:ext uri="{0D108BD9-81ED-4DB2-BD59-A6C34878D82A}">
                    <a16:rowId xmlns:a16="http://schemas.microsoft.com/office/drawing/2014/main" val="823544673"/>
                  </a:ext>
                </a:extLst>
              </a:tr>
              <a:tr h="358320">
                <a:tc>
                  <a:txBody>
                    <a:bodyPr/>
                    <a:lstStyle/>
                    <a:p>
                      <a:r>
                        <a:rPr lang="en-GB" sz="1600" i="1" smtClean="0">
                          <a:latin typeface="Century Gothic" panose="020B0502020202020204" pitchFamily="34" charset="0"/>
                        </a:rPr>
                        <a:t>vb</a:t>
                      </a:r>
                      <a:endParaRPr lang="en-GB" i="1">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GB" sz="1600" smtClean="0">
                          <a:latin typeface="Century Gothic" panose="020B0502020202020204" pitchFamily="34" charset="0"/>
                        </a:rPr>
                        <a:t>pagar</a:t>
                      </a:r>
                      <a:endParaRPr lang="en-GB" sz="1600">
                        <a:latin typeface="Century Gothic" panose="020B0502020202020204" pitchFamily="34" charset="0"/>
                      </a:endParaRPr>
                    </a:p>
                  </a:txBody>
                  <a:tcPr marL="90000" marR="90000" marT="46800" marB="46800" anchor="ctr"/>
                </a:tc>
                <a:tc>
                  <a:txBody>
                    <a:bodyPr/>
                    <a:lstStyle/>
                    <a:p>
                      <a:r>
                        <a:rPr lang="en-GB" sz="1600" smtClean="0">
                          <a:latin typeface="Century Gothic" panose="020B0502020202020204" pitchFamily="34" charset="0"/>
                        </a:rPr>
                        <a:t>to pay, paying</a:t>
                      </a:r>
                      <a:endParaRPr lang="en-GB" sz="1600">
                        <a:latin typeface="Century Gothic" panose="020B0502020202020204" pitchFamily="34" charset="0"/>
                      </a:endParaRPr>
                    </a:p>
                  </a:txBody>
                  <a:tcPr marL="90000" marR="90000" marT="46800" marB="46800" anchor="ctr"/>
                </a:tc>
                <a:extLst>
                  <a:ext uri="{0D108BD9-81ED-4DB2-BD59-A6C34878D82A}">
                    <a16:rowId xmlns:a16="http://schemas.microsoft.com/office/drawing/2014/main" val="1778999658"/>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nf</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marca</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brand</a:t>
                      </a:r>
                    </a:p>
                  </a:txBody>
                  <a:tcPr marL="90000" marR="90000" marT="46800" marB="46800" anchor="ctr"/>
                </a:tc>
                <a:extLst>
                  <a:ext uri="{0D108BD9-81ED-4DB2-BD59-A6C34878D82A}">
                    <a16:rowId xmlns:a16="http://schemas.microsoft.com/office/drawing/2014/main" val="2178778690"/>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falda</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skirt</a:t>
                      </a:r>
                    </a:p>
                  </a:txBody>
                  <a:tcPr marL="0" marR="0" marT="0" marB="0" anchor="ctr"/>
                </a:tc>
                <a:extLst>
                  <a:ext uri="{0D108BD9-81ED-4DB2-BD59-A6C34878D82A}">
                    <a16:rowId xmlns:a16="http://schemas.microsoft.com/office/drawing/2014/main" val="177427112"/>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nf</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mitad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half</a:t>
                      </a:r>
                    </a:p>
                  </a:txBody>
                  <a:tcPr marL="0" marR="0" marT="0" marB="0" anchor="ctr"/>
                </a:tc>
                <a:extLst>
                  <a:ext uri="{0D108BD9-81ED-4DB2-BD59-A6C34878D82A}">
                    <a16:rowId xmlns:a16="http://schemas.microsoft.com/office/drawing/2014/main" val="2605244685"/>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 </a:t>
                      </a:r>
                      <a:r>
                        <a:rPr lang="en-GB" sz="1600" b="0" i="0" u="none" strike="noStrike" dirty="0" err="1">
                          <a:solidFill>
                            <a:srgbClr val="000000"/>
                          </a:solidFill>
                          <a:effectLst/>
                          <a:latin typeface="Century Gothic" panose="020B0502020202020204" pitchFamily="34" charset="0"/>
                        </a:rPr>
                        <a:t>precio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price</a:t>
                      </a:r>
                    </a:p>
                  </a:txBody>
                  <a:tcPr marL="0" marR="0" marT="0" marB="0" anchor="ctr"/>
                </a:tc>
                <a:extLst>
                  <a:ext uri="{0D108BD9-81ED-4DB2-BD59-A6C34878D82A}">
                    <a16:rowId xmlns:a16="http://schemas.microsoft.com/office/drawing/2014/main" val="2103660657"/>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 </a:t>
                      </a:r>
                      <a:r>
                        <a:rPr lang="en-GB" sz="1600" b="0" i="0" u="none" strike="noStrike" dirty="0" err="1">
                          <a:solidFill>
                            <a:srgbClr val="000000"/>
                          </a:solidFill>
                          <a:effectLst/>
                          <a:latin typeface="Century Gothic" panose="020B0502020202020204" pitchFamily="34" charset="0"/>
                        </a:rPr>
                        <a:t>tipo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type</a:t>
                      </a:r>
                    </a:p>
                  </a:txBody>
                  <a:tcPr marL="0" marR="0" marT="0" marB="0" anchor="ctr"/>
                </a:tc>
                <a:extLst>
                  <a:ext uri="{0D108BD9-81ED-4DB2-BD59-A6C34878D82A}">
                    <a16:rowId xmlns:a16="http://schemas.microsoft.com/office/drawing/2014/main" val="1604582134"/>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 euro</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euro</a:t>
                      </a:r>
                    </a:p>
                  </a:txBody>
                  <a:tcPr marL="90000" marR="90000" marT="46800" marB="46800" anchor="ctr"/>
                </a:tc>
                <a:extLst>
                  <a:ext uri="{0D108BD9-81ED-4DB2-BD59-A6C34878D82A}">
                    <a16:rowId xmlns:a16="http://schemas.microsoft.com/office/drawing/2014/main" val="1669024541"/>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adj</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ligero</a:t>
                      </a:r>
                      <a:r>
                        <a:rPr lang="en-GB" sz="1600" b="0" i="0" u="none" strike="noStrike" dirty="0">
                          <a:solidFill>
                            <a:srgbClr val="000000"/>
                          </a:solidFill>
                          <a:effectLst/>
                          <a:latin typeface="Century Gothic" panose="020B0502020202020204" pitchFamily="34" charset="0"/>
                        </a:rPr>
                        <a:t>/a</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light</a:t>
                      </a:r>
                    </a:p>
                  </a:txBody>
                  <a:tcPr marL="90000" marR="90000" marT="46800" marB="46800" anchor="ctr"/>
                </a:tc>
                <a:extLst>
                  <a:ext uri="{0D108BD9-81ED-4DB2-BD59-A6C34878D82A}">
                    <a16:rowId xmlns:a16="http://schemas.microsoft.com/office/drawing/2014/main" val="3735931330"/>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adj</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práctico</a:t>
                      </a:r>
                      <a:r>
                        <a:rPr lang="en-GB" sz="1600" b="0" i="0" u="none" strike="noStrike" dirty="0">
                          <a:solidFill>
                            <a:srgbClr val="000000"/>
                          </a:solidFill>
                          <a:effectLst/>
                          <a:latin typeface="Century Gothic" panose="020B0502020202020204" pitchFamily="34" charset="0"/>
                        </a:rPr>
                        <a:t>/a</a:t>
                      </a:r>
                    </a:p>
                  </a:txBody>
                  <a:tcPr marL="90000" marR="90000" marT="46800" marB="46800" anchor="ctr"/>
                </a:tc>
                <a:tc>
                  <a:txBody>
                    <a:bodyPr/>
                    <a:lstStyle/>
                    <a:p>
                      <a:pPr algn="l" fontAlgn="b"/>
                      <a:r>
                        <a:rPr lang="en-GB" sz="1600" b="0" i="0" u="none" strike="noStrike" smtClean="0">
                          <a:solidFill>
                            <a:srgbClr val="000000"/>
                          </a:solidFill>
                          <a:effectLst/>
                          <a:latin typeface="Century Gothic" panose="020B0502020202020204" pitchFamily="34" charset="0"/>
                        </a:rPr>
                        <a:t>practical, useful</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308464235"/>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adj</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este</a:t>
                      </a:r>
                      <a:r>
                        <a:rPr lang="en-GB" sz="1600" b="0" i="0" u="none" strike="noStrike" dirty="0">
                          <a:solidFill>
                            <a:srgbClr val="000000"/>
                          </a:solidFill>
                          <a:effectLst/>
                          <a:latin typeface="Century Gothic" panose="020B0502020202020204" pitchFamily="34" charset="0"/>
                        </a:rPr>
                        <a:t>/a, </a:t>
                      </a:r>
                      <a:r>
                        <a:rPr lang="en-GB" sz="1600" b="0" i="0" u="none" strike="noStrike" dirty="0" err="1">
                          <a:solidFill>
                            <a:srgbClr val="000000"/>
                          </a:solidFill>
                          <a:effectLst/>
                          <a:latin typeface="Century Gothic" panose="020B0502020202020204" pitchFamily="34" charset="0"/>
                        </a:rPr>
                        <a:t>estos</a:t>
                      </a:r>
                      <a:r>
                        <a:rPr lang="en-GB" sz="1600" b="0" i="0" u="none" strike="noStrike" dirty="0">
                          <a:solidFill>
                            <a:srgbClr val="000000"/>
                          </a:solidFill>
                          <a:effectLst/>
                          <a:latin typeface="Century Gothic" panose="020B0502020202020204" pitchFamily="34" charset="0"/>
                        </a:rPr>
                        <a:t>/as</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this, these</a:t>
                      </a:r>
                    </a:p>
                  </a:txBody>
                  <a:tcPr marL="90000" marR="90000" marT="46800" marB="46800" anchor="ctr"/>
                </a:tc>
                <a:extLst>
                  <a:ext uri="{0D108BD9-81ED-4DB2-BD59-A6C34878D82A}">
                    <a16:rowId xmlns:a16="http://schemas.microsoft.com/office/drawing/2014/main" val="3679858606"/>
                  </a:ext>
                </a:extLst>
              </a:tr>
            </a:tbl>
          </a:graphicData>
        </a:graphic>
      </p:graphicFrame>
      <p:sp>
        <p:nvSpPr>
          <p:cNvPr id="63" name="Rounded Rectangle 42">
            <a:extLst>
              <a:ext uri="{FF2B5EF4-FFF2-40B4-BE49-F238E27FC236}">
                <a16:creationId xmlns:a16="http://schemas.microsoft.com/office/drawing/2014/main" id="{540DC3CF-88F9-8A43-91B0-D3F9FDC0978A}"/>
              </a:ext>
            </a:extLst>
          </p:cNvPr>
          <p:cNvSpPr/>
          <p:nvPr/>
        </p:nvSpPr>
        <p:spPr>
          <a:xfrm>
            <a:off x="5351346" y="7281572"/>
            <a:ext cx="1004122" cy="112222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entury Gothic" panose="020B0502020202020204" pitchFamily="34" charset="0"/>
              </a:rPr>
              <a:t>Revisit vocab 2.2.5 &amp; 2.2.1</a:t>
            </a:r>
          </a:p>
        </p:txBody>
      </p:sp>
      <p:sp>
        <p:nvSpPr>
          <p:cNvPr id="20" name="TextBox 7">
            <a:extLst>
              <a:ext uri="{FF2B5EF4-FFF2-40B4-BE49-F238E27FC236}">
                <a16:creationId xmlns:a16="http://schemas.microsoft.com/office/drawing/2014/main" id="{9448E5D2-D4BE-7E4F-B716-1404DEF06E4A}"/>
              </a:ext>
            </a:extLst>
          </p:cNvPr>
          <p:cNvSpPr txBox="1"/>
          <p:nvPr/>
        </p:nvSpPr>
        <p:spPr>
          <a:xfrm>
            <a:off x="172379" y="1576290"/>
            <a:ext cx="6661547" cy="338554"/>
          </a:xfrm>
          <a:prstGeom prst="rect">
            <a:avLst/>
          </a:prstGeom>
          <a:noFill/>
        </p:spPr>
        <p:txBody>
          <a:bodyPr wrap="square" rtlCol="0">
            <a:spAutoFit/>
          </a:bodyPr>
          <a:lstStyle/>
          <a:p>
            <a:pPr lvl="0">
              <a:defRPr/>
            </a:pPr>
            <a:r>
              <a:rPr lang="en-GB" sz="1600" smtClean="0">
                <a:latin typeface="Century Gothic" panose="020B0502020202020204" pitchFamily="34" charset="0"/>
              </a:rPr>
              <a:t>Spanish doesn’t have a word for ‘do’. Only the main verb is used.</a:t>
            </a:r>
            <a:endParaRPr lang="en-GB" sz="1600" dirty="0">
              <a:latin typeface="Century Gothic" panose="020B0502020202020204" pitchFamily="34" charset="0"/>
            </a:endParaRPr>
          </a:p>
        </p:txBody>
      </p:sp>
      <p:sp>
        <p:nvSpPr>
          <p:cNvPr id="21" name="TextBox 7">
            <a:extLst>
              <a:ext uri="{FF2B5EF4-FFF2-40B4-BE49-F238E27FC236}">
                <a16:creationId xmlns:a16="http://schemas.microsoft.com/office/drawing/2014/main" id="{029A7F69-2E40-9342-96DA-BF678D5343D6}"/>
              </a:ext>
            </a:extLst>
          </p:cNvPr>
          <p:cNvSpPr txBox="1"/>
          <p:nvPr/>
        </p:nvSpPr>
        <p:spPr>
          <a:xfrm>
            <a:off x="141149" y="1979632"/>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a:t>
            </a:r>
            <a:r>
              <a:rPr lang="en-GB" sz="1600" dirty="0" err="1">
                <a:latin typeface="Century Gothic" panose="020B0502020202020204" pitchFamily="34" charset="0"/>
              </a:rPr>
              <a:t>Dónde</a:t>
            </a:r>
            <a:r>
              <a:rPr lang="en-GB" sz="1600" dirty="0">
                <a:latin typeface="Century Gothic" panose="020B0502020202020204" pitchFamily="34" charset="0"/>
              </a:rPr>
              <a:t> </a:t>
            </a:r>
            <a:r>
              <a:rPr lang="en-GB" sz="1600" b="1" dirty="0" err="1">
                <a:latin typeface="Century Gothic" panose="020B0502020202020204" pitchFamily="34" charset="0"/>
              </a:rPr>
              <a:t>guardas</a:t>
            </a:r>
            <a:r>
              <a:rPr lang="en-GB" sz="1600" dirty="0">
                <a:latin typeface="Century Gothic" panose="020B0502020202020204" pitchFamily="34" charset="0"/>
              </a:rPr>
              <a:t> </a:t>
            </a:r>
            <a:r>
              <a:rPr lang="en-GB" sz="1600" dirty="0" err="1">
                <a:latin typeface="Century Gothic" panose="020B0502020202020204" pitchFamily="34" charset="0"/>
              </a:rPr>
              <a:t>estos</a:t>
            </a:r>
            <a:r>
              <a:rPr lang="en-GB" sz="1600" dirty="0">
                <a:latin typeface="Century Gothic" panose="020B0502020202020204" pitchFamily="34" charset="0"/>
              </a:rPr>
              <a:t> </a:t>
            </a:r>
            <a:r>
              <a:rPr lang="en-GB" sz="1600" dirty="0" err="1">
                <a:latin typeface="Century Gothic" panose="020B0502020202020204" pitchFamily="34" charset="0"/>
              </a:rPr>
              <a:t>zapatos</a:t>
            </a:r>
            <a:r>
              <a:rPr lang="en-GB" sz="1600" dirty="0">
                <a:latin typeface="Century Gothic" panose="020B0502020202020204" pitchFamily="34" charset="0"/>
              </a:rPr>
              <a:t>?</a:t>
            </a:r>
          </a:p>
        </p:txBody>
      </p:sp>
      <p:sp>
        <p:nvSpPr>
          <p:cNvPr id="22" name="TextBox 7">
            <a:extLst>
              <a:ext uri="{FF2B5EF4-FFF2-40B4-BE49-F238E27FC236}">
                <a16:creationId xmlns:a16="http://schemas.microsoft.com/office/drawing/2014/main" id="{627FBAED-6BFD-C94B-8F37-885E059BC0E2}"/>
              </a:ext>
            </a:extLst>
          </p:cNvPr>
          <p:cNvSpPr txBox="1"/>
          <p:nvPr/>
        </p:nvSpPr>
        <p:spPr>
          <a:xfrm>
            <a:off x="141149" y="2348430"/>
            <a:ext cx="6534486" cy="338554"/>
          </a:xfrm>
          <a:prstGeom prst="rect">
            <a:avLst/>
          </a:prstGeom>
          <a:noFill/>
        </p:spPr>
        <p:txBody>
          <a:bodyPr wrap="square" rtlCol="0">
            <a:spAutoFit/>
          </a:bodyPr>
          <a:lstStyle/>
          <a:p>
            <a:pPr lvl="0">
              <a:defRPr/>
            </a:pPr>
            <a:r>
              <a:rPr lang="en-GB" sz="1600" i="1" dirty="0">
                <a:latin typeface="Century Gothic" panose="020B0502020202020204" pitchFamily="34" charset="0"/>
              </a:rPr>
              <a:t>Where </a:t>
            </a:r>
            <a:r>
              <a:rPr lang="en-GB" sz="1600" b="1" i="1" dirty="0">
                <a:latin typeface="Century Gothic" panose="020B0502020202020204" pitchFamily="34" charset="0"/>
              </a:rPr>
              <a:t>do you keep </a:t>
            </a:r>
            <a:r>
              <a:rPr lang="en-GB" sz="1600" i="1" dirty="0">
                <a:latin typeface="Century Gothic" panose="020B0502020202020204" pitchFamily="34" charset="0"/>
              </a:rPr>
              <a:t>these shoes?</a:t>
            </a:r>
          </a:p>
        </p:txBody>
      </p:sp>
      <p:sp>
        <p:nvSpPr>
          <p:cNvPr id="23" name="TextBox 7">
            <a:extLst>
              <a:ext uri="{FF2B5EF4-FFF2-40B4-BE49-F238E27FC236}">
                <a16:creationId xmlns:a16="http://schemas.microsoft.com/office/drawing/2014/main" id="{9CA293A7-E88D-8E46-BFC4-55F2861DAF23}"/>
              </a:ext>
            </a:extLst>
          </p:cNvPr>
          <p:cNvSpPr txBox="1"/>
          <p:nvPr/>
        </p:nvSpPr>
        <p:spPr>
          <a:xfrm>
            <a:off x="172380" y="2830654"/>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a:t>
            </a:r>
            <a:r>
              <a:rPr lang="en-GB" sz="1600" dirty="0" err="1">
                <a:latin typeface="Century Gothic" panose="020B0502020202020204" pitchFamily="34" charset="0"/>
              </a:rPr>
              <a:t>Cuándo</a:t>
            </a:r>
            <a:r>
              <a:rPr lang="en-GB" sz="1600" dirty="0">
                <a:latin typeface="Century Gothic" panose="020B0502020202020204" pitchFamily="34" charset="0"/>
              </a:rPr>
              <a:t> </a:t>
            </a:r>
            <a:r>
              <a:rPr lang="en-GB" sz="1600" b="1" dirty="0" err="1">
                <a:latin typeface="Century Gothic" panose="020B0502020202020204" pitchFamily="34" charset="0"/>
              </a:rPr>
              <a:t>necesitaste</a:t>
            </a:r>
            <a:r>
              <a:rPr lang="en-GB" sz="1600" dirty="0">
                <a:latin typeface="Century Gothic" panose="020B0502020202020204" pitchFamily="34" charset="0"/>
              </a:rPr>
              <a:t> </a:t>
            </a:r>
            <a:r>
              <a:rPr lang="en-GB" sz="1600" dirty="0" err="1">
                <a:latin typeface="Century Gothic" panose="020B0502020202020204" pitchFamily="34" charset="0"/>
              </a:rPr>
              <a:t>estas</a:t>
            </a:r>
            <a:r>
              <a:rPr lang="en-GB" sz="1600" dirty="0">
                <a:latin typeface="Century Gothic" panose="020B0502020202020204" pitchFamily="34" charset="0"/>
              </a:rPr>
              <a:t> </a:t>
            </a:r>
            <a:r>
              <a:rPr lang="en-GB" sz="1600" dirty="0" err="1">
                <a:latin typeface="Century Gothic" panose="020B0502020202020204" pitchFamily="34" charset="0"/>
              </a:rPr>
              <a:t>tarjetas</a:t>
            </a:r>
            <a:r>
              <a:rPr lang="en-GB" sz="1600" dirty="0">
                <a:latin typeface="Century Gothic" panose="020B0502020202020204" pitchFamily="34" charset="0"/>
              </a:rPr>
              <a:t>?</a:t>
            </a:r>
          </a:p>
        </p:txBody>
      </p:sp>
      <p:sp>
        <p:nvSpPr>
          <p:cNvPr id="32" name="TextBox 7">
            <a:extLst>
              <a:ext uri="{FF2B5EF4-FFF2-40B4-BE49-F238E27FC236}">
                <a16:creationId xmlns:a16="http://schemas.microsoft.com/office/drawing/2014/main" id="{705F9420-D00C-6D4D-B859-90B812B1B176}"/>
              </a:ext>
            </a:extLst>
          </p:cNvPr>
          <p:cNvSpPr txBox="1"/>
          <p:nvPr/>
        </p:nvSpPr>
        <p:spPr>
          <a:xfrm>
            <a:off x="172380" y="3167115"/>
            <a:ext cx="6534486" cy="338554"/>
          </a:xfrm>
          <a:prstGeom prst="rect">
            <a:avLst/>
          </a:prstGeom>
          <a:noFill/>
        </p:spPr>
        <p:txBody>
          <a:bodyPr wrap="square" rtlCol="0">
            <a:spAutoFit/>
          </a:bodyPr>
          <a:lstStyle/>
          <a:p>
            <a:pPr lvl="0">
              <a:defRPr/>
            </a:pPr>
            <a:r>
              <a:rPr lang="en-GB" sz="1600" i="1" dirty="0">
                <a:latin typeface="Century Gothic" panose="020B0502020202020204" pitchFamily="34" charset="0"/>
              </a:rPr>
              <a:t>When </a:t>
            </a:r>
            <a:r>
              <a:rPr lang="en-GB" sz="1600" b="1" i="1" dirty="0">
                <a:latin typeface="Century Gothic" panose="020B0502020202020204" pitchFamily="34" charset="0"/>
              </a:rPr>
              <a:t>did you need </a:t>
            </a:r>
            <a:r>
              <a:rPr lang="en-GB" sz="1600" i="1" dirty="0">
                <a:latin typeface="Century Gothic" panose="020B0502020202020204" pitchFamily="34" charset="0"/>
              </a:rPr>
              <a:t>these cards?</a:t>
            </a:r>
          </a:p>
        </p:txBody>
      </p:sp>
      <p:pic>
        <p:nvPicPr>
          <p:cNvPr id="35" name="Picture 38" descr="shoes.jpeg">
            <a:extLst>
              <a:ext uri="{FF2B5EF4-FFF2-40B4-BE49-F238E27FC236}">
                <a16:creationId xmlns:a16="http://schemas.microsoft.com/office/drawing/2014/main" id="{81E73B09-8D0C-9E40-9F43-EBE4EB3C4A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856" y="2017690"/>
            <a:ext cx="1701742" cy="1122221"/>
          </a:xfrm>
          <a:prstGeom prst="rect">
            <a:avLst/>
          </a:prstGeom>
        </p:spPr>
      </p:pic>
      <p:pic>
        <p:nvPicPr>
          <p:cNvPr id="36" name="Picture 21" descr="skirt 2.jpeg">
            <a:extLst>
              <a:ext uri="{FF2B5EF4-FFF2-40B4-BE49-F238E27FC236}">
                <a16:creationId xmlns:a16="http://schemas.microsoft.com/office/drawing/2014/main" id="{D45E6D52-BCC3-0A44-99FC-C707A77D27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346" y="4698221"/>
            <a:ext cx="876290" cy="969708"/>
          </a:xfrm>
          <a:prstGeom prst="rect">
            <a:avLst/>
          </a:prstGeom>
        </p:spPr>
      </p:pic>
      <p:pic>
        <p:nvPicPr>
          <p:cNvPr id="1026" name="Picture 2" descr="euro coin clipart - Clip Art Library">
            <a:extLst>
              <a:ext uri="{FF2B5EF4-FFF2-40B4-BE49-F238E27FC236}">
                <a16:creationId xmlns:a16="http://schemas.microsoft.com/office/drawing/2014/main" id="{5874A2E4-4B8D-4649-B7AC-5D924A916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2825" y="3454038"/>
            <a:ext cx="1271773" cy="88593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Código QR&#10;&#10;Descripción generada automáticamente">
            <a:extLst>
              <a:ext uri="{FF2B5EF4-FFF2-40B4-BE49-F238E27FC236}">
                <a16:creationId xmlns:a16="http://schemas.microsoft.com/office/drawing/2014/main" id="{E9ED7B38-40E6-9646-B4D6-2EEB3B9C29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6510" y="5963552"/>
            <a:ext cx="1184920" cy="1184920"/>
          </a:xfrm>
          <a:prstGeom prst="rect">
            <a:avLst/>
          </a:prstGeom>
        </p:spPr>
      </p:pic>
    </p:spTree>
    <p:extLst>
      <p:ext uri="{BB962C8B-B14F-4D97-AF65-F5344CB8AC3E}">
        <p14:creationId xmlns:p14="http://schemas.microsoft.com/office/powerpoint/2010/main" val="210907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icture 202"/>
          <p:cNvPicPr>
            <a:picLocks noChangeAspect="1"/>
          </p:cNvPicPr>
          <p:nvPr/>
        </p:nvPicPr>
        <p:blipFill>
          <a:blip r:embed="rId3"/>
          <a:stretch>
            <a:fillRect/>
          </a:stretch>
        </p:blipFill>
        <p:spPr>
          <a:xfrm>
            <a:off x="67482" y="582521"/>
            <a:ext cx="1037934" cy="1021716"/>
          </a:xfrm>
          <a:prstGeom prst="rect">
            <a:avLst/>
          </a:prstGeom>
        </p:spPr>
      </p:pic>
      <p:pic>
        <p:nvPicPr>
          <p:cNvPr id="204" name="Picture 203"/>
          <p:cNvPicPr>
            <a:picLocks noChangeAspect="1"/>
          </p:cNvPicPr>
          <p:nvPr/>
        </p:nvPicPr>
        <p:blipFill>
          <a:blip r:embed="rId4"/>
          <a:stretch>
            <a:fillRect/>
          </a:stretch>
        </p:blipFill>
        <p:spPr>
          <a:xfrm>
            <a:off x="65009" y="1721354"/>
            <a:ext cx="1026472" cy="1014349"/>
          </a:xfrm>
          <a:prstGeom prst="rect">
            <a:avLst/>
          </a:prstGeom>
        </p:spPr>
      </p:pic>
      <p:pic>
        <p:nvPicPr>
          <p:cNvPr id="205" name="Picture 204"/>
          <p:cNvPicPr>
            <a:picLocks noChangeAspect="1"/>
          </p:cNvPicPr>
          <p:nvPr/>
        </p:nvPicPr>
        <p:blipFill>
          <a:blip r:embed="rId5"/>
          <a:stretch>
            <a:fillRect/>
          </a:stretch>
        </p:blipFill>
        <p:spPr>
          <a:xfrm>
            <a:off x="54082" y="2817835"/>
            <a:ext cx="1012295" cy="992524"/>
          </a:xfrm>
          <a:prstGeom prst="rect">
            <a:avLst/>
          </a:prstGeom>
        </p:spPr>
      </p:pic>
      <p:sp>
        <p:nvSpPr>
          <p:cNvPr id="206" name="TextBox 205"/>
          <p:cNvSpPr txBox="1"/>
          <p:nvPr/>
        </p:nvSpPr>
        <p:spPr>
          <a:xfrm rot="10800000" flipV="1">
            <a:off x="1066377" y="1324019"/>
            <a:ext cx="1173434" cy="338554"/>
          </a:xfrm>
          <a:prstGeom prst="rect">
            <a:avLst/>
          </a:prstGeom>
          <a:noFill/>
        </p:spPr>
        <p:txBody>
          <a:bodyPr wrap="square" rtlCol="0">
            <a:spAutoFit/>
          </a:bodyPr>
          <a:lstStyle/>
          <a:p>
            <a:pPr lvl="0" algn="ctr">
              <a:defRPr/>
            </a:pPr>
            <a:r>
              <a:rPr lang="en-GB" sz="1600">
                <a:latin typeface="Century Gothic" panose="020B0502020202020204" pitchFamily="34" charset="0"/>
                <a:cs typeface="Calibri" panose="020F0502020204030204" pitchFamily="34" charset="0"/>
              </a:rPr>
              <a:t>imagen</a:t>
            </a:r>
          </a:p>
        </p:txBody>
      </p:sp>
      <p:sp>
        <p:nvSpPr>
          <p:cNvPr id="207" name="TextBox 206"/>
          <p:cNvSpPr txBox="1"/>
          <p:nvPr/>
        </p:nvSpPr>
        <p:spPr>
          <a:xfrm rot="10800000" flipV="1">
            <a:off x="1998992" y="1312461"/>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gesto</a:t>
            </a:r>
            <a:endParaRPr lang="en-GB" sz="1600">
              <a:latin typeface="Century Gothic" panose="020B0502020202020204" pitchFamily="34" charset="0"/>
              <a:cs typeface="Calibri" panose="020F0502020204030204" pitchFamily="34" charset="0"/>
            </a:endParaRPr>
          </a:p>
        </p:txBody>
      </p:sp>
      <p:sp>
        <p:nvSpPr>
          <p:cNvPr id="208" name="TextBox 207"/>
          <p:cNvSpPr txBox="1"/>
          <p:nvPr/>
        </p:nvSpPr>
        <p:spPr>
          <a:xfrm rot="10800000" flipV="1">
            <a:off x="2910324" y="1330593"/>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recoger</a:t>
            </a:r>
            <a:endParaRPr lang="en-GB" sz="1600">
              <a:latin typeface="Century Gothic" panose="020B0502020202020204" pitchFamily="34" charset="0"/>
              <a:cs typeface="Calibri" panose="020F0502020204030204" pitchFamily="34" charset="0"/>
            </a:endParaRPr>
          </a:p>
        </p:txBody>
      </p:sp>
      <p:sp>
        <p:nvSpPr>
          <p:cNvPr id="209" name="TextBox 208"/>
          <p:cNvSpPr txBox="1"/>
          <p:nvPr/>
        </p:nvSpPr>
        <p:spPr>
          <a:xfrm rot="10800000" flipV="1">
            <a:off x="1066377" y="2422979"/>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página</a:t>
            </a:r>
            <a:endParaRPr lang="en-GB" sz="1600">
              <a:latin typeface="Century Gothic" panose="020B0502020202020204" pitchFamily="34" charset="0"/>
              <a:cs typeface="Calibri" panose="020F0502020204030204" pitchFamily="34" charset="0"/>
            </a:endParaRPr>
          </a:p>
        </p:txBody>
      </p:sp>
      <p:sp>
        <p:nvSpPr>
          <p:cNvPr id="210" name="TextBox 209"/>
          <p:cNvSpPr txBox="1"/>
          <p:nvPr/>
        </p:nvSpPr>
        <p:spPr>
          <a:xfrm rot="10800000" flipV="1">
            <a:off x="2207821" y="2439473"/>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elegir</a:t>
            </a:r>
            <a:endParaRPr lang="en-GB" sz="1600">
              <a:latin typeface="Century Gothic" panose="020B0502020202020204" pitchFamily="34" charset="0"/>
              <a:cs typeface="Calibri" panose="020F0502020204030204" pitchFamily="34" charset="0"/>
            </a:endParaRPr>
          </a:p>
        </p:txBody>
      </p:sp>
      <p:sp>
        <p:nvSpPr>
          <p:cNvPr id="211" name="TextBox 210"/>
          <p:cNvSpPr txBox="1"/>
          <p:nvPr/>
        </p:nvSpPr>
        <p:spPr>
          <a:xfrm rot="10800000" flipV="1">
            <a:off x="3269254" y="2429950"/>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religión</a:t>
            </a:r>
            <a:endParaRPr lang="en-GB" sz="1600">
              <a:latin typeface="Century Gothic" panose="020B0502020202020204" pitchFamily="34" charset="0"/>
              <a:cs typeface="Calibri" panose="020F0502020204030204" pitchFamily="34" charset="0"/>
            </a:endParaRPr>
          </a:p>
        </p:txBody>
      </p:sp>
      <p:sp>
        <p:nvSpPr>
          <p:cNvPr id="212" name="TextBox 211"/>
          <p:cNvSpPr txBox="1"/>
          <p:nvPr/>
        </p:nvSpPr>
        <p:spPr>
          <a:xfrm rot="10800000" flipV="1">
            <a:off x="1088517" y="3502839"/>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julio</a:t>
            </a:r>
            <a:endParaRPr lang="en-GB" sz="1600">
              <a:latin typeface="Century Gothic" panose="020B0502020202020204" pitchFamily="34" charset="0"/>
              <a:cs typeface="Calibri" panose="020F0502020204030204" pitchFamily="34" charset="0"/>
            </a:endParaRPr>
          </a:p>
        </p:txBody>
      </p:sp>
      <p:sp>
        <p:nvSpPr>
          <p:cNvPr id="213" name="TextBox 212"/>
          <p:cNvSpPr txBox="1"/>
          <p:nvPr/>
        </p:nvSpPr>
        <p:spPr>
          <a:xfrm rot="10800000" flipV="1">
            <a:off x="2132234" y="3493260"/>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rojo</a:t>
            </a:r>
            <a:endParaRPr lang="en-GB" sz="1600">
              <a:latin typeface="Century Gothic" panose="020B0502020202020204" pitchFamily="34" charset="0"/>
              <a:cs typeface="Calibri" panose="020F0502020204030204" pitchFamily="34" charset="0"/>
            </a:endParaRPr>
          </a:p>
        </p:txBody>
      </p:sp>
      <p:sp>
        <p:nvSpPr>
          <p:cNvPr id="214" name="TextBox 213"/>
          <p:cNvSpPr txBox="1"/>
          <p:nvPr/>
        </p:nvSpPr>
        <p:spPr>
          <a:xfrm rot="10800000" flipV="1">
            <a:off x="3381255" y="3509811"/>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dejar</a:t>
            </a:r>
            <a:endParaRPr lang="en-GB" sz="1600">
              <a:latin typeface="Century Gothic" panose="020B0502020202020204" pitchFamily="34" charset="0"/>
              <a:cs typeface="Calibri" panose="020F0502020204030204" pitchFamily="34" charset="0"/>
            </a:endParaRPr>
          </a:p>
        </p:txBody>
      </p:sp>
      <p:sp>
        <p:nvSpPr>
          <p:cNvPr id="215" name="TextBox 214"/>
          <p:cNvSpPr txBox="1"/>
          <p:nvPr/>
        </p:nvSpPr>
        <p:spPr>
          <a:xfrm rot="10800000" flipV="1">
            <a:off x="4371524" y="3509812"/>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mujer</a:t>
            </a:r>
            <a:endParaRPr lang="en-GB" sz="1600">
              <a:latin typeface="Century Gothic" panose="020B0502020202020204" pitchFamily="34" charset="0"/>
              <a:cs typeface="Calibri" panose="020F0502020204030204" pitchFamily="34" charset="0"/>
            </a:endParaRPr>
          </a:p>
        </p:txBody>
      </p:sp>
      <p:sp>
        <p:nvSpPr>
          <p:cNvPr id="216" name="TextBox 215"/>
          <p:cNvSpPr txBox="1"/>
          <p:nvPr/>
        </p:nvSpPr>
        <p:spPr>
          <a:xfrm rot="10800000" flipV="1">
            <a:off x="5689479" y="3502840"/>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mejor</a:t>
            </a:r>
            <a:endParaRPr lang="en-GB" sz="1600">
              <a:latin typeface="Century Gothic" panose="020B0502020202020204" pitchFamily="34" charset="0"/>
              <a:cs typeface="Calibri" panose="020F0502020204030204" pitchFamily="34" charset="0"/>
            </a:endParaRPr>
          </a:p>
        </p:txBody>
      </p:sp>
      <p:sp>
        <p:nvSpPr>
          <p:cNvPr id="217" name="TextBox 216"/>
          <p:cNvSpPr txBox="1"/>
          <p:nvPr/>
        </p:nvSpPr>
        <p:spPr>
          <a:xfrm>
            <a:off x="3234893" y="3230366"/>
            <a:ext cx="1366277" cy="338554"/>
          </a:xfrm>
          <a:prstGeom prst="rect">
            <a:avLst/>
          </a:prstGeom>
          <a:noFill/>
        </p:spPr>
        <p:txBody>
          <a:bodyPr wrap="square" rtlCol="0">
            <a:spAutoFit/>
          </a:bodyPr>
          <a:lstStyle/>
          <a:p>
            <a:pPr algn="ctr"/>
            <a:r>
              <a:rPr lang="en-GB" sz="1600" b="1">
                <a:latin typeface="Century Gothic" panose="020B0502020202020204" pitchFamily="34" charset="0"/>
                <a:cs typeface="Calibri" panose="020F0502020204030204" pitchFamily="34" charset="0"/>
              </a:rPr>
              <a:t>[to leave]</a:t>
            </a:r>
          </a:p>
        </p:txBody>
      </p:sp>
      <p:pic>
        <p:nvPicPr>
          <p:cNvPr id="219" name="Picture 6" descr="http://www.clker.com/cliparts/o/d/e/m/w/o/instant-photos-md.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8567" y="744332"/>
            <a:ext cx="672601" cy="548463"/>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8" descr="http://www.clker.com/cliparts/b/8/1/8/12456418841632518928johnny_automatic_picking_up_a_suitcase.svg.me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6031" y="723002"/>
            <a:ext cx="732079" cy="619827"/>
          </a:xfrm>
          <a:prstGeom prst="rect">
            <a:avLst/>
          </a:prstGeom>
          <a:noFill/>
          <a:extLst>
            <a:ext uri="{909E8E84-426E-40DD-AFC4-6F175D3DCCD1}">
              <a14:hiddenFill xmlns:a14="http://schemas.microsoft.com/office/drawing/2010/main">
                <a:solidFill>
                  <a:srgbClr val="FFFFFF"/>
                </a:solidFill>
              </a14:hiddenFill>
            </a:ext>
          </a:extLst>
        </p:spPr>
      </p:pic>
      <p:grpSp>
        <p:nvGrpSpPr>
          <p:cNvPr id="221" name="Group 220"/>
          <p:cNvGrpSpPr/>
          <p:nvPr/>
        </p:nvGrpSpPr>
        <p:grpSpPr>
          <a:xfrm>
            <a:off x="1124547" y="1784862"/>
            <a:ext cx="1216489" cy="739119"/>
            <a:chOff x="8059587" y="1988142"/>
            <a:chExt cx="2554482" cy="1395342"/>
          </a:xfrm>
        </p:grpSpPr>
        <p:pic>
          <p:nvPicPr>
            <p:cNvPr id="222" name="Picture 4" descr="http://www.clker.com/cliparts/a/1/3/8/11949859511240324938open_book_nae_02.svg.h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59587" y="2038123"/>
              <a:ext cx="2554482" cy="1345361"/>
            </a:xfrm>
            <a:prstGeom prst="rect">
              <a:avLst/>
            </a:prstGeom>
            <a:noFill/>
            <a:extLst>
              <a:ext uri="{909E8E84-426E-40DD-AFC4-6F175D3DCCD1}">
                <a14:hiddenFill xmlns:a14="http://schemas.microsoft.com/office/drawing/2010/main">
                  <a:solidFill>
                    <a:srgbClr val="FFFFFF"/>
                  </a:solidFill>
                </a14:hiddenFill>
              </a:ext>
            </a:extLst>
          </p:spPr>
        </p:pic>
        <p:sp>
          <p:nvSpPr>
            <p:cNvPr id="223" name="TextBox 222"/>
            <p:cNvSpPr txBox="1"/>
            <p:nvPr/>
          </p:nvSpPr>
          <p:spPr>
            <a:xfrm rot="19892374">
              <a:off x="8175897" y="2093544"/>
              <a:ext cx="1024227" cy="406725"/>
            </a:xfrm>
            <a:prstGeom prst="rect">
              <a:avLst/>
            </a:prstGeom>
            <a:noFill/>
          </p:spPr>
          <p:txBody>
            <a:bodyPr wrap="square" rtlCol="0">
              <a:spAutoFit/>
            </a:bodyPr>
            <a:lstStyle/>
            <a:p>
              <a:r>
                <a:rPr lang="en-GB" sz="800"/>
                <a:t>47</a:t>
              </a:r>
            </a:p>
          </p:txBody>
        </p:sp>
        <p:sp>
          <p:nvSpPr>
            <p:cNvPr id="224" name="TextBox 223"/>
            <p:cNvSpPr txBox="1"/>
            <p:nvPr/>
          </p:nvSpPr>
          <p:spPr>
            <a:xfrm rot="247829">
              <a:off x="9230310" y="1988142"/>
              <a:ext cx="834602" cy="464827"/>
            </a:xfrm>
            <a:prstGeom prst="rect">
              <a:avLst/>
            </a:prstGeom>
            <a:noFill/>
          </p:spPr>
          <p:txBody>
            <a:bodyPr wrap="square" rtlCol="0">
              <a:spAutoFit/>
            </a:bodyPr>
            <a:lstStyle/>
            <a:p>
              <a:r>
                <a:rPr lang="en-GB" sz="1000"/>
                <a:t>48</a:t>
              </a:r>
              <a:endParaRPr lang="en-GB" sz="1200"/>
            </a:p>
          </p:txBody>
        </p:sp>
      </p:grpSp>
      <p:pic>
        <p:nvPicPr>
          <p:cNvPr id="225" name="Picture 4" descr="http://www.clker.com/cliparts/8/0/4/b/1194986542794900982hands_lorenzo_luengo_01.svg.me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88039" y="1829176"/>
            <a:ext cx="414778" cy="641609"/>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2" descr="http://www.clker.com/cliparts/f/1/e/4/1245697003779343953Anonymous_flag_of_Argentina.svg.m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39830" y="963711"/>
            <a:ext cx="697500" cy="348750"/>
          </a:xfrm>
          <a:prstGeom prst="rect">
            <a:avLst/>
          </a:prstGeom>
          <a:noFill/>
          <a:extLst>
            <a:ext uri="{909E8E84-426E-40DD-AFC4-6F175D3DCCD1}">
              <a14:hiddenFill xmlns:a14="http://schemas.microsoft.com/office/drawing/2010/main">
                <a:solidFill>
                  <a:srgbClr val="FFFFFF"/>
                </a:solidFill>
              </a14:hiddenFill>
            </a:ext>
          </a:extLst>
        </p:spPr>
      </p:pic>
      <p:sp>
        <p:nvSpPr>
          <p:cNvPr id="230" name="TextBox 229"/>
          <p:cNvSpPr txBox="1"/>
          <p:nvPr/>
        </p:nvSpPr>
        <p:spPr>
          <a:xfrm rot="10800000" flipV="1">
            <a:off x="3928326" y="1312461"/>
            <a:ext cx="1274976"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argentino</a:t>
            </a:r>
            <a:endParaRPr lang="en-GB" sz="1600">
              <a:latin typeface="Century Gothic" panose="020B0502020202020204" pitchFamily="34" charset="0"/>
              <a:cs typeface="Calibri" panose="020F0502020204030204" pitchFamily="34" charset="0"/>
            </a:endParaRPr>
          </a:p>
        </p:txBody>
      </p:sp>
      <p:sp>
        <p:nvSpPr>
          <p:cNvPr id="231" name="TextBox 230"/>
          <p:cNvSpPr txBox="1"/>
          <p:nvPr/>
        </p:nvSpPr>
        <p:spPr>
          <a:xfrm rot="10800000" flipV="1">
            <a:off x="5231503" y="1308192"/>
            <a:ext cx="1598941"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generalmente</a:t>
            </a:r>
            <a:endParaRPr lang="en-GB" sz="1600">
              <a:latin typeface="Century Gothic" panose="020B0502020202020204" pitchFamily="34" charset="0"/>
              <a:cs typeface="Calibri" panose="020F0502020204030204" pitchFamily="34" charset="0"/>
            </a:endParaRPr>
          </a:p>
        </p:txBody>
      </p:sp>
      <p:sp>
        <p:nvSpPr>
          <p:cNvPr id="232" name="TextBox 231"/>
          <p:cNvSpPr txBox="1"/>
          <p:nvPr/>
        </p:nvSpPr>
        <p:spPr>
          <a:xfrm>
            <a:off x="5131624" y="1003461"/>
            <a:ext cx="1779711" cy="338554"/>
          </a:xfrm>
          <a:prstGeom prst="rect">
            <a:avLst/>
          </a:prstGeom>
          <a:noFill/>
        </p:spPr>
        <p:txBody>
          <a:bodyPr wrap="square" rtlCol="0">
            <a:spAutoFit/>
          </a:bodyPr>
          <a:lstStyle/>
          <a:p>
            <a:pPr algn="ctr"/>
            <a:r>
              <a:rPr lang="en-GB" sz="1600" b="1">
                <a:latin typeface="Century Gothic" panose="020B0502020202020204" pitchFamily="34" charset="0"/>
                <a:cs typeface="Calibri" panose="020F0502020204030204" pitchFamily="34" charset="0"/>
              </a:rPr>
              <a:t>[generally]</a:t>
            </a:r>
          </a:p>
        </p:txBody>
      </p:sp>
      <p:pic>
        <p:nvPicPr>
          <p:cNvPr id="233" name="Picture 10" descr="http://www.clker.com/cliparts/1/1/6/2/1194985952866884806stack_of_books_01.svg.me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54919" y="1906457"/>
            <a:ext cx="638776" cy="483341"/>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14" descr="http://www.clker.com/cliparts/b/b/0/c/1195431703233884825Stellaris_Clapper-board.svg.me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28048" y="1889373"/>
            <a:ext cx="654428" cy="571534"/>
          </a:xfrm>
          <a:prstGeom prst="rect">
            <a:avLst/>
          </a:prstGeom>
          <a:noFill/>
          <a:extLst>
            <a:ext uri="{909E8E84-426E-40DD-AFC4-6F175D3DCCD1}">
              <a14:hiddenFill xmlns:a14="http://schemas.microsoft.com/office/drawing/2010/main">
                <a:solidFill>
                  <a:srgbClr val="FFFFFF"/>
                </a:solidFill>
              </a14:hiddenFill>
            </a:ext>
          </a:extLst>
        </p:spPr>
      </p:pic>
      <p:sp>
        <p:nvSpPr>
          <p:cNvPr id="235" name="TextBox 234"/>
          <p:cNvSpPr txBox="1"/>
          <p:nvPr/>
        </p:nvSpPr>
        <p:spPr>
          <a:xfrm>
            <a:off x="4639344" y="2118123"/>
            <a:ext cx="657150" cy="307777"/>
          </a:xfrm>
          <a:prstGeom prst="rect">
            <a:avLst/>
          </a:prstGeom>
          <a:noFill/>
        </p:spPr>
        <p:txBody>
          <a:bodyPr wrap="square" rtlCol="0">
            <a:spAutoFit/>
          </a:bodyPr>
          <a:lstStyle/>
          <a:p>
            <a:r>
              <a:rPr lang="en-GB" sz="700" b="1">
                <a:solidFill>
                  <a:schemeClr val="bg1"/>
                </a:solidFill>
              </a:rPr>
              <a:t>Versión original</a:t>
            </a:r>
          </a:p>
        </p:txBody>
      </p:sp>
      <p:sp>
        <p:nvSpPr>
          <p:cNvPr id="236" name="TextBox 235"/>
          <p:cNvSpPr txBox="1"/>
          <p:nvPr/>
        </p:nvSpPr>
        <p:spPr>
          <a:xfrm rot="10800000" flipV="1">
            <a:off x="4344311" y="2429951"/>
            <a:ext cx="1173434" cy="338554"/>
          </a:xfrm>
          <a:prstGeom prst="rect">
            <a:avLst/>
          </a:prstGeom>
          <a:noFill/>
        </p:spPr>
        <p:txBody>
          <a:bodyPr wrap="square" rtlCol="0">
            <a:spAutoFit/>
          </a:bodyPr>
          <a:lstStyle/>
          <a:p>
            <a:pPr lvl="0" algn="ctr">
              <a:defRPr/>
            </a:pPr>
            <a:r>
              <a:rPr lang="en-GB" sz="1600">
                <a:latin typeface="Century Gothic" panose="020B0502020202020204" pitchFamily="34" charset="0"/>
                <a:cs typeface="Calibri" panose="020F0502020204030204" pitchFamily="34" charset="0"/>
              </a:rPr>
              <a:t>original</a:t>
            </a:r>
          </a:p>
        </p:txBody>
      </p:sp>
      <p:sp>
        <p:nvSpPr>
          <p:cNvPr id="237" name="TextBox 236"/>
          <p:cNvSpPr txBox="1"/>
          <p:nvPr/>
        </p:nvSpPr>
        <p:spPr>
          <a:xfrm rot="10800000" flipV="1">
            <a:off x="5566762" y="2415023"/>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colegio</a:t>
            </a:r>
            <a:endParaRPr lang="en-GB" sz="1600">
              <a:latin typeface="Century Gothic" panose="020B0502020202020204" pitchFamily="34" charset="0"/>
              <a:cs typeface="Calibri" panose="020F0502020204030204" pitchFamily="34" charset="0"/>
            </a:endParaRPr>
          </a:p>
        </p:txBody>
      </p:sp>
      <p:pic>
        <p:nvPicPr>
          <p:cNvPr id="238" name="Picture 2" descr="http://www.clker.com/cliparts/9/9/d/f/11949846501923755977woman_reading_gerald_g._01.svg.med.png">
            <a:hlinkClick r:id="" action="ppaction://noaction">
              <a:snd r:embed="rId13" name="mujer.wav"/>
            </a:hlinkClick>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20760" y="2876783"/>
            <a:ext cx="494599" cy="623988"/>
          </a:xfrm>
          <a:prstGeom prst="rect">
            <a:avLst/>
          </a:prstGeom>
          <a:noFill/>
          <a:extLst>
            <a:ext uri="{909E8E84-426E-40DD-AFC4-6F175D3DCCD1}">
              <a14:hiddenFill xmlns:a14="http://schemas.microsoft.com/office/drawing/2010/main">
                <a:solidFill>
                  <a:srgbClr val="FFFFFF"/>
                </a:solidFill>
              </a14:hiddenFill>
            </a:ext>
          </a:extLst>
        </p:spPr>
      </p:pic>
      <p:grpSp>
        <p:nvGrpSpPr>
          <p:cNvPr id="239" name="Group 238"/>
          <p:cNvGrpSpPr/>
          <p:nvPr/>
        </p:nvGrpSpPr>
        <p:grpSpPr>
          <a:xfrm>
            <a:off x="6046073" y="3065605"/>
            <a:ext cx="470248" cy="459692"/>
            <a:chOff x="7169086" y="1074072"/>
            <a:chExt cx="1562229" cy="1437251"/>
          </a:xfrm>
        </p:grpSpPr>
        <p:pic>
          <p:nvPicPr>
            <p:cNvPr id="240" name="Picture 2" descr="http://www.clker.com/cliparts/d/d/0/f/12362677411367195232AX11_graph.svg.med.png">
              <a:hlinkClick r:id="" action="ppaction://noaction">
                <a:snd r:embed="rId15" name="mejor.wav"/>
              </a:hlinkClick>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69086" y="1074072"/>
              <a:ext cx="1562229" cy="1437251"/>
            </a:xfrm>
            <a:prstGeom prst="rect">
              <a:avLst/>
            </a:prstGeom>
            <a:noFill/>
            <a:extLst>
              <a:ext uri="{909E8E84-426E-40DD-AFC4-6F175D3DCCD1}">
                <a14:hiddenFill xmlns:a14="http://schemas.microsoft.com/office/drawing/2010/main">
                  <a:solidFill>
                    <a:srgbClr val="FFFFFF"/>
                  </a:solidFill>
                </a14:hiddenFill>
              </a:ext>
            </a:extLst>
          </p:spPr>
        </p:pic>
        <p:sp>
          <p:nvSpPr>
            <p:cNvPr id="241" name="Freeform 240"/>
            <p:cNvSpPr/>
            <p:nvPr/>
          </p:nvSpPr>
          <p:spPr>
            <a:xfrm>
              <a:off x="7357533" y="1143001"/>
              <a:ext cx="1151467" cy="1270000"/>
            </a:xfrm>
            <a:custGeom>
              <a:avLst/>
              <a:gdLst>
                <a:gd name="connsiteX0" fmla="*/ 0 w 1109134"/>
                <a:gd name="connsiteY0" fmla="*/ 1227667 h 1227667"/>
                <a:gd name="connsiteX1" fmla="*/ 16934 w 1109134"/>
                <a:gd name="connsiteY1" fmla="*/ 1109134 h 1227667"/>
                <a:gd name="connsiteX2" fmla="*/ 25400 w 1109134"/>
                <a:gd name="connsiteY2" fmla="*/ 1075267 h 1227667"/>
                <a:gd name="connsiteX3" fmla="*/ 33867 w 1109134"/>
                <a:gd name="connsiteY3" fmla="*/ 1024467 h 1227667"/>
                <a:gd name="connsiteX4" fmla="*/ 50800 w 1109134"/>
                <a:gd name="connsiteY4" fmla="*/ 990600 h 1227667"/>
                <a:gd name="connsiteX5" fmla="*/ 76200 w 1109134"/>
                <a:gd name="connsiteY5" fmla="*/ 939800 h 1227667"/>
                <a:gd name="connsiteX6" fmla="*/ 127000 w 1109134"/>
                <a:gd name="connsiteY6" fmla="*/ 922867 h 1227667"/>
                <a:gd name="connsiteX7" fmla="*/ 152400 w 1109134"/>
                <a:gd name="connsiteY7" fmla="*/ 914400 h 1227667"/>
                <a:gd name="connsiteX8" fmla="*/ 287867 w 1109134"/>
                <a:gd name="connsiteY8" fmla="*/ 897467 h 1227667"/>
                <a:gd name="connsiteX9" fmla="*/ 372534 w 1109134"/>
                <a:gd name="connsiteY9" fmla="*/ 872067 h 1227667"/>
                <a:gd name="connsiteX10" fmla="*/ 397934 w 1109134"/>
                <a:gd name="connsiteY10" fmla="*/ 863600 h 1227667"/>
                <a:gd name="connsiteX11" fmla="*/ 431800 w 1109134"/>
                <a:gd name="connsiteY11" fmla="*/ 838200 h 1227667"/>
                <a:gd name="connsiteX12" fmla="*/ 474134 w 1109134"/>
                <a:gd name="connsiteY12" fmla="*/ 795867 h 1227667"/>
                <a:gd name="connsiteX13" fmla="*/ 482600 w 1109134"/>
                <a:gd name="connsiteY13" fmla="*/ 770467 h 1227667"/>
                <a:gd name="connsiteX14" fmla="*/ 499534 w 1109134"/>
                <a:gd name="connsiteY14" fmla="*/ 753534 h 1227667"/>
                <a:gd name="connsiteX15" fmla="*/ 524934 w 1109134"/>
                <a:gd name="connsiteY15" fmla="*/ 702734 h 1227667"/>
                <a:gd name="connsiteX16" fmla="*/ 533400 w 1109134"/>
                <a:gd name="connsiteY16" fmla="*/ 651934 h 1227667"/>
                <a:gd name="connsiteX17" fmla="*/ 541867 w 1109134"/>
                <a:gd name="connsiteY17" fmla="*/ 626534 h 1227667"/>
                <a:gd name="connsiteX18" fmla="*/ 550334 w 1109134"/>
                <a:gd name="connsiteY18" fmla="*/ 592667 h 1227667"/>
                <a:gd name="connsiteX19" fmla="*/ 567267 w 1109134"/>
                <a:gd name="connsiteY19" fmla="*/ 541867 h 1227667"/>
                <a:gd name="connsiteX20" fmla="*/ 618067 w 1109134"/>
                <a:gd name="connsiteY20" fmla="*/ 491067 h 1227667"/>
                <a:gd name="connsiteX21" fmla="*/ 677334 w 1109134"/>
                <a:gd name="connsiteY21" fmla="*/ 440267 h 1227667"/>
                <a:gd name="connsiteX22" fmla="*/ 702734 w 1109134"/>
                <a:gd name="connsiteY22" fmla="*/ 414867 h 1227667"/>
                <a:gd name="connsiteX23" fmla="*/ 728134 w 1109134"/>
                <a:gd name="connsiteY23" fmla="*/ 389467 h 1227667"/>
                <a:gd name="connsiteX24" fmla="*/ 778934 w 1109134"/>
                <a:gd name="connsiteY24" fmla="*/ 313267 h 1227667"/>
                <a:gd name="connsiteX25" fmla="*/ 795867 w 1109134"/>
                <a:gd name="connsiteY25" fmla="*/ 287867 h 1227667"/>
                <a:gd name="connsiteX26" fmla="*/ 821267 w 1109134"/>
                <a:gd name="connsiteY26" fmla="*/ 262467 h 1227667"/>
                <a:gd name="connsiteX27" fmla="*/ 838200 w 1109134"/>
                <a:gd name="connsiteY27" fmla="*/ 237067 h 1227667"/>
                <a:gd name="connsiteX28" fmla="*/ 863600 w 1109134"/>
                <a:gd name="connsiteY28" fmla="*/ 220134 h 1227667"/>
                <a:gd name="connsiteX29" fmla="*/ 880534 w 1109134"/>
                <a:gd name="connsiteY29" fmla="*/ 203200 h 1227667"/>
                <a:gd name="connsiteX30" fmla="*/ 931334 w 1109134"/>
                <a:gd name="connsiteY30" fmla="*/ 169334 h 1227667"/>
                <a:gd name="connsiteX31" fmla="*/ 948267 w 1109134"/>
                <a:gd name="connsiteY31" fmla="*/ 152400 h 1227667"/>
                <a:gd name="connsiteX32" fmla="*/ 1007534 w 1109134"/>
                <a:gd name="connsiteY32" fmla="*/ 84667 h 1227667"/>
                <a:gd name="connsiteX33" fmla="*/ 1049867 w 1109134"/>
                <a:gd name="connsiteY33" fmla="*/ 50800 h 1227667"/>
                <a:gd name="connsiteX34" fmla="*/ 1075267 w 1109134"/>
                <a:gd name="connsiteY34" fmla="*/ 33867 h 1227667"/>
                <a:gd name="connsiteX35" fmla="*/ 1109134 w 1109134"/>
                <a:gd name="connsiteY35" fmla="*/ 0 h 122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9134" h="1227667">
                  <a:moveTo>
                    <a:pt x="0" y="1227667"/>
                  </a:moveTo>
                  <a:cubicBezTo>
                    <a:pt x="5204" y="1186037"/>
                    <a:pt x="8795" y="1149832"/>
                    <a:pt x="16934" y="1109134"/>
                  </a:cubicBezTo>
                  <a:cubicBezTo>
                    <a:pt x="19216" y="1097724"/>
                    <a:pt x="23118" y="1086677"/>
                    <a:pt x="25400" y="1075267"/>
                  </a:cubicBezTo>
                  <a:cubicBezTo>
                    <a:pt x="28767" y="1058433"/>
                    <a:pt x="28934" y="1040910"/>
                    <a:pt x="33867" y="1024467"/>
                  </a:cubicBezTo>
                  <a:cubicBezTo>
                    <a:pt x="37494" y="1012378"/>
                    <a:pt x="45828" y="1002201"/>
                    <a:pt x="50800" y="990600"/>
                  </a:cubicBezTo>
                  <a:cubicBezTo>
                    <a:pt x="57213" y="975636"/>
                    <a:pt x="60327" y="949720"/>
                    <a:pt x="76200" y="939800"/>
                  </a:cubicBezTo>
                  <a:cubicBezTo>
                    <a:pt x="91336" y="930340"/>
                    <a:pt x="110067" y="928511"/>
                    <a:pt x="127000" y="922867"/>
                  </a:cubicBezTo>
                  <a:lnTo>
                    <a:pt x="152400" y="914400"/>
                  </a:lnTo>
                  <a:cubicBezTo>
                    <a:pt x="212705" y="894299"/>
                    <a:pt x="168921" y="906617"/>
                    <a:pt x="287867" y="897467"/>
                  </a:cubicBezTo>
                  <a:cubicBezTo>
                    <a:pt x="339047" y="884672"/>
                    <a:pt x="310700" y="892678"/>
                    <a:pt x="372534" y="872067"/>
                  </a:cubicBezTo>
                  <a:lnTo>
                    <a:pt x="397934" y="863600"/>
                  </a:lnTo>
                  <a:cubicBezTo>
                    <a:pt x="409223" y="855133"/>
                    <a:pt x="421253" y="847575"/>
                    <a:pt x="431800" y="838200"/>
                  </a:cubicBezTo>
                  <a:cubicBezTo>
                    <a:pt x="446715" y="824942"/>
                    <a:pt x="474134" y="795867"/>
                    <a:pt x="474134" y="795867"/>
                  </a:cubicBezTo>
                  <a:cubicBezTo>
                    <a:pt x="476956" y="787400"/>
                    <a:pt x="478008" y="778120"/>
                    <a:pt x="482600" y="770467"/>
                  </a:cubicBezTo>
                  <a:cubicBezTo>
                    <a:pt x="486707" y="763622"/>
                    <a:pt x="495964" y="760674"/>
                    <a:pt x="499534" y="753534"/>
                  </a:cubicBezTo>
                  <a:cubicBezTo>
                    <a:pt x="530742" y="691118"/>
                    <a:pt x="485499" y="742167"/>
                    <a:pt x="524934" y="702734"/>
                  </a:cubicBezTo>
                  <a:cubicBezTo>
                    <a:pt x="527756" y="685801"/>
                    <a:pt x="529676" y="668692"/>
                    <a:pt x="533400" y="651934"/>
                  </a:cubicBezTo>
                  <a:cubicBezTo>
                    <a:pt x="535336" y="643222"/>
                    <a:pt x="539415" y="635115"/>
                    <a:pt x="541867" y="626534"/>
                  </a:cubicBezTo>
                  <a:cubicBezTo>
                    <a:pt x="545064" y="615345"/>
                    <a:pt x="546990" y="603813"/>
                    <a:pt x="550334" y="592667"/>
                  </a:cubicBezTo>
                  <a:cubicBezTo>
                    <a:pt x="555463" y="575570"/>
                    <a:pt x="554646" y="554488"/>
                    <a:pt x="567267" y="541867"/>
                  </a:cubicBezTo>
                  <a:cubicBezTo>
                    <a:pt x="584200" y="524934"/>
                    <a:pt x="598141" y="504350"/>
                    <a:pt x="618067" y="491067"/>
                  </a:cubicBezTo>
                  <a:cubicBezTo>
                    <a:pt x="656751" y="465278"/>
                    <a:pt x="636272" y="481329"/>
                    <a:pt x="677334" y="440267"/>
                  </a:cubicBezTo>
                  <a:lnTo>
                    <a:pt x="702734" y="414867"/>
                  </a:lnTo>
                  <a:cubicBezTo>
                    <a:pt x="711201" y="406400"/>
                    <a:pt x="721492" y="399430"/>
                    <a:pt x="728134" y="389467"/>
                  </a:cubicBezTo>
                  <a:lnTo>
                    <a:pt x="778934" y="313267"/>
                  </a:lnTo>
                  <a:cubicBezTo>
                    <a:pt x="784578" y="304800"/>
                    <a:pt x="788672" y="295062"/>
                    <a:pt x="795867" y="287867"/>
                  </a:cubicBezTo>
                  <a:cubicBezTo>
                    <a:pt x="804334" y="279400"/>
                    <a:pt x="813602" y="271665"/>
                    <a:pt x="821267" y="262467"/>
                  </a:cubicBezTo>
                  <a:cubicBezTo>
                    <a:pt x="827781" y="254650"/>
                    <a:pt x="831005" y="244262"/>
                    <a:pt x="838200" y="237067"/>
                  </a:cubicBezTo>
                  <a:cubicBezTo>
                    <a:pt x="845395" y="229872"/>
                    <a:pt x="855654" y="226491"/>
                    <a:pt x="863600" y="220134"/>
                  </a:cubicBezTo>
                  <a:cubicBezTo>
                    <a:pt x="869834" y="215147"/>
                    <a:pt x="874148" y="207990"/>
                    <a:pt x="880534" y="203200"/>
                  </a:cubicBezTo>
                  <a:cubicBezTo>
                    <a:pt x="896815" y="190989"/>
                    <a:pt x="916944" y="183725"/>
                    <a:pt x="931334" y="169334"/>
                  </a:cubicBezTo>
                  <a:cubicBezTo>
                    <a:pt x="936978" y="163689"/>
                    <a:pt x="943280" y="158633"/>
                    <a:pt x="948267" y="152400"/>
                  </a:cubicBezTo>
                  <a:cubicBezTo>
                    <a:pt x="973839" y="120433"/>
                    <a:pt x="962771" y="114509"/>
                    <a:pt x="1007534" y="84667"/>
                  </a:cubicBezTo>
                  <a:cubicBezTo>
                    <a:pt x="1085712" y="32549"/>
                    <a:pt x="989546" y="99057"/>
                    <a:pt x="1049867" y="50800"/>
                  </a:cubicBezTo>
                  <a:cubicBezTo>
                    <a:pt x="1057813" y="44443"/>
                    <a:pt x="1067450" y="40381"/>
                    <a:pt x="1075267" y="33867"/>
                  </a:cubicBezTo>
                  <a:lnTo>
                    <a:pt x="1109134" y="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242" name="Picture 4" descr="http://www.clker.com/cliparts/7/b/0/c/11971495461712252788valessiobrito_Coloured_Pencils.svg.med.png">
            <a:hlinkClick r:id="" action="ppaction://noaction">
              <a:snd r:embed="rId17" name="rojo.wav"/>
            </a:hlinkClick>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66608" t="-2541" r="25148"/>
          <a:stretch/>
        </p:blipFill>
        <p:spPr bwMode="auto">
          <a:xfrm rot="3975017">
            <a:off x="2726167" y="2781961"/>
            <a:ext cx="199423" cy="8806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43" name="Picture 2" descr="http://www.clker.com/cliparts/v/p/e/L/e/V/july-1-st-calendar-md.png">
            <a:hlinkClick r:id="" action="ppaction://noaction">
              <a:snd r:embed="rId19" name="julio.wav"/>
            </a:hlinkClick>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412751" y="2915513"/>
            <a:ext cx="510360" cy="551041"/>
          </a:xfrm>
          <a:prstGeom prst="rect">
            <a:avLst/>
          </a:prstGeom>
          <a:noFill/>
          <a:extLst>
            <a:ext uri="{909E8E84-426E-40DD-AFC4-6F175D3DCCD1}">
              <a14:hiddenFill xmlns:a14="http://schemas.microsoft.com/office/drawing/2010/main">
                <a:solidFill>
                  <a:srgbClr val="FFFFFF"/>
                </a:solidFill>
              </a14:hiddenFill>
            </a:ext>
          </a:extLst>
        </p:spPr>
      </p:pic>
      <p:sp>
        <p:nvSpPr>
          <p:cNvPr id="258" name="Rectangle 257"/>
          <p:cNvSpPr/>
          <p:nvPr/>
        </p:nvSpPr>
        <p:spPr>
          <a:xfrm>
            <a:off x="47990" y="3666191"/>
            <a:ext cx="3155311" cy="1077218"/>
          </a:xfrm>
          <a:prstGeom prst="rect">
            <a:avLst/>
          </a:prstGeom>
        </p:spPr>
        <p:txBody>
          <a:bodyPr wrap="square">
            <a:spAutoFit/>
          </a:bodyPr>
          <a:lstStyle/>
          <a:p>
            <a:pPr fontAlgn="auto">
              <a:spcBef>
                <a:spcPts val="0"/>
              </a:spcBef>
              <a:spcAft>
                <a:spcPts val="0"/>
              </a:spcAft>
            </a:pPr>
            <a:endParaRPr lang="en-US" altLang="en-US" sz="1600">
              <a:solidFill>
                <a:prstClr val="black"/>
              </a:solidFill>
              <a:latin typeface="Century Gothic" panose="020B0502020202020204" pitchFamily="34" charset="0"/>
              <a:cs typeface="Arial" panose="020B0604020202020204" pitchFamily="34" charset="0"/>
            </a:endParaRPr>
          </a:p>
          <a:p>
            <a:pPr fontAlgn="auto">
              <a:spcBef>
                <a:spcPts val="0"/>
              </a:spcBef>
              <a:spcAft>
                <a:spcPts val="0"/>
              </a:spcAft>
            </a:pPr>
            <a:r>
              <a:rPr lang="en-US" altLang="en-US" sz="1600" b="1">
                <a:solidFill>
                  <a:prstClr val="black"/>
                </a:solidFill>
                <a:latin typeface="Century Gothic" panose="020B0502020202020204" pitchFamily="34" charset="0"/>
                <a:cs typeface="Arial" panose="020B0604020202020204" pitchFamily="34" charset="0"/>
              </a:rPr>
              <a:t>Ñ</a:t>
            </a:r>
            <a:r>
              <a:rPr lang="en-US" altLang="en-US" sz="1600">
                <a:solidFill>
                  <a:prstClr val="black"/>
                </a:solidFill>
                <a:latin typeface="Century Gothic" panose="020B0502020202020204" pitchFamily="34" charset="0"/>
                <a:cs typeface="Arial" panose="020B0604020202020204" pitchFamily="34" charset="0"/>
              </a:rPr>
              <a:t> is a separate letter in Spanish. It is pronounced like</a:t>
            </a:r>
            <a:br>
              <a:rPr lang="en-US" altLang="en-US" sz="1600">
                <a:solidFill>
                  <a:prstClr val="black"/>
                </a:solidFill>
                <a:latin typeface="Century Gothic" panose="020B0502020202020204" pitchFamily="34" charset="0"/>
                <a:cs typeface="Arial" panose="020B0604020202020204" pitchFamily="34" charset="0"/>
              </a:rPr>
            </a:br>
            <a:r>
              <a:rPr lang="en-US" altLang="en-US" sz="1600">
                <a:solidFill>
                  <a:prstClr val="black"/>
                </a:solidFill>
                <a:latin typeface="Century Gothic" panose="020B0502020202020204" pitchFamily="34" charset="0"/>
                <a:cs typeface="Arial" panose="020B0604020202020204" pitchFamily="34" charset="0"/>
              </a:rPr>
              <a:t>the </a:t>
            </a:r>
            <a:r>
              <a:rPr lang="en-US" altLang="en-US" sz="1600" i="1">
                <a:solidFill>
                  <a:prstClr val="black"/>
                </a:solidFill>
                <a:latin typeface="Century Gothic" panose="020B0502020202020204" pitchFamily="34" charset="0"/>
                <a:cs typeface="Arial" panose="020B0604020202020204" pitchFamily="34" charset="0"/>
              </a:rPr>
              <a:t>ne</a:t>
            </a:r>
            <a:r>
              <a:rPr lang="en-US" altLang="en-US" sz="1600">
                <a:solidFill>
                  <a:prstClr val="black"/>
                </a:solidFill>
                <a:latin typeface="Century Gothic" panose="020B0502020202020204" pitchFamily="34" charset="0"/>
                <a:cs typeface="Arial" panose="020B0604020202020204" pitchFamily="34" charset="0"/>
              </a:rPr>
              <a:t> in lasag</a:t>
            </a:r>
            <a:r>
              <a:rPr lang="en-US" altLang="en-US" sz="1600" u="sng">
                <a:solidFill>
                  <a:prstClr val="black"/>
                </a:solidFill>
                <a:latin typeface="Century Gothic" panose="020B0502020202020204" pitchFamily="34" charset="0"/>
                <a:cs typeface="Arial" panose="020B0604020202020204" pitchFamily="34" charset="0"/>
              </a:rPr>
              <a:t>ne</a:t>
            </a:r>
            <a:r>
              <a:rPr lang="en-US" altLang="en-US" sz="1600">
                <a:solidFill>
                  <a:prstClr val="black"/>
                </a:solidFill>
                <a:latin typeface="Century Gothic" panose="020B0502020202020204" pitchFamily="34" charset="0"/>
                <a:cs typeface="Arial" panose="020B0604020202020204" pitchFamily="34" charset="0"/>
              </a:rPr>
              <a:t>.</a:t>
            </a:r>
          </a:p>
        </p:txBody>
      </p:sp>
      <p:pic>
        <p:nvPicPr>
          <p:cNvPr id="259" name="Picture 258"/>
          <p:cNvPicPr>
            <a:picLocks noChangeAspect="1"/>
          </p:cNvPicPr>
          <p:nvPr/>
        </p:nvPicPr>
        <p:blipFill>
          <a:blip r:embed="rId21"/>
          <a:stretch>
            <a:fillRect/>
          </a:stretch>
        </p:blipFill>
        <p:spPr>
          <a:xfrm>
            <a:off x="2906464" y="4390301"/>
            <a:ext cx="1056298" cy="1043822"/>
          </a:xfrm>
          <a:prstGeom prst="rect">
            <a:avLst/>
          </a:prstGeom>
        </p:spPr>
      </p:pic>
      <p:sp>
        <p:nvSpPr>
          <p:cNvPr id="260" name="TextBox 259"/>
          <p:cNvSpPr txBox="1"/>
          <p:nvPr/>
        </p:nvSpPr>
        <p:spPr>
          <a:xfrm rot="10800000" flipV="1">
            <a:off x="514327" y="5170383"/>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año</a:t>
            </a:r>
            <a:endParaRPr lang="en-GB" sz="1600">
              <a:latin typeface="Century Gothic" panose="020B0502020202020204" pitchFamily="34" charset="0"/>
              <a:cs typeface="Calibri" panose="020F0502020204030204" pitchFamily="34" charset="0"/>
            </a:endParaRPr>
          </a:p>
        </p:txBody>
      </p:sp>
      <p:sp>
        <p:nvSpPr>
          <p:cNvPr id="261" name="TextBox 260"/>
          <p:cNvSpPr txBox="1"/>
          <p:nvPr/>
        </p:nvSpPr>
        <p:spPr>
          <a:xfrm rot="10800000" flipV="1">
            <a:off x="1687762" y="5166304"/>
            <a:ext cx="1344429"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señora</a:t>
            </a:r>
            <a:endParaRPr lang="en-GB" sz="1600">
              <a:latin typeface="Century Gothic" panose="020B0502020202020204" pitchFamily="34" charset="0"/>
              <a:cs typeface="Calibri" panose="020F0502020204030204" pitchFamily="34" charset="0"/>
            </a:endParaRPr>
          </a:p>
        </p:txBody>
      </p:sp>
      <p:sp>
        <p:nvSpPr>
          <p:cNvPr id="262" name="TextBox 261"/>
          <p:cNvSpPr txBox="1"/>
          <p:nvPr/>
        </p:nvSpPr>
        <p:spPr>
          <a:xfrm>
            <a:off x="681813" y="4863818"/>
            <a:ext cx="1127042" cy="461665"/>
          </a:xfrm>
          <a:prstGeom prst="rect">
            <a:avLst/>
          </a:prstGeom>
          <a:noFill/>
        </p:spPr>
        <p:txBody>
          <a:bodyPr wrap="square" rtlCol="0">
            <a:spAutoFit/>
          </a:bodyPr>
          <a:lstStyle/>
          <a:p>
            <a:r>
              <a:rPr lang="en-GB" sz="2400" b="1" i="1">
                <a:latin typeface="Century Gothic" panose="020B0502020202020204" pitchFamily="34" charset="0"/>
                <a:cs typeface="Calibri" panose="020F0502020204030204" pitchFamily="34" charset="0"/>
              </a:rPr>
              <a:t>2020</a:t>
            </a:r>
          </a:p>
        </p:txBody>
      </p:sp>
      <p:sp>
        <p:nvSpPr>
          <p:cNvPr id="263" name="TextBox 262"/>
          <p:cNvSpPr txBox="1"/>
          <p:nvPr/>
        </p:nvSpPr>
        <p:spPr>
          <a:xfrm rot="10800000" flipV="1">
            <a:off x="4140716" y="5180974"/>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noche</a:t>
            </a:r>
            <a:endParaRPr lang="en-GB" sz="1600">
              <a:latin typeface="Century Gothic" panose="020B0502020202020204" pitchFamily="34" charset="0"/>
              <a:cs typeface="Calibri" panose="020F0502020204030204" pitchFamily="34" charset="0"/>
            </a:endParaRPr>
          </a:p>
        </p:txBody>
      </p:sp>
      <p:sp>
        <p:nvSpPr>
          <p:cNvPr id="264" name="TextBox 263"/>
          <p:cNvSpPr txBox="1"/>
          <p:nvPr/>
        </p:nvSpPr>
        <p:spPr>
          <a:xfrm rot="10800000" flipV="1">
            <a:off x="5310590" y="5181315"/>
            <a:ext cx="1344429"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nosotros</a:t>
            </a:r>
            <a:endParaRPr lang="en-GB" sz="1600">
              <a:latin typeface="Century Gothic" panose="020B0502020202020204" pitchFamily="34" charset="0"/>
              <a:cs typeface="Calibri" panose="020F0502020204030204" pitchFamily="34" charset="0"/>
            </a:endParaRPr>
          </a:p>
        </p:txBody>
      </p:sp>
      <p:pic>
        <p:nvPicPr>
          <p:cNvPr id="265" name="Picture 264"/>
          <p:cNvPicPr>
            <a:picLocks noChangeAspect="1"/>
          </p:cNvPicPr>
          <p:nvPr/>
        </p:nvPicPr>
        <p:blipFill rotWithShape="1">
          <a:blip r:embed="rId22">
            <a:clrChange>
              <a:clrFrom>
                <a:srgbClr val="FFFFFF"/>
              </a:clrFrom>
              <a:clrTo>
                <a:srgbClr val="FFFFFF">
                  <a:alpha val="0"/>
                </a:srgbClr>
              </a:clrTo>
            </a:clrChange>
          </a:blip>
          <a:srcRect l="52176" t="18687" r="24931" b="52918"/>
          <a:stretch/>
        </p:blipFill>
        <p:spPr>
          <a:xfrm>
            <a:off x="5464014" y="4606641"/>
            <a:ext cx="876977" cy="611842"/>
          </a:xfrm>
          <a:prstGeom prst="rect">
            <a:avLst/>
          </a:prstGeom>
        </p:spPr>
      </p:pic>
      <p:pic>
        <p:nvPicPr>
          <p:cNvPr id="266" name="Picture 26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476588" y="4241693"/>
            <a:ext cx="474904" cy="670519"/>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67" name="Picture 6" descr="http://www.clker.com/cliparts/s/N/I/w/o/Q/mom-hi.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100665" y="4483800"/>
            <a:ext cx="480742" cy="752908"/>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267"/>
          <p:cNvPicPr>
            <a:picLocks noChangeAspect="1"/>
          </p:cNvPicPr>
          <p:nvPr/>
        </p:nvPicPr>
        <p:blipFill>
          <a:blip r:embed="rId25"/>
          <a:stretch>
            <a:fillRect/>
          </a:stretch>
        </p:blipFill>
        <p:spPr>
          <a:xfrm>
            <a:off x="2892805" y="5851913"/>
            <a:ext cx="1091663" cy="1074538"/>
          </a:xfrm>
          <a:prstGeom prst="rect">
            <a:avLst/>
          </a:prstGeom>
        </p:spPr>
      </p:pic>
      <p:sp>
        <p:nvSpPr>
          <p:cNvPr id="269" name="Rectangle 268"/>
          <p:cNvSpPr/>
          <p:nvPr/>
        </p:nvSpPr>
        <p:spPr>
          <a:xfrm>
            <a:off x="41664" y="5531415"/>
            <a:ext cx="3037879" cy="584775"/>
          </a:xfrm>
          <a:prstGeom prst="rect">
            <a:avLst/>
          </a:prstGeom>
        </p:spPr>
        <p:txBody>
          <a:bodyPr wrap="square">
            <a:spAutoFit/>
          </a:bodyPr>
          <a:lstStyle/>
          <a:p>
            <a:r>
              <a:rPr lang="en-GB" sz="1600" b="1">
                <a:latin typeface="Century Gothic" panose="020B0502020202020204" pitchFamily="34" charset="0"/>
              </a:rPr>
              <a:t>H</a:t>
            </a:r>
            <a:r>
              <a:rPr lang="en-GB" sz="1600">
                <a:latin typeface="Century Gothic" panose="020B0502020202020204" pitchFamily="34" charset="0"/>
              </a:rPr>
              <a:t> is silent in Spanish. </a:t>
            </a:r>
            <a:br>
              <a:rPr lang="en-GB" sz="1600">
                <a:latin typeface="Century Gothic" panose="020B0502020202020204" pitchFamily="34" charset="0"/>
              </a:rPr>
            </a:br>
            <a:r>
              <a:rPr lang="en-GB" sz="1600">
                <a:latin typeface="Century Gothic" panose="020B0502020202020204" pitchFamily="34" charset="0"/>
              </a:rPr>
              <a:t>Imagine it’s not there.</a:t>
            </a:r>
          </a:p>
        </p:txBody>
      </p:sp>
      <p:pic>
        <p:nvPicPr>
          <p:cNvPr id="271" name="Picture 4" descr="http://www.clker.com/cliparts/e/4/e/d/12465913522002067962family.svg.med.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245687" y="5620949"/>
            <a:ext cx="634540" cy="815837"/>
          </a:xfrm>
          <a:prstGeom prst="rect">
            <a:avLst/>
          </a:prstGeom>
          <a:noFill/>
          <a:extLst>
            <a:ext uri="{909E8E84-426E-40DD-AFC4-6F175D3DCCD1}">
              <a14:hiddenFill xmlns:a14="http://schemas.microsoft.com/office/drawing/2010/main">
                <a:solidFill>
                  <a:srgbClr val="FFFFFF"/>
                </a:solidFill>
              </a14:hiddenFill>
            </a:ext>
          </a:extLst>
        </p:spPr>
      </p:pic>
      <p:pic>
        <p:nvPicPr>
          <p:cNvPr id="273" name="Picture 6" descr="http://www.clker.com/cliparts/7/2/d/2/1237916507358913671pitr_First_aid_icon.svg.med.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88331" y="6196500"/>
            <a:ext cx="532674" cy="532674"/>
          </a:xfrm>
          <a:prstGeom prst="rect">
            <a:avLst/>
          </a:prstGeom>
          <a:noFill/>
          <a:extLst>
            <a:ext uri="{909E8E84-426E-40DD-AFC4-6F175D3DCCD1}">
              <a14:hiddenFill xmlns:a14="http://schemas.microsoft.com/office/drawing/2010/main">
                <a:solidFill>
                  <a:srgbClr val="FFFFFF"/>
                </a:solidFill>
              </a14:hiddenFill>
            </a:ext>
          </a:extLst>
        </p:spPr>
      </p:pic>
      <p:pic>
        <p:nvPicPr>
          <p:cNvPr id="274" name="Picture 8" descr="http://www.clker.com/cliparts/4/4/d/a/11949863371995434051cone2_ganson.svg.med.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391376" y="5864638"/>
            <a:ext cx="359422" cy="788067"/>
          </a:xfrm>
          <a:prstGeom prst="rect">
            <a:avLst/>
          </a:prstGeom>
          <a:noFill/>
          <a:extLst>
            <a:ext uri="{909E8E84-426E-40DD-AFC4-6F175D3DCCD1}">
              <a14:hiddenFill xmlns:a14="http://schemas.microsoft.com/office/drawing/2010/main">
                <a:solidFill>
                  <a:srgbClr val="FFFFFF"/>
                </a:solidFill>
              </a14:hiddenFill>
            </a:ext>
          </a:extLst>
        </p:spPr>
      </p:pic>
      <p:sp>
        <p:nvSpPr>
          <p:cNvPr id="276" name="TextBox 275"/>
          <p:cNvSpPr txBox="1"/>
          <p:nvPr/>
        </p:nvSpPr>
        <p:spPr>
          <a:xfrm rot="10800000" flipV="1">
            <a:off x="964057" y="6650604"/>
            <a:ext cx="1173434" cy="338554"/>
          </a:xfrm>
          <a:prstGeom prst="rect">
            <a:avLst/>
          </a:prstGeom>
          <a:noFill/>
        </p:spPr>
        <p:txBody>
          <a:bodyPr wrap="square" rtlCol="0">
            <a:spAutoFit/>
          </a:bodyPr>
          <a:lstStyle/>
          <a:p>
            <a:pPr lvl="0" algn="ctr">
              <a:defRPr/>
            </a:pPr>
            <a:r>
              <a:rPr lang="en-GB" sz="1600">
                <a:latin typeface="Century Gothic" panose="020B0502020202020204" pitchFamily="34" charset="0"/>
                <a:cs typeface="Calibri" panose="020F0502020204030204" pitchFamily="34" charset="0"/>
              </a:rPr>
              <a:t>hacer</a:t>
            </a:r>
          </a:p>
        </p:txBody>
      </p:sp>
      <p:sp>
        <p:nvSpPr>
          <p:cNvPr id="277" name="TextBox 276"/>
          <p:cNvSpPr txBox="1"/>
          <p:nvPr/>
        </p:nvSpPr>
        <p:spPr>
          <a:xfrm>
            <a:off x="1096441" y="6144399"/>
            <a:ext cx="1095681" cy="584775"/>
          </a:xfrm>
          <a:prstGeom prst="rect">
            <a:avLst/>
          </a:prstGeom>
          <a:noFill/>
        </p:spPr>
        <p:txBody>
          <a:bodyPr wrap="square" rtlCol="0">
            <a:spAutoFit/>
          </a:bodyPr>
          <a:lstStyle/>
          <a:p>
            <a:r>
              <a:rPr lang="en-GB" sz="1600" b="1">
                <a:latin typeface="Century Gothic" panose="020B0502020202020204" pitchFamily="34" charset="0"/>
                <a:cs typeface="Calibri" panose="020F0502020204030204" pitchFamily="34" charset="0"/>
              </a:rPr>
              <a:t>[to do; to make]</a:t>
            </a:r>
          </a:p>
        </p:txBody>
      </p:sp>
      <p:sp>
        <p:nvSpPr>
          <p:cNvPr id="278" name="TextBox 277"/>
          <p:cNvSpPr txBox="1"/>
          <p:nvPr/>
        </p:nvSpPr>
        <p:spPr>
          <a:xfrm rot="10800000" flipV="1">
            <a:off x="3979097" y="6664404"/>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hijo</a:t>
            </a:r>
            <a:endParaRPr lang="en-GB" sz="1600">
              <a:latin typeface="Century Gothic" panose="020B0502020202020204" pitchFamily="34" charset="0"/>
              <a:cs typeface="Calibri" panose="020F0502020204030204" pitchFamily="34" charset="0"/>
            </a:endParaRPr>
          </a:p>
        </p:txBody>
      </p:sp>
      <p:sp>
        <p:nvSpPr>
          <p:cNvPr id="279" name="TextBox 278"/>
          <p:cNvSpPr txBox="1"/>
          <p:nvPr/>
        </p:nvSpPr>
        <p:spPr>
          <a:xfrm rot="10800000" flipV="1">
            <a:off x="1878474" y="6650604"/>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helado</a:t>
            </a:r>
            <a:endParaRPr lang="en-GB" sz="1600">
              <a:latin typeface="Century Gothic" panose="020B0502020202020204" pitchFamily="34" charset="0"/>
              <a:cs typeface="Calibri" panose="020F0502020204030204" pitchFamily="34" charset="0"/>
            </a:endParaRPr>
          </a:p>
        </p:txBody>
      </p:sp>
      <p:sp>
        <p:nvSpPr>
          <p:cNvPr id="280" name="TextBox 279"/>
          <p:cNvSpPr txBox="1"/>
          <p:nvPr/>
        </p:nvSpPr>
        <p:spPr>
          <a:xfrm rot="10800000" flipV="1">
            <a:off x="-50796" y="6664404"/>
            <a:ext cx="1173434" cy="338554"/>
          </a:xfrm>
          <a:prstGeom prst="rect">
            <a:avLst/>
          </a:prstGeom>
          <a:noFill/>
        </p:spPr>
        <p:txBody>
          <a:bodyPr wrap="square" rtlCol="0">
            <a:spAutoFit/>
          </a:bodyPr>
          <a:lstStyle/>
          <a:p>
            <a:pPr lvl="0" algn="ctr">
              <a:defRPr/>
            </a:pPr>
            <a:r>
              <a:rPr lang="en-GB" sz="1600">
                <a:latin typeface="Century Gothic" panose="020B0502020202020204" pitchFamily="34" charset="0"/>
                <a:cs typeface="Calibri" panose="020F0502020204030204" pitchFamily="34" charset="0"/>
              </a:rPr>
              <a:t>hospital</a:t>
            </a:r>
          </a:p>
        </p:txBody>
      </p:sp>
      <p:sp>
        <p:nvSpPr>
          <p:cNvPr id="281" name="TextBox 280"/>
          <p:cNvSpPr txBox="1"/>
          <p:nvPr/>
        </p:nvSpPr>
        <p:spPr>
          <a:xfrm rot="10800000" flipV="1">
            <a:off x="5131689" y="6655369"/>
            <a:ext cx="1698756" cy="338554"/>
          </a:xfrm>
          <a:prstGeom prst="rect">
            <a:avLst/>
          </a:prstGeom>
          <a:noFill/>
        </p:spPr>
        <p:txBody>
          <a:bodyPr wrap="square" rtlCol="0">
            <a:spAutoFit/>
          </a:bodyPr>
          <a:lstStyle/>
          <a:p>
            <a:pPr lvl="0" algn="ctr">
              <a:defRPr/>
            </a:pPr>
            <a:r>
              <a:rPr lang="en-GB" sz="1600">
                <a:latin typeface="Century Gothic" panose="020B0502020202020204" pitchFamily="34" charset="0"/>
                <a:cs typeface="Calibri" panose="020F0502020204030204" pitchFamily="34" charset="0"/>
              </a:rPr>
              <a:t>¡hasta </a:t>
            </a:r>
            <a:r>
              <a:rPr lang="en-GB" sz="1600" err="1">
                <a:latin typeface="Century Gothic" panose="020B0502020202020204" pitchFamily="34" charset="0"/>
                <a:cs typeface="Calibri" panose="020F0502020204030204" pitchFamily="34" charset="0"/>
              </a:rPr>
              <a:t>luego</a:t>
            </a:r>
            <a:r>
              <a:rPr lang="en-GB" sz="1600">
                <a:latin typeface="Century Gothic" panose="020B0502020202020204" pitchFamily="34" charset="0"/>
                <a:cs typeface="Calibri" panose="020F0502020204030204" pitchFamily="34" charset="0"/>
              </a:rPr>
              <a:t>!</a:t>
            </a:r>
          </a:p>
        </p:txBody>
      </p:sp>
      <p:pic>
        <p:nvPicPr>
          <p:cNvPr id="282" name="Picture 281"/>
          <p:cNvPicPr>
            <a:picLocks noChangeAspect="1"/>
          </p:cNvPicPr>
          <p:nvPr/>
        </p:nvPicPr>
        <p:blipFill>
          <a:blip r:embed="rId29"/>
          <a:stretch>
            <a:fillRect/>
          </a:stretch>
        </p:blipFill>
        <p:spPr>
          <a:xfrm>
            <a:off x="2912141" y="7054742"/>
            <a:ext cx="1078551" cy="1065761"/>
          </a:xfrm>
          <a:prstGeom prst="rect">
            <a:avLst/>
          </a:prstGeom>
        </p:spPr>
      </p:pic>
      <p:sp>
        <p:nvSpPr>
          <p:cNvPr id="287" name="TextBox 286"/>
          <p:cNvSpPr txBox="1"/>
          <p:nvPr/>
        </p:nvSpPr>
        <p:spPr>
          <a:xfrm rot="10800000" flipV="1">
            <a:off x="4202328" y="7841253"/>
            <a:ext cx="1197686"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sobre</a:t>
            </a:r>
            <a:endParaRPr lang="en-GB" sz="1600">
              <a:latin typeface="Century Gothic" panose="020B0502020202020204" pitchFamily="34" charset="0"/>
              <a:cs typeface="Calibri" panose="020F0502020204030204" pitchFamily="34" charset="0"/>
            </a:endParaRPr>
          </a:p>
        </p:txBody>
      </p:sp>
      <p:sp>
        <p:nvSpPr>
          <p:cNvPr id="288" name="TextBox 287"/>
          <p:cNvSpPr txBox="1"/>
          <p:nvPr/>
        </p:nvSpPr>
        <p:spPr>
          <a:xfrm rot="10800000" flipV="1">
            <a:off x="3582441" y="8803743"/>
            <a:ext cx="1339973" cy="338554"/>
          </a:xfrm>
          <a:prstGeom prst="rect">
            <a:avLst/>
          </a:prstGeom>
          <a:noFill/>
        </p:spPr>
        <p:txBody>
          <a:bodyPr wrap="square" rtlCol="0">
            <a:spAutoFit/>
          </a:bodyPr>
          <a:lstStyle/>
          <a:p>
            <a:pPr lvl="0" algn="ctr">
              <a:defRPr/>
            </a:pPr>
            <a:r>
              <a:rPr lang="en-GB" sz="1600">
                <a:latin typeface="Century Gothic" panose="020B0502020202020204" pitchFamily="34" charset="0"/>
                <a:cs typeface="Calibri" panose="020F0502020204030204" pitchFamily="34" charset="0"/>
              </a:rPr>
              <a:t>rico</a:t>
            </a:r>
          </a:p>
        </p:txBody>
      </p:sp>
      <p:sp>
        <p:nvSpPr>
          <p:cNvPr id="289" name="TextBox 288"/>
          <p:cNvSpPr txBox="1"/>
          <p:nvPr/>
        </p:nvSpPr>
        <p:spPr>
          <a:xfrm>
            <a:off x="4206994" y="7578015"/>
            <a:ext cx="1227532" cy="338554"/>
          </a:xfrm>
          <a:prstGeom prst="rect">
            <a:avLst/>
          </a:prstGeom>
          <a:noFill/>
        </p:spPr>
        <p:txBody>
          <a:bodyPr wrap="square" rtlCol="0">
            <a:spAutoFit/>
          </a:bodyPr>
          <a:lstStyle/>
          <a:p>
            <a:pPr algn="ctr"/>
            <a:r>
              <a:rPr lang="en-GB" sz="1600" b="1">
                <a:latin typeface="Century Gothic" panose="020B0502020202020204" pitchFamily="34" charset="0"/>
                <a:cs typeface="Calibri" panose="020F0502020204030204" pitchFamily="34" charset="0"/>
              </a:rPr>
              <a:t>[about]</a:t>
            </a:r>
          </a:p>
        </p:txBody>
      </p:sp>
      <p:sp>
        <p:nvSpPr>
          <p:cNvPr id="290" name="TextBox 289"/>
          <p:cNvSpPr txBox="1"/>
          <p:nvPr/>
        </p:nvSpPr>
        <p:spPr>
          <a:xfrm rot="10800000" flipV="1">
            <a:off x="1391998" y="7843107"/>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cerrar</a:t>
            </a:r>
            <a:endParaRPr lang="en-GB" sz="1600">
              <a:latin typeface="Century Gothic" panose="020B0502020202020204" pitchFamily="34" charset="0"/>
              <a:cs typeface="Calibri" panose="020F0502020204030204" pitchFamily="34" charset="0"/>
            </a:endParaRPr>
          </a:p>
        </p:txBody>
      </p:sp>
      <p:sp>
        <p:nvSpPr>
          <p:cNvPr id="291" name="TextBox 290"/>
          <p:cNvSpPr txBox="1"/>
          <p:nvPr/>
        </p:nvSpPr>
        <p:spPr>
          <a:xfrm rot="10800000" flipV="1">
            <a:off x="5517589" y="7874514"/>
            <a:ext cx="1173434" cy="338554"/>
          </a:xfrm>
          <a:prstGeom prst="rect">
            <a:avLst/>
          </a:prstGeom>
          <a:noFill/>
        </p:spPr>
        <p:txBody>
          <a:bodyPr wrap="square" rtlCol="0">
            <a:spAutoFit/>
          </a:bodyPr>
          <a:lstStyle/>
          <a:p>
            <a:pPr lvl="0" algn="ctr">
              <a:defRPr/>
            </a:pPr>
            <a:r>
              <a:rPr lang="en-GB" sz="1600">
                <a:latin typeface="Century Gothic" panose="020B0502020202020204" pitchFamily="34" charset="0"/>
                <a:cs typeface="Calibri" panose="020F0502020204030204" pitchFamily="34" charset="0"/>
              </a:rPr>
              <a:t>dar</a:t>
            </a:r>
          </a:p>
        </p:txBody>
      </p:sp>
      <p:sp>
        <p:nvSpPr>
          <p:cNvPr id="292" name="TextBox 291"/>
          <p:cNvSpPr txBox="1"/>
          <p:nvPr/>
        </p:nvSpPr>
        <p:spPr>
          <a:xfrm rot="10800000" flipV="1">
            <a:off x="194231" y="7860418"/>
            <a:ext cx="1173434" cy="338554"/>
          </a:xfrm>
          <a:prstGeom prst="rect">
            <a:avLst/>
          </a:prstGeom>
          <a:noFill/>
        </p:spPr>
        <p:txBody>
          <a:bodyPr wrap="square" rtlCol="0">
            <a:spAutoFit/>
          </a:bodyPr>
          <a:lstStyle/>
          <a:p>
            <a:pPr lvl="0" algn="ctr">
              <a:defRPr/>
            </a:pPr>
            <a:r>
              <a:rPr lang="en-GB" sz="1600" err="1">
                <a:latin typeface="Century Gothic" panose="020B0502020202020204" pitchFamily="34" charset="0"/>
                <a:cs typeface="Calibri" panose="020F0502020204030204" pitchFamily="34" charset="0"/>
              </a:rPr>
              <a:t>correr</a:t>
            </a:r>
            <a:endParaRPr lang="en-GB" sz="1600">
              <a:latin typeface="Century Gothic" panose="020B0502020202020204" pitchFamily="34" charset="0"/>
              <a:cs typeface="Calibri" panose="020F0502020204030204" pitchFamily="34" charset="0"/>
            </a:endParaRPr>
          </a:p>
        </p:txBody>
      </p:sp>
      <p:pic>
        <p:nvPicPr>
          <p:cNvPr id="294" name="Picture 2" descr="http://www.clker.com/cliparts/1/2/b/e/1194986497121736054blueman_207_01.svg.hi.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52708" y="7294117"/>
            <a:ext cx="670181" cy="625503"/>
          </a:xfrm>
          <a:prstGeom prst="rect">
            <a:avLst/>
          </a:prstGeom>
          <a:noFill/>
          <a:extLst>
            <a:ext uri="{909E8E84-426E-40DD-AFC4-6F175D3DCCD1}">
              <a14:hiddenFill xmlns:a14="http://schemas.microsoft.com/office/drawing/2010/main">
                <a:solidFill>
                  <a:srgbClr val="FFFFFF"/>
                </a:solidFill>
              </a14:hiddenFill>
            </a:ext>
          </a:extLst>
        </p:spPr>
      </p:pic>
      <p:pic>
        <p:nvPicPr>
          <p:cNvPr id="300" name="Picture 10" descr="http://www.clker.com/cliparts/e/a/5/a/11949852161414278845donna_casinista.svg.med.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727915" y="7256012"/>
            <a:ext cx="678182" cy="599061"/>
          </a:xfrm>
          <a:prstGeom prst="rect">
            <a:avLst/>
          </a:prstGeom>
          <a:noFill/>
          <a:extLst>
            <a:ext uri="{909E8E84-426E-40DD-AFC4-6F175D3DCCD1}">
              <a14:hiddenFill xmlns:a14="http://schemas.microsoft.com/office/drawing/2010/main">
                <a:solidFill>
                  <a:srgbClr val="FFFFFF"/>
                </a:solidFill>
              </a14:hiddenFill>
            </a:ext>
          </a:extLst>
        </p:spPr>
      </p:pic>
      <p:pic>
        <p:nvPicPr>
          <p:cNvPr id="303" name="Picture 302"/>
          <p:cNvPicPr>
            <a:picLocks noChangeAspect="1"/>
          </p:cNvPicPr>
          <p:nvPr/>
        </p:nvPicPr>
        <p:blipFill>
          <a:blip r:embed="rId32" cstate="print">
            <a:clrChange>
              <a:clrFrom>
                <a:srgbClr val="E4E9ED"/>
              </a:clrFrom>
              <a:clrTo>
                <a:srgbClr val="E4E9ED">
                  <a:alpha val="0"/>
                </a:srgbClr>
              </a:clrTo>
            </a:clrChange>
            <a:extLst>
              <a:ext uri="{28A0092B-C50C-407E-A947-70E740481C1C}">
                <a14:useLocalDpi xmlns:a14="http://schemas.microsoft.com/office/drawing/2010/main" val="0"/>
              </a:ext>
            </a:extLst>
          </a:blip>
          <a:stretch>
            <a:fillRect/>
          </a:stretch>
        </p:blipFill>
        <p:spPr>
          <a:xfrm>
            <a:off x="5531175" y="7214168"/>
            <a:ext cx="1114775" cy="743183"/>
          </a:xfrm>
          <a:prstGeom prst="rect">
            <a:avLst/>
          </a:prstGeom>
        </p:spPr>
      </p:pic>
      <p:grpSp>
        <p:nvGrpSpPr>
          <p:cNvPr id="304" name="Group 303"/>
          <p:cNvGrpSpPr/>
          <p:nvPr/>
        </p:nvGrpSpPr>
        <p:grpSpPr>
          <a:xfrm>
            <a:off x="3935985" y="8186005"/>
            <a:ext cx="981724" cy="716476"/>
            <a:chOff x="8594425" y="4046185"/>
            <a:chExt cx="2837420" cy="2070791"/>
          </a:xfrm>
        </p:grpSpPr>
        <p:pic>
          <p:nvPicPr>
            <p:cNvPr id="305" name="Picture 304"/>
            <p:cNvPicPr>
              <a:picLocks noChangeAspect="1"/>
            </p:cNvPicPr>
            <p:nvPr/>
          </p:nvPicPr>
          <p:blipFill>
            <a:blip r:embed="rId3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594425" y="4723282"/>
              <a:ext cx="1666398" cy="1227233"/>
            </a:xfrm>
            <a:prstGeom prst="rect">
              <a:avLst/>
            </a:prstGeom>
          </p:spPr>
        </p:pic>
        <p:pic>
          <p:nvPicPr>
            <p:cNvPr id="306" name="Picture 305"/>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0103087" y="4046185"/>
              <a:ext cx="1328758" cy="2070791"/>
            </a:xfrm>
            <a:prstGeom prst="rect">
              <a:avLst/>
            </a:prstGeom>
          </p:spPr>
        </p:pic>
      </p:grpSp>
      <p:sp>
        <p:nvSpPr>
          <p:cNvPr id="307" name="Rectangle 306"/>
          <p:cNvSpPr/>
          <p:nvPr/>
        </p:nvSpPr>
        <p:spPr>
          <a:xfrm>
            <a:off x="65009" y="8326498"/>
            <a:ext cx="3938263" cy="584775"/>
          </a:xfrm>
          <a:prstGeom prst="rect">
            <a:avLst/>
          </a:prstGeom>
        </p:spPr>
        <p:txBody>
          <a:bodyPr wrap="square">
            <a:spAutoFit/>
          </a:bodyPr>
          <a:lstStyle/>
          <a:p>
            <a:pPr fontAlgn="auto">
              <a:spcBef>
                <a:spcPts val="0"/>
              </a:spcBef>
              <a:spcAft>
                <a:spcPts val="0"/>
              </a:spcAft>
            </a:pPr>
            <a:r>
              <a:rPr lang="en-US" altLang="en-US" sz="1600">
                <a:solidFill>
                  <a:prstClr val="black"/>
                </a:solidFill>
                <a:latin typeface="Century Gothic" panose="020B0502020202020204" pitchFamily="34" charset="0"/>
                <a:cs typeface="Arial" panose="020B0604020202020204" pitchFamily="34" charset="0"/>
              </a:rPr>
              <a:t>Remember that if a word </a:t>
            </a:r>
            <a:r>
              <a:rPr lang="en-US" altLang="en-US" sz="1600" b="1">
                <a:solidFill>
                  <a:prstClr val="black"/>
                </a:solidFill>
                <a:latin typeface="Century Gothic" panose="020B0502020202020204" pitchFamily="34" charset="0"/>
                <a:cs typeface="Arial" panose="020B0604020202020204" pitchFamily="34" charset="0"/>
              </a:rPr>
              <a:t>starts</a:t>
            </a:r>
            <a:r>
              <a:rPr lang="en-US" altLang="en-US" sz="1600">
                <a:solidFill>
                  <a:prstClr val="black"/>
                </a:solidFill>
                <a:latin typeface="Century Gothic" panose="020B0502020202020204" pitchFamily="34" charset="0"/>
                <a:cs typeface="Arial" panose="020B0604020202020204" pitchFamily="34" charset="0"/>
              </a:rPr>
              <a:t> with </a:t>
            </a:r>
            <a:r>
              <a:rPr lang="en-US" altLang="en-US" sz="1600" b="1">
                <a:solidFill>
                  <a:prstClr val="black"/>
                </a:solidFill>
                <a:latin typeface="Century Gothic" panose="020B0502020202020204" pitchFamily="34" charset="0"/>
                <a:cs typeface="Arial" panose="020B0604020202020204" pitchFamily="34" charset="0"/>
              </a:rPr>
              <a:t>R</a:t>
            </a:r>
            <a:r>
              <a:rPr lang="en-US" altLang="en-US" sz="1600">
                <a:solidFill>
                  <a:prstClr val="black"/>
                </a:solidFill>
                <a:latin typeface="Century Gothic" panose="020B0502020202020204" pitchFamily="34" charset="0"/>
                <a:cs typeface="Arial" panose="020B0604020202020204" pitchFamily="34" charset="0"/>
              </a:rPr>
              <a:t>, this will be pronounced just like </a:t>
            </a:r>
            <a:r>
              <a:rPr lang="en-US" altLang="en-US" sz="1600" b="1">
                <a:solidFill>
                  <a:prstClr val="black"/>
                </a:solidFill>
                <a:latin typeface="Century Gothic" panose="020B0502020202020204" pitchFamily="34" charset="0"/>
                <a:cs typeface="Arial" panose="020B0604020202020204" pitchFamily="34" charset="0"/>
              </a:rPr>
              <a:t>RR</a:t>
            </a:r>
            <a:r>
              <a:rPr lang="en-US" altLang="en-US" sz="1600">
                <a:solidFill>
                  <a:prstClr val="black"/>
                </a:solidFill>
                <a:latin typeface="Century Gothic" panose="020B0502020202020204" pitchFamily="34" charset="0"/>
                <a:cs typeface="Arial" panose="020B0604020202020204" pitchFamily="34" charset="0"/>
              </a:rPr>
              <a:t>.</a:t>
            </a:r>
          </a:p>
        </p:txBody>
      </p:sp>
      <p:sp>
        <p:nvSpPr>
          <p:cNvPr id="309" name="TextBox 308"/>
          <p:cNvSpPr txBox="1"/>
          <p:nvPr/>
        </p:nvSpPr>
        <p:spPr>
          <a:xfrm>
            <a:off x="6221823" y="4807957"/>
            <a:ext cx="622121" cy="338554"/>
          </a:xfrm>
          <a:prstGeom prst="rect">
            <a:avLst/>
          </a:prstGeom>
          <a:noFill/>
        </p:spPr>
        <p:txBody>
          <a:bodyPr wrap="square" rtlCol="0">
            <a:spAutoFit/>
          </a:bodyPr>
          <a:lstStyle/>
          <a:p>
            <a:pPr algn="ctr"/>
            <a:r>
              <a:rPr lang="en-GB" sz="1600" b="1">
                <a:latin typeface="Century Gothic" panose="020B0502020202020204" pitchFamily="34" charset="0"/>
                <a:cs typeface="Calibri" panose="020F0502020204030204" pitchFamily="34" charset="0"/>
              </a:rPr>
              <a:t>[we]</a:t>
            </a:r>
          </a:p>
        </p:txBody>
      </p:sp>
      <p:sp>
        <p:nvSpPr>
          <p:cNvPr id="310" name="TextBox 309"/>
          <p:cNvSpPr txBox="1"/>
          <p:nvPr/>
        </p:nvSpPr>
        <p:spPr>
          <a:xfrm>
            <a:off x="4190441" y="6405354"/>
            <a:ext cx="757871" cy="338554"/>
          </a:xfrm>
          <a:prstGeom prst="rect">
            <a:avLst/>
          </a:prstGeom>
          <a:noFill/>
        </p:spPr>
        <p:txBody>
          <a:bodyPr wrap="square" rtlCol="0">
            <a:spAutoFit/>
          </a:bodyPr>
          <a:lstStyle/>
          <a:p>
            <a:pPr algn="ctr"/>
            <a:r>
              <a:rPr lang="en-GB" sz="1600" b="1">
                <a:latin typeface="Century Gothic" panose="020B0502020202020204" pitchFamily="34" charset="0"/>
                <a:cs typeface="Calibri" panose="020F0502020204030204" pitchFamily="34" charset="0"/>
              </a:rPr>
              <a:t>[son]</a:t>
            </a:r>
          </a:p>
        </p:txBody>
      </p:sp>
      <p:sp>
        <p:nvSpPr>
          <p:cNvPr id="311" name="TextBox 310"/>
          <p:cNvSpPr txBox="1"/>
          <p:nvPr/>
        </p:nvSpPr>
        <p:spPr>
          <a:xfrm rot="10800000" flipV="1">
            <a:off x="3850351" y="627173"/>
            <a:ext cx="1518493" cy="338554"/>
          </a:xfrm>
          <a:prstGeom prst="rect">
            <a:avLst/>
          </a:prstGeom>
          <a:noFill/>
        </p:spPr>
        <p:txBody>
          <a:bodyPr wrap="square" rtlCol="0">
            <a:spAutoFit/>
          </a:bodyPr>
          <a:lstStyle/>
          <a:p>
            <a:pPr lvl="0" algn="ctr">
              <a:defRPr/>
            </a:pPr>
            <a:r>
              <a:rPr lang="en-GB" sz="1600" b="1">
                <a:latin typeface="Century Gothic" panose="020B0502020202020204" pitchFamily="34" charset="0"/>
                <a:cs typeface="Calibri" panose="020F0502020204030204" pitchFamily="34" charset="0"/>
              </a:rPr>
              <a:t>[Argentinian]</a:t>
            </a:r>
          </a:p>
        </p:txBody>
      </p:sp>
      <p:sp>
        <p:nvSpPr>
          <p:cNvPr id="312"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4</a:t>
            </a:r>
          </a:p>
        </p:txBody>
      </p:sp>
      <p:sp>
        <p:nvSpPr>
          <p:cNvPr id="2" name="TextBox 1"/>
          <p:cNvSpPr txBox="1"/>
          <p:nvPr/>
        </p:nvSpPr>
        <p:spPr>
          <a:xfrm>
            <a:off x="2074419" y="902499"/>
            <a:ext cx="1080120" cy="338554"/>
          </a:xfrm>
          <a:prstGeom prst="rect">
            <a:avLst/>
          </a:prstGeom>
          <a:noFill/>
        </p:spPr>
        <p:txBody>
          <a:bodyPr wrap="square" rtlCol="0">
            <a:spAutoFit/>
          </a:bodyPr>
          <a:lstStyle/>
          <a:p>
            <a:r>
              <a:rPr lang="en-GB" sz="1600" b="1">
                <a:latin typeface="Century Gothic" panose="020B0502020202020204" pitchFamily="34" charset="0"/>
              </a:rPr>
              <a:t>[gesture]</a:t>
            </a:r>
          </a:p>
        </p:txBody>
      </p:sp>
      <p:sp>
        <p:nvSpPr>
          <p:cNvPr id="85" name="TextBox 84"/>
          <p:cNvSpPr txBox="1"/>
          <p:nvPr/>
        </p:nvSpPr>
        <p:spPr>
          <a:xfrm>
            <a:off x="2207820" y="2792599"/>
            <a:ext cx="650703" cy="338554"/>
          </a:xfrm>
          <a:prstGeom prst="rect">
            <a:avLst/>
          </a:prstGeom>
          <a:noFill/>
        </p:spPr>
        <p:txBody>
          <a:bodyPr wrap="square" rtlCol="0">
            <a:spAutoFit/>
          </a:bodyPr>
          <a:lstStyle/>
          <a:p>
            <a:r>
              <a:rPr lang="en-GB" sz="1600" b="1">
                <a:latin typeface="Century Gothic" panose="020B0502020202020204" pitchFamily="34" charset="0"/>
              </a:rPr>
              <a:t>[red]</a:t>
            </a:r>
          </a:p>
        </p:txBody>
      </p:sp>
      <p:sp>
        <p:nvSpPr>
          <p:cNvPr id="86" name="TextBox 85"/>
          <p:cNvSpPr txBox="1"/>
          <p:nvPr/>
        </p:nvSpPr>
        <p:spPr>
          <a:xfrm>
            <a:off x="5593056" y="2759405"/>
            <a:ext cx="1366277" cy="338554"/>
          </a:xfrm>
          <a:prstGeom prst="rect">
            <a:avLst/>
          </a:prstGeom>
          <a:noFill/>
        </p:spPr>
        <p:txBody>
          <a:bodyPr wrap="square" rtlCol="0">
            <a:spAutoFit/>
          </a:bodyPr>
          <a:lstStyle/>
          <a:p>
            <a:pPr algn="ctr"/>
            <a:r>
              <a:rPr lang="en-GB" sz="1600" b="1">
                <a:latin typeface="Century Gothic" panose="020B0502020202020204" pitchFamily="34" charset="0"/>
                <a:cs typeface="Calibri" panose="020F0502020204030204" pitchFamily="34" charset="0"/>
              </a:rPr>
              <a:t>[better]</a:t>
            </a:r>
          </a:p>
        </p:txBody>
      </p:sp>
      <p:sp>
        <p:nvSpPr>
          <p:cNvPr id="87" name="TextBox 86"/>
          <p:cNvSpPr txBox="1"/>
          <p:nvPr/>
        </p:nvSpPr>
        <p:spPr>
          <a:xfrm>
            <a:off x="5190367" y="6230374"/>
            <a:ext cx="1681211" cy="338554"/>
          </a:xfrm>
          <a:prstGeom prst="rect">
            <a:avLst/>
          </a:prstGeom>
          <a:noFill/>
        </p:spPr>
        <p:txBody>
          <a:bodyPr wrap="square" rtlCol="0">
            <a:spAutoFit/>
          </a:bodyPr>
          <a:lstStyle/>
          <a:p>
            <a:pPr algn="ctr"/>
            <a:r>
              <a:rPr lang="en-GB" sz="1600" b="1">
                <a:latin typeface="Century Gothic" panose="020B0502020202020204" pitchFamily="34" charset="0"/>
                <a:cs typeface="Calibri" panose="020F0502020204030204" pitchFamily="34" charset="0"/>
              </a:rPr>
              <a:t>[See you later!]</a:t>
            </a:r>
          </a:p>
        </p:txBody>
      </p:sp>
      <p:sp>
        <p:nvSpPr>
          <p:cNvPr id="88" name="TextBox 87"/>
          <p:cNvSpPr txBox="1"/>
          <p:nvPr/>
        </p:nvSpPr>
        <p:spPr>
          <a:xfrm>
            <a:off x="4199869" y="4917831"/>
            <a:ext cx="1038605" cy="338554"/>
          </a:xfrm>
          <a:prstGeom prst="rect">
            <a:avLst/>
          </a:prstGeom>
          <a:noFill/>
        </p:spPr>
        <p:txBody>
          <a:bodyPr wrap="square" rtlCol="0">
            <a:spAutoFit/>
          </a:bodyPr>
          <a:lstStyle/>
          <a:p>
            <a:pPr algn="ctr"/>
            <a:r>
              <a:rPr lang="en-GB" sz="1600" b="1">
                <a:latin typeface="Century Gothic" panose="020B0502020202020204" pitchFamily="34" charset="0"/>
                <a:cs typeface="Calibri" panose="020F0502020204030204" pitchFamily="34" charset="0"/>
              </a:rPr>
              <a:t>[night]</a:t>
            </a:r>
          </a:p>
        </p:txBody>
      </p:sp>
      <p:sp>
        <p:nvSpPr>
          <p:cNvPr id="89" name="TextBox 88"/>
          <p:cNvSpPr txBox="1"/>
          <p:nvPr/>
        </p:nvSpPr>
        <p:spPr>
          <a:xfrm>
            <a:off x="2352332" y="1876042"/>
            <a:ext cx="1346697" cy="584775"/>
          </a:xfrm>
          <a:prstGeom prst="rect">
            <a:avLst/>
          </a:prstGeom>
          <a:noFill/>
        </p:spPr>
        <p:txBody>
          <a:bodyPr wrap="square" rtlCol="0">
            <a:spAutoFit/>
          </a:bodyPr>
          <a:lstStyle/>
          <a:p>
            <a:r>
              <a:rPr lang="en-GB" sz="1600" b="1">
                <a:latin typeface="Century Gothic" panose="020B0502020202020204" pitchFamily="34" charset="0"/>
              </a:rPr>
              <a:t>[to choose, choosing]</a:t>
            </a:r>
          </a:p>
        </p:txBody>
      </p:sp>
      <p:sp>
        <p:nvSpPr>
          <p:cNvPr id="3" name="Title 2"/>
          <p:cNvSpPr>
            <a:spLocks noGrp="1"/>
          </p:cNvSpPr>
          <p:nvPr>
            <p:ph type="title" idx="4294967295"/>
          </p:nvPr>
        </p:nvSpPr>
        <p:spPr>
          <a:xfrm>
            <a:off x="90035" y="121140"/>
            <a:ext cx="4840993" cy="510392"/>
          </a:xfrm>
        </p:spPr>
        <p:txBody>
          <a:bodyPr/>
          <a:lstStyle/>
          <a:p>
            <a:r>
              <a:rPr lang="en-GB" sz="2400" b="1">
                <a:solidFill>
                  <a:schemeClr val="tx1"/>
                </a:solidFill>
                <a:latin typeface="Century Gothic" panose="020B0502020202020204" pitchFamily="34" charset="0"/>
              </a:rPr>
              <a:t>Sounds of the language (con’t)</a:t>
            </a:r>
          </a:p>
        </p:txBody>
      </p:sp>
    </p:spTree>
    <p:extLst>
      <p:ext uri="{BB962C8B-B14F-4D97-AF65-F5344CB8AC3E}">
        <p14:creationId xmlns:p14="http://schemas.microsoft.com/office/powerpoint/2010/main" val="196716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3727" y="8826500"/>
            <a:ext cx="1600200" cy="635000"/>
          </a:xfrm>
        </p:spPr>
        <p:txBody>
          <a:bodyPr/>
          <a:lstStyle/>
          <a:p>
            <a:r>
              <a:rPr lang="en-GB" altLang="en-US" b="1" dirty="0">
                <a:latin typeface="Century Gothic" panose="020B0502020202020204" pitchFamily="34" charset="0"/>
              </a:rPr>
              <a:t>49</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3693766"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12" name="Title 11"/>
          <p:cNvSpPr>
            <a:spLocks noGrp="1"/>
          </p:cNvSpPr>
          <p:nvPr>
            <p:ph type="title"/>
          </p:nvPr>
        </p:nvSpPr>
        <p:spPr>
          <a:xfrm>
            <a:off x="0" y="5303"/>
            <a:ext cx="4046263" cy="736826"/>
          </a:xfrm>
        </p:spPr>
        <p:txBody>
          <a:bodyPr/>
          <a:lstStyle/>
          <a:p>
            <a:r>
              <a:rPr lang="en-GB" sz="2000" b="1" dirty="0">
                <a:solidFill>
                  <a:schemeClr val="bg1"/>
                </a:solidFill>
                <a:latin typeface="Century Gothic" panose="020B0502020202020204" pitchFamily="34" charset="0"/>
              </a:rPr>
              <a:t>T3.1 </a:t>
            </a:r>
            <a:r>
              <a:rPr lang="en-GB" sz="2000" b="1" dirty="0" err="1">
                <a:solidFill>
                  <a:schemeClr val="bg1"/>
                </a:solidFill>
                <a:latin typeface="Century Gothic" panose="020B0502020202020204" pitchFamily="34" charset="0"/>
              </a:rPr>
              <a:t>Semana</a:t>
            </a:r>
            <a:r>
              <a:rPr lang="en-GB" sz="2000" b="1" dirty="0">
                <a:solidFill>
                  <a:schemeClr val="bg1"/>
                </a:solidFill>
                <a:latin typeface="Century Gothic" panose="020B0502020202020204" pitchFamily="34" charset="0"/>
              </a:rPr>
              <a:t> 5 </a:t>
            </a:r>
          </a:p>
        </p:txBody>
      </p:sp>
      <p:sp>
        <p:nvSpPr>
          <p:cNvPr id="83" name="Rectangle 21">
            <a:extLst>
              <a:ext uri="{FF2B5EF4-FFF2-40B4-BE49-F238E27FC236}">
                <a16:creationId xmlns:a16="http://schemas.microsoft.com/office/drawing/2014/main" id="{58DFBC74-6A87-1541-94EC-B9510E41C020}"/>
              </a:ext>
            </a:extLst>
          </p:cNvPr>
          <p:cNvSpPr/>
          <p:nvPr/>
        </p:nvSpPr>
        <p:spPr>
          <a:xfrm>
            <a:off x="5012354" y="20229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2" name="Rectangle 1"/>
          <p:cNvSpPr/>
          <p:nvPr/>
        </p:nvSpPr>
        <p:spPr>
          <a:xfrm>
            <a:off x="158518" y="620651"/>
            <a:ext cx="6031252" cy="369332"/>
          </a:xfrm>
          <a:prstGeom prst="rect">
            <a:avLst/>
          </a:prstGeom>
        </p:spPr>
        <p:txBody>
          <a:bodyPr wrap="square">
            <a:spAutoFit/>
          </a:bodyPr>
          <a:lstStyle/>
          <a:p>
            <a:pPr lvl="0">
              <a:defRPr/>
            </a:pPr>
            <a:r>
              <a:rPr lang="en-GB" b="1" dirty="0">
                <a:latin typeface="Century Gothic" panose="020B0502020202020204" pitchFamily="34" charset="0"/>
              </a:rPr>
              <a:t>HACER in present (singular forms) [revisited]</a:t>
            </a:r>
          </a:p>
        </p:txBody>
      </p:sp>
      <p:sp>
        <p:nvSpPr>
          <p:cNvPr id="34" name="TextBox 7">
            <a:extLst>
              <a:ext uri="{FF2B5EF4-FFF2-40B4-BE49-F238E27FC236}">
                <a16:creationId xmlns:a16="http://schemas.microsoft.com/office/drawing/2014/main" id="{B8A444ED-9092-E64D-843D-3AEC15EE17B8}"/>
              </a:ext>
            </a:extLst>
          </p:cNvPr>
          <p:cNvSpPr txBox="1"/>
          <p:nvPr/>
        </p:nvSpPr>
        <p:spPr>
          <a:xfrm>
            <a:off x="158518" y="1023576"/>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To say ‘</a:t>
            </a:r>
            <a:r>
              <a:rPr lang="en-GB" sz="1600" b="1" dirty="0">
                <a:latin typeface="Century Gothic" panose="020B0502020202020204" pitchFamily="34" charset="0"/>
              </a:rPr>
              <a:t>I do</a:t>
            </a:r>
            <a:r>
              <a:rPr lang="en-GB" sz="1600" dirty="0">
                <a:latin typeface="Century Gothic" panose="020B0502020202020204" pitchFamily="34" charset="0"/>
              </a:rPr>
              <a:t>’ or ‘</a:t>
            </a:r>
            <a:r>
              <a:rPr lang="en-GB" sz="1600" b="1" dirty="0">
                <a:latin typeface="Century Gothic" panose="020B0502020202020204" pitchFamily="34" charset="0"/>
              </a:rPr>
              <a:t>I make</a:t>
            </a:r>
            <a:r>
              <a:rPr lang="en-GB" sz="1600" dirty="0">
                <a:latin typeface="Century Gothic" panose="020B0502020202020204" pitchFamily="34" charset="0"/>
              </a:rPr>
              <a:t>’ </a:t>
            </a:r>
            <a:r>
              <a:rPr lang="en-GB" sz="1600">
                <a:latin typeface="Century Gothic" panose="020B0502020202020204" pitchFamily="34" charset="0"/>
              </a:rPr>
              <a:t>in </a:t>
            </a:r>
            <a:r>
              <a:rPr lang="en-GB" sz="1600" smtClean="0">
                <a:latin typeface="Century Gothic" panose="020B0502020202020204" pitchFamily="34" charset="0"/>
              </a:rPr>
              <a:t>Spanish, use </a:t>
            </a:r>
            <a:r>
              <a:rPr lang="en-GB" sz="1600" b="1" dirty="0" err="1">
                <a:latin typeface="Century Gothic" panose="020B0502020202020204" pitchFamily="34" charset="0"/>
              </a:rPr>
              <a:t>hago</a:t>
            </a:r>
            <a:r>
              <a:rPr lang="en-GB" sz="1600" dirty="0">
                <a:latin typeface="Century Gothic" panose="020B0502020202020204" pitchFamily="34" charset="0"/>
              </a:rPr>
              <a:t>.</a:t>
            </a:r>
          </a:p>
        </p:txBody>
      </p:sp>
      <p:sp>
        <p:nvSpPr>
          <p:cNvPr id="20" name="TextBox 7">
            <a:extLst>
              <a:ext uri="{FF2B5EF4-FFF2-40B4-BE49-F238E27FC236}">
                <a16:creationId xmlns:a16="http://schemas.microsoft.com/office/drawing/2014/main" id="{9448E5D2-D4BE-7E4F-B716-1404DEF06E4A}"/>
              </a:ext>
            </a:extLst>
          </p:cNvPr>
          <p:cNvSpPr txBox="1"/>
          <p:nvPr/>
        </p:nvSpPr>
        <p:spPr>
          <a:xfrm>
            <a:off x="217028" y="1844814"/>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To say ‘</a:t>
            </a:r>
            <a:r>
              <a:rPr lang="en-GB" sz="1600" b="1" dirty="0">
                <a:latin typeface="Century Gothic" panose="020B0502020202020204" pitchFamily="34" charset="0"/>
              </a:rPr>
              <a:t>you do</a:t>
            </a:r>
            <a:r>
              <a:rPr lang="en-GB" sz="1600" dirty="0">
                <a:latin typeface="Century Gothic" panose="020B0502020202020204" pitchFamily="34" charset="0"/>
              </a:rPr>
              <a:t>’ or ‘</a:t>
            </a:r>
            <a:r>
              <a:rPr lang="en-GB" sz="1600" b="1">
                <a:latin typeface="Century Gothic" panose="020B0502020202020204" pitchFamily="34" charset="0"/>
              </a:rPr>
              <a:t>you </a:t>
            </a:r>
            <a:r>
              <a:rPr lang="en-GB" sz="1600" b="1" smtClean="0">
                <a:latin typeface="Century Gothic" panose="020B0502020202020204" pitchFamily="34" charset="0"/>
              </a:rPr>
              <a:t>make</a:t>
            </a:r>
            <a:r>
              <a:rPr lang="en-GB" sz="1600" smtClean="0">
                <a:latin typeface="Century Gothic" panose="020B0502020202020204" pitchFamily="34" charset="0"/>
              </a:rPr>
              <a:t>’, use </a:t>
            </a:r>
            <a:r>
              <a:rPr lang="en-GB" sz="1600" b="1" dirty="0" err="1">
                <a:latin typeface="Century Gothic" panose="020B0502020202020204" pitchFamily="34" charset="0"/>
              </a:rPr>
              <a:t>haces</a:t>
            </a:r>
            <a:r>
              <a:rPr lang="en-GB" sz="1600" dirty="0">
                <a:latin typeface="Century Gothic" panose="020B0502020202020204" pitchFamily="34" charset="0"/>
              </a:rPr>
              <a:t>.</a:t>
            </a:r>
          </a:p>
        </p:txBody>
      </p:sp>
      <p:sp>
        <p:nvSpPr>
          <p:cNvPr id="24" name="Rectangle 1">
            <a:extLst>
              <a:ext uri="{FF2B5EF4-FFF2-40B4-BE49-F238E27FC236}">
                <a16:creationId xmlns:a16="http://schemas.microsoft.com/office/drawing/2014/main" id="{0A2AA196-09C0-6D41-B7FD-2BE2A78BF616}"/>
              </a:ext>
            </a:extLst>
          </p:cNvPr>
          <p:cNvSpPr/>
          <p:nvPr/>
        </p:nvSpPr>
        <p:spPr>
          <a:xfrm>
            <a:off x="158518" y="3628605"/>
            <a:ext cx="6031252" cy="369332"/>
          </a:xfrm>
          <a:prstGeom prst="rect">
            <a:avLst/>
          </a:prstGeom>
        </p:spPr>
        <p:txBody>
          <a:bodyPr wrap="square">
            <a:spAutoFit/>
          </a:bodyPr>
          <a:lstStyle/>
          <a:p>
            <a:pPr lvl="0">
              <a:defRPr/>
            </a:pPr>
            <a:r>
              <a:rPr lang="en-GB" b="1" dirty="0">
                <a:latin typeface="Century Gothic" panose="020B0502020202020204" pitchFamily="34" charset="0"/>
              </a:rPr>
              <a:t>HACER in </a:t>
            </a:r>
            <a:r>
              <a:rPr lang="en-GB" b="1" dirty="0" err="1">
                <a:latin typeface="Century Gothic" panose="020B0502020202020204" pitchFamily="34" charset="0"/>
              </a:rPr>
              <a:t>preterite</a:t>
            </a:r>
            <a:r>
              <a:rPr lang="en-GB" b="1" dirty="0">
                <a:latin typeface="Century Gothic" panose="020B0502020202020204" pitchFamily="34" charset="0"/>
              </a:rPr>
              <a:t> (singular forms)</a:t>
            </a:r>
          </a:p>
        </p:txBody>
      </p:sp>
      <p:sp>
        <p:nvSpPr>
          <p:cNvPr id="25" name="TextBox 7">
            <a:extLst>
              <a:ext uri="{FF2B5EF4-FFF2-40B4-BE49-F238E27FC236}">
                <a16:creationId xmlns:a16="http://schemas.microsoft.com/office/drawing/2014/main" id="{038CA61B-ADC0-7349-A0A7-C0AB99B04F47}"/>
              </a:ext>
            </a:extLst>
          </p:cNvPr>
          <p:cNvSpPr txBox="1"/>
          <p:nvPr/>
        </p:nvSpPr>
        <p:spPr>
          <a:xfrm>
            <a:off x="181292" y="2754143"/>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To </a:t>
            </a:r>
            <a:r>
              <a:rPr lang="en-GB" sz="1600">
                <a:latin typeface="Century Gothic" panose="020B0502020202020204" pitchFamily="34" charset="0"/>
              </a:rPr>
              <a:t>say </a:t>
            </a:r>
            <a:r>
              <a:rPr lang="en-GB" sz="1600" smtClean="0">
                <a:latin typeface="Century Gothic" panose="020B0502020202020204" pitchFamily="34" charset="0"/>
              </a:rPr>
              <a:t>‘</a:t>
            </a:r>
            <a:r>
              <a:rPr lang="en-GB" sz="1600" b="1" smtClean="0">
                <a:latin typeface="Century Gothic" panose="020B0502020202020204" pitchFamily="34" charset="0"/>
              </a:rPr>
              <a:t>s/he </a:t>
            </a:r>
            <a:r>
              <a:rPr lang="en-GB" sz="1600" smtClean="0">
                <a:latin typeface="Century Gothic" panose="020B0502020202020204" pitchFamily="34" charset="0"/>
              </a:rPr>
              <a:t>or </a:t>
            </a:r>
            <a:r>
              <a:rPr lang="en-GB" sz="1600" b="1" smtClean="0">
                <a:latin typeface="Century Gothic" panose="020B0502020202020204" pitchFamily="34" charset="0"/>
              </a:rPr>
              <a:t>it does/makes</a:t>
            </a:r>
            <a:r>
              <a:rPr lang="en-GB" sz="1600" smtClean="0">
                <a:latin typeface="Century Gothic" panose="020B0502020202020204" pitchFamily="34" charset="0"/>
              </a:rPr>
              <a:t>’, use </a:t>
            </a:r>
            <a:r>
              <a:rPr lang="en-GB" sz="1600" b="1" dirty="0" err="1">
                <a:latin typeface="Century Gothic" panose="020B0502020202020204" pitchFamily="34" charset="0"/>
              </a:rPr>
              <a:t>hace</a:t>
            </a:r>
            <a:r>
              <a:rPr lang="en-GB" sz="1600" dirty="0">
                <a:latin typeface="Century Gothic" panose="020B0502020202020204" pitchFamily="34" charset="0"/>
              </a:rPr>
              <a:t>.</a:t>
            </a:r>
          </a:p>
        </p:txBody>
      </p:sp>
      <p:sp>
        <p:nvSpPr>
          <p:cNvPr id="26" name="TextBox 7">
            <a:extLst>
              <a:ext uri="{FF2B5EF4-FFF2-40B4-BE49-F238E27FC236}">
                <a16:creationId xmlns:a16="http://schemas.microsoft.com/office/drawing/2014/main" id="{85162406-E602-FC4C-9C6A-195CDB2E337C}"/>
              </a:ext>
            </a:extLst>
          </p:cNvPr>
          <p:cNvSpPr txBox="1"/>
          <p:nvPr/>
        </p:nvSpPr>
        <p:spPr>
          <a:xfrm>
            <a:off x="158518" y="4031530"/>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To say ‘</a:t>
            </a:r>
            <a:r>
              <a:rPr lang="en-GB" sz="1600" b="1" dirty="0">
                <a:latin typeface="Century Gothic" panose="020B0502020202020204" pitchFamily="34" charset="0"/>
              </a:rPr>
              <a:t>I did</a:t>
            </a:r>
            <a:r>
              <a:rPr lang="en-GB" sz="1600" dirty="0">
                <a:latin typeface="Century Gothic" panose="020B0502020202020204" pitchFamily="34" charset="0"/>
              </a:rPr>
              <a:t>’ or ‘</a:t>
            </a:r>
            <a:r>
              <a:rPr lang="en-GB" sz="1600" b="1" dirty="0">
                <a:latin typeface="Century Gothic" panose="020B0502020202020204" pitchFamily="34" charset="0"/>
              </a:rPr>
              <a:t>I made</a:t>
            </a:r>
            <a:r>
              <a:rPr lang="en-GB" sz="1600" dirty="0">
                <a:latin typeface="Century Gothic" panose="020B0502020202020204" pitchFamily="34" charset="0"/>
              </a:rPr>
              <a:t>’ in Spanish we use </a:t>
            </a:r>
            <a:r>
              <a:rPr lang="en-GB" sz="1600" b="1" dirty="0" err="1">
                <a:latin typeface="Century Gothic" panose="020B0502020202020204" pitchFamily="34" charset="0"/>
              </a:rPr>
              <a:t>hice</a:t>
            </a:r>
            <a:r>
              <a:rPr lang="en-GB" sz="1600" dirty="0">
                <a:latin typeface="Century Gothic" panose="020B0502020202020204" pitchFamily="34" charset="0"/>
              </a:rPr>
              <a:t>.</a:t>
            </a:r>
          </a:p>
        </p:txBody>
      </p:sp>
      <p:sp>
        <p:nvSpPr>
          <p:cNvPr id="27" name="TextBox 7">
            <a:extLst>
              <a:ext uri="{FF2B5EF4-FFF2-40B4-BE49-F238E27FC236}">
                <a16:creationId xmlns:a16="http://schemas.microsoft.com/office/drawing/2014/main" id="{035A8598-0B71-034F-A74F-067DE0521FC4}"/>
              </a:ext>
            </a:extLst>
          </p:cNvPr>
          <p:cNvSpPr txBox="1"/>
          <p:nvPr/>
        </p:nvSpPr>
        <p:spPr>
          <a:xfrm>
            <a:off x="146628" y="4987648"/>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To say ‘</a:t>
            </a:r>
            <a:r>
              <a:rPr lang="en-GB" sz="1600" b="1" dirty="0">
                <a:latin typeface="Century Gothic" panose="020B0502020202020204" pitchFamily="34" charset="0"/>
              </a:rPr>
              <a:t>you did</a:t>
            </a:r>
            <a:r>
              <a:rPr lang="en-GB" sz="1600" dirty="0">
                <a:latin typeface="Century Gothic" panose="020B0502020202020204" pitchFamily="34" charset="0"/>
              </a:rPr>
              <a:t>’ or ‘</a:t>
            </a:r>
            <a:r>
              <a:rPr lang="en-GB" sz="1600" b="1">
                <a:latin typeface="Century Gothic" panose="020B0502020202020204" pitchFamily="34" charset="0"/>
              </a:rPr>
              <a:t>you </a:t>
            </a:r>
            <a:r>
              <a:rPr lang="en-GB" sz="1600" b="1" smtClean="0">
                <a:latin typeface="Century Gothic" panose="020B0502020202020204" pitchFamily="34" charset="0"/>
              </a:rPr>
              <a:t>made</a:t>
            </a:r>
            <a:r>
              <a:rPr lang="en-GB" sz="1600" smtClean="0">
                <a:latin typeface="Century Gothic" panose="020B0502020202020204" pitchFamily="34" charset="0"/>
              </a:rPr>
              <a:t>’, use </a:t>
            </a:r>
            <a:r>
              <a:rPr lang="en-GB" sz="1600" b="1" dirty="0" err="1">
                <a:latin typeface="Century Gothic" panose="020B0502020202020204" pitchFamily="34" charset="0"/>
              </a:rPr>
              <a:t>hiciste</a:t>
            </a:r>
            <a:r>
              <a:rPr lang="en-GB" sz="1600" dirty="0">
                <a:latin typeface="Century Gothic" panose="020B0502020202020204" pitchFamily="34" charset="0"/>
              </a:rPr>
              <a:t>.</a:t>
            </a:r>
          </a:p>
        </p:txBody>
      </p:sp>
      <p:sp>
        <p:nvSpPr>
          <p:cNvPr id="28" name="TextBox 7">
            <a:extLst>
              <a:ext uri="{FF2B5EF4-FFF2-40B4-BE49-F238E27FC236}">
                <a16:creationId xmlns:a16="http://schemas.microsoft.com/office/drawing/2014/main" id="{6436DF28-FEA0-744A-A538-3502AFA41990}"/>
              </a:ext>
            </a:extLst>
          </p:cNvPr>
          <p:cNvSpPr txBox="1"/>
          <p:nvPr/>
        </p:nvSpPr>
        <p:spPr>
          <a:xfrm>
            <a:off x="178928" y="5897952"/>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To </a:t>
            </a:r>
            <a:r>
              <a:rPr lang="en-GB" sz="1600">
                <a:latin typeface="Century Gothic" panose="020B0502020202020204" pitchFamily="34" charset="0"/>
              </a:rPr>
              <a:t>say </a:t>
            </a:r>
            <a:r>
              <a:rPr lang="en-GB" sz="1600" smtClean="0">
                <a:latin typeface="Century Gothic" panose="020B0502020202020204" pitchFamily="34" charset="0"/>
              </a:rPr>
              <a:t>‘</a:t>
            </a:r>
            <a:r>
              <a:rPr lang="en-GB" sz="1600" b="1" smtClean="0">
                <a:latin typeface="Century Gothic" panose="020B0502020202020204" pitchFamily="34" charset="0"/>
              </a:rPr>
              <a:t>s/he did/made</a:t>
            </a:r>
            <a:r>
              <a:rPr lang="en-GB" sz="1600" smtClean="0">
                <a:latin typeface="Century Gothic" panose="020B0502020202020204" pitchFamily="34" charset="0"/>
              </a:rPr>
              <a:t>’ or ‘</a:t>
            </a:r>
            <a:r>
              <a:rPr lang="en-GB" sz="1600" b="1" smtClean="0">
                <a:latin typeface="Century Gothic" panose="020B0502020202020204" pitchFamily="34" charset="0"/>
              </a:rPr>
              <a:t>it did/made</a:t>
            </a:r>
            <a:r>
              <a:rPr lang="en-GB" sz="1600" smtClean="0">
                <a:latin typeface="Century Gothic" panose="020B0502020202020204" pitchFamily="34" charset="0"/>
              </a:rPr>
              <a:t>’, use </a:t>
            </a:r>
            <a:r>
              <a:rPr lang="en-GB" sz="1600" b="1" dirty="0" err="1">
                <a:latin typeface="Century Gothic" panose="020B0502020202020204" pitchFamily="34" charset="0"/>
              </a:rPr>
              <a:t>hizo</a:t>
            </a:r>
            <a:r>
              <a:rPr lang="en-GB" sz="1600" dirty="0">
                <a:latin typeface="Century Gothic" panose="020B0502020202020204" pitchFamily="34" charset="0"/>
              </a:rPr>
              <a:t>.</a:t>
            </a:r>
          </a:p>
        </p:txBody>
      </p:sp>
      <p:sp>
        <p:nvSpPr>
          <p:cNvPr id="39" name="TextBox 7">
            <a:extLst>
              <a:ext uri="{FF2B5EF4-FFF2-40B4-BE49-F238E27FC236}">
                <a16:creationId xmlns:a16="http://schemas.microsoft.com/office/drawing/2014/main" id="{27B3C4F0-E571-9741-8AEE-8DDCCDD7E39C}"/>
              </a:ext>
            </a:extLst>
          </p:cNvPr>
          <p:cNvSpPr txBox="1"/>
          <p:nvPr/>
        </p:nvSpPr>
        <p:spPr>
          <a:xfrm>
            <a:off x="184956" y="1367535"/>
            <a:ext cx="4014148" cy="338554"/>
          </a:xfrm>
          <a:prstGeom prst="rect">
            <a:avLst/>
          </a:prstGeom>
          <a:noFill/>
        </p:spPr>
        <p:txBody>
          <a:bodyPr wrap="square" rtlCol="0">
            <a:spAutoFit/>
          </a:bodyPr>
          <a:lstStyle/>
          <a:p>
            <a:pPr>
              <a:defRPr/>
            </a:pPr>
            <a:r>
              <a:rPr lang="en-GB" sz="1600" b="1" smtClean="0">
                <a:latin typeface="Century Gothic" panose="020B0502020202020204" pitchFamily="34" charset="0"/>
              </a:rPr>
              <a:t>Hago</a:t>
            </a:r>
            <a:r>
              <a:rPr lang="en-GB" sz="1600" smtClean="0">
                <a:latin typeface="Century Gothic" panose="020B0502020202020204" pitchFamily="34" charset="0"/>
              </a:rPr>
              <a:t> ruido.     </a:t>
            </a:r>
            <a:r>
              <a:rPr lang="en-GB" sz="1600" b="1" i="1" smtClean="0">
                <a:latin typeface="Century Gothic" panose="020B0502020202020204" pitchFamily="34" charset="0"/>
              </a:rPr>
              <a:t>I </a:t>
            </a:r>
            <a:r>
              <a:rPr lang="en-GB" sz="1600" b="1" i="1">
                <a:latin typeface="Century Gothic" panose="020B0502020202020204" pitchFamily="34" charset="0"/>
              </a:rPr>
              <a:t>make </a:t>
            </a:r>
            <a:r>
              <a:rPr lang="en-GB" sz="1600" i="1" smtClean="0">
                <a:latin typeface="Century Gothic" panose="020B0502020202020204" pitchFamily="34" charset="0"/>
              </a:rPr>
              <a:t>noise. </a:t>
            </a:r>
            <a:endParaRPr lang="en-GB" sz="1600" i="1" dirty="0">
              <a:latin typeface="Century Gothic" panose="020B0502020202020204" pitchFamily="34" charset="0"/>
            </a:endParaRPr>
          </a:p>
        </p:txBody>
      </p:sp>
      <p:sp>
        <p:nvSpPr>
          <p:cNvPr id="40" name="TextBox 7">
            <a:extLst>
              <a:ext uri="{FF2B5EF4-FFF2-40B4-BE49-F238E27FC236}">
                <a16:creationId xmlns:a16="http://schemas.microsoft.com/office/drawing/2014/main" id="{36E09299-8DBC-8941-8CBA-651ECF967EB8}"/>
              </a:ext>
            </a:extLst>
          </p:cNvPr>
          <p:cNvSpPr txBox="1"/>
          <p:nvPr/>
        </p:nvSpPr>
        <p:spPr>
          <a:xfrm>
            <a:off x="217028" y="2176617"/>
            <a:ext cx="5214698" cy="338554"/>
          </a:xfrm>
          <a:prstGeom prst="rect">
            <a:avLst/>
          </a:prstGeom>
          <a:noFill/>
        </p:spPr>
        <p:txBody>
          <a:bodyPr wrap="square" rtlCol="0">
            <a:spAutoFit/>
          </a:bodyPr>
          <a:lstStyle/>
          <a:p>
            <a:pPr lvl="0">
              <a:defRPr/>
            </a:pPr>
            <a:r>
              <a:rPr lang="en-GB" sz="1600" b="1" smtClean="0">
                <a:latin typeface="Century Gothic" panose="020B0502020202020204" pitchFamily="34" charset="0"/>
              </a:rPr>
              <a:t>Haces</a:t>
            </a:r>
            <a:r>
              <a:rPr lang="en-GB" sz="1600" smtClean="0">
                <a:latin typeface="Century Gothic" panose="020B0502020202020204" pitchFamily="34" charset="0"/>
              </a:rPr>
              <a:t> </a:t>
            </a:r>
            <a:r>
              <a:rPr lang="en-GB" sz="1600">
                <a:latin typeface="Century Gothic" panose="020B0502020202020204" pitchFamily="34" charset="0"/>
              </a:rPr>
              <a:t>la </a:t>
            </a:r>
            <a:r>
              <a:rPr lang="en-GB" sz="1600" smtClean="0">
                <a:latin typeface="Century Gothic" panose="020B0502020202020204" pitchFamily="34" charset="0"/>
              </a:rPr>
              <a:t>cama.     </a:t>
            </a:r>
            <a:r>
              <a:rPr lang="en-GB" sz="1600" b="1" i="1" smtClean="0">
                <a:latin typeface="Century Gothic" panose="020B0502020202020204" pitchFamily="34" charset="0"/>
              </a:rPr>
              <a:t>You </a:t>
            </a:r>
            <a:r>
              <a:rPr lang="en-GB" sz="1600" b="1" i="1">
                <a:latin typeface="Century Gothic" panose="020B0502020202020204" pitchFamily="34" charset="0"/>
              </a:rPr>
              <a:t>make </a:t>
            </a:r>
            <a:r>
              <a:rPr lang="en-GB" sz="1600" i="1">
                <a:latin typeface="Century Gothic" panose="020B0502020202020204" pitchFamily="34" charset="0"/>
              </a:rPr>
              <a:t>the bed</a:t>
            </a:r>
            <a:r>
              <a:rPr lang="en-GB" sz="1600" i="1" smtClean="0">
                <a:latin typeface="Century Gothic" panose="020B0502020202020204" pitchFamily="34" charset="0"/>
              </a:rPr>
              <a:t>.</a:t>
            </a:r>
            <a:endParaRPr lang="en-GB" sz="1600" i="1" dirty="0">
              <a:latin typeface="Century Gothic" panose="020B0502020202020204" pitchFamily="34" charset="0"/>
            </a:endParaRPr>
          </a:p>
        </p:txBody>
      </p:sp>
      <p:sp>
        <p:nvSpPr>
          <p:cNvPr id="41" name="TextBox 7">
            <a:extLst>
              <a:ext uri="{FF2B5EF4-FFF2-40B4-BE49-F238E27FC236}">
                <a16:creationId xmlns:a16="http://schemas.microsoft.com/office/drawing/2014/main" id="{8D6D5B01-B12B-3348-9EC1-9D8A86B5CD24}"/>
              </a:ext>
            </a:extLst>
          </p:cNvPr>
          <p:cNvSpPr txBox="1"/>
          <p:nvPr/>
        </p:nvSpPr>
        <p:spPr>
          <a:xfrm>
            <a:off x="187320" y="3067711"/>
            <a:ext cx="5655490" cy="338554"/>
          </a:xfrm>
          <a:prstGeom prst="rect">
            <a:avLst/>
          </a:prstGeom>
          <a:noFill/>
        </p:spPr>
        <p:txBody>
          <a:bodyPr wrap="square" rtlCol="0">
            <a:spAutoFit/>
          </a:bodyPr>
          <a:lstStyle/>
          <a:p>
            <a:pPr lvl="0">
              <a:defRPr/>
            </a:pPr>
            <a:r>
              <a:rPr lang="en-GB" sz="1600" b="1" smtClean="0">
                <a:latin typeface="Century Gothic" panose="020B0502020202020204" pitchFamily="34" charset="0"/>
              </a:rPr>
              <a:t>Hace</a:t>
            </a:r>
            <a:r>
              <a:rPr lang="en-GB" sz="1600" smtClean="0">
                <a:latin typeface="Century Gothic" panose="020B0502020202020204" pitchFamily="34" charset="0"/>
              </a:rPr>
              <a:t> </a:t>
            </a:r>
            <a:r>
              <a:rPr lang="en-GB" sz="1600">
                <a:latin typeface="Century Gothic" panose="020B0502020202020204" pitchFamily="34" charset="0"/>
              </a:rPr>
              <a:t>los </a:t>
            </a:r>
            <a:r>
              <a:rPr lang="en-GB" sz="1600" smtClean="0">
                <a:latin typeface="Century Gothic" panose="020B0502020202020204" pitchFamily="34" charset="0"/>
              </a:rPr>
              <a:t>deberes.    </a:t>
            </a:r>
            <a:r>
              <a:rPr lang="en-GB" sz="1600" b="1" i="1" smtClean="0">
                <a:latin typeface="Century Gothic" panose="020B0502020202020204" pitchFamily="34" charset="0"/>
              </a:rPr>
              <a:t>She </a:t>
            </a:r>
            <a:r>
              <a:rPr lang="en-GB" sz="1600" b="1" i="1">
                <a:latin typeface="Century Gothic" panose="020B0502020202020204" pitchFamily="34" charset="0"/>
              </a:rPr>
              <a:t>does </a:t>
            </a:r>
            <a:r>
              <a:rPr lang="en-GB" sz="1600" i="1">
                <a:latin typeface="Century Gothic" panose="020B0502020202020204" pitchFamily="34" charset="0"/>
              </a:rPr>
              <a:t>the </a:t>
            </a:r>
            <a:r>
              <a:rPr lang="en-GB" sz="1600" i="1" smtClean="0">
                <a:latin typeface="Century Gothic" panose="020B0502020202020204" pitchFamily="34" charset="0"/>
              </a:rPr>
              <a:t>homework. </a:t>
            </a:r>
            <a:endParaRPr lang="en-GB" sz="1600" i="1" dirty="0">
              <a:latin typeface="Century Gothic" panose="020B0502020202020204" pitchFamily="34" charset="0"/>
            </a:endParaRPr>
          </a:p>
        </p:txBody>
      </p:sp>
      <p:sp>
        <p:nvSpPr>
          <p:cNvPr id="43" name="TextBox 7">
            <a:extLst>
              <a:ext uri="{FF2B5EF4-FFF2-40B4-BE49-F238E27FC236}">
                <a16:creationId xmlns:a16="http://schemas.microsoft.com/office/drawing/2014/main" id="{327B1A43-A7DC-E247-8304-88D19C8A0830}"/>
              </a:ext>
            </a:extLst>
          </p:cNvPr>
          <p:cNvSpPr txBox="1"/>
          <p:nvPr/>
        </p:nvSpPr>
        <p:spPr>
          <a:xfrm>
            <a:off x="146628" y="4362242"/>
            <a:ext cx="4922477" cy="338554"/>
          </a:xfrm>
          <a:prstGeom prst="rect">
            <a:avLst/>
          </a:prstGeom>
          <a:noFill/>
        </p:spPr>
        <p:txBody>
          <a:bodyPr wrap="square" rtlCol="0">
            <a:spAutoFit/>
          </a:bodyPr>
          <a:lstStyle/>
          <a:p>
            <a:pPr lvl="0">
              <a:defRPr/>
            </a:pPr>
            <a:r>
              <a:rPr lang="en-GB" sz="1600" b="1" dirty="0">
                <a:latin typeface="Century Gothic" panose="020B0502020202020204" pitchFamily="34" charset="0"/>
              </a:rPr>
              <a:t>I did </a:t>
            </a:r>
            <a:r>
              <a:rPr lang="en-GB" sz="1600">
                <a:latin typeface="Century Gothic" panose="020B0502020202020204" pitchFamily="34" charset="0"/>
              </a:rPr>
              <a:t>the </a:t>
            </a:r>
            <a:r>
              <a:rPr lang="en-GB" sz="1600" smtClean="0">
                <a:latin typeface="Century Gothic" panose="020B0502020202020204" pitchFamily="34" charset="0"/>
              </a:rPr>
              <a:t>activity.  </a:t>
            </a:r>
            <a:r>
              <a:rPr lang="en-GB" sz="1600" b="1" i="1" smtClean="0">
                <a:latin typeface="Century Gothic" panose="020B0502020202020204" pitchFamily="34" charset="0"/>
              </a:rPr>
              <a:t>Hice</a:t>
            </a:r>
            <a:r>
              <a:rPr lang="en-GB" sz="1600" i="1" smtClean="0">
                <a:latin typeface="Century Gothic" panose="020B0502020202020204" pitchFamily="34" charset="0"/>
              </a:rPr>
              <a:t> </a:t>
            </a:r>
            <a:r>
              <a:rPr lang="en-GB" sz="1600" i="1">
                <a:latin typeface="Century Gothic" panose="020B0502020202020204" pitchFamily="34" charset="0"/>
              </a:rPr>
              <a:t>la </a:t>
            </a:r>
            <a:r>
              <a:rPr lang="en-GB" sz="1600" i="1" smtClean="0">
                <a:latin typeface="Century Gothic" panose="020B0502020202020204" pitchFamily="34" charset="0"/>
              </a:rPr>
              <a:t>actividad.</a:t>
            </a:r>
            <a:endParaRPr lang="en-GB" sz="1600" i="1" dirty="0">
              <a:latin typeface="Century Gothic" panose="020B0502020202020204" pitchFamily="34" charset="0"/>
            </a:endParaRPr>
          </a:p>
        </p:txBody>
      </p:sp>
      <p:sp>
        <p:nvSpPr>
          <p:cNvPr id="44" name="TextBox 7">
            <a:extLst>
              <a:ext uri="{FF2B5EF4-FFF2-40B4-BE49-F238E27FC236}">
                <a16:creationId xmlns:a16="http://schemas.microsoft.com/office/drawing/2014/main" id="{00B16EAF-2A5D-4843-A967-7C9C54D36F8C}"/>
              </a:ext>
            </a:extLst>
          </p:cNvPr>
          <p:cNvSpPr txBox="1"/>
          <p:nvPr/>
        </p:nvSpPr>
        <p:spPr>
          <a:xfrm>
            <a:off x="182082" y="5282184"/>
            <a:ext cx="6070078" cy="338554"/>
          </a:xfrm>
          <a:prstGeom prst="rect">
            <a:avLst/>
          </a:prstGeom>
          <a:noFill/>
        </p:spPr>
        <p:txBody>
          <a:bodyPr wrap="square" rtlCol="0">
            <a:spAutoFit/>
          </a:bodyPr>
          <a:lstStyle/>
          <a:p>
            <a:pPr lvl="0">
              <a:defRPr/>
            </a:pPr>
            <a:r>
              <a:rPr lang="en-GB" sz="1600" b="1" smtClean="0">
                <a:latin typeface="Century Gothic" panose="020B0502020202020204" pitchFamily="34" charset="0"/>
              </a:rPr>
              <a:t>You </a:t>
            </a:r>
            <a:r>
              <a:rPr lang="en-GB" sz="1600" b="1" dirty="0">
                <a:latin typeface="Century Gothic" panose="020B0502020202020204" pitchFamily="34" charset="0"/>
              </a:rPr>
              <a:t>made </a:t>
            </a:r>
            <a:r>
              <a:rPr lang="en-GB" sz="1600">
                <a:latin typeface="Century Gothic" panose="020B0502020202020204" pitchFamily="34" charset="0"/>
              </a:rPr>
              <a:t>a </a:t>
            </a:r>
            <a:r>
              <a:rPr lang="en-GB" sz="1600" smtClean="0">
                <a:latin typeface="Century Gothic" panose="020B0502020202020204" pitchFamily="34" charset="0"/>
              </a:rPr>
              <a:t>change.    </a:t>
            </a:r>
            <a:r>
              <a:rPr lang="en-GB" sz="1600" b="1" i="1" smtClean="0">
                <a:latin typeface="Century Gothic" panose="020B0502020202020204" pitchFamily="34" charset="0"/>
              </a:rPr>
              <a:t>Hiciste</a:t>
            </a:r>
            <a:r>
              <a:rPr lang="en-GB" sz="1600" i="1" smtClean="0">
                <a:latin typeface="Century Gothic" panose="020B0502020202020204" pitchFamily="34" charset="0"/>
              </a:rPr>
              <a:t> </a:t>
            </a:r>
            <a:r>
              <a:rPr lang="en-GB" sz="1600" i="1">
                <a:latin typeface="Century Gothic" panose="020B0502020202020204" pitchFamily="34" charset="0"/>
              </a:rPr>
              <a:t>un </a:t>
            </a:r>
            <a:r>
              <a:rPr lang="en-GB" sz="1600" i="1" smtClean="0">
                <a:latin typeface="Century Gothic" panose="020B0502020202020204" pitchFamily="34" charset="0"/>
              </a:rPr>
              <a:t>cambio.</a:t>
            </a:r>
            <a:endParaRPr lang="en-GB" sz="1600" i="1" dirty="0">
              <a:latin typeface="Century Gothic" panose="020B0502020202020204" pitchFamily="34" charset="0"/>
            </a:endParaRPr>
          </a:p>
        </p:txBody>
      </p:sp>
      <p:sp>
        <p:nvSpPr>
          <p:cNvPr id="45" name="TextBox 7">
            <a:extLst>
              <a:ext uri="{FF2B5EF4-FFF2-40B4-BE49-F238E27FC236}">
                <a16:creationId xmlns:a16="http://schemas.microsoft.com/office/drawing/2014/main" id="{E77B177F-484A-1B42-A761-4684784A9C3F}"/>
              </a:ext>
            </a:extLst>
          </p:cNvPr>
          <p:cNvSpPr txBox="1"/>
          <p:nvPr/>
        </p:nvSpPr>
        <p:spPr>
          <a:xfrm>
            <a:off x="188428" y="6153473"/>
            <a:ext cx="5655490" cy="338554"/>
          </a:xfrm>
          <a:prstGeom prst="rect">
            <a:avLst/>
          </a:prstGeom>
          <a:noFill/>
        </p:spPr>
        <p:txBody>
          <a:bodyPr wrap="square" rtlCol="0">
            <a:spAutoFit/>
          </a:bodyPr>
          <a:lstStyle/>
          <a:p>
            <a:pPr lvl="0">
              <a:defRPr/>
            </a:pPr>
            <a:r>
              <a:rPr lang="en-GB" sz="1600" b="1" smtClean="0">
                <a:latin typeface="Century Gothic" panose="020B0502020202020204" pitchFamily="34" charset="0"/>
              </a:rPr>
              <a:t>S/he </a:t>
            </a:r>
            <a:r>
              <a:rPr lang="en-GB" sz="1600" b="1" dirty="0">
                <a:latin typeface="Century Gothic" panose="020B0502020202020204" pitchFamily="34" charset="0"/>
              </a:rPr>
              <a:t>made </a:t>
            </a:r>
            <a:r>
              <a:rPr lang="en-GB" sz="1600">
                <a:latin typeface="Century Gothic" panose="020B0502020202020204" pitchFamily="34" charset="0"/>
              </a:rPr>
              <a:t>the </a:t>
            </a:r>
            <a:r>
              <a:rPr lang="en-GB" sz="1600" smtClean="0">
                <a:latin typeface="Century Gothic" panose="020B0502020202020204" pitchFamily="34" charset="0"/>
              </a:rPr>
              <a:t>fire.      </a:t>
            </a:r>
            <a:r>
              <a:rPr lang="en-GB" sz="1600" b="1" smtClean="0">
                <a:latin typeface="Century Gothic" panose="020B0502020202020204" pitchFamily="34" charset="0"/>
              </a:rPr>
              <a:t>Hizo</a:t>
            </a:r>
            <a:r>
              <a:rPr lang="en-GB" sz="1600" smtClean="0">
                <a:latin typeface="Century Gothic" panose="020B0502020202020204" pitchFamily="34" charset="0"/>
              </a:rPr>
              <a:t> </a:t>
            </a:r>
            <a:r>
              <a:rPr lang="en-GB" sz="1600">
                <a:latin typeface="Century Gothic" panose="020B0502020202020204" pitchFamily="34" charset="0"/>
              </a:rPr>
              <a:t>el </a:t>
            </a:r>
            <a:r>
              <a:rPr lang="en-GB" sz="1600" smtClean="0">
                <a:latin typeface="Century Gothic" panose="020B0502020202020204" pitchFamily="34" charset="0"/>
              </a:rPr>
              <a:t>fuego.</a:t>
            </a:r>
            <a:endParaRPr lang="en-GB" sz="1600" dirty="0">
              <a:latin typeface="Century Gothic" panose="020B0502020202020204" pitchFamily="34" charset="0"/>
            </a:endParaRPr>
          </a:p>
        </p:txBody>
      </p:sp>
      <p:sp>
        <p:nvSpPr>
          <p:cNvPr id="46" name="Rectangle 1">
            <a:extLst>
              <a:ext uri="{FF2B5EF4-FFF2-40B4-BE49-F238E27FC236}">
                <a16:creationId xmlns:a16="http://schemas.microsoft.com/office/drawing/2014/main" id="{6B36CD72-3EFF-CA40-B7DB-51927D1D0BE9}"/>
              </a:ext>
            </a:extLst>
          </p:cNvPr>
          <p:cNvSpPr/>
          <p:nvPr/>
        </p:nvSpPr>
        <p:spPr>
          <a:xfrm>
            <a:off x="158518" y="6636559"/>
            <a:ext cx="6510020" cy="369332"/>
          </a:xfrm>
          <a:prstGeom prst="rect">
            <a:avLst/>
          </a:prstGeom>
        </p:spPr>
        <p:txBody>
          <a:bodyPr wrap="square">
            <a:spAutoFit/>
          </a:bodyPr>
          <a:lstStyle/>
          <a:p>
            <a:pPr lvl="0">
              <a:defRPr/>
            </a:pPr>
            <a:r>
              <a:rPr lang="en-GB" b="1" dirty="0">
                <a:latin typeface="Century Gothic" panose="020B0502020202020204" pitchFamily="34" charset="0"/>
              </a:rPr>
              <a:t>Using ‘del’ and ‘de la’ with </a:t>
            </a:r>
            <a:r>
              <a:rPr lang="en-GB" b="1">
                <a:latin typeface="Century Gothic" panose="020B0502020202020204" pitchFamily="34" charset="0"/>
              </a:rPr>
              <a:t>adverbs </a:t>
            </a:r>
            <a:r>
              <a:rPr lang="en-GB" b="1" smtClean="0">
                <a:latin typeface="Century Gothic" panose="020B0502020202020204" pitchFamily="34" charset="0"/>
              </a:rPr>
              <a:t>of position [revisited</a:t>
            </a:r>
            <a:r>
              <a:rPr lang="en-GB" b="1" dirty="0">
                <a:latin typeface="Century Gothic" panose="020B0502020202020204" pitchFamily="34" charset="0"/>
              </a:rPr>
              <a:t>]</a:t>
            </a:r>
          </a:p>
        </p:txBody>
      </p:sp>
      <p:sp>
        <p:nvSpPr>
          <p:cNvPr id="47" name="TextBox 7">
            <a:extLst>
              <a:ext uri="{FF2B5EF4-FFF2-40B4-BE49-F238E27FC236}">
                <a16:creationId xmlns:a16="http://schemas.microsoft.com/office/drawing/2014/main" id="{1FD7008F-393F-904F-AABB-3C83B9F4B83A}"/>
              </a:ext>
            </a:extLst>
          </p:cNvPr>
          <p:cNvSpPr txBox="1"/>
          <p:nvPr/>
        </p:nvSpPr>
        <p:spPr>
          <a:xfrm>
            <a:off x="158518" y="7657852"/>
            <a:ext cx="6188732" cy="584775"/>
          </a:xfrm>
          <a:prstGeom prst="rect">
            <a:avLst/>
          </a:prstGeom>
          <a:noFill/>
        </p:spPr>
        <p:txBody>
          <a:bodyPr wrap="square" rtlCol="0">
            <a:spAutoFit/>
          </a:bodyPr>
          <a:lstStyle/>
          <a:p>
            <a:pPr lvl="0">
              <a:defRPr/>
            </a:pPr>
            <a:r>
              <a:rPr lang="en-GB" sz="1600" dirty="0">
                <a:latin typeface="Century Gothic" panose="020B0502020202020204" pitchFamily="34" charset="0"/>
              </a:rPr>
              <a:t>You often use ‘</a:t>
            </a:r>
            <a:r>
              <a:rPr lang="en-GB" sz="1600" b="1" dirty="0">
                <a:latin typeface="Century Gothic" panose="020B0502020202020204" pitchFamily="34" charset="0"/>
              </a:rPr>
              <a:t>de</a:t>
            </a:r>
            <a:r>
              <a:rPr lang="en-GB" sz="1600" dirty="0">
                <a:latin typeface="Century Gothic" panose="020B0502020202020204" pitchFamily="34" charset="0"/>
              </a:rPr>
              <a:t>’ after them to refer to a person, place or thing.</a:t>
            </a:r>
          </a:p>
        </p:txBody>
      </p:sp>
      <p:sp>
        <p:nvSpPr>
          <p:cNvPr id="48" name="TextBox 7">
            <a:extLst>
              <a:ext uri="{FF2B5EF4-FFF2-40B4-BE49-F238E27FC236}">
                <a16:creationId xmlns:a16="http://schemas.microsoft.com/office/drawing/2014/main" id="{83929734-CB25-5D4A-B91F-F8A03A715ED8}"/>
              </a:ext>
            </a:extLst>
          </p:cNvPr>
          <p:cNvSpPr txBox="1"/>
          <p:nvPr/>
        </p:nvSpPr>
        <p:spPr>
          <a:xfrm>
            <a:off x="158518" y="7039484"/>
            <a:ext cx="6188731" cy="584775"/>
          </a:xfrm>
          <a:prstGeom prst="rect">
            <a:avLst/>
          </a:prstGeom>
          <a:noFill/>
        </p:spPr>
        <p:txBody>
          <a:bodyPr wrap="square" rtlCol="0">
            <a:spAutoFit/>
          </a:bodyPr>
          <a:lstStyle/>
          <a:p>
            <a:pPr lvl="0">
              <a:defRPr/>
            </a:pPr>
            <a:r>
              <a:rPr lang="en-GB" sz="1600" smtClean="0">
                <a:latin typeface="Century Gothic" panose="020B0502020202020204" pitchFamily="34" charset="0"/>
              </a:rPr>
              <a:t>Remember, </a:t>
            </a:r>
            <a:r>
              <a:rPr lang="en-GB" sz="1600">
                <a:latin typeface="Century Gothic" panose="020B0502020202020204" pitchFamily="34" charset="0"/>
              </a:rPr>
              <a:t>in </a:t>
            </a:r>
            <a:r>
              <a:rPr lang="en-GB" sz="1600" smtClean="0">
                <a:latin typeface="Century Gothic" panose="020B0502020202020204" pitchFamily="34" charset="0"/>
              </a:rPr>
              <a:t>Spanish you </a:t>
            </a:r>
            <a:r>
              <a:rPr lang="en-GB" sz="1600" dirty="0">
                <a:latin typeface="Century Gothic" panose="020B0502020202020204" pitchFamily="34" charset="0"/>
              </a:rPr>
              <a:t>can give locations using adverbs </a:t>
            </a:r>
            <a:r>
              <a:rPr lang="en-GB" sz="1600">
                <a:latin typeface="Century Gothic" panose="020B0502020202020204" pitchFamily="34" charset="0"/>
              </a:rPr>
              <a:t>like </a:t>
            </a:r>
            <a:r>
              <a:rPr lang="en-GB" sz="1600" smtClean="0">
                <a:latin typeface="Century Gothic" panose="020B0502020202020204" pitchFamily="34" charset="0"/>
              </a:rPr>
              <a:t>‘cerca’ </a:t>
            </a:r>
            <a:r>
              <a:rPr lang="en-GB" sz="1600">
                <a:latin typeface="Century Gothic" panose="020B0502020202020204" pitchFamily="34" charset="0"/>
              </a:rPr>
              <a:t>or </a:t>
            </a:r>
            <a:r>
              <a:rPr lang="en-GB" sz="1600" smtClean="0">
                <a:latin typeface="Century Gothic" panose="020B0502020202020204" pitchFamily="34" charset="0"/>
              </a:rPr>
              <a:t>‘lejos’.</a:t>
            </a:r>
            <a:endParaRPr lang="en-GB" sz="1600" dirty="0">
              <a:latin typeface="Century Gothic" panose="020B0502020202020204" pitchFamily="34" charset="0"/>
            </a:endParaRPr>
          </a:p>
        </p:txBody>
      </p:sp>
      <p:sp>
        <p:nvSpPr>
          <p:cNvPr id="49" name="TextBox 7">
            <a:extLst>
              <a:ext uri="{FF2B5EF4-FFF2-40B4-BE49-F238E27FC236}">
                <a16:creationId xmlns:a16="http://schemas.microsoft.com/office/drawing/2014/main" id="{83967002-197C-B040-B050-F72BC179D859}"/>
              </a:ext>
            </a:extLst>
          </p:cNvPr>
          <p:cNvSpPr txBox="1"/>
          <p:nvPr/>
        </p:nvSpPr>
        <p:spPr>
          <a:xfrm>
            <a:off x="158518" y="8276222"/>
            <a:ext cx="6510020" cy="338554"/>
          </a:xfrm>
          <a:prstGeom prst="rect">
            <a:avLst/>
          </a:prstGeom>
          <a:noFill/>
        </p:spPr>
        <p:txBody>
          <a:bodyPr wrap="square" rtlCol="0">
            <a:spAutoFit/>
          </a:bodyPr>
          <a:lstStyle/>
          <a:p>
            <a:pPr lvl="0">
              <a:defRPr/>
            </a:pPr>
            <a:r>
              <a:rPr lang="en-GB" sz="1600" dirty="0">
                <a:latin typeface="Century Gothic" panose="020B0502020202020204" pitchFamily="34" charset="0"/>
              </a:rPr>
              <a:t>Hay un </a:t>
            </a:r>
            <a:r>
              <a:rPr lang="en-GB" sz="1600" dirty="0" err="1">
                <a:latin typeface="Century Gothic" panose="020B0502020202020204" pitchFamily="34" charset="0"/>
              </a:rPr>
              <a:t>reloj</a:t>
            </a:r>
            <a:r>
              <a:rPr lang="en-GB" sz="1600" dirty="0">
                <a:latin typeface="Century Gothic" panose="020B0502020202020204" pitchFamily="34" charset="0"/>
              </a:rPr>
              <a:t> </a:t>
            </a:r>
            <a:r>
              <a:rPr lang="en-GB" sz="1600" b="1" dirty="0">
                <a:latin typeface="Century Gothic" panose="020B0502020202020204" pitchFamily="34" charset="0"/>
              </a:rPr>
              <a:t>dentro</a:t>
            </a:r>
            <a:r>
              <a:rPr lang="en-GB" sz="1600" dirty="0">
                <a:latin typeface="Century Gothic" panose="020B0502020202020204" pitchFamily="34" charset="0"/>
              </a:rPr>
              <a:t> </a:t>
            </a:r>
            <a:r>
              <a:rPr lang="en-GB" sz="1600" b="1" u="sng" dirty="0">
                <a:latin typeface="Century Gothic" panose="020B0502020202020204" pitchFamily="34" charset="0"/>
              </a:rPr>
              <a:t>de</a:t>
            </a:r>
            <a:r>
              <a:rPr lang="en-GB" sz="1600" dirty="0">
                <a:latin typeface="Century Gothic" panose="020B0502020202020204" pitchFamily="34" charset="0"/>
              </a:rPr>
              <a:t> </a:t>
            </a:r>
            <a:r>
              <a:rPr lang="en-GB" sz="1600">
                <a:latin typeface="Century Gothic" panose="020B0502020202020204" pitchFamily="34" charset="0"/>
              </a:rPr>
              <a:t>la </a:t>
            </a:r>
            <a:r>
              <a:rPr lang="en-GB" sz="1600" smtClean="0">
                <a:latin typeface="Century Gothic" panose="020B0502020202020204" pitchFamily="34" charset="0"/>
              </a:rPr>
              <a:t>caja.    </a:t>
            </a:r>
            <a:r>
              <a:rPr lang="en-GB" sz="1600" i="1" smtClean="0">
                <a:latin typeface="Century Gothic" panose="020B0502020202020204" pitchFamily="34" charset="0"/>
              </a:rPr>
              <a:t>There </a:t>
            </a:r>
            <a:r>
              <a:rPr lang="en-GB" sz="1600" i="1" dirty="0">
                <a:latin typeface="Century Gothic" panose="020B0502020202020204" pitchFamily="34" charset="0"/>
              </a:rPr>
              <a:t>is a watch </a:t>
            </a:r>
            <a:r>
              <a:rPr lang="en-GB" sz="1600" b="1" i="1" dirty="0">
                <a:latin typeface="Century Gothic" panose="020B0502020202020204" pitchFamily="34" charset="0"/>
              </a:rPr>
              <a:t>inside</a:t>
            </a:r>
            <a:r>
              <a:rPr lang="en-GB" sz="1600" i="1" dirty="0">
                <a:latin typeface="Century Gothic" panose="020B0502020202020204" pitchFamily="34" charset="0"/>
              </a:rPr>
              <a:t> </a:t>
            </a:r>
            <a:r>
              <a:rPr lang="en-GB" sz="1600" i="1">
                <a:latin typeface="Century Gothic" panose="020B0502020202020204" pitchFamily="34" charset="0"/>
              </a:rPr>
              <a:t>the </a:t>
            </a:r>
            <a:r>
              <a:rPr lang="en-GB" sz="1600" i="1" smtClean="0">
                <a:latin typeface="Century Gothic" panose="020B0502020202020204" pitchFamily="34" charset="0"/>
              </a:rPr>
              <a:t>box.</a:t>
            </a:r>
            <a:endParaRPr lang="en-GB" sz="1600" i="1" dirty="0">
              <a:latin typeface="Century Gothic" panose="020B0502020202020204" pitchFamily="34" charset="0"/>
            </a:endParaRPr>
          </a:p>
        </p:txBody>
      </p:sp>
      <p:pic>
        <p:nvPicPr>
          <p:cNvPr id="51" name="Picture 2" descr="make my bed clipart - Clip Art Library">
            <a:extLst>
              <a:ext uri="{FF2B5EF4-FFF2-40B4-BE49-F238E27FC236}">
                <a16:creationId xmlns:a16="http://schemas.microsoft.com/office/drawing/2014/main" id="{3F53C45A-C60B-664A-BC9D-12D3966D08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2692" y="1354288"/>
            <a:ext cx="1625751" cy="16257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amp fire clipart black and white - Clip Art Library">
            <a:extLst>
              <a:ext uri="{FF2B5EF4-FFF2-40B4-BE49-F238E27FC236}">
                <a16:creationId xmlns:a16="http://schemas.microsoft.com/office/drawing/2014/main" id="{8548F389-6055-6E42-A1B7-88A8D333AB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4432" y="4342105"/>
            <a:ext cx="1562269" cy="139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2203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3727" y="8826500"/>
            <a:ext cx="1600200" cy="635000"/>
          </a:xfrm>
        </p:spPr>
        <p:txBody>
          <a:bodyPr/>
          <a:lstStyle/>
          <a:p>
            <a:r>
              <a:rPr lang="en-GB" altLang="en-US" b="1" dirty="0">
                <a:latin typeface="Century Gothic" panose="020B0502020202020204" pitchFamily="34" charset="0"/>
              </a:rPr>
              <a:t>50</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3693766"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12" name="Title 11"/>
          <p:cNvSpPr>
            <a:spLocks noGrp="1"/>
          </p:cNvSpPr>
          <p:nvPr>
            <p:ph type="title"/>
          </p:nvPr>
        </p:nvSpPr>
        <p:spPr>
          <a:xfrm>
            <a:off x="0" y="5303"/>
            <a:ext cx="4046263" cy="736826"/>
          </a:xfrm>
        </p:spPr>
        <p:txBody>
          <a:bodyPr/>
          <a:lstStyle/>
          <a:p>
            <a:r>
              <a:rPr lang="en-GB" sz="2000" b="1" dirty="0">
                <a:solidFill>
                  <a:schemeClr val="bg1"/>
                </a:solidFill>
                <a:latin typeface="Century Gothic" panose="020B0502020202020204" pitchFamily="34" charset="0"/>
              </a:rPr>
              <a:t>T3.1 </a:t>
            </a:r>
            <a:r>
              <a:rPr lang="en-GB" sz="2000" b="1" dirty="0" err="1">
                <a:solidFill>
                  <a:schemeClr val="bg1"/>
                </a:solidFill>
                <a:latin typeface="Century Gothic" panose="020B0502020202020204" pitchFamily="34" charset="0"/>
              </a:rPr>
              <a:t>Semana</a:t>
            </a:r>
            <a:r>
              <a:rPr lang="en-GB" sz="2000" b="1" dirty="0">
                <a:solidFill>
                  <a:schemeClr val="bg1"/>
                </a:solidFill>
                <a:latin typeface="Century Gothic" panose="020B0502020202020204" pitchFamily="34" charset="0"/>
              </a:rPr>
              <a:t> 5 </a:t>
            </a:r>
          </a:p>
        </p:txBody>
      </p:sp>
      <p:sp>
        <p:nvSpPr>
          <p:cNvPr id="52" name="Rectangle 21">
            <a:extLst>
              <a:ext uri="{FF2B5EF4-FFF2-40B4-BE49-F238E27FC236}">
                <a16:creationId xmlns:a16="http://schemas.microsoft.com/office/drawing/2014/main" id="{847AE45E-323A-8343-AF2F-28C319B4985E}"/>
              </a:ext>
            </a:extLst>
          </p:cNvPr>
          <p:cNvSpPr/>
          <p:nvPr/>
        </p:nvSpPr>
        <p:spPr>
          <a:xfrm>
            <a:off x="4845512" y="24134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Vocabulario</a:t>
            </a:r>
            <a:endParaRPr lang="en-GB" dirty="0">
              <a:latin typeface="Century Gothic" panose="020B0502020202020204" pitchFamily="34" charset="0"/>
            </a:endParaRPr>
          </a:p>
        </p:txBody>
      </p:sp>
      <p:graphicFrame>
        <p:nvGraphicFramePr>
          <p:cNvPr id="62" name="Table 3">
            <a:extLst>
              <a:ext uri="{FF2B5EF4-FFF2-40B4-BE49-F238E27FC236}">
                <a16:creationId xmlns:a16="http://schemas.microsoft.com/office/drawing/2014/main" id="{36F59EE4-B902-3F4C-A028-ABF7A3EA9371}"/>
              </a:ext>
            </a:extLst>
          </p:cNvPr>
          <p:cNvGraphicFramePr>
            <a:graphicFrameLocks noGrp="1"/>
          </p:cNvGraphicFramePr>
          <p:nvPr>
            <p:extLst>
              <p:ext uri="{D42A27DB-BD31-4B8C-83A1-F6EECF244321}">
                <p14:modId xmlns:p14="http://schemas.microsoft.com/office/powerpoint/2010/main" val="2832741810"/>
              </p:ext>
            </p:extLst>
          </p:nvPr>
        </p:nvGraphicFramePr>
        <p:xfrm>
          <a:off x="356304" y="813538"/>
          <a:ext cx="5592976" cy="5733120"/>
        </p:xfrm>
        <a:graphic>
          <a:graphicData uri="http://schemas.openxmlformats.org/drawingml/2006/table">
            <a:tbl>
              <a:tblPr firstRow="1" bandRow="1">
                <a:tableStyleId>{5940675A-B579-460E-94D1-54222C63F5DA}</a:tableStyleId>
              </a:tblPr>
              <a:tblGrid>
                <a:gridCol w="1041573">
                  <a:extLst>
                    <a:ext uri="{9D8B030D-6E8A-4147-A177-3AD203B41FA5}">
                      <a16:colId xmlns:a16="http://schemas.microsoft.com/office/drawing/2014/main" val="3445862631"/>
                    </a:ext>
                  </a:extLst>
                </a:gridCol>
                <a:gridCol w="1671083">
                  <a:extLst>
                    <a:ext uri="{9D8B030D-6E8A-4147-A177-3AD203B41FA5}">
                      <a16:colId xmlns:a16="http://schemas.microsoft.com/office/drawing/2014/main" val="3957865930"/>
                    </a:ext>
                  </a:extLst>
                </a:gridCol>
                <a:gridCol w="2880320">
                  <a:extLst>
                    <a:ext uri="{9D8B030D-6E8A-4147-A177-3AD203B41FA5}">
                      <a16:colId xmlns:a16="http://schemas.microsoft.com/office/drawing/2014/main" val="746460978"/>
                    </a:ext>
                  </a:extLst>
                </a:gridCol>
              </a:tblGrid>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hice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 did, I made</a:t>
                      </a:r>
                    </a:p>
                  </a:txBody>
                  <a:tcPr marL="90000" marR="90000" marT="46800" marB="46800" anchor="ctr"/>
                </a:tc>
                <a:extLst>
                  <a:ext uri="{0D108BD9-81ED-4DB2-BD59-A6C34878D82A}">
                    <a16:rowId xmlns:a16="http://schemas.microsoft.com/office/drawing/2014/main" val="2009758348"/>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hiciste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you did, you made</a:t>
                      </a:r>
                    </a:p>
                  </a:txBody>
                  <a:tcPr marL="90000" marR="90000" marT="46800" marB="46800" anchor="ctr"/>
                </a:tc>
                <a:extLst>
                  <a:ext uri="{0D108BD9-81ED-4DB2-BD59-A6C34878D82A}">
                    <a16:rowId xmlns:a16="http://schemas.microsoft.com/office/drawing/2014/main" val="823544673"/>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hizo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s/he/it did, s/he/it made</a:t>
                      </a:r>
                    </a:p>
                  </a:txBody>
                  <a:tcPr marL="90000" marR="90000" marT="46800" marB="46800" anchor="ctr"/>
                </a:tc>
                <a:extLst>
                  <a:ext uri="{0D108BD9-81ED-4DB2-BD59-A6C34878D82A}">
                    <a16:rowId xmlns:a16="http://schemas.microsoft.com/office/drawing/2014/main" val="1778999658"/>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adj</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smtClean="0">
                          <a:solidFill>
                            <a:srgbClr val="000000"/>
                          </a:solidFill>
                          <a:effectLst/>
                          <a:latin typeface="Century Gothic" panose="020B0502020202020204" pitchFamily="34" charset="0"/>
                        </a:rPr>
                        <a:t>viejo/a</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old</a:t>
                      </a:r>
                    </a:p>
                  </a:txBody>
                  <a:tcPr marL="0" marR="0" marT="0" marB="0" anchor="ctr"/>
                </a:tc>
                <a:extLst>
                  <a:ext uri="{0D108BD9-81ED-4DB2-BD59-A6C34878D82A}">
                    <a16:rowId xmlns:a16="http://schemas.microsoft.com/office/drawing/2014/main" val="2178778690"/>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 </a:t>
                      </a:r>
                      <a:r>
                        <a:rPr lang="en-GB" sz="1600" b="0" i="0" u="none" strike="noStrike" dirty="0" err="1">
                          <a:solidFill>
                            <a:srgbClr val="000000"/>
                          </a:solidFill>
                          <a:effectLst/>
                          <a:latin typeface="Century Gothic" panose="020B0502020202020204" pitchFamily="34" charset="0"/>
                        </a:rPr>
                        <a:t>fondo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back, end (of an area)</a:t>
                      </a:r>
                    </a:p>
                  </a:txBody>
                  <a:tcPr marL="0" marR="0" marT="0" marB="0" anchor="ctr"/>
                </a:tc>
                <a:extLst>
                  <a:ext uri="{0D108BD9-81ED-4DB2-BD59-A6C34878D82A}">
                    <a16:rowId xmlns:a16="http://schemas.microsoft.com/office/drawing/2014/main" val="177427112"/>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evitar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to avoid, avoiding</a:t>
                      </a:r>
                    </a:p>
                  </a:txBody>
                  <a:tcPr marL="0" marR="0" marT="0" marB="0" anchor="ctr"/>
                </a:tc>
                <a:extLst>
                  <a:ext uri="{0D108BD9-81ED-4DB2-BD59-A6C34878D82A}">
                    <a16:rowId xmlns:a16="http://schemas.microsoft.com/office/drawing/2014/main" val="2605244685"/>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adv</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dentro</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inside</a:t>
                      </a:r>
                    </a:p>
                  </a:txBody>
                  <a:tcPr marL="0" marR="0" marT="0" marB="0" anchor="ctr"/>
                </a:tc>
                <a:extLst>
                  <a:ext uri="{0D108BD9-81ED-4DB2-BD59-A6C34878D82A}">
                    <a16:rowId xmlns:a16="http://schemas.microsoft.com/office/drawing/2014/main" val="2103660657"/>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 </a:t>
                      </a:r>
                      <a:r>
                        <a:rPr lang="en-GB" sz="1600" b="0" i="0" u="none" strike="noStrike" dirty="0" err="1">
                          <a:solidFill>
                            <a:srgbClr val="000000"/>
                          </a:solidFill>
                          <a:effectLst/>
                          <a:latin typeface="Century Gothic" panose="020B0502020202020204" pitchFamily="34" charset="0"/>
                        </a:rPr>
                        <a:t>fuego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fire</a:t>
                      </a:r>
                    </a:p>
                  </a:txBody>
                  <a:tcPr marL="90000" marR="90000" marT="46800" marB="46800" anchor="ctr"/>
                </a:tc>
                <a:extLst>
                  <a:ext uri="{0D108BD9-81ED-4DB2-BD59-A6C34878D82A}">
                    <a16:rowId xmlns:a16="http://schemas.microsoft.com/office/drawing/2014/main" val="1604582134"/>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mayo</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May</a:t>
                      </a:r>
                    </a:p>
                  </a:txBody>
                  <a:tcPr marL="90000" marR="90000" marT="46800" marB="46800" anchor="ctr"/>
                </a:tc>
                <a:extLst>
                  <a:ext uri="{0D108BD9-81ED-4DB2-BD59-A6C34878D82A}">
                    <a16:rowId xmlns:a16="http://schemas.microsoft.com/office/drawing/2014/main" val="1669024541"/>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junio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June</a:t>
                      </a:r>
                    </a:p>
                  </a:txBody>
                  <a:tcPr marL="90000" marR="90000" marT="46800" marB="46800" anchor="ctr"/>
                </a:tc>
                <a:extLst>
                  <a:ext uri="{0D108BD9-81ED-4DB2-BD59-A6C34878D82A}">
                    <a16:rowId xmlns:a16="http://schemas.microsoft.com/office/drawing/2014/main" val="3735931330"/>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nf</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habitación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bedroom</a:t>
                      </a:r>
                    </a:p>
                  </a:txBody>
                  <a:tcPr marL="90000" marR="90000" marT="46800" marB="46800" anchor="ctr"/>
                </a:tc>
                <a:extLst>
                  <a:ext uri="{0D108BD9-81ED-4DB2-BD59-A6C34878D82A}">
                    <a16:rowId xmlns:a16="http://schemas.microsoft.com/office/drawing/2014/main" val="3308464235"/>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 </a:t>
                      </a:r>
                      <a:r>
                        <a:rPr lang="en-GB" sz="1600" b="0" i="0" u="none" strike="noStrike" dirty="0" err="1">
                          <a:solidFill>
                            <a:srgbClr val="000000"/>
                          </a:solidFill>
                          <a:effectLst/>
                          <a:latin typeface="Century Gothic" panose="020B0502020202020204" pitchFamily="34" charset="0"/>
                        </a:rPr>
                        <a:t>jardín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garden</a:t>
                      </a:r>
                    </a:p>
                  </a:txBody>
                  <a:tcPr marL="90000" marR="90000" marT="46800" marB="46800" anchor="ctr"/>
                </a:tc>
                <a:extLst>
                  <a:ext uri="{0D108BD9-81ED-4DB2-BD59-A6C34878D82A}">
                    <a16:rowId xmlns:a16="http://schemas.microsoft.com/office/drawing/2014/main" val="3679858606"/>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 </a:t>
                      </a:r>
                      <a:r>
                        <a:rPr lang="en-GB" sz="1600" b="0" i="0" u="none" strike="noStrike" dirty="0" err="1">
                          <a:solidFill>
                            <a:srgbClr val="000000"/>
                          </a:solidFill>
                          <a:effectLst/>
                          <a:latin typeface="Century Gothic" panose="020B0502020202020204" pitchFamily="34" charset="0"/>
                        </a:rPr>
                        <a:t>daño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harm, damage</a:t>
                      </a:r>
                    </a:p>
                  </a:txBody>
                  <a:tcPr marL="90000" marR="90000" marT="46800" marB="46800" anchor="ctr"/>
                </a:tc>
                <a:extLst>
                  <a:ext uri="{0D108BD9-81ED-4DB2-BD59-A6C34878D82A}">
                    <a16:rowId xmlns:a16="http://schemas.microsoft.com/office/drawing/2014/main" val="550069463"/>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nf</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la fila</a:t>
                      </a:r>
                    </a:p>
                  </a:txBody>
                  <a:tcPr marL="90000" marR="90000" marT="46800" marB="46800" anchor="ctr"/>
                </a:tc>
                <a:tc>
                  <a:txBody>
                    <a:bodyPr/>
                    <a:lstStyle/>
                    <a:p>
                      <a:pPr algn="l" fontAlgn="b"/>
                      <a:r>
                        <a:rPr lang="en-GB" sz="1600" b="0" i="0" u="none" strike="noStrike" smtClean="0">
                          <a:solidFill>
                            <a:srgbClr val="000000"/>
                          </a:solidFill>
                          <a:effectLst/>
                          <a:latin typeface="Century Gothic" panose="020B0502020202020204" pitchFamily="34" charset="0"/>
                        </a:rPr>
                        <a:t>line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4195988671"/>
                  </a:ext>
                </a:extLst>
              </a:tr>
              <a:tr h="358320">
                <a:tc>
                  <a:txBody>
                    <a:bodyPr/>
                    <a:lstStyle/>
                    <a:p>
                      <a:pPr algn="l" fontAlgn="b"/>
                      <a:r>
                        <a:rPr lang="en-GB" sz="1600" b="0" i="1" u="none" strike="noStrike" smtClean="0">
                          <a:solidFill>
                            <a:srgbClr val="000000"/>
                          </a:solidFill>
                          <a:effectLst/>
                          <a:latin typeface="Century Gothic" panose="020B0502020202020204" pitchFamily="34" charset="0"/>
                        </a:rPr>
                        <a:t>nm</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smtClean="0">
                          <a:solidFill>
                            <a:srgbClr val="000000"/>
                          </a:solidFill>
                          <a:effectLst/>
                          <a:latin typeface="Century Gothic" panose="020B0502020202020204" pitchFamily="34" charset="0"/>
                        </a:rPr>
                        <a:t>el campo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smtClean="0">
                          <a:solidFill>
                            <a:srgbClr val="000000"/>
                          </a:solidFill>
                          <a:effectLst/>
                          <a:latin typeface="Century Gothic" panose="020B0502020202020204" pitchFamily="34" charset="0"/>
                        </a:rPr>
                        <a:t>countryside, pitch</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276219024"/>
                  </a:ext>
                </a:extLst>
              </a:tr>
              <a:tr h="358320">
                <a:tc>
                  <a:txBody>
                    <a:bodyPr/>
                    <a:lstStyle/>
                    <a:p>
                      <a:pPr algn="l" fontAlgn="b"/>
                      <a:r>
                        <a:rPr lang="en-GB" sz="1600" b="0" i="1" u="none" strike="noStrike" smtClean="0">
                          <a:solidFill>
                            <a:srgbClr val="000000"/>
                          </a:solidFill>
                          <a:effectLst/>
                          <a:latin typeface="Century Gothic" panose="020B0502020202020204" pitchFamily="34" charset="0"/>
                        </a:rPr>
                        <a:t>nm</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smtClean="0">
                          <a:solidFill>
                            <a:srgbClr val="000000"/>
                          </a:solidFill>
                          <a:effectLst/>
                          <a:latin typeface="Century Gothic" panose="020B0502020202020204" pitchFamily="34" charset="0"/>
                        </a:rPr>
                        <a:t>el estadio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smtClean="0">
                          <a:solidFill>
                            <a:srgbClr val="000000"/>
                          </a:solidFill>
                          <a:effectLst/>
                          <a:latin typeface="Century Gothic" panose="020B0502020202020204" pitchFamily="34" charset="0"/>
                        </a:rPr>
                        <a:t>stadium</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1725360619"/>
                  </a:ext>
                </a:extLst>
              </a:tr>
            </a:tbl>
          </a:graphicData>
        </a:graphic>
      </p:graphicFrame>
      <p:sp>
        <p:nvSpPr>
          <p:cNvPr id="63" name="Rounded Rectangle 42">
            <a:extLst>
              <a:ext uri="{FF2B5EF4-FFF2-40B4-BE49-F238E27FC236}">
                <a16:creationId xmlns:a16="http://schemas.microsoft.com/office/drawing/2014/main" id="{540DC3CF-88F9-8A43-91B0-D3F9FDC0978A}"/>
              </a:ext>
            </a:extLst>
          </p:cNvPr>
          <p:cNvSpPr/>
          <p:nvPr/>
        </p:nvSpPr>
        <p:spPr>
          <a:xfrm>
            <a:off x="5562576" y="7114191"/>
            <a:ext cx="1004122" cy="112222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entury Gothic" panose="020B0502020202020204" pitchFamily="34" charset="0"/>
              </a:rPr>
              <a:t>Revisit vocab 3.1.2 &amp; 2.2.2</a:t>
            </a:r>
          </a:p>
        </p:txBody>
      </p:sp>
      <p:pic>
        <p:nvPicPr>
          <p:cNvPr id="19" name="Picture 9" descr="bonfire.jpeg">
            <a:extLst>
              <a:ext uri="{FF2B5EF4-FFF2-40B4-BE49-F238E27FC236}">
                <a16:creationId xmlns:a16="http://schemas.microsoft.com/office/drawing/2014/main" id="{6FCD04BB-9023-544E-829E-B0DCF1071B00}"/>
              </a:ext>
            </a:extLst>
          </p:cNvPr>
          <p:cNvPicPr>
            <a:picLocks noChangeAspect="1"/>
          </p:cNvPicPr>
          <p:nvPr/>
        </p:nvPicPr>
        <p:blipFill>
          <a:blip r:embed="rId3">
            <a:clrChange>
              <a:clrFrom>
                <a:srgbClr val="F4F4F4"/>
              </a:clrFrom>
              <a:clrTo>
                <a:srgbClr val="F4F4F4">
                  <a:alpha val="0"/>
                </a:srgbClr>
              </a:clrTo>
            </a:clrChange>
            <a:extLst>
              <a:ext uri="{28A0092B-C50C-407E-A947-70E740481C1C}">
                <a14:useLocalDpi xmlns:a14="http://schemas.microsoft.com/office/drawing/2010/main" val="0"/>
              </a:ext>
            </a:extLst>
          </a:blip>
          <a:stretch>
            <a:fillRect/>
          </a:stretch>
        </p:blipFill>
        <p:spPr>
          <a:xfrm>
            <a:off x="3429000" y="6692974"/>
            <a:ext cx="1833033" cy="842434"/>
          </a:xfrm>
          <a:prstGeom prst="rect">
            <a:avLst/>
          </a:prstGeom>
        </p:spPr>
      </p:pic>
      <p:pic>
        <p:nvPicPr>
          <p:cNvPr id="21" name="Picture 8" descr="garden.jpg">
            <a:extLst>
              <a:ext uri="{FF2B5EF4-FFF2-40B4-BE49-F238E27FC236}">
                <a16:creationId xmlns:a16="http://schemas.microsoft.com/office/drawing/2014/main" id="{876982E8-2A4E-1846-B7A6-E830938AEEF8}"/>
              </a:ext>
            </a:extLst>
          </p:cNvPr>
          <p:cNvPicPr>
            <a:picLocks noChangeAspect="1"/>
          </p:cNvPicPr>
          <p:nvPr/>
        </p:nvPicPr>
        <p:blipFill>
          <a:blip r:embed="rId4" cstate="print">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240356" y="6764395"/>
            <a:ext cx="3107280" cy="2062105"/>
          </a:xfrm>
          <a:prstGeom prst="rect">
            <a:avLst/>
          </a:prstGeom>
        </p:spPr>
      </p:pic>
      <p:pic>
        <p:nvPicPr>
          <p:cNvPr id="22" name="Picture 7" descr="Standing_Combo_05.png">
            <a:extLst>
              <a:ext uri="{FF2B5EF4-FFF2-40B4-BE49-F238E27FC236}">
                <a16:creationId xmlns:a16="http://schemas.microsoft.com/office/drawing/2014/main" id="{1F970BF9-248E-2B4B-B6B2-DFDDADED00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302" y="6492086"/>
            <a:ext cx="3481449" cy="2088314"/>
          </a:xfrm>
          <a:prstGeom prst="rect">
            <a:avLst/>
          </a:prstGeom>
        </p:spPr>
      </p:pic>
      <p:pic>
        <p:nvPicPr>
          <p:cNvPr id="3" name="Imagen 2" descr="Código QR&#10;&#10;Descripción generada automáticamente">
            <a:extLst>
              <a:ext uri="{FF2B5EF4-FFF2-40B4-BE49-F238E27FC236}">
                <a16:creationId xmlns:a16="http://schemas.microsoft.com/office/drawing/2014/main" id="{13792B59-B44D-5543-9635-9F40DA2D6B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1647" y="7587706"/>
            <a:ext cx="1287737" cy="1287737"/>
          </a:xfrm>
          <a:prstGeom prst="rect">
            <a:avLst/>
          </a:prstGeom>
        </p:spPr>
      </p:pic>
    </p:spTree>
    <p:extLst>
      <p:ext uri="{BB962C8B-B14F-4D97-AF65-F5344CB8AC3E}">
        <p14:creationId xmlns:p14="http://schemas.microsoft.com/office/powerpoint/2010/main" val="19261446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3727" y="8826500"/>
            <a:ext cx="1600200" cy="635000"/>
          </a:xfrm>
        </p:spPr>
        <p:txBody>
          <a:bodyPr/>
          <a:lstStyle/>
          <a:p>
            <a:r>
              <a:rPr lang="en-GB" altLang="en-US" b="1" dirty="0">
                <a:latin typeface="Century Gothic" panose="020B0502020202020204" pitchFamily="34" charset="0"/>
              </a:rPr>
              <a:t>51</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3693766"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12" name="Title 11"/>
          <p:cNvSpPr>
            <a:spLocks noGrp="1"/>
          </p:cNvSpPr>
          <p:nvPr>
            <p:ph type="title"/>
          </p:nvPr>
        </p:nvSpPr>
        <p:spPr>
          <a:xfrm>
            <a:off x="0" y="5303"/>
            <a:ext cx="4046263" cy="736826"/>
          </a:xfrm>
        </p:spPr>
        <p:txBody>
          <a:bodyPr/>
          <a:lstStyle/>
          <a:p>
            <a:r>
              <a:rPr lang="en-GB" sz="2000" b="1" dirty="0">
                <a:solidFill>
                  <a:schemeClr val="bg1"/>
                </a:solidFill>
                <a:latin typeface="Century Gothic" panose="020B0502020202020204" pitchFamily="34" charset="0"/>
              </a:rPr>
              <a:t>T3.1 </a:t>
            </a:r>
            <a:r>
              <a:rPr lang="en-GB" sz="2000" b="1" dirty="0" err="1">
                <a:solidFill>
                  <a:schemeClr val="bg1"/>
                </a:solidFill>
                <a:latin typeface="Century Gothic" panose="020B0502020202020204" pitchFamily="34" charset="0"/>
              </a:rPr>
              <a:t>Semana</a:t>
            </a:r>
            <a:r>
              <a:rPr lang="en-GB" sz="2000" b="1" dirty="0">
                <a:solidFill>
                  <a:schemeClr val="bg1"/>
                </a:solidFill>
                <a:latin typeface="Century Gothic" panose="020B0502020202020204" pitchFamily="34" charset="0"/>
              </a:rPr>
              <a:t> 6 </a:t>
            </a:r>
          </a:p>
        </p:txBody>
      </p:sp>
      <p:sp>
        <p:nvSpPr>
          <p:cNvPr id="83" name="Rectangle 21">
            <a:extLst>
              <a:ext uri="{FF2B5EF4-FFF2-40B4-BE49-F238E27FC236}">
                <a16:creationId xmlns:a16="http://schemas.microsoft.com/office/drawing/2014/main" id="{58DFBC74-6A87-1541-94EC-B9510E41C020}"/>
              </a:ext>
            </a:extLst>
          </p:cNvPr>
          <p:cNvSpPr/>
          <p:nvPr/>
        </p:nvSpPr>
        <p:spPr>
          <a:xfrm>
            <a:off x="5012354" y="20229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2" name="Rectangle 1"/>
          <p:cNvSpPr/>
          <p:nvPr/>
        </p:nvSpPr>
        <p:spPr>
          <a:xfrm>
            <a:off x="141750" y="751896"/>
            <a:ext cx="6031252" cy="369332"/>
          </a:xfrm>
          <a:prstGeom prst="rect">
            <a:avLst/>
          </a:prstGeom>
        </p:spPr>
        <p:txBody>
          <a:bodyPr wrap="square">
            <a:spAutoFit/>
          </a:bodyPr>
          <a:lstStyle/>
          <a:p>
            <a:pPr lvl="0">
              <a:defRPr/>
            </a:pPr>
            <a:r>
              <a:rPr lang="en-GB" b="1" dirty="0">
                <a:latin typeface="Century Gothic" panose="020B0502020202020204" pitchFamily="34" charset="0"/>
              </a:rPr>
              <a:t>IR in present (singular forms) [revisited]</a:t>
            </a:r>
          </a:p>
        </p:txBody>
      </p:sp>
      <p:sp>
        <p:nvSpPr>
          <p:cNvPr id="34" name="TextBox 7">
            <a:extLst>
              <a:ext uri="{FF2B5EF4-FFF2-40B4-BE49-F238E27FC236}">
                <a16:creationId xmlns:a16="http://schemas.microsoft.com/office/drawing/2014/main" id="{B8A444ED-9092-E64D-843D-3AEC15EE17B8}"/>
              </a:ext>
            </a:extLst>
          </p:cNvPr>
          <p:cNvSpPr txBox="1"/>
          <p:nvPr/>
        </p:nvSpPr>
        <p:spPr>
          <a:xfrm>
            <a:off x="154065" y="1134198"/>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To say ‘</a:t>
            </a:r>
            <a:r>
              <a:rPr lang="en-GB" sz="1600" b="1">
                <a:latin typeface="Century Gothic" panose="020B0502020202020204" pitchFamily="34" charset="0"/>
              </a:rPr>
              <a:t>I </a:t>
            </a:r>
            <a:r>
              <a:rPr lang="en-GB" sz="1600" b="1" smtClean="0">
                <a:latin typeface="Century Gothic" panose="020B0502020202020204" pitchFamily="34" charset="0"/>
              </a:rPr>
              <a:t>go</a:t>
            </a:r>
            <a:r>
              <a:rPr lang="en-GB" sz="1600" smtClean="0">
                <a:latin typeface="Century Gothic" panose="020B0502020202020204" pitchFamily="34" charset="0"/>
              </a:rPr>
              <a:t>’, </a:t>
            </a:r>
            <a:r>
              <a:rPr lang="en-GB" sz="1600" smtClean="0">
                <a:latin typeface="Century Gothic" panose="020B0502020202020204" pitchFamily="34" charset="0"/>
              </a:rPr>
              <a:t>use </a:t>
            </a:r>
            <a:r>
              <a:rPr lang="en-GB" sz="1600" b="1" dirty="0" err="1">
                <a:latin typeface="Century Gothic" panose="020B0502020202020204" pitchFamily="34" charset="0"/>
              </a:rPr>
              <a:t>voy</a:t>
            </a:r>
            <a:r>
              <a:rPr lang="en-GB" sz="1600" dirty="0">
                <a:latin typeface="Century Gothic" panose="020B0502020202020204" pitchFamily="34" charset="0"/>
              </a:rPr>
              <a:t>.</a:t>
            </a:r>
          </a:p>
        </p:txBody>
      </p:sp>
      <p:sp>
        <p:nvSpPr>
          <p:cNvPr id="20" name="TextBox 7">
            <a:extLst>
              <a:ext uri="{FF2B5EF4-FFF2-40B4-BE49-F238E27FC236}">
                <a16:creationId xmlns:a16="http://schemas.microsoft.com/office/drawing/2014/main" id="{9448E5D2-D4BE-7E4F-B716-1404DEF06E4A}"/>
              </a:ext>
            </a:extLst>
          </p:cNvPr>
          <p:cNvSpPr txBox="1"/>
          <p:nvPr/>
        </p:nvSpPr>
        <p:spPr>
          <a:xfrm>
            <a:off x="154065" y="1889372"/>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To say ‘</a:t>
            </a:r>
            <a:r>
              <a:rPr lang="en-GB" sz="1600" b="1" dirty="0">
                <a:latin typeface="Century Gothic" panose="020B0502020202020204" pitchFamily="34" charset="0"/>
              </a:rPr>
              <a:t>you </a:t>
            </a:r>
            <a:r>
              <a:rPr lang="en-GB" sz="1600" b="1">
                <a:latin typeface="Century Gothic" panose="020B0502020202020204" pitchFamily="34" charset="0"/>
              </a:rPr>
              <a:t>go</a:t>
            </a:r>
            <a:r>
              <a:rPr lang="en-GB" sz="1600" smtClean="0">
                <a:latin typeface="Century Gothic" panose="020B0502020202020204" pitchFamily="34" charset="0"/>
              </a:rPr>
              <a:t>’, use </a:t>
            </a:r>
            <a:r>
              <a:rPr lang="en-GB" sz="1600" b="1" dirty="0">
                <a:latin typeface="Century Gothic" panose="020B0502020202020204" pitchFamily="34" charset="0"/>
              </a:rPr>
              <a:t>vas</a:t>
            </a:r>
            <a:r>
              <a:rPr lang="en-GB" sz="1600" dirty="0">
                <a:latin typeface="Century Gothic" panose="020B0502020202020204" pitchFamily="34" charset="0"/>
              </a:rPr>
              <a:t>.</a:t>
            </a:r>
          </a:p>
        </p:txBody>
      </p:sp>
      <p:sp>
        <p:nvSpPr>
          <p:cNvPr id="24" name="Rectangle 1">
            <a:extLst>
              <a:ext uri="{FF2B5EF4-FFF2-40B4-BE49-F238E27FC236}">
                <a16:creationId xmlns:a16="http://schemas.microsoft.com/office/drawing/2014/main" id="{0A2AA196-09C0-6D41-B7FD-2BE2A78BF616}"/>
              </a:ext>
            </a:extLst>
          </p:cNvPr>
          <p:cNvSpPr/>
          <p:nvPr/>
        </p:nvSpPr>
        <p:spPr>
          <a:xfrm>
            <a:off x="141750" y="3615877"/>
            <a:ext cx="6031252" cy="369332"/>
          </a:xfrm>
          <a:prstGeom prst="rect">
            <a:avLst/>
          </a:prstGeom>
        </p:spPr>
        <p:txBody>
          <a:bodyPr wrap="square">
            <a:spAutoFit/>
          </a:bodyPr>
          <a:lstStyle/>
          <a:p>
            <a:pPr lvl="0">
              <a:defRPr/>
            </a:pPr>
            <a:r>
              <a:rPr lang="en-GB" b="1" dirty="0">
                <a:latin typeface="Century Gothic" panose="020B0502020202020204" pitchFamily="34" charset="0"/>
              </a:rPr>
              <a:t>IR in </a:t>
            </a:r>
            <a:r>
              <a:rPr lang="en-GB" b="1" dirty="0" err="1">
                <a:latin typeface="Century Gothic" panose="020B0502020202020204" pitchFamily="34" charset="0"/>
              </a:rPr>
              <a:t>preterite</a:t>
            </a:r>
            <a:r>
              <a:rPr lang="en-GB" b="1" dirty="0">
                <a:latin typeface="Century Gothic" panose="020B0502020202020204" pitchFamily="34" charset="0"/>
              </a:rPr>
              <a:t> (singular forms)</a:t>
            </a:r>
          </a:p>
        </p:txBody>
      </p:sp>
      <p:sp>
        <p:nvSpPr>
          <p:cNvPr id="25" name="TextBox 7">
            <a:extLst>
              <a:ext uri="{FF2B5EF4-FFF2-40B4-BE49-F238E27FC236}">
                <a16:creationId xmlns:a16="http://schemas.microsoft.com/office/drawing/2014/main" id="{038CA61B-ADC0-7349-A0A7-C0AB99B04F47}"/>
              </a:ext>
            </a:extLst>
          </p:cNvPr>
          <p:cNvSpPr txBox="1"/>
          <p:nvPr/>
        </p:nvSpPr>
        <p:spPr>
          <a:xfrm>
            <a:off x="173255" y="2707883"/>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To </a:t>
            </a:r>
            <a:r>
              <a:rPr lang="en-GB" sz="1600">
                <a:latin typeface="Century Gothic" panose="020B0502020202020204" pitchFamily="34" charset="0"/>
              </a:rPr>
              <a:t>say </a:t>
            </a:r>
            <a:r>
              <a:rPr lang="en-GB" sz="1600" smtClean="0">
                <a:latin typeface="Century Gothic" panose="020B0502020202020204" pitchFamily="34" charset="0"/>
              </a:rPr>
              <a:t>‘</a:t>
            </a:r>
            <a:r>
              <a:rPr lang="en-GB" sz="1600" b="1" smtClean="0">
                <a:latin typeface="Century Gothic" panose="020B0502020202020204" pitchFamily="34" charset="0"/>
              </a:rPr>
              <a:t>s/he goes</a:t>
            </a:r>
            <a:r>
              <a:rPr lang="en-GB" sz="1600" smtClean="0">
                <a:latin typeface="Century Gothic" panose="020B0502020202020204" pitchFamily="34" charset="0"/>
              </a:rPr>
              <a:t>’ or ‘</a:t>
            </a:r>
            <a:r>
              <a:rPr lang="en-GB" sz="1600" b="1" smtClean="0">
                <a:latin typeface="Century Gothic" panose="020B0502020202020204" pitchFamily="34" charset="0"/>
              </a:rPr>
              <a:t>it goes</a:t>
            </a:r>
            <a:r>
              <a:rPr lang="en-GB" sz="1600" smtClean="0">
                <a:latin typeface="Century Gothic" panose="020B0502020202020204" pitchFamily="34" charset="0"/>
              </a:rPr>
              <a:t>’, use </a:t>
            </a:r>
            <a:r>
              <a:rPr lang="en-GB" sz="1600" b="1" dirty="0" err="1">
                <a:latin typeface="Century Gothic" panose="020B0502020202020204" pitchFamily="34" charset="0"/>
              </a:rPr>
              <a:t>va</a:t>
            </a:r>
            <a:r>
              <a:rPr lang="en-GB" sz="1600" dirty="0" err="1">
                <a:latin typeface="Century Gothic" panose="020B0502020202020204" pitchFamily="34" charset="0"/>
              </a:rPr>
              <a:t>.</a:t>
            </a:r>
            <a:endParaRPr lang="en-GB" sz="1600" dirty="0">
              <a:latin typeface="Century Gothic" panose="020B0502020202020204" pitchFamily="34" charset="0"/>
            </a:endParaRPr>
          </a:p>
        </p:txBody>
      </p:sp>
      <p:sp>
        <p:nvSpPr>
          <p:cNvPr id="26" name="TextBox 7">
            <a:extLst>
              <a:ext uri="{FF2B5EF4-FFF2-40B4-BE49-F238E27FC236}">
                <a16:creationId xmlns:a16="http://schemas.microsoft.com/office/drawing/2014/main" id="{85162406-E602-FC4C-9C6A-195CDB2E337C}"/>
              </a:ext>
            </a:extLst>
          </p:cNvPr>
          <p:cNvSpPr txBox="1"/>
          <p:nvPr/>
        </p:nvSpPr>
        <p:spPr>
          <a:xfrm>
            <a:off x="141750" y="4017211"/>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To say ‘</a:t>
            </a:r>
            <a:r>
              <a:rPr lang="en-GB" sz="1600" b="1">
                <a:latin typeface="Century Gothic" panose="020B0502020202020204" pitchFamily="34" charset="0"/>
              </a:rPr>
              <a:t>I </a:t>
            </a:r>
            <a:r>
              <a:rPr lang="en-GB" sz="1600" b="1" smtClean="0">
                <a:latin typeface="Century Gothic" panose="020B0502020202020204" pitchFamily="34" charset="0"/>
              </a:rPr>
              <a:t>went</a:t>
            </a:r>
            <a:r>
              <a:rPr lang="en-GB" sz="1600" smtClean="0">
                <a:latin typeface="Century Gothic" panose="020B0502020202020204" pitchFamily="34" charset="0"/>
              </a:rPr>
              <a:t>’, use </a:t>
            </a:r>
            <a:r>
              <a:rPr lang="en-GB" sz="1600" b="1" dirty="0" err="1">
                <a:latin typeface="Century Gothic" panose="020B0502020202020204" pitchFamily="34" charset="0"/>
              </a:rPr>
              <a:t>fui</a:t>
            </a:r>
            <a:r>
              <a:rPr lang="en-GB" sz="1600" dirty="0">
                <a:latin typeface="Century Gothic" panose="020B0502020202020204" pitchFamily="34" charset="0"/>
              </a:rPr>
              <a:t>.</a:t>
            </a:r>
          </a:p>
        </p:txBody>
      </p:sp>
      <p:sp>
        <p:nvSpPr>
          <p:cNvPr id="27" name="TextBox 7">
            <a:extLst>
              <a:ext uri="{FF2B5EF4-FFF2-40B4-BE49-F238E27FC236}">
                <a16:creationId xmlns:a16="http://schemas.microsoft.com/office/drawing/2014/main" id="{035A8598-0B71-034F-A74F-067DE0521FC4}"/>
              </a:ext>
            </a:extLst>
          </p:cNvPr>
          <p:cNvSpPr txBox="1"/>
          <p:nvPr/>
        </p:nvSpPr>
        <p:spPr>
          <a:xfrm>
            <a:off x="154065" y="4884801"/>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To say ‘</a:t>
            </a:r>
            <a:r>
              <a:rPr lang="en-GB" sz="1600" b="1">
                <a:latin typeface="Century Gothic" panose="020B0502020202020204" pitchFamily="34" charset="0"/>
              </a:rPr>
              <a:t>you </a:t>
            </a:r>
            <a:r>
              <a:rPr lang="en-GB" sz="1600" b="1" smtClean="0">
                <a:latin typeface="Century Gothic" panose="020B0502020202020204" pitchFamily="34" charset="0"/>
              </a:rPr>
              <a:t>went</a:t>
            </a:r>
            <a:r>
              <a:rPr lang="en-GB" sz="1600" smtClean="0">
                <a:latin typeface="Century Gothic" panose="020B0502020202020204" pitchFamily="34" charset="0"/>
              </a:rPr>
              <a:t>’, use </a:t>
            </a:r>
            <a:r>
              <a:rPr lang="en-GB" sz="1600" b="1" dirty="0" err="1">
                <a:latin typeface="Century Gothic" panose="020B0502020202020204" pitchFamily="34" charset="0"/>
              </a:rPr>
              <a:t>fuiste</a:t>
            </a:r>
            <a:r>
              <a:rPr lang="en-GB" sz="1600" dirty="0">
                <a:latin typeface="Century Gothic" panose="020B0502020202020204" pitchFamily="34" charset="0"/>
              </a:rPr>
              <a:t>.</a:t>
            </a:r>
          </a:p>
        </p:txBody>
      </p:sp>
      <p:sp>
        <p:nvSpPr>
          <p:cNvPr id="28" name="TextBox 7">
            <a:extLst>
              <a:ext uri="{FF2B5EF4-FFF2-40B4-BE49-F238E27FC236}">
                <a16:creationId xmlns:a16="http://schemas.microsoft.com/office/drawing/2014/main" id="{6436DF28-FEA0-744A-A538-3502AFA41990}"/>
              </a:ext>
            </a:extLst>
          </p:cNvPr>
          <p:cNvSpPr txBox="1"/>
          <p:nvPr/>
        </p:nvSpPr>
        <p:spPr>
          <a:xfrm>
            <a:off x="192350" y="5758626"/>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To </a:t>
            </a:r>
            <a:r>
              <a:rPr lang="en-GB" sz="1600">
                <a:latin typeface="Century Gothic" panose="020B0502020202020204" pitchFamily="34" charset="0"/>
              </a:rPr>
              <a:t>say </a:t>
            </a:r>
            <a:r>
              <a:rPr lang="en-GB" sz="1600" smtClean="0">
                <a:latin typeface="Century Gothic" panose="020B0502020202020204" pitchFamily="34" charset="0"/>
              </a:rPr>
              <a:t>‘</a:t>
            </a:r>
            <a:r>
              <a:rPr lang="en-GB" sz="1600" b="1" smtClean="0">
                <a:latin typeface="Century Gothic" panose="020B0502020202020204" pitchFamily="34" charset="0"/>
              </a:rPr>
              <a:t>s/he went</a:t>
            </a:r>
            <a:r>
              <a:rPr lang="en-GB" sz="1600">
                <a:latin typeface="Century Gothic" panose="020B0502020202020204" pitchFamily="34" charset="0"/>
              </a:rPr>
              <a:t>’ </a:t>
            </a:r>
            <a:r>
              <a:rPr lang="en-GB" sz="1600" smtClean="0">
                <a:latin typeface="Century Gothic" panose="020B0502020202020204" pitchFamily="34" charset="0"/>
              </a:rPr>
              <a:t>or ‘</a:t>
            </a:r>
            <a:r>
              <a:rPr lang="en-GB" sz="1600" b="1" smtClean="0">
                <a:latin typeface="Century Gothic" panose="020B0502020202020204" pitchFamily="34" charset="0"/>
              </a:rPr>
              <a:t>it went</a:t>
            </a:r>
            <a:r>
              <a:rPr lang="en-GB" sz="1600" smtClean="0">
                <a:latin typeface="Century Gothic" panose="020B0502020202020204" pitchFamily="34" charset="0"/>
              </a:rPr>
              <a:t>’, use </a:t>
            </a:r>
            <a:r>
              <a:rPr lang="en-GB" sz="1600" b="1" dirty="0" err="1">
                <a:latin typeface="Century Gothic" panose="020B0502020202020204" pitchFamily="34" charset="0"/>
              </a:rPr>
              <a:t>fue</a:t>
            </a:r>
            <a:r>
              <a:rPr lang="en-GB" sz="1600" dirty="0">
                <a:latin typeface="Century Gothic" panose="020B0502020202020204" pitchFamily="34" charset="0"/>
              </a:rPr>
              <a:t>.</a:t>
            </a:r>
          </a:p>
        </p:txBody>
      </p:sp>
      <p:sp>
        <p:nvSpPr>
          <p:cNvPr id="39" name="TextBox 7">
            <a:extLst>
              <a:ext uri="{FF2B5EF4-FFF2-40B4-BE49-F238E27FC236}">
                <a16:creationId xmlns:a16="http://schemas.microsoft.com/office/drawing/2014/main" id="{27B3C4F0-E571-9741-8AEE-8DDCCDD7E39C}"/>
              </a:ext>
            </a:extLst>
          </p:cNvPr>
          <p:cNvSpPr txBox="1"/>
          <p:nvPr/>
        </p:nvSpPr>
        <p:spPr>
          <a:xfrm>
            <a:off x="2031578" y="1457567"/>
            <a:ext cx="3003680" cy="338554"/>
          </a:xfrm>
          <a:prstGeom prst="rect">
            <a:avLst/>
          </a:prstGeom>
          <a:noFill/>
        </p:spPr>
        <p:txBody>
          <a:bodyPr wrap="square" rtlCol="0">
            <a:spAutoFit/>
          </a:bodyPr>
          <a:lstStyle/>
          <a:p>
            <a:pPr lvl="0">
              <a:defRPr/>
            </a:pPr>
            <a:r>
              <a:rPr lang="en-GB" sz="1600" dirty="0">
                <a:latin typeface="Century Gothic" panose="020B0502020202020204" pitchFamily="34" charset="0"/>
              </a:rPr>
              <a:t>I go </a:t>
            </a:r>
            <a:r>
              <a:rPr lang="en-GB" sz="1600">
                <a:latin typeface="Century Gothic" panose="020B0502020202020204" pitchFamily="34" charset="0"/>
              </a:rPr>
              <a:t>by </a:t>
            </a:r>
            <a:r>
              <a:rPr lang="en-GB" sz="1600" smtClean="0">
                <a:latin typeface="Century Gothic" panose="020B0502020202020204" pitchFamily="34" charset="0"/>
              </a:rPr>
              <a:t>plane. </a:t>
            </a:r>
            <a:endParaRPr lang="en-GB" sz="1600" dirty="0">
              <a:latin typeface="Century Gothic" panose="020B0502020202020204" pitchFamily="34" charset="0"/>
            </a:endParaRPr>
          </a:p>
        </p:txBody>
      </p:sp>
      <p:sp>
        <p:nvSpPr>
          <p:cNvPr id="40" name="TextBox 7">
            <a:extLst>
              <a:ext uri="{FF2B5EF4-FFF2-40B4-BE49-F238E27FC236}">
                <a16:creationId xmlns:a16="http://schemas.microsoft.com/office/drawing/2014/main" id="{36E09299-8DBC-8941-8CBA-651ECF967EB8}"/>
              </a:ext>
            </a:extLst>
          </p:cNvPr>
          <p:cNvSpPr txBox="1"/>
          <p:nvPr/>
        </p:nvSpPr>
        <p:spPr>
          <a:xfrm>
            <a:off x="2469918" y="2192905"/>
            <a:ext cx="5430722" cy="338554"/>
          </a:xfrm>
          <a:prstGeom prst="rect">
            <a:avLst/>
          </a:prstGeom>
          <a:noFill/>
        </p:spPr>
        <p:txBody>
          <a:bodyPr wrap="square" rtlCol="0">
            <a:spAutoFit/>
          </a:bodyPr>
          <a:lstStyle/>
          <a:p>
            <a:pPr lvl="0">
              <a:defRPr/>
            </a:pPr>
            <a:r>
              <a:rPr lang="en-GB" sz="1600" smtClean="0">
                <a:latin typeface="Century Gothic" panose="020B0502020202020204" pitchFamily="34" charset="0"/>
              </a:rPr>
              <a:t>You </a:t>
            </a:r>
            <a:r>
              <a:rPr lang="en-GB" sz="1600" dirty="0">
                <a:latin typeface="Century Gothic" panose="020B0502020202020204" pitchFamily="34" charset="0"/>
              </a:rPr>
              <a:t>go </a:t>
            </a:r>
            <a:r>
              <a:rPr lang="en-GB" sz="1600">
                <a:latin typeface="Century Gothic" panose="020B0502020202020204" pitchFamily="34" charset="0"/>
              </a:rPr>
              <a:t>in </a:t>
            </a:r>
            <a:r>
              <a:rPr lang="en-GB" sz="1600" smtClean="0">
                <a:latin typeface="Century Gothic" panose="020B0502020202020204" pitchFamily="34" charset="0"/>
              </a:rPr>
              <a:t>November.</a:t>
            </a:r>
            <a:endParaRPr lang="en-GB" sz="1600" dirty="0">
              <a:latin typeface="Century Gothic" panose="020B0502020202020204" pitchFamily="34" charset="0"/>
            </a:endParaRPr>
          </a:p>
        </p:txBody>
      </p:sp>
      <p:sp>
        <p:nvSpPr>
          <p:cNvPr id="41" name="TextBox 7">
            <a:extLst>
              <a:ext uri="{FF2B5EF4-FFF2-40B4-BE49-F238E27FC236}">
                <a16:creationId xmlns:a16="http://schemas.microsoft.com/office/drawing/2014/main" id="{8D6D5B01-B12B-3348-9EC1-9D8A86B5CD24}"/>
              </a:ext>
            </a:extLst>
          </p:cNvPr>
          <p:cNvSpPr txBox="1"/>
          <p:nvPr/>
        </p:nvSpPr>
        <p:spPr>
          <a:xfrm>
            <a:off x="2487206" y="3094700"/>
            <a:ext cx="2944878" cy="338554"/>
          </a:xfrm>
          <a:prstGeom prst="rect">
            <a:avLst/>
          </a:prstGeom>
          <a:noFill/>
        </p:spPr>
        <p:txBody>
          <a:bodyPr wrap="square" rtlCol="0">
            <a:spAutoFit/>
          </a:bodyPr>
          <a:lstStyle/>
          <a:p>
            <a:pPr lvl="0">
              <a:defRPr/>
            </a:pPr>
            <a:r>
              <a:rPr lang="en-GB" sz="1600">
                <a:latin typeface="Century Gothic" panose="020B0502020202020204" pitchFamily="34" charset="0"/>
              </a:rPr>
              <a:t>S</a:t>
            </a:r>
            <a:r>
              <a:rPr lang="en-GB" sz="1600" smtClean="0">
                <a:latin typeface="Century Gothic" panose="020B0502020202020204" pitchFamily="34" charset="0"/>
              </a:rPr>
              <a:t>/he </a:t>
            </a:r>
            <a:r>
              <a:rPr lang="en-GB" sz="1600" dirty="0">
                <a:latin typeface="Century Gothic" panose="020B0502020202020204" pitchFamily="34" charset="0"/>
              </a:rPr>
              <a:t>goes to </a:t>
            </a:r>
            <a:r>
              <a:rPr lang="en-GB" sz="1600">
                <a:latin typeface="Century Gothic" panose="020B0502020202020204" pitchFamily="34" charset="0"/>
              </a:rPr>
              <a:t>the </a:t>
            </a:r>
            <a:r>
              <a:rPr lang="en-GB" sz="1600" smtClean="0">
                <a:latin typeface="Century Gothic" panose="020B0502020202020204" pitchFamily="34" charset="0"/>
              </a:rPr>
              <a:t>mountain.</a:t>
            </a:r>
            <a:endParaRPr lang="en-GB" sz="1600" dirty="0">
              <a:latin typeface="Century Gothic" panose="020B0502020202020204" pitchFamily="34" charset="0"/>
            </a:endParaRPr>
          </a:p>
        </p:txBody>
      </p:sp>
      <p:sp>
        <p:nvSpPr>
          <p:cNvPr id="43" name="TextBox 7">
            <a:extLst>
              <a:ext uri="{FF2B5EF4-FFF2-40B4-BE49-F238E27FC236}">
                <a16:creationId xmlns:a16="http://schemas.microsoft.com/office/drawing/2014/main" id="{327B1A43-A7DC-E247-8304-88D19C8A0830}"/>
              </a:ext>
            </a:extLst>
          </p:cNvPr>
          <p:cNvSpPr txBox="1"/>
          <p:nvPr/>
        </p:nvSpPr>
        <p:spPr>
          <a:xfrm>
            <a:off x="2394955" y="4347868"/>
            <a:ext cx="4922477" cy="338554"/>
          </a:xfrm>
          <a:prstGeom prst="rect">
            <a:avLst/>
          </a:prstGeom>
          <a:noFill/>
        </p:spPr>
        <p:txBody>
          <a:bodyPr wrap="square" rtlCol="0">
            <a:spAutoFit/>
          </a:bodyPr>
          <a:lstStyle/>
          <a:p>
            <a:pPr lvl="0">
              <a:defRPr/>
            </a:pPr>
            <a:r>
              <a:rPr lang="en-GB" sz="1600" smtClean="0">
                <a:latin typeface="Century Gothic" panose="020B0502020202020204" pitchFamily="34" charset="0"/>
              </a:rPr>
              <a:t>I went  in September. </a:t>
            </a:r>
            <a:endParaRPr lang="en-GB" sz="1600" dirty="0">
              <a:latin typeface="Century Gothic" panose="020B0502020202020204" pitchFamily="34" charset="0"/>
            </a:endParaRPr>
          </a:p>
        </p:txBody>
      </p:sp>
      <p:sp>
        <p:nvSpPr>
          <p:cNvPr id="44" name="TextBox 7">
            <a:extLst>
              <a:ext uri="{FF2B5EF4-FFF2-40B4-BE49-F238E27FC236}">
                <a16:creationId xmlns:a16="http://schemas.microsoft.com/office/drawing/2014/main" id="{00B16EAF-2A5D-4843-A967-7C9C54D36F8C}"/>
              </a:ext>
            </a:extLst>
          </p:cNvPr>
          <p:cNvSpPr txBox="1"/>
          <p:nvPr/>
        </p:nvSpPr>
        <p:spPr>
          <a:xfrm>
            <a:off x="2397045" y="5241810"/>
            <a:ext cx="2368042" cy="338554"/>
          </a:xfrm>
          <a:prstGeom prst="rect">
            <a:avLst/>
          </a:prstGeom>
          <a:noFill/>
        </p:spPr>
        <p:txBody>
          <a:bodyPr wrap="square" rtlCol="0">
            <a:spAutoFit/>
          </a:bodyPr>
          <a:lstStyle/>
          <a:p>
            <a:pPr lvl="0">
              <a:defRPr/>
            </a:pPr>
            <a:r>
              <a:rPr lang="en-GB" sz="1600" smtClean="0">
                <a:latin typeface="Century Gothic" panose="020B0502020202020204" pitchFamily="34" charset="0"/>
              </a:rPr>
              <a:t>You </a:t>
            </a:r>
            <a:r>
              <a:rPr lang="en-GB" sz="1600" dirty="0">
                <a:latin typeface="Century Gothic" panose="020B0502020202020204" pitchFamily="34" charset="0"/>
              </a:rPr>
              <a:t>went to </a:t>
            </a:r>
            <a:r>
              <a:rPr lang="en-GB" sz="1600">
                <a:latin typeface="Century Gothic" panose="020B0502020202020204" pitchFamily="34" charset="0"/>
              </a:rPr>
              <a:t>a </a:t>
            </a:r>
            <a:r>
              <a:rPr lang="en-GB" sz="1600" smtClean="0">
                <a:latin typeface="Century Gothic" panose="020B0502020202020204" pitchFamily="34" charset="0"/>
              </a:rPr>
              <a:t>party. </a:t>
            </a:r>
            <a:endParaRPr lang="en-GB" sz="1600" dirty="0">
              <a:latin typeface="Century Gothic" panose="020B0502020202020204" pitchFamily="34" charset="0"/>
            </a:endParaRPr>
          </a:p>
        </p:txBody>
      </p:sp>
      <p:sp>
        <p:nvSpPr>
          <p:cNvPr id="45" name="TextBox 7">
            <a:extLst>
              <a:ext uri="{FF2B5EF4-FFF2-40B4-BE49-F238E27FC236}">
                <a16:creationId xmlns:a16="http://schemas.microsoft.com/office/drawing/2014/main" id="{E77B177F-484A-1B42-A761-4684784A9C3F}"/>
              </a:ext>
            </a:extLst>
          </p:cNvPr>
          <p:cNvSpPr txBox="1"/>
          <p:nvPr/>
        </p:nvSpPr>
        <p:spPr>
          <a:xfrm>
            <a:off x="2394955" y="6060194"/>
            <a:ext cx="5655490" cy="338554"/>
          </a:xfrm>
          <a:prstGeom prst="rect">
            <a:avLst/>
          </a:prstGeom>
          <a:noFill/>
        </p:spPr>
        <p:txBody>
          <a:bodyPr wrap="square" rtlCol="0">
            <a:spAutoFit/>
          </a:bodyPr>
          <a:lstStyle/>
          <a:p>
            <a:pPr lvl="0">
              <a:defRPr/>
            </a:pPr>
            <a:r>
              <a:rPr lang="en-GB" sz="1600" smtClean="0">
                <a:latin typeface="Century Gothic" panose="020B0502020202020204" pitchFamily="34" charset="0"/>
              </a:rPr>
              <a:t>S/he </a:t>
            </a:r>
            <a:r>
              <a:rPr lang="en-GB" sz="1600" dirty="0">
                <a:latin typeface="Century Gothic" panose="020B0502020202020204" pitchFamily="34" charset="0"/>
              </a:rPr>
              <a:t>went to </a:t>
            </a:r>
            <a:r>
              <a:rPr lang="en-GB" sz="1600">
                <a:latin typeface="Century Gothic" panose="020B0502020202020204" pitchFamily="34" charset="0"/>
              </a:rPr>
              <a:t>the </a:t>
            </a:r>
            <a:r>
              <a:rPr lang="en-GB" sz="1600" smtClean="0">
                <a:latin typeface="Century Gothic" panose="020B0502020202020204" pitchFamily="34" charset="0"/>
              </a:rPr>
              <a:t>beach. </a:t>
            </a:r>
            <a:endParaRPr lang="en-GB" sz="1600" dirty="0">
              <a:latin typeface="Century Gothic" panose="020B0502020202020204" pitchFamily="34" charset="0"/>
            </a:endParaRPr>
          </a:p>
        </p:txBody>
      </p:sp>
      <p:sp>
        <p:nvSpPr>
          <p:cNvPr id="46" name="Rectangle 1">
            <a:extLst>
              <a:ext uri="{FF2B5EF4-FFF2-40B4-BE49-F238E27FC236}">
                <a16:creationId xmlns:a16="http://schemas.microsoft.com/office/drawing/2014/main" id="{6B36CD72-3EFF-CA40-B7DB-51927D1D0BE9}"/>
              </a:ext>
            </a:extLst>
          </p:cNvPr>
          <p:cNvSpPr/>
          <p:nvPr/>
        </p:nvSpPr>
        <p:spPr>
          <a:xfrm>
            <a:off x="141750" y="6611103"/>
            <a:ext cx="6031252" cy="369332"/>
          </a:xfrm>
          <a:prstGeom prst="rect">
            <a:avLst/>
          </a:prstGeom>
        </p:spPr>
        <p:txBody>
          <a:bodyPr wrap="square">
            <a:spAutoFit/>
          </a:bodyPr>
          <a:lstStyle/>
          <a:p>
            <a:pPr lvl="0">
              <a:defRPr/>
            </a:pPr>
            <a:r>
              <a:rPr lang="en-GB" b="1" dirty="0">
                <a:latin typeface="Century Gothic" panose="020B0502020202020204" pitchFamily="34" charset="0"/>
              </a:rPr>
              <a:t>Using ‘al</a:t>
            </a:r>
            <a:r>
              <a:rPr lang="en-GB" b="1">
                <a:latin typeface="Century Gothic" panose="020B0502020202020204" pitchFamily="34" charset="0"/>
              </a:rPr>
              <a:t>’ </a:t>
            </a:r>
            <a:r>
              <a:rPr lang="en-GB" b="1" smtClean="0">
                <a:latin typeface="Century Gothic" panose="020B0502020202020204" pitchFamily="34" charset="0"/>
              </a:rPr>
              <a:t>[</a:t>
            </a:r>
            <a:r>
              <a:rPr lang="en-GB" b="1" dirty="0">
                <a:latin typeface="Century Gothic" panose="020B0502020202020204" pitchFamily="34" charset="0"/>
              </a:rPr>
              <a:t>revisited]</a:t>
            </a:r>
          </a:p>
        </p:txBody>
      </p:sp>
      <p:sp>
        <p:nvSpPr>
          <p:cNvPr id="47" name="TextBox 7">
            <a:extLst>
              <a:ext uri="{FF2B5EF4-FFF2-40B4-BE49-F238E27FC236}">
                <a16:creationId xmlns:a16="http://schemas.microsoft.com/office/drawing/2014/main" id="{1FD7008F-393F-904F-AABB-3C83B9F4B83A}"/>
              </a:ext>
            </a:extLst>
          </p:cNvPr>
          <p:cNvSpPr txBox="1"/>
          <p:nvPr/>
        </p:nvSpPr>
        <p:spPr>
          <a:xfrm>
            <a:off x="141750" y="7629214"/>
            <a:ext cx="6188732" cy="584775"/>
          </a:xfrm>
          <a:prstGeom prst="rect">
            <a:avLst/>
          </a:prstGeom>
          <a:noFill/>
        </p:spPr>
        <p:txBody>
          <a:bodyPr wrap="square" rtlCol="0">
            <a:spAutoFit/>
          </a:bodyPr>
          <a:lstStyle/>
          <a:p>
            <a:pPr lvl="0">
              <a:defRPr/>
            </a:pPr>
            <a:r>
              <a:rPr lang="en-GB" sz="1600" dirty="0">
                <a:latin typeface="Century Gothic" panose="020B0502020202020204" pitchFamily="34" charset="0"/>
              </a:rPr>
              <a:t>Before a </a:t>
            </a:r>
            <a:r>
              <a:rPr lang="en-GB" sz="1600">
                <a:latin typeface="Century Gothic" panose="020B0502020202020204" pitchFamily="34" charset="0"/>
              </a:rPr>
              <a:t>singular </a:t>
            </a:r>
            <a:r>
              <a:rPr lang="en-GB" sz="1600" smtClean="0">
                <a:latin typeface="Century Gothic" panose="020B0502020202020204" pitchFamily="34" charset="0"/>
              </a:rPr>
              <a:t>masculine </a:t>
            </a:r>
            <a:r>
              <a:rPr lang="en-GB" sz="1600" dirty="0">
                <a:latin typeface="Century Gothic" panose="020B0502020202020204" pitchFamily="34" charset="0"/>
              </a:rPr>
              <a:t>noun (e.g</a:t>
            </a:r>
            <a:r>
              <a:rPr lang="en-GB" sz="1600">
                <a:latin typeface="Century Gothic" panose="020B0502020202020204" pitchFamily="34" charset="0"/>
              </a:rPr>
              <a:t>. </a:t>
            </a:r>
            <a:r>
              <a:rPr lang="en-GB" sz="1600" smtClean="0">
                <a:latin typeface="Century Gothic" panose="020B0502020202020204" pitchFamily="34" charset="0"/>
              </a:rPr>
              <a:t>colegio), ‘a’ and ‘el’ always </a:t>
            </a:r>
            <a:r>
              <a:rPr lang="en-GB" sz="1600" dirty="0">
                <a:latin typeface="Century Gothic" panose="020B0502020202020204" pitchFamily="34" charset="0"/>
              </a:rPr>
              <a:t>come together as ‘al’. </a:t>
            </a:r>
          </a:p>
        </p:txBody>
      </p:sp>
      <p:sp>
        <p:nvSpPr>
          <p:cNvPr id="48" name="TextBox 7">
            <a:extLst>
              <a:ext uri="{FF2B5EF4-FFF2-40B4-BE49-F238E27FC236}">
                <a16:creationId xmlns:a16="http://schemas.microsoft.com/office/drawing/2014/main" id="{83929734-CB25-5D4A-B91F-F8A03A715ED8}"/>
              </a:ext>
            </a:extLst>
          </p:cNvPr>
          <p:cNvSpPr txBox="1"/>
          <p:nvPr/>
        </p:nvSpPr>
        <p:spPr>
          <a:xfrm>
            <a:off x="141750" y="7012437"/>
            <a:ext cx="6188731" cy="584775"/>
          </a:xfrm>
          <a:prstGeom prst="rect">
            <a:avLst/>
          </a:prstGeom>
          <a:noFill/>
        </p:spPr>
        <p:txBody>
          <a:bodyPr wrap="square" rtlCol="0">
            <a:spAutoFit/>
          </a:bodyPr>
          <a:lstStyle/>
          <a:p>
            <a:pPr lvl="0">
              <a:defRPr/>
            </a:pPr>
            <a:r>
              <a:rPr lang="en-GB" sz="1600" dirty="0">
                <a:latin typeface="Century Gothic" panose="020B0502020202020204" pitchFamily="34" charset="0"/>
              </a:rPr>
              <a:t>Remember that the word ‘a’ (to) is often used to say where someone goes.</a:t>
            </a:r>
          </a:p>
        </p:txBody>
      </p:sp>
      <p:sp>
        <p:nvSpPr>
          <p:cNvPr id="49" name="TextBox 7">
            <a:extLst>
              <a:ext uri="{FF2B5EF4-FFF2-40B4-BE49-F238E27FC236}">
                <a16:creationId xmlns:a16="http://schemas.microsoft.com/office/drawing/2014/main" id="{83967002-197C-B040-B050-F72BC179D859}"/>
              </a:ext>
            </a:extLst>
          </p:cNvPr>
          <p:cNvSpPr txBox="1"/>
          <p:nvPr/>
        </p:nvSpPr>
        <p:spPr>
          <a:xfrm>
            <a:off x="141518" y="8315532"/>
            <a:ext cx="6424973" cy="338554"/>
          </a:xfrm>
          <a:prstGeom prst="rect">
            <a:avLst/>
          </a:prstGeom>
          <a:noFill/>
        </p:spPr>
        <p:txBody>
          <a:bodyPr wrap="square" rtlCol="0">
            <a:spAutoFit/>
          </a:bodyPr>
          <a:lstStyle/>
          <a:p>
            <a:pPr lvl="0">
              <a:defRPr/>
            </a:pPr>
            <a:r>
              <a:rPr lang="en-GB" sz="1600" dirty="0" err="1">
                <a:latin typeface="Century Gothic" panose="020B0502020202020204" pitchFamily="34" charset="0"/>
              </a:rPr>
              <a:t>Fuiste</a:t>
            </a:r>
            <a:r>
              <a:rPr lang="en-GB" sz="1600" dirty="0">
                <a:latin typeface="Century Gothic" panose="020B0502020202020204" pitchFamily="34" charset="0"/>
              </a:rPr>
              <a:t> </a:t>
            </a:r>
            <a:r>
              <a:rPr lang="en-GB" sz="1600" b="1">
                <a:latin typeface="Century Gothic" panose="020B0502020202020204" pitchFamily="34" charset="0"/>
              </a:rPr>
              <a:t>al </a:t>
            </a:r>
            <a:r>
              <a:rPr lang="en-GB" sz="1600" smtClean="0">
                <a:latin typeface="Century Gothic" panose="020B0502020202020204" pitchFamily="34" charset="0"/>
              </a:rPr>
              <a:t>market.          You </a:t>
            </a:r>
            <a:r>
              <a:rPr lang="en-GB" sz="1600" dirty="0">
                <a:latin typeface="Century Gothic" panose="020B0502020202020204" pitchFamily="34" charset="0"/>
              </a:rPr>
              <a:t>went </a:t>
            </a:r>
            <a:r>
              <a:rPr lang="en-GB" sz="1600">
                <a:latin typeface="Century Gothic" panose="020B0502020202020204" pitchFamily="34" charset="0"/>
              </a:rPr>
              <a:t>to </a:t>
            </a:r>
            <a:r>
              <a:rPr lang="en-GB" sz="1600" smtClean="0">
                <a:latin typeface="Century Gothic" panose="020B0502020202020204" pitchFamily="34" charset="0"/>
              </a:rPr>
              <a:t>the market.</a:t>
            </a:r>
            <a:endParaRPr lang="en-GB" sz="1600" dirty="0">
              <a:latin typeface="Century Gothic" panose="020B0502020202020204" pitchFamily="34" charset="0"/>
            </a:endParaRPr>
          </a:p>
        </p:txBody>
      </p:sp>
      <p:pic>
        <p:nvPicPr>
          <p:cNvPr id="29" name="Picture 10" descr="clipart of a plane - Clip Art Library">
            <a:extLst>
              <a:ext uri="{FF2B5EF4-FFF2-40B4-BE49-F238E27FC236}">
                <a16:creationId xmlns:a16="http://schemas.microsoft.com/office/drawing/2014/main" id="{60858157-4C52-824F-A079-359C59EBA2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5087" y="1496008"/>
            <a:ext cx="1558297" cy="8105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ent to the beach clipart - Clip Art Library">
            <a:extLst>
              <a:ext uri="{FF2B5EF4-FFF2-40B4-BE49-F238E27FC236}">
                <a16:creationId xmlns:a16="http://schemas.microsoft.com/office/drawing/2014/main" id="{48066844-75F0-1447-88BA-B57C8480B8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6907" y="4546736"/>
            <a:ext cx="1410719" cy="14107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3255" y="1468066"/>
            <a:ext cx="1561646" cy="338554"/>
          </a:xfrm>
          <a:prstGeom prst="rect">
            <a:avLst/>
          </a:prstGeom>
        </p:spPr>
        <p:txBody>
          <a:bodyPr wrap="none">
            <a:spAutoFit/>
          </a:bodyPr>
          <a:lstStyle/>
          <a:p>
            <a:pPr lvl="0">
              <a:defRPr/>
            </a:pPr>
            <a:r>
              <a:rPr lang="en-GB" sz="1600" b="1" smtClean="0">
                <a:latin typeface="Century Gothic" panose="020B0502020202020204" pitchFamily="34" charset="0"/>
              </a:rPr>
              <a:t>Voy </a:t>
            </a:r>
            <a:r>
              <a:rPr lang="en-GB" sz="1600">
                <a:latin typeface="Century Gothic" panose="020B0502020202020204" pitchFamily="34" charset="0"/>
              </a:rPr>
              <a:t>en </a:t>
            </a:r>
            <a:r>
              <a:rPr lang="en-GB" sz="1600" smtClean="0">
                <a:latin typeface="Century Gothic" panose="020B0502020202020204" pitchFamily="34" charset="0"/>
              </a:rPr>
              <a:t>avión.</a:t>
            </a:r>
            <a:endParaRPr lang="en-GB" sz="1600" dirty="0">
              <a:latin typeface="Century Gothic" panose="020B0502020202020204" pitchFamily="34" charset="0"/>
            </a:endParaRPr>
          </a:p>
        </p:txBody>
      </p:sp>
      <p:sp>
        <p:nvSpPr>
          <p:cNvPr id="7" name="Rectangle 6"/>
          <p:cNvSpPr/>
          <p:nvPr/>
        </p:nvSpPr>
        <p:spPr>
          <a:xfrm>
            <a:off x="184695" y="2195443"/>
            <a:ext cx="2056973" cy="338554"/>
          </a:xfrm>
          <a:prstGeom prst="rect">
            <a:avLst/>
          </a:prstGeom>
        </p:spPr>
        <p:txBody>
          <a:bodyPr wrap="none">
            <a:spAutoFit/>
          </a:bodyPr>
          <a:lstStyle/>
          <a:p>
            <a:pPr lvl="0">
              <a:defRPr/>
            </a:pPr>
            <a:r>
              <a:rPr lang="en-GB" sz="1600" b="1" smtClean="0">
                <a:latin typeface="Century Gothic" panose="020B0502020202020204" pitchFamily="34" charset="0"/>
              </a:rPr>
              <a:t>Vas</a:t>
            </a:r>
            <a:r>
              <a:rPr lang="en-GB" sz="1600" smtClean="0">
                <a:latin typeface="Century Gothic" panose="020B0502020202020204" pitchFamily="34" charset="0"/>
              </a:rPr>
              <a:t> </a:t>
            </a:r>
            <a:r>
              <a:rPr lang="en-GB" sz="1600">
                <a:latin typeface="Century Gothic" panose="020B0502020202020204" pitchFamily="34" charset="0"/>
              </a:rPr>
              <a:t>en </a:t>
            </a:r>
            <a:r>
              <a:rPr lang="en-GB" sz="1600" smtClean="0">
                <a:latin typeface="Century Gothic" panose="020B0502020202020204" pitchFamily="34" charset="0"/>
              </a:rPr>
              <a:t>noviembre.</a:t>
            </a:r>
            <a:endParaRPr lang="en-GB" sz="1600" dirty="0">
              <a:latin typeface="Century Gothic" panose="020B0502020202020204" pitchFamily="34" charset="0"/>
            </a:endParaRPr>
          </a:p>
        </p:txBody>
      </p:sp>
      <p:sp>
        <p:nvSpPr>
          <p:cNvPr id="8" name="Rectangle 7"/>
          <p:cNvSpPr/>
          <p:nvPr/>
        </p:nvSpPr>
        <p:spPr>
          <a:xfrm>
            <a:off x="192350" y="3076960"/>
            <a:ext cx="1935145" cy="338554"/>
          </a:xfrm>
          <a:prstGeom prst="rect">
            <a:avLst/>
          </a:prstGeom>
        </p:spPr>
        <p:txBody>
          <a:bodyPr wrap="none">
            <a:spAutoFit/>
          </a:bodyPr>
          <a:lstStyle/>
          <a:p>
            <a:pPr lvl="0">
              <a:defRPr/>
            </a:pPr>
            <a:r>
              <a:rPr lang="en-GB" sz="1600" b="1">
                <a:latin typeface="Century Gothic" panose="020B0502020202020204" pitchFamily="34" charset="0"/>
              </a:rPr>
              <a:t>Va</a:t>
            </a:r>
            <a:r>
              <a:rPr lang="en-GB" sz="1600">
                <a:latin typeface="Century Gothic" panose="020B0502020202020204" pitchFamily="34" charset="0"/>
              </a:rPr>
              <a:t> a </a:t>
            </a:r>
            <a:r>
              <a:rPr lang="en-GB" sz="1600">
                <a:latin typeface="Century Gothic" panose="020B0502020202020204" pitchFamily="34" charset="0"/>
              </a:rPr>
              <a:t>la </a:t>
            </a:r>
            <a:r>
              <a:rPr lang="en-GB" sz="1600" smtClean="0">
                <a:latin typeface="Century Gothic" panose="020B0502020202020204" pitchFamily="34" charset="0"/>
              </a:rPr>
              <a:t>montaña.</a:t>
            </a:r>
            <a:endParaRPr lang="en-GB" sz="1600" dirty="0">
              <a:latin typeface="Century Gothic" panose="020B0502020202020204" pitchFamily="34" charset="0"/>
            </a:endParaRPr>
          </a:p>
        </p:txBody>
      </p:sp>
      <p:sp>
        <p:nvSpPr>
          <p:cNvPr id="9" name="Rectangle 8"/>
          <p:cNvSpPr/>
          <p:nvPr/>
        </p:nvSpPr>
        <p:spPr>
          <a:xfrm>
            <a:off x="154065" y="4353243"/>
            <a:ext cx="2005677" cy="338554"/>
          </a:xfrm>
          <a:prstGeom prst="rect">
            <a:avLst/>
          </a:prstGeom>
        </p:spPr>
        <p:txBody>
          <a:bodyPr wrap="none">
            <a:spAutoFit/>
          </a:bodyPr>
          <a:lstStyle/>
          <a:p>
            <a:pPr lvl="0">
              <a:defRPr/>
            </a:pPr>
            <a:r>
              <a:rPr lang="en-GB" sz="1600" b="1">
                <a:latin typeface="Century Gothic" panose="020B0502020202020204" pitchFamily="34" charset="0"/>
              </a:rPr>
              <a:t>Fui</a:t>
            </a:r>
            <a:r>
              <a:rPr lang="en-GB" sz="1600">
                <a:latin typeface="Century Gothic" panose="020B0502020202020204" pitchFamily="34" charset="0"/>
              </a:rPr>
              <a:t> </a:t>
            </a:r>
            <a:r>
              <a:rPr lang="en-GB" sz="1600">
                <a:latin typeface="Century Gothic" panose="020B0502020202020204" pitchFamily="34" charset="0"/>
              </a:rPr>
              <a:t>en </a:t>
            </a:r>
            <a:r>
              <a:rPr lang="en-GB" sz="1600" smtClean="0">
                <a:latin typeface="Century Gothic" panose="020B0502020202020204" pitchFamily="34" charset="0"/>
              </a:rPr>
              <a:t>septiembre.</a:t>
            </a:r>
            <a:endParaRPr lang="en-GB" sz="1600" dirty="0">
              <a:latin typeface="Century Gothic" panose="020B0502020202020204" pitchFamily="34" charset="0"/>
            </a:endParaRPr>
          </a:p>
        </p:txBody>
      </p:sp>
      <p:sp>
        <p:nvSpPr>
          <p:cNvPr id="10" name="Rectangle 9"/>
          <p:cNvSpPr/>
          <p:nvPr/>
        </p:nvSpPr>
        <p:spPr>
          <a:xfrm>
            <a:off x="162372" y="5223972"/>
            <a:ext cx="2018501" cy="338554"/>
          </a:xfrm>
          <a:prstGeom prst="rect">
            <a:avLst/>
          </a:prstGeom>
        </p:spPr>
        <p:txBody>
          <a:bodyPr wrap="none">
            <a:spAutoFit/>
          </a:bodyPr>
          <a:lstStyle/>
          <a:p>
            <a:pPr lvl="0">
              <a:defRPr/>
            </a:pPr>
            <a:r>
              <a:rPr lang="en-GB" sz="1600" b="1">
                <a:latin typeface="Century Gothic" panose="020B0502020202020204" pitchFamily="34" charset="0"/>
              </a:rPr>
              <a:t>Fuiste</a:t>
            </a:r>
            <a:r>
              <a:rPr lang="en-GB" sz="1600">
                <a:latin typeface="Century Gothic" panose="020B0502020202020204" pitchFamily="34" charset="0"/>
              </a:rPr>
              <a:t> a </a:t>
            </a:r>
            <a:r>
              <a:rPr lang="en-GB" sz="1600">
                <a:latin typeface="Century Gothic" panose="020B0502020202020204" pitchFamily="34" charset="0"/>
              </a:rPr>
              <a:t>una </a:t>
            </a:r>
            <a:r>
              <a:rPr lang="en-GB" sz="1600" smtClean="0">
                <a:latin typeface="Century Gothic" panose="020B0502020202020204" pitchFamily="34" charset="0"/>
              </a:rPr>
              <a:t>fiesta.</a:t>
            </a:r>
            <a:endParaRPr lang="en-GB" sz="1600" dirty="0">
              <a:latin typeface="Century Gothic" panose="020B0502020202020204" pitchFamily="34" charset="0"/>
            </a:endParaRPr>
          </a:p>
        </p:txBody>
      </p:sp>
      <p:sp>
        <p:nvSpPr>
          <p:cNvPr id="11" name="Rectangle 10"/>
          <p:cNvSpPr/>
          <p:nvPr/>
        </p:nvSpPr>
        <p:spPr>
          <a:xfrm>
            <a:off x="198005" y="6060194"/>
            <a:ext cx="1902986" cy="338554"/>
          </a:xfrm>
          <a:prstGeom prst="rect">
            <a:avLst/>
          </a:prstGeom>
        </p:spPr>
        <p:txBody>
          <a:bodyPr wrap="square">
            <a:spAutoFit/>
          </a:bodyPr>
          <a:lstStyle/>
          <a:p>
            <a:pPr lvl="0">
              <a:defRPr/>
            </a:pPr>
            <a:r>
              <a:rPr lang="en-GB" sz="1600" b="1" smtClean="0">
                <a:latin typeface="Century Gothic" panose="020B0502020202020204" pitchFamily="34" charset="0"/>
              </a:rPr>
              <a:t>Fue</a:t>
            </a:r>
            <a:r>
              <a:rPr lang="en-GB" sz="1600" smtClean="0">
                <a:latin typeface="Century Gothic" panose="020B0502020202020204" pitchFamily="34" charset="0"/>
              </a:rPr>
              <a:t> </a:t>
            </a:r>
            <a:r>
              <a:rPr lang="en-GB" sz="1600">
                <a:latin typeface="Century Gothic" panose="020B0502020202020204" pitchFamily="34" charset="0"/>
              </a:rPr>
              <a:t>a </a:t>
            </a:r>
            <a:r>
              <a:rPr lang="en-GB" sz="1600">
                <a:latin typeface="Century Gothic" panose="020B0502020202020204" pitchFamily="34" charset="0"/>
              </a:rPr>
              <a:t>la </a:t>
            </a:r>
            <a:r>
              <a:rPr lang="en-GB" sz="1600" smtClean="0">
                <a:latin typeface="Century Gothic" panose="020B0502020202020204" pitchFamily="34" charset="0"/>
              </a:rPr>
              <a:t>playa.</a:t>
            </a:r>
            <a:endParaRPr lang="en-GB" sz="1600" dirty="0">
              <a:latin typeface="Century Gothic" panose="020B0502020202020204" pitchFamily="34" charset="0"/>
            </a:endParaRPr>
          </a:p>
        </p:txBody>
      </p:sp>
    </p:spTree>
    <p:extLst>
      <p:ext uri="{BB962C8B-B14F-4D97-AF65-F5344CB8AC3E}">
        <p14:creationId xmlns:p14="http://schemas.microsoft.com/office/powerpoint/2010/main" val="331466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3727" y="8826500"/>
            <a:ext cx="1600200" cy="635000"/>
          </a:xfrm>
        </p:spPr>
        <p:txBody>
          <a:bodyPr/>
          <a:lstStyle/>
          <a:p>
            <a:r>
              <a:rPr lang="en-GB" altLang="en-US" b="1" dirty="0">
                <a:latin typeface="Century Gothic" panose="020B0502020202020204" pitchFamily="34" charset="0"/>
              </a:rPr>
              <a:t>52</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3693766"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12" name="Title 11"/>
          <p:cNvSpPr>
            <a:spLocks noGrp="1"/>
          </p:cNvSpPr>
          <p:nvPr>
            <p:ph type="title"/>
          </p:nvPr>
        </p:nvSpPr>
        <p:spPr>
          <a:xfrm>
            <a:off x="0" y="5303"/>
            <a:ext cx="4046263" cy="736826"/>
          </a:xfrm>
        </p:spPr>
        <p:txBody>
          <a:bodyPr/>
          <a:lstStyle/>
          <a:p>
            <a:r>
              <a:rPr lang="en-GB" sz="2000" b="1" dirty="0">
                <a:solidFill>
                  <a:schemeClr val="bg1"/>
                </a:solidFill>
                <a:latin typeface="Century Gothic" panose="020B0502020202020204" pitchFamily="34" charset="0"/>
              </a:rPr>
              <a:t>T3.1 </a:t>
            </a:r>
            <a:r>
              <a:rPr lang="en-GB" sz="2000" b="1" dirty="0" err="1">
                <a:solidFill>
                  <a:schemeClr val="bg1"/>
                </a:solidFill>
                <a:latin typeface="Century Gothic" panose="020B0502020202020204" pitchFamily="34" charset="0"/>
              </a:rPr>
              <a:t>Semana</a:t>
            </a:r>
            <a:r>
              <a:rPr lang="en-GB" sz="2000" b="1" dirty="0">
                <a:solidFill>
                  <a:schemeClr val="bg1"/>
                </a:solidFill>
                <a:latin typeface="Century Gothic" panose="020B0502020202020204" pitchFamily="34" charset="0"/>
              </a:rPr>
              <a:t> 6 </a:t>
            </a:r>
          </a:p>
        </p:txBody>
      </p:sp>
      <p:sp>
        <p:nvSpPr>
          <p:cNvPr id="52" name="Rectangle 21">
            <a:extLst>
              <a:ext uri="{FF2B5EF4-FFF2-40B4-BE49-F238E27FC236}">
                <a16:creationId xmlns:a16="http://schemas.microsoft.com/office/drawing/2014/main" id="{847AE45E-323A-8343-AF2F-28C319B4985E}"/>
              </a:ext>
            </a:extLst>
          </p:cNvPr>
          <p:cNvSpPr/>
          <p:nvPr/>
        </p:nvSpPr>
        <p:spPr>
          <a:xfrm>
            <a:off x="4845512" y="24134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Vocabulario</a:t>
            </a:r>
            <a:endParaRPr lang="en-GB" dirty="0">
              <a:latin typeface="Century Gothic" panose="020B0502020202020204" pitchFamily="34" charset="0"/>
            </a:endParaRPr>
          </a:p>
        </p:txBody>
      </p:sp>
      <p:graphicFrame>
        <p:nvGraphicFramePr>
          <p:cNvPr id="62" name="Table 3">
            <a:extLst>
              <a:ext uri="{FF2B5EF4-FFF2-40B4-BE49-F238E27FC236}">
                <a16:creationId xmlns:a16="http://schemas.microsoft.com/office/drawing/2014/main" id="{36F59EE4-B902-3F4C-A028-ABF7A3EA9371}"/>
              </a:ext>
            </a:extLst>
          </p:cNvPr>
          <p:cNvGraphicFramePr>
            <a:graphicFrameLocks noGrp="1"/>
          </p:cNvGraphicFramePr>
          <p:nvPr>
            <p:extLst>
              <p:ext uri="{D42A27DB-BD31-4B8C-83A1-F6EECF244321}">
                <p14:modId xmlns:p14="http://schemas.microsoft.com/office/powerpoint/2010/main" val="3694840760"/>
              </p:ext>
            </p:extLst>
          </p:nvPr>
        </p:nvGraphicFramePr>
        <p:xfrm>
          <a:off x="356304" y="1023131"/>
          <a:ext cx="6025024" cy="5733120"/>
        </p:xfrm>
        <a:graphic>
          <a:graphicData uri="http://schemas.openxmlformats.org/drawingml/2006/table">
            <a:tbl>
              <a:tblPr firstRow="1" bandRow="1">
                <a:tableStyleId>{5940675A-B579-460E-94D1-54222C63F5DA}</a:tableStyleId>
              </a:tblPr>
              <a:tblGrid>
                <a:gridCol w="1122033">
                  <a:extLst>
                    <a:ext uri="{9D8B030D-6E8A-4147-A177-3AD203B41FA5}">
                      <a16:colId xmlns:a16="http://schemas.microsoft.com/office/drawing/2014/main" val="3445862631"/>
                    </a:ext>
                  </a:extLst>
                </a:gridCol>
                <a:gridCol w="2166687">
                  <a:extLst>
                    <a:ext uri="{9D8B030D-6E8A-4147-A177-3AD203B41FA5}">
                      <a16:colId xmlns:a16="http://schemas.microsoft.com/office/drawing/2014/main" val="3957865930"/>
                    </a:ext>
                  </a:extLst>
                </a:gridCol>
                <a:gridCol w="2736304">
                  <a:extLst>
                    <a:ext uri="{9D8B030D-6E8A-4147-A177-3AD203B41FA5}">
                      <a16:colId xmlns:a16="http://schemas.microsoft.com/office/drawing/2014/main" val="746460978"/>
                    </a:ext>
                  </a:extLst>
                </a:gridCol>
              </a:tblGrid>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fui</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I went</a:t>
                      </a:r>
                    </a:p>
                  </a:txBody>
                  <a:tcPr marL="90000" marR="90000" marT="46800" marB="46800" anchor="ctr"/>
                </a:tc>
                <a:extLst>
                  <a:ext uri="{0D108BD9-81ED-4DB2-BD59-A6C34878D82A}">
                    <a16:rowId xmlns:a16="http://schemas.microsoft.com/office/drawing/2014/main" val="2009758348"/>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fuiste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you went</a:t>
                      </a:r>
                    </a:p>
                  </a:txBody>
                  <a:tcPr marL="90000" marR="90000" marT="46800" marB="46800" anchor="ctr"/>
                </a:tc>
                <a:extLst>
                  <a:ext uri="{0D108BD9-81ED-4DB2-BD59-A6C34878D82A}">
                    <a16:rowId xmlns:a16="http://schemas.microsoft.com/office/drawing/2014/main" val="823544673"/>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fue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s/he/it went</a:t>
                      </a:r>
                    </a:p>
                  </a:txBody>
                  <a:tcPr marL="90000" marR="90000" marT="46800" marB="46800" anchor="ctr"/>
                </a:tc>
                <a:extLst>
                  <a:ext uri="{0D108BD9-81ED-4DB2-BD59-A6C34878D82A}">
                    <a16:rowId xmlns:a16="http://schemas.microsoft.com/office/drawing/2014/main" val="1778999658"/>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nf</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historia</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story, history</a:t>
                      </a:r>
                    </a:p>
                  </a:txBody>
                  <a:tcPr marL="0" marR="0" marT="0" marB="0" anchor="ctr"/>
                </a:tc>
                <a:extLst>
                  <a:ext uri="{0D108BD9-81ED-4DB2-BD59-A6C34878D82A}">
                    <a16:rowId xmlns:a16="http://schemas.microsoft.com/office/drawing/2014/main" val="2178778690"/>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nf</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la zona</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area, zone</a:t>
                      </a:r>
                    </a:p>
                  </a:txBody>
                  <a:tcPr marL="0" marR="0" marT="0" marB="0" anchor="ctr"/>
                </a:tc>
                <a:extLst>
                  <a:ext uri="{0D108BD9-81ED-4DB2-BD59-A6C34878D82A}">
                    <a16:rowId xmlns:a16="http://schemas.microsoft.com/office/drawing/2014/main" val="177427112"/>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apoyar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to support, supporting</a:t>
                      </a:r>
                    </a:p>
                  </a:txBody>
                  <a:tcPr marL="0" marR="0" marT="0" marB="0" anchor="ctr"/>
                </a:tc>
                <a:extLst>
                  <a:ext uri="{0D108BD9-81ED-4DB2-BD59-A6C34878D82A}">
                    <a16:rowId xmlns:a16="http://schemas.microsoft.com/office/drawing/2014/main" val="2605244685"/>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adv</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simplemente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simply</a:t>
                      </a:r>
                    </a:p>
                  </a:txBody>
                  <a:tcPr marL="0" marR="0" marT="0" marB="0" anchor="ctr"/>
                </a:tc>
                <a:extLst>
                  <a:ext uri="{0D108BD9-81ED-4DB2-BD59-A6C34878D82A}">
                    <a16:rowId xmlns:a16="http://schemas.microsoft.com/office/drawing/2014/main" val="2103660657"/>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celebrar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celebrate, celebrating</a:t>
                      </a:r>
                    </a:p>
                  </a:txBody>
                  <a:tcPr marL="90000" marR="90000" marT="46800" marB="46800" anchor="ctr"/>
                </a:tc>
                <a:extLst>
                  <a:ext uri="{0D108BD9-81ED-4DB2-BD59-A6C34878D82A}">
                    <a16:rowId xmlns:a16="http://schemas.microsoft.com/office/drawing/2014/main" val="1604582134"/>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adv</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directo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direct</a:t>
                      </a:r>
                    </a:p>
                  </a:txBody>
                  <a:tcPr marL="90000" marR="90000" marT="46800" marB="46800" anchor="ctr"/>
                </a:tc>
                <a:extLst>
                  <a:ext uri="{0D108BD9-81ED-4DB2-BD59-A6C34878D82A}">
                    <a16:rowId xmlns:a16="http://schemas.microsoft.com/office/drawing/2014/main" val="1669024541"/>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septiembre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September</a:t>
                      </a:r>
                    </a:p>
                  </a:txBody>
                  <a:tcPr marL="90000" marR="90000" marT="46800" marB="46800" anchor="ctr"/>
                </a:tc>
                <a:extLst>
                  <a:ext uri="{0D108BD9-81ED-4DB2-BD59-A6C34878D82A}">
                    <a16:rowId xmlns:a16="http://schemas.microsoft.com/office/drawing/2014/main" val="3735931330"/>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octubre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October</a:t>
                      </a:r>
                    </a:p>
                  </a:txBody>
                  <a:tcPr marL="90000" marR="90000" marT="46800" marB="46800" anchor="ctr"/>
                </a:tc>
                <a:extLst>
                  <a:ext uri="{0D108BD9-81ED-4DB2-BD59-A6C34878D82A}">
                    <a16:rowId xmlns:a16="http://schemas.microsoft.com/office/drawing/2014/main" val="3308464235"/>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noviembre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November</a:t>
                      </a:r>
                    </a:p>
                  </a:txBody>
                  <a:tcPr marL="90000" marR="90000" marT="46800" marB="46800" anchor="ctr"/>
                </a:tc>
                <a:extLst>
                  <a:ext uri="{0D108BD9-81ED-4DB2-BD59-A6C34878D82A}">
                    <a16:rowId xmlns:a16="http://schemas.microsoft.com/office/drawing/2014/main" val="3679858606"/>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diciembre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December</a:t>
                      </a:r>
                    </a:p>
                  </a:txBody>
                  <a:tcPr marL="90000" marR="90000" marT="46800" marB="46800" anchor="ctr"/>
                </a:tc>
                <a:extLst>
                  <a:ext uri="{0D108BD9-81ED-4DB2-BD59-A6C34878D82A}">
                    <a16:rowId xmlns:a16="http://schemas.microsoft.com/office/drawing/2014/main" val="550069463"/>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 </a:t>
                      </a:r>
                      <a:r>
                        <a:rPr lang="en-GB" sz="1600" b="0" i="0" u="none" strike="noStrike" dirty="0" err="1">
                          <a:solidFill>
                            <a:srgbClr val="000000"/>
                          </a:solidFill>
                          <a:effectLst/>
                          <a:latin typeface="Century Gothic" panose="020B0502020202020204" pitchFamily="34" charset="0"/>
                        </a:rPr>
                        <a:t>avión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plane</a:t>
                      </a:r>
                    </a:p>
                  </a:txBody>
                  <a:tcPr marL="90000" marR="90000" marT="46800" marB="46800" anchor="ctr"/>
                </a:tc>
                <a:extLst>
                  <a:ext uri="{0D108BD9-81ED-4DB2-BD59-A6C34878D82A}">
                    <a16:rowId xmlns:a16="http://schemas.microsoft.com/office/drawing/2014/main" val="3895748463"/>
                  </a:ext>
                </a:extLst>
              </a:tr>
              <a:tr h="358320">
                <a:tc>
                  <a:txBody>
                    <a:bodyPr/>
                    <a:lstStyle/>
                    <a:p>
                      <a:pPr algn="l" fontAlgn="b"/>
                      <a:r>
                        <a:rPr lang="en-GB" sz="1600" b="0" i="1" u="none" strike="noStrike" smtClean="0">
                          <a:solidFill>
                            <a:srgbClr val="000000"/>
                          </a:solidFill>
                          <a:effectLst/>
                          <a:latin typeface="Century Gothic" panose="020B0502020202020204" pitchFamily="34" charset="0"/>
                        </a:rPr>
                        <a:t>nm</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 colegio</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school, primary school</a:t>
                      </a:r>
                    </a:p>
                  </a:txBody>
                  <a:tcPr marL="90000" marR="90000" marT="46800" marB="46800" anchor="ctr"/>
                </a:tc>
                <a:extLst>
                  <a:ext uri="{0D108BD9-81ED-4DB2-BD59-A6C34878D82A}">
                    <a16:rowId xmlns:a16="http://schemas.microsoft.com/office/drawing/2014/main" val="4195988671"/>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adv</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principalmente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mainly, principally</a:t>
                      </a:r>
                    </a:p>
                  </a:txBody>
                  <a:tcPr marL="90000" marR="90000" marT="46800" marB="46800" anchor="ctr"/>
                </a:tc>
                <a:extLst>
                  <a:ext uri="{0D108BD9-81ED-4DB2-BD59-A6C34878D82A}">
                    <a16:rowId xmlns:a16="http://schemas.microsoft.com/office/drawing/2014/main" val="3436009589"/>
                  </a:ext>
                </a:extLst>
              </a:tr>
            </a:tbl>
          </a:graphicData>
        </a:graphic>
      </p:graphicFrame>
      <p:sp>
        <p:nvSpPr>
          <p:cNvPr id="63" name="Rounded Rectangle 42">
            <a:extLst>
              <a:ext uri="{FF2B5EF4-FFF2-40B4-BE49-F238E27FC236}">
                <a16:creationId xmlns:a16="http://schemas.microsoft.com/office/drawing/2014/main" id="{540DC3CF-88F9-8A43-91B0-D3F9FDC0978A}"/>
              </a:ext>
            </a:extLst>
          </p:cNvPr>
          <p:cNvSpPr/>
          <p:nvPr/>
        </p:nvSpPr>
        <p:spPr>
          <a:xfrm>
            <a:off x="5562576" y="7114191"/>
            <a:ext cx="1004122" cy="112222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entury Gothic" panose="020B0502020202020204" pitchFamily="34" charset="0"/>
              </a:rPr>
              <a:t>Revisit vocab 3.1.3 &amp; 2.2.3</a:t>
            </a:r>
          </a:p>
        </p:txBody>
      </p:sp>
      <p:pic>
        <p:nvPicPr>
          <p:cNvPr id="13" name="Picture 8" descr="National Secondary School Free content Clip art - Fun Angel ...">
            <a:extLst>
              <a:ext uri="{FF2B5EF4-FFF2-40B4-BE49-F238E27FC236}">
                <a16:creationId xmlns:a16="http://schemas.microsoft.com/office/drawing/2014/main" id="{090B1605-1290-7446-88B6-C884044698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213" y="6962708"/>
            <a:ext cx="1745395" cy="10087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lipart november birthday - Clip Art Library">
            <a:extLst>
              <a:ext uri="{FF2B5EF4-FFF2-40B4-BE49-F238E27FC236}">
                <a16:creationId xmlns:a16="http://schemas.microsoft.com/office/drawing/2014/main" id="{9924A893-03CA-7C48-81CC-1340F622C70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3512" b="6157"/>
          <a:stretch/>
        </p:blipFill>
        <p:spPr bwMode="auto">
          <a:xfrm>
            <a:off x="1997593" y="7989248"/>
            <a:ext cx="1754921" cy="88325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Código QR&#10;&#10;Descripción generada automáticamente">
            <a:extLst>
              <a:ext uri="{FF2B5EF4-FFF2-40B4-BE49-F238E27FC236}">
                <a16:creationId xmlns:a16="http://schemas.microsoft.com/office/drawing/2014/main" id="{C3F1314B-0BBA-6F45-8A52-1A8B33238A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4536" y="7126494"/>
            <a:ext cx="1219038" cy="1219038"/>
          </a:xfrm>
          <a:prstGeom prst="rect">
            <a:avLst/>
          </a:prstGeom>
        </p:spPr>
      </p:pic>
    </p:spTree>
    <p:extLst>
      <p:ext uri="{BB962C8B-B14F-4D97-AF65-F5344CB8AC3E}">
        <p14:creationId xmlns:p14="http://schemas.microsoft.com/office/powerpoint/2010/main" val="376571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3727" y="8826500"/>
            <a:ext cx="1600200" cy="635000"/>
          </a:xfrm>
        </p:spPr>
        <p:txBody>
          <a:bodyPr/>
          <a:lstStyle/>
          <a:p>
            <a:r>
              <a:rPr lang="en-GB" altLang="en-US" b="1" dirty="0">
                <a:latin typeface="Century Gothic" panose="020B0502020202020204" pitchFamily="34" charset="0"/>
              </a:rPr>
              <a:t>53</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3693766"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12" name="Title 11"/>
          <p:cNvSpPr>
            <a:spLocks noGrp="1"/>
          </p:cNvSpPr>
          <p:nvPr>
            <p:ph type="title"/>
          </p:nvPr>
        </p:nvSpPr>
        <p:spPr>
          <a:xfrm>
            <a:off x="0" y="5303"/>
            <a:ext cx="4046263" cy="736826"/>
          </a:xfrm>
        </p:spPr>
        <p:txBody>
          <a:bodyPr/>
          <a:lstStyle/>
          <a:p>
            <a:r>
              <a:rPr lang="en-GB" sz="2000" b="1" dirty="0">
                <a:solidFill>
                  <a:schemeClr val="bg1"/>
                </a:solidFill>
                <a:latin typeface="Century Gothic" panose="020B0502020202020204" pitchFamily="34" charset="0"/>
              </a:rPr>
              <a:t>T3.2 </a:t>
            </a:r>
            <a:r>
              <a:rPr lang="en-GB" sz="2000" b="1" dirty="0" err="1">
                <a:solidFill>
                  <a:schemeClr val="bg1"/>
                </a:solidFill>
                <a:latin typeface="Century Gothic" panose="020B0502020202020204" pitchFamily="34" charset="0"/>
              </a:rPr>
              <a:t>Semana</a:t>
            </a:r>
            <a:r>
              <a:rPr lang="en-GB" sz="2000" b="1" dirty="0">
                <a:solidFill>
                  <a:schemeClr val="bg1"/>
                </a:solidFill>
                <a:latin typeface="Century Gothic" panose="020B0502020202020204" pitchFamily="34" charset="0"/>
              </a:rPr>
              <a:t> 1 </a:t>
            </a:r>
          </a:p>
        </p:txBody>
      </p:sp>
      <p:sp>
        <p:nvSpPr>
          <p:cNvPr id="83" name="Rectangle 21">
            <a:extLst>
              <a:ext uri="{FF2B5EF4-FFF2-40B4-BE49-F238E27FC236}">
                <a16:creationId xmlns:a16="http://schemas.microsoft.com/office/drawing/2014/main" id="{58DFBC74-6A87-1541-94EC-B9510E41C020}"/>
              </a:ext>
            </a:extLst>
          </p:cNvPr>
          <p:cNvSpPr/>
          <p:nvPr/>
        </p:nvSpPr>
        <p:spPr>
          <a:xfrm>
            <a:off x="5012354" y="20229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2" name="Rectangle 1"/>
          <p:cNvSpPr/>
          <p:nvPr/>
        </p:nvSpPr>
        <p:spPr>
          <a:xfrm>
            <a:off x="127009" y="644944"/>
            <a:ext cx="6031252" cy="369332"/>
          </a:xfrm>
          <a:prstGeom prst="rect">
            <a:avLst/>
          </a:prstGeom>
        </p:spPr>
        <p:txBody>
          <a:bodyPr wrap="square">
            <a:spAutoFit/>
          </a:bodyPr>
          <a:lstStyle/>
          <a:p>
            <a:pPr lvl="0">
              <a:defRPr/>
            </a:pPr>
            <a:r>
              <a:rPr lang="en-GB" b="1" dirty="0">
                <a:latin typeface="Century Gothic" panose="020B0502020202020204" pitchFamily="34" charset="0"/>
              </a:rPr>
              <a:t>Regular –</a:t>
            </a:r>
            <a:r>
              <a:rPr lang="en-GB" b="1" err="1">
                <a:latin typeface="Century Gothic" panose="020B0502020202020204" pitchFamily="34" charset="0"/>
              </a:rPr>
              <a:t>ar</a:t>
            </a:r>
            <a:r>
              <a:rPr lang="en-GB" b="1">
                <a:latin typeface="Century Gothic" panose="020B0502020202020204" pitchFamily="34" charset="0"/>
              </a:rPr>
              <a:t> </a:t>
            </a:r>
            <a:r>
              <a:rPr lang="en-GB" b="1" smtClean="0">
                <a:latin typeface="Century Gothic" panose="020B0502020202020204" pitchFamily="34" charset="0"/>
              </a:rPr>
              <a:t>verbs in the preterite [revisited</a:t>
            </a:r>
            <a:r>
              <a:rPr lang="en-GB" b="1" dirty="0">
                <a:latin typeface="Century Gothic" panose="020B0502020202020204" pitchFamily="34" charset="0"/>
              </a:rPr>
              <a:t>]</a:t>
            </a:r>
          </a:p>
        </p:txBody>
      </p:sp>
      <p:sp>
        <p:nvSpPr>
          <p:cNvPr id="20" name="TextBox 7">
            <a:extLst>
              <a:ext uri="{FF2B5EF4-FFF2-40B4-BE49-F238E27FC236}">
                <a16:creationId xmlns:a16="http://schemas.microsoft.com/office/drawing/2014/main" id="{9448E5D2-D4BE-7E4F-B716-1404DEF06E4A}"/>
              </a:ext>
            </a:extLst>
          </p:cNvPr>
          <p:cNvSpPr txBox="1"/>
          <p:nvPr/>
        </p:nvSpPr>
        <p:spPr>
          <a:xfrm>
            <a:off x="104715" y="1068200"/>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The </a:t>
            </a:r>
            <a:r>
              <a:rPr lang="en-GB" sz="1600" dirty="0" err="1">
                <a:latin typeface="Century Gothic" panose="020B0502020202020204" pitchFamily="34" charset="0"/>
              </a:rPr>
              <a:t>preterite</a:t>
            </a:r>
            <a:r>
              <a:rPr lang="en-GB" sz="1600" dirty="0">
                <a:latin typeface="Century Gothic" panose="020B0502020202020204" pitchFamily="34" charset="0"/>
              </a:rPr>
              <a:t> tense is used for </a:t>
            </a:r>
            <a:r>
              <a:rPr lang="en-GB" sz="1600" b="1">
                <a:latin typeface="Century Gothic" panose="020B0502020202020204" pitchFamily="34" charset="0"/>
              </a:rPr>
              <a:t>completed </a:t>
            </a:r>
            <a:r>
              <a:rPr lang="en-GB" sz="1600" b="1" smtClean="0">
                <a:latin typeface="Century Gothic" panose="020B0502020202020204" pitchFamily="34" charset="0"/>
              </a:rPr>
              <a:t>events </a:t>
            </a:r>
            <a:r>
              <a:rPr lang="en-GB" sz="1600" b="1" dirty="0">
                <a:latin typeface="Century Gothic" panose="020B0502020202020204" pitchFamily="34" charset="0"/>
              </a:rPr>
              <a:t>in the past</a:t>
            </a:r>
            <a:r>
              <a:rPr lang="en-GB" sz="1600" dirty="0">
                <a:latin typeface="Century Gothic" panose="020B0502020202020204" pitchFamily="34" charset="0"/>
              </a:rPr>
              <a:t>.</a:t>
            </a:r>
          </a:p>
        </p:txBody>
      </p:sp>
      <p:sp>
        <p:nvSpPr>
          <p:cNvPr id="24" name="Rectangle 1">
            <a:extLst>
              <a:ext uri="{FF2B5EF4-FFF2-40B4-BE49-F238E27FC236}">
                <a16:creationId xmlns:a16="http://schemas.microsoft.com/office/drawing/2014/main" id="{0A2AA196-09C0-6D41-B7FD-2BE2A78BF616}"/>
              </a:ext>
            </a:extLst>
          </p:cNvPr>
          <p:cNvSpPr/>
          <p:nvPr/>
        </p:nvSpPr>
        <p:spPr>
          <a:xfrm>
            <a:off x="128304" y="4184884"/>
            <a:ext cx="6541529" cy="369332"/>
          </a:xfrm>
          <a:prstGeom prst="rect">
            <a:avLst/>
          </a:prstGeom>
        </p:spPr>
        <p:txBody>
          <a:bodyPr wrap="square">
            <a:spAutoFit/>
          </a:bodyPr>
          <a:lstStyle/>
          <a:p>
            <a:pPr lvl="0">
              <a:defRPr/>
            </a:pPr>
            <a:r>
              <a:rPr lang="en-GB" b="1">
                <a:latin typeface="Century Gothic" panose="020B0502020202020204" pitchFamily="34" charset="0"/>
              </a:rPr>
              <a:t>Regular </a:t>
            </a:r>
            <a:r>
              <a:rPr lang="en-GB" b="1" smtClean="0">
                <a:latin typeface="Century Gothic" panose="020B0502020202020204" pitchFamily="34" charset="0"/>
              </a:rPr>
              <a:t>–er</a:t>
            </a:r>
            <a:r>
              <a:rPr lang="en-GB" b="1">
                <a:latin typeface="Century Gothic" panose="020B0502020202020204" pitchFamily="34" charset="0"/>
              </a:rPr>
              <a:t>, </a:t>
            </a:r>
            <a:r>
              <a:rPr lang="en-GB" b="1" smtClean="0">
                <a:latin typeface="Century Gothic" panose="020B0502020202020204" pitchFamily="34" charset="0"/>
              </a:rPr>
              <a:t>–ir </a:t>
            </a:r>
            <a:r>
              <a:rPr lang="en-GB" b="1">
                <a:latin typeface="Century Gothic" panose="020B0502020202020204" pitchFamily="34" charset="0"/>
              </a:rPr>
              <a:t>verbs in the preterite [revisited</a:t>
            </a:r>
            <a:r>
              <a:rPr lang="en-GB" b="1" dirty="0">
                <a:latin typeface="Century Gothic" panose="020B0502020202020204" pitchFamily="34" charset="0"/>
              </a:rPr>
              <a:t>]</a:t>
            </a:r>
          </a:p>
        </p:txBody>
      </p:sp>
      <p:sp>
        <p:nvSpPr>
          <p:cNvPr id="25" name="TextBox 7">
            <a:extLst>
              <a:ext uri="{FF2B5EF4-FFF2-40B4-BE49-F238E27FC236}">
                <a16:creationId xmlns:a16="http://schemas.microsoft.com/office/drawing/2014/main" id="{038CA61B-ADC0-7349-A0A7-C0AB99B04F47}"/>
              </a:ext>
            </a:extLst>
          </p:cNvPr>
          <p:cNvSpPr txBox="1"/>
          <p:nvPr/>
        </p:nvSpPr>
        <p:spPr>
          <a:xfrm>
            <a:off x="104715" y="1405757"/>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To use </a:t>
            </a:r>
            <a:r>
              <a:rPr lang="en-GB" sz="1600" b="1" dirty="0">
                <a:latin typeface="Century Gothic" panose="020B0502020202020204" pitchFamily="34" charset="0"/>
              </a:rPr>
              <a:t>–</a:t>
            </a:r>
            <a:r>
              <a:rPr lang="en-GB" sz="1600" b="1" dirty="0" err="1">
                <a:latin typeface="Century Gothic" panose="020B0502020202020204" pitchFamily="34" charset="0"/>
              </a:rPr>
              <a:t>ar</a:t>
            </a:r>
            <a:r>
              <a:rPr lang="en-GB" sz="1600" b="1" dirty="0">
                <a:latin typeface="Century Gothic" panose="020B0502020202020204" pitchFamily="34" charset="0"/>
              </a:rPr>
              <a:t> </a:t>
            </a:r>
            <a:r>
              <a:rPr lang="en-GB" sz="1600" dirty="0">
                <a:latin typeface="Century Gothic" panose="020B0502020202020204" pitchFamily="34" charset="0"/>
              </a:rPr>
              <a:t>verbs </a:t>
            </a:r>
            <a:r>
              <a:rPr lang="en-GB" sz="1600">
                <a:latin typeface="Century Gothic" panose="020B0502020202020204" pitchFamily="34" charset="0"/>
              </a:rPr>
              <a:t>in </a:t>
            </a:r>
            <a:r>
              <a:rPr lang="en-GB" sz="1600" smtClean="0">
                <a:latin typeface="Century Gothic" panose="020B0502020202020204" pitchFamily="34" charset="0"/>
              </a:rPr>
              <a:t>this way, take </a:t>
            </a:r>
            <a:r>
              <a:rPr lang="en-GB" sz="1600" dirty="0">
                <a:latin typeface="Century Gothic" panose="020B0502020202020204" pitchFamily="34" charset="0"/>
              </a:rPr>
              <a:t>off the –</a:t>
            </a:r>
            <a:r>
              <a:rPr lang="en-GB" sz="1600" dirty="0" err="1">
                <a:latin typeface="Century Gothic" panose="020B0502020202020204" pitchFamily="34" charset="0"/>
              </a:rPr>
              <a:t>ar</a:t>
            </a:r>
            <a:r>
              <a:rPr lang="en-GB" sz="1600" dirty="0">
                <a:latin typeface="Century Gothic" panose="020B0502020202020204" pitchFamily="34" charset="0"/>
              </a:rPr>
              <a:t> and:</a:t>
            </a:r>
          </a:p>
        </p:txBody>
      </p:sp>
      <p:sp>
        <p:nvSpPr>
          <p:cNvPr id="27" name="TextBox 7">
            <a:extLst>
              <a:ext uri="{FF2B5EF4-FFF2-40B4-BE49-F238E27FC236}">
                <a16:creationId xmlns:a16="http://schemas.microsoft.com/office/drawing/2014/main" id="{035A8598-0B71-034F-A74F-067DE0521FC4}"/>
              </a:ext>
            </a:extLst>
          </p:cNvPr>
          <p:cNvSpPr txBox="1"/>
          <p:nvPr/>
        </p:nvSpPr>
        <p:spPr>
          <a:xfrm>
            <a:off x="2210354" y="2846414"/>
            <a:ext cx="6534486" cy="338554"/>
          </a:xfrm>
          <a:prstGeom prst="rect">
            <a:avLst/>
          </a:prstGeom>
          <a:noFill/>
        </p:spPr>
        <p:txBody>
          <a:bodyPr wrap="square" rtlCol="0">
            <a:spAutoFit/>
          </a:bodyPr>
          <a:lstStyle/>
          <a:p>
            <a:pPr lvl="0">
              <a:defRPr/>
            </a:pPr>
            <a:r>
              <a:rPr lang="en-GB" sz="1600" i="1">
                <a:latin typeface="Century Gothic" panose="020B0502020202020204" pitchFamily="34" charset="0"/>
              </a:rPr>
              <a:t>You </a:t>
            </a:r>
            <a:r>
              <a:rPr lang="en-GB" sz="1600" i="1" smtClean="0">
                <a:latin typeface="Century Gothic" panose="020B0502020202020204" pitchFamily="34" charset="0"/>
              </a:rPr>
              <a:t>cried in class. </a:t>
            </a:r>
            <a:endParaRPr lang="en-GB" sz="1600" b="1" i="1" dirty="0">
              <a:latin typeface="Century Gothic" panose="020B0502020202020204" pitchFamily="34" charset="0"/>
            </a:endParaRPr>
          </a:p>
        </p:txBody>
      </p:sp>
      <p:sp>
        <p:nvSpPr>
          <p:cNvPr id="28" name="TextBox 7">
            <a:extLst>
              <a:ext uri="{FF2B5EF4-FFF2-40B4-BE49-F238E27FC236}">
                <a16:creationId xmlns:a16="http://schemas.microsoft.com/office/drawing/2014/main" id="{6436DF28-FEA0-744A-A538-3502AFA41990}"/>
              </a:ext>
            </a:extLst>
          </p:cNvPr>
          <p:cNvSpPr txBox="1"/>
          <p:nvPr/>
        </p:nvSpPr>
        <p:spPr>
          <a:xfrm>
            <a:off x="82420" y="3637252"/>
            <a:ext cx="1935440" cy="338554"/>
          </a:xfrm>
          <a:prstGeom prst="rect">
            <a:avLst/>
          </a:prstGeom>
          <a:noFill/>
        </p:spPr>
        <p:txBody>
          <a:bodyPr wrap="square" rtlCol="0">
            <a:spAutoFit/>
          </a:bodyPr>
          <a:lstStyle/>
          <a:p>
            <a:pPr lvl="0">
              <a:defRPr/>
            </a:pPr>
            <a:r>
              <a:rPr lang="en-GB" sz="1600" smtClean="0">
                <a:latin typeface="Century Gothic" panose="020B0502020202020204" pitchFamily="34" charset="0"/>
              </a:rPr>
              <a:t>Jug</a:t>
            </a:r>
            <a:r>
              <a:rPr lang="en-GB" sz="1600" b="1" smtClean="0">
                <a:latin typeface="Century Gothic" panose="020B0502020202020204" pitchFamily="34" charset="0"/>
              </a:rPr>
              <a:t>ó </a:t>
            </a:r>
            <a:r>
              <a:rPr lang="en-GB" sz="1600" smtClean="0">
                <a:latin typeface="Century Gothic" panose="020B0502020202020204" pitchFamily="34" charset="0"/>
              </a:rPr>
              <a:t>un partido.</a:t>
            </a:r>
            <a:endParaRPr lang="en-GB" sz="1600" b="1" dirty="0">
              <a:latin typeface="Century Gothic" panose="020B0502020202020204" pitchFamily="34" charset="0"/>
            </a:endParaRPr>
          </a:p>
        </p:txBody>
      </p:sp>
      <p:sp>
        <p:nvSpPr>
          <p:cNvPr id="40" name="TextBox 7">
            <a:extLst>
              <a:ext uri="{FF2B5EF4-FFF2-40B4-BE49-F238E27FC236}">
                <a16:creationId xmlns:a16="http://schemas.microsoft.com/office/drawing/2014/main" id="{36E09299-8DBC-8941-8CBA-651ECF967EB8}"/>
              </a:ext>
            </a:extLst>
          </p:cNvPr>
          <p:cNvSpPr txBox="1"/>
          <p:nvPr/>
        </p:nvSpPr>
        <p:spPr>
          <a:xfrm>
            <a:off x="104714" y="1807963"/>
            <a:ext cx="2365887" cy="338554"/>
          </a:xfrm>
          <a:prstGeom prst="rect">
            <a:avLst/>
          </a:prstGeom>
          <a:noFill/>
        </p:spPr>
        <p:txBody>
          <a:bodyPr wrap="square" rtlCol="0">
            <a:spAutoFit/>
          </a:bodyPr>
          <a:lstStyle/>
          <a:p>
            <a:pPr lvl="0">
              <a:defRPr/>
            </a:pPr>
            <a:r>
              <a:rPr lang="en-GB" sz="1600" dirty="0">
                <a:latin typeface="Century Gothic" panose="020B0502020202020204" pitchFamily="34" charset="0"/>
              </a:rPr>
              <a:t>To mean ‘</a:t>
            </a:r>
            <a:r>
              <a:rPr lang="en-GB" sz="1600" b="1" dirty="0">
                <a:latin typeface="Century Gothic" panose="020B0502020202020204" pitchFamily="34" charset="0"/>
              </a:rPr>
              <a:t>I</a:t>
            </a:r>
            <a:r>
              <a:rPr lang="en-GB" sz="1600" dirty="0">
                <a:latin typeface="Century Gothic" panose="020B0502020202020204" pitchFamily="34" charset="0"/>
              </a:rPr>
              <a:t>’, add </a:t>
            </a:r>
            <a:r>
              <a:rPr lang="en-GB" sz="1600" b="1" dirty="0">
                <a:latin typeface="Century Gothic" panose="020B0502020202020204" pitchFamily="34" charset="0"/>
              </a:rPr>
              <a:t>–</a:t>
            </a:r>
            <a:r>
              <a:rPr lang="en-GB" sz="1600" b="1" dirty="0" err="1">
                <a:latin typeface="Century Gothic" panose="020B0502020202020204" pitchFamily="34" charset="0"/>
              </a:rPr>
              <a:t>é</a:t>
            </a:r>
            <a:r>
              <a:rPr lang="en-GB" sz="1600" dirty="0">
                <a:latin typeface="Century Gothic" panose="020B0502020202020204" pitchFamily="34" charset="0"/>
              </a:rPr>
              <a:t>.</a:t>
            </a:r>
          </a:p>
        </p:txBody>
      </p:sp>
      <p:sp>
        <p:nvSpPr>
          <p:cNvPr id="30" name="TextBox 7">
            <a:extLst>
              <a:ext uri="{FF2B5EF4-FFF2-40B4-BE49-F238E27FC236}">
                <a16:creationId xmlns:a16="http://schemas.microsoft.com/office/drawing/2014/main" id="{D6E70264-6FE5-6148-B515-C156343AAE11}"/>
              </a:ext>
            </a:extLst>
          </p:cNvPr>
          <p:cNvSpPr txBox="1"/>
          <p:nvPr/>
        </p:nvSpPr>
        <p:spPr>
          <a:xfrm>
            <a:off x="104714" y="2546312"/>
            <a:ext cx="5430722" cy="338554"/>
          </a:xfrm>
          <a:prstGeom prst="rect">
            <a:avLst/>
          </a:prstGeom>
          <a:noFill/>
        </p:spPr>
        <p:txBody>
          <a:bodyPr wrap="square" rtlCol="0">
            <a:spAutoFit/>
          </a:bodyPr>
          <a:lstStyle/>
          <a:p>
            <a:pPr lvl="0">
              <a:defRPr/>
            </a:pPr>
            <a:r>
              <a:rPr lang="en-GB" sz="1600" dirty="0">
                <a:latin typeface="Century Gothic" panose="020B0502020202020204" pitchFamily="34" charset="0"/>
              </a:rPr>
              <a:t>To mean ‘</a:t>
            </a:r>
            <a:r>
              <a:rPr lang="en-GB" sz="1600" b="1" dirty="0">
                <a:latin typeface="Century Gothic" panose="020B0502020202020204" pitchFamily="34" charset="0"/>
              </a:rPr>
              <a:t>you</a:t>
            </a:r>
            <a:r>
              <a:rPr lang="en-GB" sz="1600" dirty="0">
                <a:latin typeface="Century Gothic" panose="020B0502020202020204" pitchFamily="34" charset="0"/>
              </a:rPr>
              <a:t>’, add </a:t>
            </a:r>
            <a:r>
              <a:rPr lang="en-GB" sz="1600" b="1" dirty="0">
                <a:latin typeface="Century Gothic" panose="020B0502020202020204" pitchFamily="34" charset="0"/>
              </a:rPr>
              <a:t>–</a:t>
            </a:r>
            <a:r>
              <a:rPr lang="en-GB" sz="1600" b="1" dirty="0" err="1">
                <a:latin typeface="Century Gothic" panose="020B0502020202020204" pitchFamily="34" charset="0"/>
              </a:rPr>
              <a:t>aste</a:t>
            </a:r>
            <a:r>
              <a:rPr lang="en-GB" sz="1600" dirty="0">
                <a:latin typeface="Century Gothic" panose="020B0502020202020204" pitchFamily="34" charset="0"/>
              </a:rPr>
              <a:t>.</a:t>
            </a:r>
          </a:p>
        </p:txBody>
      </p:sp>
      <p:sp>
        <p:nvSpPr>
          <p:cNvPr id="31" name="TextBox 7">
            <a:extLst>
              <a:ext uri="{FF2B5EF4-FFF2-40B4-BE49-F238E27FC236}">
                <a16:creationId xmlns:a16="http://schemas.microsoft.com/office/drawing/2014/main" id="{40FF573F-BB6F-364F-8206-35C0C89A3571}"/>
              </a:ext>
            </a:extLst>
          </p:cNvPr>
          <p:cNvSpPr txBox="1"/>
          <p:nvPr/>
        </p:nvSpPr>
        <p:spPr>
          <a:xfrm>
            <a:off x="104714" y="3313652"/>
            <a:ext cx="5430722" cy="338554"/>
          </a:xfrm>
          <a:prstGeom prst="rect">
            <a:avLst/>
          </a:prstGeom>
          <a:noFill/>
        </p:spPr>
        <p:txBody>
          <a:bodyPr wrap="square" rtlCol="0">
            <a:spAutoFit/>
          </a:bodyPr>
          <a:lstStyle/>
          <a:p>
            <a:pPr lvl="0">
              <a:defRPr/>
            </a:pPr>
            <a:r>
              <a:rPr lang="en-GB" sz="1600" dirty="0">
                <a:latin typeface="Century Gothic" panose="020B0502020202020204" pitchFamily="34" charset="0"/>
              </a:rPr>
              <a:t>To mean ‘</a:t>
            </a:r>
            <a:r>
              <a:rPr lang="en-GB" sz="1600" b="1">
                <a:latin typeface="Century Gothic" panose="020B0502020202020204" pitchFamily="34" charset="0"/>
              </a:rPr>
              <a:t>s/he</a:t>
            </a:r>
            <a:r>
              <a:rPr lang="en-GB" sz="1600" smtClean="0">
                <a:latin typeface="Century Gothic" panose="020B0502020202020204" pitchFamily="34" charset="0"/>
              </a:rPr>
              <a:t>’ </a:t>
            </a:r>
            <a:r>
              <a:rPr lang="en-GB" sz="1600" dirty="0">
                <a:latin typeface="Century Gothic" panose="020B0502020202020204" pitchFamily="34" charset="0"/>
              </a:rPr>
              <a:t>or ‘</a:t>
            </a:r>
            <a:r>
              <a:rPr lang="en-GB" sz="1600" b="1">
                <a:latin typeface="Century Gothic" panose="020B0502020202020204" pitchFamily="34" charset="0"/>
              </a:rPr>
              <a:t>it</a:t>
            </a:r>
            <a:r>
              <a:rPr lang="en-GB" sz="1600" smtClean="0">
                <a:latin typeface="Century Gothic" panose="020B0502020202020204" pitchFamily="34" charset="0"/>
              </a:rPr>
              <a:t>’, </a:t>
            </a:r>
            <a:r>
              <a:rPr lang="en-GB" sz="1600" dirty="0">
                <a:latin typeface="Century Gothic" panose="020B0502020202020204" pitchFamily="34" charset="0"/>
              </a:rPr>
              <a:t>add</a:t>
            </a:r>
            <a:r>
              <a:rPr lang="en-GB" sz="1600" b="1" dirty="0">
                <a:latin typeface="Century Gothic" panose="020B0502020202020204" pitchFamily="34" charset="0"/>
              </a:rPr>
              <a:t> –</a:t>
            </a:r>
            <a:r>
              <a:rPr lang="en-GB" sz="1600" b="1" dirty="0" err="1">
                <a:latin typeface="Century Gothic" panose="020B0502020202020204" pitchFamily="34" charset="0"/>
              </a:rPr>
              <a:t>ó</a:t>
            </a:r>
            <a:r>
              <a:rPr lang="en-GB" sz="1600" dirty="0">
                <a:latin typeface="Century Gothic" panose="020B0502020202020204" pitchFamily="34" charset="0"/>
              </a:rPr>
              <a:t>.</a:t>
            </a:r>
          </a:p>
        </p:txBody>
      </p:sp>
      <p:sp>
        <p:nvSpPr>
          <p:cNvPr id="32" name="TextBox 7">
            <a:extLst>
              <a:ext uri="{FF2B5EF4-FFF2-40B4-BE49-F238E27FC236}">
                <a16:creationId xmlns:a16="http://schemas.microsoft.com/office/drawing/2014/main" id="{EF0DC487-BF8A-B14F-BDB0-22E45CB54259}"/>
              </a:ext>
            </a:extLst>
          </p:cNvPr>
          <p:cNvSpPr txBox="1"/>
          <p:nvPr/>
        </p:nvSpPr>
        <p:spPr>
          <a:xfrm>
            <a:off x="127571" y="4578405"/>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To use –er or –</a:t>
            </a:r>
            <a:r>
              <a:rPr lang="en-GB" sz="1600" dirty="0" err="1">
                <a:latin typeface="Century Gothic" panose="020B0502020202020204" pitchFamily="34" charset="0"/>
              </a:rPr>
              <a:t>ir</a:t>
            </a:r>
            <a:r>
              <a:rPr lang="en-GB" sz="1600" dirty="0">
                <a:latin typeface="Century Gothic" panose="020B0502020202020204" pitchFamily="34" charset="0"/>
              </a:rPr>
              <a:t>  verbs in the past, we take off the –er or –</a:t>
            </a:r>
            <a:r>
              <a:rPr lang="en-GB" sz="1600" dirty="0" err="1">
                <a:latin typeface="Century Gothic" panose="020B0502020202020204" pitchFamily="34" charset="0"/>
              </a:rPr>
              <a:t>ir</a:t>
            </a:r>
            <a:r>
              <a:rPr lang="en-GB" sz="1600" dirty="0">
                <a:latin typeface="Century Gothic" panose="020B0502020202020204" pitchFamily="34" charset="0"/>
              </a:rPr>
              <a:t>  and:</a:t>
            </a:r>
          </a:p>
        </p:txBody>
      </p:sp>
      <p:sp>
        <p:nvSpPr>
          <p:cNvPr id="33" name="TextBox 7">
            <a:extLst>
              <a:ext uri="{FF2B5EF4-FFF2-40B4-BE49-F238E27FC236}">
                <a16:creationId xmlns:a16="http://schemas.microsoft.com/office/drawing/2014/main" id="{9A2346E1-29C1-B644-8FEA-ABD14314528F}"/>
              </a:ext>
            </a:extLst>
          </p:cNvPr>
          <p:cNvSpPr txBox="1"/>
          <p:nvPr/>
        </p:nvSpPr>
        <p:spPr>
          <a:xfrm>
            <a:off x="1603374" y="5259044"/>
            <a:ext cx="1944216" cy="338554"/>
          </a:xfrm>
          <a:prstGeom prst="rect">
            <a:avLst/>
          </a:prstGeom>
          <a:noFill/>
        </p:spPr>
        <p:txBody>
          <a:bodyPr wrap="square" rtlCol="0">
            <a:spAutoFit/>
          </a:bodyPr>
          <a:lstStyle/>
          <a:p>
            <a:pPr lvl="0">
              <a:defRPr/>
            </a:pPr>
            <a:r>
              <a:rPr lang="en-GB" sz="1600" i="1" dirty="0">
                <a:latin typeface="Century Gothic" panose="020B0502020202020204" pitchFamily="34" charset="0"/>
              </a:rPr>
              <a:t>I </a:t>
            </a:r>
            <a:r>
              <a:rPr lang="en-GB" sz="1600" i="1">
                <a:latin typeface="Century Gothic" panose="020B0502020202020204" pitchFamily="34" charset="0"/>
              </a:rPr>
              <a:t>ate </a:t>
            </a:r>
            <a:r>
              <a:rPr lang="en-GB" sz="1600" i="1" smtClean="0">
                <a:latin typeface="Century Gothic" panose="020B0502020202020204" pitchFamily="34" charset="0"/>
              </a:rPr>
              <a:t>something. </a:t>
            </a:r>
            <a:endParaRPr lang="en-GB" sz="1600" b="1" i="1" dirty="0">
              <a:latin typeface="Century Gothic" panose="020B0502020202020204" pitchFamily="34" charset="0"/>
            </a:endParaRPr>
          </a:p>
        </p:txBody>
      </p:sp>
      <p:sp>
        <p:nvSpPr>
          <p:cNvPr id="35" name="TextBox 7">
            <a:extLst>
              <a:ext uri="{FF2B5EF4-FFF2-40B4-BE49-F238E27FC236}">
                <a16:creationId xmlns:a16="http://schemas.microsoft.com/office/drawing/2014/main" id="{51D892B6-F00E-014D-BD76-3492C657FAD1}"/>
              </a:ext>
            </a:extLst>
          </p:cNvPr>
          <p:cNvSpPr txBox="1"/>
          <p:nvPr/>
        </p:nvSpPr>
        <p:spPr>
          <a:xfrm>
            <a:off x="106113" y="5271966"/>
            <a:ext cx="1387610" cy="338554"/>
          </a:xfrm>
          <a:prstGeom prst="rect">
            <a:avLst/>
          </a:prstGeom>
          <a:noFill/>
        </p:spPr>
        <p:txBody>
          <a:bodyPr wrap="square" rtlCol="0">
            <a:spAutoFit/>
          </a:bodyPr>
          <a:lstStyle/>
          <a:p>
            <a:pPr lvl="0">
              <a:defRPr/>
            </a:pPr>
            <a:r>
              <a:rPr lang="en-GB" sz="1600" smtClean="0">
                <a:latin typeface="Century Gothic" panose="020B0502020202020204" pitchFamily="34" charset="0"/>
              </a:rPr>
              <a:t>Com</a:t>
            </a:r>
            <a:r>
              <a:rPr lang="en-GB" sz="1600" b="1" smtClean="0">
                <a:latin typeface="Century Gothic" panose="020B0502020202020204" pitchFamily="34" charset="0"/>
              </a:rPr>
              <a:t>í</a:t>
            </a:r>
            <a:r>
              <a:rPr lang="en-GB" sz="1600" smtClean="0">
                <a:latin typeface="Century Gothic" panose="020B0502020202020204" pitchFamily="34" charset="0"/>
              </a:rPr>
              <a:t> algo.</a:t>
            </a:r>
            <a:endParaRPr lang="en-GB" sz="1600" b="1" dirty="0">
              <a:latin typeface="Century Gothic" panose="020B0502020202020204" pitchFamily="34" charset="0"/>
            </a:endParaRPr>
          </a:p>
        </p:txBody>
      </p:sp>
      <p:sp>
        <p:nvSpPr>
          <p:cNvPr id="37" name="TextBox 7">
            <a:extLst>
              <a:ext uri="{FF2B5EF4-FFF2-40B4-BE49-F238E27FC236}">
                <a16:creationId xmlns:a16="http://schemas.microsoft.com/office/drawing/2014/main" id="{E3B23878-1730-B141-8D8A-8FB6321A31FD}"/>
              </a:ext>
            </a:extLst>
          </p:cNvPr>
          <p:cNvSpPr txBox="1"/>
          <p:nvPr/>
        </p:nvSpPr>
        <p:spPr>
          <a:xfrm>
            <a:off x="127797" y="4994093"/>
            <a:ext cx="5430722" cy="338554"/>
          </a:xfrm>
          <a:prstGeom prst="rect">
            <a:avLst/>
          </a:prstGeom>
          <a:noFill/>
        </p:spPr>
        <p:txBody>
          <a:bodyPr wrap="square" rtlCol="0">
            <a:spAutoFit/>
          </a:bodyPr>
          <a:lstStyle/>
          <a:p>
            <a:pPr lvl="0">
              <a:defRPr/>
            </a:pPr>
            <a:r>
              <a:rPr lang="en-GB" sz="1600" dirty="0">
                <a:latin typeface="Century Gothic" panose="020B0502020202020204" pitchFamily="34" charset="0"/>
              </a:rPr>
              <a:t>To mean ‘</a:t>
            </a:r>
            <a:r>
              <a:rPr lang="en-GB" sz="1600" b="1" dirty="0">
                <a:latin typeface="Century Gothic" panose="020B0502020202020204" pitchFamily="34" charset="0"/>
              </a:rPr>
              <a:t>I</a:t>
            </a:r>
            <a:r>
              <a:rPr lang="en-GB" sz="1600" dirty="0">
                <a:latin typeface="Century Gothic" panose="020B0502020202020204" pitchFamily="34" charset="0"/>
              </a:rPr>
              <a:t>’ add </a:t>
            </a:r>
            <a:r>
              <a:rPr lang="en-GB" sz="1600" b="1" dirty="0">
                <a:latin typeface="Century Gothic" panose="020B0502020202020204" pitchFamily="34" charset="0"/>
              </a:rPr>
              <a:t>–</a:t>
            </a:r>
            <a:r>
              <a:rPr lang="en-GB" sz="1600" b="1" dirty="0" err="1">
                <a:latin typeface="Century Gothic" panose="020B0502020202020204" pitchFamily="34" charset="0"/>
              </a:rPr>
              <a:t>í</a:t>
            </a:r>
            <a:r>
              <a:rPr lang="en-GB" sz="1600" dirty="0">
                <a:latin typeface="Century Gothic" panose="020B0502020202020204" pitchFamily="34" charset="0"/>
              </a:rPr>
              <a:t>.</a:t>
            </a:r>
          </a:p>
        </p:txBody>
      </p:sp>
      <p:sp>
        <p:nvSpPr>
          <p:cNvPr id="51" name="TextBox 7">
            <a:extLst>
              <a:ext uri="{FF2B5EF4-FFF2-40B4-BE49-F238E27FC236}">
                <a16:creationId xmlns:a16="http://schemas.microsoft.com/office/drawing/2014/main" id="{9614D11E-6637-064C-A702-74069E8FD976}"/>
              </a:ext>
            </a:extLst>
          </p:cNvPr>
          <p:cNvSpPr txBox="1"/>
          <p:nvPr/>
        </p:nvSpPr>
        <p:spPr>
          <a:xfrm>
            <a:off x="121266" y="5662135"/>
            <a:ext cx="5430722" cy="338554"/>
          </a:xfrm>
          <a:prstGeom prst="rect">
            <a:avLst/>
          </a:prstGeom>
          <a:noFill/>
        </p:spPr>
        <p:txBody>
          <a:bodyPr wrap="square" rtlCol="0">
            <a:spAutoFit/>
          </a:bodyPr>
          <a:lstStyle/>
          <a:p>
            <a:pPr lvl="0">
              <a:defRPr/>
            </a:pPr>
            <a:r>
              <a:rPr lang="en-GB" sz="1600" dirty="0">
                <a:latin typeface="Century Gothic" panose="020B0502020202020204" pitchFamily="34" charset="0"/>
              </a:rPr>
              <a:t>To mean ‘</a:t>
            </a:r>
            <a:r>
              <a:rPr lang="en-GB" sz="1600" b="1" dirty="0">
                <a:latin typeface="Century Gothic" panose="020B0502020202020204" pitchFamily="34" charset="0"/>
              </a:rPr>
              <a:t>you</a:t>
            </a:r>
            <a:r>
              <a:rPr lang="en-GB" sz="1600" dirty="0">
                <a:latin typeface="Century Gothic" panose="020B0502020202020204" pitchFamily="34" charset="0"/>
              </a:rPr>
              <a:t>’ add </a:t>
            </a:r>
            <a:r>
              <a:rPr lang="en-GB" sz="1600" b="1" dirty="0">
                <a:latin typeface="Century Gothic" panose="020B0502020202020204" pitchFamily="34" charset="0"/>
              </a:rPr>
              <a:t>–</a:t>
            </a:r>
            <a:r>
              <a:rPr lang="en-GB" sz="1600" b="1" dirty="0" err="1">
                <a:latin typeface="Century Gothic" panose="020B0502020202020204" pitchFamily="34" charset="0"/>
              </a:rPr>
              <a:t>iste</a:t>
            </a:r>
            <a:r>
              <a:rPr lang="en-GB" sz="1600" dirty="0">
                <a:latin typeface="Century Gothic" panose="020B0502020202020204" pitchFamily="34" charset="0"/>
              </a:rPr>
              <a:t>.</a:t>
            </a:r>
          </a:p>
        </p:txBody>
      </p:sp>
      <p:sp>
        <p:nvSpPr>
          <p:cNvPr id="52" name="TextBox 7">
            <a:extLst>
              <a:ext uri="{FF2B5EF4-FFF2-40B4-BE49-F238E27FC236}">
                <a16:creationId xmlns:a16="http://schemas.microsoft.com/office/drawing/2014/main" id="{FC8B4BB0-D48D-8F44-B44C-A6770AD7C4FA}"/>
              </a:ext>
            </a:extLst>
          </p:cNvPr>
          <p:cNvSpPr txBox="1"/>
          <p:nvPr/>
        </p:nvSpPr>
        <p:spPr>
          <a:xfrm>
            <a:off x="116258" y="6438798"/>
            <a:ext cx="5430722" cy="338554"/>
          </a:xfrm>
          <a:prstGeom prst="rect">
            <a:avLst/>
          </a:prstGeom>
          <a:noFill/>
        </p:spPr>
        <p:txBody>
          <a:bodyPr wrap="square" rtlCol="0">
            <a:spAutoFit/>
          </a:bodyPr>
          <a:lstStyle/>
          <a:p>
            <a:pPr lvl="0">
              <a:defRPr/>
            </a:pPr>
            <a:r>
              <a:rPr lang="en-GB" sz="1600" dirty="0">
                <a:latin typeface="Century Gothic" panose="020B0502020202020204" pitchFamily="34" charset="0"/>
              </a:rPr>
              <a:t>To mean ‘</a:t>
            </a:r>
            <a:r>
              <a:rPr lang="en-GB" sz="1600" b="1" dirty="0">
                <a:latin typeface="Century Gothic" panose="020B0502020202020204" pitchFamily="34" charset="0"/>
              </a:rPr>
              <a:t>s/he</a:t>
            </a:r>
            <a:r>
              <a:rPr lang="en-GB" sz="1600" dirty="0">
                <a:latin typeface="Century Gothic" panose="020B0502020202020204" pitchFamily="34" charset="0"/>
              </a:rPr>
              <a:t>’ or ‘</a:t>
            </a:r>
            <a:r>
              <a:rPr lang="en-GB" sz="1600" b="1" dirty="0">
                <a:latin typeface="Century Gothic" panose="020B0502020202020204" pitchFamily="34" charset="0"/>
              </a:rPr>
              <a:t>it</a:t>
            </a:r>
            <a:r>
              <a:rPr lang="en-GB" sz="1600" dirty="0">
                <a:latin typeface="Century Gothic" panose="020B0502020202020204" pitchFamily="34" charset="0"/>
              </a:rPr>
              <a:t>’ add </a:t>
            </a:r>
            <a:r>
              <a:rPr lang="en-GB" sz="1600" b="1" dirty="0">
                <a:latin typeface="Century Gothic" panose="020B0502020202020204" pitchFamily="34" charset="0"/>
              </a:rPr>
              <a:t>–</a:t>
            </a:r>
            <a:r>
              <a:rPr lang="en-GB" sz="1600" b="1" dirty="0" err="1">
                <a:latin typeface="Century Gothic" panose="020B0502020202020204" pitchFamily="34" charset="0"/>
              </a:rPr>
              <a:t>ió</a:t>
            </a:r>
            <a:r>
              <a:rPr lang="en-GB" sz="1600" dirty="0">
                <a:latin typeface="Century Gothic" panose="020B0502020202020204" pitchFamily="34" charset="0"/>
              </a:rPr>
              <a:t>.</a:t>
            </a:r>
          </a:p>
        </p:txBody>
      </p:sp>
      <p:sp>
        <p:nvSpPr>
          <p:cNvPr id="53" name="Rectangle 1">
            <a:extLst>
              <a:ext uri="{FF2B5EF4-FFF2-40B4-BE49-F238E27FC236}">
                <a16:creationId xmlns:a16="http://schemas.microsoft.com/office/drawing/2014/main" id="{0853CDD9-38A9-7E4B-9667-7FE208D37974}"/>
              </a:ext>
            </a:extLst>
          </p:cNvPr>
          <p:cNvSpPr/>
          <p:nvPr/>
        </p:nvSpPr>
        <p:spPr>
          <a:xfrm>
            <a:off x="127009" y="7255604"/>
            <a:ext cx="6031252" cy="369332"/>
          </a:xfrm>
          <a:prstGeom prst="rect">
            <a:avLst/>
          </a:prstGeom>
        </p:spPr>
        <p:txBody>
          <a:bodyPr wrap="square">
            <a:spAutoFit/>
          </a:bodyPr>
          <a:lstStyle/>
          <a:p>
            <a:pPr lvl="0">
              <a:defRPr/>
            </a:pPr>
            <a:r>
              <a:rPr lang="en-GB" b="1" dirty="0">
                <a:latin typeface="Century Gothic" panose="020B0502020202020204" pitchFamily="34" charset="0"/>
              </a:rPr>
              <a:t>Saying dates in Spanish</a:t>
            </a:r>
          </a:p>
        </p:txBody>
      </p:sp>
      <p:sp>
        <p:nvSpPr>
          <p:cNvPr id="54" name="TextBox 7">
            <a:extLst>
              <a:ext uri="{FF2B5EF4-FFF2-40B4-BE49-F238E27FC236}">
                <a16:creationId xmlns:a16="http://schemas.microsoft.com/office/drawing/2014/main" id="{12173767-83CA-2C48-91B9-E53C729BB436}"/>
              </a:ext>
            </a:extLst>
          </p:cNvPr>
          <p:cNvSpPr txBox="1"/>
          <p:nvPr/>
        </p:nvSpPr>
        <p:spPr>
          <a:xfrm>
            <a:off x="138333" y="7608399"/>
            <a:ext cx="6534486" cy="634020"/>
          </a:xfrm>
          <a:prstGeom prst="rect">
            <a:avLst/>
          </a:prstGeom>
          <a:noFill/>
        </p:spPr>
        <p:txBody>
          <a:bodyPr wrap="square" rtlCol="0">
            <a:spAutoFit/>
          </a:bodyPr>
          <a:lstStyle/>
          <a:p>
            <a:pPr>
              <a:lnSpc>
                <a:spcPct val="110000"/>
              </a:lnSpc>
            </a:pPr>
            <a:r>
              <a:rPr lang="en-US" sz="1600">
                <a:latin typeface="Century Gothic" panose="020B0502020202020204" pitchFamily="34" charset="0"/>
              </a:rPr>
              <a:t>To say the date in English, we say, for example, the </a:t>
            </a:r>
            <a:r>
              <a:rPr lang="en-US" sz="1600" b="1">
                <a:latin typeface="Century Gothic" panose="020B0502020202020204" pitchFamily="34" charset="0"/>
              </a:rPr>
              <a:t>second</a:t>
            </a:r>
            <a:r>
              <a:rPr lang="en-US" sz="1600">
                <a:latin typeface="Century Gothic" panose="020B0502020202020204" pitchFamily="34" charset="0"/>
              </a:rPr>
              <a:t> of December or </a:t>
            </a:r>
            <a:r>
              <a:rPr lang="en-US" sz="1600" b="1">
                <a:latin typeface="Century Gothic" panose="020B0502020202020204" pitchFamily="34" charset="0"/>
              </a:rPr>
              <a:t>the twenty third</a:t>
            </a:r>
            <a:r>
              <a:rPr lang="en-US" sz="1600">
                <a:latin typeface="Century Gothic" panose="020B0502020202020204" pitchFamily="34" charset="0"/>
              </a:rPr>
              <a:t> of June.</a:t>
            </a:r>
            <a:endParaRPr lang="en-US" sz="1600" dirty="0">
              <a:latin typeface="Century Gothic" panose="020B0502020202020204" pitchFamily="34" charset="0"/>
            </a:endParaRPr>
          </a:p>
        </p:txBody>
      </p:sp>
      <p:pic>
        <p:nvPicPr>
          <p:cNvPr id="57" name="Picture 4" descr="football.jpeg">
            <a:extLst>
              <a:ext uri="{FF2B5EF4-FFF2-40B4-BE49-F238E27FC236}">
                <a16:creationId xmlns:a16="http://schemas.microsoft.com/office/drawing/2014/main" id="{75F00AFC-1200-6E47-A476-36C11763DBF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9632" y="1973478"/>
            <a:ext cx="2189569" cy="1685549"/>
          </a:xfrm>
          <a:prstGeom prst="rect">
            <a:avLst/>
          </a:prstGeom>
        </p:spPr>
      </p:pic>
      <p:sp>
        <p:nvSpPr>
          <p:cNvPr id="3" name="Rectangle 2"/>
          <p:cNvSpPr/>
          <p:nvPr/>
        </p:nvSpPr>
        <p:spPr>
          <a:xfrm>
            <a:off x="74835" y="2096563"/>
            <a:ext cx="1938351" cy="338554"/>
          </a:xfrm>
          <a:prstGeom prst="rect">
            <a:avLst/>
          </a:prstGeom>
        </p:spPr>
        <p:txBody>
          <a:bodyPr wrap="none">
            <a:spAutoFit/>
          </a:bodyPr>
          <a:lstStyle/>
          <a:p>
            <a:pPr lvl="0">
              <a:defRPr/>
            </a:pPr>
            <a:r>
              <a:rPr lang="en-GB" sz="1600" smtClean="0">
                <a:latin typeface="Century Gothic" panose="020B0502020202020204" pitchFamily="34" charset="0"/>
              </a:rPr>
              <a:t>Olvid</a:t>
            </a:r>
            <a:r>
              <a:rPr lang="en-GB" sz="1600" b="1" smtClean="0">
                <a:latin typeface="Century Gothic" panose="020B0502020202020204" pitchFamily="34" charset="0"/>
              </a:rPr>
              <a:t>é </a:t>
            </a:r>
            <a:r>
              <a:rPr lang="en-GB" sz="1600" smtClean="0">
                <a:latin typeface="Century Gothic" panose="020B0502020202020204" pitchFamily="34" charset="0"/>
              </a:rPr>
              <a:t>los billetes.</a:t>
            </a:r>
            <a:endParaRPr lang="en-GB" sz="1600" dirty="0">
              <a:latin typeface="Century Gothic" panose="020B0502020202020204" pitchFamily="34" charset="0"/>
            </a:endParaRPr>
          </a:p>
        </p:txBody>
      </p:sp>
      <p:sp>
        <p:nvSpPr>
          <p:cNvPr id="34" name="Rectangle 33"/>
          <p:cNvSpPr/>
          <p:nvPr/>
        </p:nvSpPr>
        <p:spPr>
          <a:xfrm>
            <a:off x="2088930" y="2105926"/>
            <a:ext cx="2013693" cy="338554"/>
          </a:xfrm>
          <a:prstGeom prst="rect">
            <a:avLst/>
          </a:prstGeom>
        </p:spPr>
        <p:txBody>
          <a:bodyPr wrap="none">
            <a:spAutoFit/>
          </a:bodyPr>
          <a:lstStyle/>
          <a:p>
            <a:pPr lvl="0">
              <a:defRPr/>
            </a:pPr>
            <a:r>
              <a:rPr lang="en-GB" sz="1600" i="1" smtClean="0">
                <a:latin typeface="Century Gothic" panose="020B0502020202020204" pitchFamily="34" charset="0"/>
              </a:rPr>
              <a:t>I forgot the tickets.</a:t>
            </a:r>
            <a:endParaRPr lang="en-GB" sz="1600" i="1" dirty="0">
              <a:latin typeface="Century Gothic" panose="020B0502020202020204" pitchFamily="34" charset="0"/>
            </a:endParaRPr>
          </a:p>
        </p:txBody>
      </p:sp>
      <p:sp>
        <p:nvSpPr>
          <p:cNvPr id="7" name="Rectangle 6"/>
          <p:cNvSpPr/>
          <p:nvPr/>
        </p:nvSpPr>
        <p:spPr>
          <a:xfrm>
            <a:off x="137069" y="2847469"/>
            <a:ext cx="1903085" cy="338554"/>
          </a:xfrm>
          <a:prstGeom prst="rect">
            <a:avLst/>
          </a:prstGeom>
        </p:spPr>
        <p:txBody>
          <a:bodyPr wrap="none">
            <a:spAutoFit/>
          </a:bodyPr>
          <a:lstStyle/>
          <a:p>
            <a:pPr lvl="0">
              <a:defRPr/>
            </a:pPr>
            <a:r>
              <a:rPr lang="en-GB" sz="1600" smtClean="0">
                <a:latin typeface="Century Gothic" panose="020B0502020202020204" pitchFamily="34" charset="0"/>
              </a:rPr>
              <a:t>Llor</a:t>
            </a:r>
            <a:r>
              <a:rPr lang="en-GB" sz="1600" b="1" smtClean="0">
                <a:latin typeface="Century Gothic" panose="020B0502020202020204" pitchFamily="34" charset="0"/>
              </a:rPr>
              <a:t>aste en clase.</a:t>
            </a:r>
            <a:endParaRPr lang="en-GB" sz="1600" b="1" dirty="0">
              <a:latin typeface="Century Gothic" panose="020B0502020202020204" pitchFamily="34" charset="0"/>
            </a:endParaRPr>
          </a:p>
        </p:txBody>
      </p:sp>
      <p:sp>
        <p:nvSpPr>
          <p:cNvPr id="38" name="TextBox 7">
            <a:extLst>
              <a:ext uri="{FF2B5EF4-FFF2-40B4-BE49-F238E27FC236}">
                <a16:creationId xmlns:a16="http://schemas.microsoft.com/office/drawing/2014/main" id="{035A8598-0B71-034F-A74F-067DE0521FC4}"/>
              </a:ext>
            </a:extLst>
          </p:cNvPr>
          <p:cNvSpPr txBox="1"/>
          <p:nvPr/>
        </p:nvSpPr>
        <p:spPr>
          <a:xfrm>
            <a:off x="2210354" y="3615777"/>
            <a:ext cx="2542209" cy="338554"/>
          </a:xfrm>
          <a:prstGeom prst="rect">
            <a:avLst/>
          </a:prstGeom>
          <a:noFill/>
        </p:spPr>
        <p:txBody>
          <a:bodyPr wrap="square" rtlCol="0">
            <a:spAutoFit/>
          </a:bodyPr>
          <a:lstStyle/>
          <a:p>
            <a:pPr lvl="0">
              <a:defRPr/>
            </a:pPr>
            <a:r>
              <a:rPr lang="en-GB" sz="1600" i="1" smtClean="0">
                <a:latin typeface="Century Gothic" panose="020B0502020202020204" pitchFamily="34" charset="0"/>
              </a:rPr>
              <a:t>S/he played a match.</a:t>
            </a:r>
            <a:endParaRPr lang="en-GB" sz="1600" b="1" i="1" dirty="0">
              <a:latin typeface="Century Gothic" panose="020B0502020202020204" pitchFamily="34" charset="0"/>
            </a:endParaRPr>
          </a:p>
        </p:txBody>
      </p:sp>
      <p:pic>
        <p:nvPicPr>
          <p:cNvPr id="42" name="Picture 41" descr="messi drawing.jpe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78479" y="5027108"/>
            <a:ext cx="2357033" cy="1604818"/>
          </a:xfrm>
          <a:prstGeom prst="rect">
            <a:avLst/>
          </a:prstGeom>
        </p:spPr>
      </p:pic>
      <p:sp>
        <p:nvSpPr>
          <p:cNvPr id="9" name="Rectangle 8"/>
          <p:cNvSpPr/>
          <p:nvPr/>
        </p:nvSpPr>
        <p:spPr>
          <a:xfrm>
            <a:off x="116258" y="6737181"/>
            <a:ext cx="2268570" cy="338554"/>
          </a:xfrm>
          <a:prstGeom prst="rect">
            <a:avLst/>
          </a:prstGeom>
        </p:spPr>
        <p:txBody>
          <a:bodyPr wrap="none">
            <a:spAutoFit/>
          </a:bodyPr>
          <a:lstStyle/>
          <a:p>
            <a:pPr lvl="0">
              <a:defRPr/>
            </a:pPr>
            <a:r>
              <a:rPr lang="en-GB" sz="1600" smtClean="0">
                <a:latin typeface="Century Gothic" panose="020B0502020202020204" pitchFamily="34" charset="0"/>
              </a:rPr>
              <a:t>Crec</a:t>
            </a:r>
            <a:r>
              <a:rPr lang="en-GB" sz="1600" b="1" smtClean="0">
                <a:latin typeface="Century Gothic" panose="020B0502020202020204" pitchFamily="34" charset="0"/>
              </a:rPr>
              <a:t>ió</a:t>
            </a:r>
            <a:r>
              <a:rPr lang="en-GB" sz="1600" smtClean="0">
                <a:latin typeface="Century Gothic" panose="020B0502020202020204" pitchFamily="34" charset="0"/>
              </a:rPr>
              <a:t> en Argentina.</a:t>
            </a:r>
            <a:endParaRPr lang="en-GB" sz="1600" b="1" dirty="0">
              <a:latin typeface="Century Gothic" panose="020B0502020202020204" pitchFamily="34" charset="0"/>
            </a:endParaRPr>
          </a:p>
        </p:txBody>
      </p:sp>
      <p:sp>
        <p:nvSpPr>
          <p:cNvPr id="43" name="Rectangle 42"/>
          <p:cNvSpPr/>
          <p:nvPr/>
        </p:nvSpPr>
        <p:spPr>
          <a:xfrm>
            <a:off x="2740830" y="6745816"/>
            <a:ext cx="2658100" cy="338554"/>
          </a:xfrm>
          <a:prstGeom prst="rect">
            <a:avLst/>
          </a:prstGeom>
        </p:spPr>
        <p:txBody>
          <a:bodyPr wrap="none">
            <a:spAutoFit/>
          </a:bodyPr>
          <a:lstStyle/>
          <a:p>
            <a:pPr lvl="0">
              <a:defRPr/>
            </a:pPr>
            <a:r>
              <a:rPr lang="en-GB" sz="1600" i="1" smtClean="0">
                <a:latin typeface="Century Gothic" panose="020B0502020202020204" pitchFamily="34" charset="0"/>
              </a:rPr>
              <a:t>He grew up in Argentina.</a:t>
            </a:r>
            <a:endParaRPr lang="en-GB" sz="1600" b="1" i="1" dirty="0">
              <a:latin typeface="Century Gothic" panose="020B0502020202020204" pitchFamily="34" charset="0"/>
            </a:endParaRPr>
          </a:p>
        </p:txBody>
      </p:sp>
      <p:sp>
        <p:nvSpPr>
          <p:cNvPr id="10" name="Rectangle 9"/>
          <p:cNvSpPr/>
          <p:nvPr/>
        </p:nvSpPr>
        <p:spPr>
          <a:xfrm>
            <a:off x="116258" y="5962503"/>
            <a:ext cx="1978427" cy="338554"/>
          </a:xfrm>
          <a:prstGeom prst="rect">
            <a:avLst/>
          </a:prstGeom>
        </p:spPr>
        <p:txBody>
          <a:bodyPr wrap="none">
            <a:spAutoFit/>
          </a:bodyPr>
          <a:lstStyle/>
          <a:p>
            <a:pPr lvl="0">
              <a:defRPr/>
            </a:pPr>
            <a:r>
              <a:rPr lang="en-GB" sz="1600" smtClean="0">
                <a:latin typeface="Century Gothic" panose="020B0502020202020204" pitchFamily="34" charset="0"/>
              </a:rPr>
              <a:t>Viv</a:t>
            </a:r>
            <a:r>
              <a:rPr lang="en-GB" sz="1600" b="1" smtClean="0">
                <a:latin typeface="Century Gothic" panose="020B0502020202020204" pitchFamily="34" charset="0"/>
              </a:rPr>
              <a:t>iste </a:t>
            </a:r>
            <a:r>
              <a:rPr lang="en-GB" sz="1600" smtClean="0">
                <a:latin typeface="Century Gothic" panose="020B0502020202020204" pitchFamily="34" charset="0"/>
              </a:rPr>
              <a:t>en España.</a:t>
            </a:r>
            <a:endParaRPr lang="en-GB" sz="1600" dirty="0">
              <a:latin typeface="Century Gothic" panose="020B0502020202020204" pitchFamily="34" charset="0"/>
            </a:endParaRPr>
          </a:p>
        </p:txBody>
      </p:sp>
      <p:sp>
        <p:nvSpPr>
          <p:cNvPr id="44" name="Rectangle 43"/>
          <p:cNvSpPr/>
          <p:nvPr/>
        </p:nvSpPr>
        <p:spPr>
          <a:xfrm>
            <a:off x="2318413" y="5962503"/>
            <a:ext cx="1976823" cy="338554"/>
          </a:xfrm>
          <a:prstGeom prst="rect">
            <a:avLst/>
          </a:prstGeom>
        </p:spPr>
        <p:txBody>
          <a:bodyPr wrap="none">
            <a:spAutoFit/>
          </a:bodyPr>
          <a:lstStyle/>
          <a:p>
            <a:pPr lvl="0">
              <a:defRPr/>
            </a:pPr>
            <a:r>
              <a:rPr lang="en-GB" sz="1600" i="1" smtClean="0">
                <a:latin typeface="Century Gothic" panose="020B0502020202020204" pitchFamily="34" charset="0"/>
              </a:rPr>
              <a:t>You lived in Spain.</a:t>
            </a:r>
            <a:endParaRPr lang="en-GB" sz="1600" i="1" dirty="0">
              <a:latin typeface="Century Gothic" panose="020B0502020202020204" pitchFamily="34" charset="0"/>
            </a:endParaRPr>
          </a:p>
        </p:txBody>
      </p:sp>
      <p:sp>
        <p:nvSpPr>
          <p:cNvPr id="11" name="Rectangle 10"/>
          <p:cNvSpPr/>
          <p:nvPr/>
        </p:nvSpPr>
        <p:spPr>
          <a:xfrm>
            <a:off x="144804" y="8242419"/>
            <a:ext cx="6741008" cy="338554"/>
          </a:xfrm>
          <a:prstGeom prst="rect">
            <a:avLst/>
          </a:prstGeom>
        </p:spPr>
        <p:txBody>
          <a:bodyPr wrap="square">
            <a:spAutoFit/>
          </a:bodyPr>
          <a:lstStyle/>
          <a:p>
            <a:r>
              <a:rPr lang="en-US" sz="1600">
                <a:latin typeface="Century Gothic" panose="020B0502020202020204" pitchFamily="34" charset="0"/>
              </a:rPr>
              <a:t>To say the date in Spanish</a:t>
            </a:r>
            <a:r>
              <a:rPr lang="en-US" sz="1600">
                <a:latin typeface="Century Gothic" panose="020B0502020202020204" pitchFamily="34" charset="0"/>
              </a:rPr>
              <a:t>, </a:t>
            </a:r>
            <a:r>
              <a:rPr lang="en-US" sz="1600" smtClean="0">
                <a:latin typeface="Century Gothic" panose="020B0502020202020204" pitchFamily="34" charset="0"/>
              </a:rPr>
              <a:t>use </a:t>
            </a:r>
            <a:r>
              <a:rPr lang="en-US" sz="1600">
                <a:latin typeface="Century Gothic" panose="020B0502020202020204" pitchFamily="34" charset="0"/>
              </a:rPr>
              <a:t>numbers such as </a:t>
            </a:r>
            <a:r>
              <a:rPr lang="en-US" sz="1600" b="1">
                <a:latin typeface="Century Gothic" panose="020B0502020202020204" pitchFamily="34" charset="0"/>
              </a:rPr>
              <a:t>uno</a:t>
            </a:r>
            <a:r>
              <a:rPr lang="en-US" sz="1600">
                <a:latin typeface="Century Gothic" panose="020B0502020202020204" pitchFamily="34" charset="0"/>
              </a:rPr>
              <a:t>, </a:t>
            </a:r>
            <a:r>
              <a:rPr lang="en-US" sz="1600" b="1">
                <a:latin typeface="Century Gothic" panose="020B0502020202020204" pitchFamily="34" charset="0"/>
              </a:rPr>
              <a:t>dos</a:t>
            </a:r>
            <a:r>
              <a:rPr lang="en-US" sz="1600">
                <a:latin typeface="Century Gothic" panose="020B0502020202020204" pitchFamily="34" charset="0"/>
              </a:rPr>
              <a:t>, </a:t>
            </a:r>
            <a:r>
              <a:rPr lang="en-US" sz="1600" b="1" smtClean="0">
                <a:latin typeface="Century Gothic" panose="020B0502020202020204" pitchFamily="34" charset="0"/>
              </a:rPr>
              <a:t>tres</a:t>
            </a:r>
            <a:r>
              <a:rPr lang="en-US" sz="1600" smtClean="0">
                <a:latin typeface="Century Gothic" panose="020B0502020202020204" pitchFamily="34" charset="0"/>
              </a:rPr>
              <a:t> etc. </a:t>
            </a:r>
            <a:endParaRPr lang="en-US" sz="1600" dirty="0">
              <a:latin typeface="Century Gothic" panose="020B0502020202020204" pitchFamily="34" charset="0"/>
            </a:endParaRPr>
          </a:p>
        </p:txBody>
      </p:sp>
      <p:sp>
        <p:nvSpPr>
          <p:cNvPr id="13" name="Rectangle 12"/>
          <p:cNvSpPr/>
          <p:nvPr/>
        </p:nvSpPr>
        <p:spPr>
          <a:xfrm>
            <a:off x="155066" y="8642609"/>
            <a:ext cx="1556836" cy="338554"/>
          </a:xfrm>
          <a:prstGeom prst="rect">
            <a:avLst/>
          </a:prstGeom>
        </p:spPr>
        <p:txBody>
          <a:bodyPr wrap="none">
            <a:spAutoFit/>
          </a:bodyPr>
          <a:lstStyle/>
          <a:p>
            <a:pPr lvl="0">
              <a:defRPr/>
            </a:pPr>
            <a:r>
              <a:rPr lang="en-GB" sz="1600" b="1" smtClean="0">
                <a:latin typeface="Century Gothic" panose="020B0502020202020204" pitchFamily="34" charset="0"/>
              </a:rPr>
              <a:t>el seis </a:t>
            </a:r>
            <a:r>
              <a:rPr lang="en-GB" sz="1600" smtClean="0">
                <a:latin typeface="Century Gothic" panose="020B0502020202020204" pitchFamily="34" charset="0"/>
              </a:rPr>
              <a:t>de julio</a:t>
            </a:r>
            <a:endParaRPr lang="en-GB" sz="1600" dirty="0">
              <a:latin typeface="Century Gothic" panose="020B0502020202020204" pitchFamily="34" charset="0"/>
            </a:endParaRPr>
          </a:p>
        </p:txBody>
      </p:sp>
      <p:sp>
        <p:nvSpPr>
          <p:cNvPr id="45" name="Rectangle 44"/>
          <p:cNvSpPr/>
          <p:nvPr/>
        </p:nvSpPr>
        <p:spPr>
          <a:xfrm>
            <a:off x="1794221" y="8642609"/>
            <a:ext cx="1688283" cy="338554"/>
          </a:xfrm>
          <a:prstGeom prst="rect">
            <a:avLst/>
          </a:prstGeom>
        </p:spPr>
        <p:txBody>
          <a:bodyPr wrap="none">
            <a:spAutoFit/>
          </a:bodyPr>
          <a:lstStyle/>
          <a:p>
            <a:pPr lvl="0">
              <a:defRPr/>
            </a:pPr>
            <a:r>
              <a:rPr lang="en-GB" sz="1600" b="1" i="1" smtClean="0">
                <a:latin typeface="Century Gothic" panose="020B0502020202020204" pitchFamily="34" charset="0"/>
              </a:rPr>
              <a:t>the sixth </a:t>
            </a:r>
            <a:r>
              <a:rPr lang="en-GB" sz="1600" i="1" smtClean="0">
                <a:latin typeface="Century Gothic" panose="020B0502020202020204" pitchFamily="34" charset="0"/>
              </a:rPr>
              <a:t>of July</a:t>
            </a:r>
            <a:endParaRPr lang="en-GB" sz="1600" i="1" dirty="0">
              <a:latin typeface="Century Gothic" panose="020B0502020202020204" pitchFamily="34" charset="0"/>
            </a:endParaRPr>
          </a:p>
        </p:txBody>
      </p:sp>
    </p:spTree>
    <p:extLst>
      <p:ext uri="{BB962C8B-B14F-4D97-AF65-F5344CB8AC3E}">
        <p14:creationId xmlns:p14="http://schemas.microsoft.com/office/powerpoint/2010/main" val="39974614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3727" y="8826500"/>
            <a:ext cx="1600200" cy="635000"/>
          </a:xfrm>
        </p:spPr>
        <p:txBody>
          <a:bodyPr/>
          <a:lstStyle/>
          <a:p>
            <a:r>
              <a:rPr lang="en-GB" altLang="en-US" b="1" dirty="0">
                <a:latin typeface="Century Gothic" panose="020B0502020202020204" pitchFamily="34" charset="0"/>
              </a:rPr>
              <a:t>54</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3693766"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12" name="Title 11"/>
          <p:cNvSpPr>
            <a:spLocks noGrp="1"/>
          </p:cNvSpPr>
          <p:nvPr>
            <p:ph type="title"/>
          </p:nvPr>
        </p:nvSpPr>
        <p:spPr>
          <a:xfrm>
            <a:off x="0" y="5303"/>
            <a:ext cx="4046263" cy="736826"/>
          </a:xfrm>
        </p:spPr>
        <p:txBody>
          <a:bodyPr/>
          <a:lstStyle/>
          <a:p>
            <a:r>
              <a:rPr lang="en-GB" sz="2000" b="1" dirty="0">
                <a:solidFill>
                  <a:schemeClr val="bg1"/>
                </a:solidFill>
                <a:latin typeface="Century Gothic" panose="020B0502020202020204" pitchFamily="34" charset="0"/>
              </a:rPr>
              <a:t>T3.2 </a:t>
            </a:r>
            <a:r>
              <a:rPr lang="en-GB" sz="2000" b="1" dirty="0" err="1">
                <a:solidFill>
                  <a:schemeClr val="bg1"/>
                </a:solidFill>
                <a:latin typeface="Century Gothic" panose="020B0502020202020204" pitchFamily="34" charset="0"/>
              </a:rPr>
              <a:t>Semana</a:t>
            </a:r>
            <a:r>
              <a:rPr lang="en-GB" sz="2000" b="1" dirty="0">
                <a:solidFill>
                  <a:schemeClr val="bg1"/>
                </a:solidFill>
                <a:latin typeface="Century Gothic" panose="020B0502020202020204" pitchFamily="34" charset="0"/>
              </a:rPr>
              <a:t> 2 </a:t>
            </a:r>
          </a:p>
        </p:txBody>
      </p:sp>
      <p:sp>
        <p:nvSpPr>
          <p:cNvPr id="83" name="Rectangle 21">
            <a:extLst>
              <a:ext uri="{FF2B5EF4-FFF2-40B4-BE49-F238E27FC236}">
                <a16:creationId xmlns:a16="http://schemas.microsoft.com/office/drawing/2014/main" id="{58DFBC74-6A87-1541-94EC-B9510E41C020}"/>
              </a:ext>
            </a:extLst>
          </p:cNvPr>
          <p:cNvSpPr/>
          <p:nvPr/>
        </p:nvSpPr>
        <p:spPr>
          <a:xfrm>
            <a:off x="5012354" y="20229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2" name="Rectangle 1"/>
          <p:cNvSpPr/>
          <p:nvPr/>
        </p:nvSpPr>
        <p:spPr>
          <a:xfrm>
            <a:off x="33751" y="620651"/>
            <a:ext cx="6519128" cy="369332"/>
          </a:xfrm>
          <a:prstGeom prst="rect">
            <a:avLst/>
          </a:prstGeom>
        </p:spPr>
        <p:txBody>
          <a:bodyPr wrap="square">
            <a:spAutoFit/>
          </a:bodyPr>
          <a:lstStyle/>
          <a:p>
            <a:pPr lvl="0">
              <a:defRPr/>
            </a:pPr>
            <a:r>
              <a:rPr lang="en-GB" b="1" dirty="0">
                <a:latin typeface="Century Gothic" panose="020B0502020202020204" pitchFamily="34" charset="0"/>
              </a:rPr>
              <a:t>regular –</a:t>
            </a:r>
            <a:r>
              <a:rPr lang="en-GB" b="1" dirty="0" err="1">
                <a:latin typeface="Century Gothic" panose="020B0502020202020204" pitchFamily="34" charset="0"/>
              </a:rPr>
              <a:t>ar</a:t>
            </a:r>
            <a:r>
              <a:rPr lang="en-GB" b="1" dirty="0">
                <a:latin typeface="Century Gothic" panose="020B0502020202020204" pitchFamily="34" charset="0"/>
              </a:rPr>
              <a:t> verbs</a:t>
            </a:r>
            <a:r>
              <a:rPr lang="en-GB" b="1">
                <a:latin typeface="Century Gothic" panose="020B0502020202020204" pitchFamily="34" charset="0"/>
              </a:rPr>
              <a:t>: </a:t>
            </a:r>
            <a:r>
              <a:rPr lang="en-GB" b="1" smtClean="0">
                <a:latin typeface="Century Gothic" panose="020B0502020202020204" pitchFamily="34" charset="0"/>
              </a:rPr>
              <a:t>plural persons in the present [</a:t>
            </a:r>
            <a:r>
              <a:rPr lang="en-GB" b="1" dirty="0">
                <a:latin typeface="Century Gothic" panose="020B0502020202020204" pitchFamily="34" charset="0"/>
              </a:rPr>
              <a:t>revisited] </a:t>
            </a:r>
          </a:p>
        </p:txBody>
      </p:sp>
      <p:sp>
        <p:nvSpPr>
          <p:cNvPr id="20" name="TextBox 7">
            <a:extLst>
              <a:ext uri="{FF2B5EF4-FFF2-40B4-BE49-F238E27FC236}">
                <a16:creationId xmlns:a16="http://schemas.microsoft.com/office/drawing/2014/main" id="{9448E5D2-D4BE-7E4F-B716-1404DEF06E4A}"/>
              </a:ext>
            </a:extLst>
          </p:cNvPr>
          <p:cNvSpPr txBox="1"/>
          <p:nvPr/>
        </p:nvSpPr>
        <p:spPr>
          <a:xfrm>
            <a:off x="26072" y="1003975"/>
            <a:ext cx="6534486" cy="584775"/>
          </a:xfrm>
          <a:prstGeom prst="rect">
            <a:avLst/>
          </a:prstGeom>
          <a:noFill/>
        </p:spPr>
        <p:txBody>
          <a:bodyPr wrap="square" rtlCol="0">
            <a:spAutoFit/>
          </a:bodyPr>
          <a:lstStyle/>
          <a:p>
            <a:pPr lvl="0">
              <a:defRPr/>
            </a:pPr>
            <a:r>
              <a:rPr lang="en-GB" sz="1600" dirty="0">
                <a:latin typeface="Century Gothic" panose="020B0502020202020204" pitchFamily="34" charset="0"/>
              </a:rPr>
              <a:t>Remember, the verb ending changes depending on who the verb refers to. </a:t>
            </a:r>
          </a:p>
        </p:txBody>
      </p:sp>
      <p:sp>
        <p:nvSpPr>
          <p:cNvPr id="24" name="Rectangle 1">
            <a:extLst>
              <a:ext uri="{FF2B5EF4-FFF2-40B4-BE49-F238E27FC236}">
                <a16:creationId xmlns:a16="http://schemas.microsoft.com/office/drawing/2014/main" id="{0A2AA196-09C0-6D41-B7FD-2BE2A78BF616}"/>
              </a:ext>
            </a:extLst>
          </p:cNvPr>
          <p:cNvSpPr/>
          <p:nvPr/>
        </p:nvSpPr>
        <p:spPr>
          <a:xfrm>
            <a:off x="42509" y="3437552"/>
            <a:ext cx="7067657" cy="369332"/>
          </a:xfrm>
          <a:prstGeom prst="rect">
            <a:avLst/>
          </a:prstGeom>
        </p:spPr>
        <p:txBody>
          <a:bodyPr wrap="square">
            <a:spAutoFit/>
          </a:bodyPr>
          <a:lstStyle/>
          <a:p>
            <a:pPr lvl="0">
              <a:defRPr/>
            </a:pPr>
            <a:r>
              <a:rPr lang="en-GB" b="1" dirty="0">
                <a:latin typeface="Century Gothic" panose="020B0502020202020204" pitchFamily="34" charset="0"/>
              </a:rPr>
              <a:t>regular –er, –</a:t>
            </a:r>
            <a:r>
              <a:rPr lang="en-GB" b="1" dirty="0" err="1">
                <a:latin typeface="Century Gothic" panose="020B0502020202020204" pitchFamily="34" charset="0"/>
              </a:rPr>
              <a:t>ir</a:t>
            </a:r>
            <a:r>
              <a:rPr lang="en-GB" b="1" dirty="0">
                <a:latin typeface="Century Gothic" panose="020B0502020202020204" pitchFamily="34" charset="0"/>
              </a:rPr>
              <a:t>  verbs</a:t>
            </a:r>
            <a:r>
              <a:rPr lang="en-GB" b="1">
                <a:latin typeface="Century Gothic" panose="020B0502020202020204" pitchFamily="34" charset="0"/>
              </a:rPr>
              <a:t>: </a:t>
            </a:r>
            <a:r>
              <a:rPr lang="en-GB" b="1">
                <a:latin typeface="Century Gothic" panose="020B0502020202020204" pitchFamily="34" charset="0"/>
              </a:rPr>
              <a:t>plural persons in the present [</a:t>
            </a:r>
            <a:r>
              <a:rPr lang="en-GB" b="1" dirty="0">
                <a:latin typeface="Century Gothic" panose="020B0502020202020204" pitchFamily="34" charset="0"/>
              </a:rPr>
              <a:t>revisited]</a:t>
            </a:r>
          </a:p>
        </p:txBody>
      </p:sp>
      <p:sp>
        <p:nvSpPr>
          <p:cNvPr id="27" name="TextBox 7">
            <a:extLst>
              <a:ext uri="{FF2B5EF4-FFF2-40B4-BE49-F238E27FC236}">
                <a16:creationId xmlns:a16="http://schemas.microsoft.com/office/drawing/2014/main" id="{035A8598-0B71-034F-A74F-067DE0521FC4}"/>
              </a:ext>
            </a:extLst>
          </p:cNvPr>
          <p:cNvSpPr txBox="1"/>
          <p:nvPr/>
        </p:nvSpPr>
        <p:spPr>
          <a:xfrm>
            <a:off x="52570" y="2015519"/>
            <a:ext cx="6534486" cy="338554"/>
          </a:xfrm>
          <a:prstGeom prst="rect">
            <a:avLst/>
          </a:prstGeom>
          <a:noFill/>
        </p:spPr>
        <p:txBody>
          <a:bodyPr wrap="square" rtlCol="0">
            <a:spAutoFit/>
          </a:bodyPr>
          <a:lstStyle/>
          <a:p>
            <a:pPr lvl="0">
              <a:defRPr/>
            </a:pPr>
            <a:r>
              <a:rPr lang="en-GB" sz="1600" smtClean="0">
                <a:latin typeface="Century Gothic" panose="020B0502020202020204" pitchFamily="34" charset="0"/>
              </a:rPr>
              <a:t>Estudi</a:t>
            </a:r>
            <a:r>
              <a:rPr lang="en-GB" sz="1600" b="1" smtClean="0">
                <a:latin typeface="Century Gothic" panose="020B0502020202020204" pitchFamily="34" charset="0"/>
              </a:rPr>
              <a:t>amos </a:t>
            </a:r>
            <a:r>
              <a:rPr lang="en-GB" sz="1600" smtClean="0">
                <a:latin typeface="Century Gothic" panose="020B0502020202020204" pitchFamily="34" charset="0"/>
              </a:rPr>
              <a:t>chino.      </a:t>
            </a:r>
            <a:r>
              <a:rPr lang="en-GB" sz="1600" i="1" smtClean="0">
                <a:latin typeface="Century Gothic" panose="020B0502020202020204" pitchFamily="34" charset="0"/>
              </a:rPr>
              <a:t>We study Chinese. </a:t>
            </a:r>
            <a:endParaRPr lang="en-GB" sz="1600" i="1" dirty="0">
              <a:latin typeface="Century Gothic" panose="020B0502020202020204" pitchFamily="34" charset="0"/>
            </a:endParaRPr>
          </a:p>
        </p:txBody>
      </p:sp>
      <p:sp>
        <p:nvSpPr>
          <p:cNvPr id="28" name="TextBox 7">
            <a:extLst>
              <a:ext uri="{FF2B5EF4-FFF2-40B4-BE49-F238E27FC236}">
                <a16:creationId xmlns:a16="http://schemas.microsoft.com/office/drawing/2014/main" id="{6436DF28-FEA0-744A-A538-3502AFA41990}"/>
              </a:ext>
            </a:extLst>
          </p:cNvPr>
          <p:cNvSpPr txBox="1"/>
          <p:nvPr/>
        </p:nvSpPr>
        <p:spPr>
          <a:xfrm>
            <a:off x="49553" y="2819483"/>
            <a:ext cx="6534486" cy="338554"/>
          </a:xfrm>
          <a:prstGeom prst="rect">
            <a:avLst/>
          </a:prstGeom>
          <a:noFill/>
        </p:spPr>
        <p:txBody>
          <a:bodyPr wrap="square" rtlCol="0">
            <a:spAutoFit/>
          </a:bodyPr>
          <a:lstStyle/>
          <a:p>
            <a:pPr lvl="0">
              <a:defRPr/>
            </a:pPr>
            <a:r>
              <a:rPr lang="en-GB" sz="1600" smtClean="0">
                <a:latin typeface="Century Gothic" panose="020B0502020202020204" pitchFamily="34" charset="0"/>
              </a:rPr>
              <a:t>Enseñ</a:t>
            </a:r>
            <a:r>
              <a:rPr lang="en-GB" sz="1600" b="1" smtClean="0">
                <a:latin typeface="Century Gothic" panose="020B0502020202020204" pitchFamily="34" charset="0"/>
              </a:rPr>
              <a:t>an</a:t>
            </a:r>
            <a:r>
              <a:rPr lang="en-GB" sz="1600" smtClean="0">
                <a:latin typeface="Century Gothic" panose="020B0502020202020204" pitchFamily="34" charset="0"/>
              </a:rPr>
              <a:t> arte y ciencias.</a:t>
            </a:r>
            <a:endParaRPr lang="en-GB" sz="1600" b="1" dirty="0">
              <a:latin typeface="Century Gothic" panose="020B0502020202020204" pitchFamily="34" charset="0"/>
            </a:endParaRPr>
          </a:p>
        </p:txBody>
      </p:sp>
      <p:sp>
        <p:nvSpPr>
          <p:cNvPr id="35" name="TextBox 7">
            <a:extLst>
              <a:ext uri="{FF2B5EF4-FFF2-40B4-BE49-F238E27FC236}">
                <a16:creationId xmlns:a16="http://schemas.microsoft.com/office/drawing/2014/main" id="{51D892B6-F00E-014D-BD76-3492C657FAD1}"/>
              </a:ext>
            </a:extLst>
          </p:cNvPr>
          <p:cNvSpPr txBox="1"/>
          <p:nvPr/>
        </p:nvSpPr>
        <p:spPr>
          <a:xfrm>
            <a:off x="56949" y="5864489"/>
            <a:ext cx="2389392" cy="338554"/>
          </a:xfrm>
          <a:prstGeom prst="rect">
            <a:avLst/>
          </a:prstGeom>
          <a:noFill/>
        </p:spPr>
        <p:txBody>
          <a:bodyPr wrap="square" rtlCol="0">
            <a:spAutoFit/>
          </a:bodyPr>
          <a:lstStyle/>
          <a:p>
            <a:pPr lvl="0">
              <a:defRPr/>
            </a:pPr>
            <a:r>
              <a:rPr lang="en-GB" sz="1600" smtClean="0">
                <a:latin typeface="Century Gothic" panose="020B0502020202020204" pitchFamily="34" charset="0"/>
              </a:rPr>
              <a:t>Aprend</a:t>
            </a:r>
            <a:r>
              <a:rPr lang="en-GB" sz="1600" b="1" smtClean="0">
                <a:latin typeface="Century Gothic" panose="020B0502020202020204" pitchFamily="34" charset="0"/>
              </a:rPr>
              <a:t>en</a:t>
            </a:r>
            <a:r>
              <a:rPr lang="en-GB" sz="1600" smtClean="0">
                <a:latin typeface="Century Gothic" panose="020B0502020202020204" pitchFamily="34" charset="0"/>
              </a:rPr>
              <a:t> poco. </a:t>
            </a:r>
            <a:endParaRPr lang="en-GB" sz="1600" b="1" dirty="0">
              <a:latin typeface="Century Gothic" panose="020B0502020202020204" pitchFamily="34" charset="0"/>
            </a:endParaRPr>
          </a:p>
        </p:txBody>
      </p:sp>
      <p:sp>
        <p:nvSpPr>
          <p:cNvPr id="36" name="TextBox 7">
            <a:extLst>
              <a:ext uri="{FF2B5EF4-FFF2-40B4-BE49-F238E27FC236}">
                <a16:creationId xmlns:a16="http://schemas.microsoft.com/office/drawing/2014/main" id="{BEFCFD8D-9A1B-FF42-8E85-5B896DDBB978}"/>
              </a:ext>
            </a:extLst>
          </p:cNvPr>
          <p:cNvSpPr txBox="1"/>
          <p:nvPr/>
        </p:nvSpPr>
        <p:spPr>
          <a:xfrm>
            <a:off x="50595" y="5030987"/>
            <a:ext cx="2273737" cy="338554"/>
          </a:xfrm>
          <a:prstGeom prst="rect">
            <a:avLst/>
          </a:prstGeom>
          <a:noFill/>
        </p:spPr>
        <p:txBody>
          <a:bodyPr wrap="square" rtlCol="0">
            <a:spAutoFit/>
          </a:bodyPr>
          <a:lstStyle/>
          <a:p>
            <a:pPr lvl="0">
              <a:defRPr/>
            </a:pPr>
            <a:r>
              <a:rPr lang="en-GB" sz="1600" smtClean="0">
                <a:latin typeface="Century Gothic" panose="020B0502020202020204" pitchFamily="34" charset="0"/>
              </a:rPr>
              <a:t>Escrib</a:t>
            </a:r>
            <a:r>
              <a:rPr lang="en-GB" sz="1600" b="1" smtClean="0">
                <a:latin typeface="Century Gothic" panose="020B0502020202020204" pitchFamily="34" charset="0"/>
              </a:rPr>
              <a:t>imos</a:t>
            </a:r>
            <a:r>
              <a:rPr lang="en-GB" sz="1600" smtClean="0">
                <a:latin typeface="Century Gothic" panose="020B0502020202020204" pitchFamily="34" charset="0"/>
              </a:rPr>
              <a:t> historias.</a:t>
            </a:r>
            <a:endParaRPr lang="en-GB" sz="1600" b="1" dirty="0">
              <a:latin typeface="Century Gothic" panose="020B0502020202020204" pitchFamily="34" charset="0"/>
            </a:endParaRPr>
          </a:p>
        </p:txBody>
      </p:sp>
      <p:sp>
        <p:nvSpPr>
          <p:cNvPr id="53" name="Rectangle 1">
            <a:extLst>
              <a:ext uri="{FF2B5EF4-FFF2-40B4-BE49-F238E27FC236}">
                <a16:creationId xmlns:a16="http://schemas.microsoft.com/office/drawing/2014/main" id="{0853CDD9-38A9-7E4B-9667-7FE208D37974}"/>
              </a:ext>
            </a:extLst>
          </p:cNvPr>
          <p:cNvSpPr/>
          <p:nvPr/>
        </p:nvSpPr>
        <p:spPr>
          <a:xfrm>
            <a:off x="33751" y="6383379"/>
            <a:ext cx="6031252" cy="369332"/>
          </a:xfrm>
          <a:prstGeom prst="rect">
            <a:avLst/>
          </a:prstGeom>
        </p:spPr>
        <p:txBody>
          <a:bodyPr wrap="square">
            <a:spAutoFit/>
          </a:bodyPr>
          <a:lstStyle/>
          <a:p>
            <a:pPr lvl="0">
              <a:defRPr/>
            </a:pPr>
            <a:r>
              <a:rPr lang="en-GB" b="1" smtClean="0">
                <a:latin typeface="Century Gothic" panose="020B0502020202020204" pitchFamily="34" charset="0"/>
              </a:rPr>
              <a:t>Uses of the present simple [revisited</a:t>
            </a:r>
            <a:r>
              <a:rPr lang="en-GB" b="1" dirty="0">
                <a:latin typeface="Century Gothic" panose="020B0502020202020204" pitchFamily="34" charset="0"/>
              </a:rPr>
              <a:t>]</a:t>
            </a:r>
          </a:p>
        </p:txBody>
      </p:sp>
      <p:sp>
        <p:nvSpPr>
          <p:cNvPr id="54" name="TextBox 7">
            <a:extLst>
              <a:ext uri="{FF2B5EF4-FFF2-40B4-BE49-F238E27FC236}">
                <a16:creationId xmlns:a16="http://schemas.microsoft.com/office/drawing/2014/main" id="{12173767-83CA-2C48-91B9-E53C729BB436}"/>
              </a:ext>
            </a:extLst>
          </p:cNvPr>
          <p:cNvSpPr txBox="1"/>
          <p:nvPr/>
        </p:nvSpPr>
        <p:spPr>
          <a:xfrm>
            <a:off x="42509" y="6751728"/>
            <a:ext cx="5430722" cy="830997"/>
          </a:xfrm>
          <a:prstGeom prst="rect">
            <a:avLst/>
          </a:prstGeom>
          <a:noFill/>
        </p:spPr>
        <p:txBody>
          <a:bodyPr wrap="square" rtlCol="0">
            <a:spAutoFit/>
          </a:bodyPr>
          <a:lstStyle/>
          <a:p>
            <a:pPr lvl="0">
              <a:defRPr/>
            </a:pPr>
            <a:r>
              <a:rPr lang="en-GB" sz="1600" dirty="0">
                <a:latin typeface="Century Gothic" panose="020B0502020202020204" pitchFamily="34" charset="0"/>
              </a:rPr>
              <a:t>Remember that in Spanish the same verb in present </a:t>
            </a:r>
            <a:r>
              <a:rPr lang="en-GB" sz="1600">
                <a:latin typeface="Century Gothic" panose="020B0502020202020204" pitchFamily="34" charset="0"/>
              </a:rPr>
              <a:t>can </a:t>
            </a:r>
            <a:r>
              <a:rPr lang="en-GB" sz="1600" smtClean="0">
                <a:latin typeface="Century Gothic" panose="020B0502020202020204" pitchFamily="34" charset="0"/>
              </a:rPr>
              <a:t>be used for routine and ongoing events (things in progress).</a:t>
            </a:r>
            <a:endParaRPr lang="en-GB" sz="1600" dirty="0">
              <a:latin typeface="Century Gothic" panose="020B0502020202020204" pitchFamily="34" charset="0"/>
            </a:endParaRPr>
          </a:p>
        </p:txBody>
      </p:sp>
      <p:sp>
        <p:nvSpPr>
          <p:cNvPr id="34" name="TextBox 7">
            <a:extLst>
              <a:ext uri="{FF2B5EF4-FFF2-40B4-BE49-F238E27FC236}">
                <a16:creationId xmlns:a16="http://schemas.microsoft.com/office/drawing/2014/main" id="{5F3F5863-7C0E-4344-8D6D-D57F9A6270B8}"/>
              </a:ext>
            </a:extLst>
          </p:cNvPr>
          <p:cNvSpPr txBox="1"/>
          <p:nvPr/>
        </p:nvSpPr>
        <p:spPr>
          <a:xfrm>
            <a:off x="38074" y="1693133"/>
            <a:ext cx="4410813" cy="338554"/>
          </a:xfrm>
          <a:prstGeom prst="rect">
            <a:avLst/>
          </a:prstGeom>
          <a:noFill/>
        </p:spPr>
        <p:txBody>
          <a:bodyPr wrap="square" rtlCol="0">
            <a:spAutoFit/>
          </a:bodyPr>
          <a:lstStyle/>
          <a:p>
            <a:pPr lvl="0">
              <a:defRPr/>
            </a:pPr>
            <a:r>
              <a:rPr lang="en-GB" sz="1600" smtClean="0">
                <a:latin typeface="Century Gothic" panose="020B0502020202020204" pitchFamily="34" charset="0"/>
              </a:rPr>
              <a:t>to </a:t>
            </a:r>
            <a:r>
              <a:rPr lang="en-GB" sz="1600" dirty="0">
                <a:latin typeface="Century Gothic" panose="020B0502020202020204" pitchFamily="34" charset="0"/>
              </a:rPr>
              <a:t>mean ‘</a:t>
            </a:r>
            <a:r>
              <a:rPr lang="en-GB" sz="1600" b="1" dirty="0">
                <a:latin typeface="Century Gothic" panose="020B0502020202020204" pitchFamily="34" charset="0"/>
              </a:rPr>
              <a:t>we</a:t>
            </a:r>
            <a:r>
              <a:rPr lang="en-GB" sz="1600" dirty="0">
                <a:latin typeface="Century Gothic" panose="020B0502020202020204" pitchFamily="34" charset="0"/>
              </a:rPr>
              <a:t>’, add </a:t>
            </a:r>
            <a:r>
              <a:rPr lang="en-GB" sz="1600" b="1">
                <a:latin typeface="Century Gothic" panose="020B0502020202020204" pitchFamily="34" charset="0"/>
              </a:rPr>
              <a:t>–</a:t>
            </a:r>
            <a:r>
              <a:rPr lang="en-GB" sz="1600" b="1" smtClean="0">
                <a:latin typeface="Century Gothic" panose="020B0502020202020204" pitchFamily="34" charset="0"/>
              </a:rPr>
              <a:t>amos </a:t>
            </a:r>
            <a:r>
              <a:rPr lang="en-GB" sz="1600" smtClean="0">
                <a:latin typeface="Century Gothic" panose="020B0502020202020204" pitchFamily="34" charset="0"/>
              </a:rPr>
              <a:t>to the stem.</a:t>
            </a:r>
            <a:endParaRPr lang="en-GB" sz="1600" dirty="0">
              <a:latin typeface="Century Gothic" panose="020B0502020202020204" pitchFamily="34" charset="0"/>
            </a:endParaRPr>
          </a:p>
        </p:txBody>
      </p:sp>
      <p:sp>
        <p:nvSpPr>
          <p:cNvPr id="38" name="TextBox 7">
            <a:extLst>
              <a:ext uri="{FF2B5EF4-FFF2-40B4-BE49-F238E27FC236}">
                <a16:creationId xmlns:a16="http://schemas.microsoft.com/office/drawing/2014/main" id="{E7AA0632-0F26-D74E-877C-236F296293E7}"/>
              </a:ext>
            </a:extLst>
          </p:cNvPr>
          <p:cNvSpPr txBox="1"/>
          <p:nvPr/>
        </p:nvSpPr>
        <p:spPr>
          <a:xfrm>
            <a:off x="42509" y="2478361"/>
            <a:ext cx="4850131" cy="338554"/>
          </a:xfrm>
          <a:prstGeom prst="rect">
            <a:avLst/>
          </a:prstGeom>
          <a:noFill/>
        </p:spPr>
        <p:txBody>
          <a:bodyPr wrap="square" rtlCol="0">
            <a:spAutoFit/>
          </a:bodyPr>
          <a:lstStyle/>
          <a:p>
            <a:pPr lvl="0">
              <a:defRPr/>
            </a:pPr>
            <a:r>
              <a:rPr lang="en-GB" sz="1600" smtClean="0">
                <a:latin typeface="Century Gothic" panose="020B0502020202020204" pitchFamily="34" charset="0"/>
              </a:rPr>
              <a:t>to </a:t>
            </a:r>
            <a:r>
              <a:rPr lang="en-GB" sz="1600" dirty="0">
                <a:latin typeface="Century Gothic" panose="020B0502020202020204" pitchFamily="34" charset="0"/>
              </a:rPr>
              <a:t>mean ‘</a:t>
            </a:r>
            <a:r>
              <a:rPr lang="en-GB" sz="1600" b="1" dirty="0">
                <a:latin typeface="Century Gothic" panose="020B0502020202020204" pitchFamily="34" charset="0"/>
              </a:rPr>
              <a:t>they</a:t>
            </a:r>
            <a:r>
              <a:rPr lang="en-GB" sz="1600" dirty="0">
                <a:latin typeface="Century Gothic" panose="020B0502020202020204" pitchFamily="34" charset="0"/>
              </a:rPr>
              <a:t>’, add </a:t>
            </a:r>
            <a:r>
              <a:rPr lang="en-GB" sz="1600" b="1">
                <a:latin typeface="Century Gothic" panose="020B0502020202020204" pitchFamily="34" charset="0"/>
              </a:rPr>
              <a:t>–</a:t>
            </a:r>
            <a:r>
              <a:rPr lang="en-GB" sz="1600" b="1" smtClean="0">
                <a:latin typeface="Century Gothic" panose="020B0502020202020204" pitchFamily="34" charset="0"/>
              </a:rPr>
              <a:t>an </a:t>
            </a:r>
            <a:r>
              <a:rPr lang="en-GB" sz="1600" smtClean="0">
                <a:latin typeface="Century Gothic" panose="020B0502020202020204" pitchFamily="34" charset="0"/>
              </a:rPr>
              <a:t>to the stem.</a:t>
            </a:r>
            <a:endParaRPr lang="en-GB" sz="1600" dirty="0">
              <a:latin typeface="Century Gothic" panose="020B0502020202020204" pitchFamily="34" charset="0"/>
            </a:endParaRPr>
          </a:p>
        </p:txBody>
      </p:sp>
      <p:sp>
        <p:nvSpPr>
          <p:cNvPr id="39" name="TextBox 7">
            <a:extLst>
              <a:ext uri="{FF2B5EF4-FFF2-40B4-BE49-F238E27FC236}">
                <a16:creationId xmlns:a16="http://schemas.microsoft.com/office/drawing/2014/main" id="{EED23387-4B01-A14B-8081-CDC5BDA11E64}"/>
              </a:ext>
            </a:extLst>
          </p:cNvPr>
          <p:cNvSpPr txBox="1"/>
          <p:nvPr/>
        </p:nvSpPr>
        <p:spPr>
          <a:xfrm>
            <a:off x="52995" y="3883488"/>
            <a:ext cx="6788699" cy="338554"/>
          </a:xfrm>
          <a:prstGeom prst="rect">
            <a:avLst/>
          </a:prstGeom>
          <a:noFill/>
        </p:spPr>
        <p:txBody>
          <a:bodyPr wrap="square" rtlCol="0">
            <a:spAutoFit/>
          </a:bodyPr>
          <a:lstStyle/>
          <a:p>
            <a:pPr lvl="0">
              <a:defRPr/>
            </a:pPr>
            <a:r>
              <a:rPr lang="en-GB" sz="1600" smtClean="0">
                <a:latin typeface="Century Gothic" panose="020B0502020202020204" pitchFamily="34" charset="0"/>
              </a:rPr>
              <a:t>To </a:t>
            </a:r>
            <a:r>
              <a:rPr lang="en-GB" sz="1600" dirty="0">
                <a:latin typeface="Century Gothic" panose="020B0502020202020204" pitchFamily="34" charset="0"/>
              </a:rPr>
              <a:t>mean ‘</a:t>
            </a:r>
            <a:r>
              <a:rPr lang="en-GB" sz="1600" b="1" dirty="0">
                <a:latin typeface="Century Gothic" panose="020B0502020202020204" pitchFamily="34" charset="0"/>
              </a:rPr>
              <a:t>we</a:t>
            </a:r>
            <a:r>
              <a:rPr lang="en-GB" sz="1600">
                <a:latin typeface="Century Gothic" panose="020B0502020202020204" pitchFamily="34" charset="0"/>
              </a:rPr>
              <a:t>’ </a:t>
            </a:r>
            <a:r>
              <a:rPr lang="en-GB" sz="1600" b="1" smtClean="0">
                <a:solidFill>
                  <a:srgbClr val="7030A0"/>
                </a:solidFill>
                <a:latin typeface="Century Gothic" panose="020B0502020202020204" pitchFamily="34" charset="0"/>
              </a:rPr>
              <a:t>with </a:t>
            </a:r>
            <a:r>
              <a:rPr lang="en-GB" sz="1600" b="1" dirty="0">
                <a:solidFill>
                  <a:srgbClr val="7030A0"/>
                </a:solidFill>
                <a:latin typeface="Century Gothic" panose="020B0502020202020204" pitchFamily="34" charset="0"/>
              </a:rPr>
              <a:t>–er verbs </a:t>
            </a:r>
            <a:r>
              <a:rPr lang="en-GB" sz="1600" dirty="0">
                <a:latin typeface="Century Gothic" panose="020B0502020202020204" pitchFamily="34" charset="0"/>
              </a:rPr>
              <a:t>add </a:t>
            </a:r>
            <a:r>
              <a:rPr lang="en-GB" sz="1600" b="1">
                <a:latin typeface="Century Gothic" panose="020B0502020202020204" pitchFamily="34" charset="0"/>
              </a:rPr>
              <a:t>–</a:t>
            </a:r>
            <a:r>
              <a:rPr lang="en-GB" sz="1600" b="1" smtClean="0">
                <a:latin typeface="Century Gothic" panose="020B0502020202020204" pitchFamily="34" charset="0"/>
              </a:rPr>
              <a:t>emos </a:t>
            </a:r>
            <a:r>
              <a:rPr lang="en-GB" sz="1600" smtClean="0">
                <a:latin typeface="Century Gothic" panose="020B0502020202020204" pitchFamily="34" charset="0"/>
              </a:rPr>
              <a:t>to the stem.</a:t>
            </a:r>
            <a:endParaRPr lang="en-GB" sz="1600" dirty="0">
              <a:latin typeface="Century Gothic" panose="020B0502020202020204" pitchFamily="34" charset="0"/>
            </a:endParaRPr>
          </a:p>
        </p:txBody>
      </p:sp>
      <p:sp>
        <p:nvSpPr>
          <p:cNvPr id="42" name="TextBox 7">
            <a:extLst>
              <a:ext uri="{FF2B5EF4-FFF2-40B4-BE49-F238E27FC236}">
                <a16:creationId xmlns:a16="http://schemas.microsoft.com/office/drawing/2014/main" id="{88DC995A-A3D7-F747-B46F-7A8823DBA956}"/>
              </a:ext>
            </a:extLst>
          </p:cNvPr>
          <p:cNvSpPr txBox="1"/>
          <p:nvPr/>
        </p:nvSpPr>
        <p:spPr>
          <a:xfrm>
            <a:off x="63456" y="4706958"/>
            <a:ext cx="6494547" cy="338554"/>
          </a:xfrm>
          <a:prstGeom prst="rect">
            <a:avLst/>
          </a:prstGeom>
          <a:noFill/>
        </p:spPr>
        <p:txBody>
          <a:bodyPr wrap="square" rtlCol="0">
            <a:spAutoFit/>
          </a:bodyPr>
          <a:lstStyle/>
          <a:p>
            <a:pPr lvl="0">
              <a:defRPr/>
            </a:pPr>
            <a:r>
              <a:rPr lang="en-GB" sz="1600" smtClean="0">
                <a:latin typeface="Century Gothic" panose="020B0502020202020204" pitchFamily="34" charset="0"/>
              </a:rPr>
              <a:t>To </a:t>
            </a:r>
            <a:r>
              <a:rPr lang="en-GB" sz="1600" dirty="0">
                <a:latin typeface="Century Gothic" panose="020B0502020202020204" pitchFamily="34" charset="0"/>
              </a:rPr>
              <a:t>mean ‘</a:t>
            </a:r>
            <a:r>
              <a:rPr lang="en-GB" sz="1600" b="1" dirty="0">
                <a:latin typeface="Century Gothic" panose="020B0502020202020204" pitchFamily="34" charset="0"/>
              </a:rPr>
              <a:t>we</a:t>
            </a:r>
            <a:r>
              <a:rPr lang="en-GB" sz="1600" dirty="0">
                <a:latin typeface="Century Gothic" panose="020B0502020202020204" pitchFamily="34" charset="0"/>
              </a:rPr>
              <a:t>’ </a:t>
            </a:r>
            <a:r>
              <a:rPr lang="en-GB" sz="1600" b="1" dirty="0">
                <a:solidFill>
                  <a:srgbClr val="7030A0"/>
                </a:solidFill>
                <a:latin typeface="Century Gothic" panose="020B0502020202020204" pitchFamily="34" charset="0"/>
              </a:rPr>
              <a:t>with –</a:t>
            </a:r>
            <a:r>
              <a:rPr lang="en-GB" sz="1600" b="1" dirty="0" err="1">
                <a:solidFill>
                  <a:srgbClr val="7030A0"/>
                </a:solidFill>
                <a:latin typeface="Century Gothic" panose="020B0502020202020204" pitchFamily="34" charset="0"/>
              </a:rPr>
              <a:t>ir</a:t>
            </a:r>
            <a:r>
              <a:rPr lang="en-GB" sz="1600" b="1" dirty="0">
                <a:solidFill>
                  <a:srgbClr val="7030A0"/>
                </a:solidFill>
                <a:latin typeface="Century Gothic" panose="020B0502020202020204" pitchFamily="34" charset="0"/>
              </a:rPr>
              <a:t> verbs </a:t>
            </a:r>
            <a:r>
              <a:rPr lang="en-GB" sz="1600" dirty="0">
                <a:latin typeface="Century Gothic" panose="020B0502020202020204" pitchFamily="34" charset="0"/>
              </a:rPr>
              <a:t>add </a:t>
            </a:r>
            <a:r>
              <a:rPr lang="en-GB" sz="1600" b="1">
                <a:latin typeface="Century Gothic" panose="020B0502020202020204" pitchFamily="34" charset="0"/>
              </a:rPr>
              <a:t>–</a:t>
            </a:r>
            <a:r>
              <a:rPr lang="en-GB" sz="1600" b="1" smtClean="0">
                <a:latin typeface="Century Gothic" panose="020B0502020202020204" pitchFamily="34" charset="0"/>
              </a:rPr>
              <a:t>imos </a:t>
            </a:r>
            <a:r>
              <a:rPr lang="en-GB" sz="1600">
                <a:latin typeface="Century Gothic" panose="020B0502020202020204" pitchFamily="34" charset="0"/>
              </a:rPr>
              <a:t>to the stem.</a:t>
            </a:r>
            <a:endParaRPr lang="en-GB" sz="1600" dirty="0">
              <a:latin typeface="Century Gothic" panose="020B0502020202020204" pitchFamily="34" charset="0"/>
            </a:endParaRPr>
          </a:p>
        </p:txBody>
      </p:sp>
      <p:sp>
        <p:nvSpPr>
          <p:cNvPr id="43" name="TextBox 7">
            <a:extLst>
              <a:ext uri="{FF2B5EF4-FFF2-40B4-BE49-F238E27FC236}">
                <a16:creationId xmlns:a16="http://schemas.microsoft.com/office/drawing/2014/main" id="{D32E45AA-8521-C641-832B-1655581F89DA}"/>
              </a:ext>
            </a:extLst>
          </p:cNvPr>
          <p:cNvSpPr txBox="1"/>
          <p:nvPr/>
        </p:nvSpPr>
        <p:spPr>
          <a:xfrm>
            <a:off x="48490" y="5556682"/>
            <a:ext cx="5430722" cy="338554"/>
          </a:xfrm>
          <a:prstGeom prst="rect">
            <a:avLst/>
          </a:prstGeom>
          <a:noFill/>
        </p:spPr>
        <p:txBody>
          <a:bodyPr wrap="square" rtlCol="0">
            <a:spAutoFit/>
          </a:bodyPr>
          <a:lstStyle/>
          <a:p>
            <a:pPr lvl="0">
              <a:defRPr/>
            </a:pPr>
            <a:r>
              <a:rPr lang="en-GB" sz="1600" smtClean="0">
                <a:latin typeface="Century Gothic" panose="020B0502020202020204" pitchFamily="34" charset="0"/>
              </a:rPr>
              <a:t>To </a:t>
            </a:r>
            <a:r>
              <a:rPr lang="en-GB" sz="1600" dirty="0">
                <a:latin typeface="Century Gothic" panose="020B0502020202020204" pitchFamily="34" charset="0"/>
              </a:rPr>
              <a:t>mean ‘</a:t>
            </a:r>
            <a:r>
              <a:rPr lang="en-GB" sz="1600" b="1" dirty="0">
                <a:latin typeface="Century Gothic" panose="020B0502020202020204" pitchFamily="34" charset="0"/>
              </a:rPr>
              <a:t>they</a:t>
            </a:r>
            <a:r>
              <a:rPr lang="en-GB" sz="1600" dirty="0">
                <a:latin typeface="Century Gothic" panose="020B0502020202020204" pitchFamily="34" charset="0"/>
              </a:rPr>
              <a:t>’ add </a:t>
            </a:r>
            <a:r>
              <a:rPr lang="en-GB" sz="1600" b="1">
                <a:latin typeface="Century Gothic" panose="020B0502020202020204" pitchFamily="34" charset="0"/>
              </a:rPr>
              <a:t>–</a:t>
            </a:r>
            <a:r>
              <a:rPr lang="en-GB" sz="1600" b="1" smtClean="0">
                <a:latin typeface="Century Gothic" panose="020B0502020202020204" pitchFamily="34" charset="0"/>
              </a:rPr>
              <a:t>en </a:t>
            </a:r>
            <a:r>
              <a:rPr lang="en-GB" sz="1600">
                <a:latin typeface="Century Gothic" panose="020B0502020202020204" pitchFamily="34" charset="0"/>
              </a:rPr>
              <a:t>to the stem.</a:t>
            </a:r>
            <a:endParaRPr lang="en-GB" sz="1600" dirty="0">
              <a:latin typeface="Century Gothic" panose="020B0502020202020204" pitchFamily="34" charset="0"/>
            </a:endParaRPr>
          </a:p>
        </p:txBody>
      </p:sp>
      <p:sp>
        <p:nvSpPr>
          <p:cNvPr id="64" name="TextBox 7">
            <a:extLst>
              <a:ext uri="{FF2B5EF4-FFF2-40B4-BE49-F238E27FC236}">
                <a16:creationId xmlns:a16="http://schemas.microsoft.com/office/drawing/2014/main" id="{3B03516C-BABD-3A48-843C-187B10297104}"/>
              </a:ext>
            </a:extLst>
          </p:cNvPr>
          <p:cNvSpPr txBox="1"/>
          <p:nvPr/>
        </p:nvSpPr>
        <p:spPr>
          <a:xfrm>
            <a:off x="69809" y="7714339"/>
            <a:ext cx="6909582" cy="338554"/>
          </a:xfrm>
          <a:prstGeom prst="rect">
            <a:avLst/>
          </a:prstGeom>
          <a:noFill/>
        </p:spPr>
        <p:txBody>
          <a:bodyPr wrap="square" rtlCol="0">
            <a:spAutoFit/>
          </a:bodyPr>
          <a:lstStyle/>
          <a:p>
            <a:pPr lvl="0">
              <a:defRPr/>
            </a:pPr>
            <a:r>
              <a:rPr lang="en-GB" sz="1600" err="1">
                <a:latin typeface="Century Gothic" panose="020B0502020202020204" pitchFamily="34" charset="0"/>
              </a:rPr>
              <a:t>Hacemos</a:t>
            </a:r>
            <a:r>
              <a:rPr lang="en-GB" sz="1600">
                <a:latin typeface="Century Gothic" panose="020B0502020202020204" pitchFamily="34" charset="0"/>
              </a:rPr>
              <a:t> </a:t>
            </a:r>
            <a:r>
              <a:rPr lang="en-GB" sz="1600" smtClean="0">
                <a:latin typeface="Century Gothic" panose="020B0502020202020204" pitchFamily="34" charset="0"/>
              </a:rPr>
              <a:t>los deberes los martes.     </a:t>
            </a:r>
            <a:r>
              <a:rPr lang="en-GB" sz="1600" b="1" i="1" smtClean="0">
                <a:latin typeface="Century Gothic" panose="020B0502020202020204" pitchFamily="34" charset="0"/>
              </a:rPr>
              <a:t>We </a:t>
            </a:r>
            <a:r>
              <a:rPr lang="en-GB" sz="1600" b="1" i="1">
                <a:latin typeface="Century Gothic" panose="020B0502020202020204" pitchFamily="34" charset="0"/>
              </a:rPr>
              <a:t>do </a:t>
            </a:r>
            <a:r>
              <a:rPr lang="en-GB" sz="1600" i="1" smtClean="0">
                <a:latin typeface="Century Gothic" panose="020B0502020202020204" pitchFamily="34" charset="0"/>
              </a:rPr>
              <a:t>homework on Tuesdays.</a:t>
            </a:r>
            <a:endParaRPr lang="en-GB" sz="1600" i="1" dirty="0">
              <a:latin typeface="Century Gothic" panose="020B0502020202020204" pitchFamily="34" charset="0"/>
            </a:endParaRPr>
          </a:p>
        </p:txBody>
      </p:sp>
      <p:sp>
        <p:nvSpPr>
          <p:cNvPr id="65" name="TextBox 7">
            <a:extLst>
              <a:ext uri="{FF2B5EF4-FFF2-40B4-BE49-F238E27FC236}">
                <a16:creationId xmlns:a16="http://schemas.microsoft.com/office/drawing/2014/main" id="{812AB57A-9FBB-A84F-BD94-7929AF1AD0B3}"/>
              </a:ext>
            </a:extLst>
          </p:cNvPr>
          <p:cNvSpPr txBox="1"/>
          <p:nvPr/>
        </p:nvSpPr>
        <p:spPr>
          <a:xfrm>
            <a:off x="69809" y="8191423"/>
            <a:ext cx="3818336" cy="584775"/>
          </a:xfrm>
          <a:prstGeom prst="rect">
            <a:avLst/>
          </a:prstGeom>
          <a:noFill/>
        </p:spPr>
        <p:txBody>
          <a:bodyPr wrap="square" rtlCol="0">
            <a:spAutoFit/>
          </a:bodyPr>
          <a:lstStyle/>
          <a:p>
            <a:pPr lvl="0">
              <a:defRPr/>
            </a:pPr>
            <a:r>
              <a:rPr lang="en-GB" sz="1600" err="1">
                <a:latin typeface="Century Gothic" panose="020B0502020202020204" pitchFamily="34" charset="0"/>
              </a:rPr>
              <a:t>Hacemos</a:t>
            </a:r>
            <a:r>
              <a:rPr lang="en-GB" sz="1600">
                <a:latin typeface="Century Gothic" panose="020B0502020202020204" pitchFamily="34" charset="0"/>
              </a:rPr>
              <a:t> </a:t>
            </a:r>
            <a:r>
              <a:rPr lang="en-GB" sz="1600" smtClean="0">
                <a:latin typeface="Century Gothic" panose="020B0502020202020204" pitchFamily="34" charset="0"/>
              </a:rPr>
              <a:t>los deberes </a:t>
            </a:r>
            <a:r>
              <a:rPr lang="en-GB" sz="1600" dirty="0" err="1">
                <a:latin typeface="Century Gothic" panose="020B0502020202020204" pitchFamily="34" charset="0"/>
              </a:rPr>
              <a:t>en</a:t>
            </a:r>
            <a:r>
              <a:rPr lang="en-GB" sz="1600" dirty="0">
                <a:latin typeface="Century Gothic" panose="020B0502020202020204" pitchFamily="34" charset="0"/>
              </a:rPr>
              <a:t> </a:t>
            </a:r>
            <a:r>
              <a:rPr lang="en-GB" sz="1600" err="1">
                <a:latin typeface="Century Gothic" panose="020B0502020202020204" pitchFamily="34" charset="0"/>
              </a:rPr>
              <a:t>este</a:t>
            </a:r>
            <a:r>
              <a:rPr lang="en-GB" sz="1600">
                <a:latin typeface="Century Gothic" panose="020B0502020202020204" pitchFamily="34" charset="0"/>
              </a:rPr>
              <a:t> </a:t>
            </a:r>
            <a:r>
              <a:rPr lang="en-GB" sz="1600" smtClean="0">
                <a:latin typeface="Century Gothic" panose="020B0502020202020204" pitchFamily="34" charset="0"/>
              </a:rPr>
              <a:t>momento.   </a:t>
            </a:r>
            <a:endParaRPr lang="en-GB" sz="1600" dirty="0">
              <a:latin typeface="Century Gothic" panose="020B0502020202020204" pitchFamily="34" charset="0"/>
            </a:endParaRPr>
          </a:p>
        </p:txBody>
      </p:sp>
      <p:pic>
        <p:nvPicPr>
          <p:cNvPr id="70" name="Picture 2" descr="girl with school uniform clipart - Clip Art Library">
            <a:extLst>
              <a:ext uri="{FF2B5EF4-FFF2-40B4-BE49-F238E27FC236}">
                <a16:creationId xmlns:a16="http://schemas.microsoft.com/office/drawing/2014/main" id="{D568D296-9C45-BB4F-933B-2001D1E869C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559" r="21334"/>
          <a:stretch/>
        </p:blipFill>
        <p:spPr bwMode="auto">
          <a:xfrm>
            <a:off x="5736250" y="1962318"/>
            <a:ext cx="657505" cy="117187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Código QR&#10;&#10;Descripción generada automáticamente">
            <a:extLst>
              <a:ext uri="{FF2B5EF4-FFF2-40B4-BE49-F238E27FC236}">
                <a16:creationId xmlns:a16="http://schemas.microsoft.com/office/drawing/2014/main" id="{AA70DD67-DC55-D144-8E63-ECC6EA16E8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4819" y="6323337"/>
            <a:ext cx="1112912" cy="1112912"/>
          </a:xfrm>
          <a:prstGeom prst="rect">
            <a:avLst/>
          </a:prstGeom>
        </p:spPr>
      </p:pic>
      <p:sp>
        <p:nvSpPr>
          <p:cNvPr id="44" name="TextBox 7">
            <a:extLst>
              <a:ext uri="{FF2B5EF4-FFF2-40B4-BE49-F238E27FC236}">
                <a16:creationId xmlns:a16="http://schemas.microsoft.com/office/drawing/2014/main" id="{035A8598-0B71-034F-A74F-067DE0521FC4}"/>
              </a:ext>
            </a:extLst>
          </p:cNvPr>
          <p:cNvSpPr txBox="1"/>
          <p:nvPr/>
        </p:nvSpPr>
        <p:spPr>
          <a:xfrm>
            <a:off x="2697592" y="2819483"/>
            <a:ext cx="3260447" cy="338554"/>
          </a:xfrm>
          <a:prstGeom prst="rect">
            <a:avLst/>
          </a:prstGeom>
          <a:noFill/>
        </p:spPr>
        <p:txBody>
          <a:bodyPr wrap="square" rtlCol="0">
            <a:spAutoFit/>
          </a:bodyPr>
          <a:lstStyle/>
          <a:p>
            <a:pPr lvl="0">
              <a:defRPr/>
            </a:pPr>
            <a:r>
              <a:rPr lang="en-GB" sz="1600" i="1" smtClean="0">
                <a:latin typeface="Century Gothic" panose="020B0502020202020204" pitchFamily="34" charset="0"/>
              </a:rPr>
              <a:t>They teach art and science</a:t>
            </a:r>
            <a:r>
              <a:rPr lang="en-GB" sz="1600" i="1" smtClean="0">
                <a:latin typeface="Century Gothic" panose="020B0502020202020204" pitchFamily="34" charset="0"/>
              </a:rPr>
              <a:t>. </a:t>
            </a:r>
            <a:endParaRPr lang="en-GB" sz="1600" i="1" dirty="0">
              <a:latin typeface="Century Gothic" panose="020B0502020202020204" pitchFamily="34" charset="0"/>
            </a:endParaRPr>
          </a:p>
        </p:txBody>
      </p:sp>
      <p:sp>
        <p:nvSpPr>
          <p:cNvPr id="45" name="TextBox 7">
            <a:extLst>
              <a:ext uri="{FF2B5EF4-FFF2-40B4-BE49-F238E27FC236}">
                <a16:creationId xmlns:a16="http://schemas.microsoft.com/office/drawing/2014/main" id="{BEFCFD8D-9A1B-FF42-8E85-5B896DDBB978}"/>
              </a:ext>
            </a:extLst>
          </p:cNvPr>
          <p:cNvSpPr txBox="1"/>
          <p:nvPr/>
        </p:nvSpPr>
        <p:spPr>
          <a:xfrm>
            <a:off x="60887" y="4191390"/>
            <a:ext cx="1956643" cy="338554"/>
          </a:xfrm>
          <a:prstGeom prst="rect">
            <a:avLst/>
          </a:prstGeom>
          <a:noFill/>
        </p:spPr>
        <p:txBody>
          <a:bodyPr wrap="square" rtlCol="0">
            <a:spAutoFit/>
          </a:bodyPr>
          <a:lstStyle/>
          <a:p>
            <a:pPr lvl="0">
              <a:defRPr/>
            </a:pPr>
            <a:r>
              <a:rPr lang="en-GB" sz="1600" smtClean="0">
                <a:latin typeface="Century Gothic" panose="020B0502020202020204" pitchFamily="34" charset="0"/>
              </a:rPr>
              <a:t>Vend</a:t>
            </a:r>
            <a:r>
              <a:rPr lang="en-GB" sz="1600" b="1" smtClean="0">
                <a:latin typeface="Century Gothic" panose="020B0502020202020204" pitchFamily="34" charset="0"/>
              </a:rPr>
              <a:t>emos</a:t>
            </a:r>
            <a:r>
              <a:rPr lang="en-GB" sz="1600" smtClean="0">
                <a:latin typeface="Century Gothic" panose="020B0502020202020204" pitchFamily="34" charset="0"/>
              </a:rPr>
              <a:t> libros.</a:t>
            </a:r>
            <a:endParaRPr lang="en-GB" sz="1600" b="1" dirty="0">
              <a:latin typeface="Century Gothic" panose="020B0502020202020204" pitchFamily="34" charset="0"/>
            </a:endParaRPr>
          </a:p>
        </p:txBody>
      </p:sp>
      <p:sp>
        <p:nvSpPr>
          <p:cNvPr id="46" name="TextBox 7">
            <a:extLst>
              <a:ext uri="{FF2B5EF4-FFF2-40B4-BE49-F238E27FC236}">
                <a16:creationId xmlns:a16="http://schemas.microsoft.com/office/drawing/2014/main" id="{BEFCFD8D-9A1B-FF42-8E85-5B896DDBB978}"/>
              </a:ext>
            </a:extLst>
          </p:cNvPr>
          <p:cNvSpPr txBox="1"/>
          <p:nvPr/>
        </p:nvSpPr>
        <p:spPr>
          <a:xfrm>
            <a:off x="2017530" y="4189759"/>
            <a:ext cx="2685927" cy="338554"/>
          </a:xfrm>
          <a:prstGeom prst="rect">
            <a:avLst/>
          </a:prstGeom>
          <a:noFill/>
        </p:spPr>
        <p:txBody>
          <a:bodyPr wrap="square" rtlCol="0">
            <a:spAutoFit/>
          </a:bodyPr>
          <a:lstStyle/>
          <a:p>
            <a:pPr lvl="0">
              <a:defRPr/>
            </a:pPr>
            <a:r>
              <a:rPr lang="en-GB" sz="1600" i="1" smtClean="0">
                <a:latin typeface="Century Gothic" panose="020B0502020202020204" pitchFamily="34" charset="0"/>
              </a:rPr>
              <a:t>We sell books.</a:t>
            </a:r>
            <a:endParaRPr lang="en-GB" sz="1600" b="1" i="1" dirty="0">
              <a:latin typeface="Century Gothic" panose="020B0502020202020204" pitchFamily="34" charset="0"/>
            </a:endParaRPr>
          </a:p>
        </p:txBody>
      </p:sp>
      <p:sp>
        <p:nvSpPr>
          <p:cNvPr id="47" name="TextBox 7">
            <a:extLst>
              <a:ext uri="{FF2B5EF4-FFF2-40B4-BE49-F238E27FC236}">
                <a16:creationId xmlns:a16="http://schemas.microsoft.com/office/drawing/2014/main" id="{BEFCFD8D-9A1B-FF42-8E85-5B896DDBB978}"/>
              </a:ext>
            </a:extLst>
          </p:cNvPr>
          <p:cNvSpPr txBox="1"/>
          <p:nvPr/>
        </p:nvSpPr>
        <p:spPr>
          <a:xfrm>
            <a:off x="2282812" y="5033005"/>
            <a:ext cx="2685927" cy="338554"/>
          </a:xfrm>
          <a:prstGeom prst="rect">
            <a:avLst/>
          </a:prstGeom>
          <a:noFill/>
        </p:spPr>
        <p:txBody>
          <a:bodyPr wrap="square" rtlCol="0">
            <a:spAutoFit/>
          </a:bodyPr>
          <a:lstStyle/>
          <a:p>
            <a:pPr lvl="0">
              <a:defRPr/>
            </a:pPr>
            <a:r>
              <a:rPr lang="en-GB" sz="1600" i="1" smtClean="0">
                <a:latin typeface="Century Gothic" panose="020B0502020202020204" pitchFamily="34" charset="0"/>
              </a:rPr>
              <a:t>We write stories.</a:t>
            </a:r>
            <a:endParaRPr lang="en-GB" sz="1600" b="1" i="1" dirty="0">
              <a:latin typeface="Century Gothic" panose="020B0502020202020204" pitchFamily="34" charset="0"/>
            </a:endParaRPr>
          </a:p>
        </p:txBody>
      </p:sp>
      <p:sp>
        <p:nvSpPr>
          <p:cNvPr id="48" name="TextBox 7">
            <a:extLst>
              <a:ext uri="{FF2B5EF4-FFF2-40B4-BE49-F238E27FC236}">
                <a16:creationId xmlns:a16="http://schemas.microsoft.com/office/drawing/2014/main" id="{D32E45AA-8521-C641-832B-1655581F89DA}"/>
              </a:ext>
            </a:extLst>
          </p:cNvPr>
          <p:cNvSpPr txBox="1"/>
          <p:nvPr/>
        </p:nvSpPr>
        <p:spPr>
          <a:xfrm>
            <a:off x="2119994" y="5851543"/>
            <a:ext cx="5430722" cy="338554"/>
          </a:xfrm>
          <a:prstGeom prst="rect">
            <a:avLst/>
          </a:prstGeom>
          <a:noFill/>
        </p:spPr>
        <p:txBody>
          <a:bodyPr wrap="square" rtlCol="0">
            <a:spAutoFit/>
          </a:bodyPr>
          <a:lstStyle/>
          <a:p>
            <a:pPr lvl="0">
              <a:defRPr/>
            </a:pPr>
            <a:r>
              <a:rPr lang="en-GB" sz="1600" i="1" smtClean="0">
                <a:latin typeface="Century Gothic" panose="020B0502020202020204" pitchFamily="34" charset="0"/>
              </a:rPr>
              <a:t>They learn little (don’t learn much).</a:t>
            </a:r>
            <a:endParaRPr lang="en-GB" sz="1600" i="1" dirty="0">
              <a:latin typeface="Century Gothic" panose="020B0502020202020204" pitchFamily="34" charset="0"/>
            </a:endParaRPr>
          </a:p>
        </p:txBody>
      </p:sp>
      <p:sp>
        <p:nvSpPr>
          <p:cNvPr id="7" name="Rectangle 6"/>
          <p:cNvSpPr/>
          <p:nvPr/>
        </p:nvSpPr>
        <p:spPr>
          <a:xfrm>
            <a:off x="3576337" y="8179343"/>
            <a:ext cx="3429000" cy="584775"/>
          </a:xfrm>
          <a:prstGeom prst="rect">
            <a:avLst/>
          </a:prstGeom>
        </p:spPr>
        <p:txBody>
          <a:bodyPr>
            <a:spAutoFit/>
          </a:bodyPr>
          <a:lstStyle/>
          <a:p>
            <a:r>
              <a:rPr lang="en-GB" sz="1600" b="1" i="1">
                <a:latin typeface="Century Gothic" panose="020B0502020202020204" pitchFamily="34" charset="0"/>
              </a:rPr>
              <a:t>We are </a:t>
            </a:r>
            <a:r>
              <a:rPr lang="en-GB" sz="1600" b="1" i="1">
                <a:latin typeface="Century Gothic" panose="020B0502020202020204" pitchFamily="34" charset="0"/>
              </a:rPr>
              <a:t>doing </a:t>
            </a:r>
            <a:r>
              <a:rPr lang="en-GB" sz="1600" i="1" smtClean="0">
                <a:latin typeface="Century Gothic" panose="020B0502020202020204" pitchFamily="34" charset="0"/>
              </a:rPr>
              <a:t>homework </a:t>
            </a:r>
            <a:r>
              <a:rPr lang="en-GB" sz="1600" i="1">
                <a:latin typeface="Century Gothic" panose="020B0502020202020204" pitchFamily="34" charset="0"/>
              </a:rPr>
              <a:t>at </a:t>
            </a:r>
            <a:r>
              <a:rPr lang="en-GB" sz="1600" i="1" smtClean="0">
                <a:latin typeface="Century Gothic" panose="020B0502020202020204" pitchFamily="34" charset="0"/>
              </a:rPr>
              <a:t>the moment.</a:t>
            </a:r>
            <a:endParaRPr lang="en-GB" sz="1600" i="1"/>
          </a:p>
        </p:txBody>
      </p:sp>
    </p:spTree>
    <p:extLst>
      <p:ext uri="{BB962C8B-B14F-4D97-AF65-F5344CB8AC3E}">
        <p14:creationId xmlns:p14="http://schemas.microsoft.com/office/powerpoint/2010/main" val="158310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3727" y="8826500"/>
            <a:ext cx="1600200" cy="635000"/>
          </a:xfrm>
        </p:spPr>
        <p:txBody>
          <a:bodyPr/>
          <a:lstStyle/>
          <a:p>
            <a:r>
              <a:rPr lang="en-GB" altLang="en-US" b="1" dirty="0">
                <a:latin typeface="Century Gothic" panose="020B0502020202020204" pitchFamily="34" charset="0"/>
              </a:rPr>
              <a:t>55</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3693766"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12" name="Title 11"/>
          <p:cNvSpPr>
            <a:spLocks noGrp="1"/>
          </p:cNvSpPr>
          <p:nvPr>
            <p:ph type="title"/>
          </p:nvPr>
        </p:nvSpPr>
        <p:spPr>
          <a:xfrm>
            <a:off x="0" y="5303"/>
            <a:ext cx="4046263" cy="736826"/>
          </a:xfrm>
        </p:spPr>
        <p:txBody>
          <a:bodyPr/>
          <a:lstStyle/>
          <a:p>
            <a:r>
              <a:rPr lang="en-GB" sz="2000" b="1" dirty="0">
                <a:solidFill>
                  <a:schemeClr val="bg1"/>
                </a:solidFill>
                <a:latin typeface="Century Gothic" panose="020B0502020202020204" pitchFamily="34" charset="0"/>
              </a:rPr>
              <a:t>T3.2 </a:t>
            </a:r>
            <a:r>
              <a:rPr lang="en-GB" sz="2000" b="1" dirty="0" err="1">
                <a:solidFill>
                  <a:schemeClr val="bg1"/>
                </a:solidFill>
                <a:latin typeface="Century Gothic" panose="020B0502020202020204" pitchFamily="34" charset="0"/>
              </a:rPr>
              <a:t>Semana</a:t>
            </a:r>
            <a:r>
              <a:rPr lang="en-GB" sz="2000" b="1" dirty="0">
                <a:solidFill>
                  <a:schemeClr val="bg1"/>
                </a:solidFill>
                <a:latin typeface="Century Gothic" panose="020B0502020202020204" pitchFamily="34" charset="0"/>
              </a:rPr>
              <a:t> 4 </a:t>
            </a:r>
          </a:p>
        </p:txBody>
      </p:sp>
      <p:sp>
        <p:nvSpPr>
          <p:cNvPr id="83" name="Rectangle 21">
            <a:extLst>
              <a:ext uri="{FF2B5EF4-FFF2-40B4-BE49-F238E27FC236}">
                <a16:creationId xmlns:a16="http://schemas.microsoft.com/office/drawing/2014/main" id="{58DFBC74-6A87-1541-94EC-B9510E41C020}"/>
              </a:ext>
            </a:extLst>
          </p:cNvPr>
          <p:cNvSpPr/>
          <p:nvPr/>
        </p:nvSpPr>
        <p:spPr>
          <a:xfrm>
            <a:off x="5012354" y="20229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2" name="Rectangle 1"/>
          <p:cNvSpPr/>
          <p:nvPr/>
        </p:nvSpPr>
        <p:spPr>
          <a:xfrm>
            <a:off x="46613" y="724198"/>
            <a:ext cx="6031252" cy="369332"/>
          </a:xfrm>
          <a:prstGeom prst="rect">
            <a:avLst/>
          </a:prstGeom>
        </p:spPr>
        <p:txBody>
          <a:bodyPr wrap="square">
            <a:spAutoFit/>
          </a:bodyPr>
          <a:lstStyle/>
          <a:p>
            <a:pPr lvl="0">
              <a:defRPr/>
            </a:pPr>
            <a:r>
              <a:rPr lang="en-GB" b="1" dirty="0">
                <a:latin typeface="Century Gothic" panose="020B0502020202020204" pitchFamily="34" charset="0"/>
              </a:rPr>
              <a:t>Present </a:t>
            </a:r>
            <a:r>
              <a:rPr lang="en-GB" b="1">
                <a:latin typeface="Century Gothic" panose="020B0502020202020204" pitchFamily="34" charset="0"/>
              </a:rPr>
              <a:t>continuous </a:t>
            </a:r>
            <a:r>
              <a:rPr lang="en-GB" b="1" smtClean="0">
                <a:latin typeface="Century Gothic" panose="020B0502020202020204" pitchFamily="34" charset="0"/>
              </a:rPr>
              <a:t>with –ar </a:t>
            </a:r>
            <a:r>
              <a:rPr lang="en-GB" b="1" dirty="0">
                <a:latin typeface="Century Gothic" panose="020B0502020202020204" pitchFamily="34" charset="0"/>
              </a:rPr>
              <a:t>verbs</a:t>
            </a:r>
          </a:p>
        </p:txBody>
      </p:sp>
      <p:sp>
        <p:nvSpPr>
          <p:cNvPr id="20" name="TextBox 7">
            <a:extLst>
              <a:ext uri="{FF2B5EF4-FFF2-40B4-BE49-F238E27FC236}">
                <a16:creationId xmlns:a16="http://schemas.microsoft.com/office/drawing/2014/main" id="{9448E5D2-D4BE-7E4F-B716-1404DEF06E4A}"/>
              </a:ext>
            </a:extLst>
          </p:cNvPr>
          <p:cNvSpPr txBox="1"/>
          <p:nvPr/>
        </p:nvSpPr>
        <p:spPr>
          <a:xfrm>
            <a:off x="30910" y="1063569"/>
            <a:ext cx="6534486" cy="584775"/>
          </a:xfrm>
          <a:prstGeom prst="rect">
            <a:avLst/>
          </a:prstGeom>
          <a:noFill/>
        </p:spPr>
        <p:txBody>
          <a:bodyPr wrap="square" rtlCol="0">
            <a:spAutoFit/>
          </a:bodyPr>
          <a:lstStyle/>
          <a:p>
            <a:pPr lvl="0">
              <a:defRPr/>
            </a:pPr>
            <a:r>
              <a:rPr lang="en-GB" sz="1600" dirty="0">
                <a:latin typeface="Century Gothic" panose="020B0502020202020204" pitchFamily="34" charset="0"/>
              </a:rPr>
              <a:t>The present continuous tense is used for an </a:t>
            </a:r>
            <a:r>
              <a:rPr lang="en-GB" sz="1600">
                <a:latin typeface="Century Gothic" panose="020B0502020202020204" pitchFamily="34" charset="0"/>
              </a:rPr>
              <a:t>ongoing </a:t>
            </a:r>
            <a:r>
              <a:rPr lang="en-GB" sz="1600" smtClean="0">
                <a:latin typeface="Century Gothic" panose="020B0502020202020204" pitchFamily="34" charset="0"/>
              </a:rPr>
              <a:t>event in the present (something in progress).</a:t>
            </a:r>
            <a:endParaRPr lang="en-GB" sz="1600" dirty="0">
              <a:latin typeface="Century Gothic" panose="020B0502020202020204" pitchFamily="34" charset="0"/>
            </a:endParaRPr>
          </a:p>
        </p:txBody>
      </p:sp>
      <p:sp>
        <p:nvSpPr>
          <p:cNvPr id="44" name="TextBox 7">
            <a:extLst>
              <a:ext uri="{FF2B5EF4-FFF2-40B4-BE49-F238E27FC236}">
                <a16:creationId xmlns:a16="http://schemas.microsoft.com/office/drawing/2014/main" id="{29FF1C4B-C6D3-014F-991C-63CF96A146D2}"/>
              </a:ext>
            </a:extLst>
          </p:cNvPr>
          <p:cNvSpPr txBox="1"/>
          <p:nvPr/>
        </p:nvSpPr>
        <p:spPr>
          <a:xfrm>
            <a:off x="90899" y="3547461"/>
            <a:ext cx="6534486" cy="830997"/>
          </a:xfrm>
          <a:prstGeom prst="rect">
            <a:avLst/>
          </a:prstGeom>
          <a:noFill/>
        </p:spPr>
        <p:txBody>
          <a:bodyPr wrap="square" rtlCol="0">
            <a:spAutoFit/>
          </a:bodyPr>
          <a:lstStyle/>
          <a:p>
            <a:r>
              <a:rPr lang="en-US" sz="1600">
                <a:latin typeface="Century Gothic" panose="020B0502020202020204" pitchFamily="34" charset="0"/>
              </a:rPr>
              <a:t>To form </a:t>
            </a:r>
            <a:r>
              <a:rPr lang="en-US" sz="1600">
                <a:latin typeface="Century Gothic" panose="020B0502020202020204" pitchFamily="34" charset="0"/>
              </a:rPr>
              <a:t>the </a:t>
            </a:r>
            <a:r>
              <a:rPr lang="en-US" sz="1600" smtClean="0">
                <a:latin typeface="Century Gothic" panose="020B0502020202020204" pitchFamily="34" charset="0"/>
              </a:rPr>
              <a:t>present continuous, use </a:t>
            </a:r>
          </a:p>
          <a:p>
            <a:pPr marL="285750" indent="-285750">
              <a:buFont typeface="Arial" panose="020B0604020202020204" pitchFamily="34" charset="0"/>
              <a:buChar char="•"/>
            </a:pPr>
            <a:r>
              <a:rPr lang="en-US" sz="1600" smtClean="0">
                <a:latin typeface="Century Gothic" panose="020B0502020202020204" pitchFamily="34" charset="0"/>
              </a:rPr>
              <a:t>a present tense form of ‘estar’ (estoy, estás etc.)</a:t>
            </a:r>
          </a:p>
          <a:p>
            <a:pPr marL="285750" indent="-285750">
              <a:buFont typeface="Arial" panose="020B0604020202020204" pitchFamily="34" charset="0"/>
              <a:buChar char="•"/>
            </a:pPr>
            <a:r>
              <a:rPr lang="en-US" sz="1600" smtClean="0">
                <a:latin typeface="Century Gothic" panose="020B0502020202020204" pitchFamily="34" charset="0"/>
              </a:rPr>
              <a:t>an –ar verb with the ending ‘-</a:t>
            </a:r>
            <a:r>
              <a:rPr lang="en-US" sz="1600">
                <a:latin typeface="Century Gothic" panose="020B0502020202020204" pitchFamily="34" charset="0"/>
              </a:rPr>
              <a:t>ando</a:t>
            </a:r>
            <a:r>
              <a:rPr lang="en-US" sz="1600" smtClean="0">
                <a:latin typeface="Century Gothic" panose="020B0502020202020204" pitchFamily="34" charset="0"/>
              </a:rPr>
              <a:t>’.</a:t>
            </a:r>
            <a:endParaRPr lang="en-US" sz="1600" dirty="0">
              <a:latin typeface="Century Gothic" panose="020B0502020202020204" pitchFamily="34" charset="0"/>
            </a:endParaRPr>
          </a:p>
        </p:txBody>
      </p:sp>
      <p:graphicFrame>
        <p:nvGraphicFramePr>
          <p:cNvPr id="60" name="Table 3">
            <a:extLst>
              <a:ext uri="{FF2B5EF4-FFF2-40B4-BE49-F238E27FC236}">
                <a16:creationId xmlns:a16="http://schemas.microsoft.com/office/drawing/2014/main" id="{33EAECB6-42C7-414F-9837-0960C53836E9}"/>
              </a:ext>
            </a:extLst>
          </p:cNvPr>
          <p:cNvGraphicFramePr>
            <a:graphicFrameLocks noGrp="1"/>
          </p:cNvGraphicFramePr>
          <p:nvPr>
            <p:extLst>
              <p:ext uri="{D42A27DB-BD31-4B8C-83A1-F6EECF244321}">
                <p14:modId xmlns:p14="http://schemas.microsoft.com/office/powerpoint/2010/main" val="1245779900"/>
              </p:ext>
            </p:extLst>
          </p:nvPr>
        </p:nvGraphicFramePr>
        <p:xfrm>
          <a:off x="172380" y="4680191"/>
          <a:ext cx="4679697" cy="3941520"/>
        </p:xfrm>
        <a:graphic>
          <a:graphicData uri="http://schemas.openxmlformats.org/drawingml/2006/table">
            <a:tbl>
              <a:tblPr firstRow="1" bandRow="1">
                <a:tableStyleId>{5940675A-B579-460E-94D1-54222C63F5DA}</a:tableStyleId>
              </a:tblPr>
              <a:tblGrid>
                <a:gridCol w="637440">
                  <a:extLst>
                    <a:ext uri="{9D8B030D-6E8A-4147-A177-3AD203B41FA5}">
                      <a16:colId xmlns:a16="http://schemas.microsoft.com/office/drawing/2014/main" val="3445862631"/>
                    </a:ext>
                  </a:extLst>
                </a:gridCol>
                <a:gridCol w="1489252">
                  <a:extLst>
                    <a:ext uri="{9D8B030D-6E8A-4147-A177-3AD203B41FA5}">
                      <a16:colId xmlns:a16="http://schemas.microsoft.com/office/drawing/2014/main" val="3957865930"/>
                    </a:ext>
                  </a:extLst>
                </a:gridCol>
                <a:gridCol w="2553005">
                  <a:extLst>
                    <a:ext uri="{9D8B030D-6E8A-4147-A177-3AD203B41FA5}">
                      <a16:colId xmlns:a16="http://schemas.microsoft.com/office/drawing/2014/main" val="746460978"/>
                    </a:ext>
                  </a:extLst>
                </a:gridCol>
              </a:tblGrid>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grabar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record, recording</a:t>
                      </a:r>
                    </a:p>
                  </a:txBody>
                  <a:tcPr marL="90000" marR="90000" marT="46800" marB="46800" anchor="ctr"/>
                </a:tc>
                <a:extLst>
                  <a:ext uri="{0D108BD9-81ED-4DB2-BD59-A6C34878D82A}">
                    <a16:rowId xmlns:a16="http://schemas.microsoft.com/office/drawing/2014/main" val="2009758348"/>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tocar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to touch, touching</a:t>
                      </a:r>
                    </a:p>
                  </a:txBody>
                  <a:tcPr marL="90000" marR="90000" marT="46800" marB="46800" anchor="ctr"/>
                </a:tc>
                <a:extLst>
                  <a:ext uri="{0D108BD9-81ED-4DB2-BD59-A6C34878D82A}">
                    <a16:rowId xmlns:a16="http://schemas.microsoft.com/office/drawing/2014/main" val="823544673"/>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mostrar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to show, showing</a:t>
                      </a:r>
                    </a:p>
                  </a:txBody>
                  <a:tcPr marL="90000" marR="90000" marT="46800" marB="46800" anchor="ctr"/>
                </a:tc>
                <a:extLst>
                  <a:ext uri="{0D108BD9-81ED-4DB2-BD59-A6C34878D82A}">
                    <a16:rowId xmlns:a16="http://schemas.microsoft.com/office/drawing/2014/main" val="1778999658"/>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bajar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to go down, to lower</a:t>
                      </a:r>
                    </a:p>
                  </a:txBody>
                  <a:tcPr marL="0" marR="0" marT="0" marB="0" anchor="ctr"/>
                </a:tc>
                <a:extLst>
                  <a:ext uri="{0D108BD9-81ED-4DB2-BD59-A6C34878D82A}">
                    <a16:rowId xmlns:a16="http://schemas.microsoft.com/office/drawing/2014/main" val="2178778690"/>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saltar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to jump, jumping</a:t>
                      </a:r>
                    </a:p>
                  </a:txBody>
                  <a:tcPr marL="0" marR="0" marT="0" marB="0" anchor="ctr"/>
                </a:tc>
                <a:extLst>
                  <a:ext uri="{0D108BD9-81ED-4DB2-BD59-A6C34878D82A}">
                    <a16:rowId xmlns:a16="http://schemas.microsoft.com/office/drawing/2014/main" val="177427112"/>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pron</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alguien</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someone, somebody</a:t>
                      </a:r>
                    </a:p>
                  </a:txBody>
                  <a:tcPr marL="0" marR="0" marT="0" marB="0" anchor="ctr"/>
                </a:tc>
                <a:extLst>
                  <a:ext uri="{0D108BD9-81ED-4DB2-BD59-A6C34878D82A}">
                    <a16:rowId xmlns:a16="http://schemas.microsoft.com/office/drawing/2014/main" val="2605244685"/>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nf</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la mano</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hand</a:t>
                      </a:r>
                    </a:p>
                  </a:txBody>
                  <a:tcPr marL="0" marR="0" marT="0" marB="0" anchor="ctr"/>
                </a:tc>
                <a:extLst>
                  <a:ext uri="{0D108BD9-81ED-4DB2-BD59-A6C34878D82A}">
                    <a16:rowId xmlns:a16="http://schemas.microsoft.com/office/drawing/2014/main" val="2103660657"/>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nf</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pierna</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leg</a:t>
                      </a:r>
                    </a:p>
                  </a:txBody>
                  <a:tcPr marL="90000" marR="90000" marT="46800" marB="46800" anchor="ctr"/>
                </a:tc>
                <a:extLst>
                  <a:ext uri="{0D108BD9-81ED-4DB2-BD59-A6C34878D82A}">
                    <a16:rowId xmlns:a16="http://schemas.microsoft.com/office/drawing/2014/main" val="1604582134"/>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 </a:t>
                      </a:r>
                      <a:r>
                        <a:rPr lang="en-GB" sz="1600" b="0" i="0" u="none" strike="noStrike" dirty="0" err="1">
                          <a:solidFill>
                            <a:srgbClr val="000000"/>
                          </a:solidFill>
                          <a:effectLst/>
                          <a:latin typeface="Century Gothic" panose="020B0502020202020204" pitchFamily="34" charset="0"/>
                        </a:rPr>
                        <a:t>brazo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arm</a:t>
                      </a:r>
                    </a:p>
                  </a:txBody>
                  <a:tcPr marL="90000" marR="90000" marT="46800" marB="46800" anchor="ctr"/>
                </a:tc>
                <a:extLst>
                  <a:ext uri="{0D108BD9-81ED-4DB2-BD59-A6C34878D82A}">
                    <a16:rowId xmlns:a16="http://schemas.microsoft.com/office/drawing/2014/main" val="1669024541"/>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adv</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smtClean="0">
                          <a:solidFill>
                            <a:srgbClr val="000000"/>
                          </a:solidFill>
                          <a:effectLst/>
                          <a:latin typeface="Century Gothic" panose="020B0502020202020204" pitchFamily="34" charset="0"/>
                        </a:rPr>
                        <a:t>levantar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smtClean="0">
                          <a:solidFill>
                            <a:srgbClr val="000000"/>
                          </a:solidFill>
                          <a:effectLst/>
                          <a:latin typeface="Century Gothic" panose="020B0502020202020204" pitchFamily="34" charset="0"/>
                        </a:rPr>
                        <a:t>to get up;</a:t>
                      </a:r>
                      <a:r>
                        <a:rPr lang="en-GB" sz="1600" b="0" i="0" u="none" strike="noStrike" baseline="0" smtClean="0">
                          <a:solidFill>
                            <a:srgbClr val="000000"/>
                          </a:solidFill>
                          <a:effectLst/>
                          <a:latin typeface="Century Gothic" panose="020B0502020202020204" pitchFamily="34" charset="0"/>
                        </a:rPr>
                        <a:t> to lift, raise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extLst>
                  <a:ext uri="{0D108BD9-81ED-4DB2-BD59-A6C34878D82A}">
                    <a16:rowId xmlns:a16="http://schemas.microsoft.com/office/drawing/2014/main" val="3735931330"/>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adv</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ahora</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mismo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right now</a:t>
                      </a:r>
                    </a:p>
                  </a:txBody>
                  <a:tcPr marL="90000" marR="90000" marT="46800" marB="46800" anchor="ctr"/>
                </a:tc>
                <a:extLst>
                  <a:ext uri="{0D108BD9-81ED-4DB2-BD59-A6C34878D82A}">
                    <a16:rowId xmlns:a16="http://schemas.microsoft.com/office/drawing/2014/main" val="3308464235"/>
                  </a:ext>
                </a:extLst>
              </a:tr>
            </a:tbl>
          </a:graphicData>
        </a:graphic>
      </p:graphicFrame>
      <p:sp>
        <p:nvSpPr>
          <p:cNvPr id="61" name="Rectangle 21">
            <a:extLst>
              <a:ext uri="{FF2B5EF4-FFF2-40B4-BE49-F238E27FC236}">
                <a16:creationId xmlns:a16="http://schemas.microsoft.com/office/drawing/2014/main" id="{E3C237BA-C29F-104D-9F46-D02108D863A5}"/>
              </a:ext>
            </a:extLst>
          </p:cNvPr>
          <p:cNvSpPr/>
          <p:nvPr/>
        </p:nvSpPr>
        <p:spPr>
          <a:xfrm>
            <a:off x="5012354" y="4662861"/>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Vocabulario</a:t>
            </a:r>
            <a:endParaRPr lang="en-GB" dirty="0">
              <a:latin typeface="Century Gothic" panose="020B0502020202020204" pitchFamily="34" charset="0"/>
            </a:endParaRPr>
          </a:p>
        </p:txBody>
      </p:sp>
      <p:sp>
        <p:nvSpPr>
          <p:cNvPr id="62" name="Rounded Rectangle 42">
            <a:extLst>
              <a:ext uri="{FF2B5EF4-FFF2-40B4-BE49-F238E27FC236}">
                <a16:creationId xmlns:a16="http://schemas.microsoft.com/office/drawing/2014/main" id="{BD63994F-8F28-6E45-9774-0F34EAD5CBB7}"/>
              </a:ext>
            </a:extLst>
          </p:cNvPr>
          <p:cNvSpPr/>
          <p:nvPr/>
        </p:nvSpPr>
        <p:spPr>
          <a:xfrm>
            <a:off x="5366064" y="7475065"/>
            <a:ext cx="1004122" cy="112222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entury Gothic" panose="020B0502020202020204" pitchFamily="34" charset="0"/>
              </a:rPr>
              <a:t>Revisit vocab 3.1.4 &amp; 2.2.5</a:t>
            </a:r>
          </a:p>
        </p:txBody>
      </p:sp>
      <p:pic>
        <p:nvPicPr>
          <p:cNvPr id="63" name="Picture 10" descr="hand 1.jpeg">
            <a:extLst>
              <a:ext uri="{FF2B5EF4-FFF2-40B4-BE49-F238E27FC236}">
                <a16:creationId xmlns:a16="http://schemas.microsoft.com/office/drawing/2014/main" id="{A8EBB103-701B-6D40-BFEC-9246B90F310D}"/>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236327" y="5165104"/>
            <a:ext cx="1208238" cy="972971"/>
          </a:xfrm>
          <a:prstGeom prst="rect">
            <a:avLst/>
          </a:prstGeom>
        </p:spPr>
      </p:pic>
      <p:pic>
        <p:nvPicPr>
          <p:cNvPr id="69" name="Picture 35" descr="exercise 2.png">
            <a:extLst>
              <a:ext uri="{FF2B5EF4-FFF2-40B4-BE49-F238E27FC236}">
                <a16:creationId xmlns:a16="http://schemas.microsoft.com/office/drawing/2014/main" id="{8DA2575A-8605-C142-BA30-43CC553EC4B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04802" y="1330947"/>
            <a:ext cx="1129125" cy="1390409"/>
          </a:xfrm>
          <a:prstGeom prst="rect">
            <a:avLst/>
          </a:prstGeom>
        </p:spPr>
      </p:pic>
      <p:pic>
        <p:nvPicPr>
          <p:cNvPr id="9" name="Imagen 8" descr="Código QR&#10;&#10;Descripción generada automáticamente">
            <a:extLst>
              <a:ext uri="{FF2B5EF4-FFF2-40B4-BE49-F238E27FC236}">
                <a16:creationId xmlns:a16="http://schemas.microsoft.com/office/drawing/2014/main" id="{BE2178C2-2AF7-514A-98D0-686716229B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043" y="6263940"/>
            <a:ext cx="1080806" cy="1080806"/>
          </a:xfrm>
          <a:prstGeom prst="rect">
            <a:avLst/>
          </a:prstGeom>
        </p:spPr>
      </p:pic>
      <p:sp>
        <p:nvSpPr>
          <p:cNvPr id="22" name="TextBox 21"/>
          <p:cNvSpPr txBox="1"/>
          <p:nvPr/>
        </p:nvSpPr>
        <p:spPr>
          <a:xfrm>
            <a:off x="1775687" y="2363262"/>
            <a:ext cx="3430767" cy="338554"/>
          </a:xfrm>
          <a:prstGeom prst="rect">
            <a:avLst/>
          </a:prstGeom>
          <a:noFill/>
        </p:spPr>
        <p:txBody>
          <a:bodyPr wrap="square" rtlCol="0">
            <a:spAutoFit/>
          </a:bodyPr>
          <a:lstStyle/>
          <a:p>
            <a:r>
              <a:rPr lang="en-US" sz="1600" i="1" dirty="0">
                <a:latin typeface="Century Gothic" panose="020B0502020202020204" pitchFamily="34" charset="0"/>
              </a:rPr>
              <a:t>You </a:t>
            </a:r>
            <a:r>
              <a:rPr lang="en-US" sz="1600" i="1">
                <a:latin typeface="Century Gothic" panose="020B0502020202020204" pitchFamily="34" charset="0"/>
              </a:rPr>
              <a:t>are </a:t>
            </a:r>
            <a:r>
              <a:rPr lang="en-US" sz="1600" b="1" i="1">
                <a:latin typeface="Century Gothic" panose="020B0502020202020204" pitchFamily="34" charset="0"/>
              </a:rPr>
              <a:t>jumping.</a:t>
            </a:r>
            <a:endParaRPr lang="en-US" sz="1600" b="1" i="1" dirty="0">
              <a:latin typeface="Century Gothic" panose="020B0502020202020204" pitchFamily="34" charset="0"/>
            </a:endParaRPr>
          </a:p>
        </p:txBody>
      </p:sp>
      <p:sp>
        <p:nvSpPr>
          <p:cNvPr id="23" name="TextBox 22"/>
          <p:cNvSpPr txBox="1"/>
          <p:nvPr/>
        </p:nvSpPr>
        <p:spPr>
          <a:xfrm>
            <a:off x="31760" y="1774209"/>
            <a:ext cx="4528335" cy="338554"/>
          </a:xfrm>
          <a:prstGeom prst="rect">
            <a:avLst/>
          </a:prstGeom>
          <a:noFill/>
        </p:spPr>
        <p:txBody>
          <a:bodyPr wrap="square" rtlCol="0">
            <a:spAutoFit/>
          </a:bodyPr>
          <a:lstStyle/>
          <a:p>
            <a:r>
              <a:rPr lang="en-US" sz="1600">
                <a:latin typeface="Century Gothic" panose="020B0502020202020204" pitchFamily="34" charset="0"/>
              </a:rPr>
              <a:t>Estoy mostr</a:t>
            </a:r>
            <a:r>
              <a:rPr lang="en-US" sz="1600" b="1">
                <a:latin typeface="Century Gothic" panose="020B0502020202020204" pitchFamily="34" charset="0"/>
              </a:rPr>
              <a:t>ando </a:t>
            </a:r>
            <a:r>
              <a:rPr lang="en-US" sz="1600">
                <a:latin typeface="Century Gothic" panose="020B0502020202020204" pitchFamily="34" charset="0"/>
              </a:rPr>
              <a:t>el ejercicio</a:t>
            </a:r>
            <a:r>
              <a:rPr lang="en-US" sz="1600" b="1">
                <a:latin typeface="Century Gothic" panose="020B0502020202020204" pitchFamily="34" charset="0"/>
              </a:rPr>
              <a:t>.</a:t>
            </a:r>
            <a:endParaRPr lang="en-US" sz="1600" dirty="0">
              <a:latin typeface="Century Gothic" panose="020B0502020202020204" pitchFamily="34" charset="0"/>
            </a:endParaRPr>
          </a:p>
        </p:txBody>
      </p:sp>
      <p:sp>
        <p:nvSpPr>
          <p:cNvPr id="24" name="TextBox 23"/>
          <p:cNvSpPr txBox="1"/>
          <p:nvPr/>
        </p:nvSpPr>
        <p:spPr>
          <a:xfrm>
            <a:off x="46613" y="2354351"/>
            <a:ext cx="3783191" cy="338554"/>
          </a:xfrm>
          <a:prstGeom prst="rect">
            <a:avLst/>
          </a:prstGeom>
          <a:noFill/>
        </p:spPr>
        <p:txBody>
          <a:bodyPr wrap="square" rtlCol="0">
            <a:spAutoFit/>
          </a:bodyPr>
          <a:lstStyle/>
          <a:p>
            <a:r>
              <a:rPr lang="en-US" sz="1600">
                <a:latin typeface="Century Gothic" panose="020B0502020202020204" pitchFamily="34" charset="0"/>
              </a:rPr>
              <a:t>Estás salt</a:t>
            </a:r>
            <a:r>
              <a:rPr lang="en-US" sz="1600" b="1">
                <a:latin typeface="Century Gothic" panose="020B0502020202020204" pitchFamily="34" charset="0"/>
              </a:rPr>
              <a:t>ando.</a:t>
            </a:r>
            <a:endParaRPr lang="en-US" sz="1600" dirty="0">
              <a:latin typeface="Century Gothic" panose="020B0502020202020204" pitchFamily="34" charset="0"/>
            </a:endParaRPr>
          </a:p>
        </p:txBody>
      </p:sp>
      <p:sp>
        <p:nvSpPr>
          <p:cNvPr id="25" name="TextBox 24"/>
          <p:cNvSpPr txBox="1"/>
          <p:nvPr/>
        </p:nvSpPr>
        <p:spPr>
          <a:xfrm>
            <a:off x="3137694" y="1772312"/>
            <a:ext cx="2925318" cy="338554"/>
          </a:xfrm>
          <a:prstGeom prst="rect">
            <a:avLst/>
          </a:prstGeom>
          <a:noFill/>
        </p:spPr>
        <p:txBody>
          <a:bodyPr wrap="square" rtlCol="0">
            <a:spAutoFit/>
          </a:bodyPr>
          <a:lstStyle/>
          <a:p>
            <a:r>
              <a:rPr lang="en-US" sz="1600" i="1">
                <a:latin typeface="Century Gothic" panose="020B0502020202020204" pitchFamily="34" charset="0"/>
              </a:rPr>
              <a:t>I am </a:t>
            </a:r>
            <a:r>
              <a:rPr lang="en-US" sz="1600" b="1" i="1">
                <a:latin typeface="Century Gothic" panose="020B0502020202020204" pitchFamily="34" charset="0"/>
              </a:rPr>
              <a:t>showing </a:t>
            </a:r>
            <a:r>
              <a:rPr lang="en-US" sz="1600" i="1">
                <a:latin typeface="Century Gothic" panose="020B0502020202020204" pitchFamily="34" charset="0"/>
              </a:rPr>
              <a:t>the exercise.</a:t>
            </a:r>
            <a:endParaRPr lang="en-US" sz="1600" i="1" dirty="0">
              <a:latin typeface="Century Gothic" panose="020B0502020202020204" pitchFamily="34" charset="0"/>
            </a:endParaRPr>
          </a:p>
        </p:txBody>
      </p:sp>
      <p:sp>
        <p:nvSpPr>
          <p:cNvPr id="26" name="Llamada rectangular redondeada 27">
            <a:extLst>
              <a:ext uri="{FF2B5EF4-FFF2-40B4-BE49-F238E27FC236}">
                <a16:creationId xmlns:a16="http://schemas.microsoft.com/office/drawing/2014/main" id="{B7A0633C-7112-E544-ACEB-3EC61394DB95}"/>
              </a:ext>
            </a:extLst>
          </p:cNvPr>
          <p:cNvSpPr/>
          <p:nvPr/>
        </p:nvSpPr>
        <p:spPr>
          <a:xfrm>
            <a:off x="90899" y="2935565"/>
            <a:ext cx="4303874" cy="478093"/>
          </a:xfrm>
          <a:prstGeom prst="wedgeRoundRectCallout">
            <a:avLst>
              <a:gd name="adj1" fmla="val -21970"/>
              <a:gd name="adj2" fmla="val -70313"/>
              <a:gd name="adj3" fmla="val 16667"/>
            </a:avLst>
          </a:prstGeom>
          <a:solidFill>
            <a:srgbClr val="FCF2CA"/>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rgbClr val="002060"/>
                </a:solidFill>
                <a:latin typeface="Century Gothic" panose="020B0502020202020204" pitchFamily="34" charset="0"/>
              </a:rPr>
              <a:t>The –</a:t>
            </a:r>
            <a:r>
              <a:rPr lang="en-GB" sz="1600" b="1">
                <a:solidFill>
                  <a:srgbClr val="002060"/>
                </a:solidFill>
                <a:latin typeface="Century Gothic" panose="020B0502020202020204" pitchFamily="34" charset="0"/>
              </a:rPr>
              <a:t>ando</a:t>
            </a:r>
            <a:r>
              <a:rPr lang="en-GB" sz="1600">
                <a:solidFill>
                  <a:srgbClr val="002060"/>
                </a:solidFill>
                <a:latin typeface="Century Gothic" panose="020B0502020202020204" pitchFamily="34" charset="0"/>
              </a:rPr>
              <a:t> ending (and </a:t>
            </a:r>
            <a:r>
              <a:rPr lang="en-GB" sz="1600" b="1">
                <a:solidFill>
                  <a:srgbClr val="002060"/>
                </a:solidFill>
                <a:latin typeface="Century Gothic" panose="020B0502020202020204" pitchFamily="34" charset="0"/>
              </a:rPr>
              <a:t>–ing </a:t>
            </a:r>
            <a:r>
              <a:rPr lang="en-GB" sz="1600">
                <a:solidFill>
                  <a:srgbClr val="002060"/>
                </a:solidFill>
                <a:latin typeface="Century Gothic" panose="020B0502020202020204" pitchFamily="34" charset="0"/>
              </a:rPr>
              <a:t>in English) is </a:t>
            </a:r>
            <a:r>
              <a:rPr lang="es-GB" sz="1600">
                <a:solidFill>
                  <a:srgbClr val="002060"/>
                </a:solidFill>
                <a:latin typeface="Century Gothic" panose="020B0502020202020204" pitchFamily="34" charset="0"/>
              </a:rPr>
              <a:t>called </a:t>
            </a:r>
            <a:r>
              <a:rPr lang="es-GB" sz="1600" dirty="0">
                <a:solidFill>
                  <a:srgbClr val="002060"/>
                </a:solidFill>
                <a:latin typeface="Century Gothic" panose="020B0502020202020204" pitchFamily="34" charset="0"/>
              </a:rPr>
              <a:t>the ‘present </a:t>
            </a:r>
            <a:r>
              <a:rPr lang="es-GB" sz="1600">
                <a:solidFill>
                  <a:srgbClr val="002060"/>
                </a:solidFill>
                <a:latin typeface="Century Gothic" panose="020B0502020202020204" pitchFamily="34" charset="0"/>
              </a:rPr>
              <a:t>participle’</a:t>
            </a:r>
            <a:r>
              <a:rPr lang="en-GB" sz="1600">
                <a:solidFill>
                  <a:srgbClr val="002060"/>
                </a:solidFill>
                <a:latin typeface="Century Gothic" panose="020B0502020202020204" pitchFamily="34" charset="0"/>
              </a:rPr>
              <a:t>.</a:t>
            </a:r>
            <a:endParaRPr lang="es-GB" sz="1600" dirty="0">
              <a:solidFill>
                <a:srgbClr val="002060"/>
              </a:solidFill>
              <a:latin typeface="Century Gothic" panose="020B0502020202020204" pitchFamily="34" charset="0"/>
            </a:endParaRPr>
          </a:p>
        </p:txBody>
      </p:sp>
      <p:pic>
        <p:nvPicPr>
          <p:cNvPr id="27" name="Picture 4" descr="aerobics clipart&#10;">
            <a:extLst>
              <a:ext uri="{FF2B5EF4-FFF2-40B4-BE49-F238E27FC236}">
                <a16:creationId xmlns:a16="http://schemas.microsoft.com/office/drawing/2014/main" id="{8C847258-1A69-6C4B-9133-299DAD9768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0871" y="2143331"/>
            <a:ext cx="685473" cy="112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07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3727" y="8826500"/>
            <a:ext cx="1600200" cy="635000"/>
          </a:xfrm>
        </p:spPr>
        <p:txBody>
          <a:bodyPr/>
          <a:lstStyle/>
          <a:p>
            <a:r>
              <a:rPr lang="en-GB" altLang="en-US" b="1" dirty="0">
                <a:latin typeface="Century Gothic" panose="020B0502020202020204" pitchFamily="34" charset="0"/>
              </a:rPr>
              <a:t>56</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3693766"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12" name="Title 11"/>
          <p:cNvSpPr>
            <a:spLocks noGrp="1"/>
          </p:cNvSpPr>
          <p:nvPr>
            <p:ph type="title"/>
          </p:nvPr>
        </p:nvSpPr>
        <p:spPr>
          <a:xfrm>
            <a:off x="0" y="5303"/>
            <a:ext cx="4046263" cy="736826"/>
          </a:xfrm>
        </p:spPr>
        <p:txBody>
          <a:bodyPr/>
          <a:lstStyle/>
          <a:p>
            <a:r>
              <a:rPr lang="en-GB" sz="2000" b="1" dirty="0">
                <a:solidFill>
                  <a:schemeClr val="bg1"/>
                </a:solidFill>
                <a:latin typeface="Century Gothic" panose="020B0502020202020204" pitchFamily="34" charset="0"/>
              </a:rPr>
              <a:t>T3.2 </a:t>
            </a:r>
            <a:r>
              <a:rPr lang="en-GB" sz="2000" b="1" dirty="0" err="1">
                <a:solidFill>
                  <a:schemeClr val="bg1"/>
                </a:solidFill>
                <a:latin typeface="Century Gothic" panose="020B0502020202020204" pitchFamily="34" charset="0"/>
              </a:rPr>
              <a:t>Semana</a:t>
            </a:r>
            <a:r>
              <a:rPr lang="en-GB" sz="2000" b="1" dirty="0">
                <a:solidFill>
                  <a:schemeClr val="bg1"/>
                </a:solidFill>
                <a:latin typeface="Century Gothic" panose="020B0502020202020204" pitchFamily="34" charset="0"/>
              </a:rPr>
              <a:t> 5 </a:t>
            </a:r>
          </a:p>
        </p:txBody>
      </p:sp>
      <p:sp>
        <p:nvSpPr>
          <p:cNvPr id="83" name="Rectangle 21">
            <a:extLst>
              <a:ext uri="{FF2B5EF4-FFF2-40B4-BE49-F238E27FC236}">
                <a16:creationId xmlns:a16="http://schemas.microsoft.com/office/drawing/2014/main" id="{58DFBC74-6A87-1541-94EC-B9510E41C020}"/>
              </a:ext>
            </a:extLst>
          </p:cNvPr>
          <p:cNvSpPr/>
          <p:nvPr/>
        </p:nvSpPr>
        <p:spPr>
          <a:xfrm>
            <a:off x="5012354" y="20229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2" name="Rectangle 1"/>
          <p:cNvSpPr/>
          <p:nvPr/>
        </p:nvSpPr>
        <p:spPr>
          <a:xfrm>
            <a:off x="44624" y="632573"/>
            <a:ext cx="6031252" cy="369332"/>
          </a:xfrm>
          <a:prstGeom prst="rect">
            <a:avLst/>
          </a:prstGeom>
        </p:spPr>
        <p:txBody>
          <a:bodyPr wrap="square">
            <a:spAutoFit/>
          </a:bodyPr>
          <a:lstStyle/>
          <a:p>
            <a:pPr lvl="0">
              <a:defRPr/>
            </a:pPr>
            <a:r>
              <a:rPr lang="en-GB" b="1" dirty="0">
                <a:latin typeface="Century Gothic" panose="020B0502020202020204" pitchFamily="34" charset="0"/>
              </a:rPr>
              <a:t>Present continuous –er and –</a:t>
            </a:r>
            <a:r>
              <a:rPr lang="en-GB" b="1" dirty="0" err="1">
                <a:latin typeface="Century Gothic" panose="020B0502020202020204" pitchFamily="34" charset="0"/>
              </a:rPr>
              <a:t>ir</a:t>
            </a:r>
            <a:r>
              <a:rPr lang="en-GB" b="1" dirty="0">
                <a:latin typeface="Century Gothic" panose="020B0502020202020204" pitchFamily="34" charset="0"/>
              </a:rPr>
              <a:t>  verbs</a:t>
            </a:r>
          </a:p>
        </p:txBody>
      </p:sp>
      <p:sp>
        <p:nvSpPr>
          <p:cNvPr id="44" name="TextBox 7">
            <a:extLst>
              <a:ext uri="{FF2B5EF4-FFF2-40B4-BE49-F238E27FC236}">
                <a16:creationId xmlns:a16="http://schemas.microsoft.com/office/drawing/2014/main" id="{29FF1C4B-C6D3-014F-991C-63CF96A146D2}"/>
              </a:ext>
            </a:extLst>
          </p:cNvPr>
          <p:cNvSpPr txBox="1"/>
          <p:nvPr/>
        </p:nvSpPr>
        <p:spPr>
          <a:xfrm>
            <a:off x="44624" y="960239"/>
            <a:ext cx="6713691" cy="634020"/>
          </a:xfrm>
          <a:prstGeom prst="rect">
            <a:avLst/>
          </a:prstGeom>
          <a:noFill/>
        </p:spPr>
        <p:txBody>
          <a:bodyPr wrap="square" rtlCol="0">
            <a:spAutoFit/>
          </a:bodyPr>
          <a:lstStyle/>
          <a:p>
            <a:pPr>
              <a:lnSpc>
                <a:spcPct val="110000"/>
              </a:lnSpc>
            </a:pPr>
            <a:r>
              <a:rPr lang="en-US" sz="1600" smtClean="0">
                <a:latin typeface="Century Gothic" panose="020B0502020202020204" pitchFamily="34" charset="0"/>
              </a:rPr>
              <a:t>Remember that to </a:t>
            </a:r>
            <a:r>
              <a:rPr lang="en-US" sz="1600">
                <a:latin typeface="Century Gothic" panose="020B0502020202020204" pitchFamily="34" charset="0"/>
              </a:rPr>
              <a:t>describe an ongoing event in the present, you can use </a:t>
            </a:r>
            <a:r>
              <a:rPr lang="en-US" sz="1600" b="1" i="1">
                <a:latin typeface="Century Gothic" panose="020B0502020202020204" pitchFamily="34" charset="0"/>
              </a:rPr>
              <a:t>estar </a:t>
            </a:r>
            <a:r>
              <a:rPr lang="en-US" sz="1600">
                <a:latin typeface="Century Gothic" panose="020B0502020202020204" pitchFamily="34" charset="0"/>
              </a:rPr>
              <a:t>with a verb ending in </a:t>
            </a:r>
            <a:r>
              <a:rPr lang="en-US" sz="1600" b="1">
                <a:latin typeface="Century Gothic" panose="020B0502020202020204" pitchFamily="34" charset="0"/>
              </a:rPr>
              <a:t>–ando</a:t>
            </a:r>
            <a:r>
              <a:rPr lang="en-US" sz="1600">
                <a:latin typeface="Century Gothic" panose="020B0502020202020204" pitchFamily="34" charset="0"/>
              </a:rPr>
              <a:t>.</a:t>
            </a:r>
            <a:endParaRPr lang="en-US" sz="1600" dirty="0">
              <a:latin typeface="Century Gothic" panose="020B0502020202020204" pitchFamily="34" charset="0"/>
            </a:endParaRPr>
          </a:p>
        </p:txBody>
      </p:sp>
      <p:sp>
        <p:nvSpPr>
          <p:cNvPr id="46" name="TextBox 7">
            <a:extLst>
              <a:ext uri="{FF2B5EF4-FFF2-40B4-BE49-F238E27FC236}">
                <a16:creationId xmlns:a16="http://schemas.microsoft.com/office/drawing/2014/main" id="{F666F622-8182-4B47-A034-1CC30EB0387F}"/>
              </a:ext>
            </a:extLst>
          </p:cNvPr>
          <p:cNvSpPr txBox="1"/>
          <p:nvPr/>
        </p:nvSpPr>
        <p:spPr>
          <a:xfrm>
            <a:off x="60648" y="1612224"/>
            <a:ext cx="6534486" cy="584775"/>
          </a:xfrm>
          <a:prstGeom prst="rect">
            <a:avLst/>
          </a:prstGeom>
          <a:noFill/>
        </p:spPr>
        <p:txBody>
          <a:bodyPr wrap="square" rtlCol="0">
            <a:spAutoFit/>
          </a:bodyPr>
          <a:lstStyle/>
          <a:p>
            <a:r>
              <a:rPr lang="en-US" sz="1600">
                <a:latin typeface="Century Gothic" panose="020B0502020202020204" pitchFamily="34" charset="0"/>
              </a:rPr>
              <a:t>For </a:t>
            </a:r>
            <a:r>
              <a:rPr lang="en-US" sz="1600" b="1">
                <a:latin typeface="Century Gothic" panose="020B0502020202020204" pitchFamily="34" charset="0"/>
              </a:rPr>
              <a:t>–er </a:t>
            </a:r>
            <a:r>
              <a:rPr lang="en-US" sz="1600">
                <a:latin typeface="Century Gothic" panose="020B0502020202020204" pitchFamily="34" charset="0"/>
              </a:rPr>
              <a:t>and </a:t>
            </a:r>
            <a:r>
              <a:rPr lang="en-US" sz="1600" b="1">
                <a:latin typeface="Century Gothic" panose="020B0502020202020204" pitchFamily="34" charset="0"/>
              </a:rPr>
              <a:t>–ir </a:t>
            </a:r>
            <a:r>
              <a:rPr lang="en-US" sz="1600">
                <a:latin typeface="Century Gothic" panose="020B0502020202020204" pitchFamily="34" charset="0"/>
              </a:rPr>
              <a:t>verbs, the ending is different. Remove ‘er’ or ‘ir’ and add ‘</a:t>
            </a:r>
            <a:r>
              <a:rPr lang="en-US" sz="1600" b="1">
                <a:latin typeface="Century Gothic" panose="020B0502020202020204" pitchFamily="34" charset="0"/>
              </a:rPr>
              <a:t>–iendo</a:t>
            </a:r>
            <a:r>
              <a:rPr lang="en-US" sz="1600">
                <a:latin typeface="Century Gothic" panose="020B0502020202020204" pitchFamily="34" charset="0"/>
              </a:rPr>
              <a:t>’.</a:t>
            </a:r>
            <a:endParaRPr lang="en-US" sz="1600" dirty="0">
              <a:latin typeface="Century Gothic" panose="020B0502020202020204" pitchFamily="34" charset="0"/>
            </a:endParaRPr>
          </a:p>
        </p:txBody>
      </p:sp>
      <p:sp>
        <p:nvSpPr>
          <p:cNvPr id="48" name="TextBox 7">
            <a:extLst>
              <a:ext uri="{FF2B5EF4-FFF2-40B4-BE49-F238E27FC236}">
                <a16:creationId xmlns:a16="http://schemas.microsoft.com/office/drawing/2014/main" id="{A90DC775-369E-5D46-9760-CF0A712C8265}"/>
              </a:ext>
            </a:extLst>
          </p:cNvPr>
          <p:cNvSpPr txBox="1"/>
          <p:nvPr/>
        </p:nvSpPr>
        <p:spPr>
          <a:xfrm>
            <a:off x="60648" y="2311331"/>
            <a:ext cx="6534486" cy="338554"/>
          </a:xfrm>
          <a:prstGeom prst="rect">
            <a:avLst/>
          </a:prstGeom>
          <a:noFill/>
        </p:spPr>
        <p:txBody>
          <a:bodyPr wrap="square" rtlCol="0">
            <a:spAutoFit/>
          </a:bodyPr>
          <a:lstStyle/>
          <a:p>
            <a:pPr lvl="0">
              <a:defRPr/>
            </a:pPr>
            <a:r>
              <a:rPr lang="en-GB" sz="1600" b="1" smtClean="0">
                <a:latin typeface="Century Gothic" panose="020B0502020202020204" pitchFamily="34" charset="0"/>
              </a:rPr>
              <a:t>Estamos</a:t>
            </a:r>
            <a:r>
              <a:rPr lang="en-GB" sz="1600" smtClean="0">
                <a:latin typeface="Century Gothic" panose="020B0502020202020204" pitchFamily="34" charset="0"/>
              </a:rPr>
              <a:t> dirigiendo una película</a:t>
            </a:r>
            <a:r>
              <a:rPr lang="en-GB" sz="1600" smtClean="0">
                <a:latin typeface="Century Gothic" panose="020B0502020202020204" pitchFamily="34" charset="0"/>
              </a:rPr>
              <a:t>.    </a:t>
            </a:r>
            <a:r>
              <a:rPr lang="en-GB" sz="1600" i="1" smtClean="0">
                <a:latin typeface="Century Gothic" panose="020B0502020202020204" pitchFamily="34" charset="0"/>
              </a:rPr>
              <a:t>W</a:t>
            </a:r>
            <a:r>
              <a:rPr lang="en-GB" sz="1600" i="1" smtClean="0">
                <a:latin typeface="Century Gothic" panose="020B0502020202020204" pitchFamily="34" charset="0"/>
              </a:rPr>
              <a:t>e </a:t>
            </a:r>
            <a:r>
              <a:rPr lang="en-GB" sz="1600" i="1">
                <a:latin typeface="Century Gothic" panose="020B0502020202020204" pitchFamily="34" charset="0"/>
              </a:rPr>
              <a:t>are </a:t>
            </a:r>
            <a:r>
              <a:rPr lang="en-GB" sz="1600" i="1" smtClean="0">
                <a:latin typeface="Century Gothic" panose="020B0502020202020204" pitchFamily="34" charset="0"/>
              </a:rPr>
              <a:t>directing a film.</a:t>
            </a:r>
            <a:endParaRPr lang="en-GB" sz="1600" i="1" dirty="0">
              <a:latin typeface="Century Gothic" panose="020B0502020202020204" pitchFamily="34" charset="0"/>
            </a:endParaRPr>
          </a:p>
        </p:txBody>
      </p:sp>
      <p:sp>
        <p:nvSpPr>
          <p:cNvPr id="22" name="TextBox 7">
            <a:extLst>
              <a:ext uri="{FF2B5EF4-FFF2-40B4-BE49-F238E27FC236}">
                <a16:creationId xmlns:a16="http://schemas.microsoft.com/office/drawing/2014/main" id="{278B0843-0614-6B4F-99B5-9518465730FE}"/>
              </a:ext>
            </a:extLst>
          </p:cNvPr>
          <p:cNvSpPr txBox="1"/>
          <p:nvPr/>
        </p:nvSpPr>
        <p:spPr>
          <a:xfrm>
            <a:off x="60648" y="4014159"/>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They want </a:t>
            </a:r>
            <a:r>
              <a:rPr lang="en-GB" sz="1600">
                <a:latin typeface="Century Gothic" panose="020B0502020202020204" pitchFamily="34" charset="0"/>
              </a:rPr>
              <a:t>to </a:t>
            </a:r>
            <a:r>
              <a:rPr lang="en-GB" sz="1600" smtClean="0">
                <a:latin typeface="Century Gothic" panose="020B0502020202020204" pitchFamily="34" charset="0"/>
              </a:rPr>
              <a:t>make a film.    </a:t>
            </a:r>
            <a:r>
              <a:rPr lang="en-GB" sz="1600" b="1" i="1" smtClean="0">
                <a:latin typeface="Century Gothic" panose="020B0502020202020204" pitchFamily="34" charset="0"/>
              </a:rPr>
              <a:t>Quieren</a:t>
            </a:r>
            <a:r>
              <a:rPr lang="en-GB" sz="1600" i="1" smtClean="0">
                <a:latin typeface="Century Gothic" panose="020B0502020202020204" pitchFamily="34" charset="0"/>
              </a:rPr>
              <a:t> hacer una pelíula.</a:t>
            </a:r>
            <a:endParaRPr lang="en-GB" sz="1600" i="1" dirty="0">
              <a:latin typeface="Century Gothic" panose="020B0502020202020204" pitchFamily="34" charset="0"/>
            </a:endParaRPr>
          </a:p>
        </p:txBody>
      </p:sp>
      <p:sp>
        <p:nvSpPr>
          <p:cNvPr id="56" name="TextBox 7">
            <a:extLst>
              <a:ext uri="{FF2B5EF4-FFF2-40B4-BE49-F238E27FC236}">
                <a16:creationId xmlns:a16="http://schemas.microsoft.com/office/drawing/2014/main" id="{97352D8A-D88D-4443-B6CB-43919375DD65}"/>
              </a:ext>
            </a:extLst>
          </p:cNvPr>
          <p:cNvSpPr txBox="1"/>
          <p:nvPr/>
        </p:nvSpPr>
        <p:spPr>
          <a:xfrm>
            <a:off x="44624" y="2660356"/>
            <a:ext cx="6534486" cy="338554"/>
          </a:xfrm>
          <a:prstGeom prst="rect">
            <a:avLst/>
          </a:prstGeom>
          <a:noFill/>
        </p:spPr>
        <p:txBody>
          <a:bodyPr wrap="square" rtlCol="0">
            <a:spAutoFit/>
          </a:bodyPr>
          <a:lstStyle/>
          <a:p>
            <a:pPr lvl="0">
              <a:defRPr/>
            </a:pPr>
            <a:r>
              <a:rPr lang="en-GB" sz="1600" b="1" smtClean="0">
                <a:latin typeface="Century Gothic" panose="020B0502020202020204" pitchFamily="34" charset="0"/>
              </a:rPr>
              <a:t>Están</a:t>
            </a:r>
            <a:r>
              <a:rPr lang="en-GB" sz="1600" smtClean="0">
                <a:latin typeface="Century Gothic" panose="020B0502020202020204" pitchFamily="34" charset="0"/>
              </a:rPr>
              <a:t> discutiendo.     </a:t>
            </a:r>
            <a:r>
              <a:rPr lang="en-GB" sz="1600" i="1" smtClean="0">
                <a:latin typeface="Century Gothic" panose="020B0502020202020204" pitchFamily="34" charset="0"/>
              </a:rPr>
              <a:t>They </a:t>
            </a:r>
            <a:r>
              <a:rPr lang="en-GB" sz="1600" i="1">
                <a:latin typeface="Century Gothic" panose="020B0502020202020204" pitchFamily="34" charset="0"/>
              </a:rPr>
              <a:t>are </a:t>
            </a:r>
            <a:r>
              <a:rPr lang="en-GB" sz="1600" i="1" smtClean="0">
                <a:latin typeface="Century Gothic" panose="020B0502020202020204" pitchFamily="34" charset="0"/>
              </a:rPr>
              <a:t>arguing.</a:t>
            </a:r>
            <a:endParaRPr lang="en-GB" sz="1600" i="1" dirty="0">
              <a:latin typeface="Century Gothic" panose="020B0502020202020204" pitchFamily="34" charset="0"/>
            </a:endParaRPr>
          </a:p>
        </p:txBody>
      </p:sp>
      <p:sp>
        <p:nvSpPr>
          <p:cNvPr id="57" name="TextBox 7">
            <a:extLst>
              <a:ext uri="{FF2B5EF4-FFF2-40B4-BE49-F238E27FC236}">
                <a16:creationId xmlns:a16="http://schemas.microsoft.com/office/drawing/2014/main" id="{B34B90AB-E9F1-7D4D-B28E-7153CAE3D8E5}"/>
              </a:ext>
            </a:extLst>
          </p:cNvPr>
          <p:cNvSpPr txBox="1"/>
          <p:nvPr/>
        </p:nvSpPr>
        <p:spPr>
          <a:xfrm>
            <a:off x="53944" y="3390639"/>
            <a:ext cx="6534486" cy="584775"/>
          </a:xfrm>
          <a:prstGeom prst="rect">
            <a:avLst/>
          </a:prstGeom>
          <a:noFill/>
        </p:spPr>
        <p:txBody>
          <a:bodyPr wrap="square" rtlCol="0">
            <a:spAutoFit/>
          </a:bodyPr>
          <a:lstStyle/>
          <a:p>
            <a:pPr lvl="0">
              <a:defRPr/>
            </a:pPr>
            <a:r>
              <a:rPr lang="en-GB" sz="1600">
                <a:latin typeface="Century Gothic" panose="020B0502020202020204" pitchFamily="34" charset="0"/>
              </a:rPr>
              <a:t>Remember </a:t>
            </a:r>
            <a:r>
              <a:rPr lang="en-GB" sz="1600" smtClean="0">
                <a:latin typeface="Century Gothic" panose="020B0502020202020204" pitchFamily="34" charset="0"/>
              </a:rPr>
              <a:t>that a form of </a:t>
            </a:r>
            <a:r>
              <a:rPr lang="en-GB" sz="1600" dirty="0">
                <a:latin typeface="Century Gothic" panose="020B0502020202020204" pitchFamily="34" charset="0"/>
              </a:rPr>
              <a:t>‘</a:t>
            </a:r>
            <a:r>
              <a:rPr lang="en-GB" sz="1600" b="1" dirty="0" err="1">
                <a:latin typeface="Century Gothic" panose="020B0502020202020204" pitchFamily="34" charset="0"/>
              </a:rPr>
              <a:t>querer</a:t>
            </a:r>
            <a:r>
              <a:rPr lang="en-GB" sz="1600" dirty="0">
                <a:latin typeface="Century Gothic" panose="020B0502020202020204" pitchFamily="34" charset="0"/>
              </a:rPr>
              <a:t>’ can be </a:t>
            </a:r>
            <a:r>
              <a:rPr lang="en-GB" sz="1600">
                <a:latin typeface="Century Gothic" panose="020B0502020202020204" pitchFamily="34" charset="0"/>
              </a:rPr>
              <a:t>used </a:t>
            </a:r>
            <a:r>
              <a:rPr lang="en-GB" sz="1600" smtClean="0">
                <a:latin typeface="Century Gothic" panose="020B0502020202020204" pitchFamily="34" charset="0"/>
              </a:rPr>
              <a:t>before an </a:t>
            </a:r>
            <a:r>
              <a:rPr lang="en-GB" sz="1600" dirty="0">
                <a:latin typeface="Century Gothic" panose="020B0502020202020204" pitchFamily="34" charset="0"/>
              </a:rPr>
              <a:t>infinitive, to </a:t>
            </a:r>
            <a:r>
              <a:rPr lang="en-GB" sz="1600">
                <a:latin typeface="Century Gothic" panose="020B0502020202020204" pitchFamily="34" charset="0"/>
              </a:rPr>
              <a:t>mean </a:t>
            </a:r>
            <a:r>
              <a:rPr lang="en-GB" sz="1600" smtClean="0">
                <a:latin typeface="Century Gothic" panose="020B0502020202020204" pitchFamily="34" charset="0"/>
              </a:rPr>
              <a:t>‘</a:t>
            </a:r>
            <a:r>
              <a:rPr lang="en-GB" sz="1600" b="1" smtClean="0">
                <a:latin typeface="Century Gothic" panose="020B0502020202020204" pitchFamily="34" charset="0"/>
              </a:rPr>
              <a:t>to want to</a:t>
            </a:r>
            <a:r>
              <a:rPr lang="en-GB" sz="1600" smtClean="0">
                <a:latin typeface="Century Gothic" panose="020B0502020202020204" pitchFamily="34" charset="0"/>
              </a:rPr>
              <a:t>’.</a:t>
            </a:r>
            <a:endParaRPr lang="en-GB" sz="1600" dirty="0">
              <a:latin typeface="Century Gothic" panose="020B0502020202020204" pitchFamily="34" charset="0"/>
            </a:endParaRPr>
          </a:p>
        </p:txBody>
      </p:sp>
      <p:graphicFrame>
        <p:nvGraphicFramePr>
          <p:cNvPr id="60" name="Table 3">
            <a:extLst>
              <a:ext uri="{FF2B5EF4-FFF2-40B4-BE49-F238E27FC236}">
                <a16:creationId xmlns:a16="http://schemas.microsoft.com/office/drawing/2014/main" id="{33EAECB6-42C7-414F-9837-0960C53836E9}"/>
              </a:ext>
            </a:extLst>
          </p:cNvPr>
          <p:cNvGraphicFramePr>
            <a:graphicFrameLocks noGrp="1"/>
          </p:cNvGraphicFramePr>
          <p:nvPr>
            <p:extLst>
              <p:ext uri="{D42A27DB-BD31-4B8C-83A1-F6EECF244321}">
                <p14:modId xmlns:p14="http://schemas.microsoft.com/office/powerpoint/2010/main" val="1369147206"/>
              </p:ext>
            </p:extLst>
          </p:nvPr>
        </p:nvGraphicFramePr>
        <p:xfrm>
          <a:off x="208117" y="4605128"/>
          <a:ext cx="4679697" cy="4299840"/>
        </p:xfrm>
        <a:graphic>
          <a:graphicData uri="http://schemas.openxmlformats.org/drawingml/2006/table">
            <a:tbl>
              <a:tblPr firstRow="1" bandRow="1">
                <a:tableStyleId>{5940675A-B579-460E-94D1-54222C63F5DA}</a:tableStyleId>
              </a:tblPr>
              <a:tblGrid>
                <a:gridCol w="637440">
                  <a:extLst>
                    <a:ext uri="{9D8B030D-6E8A-4147-A177-3AD203B41FA5}">
                      <a16:colId xmlns:a16="http://schemas.microsoft.com/office/drawing/2014/main" val="3445862631"/>
                    </a:ext>
                  </a:extLst>
                </a:gridCol>
                <a:gridCol w="1489252">
                  <a:extLst>
                    <a:ext uri="{9D8B030D-6E8A-4147-A177-3AD203B41FA5}">
                      <a16:colId xmlns:a16="http://schemas.microsoft.com/office/drawing/2014/main" val="3957865930"/>
                    </a:ext>
                  </a:extLst>
                </a:gridCol>
                <a:gridCol w="2553005">
                  <a:extLst>
                    <a:ext uri="{9D8B030D-6E8A-4147-A177-3AD203B41FA5}">
                      <a16:colId xmlns:a16="http://schemas.microsoft.com/office/drawing/2014/main" val="746460978"/>
                    </a:ext>
                  </a:extLst>
                </a:gridCol>
              </a:tblGrid>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conducir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 drive, driving</a:t>
                      </a:r>
                    </a:p>
                  </a:txBody>
                  <a:tcPr marL="90000" marR="90000" marT="46800" marB="46800" anchor="ctr"/>
                </a:tc>
                <a:extLst>
                  <a:ext uri="{0D108BD9-81ED-4DB2-BD59-A6C34878D82A}">
                    <a16:rowId xmlns:a16="http://schemas.microsoft.com/office/drawing/2014/main" val="2009758348"/>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traducir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to translate, translating</a:t>
                      </a:r>
                    </a:p>
                  </a:txBody>
                  <a:tcPr marL="90000" marR="90000" marT="46800" marB="46800" anchor="ctr"/>
                </a:tc>
                <a:extLst>
                  <a:ext uri="{0D108BD9-81ED-4DB2-BD59-A6C34878D82A}">
                    <a16:rowId xmlns:a16="http://schemas.microsoft.com/office/drawing/2014/main" val="823544673"/>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discutir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to argue, arguing</a:t>
                      </a:r>
                    </a:p>
                  </a:txBody>
                  <a:tcPr marL="90000" marR="90000" marT="46800" marB="46800" anchor="ctr"/>
                </a:tc>
                <a:extLst>
                  <a:ext uri="{0D108BD9-81ED-4DB2-BD59-A6C34878D82A}">
                    <a16:rowId xmlns:a16="http://schemas.microsoft.com/office/drawing/2014/main" val="1778999658"/>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dirigir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to direct, directing</a:t>
                      </a:r>
                    </a:p>
                  </a:txBody>
                  <a:tcPr marL="0" marR="0" marT="0" marB="0" anchor="ctr"/>
                </a:tc>
                <a:extLst>
                  <a:ext uri="{0D108BD9-81ED-4DB2-BD59-A6C34878D82A}">
                    <a16:rowId xmlns:a16="http://schemas.microsoft.com/office/drawing/2014/main" val="2178778690"/>
                  </a:ext>
                </a:extLst>
              </a:tr>
              <a:tr h="358320">
                <a:tc>
                  <a:txBody>
                    <a:bodyPr/>
                    <a:lstStyle/>
                    <a:p>
                      <a:pPr algn="l" fontAlgn="b"/>
                      <a:r>
                        <a:rPr lang="en-GB" sz="1600" b="0" i="1" u="none" strike="noStrike" smtClean="0">
                          <a:solidFill>
                            <a:srgbClr val="000000"/>
                          </a:solidFill>
                          <a:effectLst/>
                          <a:latin typeface="Century Gothic" panose="020B0502020202020204" pitchFamily="34" charset="0"/>
                        </a:rPr>
                        <a:t>nm</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smtClean="0">
                          <a:solidFill>
                            <a:srgbClr val="000000"/>
                          </a:solidFill>
                          <a:effectLst/>
                          <a:latin typeface="Century Gothic" panose="020B0502020202020204" pitchFamily="34" charset="0"/>
                        </a:rPr>
                        <a:t>el francés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French (language)</a:t>
                      </a:r>
                    </a:p>
                  </a:txBody>
                  <a:tcPr marL="0" marR="0" marT="0" marB="0" anchor="ctr"/>
                </a:tc>
                <a:extLst>
                  <a:ext uri="{0D108BD9-81ED-4DB2-BD59-A6C34878D82A}">
                    <a16:rowId xmlns:a16="http://schemas.microsoft.com/office/drawing/2014/main" val="177427112"/>
                  </a:ext>
                </a:extLst>
              </a:tr>
              <a:tr h="358320">
                <a:tc>
                  <a:txBody>
                    <a:bodyPr/>
                    <a:lstStyle/>
                    <a:p>
                      <a:pPr algn="l" fontAlgn="b"/>
                      <a:r>
                        <a:rPr lang="en-GB" sz="1600" b="0" i="1" u="none" strike="noStrike" smtClean="0">
                          <a:solidFill>
                            <a:srgbClr val="000000"/>
                          </a:solidFill>
                          <a:effectLst/>
                          <a:latin typeface="Century Gothic" panose="020B0502020202020204" pitchFamily="34" charset="0"/>
                        </a:rPr>
                        <a:t>nm</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smtClean="0">
                          <a:solidFill>
                            <a:srgbClr val="000000"/>
                          </a:solidFill>
                          <a:effectLst/>
                          <a:latin typeface="Century Gothic" panose="020B0502020202020204" pitchFamily="34" charset="0"/>
                        </a:rPr>
                        <a:t>el ruso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a:solidFill>
                            <a:srgbClr val="000000"/>
                          </a:solidFill>
                          <a:effectLst/>
                          <a:latin typeface="Century Gothic" panose="020B0502020202020204" pitchFamily="34" charset="0"/>
                        </a:rPr>
                        <a:t>  </a:t>
                      </a:r>
                      <a:r>
                        <a:rPr lang="en-GB" sz="1600" b="0" i="0" u="none" strike="noStrike" smtClean="0">
                          <a:solidFill>
                            <a:srgbClr val="000000"/>
                          </a:solidFill>
                          <a:effectLst/>
                          <a:latin typeface="Century Gothic" panose="020B0502020202020204" pitchFamily="34" charset="0"/>
                        </a:rPr>
                        <a:t>Russian (language)</a:t>
                      </a:r>
                      <a:endParaRPr lang="en-GB" sz="1600" b="0" i="0" u="none" strike="noStrike" dirty="0">
                        <a:solidFill>
                          <a:srgbClr val="000000"/>
                        </a:solidFill>
                        <a:effectLst/>
                        <a:latin typeface="Century Gothic" panose="020B0502020202020204" pitchFamily="34" charset="0"/>
                      </a:endParaRPr>
                    </a:p>
                  </a:txBody>
                  <a:tcPr marL="0" marR="0" marT="0" marB="0" anchor="ctr"/>
                </a:tc>
                <a:extLst>
                  <a:ext uri="{0D108BD9-81ED-4DB2-BD59-A6C34878D82A}">
                    <a16:rowId xmlns:a16="http://schemas.microsoft.com/office/drawing/2014/main" val="2605244685"/>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adv</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rápido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fast</a:t>
                      </a:r>
                    </a:p>
                  </a:txBody>
                  <a:tcPr marL="0" marR="0" marT="0" marB="0" anchor="ctr"/>
                </a:tc>
                <a:extLst>
                  <a:ext uri="{0D108BD9-81ED-4DB2-BD59-A6C34878D82A}">
                    <a16:rowId xmlns:a16="http://schemas.microsoft.com/office/drawing/2014/main" val="2103660657"/>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adv</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despacio</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slow</a:t>
                      </a:r>
                    </a:p>
                  </a:txBody>
                  <a:tcPr marL="90000" marR="90000" marT="46800" marB="46800" anchor="ctr"/>
                </a:tc>
                <a:extLst>
                  <a:ext uri="{0D108BD9-81ED-4DB2-BD59-A6C34878D82A}">
                    <a16:rowId xmlns:a16="http://schemas.microsoft.com/office/drawing/2014/main" val="1604582134"/>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 </a:t>
                      </a:r>
                      <a:r>
                        <a:rPr lang="en-GB" sz="1600" b="0" i="0" u="none" strike="noStrike" dirty="0" err="1">
                          <a:solidFill>
                            <a:srgbClr val="000000"/>
                          </a:solidFill>
                          <a:effectLst/>
                          <a:latin typeface="Century Gothic" panose="020B0502020202020204" pitchFamily="34" charset="0"/>
                        </a:rPr>
                        <a:t>personaje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character (e.g. film)</a:t>
                      </a:r>
                    </a:p>
                  </a:txBody>
                  <a:tcPr marL="90000" marR="90000" marT="46800" marB="46800" anchor="ctr"/>
                </a:tc>
                <a:extLst>
                  <a:ext uri="{0D108BD9-81ED-4DB2-BD59-A6C34878D82A}">
                    <a16:rowId xmlns:a16="http://schemas.microsoft.com/office/drawing/2014/main" val="1669024541"/>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 actor</a:t>
                      </a: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actor</a:t>
                      </a:r>
                    </a:p>
                  </a:txBody>
                  <a:tcPr marL="90000" marR="90000" marT="46800" marB="46800" anchor="ctr"/>
                </a:tc>
                <a:extLst>
                  <a:ext uri="{0D108BD9-81ED-4DB2-BD59-A6C34878D82A}">
                    <a16:rowId xmlns:a16="http://schemas.microsoft.com/office/drawing/2014/main" val="3735931330"/>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nf</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actriz</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actress</a:t>
                      </a:r>
                    </a:p>
                  </a:txBody>
                  <a:tcPr marL="90000" marR="90000" marT="46800" marB="46800" anchor="ctr"/>
                </a:tc>
                <a:extLst>
                  <a:ext uri="{0D108BD9-81ED-4DB2-BD59-A6C34878D82A}">
                    <a16:rowId xmlns:a16="http://schemas.microsoft.com/office/drawing/2014/main" val="3308464235"/>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nf</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escena</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scene</a:t>
                      </a:r>
                    </a:p>
                  </a:txBody>
                  <a:tcPr marL="90000" marR="90000" marT="46800" marB="46800" anchor="ctr"/>
                </a:tc>
                <a:extLst>
                  <a:ext uri="{0D108BD9-81ED-4DB2-BD59-A6C34878D82A}">
                    <a16:rowId xmlns:a16="http://schemas.microsoft.com/office/drawing/2014/main" val="2344136684"/>
                  </a:ext>
                </a:extLst>
              </a:tr>
            </a:tbl>
          </a:graphicData>
        </a:graphic>
      </p:graphicFrame>
      <p:sp>
        <p:nvSpPr>
          <p:cNvPr id="61" name="Rectangle 21">
            <a:extLst>
              <a:ext uri="{FF2B5EF4-FFF2-40B4-BE49-F238E27FC236}">
                <a16:creationId xmlns:a16="http://schemas.microsoft.com/office/drawing/2014/main" id="{E3C237BA-C29F-104D-9F46-D02108D863A5}"/>
              </a:ext>
            </a:extLst>
          </p:cNvPr>
          <p:cNvSpPr/>
          <p:nvPr/>
        </p:nvSpPr>
        <p:spPr>
          <a:xfrm>
            <a:off x="5012354" y="5450227"/>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Vocabulario</a:t>
            </a:r>
            <a:endParaRPr lang="en-GB" dirty="0">
              <a:latin typeface="Century Gothic" panose="020B0502020202020204" pitchFamily="34" charset="0"/>
            </a:endParaRPr>
          </a:p>
        </p:txBody>
      </p:sp>
      <p:sp>
        <p:nvSpPr>
          <p:cNvPr id="62" name="Rounded Rectangle 42">
            <a:extLst>
              <a:ext uri="{FF2B5EF4-FFF2-40B4-BE49-F238E27FC236}">
                <a16:creationId xmlns:a16="http://schemas.microsoft.com/office/drawing/2014/main" id="{BD63994F-8F28-6E45-9774-0F34EAD5CBB7}"/>
              </a:ext>
            </a:extLst>
          </p:cNvPr>
          <p:cNvSpPr/>
          <p:nvPr/>
        </p:nvSpPr>
        <p:spPr>
          <a:xfrm>
            <a:off x="5338385" y="7408573"/>
            <a:ext cx="1004122" cy="112222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entury Gothic" panose="020B0502020202020204" pitchFamily="34" charset="0"/>
              </a:rPr>
              <a:t>Revisit vocab 3.1.5 </a:t>
            </a:r>
            <a:r>
              <a:rPr lang="en-GB" sz="1400" b="1">
                <a:solidFill>
                  <a:schemeClr val="tx1"/>
                </a:solidFill>
                <a:latin typeface="Century Gothic" panose="020B0502020202020204" pitchFamily="34" charset="0"/>
              </a:rPr>
              <a:t>&amp; 3.1.2</a:t>
            </a:r>
            <a:endParaRPr lang="en-GB" sz="1400" b="1" dirty="0">
              <a:solidFill>
                <a:schemeClr val="tx1"/>
              </a:solidFill>
              <a:latin typeface="Century Gothic" panose="020B0502020202020204" pitchFamily="34" charset="0"/>
            </a:endParaRPr>
          </a:p>
        </p:txBody>
      </p:sp>
      <p:sp>
        <p:nvSpPr>
          <p:cNvPr id="21" name="Rectangle 1">
            <a:extLst>
              <a:ext uri="{FF2B5EF4-FFF2-40B4-BE49-F238E27FC236}">
                <a16:creationId xmlns:a16="http://schemas.microsoft.com/office/drawing/2014/main" id="{2D9969AB-815F-7645-B022-E8C6D61E0AFB}"/>
              </a:ext>
            </a:extLst>
          </p:cNvPr>
          <p:cNvSpPr/>
          <p:nvPr/>
        </p:nvSpPr>
        <p:spPr>
          <a:xfrm>
            <a:off x="44624" y="3033602"/>
            <a:ext cx="6031252" cy="369332"/>
          </a:xfrm>
          <a:prstGeom prst="rect">
            <a:avLst/>
          </a:prstGeom>
        </p:spPr>
        <p:txBody>
          <a:bodyPr wrap="square">
            <a:spAutoFit/>
          </a:bodyPr>
          <a:lstStyle/>
          <a:p>
            <a:pPr lvl="0">
              <a:defRPr/>
            </a:pPr>
            <a:r>
              <a:rPr lang="en-GB" b="1" dirty="0" err="1">
                <a:latin typeface="Century Gothic" panose="020B0502020202020204" pitchFamily="34" charset="0"/>
              </a:rPr>
              <a:t>Querer</a:t>
            </a:r>
            <a:r>
              <a:rPr lang="en-GB" b="1" dirty="0">
                <a:latin typeface="Century Gothic" panose="020B0502020202020204" pitchFamily="34" charset="0"/>
              </a:rPr>
              <a:t> + infinitive [revisited]</a:t>
            </a:r>
          </a:p>
        </p:txBody>
      </p:sp>
      <p:pic>
        <p:nvPicPr>
          <p:cNvPr id="7" name="Imagen 6" descr="Código QR&#10;&#10;Descripción generada automáticamente">
            <a:extLst>
              <a:ext uri="{FF2B5EF4-FFF2-40B4-BE49-F238E27FC236}">
                <a16:creationId xmlns:a16="http://schemas.microsoft.com/office/drawing/2014/main" id="{BFADA31F-D7E5-2842-B9D5-E59848AC1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8385" y="6226517"/>
            <a:ext cx="1057061" cy="1057061"/>
          </a:xfrm>
          <a:prstGeom prst="rect">
            <a:avLst/>
          </a:prstGeom>
        </p:spPr>
      </p:pic>
      <p:pic>
        <p:nvPicPr>
          <p:cNvPr id="25" name="Picture 24" descr="cclapper board.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57403" y="2689196"/>
            <a:ext cx="821707" cy="760079"/>
          </a:xfrm>
          <a:prstGeom prst="rect">
            <a:avLst/>
          </a:prstGeom>
        </p:spPr>
      </p:pic>
      <p:pic>
        <p:nvPicPr>
          <p:cNvPr id="26" name="Picture 25" descr="scene.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3726" y="3994952"/>
            <a:ext cx="1444625" cy="1297272"/>
          </a:xfrm>
          <a:prstGeom prst="rect">
            <a:avLst/>
          </a:prstGeom>
        </p:spPr>
      </p:pic>
    </p:spTree>
    <p:extLst>
      <p:ext uri="{BB962C8B-B14F-4D97-AF65-F5344CB8AC3E}">
        <p14:creationId xmlns:p14="http://schemas.microsoft.com/office/powerpoint/2010/main" val="121648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09664FE2-B057-074B-A224-B64C17EF9153}"/>
              </a:ext>
            </a:extLst>
          </p:cNvPr>
          <p:cNvSpPr>
            <a:spLocks noGrp="1"/>
          </p:cNvSpPr>
          <p:nvPr>
            <p:ph type="sldNum" sz="quarter" idx="12"/>
          </p:nvPr>
        </p:nvSpPr>
        <p:spPr>
          <a:xfrm>
            <a:off x="5233727" y="8826500"/>
            <a:ext cx="1600200" cy="635000"/>
          </a:xfrm>
        </p:spPr>
        <p:txBody>
          <a:bodyPr/>
          <a:lstStyle/>
          <a:p>
            <a:r>
              <a:rPr lang="en-GB" altLang="en-US" b="1" dirty="0">
                <a:latin typeface="Century Gothic" panose="020B0502020202020204" pitchFamily="34" charset="0"/>
              </a:rPr>
              <a:t>57</a:t>
            </a:r>
          </a:p>
        </p:txBody>
      </p:sp>
      <p:sp>
        <p:nvSpPr>
          <p:cNvPr id="5" name="Rectangle 2">
            <a:extLst>
              <a:ext uri="{FF2B5EF4-FFF2-40B4-BE49-F238E27FC236}">
                <a16:creationId xmlns:a16="http://schemas.microsoft.com/office/drawing/2014/main" id="{A82EF384-CDE4-7649-A05F-8B0EFCF8B30D}"/>
              </a:ext>
            </a:extLst>
          </p:cNvPr>
          <p:cNvSpPr/>
          <p:nvPr/>
        </p:nvSpPr>
        <p:spPr>
          <a:xfrm>
            <a:off x="172380" y="145318"/>
            <a:ext cx="3693766"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12" name="Title 11"/>
          <p:cNvSpPr>
            <a:spLocks noGrp="1"/>
          </p:cNvSpPr>
          <p:nvPr>
            <p:ph type="title"/>
          </p:nvPr>
        </p:nvSpPr>
        <p:spPr>
          <a:xfrm>
            <a:off x="0" y="5303"/>
            <a:ext cx="4046263" cy="736826"/>
          </a:xfrm>
        </p:spPr>
        <p:txBody>
          <a:bodyPr/>
          <a:lstStyle/>
          <a:p>
            <a:r>
              <a:rPr lang="en-GB" sz="2000" b="1" dirty="0">
                <a:solidFill>
                  <a:schemeClr val="bg1"/>
                </a:solidFill>
                <a:latin typeface="Century Gothic" panose="020B0502020202020204" pitchFamily="34" charset="0"/>
              </a:rPr>
              <a:t>T3.2 </a:t>
            </a:r>
            <a:r>
              <a:rPr lang="en-GB" sz="2000" b="1" dirty="0" err="1">
                <a:solidFill>
                  <a:schemeClr val="bg1"/>
                </a:solidFill>
                <a:latin typeface="Century Gothic" panose="020B0502020202020204" pitchFamily="34" charset="0"/>
              </a:rPr>
              <a:t>Semana</a:t>
            </a:r>
            <a:r>
              <a:rPr lang="en-GB" sz="2000" b="1" dirty="0">
                <a:solidFill>
                  <a:schemeClr val="bg1"/>
                </a:solidFill>
                <a:latin typeface="Century Gothic" panose="020B0502020202020204" pitchFamily="34" charset="0"/>
              </a:rPr>
              <a:t> 6 </a:t>
            </a:r>
          </a:p>
        </p:txBody>
      </p:sp>
      <p:sp>
        <p:nvSpPr>
          <p:cNvPr id="83" name="Rectangle 21">
            <a:extLst>
              <a:ext uri="{FF2B5EF4-FFF2-40B4-BE49-F238E27FC236}">
                <a16:creationId xmlns:a16="http://schemas.microsoft.com/office/drawing/2014/main" id="{58DFBC74-6A87-1541-94EC-B9510E41C020}"/>
              </a:ext>
            </a:extLst>
          </p:cNvPr>
          <p:cNvSpPr/>
          <p:nvPr/>
        </p:nvSpPr>
        <p:spPr>
          <a:xfrm>
            <a:off x="5012354" y="20229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2" name="Rectangle 1"/>
          <p:cNvSpPr/>
          <p:nvPr/>
        </p:nvSpPr>
        <p:spPr>
          <a:xfrm>
            <a:off x="56825" y="632573"/>
            <a:ext cx="6219180" cy="369332"/>
          </a:xfrm>
          <a:prstGeom prst="rect">
            <a:avLst/>
          </a:prstGeom>
        </p:spPr>
        <p:txBody>
          <a:bodyPr wrap="square">
            <a:spAutoFit/>
          </a:bodyPr>
          <a:lstStyle/>
          <a:p>
            <a:pPr lvl="0">
              <a:defRPr/>
            </a:pPr>
            <a:r>
              <a:rPr lang="en-GB" b="1" smtClean="0">
                <a:latin typeface="Century Gothic" panose="020B0502020202020204" pitchFamily="34" charset="0"/>
              </a:rPr>
              <a:t>Present tense -ar verbs in the 3rd </a:t>
            </a:r>
            <a:r>
              <a:rPr lang="en-GB" b="1">
                <a:latin typeface="Century Gothic" panose="020B0502020202020204" pitchFamily="34" charset="0"/>
              </a:rPr>
              <a:t>person </a:t>
            </a:r>
            <a:r>
              <a:rPr lang="en-GB" b="1" smtClean="0">
                <a:latin typeface="Century Gothic" panose="020B0502020202020204" pitchFamily="34" charset="0"/>
              </a:rPr>
              <a:t>[</a:t>
            </a:r>
            <a:r>
              <a:rPr lang="en-GB" b="1" dirty="0">
                <a:latin typeface="Century Gothic" panose="020B0502020202020204" pitchFamily="34" charset="0"/>
              </a:rPr>
              <a:t>revisited]</a:t>
            </a:r>
          </a:p>
        </p:txBody>
      </p:sp>
      <p:sp>
        <p:nvSpPr>
          <p:cNvPr id="46" name="TextBox 7">
            <a:extLst>
              <a:ext uri="{FF2B5EF4-FFF2-40B4-BE49-F238E27FC236}">
                <a16:creationId xmlns:a16="http://schemas.microsoft.com/office/drawing/2014/main" id="{F666F622-8182-4B47-A034-1CC30EB0387F}"/>
              </a:ext>
            </a:extLst>
          </p:cNvPr>
          <p:cNvSpPr txBox="1"/>
          <p:nvPr/>
        </p:nvSpPr>
        <p:spPr>
          <a:xfrm>
            <a:off x="80394" y="1060776"/>
            <a:ext cx="6452826" cy="338554"/>
          </a:xfrm>
          <a:prstGeom prst="rect">
            <a:avLst/>
          </a:prstGeom>
          <a:noFill/>
        </p:spPr>
        <p:txBody>
          <a:bodyPr wrap="square" rtlCol="0">
            <a:spAutoFit/>
          </a:bodyPr>
          <a:lstStyle/>
          <a:p>
            <a:pPr lvl="0">
              <a:defRPr/>
            </a:pPr>
            <a:r>
              <a:rPr lang="en-GB" sz="1600" dirty="0">
                <a:latin typeface="Century Gothic" panose="020B0502020202020204" pitchFamily="34" charset="0"/>
              </a:rPr>
              <a:t>Remember </a:t>
            </a:r>
            <a:r>
              <a:rPr lang="en-GB" sz="1600">
                <a:latin typeface="Century Gothic" panose="020B0502020202020204" pitchFamily="34" charset="0"/>
              </a:rPr>
              <a:t>that </a:t>
            </a:r>
            <a:r>
              <a:rPr lang="en-GB" sz="1600" smtClean="0">
                <a:latin typeface="Century Gothic" panose="020B0502020202020204" pitchFamily="34" charset="0"/>
              </a:rPr>
              <a:t>to mean ‘s/he</a:t>
            </a:r>
            <a:r>
              <a:rPr lang="en-GB" sz="1600" dirty="0">
                <a:latin typeface="Century Gothic" panose="020B0502020202020204" pitchFamily="34" charset="0"/>
              </a:rPr>
              <a:t>’ </a:t>
            </a:r>
            <a:r>
              <a:rPr lang="en-GB" sz="1600">
                <a:latin typeface="Century Gothic" panose="020B0502020202020204" pitchFamily="34" charset="0"/>
              </a:rPr>
              <a:t>or </a:t>
            </a:r>
            <a:r>
              <a:rPr lang="en-GB" sz="1600" smtClean="0">
                <a:latin typeface="Century Gothic" panose="020B0502020202020204" pitchFamily="34" charset="0"/>
              </a:rPr>
              <a:t>‘it’ </a:t>
            </a:r>
            <a:r>
              <a:rPr lang="en-GB" sz="1600">
                <a:latin typeface="Century Gothic" panose="020B0502020202020204" pitchFamily="34" charset="0"/>
              </a:rPr>
              <a:t>with </a:t>
            </a:r>
            <a:r>
              <a:rPr lang="en-GB" sz="1600" smtClean="0">
                <a:latin typeface="Century Gothic" panose="020B0502020202020204" pitchFamily="34" charset="0"/>
              </a:rPr>
              <a:t>an –ar verb, use </a:t>
            </a:r>
            <a:r>
              <a:rPr lang="en-GB" sz="1600" b="1" smtClean="0">
                <a:latin typeface="Century Gothic" panose="020B0502020202020204" pitchFamily="34" charset="0"/>
              </a:rPr>
              <a:t>–a</a:t>
            </a:r>
            <a:r>
              <a:rPr lang="en-GB" sz="1600" dirty="0">
                <a:latin typeface="Century Gothic" panose="020B0502020202020204" pitchFamily="34" charset="0"/>
              </a:rPr>
              <a:t>.</a:t>
            </a:r>
          </a:p>
        </p:txBody>
      </p:sp>
      <p:sp>
        <p:nvSpPr>
          <p:cNvPr id="47" name="TextBox 7">
            <a:extLst>
              <a:ext uri="{FF2B5EF4-FFF2-40B4-BE49-F238E27FC236}">
                <a16:creationId xmlns:a16="http://schemas.microsoft.com/office/drawing/2014/main" id="{B4994C89-7230-0D4C-90B9-045F137C0FFE}"/>
              </a:ext>
            </a:extLst>
          </p:cNvPr>
          <p:cNvSpPr txBox="1"/>
          <p:nvPr/>
        </p:nvSpPr>
        <p:spPr>
          <a:xfrm>
            <a:off x="102675" y="1855550"/>
            <a:ext cx="6611713" cy="830997"/>
          </a:xfrm>
          <a:prstGeom prst="rect">
            <a:avLst/>
          </a:prstGeom>
          <a:noFill/>
        </p:spPr>
        <p:txBody>
          <a:bodyPr wrap="square" rtlCol="0">
            <a:spAutoFit/>
          </a:bodyPr>
          <a:lstStyle/>
          <a:p>
            <a:pPr lvl="0">
              <a:defRPr/>
            </a:pPr>
            <a:r>
              <a:rPr lang="en-GB" sz="1600" b="1" i="1" dirty="0">
                <a:latin typeface="Century Gothic" panose="020B0502020202020204" pitchFamily="34" charset="0"/>
              </a:rPr>
              <a:t>¡</a:t>
            </a:r>
            <a:r>
              <a:rPr lang="en-GB" sz="1600" b="1" i="1" dirty="0" err="1">
                <a:latin typeface="Century Gothic" panose="020B0502020202020204" pitchFamily="34" charset="0"/>
              </a:rPr>
              <a:t>Atención</a:t>
            </a:r>
            <a:r>
              <a:rPr lang="en-GB" sz="1600" b="1" i="1" dirty="0">
                <a:latin typeface="Century Gothic" panose="020B0502020202020204" pitchFamily="34" charset="0"/>
              </a:rPr>
              <a:t>! </a:t>
            </a:r>
            <a:r>
              <a:rPr lang="en-GB" sz="1600" dirty="0">
                <a:latin typeface="Century Gothic" panose="020B0502020202020204" pitchFamily="34" charset="0"/>
              </a:rPr>
              <a:t>Some words in Spanish, such as ‘</a:t>
            </a:r>
            <a:r>
              <a:rPr lang="en-GB" sz="1600" err="1">
                <a:latin typeface="Century Gothic" panose="020B0502020202020204" pitchFamily="34" charset="0"/>
              </a:rPr>
              <a:t>familia</a:t>
            </a:r>
            <a:r>
              <a:rPr lang="en-GB" sz="1600" smtClean="0">
                <a:latin typeface="Century Gothic" panose="020B0502020202020204" pitchFamily="34" charset="0"/>
              </a:rPr>
              <a:t>’ (family) and </a:t>
            </a:r>
            <a:r>
              <a:rPr lang="en-GB" sz="1600">
                <a:latin typeface="Century Gothic" panose="020B0502020202020204" pitchFamily="34" charset="0"/>
              </a:rPr>
              <a:t>‘</a:t>
            </a:r>
            <a:r>
              <a:rPr lang="en-GB" sz="1600" smtClean="0">
                <a:latin typeface="Century Gothic" panose="020B0502020202020204" pitchFamily="34" charset="0"/>
              </a:rPr>
              <a:t>gente’ (people) are considered singular, </a:t>
            </a:r>
            <a:r>
              <a:rPr lang="en-GB" sz="1600" dirty="0">
                <a:latin typeface="Century Gothic" panose="020B0502020202020204" pitchFamily="34" charset="0"/>
              </a:rPr>
              <a:t>even </a:t>
            </a:r>
            <a:r>
              <a:rPr lang="en-GB" sz="1600">
                <a:latin typeface="Century Gothic" panose="020B0502020202020204" pitchFamily="34" charset="0"/>
              </a:rPr>
              <a:t>though </a:t>
            </a:r>
            <a:r>
              <a:rPr lang="en-GB" sz="1600" smtClean="0">
                <a:latin typeface="Century Gothic" panose="020B0502020202020204" pitchFamily="34" charset="0"/>
              </a:rPr>
              <a:t>they refer </a:t>
            </a:r>
            <a:r>
              <a:rPr lang="en-GB" sz="1600" dirty="0">
                <a:latin typeface="Century Gothic" panose="020B0502020202020204" pitchFamily="34" charset="0"/>
              </a:rPr>
              <a:t>to more than one </a:t>
            </a:r>
            <a:r>
              <a:rPr lang="en-GB" sz="1600">
                <a:latin typeface="Century Gothic" panose="020B0502020202020204" pitchFamily="34" charset="0"/>
              </a:rPr>
              <a:t>person</a:t>
            </a:r>
            <a:r>
              <a:rPr lang="en-GB" sz="1600">
                <a:latin typeface="Century Gothic" panose="020B0502020202020204" pitchFamily="34" charset="0"/>
              </a:rPr>
              <a:t>. </a:t>
            </a:r>
            <a:r>
              <a:rPr lang="en-GB" sz="1600" smtClean="0">
                <a:latin typeface="Century Gothic" panose="020B0502020202020204" pitchFamily="34" charset="0"/>
              </a:rPr>
              <a:t> Use the </a:t>
            </a:r>
            <a:r>
              <a:rPr lang="en-GB" sz="1600" b="1">
                <a:latin typeface="Century Gothic" panose="020B0502020202020204" pitchFamily="34" charset="0"/>
              </a:rPr>
              <a:t>–</a:t>
            </a:r>
            <a:r>
              <a:rPr lang="en-GB" sz="1600" b="1">
                <a:latin typeface="Century Gothic" panose="020B0502020202020204" pitchFamily="34" charset="0"/>
              </a:rPr>
              <a:t>a </a:t>
            </a:r>
            <a:r>
              <a:rPr lang="en-GB" sz="1600" smtClean="0">
                <a:latin typeface="Century Gothic" panose="020B0502020202020204" pitchFamily="34" charset="0"/>
              </a:rPr>
              <a:t>ending for these words.</a:t>
            </a:r>
            <a:endParaRPr lang="en-GB" sz="1600" dirty="0">
              <a:latin typeface="Century Gothic" panose="020B0502020202020204" pitchFamily="34" charset="0"/>
            </a:endParaRPr>
          </a:p>
        </p:txBody>
      </p:sp>
      <p:sp>
        <p:nvSpPr>
          <p:cNvPr id="48" name="TextBox 7">
            <a:extLst>
              <a:ext uri="{FF2B5EF4-FFF2-40B4-BE49-F238E27FC236}">
                <a16:creationId xmlns:a16="http://schemas.microsoft.com/office/drawing/2014/main" id="{A90DC775-369E-5D46-9760-CF0A712C8265}"/>
              </a:ext>
            </a:extLst>
          </p:cNvPr>
          <p:cNvSpPr txBox="1"/>
          <p:nvPr/>
        </p:nvSpPr>
        <p:spPr>
          <a:xfrm>
            <a:off x="123756" y="3162462"/>
            <a:ext cx="6452826" cy="338554"/>
          </a:xfrm>
          <a:prstGeom prst="rect">
            <a:avLst/>
          </a:prstGeom>
          <a:noFill/>
        </p:spPr>
        <p:txBody>
          <a:bodyPr wrap="square" rtlCol="0">
            <a:spAutoFit/>
          </a:bodyPr>
          <a:lstStyle/>
          <a:p>
            <a:pPr lvl="0">
              <a:defRPr/>
            </a:pPr>
            <a:r>
              <a:rPr lang="en-GB" sz="1600" smtClean="0">
                <a:latin typeface="Century Gothic" panose="020B0502020202020204" pitchFamily="34" charset="0"/>
              </a:rPr>
              <a:t>Tir</a:t>
            </a:r>
            <a:r>
              <a:rPr lang="en-GB" sz="1600" b="1" smtClean="0">
                <a:latin typeface="Century Gothic" panose="020B0502020202020204" pitchFamily="34" charset="0"/>
              </a:rPr>
              <a:t>an</a:t>
            </a:r>
            <a:r>
              <a:rPr lang="en-GB" sz="1600" smtClean="0">
                <a:latin typeface="Century Gothic" panose="020B0502020202020204" pitchFamily="34" charset="0"/>
              </a:rPr>
              <a:t> tomates.    </a:t>
            </a:r>
            <a:r>
              <a:rPr lang="en-GB" sz="1600" i="1" smtClean="0">
                <a:latin typeface="Century Gothic" panose="020B0502020202020204" pitchFamily="34" charset="0"/>
              </a:rPr>
              <a:t>They </a:t>
            </a:r>
            <a:r>
              <a:rPr lang="en-GB" sz="1600" i="1">
                <a:latin typeface="Century Gothic" panose="020B0502020202020204" pitchFamily="34" charset="0"/>
              </a:rPr>
              <a:t>throw </a:t>
            </a:r>
            <a:r>
              <a:rPr lang="en-GB" sz="1600" i="1" smtClean="0">
                <a:latin typeface="Century Gothic" panose="020B0502020202020204" pitchFamily="34" charset="0"/>
              </a:rPr>
              <a:t>tomatoes</a:t>
            </a:r>
            <a:r>
              <a:rPr lang="en-GB" sz="1600" smtClean="0">
                <a:latin typeface="Century Gothic" panose="020B0502020202020204" pitchFamily="34" charset="0"/>
              </a:rPr>
              <a:t>.</a:t>
            </a:r>
            <a:endParaRPr lang="en-GB" sz="1600" dirty="0">
              <a:latin typeface="Century Gothic" panose="020B0502020202020204" pitchFamily="34" charset="0"/>
            </a:endParaRPr>
          </a:p>
        </p:txBody>
      </p:sp>
      <p:sp>
        <p:nvSpPr>
          <p:cNvPr id="22" name="TextBox 7">
            <a:extLst>
              <a:ext uri="{FF2B5EF4-FFF2-40B4-BE49-F238E27FC236}">
                <a16:creationId xmlns:a16="http://schemas.microsoft.com/office/drawing/2014/main" id="{278B0843-0614-6B4F-99B5-9518465730FE}"/>
              </a:ext>
            </a:extLst>
          </p:cNvPr>
          <p:cNvSpPr txBox="1"/>
          <p:nvPr/>
        </p:nvSpPr>
        <p:spPr>
          <a:xfrm>
            <a:off x="56825" y="3959435"/>
            <a:ext cx="6452826" cy="584775"/>
          </a:xfrm>
          <a:prstGeom prst="rect">
            <a:avLst/>
          </a:prstGeom>
          <a:noFill/>
        </p:spPr>
        <p:txBody>
          <a:bodyPr wrap="square" rtlCol="0">
            <a:spAutoFit/>
          </a:bodyPr>
          <a:lstStyle/>
          <a:p>
            <a:pPr lvl="0">
              <a:defRPr/>
            </a:pPr>
            <a:r>
              <a:rPr lang="en-GB" sz="1600" smtClean="0">
                <a:latin typeface="Century Gothic" panose="020B0502020202020204" pitchFamily="34" charset="0"/>
              </a:rPr>
              <a:t>Remember, to mean ‘</a:t>
            </a:r>
            <a:r>
              <a:rPr lang="en-GB" sz="1600" b="1" smtClean="0">
                <a:latin typeface="Century Gothic" panose="020B0502020202020204" pitchFamily="34" charset="0"/>
              </a:rPr>
              <a:t>s/he</a:t>
            </a:r>
            <a:r>
              <a:rPr lang="en-GB" sz="1600" smtClean="0">
                <a:latin typeface="Century Gothic" panose="020B0502020202020204" pitchFamily="34" charset="0"/>
              </a:rPr>
              <a:t>’ or ‘</a:t>
            </a:r>
            <a:r>
              <a:rPr lang="en-GB" sz="1600" b="1" smtClean="0">
                <a:latin typeface="Century Gothic" panose="020B0502020202020204" pitchFamily="34" charset="0"/>
              </a:rPr>
              <a:t>it</a:t>
            </a:r>
            <a:r>
              <a:rPr lang="en-GB" sz="1600" smtClean="0">
                <a:latin typeface="Century Gothic" panose="020B0502020202020204" pitchFamily="34" charset="0"/>
              </a:rPr>
              <a:t>’ for a </a:t>
            </a:r>
            <a:r>
              <a:rPr lang="en-GB" sz="1600" b="1" smtClean="0">
                <a:latin typeface="Century Gothic" panose="020B0502020202020204" pitchFamily="34" charset="0"/>
              </a:rPr>
              <a:t>completed event in the past</a:t>
            </a:r>
            <a:r>
              <a:rPr lang="en-GB" sz="1600" smtClean="0">
                <a:latin typeface="Century Gothic" panose="020B0502020202020204" pitchFamily="34" charset="0"/>
              </a:rPr>
              <a:t>, use the verb ending </a:t>
            </a:r>
            <a:r>
              <a:rPr lang="en-GB" sz="1600" b="1" dirty="0">
                <a:latin typeface="Century Gothic" panose="020B0502020202020204" pitchFamily="34" charset="0"/>
              </a:rPr>
              <a:t>–</a:t>
            </a:r>
            <a:r>
              <a:rPr lang="en-GB" sz="1600" b="1" dirty="0" err="1">
                <a:latin typeface="Century Gothic" panose="020B0502020202020204" pitchFamily="34" charset="0"/>
              </a:rPr>
              <a:t>ó</a:t>
            </a:r>
            <a:r>
              <a:rPr lang="en-GB" sz="1600" dirty="0">
                <a:latin typeface="Century Gothic" panose="020B0502020202020204" pitchFamily="34" charset="0"/>
              </a:rPr>
              <a:t>. </a:t>
            </a:r>
          </a:p>
        </p:txBody>
      </p:sp>
      <p:graphicFrame>
        <p:nvGraphicFramePr>
          <p:cNvPr id="60" name="Table 3">
            <a:extLst>
              <a:ext uri="{FF2B5EF4-FFF2-40B4-BE49-F238E27FC236}">
                <a16:creationId xmlns:a16="http://schemas.microsoft.com/office/drawing/2014/main" id="{33EAECB6-42C7-414F-9837-0960C53836E9}"/>
              </a:ext>
            </a:extLst>
          </p:cNvPr>
          <p:cNvGraphicFramePr>
            <a:graphicFrameLocks noGrp="1"/>
          </p:cNvGraphicFramePr>
          <p:nvPr>
            <p:extLst>
              <p:ext uri="{D42A27DB-BD31-4B8C-83A1-F6EECF244321}">
                <p14:modId xmlns:p14="http://schemas.microsoft.com/office/powerpoint/2010/main" val="530417601"/>
              </p:ext>
            </p:extLst>
          </p:nvPr>
        </p:nvGraphicFramePr>
        <p:xfrm>
          <a:off x="197661" y="5902585"/>
          <a:ext cx="4814693" cy="2866560"/>
        </p:xfrm>
        <a:graphic>
          <a:graphicData uri="http://schemas.openxmlformats.org/drawingml/2006/table">
            <a:tbl>
              <a:tblPr firstRow="1" bandRow="1">
                <a:tableStyleId>{5940675A-B579-460E-94D1-54222C63F5DA}</a:tableStyleId>
              </a:tblPr>
              <a:tblGrid>
                <a:gridCol w="655828">
                  <a:extLst>
                    <a:ext uri="{9D8B030D-6E8A-4147-A177-3AD203B41FA5}">
                      <a16:colId xmlns:a16="http://schemas.microsoft.com/office/drawing/2014/main" val="3445862631"/>
                    </a:ext>
                  </a:extLst>
                </a:gridCol>
                <a:gridCol w="2090110">
                  <a:extLst>
                    <a:ext uri="{9D8B030D-6E8A-4147-A177-3AD203B41FA5}">
                      <a16:colId xmlns:a16="http://schemas.microsoft.com/office/drawing/2014/main" val="3957865930"/>
                    </a:ext>
                  </a:extLst>
                </a:gridCol>
                <a:gridCol w="2068755">
                  <a:extLst>
                    <a:ext uri="{9D8B030D-6E8A-4147-A177-3AD203B41FA5}">
                      <a16:colId xmlns:a16="http://schemas.microsoft.com/office/drawing/2014/main" val="746460978"/>
                    </a:ext>
                  </a:extLst>
                </a:gridCol>
              </a:tblGrid>
              <a:tr h="358320">
                <a:tc>
                  <a:txBody>
                    <a:bodyPr/>
                    <a:lstStyle/>
                    <a:p>
                      <a:pPr algn="l" fontAlgn="b"/>
                      <a:r>
                        <a:rPr lang="en-GB" sz="1600" b="0" i="1" u="none" strike="noStrike" dirty="0">
                          <a:solidFill>
                            <a:srgbClr val="000000"/>
                          </a:solidFill>
                          <a:effectLst/>
                          <a:latin typeface="Century Gothic" panose="020B0502020202020204" pitchFamily="34" charset="0"/>
                        </a:rPr>
                        <a:t>nm</a:t>
                      </a: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el </a:t>
                      </a:r>
                      <a:r>
                        <a:rPr lang="en-GB" sz="1600" b="0" i="0" u="none" strike="noStrike" dirty="0" err="1">
                          <a:solidFill>
                            <a:srgbClr val="000000"/>
                          </a:solidFill>
                          <a:effectLst/>
                          <a:latin typeface="Century Gothic" panose="020B0502020202020204" pitchFamily="34" charset="0"/>
                        </a:rPr>
                        <a:t>tomate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tomato</a:t>
                      </a:r>
                    </a:p>
                  </a:txBody>
                  <a:tcPr marL="90000" marR="90000" marT="46800" marB="46800" anchor="ctr"/>
                </a:tc>
                <a:extLst>
                  <a:ext uri="{0D108BD9-81ED-4DB2-BD59-A6C34878D82A}">
                    <a16:rowId xmlns:a16="http://schemas.microsoft.com/office/drawing/2014/main" val="3468565713"/>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nf</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guerra</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war</a:t>
                      </a:r>
                    </a:p>
                  </a:txBody>
                  <a:tcPr marL="90000" marR="90000" marT="46800" marB="46800" anchor="ctr"/>
                </a:tc>
                <a:extLst>
                  <a:ext uri="{0D108BD9-81ED-4DB2-BD59-A6C34878D82A}">
                    <a16:rowId xmlns:a16="http://schemas.microsoft.com/office/drawing/2014/main" val="2009758348"/>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adv</a:t>
                      </a: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hoy </a:t>
                      </a:r>
                      <a:r>
                        <a:rPr lang="en-GB" sz="1600" b="0" i="0" u="none" strike="noStrike" dirty="0" err="1">
                          <a:solidFill>
                            <a:srgbClr val="000000"/>
                          </a:solidFill>
                          <a:effectLst/>
                          <a:latin typeface="Century Gothic" panose="020B0502020202020204" pitchFamily="34" charset="0"/>
                        </a:rPr>
                        <a:t>en</a:t>
                      </a:r>
                      <a:r>
                        <a:rPr lang="en-GB" sz="1600" b="0" i="0" u="none" strike="noStrike" dirty="0">
                          <a:solidFill>
                            <a:srgbClr val="000000"/>
                          </a:solidFill>
                          <a:effectLst/>
                          <a:latin typeface="Century Gothic" panose="020B0502020202020204" pitchFamily="34" charset="0"/>
                        </a:rPr>
                        <a:t> día</a:t>
                      </a: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nowadays</a:t>
                      </a:r>
                    </a:p>
                  </a:txBody>
                  <a:tcPr marL="90000" marR="90000" marT="46800" marB="46800" anchor="ctr"/>
                </a:tc>
                <a:extLst>
                  <a:ext uri="{0D108BD9-81ED-4DB2-BD59-A6C34878D82A}">
                    <a16:rowId xmlns:a16="http://schemas.microsoft.com/office/drawing/2014/main" val="823544673"/>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nf</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la </a:t>
                      </a:r>
                      <a:r>
                        <a:rPr lang="en-GB" sz="1600" b="0" i="0" u="none" strike="noStrike" dirty="0" err="1">
                          <a:solidFill>
                            <a:srgbClr val="000000"/>
                          </a:solidFill>
                          <a:effectLst/>
                          <a:latin typeface="Century Gothic" panose="020B0502020202020204" pitchFamily="34" charset="0"/>
                        </a:rPr>
                        <a:t>cantidad</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Century Gothic" panose="020B0502020202020204" pitchFamily="34" charset="0"/>
                        </a:rPr>
                        <a:t>amount, quantity</a:t>
                      </a:r>
                    </a:p>
                  </a:txBody>
                  <a:tcPr marL="90000" marR="90000" marT="46800" marB="46800" anchor="ctr"/>
                </a:tc>
                <a:extLst>
                  <a:ext uri="{0D108BD9-81ED-4DB2-BD59-A6C34878D82A}">
                    <a16:rowId xmlns:a16="http://schemas.microsoft.com/office/drawing/2014/main" val="1778999658"/>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tener</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lugar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to take place</a:t>
                      </a:r>
                    </a:p>
                  </a:txBody>
                  <a:tcPr marL="0" marR="0" marT="0" marB="0" anchor="ctr"/>
                </a:tc>
                <a:extLst>
                  <a:ext uri="{0D108BD9-81ED-4DB2-BD59-A6C34878D82A}">
                    <a16:rowId xmlns:a16="http://schemas.microsoft.com/office/drawing/2014/main" val="2178778690"/>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adv</a:t>
                      </a:r>
                    </a:p>
                  </a:txBody>
                  <a:tcPr marL="90000" marR="90000" marT="46800" marB="4680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aproximadamente</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approximately</a:t>
                      </a:r>
                    </a:p>
                  </a:txBody>
                  <a:tcPr marL="0" marR="0" marT="0" marB="0" anchor="ctr"/>
                </a:tc>
                <a:extLst>
                  <a:ext uri="{0D108BD9-81ED-4DB2-BD59-A6C34878D82A}">
                    <a16:rowId xmlns:a16="http://schemas.microsoft.com/office/drawing/2014/main" val="177427112"/>
                  </a:ext>
                </a:extLst>
              </a:tr>
              <a:tr h="358320">
                <a:tc>
                  <a:txBody>
                    <a:bodyPr/>
                    <a:lstStyle/>
                    <a:p>
                      <a:pPr algn="l" fontAlgn="b"/>
                      <a:r>
                        <a:rPr lang="en-GB" sz="1600" b="0" i="1" u="none" strike="noStrike" dirty="0" err="1">
                          <a:solidFill>
                            <a:srgbClr val="000000"/>
                          </a:solidFill>
                          <a:effectLst/>
                          <a:latin typeface="Century Gothic" panose="020B0502020202020204" pitchFamily="34" charset="0"/>
                        </a:rPr>
                        <a:t>vb</a:t>
                      </a:r>
                      <a:endParaRPr lang="en-GB" sz="1600" b="0" i="1" u="none" strike="noStrike" dirty="0">
                        <a:solidFill>
                          <a:srgbClr val="000000"/>
                        </a:solidFill>
                        <a:effectLst/>
                        <a:latin typeface="Century Gothic" panose="020B0502020202020204" pitchFamily="34" charset="0"/>
                      </a:endParaRP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err="1">
                          <a:solidFill>
                            <a:srgbClr val="000000"/>
                          </a:solidFill>
                          <a:effectLst/>
                          <a:latin typeface="Century Gothic" panose="020B0502020202020204" pitchFamily="34" charset="0"/>
                        </a:rPr>
                        <a:t>comenzar</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to start, starting</a:t>
                      </a:r>
                    </a:p>
                  </a:txBody>
                  <a:tcPr marL="0" marR="0" marT="0" marB="0" anchor="ctr"/>
                </a:tc>
                <a:extLst>
                  <a:ext uri="{0D108BD9-81ED-4DB2-BD59-A6C34878D82A}">
                    <a16:rowId xmlns:a16="http://schemas.microsoft.com/office/drawing/2014/main" val="2605244685"/>
                  </a:ext>
                </a:extLst>
              </a:tr>
              <a:tr h="358320">
                <a:tc>
                  <a:txBody>
                    <a:bodyPr/>
                    <a:lstStyle/>
                    <a:p>
                      <a:pPr algn="l" fontAlgn="b"/>
                      <a:r>
                        <a:rPr lang="en-GB" sz="1600" b="0" i="1" u="none" strike="noStrike" dirty="0">
                          <a:solidFill>
                            <a:srgbClr val="000000"/>
                          </a:solidFill>
                          <a:effectLst/>
                          <a:latin typeface="Century Gothic" panose="020B0502020202020204" pitchFamily="34" charset="0"/>
                        </a:rPr>
                        <a:t>adv</a:t>
                      </a:r>
                    </a:p>
                  </a:txBody>
                  <a:tcPr marL="90000" marR="90000" marT="46800" marB="4680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1600" b="0" i="0" u="none" strike="noStrike" dirty="0">
                          <a:solidFill>
                            <a:srgbClr val="000000"/>
                          </a:solidFill>
                          <a:effectLst/>
                          <a:latin typeface="Century Gothic" panose="020B0502020202020204" pitchFamily="34" charset="0"/>
                        </a:rPr>
                        <a:t>por </a:t>
                      </a:r>
                      <a:r>
                        <a:rPr lang="en-GB" sz="1600" b="0" i="0" u="none" strike="noStrike" dirty="0" err="1">
                          <a:solidFill>
                            <a:srgbClr val="000000"/>
                          </a:solidFill>
                          <a:effectLst/>
                          <a:latin typeface="Century Gothic" panose="020B0502020202020204" pitchFamily="34" charset="0"/>
                        </a:rPr>
                        <a:t>todas</a:t>
                      </a:r>
                      <a:r>
                        <a:rPr lang="en-GB" sz="1600" b="0" i="0" u="none" strike="noStrike" dirty="0">
                          <a:solidFill>
                            <a:srgbClr val="000000"/>
                          </a:solidFill>
                          <a:effectLst/>
                          <a:latin typeface="Century Gothic" panose="020B0502020202020204" pitchFamily="34" charset="0"/>
                        </a:rPr>
                        <a:t> </a:t>
                      </a:r>
                      <a:r>
                        <a:rPr lang="en-GB" sz="1600" b="0" i="0" u="none" strike="noStrike" dirty="0" err="1">
                          <a:solidFill>
                            <a:srgbClr val="000000"/>
                          </a:solidFill>
                          <a:effectLst/>
                          <a:latin typeface="Century Gothic" panose="020B0502020202020204" pitchFamily="34" charset="0"/>
                        </a:rPr>
                        <a:t>partes</a:t>
                      </a:r>
                      <a:endParaRPr lang="en-GB" sz="1600" b="0" i="0" u="none" strike="noStrike" dirty="0">
                        <a:solidFill>
                          <a:srgbClr val="000000"/>
                        </a:solidFill>
                        <a:effectLst/>
                        <a:latin typeface="Century Gothic" panose="020B0502020202020204" pitchFamily="34" charset="0"/>
                      </a:endParaRPr>
                    </a:p>
                  </a:txBody>
                  <a:tcPr marL="90000" marR="90000" marT="46800" marB="46800" anchor="ctr"/>
                </a:tc>
                <a:tc>
                  <a:txBody>
                    <a:bodyPr/>
                    <a:lstStyle/>
                    <a:p>
                      <a:pPr algn="l" fontAlgn="b"/>
                      <a:r>
                        <a:rPr lang="en-GB" sz="1600" b="0" i="0" u="none" strike="noStrike" dirty="0">
                          <a:solidFill>
                            <a:srgbClr val="000000"/>
                          </a:solidFill>
                          <a:effectLst/>
                          <a:latin typeface="Century Gothic" panose="020B0502020202020204" pitchFamily="34" charset="0"/>
                        </a:rPr>
                        <a:t>  everywhere</a:t>
                      </a:r>
                    </a:p>
                  </a:txBody>
                  <a:tcPr marL="0" marR="0" marT="0" marB="0" anchor="ctr"/>
                </a:tc>
                <a:extLst>
                  <a:ext uri="{0D108BD9-81ED-4DB2-BD59-A6C34878D82A}">
                    <a16:rowId xmlns:a16="http://schemas.microsoft.com/office/drawing/2014/main" val="2103660657"/>
                  </a:ext>
                </a:extLst>
              </a:tr>
            </a:tbl>
          </a:graphicData>
        </a:graphic>
      </p:graphicFrame>
      <p:sp>
        <p:nvSpPr>
          <p:cNvPr id="61" name="Rectangle 21">
            <a:extLst>
              <a:ext uri="{FF2B5EF4-FFF2-40B4-BE49-F238E27FC236}">
                <a16:creationId xmlns:a16="http://schemas.microsoft.com/office/drawing/2014/main" id="{E3C237BA-C29F-104D-9F46-D02108D863A5}"/>
              </a:ext>
            </a:extLst>
          </p:cNvPr>
          <p:cNvSpPr/>
          <p:nvPr/>
        </p:nvSpPr>
        <p:spPr>
          <a:xfrm>
            <a:off x="4820932" y="4899976"/>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latin typeface="Century Gothic" panose="020B0502020202020204" pitchFamily="34" charset="0"/>
              </a:rPr>
              <a:t>Vocabulario</a:t>
            </a:r>
            <a:endParaRPr lang="en-GB" dirty="0">
              <a:latin typeface="Century Gothic" panose="020B0502020202020204" pitchFamily="34" charset="0"/>
            </a:endParaRPr>
          </a:p>
        </p:txBody>
      </p:sp>
      <p:sp>
        <p:nvSpPr>
          <p:cNvPr id="62" name="Rounded Rectangle 42">
            <a:extLst>
              <a:ext uri="{FF2B5EF4-FFF2-40B4-BE49-F238E27FC236}">
                <a16:creationId xmlns:a16="http://schemas.microsoft.com/office/drawing/2014/main" id="{BD63994F-8F28-6E45-9774-0F34EAD5CBB7}"/>
              </a:ext>
            </a:extLst>
          </p:cNvPr>
          <p:cNvSpPr/>
          <p:nvPr/>
        </p:nvSpPr>
        <p:spPr>
          <a:xfrm>
            <a:off x="5366817" y="7442436"/>
            <a:ext cx="1004122" cy="1122222"/>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entury Gothic" panose="020B0502020202020204" pitchFamily="34" charset="0"/>
              </a:rPr>
              <a:t>Revisit vocab 3.1.6 &amp; 3.1.3</a:t>
            </a:r>
          </a:p>
        </p:txBody>
      </p:sp>
      <p:sp>
        <p:nvSpPr>
          <p:cNvPr id="21" name="Rectangle 1">
            <a:extLst>
              <a:ext uri="{FF2B5EF4-FFF2-40B4-BE49-F238E27FC236}">
                <a16:creationId xmlns:a16="http://schemas.microsoft.com/office/drawing/2014/main" id="{2D9969AB-815F-7645-B022-E8C6D61E0AFB}"/>
              </a:ext>
            </a:extLst>
          </p:cNvPr>
          <p:cNvSpPr/>
          <p:nvPr/>
        </p:nvSpPr>
        <p:spPr>
          <a:xfrm>
            <a:off x="56825" y="3598147"/>
            <a:ext cx="5955881" cy="369332"/>
          </a:xfrm>
          <a:prstGeom prst="rect">
            <a:avLst/>
          </a:prstGeom>
        </p:spPr>
        <p:txBody>
          <a:bodyPr wrap="square">
            <a:spAutoFit/>
          </a:bodyPr>
          <a:lstStyle/>
          <a:p>
            <a:pPr lvl="0">
              <a:defRPr/>
            </a:pPr>
            <a:r>
              <a:rPr lang="en-GB" b="1" dirty="0">
                <a:latin typeface="Century Gothic" panose="020B0502020202020204" pitchFamily="34" charset="0"/>
              </a:rPr>
              <a:t>3rd person singular past (-</a:t>
            </a:r>
            <a:r>
              <a:rPr lang="en-GB" b="1" dirty="0" err="1">
                <a:latin typeface="Century Gothic" panose="020B0502020202020204" pitchFamily="34" charset="0"/>
              </a:rPr>
              <a:t>ó</a:t>
            </a:r>
            <a:r>
              <a:rPr lang="en-GB" b="1" dirty="0">
                <a:latin typeface="Century Gothic" panose="020B0502020202020204" pitchFamily="34" charset="0"/>
              </a:rPr>
              <a:t>)</a:t>
            </a:r>
          </a:p>
        </p:txBody>
      </p:sp>
      <p:sp>
        <p:nvSpPr>
          <p:cNvPr id="25" name="TextBox 7">
            <a:extLst>
              <a:ext uri="{FF2B5EF4-FFF2-40B4-BE49-F238E27FC236}">
                <a16:creationId xmlns:a16="http://schemas.microsoft.com/office/drawing/2014/main" id="{0AC2A19B-EFD2-2C44-B7A6-54B45522E10C}"/>
              </a:ext>
            </a:extLst>
          </p:cNvPr>
          <p:cNvSpPr txBox="1"/>
          <p:nvPr/>
        </p:nvSpPr>
        <p:spPr>
          <a:xfrm>
            <a:off x="123756" y="2812829"/>
            <a:ext cx="6452826" cy="338554"/>
          </a:xfrm>
          <a:prstGeom prst="rect">
            <a:avLst/>
          </a:prstGeom>
          <a:noFill/>
        </p:spPr>
        <p:txBody>
          <a:bodyPr wrap="square" rtlCol="0">
            <a:spAutoFit/>
          </a:bodyPr>
          <a:lstStyle/>
          <a:p>
            <a:pPr lvl="0">
              <a:defRPr/>
            </a:pPr>
            <a:r>
              <a:rPr lang="en-GB" sz="1600" smtClean="0">
                <a:latin typeface="Century Gothic" panose="020B0502020202020204" pitchFamily="34" charset="0"/>
              </a:rPr>
              <a:t>To mean </a:t>
            </a:r>
            <a:r>
              <a:rPr lang="en-GB" sz="1600" smtClean="0">
                <a:latin typeface="Century Gothic" panose="020B0502020202020204" pitchFamily="34" charset="0"/>
              </a:rPr>
              <a:t>‘</a:t>
            </a:r>
            <a:r>
              <a:rPr lang="en-GB" sz="1600" b="1" smtClean="0">
                <a:latin typeface="Century Gothic" panose="020B0502020202020204" pitchFamily="34" charset="0"/>
              </a:rPr>
              <a:t>they</a:t>
            </a:r>
            <a:r>
              <a:rPr lang="en-GB" sz="1600" dirty="0">
                <a:latin typeface="Century Gothic" panose="020B0502020202020204" pitchFamily="34" charset="0"/>
              </a:rPr>
              <a:t>’ </a:t>
            </a:r>
            <a:r>
              <a:rPr lang="en-GB" sz="1600">
                <a:latin typeface="Century Gothic" panose="020B0502020202020204" pitchFamily="34" charset="0"/>
              </a:rPr>
              <a:t>with </a:t>
            </a:r>
            <a:r>
              <a:rPr lang="en-GB" sz="1600" smtClean="0">
                <a:latin typeface="Century Gothic" panose="020B0502020202020204" pitchFamily="34" charset="0"/>
              </a:rPr>
              <a:t>an –ar verb, use </a:t>
            </a:r>
            <a:r>
              <a:rPr lang="en-GB" sz="1600" b="1" dirty="0">
                <a:latin typeface="Century Gothic" panose="020B0502020202020204" pitchFamily="34" charset="0"/>
              </a:rPr>
              <a:t>–an</a:t>
            </a:r>
            <a:r>
              <a:rPr lang="en-GB" sz="1600" dirty="0">
                <a:latin typeface="Century Gothic" panose="020B0502020202020204" pitchFamily="34" charset="0"/>
              </a:rPr>
              <a:t>.</a:t>
            </a:r>
          </a:p>
        </p:txBody>
      </p:sp>
      <p:grpSp>
        <p:nvGrpSpPr>
          <p:cNvPr id="27" name="Grupo 26">
            <a:extLst>
              <a:ext uri="{FF2B5EF4-FFF2-40B4-BE49-F238E27FC236}">
                <a16:creationId xmlns:a16="http://schemas.microsoft.com/office/drawing/2014/main" id="{7A09AB99-FD28-7C43-ACA1-CF0EB23CFEFB}"/>
              </a:ext>
            </a:extLst>
          </p:cNvPr>
          <p:cNvGrpSpPr/>
          <p:nvPr/>
        </p:nvGrpSpPr>
        <p:grpSpPr>
          <a:xfrm>
            <a:off x="4820932" y="2575527"/>
            <a:ext cx="1275924" cy="1240895"/>
            <a:chOff x="9254641" y="4352759"/>
            <a:chExt cx="2076891" cy="1957764"/>
          </a:xfrm>
        </p:grpSpPr>
        <p:grpSp>
          <p:nvGrpSpPr>
            <p:cNvPr id="28" name="Grupo 27">
              <a:extLst>
                <a:ext uri="{FF2B5EF4-FFF2-40B4-BE49-F238E27FC236}">
                  <a16:creationId xmlns:a16="http://schemas.microsoft.com/office/drawing/2014/main" id="{4148E3A8-4F33-D34A-9B4A-F7EF7CB44CA0}"/>
                </a:ext>
              </a:extLst>
            </p:cNvPr>
            <p:cNvGrpSpPr/>
            <p:nvPr/>
          </p:nvGrpSpPr>
          <p:grpSpPr>
            <a:xfrm>
              <a:off x="9254641" y="4352759"/>
              <a:ext cx="2076891" cy="1957764"/>
              <a:chOff x="9254641" y="4352759"/>
              <a:chExt cx="2076891" cy="1957764"/>
            </a:xfrm>
          </p:grpSpPr>
          <p:pic>
            <p:nvPicPr>
              <p:cNvPr id="30" name="Picture 4" descr="threw clipart - Clip Art Library">
                <a:extLst>
                  <a:ext uri="{FF2B5EF4-FFF2-40B4-BE49-F238E27FC236}">
                    <a16:creationId xmlns:a16="http://schemas.microsoft.com/office/drawing/2014/main" id="{5678C446-D49B-F541-A868-EAA31E614A1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930643" y="4352759"/>
                <a:ext cx="1385957" cy="1957764"/>
              </a:xfrm>
              <a:prstGeom prst="rect">
                <a:avLst/>
              </a:prstGeom>
              <a:noFill/>
              <a:extLst>
                <a:ext uri="{909E8E84-426E-40DD-AFC4-6F175D3DCCD1}">
                  <a14:hiddenFill xmlns:a14="http://schemas.microsoft.com/office/drawing/2010/main">
                    <a:solidFill>
                      <a:srgbClr val="FFFFFF"/>
                    </a:solidFill>
                  </a14:hiddenFill>
                </a:ext>
              </a:extLst>
            </p:spPr>
          </p:pic>
          <p:sp>
            <p:nvSpPr>
              <p:cNvPr id="31" name="Rectángulo 30">
                <a:extLst>
                  <a:ext uri="{FF2B5EF4-FFF2-40B4-BE49-F238E27FC236}">
                    <a16:creationId xmlns:a16="http://schemas.microsoft.com/office/drawing/2014/main" id="{8E3BE911-F598-EE4A-B3BC-51F417DC0016}"/>
                  </a:ext>
                </a:extLst>
              </p:cNvPr>
              <p:cNvSpPr/>
              <p:nvPr/>
            </p:nvSpPr>
            <p:spPr>
              <a:xfrm rot="1010095">
                <a:off x="11185775" y="5299766"/>
                <a:ext cx="145757" cy="8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pic>
            <p:nvPicPr>
              <p:cNvPr id="32" name="Picture 6" descr="tomato drawing png - Clip Art Library">
                <a:extLst>
                  <a:ext uri="{FF2B5EF4-FFF2-40B4-BE49-F238E27FC236}">
                    <a16:creationId xmlns:a16="http://schemas.microsoft.com/office/drawing/2014/main" id="{6A4D7D28-E200-5D4E-94F7-427EE724316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9008021">
                <a:off x="9254641" y="4541492"/>
                <a:ext cx="672346" cy="633050"/>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8" descr="Paintball Clip art - Cartoon red blood stains png download - 3762 ...">
              <a:extLst>
                <a:ext uri="{FF2B5EF4-FFF2-40B4-BE49-F238E27FC236}">
                  <a16:creationId xmlns:a16="http://schemas.microsoft.com/office/drawing/2014/main" id="{97C6DCA5-AE8C-4048-80AB-B5CFD8C39AE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3682030" flipH="1">
              <a:off x="10815852" y="5305344"/>
              <a:ext cx="227560" cy="190663"/>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2" descr="Tomatoes Transparent PNG Clip Art | Gallery Yopriceville - High ...">
            <a:extLst>
              <a:ext uri="{FF2B5EF4-FFF2-40B4-BE49-F238E27FC236}">
                <a16:creationId xmlns:a16="http://schemas.microsoft.com/office/drawing/2014/main" id="{82A5A954-92A9-114D-B908-13E0A7DEDAA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2696" y="5093117"/>
            <a:ext cx="677783" cy="67279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a:extLst>
              <a:ext uri="{FF2B5EF4-FFF2-40B4-BE49-F238E27FC236}">
                <a16:creationId xmlns:a16="http://schemas.microsoft.com/office/drawing/2014/main" id="{E7F566EE-5D1E-D146-BEF6-AA2CC9851D64}"/>
              </a:ext>
            </a:extLst>
          </p:cNvPr>
          <p:cNvPicPr/>
          <p:nvPr/>
        </p:nvPicPr>
        <p:blipFill>
          <a:blip r:embed="rId7" cstate="screen">
            <a:extLst>
              <a:ext uri="{28A0092B-C50C-407E-A947-70E740481C1C}">
                <a14:useLocalDpi xmlns:a14="http://schemas.microsoft.com/office/drawing/2010/main"/>
              </a:ext>
            </a:extLst>
          </a:blip>
          <a:stretch>
            <a:fillRect/>
          </a:stretch>
        </p:blipFill>
        <p:spPr>
          <a:xfrm>
            <a:off x="2763229" y="4995344"/>
            <a:ext cx="1040017" cy="779933"/>
          </a:xfrm>
          <a:prstGeom prst="rect">
            <a:avLst/>
          </a:prstGeom>
        </p:spPr>
      </p:pic>
      <p:pic>
        <p:nvPicPr>
          <p:cNvPr id="7" name="Imagen 6" descr="Código QR&#10;&#10;Descripción generada automáticamente">
            <a:extLst>
              <a:ext uri="{FF2B5EF4-FFF2-40B4-BE49-F238E27FC236}">
                <a16:creationId xmlns:a16="http://schemas.microsoft.com/office/drawing/2014/main" id="{18D48F42-029A-004D-BA59-642FB1FFA8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324" y="5827777"/>
            <a:ext cx="1164355" cy="1164355"/>
          </a:xfrm>
          <a:prstGeom prst="rect">
            <a:avLst/>
          </a:prstGeom>
        </p:spPr>
      </p:pic>
      <p:sp>
        <p:nvSpPr>
          <p:cNvPr id="3" name="Rectangle 2"/>
          <p:cNvSpPr/>
          <p:nvPr/>
        </p:nvSpPr>
        <p:spPr>
          <a:xfrm>
            <a:off x="102675" y="1454734"/>
            <a:ext cx="5805264" cy="338554"/>
          </a:xfrm>
          <a:prstGeom prst="rect">
            <a:avLst/>
          </a:prstGeom>
        </p:spPr>
        <p:txBody>
          <a:bodyPr wrap="square">
            <a:spAutoFit/>
          </a:bodyPr>
          <a:lstStyle/>
          <a:p>
            <a:pPr lvl="0">
              <a:defRPr/>
            </a:pPr>
            <a:r>
              <a:rPr lang="en-GB" sz="1600">
                <a:latin typeface="Century Gothic" panose="020B0502020202020204" pitchFamily="34" charset="0"/>
              </a:rPr>
              <a:t>La </a:t>
            </a:r>
            <a:r>
              <a:rPr lang="en-GB" sz="1600" smtClean="0">
                <a:latin typeface="Century Gothic" panose="020B0502020202020204" pitchFamily="34" charset="0"/>
              </a:rPr>
              <a:t>chica </a:t>
            </a:r>
            <a:r>
              <a:rPr lang="en-GB" sz="1600">
                <a:latin typeface="Century Gothic" panose="020B0502020202020204" pitchFamily="34" charset="0"/>
              </a:rPr>
              <a:t>bail</a:t>
            </a:r>
            <a:r>
              <a:rPr lang="en-GB" sz="1600" b="1">
                <a:latin typeface="Century Gothic" panose="020B0502020202020204" pitchFamily="34" charset="0"/>
              </a:rPr>
              <a:t>a</a:t>
            </a:r>
            <a:r>
              <a:rPr lang="en-GB" sz="1600">
                <a:latin typeface="Century Gothic" panose="020B0502020202020204" pitchFamily="34" charset="0"/>
              </a:rPr>
              <a:t> en </a:t>
            </a:r>
            <a:r>
              <a:rPr lang="en-GB" sz="1600">
                <a:latin typeface="Century Gothic" panose="020B0502020202020204" pitchFamily="34" charset="0"/>
              </a:rPr>
              <a:t>la </a:t>
            </a:r>
            <a:r>
              <a:rPr lang="en-GB" sz="1600" smtClean="0">
                <a:latin typeface="Century Gothic" panose="020B0502020202020204" pitchFamily="34" charset="0"/>
              </a:rPr>
              <a:t>calle.    </a:t>
            </a:r>
            <a:r>
              <a:rPr lang="en-GB" sz="1600" i="1" smtClean="0">
                <a:latin typeface="Century Gothic" panose="020B0502020202020204" pitchFamily="34" charset="0"/>
              </a:rPr>
              <a:t>The girl dances </a:t>
            </a:r>
            <a:r>
              <a:rPr lang="en-GB" sz="1600" i="1">
                <a:latin typeface="Century Gothic" panose="020B0502020202020204" pitchFamily="34" charset="0"/>
              </a:rPr>
              <a:t>in </a:t>
            </a:r>
            <a:r>
              <a:rPr lang="en-GB" sz="1600" i="1">
                <a:latin typeface="Century Gothic" panose="020B0502020202020204" pitchFamily="34" charset="0"/>
              </a:rPr>
              <a:t>the </a:t>
            </a:r>
            <a:r>
              <a:rPr lang="en-GB" sz="1600" i="1" smtClean="0">
                <a:latin typeface="Century Gothic" panose="020B0502020202020204" pitchFamily="34" charset="0"/>
              </a:rPr>
              <a:t>street.</a:t>
            </a:r>
            <a:endParaRPr lang="en-GB" sz="1600" i="1" dirty="0">
              <a:latin typeface="Century Gothic" panose="020B0502020202020204" pitchFamily="34" charset="0"/>
            </a:endParaRPr>
          </a:p>
        </p:txBody>
      </p:sp>
      <p:sp>
        <p:nvSpPr>
          <p:cNvPr id="34" name="TextBox 7">
            <a:extLst>
              <a:ext uri="{FF2B5EF4-FFF2-40B4-BE49-F238E27FC236}">
                <a16:creationId xmlns:a16="http://schemas.microsoft.com/office/drawing/2014/main" id="{A90DC775-369E-5D46-9760-CF0A712C8265}"/>
              </a:ext>
            </a:extLst>
          </p:cNvPr>
          <p:cNvSpPr txBox="1"/>
          <p:nvPr/>
        </p:nvSpPr>
        <p:spPr>
          <a:xfrm>
            <a:off x="45853" y="4574207"/>
            <a:ext cx="6452826" cy="338554"/>
          </a:xfrm>
          <a:prstGeom prst="rect">
            <a:avLst/>
          </a:prstGeom>
          <a:noFill/>
        </p:spPr>
        <p:txBody>
          <a:bodyPr wrap="square" rtlCol="0">
            <a:spAutoFit/>
          </a:bodyPr>
          <a:lstStyle/>
          <a:p>
            <a:pPr lvl="0">
              <a:defRPr/>
            </a:pPr>
            <a:r>
              <a:rPr lang="en-GB" sz="1600" smtClean="0">
                <a:latin typeface="Century Gothic" panose="020B0502020202020204" pitchFamily="34" charset="0"/>
              </a:rPr>
              <a:t>Limpi</a:t>
            </a:r>
            <a:r>
              <a:rPr lang="en-GB" sz="1600" b="1" smtClean="0">
                <a:latin typeface="Century Gothic" panose="020B0502020202020204" pitchFamily="34" charset="0"/>
              </a:rPr>
              <a:t>ó</a:t>
            </a:r>
            <a:r>
              <a:rPr lang="en-GB" sz="1600" smtClean="0">
                <a:latin typeface="Century Gothic" panose="020B0502020202020204" pitchFamily="34" charset="0"/>
              </a:rPr>
              <a:t> la calle después.    </a:t>
            </a:r>
            <a:r>
              <a:rPr lang="en-GB" sz="1600" i="1" smtClean="0">
                <a:latin typeface="Century Gothic" panose="020B0502020202020204" pitchFamily="34" charset="0"/>
              </a:rPr>
              <a:t>S/he cleaned the street afterwards.</a:t>
            </a:r>
            <a:endParaRPr lang="en-GB" sz="1600" dirty="0">
              <a:latin typeface="Century Gothic" panose="020B0502020202020204" pitchFamily="34" charset="0"/>
            </a:endParaRPr>
          </a:p>
        </p:txBody>
      </p:sp>
    </p:spTree>
    <p:extLst>
      <p:ext uri="{BB962C8B-B14F-4D97-AF65-F5344CB8AC3E}">
        <p14:creationId xmlns:p14="http://schemas.microsoft.com/office/powerpoint/2010/main" val="381470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r>
              <a:rPr lang="en-GB" altLang="en-US" b="1" smtClean="0"/>
              <a:t>58</a:t>
            </a:r>
            <a:endParaRPr lang="en-GB" altLang="en-US" b="1"/>
          </a:p>
        </p:txBody>
      </p:sp>
      <p:sp>
        <p:nvSpPr>
          <p:cNvPr id="4" name="Rectangle 2">
            <a:extLst>
              <a:ext uri="{FF2B5EF4-FFF2-40B4-BE49-F238E27FC236}">
                <a16:creationId xmlns:a16="http://schemas.microsoft.com/office/drawing/2014/main" id="{A82EF384-CDE4-7649-A05F-8B0EFCF8B30D}"/>
              </a:ext>
            </a:extLst>
          </p:cNvPr>
          <p:cNvSpPr/>
          <p:nvPr/>
        </p:nvSpPr>
        <p:spPr>
          <a:xfrm>
            <a:off x="172380" y="145318"/>
            <a:ext cx="3693766" cy="456950"/>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solidFill>
                <a:srgbClr val="FFFFFF"/>
              </a:solidFill>
              <a:latin typeface="Century Gothic" panose="020B0502020202020204" pitchFamily="34" charset="0"/>
            </a:endParaRPr>
          </a:p>
        </p:txBody>
      </p:sp>
      <p:sp>
        <p:nvSpPr>
          <p:cNvPr id="5" name="Title 1">
            <a:extLst>
              <a:ext uri="{FF2B5EF4-FFF2-40B4-BE49-F238E27FC236}">
                <a16:creationId xmlns:a16="http://schemas.microsoft.com/office/drawing/2014/main" id="{68AC266C-F234-DD4F-9665-63BC555AD4CA}"/>
              </a:ext>
            </a:extLst>
          </p:cNvPr>
          <p:cNvSpPr txBox="1">
            <a:spLocks/>
          </p:cNvSpPr>
          <p:nvPr/>
        </p:nvSpPr>
        <p:spPr bwMode="auto">
          <a:xfrm>
            <a:off x="356304" y="12870"/>
            <a:ext cx="3509842" cy="45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US" sz="2000" kern="0"/>
          </a:p>
        </p:txBody>
      </p:sp>
      <p:sp>
        <p:nvSpPr>
          <p:cNvPr id="6" name="Title 11"/>
          <p:cNvSpPr txBox="1">
            <a:spLocks/>
          </p:cNvSpPr>
          <p:nvPr/>
        </p:nvSpPr>
        <p:spPr bwMode="auto">
          <a:xfrm>
            <a:off x="0" y="5303"/>
            <a:ext cx="4046263" cy="73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endParaRPr lang="en-GB" sz="2000" b="1" kern="0" dirty="0">
              <a:solidFill>
                <a:schemeClr val="bg1"/>
              </a:solidFill>
              <a:latin typeface="Century Gothic" panose="020B0502020202020204" pitchFamily="34" charset="0"/>
            </a:endParaRPr>
          </a:p>
        </p:txBody>
      </p:sp>
      <p:sp>
        <p:nvSpPr>
          <p:cNvPr id="7" name="Rectangle 21">
            <a:extLst>
              <a:ext uri="{FF2B5EF4-FFF2-40B4-BE49-F238E27FC236}">
                <a16:creationId xmlns:a16="http://schemas.microsoft.com/office/drawing/2014/main" id="{58DFBC74-6A87-1541-94EC-B9510E41C020}"/>
              </a:ext>
            </a:extLst>
          </p:cNvPr>
          <p:cNvSpPr/>
          <p:nvPr/>
        </p:nvSpPr>
        <p:spPr>
          <a:xfrm>
            <a:off x="5012354" y="202295"/>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latin typeface="Century Gothic" panose="020B0502020202020204" pitchFamily="34" charset="0"/>
              </a:rPr>
              <a:t>Gramática</a:t>
            </a:r>
            <a:endParaRPr lang="en-GB">
              <a:latin typeface="Century Gothic" panose="020B0502020202020204" pitchFamily="34" charset="0"/>
            </a:endParaRPr>
          </a:p>
        </p:txBody>
      </p:sp>
      <p:sp>
        <p:nvSpPr>
          <p:cNvPr id="2" name="Title 1"/>
          <p:cNvSpPr>
            <a:spLocks noGrp="1"/>
          </p:cNvSpPr>
          <p:nvPr>
            <p:ph type="title"/>
          </p:nvPr>
        </p:nvSpPr>
        <p:spPr>
          <a:xfrm>
            <a:off x="931869" y="-64248"/>
            <a:ext cx="2016224" cy="875928"/>
          </a:xfrm>
        </p:spPr>
        <p:txBody>
          <a:bodyPr/>
          <a:lstStyle/>
          <a:p>
            <a:r>
              <a:rPr lang="en-GB" sz="2000" b="1">
                <a:solidFill>
                  <a:schemeClr val="bg1"/>
                </a:solidFill>
                <a:latin typeface="Century Gothic" panose="020B0502020202020204" pitchFamily="34" charset="0"/>
              </a:rPr>
              <a:t>T3.2 </a:t>
            </a:r>
            <a:r>
              <a:rPr lang="en-GB" sz="2000" b="1">
                <a:solidFill>
                  <a:schemeClr val="bg1"/>
                </a:solidFill>
                <a:latin typeface="Century Gothic" panose="020B0502020202020204" pitchFamily="34" charset="0"/>
              </a:rPr>
              <a:t>Semana </a:t>
            </a:r>
            <a:r>
              <a:rPr lang="en-GB" sz="2000" b="1" smtClean="0">
                <a:solidFill>
                  <a:schemeClr val="bg1"/>
                </a:solidFill>
                <a:latin typeface="Century Gothic" panose="020B0502020202020204" pitchFamily="34" charset="0"/>
              </a:rPr>
              <a:t>7</a:t>
            </a:r>
            <a:endParaRPr lang="en-GB" sz="2000"/>
          </a:p>
        </p:txBody>
      </p:sp>
      <p:sp>
        <p:nvSpPr>
          <p:cNvPr id="8" name="Rectangle 7"/>
          <p:cNvSpPr/>
          <p:nvPr/>
        </p:nvSpPr>
        <p:spPr>
          <a:xfrm>
            <a:off x="56825" y="632573"/>
            <a:ext cx="6219180" cy="369332"/>
          </a:xfrm>
          <a:prstGeom prst="rect">
            <a:avLst/>
          </a:prstGeom>
        </p:spPr>
        <p:txBody>
          <a:bodyPr wrap="square">
            <a:spAutoFit/>
          </a:bodyPr>
          <a:lstStyle/>
          <a:p>
            <a:pPr lvl="0">
              <a:defRPr/>
            </a:pPr>
            <a:r>
              <a:rPr lang="en-GB" b="1" smtClean="0">
                <a:latin typeface="Century Gothic" panose="020B0502020202020204" pitchFamily="34" charset="0"/>
              </a:rPr>
              <a:t>Verb ‘hacer’ in the preterite [</a:t>
            </a:r>
            <a:r>
              <a:rPr lang="en-GB" b="1" dirty="0">
                <a:latin typeface="Century Gothic" panose="020B0502020202020204" pitchFamily="34" charset="0"/>
              </a:rPr>
              <a:t>revisited]</a:t>
            </a:r>
          </a:p>
        </p:txBody>
      </p:sp>
      <p:sp>
        <p:nvSpPr>
          <p:cNvPr id="12" name="TextBox 7">
            <a:extLst>
              <a:ext uri="{FF2B5EF4-FFF2-40B4-BE49-F238E27FC236}">
                <a16:creationId xmlns:a16="http://schemas.microsoft.com/office/drawing/2014/main" id="{278B0843-0614-6B4F-99B5-9518465730FE}"/>
              </a:ext>
            </a:extLst>
          </p:cNvPr>
          <p:cNvSpPr txBox="1"/>
          <p:nvPr/>
        </p:nvSpPr>
        <p:spPr>
          <a:xfrm>
            <a:off x="83918" y="6563621"/>
            <a:ext cx="6452826" cy="584775"/>
          </a:xfrm>
          <a:prstGeom prst="rect">
            <a:avLst/>
          </a:prstGeom>
          <a:noFill/>
        </p:spPr>
        <p:txBody>
          <a:bodyPr wrap="square" rtlCol="0">
            <a:spAutoFit/>
          </a:bodyPr>
          <a:lstStyle/>
          <a:p>
            <a:pPr lvl="0">
              <a:defRPr/>
            </a:pPr>
            <a:r>
              <a:rPr lang="en-GB" sz="1600" smtClean="0">
                <a:latin typeface="Century Gothic" panose="020B0502020202020204" pitchFamily="34" charset="0"/>
              </a:rPr>
              <a:t>Remember, to say </a:t>
            </a:r>
            <a:r>
              <a:rPr lang="en-GB" sz="1600" b="1" i="1" smtClean="0">
                <a:latin typeface="Century Gothic" panose="020B0502020202020204" pitchFamily="34" charset="0"/>
              </a:rPr>
              <a:t>where someone goes</a:t>
            </a:r>
            <a:r>
              <a:rPr lang="en-GB" sz="1600" smtClean="0">
                <a:latin typeface="Century Gothic" panose="020B0502020202020204" pitchFamily="34" charset="0"/>
              </a:rPr>
              <a:t>, use the verb ‘ir’ in the present tense.</a:t>
            </a:r>
            <a:endParaRPr lang="en-GB" sz="1600" dirty="0">
              <a:latin typeface="Century Gothic" panose="020B0502020202020204" pitchFamily="34" charset="0"/>
            </a:endParaRPr>
          </a:p>
        </p:txBody>
      </p:sp>
      <p:sp>
        <p:nvSpPr>
          <p:cNvPr id="15" name="Rounded Rectangle 42">
            <a:extLst>
              <a:ext uri="{FF2B5EF4-FFF2-40B4-BE49-F238E27FC236}">
                <a16:creationId xmlns:a16="http://schemas.microsoft.com/office/drawing/2014/main" id="{BD63994F-8F28-6E45-9774-0F34EAD5CBB7}"/>
              </a:ext>
            </a:extLst>
          </p:cNvPr>
          <p:cNvSpPr/>
          <p:nvPr/>
        </p:nvSpPr>
        <p:spPr>
          <a:xfrm>
            <a:off x="4659762" y="8277180"/>
            <a:ext cx="1418232" cy="790046"/>
          </a:xfrm>
          <a:prstGeom prst="roundRect">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Century Gothic" panose="020B0502020202020204" pitchFamily="34" charset="0"/>
              </a:rPr>
              <a:t>Revisit vocab 3.1.6 &amp; 3.1.3</a:t>
            </a:r>
          </a:p>
        </p:txBody>
      </p:sp>
      <p:sp>
        <p:nvSpPr>
          <p:cNvPr id="16" name="Rectangle 1">
            <a:extLst>
              <a:ext uri="{FF2B5EF4-FFF2-40B4-BE49-F238E27FC236}">
                <a16:creationId xmlns:a16="http://schemas.microsoft.com/office/drawing/2014/main" id="{2D9969AB-815F-7645-B022-E8C6D61E0AFB}"/>
              </a:ext>
            </a:extLst>
          </p:cNvPr>
          <p:cNvSpPr/>
          <p:nvPr/>
        </p:nvSpPr>
        <p:spPr>
          <a:xfrm>
            <a:off x="83918" y="6202333"/>
            <a:ext cx="5955881" cy="369332"/>
          </a:xfrm>
          <a:prstGeom prst="rect">
            <a:avLst/>
          </a:prstGeom>
        </p:spPr>
        <p:txBody>
          <a:bodyPr wrap="square">
            <a:spAutoFit/>
          </a:bodyPr>
          <a:lstStyle/>
          <a:p>
            <a:pPr lvl="0">
              <a:defRPr/>
            </a:pPr>
            <a:r>
              <a:rPr lang="en-GB" b="1" smtClean="0">
                <a:latin typeface="Century Gothic" panose="020B0502020202020204" pitchFamily="34" charset="0"/>
              </a:rPr>
              <a:t>Future plans with ir + infinitive [revisited]</a:t>
            </a:r>
            <a:endParaRPr lang="en-GB" b="1" dirty="0">
              <a:latin typeface="Century Gothic" panose="020B0502020202020204" pitchFamily="34" charset="0"/>
            </a:endParaRPr>
          </a:p>
        </p:txBody>
      </p:sp>
      <p:sp>
        <p:nvSpPr>
          <p:cNvPr id="19" name="TextBox 7">
            <a:extLst>
              <a:ext uri="{FF2B5EF4-FFF2-40B4-BE49-F238E27FC236}">
                <a16:creationId xmlns:a16="http://schemas.microsoft.com/office/drawing/2014/main" id="{A90DC775-369E-5D46-9760-CF0A712C8265}"/>
              </a:ext>
            </a:extLst>
          </p:cNvPr>
          <p:cNvSpPr txBox="1"/>
          <p:nvPr/>
        </p:nvSpPr>
        <p:spPr>
          <a:xfrm>
            <a:off x="66325" y="7277703"/>
            <a:ext cx="3037278" cy="338554"/>
          </a:xfrm>
          <a:prstGeom prst="rect">
            <a:avLst/>
          </a:prstGeom>
          <a:noFill/>
        </p:spPr>
        <p:txBody>
          <a:bodyPr wrap="square" rtlCol="0">
            <a:spAutoFit/>
          </a:bodyPr>
          <a:lstStyle/>
          <a:p>
            <a:pPr lvl="0">
              <a:defRPr/>
            </a:pPr>
            <a:r>
              <a:rPr lang="en-GB" sz="1600" smtClean="0">
                <a:latin typeface="Century Gothic" panose="020B0502020202020204" pitchFamily="34" charset="0"/>
              </a:rPr>
              <a:t>Voy a Italia.         </a:t>
            </a:r>
            <a:r>
              <a:rPr lang="en-GB" sz="1600" i="1" smtClean="0">
                <a:latin typeface="Century Gothic" panose="020B0502020202020204" pitchFamily="34" charset="0"/>
              </a:rPr>
              <a:t>I go to Italy.</a:t>
            </a:r>
            <a:endParaRPr lang="en-GB" sz="1600" dirty="0">
              <a:latin typeface="Century Gothic" panose="020B0502020202020204" pitchFamily="34" charset="0"/>
            </a:endParaRPr>
          </a:p>
        </p:txBody>
      </p:sp>
      <p:sp>
        <p:nvSpPr>
          <p:cNvPr id="20" name="TextBox 7">
            <a:extLst>
              <a:ext uri="{FF2B5EF4-FFF2-40B4-BE49-F238E27FC236}">
                <a16:creationId xmlns:a16="http://schemas.microsoft.com/office/drawing/2014/main" id="{A90DC775-369E-5D46-9760-CF0A712C8265}"/>
              </a:ext>
            </a:extLst>
          </p:cNvPr>
          <p:cNvSpPr txBox="1"/>
          <p:nvPr/>
        </p:nvSpPr>
        <p:spPr>
          <a:xfrm>
            <a:off x="83918" y="7880747"/>
            <a:ext cx="6774082" cy="584775"/>
          </a:xfrm>
          <a:prstGeom prst="rect">
            <a:avLst/>
          </a:prstGeom>
          <a:noFill/>
        </p:spPr>
        <p:txBody>
          <a:bodyPr wrap="square" rtlCol="0">
            <a:spAutoFit/>
          </a:bodyPr>
          <a:lstStyle/>
          <a:p>
            <a:pPr lvl="0">
              <a:defRPr/>
            </a:pPr>
            <a:r>
              <a:rPr lang="en-GB" sz="1600" smtClean="0">
                <a:latin typeface="Century Gothic" panose="020B0502020202020204" pitchFamily="34" charset="0"/>
              </a:rPr>
              <a:t>To say </a:t>
            </a:r>
            <a:r>
              <a:rPr lang="en-GB" sz="1600" b="1" i="1" smtClean="0">
                <a:latin typeface="Century Gothic" panose="020B0502020202020204" pitchFamily="34" charset="0"/>
              </a:rPr>
              <a:t>what someone is going to do</a:t>
            </a:r>
            <a:r>
              <a:rPr lang="en-GB" sz="1600" smtClean="0">
                <a:latin typeface="Century Gothic" panose="020B0502020202020204" pitchFamily="34" charset="0"/>
              </a:rPr>
              <a:t>, use ‘ir in the present, followed by ‘a’ + infinitive.</a:t>
            </a:r>
            <a:endParaRPr lang="en-GB" sz="1600" b="1" i="1" dirty="0">
              <a:latin typeface="Century Gothic" panose="020B0502020202020204" pitchFamily="34" charset="0"/>
            </a:endParaRPr>
          </a:p>
        </p:txBody>
      </p:sp>
      <p:sp>
        <p:nvSpPr>
          <p:cNvPr id="21" name="TextBox 7">
            <a:extLst>
              <a:ext uri="{FF2B5EF4-FFF2-40B4-BE49-F238E27FC236}">
                <a16:creationId xmlns:a16="http://schemas.microsoft.com/office/drawing/2014/main" id="{A90DC775-369E-5D46-9760-CF0A712C8265}"/>
              </a:ext>
            </a:extLst>
          </p:cNvPr>
          <p:cNvSpPr txBox="1"/>
          <p:nvPr/>
        </p:nvSpPr>
        <p:spPr>
          <a:xfrm>
            <a:off x="92225" y="8579180"/>
            <a:ext cx="4619644" cy="338554"/>
          </a:xfrm>
          <a:prstGeom prst="rect">
            <a:avLst/>
          </a:prstGeom>
          <a:noFill/>
        </p:spPr>
        <p:txBody>
          <a:bodyPr wrap="square" rtlCol="0">
            <a:spAutoFit/>
          </a:bodyPr>
          <a:lstStyle/>
          <a:p>
            <a:pPr lvl="0">
              <a:defRPr/>
            </a:pPr>
            <a:r>
              <a:rPr lang="en-GB" sz="1600" smtClean="0">
                <a:latin typeface="Century Gothic" panose="020B0502020202020204" pitchFamily="34" charset="0"/>
              </a:rPr>
              <a:t>Voy a conducir.         </a:t>
            </a:r>
            <a:r>
              <a:rPr lang="en-GB" sz="1600" i="1" smtClean="0">
                <a:latin typeface="Century Gothic" panose="020B0502020202020204" pitchFamily="34" charset="0"/>
              </a:rPr>
              <a:t>I am going to drive.</a:t>
            </a:r>
            <a:endParaRPr lang="en-GB" sz="1600" dirty="0">
              <a:latin typeface="Century Gothic" panose="020B0502020202020204" pitchFamily="34" charset="0"/>
            </a:endParaRPr>
          </a:p>
        </p:txBody>
      </p:sp>
      <p:pic>
        <p:nvPicPr>
          <p:cNvPr id="22" name="Picture 4" descr="Free Holiday Clipart to use for Christmas, Easter, Father&amp;Day! "/>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614" t="10629" r="23171"/>
          <a:stretch/>
        </p:blipFill>
        <p:spPr bwMode="auto">
          <a:xfrm>
            <a:off x="5752626" y="2835775"/>
            <a:ext cx="650737" cy="13365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Tropical Sun Clip Art, Cartoon Sun Clipart, Free Sun Clipart, Clip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3598" y="1667884"/>
            <a:ext cx="741027" cy="7763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italy flag country transparent - Clip Art Library">
            <a:extLst>
              <a:ext uri="{FF2B5EF4-FFF2-40B4-BE49-F238E27FC236}">
                <a16:creationId xmlns:a16="http://schemas.microsoft.com/office/drawing/2014/main" id="{C57B396E-E184-9C4C-88A6-FD723010E9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1323" y="6856020"/>
            <a:ext cx="842591" cy="9941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Leaning Tower of Pisa PNG Clip Art - Best WEB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1757" y="3362608"/>
            <a:ext cx="678415" cy="138948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7">
            <a:extLst>
              <a:ext uri="{FF2B5EF4-FFF2-40B4-BE49-F238E27FC236}">
                <a16:creationId xmlns:a16="http://schemas.microsoft.com/office/drawing/2014/main" id="{85162406-E602-FC4C-9C6A-195CDB2E337C}"/>
              </a:ext>
            </a:extLst>
          </p:cNvPr>
          <p:cNvSpPr txBox="1"/>
          <p:nvPr/>
        </p:nvSpPr>
        <p:spPr>
          <a:xfrm>
            <a:off x="83918" y="972676"/>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To say ‘</a:t>
            </a:r>
            <a:r>
              <a:rPr lang="en-GB" sz="1600" b="1" dirty="0">
                <a:latin typeface="Century Gothic" panose="020B0502020202020204" pitchFamily="34" charset="0"/>
              </a:rPr>
              <a:t>I did</a:t>
            </a:r>
            <a:r>
              <a:rPr lang="en-GB" sz="1600" dirty="0">
                <a:latin typeface="Century Gothic" panose="020B0502020202020204" pitchFamily="34" charset="0"/>
              </a:rPr>
              <a:t>’ or ‘</a:t>
            </a:r>
            <a:r>
              <a:rPr lang="en-GB" sz="1600" b="1" dirty="0">
                <a:latin typeface="Century Gothic" panose="020B0502020202020204" pitchFamily="34" charset="0"/>
              </a:rPr>
              <a:t>I made</a:t>
            </a:r>
            <a:r>
              <a:rPr lang="en-GB" sz="1600" dirty="0">
                <a:latin typeface="Century Gothic" panose="020B0502020202020204" pitchFamily="34" charset="0"/>
              </a:rPr>
              <a:t>’ in Spanish we use </a:t>
            </a:r>
            <a:r>
              <a:rPr lang="en-GB" sz="1600" b="1" dirty="0" err="1">
                <a:latin typeface="Century Gothic" panose="020B0502020202020204" pitchFamily="34" charset="0"/>
              </a:rPr>
              <a:t>hice</a:t>
            </a:r>
            <a:r>
              <a:rPr lang="en-GB" sz="1600" dirty="0">
                <a:latin typeface="Century Gothic" panose="020B0502020202020204" pitchFamily="34" charset="0"/>
              </a:rPr>
              <a:t>.</a:t>
            </a:r>
          </a:p>
        </p:txBody>
      </p:sp>
      <p:sp>
        <p:nvSpPr>
          <p:cNvPr id="28" name="TextBox 7">
            <a:extLst>
              <a:ext uri="{FF2B5EF4-FFF2-40B4-BE49-F238E27FC236}">
                <a16:creationId xmlns:a16="http://schemas.microsoft.com/office/drawing/2014/main" id="{035A8598-0B71-034F-A74F-067DE0521FC4}"/>
              </a:ext>
            </a:extLst>
          </p:cNvPr>
          <p:cNvSpPr txBox="1"/>
          <p:nvPr/>
        </p:nvSpPr>
        <p:spPr>
          <a:xfrm>
            <a:off x="56825" y="1818153"/>
            <a:ext cx="4858075" cy="338554"/>
          </a:xfrm>
          <a:prstGeom prst="rect">
            <a:avLst/>
          </a:prstGeom>
          <a:noFill/>
        </p:spPr>
        <p:txBody>
          <a:bodyPr wrap="square" rtlCol="0">
            <a:spAutoFit/>
          </a:bodyPr>
          <a:lstStyle/>
          <a:p>
            <a:pPr lvl="0">
              <a:defRPr/>
            </a:pPr>
            <a:r>
              <a:rPr lang="en-GB" sz="1600" dirty="0">
                <a:latin typeface="Century Gothic" panose="020B0502020202020204" pitchFamily="34" charset="0"/>
              </a:rPr>
              <a:t>To say ‘</a:t>
            </a:r>
            <a:r>
              <a:rPr lang="en-GB" sz="1600" b="1" dirty="0">
                <a:latin typeface="Century Gothic" panose="020B0502020202020204" pitchFamily="34" charset="0"/>
              </a:rPr>
              <a:t>you did</a:t>
            </a:r>
            <a:r>
              <a:rPr lang="en-GB" sz="1600" dirty="0">
                <a:latin typeface="Century Gothic" panose="020B0502020202020204" pitchFamily="34" charset="0"/>
              </a:rPr>
              <a:t>’ or ‘</a:t>
            </a:r>
            <a:r>
              <a:rPr lang="en-GB" sz="1600" b="1">
                <a:latin typeface="Century Gothic" panose="020B0502020202020204" pitchFamily="34" charset="0"/>
              </a:rPr>
              <a:t>you </a:t>
            </a:r>
            <a:r>
              <a:rPr lang="en-GB" sz="1600" b="1" smtClean="0">
                <a:latin typeface="Century Gothic" panose="020B0502020202020204" pitchFamily="34" charset="0"/>
              </a:rPr>
              <a:t>made</a:t>
            </a:r>
            <a:r>
              <a:rPr lang="en-GB" sz="1600" smtClean="0">
                <a:latin typeface="Century Gothic" panose="020B0502020202020204" pitchFamily="34" charset="0"/>
              </a:rPr>
              <a:t>’, use </a:t>
            </a:r>
            <a:r>
              <a:rPr lang="en-GB" sz="1600" b="1" dirty="0" err="1">
                <a:latin typeface="Century Gothic" panose="020B0502020202020204" pitchFamily="34" charset="0"/>
              </a:rPr>
              <a:t>hiciste</a:t>
            </a:r>
            <a:r>
              <a:rPr lang="en-GB" sz="1600" dirty="0">
                <a:latin typeface="Century Gothic" panose="020B0502020202020204" pitchFamily="34" charset="0"/>
              </a:rPr>
              <a:t>.</a:t>
            </a:r>
          </a:p>
        </p:txBody>
      </p:sp>
      <p:sp>
        <p:nvSpPr>
          <p:cNvPr id="29" name="TextBox 7">
            <a:extLst>
              <a:ext uri="{FF2B5EF4-FFF2-40B4-BE49-F238E27FC236}">
                <a16:creationId xmlns:a16="http://schemas.microsoft.com/office/drawing/2014/main" id="{6436DF28-FEA0-744A-A538-3502AFA41990}"/>
              </a:ext>
            </a:extLst>
          </p:cNvPr>
          <p:cNvSpPr txBox="1"/>
          <p:nvPr/>
        </p:nvSpPr>
        <p:spPr>
          <a:xfrm>
            <a:off x="56825" y="2676757"/>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To </a:t>
            </a:r>
            <a:r>
              <a:rPr lang="en-GB" sz="1600">
                <a:latin typeface="Century Gothic" panose="020B0502020202020204" pitchFamily="34" charset="0"/>
              </a:rPr>
              <a:t>say </a:t>
            </a:r>
            <a:r>
              <a:rPr lang="en-GB" sz="1600" smtClean="0">
                <a:latin typeface="Century Gothic" panose="020B0502020202020204" pitchFamily="34" charset="0"/>
              </a:rPr>
              <a:t>‘</a:t>
            </a:r>
            <a:r>
              <a:rPr lang="en-GB" sz="1600" b="1" smtClean="0">
                <a:latin typeface="Century Gothic" panose="020B0502020202020204" pitchFamily="34" charset="0"/>
              </a:rPr>
              <a:t>s/he did/made</a:t>
            </a:r>
            <a:r>
              <a:rPr lang="en-GB" sz="1600" smtClean="0">
                <a:latin typeface="Century Gothic" panose="020B0502020202020204" pitchFamily="34" charset="0"/>
              </a:rPr>
              <a:t>’ or ‘</a:t>
            </a:r>
            <a:r>
              <a:rPr lang="en-GB" sz="1600" b="1" smtClean="0">
                <a:latin typeface="Century Gothic" panose="020B0502020202020204" pitchFamily="34" charset="0"/>
              </a:rPr>
              <a:t>it did/made</a:t>
            </a:r>
            <a:r>
              <a:rPr lang="en-GB" sz="1600" smtClean="0">
                <a:latin typeface="Century Gothic" panose="020B0502020202020204" pitchFamily="34" charset="0"/>
              </a:rPr>
              <a:t>’, use </a:t>
            </a:r>
            <a:r>
              <a:rPr lang="en-GB" sz="1600" b="1" dirty="0" err="1">
                <a:latin typeface="Century Gothic" panose="020B0502020202020204" pitchFamily="34" charset="0"/>
              </a:rPr>
              <a:t>hizo</a:t>
            </a:r>
            <a:r>
              <a:rPr lang="en-GB" sz="1600" dirty="0">
                <a:latin typeface="Century Gothic" panose="020B0502020202020204" pitchFamily="34" charset="0"/>
              </a:rPr>
              <a:t>.</a:t>
            </a:r>
          </a:p>
        </p:txBody>
      </p:sp>
      <p:sp>
        <p:nvSpPr>
          <p:cNvPr id="30" name="TextBox 7">
            <a:extLst>
              <a:ext uri="{FF2B5EF4-FFF2-40B4-BE49-F238E27FC236}">
                <a16:creationId xmlns:a16="http://schemas.microsoft.com/office/drawing/2014/main" id="{327B1A43-A7DC-E247-8304-88D19C8A0830}"/>
              </a:ext>
            </a:extLst>
          </p:cNvPr>
          <p:cNvSpPr txBox="1"/>
          <p:nvPr/>
        </p:nvSpPr>
        <p:spPr>
          <a:xfrm>
            <a:off x="72028" y="1303388"/>
            <a:ext cx="7533436" cy="338554"/>
          </a:xfrm>
          <a:prstGeom prst="rect">
            <a:avLst/>
          </a:prstGeom>
          <a:noFill/>
        </p:spPr>
        <p:txBody>
          <a:bodyPr wrap="square" rtlCol="0">
            <a:spAutoFit/>
          </a:bodyPr>
          <a:lstStyle/>
          <a:p>
            <a:pPr lvl="0">
              <a:defRPr/>
            </a:pPr>
            <a:r>
              <a:rPr lang="en-GB" sz="1600" b="1">
                <a:latin typeface="Century Gothic" panose="020B0502020202020204" pitchFamily="34" charset="0"/>
              </a:rPr>
              <a:t>I </a:t>
            </a:r>
            <a:r>
              <a:rPr lang="en-GB" sz="1600" b="1" smtClean="0">
                <a:latin typeface="Century Gothic" panose="020B0502020202020204" pitchFamily="34" charset="0"/>
              </a:rPr>
              <a:t>did </a:t>
            </a:r>
            <a:r>
              <a:rPr lang="en-GB" sz="1600" smtClean="0">
                <a:latin typeface="Century Gothic" panose="020B0502020202020204" pitchFamily="34" charset="0"/>
              </a:rPr>
              <a:t>activities on the beach.  </a:t>
            </a:r>
            <a:r>
              <a:rPr lang="en-GB" sz="1600" b="1" i="1" smtClean="0">
                <a:latin typeface="Century Gothic" panose="020B0502020202020204" pitchFamily="34" charset="0"/>
              </a:rPr>
              <a:t>Hice</a:t>
            </a:r>
            <a:r>
              <a:rPr lang="en-GB" sz="1600" i="1" smtClean="0">
                <a:latin typeface="Century Gothic" panose="020B0502020202020204" pitchFamily="34" charset="0"/>
              </a:rPr>
              <a:t> </a:t>
            </a:r>
            <a:r>
              <a:rPr lang="en-GB" sz="1600" i="1" smtClean="0">
                <a:latin typeface="Century Gothic" panose="020B0502020202020204" pitchFamily="34" charset="0"/>
              </a:rPr>
              <a:t>actividades en la playa.</a:t>
            </a:r>
            <a:endParaRPr lang="en-GB" sz="1600" i="1" dirty="0">
              <a:latin typeface="Century Gothic" panose="020B0502020202020204" pitchFamily="34" charset="0"/>
            </a:endParaRPr>
          </a:p>
        </p:txBody>
      </p:sp>
      <p:sp>
        <p:nvSpPr>
          <p:cNvPr id="31" name="TextBox 7">
            <a:extLst>
              <a:ext uri="{FF2B5EF4-FFF2-40B4-BE49-F238E27FC236}">
                <a16:creationId xmlns:a16="http://schemas.microsoft.com/office/drawing/2014/main" id="{00B16EAF-2A5D-4843-A967-7C9C54D36F8C}"/>
              </a:ext>
            </a:extLst>
          </p:cNvPr>
          <p:cNvSpPr txBox="1"/>
          <p:nvPr/>
        </p:nvSpPr>
        <p:spPr>
          <a:xfrm>
            <a:off x="92279" y="2112689"/>
            <a:ext cx="6070078" cy="338554"/>
          </a:xfrm>
          <a:prstGeom prst="rect">
            <a:avLst/>
          </a:prstGeom>
          <a:noFill/>
        </p:spPr>
        <p:txBody>
          <a:bodyPr wrap="square" rtlCol="0">
            <a:spAutoFit/>
          </a:bodyPr>
          <a:lstStyle/>
          <a:p>
            <a:pPr lvl="0">
              <a:defRPr/>
            </a:pPr>
            <a:r>
              <a:rPr lang="en-GB" sz="1600" b="1" smtClean="0">
                <a:latin typeface="Century Gothic" panose="020B0502020202020204" pitchFamily="34" charset="0"/>
              </a:rPr>
              <a:t>You </a:t>
            </a:r>
            <a:r>
              <a:rPr lang="en-GB" sz="1600" b="1">
                <a:latin typeface="Century Gothic" panose="020B0502020202020204" pitchFamily="34" charset="0"/>
              </a:rPr>
              <a:t>made </a:t>
            </a:r>
            <a:r>
              <a:rPr lang="en-GB" sz="1600" smtClean="0">
                <a:latin typeface="Century Gothic" panose="020B0502020202020204" pitchFamily="34" charset="0"/>
              </a:rPr>
              <a:t>a list of places.    </a:t>
            </a:r>
            <a:r>
              <a:rPr lang="en-GB" sz="1600" b="1" i="1" smtClean="0">
                <a:latin typeface="Century Gothic" panose="020B0502020202020204" pitchFamily="34" charset="0"/>
              </a:rPr>
              <a:t>Hiciste</a:t>
            </a:r>
            <a:r>
              <a:rPr lang="en-GB" sz="1600" i="1" smtClean="0">
                <a:latin typeface="Century Gothic" panose="020B0502020202020204" pitchFamily="34" charset="0"/>
              </a:rPr>
              <a:t> </a:t>
            </a:r>
            <a:r>
              <a:rPr lang="en-GB" sz="1600" i="1" smtClean="0">
                <a:latin typeface="Century Gothic" panose="020B0502020202020204" pitchFamily="34" charset="0"/>
              </a:rPr>
              <a:t>una lista de lugares.</a:t>
            </a:r>
            <a:endParaRPr lang="en-GB" sz="1600" i="1" dirty="0">
              <a:latin typeface="Century Gothic" panose="020B0502020202020204" pitchFamily="34" charset="0"/>
            </a:endParaRPr>
          </a:p>
        </p:txBody>
      </p:sp>
      <p:sp>
        <p:nvSpPr>
          <p:cNvPr id="32" name="TextBox 7">
            <a:extLst>
              <a:ext uri="{FF2B5EF4-FFF2-40B4-BE49-F238E27FC236}">
                <a16:creationId xmlns:a16="http://schemas.microsoft.com/office/drawing/2014/main" id="{E77B177F-484A-1B42-A761-4684784A9C3F}"/>
              </a:ext>
            </a:extLst>
          </p:cNvPr>
          <p:cNvSpPr txBox="1"/>
          <p:nvPr/>
        </p:nvSpPr>
        <p:spPr>
          <a:xfrm>
            <a:off x="66325" y="2971670"/>
            <a:ext cx="5655490" cy="338554"/>
          </a:xfrm>
          <a:prstGeom prst="rect">
            <a:avLst/>
          </a:prstGeom>
          <a:noFill/>
        </p:spPr>
        <p:txBody>
          <a:bodyPr wrap="square" rtlCol="0">
            <a:spAutoFit/>
          </a:bodyPr>
          <a:lstStyle/>
          <a:p>
            <a:pPr lvl="0">
              <a:defRPr/>
            </a:pPr>
            <a:r>
              <a:rPr lang="en-GB" sz="1600" b="1" smtClean="0">
                <a:latin typeface="Century Gothic" panose="020B0502020202020204" pitchFamily="34" charset="0"/>
              </a:rPr>
              <a:t>S/he </a:t>
            </a:r>
            <a:r>
              <a:rPr lang="en-GB" sz="1600" b="1" smtClean="0">
                <a:latin typeface="Century Gothic" panose="020B0502020202020204" pitchFamily="34" charset="0"/>
              </a:rPr>
              <a:t>did </a:t>
            </a:r>
            <a:r>
              <a:rPr lang="en-GB" sz="1600" smtClean="0">
                <a:latin typeface="Century Gothic" panose="020B0502020202020204" pitchFamily="34" charset="0"/>
              </a:rPr>
              <a:t>fun things.      </a:t>
            </a:r>
            <a:r>
              <a:rPr lang="en-GB" sz="1600" b="1" i="1" smtClean="0">
                <a:latin typeface="Century Gothic" panose="020B0502020202020204" pitchFamily="34" charset="0"/>
              </a:rPr>
              <a:t>Hizo</a:t>
            </a:r>
            <a:r>
              <a:rPr lang="en-GB" sz="1600" i="1" smtClean="0">
                <a:latin typeface="Century Gothic" panose="020B0502020202020204" pitchFamily="34" charset="0"/>
              </a:rPr>
              <a:t> </a:t>
            </a:r>
            <a:r>
              <a:rPr lang="en-GB" sz="1600" i="1" smtClean="0">
                <a:latin typeface="Century Gothic" panose="020B0502020202020204" pitchFamily="34" charset="0"/>
              </a:rPr>
              <a:t>cosas divertidas</a:t>
            </a:r>
            <a:r>
              <a:rPr lang="en-GB" sz="1600" smtClean="0">
                <a:latin typeface="Century Gothic" panose="020B0502020202020204" pitchFamily="34" charset="0"/>
              </a:rPr>
              <a:t>.</a:t>
            </a:r>
            <a:endParaRPr lang="en-GB" sz="1600" dirty="0">
              <a:latin typeface="Century Gothic" panose="020B0502020202020204" pitchFamily="34" charset="0"/>
            </a:endParaRPr>
          </a:p>
        </p:txBody>
      </p:sp>
      <p:sp>
        <p:nvSpPr>
          <p:cNvPr id="34" name="Rectangle 33"/>
          <p:cNvSpPr/>
          <p:nvPr/>
        </p:nvSpPr>
        <p:spPr>
          <a:xfrm>
            <a:off x="86541" y="3511281"/>
            <a:ext cx="6219180" cy="369332"/>
          </a:xfrm>
          <a:prstGeom prst="rect">
            <a:avLst/>
          </a:prstGeom>
        </p:spPr>
        <p:txBody>
          <a:bodyPr wrap="square">
            <a:spAutoFit/>
          </a:bodyPr>
          <a:lstStyle/>
          <a:p>
            <a:pPr lvl="0">
              <a:defRPr/>
            </a:pPr>
            <a:r>
              <a:rPr lang="en-GB" b="1" smtClean="0">
                <a:latin typeface="Century Gothic" panose="020B0502020202020204" pitchFamily="34" charset="0"/>
              </a:rPr>
              <a:t>Verb ‘ir’ in the preterite [</a:t>
            </a:r>
            <a:r>
              <a:rPr lang="en-GB" b="1" dirty="0">
                <a:latin typeface="Century Gothic" panose="020B0502020202020204" pitchFamily="34" charset="0"/>
              </a:rPr>
              <a:t>revisited]</a:t>
            </a:r>
          </a:p>
        </p:txBody>
      </p:sp>
      <p:sp>
        <p:nvSpPr>
          <p:cNvPr id="36" name="TextBox 7">
            <a:extLst>
              <a:ext uri="{FF2B5EF4-FFF2-40B4-BE49-F238E27FC236}">
                <a16:creationId xmlns:a16="http://schemas.microsoft.com/office/drawing/2014/main" id="{85162406-E602-FC4C-9C6A-195CDB2E337C}"/>
              </a:ext>
            </a:extLst>
          </p:cNvPr>
          <p:cNvSpPr txBox="1"/>
          <p:nvPr/>
        </p:nvSpPr>
        <p:spPr>
          <a:xfrm>
            <a:off x="93185" y="3877259"/>
            <a:ext cx="3772961" cy="338554"/>
          </a:xfrm>
          <a:prstGeom prst="rect">
            <a:avLst/>
          </a:prstGeom>
          <a:noFill/>
        </p:spPr>
        <p:txBody>
          <a:bodyPr wrap="square" rtlCol="0">
            <a:spAutoFit/>
          </a:bodyPr>
          <a:lstStyle/>
          <a:p>
            <a:pPr lvl="0">
              <a:defRPr/>
            </a:pPr>
            <a:r>
              <a:rPr lang="en-GB" sz="1600" dirty="0">
                <a:latin typeface="Century Gothic" panose="020B0502020202020204" pitchFamily="34" charset="0"/>
              </a:rPr>
              <a:t>To say ‘</a:t>
            </a:r>
            <a:r>
              <a:rPr lang="en-GB" sz="1600" b="1">
                <a:latin typeface="Century Gothic" panose="020B0502020202020204" pitchFamily="34" charset="0"/>
              </a:rPr>
              <a:t>I </a:t>
            </a:r>
            <a:r>
              <a:rPr lang="en-GB" sz="1600" b="1" smtClean="0">
                <a:latin typeface="Century Gothic" panose="020B0502020202020204" pitchFamily="34" charset="0"/>
              </a:rPr>
              <a:t>went</a:t>
            </a:r>
            <a:r>
              <a:rPr lang="en-GB" sz="1600" smtClean="0">
                <a:latin typeface="Century Gothic" panose="020B0502020202020204" pitchFamily="34" charset="0"/>
              </a:rPr>
              <a:t>’, use </a:t>
            </a:r>
            <a:r>
              <a:rPr lang="en-GB" sz="1600" b="1" dirty="0" err="1">
                <a:latin typeface="Century Gothic" panose="020B0502020202020204" pitchFamily="34" charset="0"/>
              </a:rPr>
              <a:t>fui</a:t>
            </a:r>
            <a:r>
              <a:rPr lang="en-GB" sz="1600" dirty="0">
                <a:latin typeface="Century Gothic" panose="020B0502020202020204" pitchFamily="34" charset="0"/>
              </a:rPr>
              <a:t>.</a:t>
            </a:r>
          </a:p>
        </p:txBody>
      </p:sp>
      <p:sp>
        <p:nvSpPr>
          <p:cNvPr id="37" name="TextBox 7">
            <a:extLst>
              <a:ext uri="{FF2B5EF4-FFF2-40B4-BE49-F238E27FC236}">
                <a16:creationId xmlns:a16="http://schemas.microsoft.com/office/drawing/2014/main" id="{035A8598-0B71-034F-A74F-067DE0521FC4}"/>
              </a:ext>
            </a:extLst>
          </p:cNvPr>
          <p:cNvSpPr txBox="1"/>
          <p:nvPr/>
        </p:nvSpPr>
        <p:spPr>
          <a:xfrm>
            <a:off x="83918" y="4617928"/>
            <a:ext cx="4627951" cy="338554"/>
          </a:xfrm>
          <a:prstGeom prst="rect">
            <a:avLst/>
          </a:prstGeom>
          <a:noFill/>
        </p:spPr>
        <p:txBody>
          <a:bodyPr wrap="square" rtlCol="0">
            <a:spAutoFit/>
          </a:bodyPr>
          <a:lstStyle/>
          <a:p>
            <a:pPr lvl="0">
              <a:defRPr/>
            </a:pPr>
            <a:r>
              <a:rPr lang="en-GB" sz="1600" dirty="0">
                <a:latin typeface="Century Gothic" panose="020B0502020202020204" pitchFamily="34" charset="0"/>
              </a:rPr>
              <a:t>To say ‘</a:t>
            </a:r>
            <a:r>
              <a:rPr lang="en-GB" sz="1600" b="1">
                <a:latin typeface="Century Gothic" panose="020B0502020202020204" pitchFamily="34" charset="0"/>
              </a:rPr>
              <a:t>you </a:t>
            </a:r>
            <a:r>
              <a:rPr lang="en-GB" sz="1600" b="1" smtClean="0">
                <a:latin typeface="Century Gothic" panose="020B0502020202020204" pitchFamily="34" charset="0"/>
              </a:rPr>
              <a:t>went</a:t>
            </a:r>
            <a:r>
              <a:rPr lang="en-GB" sz="1600" smtClean="0">
                <a:latin typeface="Century Gothic" panose="020B0502020202020204" pitchFamily="34" charset="0"/>
              </a:rPr>
              <a:t>’, use </a:t>
            </a:r>
            <a:r>
              <a:rPr lang="en-GB" sz="1600" b="1" dirty="0" err="1">
                <a:latin typeface="Century Gothic" panose="020B0502020202020204" pitchFamily="34" charset="0"/>
              </a:rPr>
              <a:t>fuiste</a:t>
            </a:r>
            <a:r>
              <a:rPr lang="en-GB" sz="1600" dirty="0">
                <a:latin typeface="Century Gothic" panose="020B0502020202020204" pitchFamily="34" charset="0"/>
              </a:rPr>
              <a:t>.</a:t>
            </a:r>
          </a:p>
        </p:txBody>
      </p:sp>
      <p:sp>
        <p:nvSpPr>
          <p:cNvPr id="38" name="TextBox 7">
            <a:extLst>
              <a:ext uri="{FF2B5EF4-FFF2-40B4-BE49-F238E27FC236}">
                <a16:creationId xmlns:a16="http://schemas.microsoft.com/office/drawing/2014/main" id="{6436DF28-FEA0-744A-A538-3502AFA41990}"/>
              </a:ext>
            </a:extLst>
          </p:cNvPr>
          <p:cNvSpPr txBox="1"/>
          <p:nvPr/>
        </p:nvSpPr>
        <p:spPr>
          <a:xfrm>
            <a:off x="95301" y="5445224"/>
            <a:ext cx="6534486" cy="338554"/>
          </a:xfrm>
          <a:prstGeom prst="rect">
            <a:avLst/>
          </a:prstGeom>
          <a:noFill/>
        </p:spPr>
        <p:txBody>
          <a:bodyPr wrap="square" rtlCol="0">
            <a:spAutoFit/>
          </a:bodyPr>
          <a:lstStyle/>
          <a:p>
            <a:pPr lvl="0">
              <a:defRPr/>
            </a:pPr>
            <a:r>
              <a:rPr lang="en-GB" sz="1600" dirty="0">
                <a:latin typeface="Century Gothic" panose="020B0502020202020204" pitchFamily="34" charset="0"/>
              </a:rPr>
              <a:t>To </a:t>
            </a:r>
            <a:r>
              <a:rPr lang="en-GB" sz="1600">
                <a:latin typeface="Century Gothic" panose="020B0502020202020204" pitchFamily="34" charset="0"/>
              </a:rPr>
              <a:t>say </a:t>
            </a:r>
            <a:r>
              <a:rPr lang="en-GB" sz="1600" smtClean="0">
                <a:latin typeface="Century Gothic" panose="020B0502020202020204" pitchFamily="34" charset="0"/>
              </a:rPr>
              <a:t>‘</a:t>
            </a:r>
            <a:r>
              <a:rPr lang="en-GB" sz="1600" b="1" smtClean="0">
                <a:latin typeface="Century Gothic" panose="020B0502020202020204" pitchFamily="34" charset="0"/>
              </a:rPr>
              <a:t>s/he went</a:t>
            </a:r>
            <a:r>
              <a:rPr lang="en-GB" sz="1600">
                <a:latin typeface="Century Gothic" panose="020B0502020202020204" pitchFamily="34" charset="0"/>
              </a:rPr>
              <a:t>’ </a:t>
            </a:r>
            <a:r>
              <a:rPr lang="en-GB" sz="1600" smtClean="0">
                <a:latin typeface="Century Gothic" panose="020B0502020202020204" pitchFamily="34" charset="0"/>
              </a:rPr>
              <a:t>or ‘</a:t>
            </a:r>
            <a:r>
              <a:rPr lang="en-GB" sz="1600" b="1" smtClean="0">
                <a:latin typeface="Century Gothic" panose="020B0502020202020204" pitchFamily="34" charset="0"/>
              </a:rPr>
              <a:t>it went</a:t>
            </a:r>
            <a:r>
              <a:rPr lang="en-GB" sz="1600" smtClean="0">
                <a:latin typeface="Century Gothic" panose="020B0502020202020204" pitchFamily="34" charset="0"/>
              </a:rPr>
              <a:t>’, use </a:t>
            </a:r>
            <a:r>
              <a:rPr lang="en-GB" sz="1600" b="1" dirty="0" err="1">
                <a:latin typeface="Century Gothic" panose="020B0502020202020204" pitchFamily="34" charset="0"/>
              </a:rPr>
              <a:t>fue</a:t>
            </a:r>
            <a:r>
              <a:rPr lang="en-GB" sz="1600" dirty="0">
                <a:latin typeface="Century Gothic" panose="020B0502020202020204" pitchFamily="34" charset="0"/>
              </a:rPr>
              <a:t>.</a:t>
            </a:r>
          </a:p>
        </p:txBody>
      </p:sp>
      <p:sp>
        <p:nvSpPr>
          <p:cNvPr id="39" name="TextBox 7">
            <a:extLst>
              <a:ext uri="{FF2B5EF4-FFF2-40B4-BE49-F238E27FC236}">
                <a16:creationId xmlns:a16="http://schemas.microsoft.com/office/drawing/2014/main" id="{327B1A43-A7DC-E247-8304-88D19C8A0830}"/>
              </a:ext>
            </a:extLst>
          </p:cNvPr>
          <p:cNvSpPr txBox="1"/>
          <p:nvPr/>
        </p:nvSpPr>
        <p:spPr>
          <a:xfrm>
            <a:off x="1844374" y="4207306"/>
            <a:ext cx="2201890" cy="338554"/>
          </a:xfrm>
          <a:prstGeom prst="rect">
            <a:avLst/>
          </a:prstGeom>
          <a:noFill/>
        </p:spPr>
        <p:txBody>
          <a:bodyPr wrap="square" rtlCol="0">
            <a:spAutoFit/>
          </a:bodyPr>
          <a:lstStyle/>
          <a:p>
            <a:pPr lvl="0">
              <a:defRPr/>
            </a:pPr>
            <a:r>
              <a:rPr lang="en-GB" sz="1600" i="1" smtClean="0">
                <a:latin typeface="Century Gothic" panose="020B0502020202020204" pitchFamily="34" charset="0"/>
              </a:rPr>
              <a:t>I went to the tower. </a:t>
            </a:r>
            <a:endParaRPr lang="en-GB" sz="1600" i="1" dirty="0">
              <a:latin typeface="Century Gothic" panose="020B0502020202020204" pitchFamily="34" charset="0"/>
            </a:endParaRPr>
          </a:p>
        </p:txBody>
      </p:sp>
      <p:sp>
        <p:nvSpPr>
          <p:cNvPr id="40" name="TextBox 7">
            <a:extLst>
              <a:ext uri="{FF2B5EF4-FFF2-40B4-BE49-F238E27FC236}">
                <a16:creationId xmlns:a16="http://schemas.microsoft.com/office/drawing/2014/main" id="{00B16EAF-2A5D-4843-A967-7C9C54D36F8C}"/>
              </a:ext>
            </a:extLst>
          </p:cNvPr>
          <p:cNvSpPr txBox="1"/>
          <p:nvPr/>
        </p:nvSpPr>
        <p:spPr>
          <a:xfrm>
            <a:off x="2326898" y="4974937"/>
            <a:ext cx="2368042" cy="338554"/>
          </a:xfrm>
          <a:prstGeom prst="rect">
            <a:avLst/>
          </a:prstGeom>
          <a:noFill/>
        </p:spPr>
        <p:txBody>
          <a:bodyPr wrap="square" rtlCol="0">
            <a:spAutoFit/>
          </a:bodyPr>
          <a:lstStyle/>
          <a:p>
            <a:pPr lvl="0">
              <a:defRPr/>
            </a:pPr>
            <a:r>
              <a:rPr lang="en-GB" sz="1600" i="1" smtClean="0">
                <a:latin typeface="Century Gothic" panose="020B0502020202020204" pitchFamily="34" charset="0"/>
              </a:rPr>
              <a:t>You </a:t>
            </a:r>
            <a:r>
              <a:rPr lang="en-GB" sz="1600" i="1" dirty="0">
                <a:latin typeface="Century Gothic" panose="020B0502020202020204" pitchFamily="34" charset="0"/>
              </a:rPr>
              <a:t>went to </a:t>
            </a:r>
            <a:r>
              <a:rPr lang="en-GB" sz="1600" i="1">
                <a:latin typeface="Century Gothic" panose="020B0502020202020204" pitchFamily="34" charset="0"/>
              </a:rPr>
              <a:t>a </a:t>
            </a:r>
            <a:r>
              <a:rPr lang="en-GB" sz="1600" i="1" smtClean="0">
                <a:latin typeface="Century Gothic" panose="020B0502020202020204" pitchFamily="34" charset="0"/>
              </a:rPr>
              <a:t>party. </a:t>
            </a:r>
            <a:endParaRPr lang="en-GB" sz="1600" i="1" dirty="0">
              <a:latin typeface="Century Gothic" panose="020B0502020202020204" pitchFamily="34" charset="0"/>
            </a:endParaRPr>
          </a:p>
        </p:txBody>
      </p:sp>
      <p:sp>
        <p:nvSpPr>
          <p:cNvPr id="41" name="TextBox 7">
            <a:extLst>
              <a:ext uri="{FF2B5EF4-FFF2-40B4-BE49-F238E27FC236}">
                <a16:creationId xmlns:a16="http://schemas.microsoft.com/office/drawing/2014/main" id="{E77B177F-484A-1B42-A761-4684784A9C3F}"/>
              </a:ext>
            </a:extLst>
          </p:cNvPr>
          <p:cNvSpPr txBox="1"/>
          <p:nvPr/>
        </p:nvSpPr>
        <p:spPr>
          <a:xfrm>
            <a:off x="2297906" y="5746792"/>
            <a:ext cx="5655490" cy="338554"/>
          </a:xfrm>
          <a:prstGeom prst="rect">
            <a:avLst/>
          </a:prstGeom>
          <a:noFill/>
        </p:spPr>
        <p:txBody>
          <a:bodyPr wrap="square" rtlCol="0">
            <a:spAutoFit/>
          </a:bodyPr>
          <a:lstStyle/>
          <a:p>
            <a:pPr lvl="0">
              <a:defRPr/>
            </a:pPr>
            <a:r>
              <a:rPr lang="en-GB" sz="1600" i="1" smtClean="0">
                <a:latin typeface="Century Gothic" panose="020B0502020202020204" pitchFamily="34" charset="0"/>
              </a:rPr>
              <a:t>S/he </a:t>
            </a:r>
            <a:r>
              <a:rPr lang="en-GB" sz="1600" i="1" dirty="0">
                <a:latin typeface="Century Gothic" panose="020B0502020202020204" pitchFamily="34" charset="0"/>
              </a:rPr>
              <a:t>went to </a:t>
            </a:r>
            <a:r>
              <a:rPr lang="en-GB" sz="1600" i="1">
                <a:latin typeface="Century Gothic" panose="020B0502020202020204" pitchFamily="34" charset="0"/>
              </a:rPr>
              <a:t>the </a:t>
            </a:r>
            <a:r>
              <a:rPr lang="en-GB" sz="1600" i="1" smtClean="0">
                <a:latin typeface="Century Gothic" panose="020B0502020202020204" pitchFamily="34" charset="0"/>
              </a:rPr>
              <a:t>beach. </a:t>
            </a:r>
            <a:endParaRPr lang="en-GB" sz="1600" i="1" dirty="0">
              <a:latin typeface="Century Gothic" panose="020B0502020202020204" pitchFamily="34" charset="0"/>
            </a:endParaRPr>
          </a:p>
        </p:txBody>
      </p:sp>
      <p:pic>
        <p:nvPicPr>
          <p:cNvPr id="42" name="Picture 2" descr="went to the beach clipart - Clip Art Library">
            <a:extLst>
              <a:ext uri="{FF2B5EF4-FFF2-40B4-BE49-F238E27FC236}">
                <a16:creationId xmlns:a16="http://schemas.microsoft.com/office/drawing/2014/main" id="{48066844-75F0-1447-88BA-B57C8480B8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9177" y="5110903"/>
            <a:ext cx="1185285" cy="1185285"/>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105500" y="4198236"/>
            <a:ext cx="1462260" cy="338554"/>
          </a:xfrm>
          <a:prstGeom prst="rect">
            <a:avLst/>
          </a:prstGeom>
        </p:spPr>
        <p:txBody>
          <a:bodyPr wrap="none">
            <a:spAutoFit/>
          </a:bodyPr>
          <a:lstStyle/>
          <a:p>
            <a:pPr lvl="0">
              <a:defRPr/>
            </a:pPr>
            <a:r>
              <a:rPr lang="en-GB" sz="1600" b="1">
                <a:latin typeface="Century Gothic" panose="020B0502020202020204" pitchFamily="34" charset="0"/>
              </a:rPr>
              <a:t>Fui</a:t>
            </a:r>
            <a:r>
              <a:rPr lang="en-GB" sz="1600">
                <a:latin typeface="Century Gothic" panose="020B0502020202020204" pitchFamily="34" charset="0"/>
              </a:rPr>
              <a:t> </a:t>
            </a:r>
            <a:r>
              <a:rPr lang="en-GB" sz="1600" smtClean="0">
                <a:latin typeface="Century Gothic" panose="020B0502020202020204" pitchFamily="34" charset="0"/>
              </a:rPr>
              <a:t>a la torre.</a:t>
            </a:r>
            <a:endParaRPr lang="en-GB" sz="1600" dirty="0">
              <a:latin typeface="Century Gothic" panose="020B0502020202020204" pitchFamily="34" charset="0"/>
            </a:endParaRPr>
          </a:p>
        </p:txBody>
      </p:sp>
      <p:sp>
        <p:nvSpPr>
          <p:cNvPr id="44" name="Rectangle 43"/>
          <p:cNvSpPr/>
          <p:nvPr/>
        </p:nvSpPr>
        <p:spPr>
          <a:xfrm>
            <a:off x="92225" y="4957099"/>
            <a:ext cx="2018501" cy="338554"/>
          </a:xfrm>
          <a:prstGeom prst="rect">
            <a:avLst/>
          </a:prstGeom>
        </p:spPr>
        <p:txBody>
          <a:bodyPr wrap="none">
            <a:spAutoFit/>
          </a:bodyPr>
          <a:lstStyle/>
          <a:p>
            <a:pPr lvl="0">
              <a:defRPr/>
            </a:pPr>
            <a:r>
              <a:rPr lang="en-GB" sz="1600" b="1">
                <a:latin typeface="Century Gothic" panose="020B0502020202020204" pitchFamily="34" charset="0"/>
              </a:rPr>
              <a:t>Fuiste</a:t>
            </a:r>
            <a:r>
              <a:rPr lang="en-GB" sz="1600">
                <a:latin typeface="Century Gothic" panose="020B0502020202020204" pitchFamily="34" charset="0"/>
              </a:rPr>
              <a:t> a </a:t>
            </a:r>
            <a:r>
              <a:rPr lang="en-GB" sz="1600">
                <a:latin typeface="Century Gothic" panose="020B0502020202020204" pitchFamily="34" charset="0"/>
              </a:rPr>
              <a:t>una </a:t>
            </a:r>
            <a:r>
              <a:rPr lang="en-GB" sz="1600" smtClean="0">
                <a:latin typeface="Century Gothic" panose="020B0502020202020204" pitchFamily="34" charset="0"/>
              </a:rPr>
              <a:t>fiesta.</a:t>
            </a:r>
            <a:endParaRPr lang="en-GB" sz="1600" dirty="0">
              <a:latin typeface="Century Gothic" panose="020B0502020202020204" pitchFamily="34" charset="0"/>
            </a:endParaRPr>
          </a:p>
        </p:txBody>
      </p:sp>
      <p:sp>
        <p:nvSpPr>
          <p:cNvPr id="45" name="Rectangle 44"/>
          <p:cNvSpPr/>
          <p:nvPr/>
        </p:nvSpPr>
        <p:spPr>
          <a:xfrm>
            <a:off x="100956" y="5746792"/>
            <a:ext cx="1902986" cy="338554"/>
          </a:xfrm>
          <a:prstGeom prst="rect">
            <a:avLst/>
          </a:prstGeom>
        </p:spPr>
        <p:txBody>
          <a:bodyPr wrap="square">
            <a:spAutoFit/>
          </a:bodyPr>
          <a:lstStyle/>
          <a:p>
            <a:pPr lvl="0">
              <a:defRPr/>
            </a:pPr>
            <a:r>
              <a:rPr lang="en-GB" sz="1600" b="1" smtClean="0">
                <a:latin typeface="Century Gothic" panose="020B0502020202020204" pitchFamily="34" charset="0"/>
              </a:rPr>
              <a:t>Fue</a:t>
            </a:r>
            <a:r>
              <a:rPr lang="en-GB" sz="1600" smtClean="0">
                <a:latin typeface="Century Gothic" panose="020B0502020202020204" pitchFamily="34" charset="0"/>
              </a:rPr>
              <a:t> </a:t>
            </a:r>
            <a:r>
              <a:rPr lang="en-GB" sz="1600">
                <a:latin typeface="Century Gothic" panose="020B0502020202020204" pitchFamily="34" charset="0"/>
              </a:rPr>
              <a:t>a </a:t>
            </a:r>
            <a:r>
              <a:rPr lang="en-GB" sz="1600">
                <a:latin typeface="Century Gothic" panose="020B0502020202020204" pitchFamily="34" charset="0"/>
              </a:rPr>
              <a:t>la </a:t>
            </a:r>
            <a:r>
              <a:rPr lang="en-GB" sz="1600" smtClean="0">
                <a:latin typeface="Century Gothic" panose="020B0502020202020204" pitchFamily="34" charset="0"/>
              </a:rPr>
              <a:t>playa.</a:t>
            </a:r>
            <a:endParaRPr lang="en-GB" sz="1600" dirty="0">
              <a:latin typeface="Century Gothic" panose="020B0502020202020204" pitchFamily="34" charset="0"/>
            </a:endParaRPr>
          </a:p>
        </p:txBody>
      </p:sp>
    </p:spTree>
    <p:extLst>
      <p:ext uri="{BB962C8B-B14F-4D97-AF65-F5344CB8AC3E}">
        <p14:creationId xmlns:p14="http://schemas.microsoft.com/office/powerpoint/2010/main" val="34979784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p:cNvSpPr txBox="1">
            <a:spLocks/>
          </p:cNvSpPr>
          <p:nvPr/>
        </p:nvSpPr>
        <p:spPr>
          <a:xfrm>
            <a:off x="109655" y="6092949"/>
            <a:ext cx="6496979" cy="596694"/>
          </a:xfrm>
          <a:prstGeom prst="rect">
            <a:avLst/>
          </a:prstGeom>
          <a:no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600">
              <a:solidFill>
                <a:srgbClr val="000000"/>
              </a:solidFill>
            </a:endParaRPr>
          </a:p>
        </p:txBody>
      </p:sp>
      <p:sp>
        <p:nvSpPr>
          <p:cNvPr id="21" name="Content Placeholder 2"/>
          <p:cNvSpPr txBox="1">
            <a:spLocks/>
          </p:cNvSpPr>
          <p:nvPr/>
        </p:nvSpPr>
        <p:spPr>
          <a:xfrm>
            <a:off x="134216" y="3986658"/>
            <a:ext cx="6496979" cy="650939"/>
          </a:xfrm>
          <a:prstGeom prst="rect">
            <a:avLst/>
          </a:prstGeom>
          <a:solidFill>
            <a:schemeClr val="bg1">
              <a:lumMod val="95000"/>
            </a:schemeClr>
          </a:solidFill>
          <a:effectLst>
            <a:outerShdw blurRad="50800" dist="38100" dir="2700000" algn="tl"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600">
              <a:solidFill>
                <a:srgbClr val="000000"/>
              </a:solidFill>
            </a:endParaRPr>
          </a:p>
        </p:txBody>
      </p:sp>
      <p:sp>
        <p:nvSpPr>
          <p:cNvPr id="12" name="Content Placeholder 2"/>
          <p:cNvSpPr txBox="1">
            <a:spLocks/>
          </p:cNvSpPr>
          <p:nvPr/>
        </p:nvSpPr>
        <p:spPr>
          <a:xfrm>
            <a:off x="163204" y="1872841"/>
            <a:ext cx="6496979" cy="338554"/>
          </a:xfrm>
          <a:prstGeom prst="rect">
            <a:avLst/>
          </a:prstGeom>
          <a:no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600">
              <a:solidFill>
                <a:srgbClr val="000000"/>
              </a:solidFill>
            </a:endParaRPr>
          </a:p>
        </p:txBody>
      </p:sp>
      <p:sp>
        <p:nvSpPr>
          <p:cNvPr id="4" name="Rectangle 3">
            <a:extLst>
              <a:ext uri="{FF2B5EF4-FFF2-40B4-BE49-F238E27FC236}">
                <a16:creationId xmlns:a16="http://schemas.microsoft.com/office/drawing/2014/main" id="{CD22C7DE-9412-49F4-80B6-220F50E7E022}"/>
              </a:ext>
            </a:extLst>
          </p:cNvPr>
          <p:cNvSpPr/>
          <p:nvPr/>
        </p:nvSpPr>
        <p:spPr>
          <a:xfrm>
            <a:off x="74586" y="520972"/>
            <a:ext cx="6738300" cy="830997"/>
          </a:xfrm>
          <a:prstGeom prst="rect">
            <a:avLst/>
          </a:prstGeom>
        </p:spPr>
        <p:txBody>
          <a:bodyPr wrap="square">
            <a:spAutoFit/>
          </a:bodyPr>
          <a:lstStyle/>
          <a:p>
            <a:pPr lvl="0"/>
            <a:r>
              <a:rPr lang="en-GB" sz="1600">
                <a:solidFill>
                  <a:prstClr val="black"/>
                </a:solidFill>
                <a:latin typeface="Century Gothic" panose="020B0502020202020204" pitchFamily="34" charset="0"/>
              </a:rPr>
              <a:t>In Year 8, we focus in particular on stress (the part of a word that is given most emphasis) and the use of the written accent to indicate which part of the word is stressed.</a:t>
            </a:r>
          </a:p>
        </p:txBody>
      </p:sp>
      <p:sp>
        <p:nvSpPr>
          <p:cNvPr id="6" name="Rectangle 5"/>
          <p:cNvSpPr/>
          <p:nvPr/>
        </p:nvSpPr>
        <p:spPr>
          <a:xfrm>
            <a:off x="122095" y="1897631"/>
            <a:ext cx="6554037" cy="33855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r>
              <a:rPr lang="en-US" sz="1600">
                <a:solidFill>
                  <a:srgbClr val="04070C"/>
                </a:solidFill>
                <a:latin typeface="Century Gothic" panose="020B0502020202020204" pitchFamily="34" charset="0"/>
              </a:rPr>
              <a:t>In Spanish, </a:t>
            </a:r>
            <a:r>
              <a:rPr lang="en-GB" sz="1600">
                <a:solidFill>
                  <a:srgbClr val="04070C"/>
                </a:solidFill>
                <a:latin typeface="Century Gothic" panose="020B0502020202020204" pitchFamily="34" charset="0"/>
              </a:rPr>
              <a:t>syllables often come in single consonant-vowel pairs.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7297" y="2240771"/>
            <a:ext cx="879208" cy="482819"/>
          </a:xfrm>
          <a:prstGeom prst="rect">
            <a:avLst/>
          </a:prstGeom>
        </p:spPr>
      </p:pic>
      <p:sp>
        <p:nvSpPr>
          <p:cNvPr id="8" name="Rectangle 7"/>
          <p:cNvSpPr/>
          <p:nvPr/>
        </p:nvSpPr>
        <p:spPr>
          <a:xfrm>
            <a:off x="122095" y="2627855"/>
            <a:ext cx="3429000" cy="830997"/>
          </a:xfrm>
          <a:prstGeom prst="rect">
            <a:avLst/>
          </a:prstGeom>
        </p:spPr>
        <p:txBody>
          <a:bodyPr>
            <a:spAutoFit/>
          </a:bodyPr>
          <a:lstStyle/>
          <a:p>
            <a:r>
              <a:rPr lang="en-GB" sz="1600">
                <a:solidFill>
                  <a:srgbClr val="04070C"/>
                </a:solidFill>
                <a:latin typeface="Century Gothic" panose="020B0502020202020204" pitchFamily="34" charset="0"/>
              </a:rPr>
              <a:t>Four clear, separate syllables: </a:t>
            </a:r>
          </a:p>
          <a:p>
            <a:r>
              <a:rPr lang="es-DO" sz="1600" b="1">
                <a:solidFill>
                  <a:srgbClr val="04070C"/>
                </a:solidFill>
                <a:latin typeface="Century Gothic" panose="020B0502020202020204" pitchFamily="34" charset="0"/>
              </a:rPr>
              <a:t>cho</a:t>
            </a:r>
            <a:r>
              <a:rPr lang="es-DO" sz="1600">
                <a:solidFill>
                  <a:srgbClr val="04070C"/>
                </a:solidFill>
                <a:latin typeface="Century Gothic" panose="020B0502020202020204" pitchFamily="34" charset="0"/>
              </a:rPr>
              <a:t>-</a:t>
            </a:r>
            <a:r>
              <a:rPr lang="es-DO" sz="1600" b="1" err="1">
                <a:solidFill>
                  <a:srgbClr val="04070C"/>
                </a:solidFill>
                <a:latin typeface="Century Gothic" panose="020B0502020202020204" pitchFamily="34" charset="0"/>
              </a:rPr>
              <a:t>co</a:t>
            </a:r>
            <a:r>
              <a:rPr lang="es-DO" sz="1600">
                <a:solidFill>
                  <a:srgbClr val="04070C"/>
                </a:solidFill>
                <a:latin typeface="Century Gothic" panose="020B0502020202020204" pitchFamily="34" charset="0"/>
              </a:rPr>
              <a:t>-</a:t>
            </a:r>
            <a:r>
              <a:rPr lang="es-DO" sz="1600" b="1">
                <a:solidFill>
                  <a:srgbClr val="04070C"/>
                </a:solidFill>
                <a:latin typeface="Century Gothic" panose="020B0502020202020204" pitchFamily="34" charset="0"/>
              </a:rPr>
              <a:t>la</a:t>
            </a:r>
            <a:r>
              <a:rPr lang="es-DO" sz="1600">
                <a:solidFill>
                  <a:srgbClr val="04070C"/>
                </a:solidFill>
                <a:latin typeface="Century Gothic" panose="020B0502020202020204" pitchFamily="34" charset="0"/>
              </a:rPr>
              <a:t>-</a:t>
            </a:r>
            <a:r>
              <a:rPr lang="es-DO" sz="1600" b="1">
                <a:solidFill>
                  <a:srgbClr val="04070C"/>
                </a:solidFill>
                <a:latin typeface="Century Gothic" panose="020B0502020202020204" pitchFamily="34" charset="0"/>
              </a:rPr>
              <a:t>te</a:t>
            </a:r>
          </a:p>
          <a:p>
            <a:r>
              <a:rPr lang="en-GB" sz="1600">
                <a:solidFill>
                  <a:srgbClr val="04070C"/>
                </a:solidFill>
                <a:latin typeface="Century Gothic" panose="020B0502020202020204" pitchFamily="34" charset="0"/>
              </a:rPr>
              <a:t>Each part is always pronounced.</a:t>
            </a:r>
          </a:p>
        </p:txBody>
      </p:sp>
      <p:sp>
        <p:nvSpPr>
          <p:cNvPr id="9" name="Rectangle 8"/>
          <p:cNvSpPr/>
          <p:nvPr/>
        </p:nvSpPr>
        <p:spPr>
          <a:xfrm>
            <a:off x="987668" y="2330811"/>
            <a:ext cx="1181286" cy="338554"/>
          </a:xfrm>
          <a:prstGeom prst="rect">
            <a:avLst/>
          </a:prstGeom>
        </p:spPr>
        <p:txBody>
          <a:bodyPr wrap="square">
            <a:spAutoFit/>
          </a:bodyPr>
          <a:lstStyle/>
          <a:p>
            <a:r>
              <a:rPr lang="en-GB" sz="1600" b="1">
                <a:solidFill>
                  <a:srgbClr val="04070C"/>
                </a:solidFill>
                <a:latin typeface="Century Gothic" panose="020B0502020202020204" pitchFamily="34" charset="0"/>
              </a:rPr>
              <a:t>Spanish</a:t>
            </a:r>
            <a:endParaRPr lang="en-GB" sz="1600">
              <a:solidFill>
                <a:srgbClr val="04070C"/>
              </a:solidFill>
              <a:latin typeface="Century Gothic" panose="020B0502020202020204" pitchFamily="34" charset="0"/>
            </a:endParaRPr>
          </a:p>
        </p:txBody>
      </p:sp>
      <p:sp>
        <p:nvSpPr>
          <p:cNvPr id="10" name="Rectangle 9"/>
          <p:cNvSpPr/>
          <p:nvPr/>
        </p:nvSpPr>
        <p:spPr>
          <a:xfrm>
            <a:off x="3550108" y="2652087"/>
            <a:ext cx="4450804" cy="830997"/>
          </a:xfrm>
          <a:prstGeom prst="rect">
            <a:avLst/>
          </a:prstGeom>
        </p:spPr>
        <p:txBody>
          <a:bodyPr wrap="square">
            <a:spAutoFit/>
          </a:bodyPr>
          <a:lstStyle/>
          <a:p>
            <a:r>
              <a:rPr lang="en-GB" sz="1600">
                <a:solidFill>
                  <a:srgbClr val="04070C"/>
                </a:solidFill>
                <a:latin typeface="Century Gothic" panose="020B0502020202020204" pitchFamily="34" charset="0"/>
              </a:rPr>
              <a:t>Three syllables if speaking slowly.</a:t>
            </a:r>
          </a:p>
          <a:p>
            <a:r>
              <a:rPr lang="en-GB" sz="1600" b="1">
                <a:solidFill>
                  <a:srgbClr val="04070C"/>
                </a:solidFill>
                <a:latin typeface="Century Gothic" panose="020B0502020202020204" pitchFamily="34" charset="0"/>
              </a:rPr>
              <a:t>(‘</a:t>
            </a:r>
            <a:r>
              <a:rPr lang="en-GB" sz="1600" b="1" err="1">
                <a:solidFill>
                  <a:srgbClr val="04070C"/>
                </a:solidFill>
                <a:latin typeface="Century Gothic" panose="020B0502020202020204" pitchFamily="34" charset="0"/>
              </a:rPr>
              <a:t>cho</a:t>
            </a:r>
            <a:r>
              <a:rPr lang="en-GB" sz="1600" b="1">
                <a:solidFill>
                  <a:srgbClr val="04070C"/>
                </a:solidFill>
                <a:latin typeface="Century Gothic" panose="020B0502020202020204" pitchFamily="34" charset="0"/>
              </a:rPr>
              <a:t>-co-</a:t>
            </a:r>
            <a:r>
              <a:rPr lang="en-GB" sz="1600" b="1" err="1">
                <a:solidFill>
                  <a:srgbClr val="04070C"/>
                </a:solidFill>
                <a:latin typeface="Century Gothic" panose="020B0502020202020204" pitchFamily="34" charset="0"/>
              </a:rPr>
              <a:t>lat</a:t>
            </a:r>
            <a:r>
              <a:rPr lang="en-GB" sz="1600" b="1">
                <a:solidFill>
                  <a:srgbClr val="04070C"/>
                </a:solidFill>
                <a:latin typeface="Century Gothic" panose="020B0502020202020204" pitchFamily="34" charset="0"/>
              </a:rPr>
              <a:t>’)</a:t>
            </a:r>
            <a:r>
              <a:rPr lang="en-GB" sz="1600">
                <a:solidFill>
                  <a:srgbClr val="04070C"/>
                </a:solidFill>
                <a:latin typeface="Century Gothic" panose="020B0502020202020204" pitchFamily="34" charset="0"/>
              </a:rPr>
              <a:t>. </a:t>
            </a:r>
          </a:p>
          <a:p>
            <a:r>
              <a:rPr lang="en-GB" sz="1600">
                <a:solidFill>
                  <a:srgbClr val="04070C"/>
                </a:solidFill>
                <a:latin typeface="Century Gothic" panose="020B0502020202020204" pitchFamily="34" charset="0"/>
              </a:rPr>
              <a:t>Often two syllables </a:t>
            </a:r>
            <a:r>
              <a:rPr lang="en-GB" sz="1600" b="1">
                <a:solidFill>
                  <a:srgbClr val="04070C"/>
                </a:solidFill>
                <a:latin typeface="Century Gothic" panose="020B0502020202020204" pitchFamily="34" charset="0"/>
              </a:rPr>
              <a:t>(‘choc–</a:t>
            </a:r>
            <a:r>
              <a:rPr lang="en-GB" sz="1600" b="1" err="1">
                <a:solidFill>
                  <a:srgbClr val="04070C"/>
                </a:solidFill>
                <a:latin typeface="Century Gothic" panose="020B0502020202020204" pitchFamily="34" charset="0"/>
              </a:rPr>
              <a:t>lat</a:t>
            </a:r>
            <a:r>
              <a:rPr lang="en-GB" sz="1600" b="1">
                <a:solidFill>
                  <a:srgbClr val="04070C"/>
                </a:solidFill>
                <a:latin typeface="Century Gothic" panose="020B0502020202020204" pitchFamily="34" charset="0"/>
              </a:rPr>
              <a:t>’)</a:t>
            </a:r>
            <a:r>
              <a:rPr lang="en-GB" sz="1600">
                <a:solidFill>
                  <a:srgbClr val="04070C"/>
                </a:solidFill>
                <a:latin typeface="Century Gothic" panose="020B0502020202020204" pitchFamily="34" charset="0"/>
              </a:rPr>
              <a:t>!</a:t>
            </a:r>
          </a:p>
        </p:txBody>
      </p:sp>
      <p:sp>
        <p:nvSpPr>
          <p:cNvPr id="11" name="Rectangle 10"/>
          <p:cNvSpPr/>
          <p:nvPr/>
        </p:nvSpPr>
        <p:spPr>
          <a:xfrm>
            <a:off x="4893029" y="2330811"/>
            <a:ext cx="1181286" cy="338554"/>
          </a:xfrm>
          <a:prstGeom prst="rect">
            <a:avLst/>
          </a:prstGeom>
        </p:spPr>
        <p:txBody>
          <a:bodyPr wrap="square">
            <a:spAutoFit/>
          </a:bodyPr>
          <a:lstStyle/>
          <a:p>
            <a:r>
              <a:rPr lang="en-GB" sz="1600" b="1">
                <a:solidFill>
                  <a:srgbClr val="04070C"/>
                </a:solidFill>
                <a:latin typeface="Century Gothic" panose="020B0502020202020204" pitchFamily="34" charset="0"/>
              </a:rPr>
              <a:t>English</a:t>
            </a:r>
            <a:endParaRPr lang="en-GB" sz="1600">
              <a:solidFill>
                <a:srgbClr val="04070C"/>
              </a:solidFill>
              <a:latin typeface="Century Gothic" panose="020B0502020202020204" pitchFamily="34" charset="0"/>
            </a:endParaRPr>
          </a:p>
        </p:txBody>
      </p:sp>
      <p:sp>
        <p:nvSpPr>
          <p:cNvPr id="13" name="Rectangle 12"/>
          <p:cNvSpPr/>
          <p:nvPr/>
        </p:nvSpPr>
        <p:spPr>
          <a:xfrm>
            <a:off x="134216" y="1417702"/>
            <a:ext cx="4019935" cy="369332"/>
          </a:xfrm>
          <a:prstGeom prst="rect">
            <a:avLst/>
          </a:prstGeom>
          <a:solidFill>
            <a:srgbClr val="FCF2CA"/>
          </a:solidFill>
          <a:ln w="38100">
            <a:solidFill>
              <a:srgbClr val="ED7D31"/>
            </a:solidFill>
          </a:ln>
        </p:spPr>
        <p:txBody>
          <a:bodyPr wrap="square">
            <a:spAutoFit/>
          </a:bodyPr>
          <a:lstStyle/>
          <a:p>
            <a:pPr lvl="0" fontAlgn="auto">
              <a:spcBef>
                <a:spcPts val="0"/>
              </a:spcBef>
              <a:spcAft>
                <a:spcPts val="0"/>
              </a:spcAft>
              <a:defRPr/>
            </a:pPr>
            <a:r>
              <a:rPr lang="en-GB" b="1">
                <a:solidFill>
                  <a:schemeClr val="tx1">
                    <a:lumMod val="95000"/>
                    <a:lumOff val="5000"/>
                  </a:schemeClr>
                </a:solidFill>
                <a:latin typeface="Century Gothic" panose="020B0502020202020204" pitchFamily="34" charset="0"/>
              </a:rPr>
              <a:t>Syllables in Spanish and English</a:t>
            </a:r>
          </a:p>
        </p:txBody>
      </p:sp>
      <p:sp>
        <p:nvSpPr>
          <p:cNvPr id="14" name="Rectangle 13"/>
          <p:cNvSpPr/>
          <p:nvPr/>
        </p:nvSpPr>
        <p:spPr>
          <a:xfrm>
            <a:off x="100453" y="3531280"/>
            <a:ext cx="1860054" cy="369332"/>
          </a:xfrm>
          <a:prstGeom prst="rect">
            <a:avLst/>
          </a:prstGeom>
          <a:solidFill>
            <a:srgbClr val="FCF2CA"/>
          </a:solidFill>
          <a:ln w="38100">
            <a:solidFill>
              <a:srgbClr val="ED7D31"/>
            </a:solidFill>
          </a:ln>
        </p:spPr>
        <p:txBody>
          <a:bodyPr wrap="square">
            <a:spAutoFit/>
          </a:bodyPr>
          <a:lstStyle/>
          <a:p>
            <a:pPr lvl="0" fontAlgn="auto">
              <a:spcBef>
                <a:spcPts val="0"/>
              </a:spcBef>
              <a:spcAft>
                <a:spcPts val="0"/>
              </a:spcAft>
              <a:defRPr/>
            </a:pPr>
            <a:r>
              <a:rPr lang="en-GB" b="1">
                <a:solidFill>
                  <a:schemeClr val="tx1">
                    <a:lumMod val="95000"/>
                    <a:lumOff val="5000"/>
                  </a:schemeClr>
                </a:solidFill>
                <a:latin typeface="Century Gothic" panose="020B0502020202020204" pitchFamily="34" charset="0"/>
              </a:rPr>
              <a:t>‘Strong’ vowels</a:t>
            </a:r>
          </a:p>
        </p:txBody>
      </p:sp>
      <p:sp>
        <p:nvSpPr>
          <p:cNvPr id="15" name="Rectangle 14"/>
          <p:cNvSpPr/>
          <p:nvPr/>
        </p:nvSpPr>
        <p:spPr>
          <a:xfrm>
            <a:off x="109655" y="4018264"/>
            <a:ext cx="6654492" cy="584775"/>
          </a:xfrm>
          <a:prstGeom prst="rect">
            <a:avLst/>
          </a:prstGeom>
          <a:noFill/>
        </p:spPr>
        <p:txBody>
          <a:bodyPr wrap="square">
            <a:spAutoFit/>
          </a:bodyPr>
          <a:lstStyle/>
          <a:p>
            <a:pPr fontAlgn="auto">
              <a:spcBef>
                <a:spcPts val="0"/>
              </a:spcBef>
              <a:spcAft>
                <a:spcPts val="0"/>
              </a:spcAft>
              <a:defRPr/>
            </a:pPr>
            <a:r>
              <a:rPr lang="en-GB" sz="1600">
                <a:solidFill>
                  <a:srgbClr val="04070C"/>
                </a:solidFill>
                <a:latin typeface="Century Gothic" panose="020B0502020202020204" pitchFamily="34" charset="0"/>
              </a:rPr>
              <a:t>When </a:t>
            </a:r>
            <a:r>
              <a:rPr lang="en-US" sz="1600">
                <a:solidFill>
                  <a:srgbClr val="04070C"/>
                </a:solidFill>
                <a:latin typeface="Century Gothic" panose="020B0502020202020204" pitchFamily="34" charset="0"/>
              </a:rPr>
              <a:t>they appear next to each other, the Spanish vowels </a:t>
            </a:r>
            <a:r>
              <a:rPr lang="en-US" sz="1600" b="1">
                <a:solidFill>
                  <a:srgbClr val="04070C"/>
                </a:solidFill>
                <a:latin typeface="Century Gothic" panose="020B0502020202020204" pitchFamily="34" charset="0"/>
              </a:rPr>
              <a:t>[a]</a:t>
            </a:r>
            <a:r>
              <a:rPr lang="en-US" sz="1600">
                <a:solidFill>
                  <a:srgbClr val="04070C"/>
                </a:solidFill>
                <a:latin typeface="Century Gothic" panose="020B0502020202020204" pitchFamily="34" charset="0"/>
              </a:rPr>
              <a:t>, </a:t>
            </a:r>
            <a:r>
              <a:rPr lang="en-US" sz="1600" b="1">
                <a:solidFill>
                  <a:srgbClr val="04070C"/>
                </a:solidFill>
                <a:latin typeface="Century Gothic" panose="020B0502020202020204" pitchFamily="34" charset="0"/>
              </a:rPr>
              <a:t>[e]</a:t>
            </a:r>
            <a:r>
              <a:rPr lang="en-US" sz="1600">
                <a:solidFill>
                  <a:srgbClr val="04070C"/>
                </a:solidFill>
                <a:latin typeface="Century Gothic" panose="020B0502020202020204" pitchFamily="34" charset="0"/>
              </a:rPr>
              <a:t> and </a:t>
            </a:r>
            <a:r>
              <a:rPr lang="en-US" sz="1600" b="1">
                <a:solidFill>
                  <a:srgbClr val="04070C"/>
                </a:solidFill>
                <a:latin typeface="Century Gothic" panose="020B0502020202020204" pitchFamily="34" charset="0"/>
              </a:rPr>
              <a:t>[o]</a:t>
            </a:r>
            <a:r>
              <a:rPr lang="en-US" sz="1600">
                <a:solidFill>
                  <a:srgbClr val="04070C"/>
                </a:solidFill>
                <a:latin typeface="Century Gothic" panose="020B0502020202020204" pitchFamily="34" charset="0"/>
              </a:rPr>
              <a:t> are pronounced </a:t>
            </a:r>
            <a:r>
              <a:rPr lang="en-US" sz="1600" b="1">
                <a:solidFill>
                  <a:srgbClr val="04070C"/>
                </a:solidFill>
                <a:latin typeface="Century Gothic" panose="020B0502020202020204" pitchFamily="34" charset="0"/>
              </a:rPr>
              <a:t>separately </a:t>
            </a:r>
            <a:r>
              <a:rPr lang="en-US" sz="1600">
                <a:solidFill>
                  <a:srgbClr val="04070C"/>
                </a:solidFill>
                <a:latin typeface="Century Gothic" panose="020B0502020202020204" pitchFamily="34" charset="0"/>
              </a:rPr>
              <a:t>(as two syllables). </a:t>
            </a:r>
            <a:endParaRPr lang="en-GB" sz="1600" b="1">
              <a:solidFill>
                <a:srgbClr val="04070C"/>
              </a:solidFill>
              <a:latin typeface="Century Gothic" panose="020B0502020202020204" pitchFamily="34" charset="0"/>
            </a:endParaRPr>
          </a:p>
        </p:txBody>
      </p:sp>
      <p:sp>
        <p:nvSpPr>
          <p:cNvPr id="16" name="TextBox 15"/>
          <p:cNvSpPr txBox="1"/>
          <p:nvPr/>
        </p:nvSpPr>
        <p:spPr>
          <a:xfrm>
            <a:off x="309363" y="4746640"/>
            <a:ext cx="726749" cy="338554"/>
          </a:xfrm>
          <a:prstGeom prst="rect">
            <a:avLst/>
          </a:prstGeom>
          <a:noFill/>
        </p:spPr>
        <p:txBody>
          <a:bodyPr wrap="square" rtlCol="0">
            <a:spAutoFit/>
          </a:bodyPr>
          <a:lstStyle/>
          <a:p>
            <a:pPr algn="l"/>
            <a:r>
              <a:rPr lang="en-GB" sz="1600">
                <a:solidFill>
                  <a:srgbClr val="04070C"/>
                </a:solidFill>
                <a:latin typeface="Century Gothic" panose="020B0502020202020204" pitchFamily="34" charset="0"/>
              </a:rPr>
              <a:t>id</a:t>
            </a:r>
            <a:r>
              <a:rPr lang="en-GB" sz="1600" b="1">
                <a:solidFill>
                  <a:srgbClr val="04070C"/>
                </a:solidFill>
                <a:latin typeface="Century Gothic" panose="020B0502020202020204" pitchFamily="34" charset="0"/>
              </a:rPr>
              <a:t>ea</a:t>
            </a:r>
          </a:p>
        </p:txBody>
      </p:sp>
      <p:sp>
        <p:nvSpPr>
          <p:cNvPr id="17" name="TextBox 16"/>
          <p:cNvSpPr txBox="1"/>
          <p:nvPr/>
        </p:nvSpPr>
        <p:spPr>
          <a:xfrm>
            <a:off x="1690443" y="4729057"/>
            <a:ext cx="726749" cy="338554"/>
          </a:xfrm>
          <a:prstGeom prst="rect">
            <a:avLst/>
          </a:prstGeom>
          <a:noFill/>
        </p:spPr>
        <p:txBody>
          <a:bodyPr wrap="square" rtlCol="0">
            <a:spAutoFit/>
          </a:bodyPr>
          <a:lstStyle/>
          <a:p>
            <a:pPr algn="l"/>
            <a:r>
              <a:rPr lang="en-GB" sz="1600" b="1">
                <a:solidFill>
                  <a:srgbClr val="04070C"/>
                </a:solidFill>
                <a:latin typeface="Century Gothic" panose="020B0502020202020204" pitchFamily="34" charset="0"/>
              </a:rPr>
              <a:t>oe</a:t>
            </a:r>
            <a:r>
              <a:rPr lang="en-GB" sz="1600">
                <a:solidFill>
                  <a:srgbClr val="04070C"/>
                </a:solidFill>
                <a:latin typeface="Century Gothic" panose="020B0502020202020204" pitchFamily="34" charset="0"/>
              </a:rPr>
              <a:t>ste</a:t>
            </a:r>
            <a:endParaRPr lang="en-GB" sz="1600" b="1">
              <a:solidFill>
                <a:srgbClr val="04070C"/>
              </a:solidFill>
              <a:latin typeface="Century Gothic" panose="020B0502020202020204" pitchFamily="34" charset="0"/>
            </a:endParaRPr>
          </a:p>
        </p:txBody>
      </p:sp>
      <p:sp>
        <p:nvSpPr>
          <p:cNvPr id="18" name="TextBox 17"/>
          <p:cNvSpPr txBox="1"/>
          <p:nvPr/>
        </p:nvSpPr>
        <p:spPr>
          <a:xfrm>
            <a:off x="3019332" y="4729056"/>
            <a:ext cx="726749" cy="338554"/>
          </a:xfrm>
          <a:prstGeom prst="rect">
            <a:avLst/>
          </a:prstGeom>
          <a:noFill/>
        </p:spPr>
        <p:txBody>
          <a:bodyPr wrap="square" rtlCol="0">
            <a:spAutoFit/>
          </a:bodyPr>
          <a:lstStyle/>
          <a:p>
            <a:pPr algn="l"/>
            <a:r>
              <a:rPr lang="en-GB" sz="1600">
                <a:solidFill>
                  <a:srgbClr val="04070C"/>
                </a:solidFill>
                <a:latin typeface="Century Gothic" panose="020B0502020202020204" pitchFamily="34" charset="0"/>
              </a:rPr>
              <a:t>l</a:t>
            </a:r>
            <a:r>
              <a:rPr lang="en-GB" sz="1600" b="1">
                <a:solidFill>
                  <a:srgbClr val="04070C"/>
                </a:solidFill>
                <a:latin typeface="Century Gothic" panose="020B0502020202020204" pitchFamily="34" charset="0"/>
              </a:rPr>
              <a:t>ee</a:t>
            </a:r>
            <a:r>
              <a:rPr lang="en-GB" sz="1600">
                <a:solidFill>
                  <a:srgbClr val="04070C"/>
                </a:solidFill>
                <a:latin typeface="Century Gothic" panose="020B0502020202020204" pitchFamily="34" charset="0"/>
              </a:rPr>
              <a:t>r</a:t>
            </a:r>
          </a:p>
        </p:txBody>
      </p:sp>
      <p:sp>
        <p:nvSpPr>
          <p:cNvPr id="19" name="TextBox 18"/>
          <p:cNvSpPr txBox="1"/>
          <p:nvPr/>
        </p:nvSpPr>
        <p:spPr>
          <a:xfrm>
            <a:off x="4048163" y="4729056"/>
            <a:ext cx="1386814" cy="338554"/>
          </a:xfrm>
          <a:prstGeom prst="rect">
            <a:avLst/>
          </a:prstGeom>
          <a:noFill/>
        </p:spPr>
        <p:txBody>
          <a:bodyPr wrap="square" rtlCol="0">
            <a:spAutoFit/>
          </a:bodyPr>
          <a:lstStyle/>
          <a:p>
            <a:pPr algn="l"/>
            <a:r>
              <a:rPr lang="en-GB" sz="1600" b="1">
                <a:solidFill>
                  <a:srgbClr val="04070C"/>
                </a:solidFill>
                <a:latin typeface="Century Gothic" panose="020B0502020202020204" pitchFamily="34" charset="0"/>
              </a:rPr>
              <a:t>ae</a:t>
            </a:r>
            <a:r>
              <a:rPr lang="en-GB" sz="1600">
                <a:solidFill>
                  <a:srgbClr val="04070C"/>
                </a:solidFill>
                <a:latin typeface="Century Gothic" panose="020B0502020202020204" pitchFamily="34" charset="0"/>
              </a:rPr>
              <a:t>ropuerto</a:t>
            </a:r>
          </a:p>
        </p:txBody>
      </p:sp>
      <p:sp>
        <p:nvSpPr>
          <p:cNvPr id="20" name="Rectangle 19"/>
          <p:cNvSpPr/>
          <p:nvPr/>
        </p:nvSpPr>
        <p:spPr>
          <a:xfrm>
            <a:off x="134216" y="5655583"/>
            <a:ext cx="1864956" cy="369332"/>
          </a:xfrm>
          <a:prstGeom prst="rect">
            <a:avLst/>
          </a:prstGeom>
          <a:solidFill>
            <a:srgbClr val="FCF2CA"/>
          </a:solidFill>
          <a:ln w="38100">
            <a:solidFill>
              <a:srgbClr val="ED7D31"/>
            </a:solidFill>
          </a:ln>
        </p:spPr>
        <p:txBody>
          <a:bodyPr wrap="square">
            <a:spAutoFit/>
          </a:bodyPr>
          <a:lstStyle/>
          <a:p>
            <a:pPr lvl="0" fontAlgn="auto">
              <a:spcBef>
                <a:spcPts val="0"/>
              </a:spcBef>
              <a:spcAft>
                <a:spcPts val="0"/>
              </a:spcAft>
              <a:defRPr/>
            </a:pPr>
            <a:r>
              <a:rPr lang="en-GB" b="1">
                <a:solidFill>
                  <a:schemeClr val="tx1">
                    <a:lumMod val="95000"/>
                    <a:lumOff val="5000"/>
                  </a:schemeClr>
                </a:solidFill>
                <a:latin typeface="Century Gothic" panose="020B0502020202020204" pitchFamily="34" charset="0"/>
              </a:rPr>
              <a:t>‘Weak’ vowels</a:t>
            </a:r>
          </a:p>
        </p:txBody>
      </p:sp>
      <p:sp>
        <p:nvSpPr>
          <p:cNvPr id="22" name="Rectangle 21"/>
          <p:cNvSpPr/>
          <p:nvPr/>
        </p:nvSpPr>
        <p:spPr>
          <a:xfrm>
            <a:off x="142051" y="6092002"/>
            <a:ext cx="6489144" cy="584775"/>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r>
              <a:rPr lang="en-US" sz="1600">
                <a:solidFill>
                  <a:srgbClr val="04070C"/>
                </a:solidFill>
                <a:latin typeface="Century Gothic" panose="020B0502020202020204" pitchFamily="34" charset="0"/>
              </a:rPr>
              <a:t>The vowels [i] and [u] </a:t>
            </a:r>
            <a:r>
              <a:rPr lang="en-US" sz="1600" b="1">
                <a:solidFill>
                  <a:srgbClr val="04070C"/>
                </a:solidFill>
                <a:latin typeface="Century Gothic" panose="020B0502020202020204" pitchFamily="34" charset="0"/>
              </a:rPr>
              <a:t>merge</a:t>
            </a:r>
            <a:r>
              <a:rPr lang="en-US" sz="1600">
                <a:solidFill>
                  <a:srgbClr val="04070C"/>
                </a:solidFill>
                <a:latin typeface="Century Gothic" panose="020B0502020202020204" pitchFamily="34" charset="0"/>
              </a:rPr>
              <a:t> with [a], [e] and [o] to make a </a:t>
            </a:r>
            <a:r>
              <a:rPr lang="en-US" sz="1600" b="1">
                <a:solidFill>
                  <a:srgbClr val="04070C"/>
                </a:solidFill>
                <a:latin typeface="Century Gothic" panose="020B0502020202020204" pitchFamily="34" charset="0"/>
              </a:rPr>
              <a:t>single syllable</a:t>
            </a:r>
            <a:r>
              <a:rPr lang="en-US" sz="1600">
                <a:solidFill>
                  <a:srgbClr val="04070C"/>
                </a:solidFill>
                <a:latin typeface="Century Gothic" panose="020B0502020202020204" pitchFamily="34" charset="0"/>
              </a:rPr>
              <a:t>. </a:t>
            </a:r>
          </a:p>
        </p:txBody>
      </p:sp>
      <p:sp>
        <p:nvSpPr>
          <p:cNvPr id="24" name="TextBox 23"/>
          <p:cNvSpPr txBox="1"/>
          <p:nvPr/>
        </p:nvSpPr>
        <p:spPr>
          <a:xfrm>
            <a:off x="1643534" y="6759506"/>
            <a:ext cx="1012869" cy="338554"/>
          </a:xfrm>
          <a:prstGeom prst="rect">
            <a:avLst/>
          </a:prstGeom>
          <a:noFill/>
        </p:spPr>
        <p:txBody>
          <a:bodyPr wrap="square" rtlCol="0">
            <a:spAutoFit/>
          </a:bodyPr>
          <a:lstStyle/>
          <a:p>
            <a:pPr algn="l"/>
            <a:r>
              <a:rPr lang="en-GB" sz="1600">
                <a:solidFill>
                  <a:srgbClr val="04070C"/>
                </a:solidFill>
                <a:latin typeface="Century Gothic" panose="020B0502020202020204" pitchFamily="34" charset="0"/>
              </a:rPr>
              <a:t>antig</a:t>
            </a:r>
            <a:r>
              <a:rPr lang="en-GB" sz="1600" b="1">
                <a:solidFill>
                  <a:srgbClr val="04070C"/>
                </a:solidFill>
                <a:latin typeface="Century Gothic" panose="020B0502020202020204" pitchFamily="34" charset="0"/>
              </a:rPr>
              <a:t>uo</a:t>
            </a:r>
          </a:p>
        </p:txBody>
      </p:sp>
      <p:sp>
        <p:nvSpPr>
          <p:cNvPr id="25" name="TextBox 24"/>
          <p:cNvSpPr txBox="1"/>
          <p:nvPr/>
        </p:nvSpPr>
        <p:spPr>
          <a:xfrm>
            <a:off x="4291627" y="6747904"/>
            <a:ext cx="1012869" cy="338554"/>
          </a:xfrm>
          <a:prstGeom prst="rect">
            <a:avLst/>
          </a:prstGeom>
          <a:noFill/>
        </p:spPr>
        <p:txBody>
          <a:bodyPr wrap="square" rtlCol="0">
            <a:spAutoFit/>
          </a:bodyPr>
          <a:lstStyle/>
          <a:p>
            <a:pPr algn="l"/>
            <a:r>
              <a:rPr lang="en-GB" sz="1600">
                <a:solidFill>
                  <a:srgbClr val="04070C"/>
                </a:solidFill>
                <a:latin typeface="Century Gothic" panose="020B0502020202020204" pitchFamily="34" charset="0"/>
              </a:rPr>
              <a:t>p</a:t>
            </a:r>
            <a:r>
              <a:rPr lang="en-GB" sz="1600" b="1">
                <a:solidFill>
                  <a:srgbClr val="04070C"/>
                </a:solidFill>
                <a:latin typeface="Century Gothic" panose="020B0502020202020204" pitchFamily="34" charset="0"/>
              </a:rPr>
              <a:t>ue</a:t>
            </a:r>
            <a:r>
              <a:rPr lang="en-GB" sz="1600">
                <a:solidFill>
                  <a:srgbClr val="04070C"/>
                </a:solidFill>
                <a:latin typeface="Century Gothic" panose="020B0502020202020204" pitchFamily="34" charset="0"/>
              </a:rPr>
              <a:t>rta</a:t>
            </a:r>
            <a:endParaRPr lang="en-GB" sz="1600" b="1">
              <a:solidFill>
                <a:srgbClr val="04070C"/>
              </a:solidFill>
              <a:latin typeface="Century Gothic" panose="020B0502020202020204" pitchFamily="34" charset="0"/>
            </a:endParaRPr>
          </a:p>
        </p:txBody>
      </p:sp>
      <p:sp>
        <p:nvSpPr>
          <p:cNvPr id="26" name="TextBox 25"/>
          <p:cNvSpPr txBox="1"/>
          <p:nvPr/>
        </p:nvSpPr>
        <p:spPr>
          <a:xfrm>
            <a:off x="292626" y="6757439"/>
            <a:ext cx="1012869" cy="338554"/>
          </a:xfrm>
          <a:prstGeom prst="rect">
            <a:avLst/>
          </a:prstGeom>
          <a:noFill/>
        </p:spPr>
        <p:txBody>
          <a:bodyPr wrap="square" rtlCol="0">
            <a:spAutoFit/>
          </a:bodyPr>
          <a:lstStyle/>
          <a:p>
            <a:pPr algn="l"/>
            <a:r>
              <a:rPr lang="en-GB" sz="1600">
                <a:solidFill>
                  <a:srgbClr val="04070C"/>
                </a:solidFill>
                <a:latin typeface="Century Gothic" panose="020B0502020202020204" pitchFamily="34" charset="0"/>
              </a:rPr>
              <a:t>ig</a:t>
            </a:r>
            <a:r>
              <a:rPr lang="en-GB" sz="1600" b="1">
                <a:solidFill>
                  <a:srgbClr val="04070C"/>
                </a:solidFill>
                <a:latin typeface="Century Gothic" panose="020B0502020202020204" pitchFamily="34" charset="0"/>
              </a:rPr>
              <a:t>ua</a:t>
            </a:r>
            <a:r>
              <a:rPr lang="en-GB" sz="1600">
                <a:solidFill>
                  <a:srgbClr val="04070C"/>
                </a:solidFill>
                <a:latin typeface="Century Gothic" panose="020B0502020202020204" pitchFamily="34" charset="0"/>
              </a:rPr>
              <a:t>l</a:t>
            </a:r>
          </a:p>
        </p:txBody>
      </p:sp>
      <p:sp>
        <p:nvSpPr>
          <p:cNvPr id="27" name="TextBox 26"/>
          <p:cNvSpPr txBox="1"/>
          <p:nvPr/>
        </p:nvSpPr>
        <p:spPr>
          <a:xfrm>
            <a:off x="3141282" y="6744911"/>
            <a:ext cx="1012869" cy="338554"/>
          </a:xfrm>
          <a:prstGeom prst="rect">
            <a:avLst/>
          </a:prstGeom>
          <a:noFill/>
        </p:spPr>
        <p:txBody>
          <a:bodyPr wrap="square" rtlCol="0">
            <a:spAutoFit/>
          </a:bodyPr>
          <a:lstStyle/>
          <a:p>
            <a:pPr algn="l"/>
            <a:r>
              <a:rPr lang="en-GB" sz="1600">
                <a:solidFill>
                  <a:srgbClr val="04070C"/>
                </a:solidFill>
                <a:latin typeface="Century Gothic" panose="020B0502020202020204" pitchFamily="34" charset="0"/>
              </a:rPr>
              <a:t>b</a:t>
            </a:r>
            <a:r>
              <a:rPr lang="en-GB" sz="1600" b="1">
                <a:solidFill>
                  <a:srgbClr val="04070C"/>
                </a:solidFill>
                <a:latin typeface="Century Gothic" panose="020B0502020202020204" pitchFamily="34" charset="0"/>
              </a:rPr>
              <a:t>ie</a:t>
            </a:r>
            <a:r>
              <a:rPr lang="en-GB" sz="1600">
                <a:solidFill>
                  <a:srgbClr val="04070C"/>
                </a:solidFill>
                <a:latin typeface="Century Gothic" panose="020B0502020202020204" pitchFamily="34" charset="0"/>
              </a:rPr>
              <a:t>n</a:t>
            </a:r>
            <a:endParaRPr lang="en-GB" sz="1600" b="1">
              <a:solidFill>
                <a:srgbClr val="04070C"/>
              </a:solidFill>
              <a:latin typeface="Century Gothic" panose="020B0502020202020204" pitchFamily="34" charset="0"/>
            </a:endParaRPr>
          </a:p>
        </p:txBody>
      </p:sp>
      <p:sp>
        <p:nvSpPr>
          <p:cNvPr id="28" name="TextBox 27"/>
          <p:cNvSpPr txBox="1"/>
          <p:nvPr/>
        </p:nvSpPr>
        <p:spPr>
          <a:xfrm>
            <a:off x="5526855" y="6753116"/>
            <a:ext cx="1171683" cy="338554"/>
          </a:xfrm>
          <a:prstGeom prst="rect">
            <a:avLst/>
          </a:prstGeom>
          <a:noFill/>
        </p:spPr>
        <p:txBody>
          <a:bodyPr wrap="square" rtlCol="0">
            <a:spAutoFit/>
          </a:bodyPr>
          <a:lstStyle/>
          <a:p>
            <a:pPr algn="l"/>
            <a:r>
              <a:rPr lang="en-GB" sz="1600">
                <a:solidFill>
                  <a:srgbClr val="04070C"/>
                </a:solidFill>
                <a:latin typeface="Century Gothic" panose="020B0502020202020204" pitchFamily="34" charset="0"/>
              </a:rPr>
              <a:t>suc</a:t>
            </a:r>
            <a:r>
              <a:rPr lang="en-GB" sz="1600" b="1">
                <a:solidFill>
                  <a:srgbClr val="04070C"/>
                </a:solidFill>
                <a:latin typeface="Century Gothic" panose="020B0502020202020204" pitchFamily="34" charset="0"/>
              </a:rPr>
              <a:t>io</a:t>
            </a:r>
          </a:p>
        </p:txBody>
      </p:sp>
      <p:sp>
        <p:nvSpPr>
          <p:cNvPr id="33" name="TextBox 32"/>
          <p:cNvSpPr txBox="1"/>
          <p:nvPr/>
        </p:nvSpPr>
        <p:spPr>
          <a:xfrm>
            <a:off x="5667530" y="4712725"/>
            <a:ext cx="1386814" cy="338554"/>
          </a:xfrm>
          <a:prstGeom prst="rect">
            <a:avLst/>
          </a:prstGeom>
          <a:noFill/>
        </p:spPr>
        <p:txBody>
          <a:bodyPr wrap="square" rtlCol="0">
            <a:spAutoFit/>
          </a:bodyPr>
          <a:lstStyle/>
          <a:p>
            <a:pPr algn="l"/>
            <a:r>
              <a:rPr lang="en-GB" sz="1600" err="1">
                <a:solidFill>
                  <a:srgbClr val="04070C"/>
                </a:solidFill>
                <a:latin typeface="Century Gothic" panose="020B0502020202020204" pitchFamily="34" charset="0"/>
              </a:rPr>
              <a:t>f</a:t>
            </a:r>
            <a:r>
              <a:rPr lang="en-GB" sz="1600" b="1" err="1">
                <a:solidFill>
                  <a:srgbClr val="04070C"/>
                </a:solidFill>
                <a:latin typeface="Century Gothic" panose="020B0502020202020204" pitchFamily="34" charset="0"/>
              </a:rPr>
              <a:t>eo</a:t>
            </a:r>
            <a:endParaRPr lang="en-GB" sz="1600">
              <a:solidFill>
                <a:srgbClr val="04070C"/>
              </a:solidFill>
              <a:latin typeface="Century Gothic" panose="020B0502020202020204" pitchFamily="34" charset="0"/>
            </a:endParaRPr>
          </a:p>
        </p:txBody>
      </p:sp>
      <p:pic>
        <p:nvPicPr>
          <p:cNvPr id="34" name="Imagen 2">
            <a:extLst>
              <a:ext uri="{FF2B5EF4-FFF2-40B4-BE49-F238E27FC236}">
                <a16:creationId xmlns:a16="http://schemas.microsoft.com/office/drawing/2014/main" id="{7CD57072-3F9F-B749-ADC0-DE6E0D3BAD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7414" y="4559110"/>
            <a:ext cx="511453" cy="664226"/>
          </a:xfrm>
          <a:prstGeom prst="rect">
            <a:avLst/>
          </a:prstGeom>
        </p:spPr>
      </p:pic>
      <p:sp>
        <p:nvSpPr>
          <p:cNvPr id="52" name="Llamada rectangular redondeada 43">
            <a:extLst>
              <a:ext uri="{FF2B5EF4-FFF2-40B4-BE49-F238E27FC236}">
                <a16:creationId xmlns:a16="http://schemas.microsoft.com/office/drawing/2014/main" id="{1EDBAF34-076A-514F-A80A-6B2F5C780CB4}"/>
              </a:ext>
            </a:extLst>
          </p:cNvPr>
          <p:cNvSpPr/>
          <p:nvPr/>
        </p:nvSpPr>
        <p:spPr>
          <a:xfrm>
            <a:off x="3883339" y="5209321"/>
            <a:ext cx="2531827" cy="645270"/>
          </a:xfrm>
          <a:prstGeom prst="wedgeRoundRectCallout">
            <a:avLst>
              <a:gd name="adj1" fmla="val 43903"/>
              <a:gd name="adj2" fmla="val -70733"/>
              <a:gd name="adj3" fmla="val 16667"/>
            </a:avLst>
          </a:prstGeom>
          <a:no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accent4">
                    <a:lumMod val="95000"/>
                    <a:lumOff val="5000"/>
                  </a:schemeClr>
                </a:solidFill>
                <a:latin typeface="Century Gothic" panose="020B0502020202020204" pitchFamily="34" charset="0"/>
              </a:rPr>
              <a:t>These</a:t>
            </a:r>
            <a:r>
              <a:rPr lang="es-GB" sz="1600">
                <a:solidFill>
                  <a:schemeClr val="accent4">
                    <a:lumMod val="95000"/>
                    <a:lumOff val="5000"/>
                  </a:schemeClr>
                </a:solidFill>
                <a:latin typeface="Century Gothic" panose="020B0502020202020204" pitchFamily="34" charset="0"/>
              </a:rPr>
              <a:t> vowels are</a:t>
            </a:r>
            <a:r>
              <a:rPr lang="en-GB" sz="1600">
                <a:solidFill>
                  <a:schemeClr val="accent4">
                    <a:lumMod val="95000"/>
                    <a:lumOff val="5000"/>
                  </a:schemeClr>
                </a:solidFill>
                <a:latin typeface="Century Gothic" panose="020B0502020202020204" pitchFamily="34" charset="0"/>
              </a:rPr>
              <a:t> often</a:t>
            </a:r>
            <a:r>
              <a:rPr lang="es-GB" sz="1600">
                <a:solidFill>
                  <a:schemeClr val="accent4">
                    <a:lumMod val="95000"/>
                    <a:lumOff val="5000"/>
                  </a:schemeClr>
                </a:solidFill>
                <a:latin typeface="Century Gothic" panose="020B0502020202020204" pitchFamily="34" charset="0"/>
              </a:rPr>
              <a:t> short, </a:t>
            </a:r>
            <a:r>
              <a:rPr lang="en-GB" sz="1600">
                <a:solidFill>
                  <a:schemeClr val="accent4">
                    <a:lumMod val="95000"/>
                    <a:lumOff val="5000"/>
                  </a:schemeClr>
                </a:solidFill>
                <a:latin typeface="Century Gothic" panose="020B0502020202020204" pitchFamily="34" charset="0"/>
              </a:rPr>
              <a:t>open and</a:t>
            </a:r>
            <a:r>
              <a:rPr lang="es-GB" sz="1600">
                <a:solidFill>
                  <a:schemeClr val="accent4">
                    <a:lumMod val="95000"/>
                    <a:lumOff val="5000"/>
                  </a:schemeClr>
                </a:solidFill>
                <a:latin typeface="Century Gothic" panose="020B0502020202020204" pitchFamily="34" charset="0"/>
              </a:rPr>
              <a:t> </a:t>
            </a:r>
            <a:r>
              <a:rPr lang="en-GB" sz="1600">
                <a:solidFill>
                  <a:schemeClr val="accent4">
                    <a:lumMod val="95000"/>
                    <a:lumOff val="5000"/>
                  </a:schemeClr>
                </a:solidFill>
                <a:latin typeface="Century Gothic" panose="020B0502020202020204" pitchFamily="34" charset="0"/>
              </a:rPr>
              <a:t>crisp</a:t>
            </a:r>
            <a:r>
              <a:rPr lang="es-GB" sz="1600">
                <a:solidFill>
                  <a:schemeClr val="accent4">
                    <a:lumMod val="95000"/>
                    <a:lumOff val="5000"/>
                  </a:schemeClr>
                </a:solidFill>
                <a:latin typeface="Century Gothic" panose="020B0502020202020204" pitchFamily="34" charset="0"/>
              </a:rPr>
              <a:t>!</a:t>
            </a:r>
            <a:r>
              <a:rPr lang="en-GB" sz="1600">
                <a:solidFill>
                  <a:schemeClr val="accent4">
                    <a:lumMod val="95000"/>
                    <a:lumOff val="5000"/>
                  </a:schemeClr>
                </a:solidFill>
                <a:latin typeface="Century Gothic" panose="020B0502020202020204" pitchFamily="34" charset="0"/>
              </a:rPr>
              <a:t> </a:t>
            </a:r>
            <a:endParaRPr lang="es-GB" sz="1600">
              <a:solidFill>
                <a:schemeClr val="accent4">
                  <a:lumMod val="95000"/>
                  <a:lumOff val="5000"/>
                </a:schemeClr>
              </a:solidFill>
              <a:latin typeface="Century Gothic" panose="020B0502020202020204" pitchFamily="34" charset="0"/>
            </a:endParaRPr>
          </a:p>
        </p:txBody>
      </p:sp>
      <p:sp>
        <p:nvSpPr>
          <p:cNvPr id="53" name="Llamada rectangular redondeada 43">
            <a:extLst>
              <a:ext uri="{FF2B5EF4-FFF2-40B4-BE49-F238E27FC236}">
                <a16:creationId xmlns:a16="http://schemas.microsoft.com/office/drawing/2014/main" id="{1EDBAF34-076A-514F-A80A-6B2F5C780CB4}"/>
              </a:ext>
            </a:extLst>
          </p:cNvPr>
          <p:cNvSpPr/>
          <p:nvPr/>
        </p:nvSpPr>
        <p:spPr>
          <a:xfrm>
            <a:off x="1220143" y="7303276"/>
            <a:ext cx="3717132" cy="573800"/>
          </a:xfrm>
          <a:prstGeom prst="wedgeRoundRectCallout">
            <a:avLst>
              <a:gd name="adj1" fmla="val 40484"/>
              <a:gd name="adj2" fmla="val -85476"/>
              <a:gd name="adj3" fmla="val 16667"/>
            </a:avLst>
          </a:prstGeom>
          <a:no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accent4">
                    <a:lumMod val="95000"/>
                    <a:lumOff val="5000"/>
                  </a:schemeClr>
                </a:solidFill>
                <a:latin typeface="Century Gothic" panose="020B0502020202020204" pitchFamily="34" charset="0"/>
              </a:rPr>
              <a:t>Because the [u] sound ‘glides’ into the next vowel, it sounds like a [w]!</a:t>
            </a:r>
            <a:endParaRPr lang="es-GB" sz="1600">
              <a:solidFill>
                <a:schemeClr val="accent4">
                  <a:lumMod val="95000"/>
                  <a:lumOff val="5000"/>
                </a:schemeClr>
              </a:solidFill>
              <a:latin typeface="Century Gothic" panose="020B0502020202020204" pitchFamily="34" charset="0"/>
            </a:endParaRPr>
          </a:p>
        </p:txBody>
      </p:sp>
      <p:sp>
        <p:nvSpPr>
          <p:cNvPr id="54" name="TextBox 53"/>
          <p:cNvSpPr txBox="1"/>
          <p:nvPr/>
        </p:nvSpPr>
        <p:spPr>
          <a:xfrm>
            <a:off x="134822" y="7935337"/>
            <a:ext cx="6525361" cy="584775"/>
          </a:xfrm>
          <a:prstGeom prst="rect">
            <a:avLst/>
          </a:prstGeom>
          <a:noFill/>
        </p:spPr>
        <p:txBody>
          <a:bodyPr wrap="square" rtlCol="0">
            <a:spAutoFit/>
          </a:bodyPr>
          <a:lstStyle/>
          <a:p>
            <a:pPr algn="l"/>
            <a:r>
              <a:rPr lang="en-GB" sz="1600">
                <a:solidFill>
                  <a:srgbClr val="04070C"/>
                </a:solidFill>
                <a:latin typeface="Century Gothic" panose="020B0502020202020204" pitchFamily="34" charset="0"/>
              </a:rPr>
              <a:t>In Y7, we saw the SSC [cu] + vowel. This is an example of how a weak vowel, [u], merges with a following vowel: </a:t>
            </a:r>
            <a:endParaRPr lang="en-GB" sz="1600" b="1">
              <a:solidFill>
                <a:srgbClr val="04070C"/>
              </a:solidFill>
              <a:latin typeface="Century Gothic" panose="020B0502020202020204" pitchFamily="34" charset="0"/>
            </a:endParaRPr>
          </a:p>
        </p:txBody>
      </p:sp>
      <p:sp>
        <p:nvSpPr>
          <p:cNvPr id="55" name="TextBox 54"/>
          <p:cNvSpPr txBox="1"/>
          <p:nvPr/>
        </p:nvSpPr>
        <p:spPr>
          <a:xfrm>
            <a:off x="1585236" y="8520214"/>
            <a:ext cx="1012869" cy="338554"/>
          </a:xfrm>
          <a:prstGeom prst="rect">
            <a:avLst/>
          </a:prstGeom>
          <a:noFill/>
        </p:spPr>
        <p:txBody>
          <a:bodyPr wrap="square" rtlCol="0">
            <a:spAutoFit/>
          </a:bodyPr>
          <a:lstStyle/>
          <a:p>
            <a:pPr algn="l"/>
            <a:r>
              <a:rPr lang="en-GB" sz="1600">
                <a:solidFill>
                  <a:srgbClr val="04070C"/>
                </a:solidFill>
                <a:latin typeface="Century Gothic" panose="020B0502020202020204" pitchFamily="34" charset="0"/>
              </a:rPr>
              <a:t>esc</a:t>
            </a:r>
            <a:r>
              <a:rPr lang="en-GB" sz="1600" b="1">
                <a:solidFill>
                  <a:srgbClr val="04070C"/>
                </a:solidFill>
                <a:latin typeface="Century Gothic" panose="020B0502020202020204" pitchFamily="34" charset="0"/>
              </a:rPr>
              <a:t>ue</a:t>
            </a:r>
            <a:r>
              <a:rPr lang="en-GB" sz="1600">
                <a:solidFill>
                  <a:srgbClr val="04070C"/>
                </a:solidFill>
                <a:latin typeface="Century Gothic" panose="020B0502020202020204" pitchFamily="34" charset="0"/>
              </a:rPr>
              <a:t>la</a:t>
            </a:r>
            <a:endParaRPr lang="en-GB" sz="1600" b="1">
              <a:solidFill>
                <a:srgbClr val="04070C"/>
              </a:solidFill>
              <a:latin typeface="Century Gothic" panose="020B0502020202020204" pitchFamily="34" charset="0"/>
            </a:endParaRPr>
          </a:p>
        </p:txBody>
      </p:sp>
      <p:sp>
        <p:nvSpPr>
          <p:cNvPr id="56" name="TextBox 55"/>
          <p:cNvSpPr txBox="1"/>
          <p:nvPr/>
        </p:nvSpPr>
        <p:spPr>
          <a:xfrm>
            <a:off x="294024" y="8522140"/>
            <a:ext cx="1012869" cy="338554"/>
          </a:xfrm>
          <a:prstGeom prst="rect">
            <a:avLst/>
          </a:prstGeom>
          <a:noFill/>
        </p:spPr>
        <p:txBody>
          <a:bodyPr wrap="square" rtlCol="0">
            <a:spAutoFit/>
          </a:bodyPr>
          <a:lstStyle/>
          <a:p>
            <a:pPr algn="l"/>
            <a:r>
              <a:rPr lang="en-GB" sz="1600">
                <a:solidFill>
                  <a:srgbClr val="04070C"/>
                </a:solidFill>
                <a:latin typeface="Century Gothic" panose="020B0502020202020204" pitchFamily="34" charset="0"/>
              </a:rPr>
              <a:t>c</a:t>
            </a:r>
            <a:r>
              <a:rPr lang="en-GB" sz="1600" b="1">
                <a:solidFill>
                  <a:srgbClr val="04070C"/>
                </a:solidFill>
                <a:latin typeface="Century Gothic" panose="020B0502020202020204" pitchFamily="34" charset="0"/>
              </a:rPr>
              <a:t>ue</a:t>
            </a:r>
            <a:r>
              <a:rPr lang="en-GB" sz="1600">
                <a:solidFill>
                  <a:srgbClr val="04070C"/>
                </a:solidFill>
                <a:latin typeface="Century Gothic" panose="020B0502020202020204" pitchFamily="34" charset="0"/>
              </a:rPr>
              <a:t>rpo</a:t>
            </a:r>
            <a:endParaRPr lang="en-GB" sz="1600" b="1">
              <a:solidFill>
                <a:srgbClr val="04070C"/>
              </a:solidFill>
              <a:latin typeface="Century Gothic" panose="020B0502020202020204" pitchFamily="34" charset="0"/>
            </a:endParaRPr>
          </a:p>
        </p:txBody>
      </p:sp>
      <p:sp>
        <p:nvSpPr>
          <p:cNvPr id="57" name="TextBox 56"/>
          <p:cNvSpPr txBox="1"/>
          <p:nvPr/>
        </p:nvSpPr>
        <p:spPr>
          <a:xfrm>
            <a:off x="2997389" y="8531428"/>
            <a:ext cx="1012869" cy="338554"/>
          </a:xfrm>
          <a:prstGeom prst="rect">
            <a:avLst/>
          </a:prstGeom>
          <a:noFill/>
        </p:spPr>
        <p:txBody>
          <a:bodyPr wrap="square" rtlCol="0">
            <a:spAutoFit/>
          </a:bodyPr>
          <a:lstStyle/>
          <a:p>
            <a:pPr algn="l"/>
            <a:r>
              <a:rPr lang="en-GB" sz="1600">
                <a:solidFill>
                  <a:srgbClr val="04070C"/>
                </a:solidFill>
                <a:latin typeface="Century Gothic" panose="020B0502020202020204" pitchFamily="34" charset="0"/>
              </a:rPr>
              <a:t>c</a:t>
            </a:r>
            <a:r>
              <a:rPr lang="en-GB" sz="1600" b="1">
                <a:solidFill>
                  <a:srgbClr val="04070C"/>
                </a:solidFill>
                <a:latin typeface="Century Gothic" panose="020B0502020202020204" pitchFamily="34" charset="0"/>
              </a:rPr>
              <a:t>ui</a:t>
            </a:r>
            <a:r>
              <a:rPr lang="en-GB" sz="1600">
                <a:solidFill>
                  <a:srgbClr val="04070C"/>
                </a:solidFill>
                <a:latin typeface="Century Gothic" panose="020B0502020202020204" pitchFamily="34" charset="0"/>
              </a:rPr>
              <a:t>dar</a:t>
            </a:r>
            <a:endParaRPr lang="en-GB" sz="1600" b="1">
              <a:solidFill>
                <a:srgbClr val="04070C"/>
              </a:solidFill>
              <a:latin typeface="Century Gothic" panose="020B0502020202020204" pitchFamily="34" charset="0"/>
            </a:endParaRPr>
          </a:p>
        </p:txBody>
      </p:sp>
      <p:sp>
        <p:nvSpPr>
          <p:cNvPr id="58" name="TextBox 57"/>
          <p:cNvSpPr txBox="1"/>
          <p:nvPr/>
        </p:nvSpPr>
        <p:spPr>
          <a:xfrm>
            <a:off x="4288601" y="8531428"/>
            <a:ext cx="1012869" cy="338554"/>
          </a:xfrm>
          <a:prstGeom prst="rect">
            <a:avLst/>
          </a:prstGeom>
          <a:noFill/>
        </p:spPr>
        <p:txBody>
          <a:bodyPr wrap="square" rtlCol="0">
            <a:spAutoFit/>
          </a:bodyPr>
          <a:lstStyle/>
          <a:p>
            <a:pPr algn="l"/>
            <a:r>
              <a:rPr lang="en-GB" sz="1600">
                <a:solidFill>
                  <a:srgbClr val="04070C"/>
                </a:solidFill>
                <a:latin typeface="Century Gothic" panose="020B0502020202020204" pitchFamily="34" charset="0"/>
              </a:rPr>
              <a:t>c</a:t>
            </a:r>
            <a:r>
              <a:rPr lang="en-GB" sz="1600" b="1">
                <a:solidFill>
                  <a:srgbClr val="04070C"/>
                </a:solidFill>
                <a:latin typeface="Century Gothic" panose="020B0502020202020204" pitchFamily="34" charset="0"/>
              </a:rPr>
              <a:t>ua</a:t>
            </a:r>
            <a:r>
              <a:rPr lang="en-GB" sz="1600">
                <a:solidFill>
                  <a:srgbClr val="04070C"/>
                </a:solidFill>
                <a:latin typeface="Century Gothic" panose="020B0502020202020204" pitchFamily="34" charset="0"/>
              </a:rPr>
              <a:t>tro</a:t>
            </a:r>
            <a:endParaRPr lang="en-GB" sz="1600" b="1">
              <a:solidFill>
                <a:srgbClr val="04070C"/>
              </a:solidFill>
              <a:latin typeface="Century Gothic" panose="020B0502020202020204" pitchFamily="34" charset="0"/>
            </a:endParaRPr>
          </a:p>
        </p:txBody>
      </p:sp>
      <p:sp>
        <p:nvSpPr>
          <p:cNvPr id="59" name="TextBox 58"/>
          <p:cNvSpPr txBox="1"/>
          <p:nvPr/>
        </p:nvSpPr>
        <p:spPr>
          <a:xfrm>
            <a:off x="5483672" y="8531428"/>
            <a:ext cx="1319259" cy="338554"/>
          </a:xfrm>
          <a:prstGeom prst="rect">
            <a:avLst/>
          </a:prstGeom>
          <a:noFill/>
        </p:spPr>
        <p:txBody>
          <a:bodyPr wrap="square" rtlCol="0">
            <a:spAutoFit/>
          </a:bodyPr>
          <a:lstStyle/>
          <a:p>
            <a:pPr algn="l"/>
            <a:r>
              <a:rPr lang="en-GB" sz="1600">
                <a:solidFill>
                  <a:srgbClr val="04070C"/>
                </a:solidFill>
                <a:latin typeface="Century Gothic" panose="020B0502020202020204" pitchFamily="34" charset="0"/>
              </a:rPr>
              <a:t>c</a:t>
            </a:r>
            <a:r>
              <a:rPr lang="en-GB" sz="1600" b="1">
                <a:solidFill>
                  <a:srgbClr val="04070C"/>
                </a:solidFill>
                <a:latin typeface="Century Gothic" panose="020B0502020202020204" pitchFamily="34" charset="0"/>
              </a:rPr>
              <a:t>ua</a:t>
            </a:r>
            <a:r>
              <a:rPr lang="en-GB" sz="1600">
                <a:solidFill>
                  <a:srgbClr val="04070C"/>
                </a:solidFill>
                <a:latin typeface="Century Gothic" panose="020B0502020202020204" pitchFamily="34" charset="0"/>
              </a:rPr>
              <a:t>renta</a:t>
            </a:r>
          </a:p>
        </p:txBody>
      </p:sp>
      <p:sp>
        <p:nvSpPr>
          <p:cNvPr id="63"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5</a:t>
            </a:r>
          </a:p>
        </p:txBody>
      </p:sp>
      <p:sp>
        <p:nvSpPr>
          <p:cNvPr id="2" name="Title 1"/>
          <p:cNvSpPr>
            <a:spLocks noGrp="1"/>
          </p:cNvSpPr>
          <p:nvPr>
            <p:ph type="title" idx="4294967295"/>
          </p:nvPr>
        </p:nvSpPr>
        <p:spPr>
          <a:xfrm>
            <a:off x="0" y="115285"/>
            <a:ext cx="4937275" cy="508321"/>
          </a:xfrm>
        </p:spPr>
        <p:txBody>
          <a:bodyPr/>
          <a:lstStyle/>
          <a:p>
            <a:r>
              <a:rPr lang="en-GB" sz="2400" b="1">
                <a:solidFill>
                  <a:schemeClr val="tx1"/>
                </a:solidFill>
                <a:latin typeface="Century Gothic" panose="020B0502020202020204" pitchFamily="34" charset="0"/>
              </a:rPr>
              <a:t>Sounds of the language (con’t)</a:t>
            </a:r>
          </a:p>
        </p:txBody>
      </p:sp>
    </p:spTree>
    <p:extLst>
      <p:ext uri="{BB962C8B-B14F-4D97-AF65-F5344CB8AC3E}">
        <p14:creationId xmlns:p14="http://schemas.microsoft.com/office/powerpoint/2010/main" val="1018007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0803" y="3368967"/>
            <a:ext cx="6580081"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r>
              <a:rPr lang="en-GB" sz="1600" b="1">
                <a:solidFill>
                  <a:srgbClr val="04070C"/>
                </a:solidFill>
                <a:latin typeface="Century Gothic" panose="020B0502020202020204" pitchFamily="34" charset="0"/>
              </a:rPr>
              <a:t>Rule #2:</a:t>
            </a:r>
            <a:r>
              <a:rPr lang="en-GB" sz="1600">
                <a:solidFill>
                  <a:srgbClr val="04070C"/>
                </a:solidFill>
                <a:latin typeface="Century Gothic" panose="020B0502020202020204" pitchFamily="34" charset="0"/>
              </a:rPr>
              <a:t> If the final syllable is stressed and the word ends in a </a:t>
            </a:r>
            <a:r>
              <a:rPr lang="en-GB" sz="1600" b="1">
                <a:solidFill>
                  <a:srgbClr val="04070C"/>
                </a:solidFill>
                <a:latin typeface="Century Gothic" panose="020B0502020202020204" pitchFamily="34" charset="0"/>
              </a:rPr>
              <a:t>vowel</a:t>
            </a:r>
            <a:r>
              <a:rPr lang="en-GB" sz="1600">
                <a:solidFill>
                  <a:srgbClr val="04070C"/>
                </a:solidFill>
                <a:latin typeface="Century Gothic" panose="020B0502020202020204" pitchFamily="34" charset="0"/>
              </a:rPr>
              <a:t> write an accent above the stressed vowel.</a:t>
            </a:r>
          </a:p>
        </p:txBody>
      </p:sp>
      <p:sp>
        <p:nvSpPr>
          <p:cNvPr id="8" name="TextBox 7"/>
          <p:cNvSpPr txBox="1"/>
          <p:nvPr/>
        </p:nvSpPr>
        <p:spPr>
          <a:xfrm>
            <a:off x="200674" y="4026445"/>
            <a:ext cx="1023263" cy="338554"/>
          </a:xfrm>
          <a:prstGeom prst="rect">
            <a:avLst/>
          </a:prstGeom>
          <a:noFill/>
          <a:ln>
            <a:noFill/>
          </a:ln>
        </p:spPr>
        <p:txBody>
          <a:bodyPr wrap="square" rtlCol="0">
            <a:spAutoFit/>
          </a:bodyPr>
          <a:lstStyle/>
          <a:p>
            <a:pPr algn="ctr"/>
            <a:r>
              <a:rPr lang="en-GB" sz="1600">
                <a:solidFill>
                  <a:srgbClr val="04070C"/>
                </a:solidFill>
                <a:latin typeface="Century Gothic" panose="020B0502020202020204" pitchFamily="34" charset="0"/>
              </a:rPr>
              <a:t>caf</a:t>
            </a:r>
            <a:r>
              <a:rPr lang="en-GB" sz="1600" b="1">
                <a:solidFill>
                  <a:srgbClr val="04070C"/>
                </a:solidFill>
                <a:latin typeface="Century Gothic" panose="020B0502020202020204" pitchFamily="34" charset="0"/>
              </a:rPr>
              <a:t>é</a:t>
            </a:r>
          </a:p>
        </p:txBody>
      </p:sp>
      <p:sp>
        <p:nvSpPr>
          <p:cNvPr id="10" name="TextBox 9"/>
          <p:cNvSpPr txBox="1"/>
          <p:nvPr/>
        </p:nvSpPr>
        <p:spPr>
          <a:xfrm>
            <a:off x="1455195" y="4022437"/>
            <a:ext cx="1147331" cy="338554"/>
          </a:xfrm>
          <a:prstGeom prst="rect">
            <a:avLst/>
          </a:prstGeom>
          <a:noFill/>
          <a:ln>
            <a:noFill/>
          </a:ln>
        </p:spPr>
        <p:txBody>
          <a:bodyPr wrap="square" rtlCol="0">
            <a:spAutoFit/>
          </a:bodyPr>
          <a:lstStyle/>
          <a:p>
            <a:pPr algn="ctr"/>
            <a:r>
              <a:rPr lang="en-GB" sz="1600" err="1">
                <a:solidFill>
                  <a:srgbClr val="04070C"/>
                </a:solidFill>
                <a:latin typeface="Century Gothic" panose="020B0502020202020204" pitchFamily="34" charset="0"/>
              </a:rPr>
              <a:t>decid</a:t>
            </a:r>
            <a:r>
              <a:rPr lang="en-GB" sz="1600" b="1" err="1">
                <a:solidFill>
                  <a:srgbClr val="04070C"/>
                </a:solidFill>
                <a:latin typeface="Century Gothic" panose="020B0502020202020204" pitchFamily="34" charset="0"/>
              </a:rPr>
              <a:t>í</a:t>
            </a:r>
            <a:endParaRPr lang="en-GB" sz="1600" b="1">
              <a:solidFill>
                <a:srgbClr val="04070C"/>
              </a:solidFill>
              <a:latin typeface="Century Gothic" panose="020B0502020202020204" pitchFamily="34" charset="0"/>
            </a:endParaRPr>
          </a:p>
        </p:txBody>
      </p:sp>
      <p:sp>
        <p:nvSpPr>
          <p:cNvPr id="11" name="TextBox 10"/>
          <p:cNvSpPr txBox="1"/>
          <p:nvPr/>
        </p:nvSpPr>
        <p:spPr>
          <a:xfrm>
            <a:off x="2902451" y="4022046"/>
            <a:ext cx="1147331" cy="338554"/>
          </a:xfrm>
          <a:prstGeom prst="rect">
            <a:avLst/>
          </a:prstGeom>
          <a:noFill/>
          <a:ln>
            <a:noFill/>
          </a:ln>
        </p:spPr>
        <p:txBody>
          <a:bodyPr wrap="square" rtlCol="0">
            <a:spAutoFit/>
          </a:bodyPr>
          <a:lstStyle/>
          <a:p>
            <a:pPr algn="ctr"/>
            <a:r>
              <a:rPr lang="en-GB" sz="1600">
                <a:solidFill>
                  <a:srgbClr val="04070C"/>
                </a:solidFill>
                <a:latin typeface="Century Gothic" panose="020B0502020202020204" pitchFamily="34" charset="0"/>
              </a:rPr>
              <a:t>Panam</a:t>
            </a:r>
            <a:r>
              <a:rPr lang="en-GB" sz="1600" b="1">
                <a:solidFill>
                  <a:srgbClr val="04070C"/>
                </a:solidFill>
                <a:latin typeface="Century Gothic" panose="020B0502020202020204" pitchFamily="34" charset="0"/>
              </a:rPr>
              <a:t>á</a:t>
            </a:r>
          </a:p>
        </p:txBody>
      </p:sp>
      <p:sp>
        <p:nvSpPr>
          <p:cNvPr id="12" name="TextBox 11"/>
          <p:cNvSpPr txBox="1"/>
          <p:nvPr/>
        </p:nvSpPr>
        <p:spPr>
          <a:xfrm>
            <a:off x="4379668" y="4015860"/>
            <a:ext cx="1147331" cy="338554"/>
          </a:xfrm>
          <a:prstGeom prst="rect">
            <a:avLst/>
          </a:prstGeom>
          <a:noFill/>
          <a:ln>
            <a:noFill/>
          </a:ln>
        </p:spPr>
        <p:txBody>
          <a:bodyPr wrap="square" rtlCol="0">
            <a:spAutoFit/>
          </a:bodyPr>
          <a:lstStyle/>
          <a:p>
            <a:pPr algn="ctr"/>
            <a:r>
              <a:rPr lang="en-GB" sz="1600" err="1">
                <a:solidFill>
                  <a:srgbClr val="04070C"/>
                </a:solidFill>
                <a:latin typeface="Century Gothic" panose="020B0502020202020204" pitchFamily="34" charset="0"/>
              </a:rPr>
              <a:t>escuch</a:t>
            </a:r>
            <a:r>
              <a:rPr lang="en-GB" sz="1600" b="1" err="1">
                <a:solidFill>
                  <a:srgbClr val="04070C"/>
                </a:solidFill>
                <a:latin typeface="Century Gothic" panose="020B0502020202020204" pitchFamily="34" charset="0"/>
              </a:rPr>
              <a:t>é</a:t>
            </a:r>
            <a:endParaRPr lang="en-GB" sz="1600" b="1">
              <a:solidFill>
                <a:srgbClr val="04070C"/>
              </a:solidFill>
              <a:latin typeface="Century Gothic" panose="020B0502020202020204" pitchFamily="34" charset="0"/>
            </a:endParaRPr>
          </a:p>
        </p:txBody>
      </p:sp>
      <p:sp>
        <p:nvSpPr>
          <p:cNvPr id="13" name="Rectangle 12"/>
          <p:cNvSpPr/>
          <p:nvPr/>
        </p:nvSpPr>
        <p:spPr>
          <a:xfrm>
            <a:off x="155732" y="5144703"/>
            <a:ext cx="4829451" cy="369332"/>
          </a:xfrm>
          <a:prstGeom prst="rect">
            <a:avLst/>
          </a:prstGeom>
          <a:solidFill>
            <a:srgbClr val="FCF2CA"/>
          </a:solidFill>
          <a:ln w="38100">
            <a:solidFill>
              <a:srgbClr val="ED7D31"/>
            </a:solidFill>
          </a:ln>
        </p:spPr>
        <p:txBody>
          <a:bodyPr wrap="square">
            <a:spAutoFit/>
          </a:bodyPr>
          <a:lstStyle/>
          <a:p>
            <a:pPr lvl="0" fontAlgn="auto">
              <a:spcBef>
                <a:spcPts val="0"/>
              </a:spcBef>
              <a:spcAft>
                <a:spcPts val="0"/>
              </a:spcAft>
              <a:defRPr/>
            </a:pPr>
            <a:r>
              <a:rPr lang="en-GB" b="1">
                <a:solidFill>
                  <a:schemeClr val="tx1">
                    <a:lumMod val="95000"/>
                    <a:lumOff val="5000"/>
                  </a:schemeClr>
                </a:solidFill>
                <a:latin typeface="Century Gothic" panose="020B0502020202020204" pitchFamily="34" charset="0"/>
              </a:rPr>
              <a:t>Penultimate (second-last) syllable stress</a:t>
            </a:r>
          </a:p>
        </p:txBody>
      </p:sp>
      <p:sp>
        <p:nvSpPr>
          <p:cNvPr id="14" name="Rectangle 13"/>
          <p:cNvSpPr/>
          <p:nvPr/>
        </p:nvSpPr>
        <p:spPr>
          <a:xfrm>
            <a:off x="195511" y="5627447"/>
            <a:ext cx="6545373" cy="830997"/>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r>
              <a:rPr lang="en-GB" sz="1600" b="1">
                <a:solidFill>
                  <a:schemeClr val="accent4">
                    <a:lumMod val="95000"/>
                    <a:lumOff val="5000"/>
                  </a:schemeClr>
                </a:solidFill>
                <a:latin typeface="Century Gothic" panose="020B0502020202020204" pitchFamily="34" charset="0"/>
              </a:rPr>
              <a:t>Rule #1:</a:t>
            </a:r>
            <a:r>
              <a:rPr lang="en-GB" sz="1600">
                <a:solidFill>
                  <a:schemeClr val="accent4">
                    <a:lumMod val="95000"/>
                    <a:lumOff val="5000"/>
                  </a:schemeClr>
                </a:solidFill>
                <a:latin typeface="Century Gothic" panose="020B0502020202020204" pitchFamily="34" charset="0"/>
              </a:rPr>
              <a:t> </a:t>
            </a:r>
            <a:r>
              <a:rPr lang="en-US" sz="1600">
                <a:solidFill>
                  <a:schemeClr val="accent4">
                    <a:lumMod val="95000"/>
                    <a:lumOff val="5000"/>
                  </a:schemeClr>
                </a:solidFill>
                <a:latin typeface="Century Gothic" panose="020B0502020202020204" pitchFamily="34" charset="0"/>
              </a:rPr>
              <a:t>if the </a:t>
            </a:r>
            <a:r>
              <a:rPr lang="en-US" sz="1600" b="1">
                <a:solidFill>
                  <a:schemeClr val="accent4">
                    <a:lumMod val="95000"/>
                    <a:lumOff val="5000"/>
                  </a:schemeClr>
                </a:solidFill>
                <a:latin typeface="Century Gothic" panose="020B0502020202020204" pitchFamily="34" charset="0"/>
              </a:rPr>
              <a:t>second-last</a:t>
            </a:r>
            <a:r>
              <a:rPr lang="en-US" sz="1600">
                <a:solidFill>
                  <a:schemeClr val="accent4">
                    <a:lumMod val="95000"/>
                    <a:lumOff val="5000"/>
                  </a:schemeClr>
                </a:solidFill>
                <a:latin typeface="Century Gothic" panose="020B0502020202020204" pitchFamily="34" charset="0"/>
              </a:rPr>
              <a:t> syllable is stressed and the word ends in </a:t>
            </a:r>
            <a:r>
              <a:rPr lang="en-US" sz="1600" b="1">
                <a:solidFill>
                  <a:schemeClr val="accent4">
                    <a:lumMod val="95000"/>
                    <a:lumOff val="5000"/>
                  </a:schemeClr>
                </a:solidFill>
                <a:latin typeface="Century Gothic" panose="020B0502020202020204" pitchFamily="34" charset="0"/>
              </a:rPr>
              <a:t>any vowel OR ‘n’ or ‘s’</a:t>
            </a:r>
            <a:r>
              <a:rPr lang="en-US" sz="1600">
                <a:solidFill>
                  <a:schemeClr val="accent4">
                    <a:lumMod val="95000"/>
                    <a:lumOff val="5000"/>
                  </a:schemeClr>
                </a:solidFill>
                <a:latin typeface="Century Gothic" panose="020B0502020202020204" pitchFamily="34" charset="0"/>
              </a:rPr>
              <a:t>, there is </a:t>
            </a:r>
            <a:r>
              <a:rPr lang="en-US" sz="1600" b="1">
                <a:solidFill>
                  <a:schemeClr val="accent4">
                    <a:lumMod val="95000"/>
                    <a:lumOff val="5000"/>
                  </a:schemeClr>
                </a:solidFill>
                <a:latin typeface="Century Gothic" panose="020B0502020202020204" pitchFamily="34" charset="0"/>
              </a:rPr>
              <a:t>no accent </a:t>
            </a:r>
            <a:r>
              <a:rPr lang="en-US" sz="1600">
                <a:solidFill>
                  <a:schemeClr val="accent4">
                    <a:lumMod val="95000"/>
                    <a:lumOff val="5000"/>
                  </a:schemeClr>
                </a:solidFill>
                <a:latin typeface="Century Gothic" panose="020B0502020202020204" pitchFamily="34" charset="0"/>
              </a:rPr>
              <a:t>on the stressed vowel.</a:t>
            </a:r>
          </a:p>
        </p:txBody>
      </p:sp>
      <p:sp>
        <p:nvSpPr>
          <p:cNvPr id="15" name="CuadroTexto 20">
            <a:extLst>
              <a:ext uri="{FF2B5EF4-FFF2-40B4-BE49-F238E27FC236}">
                <a16:creationId xmlns:a16="http://schemas.microsoft.com/office/drawing/2014/main" id="{1C13AF42-F8DA-374A-839E-AB70881889B3}"/>
              </a:ext>
            </a:extLst>
          </p:cNvPr>
          <p:cNvSpPr txBox="1"/>
          <p:nvPr/>
        </p:nvSpPr>
        <p:spPr>
          <a:xfrm>
            <a:off x="3454971" y="6506254"/>
            <a:ext cx="1355782" cy="338554"/>
          </a:xfrm>
          <a:prstGeom prst="rect">
            <a:avLst/>
          </a:prstGeom>
          <a:noFill/>
          <a:ln>
            <a:noFill/>
          </a:ln>
        </p:spPr>
        <p:txBody>
          <a:bodyPr wrap="square" rtlCol="0">
            <a:spAutoFit/>
          </a:bodyPr>
          <a:lstStyle/>
          <a:p>
            <a:pPr algn="ctr"/>
            <a:r>
              <a:rPr lang="en-US" sz="1600" err="1">
                <a:solidFill>
                  <a:schemeClr val="accent4">
                    <a:lumMod val="95000"/>
                    <a:lumOff val="5000"/>
                  </a:schemeClr>
                </a:solidFill>
                <a:latin typeface="Century Gothic" panose="020B0502020202020204" pitchFamily="34" charset="0"/>
              </a:rPr>
              <a:t>marte</a:t>
            </a:r>
            <a:r>
              <a:rPr lang="en-US" sz="1600" b="1" err="1">
                <a:solidFill>
                  <a:schemeClr val="accent4">
                    <a:lumMod val="95000"/>
                    <a:lumOff val="5000"/>
                  </a:schemeClr>
                </a:solidFill>
                <a:latin typeface="Century Gothic" panose="020B0502020202020204" pitchFamily="34" charset="0"/>
              </a:rPr>
              <a:t>s</a:t>
            </a:r>
            <a:r>
              <a:rPr lang="en-US" sz="1600">
                <a:solidFill>
                  <a:schemeClr val="accent4">
                    <a:lumMod val="95000"/>
                    <a:lumOff val="5000"/>
                  </a:schemeClr>
                </a:solidFill>
                <a:latin typeface="Century Gothic" panose="020B0502020202020204" pitchFamily="34" charset="0"/>
              </a:rPr>
              <a:t> </a:t>
            </a:r>
          </a:p>
        </p:txBody>
      </p:sp>
      <p:sp>
        <p:nvSpPr>
          <p:cNvPr id="16" name="CuadroTexto 22">
            <a:extLst>
              <a:ext uri="{FF2B5EF4-FFF2-40B4-BE49-F238E27FC236}">
                <a16:creationId xmlns:a16="http://schemas.microsoft.com/office/drawing/2014/main" id="{665CD52F-ACD9-6842-A1EA-C608CAC06E0E}"/>
              </a:ext>
            </a:extLst>
          </p:cNvPr>
          <p:cNvSpPr txBox="1"/>
          <p:nvPr/>
        </p:nvSpPr>
        <p:spPr>
          <a:xfrm>
            <a:off x="2047615" y="6506254"/>
            <a:ext cx="1140320" cy="338554"/>
          </a:xfrm>
          <a:prstGeom prst="rect">
            <a:avLst/>
          </a:prstGeom>
          <a:noFill/>
          <a:ln>
            <a:noFill/>
          </a:ln>
        </p:spPr>
        <p:txBody>
          <a:bodyPr wrap="square" rtlCol="0">
            <a:spAutoFit/>
          </a:bodyPr>
          <a:lstStyle/>
          <a:p>
            <a:pPr algn="ctr"/>
            <a:r>
              <a:rPr lang="en-US" sz="1600">
                <a:solidFill>
                  <a:schemeClr val="accent4">
                    <a:lumMod val="95000"/>
                    <a:lumOff val="5000"/>
                  </a:schemeClr>
                </a:solidFill>
                <a:latin typeface="Century Gothic" panose="020B0502020202020204" pitchFamily="34" charset="0"/>
              </a:rPr>
              <a:t>trist</a:t>
            </a:r>
            <a:r>
              <a:rPr lang="en-US" sz="1600" b="1">
                <a:solidFill>
                  <a:schemeClr val="accent4">
                    <a:lumMod val="95000"/>
                    <a:lumOff val="5000"/>
                  </a:schemeClr>
                </a:solidFill>
                <a:latin typeface="Century Gothic" panose="020B0502020202020204" pitchFamily="34" charset="0"/>
              </a:rPr>
              <a:t>e</a:t>
            </a:r>
            <a:r>
              <a:rPr lang="en-US" sz="1600">
                <a:solidFill>
                  <a:schemeClr val="accent4">
                    <a:lumMod val="95000"/>
                    <a:lumOff val="5000"/>
                  </a:schemeClr>
                </a:solidFill>
                <a:latin typeface="Century Gothic" panose="020B0502020202020204" pitchFamily="34" charset="0"/>
              </a:rPr>
              <a:t> </a:t>
            </a:r>
          </a:p>
        </p:txBody>
      </p:sp>
      <p:sp>
        <p:nvSpPr>
          <p:cNvPr id="18" name="Rectangle 17"/>
          <p:cNvSpPr/>
          <p:nvPr/>
        </p:nvSpPr>
        <p:spPr>
          <a:xfrm>
            <a:off x="148217" y="1992703"/>
            <a:ext cx="6592668"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r>
              <a:rPr lang="en-GB" sz="1600" b="1">
                <a:solidFill>
                  <a:srgbClr val="04070C"/>
                </a:solidFill>
                <a:latin typeface="Century Gothic" panose="020B0502020202020204" pitchFamily="34" charset="0"/>
              </a:rPr>
              <a:t>Rule #1:</a:t>
            </a:r>
            <a:r>
              <a:rPr lang="en-GB" sz="1600">
                <a:solidFill>
                  <a:srgbClr val="04070C"/>
                </a:solidFill>
                <a:latin typeface="Century Gothic" panose="020B0502020202020204" pitchFamily="34" charset="0"/>
              </a:rPr>
              <a:t> If the final syllable is stressed, and the word ends in the consonants ‘</a:t>
            </a:r>
            <a:r>
              <a:rPr lang="en-GB" sz="1600" b="1">
                <a:solidFill>
                  <a:srgbClr val="04070C"/>
                </a:solidFill>
                <a:latin typeface="Century Gothic" panose="020B0502020202020204" pitchFamily="34" charset="0"/>
              </a:rPr>
              <a:t>n</a:t>
            </a:r>
            <a:r>
              <a:rPr lang="en-GB" sz="1600">
                <a:solidFill>
                  <a:srgbClr val="04070C"/>
                </a:solidFill>
                <a:latin typeface="Century Gothic" panose="020B0502020202020204" pitchFamily="34" charset="0"/>
              </a:rPr>
              <a:t>’ or ‘</a:t>
            </a:r>
            <a:r>
              <a:rPr lang="en-GB" sz="1600" b="1">
                <a:solidFill>
                  <a:srgbClr val="04070C"/>
                </a:solidFill>
                <a:latin typeface="Century Gothic" panose="020B0502020202020204" pitchFamily="34" charset="0"/>
              </a:rPr>
              <a:t>s</a:t>
            </a:r>
            <a:r>
              <a:rPr lang="en-GB" sz="1600">
                <a:solidFill>
                  <a:srgbClr val="04070C"/>
                </a:solidFill>
                <a:latin typeface="Century Gothic" panose="020B0502020202020204" pitchFamily="34" charset="0"/>
              </a:rPr>
              <a:t>’, write an accent above the stressed vowel. </a:t>
            </a:r>
          </a:p>
        </p:txBody>
      </p:sp>
      <p:sp>
        <p:nvSpPr>
          <p:cNvPr id="19" name="Rectangle 18"/>
          <p:cNvSpPr/>
          <p:nvPr/>
        </p:nvSpPr>
        <p:spPr>
          <a:xfrm>
            <a:off x="195511" y="643823"/>
            <a:ext cx="2286832" cy="369332"/>
          </a:xfrm>
          <a:prstGeom prst="rect">
            <a:avLst/>
          </a:prstGeom>
          <a:solidFill>
            <a:srgbClr val="FCF2CA"/>
          </a:solidFill>
          <a:ln w="28575">
            <a:solidFill>
              <a:srgbClr val="ED7D31"/>
            </a:solidFill>
          </a:ln>
        </p:spPr>
        <p:txBody>
          <a:bodyPr wrap="square">
            <a:spAutoFit/>
          </a:bodyPr>
          <a:lstStyle/>
          <a:p>
            <a:pPr lvl="0" fontAlgn="auto">
              <a:spcBef>
                <a:spcPts val="0"/>
              </a:spcBef>
              <a:spcAft>
                <a:spcPts val="0"/>
              </a:spcAft>
              <a:defRPr/>
            </a:pPr>
            <a:r>
              <a:rPr lang="en-GB" b="1">
                <a:solidFill>
                  <a:schemeClr val="tx1">
                    <a:lumMod val="95000"/>
                    <a:lumOff val="5000"/>
                  </a:schemeClr>
                </a:solidFill>
                <a:latin typeface="Century Gothic" panose="020B0502020202020204" pitchFamily="34" charset="0"/>
              </a:rPr>
              <a:t>Final-syllable stress</a:t>
            </a:r>
          </a:p>
        </p:txBody>
      </p:sp>
      <p:sp>
        <p:nvSpPr>
          <p:cNvPr id="20" name="Rectangle 19"/>
          <p:cNvSpPr/>
          <p:nvPr/>
        </p:nvSpPr>
        <p:spPr>
          <a:xfrm>
            <a:off x="59567" y="1027732"/>
            <a:ext cx="6879940" cy="338554"/>
          </a:xfrm>
          <a:prstGeom prst="rect">
            <a:avLst/>
          </a:prstGeom>
        </p:spPr>
        <p:txBody>
          <a:bodyPr wrap="square">
            <a:spAutoFit/>
          </a:bodyPr>
          <a:lstStyle/>
          <a:p>
            <a:pPr algn="ctr"/>
            <a:r>
              <a:rPr lang="en-GB" sz="1600">
                <a:solidFill>
                  <a:srgbClr val="04070C"/>
                </a:solidFill>
                <a:latin typeface="Century Gothic" panose="020B0502020202020204" pitchFamily="34" charset="0"/>
              </a:rPr>
              <a:t>The part of a word that is ‘stressed’ is the part given most </a:t>
            </a:r>
            <a:r>
              <a:rPr lang="en-GB" sz="1600" b="1">
                <a:solidFill>
                  <a:srgbClr val="04070C"/>
                </a:solidFill>
                <a:latin typeface="Century Gothic" panose="020B0502020202020204" pitchFamily="34" charset="0"/>
              </a:rPr>
              <a:t>emphasis</a:t>
            </a:r>
            <a:r>
              <a:rPr lang="en-GB" sz="1600">
                <a:solidFill>
                  <a:srgbClr val="04070C"/>
                </a:solidFill>
                <a:latin typeface="Century Gothic" panose="020B0502020202020204" pitchFamily="34" charset="0"/>
              </a:rPr>
              <a:t>.</a:t>
            </a:r>
          </a:p>
        </p:txBody>
      </p:sp>
      <p:sp>
        <p:nvSpPr>
          <p:cNvPr id="21" name="Rectangle 20"/>
          <p:cNvSpPr/>
          <p:nvPr/>
        </p:nvSpPr>
        <p:spPr>
          <a:xfrm>
            <a:off x="5943" y="1323881"/>
            <a:ext cx="6908188" cy="338554"/>
          </a:xfrm>
          <a:prstGeom prst="rect">
            <a:avLst/>
          </a:prstGeom>
        </p:spPr>
        <p:txBody>
          <a:bodyPr wrap="square">
            <a:spAutoFit/>
          </a:bodyPr>
          <a:lstStyle/>
          <a:p>
            <a:pPr algn="ctr"/>
            <a:r>
              <a:rPr lang="en-GB" sz="1600">
                <a:solidFill>
                  <a:srgbClr val="04070C"/>
                </a:solidFill>
                <a:latin typeface="Century Gothic" panose="020B0502020202020204" pitchFamily="34" charset="0"/>
              </a:rPr>
              <a:t>The </a:t>
            </a:r>
            <a:r>
              <a:rPr lang="en-GB" sz="1600" b="1">
                <a:solidFill>
                  <a:srgbClr val="04070C"/>
                </a:solidFill>
                <a:latin typeface="Century Gothic" panose="020B0502020202020204" pitchFamily="34" charset="0"/>
              </a:rPr>
              <a:t>position</a:t>
            </a:r>
            <a:r>
              <a:rPr lang="en-GB" sz="1600">
                <a:solidFill>
                  <a:srgbClr val="04070C"/>
                </a:solidFill>
                <a:latin typeface="Century Gothic" panose="020B0502020202020204" pitchFamily="34" charset="0"/>
              </a:rPr>
              <a:t> of the stress is sometimes marked by a written accent.</a:t>
            </a:r>
          </a:p>
        </p:txBody>
      </p:sp>
      <p:sp>
        <p:nvSpPr>
          <p:cNvPr id="22" name="TextBox 21"/>
          <p:cNvSpPr txBox="1"/>
          <p:nvPr/>
        </p:nvSpPr>
        <p:spPr>
          <a:xfrm>
            <a:off x="200675" y="2662684"/>
            <a:ext cx="1023263" cy="338554"/>
          </a:xfrm>
          <a:prstGeom prst="rect">
            <a:avLst/>
          </a:prstGeom>
          <a:noFill/>
          <a:ln>
            <a:noFill/>
          </a:ln>
        </p:spPr>
        <p:txBody>
          <a:bodyPr wrap="square" rtlCol="0">
            <a:spAutoFit/>
          </a:bodyPr>
          <a:lstStyle/>
          <a:p>
            <a:pPr algn="ctr"/>
            <a:r>
              <a:rPr lang="en-GB" sz="1600" err="1">
                <a:solidFill>
                  <a:srgbClr val="04070C"/>
                </a:solidFill>
                <a:latin typeface="Century Gothic" panose="020B0502020202020204" pitchFamily="34" charset="0"/>
              </a:rPr>
              <a:t>segú</a:t>
            </a:r>
            <a:r>
              <a:rPr lang="en-GB" sz="1600" b="1" err="1">
                <a:solidFill>
                  <a:srgbClr val="04070C"/>
                </a:solidFill>
                <a:latin typeface="Century Gothic" panose="020B0502020202020204" pitchFamily="34" charset="0"/>
              </a:rPr>
              <a:t>n</a:t>
            </a:r>
            <a:endParaRPr lang="en-GB" sz="1600" b="1">
              <a:solidFill>
                <a:srgbClr val="04070C"/>
              </a:solidFill>
              <a:latin typeface="Century Gothic" panose="020B0502020202020204" pitchFamily="34" charset="0"/>
            </a:endParaRPr>
          </a:p>
        </p:txBody>
      </p:sp>
      <p:sp>
        <p:nvSpPr>
          <p:cNvPr id="23" name="TextBox 22"/>
          <p:cNvSpPr txBox="1"/>
          <p:nvPr/>
        </p:nvSpPr>
        <p:spPr>
          <a:xfrm>
            <a:off x="1567020" y="2660053"/>
            <a:ext cx="854514" cy="338554"/>
          </a:xfrm>
          <a:prstGeom prst="rect">
            <a:avLst/>
          </a:prstGeom>
          <a:noFill/>
          <a:ln>
            <a:noFill/>
          </a:ln>
        </p:spPr>
        <p:txBody>
          <a:bodyPr wrap="square" rtlCol="0">
            <a:spAutoFit/>
          </a:bodyPr>
          <a:lstStyle/>
          <a:p>
            <a:pPr algn="ctr"/>
            <a:r>
              <a:rPr lang="en-GB" sz="1600" err="1">
                <a:solidFill>
                  <a:srgbClr val="04070C"/>
                </a:solidFill>
                <a:latin typeface="Century Gothic" panose="020B0502020202020204" pitchFamily="34" charset="0"/>
              </a:rPr>
              <a:t>quizá</a:t>
            </a:r>
            <a:r>
              <a:rPr lang="en-GB" sz="1600" b="1" err="1">
                <a:solidFill>
                  <a:srgbClr val="04070C"/>
                </a:solidFill>
                <a:latin typeface="Century Gothic" panose="020B0502020202020204" pitchFamily="34" charset="0"/>
              </a:rPr>
              <a:t>s</a:t>
            </a:r>
            <a:endParaRPr lang="en-GB" sz="1600" b="1">
              <a:solidFill>
                <a:srgbClr val="04070C"/>
              </a:solidFill>
              <a:latin typeface="Century Gothic" panose="020B0502020202020204" pitchFamily="34" charset="0"/>
            </a:endParaRPr>
          </a:p>
        </p:txBody>
      </p:sp>
      <p:sp>
        <p:nvSpPr>
          <p:cNvPr id="24" name="TextBox 23"/>
          <p:cNvSpPr txBox="1"/>
          <p:nvPr/>
        </p:nvSpPr>
        <p:spPr>
          <a:xfrm>
            <a:off x="2733770" y="2660053"/>
            <a:ext cx="1147331" cy="338554"/>
          </a:xfrm>
          <a:prstGeom prst="rect">
            <a:avLst/>
          </a:prstGeom>
          <a:noFill/>
          <a:ln>
            <a:noFill/>
          </a:ln>
        </p:spPr>
        <p:txBody>
          <a:bodyPr wrap="square" rtlCol="0">
            <a:spAutoFit/>
          </a:bodyPr>
          <a:lstStyle/>
          <a:p>
            <a:pPr algn="ctr"/>
            <a:r>
              <a:rPr lang="en-GB" sz="1600" err="1">
                <a:solidFill>
                  <a:srgbClr val="04070C"/>
                </a:solidFill>
                <a:latin typeface="Century Gothic" panose="020B0502020202020204" pitchFamily="34" charset="0"/>
              </a:rPr>
              <a:t>tambié</a:t>
            </a:r>
            <a:r>
              <a:rPr lang="en-GB" sz="1600" b="1" err="1">
                <a:solidFill>
                  <a:srgbClr val="04070C"/>
                </a:solidFill>
                <a:latin typeface="Century Gothic" panose="020B0502020202020204" pitchFamily="34" charset="0"/>
              </a:rPr>
              <a:t>n</a:t>
            </a:r>
            <a:endParaRPr lang="en-GB" sz="1600" b="1">
              <a:solidFill>
                <a:srgbClr val="04070C"/>
              </a:solidFill>
              <a:latin typeface="Century Gothic" panose="020B0502020202020204" pitchFamily="34" charset="0"/>
            </a:endParaRPr>
          </a:p>
        </p:txBody>
      </p:sp>
      <p:sp>
        <p:nvSpPr>
          <p:cNvPr id="25" name="TextBox 24"/>
          <p:cNvSpPr txBox="1"/>
          <p:nvPr/>
        </p:nvSpPr>
        <p:spPr>
          <a:xfrm>
            <a:off x="4183290" y="2660053"/>
            <a:ext cx="1069591" cy="338554"/>
          </a:xfrm>
          <a:prstGeom prst="rect">
            <a:avLst/>
          </a:prstGeom>
          <a:noFill/>
          <a:ln>
            <a:noFill/>
          </a:ln>
        </p:spPr>
        <p:txBody>
          <a:bodyPr wrap="square" rtlCol="0">
            <a:spAutoFit/>
          </a:bodyPr>
          <a:lstStyle/>
          <a:p>
            <a:pPr algn="ctr"/>
            <a:r>
              <a:rPr lang="en-GB" sz="1600" err="1">
                <a:solidFill>
                  <a:srgbClr val="04070C"/>
                </a:solidFill>
                <a:latin typeface="Century Gothic" panose="020B0502020202020204" pitchFamily="34" charset="0"/>
              </a:rPr>
              <a:t>despué</a:t>
            </a:r>
            <a:r>
              <a:rPr lang="en-GB" sz="1600" b="1" err="1">
                <a:solidFill>
                  <a:srgbClr val="04070C"/>
                </a:solidFill>
                <a:latin typeface="Century Gothic" panose="020B0502020202020204" pitchFamily="34" charset="0"/>
              </a:rPr>
              <a:t>s</a:t>
            </a:r>
            <a:endParaRPr lang="en-GB" sz="1600" b="1">
              <a:solidFill>
                <a:srgbClr val="04070C"/>
              </a:solidFill>
              <a:latin typeface="Century Gothic" panose="020B0502020202020204" pitchFamily="34" charset="0"/>
            </a:endParaRPr>
          </a:p>
        </p:txBody>
      </p:sp>
      <p:sp>
        <p:nvSpPr>
          <p:cNvPr id="26" name="TextBox 25"/>
          <p:cNvSpPr txBox="1"/>
          <p:nvPr/>
        </p:nvSpPr>
        <p:spPr>
          <a:xfrm>
            <a:off x="5493584" y="2660053"/>
            <a:ext cx="1069591" cy="338554"/>
          </a:xfrm>
          <a:prstGeom prst="rect">
            <a:avLst/>
          </a:prstGeom>
          <a:noFill/>
          <a:ln>
            <a:noFill/>
          </a:ln>
        </p:spPr>
        <p:txBody>
          <a:bodyPr wrap="square" rtlCol="0">
            <a:spAutoFit/>
          </a:bodyPr>
          <a:lstStyle/>
          <a:p>
            <a:pPr algn="ctr"/>
            <a:r>
              <a:rPr lang="en-GB" sz="1600" err="1">
                <a:solidFill>
                  <a:srgbClr val="04070C"/>
                </a:solidFill>
                <a:latin typeface="Century Gothic" panose="020B0502020202020204" pitchFamily="34" charset="0"/>
              </a:rPr>
              <a:t>autobú</a:t>
            </a:r>
            <a:r>
              <a:rPr lang="en-GB" sz="1600" b="1" err="1">
                <a:solidFill>
                  <a:srgbClr val="04070C"/>
                </a:solidFill>
                <a:latin typeface="Century Gothic" panose="020B0502020202020204" pitchFamily="34" charset="0"/>
              </a:rPr>
              <a:t>s</a:t>
            </a:r>
            <a:endParaRPr lang="en-GB" sz="1600" b="1">
              <a:solidFill>
                <a:srgbClr val="04070C"/>
              </a:solidFill>
              <a:latin typeface="Century Gothic" panose="020B0502020202020204" pitchFamily="34" charset="0"/>
            </a:endParaRPr>
          </a:p>
        </p:txBody>
      </p:sp>
      <p:sp>
        <p:nvSpPr>
          <p:cNvPr id="27" name="TextBox 26"/>
          <p:cNvSpPr txBox="1"/>
          <p:nvPr/>
        </p:nvSpPr>
        <p:spPr>
          <a:xfrm>
            <a:off x="1782578" y="1636991"/>
            <a:ext cx="991607" cy="338554"/>
          </a:xfrm>
          <a:prstGeom prst="rect">
            <a:avLst/>
          </a:prstGeom>
          <a:noFill/>
        </p:spPr>
        <p:txBody>
          <a:bodyPr wrap="square" rtlCol="0">
            <a:spAutoFit/>
          </a:bodyPr>
          <a:lstStyle/>
          <a:p>
            <a:pPr algn="l"/>
            <a:r>
              <a:rPr lang="en-GB" sz="1600">
                <a:solidFill>
                  <a:srgbClr val="04070C"/>
                </a:solidFill>
                <a:latin typeface="Century Gothic" panose="020B0502020202020204" pitchFamily="34" charset="0"/>
              </a:rPr>
              <a:t>opci</a:t>
            </a:r>
            <a:r>
              <a:rPr lang="en-GB" sz="1600" b="1">
                <a:solidFill>
                  <a:srgbClr val="04070C"/>
                </a:solidFill>
                <a:latin typeface="Century Gothic" panose="020B0502020202020204" pitchFamily="34" charset="0"/>
              </a:rPr>
              <a:t>ó</a:t>
            </a:r>
            <a:r>
              <a:rPr lang="en-GB" sz="1600">
                <a:solidFill>
                  <a:srgbClr val="04070C"/>
                </a:solidFill>
                <a:latin typeface="Century Gothic" panose="020B0502020202020204" pitchFamily="34" charset="0"/>
              </a:rPr>
              <a:t>n</a:t>
            </a:r>
            <a:endParaRPr lang="en-GB" sz="1600" b="1">
              <a:solidFill>
                <a:srgbClr val="04070C"/>
              </a:solidFill>
              <a:latin typeface="Century Gothic" panose="020B0502020202020204" pitchFamily="34" charset="0"/>
            </a:endParaRPr>
          </a:p>
        </p:txBody>
      </p:sp>
      <p:sp>
        <p:nvSpPr>
          <p:cNvPr id="28" name="TextBox 27"/>
          <p:cNvSpPr txBox="1"/>
          <p:nvPr/>
        </p:nvSpPr>
        <p:spPr>
          <a:xfrm>
            <a:off x="3440411" y="1661059"/>
            <a:ext cx="1502049" cy="338554"/>
          </a:xfrm>
          <a:prstGeom prst="rect">
            <a:avLst/>
          </a:prstGeom>
          <a:noFill/>
        </p:spPr>
        <p:txBody>
          <a:bodyPr wrap="square" rtlCol="0">
            <a:spAutoFit/>
          </a:bodyPr>
          <a:lstStyle/>
          <a:p>
            <a:pPr algn="l"/>
            <a:r>
              <a:rPr lang="en-GB" sz="1600">
                <a:solidFill>
                  <a:srgbClr val="04070C"/>
                </a:solidFill>
                <a:latin typeface="Century Gothic" panose="020B0502020202020204" pitchFamily="34" charset="0"/>
              </a:rPr>
              <a:t>op-CIÓN</a:t>
            </a:r>
            <a:endParaRPr lang="en-GB" sz="1600" b="1">
              <a:solidFill>
                <a:srgbClr val="04070C"/>
              </a:solidFill>
              <a:latin typeface="Century Gothic" panose="020B0502020202020204" pitchFamily="34" charset="0"/>
            </a:endParaRPr>
          </a:p>
        </p:txBody>
      </p:sp>
      <p:cxnSp>
        <p:nvCxnSpPr>
          <p:cNvPr id="29" name="Straight Arrow Connector 28"/>
          <p:cNvCxnSpPr>
            <a:endCxn id="28" idx="1"/>
          </p:cNvCxnSpPr>
          <p:nvPr/>
        </p:nvCxnSpPr>
        <p:spPr>
          <a:xfrm>
            <a:off x="2731011" y="1818705"/>
            <a:ext cx="709400" cy="1163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4" name="CuadroTexto 20">
            <a:extLst>
              <a:ext uri="{FF2B5EF4-FFF2-40B4-BE49-F238E27FC236}">
                <a16:creationId xmlns:a16="http://schemas.microsoft.com/office/drawing/2014/main" id="{1C13AF42-F8DA-374A-839E-AB70881889B3}"/>
              </a:ext>
            </a:extLst>
          </p:cNvPr>
          <p:cNvSpPr txBox="1"/>
          <p:nvPr/>
        </p:nvSpPr>
        <p:spPr>
          <a:xfrm>
            <a:off x="378363" y="6506254"/>
            <a:ext cx="1269634" cy="338554"/>
          </a:xfrm>
          <a:prstGeom prst="rect">
            <a:avLst/>
          </a:prstGeom>
          <a:noFill/>
          <a:ln>
            <a:noFill/>
          </a:ln>
        </p:spPr>
        <p:txBody>
          <a:bodyPr wrap="square" rtlCol="0">
            <a:spAutoFit/>
          </a:bodyPr>
          <a:lstStyle/>
          <a:p>
            <a:pPr algn="ctr"/>
            <a:r>
              <a:rPr lang="en-US" sz="1600" err="1">
                <a:solidFill>
                  <a:schemeClr val="accent4">
                    <a:lumMod val="95000"/>
                    <a:lumOff val="5000"/>
                  </a:schemeClr>
                </a:solidFill>
                <a:latin typeface="Century Gothic" panose="020B0502020202020204" pitchFamily="34" charset="0"/>
              </a:rPr>
              <a:t>minut</a:t>
            </a:r>
            <a:r>
              <a:rPr lang="en-US" sz="1600" b="1" err="1">
                <a:solidFill>
                  <a:schemeClr val="accent4">
                    <a:lumMod val="95000"/>
                    <a:lumOff val="5000"/>
                  </a:schemeClr>
                </a:solidFill>
                <a:latin typeface="Century Gothic" panose="020B0502020202020204" pitchFamily="34" charset="0"/>
              </a:rPr>
              <a:t>o</a:t>
            </a:r>
            <a:r>
              <a:rPr lang="en-US" sz="1600">
                <a:solidFill>
                  <a:schemeClr val="accent4">
                    <a:lumMod val="95000"/>
                    <a:lumOff val="5000"/>
                  </a:schemeClr>
                </a:solidFill>
                <a:latin typeface="Century Gothic" panose="020B0502020202020204" pitchFamily="34" charset="0"/>
              </a:rPr>
              <a:t> </a:t>
            </a:r>
          </a:p>
        </p:txBody>
      </p:sp>
      <p:sp>
        <p:nvSpPr>
          <p:cNvPr id="35" name="CuadroTexto 20">
            <a:extLst>
              <a:ext uri="{FF2B5EF4-FFF2-40B4-BE49-F238E27FC236}">
                <a16:creationId xmlns:a16="http://schemas.microsoft.com/office/drawing/2014/main" id="{1C13AF42-F8DA-374A-839E-AB70881889B3}"/>
              </a:ext>
            </a:extLst>
          </p:cNvPr>
          <p:cNvSpPr txBox="1"/>
          <p:nvPr/>
        </p:nvSpPr>
        <p:spPr>
          <a:xfrm>
            <a:off x="5136421" y="6512059"/>
            <a:ext cx="1445739" cy="338554"/>
          </a:xfrm>
          <a:prstGeom prst="rect">
            <a:avLst/>
          </a:prstGeom>
          <a:noFill/>
          <a:ln>
            <a:noFill/>
          </a:ln>
        </p:spPr>
        <p:txBody>
          <a:bodyPr wrap="square" rtlCol="0">
            <a:spAutoFit/>
          </a:bodyPr>
          <a:lstStyle/>
          <a:p>
            <a:pPr algn="ctr"/>
            <a:r>
              <a:rPr lang="en-US" sz="1600" err="1">
                <a:solidFill>
                  <a:schemeClr val="accent4">
                    <a:lumMod val="95000"/>
                    <a:lumOff val="5000"/>
                  </a:schemeClr>
                </a:solidFill>
                <a:latin typeface="Century Gothic" panose="020B0502020202020204" pitchFamily="34" charset="0"/>
              </a:rPr>
              <a:t>ejempl</a:t>
            </a:r>
            <a:r>
              <a:rPr lang="en-US" sz="1600" b="1" err="1">
                <a:solidFill>
                  <a:schemeClr val="accent4">
                    <a:lumMod val="95000"/>
                    <a:lumOff val="5000"/>
                  </a:schemeClr>
                </a:solidFill>
                <a:latin typeface="Century Gothic" panose="020B0502020202020204" pitchFamily="34" charset="0"/>
              </a:rPr>
              <a:t>o</a:t>
            </a:r>
            <a:r>
              <a:rPr lang="en-US" sz="1600">
                <a:solidFill>
                  <a:schemeClr val="accent4">
                    <a:lumMod val="95000"/>
                    <a:lumOff val="5000"/>
                  </a:schemeClr>
                </a:solidFill>
                <a:latin typeface="Century Gothic" panose="020B0502020202020204" pitchFamily="34" charset="0"/>
              </a:rPr>
              <a:t> </a:t>
            </a:r>
          </a:p>
        </p:txBody>
      </p:sp>
      <p:sp>
        <p:nvSpPr>
          <p:cNvPr id="36" name="Rectangle 35"/>
          <p:cNvSpPr/>
          <p:nvPr/>
        </p:nvSpPr>
        <p:spPr>
          <a:xfrm>
            <a:off x="160643" y="7261809"/>
            <a:ext cx="6580241" cy="830997"/>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r>
              <a:rPr lang="en-GB" sz="1600" b="1">
                <a:solidFill>
                  <a:schemeClr val="accent4">
                    <a:lumMod val="95000"/>
                    <a:lumOff val="5000"/>
                  </a:schemeClr>
                </a:solidFill>
                <a:latin typeface="Century Gothic" panose="020B0502020202020204" pitchFamily="34" charset="0"/>
              </a:rPr>
              <a:t>Rule #2:</a:t>
            </a:r>
            <a:r>
              <a:rPr lang="en-GB" sz="1600">
                <a:solidFill>
                  <a:schemeClr val="accent4">
                    <a:lumMod val="95000"/>
                    <a:lumOff val="5000"/>
                  </a:schemeClr>
                </a:solidFill>
                <a:latin typeface="Century Gothic" panose="020B0502020202020204" pitchFamily="34" charset="0"/>
              </a:rPr>
              <a:t> </a:t>
            </a:r>
            <a:r>
              <a:rPr lang="en-US" sz="1600">
                <a:solidFill>
                  <a:schemeClr val="accent4">
                    <a:lumMod val="95000"/>
                    <a:lumOff val="5000"/>
                  </a:schemeClr>
                </a:solidFill>
                <a:latin typeface="Century Gothic" panose="020B0502020202020204" pitchFamily="34" charset="0"/>
              </a:rPr>
              <a:t>if the </a:t>
            </a:r>
            <a:r>
              <a:rPr lang="en-US" sz="1600" b="1">
                <a:solidFill>
                  <a:schemeClr val="accent4">
                    <a:lumMod val="95000"/>
                    <a:lumOff val="5000"/>
                  </a:schemeClr>
                </a:solidFill>
                <a:latin typeface="Century Gothic" panose="020B0502020202020204" pitchFamily="34" charset="0"/>
              </a:rPr>
              <a:t>second-last</a:t>
            </a:r>
            <a:r>
              <a:rPr lang="en-US" sz="1600">
                <a:solidFill>
                  <a:schemeClr val="accent4">
                    <a:lumMod val="95000"/>
                    <a:lumOff val="5000"/>
                  </a:schemeClr>
                </a:solidFill>
                <a:latin typeface="Century Gothic" panose="020B0502020202020204" pitchFamily="34" charset="0"/>
              </a:rPr>
              <a:t> syllable is stressed and the word ends in </a:t>
            </a:r>
            <a:r>
              <a:rPr lang="en-US" sz="1600" b="1">
                <a:solidFill>
                  <a:schemeClr val="accent4">
                    <a:lumMod val="95000"/>
                    <a:lumOff val="5000"/>
                  </a:schemeClr>
                </a:solidFill>
                <a:latin typeface="Century Gothic" panose="020B0502020202020204" pitchFamily="34" charset="0"/>
              </a:rPr>
              <a:t>any consonant except ‘n’ or ‘s’</a:t>
            </a:r>
            <a:r>
              <a:rPr lang="en-US" sz="1600">
                <a:solidFill>
                  <a:schemeClr val="accent4">
                    <a:lumMod val="95000"/>
                    <a:lumOff val="5000"/>
                  </a:schemeClr>
                </a:solidFill>
                <a:latin typeface="Century Gothic" panose="020B0502020202020204" pitchFamily="34" charset="0"/>
              </a:rPr>
              <a:t>, write an </a:t>
            </a:r>
            <a:r>
              <a:rPr lang="en-US" sz="1600" b="1">
                <a:solidFill>
                  <a:schemeClr val="accent4">
                    <a:lumMod val="95000"/>
                    <a:lumOff val="5000"/>
                  </a:schemeClr>
                </a:solidFill>
                <a:latin typeface="Century Gothic" panose="020B0502020202020204" pitchFamily="34" charset="0"/>
              </a:rPr>
              <a:t>accent </a:t>
            </a:r>
            <a:r>
              <a:rPr lang="en-US" sz="1600">
                <a:solidFill>
                  <a:schemeClr val="accent4">
                    <a:lumMod val="95000"/>
                    <a:lumOff val="5000"/>
                  </a:schemeClr>
                </a:solidFill>
                <a:latin typeface="Century Gothic" panose="020B0502020202020204" pitchFamily="34" charset="0"/>
              </a:rPr>
              <a:t>above the stressed vowel.</a:t>
            </a:r>
          </a:p>
        </p:txBody>
      </p:sp>
      <p:sp>
        <p:nvSpPr>
          <p:cNvPr id="37" name="CuadroTexto 20">
            <a:extLst>
              <a:ext uri="{FF2B5EF4-FFF2-40B4-BE49-F238E27FC236}">
                <a16:creationId xmlns:a16="http://schemas.microsoft.com/office/drawing/2014/main" id="{1C13AF42-F8DA-374A-839E-AB70881889B3}"/>
              </a:ext>
            </a:extLst>
          </p:cNvPr>
          <p:cNvSpPr txBox="1"/>
          <p:nvPr/>
        </p:nvSpPr>
        <p:spPr>
          <a:xfrm>
            <a:off x="368772" y="8100528"/>
            <a:ext cx="1041823" cy="338554"/>
          </a:xfrm>
          <a:prstGeom prst="rect">
            <a:avLst/>
          </a:prstGeom>
          <a:noFill/>
          <a:ln>
            <a:noFill/>
          </a:ln>
        </p:spPr>
        <p:txBody>
          <a:bodyPr wrap="square" rtlCol="0">
            <a:spAutoFit/>
          </a:bodyPr>
          <a:lstStyle/>
          <a:p>
            <a:pPr algn="ctr"/>
            <a:r>
              <a:rPr lang="en-US" sz="1600" err="1">
                <a:solidFill>
                  <a:schemeClr val="accent4">
                    <a:lumMod val="95000"/>
                    <a:lumOff val="5000"/>
                  </a:schemeClr>
                </a:solidFill>
                <a:latin typeface="Century Gothic" panose="020B0502020202020204" pitchFamily="34" charset="0"/>
              </a:rPr>
              <a:t>fútbo</a:t>
            </a:r>
            <a:r>
              <a:rPr lang="en-US" sz="1600" b="1" err="1">
                <a:solidFill>
                  <a:schemeClr val="accent4">
                    <a:lumMod val="95000"/>
                    <a:lumOff val="5000"/>
                  </a:schemeClr>
                </a:solidFill>
                <a:latin typeface="Century Gothic" panose="020B0502020202020204" pitchFamily="34" charset="0"/>
              </a:rPr>
              <a:t>l</a:t>
            </a:r>
            <a:endParaRPr lang="en-US" sz="1600" b="1">
              <a:solidFill>
                <a:schemeClr val="accent4">
                  <a:lumMod val="95000"/>
                  <a:lumOff val="5000"/>
                </a:schemeClr>
              </a:solidFill>
              <a:latin typeface="Century Gothic" panose="020B0502020202020204" pitchFamily="34" charset="0"/>
            </a:endParaRPr>
          </a:p>
        </p:txBody>
      </p:sp>
      <p:sp>
        <p:nvSpPr>
          <p:cNvPr id="38" name="CuadroTexto 20">
            <a:extLst>
              <a:ext uri="{FF2B5EF4-FFF2-40B4-BE49-F238E27FC236}">
                <a16:creationId xmlns:a16="http://schemas.microsoft.com/office/drawing/2014/main" id="{1C13AF42-F8DA-374A-839E-AB70881889B3}"/>
              </a:ext>
            </a:extLst>
          </p:cNvPr>
          <p:cNvSpPr txBox="1"/>
          <p:nvPr/>
        </p:nvSpPr>
        <p:spPr>
          <a:xfrm>
            <a:off x="2047917" y="8133387"/>
            <a:ext cx="1148534" cy="338554"/>
          </a:xfrm>
          <a:prstGeom prst="rect">
            <a:avLst/>
          </a:prstGeom>
          <a:noFill/>
          <a:ln>
            <a:noFill/>
          </a:ln>
        </p:spPr>
        <p:txBody>
          <a:bodyPr wrap="square" rtlCol="0">
            <a:spAutoFit/>
          </a:bodyPr>
          <a:lstStyle/>
          <a:p>
            <a:pPr algn="ctr"/>
            <a:r>
              <a:rPr lang="en-US" sz="1600" err="1">
                <a:solidFill>
                  <a:schemeClr val="accent4">
                    <a:lumMod val="95000"/>
                    <a:lumOff val="5000"/>
                  </a:schemeClr>
                </a:solidFill>
                <a:latin typeface="Century Gothic" panose="020B0502020202020204" pitchFamily="34" charset="0"/>
              </a:rPr>
              <a:t>fáci</a:t>
            </a:r>
            <a:r>
              <a:rPr lang="en-US" sz="1600" b="1" err="1">
                <a:solidFill>
                  <a:schemeClr val="accent4">
                    <a:lumMod val="95000"/>
                    <a:lumOff val="5000"/>
                  </a:schemeClr>
                </a:solidFill>
                <a:latin typeface="Century Gothic" panose="020B0502020202020204" pitchFamily="34" charset="0"/>
              </a:rPr>
              <a:t>l</a:t>
            </a:r>
            <a:endParaRPr lang="en-US" sz="1600" b="1">
              <a:solidFill>
                <a:schemeClr val="accent4">
                  <a:lumMod val="95000"/>
                  <a:lumOff val="5000"/>
                </a:schemeClr>
              </a:solidFill>
              <a:latin typeface="Century Gothic" panose="020B0502020202020204" pitchFamily="34" charset="0"/>
            </a:endParaRPr>
          </a:p>
        </p:txBody>
      </p:sp>
      <p:sp>
        <p:nvSpPr>
          <p:cNvPr id="39" name="CuadroTexto 20">
            <a:extLst>
              <a:ext uri="{FF2B5EF4-FFF2-40B4-BE49-F238E27FC236}">
                <a16:creationId xmlns:a16="http://schemas.microsoft.com/office/drawing/2014/main" id="{1C13AF42-F8DA-374A-839E-AB70881889B3}"/>
              </a:ext>
            </a:extLst>
          </p:cNvPr>
          <p:cNvSpPr txBox="1"/>
          <p:nvPr/>
        </p:nvSpPr>
        <p:spPr>
          <a:xfrm>
            <a:off x="3718465" y="8133387"/>
            <a:ext cx="1196886" cy="338554"/>
          </a:xfrm>
          <a:prstGeom prst="rect">
            <a:avLst/>
          </a:prstGeom>
          <a:noFill/>
          <a:ln>
            <a:noFill/>
          </a:ln>
        </p:spPr>
        <p:txBody>
          <a:bodyPr wrap="square" rtlCol="0">
            <a:spAutoFit/>
          </a:bodyPr>
          <a:lstStyle/>
          <a:p>
            <a:pPr algn="ctr"/>
            <a:r>
              <a:rPr lang="en-US" sz="1600" err="1">
                <a:solidFill>
                  <a:schemeClr val="accent4">
                    <a:lumMod val="95000"/>
                    <a:lumOff val="5000"/>
                  </a:schemeClr>
                </a:solidFill>
                <a:latin typeface="Century Gothic" panose="020B0502020202020204" pitchFamily="34" charset="0"/>
              </a:rPr>
              <a:t>difíci</a:t>
            </a:r>
            <a:r>
              <a:rPr lang="en-US" sz="1600" b="1" err="1">
                <a:solidFill>
                  <a:schemeClr val="accent4">
                    <a:lumMod val="95000"/>
                    <a:lumOff val="5000"/>
                  </a:schemeClr>
                </a:solidFill>
                <a:latin typeface="Century Gothic" panose="020B0502020202020204" pitchFamily="34" charset="0"/>
              </a:rPr>
              <a:t>l</a:t>
            </a:r>
            <a:endParaRPr lang="en-US" sz="1600" b="1">
              <a:solidFill>
                <a:schemeClr val="accent4">
                  <a:lumMod val="95000"/>
                  <a:lumOff val="5000"/>
                </a:schemeClr>
              </a:solidFill>
              <a:latin typeface="Century Gothic" panose="020B0502020202020204" pitchFamily="34" charset="0"/>
            </a:endParaRPr>
          </a:p>
        </p:txBody>
      </p:sp>
      <p:sp>
        <p:nvSpPr>
          <p:cNvPr id="53" name="Rectangle 52"/>
          <p:cNvSpPr/>
          <p:nvPr/>
        </p:nvSpPr>
        <p:spPr>
          <a:xfrm>
            <a:off x="110707" y="2925593"/>
            <a:ext cx="1228220" cy="338554"/>
          </a:xfrm>
          <a:prstGeom prst="rect">
            <a:avLst/>
          </a:prstGeom>
        </p:spPr>
        <p:txBody>
          <a:bodyPr wrap="none">
            <a:spAutoFit/>
          </a:bodyPr>
          <a:lstStyle/>
          <a:p>
            <a:pPr algn="ctr"/>
            <a:r>
              <a:rPr lang="en-US" sz="1600">
                <a:solidFill>
                  <a:schemeClr val="accent4">
                    <a:lumMod val="95000"/>
                    <a:lumOff val="5000"/>
                  </a:schemeClr>
                </a:solidFill>
                <a:latin typeface="Century Gothic" panose="020B0502020202020204" pitchFamily="34" charset="0"/>
              </a:rPr>
              <a:t>(‘se-GÚN’)</a:t>
            </a:r>
          </a:p>
        </p:txBody>
      </p:sp>
      <p:sp>
        <p:nvSpPr>
          <p:cNvPr id="54" name="Rectangle 53"/>
          <p:cNvSpPr/>
          <p:nvPr/>
        </p:nvSpPr>
        <p:spPr>
          <a:xfrm>
            <a:off x="1411660" y="2918978"/>
            <a:ext cx="1207382" cy="338554"/>
          </a:xfrm>
          <a:prstGeom prst="rect">
            <a:avLst/>
          </a:prstGeom>
        </p:spPr>
        <p:txBody>
          <a:bodyPr wrap="none">
            <a:spAutoFit/>
          </a:bodyPr>
          <a:lstStyle/>
          <a:p>
            <a:pPr algn="ctr"/>
            <a:r>
              <a:rPr lang="en-US" sz="1600">
                <a:solidFill>
                  <a:schemeClr val="accent4">
                    <a:lumMod val="95000"/>
                    <a:lumOff val="5000"/>
                  </a:schemeClr>
                </a:solidFill>
                <a:latin typeface="Century Gothic" panose="020B0502020202020204" pitchFamily="34" charset="0"/>
              </a:rPr>
              <a:t>(‘qui-ZÁS’)</a:t>
            </a:r>
          </a:p>
        </p:txBody>
      </p:sp>
      <p:sp>
        <p:nvSpPr>
          <p:cNvPr id="55" name="Rectangle 54"/>
          <p:cNvSpPr/>
          <p:nvPr/>
        </p:nvSpPr>
        <p:spPr>
          <a:xfrm>
            <a:off x="2619042" y="2901963"/>
            <a:ext cx="1377300" cy="338554"/>
          </a:xfrm>
          <a:prstGeom prst="rect">
            <a:avLst/>
          </a:prstGeom>
        </p:spPr>
        <p:txBody>
          <a:bodyPr wrap="none">
            <a:spAutoFit/>
          </a:bodyPr>
          <a:lstStyle/>
          <a:p>
            <a:pPr algn="ctr"/>
            <a:r>
              <a:rPr lang="en-US" sz="1600">
                <a:solidFill>
                  <a:schemeClr val="accent4">
                    <a:lumMod val="95000"/>
                    <a:lumOff val="5000"/>
                  </a:schemeClr>
                </a:solidFill>
                <a:latin typeface="Century Gothic" panose="020B0502020202020204" pitchFamily="34" charset="0"/>
              </a:rPr>
              <a:t>(‘tam-BIÉN’)</a:t>
            </a:r>
          </a:p>
        </p:txBody>
      </p:sp>
      <p:sp>
        <p:nvSpPr>
          <p:cNvPr id="56" name="Rectangle 55"/>
          <p:cNvSpPr/>
          <p:nvPr/>
        </p:nvSpPr>
        <p:spPr>
          <a:xfrm>
            <a:off x="4063203" y="2901963"/>
            <a:ext cx="1372492" cy="338554"/>
          </a:xfrm>
          <a:prstGeom prst="rect">
            <a:avLst/>
          </a:prstGeom>
        </p:spPr>
        <p:txBody>
          <a:bodyPr wrap="none">
            <a:spAutoFit/>
          </a:bodyPr>
          <a:lstStyle/>
          <a:p>
            <a:pPr algn="ctr"/>
            <a:r>
              <a:rPr lang="en-US" sz="1600">
                <a:solidFill>
                  <a:schemeClr val="accent4">
                    <a:lumMod val="95000"/>
                    <a:lumOff val="5000"/>
                  </a:schemeClr>
                </a:solidFill>
                <a:latin typeface="Century Gothic" panose="020B0502020202020204" pitchFamily="34" charset="0"/>
              </a:rPr>
              <a:t>(‘des-PUÉS’)</a:t>
            </a:r>
          </a:p>
        </p:txBody>
      </p:sp>
      <p:sp>
        <p:nvSpPr>
          <p:cNvPr id="57" name="Rectangle 56"/>
          <p:cNvSpPr/>
          <p:nvPr/>
        </p:nvSpPr>
        <p:spPr>
          <a:xfrm>
            <a:off x="5368393" y="2912484"/>
            <a:ext cx="1372491" cy="338554"/>
          </a:xfrm>
          <a:prstGeom prst="rect">
            <a:avLst/>
          </a:prstGeom>
        </p:spPr>
        <p:txBody>
          <a:bodyPr wrap="none">
            <a:spAutoFit/>
          </a:bodyPr>
          <a:lstStyle/>
          <a:p>
            <a:pPr algn="ctr"/>
            <a:r>
              <a:rPr lang="en-US" sz="1600">
                <a:solidFill>
                  <a:schemeClr val="accent4">
                    <a:lumMod val="95000"/>
                    <a:lumOff val="5000"/>
                  </a:schemeClr>
                </a:solidFill>
                <a:latin typeface="Century Gothic" panose="020B0502020202020204" pitchFamily="34" charset="0"/>
              </a:rPr>
              <a:t>(‘auto-BÚS’)</a:t>
            </a:r>
          </a:p>
        </p:txBody>
      </p:sp>
      <p:sp>
        <p:nvSpPr>
          <p:cNvPr id="61"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6</a:t>
            </a:r>
          </a:p>
        </p:txBody>
      </p:sp>
      <p:sp>
        <p:nvSpPr>
          <p:cNvPr id="41" name="Rectangle 40"/>
          <p:cNvSpPr/>
          <p:nvPr/>
        </p:nvSpPr>
        <p:spPr>
          <a:xfrm>
            <a:off x="198140" y="4282126"/>
            <a:ext cx="1031051" cy="338554"/>
          </a:xfrm>
          <a:prstGeom prst="rect">
            <a:avLst/>
          </a:prstGeom>
        </p:spPr>
        <p:txBody>
          <a:bodyPr wrap="none">
            <a:spAutoFit/>
          </a:bodyPr>
          <a:lstStyle/>
          <a:p>
            <a:pPr algn="ctr"/>
            <a:r>
              <a:rPr lang="en-US" sz="1600">
                <a:solidFill>
                  <a:schemeClr val="accent4">
                    <a:lumMod val="95000"/>
                    <a:lumOff val="5000"/>
                  </a:schemeClr>
                </a:solidFill>
                <a:latin typeface="Century Gothic" panose="020B0502020202020204" pitchFamily="34" charset="0"/>
              </a:rPr>
              <a:t>(‘ca-FÉ’)</a:t>
            </a:r>
          </a:p>
        </p:txBody>
      </p:sp>
      <p:sp>
        <p:nvSpPr>
          <p:cNvPr id="43" name="Rectangle 42"/>
          <p:cNvSpPr/>
          <p:nvPr/>
        </p:nvSpPr>
        <p:spPr>
          <a:xfrm>
            <a:off x="1395092" y="4288748"/>
            <a:ext cx="1265090" cy="338554"/>
          </a:xfrm>
          <a:prstGeom prst="rect">
            <a:avLst/>
          </a:prstGeom>
        </p:spPr>
        <p:txBody>
          <a:bodyPr wrap="none">
            <a:spAutoFit/>
          </a:bodyPr>
          <a:lstStyle/>
          <a:p>
            <a:pPr algn="ctr"/>
            <a:r>
              <a:rPr lang="en-US" sz="1600">
                <a:solidFill>
                  <a:schemeClr val="accent4">
                    <a:lumMod val="95000"/>
                    <a:lumOff val="5000"/>
                  </a:schemeClr>
                </a:solidFill>
                <a:latin typeface="Century Gothic" panose="020B0502020202020204" pitchFamily="34" charset="0"/>
              </a:rPr>
              <a:t>(‘de-ci-DÍ’)</a:t>
            </a:r>
          </a:p>
        </p:txBody>
      </p:sp>
      <p:sp>
        <p:nvSpPr>
          <p:cNvPr id="44" name="Rectangle 43"/>
          <p:cNvSpPr/>
          <p:nvPr/>
        </p:nvSpPr>
        <p:spPr>
          <a:xfrm>
            <a:off x="2713526" y="4288748"/>
            <a:ext cx="1502334" cy="338554"/>
          </a:xfrm>
          <a:prstGeom prst="rect">
            <a:avLst/>
          </a:prstGeom>
        </p:spPr>
        <p:txBody>
          <a:bodyPr wrap="none">
            <a:spAutoFit/>
          </a:bodyPr>
          <a:lstStyle/>
          <a:p>
            <a:pPr algn="ctr"/>
            <a:r>
              <a:rPr lang="en-US" sz="1600">
                <a:solidFill>
                  <a:schemeClr val="accent4">
                    <a:lumMod val="95000"/>
                    <a:lumOff val="5000"/>
                  </a:schemeClr>
                </a:solidFill>
                <a:latin typeface="Century Gothic" panose="020B0502020202020204" pitchFamily="34" charset="0"/>
              </a:rPr>
              <a:t>(‘pa-</a:t>
            </a:r>
            <a:r>
              <a:rPr lang="en-US" sz="1600" err="1">
                <a:solidFill>
                  <a:schemeClr val="accent4">
                    <a:lumMod val="95000"/>
                    <a:lumOff val="5000"/>
                  </a:schemeClr>
                </a:solidFill>
                <a:latin typeface="Century Gothic" panose="020B0502020202020204" pitchFamily="34" charset="0"/>
              </a:rPr>
              <a:t>na</a:t>
            </a:r>
            <a:r>
              <a:rPr lang="en-US" sz="1600">
                <a:solidFill>
                  <a:schemeClr val="accent4">
                    <a:lumMod val="95000"/>
                    <a:lumOff val="5000"/>
                  </a:schemeClr>
                </a:solidFill>
                <a:latin typeface="Century Gothic" panose="020B0502020202020204" pitchFamily="34" charset="0"/>
              </a:rPr>
              <a:t>-MÁ’)</a:t>
            </a:r>
          </a:p>
        </p:txBody>
      </p:sp>
      <p:sp>
        <p:nvSpPr>
          <p:cNvPr id="45" name="Rectangle 44"/>
          <p:cNvSpPr/>
          <p:nvPr/>
        </p:nvSpPr>
        <p:spPr>
          <a:xfrm>
            <a:off x="4178266" y="4277848"/>
            <a:ext cx="1505540" cy="338554"/>
          </a:xfrm>
          <a:prstGeom prst="rect">
            <a:avLst/>
          </a:prstGeom>
        </p:spPr>
        <p:txBody>
          <a:bodyPr wrap="none">
            <a:spAutoFit/>
          </a:bodyPr>
          <a:lstStyle/>
          <a:p>
            <a:pPr algn="ctr"/>
            <a:r>
              <a:rPr lang="en-US" sz="1600">
                <a:solidFill>
                  <a:schemeClr val="accent4">
                    <a:lumMod val="95000"/>
                    <a:lumOff val="5000"/>
                  </a:schemeClr>
                </a:solidFill>
                <a:latin typeface="Century Gothic" panose="020B0502020202020204" pitchFamily="34" charset="0"/>
              </a:rPr>
              <a:t>(‘</a:t>
            </a:r>
            <a:r>
              <a:rPr lang="en-US" sz="1600" err="1">
                <a:solidFill>
                  <a:schemeClr val="accent4">
                    <a:lumMod val="95000"/>
                    <a:lumOff val="5000"/>
                  </a:schemeClr>
                </a:solidFill>
                <a:latin typeface="Century Gothic" panose="020B0502020202020204" pitchFamily="34" charset="0"/>
              </a:rPr>
              <a:t>es</a:t>
            </a:r>
            <a:r>
              <a:rPr lang="en-US" sz="1600">
                <a:solidFill>
                  <a:schemeClr val="accent4">
                    <a:lumMod val="95000"/>
                    <a:lumOff val="5000"/>
                  </a:schemeClr>
                </a:solidFill>
                <a:latin typeface="Century Gothic" panose="020B0502020202020204" pitchFamily="34" charset="0"/>
              </a:rPr>
              <a:t>-cu-CHÉ’)</a:t>
            </a:r>
          </a:p>
        </p:txBody>
      </p:sp>
      <p:sp>
        <p:nvSpPr>
          <p:cNvPr id="46" name="TextBox 45"/>
          <p:cNvSpPr txBox="1"/>
          <p:nvPr/>
        </p:nvSpPr>
        <p:spPr>
          <a:xfrm>
            <a:off x="5798564" y="4017257"/>
            <a:ext cx="953468" cy="338554"/>
          </a:xfrm>
          <a:prstGeom prst="rect">
            <a:avLst/>
          </a:prstGeom>
          <a:noFill/>
          <a:ln>
            <a:noFill/>
          </a:ln>
        </p:spPr>
        <p:txBody>
          <a:bodyPr wrap="square" rtlCol="0">
            <a:spAutoFit/>
          </a:bodyPr>
          <a:lstStyle/>
          <a:p>
            <a:pPr algn="ctr"/>
            <a:r>
              <a:rPr lang="en-GB" sz="1600" err="1">
                <a:solidFill>
                  <a:srgbClr val="04070C"/>
                </a:solidFill>
                <a:latin typeface="Century Gothic" panose="020B0502020202020204" pitchFamily="34" charset="0"/>
              </a:rPr>
              <a:t>pap</a:t>
            </a:r>
            <a:r>
              <a:rPr lang="en-GB" sz="1600" b="1" err="1">
                <a:solidFill>
                  <a:srgbClr val="04070C"/>
                </a:solidFill>
                <a:latin typeface="Century Gothic" panose="020B0502020202020204" pitchFamily="34" charset="0"/>
              </a:rPr>
              <a:t>á</a:t>
            </a:r>
            <a:endParaRPr lang="en-GB" sz="1600" b="1">
              <a:solidFill>
                <a:srgbClr val="04070C"/>
              </a:solidFill>
              <a:latin typeface="Century Gothic" panose="020B0502020202020204" pitchFamily="34" charset="0"/>
            </a:endParaRPr>
          </a:p>
        </p:txBody>
      </p:sp>
      <p:sp>
        <p:nvSpPr>
          <p:cNvPr id="47" name="Rectangle 46"/>
          <p:cNvSpPr/>
          <p:nvPr/>
        </p:nvSpPr>
        <p:spPr>
          <a:xfrm>
            <a:off x="5723677" y="4266304"/>
            <a:ext cx="1101585" cy="338554"/>
          </a:xfrm>
          <a:prstGeom prst="rect">
            <a:avLst/>
          </a:prstGeom>
        </p:spPr>
        <p:txBody>
          <a:bodyPr wrap="none">
            <a:spAutoFit/>
          </a:bodyPr>
          <a:lstStyle/>
          <a:p>
            <a:pPr algn="ctr"/>
            <a:r>
              <a:rPr lang="en-US" sz="1600">
                <a:solidFill>
                  <a:schemeClr val="accent4">
                    <a:lumMod val="95000"/>
                    <a:lumOff val="5000"/>
                  </a:schemeClr>
                </a:solidFill>
                <a:latin typeface="Century Gothic" panose="020B0502020202020204" pitchFamily="34" charset="0"/>
              </a:rPr>
              <a:t>(‘pa-PÁ’)</a:t>
            </a:r>
          </a:p>
        </p:txBody>
      </p:sp>
      <p:sp>
        <p:nvSpPr>
          <p:cNvPr id="2" name="Rectangle 1"/>
          <p:cNvSpPr/>
          <p:nvPr/>
        </p:nvSpPr>
        <p:spPr>
          <a:xfrm>
            <a:off x="358824" y="6787450"/>
            <a:ext cx="1342034" cy="338554"/>
          </a:xfrm>
          <a:prstGeom prst="rect">
            <a:avLst/>
          </a:prstGeom>
        </p:spPr>
        <p:txBody>
          <a:bodyPr wrap="none">
            <a:spAutoFit/>
          </a:bodyPr>
          <a:lstStyle/>
          <a:p>
            <a:pPr algn="ctr"/>
            <a:r>
              <a:rPr lang="en-US" sz="1600">
                <a:solidFill>
                  <a:schemeClr val="accent4">
                    <a:lumMod val="95000"/>
                    <a:lumOff val="5000"/>
                  </a:schemeClr>
                </a:solidFill>
                <a:latin typeface="Century Gothic" panose="020B0502020202020204" pitchFamily="34" charset="0"/>
              </a:rPr>
              <a:t>(‘mi-NU-to’)</a:t>
            </a:r>
          </a:p>
        </p:txBody>
      </p:sp>
      <p:sp>
        <p:nvSpPr>
          <p:cNvPr id="5" name="Rectangle 4"/>
          <p:cNvSpPr/>
          <p:nvPr/>
        </p:nvSpPr>
        <p:spPr>
          <a:xfrm>
            <a:off x="2075130" y="6779272"/>
            <a:ext cx="1112805" cy="338554"/>
          </a:xfrm>
          <a:prstGeom prst="rect">
            <a:avLst/>
          </a:prstGeom>
        </p:spPr>
        <p:txBody>
          <a:bodyPr wrap="none">
            <a:spAutoFit/>
          </a:bodyPr>
          <a:lstStyle/>
          <a:p>
            <a:pPr algn="ctr"/>
            <a:r>
              <a:rPr lang="en-US" sz="1600">
                <a:solidFill>
                  <a:schemeClr val="accent4">
                    <a:lumMod val="95000"/>
                    <a:lumOff val="5000"/>
                  </a:schemeClr>
                </a:solidFill>
                <a:latin typeface="Century Gothic" panose="020B0502020202020204" pitchFamily="34" charset="0"/>
              </a:rPr>
              <a:t>(‘TRIS-</a:t>
            </a:r>
            <a:r>
              <a:rPr lang="en-US" sz="1600" err="1">
                <a:solidFill>
                  <a:schemeClr val="accent4">
                    <a:lumMod val="95000"/>
                    <a:lumOff val="5000"/>
                  </a:schemeClr>
                </a:solidFill>
                <a:latin typeface="Century Gothic" panose="020B0502020202020204" pitchFamily="34" charset="0"/>
              </a:rPr>
              <a:t>te</a:t>
            </a:r>
            <a:r>
              <a:rPr lang="en-US" sz="1600">
                <a:solidFill>
                  <a:schemeClr val="accent4">
                    <a:lumMod val="95000"/>
                    <a:lumOff val="5000"/>
                  </a:schemeClr>
                </a:solidFill>
                <a:latin typeface="Century Gothic" panose="020B0502020202020204" pitchFamily="34" charset="0"/>
              </a:rPr>
              <a:t>’)</a:t>
            </a:r>
          </a:p>
        </p:txBody>
      </p:sp>
      <p:sp>
        <p:nvSpPr>
          <p:cNvPr id="6" name="Rectangle 5"/>
          <p:cNvSpPr/>
          <p:nvPr/>
        </p:nvSpPr>
        <p:spPr>
          <a:xfrm>
            <a:off x="3513603" y="6787450"/>
            <a:ext cx="1297150" cy="338554"/>
          </a:xfrm>
          <a:prstGeom prst="rect">
            <a:avLst/>
          </a:prstGeom>
        </p:spPr>
        <p:txBody>
          <a:bodyPr wrap="none">
            <a:spAutoFit/>
          </a:bodyPr>
          <a:lstStyle/>
          <a:p>
            <a:pPr algn="ctr"/>
            <a:r>
              <a:rPr lang="en-US" sz="1600">
                <a:solidFill>
                  <a:schemeClr val="accent4">
                    <a:lumMod val="95000"/>
                    <a:lumOff val="5000"/>
                  </a:schemeClr>
                </a:solidFill>
                <a:latin typeface="Century Gothic" panose="020B0502020202020204" pitchFamily="34" charset="0"/>
              </a:rPr>
              <a:t>(‘MAR-</a:t>
            </a:r>
            <a:r>
              <a:rPr lang="en-US" sz="1600" err="1">
                <a:solidFill>
                  <a:schemeClr val="accent4">
                    <a:lumMod val="95000"/>
                    <a:lumOff val="5000"/>
                  </a:schemeClr>
                </a:solidFill>
                <a:latin typeface="Century Gothic" panose="020B0502020202020204" pitchFamily="34" charset="0"/>
              </a:rPr>
              <a:t>tes</a:t>
            </a:r>
            <a:r>
              <a:rPr lang="en-US" sz="1600">
                <a:solidFill>
                  <a:schemeClr val="accent4">
                    <a:lumMod val="95000"/>
                    <a:lumOff val="5000"/>
                  </a:schemeClr>
                </a:solidFill>
                <a:latin typeface="Century Gothic" panose="020B0502020202020204" pitchFamily="34" charset="0"/>
              </a:rPr>
              <a:t>’)</a:t>
            </a:r>
          </a:p>
        </p:txBody>
      </p:sp>
      <p:sp>
        <p:nvSpPr>
          <p:cNvPr id="7" name="Rectangle 6"/>
          <p:cNvSpPr/>
          <p:nvPr/>
        </p:nvSpPr>
        <p:spPr>
          <a:xfrm>
            <a:off x="5169433" y="6771985"/>
            <a:ext cx="1465465" cy="338554"/>
          </a:xfrm>
          <a:prstGeom prst="rect">
            <a:avLst/>
          </a:prstGeom>
        </p:spPr>
        <p:txBody>
          <a:bodyPr wrap="none">
            <a:spAutoFit/>
          </a:bodyPr>
          <a:lstStyle/>
          <a:p>
            <a:pPr algn="ctr"/>
            <a:r>
              <a:rPr lang="en-US" sz="1600">
                <a:solidFill>
                  <a:schemeClr val="accent4">
                    <a:lumMod val="95000"/>
                    <a:lumOff val="5000"/>
                  </a:schemeClr>
                </a:solidFill>
                <a:latin typeface="Century Gothic" panose="020B0502020202020204" pitchFamily="34" charset="0"/>
              </a:rPr>
              <a:t>(‘e-JEM-</a:t>
            </a:r>
            <a:r>
              <a:rPr lang="en-US" sz="1600" err="1">
                <a:solidFill>
                  <a:schemeClr val="accent4">
                    <a:lumMod val="95000"/>
                    <a:lumOff val="5000"/>
                  </a:schemeClr>
                </a:solidFill>
                <a:latin typeface="Century Gothic" panose="020B0502020202020204" pitchFamily="34" charset="0"/>
              </a:rPr>
              <a:t>plo</a:t>
            </a:r>
            <a:r>
              <a:rPr lang="en-US" sz="1600">
                <a:solidFill>
                  <a:schemeClr val="accent4">
                    <a:lumMod val="95000"/>
                    <a:lumOff val="5000"/>
                  </a:schemeClr>
                </a:solidFill>
                <a:latin typeface="Century Gothic" panose="020B0502020202020204" pitchFamily="34" charset="0"/>
              </a:rPr>
              <a:t>’)</a:t>
            </a:r>
          </a:p>
        </p:txBody>
      </p:sp>
      <p:sp>
        <p:nvSpPr>
          <p:cNvPr id="17" name="Rectangle 16"/>
          <p:cNvSpPr/>
          <p:nvPr/>
        </p:nvSpPr>
        <p:spPr>
          <a:xfrm>
            <a:off x="368772" y="8369113"/>
            <a:ext cx="1114408" cy="338554"/>
          </a:xfrm>
          <a:prstGeom prst="rect">
            <a:avLst/>
          </a:prstGeom>
        </p:spPr>
        <p:txBody>
          <a:bodyPr wrap="none">
            <a:spAutoFit/>
          </a:bodyPr>
          <a:lstStyle/>
          <a:p>
            <a:pPr algn="ctr"/>
            <a:r>
              <a:rPr lang="en-US" sz="1600">
                <a:solidFill>
                  <a:schemeClr val="accent4">
                    <a:lumMod val="95000"/>
                    <a:lumOff val="5000"/>
                  </a:schemeClr>
                </a:solidFill>
                <a:latin typeface="Century Gothic" panose="020B0502020202020204" pitchFamily="34" charset="0"/>
              </a:rPr>
              <a:t>(‘FÚT-</a:t>
            </a:r>
            <a:r>
              <a:rPr lang="en-US" sz="1600" err="1">
                <a:solidFill>
                  <a:schemeClr val="accent4">
                    <a:lumMod val="95000"/>
                    <a:lumOff val="5000"/>
                  </a:schemeClr>
                </a:solidFill>
                <a:latin typeface="Century Gothic" panose="020B0502020202020204" pitchFamily="34" charset="0"/>
              </a:rPr>
              <a:t>bol</a:t>
            </a:r>
            <a:r>
              <a:rPr lang="en-US" sz="1600">
                <a:solidFill>
                  <a:schemeClr val="accent4">
                    <a:lumMod val="95000"/>
                    <a:lumOff val="5000"/>
                  </a:schemeClr>
                </a:solidFill>
                <a:latin typeface="Century Gothic" panose="020B0502020202020204" pitchFamily="34" charset="0"/>
              </a:rPr>
              <a:t>)</a:t>
            </a:r>
          </a:p>
        </p:txBody>
      </p:sp>
      <p:sp>
        <p:nvSpPr>
          <p:cNvPr id="30" name="Rectangle 29"/>
          <p:cNvSpPr/>
          <p:nvPr/>
        </p:nvSpPr>
        <p:spPr>
          <a:xfrm>
            <a:off x="2113872" y="8375891"/>
            <a:ext cx="1016624" cy="338554"/>
          </a:xfrm>
          <a:prstGeom prst="rect">
            <a:avLst/>
          </a:prstGeom>
        </p:spPr>
        <p:txBody>
          <a:bodyPr wrap="none">
            <a:spAutoFit/>
          </a:bodyPr>
          <a:lstStyle/>
          <a:p>
            <a:pPr algn="ctr"/>
            <a:r>
              <a:rPr lang="en-US" sz="1600">
                <a:solidFill>
                  <a:schemeClr val="accent4">
                    <a:lumMod val="95000"/>
                    <a:lumOff val="5000"/>
                  </a:schemeClr>
                </a:solidFill>
                <a:latin typeface="Century Gothic" panose="020B0502020202020204" pitchFamily="34" charset="0"/>
              </a:rPr>
              <a:t>(‘FÁ-</a:t>
            </a:r>
            <a:r>
              <a:rPr lang="en-US" sz="1600" err="1">
                <a:solidFill>
                  <a:schemeClr val="accent4">
                    <a:lumMod val="95000"/>
                    <a:lumOff val="5000"/>
                  </a:schemeClr>
                </a:solidFill>
                <a:latin typeface="Century Gothic" panose="020B0502020202020204" pitchFamily="34" charset="0"/>
              </a:rPr>
              <a:t>cil</a:t>
            </a:r>
            <a:r>
              <a:rPr lang="en-US" sz="1600">
                <a:solidFill>
                  <a:schemeClr val="accent4">
                    <a:lumMod val="95000"/>
                    <a:lumOff val="5000"/>
                  </a:schemeClr>
                </a:solidFill>
                <a:latin typeface="Century Gothic" panose="020B0502020202020204" pitchFamily="34" charset="0"/>
              </a:rPr>
              <a:t>’)</a:t>
            </a:r>
          </a:p>
        </p:txBody>
      </p:sp>
      <p:sp>
        <p:nvSpPr>
          <p:cNvPr id="31" name="Rectangle 30"/>
          <p:cNvSpPr/>
          <p:nvPr/>
        </p:nvSpPr>
        <p:spPr>
          <a:xfrm>
            <a:off x="3738064" y="8375278"/>
            <a:ext cx="1157688" cy="338554"/>
          </a:xfrm>
          <a:prstGeom prst="rect">
            <a:avLst/>
          </a:prstGeom>
        </p:spPr>
        <p:txBody>
          <a:bodyPr wrap="none">
            <a:spAutoFit/>
          </a:bodyPr>
          <a:lstStyle/>
          <a:p>
            <a:pPr algn="ctr"/>
            <a:r>
              <a:rPr lang="en-US" sz="1600">
                <a:solidFill>
                  <a:schemeClr val="accent4">
                    <a:lumMod val="95000"/>
                    <a:lumOff val="5000"/>
                  </a:schemeClr>
                </a:solidFill>
                <a:latin typeface="Century Gothic" panose="020B0502020202020204" pitchFamily="34" charset="0"/>
              </a:rPr>
              <a:t>(‘di-</a:t>
            </a:r>
            <a:r>
              <a:rPr lang="en-US" sz="1600" err="1">
                <a:solidFill>
                  <a:schemeClr val="accent4">
                    <a:lumMod val="95000"/>
                    <a:lumOff val="5000"/>
                  </a:schemeClr>
                </a:solidFill>
                <a:latin typeface="Century Gothic" panose="020B0502020202020204" pitchFamily="34" charset="0"/>
              </a:rPr>
              <a:t>Fí</a:t>
            </a:r>
            <a:r>
              <a:rPr lang="en-US" sz="1600">
                <a:solidFill>
                  <a:schemeClr val="accent4">
                    <a:lumMod val="95000"/>
                    <a:lumOff val="5000"/>
                  </a:schemeClr>
                </a:solidFill>
                <a:latin typeface="Century Gothic" panose="020B0502020202020204" pitchFamily="34" charset="0"/>
              </a:rPr>
              <a:t>-</a:t>
            </a:r>
            <a:r>
              <a:rPr lang="en-US" sz="1600" err="1">
                <a:solidFill>
                  <a:schemeClr val="accent4">
                    <a:lumMod val="95000"/>
                    <a:lumOff val="5000"/>
                  </a:schemeClr>
                </a:solidFill>
                <a:latin typeface="Century Gothic" panose="020B0502020202020204" pitchFamily="34" charset="0"/>
              </a:rPr>
              <a:t>cil</a:t>
            </a:r>
            <a:r>
              <a:rPr lang="en-US" sz="1600">
                <a:solidFill>
                  <a:schemeClr val="accent4">
                    <a:lumMod val="95000"/>
                    <a:lumOff val="5000"/>
                  </a:schemeClr>
                </a:solidFill>
                <a:latin typeface="Century Gothic" panose="020B0502020202020204" pitchFamily="34" charset="0"/>
              </a:rPr>
              <a:t>’)</a:t>
            </a:r>
          </a:p>
        </p:txBody>
      </p:sp>
      <p:sp>
        <p:nvSpPr>
          <p:cNvPr id="32" name="Title 31"/>
          <p:cNvSpPr>
            <a:spLocks noGrp="1"/>
          </p:cNvSpPr>
          <p:nvPr>
            <p:ph type="title" idx="4294967295"/>
          </p:nvPr>
        </p:nvSpPr>
        <p:spPr>
          <a:xfrm>
            <a:off x="-37320" y="190827"/>
            <a:ext cx="4996741" cy="376112"/>
          </a:xfrm>
        </p:spPr>
        <p:txBody>
          <a:bodyPr/>
          <a:lstStyle/>
          <a:p>
            <a:r>
              <a:rPr lang="en-GB" sz="2400" b="1">
                <a:solidFill>
                  <a:schemeClr val="tx1"/>
                </a:solidFill>
                <a:latin typeface="Century Gothic" panose="020B0502020202020204" pitchFamily="34" charset="0"/>
              </a:rPr>
              <a:t>Sounds of the language</a:t>
            </a:r>
            <a:r>
              <a:rPr lang="en-GB" sz="2400" b="1" baseline="0">
                <a:solidFill>
                  <a:schemeClr val="tx1"/>
                </a:solidFill>
                <a:latin typeface="Century Gothic" panose="020B0502020202020204" pitchFamily="34" charset="0"/>
              </a:rPr>
              <a:t> (con’t)</a:t>
            </a:r>
            <a:endParaRPr lang="en-GB" sz="2400" b="1">
              <a:solidFill>
                <a:schemeClr val="tx1"/>
              </a:solidFill>
              <a:latin typeface="Century Gothic" panose="020B0502020202020204" pitchFamily="34" charset="0"/>
            </a:endParaRPr>
          </a:p>
        </p:txBody>
      </p:sp>
      <p:sp>
        <p:nvSpPr>
          <p:cNvPr id="33" name="Rectangle 32"/>
          <p:cNvSpPr/>
          <p:nvPr/>
        </p:nvSpPr>
        <p:spPr>
          <a:xfrm>
            <a:off x="148217" y="8713832"/>
            <a:ext cx="5819195" cy="338554"/>
          </a:xfrm>
          <a:prstGeom prst="rect">
            <a:avLst/>
          </a:prstGeom>
        </p:spPr>
        <p:txBody>
          <a:bodyPr wrap="square">
            <a:spAutoFit/>
          </a:bodyPr>
          <a:lstStyle/>
          <a:p>
            <a:pPr marL="0" indent="0">
              <a:buFont typeface="Arial" panose="020B0604020202020204" pitchFamily="34" charset="0"/>
              <a:buNone/>
            </a:pPr>
            <a:r>
              <a:rPr lang="en-GB" sz="1600">
                <a:solidFill>
                  <a:srgbClr val="000000"/>
                </a:solidFill>
                <a:latin typeface="Century Gothic" panose="020B0502020202020204" pitchFamily="34" charset="0"/>
              </a:rPr>
              <a:t>Now say them aloud! Emphasise the </a:t>
            </a:r>
            <a:r>
              <a:rPr lang="en-GB" sz="1600" b="1">
                <a:solidFill>
                  <a:srgbClr val="000000"/>
                </a:solidFill>
                <a:latin typeface="Century Gothic" panose="020B0502020202020204" pitchFamily="34" charset="0"/>
              </a:rPr>
              <a:t>second-last</a:t>
            </a:r>
            <a:r>
              <a:rPr lang="en-GB" sz="1600">
                <a:solidFill>
                  <a:srgbClr val="000000"/>
                </a:solidFill>
                <a:latin typeface="Century Gothic" panose="020B0502020202020204" pitchFamily="34" charset="0"/>
              </a:rPr>
              <a:t> syllable.</a:t>
            </a:r>
          </a:p>
        </p:txBody>
      </p:sp>
      <p:sp>
        <p:nvSpPr>
          <p:cNvPr id="48" name="Rectangle 47"/>
          <p:cNvSpPr/>
          <p:nvPr/>
        </p:nvSpPr>
        <p:spPr>
          <a:xfrm>
            <a:off x="155732" y="4708973"/>
            <a:ext cx="6899076" cy="338554"/>
          </a:xfrm>
          <a:prstGeom prst="rect">
            <a:avLst/>
          </a:prstGeom>
        </p:spPr>
        <p:txBody>
          <a:bodyPr wrap="square">
            <a:spAutoFit/>
          </a:bodyPr>
          <a:lstStyle/>
          <a:p>
            <a:pPr marL="0" indent="0">
              <a:buFont typeface="Arial" panose="020B0604020202020204" pitchFamily="34" charset="0"/>
              <a:buNone/>
            </a:pPr>
            <a:r>
              <a:rPr lang="en-GB" sz="1600">
                <a:solidFill>
                  <a:srgbClr val="000000"/>
                </a:solidFill>
                <a:latin typeface="Century Gothic" panose="020B0502020202020204" pitchFamily="34" charset="0"/>
              </a:rPr>
              <a:t>Now try saying the words aloud! Emphasise the </a:t>
            </a:r>
            <a:r>
              <a:rPr lang="en-GB" sz="1600" b="1">
                <a:solidFill>
                  <a:srgbClr val="000000"/>
                </a:solidFill>
                <a:latin typeface="Century Gothic" panose="020B0502020202020204" pitchFamily="34" charset="0"/>
              </a:rPr>
              <a:t>final</a:t>
            </a:r>
            <a:r>
              <a:rPr lang="en-GB" sz="1600">
                <a:solidFill>
                  <a:srgbClr val="000000"/>
                </a:solidFill>
                <a:latin typeface="Century Gothic" panose="020B0502020202020204" pitchFamily="34" charset="0"/>
              </a:rPr>
              <a:t> syllable.</a:t>
            </a:r>
          </a:p>
        </p:txBody>
      </p:sp>
      <p:sp>
        <p:nvSpPr>
          <p:cNvPr id="59" name="CuadroTexto 20">
            <a:extLst>
              <a:ext uri="{FF2B5EF4-FFF2-40B4-BE49-F238E27FC236}">
                <a16:creationId xmlns:a16="http://schemas.microsoft.com/office/drawing/2014/main" id="{1C13AF42-F8DA-374A-839E-AB70881889B3}"/>
              </a:ext>
            </a:extLst>
          </p:cNvPr>
          <p:cNvSpPr txBox="1"/>
          <p:nvPr/>
        </p:nvSpPr>
        <p:spPr>
          <a:xfrm>
            <a:off x="5385274" y="8133387"/>
            <a:ext cx="1196886" cy="338554"/>
          </a:xfrm>
          <a:prstGeom prst="rect">
            <a:avLst/>
          </a:prstGeom>
          <a:noFill/>
          <a:ln>
            <a:noFill/>
          </a:ln>
        </p:spPr>
        <p:txBody>
          <a:bodyPr wrap="square" rtlCol="0">
            <a:spAutoFit/>
          </a:bodyPr>
          <a:lstStyle/>
          <a:p>
            <a:pPr algn="ctr"/>
            <a:r>
              <a:rPr lang="en-US" sz="1600" err="1">
                <a:solidFill>
                  <a:schemeClr val="accent4">
                    <a:lumMod val="95000"/>
                    <a:lumOff val="5000"/>
                  </a:schemeClr>
                </a:solidFill>
                <a:latin typeface="Century Gothic" panose="020B0502020202020204" pitchFamily="34" charset="0"/>
              </a:rPr>
              <a:t>líder</a:t>
            </a:r>
            <a:endParaRPr lang="en-US" sz="1600" b="1">
              <a:solidFill>
                <a:schemeClr val="accent4">
                  <a:lumMod val="95000"/>
                  <a:lumOff val="5000"/>
                </a:schemeClr>
              </a:solidFill>
              <a:latin typeface="Century Gothic" panose="020B0502020202020204" pitchFamily="34" charset="0"/>
            </a:endParaRPr>
          </a:p>
        </p:txBody>
      </p:sp>
      <p:sp>
        <p:nvSpPr>
          <p:cNvPr id="62" name="Rectangle 61"/>
          <p:cNvSpPr/>
          <p:nvPr/>
        </p:nvSpPr>
        <p:spPr>
          <a:xfrm>
            <a:off x="5470595" y="8364865"/>
            <a:ext cx="1026243" cy="338554"/>
          </a:xfrm>
          <a:prstGeom prst="rect">
            <a:avLst/>
          </a:prstGeom>
        </p:spPr>
        <p:txBody>
          <a:bodyPr wrap="none">
            <a:spAutoFit/>
          </a:bodyPr>
          <a:lstStyle/>
          <a:p>
            <a:pPr algn="ctr"/>
            <a:r>
              <a:rPr lang="en-US" sz="1600">
                <a:solidFill>
                  <a:schemeClr val="accent4">
                    <a:lumMod val="95000"/>
                    <a:lumOff val="5000"/>
                  </a:schemeClr>
                </a:solidFill>
                <a:latin typeface="Century Gothic" panose="020B0502020202020204" pitchFamily="34" charset="0"/>
              </a:rPr>
              <a:t>(‘LÍ-der’)</a:t>
            </a:r>
          </a:p>
        </p:txBody>
      </p:sp>
    </p:spTree>
    <p:extLst>
      <p:ext uri="{BB962C8B-B14F-4D97-AF65-F5344CB8AC3E}">
        <p14:creationId xmlns:p14="http://schemas.microsoft.com/office/powerpoint/2010/main" val="1944549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034" y="683568"/>
            <a:ext cx="5075766" cy="369332"/>
          </a:xfrm>
          <a:prstGeom prst="rect">
            <a:avLst/>
          </a:prstGeom>
          <a:solidFill>
            <a:srgbClr val="FCF2CA"/>
          </a:solidFill>
          <a:ln w="38100">
            <a:solidFill>
              <a:srgbClr val="ED7D31"/>
            </a:solidFill>
          </a:ln>
        </p:spPr>
        <p:txBody>
          <a:bodyPr wrap="square">
            <a:spAutoFit/>
          </a:bodyPr>
          <a:lstStyle/>
          <a:p>
            <a:pPr lvl="0" fontAlgn="auto">
              <a:spcBef>
                <a:spcPts val="0"/>
              </a:spcBef>
              <a:spcAft>
                <a:spcPts val="0"/>
              </a:spcAft>
              <a:defRPr/>
            </a:pPr>
            <a:r>
              <a:rPr lang="en-GB" b="1">
                <a:solidFill>
                  <a:schemeClr val="tx1">
                    <a:lumMod val="95000"/>
                    <a:lumOff val="5000"/>
                  </a:schemeClr>
                </a:solidFill>
                <a:latin typeface="Century Gothic" panose="020B0502020202020204" pitchFamily="34" charset="0"/>
              </a:rPr>
              <a:t>Ante-penultimate (third-last) syllable stress</a:t>
            </a:r>
          </a:p>
        </p:txBody>
      </p:sp>
      <p:sp>
        <p:nvSpPr>
          <p:cNvPr id="6" name="Rectangle 5"/>
          <p:cNvSpPr/>
          <p:nvPr/>
        </p:nvSpPr>
        <p:spPr>
          <a:xfrm>
            <a:off x="206799" y="1188891"/>
            <a:ext cx="6324956" cy="58477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r>
              <a:rPr lang="en-US" sz="1600">
                <a:solidFill>
                  <a:schemeClr val="accent4">
                    <a:lumMod val="95000"/>
                    <a:lumOff val="5000"/>
                  </a:schemeClr>
                </a:solidFill>
                <a:latin typeface="Century Gothic" panose="020B0502020202020204" pitchFamily="34" charset="0"/>
              </a:rPr>
              <a:t>Words with stress on the third-last syllable </a:t>
            </a:r>
            <a:r>
              <a:rPr lang="en-US" sz="1600" b="1">
                <a:solidFill>
                  <a:schemeClr val="accent4">
                    <a:lumMod val="95000"/>
                    <a:lumOff val="5000"/>
                  </a:schemeClr>
                </a:solidFill>
                <a:latin typeface="Century Gothic" panose="020B0502020202020204" pitchFamily="34" charset="0"/>
              </a:rPr>
              <a:t>always</a:t>
            </a:r>
            <a:r>
              <a:rPr lang="en-US" sz="1600">
                <a:solidFill>
                  <a:schemeClr val="accent4">
                    <a:lumMod val="95000"/>
                    <a:lumOff val="5000"/>
                  </a:schemeClr>
                </a:solidFill>
                <a:latin typeface="Century Gothic" panose="020B0502020202020204" pitchFamily="34" charset="0"/>
              </a:rPr>
              <a:t> have an accent on the stressed vowel.</a:t>
            </a:r>
          </a:p>
        </p:txBody>
      </p:sp>
      <p:sp>
        <p:nvSpPr>
          <p:cNvPr id="7" name="TextBox 6"/>
          <p:cNvSpPr txBox="1"/>
          <p:nvPr/>
        </p:nvSpPr>
        <p:spPr>
          <a:xfrm>
            <a:off x="431043" y="1858410"/>
            <a:ext cx="1023263" cy="338554"/>
          </a:xfrm>
          <a:prstGeom prst="rect">
            <a:avLst/>
          </a:prstGeom>
          <a:noFill/>
          <a:ln>
            <a:noFill/>
          </a:ln>
        </p:spPr>
        <p:txBody>
          <a:bodyPr wrap="square" rtlCol="0">
            <a:spAutoFit/>
          </a:bodyPr>
          <a:lstStyle/>
          <a:p>
            <a:pPr algn="ctr"/>
            <a:r>
              <a:rPr lang="en-GB" sz="1600">
                <a:solidFill>
                  <a:srgbClr val="04070C"/>
                </a:solidFill>
                <a:latin typeface="Century Gothic" panose="020B0502020202020204" pitchFamily="34" charset="0"/>
              </a:rPr>
              <a:t>c</a:t>
            </a:r>
            <a:r>
              <a:rPr lang="en-GB" sz="1600" b="1">
                <a:solidFill>
                  <a:srgbClr val="04070C"/>
                </a:solidFill>
                <a:latin typeface="Century Gothic" panose="020B0502020202020204" pitchFamily="34" charset="0"/>
              </a:rPr>
              <a:t>á</a:t>
            </a:r>
            <a:r>
              <a:rPr lang="en-GB" sz="1600">
                <a:solidFill>
                  <a:srgbClr val="04070C"/>
                </a:solidFill>
                <a:latin typeface="Century Gothic" panose="020B0502020202020204" pitchFamily="34" charset="0"/>
              </a:rPr>
              <a:t>mara</a:t>
            </a:r>
            <a:endParaRPr lang="en-GB" sz="1600" b="1">
              <a:solidFill>
                <a:srgbClr val="04070C"/>
              </a:solidFill>
              <a:latin typeface="Century Gothic" panose="020B0502020202020204" pitchFamily="34" charset="0"/>
            </a:endParaRPr>
          </a:p>
        </p:txBody>
      </p:sp>
      <p:sp>
        <p:nvSpPr>
          <p:cNvPr id="8" name="TextBox 7"/>
          <p:cNvSpPr txBox="1"/>
          <p:nvPr/>
        </p:nvSpPr>
        <p:spPr>
          <a:xfrm>
            <a:off x="1910912" y="1858410"/>
            <a:ext cx="1166750" cy="338554"/>
          </a:xfrm>
          <a:prstGeom prst="rect">
            <a:avLst/>
          </a:prstGeom>
          <a:noFill/>
          <a:ln>
            <a:noFill/>
          </a:ln>
        </p:spPr>
        <p:txBody>
          <a:bodyPr wrap="square" rtlCol="0">
            <a:spAutoFit/>
          </a:bodyPr>
          <a:lstStyle/>
          <a:p>
            <a:pPr algn="ctr"/>
            <a:r>
              <a:rPr lang="en-GB" sz="1600" dirty="0" err="1">
                <a:solidFill>
                  <a:srgbClr val="04070C"/>
                </a:solidFill>
                <a:latin typeface="Century Gothic" panose="020B0502020202020204" pitchFamily="34" charset="0"/>
              </a:rPr>
              <a:t>p</a:t>
            </a:r>
            <a:r>
              <a:rPr lang="en-GB" sz="1600" b="1" dirty="0" err="1">
                <a:solidFill>
                  <a:srgbClr val="04070C"/>
                </a:solidFill>
                <a:latin typeface="Century Gothic" panose="020B0502020202020204" pitchFamily="34" charset="0"/>
              </a:rPr>
              <a:t>á</a:t>
            </a:r>
            <a:r>
              <a:rPr lang="en-GB" sz="1600" dirty="0" err="1">
                <a:solidFill>
                  <a:srgbClr val="04070C"/>
                </a:solidFill>
                <a:latin typeface="Century Gothic" panose="020B0502020202020204" pitchFamily="34" charset="0"/>
              </a:rPr>
              <a:t>gina</a:t>
            </a:r>
            <a:endParaRPr lang="en-GB" sz="1600" b="1" dirty="0">
              <a:solidFill>
                <a:srgbClr val="04070C"/>
              </a:solidFill>
              <a:latin typeface="Century Gothic" panose="020B0502020202020204" pitchFamily="34" charset="0"/>
            </a:endParaRPr>
          </a:p>
        </p:txBody>
      </p:sp>
      <p:sp>
        <p:nvSpPr>
          <p:cNvPr id="10" name="TextBox 9"/>
          <p:cNvSpPr txBox="1"/>
          <p:nvPr/>
        </p:nvSpPr>
        <p:spPr>
          <a:xfrm>
            <a:off x="3471609" y="1870750"/>
            <a:ext cx="1069591" cy="338554"/>
          </a:xfrm>
          <a:prstGeom prst="rect">
            <a:avLst/>
          </a:prstGeom>
          <a:noFill/>
          <a:ln>
            <a:noFill/>
          </a:ln>
        </p:spPr>
        <p:txBody>
          <a:bodyPr wrap="square" rtlCol="0">
            <a:spAutoFit/>
          </a:bodyPr>
          <a:lstStyle/>
          <a:p>
            <a:pPr algn="ctr"/>
            <a:r>
              <a:rPr lang="en-GB" sz="1600" err="1">
                <a:solidFill>
                  <a:srgbClr val="04070C"/>
                </a:solidFill>
                <a:latin typeface="Century Gothic" panose="020B0502020202020204" pitchFamily="34" charset="0"/>
              </a:rPr>
              <a:t>tel</a:t>
            </a:r>
            <a:r>
              <a:rPr lang="en-GB" sz="1600" b="1" err="1">
                <a:solidFill>
                  <a:srgbClr val="04070C"/>
                </a:solidFill>
                <a:latin typeface="Century Gothic" panose="020B0502020202020204" pitchFamily="34" charset="0"/>
              </a:rPr>
              <a:t>é</a:t>
            </a:r>
            <a:r>
              <a:rPr lang="en-GB" sz="1600" err="1">
                <a:solidFill>
                  <a:srgbClr val="04070C"/>
                </a:solidFill>
                <a:latin typeface="Century Gothic" panose="020B0502020202020204" pitchFamily="34" charset="0"/>
              </a:rPr>
              <a:t>fono</a:t>
            </a:r>
            <a:endParaRPr lang="en-GB" sz="1600" b="1">
              <a:solidFill>
                <a:srgbClr val="04070C"/>
              </a:solidFill>
              <a:latin typeface="Century Gothic" panose="020B0502020202020204" pitchFamily="34" charset="0"/>
            </a:endParaRPr>
          </a:p>
        </p:txBody>
      </p:sp>
      <p:sp>
        <p:nvSpPr>
          <p:cNvPr id="11" name="TextBox 10"/>
          <p:cNvSpPr txBox="1"/>
          <p:nvPr/>
        </p:nvSpPr>
        <p:spPr>
          <a:xfrm>
            <a:off x="5193004" y="1858410"/>
            <a:ext cx="1069591" cy="338554"/>
          </a:xfrm>
          <a:prstGeom prst="rect">
            <a:avLst/>
          </a:prstGeom>
          <a:noFill/>
          <a:ln>
            <a:noFill/>
          </a:ln>
        </p:spPr>
        <p:txBody>
          <a:bodyPr wrap="square" rtlCol="0">
            <a:spAutoFit/>
          </a:bodyPr>
          <a:lstStyle/>
          <a:p>
            <a:pPr algn="ctr"/>
            <a:r>
              <a:rPr lang="en-GB" sz="1600" err="1">
                <a:solidFill>
                  <a:srgbClr val="04070C"/>
                </a:solidFill>
                <a:latin typeface="Century Gothic" panose="020B0502020202020204" pitchFamily="34" charset="0"/>
              </a:rPr>
              <a:t>s</a:t>
            </a:r>
            <a:r>
              <a:rPr lang="en-GB" sz="1600" b="1" err="1">
                <a:solidFill>
                  <a:srgbClr val="04070C"/>
                </a:solidFill>
                <a:latin typeface="Century Gothic" panose="020B0502020202020204" pitchFamily="34" charset="0"/>
              </a:rPr>
              <a:t>á</a:t>
            </a:r>
            <a:r>
              <a:rPr lang="en-GB" sz="1600" err="1">
                <a:solidFill>
                  <a:srgbClr val="04070C"/>
                </a:solidFill>
                <a:latin typeface="Century Gothic" panose="020B0502020202020204" pitchFamily="34" charset="0"/>
              </a:rPr>
              <a:t>bado</a:t>
            </a:r>
            <a:endParaRPr lang="en-GB" sz="1600" b="1">
              <a:solidFill>
                <a:srgbClr val="04070C"/>
              </a:solidFill>
              <a:latin typeface="Century Gothic" panose="020B0502020202020204" pitchFamily="34" charset="0"/>
            </a:endParaRPr>
          </a:p>
        </p:txBody>
      </p:sp>
      <p:sp>
        <p:nvSpPr>
          <p:cNvPr id="12" name="CuadroTexto 20">
            <a:extLst>
              <a:ext uri="{FF2B5EF4-FFF2-40B4-BE49-F238E27FC236}">
                <a16:creationId xmlns:a16="http://schemas.microsoft.com/office/drawing/2014/main" id="{1C13AF42-F8DA-374A-839E-AB70881889B3}"/>
              </a:ext>
            </a:extLst>
          </p:cNvPr>
          <p:cNvSpPr txBox="1"/>
          <p:nvPr/>
        </p:nvSpPr>
        <p:spPr>
          <a:xfrm>
            <a:off x="185590" y="2130988"/>
            <a:ext cx="1550226" cy="338554"/>
          </a:xfrm>
          <a:prstGeom prst="rect">
            <a:avLst/>
          </a:prstGeom>
          <a:noFill/>
        </p:spPr>
        <p:txBody>
          <a:bodyPr wrap="square" rtlCol="0">
            <a:spAutoFit/>
          </a:bodyPr>
          <a:lstStyle/>
          <a:p>
            <a:pPr algn="ctr"/>
            <a:r>
              <a:rPr lang="en-US" sz="1600">
                <a:solidFill>
                  <a:schemeClr val="accent4">
                    <a:lumMod val="95000"/>
                    <a:lumOff val="5000"/>
                  </a:schemeClr>
                </a:solidFill>
                <a:latin typeface="Century Gothic" panose="020B0502020202020204" pitchFamily="34" charset="0"/>
              </a:rPr>
              <a:t>(‘CÁ-ma-</a:t>
            </a:r>
            <a:r>
              <a:rPr lang="en-US" sz="1600" err="1">
                <a:solidFill>
                  <a:schemeClr val="accent4">
                    <a:lumMod val="95000"/>
                    <a:lumOff val="5000"/>
                  </a:schemeClr>
                </a:solidFill>
                <a:latin typeface="Century Gothic" panose="020B0502020202020204" pitchFamily="34" charset="0"/>
              </a:rPr>
              <a:t>ra</a:t>
            </a:r>
            <a:r>
              <a:rPr lang="en-US" sz="1600">
                <a:solidFill>
                  <a:schemeClr val="accent4">
                    <a:lumMod val="95000"/>
                    <a:lumOff val="5000"/>
                  </a:schemeClr>
                </a:solidFill>
                <a:latin typeface="Century Gothic" panose="020B0502020202020204" pitchFamily="34" charset="0"/>
              </a:rPr>
              <a:t>’)</a:t>
            </a:r>
          </a:p>
        </p:txBody>
      </p:sp>
      <p:sp>
        <p:nvSpPr>
          <p:cNvPr id="13" name="CuadroTexto 20">
            <a:extLst>
              <a:ext uri="{FF2B5EF4-FFF2-40B4-BE49-F238E27FC236}">
                <a16:creationId xmlns:a16="http://schemas.microsoft.com/office/drawing/2014/main" id="{1C13AF42-F8DA-374A-839E-AB70881889B3}"/>
              </a:ext>
            </a:extLst>
          </p:cNvPr>
          <p:cNvSpPr txBox="1"/>
          <p:nvPr/>
        </p:nvSpPr>
        <p:spPr>
          <a:xfrm>
            <a:off x="1588538" y="2130988"/>
            <a:ext cx="1811498" cy="338554"/>
          </a:xfrm>
          <a:prstGeom prst="rect">
            <a:avLst/>
          </a:prstGeom>
          <a:noFill/>
        </p:spPr>
        <p:txBody>
          <a:bodyPr wrap="square" rtlCol="0">
            <a:spAutoFit/>
          </a:bodyPr>
          <a:lstStyle/>
          <a:p>
            <a:pPr algn="ctr"/>
            <a:r>
              <a:rPr lang="en-US" sz="1600">
                <a:solidFill>
                  <a:schemeClr val="accent4">
                    <a:lumMod val="95000"/>
                    <a:lumOff val="5000"/>
                  </a:schemeClr>
                </a:solidFill>
                <a:latin typeface="Century Gothic" panose="020B0502020202020204" pitchFamily="34" charset="0"/>
              </a:rPr>
              <a:t>(‘PÁ-</a:t>
            </a:r>
            <a:r>
              <a:rPr lang="en-US" sz="1600" err="1">
                <a:solidFill>
                  <a:schemeClr val="accent4">
                    <a:lumMod val="95000"/>
                    <a:lumOff val="5000"/>
                  </a:schemeClr>
                </a:solidFill>
                <a:latin typeface="Century Gothic" panose="020B0502020202020204" pitchFamily="34" charset="0"/>
              </a:rPr>
              <a:t>gi</a:t>
            </a:r>
            <a:r>
              <a:rPr lang="en-US" sz="1600">
                <a:solidFill>
                  <a:schemeClr val="accent4">
                    <a:lumMod val="95000"/>
                    <a:lumOff val="5000"/>
                  </a:schemeClr>
                </a:solidFill>
                <a:latin typeface="Century Gothic" panose="020B0502020202020204" pitchFamily="34" charset="0"/>
              </a:rPr>
              <a:t>-</a:t>
            </a:r>
            <a:r>
              <a:rPr lang="en-US" sz="1600" err="1">
                <a:solidFill>
                  <a:schemeClr val="accent4">
                    <a:lumMod val="95000"/>
                    <a:lumOff val="5000"/>
                  </a:schemeClr>
                </a:solidFill>
                <a:latin typeface="Century Gothic" panose="020B0502020202020204" pitchFamily="34" charset="0"/>
              </a:rPr>
              <a:t>na</a:t>
            </a:r>
            <a:r>
              <a:rPr lang="en-US" sz="1600">
                <a:solidFill>
                  <a:schemeClr val="accent4">
                    <a:lumMod val="95000"/>
                    <a:lumOff val="5000"/>
                  </a:schemeClr>
                </a:solidFill>
                <a:latin typeface="Century Gothic" panose="020B0502020202020204" pitchFamily="34" charset="0"/>
              </a:rPr>
              <a:t>’)</a:t>
            </a:r>
          </a:p>
        </p:txBody>
      </p:sp>
      <p:sp>
        <p:nvSpPr>
          <p:cNvPr id="14" name="CuadroTexto 20">
            <a:extLst>
              <a:ext uri="{FF2B5EF4-FFF2-40B4-BE49-F238E27FC236}">
                <a16:creationId xmlns:a16="http://schemas.microsoft.com/office/drawing/2014/main" id="{1C13AF42-F8DA-374A-839E-AB70881889B3}"/>
              </a:ext>
            </a:extLst>
          </p:cNvPr>
          <p:cNvSpPr txBox="1"/>
          <p:nvPr/>
        </p:nvSpPr>
        <p:spPr>
          <a:xfrm>
            <a:off x="3157012" y="2143328"/>
            <a:ext cx="1811498" cy="338554"/>
          </a:xfrm>
          <a:prstGeom prst="rect">
            <a:avLst/>
          </a:prstGeom>
          <a:noFill/>
        </p:spPr>
        <p:txBody>
          <a:bodyPr wrap="square" rtlCol="0">
            <a:spAutoFit/>
          </a:bodyPr>
          <a:lstStyle/>
          <a:p>
            <a:pPr algn="ctr"/>
            <a:r>
              <a:rPr lang="en-US" sz="1600">
                <a:solidFill>
                  <a:schemeClr val="accent4">
                    <a:lumMod val="95000"/>
                    <a:lumOff val="5000"/>
                  </a:schemeClr>
                </a:solidFill>
                <a:latin typeface="Century Gothic" panose="020B0502020202020204" pitchFamily="34" charset="0"/>
              </a:rPr>
              <a:t>(‘</a:t>
            </a:r>
            <a:r>
              <a:rPr lang="en-US" sz="1600" err="1">
                <a:solidFill>
                  <a:schemeClr val="accent4">
                    <a:lumMod val="95000"/>
                    <a:lumOff val="5000"/>
                  </a:schemeClr>
                </a:solidFill>
                <a:latin typeface="Century Gothic" panose="020B0502020202020204" pitchFamily="34" charset="0"/>
              </a:rPr>
              <a:t>te</a:t>
            </a:r>
            <a:r>
              <a:rPr lang="en-US" sz="1600">
                <a:solidFill>
                  <a:schemeClr val="accent4">
                    <a:lumMod val="95000"/>
                    <a:lumOff val="5000"/>
                  </a:schemeClr>
                </a:solidFill>
                <a:latin typeface="Century Gothic" panose="020B0502020202020204" pitchFamily="34" charset="0"/>
              </a:rPr>
              <a:t>-LÉ-</a:t>
            </a:r>
            <a:r>
              <a:rPr lang="en-US" sz="1600" err="1">
                <a:solidFill>
                  <a:schemeClr val="accent4">
                    <a:lumMod val="95000"/>
                    <a:lumOff val="5000"/>
                  </a:schemeClr>
                </a:solidFill>
                <a:latin typeface="Century Gothic" panose="020B0502020202020204" pitchFamily="34" charset="0"/>
              </a:rPr>
              <a:t>fo</a:t>
            </a:r>
            <a:r>
              <a:rPr lang="en-US" sz="1600">
                <a:solidFill>
                  <a:schemeClr val="accent4">
                    <a:lumMod val="95000"/>
                    <a:lumOff val="5000"/>
                  </a:schemeClr>
                </a:solidFill>
                <a:latin typeface="Century Gothic" panose="020B0502020202020204" pitchFamily="34" charset="0"/>
              </a:rPr>
              <a:t>-no’)</a:t>
            </a:r>
          </a:p>
        </p:txBody>
      </p:sp>
      <p:sp>
        <p:nvSpPr>
          <p:cNvPr id="15" name="CuadroTexto 20">
            <a:extLst>
              <a:ext uri="{FF2B5EF4-FFF2-40B4-BE49-F238E27FC236}">
                <a16:creationId xmlns:a16="http://schemas.microsoft.com/office/drawing/2014/main" id="{1C13AF42-F8DA-374A-839E-AB70881889B3}"/>
              </a:ext>
            </a:extLst>
          </p:cNvPr>
          <p:cNvSpPr txBox="1"/>
          <p:nvPr/>
        </p:nvSpPr>
        <p:spPr>
          <a:xfrm>
            <a:off x="4862102" y="2130477"/>
            <a:ext cx="1811498" cy="338554"/>
          </a:xfrm>
          <a:prstGeom prst="rect">
            <a:avLst/>
          </a:prstGeom>
          <a:noFill/>
        </p:spPr>
        <p:txBody>
          <a:bodyPr wrap="square" rtlCol="0">
            <a:spAutoFit/>
          </a:bodyPr>
          <a:lstStyle/>
          <a:p>
            <a:pPr algn="ctr"/>
            <a:r>
              <a:rPr lang="en-US" sz="1600">
                <a:solidFill>
                  <a:schemeClr val="accent4">
                    <a:lumMod val="95000"/>
                    <a:lumOff val="5000"/>
                  </a:schemeClr>
                </a:solidFill>
                <a:latin typeface="Century Gothic" panose="020B0502020202020204" pitchFamily="34" charset="0"/>
              </a:rPr>
              <a:t>(‘SÁ-</a:t>
            </a:r>
            <a:r>
              <a:rPr lang="en-US" sz="1600" err="1">
                <a:solidFill>
                  <a:schemeClr val="accent4">
                    <a:lumMod val="95000"/>
                    <a:lumOff val="5000"/>
                  </a:schemeClr>
                </a:solidFill>
                <a:latin typeface="Century Gothic" panose="020B0502020202020204" pitchFamily="34" charset="0"/>
              </a:rPr>
              <a:t>ba</a:t>
            </a:r>
            <a:r>
              <a:rPr lang="en-US" sz="1600">
                <a:solidFill>
                  <a:schemeClr val="accent4">
                    <a:lumMod val="95000"/>
                    <a:lumOff val="5000"/>
                  </a:schemeClr>
                </a:solidFill>
                <a:latin typeface="Century Gothic" panose="020B0502020202020204" pitchFamily="34" charset="0"/>
              </a:rPr>
              <a:t>-do’)</a:t>
            </a:r>
          </a:p>
        </p:txBody>
      </p:sp>
      <p:sp>
        <p:nvSpPr>
          <p:cNvPr id="17" name="Rectangle 16"/>
          <p:cNvSpPr/>
          <p:nvPr/>
        </p:nvSpPr>
        <p:spPr>
          <a:xfrm>
            <a:off x="254561" y="3103554"/>
            <a:ext cx="6225472" cy="369332"/>
          </a:xfrm>
          <a:prstGeom prst="rect">
            <a:avLst/>
          </a:prstGeom>
          <a:solidFill>
            <a:srgbClr val="FCF2CA"/>
          </a:solidFill>
          <a:ln w="38100">
            <a:solidFill>
              <a:srgbClr val="ED7D31"/>
            </a:solidFill>
          </a:ln>
        </p:spPr>
        <p:txBody>
          <a:bodyPr wrap="square">
            <a:spAutoFit/>
          </a:bodyPr>
          <a:lstStyle/>
          <a:p>
            <a:pPr lvl="0" fontAlgn="auto">
              <a:spcBef>
                <a:spcPts val="0"/>
              </a:spcBef>
              <a:spcAft>
                <a:spcPts val="0"/>
              </a:spcAft>
              <a:defRPr/>
            </a:pPr>
            <a:r>
              <a:rPr lang="en-GB" b="1">
                <a:solidFill>
                  <a:schemeClr val="tx1">
                    <a:lumMod val="95000"/>
                    <a:lumOff val="5000"/>
                  </a:schemeClr>
                </a:solidFill>
                <a:latin typeface="Century Gothic" panose="020B0502020202020204" pitchFamily="34" charset="0"/>
              </a:rPr>
              <a:t>Stress position on common verb endings and suffixes</a:t>
            </a:r>
          </a:p>
        </p:txBody>
      </p:sp>
      <p:sp>
        <p:nvSpPr>
          <p:cNvPr id="18" name="Rectangle 17"/>
          <p:cNvSpPr/>
          <p:nvPr/>
        </p:nvSpPr>
        <p:spPr>
          <a:xfrm>
            <a:off x="223821" y="3518313"/>
            <a:ext cx="6697357" cy="584775"/>
          </a:xfrm>
          <a:prstGeom prst="rect">
            <a:avLst/>
          </a:prstGeom>
        </p:spPr>
        <p:txBody>
          <a:bodyPr wrap="square">
            <a:spAutoFit/>
          </a:bodyPr>
          <a:lstStyle/>
          <a:p>
            <a:r>
              <a:rPr lang="en-US" sz="1600">
                <a:solidFill>
                  <a:schemeClr val="accent4">
                    <a:lumMod val="95000"/>
                    <a:lumOff val="5000"/>
                  </a:schemeClr>
                </a:solidFill>
                <a:latin typeface="Century Gothic" panose="020B0502020202020204" pitchFamily="34" charset="0"/>
              </a:rPr>
              <a:t>Spanish verb endings change when talking about completed actions in the past (this is called the ‘preterite’ tense).</a:t>
            </a:r>
          </a:p>
        </p:txBody>
      </p:sp>
      <p:sp>
        <p:nvSpPr>
          <p:cNvPr id="20" name="Rectangle 19"/>
          <p:cNvSpPr/>
          <p:nvPr/>
        </p:nvSpPr>
        <p:spPr>
          <a:xfrm>
            <a:off x="223820" y="4122828"/>
            <a:ext cx="6697357" cy="584775"/>
          </a:xfrm>
          <a:prstGeom prst="rect">
            <a:avLst/>
          </a:prstGeom>
        </p:spPr>
        <p:txBody>
          <a:bodyPr wrap="square">
            <a:spAutoFit/>
          </a:bodyPr>
          <a:lstStyle/>
          <a:p>
            <a:r>
              <a:rPr lang="en-US" sz="1600">
                <a:solidFill>
                  <a:schemeClr val="accent4">
                    <a:lumMod val="95000"/>
                    <a:lumOff val="5000"/>
                  </a:schemeClr>
                </a:solidFill>
                <a:latin typeface="Century Gothic" panose="020B0502020202020204" pitchFamily="34" charset="0"/>
              </a:rPr>
              <a:t>For –</a:t>
            </a:r>
            <a:r>
              <a:rPr lang="en-US" sz="1600" err="1">
                <a:solidFill>
                  <a:schemeClr val="accent4">
                    <a:lumMod val="95000"/>
                    <a:lumOff val="5000"/>
                  </a:schemeClr>
                </a:solidFill>
                <a:latin typeface="Century Gothic" panose="020B0502020202020204" pitchFamily="34" charset="0"/>
              </a:rPr>
              <a:t>ar</a:t>
            </a:r>
            <a:r>
              <a:rPr lang="en-US" sz="1600">
                <a:solidFill>
                  <a:schemeClr val="accent4">
                    <a:lumMod val="95000"/>
                    <a:lumOff val="5000"/>
                  </a:schemeClr>
                </a:solidFill>
                <a:latin typeface="Century Gothic" panose="020B0502020202020204" pitchFamily="34" charset="0"/>
              </a:rPr>
              <a:t>/–</a:t>
            </a:r>
            <a:r>
              <a:rPr lang="en-US" sz="1600" err="1">
                <a:solidFill>
                  <a:schemeClr val="accent4">
                    <a:lumMod val="95000"/>
                    <a:lumOff val="5000"/>
                  </a:schemeClr>
                </a:solidFill>
                <a:latin typeface="Century Gothic" panose="020B0502020202020204" pitchFamily="34" charset="0"/>
              </a:rPr>
              <a:t>er</a:t>
            </a:r>
            <a:r>
              <a:rPr lang="en-US" sz="1600">
                <a:solidFill>
                  <a:schemeClr val="accent4">
                    <a:lumMod val="95000"/>
                    <a:lumOff val="5000"/>
                  </a:schemeClr>
                </a:solidFill>
                <a:latin typeface="Century Gothic" panose="020B0502020202020204" pitchFamily="34" charset="0"/>
              </a:rPr>
              <a:t>/–</a:t>
            </a:r>
            <a:r>
              <a:rPr lang="en-US" sz="1600" err="1">
                <a:solidFill>
                  <a:schemeClr val="accent4">
                    <a:lumMod val="95000"/>
                    <a:lumOff val="5000"/>
                  </a:schemeClr>
                </a:solidFill>
                <a:latin typeface="Century Gothic" panose="020B0502020202020204" pitchFamily="34" charset="0"/>
              </a:rPr>
              <a:t>ir</a:t>
            </a:r>
            <a:r>
              <a:rPr lang="en-US" sz="1600">
                <a:solidFill>
                  <a:schemeClr val="accent4">
                    <a:lumMod val="95000"/>
                    <a:lumOff val="5000"/>
                  </a:schemeClr>
                </a:solidFill>
                <a:latin typeface="Century Gothic" panose="020B0502020202020204" pitchFamily="34" charset="0"/>
              </a:rPr>
              <a:t> verbs in 1</a:t>
            </a:r>
            <a:r>
              <a:rPr lang="en-US" sz="1600" baseline="30000">
                <a:solidFill>
                  <a:schemeClr val="accent4">
                    <a:lumMod val="95000"/>
                    <a:lumOff val="5000"/>
                  </a:schemeClr>
                </a:solidFill>
                <a:latin typeface="Century Gothic" panose="020B0502020202020204" pitchFamily="34" charset="0"/>
              </a:rPr>
              <a:t>st</a:t>
            </a:r>
            <a:r>
              <a:rPr lang="en-US" sz="1600">
                <a:solidFill>
                  <a:schemeClr val="accent4">
                    <a:lumMod val="95000"/>
                    <a:lumOff val="5000"/>
                  </a:schemeClr>
                </a:solidFill>
                <a:latin typeface="Century Gothic" panose="020B0502020202020204" pitchFamily="34" charset="0"/>
              </a:rPr>
              <a:t> person singular (talking about ‘I’), this can change the position of the stress.</a:t>
            </a:r>
          </a:p>
        </p:txBody>
      </p:sp>
      <p:sp>
        <p:nvSpPr>
          <p:cNvPr id="21" name="Rectangle 20"/>
          <p:cNvSpPr/>
          <p:nvPr/>
        </p:nvSpPr>
        <p:spPr>
          <a:xfrm>
            <a:off x="2105307" y="5032544"/>
            <a:ext cx="2175920" cy="338554"/>
          </a:xfrm>
          <a:prstGeom prst="rect">
            <a:avLst/>
          </a:prstGeom>
        </p:spPr>
        <p:txBody>
          <a:bodyPr wrap="square">
            <a:spAutoFit/>
          </a:bodyPr>
          <a:lstStyle/>
          <a:p>
            <a:r>
              <a:rPr lang="en-US" sz="1600" err="1">
                <a:solidFill>
                  <a:schemeClr val="accent4">
                    <a:lumMod val="95000"/>
                    <a:lumOff val="5000"/>
                  </a:schemeClr>
                </a:solidFill>
                <a:latin typeface="Century Gothic" panose="020B0502020202020204" pitchFamily="34" charset="0"/>
              </a:rPr>
              <a:t>escucho</a:t>
            </a:r>
            <a:r>
              <a:rPr lang="en-US" sz="1600">
                <a:solidFill>
                  <a:schemeClr val="accent4">
                    <a:lumMod val="95000"/>
                    <a:lumOff val="5000"/>
                  </a:schemeClr>
                </a:solidFill>
                <a:latin typeface="Century Gothic" panose="020B0502020202020204" pitchFamily="34" charset="0"/>
              </a:rPr>
              <a:t> - </a:t>
            </a:r>
            <a:r>
              <a:rPr lang="en-US" sz="1600" i="1">
                <a:solidFill>
                  <a:schemeClr val="accent4">
                    <a:lumMod val="95000"/>
                    <a:lumOff val="5000"/>
                  </a:schemeClr>
                </a:solidFill>
                <a:latin typeface="Century Gothic" panose="020B0502020202020204" pitchFamily="34" charset="0"/>
              </a:rPr>
              <a:t>I listen</a:t>
            </a:r>
          </a:p>
        </p:txBody>
      </p:sp>
      <p:sp>
        <p:nvSpPr>
          <p:cNvPr id="23" name="Rectangle 22"/>
          <p:cNvSpPr/>
          <p:nvPr/>
        </p:nvSpPr>
        <p:spPr>
          <a:xfrm>
            <a:off x="2138358" y="5340485"/>
            <a:ext cx="1530053" cy="338554"/>
          </a:xfrm>
          <a:prstGeom prst="rect">
            <a:avLst/>
          </a:prstGeom>
        </p:spPr>
        <p:txBody>
          <a:bodyPr wrap="square">
            <a:spAutoFit/>
          </a:bodyPr>
          <a:lstStyle/>
          <a:p>
            <a:r>
              <a:rPr lang="en-US" sz="1600">
                <a:solidFill>
                  <a:schemeClr val="accent4">
                    <a:lumMod val="95000"/>
                    <a:lumOff val="5000"/>
                  </a:schemeClr>
                </a:solidFill>
                <a:latin typeface="Century Gothic" panose="020B0502020202020204" pitchFamily="34" charset="0"/>
              </a:rPr>
              <a:t>(‘</a:t>
            </a:r>
            <a:r>
              <a:rPr lang="en-US" sz="1600" err="1">
                <a:solidFill>
                  <a:schemeClr val="accent4">
                    <a:lumMod val="95000"/>
                    <a:lumOff val="5000"/>
                  </a:schemeClr>
                </a:solidFill>
                <a:latin typeface="Century Gothic" panose="020B0502020202020204" pitchFamily="34" charset="0"/>
              </a:rPr>
              <a:t>es</a:t>
            </a:r>
            <a:r>
              <a:rPr lang="en-US" sz="1600">
                <a:solidFill>
                  <a:schemeClr val="accent4">
                    <a:lumMod val="95000"/>
                    <a:lumOff val="5000"/>
                  </a:schemeClr>
                </a:solidFill>
                <a:latin typeface="Century Gothic" panose="020B0502020202020204" pitchFamily="34" charset="0"/>
              </a:rPr>
              <a:t>-CU-</a:t>
            </a:r>
            <a:r>
              <a:rPr lang="en-US" sz="1600" err="1">
                <a:solidFill>
                  <a:schemeClr val="accent4">
                    <a:lumMod val="95000"/>
                    <a:lumOff val="5000"/>
                  </a:schemeClr>
                </a:solidFill>
                <a:latin typeface="Century Gothic" panose="020B0502020202020204" pitchFamily="34" charset="0"/>
              </a:rPr>
              <a:t>cho</a:t>
            </a:r>
            <a:r>
              <a:rPr lang="en-US" sz="1600">
                <a:solidFill>
                  <a:schemeClr val="accent4">
                    <a:lumMod val="95000"/>
                    <a:lumOff val="5000"/>
                  </a:schemeClr>
                </a:solidFill>
                <a:latin typeface="Century Gothic" panose="020B0502020202020204" pitchFamily="34" charset="0"/>
              </a:rPr>
              <a:t>’)</a:t>
            </a:r>
          </a:p>
        </p:txBody>
      </p:sp>
      <p:sp>
        <p:nvSpPr>
          <p:cNvPr id="24" name="Rectangle 23"/>
          <p:cNvSpPr/>
          <p:nvPr/>
        </p:nvSpPr>
        <p:spPr>
          <a:xfrm>
            <a:off x="2196298" y="4734190"/>
            <a:ext cx="1709612" cy="338554"/>
          </a:xfrm>
          <a:prstGeom prst="rect">
            <a:avLst/>
          </a:prstGeom>
        </p:spPr>
        <p:txBody>
          <a:bodyPr wrap="square">
            <a:spAutoFit/>
          </a:bodyPr>
          <a:lstStyle/>
          <a:p>
            <a:r>
              <a:rPr lang="en-US" sz="1600" b="1" i="1">
                <a:solidFill>
                  <a:schemeClr val="accent4">
                    <a:lumMod val="95000"/>
                    <a:lumOff val="5000"/>
                  </a:schemeClr>
                </a:solidFill>
                <a:latin typeface="Century Gothic" panose="020B0502020202020204" pitchFamily="34" charset="0"/>
              </a:rPr>
              <a:t>present tense</a:t>
            </a:r>
          </a:p>
        </p:txBody>
      </p:sp>
      <p:sp>
        <p:nvSpPr>
          <p:cNvPr id="25" name="Rectangle 24"/>
          <p:cNvSpPr/>
          <p:nvPr/>
        </p:nvSpPr>
        <p:spPr>
          <a:xfrm>
            <a:off x="4537836" y="4750454"/>
            <a:ext cx="2757237" cy="338554"/>
          </a:xfrm>
          <a:prstGeom prst="rect">
            <a:avLst/>
          </a:prstGeom>
        </p:spPr>
        <p:txBody>
          <a:bodyPr wrap="square">
            <a:spAutoFit/>
          </a:bodyPr>
          <a:lstStyle/>
          <a:p>
            <a:r>
              <a:rPr lang="en-US" sz="1600" b="1" i="1">
                <a:solidFill>
                  <a:schemeClr val="accent4">
                    <a:lumMod val="95000"/>
                    <a:lumOff val="5000"/>
                  </a:schemeClr>
                </a:solidFill>
                <a:latin typeface="Century Gothic" panose="020B0502020202020204" pitchFamily="34" charset="0"/>
              </a:rPr>
              <a:t>past tense (preterite)</a:t>
            </a:r>
          </a:p>
        </p:txBody>
      </p:sp>
      <p:sp>
        <p:nvSpPr>
          <p:cNvPr id="26" name="Rectangle 25"/>
          <p:cNvSpPr/>
          <p:nvPr/>
        </p:nvSpPr>
        <p:spPr>
          <a:xfrm>
            <a:off x="4819380" y="5371098"/>
            <a:ext cx="1530053" cy="338554"/>
          </a:xfrm>
          <a:prstGeom prst="rect">
            <a:avLst/>
          </a:prstGeom>
        </p:spPr>
        <p:txBody>
          <a:bodyPr wrap="square">
            <a:spAutoFit/>
          </a:bodyPr>
          <a:lstStyle/>
          <a:p>
            <a:r>
              <a:rPr lang="en-US" sz="1600">
                <a:solidFill>
                  <a:schemeClr val="accent4">
                    <a:lumMod val="95000"/>
                    <a:lumOff val="5000"/>
                  </a:schemeClr>
                </a:solidFill>
                <a:latin typeface="Century Gothic" panose="020B0502020202020204" pitchFamily="34" charset="0"/>
              </a:rPr>
              <a:t>(‘</a:t>
            </a:r>
            <a:r>
              <a:rPr lang="en-US" sz="1600" err="1">
                <a:solidFill>
                  <a:schemeClr val="accent4">
                    <a:lumMod val="95000"/>
                    <a:lumOff val="5000"/>
                  </a:schemeClr>
                </a:solidFill>
                <a:latin typeface="Century Gothic" panose="020B0502020202020204" pitchFamily="34" charset="0"/>
              </a:rPr>
              <a:t>es</a:t>
            </a:r>
            <a:r>
              <a:rPr lang="en-US" sz="1600">
                <a:solidFill>
                  <a:schemeClr val="accent4">
                    <a:lumMod val="95000"/>
                    <a:lumOff val="5000"/>
                  </a:schemeClr>
                </a:solidFill>
                <a:latin typeface="Century Gothic" panose="020B0502020202020204" pitchFamily="34" charset="0"/>
              </a:rPr>
              <a:t>-cu-CHÉ’)</a:t>
            </a:r>
          </a:p>
        </p:txBody>
      </p:sp>
      <p:sp>
        <p:nvSpPr>
          <p:cNvPr id="27" name="Rectangle 26"/>
          <p:cNvSpPr/>
          <p:nvPr/>
        </p:nvSpPr>
        <p:spPr>
          <a:xfrm>
            <a:off x="4531465" y="5053722"/>
            <a:ext cx="2763608" cy="338554"/>
          </a:xfrm>
          <a:prstGeom prst="rect">
            <a:avLst/>
          </a:prstGeom>
        </p:spPr>
        <p:txBody>
          <a:bodyPr wrap="square">
            <a:spAutoFit/>
          </a:bodyPr>
          <a:lstStyle/>
          <a:p>
            <a:r>
              <a:rPr lang="en-US" sz="1600" err="1">
                <a:solidFill>
                  <a:schemeClr val="accent4">
                    <a:lumMod val="95000"/>
                    <a:lumOff val="5000"/>
                  </a:schemeClr>
                </a:solidFill>
                <a:latin typeface="Century Gothic" panose="020B0502020202020204" pitchFamily="34" charset="0"/>
              </a:rPr>
              <a:t>escuch</a:t>
            </a:r>
            <a:r>
              <a:rPr lang="en-US" sz="1600" b="1" err="1">
                <a:solidFill>
                  <a:schemeClr val="accent4">
                    <a:lumMod val="95000"/>
                    <a:lumOff val="5000"/>
                  </a:schemeClr>
                </a:solidFill>
                <a:latin typeface="Century Gothic" panose="020B0502020202020204" pitchFamily="34" charset="0"/>
              </a:rPr>
              <a:t>é</a:t>
            </a:r>
            <a:r>
              <a:rPr lang="en-US" sz="1600" b="1">
                <a:solidFill>
                  <a:schemeClr val="accent4">
                    <a:lumMod val="95000"/>
                    <a:lumOff val="5000"/>
                  </a:schemeClr>
                </a:solidFill>
                <a:latin typeface="Century Gothic" panose="020B0502020202020204" pitchFamily="34" charset="0"/>
              </a:rPr>
              <a:t> </a:t>
            </a:r>
            <a:r>
              <a:rPr lang="en-US" sz="1600" i="1">
                <a:solidFill>
                  <a:schemeClr val="accent4">
                    <a:lumMod val="95000"/>
                    <a:lumOff val="5000"/>
                  </a:schemeClr>
                </a:solidFill>
                <a:latin typeface="Century Gothic" panose="020B0502020202020204" pitchFamily="34" charset="0"/>
              </a:rPr>
              <a:t>- I listened </a:t>
            </a:r>
          </a:p>
        </p:txBody>
      </p:sp>
      <p:sp>
        <p:nvSpPr>
          <p:cNvPr id="28" name="Rectangle 27"/>
          <p:cNvSpPr/>
          <p:nvPr/>
        </p:nvSpPr>
        <p:spPr>
          <a:xfrm>
            <a:off x="216020" y="5053722"/>
            <a:ext cx="1791576" cy="584775"/>
          </a:xfrm>
          <a:prstGeom prst="rect">
            <a:avLst/>
          </a:prstGeom>
        </p:spPr>
        <p:txBody>
          <a:bodyPr wrap="square">
            <a:spAutoFit/>
          </a:bodyPr>
          <a:lstStyle/>
          <a:p>
            <a:r>
              <a:rPr lang="en-US" sz="1600" b="1">
                <a:solidFill>
                  <a:schemeClr val="accent4">
                    <a:lumMod val="95000"/>
                    <a:lumOff val="5000"/>
                  </a:schemeClr>
                </a:solidFill>
                <a:latin typeface="Century Gothic" panose="020B0502020202020204" pitchFamily="34" charset="0"/>
              </a:rPr>
              <a:t>-AR verbs </a:t>
            </a:r>
          </a:p>
          <a:p>
            <a:r>
              <a:rPr lang="en-US" sz="1600">
                <a:solidFill>
                  <a:schemeClr val="accent4">
                    <a:lumMod val="95000"/>
                    <a:lumOff val="5000"/>
                  </a:schemeClr>
                </a:solidFill>
                <a:latin typeface="Century Gothic" panose="020B0502020202020204" pitchFamily="34" charset="0"/>
              </a:rPr>
              <a:t>(e.g. </a:t>
            </a:r>
            <a:r>
              <a:rPr lang="en-US" sz="1600" err="1">
                <a:solidFill>
                  <a:schemeClr val="accent4">
                    <a:lumMod val="95000"/>
                    <a:lumOff val="5000"/>
                  </a:schemeClr>
                </a:solidFill>
                <a:latin typeface="Century Gothic" panose="020B0502020202020204" pitchFamily="34" charset="0"/>
              </a:rPr>
              <a:t>escuchar</a:t>
            </a:r>
            <a:r>
              <a:rPr lang="en-US" sz="1600">
                <a:solidFill>
                  <a:schemeClr val="accent4">
                    <a:lumMod val="95000"/>
                    <a:lumOff val="5000"/>
                  </a:schemeClr>
                </a:solidFill>
                <a:latin typeface="Century Gothic" panose="020B0502020202020204" pitchFamily="34" charset="0"/>
              </a:rPr>
              <a:t>):</a:t>
            </a:r>
          </a:p>
        </p:txBody>
      </p:sp>
      <p:sp>
        <p:nvSpPr>
          <p:cNvPr id="29" name="Rectangle 28"/>
          <p:cNvSpPr/>
          <p:nvPr/>
        </p:nvSpPr>
        <p:spPr>
          <a:xfrm>
            <a:off x="207044" y="5888245"/>
            <a:ext cx="1791576" cy="584775"/>
          </a:xfrm>
          <a:prstGeom prst="rect">
            <a:avLst/>
          </a:prstGeom>
        </p:spPr>
        <p:txBody>
          <a:bodyPr wrap="square">
            <a:spAutoFit/>
          </a:bodyPr>
          <a:lstStyle/>
          <a:p>
            <a:r>
              <a:rPr lang="en-US" sz="1600" b="1">
                <a:solidFill>
                  <a:schemeClr val="accent4">
                    <a:lumMod val="95000"/>
                    <a:lumOff val="5000"/>
                  </a:schemeClr>
                </a:solidFill>
                <a:latin typeface="Century Gothic" panose="020B0502020202020204" pitchFamily="34" charset="0"/>
              </a:rPr>
              <a:t>-ER/-IR verbs</a:t>
            </a:r>
          </a:p>
          <a:p>
            <a:r>
              <a:rPr lang="en-US" sz="1600">
                <a:solidFill>
                  <a:schemeClr val="accent4">
                    <a:lumMod val="95000"/>
                    <a:lumOff val="5000"/>
                  </a:schemeClr>
                </a:solidFill>
                <a:latin typeface="Century Gothic" panose="020B0502020202020204" pitchFamily="34" charset="0"/>
              </a:rPr>
              <a:t>(e.g. </a:t>
            </a:r>
            <a:r>
              <a:rPr lang="en-US" sz="1600" err="1">
                <a:solidFill>
                  <a:schemeClr val="accent4">
                    <a:lumMod val="95000"/>
                    <a:lumOff val="5000"/>
                  </a:schemeClr>
                </a:solidFill>
                <a:latin typeface="Century Gothic" panose="020B0502020202020204" pitchFamily="34" charset="0"/>
              </a:rPr>
              <a:t>abrir</a:t>
            </a:r>
            <a:r>
              <a:rPr lang="en-US" sz="1600">
                <a:solidFill>
                  <a:schemeClr val="accent4">
                    <a:lumMod val="95000"/>
                    <a:lumOff val="5000"/>
                  </a:schemeClr>
                </a:solidFill>
                <a:latin typeface="Century Gothic" panose="020B0502020202020204" pitchFamily="34" charset="0"/>
              </a:rPr>
              <a:t>):</a:t>
            </a:r>
          </a:p>
        </p:txBody>
      </p:sp>
      <p:sp>
        <p:nvSpPr>
          <p:cNvPr id="30" name="Rectangle 29"/>
          <p:cNvSpPr/>
          <p:nvPr/>
        </p:nvSpPr>
        <p:spPr>
          <a:xfrm>
            <a:off x="2191603" y="5851457"/>
            <a:ext cx="2175920" cy="338554"/>
          </a:xfrm>
          <a:prstGeom prst="rect">
            <a:avLst/>
          </a:prstGeom>
        </p:spPr>
        <p:txBody>
          <a:bodyPr wrap="square">
            <a:spAutoFit/>
          </a:bodyPr>
          <a:lstStyle/>
          <a:p>
            <a:r>
              <a:rPr lang="en-US" sz="1600" err="1">
                <a:solidFill>
                  <a:schemeClr val="accent4">
                    <a:lumMod val="95000"/>
                    <a:lumOff val="5000"/>
                  </a:schemeClr>
                </a:solidFill>
                <a:latin typeface="Century Gothic" panose="020B0502020202020204" pitchFamily="34" charset="0"/>
              </a:rPr>
              <a:t>abro</a:t>
            </a:r>
            <a:r>
              <a:rPr lang="en-US" sz="1600">
                <a:solidFill>
                  <a:schemeClr val="accent4">
                    <a:lumMod val="95000"/>
                    <a:lumOff val="5000"/>
                  </a:schemeClr>
                </a:solidFill>
                <a:latin typeface="Century Gothic" panose="020B0502020202020204" pitchFamily="34" charset="0"/>
              </a:rPr>
              <a:t> - </a:t>
            </a:r>
            <a:r>
              <a:rPr lang="en-US" sz="1600" i="1">
                <a:solidFill>
                  <a:schemeClr val="accent4">
                    <a:lumMod val="95000"/>
                    <a:lumOff val="5000"/>
                  </a:schemeClr>
                </a:solidFill>
                <a:latin typeface="Century Gothic" panose="020B0502020202020204" pitchFamily="34" charset="0"/>
              </a:rPr>
              <a:t>I open</a:t>
            </a:r>
          </a:p>
        </p:txBody>
      </p:sp>
      <p:sp>
        <p:nvSpPr>
          <p:cNvPr id="31" name="Rectangle 30"/>
          <p:cNvSpPr/>
          <p:nvPr/>
        </p:nvSpPr>
        <p:spPr>
          <a:xfrm>
            <a:off x="2433652" y="6143259"/>
            <a:ext cx="1530053" cy="338554"/>
          </a:xfrm>
          <a:prstGeom prst="rect">
            <a:avLst/>
          </a:prstGeom>
        </p:spPr>
        <p:txBody>
          <a:bodyPr wrap="square">
            <a:spAutoFit/>
          </a:bodyPr>
          <a:lstStyle/>
          <a:p>
            <a:r>
              <a:rPr lang="en-US" sz="1600">
                <a:solidFill>
                  <a:schemeClr val="accent4">
                    <a:lumMod val="95000"/>
                    <a:lumOff val="5000"/>
                  </a:schemeClr>
                </a:solidFill>
                <a:latin typeface="Century Gothic" panose="020B0502020202020204" pitchFamily="34" charset="0"/>
              </a:rPr>
              <a:t>(‘A-bro’)</a:t>
            </a:r>
          </a:p>
        </p:txBody>
      </p:sp>
      <p:sp>
        <p:nvSpPr>
          <p:cNvPr id="32" name="Rectangle 31"/>
          <p:cNvSpPr/>
          <p:nvPr/>
        </p:nvSpPr>
        <p:spPr>
          <a:xfrm>
            <a:off x="4939910" y="5863276"/>
            <a:ext cx="2175920" cy="338554"/>
          </a:xfrm>
          <a:prstGeom prst="rect">
            <a:avLst/>
          </a:prstGeom>
        </p:spPr>
        <p:txBody>
          <a:bodyPr wrap="square">
            <a:spAutoFit/>
          </a:bodyPr>
          <a:lstStyle/>
          <a:p>
            <a:r>
              <a:rPr lang="en-US" sz="1600" err="1">
                <a:solidFill>
                  <a:schemeClr val="accent4">
                    <a:lumMod val="95000"/>
                    <a:lumOff val="5000"/>
                  </a:schemeClr>
                </a:solidFill>
                <a:latin typeface="Century Gothic" panose="020B0502020202020204" pitchFamily="34" charset="0"/>
              </a:rPr>
              <a:t>abr</a:t>
            </a:r>
            <a:r>
              <a:rPr lang="en-US" sz="1600" b="1" err="1">
                <a:solidFill>
                  <a:schemeClr val="accent4">
                    <a:lumMod val="95000"/>
                    <a:lumOff val="5000"/>
                  </a:schemeClr>
                </a:solidFill>
                <a:latin typeface="Century Gothic" panose="020B0502020202020204" pitchFamily="34" charset="0"/>
              </a:rPr>
              <a:t>í</a:t>
            </a:r>
            <a:r>
              <a:rPr lang="en-US" sz="1600">
                <a:solidFill>
                  <a:schemeClr val="accent4">
                    <a:lumMod val="95000"/>
                    <a:lumOff val="5000"/>
                  </a:schemeClr>
                </a:solidFill>
                <a:latin typeface="Century Gothic" panose="020B0502020202020204" pitchFamily="34" charset="0"/>
              </a:rPr>
              <a:t> - </a:t>
            </a:r>
            <a:r>
              <a:rPr lang="en-US" sz="1600" i="1">
                <a:solidFill>
                  <a:schemeClr val="accent4">
                    <a:lumMod val="95000"/>
                    <a:lumOff val="5000"/>
                  </a:schemeClr>
                </a:solidFill>
                <a:latin typeface="Century Gothic" panose="020B0502020202020204" pitchFamily="34" charset="0"/>
              </a:rPr>
              <a:t>I opened</a:t>
            </a:r>
          </a:p>
        </p:txBody>
      </p:sp>
      <p:sp>
        <p:nvSpPr>
          <p:cNvPr id="33" name="Rectangle 32"/>
          <p:cNvSpPr/>
          <p:nvPr/>
        </p:nvSpPr>
        <p:spPr>
          <a:xfrm>
            <a:off x="5143547" y="6143259"/>
            <a:ext cx="1530053" cy="338554"/>
          </a:xfrm>
          <a:prstGeom prst="rect">
            <a:avLst/>
          </a:prstGeom>
        </p:spPr>
        <p:txBody>
          <a:bodyPr wrap="square">
            <a:spAutoFit/>
          </a:bodyPr>
          <a:lstStyle/>
          <a:p>
            <a:r>
              <a:rPr lang="en-US" sz="1600">
                <a:solidFill>
                  <a:schemeClr val="accent4">
                    <a:lumMod val="95000"/>
                    <a:lumOff val="5000"/>
                  </a:schemeClr>
                </a:solidFill>
                <a:latin typeface="Century Gothic" panose="020B0502020202020204" pitchFamily="34" charset="0"/>
              </a:rPr>
              <a:t>(‘a-BRÍ’)</a:t>
            </a:r>
          </a:p>
        </p:txBody>
      </p:sp>
      <p:sp>
        <p:nvSpPr>
          <p:cNvPr id="34" name="Rectangle 33"/>
          <p:cNvSpPr/>
          <p:nvPr/>
        </p:nvSpPr>
        <p:spPr>
          <a:xfrm>
            <a:off x="209005" y="7299428"/>
            <a:ext cx="5983270" cy="338554"/>
          </a:xfrm>
          <a:prstGeom prst="rect">
            <a:avLst/>
          </a:prstGeom>
        </p:spPr>
        <p:txBody>
          <a:bodyPr wrap="square">
            <a:spAutoFit/>
          </a:bodyPr>
          <a:lstStyle/>
          <a:p>
            <a:pPr lvl="0" fontAlgn="auto">
              <a:spcBef>
                <a:spcPts val="0"/>
              </a:spcBef>
              <a:spcAft>
                <a:spcPts val="0"/>
              </a:spcAft>
              <a:defRPr/>
            </a:pPr>
            <a:endParaRPr lang="en-GB" sz="1600" b="1">
              <a:solidFill>
                <a:schemeClr val="tx1">
                  <a:lumMod val="95000"/>
                  <a:lumOff val="5000"/>
                </a:schemeClr>
              </a:solidFill>
              <a:latin typeface="Century Gothic" panose="020B0502020202020204" pitchFamily="34" charset="0"/>
            </a:endParaRPr>
          </a:p>
        </p:txBody>
      </p:sp>
      <p:sp>
        <p:nvSpPr>
          <p:cNvPr id="35" name="Rectangle 34"/>
          <p:cNvSpPr/>
          <p:nvPr/>
        </p:nvSpPr>
        <p:spPr>
          <a:xfrm>
            <a:off x="233362" y="6942430"/>
            <a:ext cx="6504986" cy="830997"/>
          </a:xfrm>
          <a:prstGeom prst="rect">
            <a:avLst/>
          </a:prstGeom>
        </p:spPr>
        <p:txBody>
          <a:bodyPr wrap="square">
            <a:spAutoFit/>
          </a:bodyPr>
          <a:lstStyle/>
          <a:p>
            <a:pPr lvl="0" fontAlgn="auto">
              <a:spcBef>
                <a:spcPts val="0"/>
              </a:spcBef>
              <a:spcAft>
                <a:spcPts val="0"/>
              </a:spcAft>
              <a:defRPr/>
            </a:pPr>
            <a:r>
              <a:rPr lang="en-GB" sz="1600">
                <a:solidFill>
                  <a:schemeClr val="tx1">
                    <a:lumMod val="95000"/>
                    <a:lumOff val="5000"/>
                  </a:schemeClr>
                </a:solidFill>
                <a:latin typeface="Century Gothic" panose="020B0502020202020204" pitchFamily="34" charset="0"/>
              </a:rPr>
              <a:t>The suffix ‘–tion’ at the end of an English word (e.g. option) often changes to ‘–ción’ in Spanish (e.g. opción). The singular and plural forms follow two of the rules mentioned on the last page:</a:t>
            </a:r>
          </a:p>
        </p:txBody>
      </p:sp>
      <p:sp>
        <p:nvSpPr>
          <p:cNvPr id="37" name="Llamada rectangular redondeada 43">
            <a:extLst>
              <a:ext uri="{FF2B5EF4-FFF2-40B4-BE49-F238E27FC236}">
                <a16:creationId xmlns:a16="http://schemas.microsoft.com/office/drawing/2014/main" id="{1EDBAF34-076A-514F-A80A-6B2F5C780CB4}"/>
              </a:ext>
            </a:extLst>
          </p:cNvPr>
          <p:cNvSpPr/>
          <p:nvPr/>
        </p:nvSpPr>
        <p:spPr>
          <a:xfrm>
            <a:off x="3758688" y="6515607"/>
            <a:ext cx="2721345" cy="351884"/>
          </a:xfrm>
          <a:prstGeom prst="wedgeRoundRectCallout">
            <a:avLst>
              <a:gd name="adj1" fmla="val -1065"/>
              <a:gd name="adj2" fmla="val -91458"/>
              <a:gd name="adj3" fmla="val 16667"/>
            </a:avLst>
          </a:prstGeom>
          <a:solidFill>
            <a:srgbClr val="FCF2CA"/>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accent4">
                    <a:lumMod val="95000"/>
                    <a:lumOff val="5000"/>
                  </a:schemeClr>
                </a:solidFill>
                <a:latin typeface="Century Gothic" panose="020B0502020202020204" pitchFamily="34" charset="0"/>
              </a:rPr>
              <a:t>This is final-syllable stress.</a:t>
            </a:r>
            <a:endParaRPr lang="es-GB" sz="1600">
              <a:solidFill>
                <a:schemeClr val="accent4">
                  <a:lumMod val="95000"/>
                  <a:lumOff val="5000"/>
                </a:schemeClr>
              </a:solidFill>
              <a:latin typeface="Century Gothic" panose="020B0502020202020204" pitchFamily="34" charset="0"/>
            </a:endParaRPr>
          </a:p>
        </p:txBody>
      </p:sp>
      <p:sp>
        <p:nvSpPr>
          <p:cNvPr id="42" name="Rectangle 41"/>
          <p:cNvSpPr/>
          <p:nvPr/>
        </p:nvSpPr>
        <p:spPr>
          <a:xfrm>
            <a:off x="209787" y="8430967"/>
            <a:ext cx="1204945" cy="338554"/>
          </a:xfrm>
          <a:prstGeom prst="rect">
            <a:avLst/>
          </a:prstGeom>
        </p:spPr>
        <p:txBody>
          <a:bodyPr wrap="square">
            <a:spAutoFit/>
          </a:bodyPr>
          <a:lstStyle/>
          <a:p>
            <a:pPr marL="0" lvl="0" indent="0" fontAlgn="auto">
              <a:spcBef>
                <a:spcPts val="0"/>
              </a:spcBef>
              <a:spcAft>
                <a:spcPts val="0"/>
              </a:spcAft>
              <a:buNone/>
              <a:defRPr/>
            </a:pPr>
            <a:r>
              <a:rPr lang="en-GB" sz="1600">
                <a:solidFill>
                  <a:schemeClr val="tx1">
                    <a:lumMod val="95000"/>
                    <a:lumOff val="5000"/>
                  </a:schemeClr>
                </a:solidFill>
                <a:latin typeface="Century Gothic" panose="020B0502020202020204" pitchFamily="34" charset="0"/>
              </a:rPr>
              <a:t>op</a:t>
            </a:r>
            <a:r>
              <a:rPr lang="en-GB" sz="1600" b="1">
                <a:solidFill>
                  <a:schemeClr val="tx1">
                    <a:lumMod val="95000"/>
                    <a:lumOff val="5000"/>
                  </a:schemeClr>
                </a:solidFill>
                <a:latin typeface="Century Gothic" panose="020B0502020202020204" pitchFamily="34" charset="0"/>
              </a:rPr>
              <a:t>ciones</a:t>
            </a:r>
          </a:p>
        </p:txBody>
      </p:sp>
      <p:sp>
        <p:nvSpPr>
          <p:cNvPr id="43" name="Rectangle 42"/>
          <p:cNvSpPr/>
          <p:nvPr/>
        </p:nvSpPr>
        <p:spPr>
          <a:xfrm>
            <a:off x="233362" y="7879756"/>
            <a:ext cx="1241745" cy="338554"/>
          </a:xfrm>
          <a:prstGeom prst="rect">
            <a:avLst/>
          </a:prstGeom>
        </p:spPr>
        <p:txBody>
          <a:bodyPr wrap="square">
            <a:spAutoFit/>
          </a:bodyPr>
          <a:lstStyle/>
          <a:p>
            <a:pPr marL="0" lvl="0" indent="0" fontAlgn="auto">
              <a:spcBef>
                <a:spcPts val="0"/>
              </a:spcBef>
              <a:spcAft>
                <a:spcPts val="0"/>
              </a:spcAft>
              <a:buNone/>
              <a:defRPr/>
            </a:pPr>
            <a:r>
              <a:rPr lang="en-GB" sz="1600">
                <a:solidFill>
                  <a:schemeClr val="tx1">
                    <a:lumMod val="95000"/>
                    <a:lumOff val="5000"/>
                  </a:schemeClr>
                </a:solidFill>
                <a:latin typeface="Century Gothic" panose="020B0502020202020204" pitchFamily="34" charset="0"/>
              </a:rPr>
              <a:t>op</a:t>
            </a:r>
            <a:r>
              <a:rPr lang="en-GB" sz="1600" b="1">
                <a:solidFill>
                  <a:schemeClr val="tx1">
                    <a:lumMod val="95000"/>
                    <a:lumOff val="5000"/>
                  </a:schemeClr>
                </a:solidFill>
                <a:latin typeface="Century Gothic" panose="020B0502020202020204" pitchFamily="34" charset="0"/>
              </a:rPr>
              <a:t>ción</a:t>
            </a:r>
          </a:p>
        </p:txBody>
      </p:sp>
      <p:sp>
        <p:nvSpPr>
          <p:cNvPr id="44" name="Rectangle 43"/>
          <p:cNvSpPr/>
          <p:nvPr/>
        </p:nvSpPr>
        <p:spPr>
          <a:xfrm>
            <a:off x="1378968" y="7856047"/>
            <a:ext cx="5128023" cy="584775"/>
          </a:xfrm>
          <a:prstGeom prst="rect">
            <a:avLst/>
          </a:prstGeom>
        </p:spPr>
        <p:txBody>
          <a:bodyPr wrap="square">
            <a:spAutoFit/>
          </a:bodyPr>
          <a:lstStyle/>
          <a:p>
            <a:pPr marL="0" lvl="0" indent="0" fontAlgn="auto">
              <a:spcBef>
                <a:spcPts val="0"/>
              </a:spcBef>
              <a:spcAft>
                <a:spcPts val="0"/>
              </a:spcAft>
              <a:buNone/>
              <a:defRPr/>
            </a:pPr>
            <a:r>
              <a:rPr lang="en-GB" sz="1600">
                <a:solidFill>
                  <a:schemeClr val="tx1">
                    <a:lumMod val="95000"/>
                    <a:lumOff val="5000"/>
                  </a:schemeClr>
                </a:solidFill>
                <a:latin typeface="Century Gothic" panose="020B0502020202020204" pitchFamily="34" charset="0"/>
              </a:rPr>
              <a:t>(the final syllable is stressed and word ends in ‘n’, so an </a:t>
            </a:r>
            <a:r>
              <a:rPr lang="en-GB" sz="1600" b="1">
                <a:solidFill>
                  <a:schemeClr val="tx1">
                    <a:lumMod val="95000"/>
                    <a:lumOff val="5000"/>
                  </a:schemeClr>
                </a:solidFill>
                <a:latin typeface="Century Gothic" panose="020B0502020202020204" pitchFamily="34" charset="0"/>
              </a:rPr>
              <a:t>accent is needed</a:t>
            </a:r>
            <a:r>
              <a:rPr lang="en-GB" sz="1600">
                <a:solidFill>
                  <a:schemeClr val="tx1">
                    <a:lumMod val="95000"/>
                    <a:lumOff val="5000"/>
                  </a:schemeClr>
                </a:solidFill>
                <a:latin typeface="Century Gothic" panose="020B0502020202020204" pitchFamily="34" charset="0"/>
              </a:rPr>
              <a:t>) </a:t>
            </a:r>
          </a:p>
        </p:txBody>
      </p:sp>
      <p:sp>
        <p:nvSpPr>
          <p:cNvPr id="45" name="Rectangle 44"/>
          <p:cNvSpPr/>
          <p:nvPr/>
        </p:nvSpPr>
        <p:spPr>
          <a:xfrm>
            <a:off x="1372475" y="8425193"/>
            <a:ext cx="5128023" cy="584775"/>
          </a:xfrm>
          <a:prstGeom prst="rect">
            <a:avLst/>
          </a:prstGeom>
        </p:spPr>
        <p:txBody>
          <a:bodyPr wrap="square">
            <a:spAutoFit/>
          </a:bodyPr>
          <a:lstStyle/>
          <a:p>
            <a:pPr marL="0" lvl="0" indent="0" fontAlgn="auto">
              <a:spcBef>
                <a:spcPts val="0"/>
              </a:spcBef>
              <a:spcAft>
                <a:spcPts val="0"/>
              </a:spcAft>
              <a:buNone/>
              <a:defRPr/>
            </a:pPr>
            <a:r>
              <a:rPr lang="en-GB" sz="1600">
                <a:solidFill>
                  <a:schemeClr val="tx1">
                    <a:lumMod val="95000"/>
                    <a:lumOff val="5000"/>
                  </a:schemeClr>
                </a:solidFill>
                <a:latin typeface="Century Gothic" panose="020B0502020202020204" pitchFamily="34" charset="0"/>
              </a:rPr>
              <a:t>(the second-last syllable is stressed and word ends in ‘s’, so there is </a:t>
            </a:r>
            <a:r>
              <a:rPr lang="en-GB" sz="1600" b="1">
                <a:solidFill>
                  <a:schemeClr val="tx1">
                    <a:lumMod val="95000"/>
                    <a:lumOff val="5000"/>
                  </a:schemeClr>
                </a:solidFill>
                <a:latin typeface="Century Gothic" panose="020B0502020202020204" pitchFamily="34" charset="0"/>
              </a:rPr>
              <a:t>no accent</a:t>
            </a:r>
            <a:r>
              <a:rPr lang="en-GB" sz="1600">
                <a:solidFill>
                  <a:schemeClr val="tx1">
                    <a:lumMod val="95000"/>
                    <a:lumOff val="5000"/>
                  </a:schemeClr>
                </a:solidFill>
                <a:latin typeface="Century Gothic" panose="020B0502020202020204" pitchFamily="34" charset="0"/>
              </a:rPr>
              <a:t>) </a:t>
            </a:r>
          </a:p>
        </p:txBody>
      </p:sp>
      <p:sp>
        <p:nvSpPr>
          <p:cNvPr id="46"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7</a:t>
            </a:r>
          </a:p>
        </p:txBody>
      </p:sp>
      <p:sp>
        <p:nvSpPr>
          <p:cNvPr id="2" name="Title 1"/>
          <p:cNvSpPr>
            <a:spLocks noGrp="1"/>
          </p:cNvSpPr>
          <p:nvPr>
            <p:ph type="title" idx="4294967295"/>
          </p:nvPr>
        </p:nvSpPr>
        <p:spPr>
          <a:xfrm>
            <a:off x="-4972" y="123529"/>
            <a:ext cx="4944882" cy="502453"/>
          </a:xfrm>
        </p:spPr>
        <p:txBody>
          <a:bodyPr/>
          <a:lstStyle/>
          <a:p>
            <a:r>
              <a:rPr lang="en-GB" sz="2400" b="1">
                <a:latin typeface="Century Gothic" panose="020B0502020202020204" pitchFamily="34" charset="0"/>
              </a:rPr>
              <a:t>Sounds of the language (con’t) </a:t>
            </a:r>
          </a:p>
        </p:txBody>
      </p:sp>
      <p:sp>
        <p:nvSpPr>
          <p:cNvPr id="5" name="Rectangle 4"/>
          <p:cNvSpPr/>
          <p:nvPr/>
        </p:nvSpPr>
        <p:spPr>
          <a:xfrm>
            <a:off x="206798" y="2633649"/>
            <a:ext cx="5839254" cy="338554"/>
          </a:xfrm>
          <a:prstGeom prst="rect">
            <a:avLst/>
          </a:prstGeom>
        </p:spPr>
        <p:txBody>
          <a:bodyPr wrap="square">
            <a:spAutoFit/>
          </a:bodyPr>
          <a:lstStyle/>
          <a:p>
            <a:pPr marL="0" indent="0">
              <a:buFont typeface="Arial" panose="020B0604020202020204" pitchFamily="34" charset="0"/>
              <a:buNone/>
            </a:pPr>
            <a:r>
              <a:rPr lang="en-GB" sz="1600">
                <a:solidFill>
                  <a:srgbClr val="000000"/>
                </a:solidFill>
                <a:latin typeface="Century Gothic" panose="020B0502020202020204" pitchFamily="34" charset="0"/>
              </a:rPr>
              <a:t>Now say them aloud! Emphasise the </a:t>
            </a:r>
            <a:r>
              <a:rPr lang="en-GB" sz="1600" b="1">
                <a:solidFill>
                  <a:srgbClr val="000000"/>
                </a:solidFill>
                <a:latin typeface="Century Gothic" panose="020B0502020202020204" pitchFamily="34" charset="0"/>
              </a:rPr>
              <a:t>third-last</a:t>
            </a:r>
            <a:r>
              <a:rPr lang="en-GB" sz="1600">
                <a:solidFill>
                  <a:srgbClr val="000000"/>
                </a:solidFill>
                <a:latin typeface="Century Gothic" panose="020B0502020202020204" pitchFamily="34" charset="0"/>
              </a:rPr>
              <a:t> syllable.</a:t>
            </a:r>
          </a:p>
        </p:txBody>
      </p:sp>
    </p:spTree>
    <p:extLst>
      <p:ext uri="{BB962C8B-B14F-4D97-AF65-F5344CB8AC3E}">
        <p14:creationId xmlns:p14="http://schemas.microsoft.com/office/powerpoint/2010/main" val="1936802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EBD834-1E2D-44FA-960B-D5E01CB2C65F}"/>
              </a:ext>
            </a:extLst>
          </p:cNvPr>
          <p:cNvSpPr/>
          <p:nvPr/>
        </p:nvSpPr>
        <p:spPr>
          <a:xfrm>
            <a:off x="172381" y="145318"/>
            <a:ext cx="2016224" cy="43204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000" b="1">
              <a:latin typeface="Century Gothic" panose="020B0502020202020204" pitchFamily="34" charset="0"/>
            </a:endParaRPr>
          </a:p>
        </p:txBody>
      </p:sp>
      <p:sp>
        <p:nvSpPr>
          <p:cNvPr id="3" name="Rectangle 2">
            <a:extLst>
              <a:ext uri="{FF2B5EF4-FFF2-40B4-BE49-F238E27FC236}">
                <a16:creationId xmlns:a16="http://schemas.microsoft.com/office/drawing/2014/main" id="{187D3DE4-1B8E-4EF9-A0F4-FAE19AE97A2E}"/>
              </a:ext>
            </a:extLst>
          </p:cNvPr>
          <p:cNvSpPr/>
          <p:nvPr/>
        </p:nvSpPr>
        <p:spPr>
          <a:xfrm>
            <a:off x="5013176" y="107504"/>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latin typeface="Century Gothic" panose="020B0502020202020204" pitchFamily="34" charset="0"/>
              </a:rPr>
              <a:t>Gramática</a:t>
            </a:r>
          </a:p>
        </p:txBody>
      </p:sp>
      <p:sp>
        <p:nvSpPr>
          <p:cNvPr id="9" name="Title 8">
            <a:extLst>
              <a:ext uri="{FF2B5EF4-FFF2-40B4-BE49-F238E27FC236}">
                <a16:creationId xmlns:a16="http://schemas.microsoft.com/office/drawing/2014/main" id="{5B17043C-F270-0E4D-9178-180D74210FA6}"/>
              </a:ext>
            </a:extLst>
          </p:cNvPr>
          <p:cNvSpPr>
            <a:spLocks noGrp="1"/>
          </p:cNvSpPr>
          <p:nvPr>
            <p:ph type="title"/>
          </p:nvPr>
        </p:nvSpPr>
        <p:spPr>
          <a:xfrm>
            <a:off x="172381" y="145318"/>
            <a:ext cx="2016224" cy="432048"/>
          </a:xfrm>
        </p:spPr>
        <p:txBody>
          <a:bodyPr/>
          <a:lstStyle/>
          <a:p>
            <a:r>
              <a:rPr lang="en-GB" sz="2000" b="1">
                <a:solidFill>
                  <a:schemeClr val="bg1"/>
                </a:solidFill>
                <a:latin typeface="Century Gothic" panose="020B0502020202020204" pitchFamily="34" charset="0"/>
              </a:rPr>
              <a:t>T1.1 Semana 1</a:t>
            </a:r>
            <a:endParaRPr lang="en-US" sz="2000">
              <a:solidFill>
                <a:schemeClr val="bg1"/>
              </a:solidFill>
            </a:endParaRPr>
          </a:p>
        </p:txBody>
      </p:sp>
      <p:sp>
        <p:nvSpPr>
          <p:cNvPr id="7" name="Rectangle 6"/>
          <p:cNvSpPr/>
          <p:nvPr/>
        </p:nvSpPr>
        <p:spPr>
          <a:xfrm>
            <a:off x="80078" y="562222"/>
            <a:ext cx="6165470" cy="369332"/>
          </a:xfrm>
          <a:prstGeom prst="rect">
            <a:avLst/>
          </a:prstGeom>
        </p:spPr>
        <p:txBody>
          <a:bodyPr wrap="none">
            <a:spAutoFit/>
          </a:bodyPr>
          <a:lstStyle/>
          <a:p>
            <a:r>
              <a:rPr lang="en-GB" b="1">
                <a:latin typeface="Century Gothic" panose="020B0502020202020204" pitchFamily="34" charset="0"/>
              </a:rPr>
              <a:t>Past tense (preterite) –ar verbs: 1</a:t>
            </a:r>
            <a:r>
              <a:rPr lang="en-GB" b="1" baseline="30000">
                <a:latin typeface="Century Gothic" panose="020B0502020202020204" pitchFamily="34" charset="0"/>
              </a:rPr>
              <a:t>st</a:t>
            </a:r>
            <a:r>
              <a:rPr lang="en-GB" b="1">
                <a:latin typeface="Century Gothic" panose="020B0502020202020204" pitchFamily="34" charset="0"/>
              </a:rPr>
              <a:t> person singular (-é)</a:t>
            </a:r>
            <a:endParaRPr lang="en-GB">
              <a:latin typeface="Century Gothic" panose="020B0502020202020204" pitchFamily="34" charset="0"/>
            </a:endParaRPr>
          </a:p>
        </p:txBody>
      </p:sp>
      <p:sp>
        <p:nvSpPr>
          <p:cNvPr id="10" name="Rectangle 9">
            <a:extLst>
              <a:ext uri="{FF2B5EF4-FFF2-40B4-BE49-F238E27FC236}">
                <a16:creationId xmlns:a16="http://schemas.microsoft.com/office/drawing/2014/main" id="{62EBD834-1E2D-44FA-960B-D5E01CB2C65F}"/>
              </a:ext>
            </a:extLst>
          </p:cNvPr>
          <p:cNvSpPr/>
          <p:nvPr/>
        </p:nvSpPr>
        <p:spPr>
          <a:xfrm>
            <a:off x="172380" y="4007306"/>
            <a:ext cx="4742519" cy="711356"/>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r>
              <a:rPr lang="en-GB" sz="2000" b="1">
                <a:latin typeface="Century Gothic" panose="020B0502020202020204" pitchFamily="34" charset="0"/>
              </a:rPr>
              <a:t>Describing events in the past and present</a:t>
            </a:r>
          </a:p>
        </p:txBody>
      </p:sp>
      <p:sp>
        <p:nvSpPr>
          <p:cNvPr id="15" name="Rectangle 14">
            <a:extLst>
              <a:ext uri="{FF2B5EF4-FFF2-40B4-BE49-F238E27FC236}">
                <a16:creationId xmlns:a16="http://schemas.microsoft.com/office/drawing/2014/main" id="{187D3DE4-1B8E-4EF9-A0F4-FAE19AE97A2E}"/>
              </a:ext>
            </a:extLst>
          </p:cNvPr>
          <p:cNvSpPr/>
          <p:nvPr/>
        </p:nvSpPr>
        <p:spPr>
          <a:xfrm>
            <a:off x="5029219" y="4126696"/>
            <a:ext cx="1656184" cy="42587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err="1">
                <a:solidFill>
                  <a:srgbClr val="000000"/>
                </a:solidFill>
                <a:latin typeface="Century Gothic" panose="020B0502020202020204" pitchFamily="34" charset="0"/>
              </a:rPr>
              <a:t>Vocabulario</a:t>
            </a:r>
            <a:endParaRPr lang="en-GB">
              <a:solidFill>
                <a:srgbClr val="000000"/>
              </a:solidFill>
              <a:latin typeface="Century Gothic" panose="020B0502020202020204"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714770541"/>
              </p:ext>
            </p:extLst>
          </p:nvPr>
        </p:nvGraphicFramePr>
        <p:xfrm>
          <a:off x="4381295" y="6209810"/>
          <a:ext cx="2321614" cy="1593600"/>
        </p:xfrm>
        <a:graphic>
          <a:graphicData uri="http://schemas.openxmlformats.org/drawingml/2006/table">
            <a:tbl>
              <a:tblPr>
                <a:tableStyleId>{5940675A-B579-460E-94D1-54222C63F5DA}</a:tableStyleId>
              </a:tblPr>
              <a:tblGrid>
                <a:gridCol w="1258890">
                  <a:extLst>
                    <a:ext uri="{9D8B030D-6E8A-4147-A177-3AD203B41FA5}">
                      <a16:colId xmlns:a16="http://schemas.microsoft.com/office/drawing/2014/main" val="20000"/>
                    </a:ext>
                  </a:extLst>
                </a:gridCol>
                <a:gridCol w="1062724">
                  <a:extLst>
                    <a:ext uri="{9D8B030D-6E8A-4147-A177-3AD203B41FA5}">
                      <a16:colId xmlns:a16="http://schemas.microsoft.com/office/drawing/2014/main" val="20001"/>
                    </a:ext>
                  </a:extLst>
                </a:gridCol>
              </a:tblGrid>
              <a:tr h="168720">
                <a:tc>
                  <a:txBody>
                    <a:bodyPr/>
                    <a:lstStyle/>
                    <a:p>
                      <a:pPr algn="l" fontAlgn="b"/>
                      <a:r>
                        <a:rPr lang="en-GB" sz="1600" b="0" i="0" u="none" strike="noStrike">
                          <a:solidFill>
                            <a:srgbClr val="000000"/>
                          </a:solidFill>
                          <a:effectLst/>
                          <a:latin typeface="Century Gothic" panose="020B0502020202020204" pitchFamily="34" charset="0"/>
                        </a:rPr>
                        <a:t>negro</a:t>
                      </a:r>
                    </a:p>
                  </a:txBody>
                  <a:tcPr marL="90000" marR="90000" marT="46800" marB="46800" anchor="b"/>
                </a:tc>
                <a:tc>
                  <a:txBody>
                    <a:bodyPr/>
                    <a:lstStyle/>
                    <a:p>
                      <a:pPr algn="l" fontAlgn="b"/>
                      <a:r>
                        <a:rPr lang="en-GB" sz="1600" b="0" i="0" u="none" strike="noStrike">
                          <a:solidFill>
                            <a:srgbClr val="000000"/>
                          </a:solidFill>
                          <a:effectLst/>
                          <a:latin typeface="Century Gothic" panose="020B0502020202020204" pitchFamily="34" charset="0"/>
                        </a:rPr>
                        <a:t>black</a:t>
                      </a:r>
                    </a:p>
                  </a:txBody>
                  <a:tcPr marL="90000" marR="90000" marT="46800" marB="46800" anchor="b"/>
                </a:tc>
                <a:extLst>
                  <a:ext uri="{0D108BD9-81ED-4DB2-BD59-A6C34878D82A}">
                    <a16:rowId xmlns:a16="http://schemas.microsoft.com/office/drawing/2014/main" val="10004"/>
                  </a:ext>
                </a:extLst>
              </a:tr>
              <a:tr h="168720">
                <a:tc>
                  <a:txBody>
                    <a:bodyPr/>
                    <a:lstStyle/>
                    <a:p>
                      <a:pPr algn="l" fontAlgn="b"/>
                      <a:r>
                        <a:rPr lang="en-GB" sz="1600" b="0" i="0" u="none" strike="noStrike">
                          <a:solidFill>
                            <a:srgbClr val="000000"/>
                          </a:solidFill>
                          <a:effectLst/>
                          <a:latin typeface="Century Gothic" panose="020B0502020202020204" pitchFamily="34" charset="0"/>
                        </a:rPr>
                        <a:t>(un) </a:t>
                      </a:r>
                      <a:r>
                        <a:rPr lang="en-GB" sz="1600" b="0" i="0" u="none" strike="noStrike" err="1">
                          <a:solidFill>
                            <a:srgbClr val="000000"/>
                          </a:solidFill>
                          <a:effectLst/>
                          <a:latin typeface="Century Gothic" panose="020B0502020202020204" pitchFamily="34" charset="0"/>
                        </a:rPr>
                        <a:t>poco</a:t>
                      </a:r>
                      <a:endParaRPr lang="en-GB" sz="1600" b="0" i="0" u="none" strike="noStrike">
                        <a:solidFill>
                          <a:srgbClr val="000000"/>
                        </a:solidFill>
                        <a:effectLst/>
                        <a:latin typeface="Century Gothic" panose="020B0502020202020204" pitchFamily="34" charset="0"/>
                      </a:endParaRPr>
                    </a:p>
                  </a:txBody>
                  <a:tcPr marL="90000" marR="90000" marT="46800" marB="46800" anchor="b"/>
                </a:tc>
                <a:tc>
                  <a:txBody>
                    <a:bodyPr/>
                    <a:lstStyle/>
                    <a:p>
                      <a:pPr algn="l" fontAlgn="b"/>
                      <a:r>
                        <a:rPr lang="en-GB" sz="1600" b="0" i="0" u="none" strike="noStrike">
                          <a:solidFill>
                            <a:srgbClr val="000000"/>
                          </a:solidFill>
                          <a:effectLst/>
                          <a:latin typeface="Century Gothic" panose="020B0502020202020204" pitchFamily="34" charset="0"/>
                        </a:rPr>
                        <a:t>(a) little</a:t>
                      </a:r>
                    </a:p>
                  </a:txBody>
                  <a:tcPr marL="90000" marR="90000" marT="46800" marB="46800" anchor="b"/>
                </a:tc>
                <a:extLst>
                  <a:ext uri="{0D108BD9-81ED-4DB2-BD59-A6C34878D82A}">
                    <a16:rowId xmlns:a16="http://schemas.microsoft.com/office/drawing/2014/main" val="3184939431"/>
                  </a:ext>
                </a:extLst>
              </a:tr>
              <a:tr h="168720">
                <a:tc>
                  <a:txBody>
                    <a:bodyPr/>
                    <a:lstStyle/>
                    <a:p>
                      <a:pPr algn="l" fontAlgn="b"/>
                      <a:r>
                        <a:rPr lang="en-GB" sz="1600" b="0" i="0" u="none" strike="noStrike">
                          <a:solidFill>
                            <a:srgbClr val="000000"/>
                          </a:solidFill>
                          <a:effectLst/>
                          <a:latin typeface="Century Gothic" panose="020B0502020202020204" pitchFamily="34" charset="0"/>
                        </a:rPr>
                        <a:t>antes</a:t>
                      </a:r>
                    </a:p>
                  </a:txBody>
                  <a:tcPr marL="90000" marR="90000" marT="46800" marB="46800" anchor="b"/>
                </a:tc>
                <a:tc>
                  <a:txBody>
                    <a:bodyPr/>
                    <a:lstStyle/>
                    <a:p>
                      <a:pPr algn="l" fontAlgn="b"/>
                      <a:r>
                        <a:rPr lang="en-GB" sz="1600" b="0" i="0" u="none" strike="noStrike">
                          <a:solidFill>
                            <a:srgbClr val="000000"/>
                          </a:solidFill>
                          <a:effectLst/>
                          <a:latin typeface="Century Gothic" panose="020B0502020202020204" pitchFamily="34" charset="0"/>
                        </a:rPr>
                        <a:t>before</a:t>
                      </a:r>
                    </a:p>
                  </a:txBody>
                  <a:tcPr marL="90000" marR="90000" marT="46800" marB="46800" anchor="b"/>
                </a:tc>
                <a:extLst>
                  <a:ext uri="{0D108BD9-81ED-4DB2-BD59-A6C34878D82A}">
                    <a16:rowId xmlns:a16="http://schemas.microsoft.com/office/drawing/2014/main" val="1330619791"/>
                  </a:ext>
                </a:extLst>
              </a:tr>
              <a:tr h="168720">
                <a:tc>
                  <a:txBody>
                    <a:bodyPr/>
                    <a:lstStyle/>
                    <a:p>
                      <a:pPr algn="l" fontAlgn="b"/>
                      <a:r>
                        <a:rPr lang="en-GB" sz="1600" b="0" i="0" u="none" strike="noStrike">
                          <a:solidFill>
                            <a:srgbClr val="000000"/>
                          </a:solidFill>
                          <a:effectLst/>
                          <a:latin typeface="Century Gothic" panose="020B0502020202020204" pitchFamily="34" charset="0"/>
                        </a:rPr>
                        <a:t>sin embargo</a:t>
                      </a:r>
                    </a:p>
                  </a:txBody>
                  <a:tcPr marL="90000" marR="90000" marT="46800" marB="46800" anchor="b"/>
                </a:tc>
                <a:tc>
                  <a:txBody>
                    <a:bodyPr/>
                    <a:lstStyle/>
                    <a:p>
                      <a:pPr algn="l" fontAlgn="b"/>
                      <a:r>
                        <a:rPr lang="en-GB" sz="1600" b="0" i="0" u="none" strike="noStrike">
                          <a:solidFill>
                            <a:srgbClr val="000000"/>
                          </a:solidFill>
                          <a:effectLst/>
                          <a:latin typeface="Century Gothic" panose="020B0502020202020204" pitchFamily="34" charset="0"/>
                        </a:rPr>
                        <a:t>however</a:t>
                      </a:r>
                    </a:p>
                  </a:txBody>
                  <a:tcPr marL="90000" marR="90000" marT="46800" marB="46800" anchor="b"/>
                </a:tc>
                <a:extLst>
                  <a:ext uri="{0D108BD9-81ED-4DB2-BD59-A6C34878D82A}">
                    <a16:rowId xmlns:a16="http://schemas.microsoft.com/office/drawing/2014/main" val="4093823145"/>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247729351"/>
              </p:ext>
            </p:extLst>
          </p:nvPr>
        </p:nvGraphicFramePr>
        <p:xfrm>
          <a:off x="461530" y="4940744"/>
          <a:ext cx="3408862" cy="3768480"/>
        </p:xfrm>
        <a:graphic>
          <a:graphicData uri="http://schemas.openxmlformats.org/drawingml/2006/table">
            <a:tbl>
              <a:tblPr>
                <a:tableStyleId>{5940675A-B579-460E-94D1-54222C63F5DA}</a:tableStyleId>
              </a:tblPr>
              <a:tblGrid>
                <a:gridCol w="1402906">
                  <a:extLst>
                    <a:ext uri="{9D8B030D-6E8A-4147-A177-3AD203B41FA5}">
                      <a16:colId xmlns:a16="http://schemas.microsoft.com/office/drawing/2014/main" val="2576834893"/>
                    </a:ext>
                  </a:extLst>
                </a:gridCol>
                <a:gridCol w="2005956">
                  <a:extLst>
                    <a:ext uri="{9D8B030D-6E8A-4147-A177-3AD203B41FA5}">
                      <a16:colId xmlns:a16="http://schemas.microsoft.com/office/drawing/2014/main" val="3222018720"/>
                    </a:ext>
                  </a:extLst>
                </a:gridCol>
              </a:tblGrid>
              <a:tr h="326907">
                <a:tc>
                  <a:txBody>
                    <a:bodyPr/>
                    <a:lstStyle/>
                    <a:p>
                      <a:r>
                        <a:rPr lang="en-GB" sz="1600" err="1">
                          <a:latin typeface="Century Gothic" panose="020B0502020202020204" pitchFamily="34" charset="0"/>
                        </a:rPr>
                        <a:t>aprovechar</a:t>
                      </a:r>
                      <a:endParaRPr lang="en-GB" sz="1600">
                        <a:latin typeface="Century Gothic" panose="020B0502020202020204" pitchFamily="34" charset="0"/>
                      </a:endParaRPr>
                    </a:p>
                  </a:txBody>
                  <a:tcPr marL="90000" marR="90000" marT="46800" marB="46800" anchor="ctr"/>
                </a:tc>
                <a:tc>
                  <a:txBody>
                    <a:bodyPr/>
                    <a:lstStyle/>
                    <a:p>
                      <a:r>
                        <a:rPr lang="en-GB" sz="1600">
                          <a:latin typeface="Century Gothic" panose="020B0502020202020204" pitchFamily="34" charset="0"/>
                        </a:rPr>
                        <a:t>to make the most of | making the most of</a:t>
                      </a:r>
                    </a:p>
                  </a:txBody>
                  <a:tcPr marL="90000" marR="90000" marT="46800" marB="46800" anchor="b"/>
                </a:tc>
                <a:extLst>
                  <a:ext uri="{0D108BD9-81ED-4DB2-BD59-A6C34878D82A}">
                    <a16:rowId xmlns:a16="http://schemas.microsoft.com/office/drawing/2014/main" val="4007166980"/>
                  </a:ext>
                </a:extLst>
              </a:tr>
              <a:tr h="182809">
                <a:tc>
                  <a:txBody>
                    <a:bodyPr/>
                    <a:lstStyle/>
                    <a:p>
                      <a:r>
                        <a:rPr lang="en-GB" sz="1600" err="1">
                          <a:latin typeface="Century Gothic" panose="020B0502020202020204" pitchFamily="34" charset="0"/>
                        </a:rPr>
                        <a:t>quedar</a:t>
                      </a:r>
                      <a:endParaRPr lang="en-GB" sz="1600">
                        <a:latin typeface="Century Gothic" panose="020B0502020202020204" pitchFamily="34" charset="0"/>
                      </a:endParaRPr>
                    </a:p>
                  </a:txBody>
                  <a:tcPr marL="90000" marR="90000" marT="46800" marB="46800" anchor="ctr"/>
                </a:tc>
                <a:tc>
                  <a:txBody>
                    <a:bodyPr/>
                    <a:lstStyle/>
                    <a:p>
                      <a:r>
                        <a:rPr lang="en-GB" sz="1600">
                          <a:latin typeface="Century Gothic" panose="020B0502020202020204" pitchFamily="34" charset="0"/>
                        </a:rPr>
                        <a:t>to meet up</a:t>
                      </a:r>
                      <a:r>
                        <a:rPr lang="en-GB" sz="1600" baseline="0">
                          <a:latin typeface="Century Gothic" panose="020B0502020202020204" pitchFamily="34" charset="0"/>
                        </a:rPr>
                        <a:t> | meeting up</a:t>
                      </a:r>
                      <a:endParaRPr lang="en-GB" sz="1600">
                        <a:latin typeface="Century Gothic" panose="020B0502020202020204" pitchFamily="34" charset="0"/>
                      </a:endParaRPr>
                    </a:p>
                  </a:txBody>
                  <a:tcPr marL="90000" marR="90000" marT="46800" marB="46800" anchor="b"/>
                </a:tc>
                <a:extLst>
                  <a:ext uri="{0D108BD9-81ED-4DB2-BD59-A6C34878D82A}">
                    <a16:rowId xmlns:a16="http://schemas.microsoft.com/office/drawing/2014/main" val="141838412"/>
                  </a:ext>
                </a:extLst>
              </a:tr>
              <a:tr h="182809">
                <a:tc>
                  <a:txBody>
                    <a:bodyPr/>
                    <a:lstStyle/>
                    <a:p>
                      <a:r>
                        <a:rPr lang="en-GB" sz="1600" err="1">
                          <a:latin typeface="Century Gothic" panose="020B0502020202020204" pitchFamily="34" charset="0"/>
                        </a:rPr>
                        <a:t>pintar</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to paint | painting</a:t>
                      </a:r>
                    </a:p>
                  </a:txBody>
                  <a:tcPr marL="90000" marR="90000" marT="46800" marB="46800" anchor="b"/>
                </a:tc>
                <a:extLst>
                  <a:ext uri="{0D108BD9-81ED-4DB2-BD59-A6C34878D82A}">
                    <a16:rowId xmlns:a16="http://schemas.microsoft.com/office/drawing/2014/main" val="1683749526"/>
                  </a:ext>
                </a:extLst>
              </a:tr>
              <a:tr h="182809">
                <a:tc>
                  <a:txBody>
                    <a:bodyPr/>
                    <a:lstStyle/>
                    <a:p>
                      <a:r>
                        <a:rPr lang="en-GB" sz="1600" err="1">
                          <a:latin typeface="Century Gothic" panose="020B0502020202020204" pitchFamily="34" charset="0"/>
                        </a:rPr>
                        <a:t>ayudar</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to help</a:t>
                      </a:r>
                      <a:r>
                        <a:rPr lang="en-GB" sz="1600" baseline="0">
                          <a:latin typeface="Century Gothic" panose="020B0502020202020204" pitchFamily="34" charset="0"/>
                        </a:rPr>
                        <a:t> | helping</a:t>
                      </a:r>
                      <a:endParaRPr lang="en-GB" sz="1600">
                        <a:latin typeface="Century Gothic" panose="020B0502020202020204" pitchFamily="34" charset="0"/>
                      </a:endParaRPr>
                    </a:p>
                  </a:txBody>
                  <a:tcPr marL="90000" marR="90000" marT="46800" marB="46800" anchor="b"/>
                </a:tc>
                <a:extLst>
                  <a:ext uri="{0D108BD9-81ED-4DB2-BD59-A6C34878D82A}">
                    <a16:rowId xmlns:a16="http://schemas.microsoft.com/office/drawing/2014/main" val="3029552813"/>
                  </a:ext>
                </a:extLst>
              </a:tr>
              <a:tr h="182809">
                <a:tc>
                  <a:txBody>
                    <a:bodyPr/>
                    <a:lstStyle/>
                    <a:p>
                      <a:r>
                        <a:rPr lang="en-GB" sz="1600">
                          <a:latin typeface="Century Gothic" panose="020B0502020202020204" pitchFamily="34" charset="0"/>
                        </a:rPr>
                        <a:t>el</a:t>
                      </a:r>
                      <a:r>
                        <a:rPr lang="en-GB" sz="1600" baseline="0">
                          <a:latin typeface="Century Gothic" panose="020B0502020202020204" pitchFamily="34" charset="0"/>
                        </a:rPr>
                        <a:t> </a:t>
                      </a:r>
                      <a:r>
                        <a:rPr lang="en-GB" sz="1600" baseline="0" err="1">
                          <a:latin typeface="Century Gothic" panose="020B0502020202020204" pitchFamily="34" charset="0"/>
                        </a:rPr>
                        <a:t>verano</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summer</a:t>
                      </a:r>
                    </a:p>
                  </a:txBody>
                  <a:tcPr marL="90000" marR="90000" marT="46800" marB="46800" anchor="b"/>
                </a:tc>
                <a:extLst>
                  <a:ext uri="{0D108BD9-81ED-4DB2-BD59-A6C34878D82A}">
                    <a16:rowId xmlns:a16="http://schemas.microsoft.com/office/drawing/2014/main" val="3491161878"/>
                  </a:ext>
                </a:extLst>
              </a:tr>
              <a:tr h="182809">
                <a:tc>
                  <a:txBody>
                    <a:bodyPr/>
                    <a:lstStyle/>
                    <a:p>
                      <a:r>
                        <a:rPr lang="en-GB" sz="1600">
                          <a:latin typeface="Century Gothic" panose="020B0502020202020204" pitchFamily="34" charset="0"/>
                        </a:rPr>
                        <a:t>el </a:t>
                      </a:r>
                      <a:r>
                        <a:rPr lang="en-GB" sz="1600" err="1">
                          <a:latin typeface="Century Gothic" panose="020B0502020202020204" pitchFamily="34" charset="0"/>
                        </a:rPr>
                        <a:t>máximo</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maximum</a:t>
                      </a:r>
                    </a:p>
                  </a:txBody>
                  <a:tcPr marL="90000" marR="90000" marT="46800" marB="46800" anchor="b"/>
                </a:tc>
                <a:extLst>
                  <a:ext uri="{0D108BD9-81ED-4DB2-BD59-A6C34878D82A}">
                    <a16:rowId xmlns:a16="http://schemas.microsoft.com/office/drawing/2014/main" val="4091572625"/>
                  </a:ext>
                </a:extLst>
              </a:tr>
              <a:tr h="182809">
                <a:tc>
                  <a:txBody>
                    <a:bodyPr/>
                    <a:lstStyle/>
                    <a:p>
                      <a:pPr algn="l" fontAlgn="b"/>
                      <a:r>
                        <a:rPr lang="en-GB" sz="1600" b="0" i="0" u="none" strike="noStrike">
                          <a:solidFill>
                            <a:srgbClr val="000000"/>
                          </a:solidFill>
                          <a:effectLst/>
                          <a:latin typeface="Century Gothic" panose="020B0502020202020204" pitchFamily="34" charset="0"/>
                        </a:rPr>
                        <a:t>la pared</a:t>
                      </a:r>
                    </a:p>
                  </a:txBody>
                  <a:tcPr marL="90000" marR="90000" marT="46800" marB="46800" anchor="b"/>
                </a:tc>
                <a:tc>
                  <a:txBody>
                    <a:bodyPr/>
                    <a:lstStyle/>
                    <a:p>
                      <a:pPr algn="l" fontAlgn="b"/>
                      <a:r>
                        <a:rPr lang="en-GB" sz="1600" b="0" i="0" u="none" strike="noStrike">
                          <a:solidFill>
                            <a:srgbClr val="000000"/>
                          </a:solidFill>
                          <a:effectLst/>
                          <a:latin typeface="Century Gothic" panose="020B0502020202020204" pitchFamily="34" charset="0"/>
                        </a:rPr>
                        <a:t>wall</a:t>
                      </a:r>
                    </a:p>
                  </a:txBody>
                  <a:tcPr marL="90000" marR="90000" marT="46800" marB="46800" anchor="b"/>
                </a:tc>
                <a:extLst>
                  <a:ext uri="{0D108BD9-81ED-4DB2-BD59-A6C34878D82A}">
                    <a16:rowId xmlns:a16="http://schemas.microsoft.com/office/drawing/2014/main" val="1946893618"/>
                  </a:ext>
                </a:extLst>
              </a:tr>
              <a:tr h="182809">
                <a:tc>
                  <a:txBody>
                    <a:bodyPr/>
                    <a:lstStyle/>
                    <a:p>
                      <a:r>
                        <a:rPr lang="en-GB" sz="1600" err="1">
                          <a:latin typeface="Century Gothic" panose="020B0502020202020204" pitchFamily="34" charset="0"/>
                        </a:rPr>
                        <a:t>libre</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free</a:t>
                      </a:r>
                    </a:p>
                  </a:txBody>
                  <a:tcPr marL="90000" marR="90000" marT="46800" marB="46800" anchor="b"/>
                </a:tc>
                <a:extLst>
                  <a:ext uri="{0D108BD9-81ED-4DB2-BD59-A6C34878D82A}">
                    <a16:rowId xmlns:a16="http://schemas.microsoft.com/office/drawing/2014/main" val="3488573120"/>
                  </a:ext>
                </a:extLst>
              </a:tr>
              <a:tr h="182809">
                <a:tc>
                  <a:txBody>
                    <a:bodyPr/>
                    <a:lstStyle/>
                    <a:p>
                      <a:r>
                        <a:rPr lang="en-GB" sz="1600" err="1">
                          <a:latin typeface="Century Gothic" panose="020B0502020202020204" pitchFamily="34" charset="0"/>
                        </a:rPr>
                        <a:t>pasado</a:t>
                      </a:r>
                      <a:endParaRPr lang="en-GB" sz="1600">
                        <a:latin typeface="Century Gothic" panose="020B0502020202020204" pitchFamily="34" charset="0"/>
                      </a:endParaRPr>
                    </a:p>
                  </a:txBody>
                  <a:tcPr marL="90000" marR="90000" marT="46800" marB="46800" anchor="b"/>
                </a:tc>
                <a:tc>
                  <a:txBody>
                    <a:bodyPr/>
                    <a:lstStyle/>
                    <a:p>
                      <a:r>
                        <a:rPr lang="en-GB" sz="1600">
                          <a:latin typeface="Century Gothic" panose="020B0502020202020204" pitchFamily="34" charset="0"/>
                        </a:rPr>
                        <a:t>past</a:t>
                      </a:r>
                      <a:r>
                        <a:rPr lang="en-GB" sz="1600" baseline="0">
                          <a:latin typeface="Century Gothic" panose="020B0502020202020204" pitchFamily="34" charset="0"/>
                        </a:rPr>
                        <a:t> | last</a:t>
                      </a:r>
                      <a:endParaRPr lang="en-GB" sz="1600">
                        <a:latin typeface="Century Gothic" panose="020B0502020202020204" pitchFamily="34" charset="0"/>
                      </a:endParaRPr>
                    </a:p>
                  </a:txBody>
                  <a:tcPr marL="90000" marR="90000" marT="46800" marB="46800" anchor="b"/>
                </a:tc>
                <a:extLst>
                  <a:ext uri="{0D108BD9-81ED-4DB2-BD59-A6C34878D82A}">
                    <a16:rowId xmlns:a16="http://schemas.microsoft.com/office/drawing/2014/main" val="1642505503"/>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646876603"/>
              </p:ext>
            </p:extLst>
          </p:nvPr>
        </p:nvGraphicFramePr>
        <p:xfrm>
          <a:off x="-180045" y="4986483"/>
          <a:ext cx="797537" cy="3765674"/>
        </p:xfrm>
        <a:graphic>
          <a:graphicData uri="http://schemas.openxmlformats.org/drawingml/2006/table">
            <a:tbl>
              <a:tblPr firstRow="1" bandRow="1">
                <a:tableStyleId>{5940675A-B579-460E-94D1-54222C63F5DA}</a:tableStyleId>
              </a:tblPr>
              <a:tblGrid>
                <a:gridCol w="797537">
                  <a:extLst>
                    <a:ext uri="{9D8B030D-6E8A-4147-A177-3AD203B41FA5}">
                      <a16:colId xmlns:a16="http://schemas.microsoft.com/office/drawing/2014/main" val="4155428149"/>
                    </a:ext>
                  </a:extLst>
                </a:gridCol>
              </a:tblGrid>
              <a:tr h="595754">
                <a:tc>
                  <a:txBody>
                    <a:bodyPr/>
                    <a:lstStyle/>
                    <a:p>
                      <a:pPr algn="ctr"/>
                      <a:endParaRPr lang="en-GB" sz="1600" i="1">
                        <a:latin typeface="Century Gothic" panose="020B0502020202020204" pitchFamily="34" charset="0"/>
                      </a:endParaRPr>
                    </a:p>
                    <a:p>
                      <a:pPr algn="ctr"/>
                      <a:r>
                        <a:rPr lang="en-GB" sz="1600" i="1">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983491"/>
                  </a:ext>
                </a:extLst>
              </a:tr>
              <a:tr h="5740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6338693"/>
                  </a:ext>
                </a:extLst>
              </a:tr>
              <a:tr h="5732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i="1">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6073261"/>
                  </a:ext>
                </a:extLst>
              </a:tr>
              <a:tr h="3318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a:latin typeface="Century Gothic" panose="020B0502020202020204" pitchFamily="34" charset="0"/>
                        </a:rPr>
                        <a:t>vb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6845030"/>
                  </a:ext>
                </a:extLst>
              </a:tr>
              <a:tr h="3318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37246900"/>
                  </a:ext>
                </a:extLst>
              </a:tr>
              <a:tr h="3318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a:latin typeface="Century Gothic" panose="020B0502020202020204" pitchFamily="34" charset="0"/>
                        </a:rPr>
                        <a:t>nm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69922"/>
                  </a:ext>
                </a:extLst>
              </a:tr>
              <a:tr h="3318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a:latin typeface="Century Gothic" panose="020B0502020202020204" pitchFamily="34" charset="0"/>
                        </a:rPr>
                        <a:t>nf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85915197"/>
                  </a:ext>
                </a:extLst>
              </a:tr>
              <a:tr h="3318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adj</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81402582"/>
                  </a:ext>
                </a:extLst>
              </a:tr>
              <a:tr h="3318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adj</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79296033"/>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425914495"/>
              </p:ext>
            </p:extLst>
          </p:nvPr>
        </p:nvGraphicFramePr>
        <p:xfrm>
          <a:off x="3813266" y="6232910"/>
          <a:ext cx="625156" cy="1341120"/>
        </p:xfrm>
        <a:graphic>
          <a:graphicData uri="http://schemas.openxmlformats.org/drawingml/2006/table">
            <a:tbl>
              <a:tblPr firstRow="1" bandRow="1">
                <a:tableStyleId>{5940675A-B579-460E-94D1-54222C63F5DA}</a:tableStyleId>
              </a:tblPr>
              <a:tblGrid>
                <a:gridCol w="625156">
                  <a:extLst>
                    <a:ext uri="{9D8B030D-6E8A-4147-A177-3AD203B41FA5}">
                      <a16:colId xmlns:a16="http://schemas.microsoft.com/office/drawing/2014/main" val="20000"/>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adj</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5211720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adv</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23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adv</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676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i="1" err="1">
                          <a:latin typeface="Century Gothic" panose="020B0502020202020204" pitchFamily="34" charset="0"/>
                        </a:rPr>
                        <a:t>conj</a:t>
                      </a:r>
                      <a:endParaRPr lang="en-GB" sz="1600" i="1">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20" name="Rounded Rectangle 19"/>
          <p:cNvSpPr/>
          <p:nvPr/>
        </p:nvSpPr>
        <p:spPr>
          <a:xfrm>
            <a:off x="4159442" y="4819176"/>
            <a:ext cx="1222383" cy="1124032"/>
          </a:xfrm>
          <a:prstGeom prst="roundRect">
            <a:avLst>
              <a:gd name="adj" fmla="val 44736"/>
            </a:avLst>
          </a:prstGeom>
          <a:solidFill>
            <a:schemeClr val="bg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rgbClr val="000000"/>
                </a:solidFill>
                <a:latin typeface="Century Gothic" panose="020B0502020202020204" pitchFamily="34" charset="0"/>
              </a:rPr>
              <a:t>Revisit vocab 7.3.1.2 &amp; 7.3.2.4</a:t>
            </a:r>
          </a:p>
        </p:txBody>
      </p:sp>
      <p:sp>
        <p:nvSpPr>
          <p:cNvPr id="23" name="Rectangle 22"/>
          <p:cNvSpPr/>
          <p:nvPr/>
        </p:nvSpPr>
        <p:spPr>
          <a:xfrm>
            <a:off x="88395" y="849928"/>
            <a:ext cx="6713238" cy="3151632"/>
          </a:xfrm>
          <a:prstGeom prst="rect">
            <a:avLst/>
          </a:prstGeom>
        </p:spPr>
        <p:txBody>
          <a:bodyPr wrap="square">
            <a:spAutoFit/>
          </a:bodyPr>
          <a:lstStyle/>
          <a:p>
            <a:pPr>
              <a:defRPr/>
            </a:pPr>
            <a:r>
              <a:rPr lang="en-US" sz="1600">
                <a:solidFill>
                  <a:srgbClr val="000000"/>
                </a:solidFill>
                <a:latin typeface="Century Gothic" panose="020F0302020204030204"/>
              </a:rPr>
              <a:t>Many Spanish infinitives end in –</a:t>
            </a:r>
            <a:r>
              <a:rPr lang="en-US" sz="1600" b="1">
                <a:solidFill>
                  <a:srgbClr val="000000"/>
                </a:solidFill>
                <a:latin typeface="Century Gothic" panose="020F0302020204030204"/>
              </a:rPr>
              <a:t>ar</a:t>
            </a:r>
            <a:r>
              <a:rPr lang="en-US" sz="1600">
                <a:solidFill>
                  <a:srgbClr val="000000"/>
                </a:solidFill>
                <a:latin typeface="Century Gothic" panose="020F0302020204030204"/>
              </a:rPr>
              <a:t>. Remember, the verb ending changes depending on who the verb refers to:</a:t>
            </a:r>
          </a:p>
          <a:p>
            <a:pPr>
              <a:defRPr/>
            </a:pPr>
            <a:endParaRPr lang="en-US" sz="1000">
              <a:solidFill>
                <a:srgbClr val="000000"/>
              </a:solidFill>
              <a:latin typeface="Century Gothic" panose="020F0302020204030204"/>
            </a:endParaRPr>
          </a:p>
          <a:p>
            <a:pPr>
              <a:defRPr/>
            </a:pPr>
            <a:r>
              <a:rPr lang="en-US" sz="1600" err="1">
                <a:solidFill>
                  <a:srgbClr val="000000"/>
                </a:solidFill>
                <a:latin typeface="Century Gothic" panose="020F0302020204030204"/>
              </a:rPr>
              <a:t>Ayudo</a:t>
            </a:r>
            <a:r>
              <a:rPr lang="en-US" sz="1600">
                <a:solidFill>
                  <a:srgbClr val="000000"/>
                </a:solidFill>
                <a:latin typeface="Century Gothic" panose="020F0302020204030204"/>
              </a:rPr>
              <a:t> </a:t>
            </a:r>
            <a:r>
              <a:rPr lang="en-US" sz="1600" err="1">
                <a:solidFill>
                  <a:srgbClr val="000000"/>
                </a:solidFill>
                <a:latin typeface="Century Gothic" panose="020F0302020204030204"/>
              </a:rPr>
              <a:t>en</a:t>
            </a:r>
            <a:r>
              <a:rPr lang="en-US" sz="1600">
                <a:solidFill>
                  <a:srgbClr val="000000"/>
                </a:solidFill>
                <a:latin typeface="Century Gothic" panose="020F0302020204030204"/>
              </a:rPr>
              <a:t> casa.		</a:t>
            </a:r>
            <a:r>
              <a:rPr lang="en-US" sz="1600" i="1">
                <a:solidFill>
                  <a:srgbClr val="000000"/>
                </a:solidFill>
                <a:latin typeface="Century Gothic" panose="020F0302020204030204"/>
              </a:rPr>
              <a:t>I help at home.</a:t>
            </a:r>
          </a:p>
          <a:p>
            <a:pPr>
              <a:defRPr/>
            </a:pPr>
            <a:endParaRPr lang="en-US" sz="1600" i="1">
              <a:solidFill>
                <a:srgbClr val="000000"/>
              </a:solidFill>
              <a:latin typeface="Century Gothic" panose="020F0302020204030204"/>
            </a:endParaRPr>
          </a:p>
          <a:p>
            <a:pPr>
              <a:defRPr/>
            </a:pPr>
            <a:endParaRPr lang="en-US" sz="1600" i="1">
              <a:solidFill>
                <a:srgbClr val="000000"/>
              </a:solidFill>
              <a:latin typeface="Century Gothic" panose="020F0302020204030204"/>
            </a:endParaRPr>
          </a:p>
          <a:p>
            <a:pPr>
              <a:defRPr/>
            </a:pPr>
            <a:endParaRPr lang="en-US" sz="1600" i="1">
              <a:solidFill>
                <a:srgbClr val="000000"/>
              </a:solidFill>
              <a:latin typeface="Century Gothic" panose="020F0302020204030204"/>
            </a:endParaRPr>
          </a:p>
          <a:p>
            <a:pPr>
              <a:lnSpc>
                <a:spcPct val="120000"/>
              </a:lnSpc>
              <a:defRPr/>
            </a:pPr>
            <a:r>
              <a:rPr lang="en-US" sz="1600" err="1">
                <a:solidFill>
                  <a:srgbClr val="000000"/>
                </a:solidFill>
                <a:latin typeface="Century Gothic" panose="020F0302020204030204"/>
              </a:rPr>
              <a:t>Ayudar</a:t>
            </a:r>
            <a:r>
              <a:rPr lang="en-US" sz="1600">
                <a:solidFill>
                  <a:srgbClr val="000000"/>
                </a:solidFill>
                <a:latin typeface="Century Gothic" panose="020F0302020204030204"/>
              </a:rPr>
              <a:t>	              </a:t>
            </a:r>
            <a:r>
              <a:rPr lang="en-US" sz="1600" err="1">
                <a:solidFill>
                  <a:srgbClr val="000000"/>
                </a:solidFill>
                <a:latin typeface="Century Gothic" panose="020F0302020204030204"/>
              </a:rPr>
              <a:t>Ayud</a:t>
            </a:r>
            <a:r>
              <a:rPr lang="en-US" sz="1600" b="1" err="1">
                <a:solidFill>
                  <a:srgbClr val="000000"/>
                </a:solidFill>
                <a:latin typeface="Century Gothic" panose="020F0302020204030204"/>
              </a:rPr>
              <a:t>é</a:t>
            </a:r>
            <a:endParaRPr lang="en-US" sz="1600" b="1">
              <a:solidFill>
                <a:srgbClr val="000000"/>
              </a:solidFill>
              <a:latin typeface="Century Gothic" panose="020F0302020204030204"/>
            </a:endParaRPr>
          </a:p>
          <a:p>
            <a:pPr>
              <a:lnSpc>
                <a:spcPct val="120000"/>
              </a:lnSpc>
              <a:defRPr/>
            </a:pPr>
            <a:r>
              <a:rPr lang="en-US" sz="1600" err="1">
                <a:solidFill>
                  <a:srgbClr val="000000"/>
                </a:solidFill>
                <a:latin typeface="Century Gothic" panose="020F0302020204030204"/>
              </a:rPr>
              <a:t>Pintar</a:t>
            </a:r>
            <a:r>
              <a:rPr lang="en-US" sz="1600">
                <a:solidFill>
                  <a:srgbClr val="000000"/>
                </a:solidFill>
                <a:latin typeface="Century Gothic" panose="020F0302020204030204"/>
              </a:rPr>
              <a:t>	              </a:t>
            </a:r>
            <a:r>
              <a:rPr lang="en-US" sz="1600" err="1">
                <a:solidFill>
                  <a:srgbClr val="000000"/>
                </a:solidFill>
                <a:latin typeface="Century Gothic" panose="020F0302020204030204"/>
              </a:rPr>
              <a:t>Pint</a:t>
            </a:r>
            <a:r>
              <a:rPr lang="en-US" sz="1600" b="1" err="1">
                <a:solidFill>
                  <a:srgbClr val="000000"/>
                </a:solidFill>
                <a:latin typeface="Century Gothic" panose="020F0302020204030204"/>
              </a:rPr>
              <a:t>é</a:t>
            </a:r>
            <a:endParaRPr lang="en-US" sz="1600" b="1">
              <a:solidFill>
                <a:srgbClr val="000000"/>
              </a:solidFill>
              <a:latin typeface="Century Gothic" panose="020F0302020204030204"/>
            </a:endParaRPr>
          </a:p>
          <a:p>
            <a:pPr>
              <a:defRPr/>
            </a:pPr>
            <a:endParaRPr lang="en-US" sz="800" b="1">
              <a:solidFill>
                <a:srgbClr val="000000"/>
              </a:solidFill>
              <a:latin typeface="Century Gothic" panose="020F0302020204030204"/>
            </a:endParaRPr>
          </a:p>
          <a:p>
            <a:pPr>
              <a:defRPr/>
            </a:pPr>
            <a:endParaRPr lang="en-US" sz="800" b="1">
              <a:solidFill>
                <a:srgbClr val="000000"/>
              </a:solidFill>
              <a:latin typeface="Century Gothic" panose="020F0302020204030204"/>
            </a:endParaRPr>
          </a:p>
          <a:p>
            <a:pPr>
              <a:lnSpc>
                <a:spcPct val="120000"/>
              </a:lnSpc>
              <a:defRPr/>
            </a:pPr>
            <a:r>
              <a:rPr lang="en-US" sz="1600" err="1">
                <a:solidFill>
                  <a:srgbClr val="000000"/>
                </a:solidFill>
                <a:latin typeface="Century Gothic" panose="020F0302020204030204"/>
              </a:rPr>
              <a:t>Ayud</a:t>
            </a:r>
            <a:r>
              <a:rPr lang="en-US" sz="1600" b="1" err="1">
                <a:solidFill>
                  <a:srgbClr val="000000"/>
                </a:solidFill>
                <a:latin typeface="Century Gothic" panose="020F0302020204030204"/>
              </a:rPr>
              <a:t>é</a:t>
            </a:r>
            <a:r>
              <a:rPr lang="en-US" sz="1600" b="1">
                <a:solidFill>
                  <a:srgbClr val="000000"/>
                </a:solidFill>
                <a:latin typeface="Century Gothic" panose="020F0302020204030204"/>
              </a:rPr>
              <a:t> </a:t>
            </a:r>
            <a:r>
              <a:rPr lang="en-US" sz="1600" err="1">
                <a:solidFill>
                  <a:srgbClr val="000000"/>
                </a:solidFill>
                <a:latin typeface="Century Gothic" panose="020F0302020204030204"/>
              </a:rPr>
              <a:t>en</a:t>
            </a:r>
            <a:r>
              <a:rPr lang="en-US" sz="1600" b="1">
                <a:solidFill>
                  <a:srgbClr val="000000"/>
                </a:solidFill>
                <a:latin typeface="Century Gothic" panose="020F0302020204030204"/>
              </a:rPr>
              <a:t> </a:t>
            </a:r>
            <a:r>
              <a:rPr lang="en-US" sz="1600">
                <a:solidFill>
                  <a:srgbClr val="000000"/>
                </a:solidFill>
                <a:latin typeface="Century Gothic" panose="020F0302020204030204"/>
              </a:rPr>
              <a:t>casa</a:t>
            </a:r>
            <a:r>
              <a:rPr lang="en-US" sz="1600" b="1">
                <a:solidFill>
                  <a:srgbClr val="000000"/>
                </a:solidFill>
                <a:latin typeface="Century Gothic" panose="020F0302020204030204"/>
              </a:rPr>
              <a:t>.		</a:t>
            </a:r>
            <a:r>
              <a:rPr lang="en-US" sz="1600" i="1">
                <a:solidFill>
                  <a:srgbClr val="000000"/>
                </a:solidFill>
                <a:latin typeface="Century Gothic" panose="020F0302020204030204"/>
              </a:rPr>
              <a:t>I help</a:t>
            </a:r>
            <a:r>
              <a:rPr lang="en-US" sz="1600" b="1" i="1">
                <a:solidFill>
                  <a:srgbClr val="000000"/>
                </a:solidFill>
                <a:latin typeface="Century Gothic" panose="020F0302020204030204"/>
              </a:rPr>
              <a:t>ed</a:t>
            </a:r>
            <a:r>
              <a:rPr lang="en-US" sz="1600" i="1">
                <a:solidFill>
                  <a:srgbClr val="000000"/>
                </a:solidFill>
                <a:latin typeface="Century Gothic" panose="020F0302020204030204"/>
              </a:rPr>
              <a:t> at home.</a:t>
            </a:r>
          </a:p>
          <a:p>
            <a:pPr>
              <a:lnSpc>
                <a:spcPct val="120000"/>
              </a:lnSpc>
              <a:defRPr/>
            </a:pPr>
            <a:r>
              <a:rPr lang="en-US" sz="1600" err="1">
                <a:solidFill>
                  <a:srgbClr val="000000"/>
                </a:solidFill>
                <a:latin typeface="Century Gothic" panose="020F0302020204030204"/>
              </a:rPr>
              <a:t>Pint</a:t>
            </a:r>
            <a:r>
              <a:rPr lang="en-US" sz="1600" b="1" err="1">
                <a:solidFill>
                  <a:srgbClr val="000000"/>
                </a:solidFill>
                <a:latin typeface="Century Gothic" panose="020F0302020204030204"/>
              </a:rPr>
              <a:t>é</a:t>
            </a:r>
            <a:r>
              <a:rPr lang="en-US" sz="1600" b="1">
                <a:solidFill>
                  <a:srgbClr val="000000"/>
                </a:solidFill>
                <a:latin typeface="Century Gothic" panose="020F0302020204030204"/>
              </a:rPr>
              <a:t> </a:t>
            </a:r>
            <a:r>
              <a:rPr lang="en-US" sz="1600">
                <a:solidFill>
                  <a:srgbClr val="000000"/>
                </a:solidFill>
                <a:latin typeface="Century Gothic" panose="020F0302020204030204"/>
              </a:rPr>
              <a:t>la pared</a:t>
            </a:r>
            <a:r>
              <a:rPr lang="en-US" sz="1600" b="1">
                <a:solidFill>
                  <a:srgbClr val="000000"/>
                </a:solidFill>
                <a:latin typeface="Century Gothic" panose="020F0302020204030204"/>
              </a:rPr>
              <a:t>.		</a:t>
            </a:r>
            <a:r>
              <a:rPr lang="en-US" sz="1600" i="1">
                <a:solidFill>
                  <a:srgbClr val="000000"/>
                </a:solidFill>
                <a:latin typeface="Century Gothic" panose="020F0302020204030204"/>
              </a:rPr>
              <a:t>I paint</a:t>
            </a:r>
            <a:r>
              <a:rPr lang="en-US" sz="1600" b="1" i="1">
                <a:solidFill>
                  <a:srgbClr val="000000"/>
                </a:solidFill>
                <a:latin typeface="Century Gothic" panose="020F0302020204030204"/>
              </a:rPr>
              <a:t>ed</a:t>
            </a:r>
            <a:r>
              <a:rPr lang="en-US" sz="1600" i="1">
                <a:solidFill>
                  <a:srgbClr val="000000"/>
                </a:solidFill>
                <a:latin typeface="Century Gothic" panose="020F0302020204030204"/>
              </a:rPr>
              <a:t> the wall.</a:t>
            </a:r>
            <a:endParaRPr lang="en-US" sz="1600" b="1">
              <a:solidFill>
                <a:srgbClr val="000000"/>
              </a:solidFill>
              <a:latin typeface="Century Gothic" panose="020F0302020204030204"/>
            </a:endParaRPr>
          </a:p>
        </p:txBody>
      </p:sp>
      <p:sp>
        <p:nvSpPr>
          <p:cNvPr id="24" name="Content Placeholder 2"/>
          <p:cNvSpPr txBox="1">
            <a:spLocks/>
          </p:cNvSpPr>
          <p:nvPr/>
        </p:nvSpPr>
        <p:spPr>
          <a:xfrm>
            <a:off x="154984" y="1917960"/>
            <a:ext cx="6496979" cy="468410"/>
          </a:xfrm>
          <a:prstGeom prst="rect">
            <a:avLst/>
          </a:prstGeom>
          <a:solidFill>
            <a:schemeClr val="bg1">
              <a:lumMod val="95000"/>
            </a:schemeClr>
          </a:solidFill>
          <a:effectLst>
            <a:outerShdw blurRad="50800" dist="38100" dir="5400000" algn="t" rotWithShape="0">
              <a:prstClr val="black">
                <a:alpha val="40000"/>
              </a:prst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600">
                <a:solidFill>
                  <a:srgbClr val="000000"/>
                </a:solidFill>
              </a:rPr>
              <a:t>To talk about ‘</a:t>
            </a:r>
            <a:r>
              <a:rPr lang="en-GB" sz="1600" b="1">
                <a:solidFill>
                  <a:srgbClr val="000000"/>
                </a:solidFill>
              </a:rPr>
              <a:t>I</a:t>
            </a:r>
            <a:r>
              <a:rPr lang="en-GB" sz="1600">
                <a:solidFill>
                  <a:srgbClr val="000000"/>
                </a:solidFill>
              </a:rPr>
              <a:t>’ with an action </a:t>
            </a:r>
            <a:r>
              <a:rPr lang="en-GB" sz="1600" b="1">
                <a:solidFill>
                  <a:srgbClr val="000000"/>
                </a:solidFill>
              </a:rPr>
              <a:t>completed in the past</a:t>
            </a:r>
            <a:r>
              <a:rPr lang="en-GB" sz="1600">
                <a:solidFill>
                  <a:srgbClr val="000000"/>
                </a:solidFill>
              </a:rPr>
              <a:t>, remove –</a:t>
            </a:r>
            <a:r>
              <a:rPr lang="en-GB" sz="1600" b="1">
                <a:solidFill>
                  <a:srgbClr val="000000"/>
                </a:solidFill>
              </a:rPr>
              <a:t>ar </a:t>
            </a:r>
            <a:r>
              <a:rPr lang="en-GB" sz="1600">
                <a:solidFill>
                  <a:srgbClr val="000000"/>
                </a:solidFill>
              </a:rPr>
              <a:t>and add an –</a:t>
            </a:r>
            <a:r>
              <a:rPr lang="en-GB" sz="1600" b="1">
                <a:solidFill>
                  <a:srgbClr val="000000"/>
                </a:solidFill>
              </a:rPr>
              <a:t>é</a:t>
            </a:r>
            <a:r>
              <a:rPr lang="en-GB" sz="1600">
                <a:solidFill>
                  <a:srgbClr val="000000"/>
                </a:solidFill>
              </a:rPr>
              <a:t>.</a:t>
            </a:r>
          </a:p>
        </p:txBody>
      </p:sp>
      <p:cxnSp>
        <p:nvCxnSpPr>
          <p:cNvPr id="25" name="Straight Arrow Connector 24"/>
          <p:cNvCxnSpPr/>
          <p:nvPr/>
        </p:nvCxnSpPr>
        <p:spPr>
          <a:xfrm flipV="1">
            <a:off x="1022389" y="2643663"/>
            <a:ext cx="792000" cy="60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022389" y="2954144"/>
            <a:ext cx="792000" cy="60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ular Callout 26"/>
          <p:cNvSpPr/>
          <p:nvPr/>
        </p:nvSpPr>
        <p:spPr>
          <a:xfrm>
            <a:off x="4993017" y="1170743"/>
            <a:ext cx="1658946" cy="576000"/>
          </a:xfrm>
          <a:prstGeom prst="wedgeRoundRectCallout">
            <a:avLst>
              <a:gd name="adj1" fmla="val -66855"/>
              <a:gd name="adj2" fmla="val 23387"/>
              <a:gd name="adj3" fmla="val 16667"/>
            </a:avLst>
          </a:prstGeom>
          <a:solidFill>
            <a:srgbClr val="FCF2CA"/>
          </a:solidFill>
          <a:ln w="28575" cap="flat" cmpd="sng" algn="ctr">
            <a:solidFill>
              <a:srgbClr val="EE6000"/>
            </a:solidFill>
            <a:prstDash val="solid"/>
            <a:miter lim="800000"/>
          </a:ln>
          <a:effectLst/>
        </p:spPr>
        <p:txBody>
          <a:bodyPr rtlCol="0" anchor="ctr"/>
          <a:lstStyle/>
          <a:p>
            <a:pPr algn="ctr">
              <a:defRPr/>
            </a:pPr>
            <a:r>
              <a:rPr lang="en-GB" sz="1600" kern="0">
                <a:solidFill>
                  <a:srgbClr val="002060"/>
                </a:solidFill>
                <a:latin typeface="Century Gothic" panose="020B0502020202020204" pitchFamily="34" charset="0"/>
              </a:rPr>
              <a:t>This is the </a:t>
            </a:r>
            <a:r>
              <a:rPr lang="en-GB" sz="1600" b="1" kern="0">
                <a:solidFill>
                  <a:srgbClr val="002060"/>
                </a:solidFill>
                <a:latin typeface="Century Gothic" panose="020B0502020202020204" pitchFamily="34" charset="0"/>
              </a:rPr>
              <a:t>present tense</a:t>
            </a:r>
            <a:r>
              <a:rPr lang="en-GB" sz="1600" kern="0">
                <a:solidFill>
                  <a:srgbClr val="002060"/>
                </a:solidFill>
                <a:latin typeface="Century Gothic" panose="020B0502020202020204" pitchFamily="34" charset="0"/>
              </a:rPr>
              <a:t>.  </a:t>
            </a:r>
          </a:p>
        </p:txBody>
      </p:sp>
      <p:sp>
        <p:nvSpPr>
          <p:cNvPr id="28" name="Rounded Rectangular Callout 27"/>
          <p:cNvSpPr/>
          <p:nvPr/>
        </p:nvSpPr>
        <p:spPr>
          <a:xfrm>
            <a:off x="2676376" y="2497468"/>
            <a:ext cx="3992984" cy="353215"/>
          </a:xfrm>
          <a:prstGeom prst="wedgeRoundRectCallout">
            <a:avLst>
              <a:gd name="adj1" fmla="val -51391"/>
              <a:gd name="adj2" fmla="val 44085"/>
              <a:gd name="adj3" fmla="val 16667"/>
            </a:avLst>
          </a:prstGeom>
          <a:solidFill>
            <a:srgbClr val="FCF2CA"/>
          </a:solidFill>
          <a:ln w="28575" cap="flat" cmpd="sng" algn="ctr">
            <a:solidFill>
              <a:srgbClr val="EE6000"/>
            </a:solidFill>
            <a:prstDash val="solid"/>
            <a:miter lim="800000"/>
          </a:ln>
          <a:effectLst/>
        </p:spPr>
        <p:txBody>
          <a:bodyPr rtlCol="0" anchor="ctr"/>
          <a:lstStyle/>
          <a:p>
            <a:pPr algn="ctr">
              <a:defRPr/>
            </a:pPr>
            <a:r>
              <a:rPr lang="en-GB" sz="1600" kern="0">
                <a:solidFill>
                  <a:srgbClr val="002060"/>
                </a:solidFill>
                <a:latin typeface="Century Gothic" panose="020B0502020202020204" pitchFamily="34" charset="0"/>
              </a:rPr>
              <a:t>This </a:t>
            </a:r>
            <a:r>
              <a:rPr lang="en-GB" sz="1600" b="1" kern="0">
                <a:solidFill>
                  <a:srgbClr val="002060"/>
                </a:solidFill>
                <a:latin typeface="Century Gothic" panose="020B0502020202020204" pitchFamily="34" charset="0"/>
              </a:rPr>
              <a:t>past tense </a:t>
            </a:r>
            <a:r>
              <a:rPr lang="en-GB" sz="1600" kern="0">
                <a:solidFill>
                  <a:srgbClr val="002060"/>
                </a:solidFill>
                <a:latin typeface="Century Gothic" panose="020B0502020202020204" pitchFamily="34" charset="0"/>
              </a:rPr>
              <a:t>is called the ‘preterite’.  </a:t>
            </a:r>
          </a:p>
        </p:txBody>
      </p:sp>
      <p:sp>
        <p:nvSpPr>
          <p:cNvPr id="29" name="Rounded Rectangular Callout 28"/>
          <p:cNvSpPr/>
          <p:nvPr/>
        </p:nvSpPr>
        <p:spPr>
          <a:xfrm>
            <a:off x="2891904" y="2923606"/>
            <a:ext cx="3370900" cy="360000"/>
          </a:xfrm>
          <a:prstGeom prst="wedgeRoundRectCallout">
            <a:avLst>
              <a:gd name="adj1" fmla="val -56805"/>
              <a:gd name="adj2" fmla="val -31428"/>
              <a:gd name="adj3" fmla="val 16667"/>
            </a:avLst>
          </a:prstGeom>
          <a:solidFill>
            <a:srgbClr val="FCF2CA"/>
          </a:solidFill>
          <a:ln w="28575" cap="flat" cmpd="sng" algn="ctr">
            <a:solidFill>
              <a:srgbClr val="EE6000"/>
            </a:solidFill>
            <a:prstDash val="solid"/>
            <a:miter lim="800000"/>
          </a:ln>
          <a:effectLst/>
        </p:spPr>
        <p:txBody>
          <a:bodyPr rtlCol="0" anchor="ctr"/>
          <a:lstStyle/>
          <a:p>
            <a:pPr algn="ctr">
              <a:defRPr/>
            </a:pPr>
            <a:r>
              <a:rPr lang="en-GB" sz="1600" kern="0">
                <a:solidFill>
                  <a:srgbClr val="002060"/>
                </a:solidFill>
                <a:latin typeface="Century Gothic" panose="020B0502020202020204" pitchFamily="34" charset="0"/>
              </a:rPr>
              <a:t>Notice the stress on the final –</a:t>
            </a:r>
            <a:r>
              <a:rPr lang="en-GB" sz="1600" b="1" kern="0">
                <a:solidFill>
                  <a:srgbClr val="002060"/>
                </a:solidFill>
                <a:latin typeface="Century Gothic" panose="020B0502020202020204" pitchFamily="34" charset="0"/>
              </a:rPr>
              <a:t>é</a:t>
            </a:r>
            <a:r>
              <a:rPr lang="en-GB" sz="1600" kern="0">
                <a:solidFill>
                  <a:srgbClr val="002060"/>
                </a:solidFill>
                <a:latin typeface="Century Gothic" panose="020B0502020202020204" pitchFamily="34" charset="0"/>
              </a:rPr>
              <a:t>.</a:t>
            </a:r>
          </a:p>
        </p:txBody>
      </p:sp>
      <p:pic>
        <p:nvPicPr>
          <p:cNvPr id="2050" name="Picture 2" descr="Cartoon Painting Clipart - Paint Can Clip Art , Transparent "/>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5882774" y="3179484"/>
            <a:ext cx="999503" cy="9658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ummer holiday&#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4437" y="7896052"/>
            <a:ext cx="1236555" cy="1182356"/>
          </a:xfrm>
          <a:prstGeom prst="rect">
            <a:avLst/>
          </a:prstGeom>
          <a:noFill/>
          <a:extLst>
            <a:ext uri="{909E8E84-426E-40DD-AFC4-6F175D3DCCD1}">
              <a14:hiddenFill xmlns:a14="http://schemas.microsoft.com/office/drawing/2010/main">
                <a:solidFill>
                  <a:srgbClr val="FFFFFF"/>
                </a:solidFill>
              </a14:hiddenFill>
            </a:ext>
          </a:extLst>
        </p:spPr>
      </p:pic>
      <p:sp>
        <p:nvSpPr>
          <p:cNvPr id="31" name="Slide Number Placeholder 1">
            <a:extLst>
              <a:ext uri="{FF2B5EF4-FFF2-40B4-BE49-F238E27FC236}">
                <a16:creationId xmlns:a16="http://schemas.microsoft.com/office/drawing/2014/main" id="{EA873768-414D-45EC-BC1F-B9BBCEE38269}"/>
              </a:ext>
            </a:extLst>
          </p:cNvPr>
          <p:cNvSpPr>
            <a:spLocks noGrp="1"/>
          </p:cNvSpPr>
          <p:nvPr>
            <p:ph type="sldNum" sz="quarter" idx="12"/>
          </p:nvPr>
        </p:nvSpPr>
        <p:spPr>
          <a:xfrm>
            <a:off x="5257800" y="8826500"/>
            <a:ext cx="1600200" cy="635000"/>
          </a:xfrm>
        </p:spPr>
        <p:txBody>
          <a:bodyPr/>
          <a:lstStyle/>
          <a:p>
            <a:r>
              <a:rPr lang="en-GB" altLang="en-US" b="1">
                <a:latin typeface="Century Gothic" panose="020B0502020202020204" pitchFamily="34" charset="0"/>
              </a:rPr>
              <a:t>8</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875" y="4926162"/>
            <a:ext cx="903727" cy="903727"/>
          </a:xfrm>
          <a:prstGeom prst="rect">
            <a:avLst/>
          </a:prstGeom>
        </p:spPr>
      </p:pic>
    </p:spTree>
    <p:extLst>
      <p:ext uri="{BB962C8B-B14F-4D97-AF65-F5344CB8AC3E}">
        <p14:creationId xmlns:p14="http://schemas.microsoft.com/office/powerpoint/2010/main" val="309669965"/>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18261</TotalTime>
  <Words>11868</Words>
  <Application>Microsoft Office PowerPoint</Application>
  <PresentationFormat>On-screen Show (4:3)</PresentationFormat>
  <Paragraphs>2656</Paragraphs>
  <Slides>59</Slides>
  <Notes>30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59</vt:i4>
      </vt:variant>
    </vt:vector>
  </HeadingPairs>
  <TitlesOfParts>
    <vt:vector size="69" baseType="lpstr">
      <vt:lpstr>Arial</vt:lpstr>
      <vt:lpstr>Calibri</vt:lpstr>
      <vt:lpstr>Calibri Light</vt:lpstr>
      <vt:lpstr>Century Gothic</vt:lpstr>
      <vt:lpstr>Segoe UI</vt:lpstr>
      <vt:lpstr>Tw Cen MT</vt:lpstr>
      <vt:lpstr>Wingdings</vt:lpstr>
      <vt:lpstr>Default Design</vt:lpstr>
      <vt:lpstr>Office Theme</vt:lpstr>
      <vt:lpstr>2_Default Design</vt:lpstr>
      <vt:lpstr>Español</vt:lpstr>
      <vt:lpstr>Contents</vt:lpstr>
      <vt:lpstr>Overview</vt:lpstr>
      <vt:lpstr>Sounds of the language</vt:lpstr>
      <vt:lpstr>Sounds of the language (con’t)</vt:lpstr>
      <vt:lpstr>Sounds of the language (con’t)</vt:lpstr>
      <vt:lpstr>Sounds of the language (con’t)</vt:lpstr>
      <vt:lpstr>Sounds of the language (con’t) </vt:lpstr>
      <vt:lpstr>T1.1 Semana 1</vt:lpstr>
      <vt:lpstr>T1.1 Semana 2</vt:lpstr>
      <vt:lpstr>T1.1 Semana 3</vt:lpstr>
      <vt:lpstr>Talking about people and places now vs in general</vt:lpstr>
      <vt:lpstr>T1.1 Semana 4</vt:lpstr>
      <vt:lpstr>Comparing what you and someone else (we) do</vt:lpstr>
      <vt:lpstr>T1.1 Semana 5</vt:lpstr>
      <vt:lpstr>Describing what different people do (At home)</vt:lpstr>
      <vt:lpstr>T1.1 Semana 6</vt:lpstr>
      <vt:lpstr>T1.1 Semana 7</vt:lpstr>
      <vt:lpstr>T1.2 Semana 1</vt:lpstr>
      <vt:lpstr>Describing events in the present and past (At school)</vt:lpstr>
      <vt:lpstr>T1.2 Semana 2</vt:lpstr>
      <vt:lpstr>Describing events in the present and past (Free time activities)</vt:lpstr>
      <vt:lpstr>T1.2 Semana 3</vt:lpstr>
      <vt:lpstr>Describing how people feel in the present</vt:lpstr>
      <vt:lpstr>T1.2 Semana 4</vt:lpstr>
      <vt:lpstr>T1.2 Semana 5</vt:lpstr>
      <vt:lpstr>Describing where people go and why</vt:lpstr>
      <vt:lpstr>T1.2 Semana 6</vt:lpstr>
      <vt:lpstr>T1.2 Semana 7</vt:lpstr>
      <vt:lpstr>T2.1 Semana 1</vt:lpstr>
      <vt:lpstr>T2.1 Semana 2</vt:lpstr>
      <vt:lpstr>T2.1 Semana 2</vt:lpstr>
      <vt:lpstr>T2.1 Semana 3</vt:lpstr>
      <vt:lpstr>T2.1 Semana 5</vt:lpstr>
      <vt:lpstr>T2.1 Semana 6</vt:lpstr>
      <vt:lpstr>T2.2 Semana 1</vt:lpstr>
      <vt:lpstr>Describing a series of events</vt:lpstr>
      <vt:lpstr>T2.2 Semana 2</vt:lpstr>
      <vt:lpstr>T2.2 Semana 3</vt:lpstr>
      <vt:lpstr>T2.2 Semana 4</vt:lpstr>
      <vt:lpstr>T2.2 Semana 5</vt:lpstr>
      <vt:lpstr>Telling the time</vt:lpstr>
      <vt:lpstr>T3.1 Semana 1</vt:lpstr>
      <vt:lpstr>T3.1 Semana 1</vt:lpstr>
      <vt:lpstr>T3.1 Semana 2</vt:lpstr>
      <vt:lpstr>T3.1 Semana 2</vt:lpstr>
      <vt:lpstr>T3.1 Semana 3</vt:lpstr>
      <vt:lpstr>T3.1 Semana 4</vt:lpstr>
      <vt:lpstr>T3.1 Semana 4</vt:lpstr>
      <vt:lpstr>T3.1 Semana 5 </vt:lpstr>
      <vt:lpstr>T3.1 Semana 5 </vt:lpstr>
      <vt:lpstr>T3.1 Semana 6 </vt:lpstr>
      <vt:lpstr>T3.1 Semana 6 </vt:lpstr>
      <vt:lpstr>T3.2 Semana 1 </vt:lpstr>
      <vt:lpstr>T3.2 Semana 2 </vt:lpstr>
      <vt:lpstr>T3.2 Semana 4 </vt:lpstr>
      <vt:lpstr>T3.2 Semana 5 </vt:lpstr>
      <vt:lpstr>T3.2 Semana 6 </vt:lpstr>
      <vt:lpstr>T3.2 Semana 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dc:title>
  <dc:creator>Ivana Stanley</dc:creator>
  <cp:lastModifiedBy>Nicholas Avery</cp:lastModifiedBy>
  <cp:revision>698</cp:revision>
  <dcterms:created xsi:type="dcterms:W3CDTF">2020-02-18T11:40:03Z</dcterms:created>
  <dcterms:modified xsi:type="dcterms:W3CDTF">2021-03-26T07:09:23Z</dcterms:modified>
</cp:coreProperties>
</file>