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21"/>
  </p:notesMasterIdLst>
  <p:sldIdLst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115076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14" autoAdjust="0"/>
    <p:restoredTop sz="93362" autoAdjust="0"/>
  </p:normalViewPr>
  <p:slideViewPr>
    <p:cSldViewPr snapToGrid="0">
      <p:cViewPr varScale="1">
        <p:scale>
          <a:sx n="112" d="100"/>
          <a:sy n="112" d="100"/>
        </p:scale>
        <p:origin x="29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Phonics contrast activity</a:t>
            </a:r>
          </a:p>
          <a:p>
            <a:r>
              <a:rPr lang="en-US" b="0" dirty="0"/>
              <a:t>Click on the number to play </a:t>
            </a:r>
            <a:r>
              <a:rPr lang="en-US" b="0"/>
              <a:t>the </a:t>
            </a:r>
            <a:r>
              <a:rPr lang="en-US" b="0" smtClean="0"/>
              <a:t>audio.</a:t>
            </a:r>
            <a:r>
              <a:rPr lang="en-US" b="0" baseline="0" smtClean="0"/>
              <a:t> Words from the new and revisited vocabulary sets for this week are used.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/>
              <a:t>. </a:t>
            </a:r>
            <a:r>
              <a:rPr lang="en-US" smtClean="0"/>
              <a:t>das Museum</a:t>
            </a:r>
            <a:endParaRPr lang="en-US" dirty="0"/>
          </a:p>
          <a:p>
            <a:r>
              <a:rPr lang="en-US" dirty="0"/>
              <a:t>2</a:t>
            </a:r>
            <a:r>
              <a:rPr lang="en-US"/>
              <a:t>. </a:t>
            </a:r>
            <a:r>
              <a:rPr lang="en-US" smtClean="0"/>
              <a:t>dürfen</a:t>
            </a:r>
            <a:endParaRPr lang="en-US" dirty="0"/>
          </a:p>
          <a:p>
            <a:r>
              <a:rPr lang="en-US" dirty="0"/>
              <a:t>3</a:t>
            </a:r>
            <a:r>
              <a:rPr lang="en-US"/>
              <a:t>. </a:t>
            </a:r>
            <a:r>
              <a:rPr lang="en-US" smtClean="0"/>
              <a:t>ruhig</a:t>
            </a:r>
            <a:endParaRPr lang="en-US" dirty="0"/>
          </a:p>
          <a:p>
            <a:r>
              <a:rPr lang="en-US" dirty="0"/>
              <a:t>4</a:t>
            </a:r>
            <a:r>
              <a:rPr lang="en-US"/>
              <a:t>. </a:t>
            </a:r>
            <a:r>
              <a:rPr lang="en-US" smtClean="0"/>
              <a:t>früh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</a:t>
            </a:r>
            <a:r>
              <a:rPr lang="en-US"/>
              <a:t>. </a:t>
            </a:r>
            <a:r>
              <a:rPr lang="en-US" smtClean="0"/>
              <a:t>genug</a:t>
            </a:r>
            <a:endParaRPr lang="en-US" dirty="0"/>
          </a:p>
          <a:p>
            <a:r>
              <a:rPr lang="en-US" dirty="0"/>
              <a:t>6</a:t>
            </a:r>
            <a:r>
              <a:rPr lang="en-US"/>
              <a:t>. </a:t>
            </a:r>
            <a:r>
              <a:rPr lang="en-US" smtClean="0"/>
              <a:t>glücklich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53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Phonics contrast activity</a:t>
            </a:r>
          </a:p>
          <a:p>
            <a:r>
              <a:rPr lang="en-US" b="0" dirty="0"/>
              <a:t>Click on the number to play </a:t>
            </a:r>
            <a:r>
              <a:rPr lang="en-US" b="0"/>
              <a:t>the </a:t>
            </a:r>
            <a:r>
              <a:rPr lang="en-US" b="0" smtClean="0"/>
              <a:t>audio.</a:t>
            </a:r>
            <a:r>
              <a:rPr lang="en-US" b="0" baseline="0" smtClean="0"/>
              <a:t> Words from the new and revisited vocabulary sets for this week are used.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7</a:t>
            </a:r>
            <a:r>
              <a:rPr lang="en-US" smtClean="0"/>
              <a:t>. </a:t>
            </a:r>
            <a:r>
              <a:rPr lang="en-GB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türkisch</a:t>
            </a:r>
          </a:p>
          <a:p>
            <a:r>
              <a:rPr lang="en-US" smtClean="0"/>
              <a:t>8. </a:t>
            </a:r>
            <a:r>
              <a:rPr lang="en-GB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zusammen</a:t>
            </a:r>
          </a:p>
          <a:p>
            <a:r>
              <a:rPr lang="en-US" smtClean="0"/>
              <a:t>9. </a:t>
            </a:r>
            <a:r>
              <a:rPr lang="en-GB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gesund</a:t>
            </a:r>
          </a:p>
          <a:p>
            <a:r>
              <a:rPr lang="en-US" smtClean="0"/>
              <a:t>10. </a:t>
            </a:r>
            <a:r>
              <a:rPr lang="en-GB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müssen</a:t>
            </a:r>
          </a:p>
          <a:p>
            <a:r>
              <a:rPr lang="en-US" smtClean="0"/>
              <a:t>11. </a:t>
            </a:r>
            <a:r>
              <a:rPr lang="en-GB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muss</a:t>
            </a:r>
          </a:p>
          <a:p>
            <a:r>
              <a:rPr lang="en-US" smtClean="0"/>
              <a:t>12. </a:t>
            </a:r>
            <a:r>
              <a:rPr lang="en-GB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musst </a:t>
            </a:r>
            <a:endParaRPr lang="en-US" b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59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mtClean="0"/>
              <a:t>This</a:t>
            </a:r>
            <a:r>
              <a:rPr lang="en-GB" sz="1200" baseline="0" smtClean="0"/>
              <a:t> set of three slides focuses on the sound of the ‘r’ at the beginning of a word or syllable in German.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smtClean="0"/>
              <a:t>The following three slides contrast the sound of the post-vocalic ‘r’ with this.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smtClean="0"/>
              <a:t>The SSC slides are followed by a listening exercise requiring students to listen out for these two different ‘r’ sounds, so please point this distinction out to them as we go through.</a:t>
            </a:r>
            <a:endParaRPr lang="en-GB" sz="1200" smtClean="0"/>
          </a:p>
          <a:p>
            <a:endParaRPr lang="en-GB" smtClean="0"/>
          </a:p>
          <a:p>
            <a:r>
              <a:rPr lang="en-GB" smtClean="0"/>
              <a:t>El</a:t>
            </a:r>
            <a:r>
              <a:rPr lang="en-GB" baseline="0" smtClean="0"/>
              <a:t>icit </a:t>
            </a:r>
            <a:r>
              <a:rPr lang="en-GB" baseline="0" dirty="0"/>
              <a:t>the pronunciation of the </a:t>
            </a:r>
            <a:r>
              <a:rPr lang="en-GB" b="1" baseline="0" dirty="0"/>
              <a:t>individual SSC ‘r’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(with gesture, if using).</a:t>
            </a:r>
            <a:r>
              <a:rPr lang="en-GB" baseline="0"/>
              <a:t/>
            </a:r>
            <a:br>
              <a:rPr lang="en-GB" baseline="0"/>
            </a:br>
            <a:r>
              <a:rPr lang="en-GB" baseline="0" smtClean="0"/>
              <a:t>Then elicit the pronunciation of the five </a:t>
            </a:r>
            <a:r>
              <a:rPr lang="en-GB" b="1" baseline="0" smtClean="0"/>
              <a:t>cluster</a:t>
            </a:r>
            <a:r>
              <a:rPr lang="en-GB" baseline="0" smtClean="0"/>
              <a:t> words.</a:t>
            </a:r>
            <a:r>
              <a:rPr lang="en-GB" baseline="0" dirty="0"/>
              <a:t/>
            </a:r>
            <a:br>
              <a:rPr lang="en-GB" baseline="0" dirty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Word frequency rankings (1 is the most common word in German): </a:t>
            </a:r>
            <a:br>
              <a:rPr lang="en-GB" sz="1200" baseline="0" dirty="0"/>
            </a:br>
            <a:r>
              <a:rPr lang="en-GB" sz="1200" b="1" baseline="0" dirty="0" err="1"/>
              <a:t>reden</a:t>
            </a:r>
            <a:r>
              <a:rPr lang="en-GB" sz="1200" b="1" baseline="0" dirty="0"/>
              <a:t> </a:t>
            </a:r>
            <a:r>
              <a:rPr lang="en-GB" sz="1200" baseline="0" dirty="0"/>
              <a:t>[356]; </a:t>
            </a:r>
            <a:r>
              <a:rPr lang="en-GB" sz="1200" b="1" baseline="0" dirty="0"/>
              <a:t>Regel </a:t>
            </a:r>
            <a:r>
              <a:rPr lang="en-GB" sz="1200" b="0" baseline="0" dirty="0"/>
              <a:t>[484] </a:t>
            </a:r>
            <a:r>
              <a:rPr lang="en-GB" sz="1200" b="1" baseline="0" dirty="0"/>
              <a:t>rot</a:t>
            </a:r>
            <a:r>
              <a:rPr lang="en-GB" sz="1200" baseline="0" dirty="0"/>
              <a:t>[381]; </a:t>
            </a:r>
            <a:r>
              <a:rPr lang="en-GB" sz="1200" b="1" baseline="0" dirty="0" err="1"/>
              <a:t>warum</a:t>
            </a:r>
            <a:r>
              <a:rPr lang="en-GB" sz="1200" b="1" baseline="0" dirty="0"/>
              <a:t>? </a:t>
            </a:r>
            <a:r>
              <a:rPr lang="en-GB" sz="1200" baseline="0" dirty="0"/>
              <a:t>[246]; </a:t>
            </a:r>
            <a:r>
              <a:rPr lang="en-GB" sz="1200" b="1" baseline="0" dirty="0" err="1"/>
              <a:t>Reise</a:t>
            </a:r>
            <a:r>
              <a:rPr lang="en-GB" sz="1200" b="1" baseline="0" dirty="0"/>
              <a:t> </a:t>
            </a:r>
            <a:r>
              <a:rPr lang="en-GB" sz="1200" baseline="0" dirty="0"/>
              <a:t>[786]; </a:t>
            </a:r>
            <a:r>
              <a:rPr lang="en-GB" sz="1200" b="1" baseline="0" dirty="0" err="1"/>
              <a:t>Beruf</a:t>
            </a:r>
            <a:r>
              <a:rPr lang="en-GB" sz="1200" b="1" baseline="0" dirty="0"/>
              <a:t> </a:t>
            </a:r>
            <a:r>
              <a:rPr lang="en-GB" sz="1200" baseline="0" dirty="0"/>
              <a:t>[477].</a:t>
            </a:r>
            <a:br>
              <a:rPr lang="en-GB" sz="1200" baseline="0" dirty="0"/>
            </a:br>
            <a:r>
              <a:rPr lang="en-GB" sz="1200" i="1" dirty="0"/>
              <a:t>Source:  Jones, R.L. &amp; </a:t>
            </a:r>
            <a:r>
              <a:rPr lang="en-GB" sz="1200" i="1" dirty="0" err="1"/>
              <a:t>Tschirner</a:t>
            </a:r>
            <a:r>
              <a:rPr lang="en-GB" sz="1200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44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Without pictures to focus on the SSC alone.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89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Without sound</a:t>
            </a:r>
            <a:r>
              <a:rPr lang="en-GB" baseline="0" dirty="0"/>
              <a:t> to elicit the pronunciation.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843D9-4757-4631-B0CD-BAA271821DF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77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" smtClean="0"/>
              <a:t>This</a:t>
            </a:r>
            <a:r>
              <a:rPr lang="en-GB" sz="800" baseline="0" smtClean="0"/>
              <a:t> set of three slides focuses on the sound of the post-vocalic ‘r’ in German.</a:t>
            </a:r>
            <a:endParaRPr lang="en-GB" sz="800" smtClean="0"/>
          </a:p>
          <a:p>
            <a:endParaRPr lang="en-GB" sz="800" smtClean="0"/>
          </a:p>
          <a:p>
            <a:r>
              <a:rPr lang="en-GB" sz="800" smtClean="0"/>
              <a:t>E</a:t>
            </a:r>
            <a:r>
              <a:rPr lang="en-GB" sz="800" baseline="0" smtClean="0"/>
              <a:t>licit </a:t>
            </a:r>
            <a:r>
              <a:rPr lang="en-GB" sz="800" baseline="0" dirty="0"/>
              <a:t>the pronunciation of the </a:t>
            </a:r>
            <a:r>
              <a:rPr lang="en-GB" sz="800" b="1" baseline="0" dirty="0"/>
              <a:t>individual SSC ‘r’ </a:t>
            </a:r>
            <a:r>
              <a:rPr lang="en-GB" sz="800" baseline="0" dirty="0"/>
              <a:t>and then the </a:t>
            </a:r>
            <a:r>
              <a:rPr lang="en-GB" sz="800" b="1" baseline="0" dirty="0"/>
              <a:t>source</a:t>
            </a:r>
            <a:r>
              <a:rPr lang="en-GB" sz="800" baseline="0" dirty="0"/>
              <a:t> word again (with gesture, if using).</a:t>
            </a:r>
            <a:br>
              <a:rPr lang="en-GB" sz="800" baseline="0" dirty="0"/>
            </a:br>
            <a:r>
              <a:rPr lang="en-GB" sz="800" baseline="0"/>
              <a:t>Then </a:t>
            </a:r>
            <a:r>
              <a:rPr lang="en-GB" sz="800" baseline="0" smtClean="0"/>
              <a:t>elicit </a:t>
            </a:r>
            <a:r>
              <a:rPr lang="en-GB" sz="800" baseline="0" dirty="0"/>
              <a:t>the pronunciation of the five </a:t>
            </a:r>
            <a:r>
              <a:rPr lang="en-GB" sz="800" b="1" baseline="0" dirty="0"/>
              <a:t>cluster</a:t>
            </a:r>
            <a:r>
              <a:rPr lang="en-GB" sz="800" baseline="0" dirty="0"/>
              <a:t> words.</a:t>
            </a:r>
            <a:r>
              <a:rPr lang="en-GB" sz="800" baseline="0"/>
              <a:t/>
            </a:r>
            <a:br>
              <a:rPr lang="en-GB" sz="800" baseline="0"/>
            </a:br>
            <a:endParaRPr lang="en-GB" sz="8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aseline="0" dirty="0"/>
              <a:t>Word frequency rankings (1 is the most common word in German): </a:t>
            </a:r>
            <a:br>
              <a:rPr lang="en-GB" sz="800" baseline="0" dirty="0"/>
            </a:br>
            <a:r>
              <a:rPr lang="en-GB" sz="800" b="1" baseline="0" dirty="0" err="1"/>
              <a:t>Uhr</a:t>
            </a:r>
            <a:r>
              <a:rPr lang="en-GB" sz="800" b="1" baseline="0" dirty="0"/>
              <a:t> </a:t>
            </a:r>
            <a:r>
              <a:rPr lang="en-GB" sz="800" baseline="0" dirty="0"/>
              <a:t>[349]; </a:t>
            </a:r>
            <a:r>
              <a:rPr lang="en-GB" sz="800" b="1" baseline="0" dirty="0" err="1"/>
              <a:t>Markt</a:t>
            </a:r>
            <a:r>
              <a:rPr lang="en-GB" sz="800" b="1" baseline="0" dirty="0"/>
              <a:t> </a:t>
            </a:r>
            <a:r>
              <a:rPr lang="en-GB" sz="800" b="0" baseline="0" dirty="0"/>
              <a:t>[508] </a:t>
            </a:r>
            <a:r>
              <a:rPr lang="en-GB" sz="800" b="1" baseline="0" dirty="0"/>
              <a:t>Morgen </a:t>
            </a:r>
            <a:r>
              <a:rPr lang="en-GB" sz="800" baseline="0" dirty="0"/>
              <a:t>[311]; </a:t>
            </a:r>
            <a:r>
              <a:rPr lang="en-GB" sz="800" b="1" baseline="0" dirty="0" err="1"/>
              <a:t>Kultur</a:t>
            </a:r>
            <a:r>
              <a:rPr lang="en-GB" sz="800" b="1" baseline="0" dirty="0"/>
              <a:t> </a:t>
            </a:r>
            <a:r>
              <a:rPr lang="en-GB" sz="800" baseline="0" dirty="0"/>
              <a:t>[593]; </a:t>
            </a:r>
            <a:r>
              <a:rPr lang="en-GB" sz="800" b="1" baseline="0" dirty="0" err="1"/>
              <a:t>dort</a:t>
            </a:r>
            <a:r>
              <a:rPr lang="en-GB" sz="800" b="1" baseline="0" dirty="0"/>
              <a:t> </a:t>
            </a:r>
            <a:r>
              <a:rPr lang="en-GB" sz="800" baseline="0" dirty="0"/>
              <a:t>[104]; </a:t>
            </a:r>
            <a:r>
              <a:rPr lang="en-GB" sz="800" b="1" baseline="0" dirty="0"/>
              <a:t>Wort </a:t>
            </a:r>
            <a:r>
              <a:rPr lang="en-GB" sz="800" baseline="0" dirty="0"/>
              <a:t>[243].</a:t>
            </a:r>
            <a:br>
              <a:rPr lang="en-GB" sz="800" baseline="0" dirty="0"/>
            </a:br>
            <a:r>
              <a:rPr lang="en-GB" sz="800" i="1" dirty="0"/>
              <a:t>Source:  Jones, R.L. &amp; </a:t>
            </a:r>
            <a:r>
              <a:rPr lang="en-GB" sz="800" i="1" dirty="0" err="1"/>
              <a:t>Tschirner</a:t>
            </a:r>
            <a:r>
              <a:rPr lang="en-GB" sz="800" i="1" dirty="0"/>
              <a:t>, E. (2006). A frequency dictionary of German: core vocabulary for learners. Routledge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/>
              <a:t>By Tarquin Binary - Own work, CC BY-SA 2.5, </a:t>
            </a:r>
            <a:r>
              <a:rPr lang="en-GB" sz="800" dirty="0">
                <a:hlinkClick r:id="rId3"/>
              </a:rPr>
              <a:t>https://commons.wikimedia.org/w/index.php?curid=406547</a:t>
            </a:r>
            <a:r>
              <a:rPr lang="en-GB" sz="800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1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" dirty="0"/>
              <a:t>Without pictures to focus on the SSC alone.</a:t>
            </a:r>
            <a:endParaRPr lang="en-GB" sz="800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32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" dirty="0"/>
              <a:t>Without sound</a:t>
            </a:r>
            <a:r>
              <a:rPr lang="en-GB" sz="800" baseline="0" dirty="0"/>
              <a:t> to elicit the pronunciation.</a:t>
            </a:r>
            <a:endParaRPr lang="en-GB" sz="800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843D9-4757-4631-B0CD-BAA271821DF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89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Phonics </a:t>
            </a:r>
            <a:r>
              <a:rPr lang="en-US" b="1"/>
              <a:t>contrast </a:t>
            </a:r>
            <a:r>
              <a:rPr lang="en-US" b="1" smtClean="0"/>
              <a:t>activity</a:t>
            </a:r>
          </a:p>
          <a:p>
            <a:r>
              <a:rPr lang="en-US" b="0" smtClean="0"/>
              <a:t>Students are challenged</a:t>
            </a:r>
            <a:r>
              <a:rPr lang="en-US" b="0" baseline="0" smtClean="0"/>
              <a:t> to distinguish between the sounds of the ‘r’ at the beginning of a word or syllable and the post-vocalic ‘r’. </a:t>
            </a:r>
            <a:r>
              <a:rPr lang="en-US" b="0" smtClean="0"/>
              <a:t>Click </a:t>
            </a:r>
            <a:r>
              <a:rPr lang="en-US" b="0" dirty="0"/>
              <a:t>on the number to play </a:t>
            </a:r>
            <a:r>
              <a:rPr lang="en-US" b="0"/>
              <a:t>the </a:t>
            </a:r>
            <a:r>
              <a:rPr lang="en-US" b="0" smtClean="0"/>
              <a:t>audio.</a:t>
            </a:r>
            <a:r>
              <a:rPr lang="en-US" b="0" baseline="0" smtClean="0"/>
              <a:t> Words from the new and revisited vocabulary sets for this week are used.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/>
              <a:t>. </a:t>
            </a:r>
            <a:r>
              <a:rPr lang="de-DE" smtClean="0"/>
              <a:t>dürfen</a:t>
            </a:r>
          </a:p>
          <a:p>
            <a:r>
              <a:rPr lang="en-US" smtClean="0"/>
              <a:t>2</a:t>
            </a:r>
            <a:r>
              <a:rPr lang="en-US"/>
              <a:t>. </a:t>
            </a:r>
            <a:r>
              <a:rPr lang="de-DE" b="0" smtClean="0"/>
              <a:t>die Straße </a:t>
            </a:r>
          </a:p>
          <a:p>
            <a:r>
              <a:rPr lang="en-US" smtClean="0"/>
              <a:t>3</a:t>
            </a:r>
            <a:r>
              <a:rPr lang="en-US"/>
              <a:t>. </a:t>
            </a:r>
            <a:r>
              <a:rPr lang="en-US" smtClean="0"/>
              <a:t>ruhig</a:t>
            </a:r>
            <a:endParaRPr lang="en-US" dirty="0"/>
          </a:p>
          <a:p>
            <a:r>
              <a:rPr lang="en-US" dirty="0"/>
              <a:t>4</a:t>
            </a:r>
            <a:r>
              <a:rPr lang="en-US"/>
              <a:t>. </a:t>
            </a:r>
            <a:r>
              <a:rPr lang="de-DE" b="0" smtClean="0"/>
              <a:t>der Markt</a:t>
            </a:r>
          </a:p>
          <a:p>
            <a:r>
              <a:rPr lang="en-US" smtClean="0"/>
              <a:t>5</a:t>
            </a:r>
            <a:r>
              <a:rPr lang="en-US"/>
              <a:t>. </a:t>
            </a:r>
            <a:r>
              <a:rPr lang="de-DE" b="0" smtClean="0"/>
              <a:t>springen</a:t>
            </a:r>
          </a:p>
          <a:p>
            <a:r>
              <a:rPr lang="en-US" smtClean="0"/>
              <a:t>6</a:t>
            </a:r>
            <a:r>
              <a:rPr lang="en-US"/>
              <a:t>. </a:t>
            </a:r>
            <a:r>
              <a:rPr lang="de-DE" b="0" smtClean="0"/>
              <a:t>die Party 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68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Students work in pairs to work out the sound we are revisiting – first pair to</a:t>
            </a:r>
            <a:r>
              <a:rPr lang="en-GB" baseline="0" dirty="0" smtClean="0"/>
              <a:t> put hands up have a go – must say all words correctly and work out the sound</a:t>
            </a:r>
            <a:r>
              <a:rPr lang="en-US" baseline="0" dirty="0" smtClean="0"/>
              <a:t>. Click the image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 smtClean="0"/>
              <a:t>Note</a:t>
            </a:r>
            <a:r>
              <a:rPr lang="en-US" baseline="0" dirty="0" smtClean="0"/>
              <a:t>: we are assuming that teachers will remove the [ü] from the title slide, before the lesson, so as not to give away the answer!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ANSWERS: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err="1" smtClean="0"/>
              <a:t>gr</a:t>
            </a:r>
            <a:r>
              <a:rPr lang="en-US" b="1" baseline="0" dirty="0" err="1" smtClean="0"/>
              <a:t>ü</a:t>
            </a:r>
            <a:r>
              <a:rPr lang="en-US" b="0" baseline="0" dirty="0" err="1" smtClean="0"/>
              <a:t>n</a:t>
            </a:r>
            <a:endParaRPr lang="en-US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err="1" smtClean="0"/>
              <a:t>fr</a:t>
            </a:r>
            <a:r>
              <a:rPr lang="en-US" b="1" baseline="0" dirty="0" err="1" smtClean="0"/>
              <a:t>ü</a:t>
            </a:r>
            <a:r>
              <a:rPr lang="en-US" b="0" baseline="0" dirty="0" err="1" smtClean="0"/>
              <a:t>h</a:t>
            </a:r>
            <a:endParaRPr lang="en-US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 smtClean="0"/>
              <a:t>f</a:t>
            </a:r>
            <a:r>
              <a:rPr lang="en-GB" b="1" baseline="0" dirty="0" err="1" smtClean="0"/>
              <a:t>ü</a:t>
            </a:r>
            <a:r>
              <a:rPr lang="en-GB" b="0" baseline="0" dirty="0" err="1" smtClean="0"/>
              <a:t>nf</a:t>
            </a:r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0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smtClean="0"/>
              <a:t>Elicit the </a:t>
            </a:r>
            <a:r>
              <a:rPr lang="en-GB" baseline="0" dirty="0"/>
              <a:t>pronunciation of the </a:t>
            </a:r>
            <a:r>
              <a:rPr lang="en-GB" b="1" baseline="0" dirty="0"/>
              <a:t>individual SSC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ü</a:t>
            </a:r>
            <a:r>
              <a:rPr lang="en-GB" b="1" baseline="0" dirty="0"/>
              <a:t>’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(with gesture, if using).</a:t>
            </a:r>
            <a:br>
              <a:rPr lang="en-GB" baseline="0" dirty="0"/>
            </a:br>
            <a:r>
              <a:rPr lang="en-GB" baseline="0"/>
              <a:t>Then </a:t>
            </a:r>
            <a:r>
              <a:rPr lang="en-GB" baseline="0" smtClean="0"/>
              <a:t>elicit </a:t>
            </a:r>
            <a:r>
              <a:rPr lang="en-GB" baseline="0" dirty="0"/>
              <a:t>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  <a:r>
              <a:rPr lang="en-GB" baseline="0"/>
              <a:t/>
            </a:r>
            <a:br>
              <a:rPr lang="en-GB" baseline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Word frequency rankings (1 is the most common word in German): </a:t>
            </a:r>
            <a:br>
              <a:rPr lang="en-GB" sz="1200" baseline="0" dirty="0"/>
            </a:br>
            <a:r>
              <a:rPr lang="en-GB" sz="1200" b="1" baseline="0" dirty="0" err="1"/>
              <a:t>Tür</a:t>
            </a:r>
            <a:r>
              <a:rPr lang="en-GB" sz="1200" b="1" baseline="0" dirty="0"/>
              <a:t> </a:t>
            </a:r>
            <a:r>
              <a:rPr lang="en-GB" sz="1200" baseline="0" dirty="0"/>
              <a:t>[400]; </a:t>
            </a:r>
            <a:r>
              <a:rPr lang="en-GB" sz="1200" b="1" baseline="0" dirty="0" err="1"/>
              <a:t>fühlen</a:t>
            </a:r>
            <a:r>
              <a:rPr lang="en-GB" sz="1200" b="1" baseline="0" dirty="0"/>
              <a:t> </a:t>
            </a:r>
            <a:r>
              <a:rPr lang="en-GB" sz="1200" b="0" baseline="0" dirty="0"/>
              <a:t>[419] </a:t>
            </a:r>
            <a:r>
              <a:rPr lang="en-GB" sz="1200" b="1" baseline="0" dirty="0" err="1"/>
              <a:t>grün</a:t>
            </a:r>
            <a:r>
              <a:rPr lang="en-GB" sz="1200" b="1" baseline="0" dirty="0"/>
              <a:t> </a:t>
            </a:r>
            <a:r>
              <a:rPr lang="en-GB" sz="1200" baseline="0" dirty="0"/>
              <a:t>[556]; </a:t>
            </a:r>
            <a:r>
              <a:rPr lang="en-GB" sz="1200" b="1" baseline="0" dirty="0" err="1"/>
              <a:t>Küche</a:t>
            </a:r>
            <a:r>
              <a:rPr lang="en-GB" sz="1200" b="1" baseline="0" dirty="0"/>
              <a:t> </a:t>
            </a:r>
            <a:r>
              <a:rPr lang="en-GB" sz="1200" baseline="0" dirty="0"/>
              <a:t>[960]; </a:t>
            </a:r>
            <a:r>
              <a:rPr lang="en-GB" sz="1200" b="1" baseline="0" dirty="0" err="1"/>
              <a:t>früh</a:t>
            </a:r>
            <a:r>
              <a:rPr lang="en-GB" sz="1200" b="1" baseline="0" dirty="0"/>
              <a:t> </a:t>
            </a:r>
            <a:r>
              <a:rPr lang="en-GB" sz="1200" baseline="0" dirty="0"/>
              <a:t>[322]; </a:t>
            </a:r>
            <a:r>
              <a:rPr lang="en-GB" sz="1200" b="1" baseline="0" dirty="0" err="1"/>
              <a:t>über</a:t>
            </a:r>
            <a:r>
              <a:rPr lang="en-GB" sz="1200" b="1" baseline="0" dirty="0"/>
              <a:t> </a:t>
            </a:r>
            <a:r>
              <a:rPr lang="en-GB" sz="1200" baseline="0" dirty="0"/>
              <a:t>[48].</a:t>
            </a:r>
            <a:br>
              <a:rPr lang="en-GB" sz="1200" baseline="0" dirty="0"/>
            </a:br>
            <a:r>
              <a:rPr lang="en-GB" sz="1200" i="1" dirty="0"/>
              <a:t>Source:  Jones, R.L. &amp; </a:t>
            </a:r>
            <a:r>
              <a:rPr lang="en-GB" sz="1200" i="1" dirty="0" err="1"/>
              <a:t>Tschirner</a:t>
            </a:r>
            <a:r>
              <a:rPr lang="en-GB" sz="1200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88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Audio but </a:t>
            </a:r>
            <a:r>
              <a:rPr lang="en-GB"/>
              <a:t>no</a:t>
            </a:r>
            <a:r>
              <a:rPr lang="en-GB" baseline="0"/>
              <a:t> </a:t>
            </a:r>
            <a:r>
              <a:rPr lang="en-GB" baseline="0" smtClean="0"/>
              <a:t>pictures, </a:t>
            </a:r>
            <a:r>
              <a:rPr lang="en-GB" baseline="0" dirty="0"/>
              <a:t>to focus on the sound-symbol relationship.</a:t>
            </a:r>
            <a:endParaRPr lang="en-GB" sz="1200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8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No </a:t>
            </a:r>
            <a:r>
              <a:rPr lang="en-GB" smtClean="0"/>
              <a:t>audio, </a:t>
            </a:r>
            <a:r>
              <a:rPr lang="en-GB" dirty="0"/>
              <a:t>to elicit pronunciation from students.</a:t>
            </a:r>
            <a:endParaRPr lang="en-GB" sz="1200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53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smtClean="0"/>
              <a:t>Elicit the </a:t>
            </a:r>
            <a:r>
              <a:rPr lang="en-GB" baseline="0" dirty="0"/>
              <a:t>pronunciation of the </a:t>
            </a:r>
            <a:r>
              <a:rPr lang="en-GB" b="1" baseline="0" dirty="0"/>
              <a:t>individual SSC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ü</a:t>
            </a:r>
            <a:r>
              <a:rPr lang="en-GB" b="1" baseline="0" dirty="0"/>
              <a:t>’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(with gesture, if using).</a:t>
            </a:r>
            <a:br>
              <a:rPr lang="en-GB" baseline="0" dirty="0"/>
            </a:br>
            <a:r>
              <a:rPr lang="en-GB" baseline="0"/>
              <a:t>Then </a:t>
            </a:r>
            <a:r>
              <a:rPr lang="en-GB" baseline="0" smtClean="0"/>
              <a:t>elicit </a:t>
            </a:r>
            <a:r>
              <a:rPr lang="en-GB" baseline="0" dirty="0"/>
              <a:t>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  <a:r>
              <a:rPr lang="en-GB" baseline="0"/>
              <a:t/>
            </a:r>
            <a:br>
              <a:rPr lang="en-GB" baseline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Word frequency rankings (1 is the most common word in German): </a:t>
            </a:r>
            <a:br>
              <a:rPr lang="en-GB" sz="1200" baseline="0" dirty="0"/>
            </a:br>
            <a:r>
              <a:rPr lang="en-GB" sz="1200" b="1" baseline="0" dirty="0" err="1"/>
              <a:t>fünf</a:t>
            </a:r>
            <a:r>
              <a:rPr lang="en-GB" sz="1200" b="1" baseline="0" dirty="0"/>
              <a:t> </a:t>
            </a:r>
            <a:r>
              <a:rPr lang="en-GB" sz="1200" baseline="0" dirty="0"/>
              <a:t>[272]; </a:t>
            </a:r>
            <a:r>
              <a:rPr lang="en-GB" sz="1200" b="1" baseline="0" dirty="0" err="1"/>
              <a:t>Rücken</a:t>
            </a:r>
            <a:r>
              <a:rPr lang="en-GB" sz="1200" b="1" baseline="0" dirty="0"/>
              <a:t> </a:t>
            </a:r>
            <a:r>
              <a:rPr lang="en-GB" sz="1200" b="0" baseline="0" dirty="0"/>
              <a:t>[914] </a:t>
            </a:r>
            <a:r>
              <a:rPr lang="en-GB" sz="1200" b="1" baseline="0" dirty="0" err="1"/>
              <a:t>wünschen</a:t>
            </a:r>
            <a:r>
              <a:rPr lang="en-GB" sz="1200" b="1" baseline="0" dirty="0"/>
              <a:t> </a:t>
            </a:r>
            <a:r>
              <a:rPr lang="en-GB" sz="1200" baseline="0" dirty="0"/>
              <a:t>[684]; </a:t>
            </a:r>
            <a:r>
              <a:rPr lang="en-GB" sz="1200" b="1" baseline="0" dirty="0" err="1"/>
              <a:t>Glück</a:t>
            </a:r>
            <a:r>
              <a:rPr lang="en-GB" sz="1200" b="1" baseline="0" dirty="0"/>
              <a:t> </a:t>
            </a:r>
            <a:r>
              <a:rPr lang="en-GB" sz="1200" baseline="0" dirty="0"/>
              <a:t>[763]; </a:t>
            </a:r>
            <a:r>
              <a:rPr lang="en-GB" sz="1200" b="1" baseline="0" dirty="0" err="1"/>
              <a:t>müssen</a:t>
            </a:r>
            <a:r>
              <a:rPr lang="en-GB" sz="1200" b="1" baseline="0" dirty="0"/>
              <a:t> </a:t>
            </a:r>
            <a:r>
              <a:rPr lang="en-GB" sz="1200" baseline="0" dirty="0"/>
              <a:t>[45]; </a:t>
            </a:r>
            <a:r>
              <a:rPr lang="en-GB" sz="1200" b="1" baseline="0" dirty="0" err="1"/>
              <a:t>Stück</a:t>
            </a:r>
            <a:r>
              <a:rPr lang="en-GB" sz="1200" b="1" baseline="0" dirty="0"/>
              <a:t> </a:t>
            </a:r>
            <a:r>
              <a:rPr lang="en-GB" sz="1200" baseline="0" dirty="0"/>
              <a:t>[417].</a:t>
            </a:r>
            <a:br>
              <a:rPr lang="en-GB" sz="1200" baseline="0" dirty="0"/>
            </a:br>
            <a:r>
              <a:rPr lang="en-GB" sz="1200" i="1" dirty="0"/>
              <a:t>Source:  Jones, R.L. &amp; </a:t>
            </a:r>
            <a:r>
              <a:rPr lang="en-GB" sz="1200" i="1" dirty="0" err="1"/>
              <a:t>Tschirner</a:t>
            </a:r>
            <a:r>
              <a:rPr lang="en-GB" sz="1200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2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Audio with </a:t>
            </a:r>
            <a:r>
              <a:rPr lang="en-GB"/>
              <a:t>text </a:t>
            </a:r>
            <a:r>
              <a:rPr lang="en-GB" smtClean="0"/>
              <a:t>only, </a:t>
            </a:r>
            <a:r>
              <a:rPr lang="en-GB" dirty="0"/>
              <a:t>to focus more closely on the sound-symbol</a:t>
            </a:r>
            <a:r>
              <a:rPr lang="en-GB" baseline="0" dirty="0"/>
              <a:t> relationship.</a:t>
            </a:r>
            <a:endParaRPr lang="en-GB" sz="1200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37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No </a:t>
            </a:r>
            <a:r>
              <a:rPr lang="en-GB" smtClean="0"/>
              <a:t>audio, </a:t>
            </a:r>
            <a:r>
              <a:rPr lang="en-GB" dirty="0"/>
              <a:t>to elicit responses from students.</a:t>
            </a:r>
            <a:endParaRPr lang="en-GB" sz="1200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36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Pairwork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‘tennis’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pupils say the words alternately out loud with a partner, building up speed, over 1 minute’s intensive practice.  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call in any order they like, but are not allowed to repeat the one they said in their last turn.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can circulate to listen into their SSC knowledge.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‘LOS!’ 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start a one-minute timer on the screen.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6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92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70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8513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908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7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29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42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57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470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98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01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52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21/05/2020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9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6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6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8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4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91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/>
              <a:t>21/05/2020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9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en-GB" sz="110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4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image" Target="../media/image5.png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5.wav"/><Relationship Id="rId11" Type="http://schemas.openxmlformats.org/officeDocument/2006/relationships/audio" Target="../media/audio20.wav"/><Relationship Id="rId5" Type="http://schemas.openxmlformats.org/officeDocument/2006/relationships/image" Target="../media/image18.gif"/><Relationship Id="rId10" Type="http://schemas.openxmlformats.org/officeDocument/2006/relationships/audio" Target="../media/audio19.wav"/><Relationship Id="rId4" Type="http://schemas.openxmlformats.org/officeDocument/2006/relationships/image" Target="../media/image17.png"/><Relationship Id="rId9" Type="http://schemas.openxmlformats.org/officeDocument/2006/relationships/audio" Target="../media/audio1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image" Target="../media/image5.png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image" Target="../media/image18.gif"/><Relationship Id="rId10" Type="http://schemas.openxmlformats.org/officeDocument/2006/relationships/audio" Target="../media/audio25.wav"/><Relationship Id="rId4" Type="http://schemas.openxmlformats.org/officeDocument/2006/relationships/image" Target="../media/image17.png"/><Relationship Id="rId9" Type="http://schemas.openxmlformats.org/officeDocument/2006/relationships/audio" Target="../media/audio2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0.wav"/><Relationship Id="rId11" Type="http://schemas.openxmlformats.org/officeDocument/2006/relationships/image" Target="../media/image20.jpeg"/><Relationship Id="rId5" Type="http://schemas.openxmlformats.org/officeDocument/2006/relationships/audio" Target="../media/audio29.wav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audio" Target="../media/audio28.wav"/><Relationship Id="rId9" Type="http://schemas.openxmlformats.org/officeDocument/2006/relationships/audio" Target="../media/audio33.wav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0.wav"/><Relationship Id="rId11" Type="http://schemas.openxmlformats.org/officeDocument/2006/relationships/image" Target="../media/image20.jpeg"/><Relationship Id="rId5" Type="http://schemas.openxmlformats.org/officeDocument/2006/relationships/audio" Target="../media/audio29.wav"/><Relationship Id="rId10" Type="http://schemas.openxmlformats.org/officeDocument/2006/relationships/image" Target="../media/image19.jpeg"/><Relationship Id="rId4" Type="http://schemas.openxmlformats.org/officeDocument/2006/relationships/audio" Target="../media/audio28.wav"/><Relationship Id="rId9" Type="http://schemas.openxmlformats.org/officeDocument/2006/relationships/audio" Target="../media/audio3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32.png"/><Relationship Id="rId18" Type="http://schemas.openxmlformats.org/officeDocument/2006/relationships/image" Target="../media/image37.jpeg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7.wav"/><Relationship Id="rId11" Type="http://schemas.openxmlformats.org/officeDocument/2006/relationships/image" Target="../media/image30.png"/><Relationship Id="rId5" Type="http://schemas.openxmlformats.org/officeDocument/2006/relationships/audio" Target="../media/audio36.wav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audio" Target="../media/audio35.wav"/><Relationship Id="rId9" Type="http://schemas.openxmlformats.org/officeDocument/2006/relationships/audio" Target="../media/audio40.wav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3" Type="http://schemas.openxmlformats.org/officeDocument/2006/relationships/audio" Target="../media/audio34.wav"/><Relationship Id="rId7" Type="http://schemas.openxmlformats.org/officeDocument/2006/relationships/audio" Target="../media/audio3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7.wav"/><Relationship Id="rId5" Type="http://schemas.openxmlformats.org/officeDocument/2006/relationships/audio" Target="../media/audio36.wav"/><Relationship Id="rId10" Type="http://schemas.openxmlformats.org/officeDocument/2006/relationships/image" Target="../media/image29.jpeg"/><Relationship Id="rId4" Type="http://schemas.openxmlformats.org/officeDocument/2006/relationships/audio" Target="../media/audio35.wav"/><Relationship Id="rId9" Type="http://schemas.openxmlformats.org/officeDocument/2006/relationships/audio" Target="../media/audio4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image" Target="../media/image5.png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5" Type="http://schemas.openxmlformats.org/officeDocument/2006/relationships/image" Target="../media/image18.gif"/><Relationship Id="rId10" Type="http://schemas.openxmlformats.org/officeDocument/2006/relationships/audio" Target="../media/audio45.wav"/><Relationship Id="rId4" Type="http://schemas.openxmlformats.org/officeDocument/2006/relationships/image" Target="../media/image17.png"/><Relationship Id="rId9" Type="http://schemas.openxmlformats.org/officeDocument/2006/relationships/audio" Target="../media/audio4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2.wav"/><Relationship Id="rId5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6.wav"/><Relationship Id="rId15" Type="http://schemas.openxmlformats.org/officeDocument/2006/relationships/image" Target="../media/image6.jpg"/><Relationship Id="rId10" Type="http://schemas.openxmlformats.org/officeDocument/2006/relationships/image" Target="../media/image9.jpeg"/><Relationship Id="rId4" Type="http://schemas.openxmlformats.org/officeDocument/2006/relationships/audio" Target="../media/audio5.wav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5" Type="http://schemas.openxmlformats.org/officeDocument/2006/relationships/audio" Target="../media/audio6.wav"/><Relationship Id="rId10" Type="http://schemas.openxmlformats.org/officeDocument/2006/relationships/image" Target="../media/image9.jpeg"/><Relationship Id="rId4" Type="http://schemas.openxmlformats.org/officeDocument/2006/relationships/audio" Target="../media/audio5.wav"/><Relationship Id="rId9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5.png"/><Relationship Id="rId3" Type="http://schemas.openxmlformats.org/officeDocument/2006/relationships/audio" Target="../media/audio9.wav"/><Relationship Id="rId7" Type="http://schemas.openxmlformats.org/officeDocument/2006/relationships/audio" Target="../media/audio12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1.wav"/><Relationship Id="rId11" Type="http://schemas.openxmlformats.org/officeDocument/2006/relationships/image" Target="../media/image8.jpeg"/><Relationship Id="rId5" Type="http://schemas.openxmlformats.org/officeDocument/2006/relationships/audio" Target="../media/audio10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audio" Target="../media/audio14.wav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9.wav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8.jpeg"/><Relationship Id="rId4" Type="http://schemas.openxmlformats.org/officeDocument/2006/relationships/audio" Target="../media/audio3.wav"/><Relationship Id="rId9" Type="http://schemas.openxmlformats.org/officeDocument/2006/relationships/audio" Target="../media/audio1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254CA-1C9D-784A-8697-DD901F995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96" y="2219825"/>
            <a:ext cx="9144000" cy="651870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Phonics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CBB8A00A-48D9-AB48-9CBA-CDB26E621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96" y="2953775"/>
            <a:ext cx="5900928" cy="768794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SSC 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[j]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8926" y="5153163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3.2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– Week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xmlns="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8926" y="6006082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Rachel Hawkes / Stephen Owen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21/05/20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70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F03D73-BFB7-B84B-A569-5EF1F7AB3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79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4830B-CD5C-204D-A795-95E5F96E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7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 </a:t>
            </a:r>
            <a:r>
              <a:rPr lang="en-US" b="1" dirty="0" err="1">
                <a:solidFill>
                  <a:schemeClr val="bg1"/>
                </a:solidFill>
              </a:rPr>
              <a:t>oder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Ü</a:t>
            </a:r>
            <a:r>
              <a:rPr lang="en-US" b="1" dirty="0">
                <a:solidFill>
                  <a:schemeClr val="bg1"/>
                </a:solidFill>
              </a:rPr>
              <a:t>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6086862-CECF-7748-A204-AB3BB415ECE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62998" y="1858656"/>
          <a:ext cx="6550152" cy="4245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0700">
                  <a:extLst>
                    <a:ext uri="{9D8B030D-6E8A-4147-A177-3AD203B41FA5}">
                      <a16:colId xmlns:a16="http://schemas.microsoft.com/office/drawing/2014/main" xmlns="" val="3950126640"/>
                    </a:ext>
                  </a:extLst>
                </a:gridCol>
                <a:gridCol w="2685356">
                  <a:extLst>
                    <a:ext uri="{9D8B030D-6E8A-4147-A177-3AD203B41FA5}">
                      <a16:colId xmlns:a16="http://schemas.microsoft.com/office/drawing/2014/main" xmlns="" val="3344912302"/>
                    </a:ext>
                  </a:extLst>
                </a:gridCol>
                <a:gridCol w="3054096">
                  <a:extLst>
                    <a:ext uri="{9D8B030D-6E8A-4147-A177-3AD203B41FA5}">
                      <a16:colId xmlns:a16="http://schemas.microsoft.com/office/drawing/2014/main" xmlns="" val="1205356158"/>
                    </a:ext>
                  </a:extLst>
                </a:gridCol>
              </a:tblGrid>
              <a:tr h="60657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5129028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5066383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3432651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1358385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4724033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8795362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44214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5B1F15-79EB-C541-B3E9-BE2744BD4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2486418"/>
            <a:ext cx="493476" cy="51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0C4798-AAC8-0849-8D38-DC78E6C63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62" y="3106541"/>
            <a:ext cx="493476" cy="514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7D209A-4C59-F34E-BCF7-09A08B231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3748588"/>
            <a:ext cx="493476" cy="514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3AA097-1A96-634E-A074-0C36BA1F8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62" y="4282216"/>
            <a:ext cx="493476" cy="514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DB6123-E054-6347-86DB-BE7BEC56B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4943854"/>
            <a:ext cx="493476" cy="514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5D8AE3-5650-0240-B3A9-ECCF6E2DC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62" y="5457891"/>
            <a:ext cx="493476" cy="514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0E52A7-80B7-204A-876B-FA2260AE3D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534515"/>
            <a:ext cx="2086170" cy="2154550"/>
          </a:xfrm>
          <a:prstGeom prst="rect">
            <a:avLst/>
          </a:prstGeom>
        </p:spPr>
      </p:pic>
      <p:sp>
        <p:nvSpPr>
          <p:cNvPr id="18" name="Action Button: Custom 17">
            <a:hlinkClick r:id="" action="ppaction://noaction" highlightClick="1">
              <a:snd r:embed="rId6" name="10.1.wav"/>
            </a:hlinkClick>
            <a:extLst>
              <a:ext uri="{FF2B5EF4-FFF2-40B4-BE49-F238E27FC236}">
                <a16:creationId xmlns:a16="http://schemas.microsoft.com/office/drawing/2014/main" xmlns="" id="{F07E3867-F7FA-2C4A-BC70-84310E19BCAB}"/>
              </a:ext>
            </a:extLst>
          </p:cNvPr>
          <p:cNvSpPr/>
          <p:nvPr/>
        </p:nvSpPr>
        <p:spPr>
          <a:xfrm>
            <a:off x="1355895" y="2516974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9" name="Action Button: Custom 18">
            <a:hlinkClick r:id="" action="ppaction://noaction" highlightClick="1">
              <a:snd r:embed="rId7" name="10.2.wav"/>
            </a:hlinkClick>
            <a:extLst>
              <a:ext uri="{FF2B5EF4-FFF2-40B4-BE49-F238E27FC236}">
                <a16:creationId xmlns:a16="http://schemas.microsoft.com/office/drawing/2014/main" xmlns="" id="{C3E5AF3D-3994-4C43-8588-9E9CCEE761C0}"/>
              </a:ext>
            </a:extLst>
          </p:cNvPr>
          <p:cNvSpPr/>
          <p:nvPr/>
        </p:nvSpPr>
        <p:spPr>
          <a:xfrm>
            <a:off x="1355894" y="3137097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0" name="Action Button: Custom 19">
            <a:hlinkClick r:id="" action="ppaction://noaction" highlightClick="1">
              <a:snd r:embed="rId8" name="10.3.wav"/>
            </a:hlinkClick>
            <a:extLst>
              <a:ext uri="{FF2B5EF4-FFF2-40B4-BE49-F238E27FC236}">
                <a16:creationId xmlns:a16="http://schemas.microsoft.com/office/drawing/2014/main" xmlns="" id="{5FCCF282-087E-564A-BD93-369FFAFE68A5}"/>
              </a:ext>
            </a:extLst>
          </p:cNvPr>
          <p:cNvSpPr/>
          <p:nvPr/>
        </p:nvSpPr>
        <p:spPr>
          <a:xfrm>
            <a:off x="1369075" y="3742580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1" name="Action Button: Custom 20">
            <a:hlinkClick r:id="" action="ppaction://noaction" highlightClick="1">
              <a:snd r:embed="rId9" name="10.4.wav"/>
            </a:hlinkClick>
            <a:extLst>
              <a:ext uri="{FF2B5EF4-FFF2-40B4-BE49-F238E27FC236}">
                <a16:creationId xmlns:a16="http://schemas.microsoft.com/office/drawing/2014/main" xmlns="" id="{8A35A801-A8D6-7D41-AD2C-8867498F7C77}"/>
              </a:ext>
            </a:extLst>
          </p:cNvPr>
          <p:cNvSpPr/>
          <p:nvPr/>
        </p:nvSpPr>
        <p:spPr>
          <a:xfrm>
            <a:off x="1370419" y="4323735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2" name="Action Button: Custom 21">
            <a:hlinkClick r:id="" action="ppaction://noaction" highlightClick="1">
              <a:snd r:embed="rId10" name="10.5.wav"/>
            </a:hlinkClick>
            <a:extLst>
              <a:ext uri="{FF2B5EF4-FFF2-40B4-BE49-F238E27FC236}">
                <a16:creationId xmlns:a16="http://schemas.microsoft.com/office/drawing/2014/main" xmlns="" id="{F59E8C6F-052D-3443-8EAA-F491A2406530}"/>
              </a:ext>
            </a:extLst>
          </p:cNvPr>
          <p:cNvSpPr/>
          <p:nvPr/>
        </p:nvSpPr>
        <p:spPr>
          <a:xfrm>
            <a:off x="1369075" y="4943697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23" name="Action Button: Custom 22">
            <a:hlinkClick r:id="" action="ppaction://noaction" highlightClick="1">
              <a:snd r:embed="rId11" name="10.6.wav"/>
            </a:hlinkClick>
            <a:extLst>
              <a:ext uri="{FF2B5EF4-FFF2-40B4-BE49-F238E27FC236}">
                <a16:creationId xmlns:a16="http://schemas.microsoft.com/office/drawing/2014/main" xmlns="" id="{CEBFFF0E-EDCC-6C44-BF79-EBA3FC3667CD}"/>
              </a:ext>
            </a:extLst>
          </p:cNvPr>
          <p:cNvSpPr/>
          <p:nvPr/>
        </p:nvSpPr>
        <p:spPr>
          <a:xfrm>
            <a:off x="1355896" y="5549180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43D6C921-ACBB-BA4A-BF2A-6EB41187AC84}"/>
              </a:ext>
            </a:extLst>
          </p:cNvPr>
          <p:cNvSpPr/>
          <p:nvPr/>
        </p:nvSpPr>
        <p:spPr>
          <a:xfrm>
            <a:off x="10501745" y="93581"/>
            <a:ext cx="151394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6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F03D73-BFB7-B84B-A569-5EF1F7AB3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79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4830B-CD5C-204D-A795-95E5F96E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7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 </a:t>
            </a:r>
            <a:r>
              <a:rPr lang="en-US" b="1" dirty="0" err="1">
                <a:solidFill>
                  <a:schemeClr val="bg1"/>
                </a:solidFill>
              </a:rPr>
              <a:t>oder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Ü</a:t>
            </a:r>
            <a:r>
              <a:rPr lang="en-US" b="1" smtClean="0">
                <a:solidFill>
                  <a:schemeClr val="bg1"/>
                </a:solidFill>
              </a:rPr>
              <a:t>? [2]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6086862-CECF-7748-A204-AB3BB415ECE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62998" y="1858656"/>
          <a:ext cx="6550152" cy="4245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0700">
                  <a:extLst>
                    <a:ext uri="{9D8B030D-6E8A-4147-A177-3AD203B41FA5}">
                      <a16:colId xmlns:a16="http://schemas.microsoft.com/office/drawing/2014/main" xmlns="" val="3950126640"/>
                    </a:ext>
                  </a:extLst>
                </a:gridCol>
                <a:gridCol w="2685356">
                  <a:extLst>
                    <a:ext uri="{9D8B030D-6E8A-4147-A177-3AD203B41FA5}">
                      <a16:colId xmlns:a16="http://schemas.microsoft.com/office/drawing/2014/main" xmlns="" val="3344912302"/>
                    </a:ext>
                  </a:extLst>
                </a:gridCol>
                <a:gridCol w="3054096">
                  <a:extLst>
                    <a:ext uri="{9D8B030D-6E8A-4147-A177-3AD203B41FA5}">
                      <a16:colId xmlns:a16="http://schemas.microsoft.com/office/drawing/2014/main" xmlns="" val="1205356158"/>
                    </a:ext>
                  </a:extLst>
                </a:gridCol>
              </a:tblGrid>
              <a:tr h="60657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Ü</a:t>
                      </a:r>
                      <a:endParaRPr lang="en-US"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5129028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5066383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3432651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1358385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4724033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8795362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44214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5B1F15-79EB-C541-B3E9-BE2744BD4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62" y="2474388"/>
            <a:ext cx="493476" cy="51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0C4798-AAC8-0849-8D38-DC78E6C63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3132150"/>
            <a:ext cx="493476" cy="514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7D209A-4C59-F34E-BCF7-09A08B231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3748588"/>
            <a:ext cx="493476" cy="514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3AA097-1A96-634E-A074-0C36BA1F8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62" y="4282216"/>
            <a:ext cx="493476" cy="514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DB6123-E054-6347-86DB-BE7BEC56B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4943854"/>
            <a:ext cx="493476" cy="514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5D8AE3-5650-0240-B3A9-ECCF6E2DC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5534686"/>
            <a:ext cx="493476" cy="514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0E52A7-80B7-204A-876B-FA2260AE3D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534515"/>
            <a:ext cx="2086170" cy="2154550"/>
          </a:xfrm>
          <a:prstGeom prst="rect">
            <a:avLst/>
          </a:prstGeom>
        </p:spPr>
      </p:pic>
      <p:sp>
        <p:nvSpPr>
          <p:cNvPr id="18" name="Action Button: Custom 17">
            <a:hlinkClick r:id="" action="ppaction://noaction" highlightClick="1">
              <a:snd r:embed="rId6" name="11.1.wav"/>
            </a:hlinkClick>
            <a:extLst>
              <a:ext uri="{FF2B5EF4-FFF2-40B4-BE49-F238E27FC236}">
                <a16:creationId xmlns:a16="http://schemas.microsoft.com/office/drawing/2014/main" xmlns="" id="{F07E3867-F7FA-2C4A-BC70-84310E19BCAB}"/>
              </a:ext>
            </a:extLst>
          </p:cNvPr>
          <p:cNvSpPr/>
          <p:nvPr/>
        </p:nvSpPr>
        <p:spPr>
          <a:xfrm>
            <a:off x="1355895" y="2516974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prstClr val="white"/>
                </a:solidFill>
              </a:rPr>
              <a:t>7</a:t>
            </a:r>
            <a:endParaRPr lang="en-GB" sz="2400" b="1" dirty="0">
              <a:solidFill>
                <a:prstClr val="white"/>
              </a:solidFill>
            </a:endParaRPr>
          </a:p>
        </p:txBody>
      </p:sp>
      <p:sp>
        <p:nvSpPr>
          <p:cNvPr id="19" name="Action Button: Custom 18">
            <a:hlinkClick r:id="" action="ppaction://noaction" highlightClick="1">
              <a:snd r:embed="rId7" name="11.2.wav"/>
            </a:hlinkClick>
            <a:extLst>
              <a:ext uri="{FF2B5EF4-FFF2-40B4-BE49-F238E27FC236}">
                <a16:creationId xmlns:a16="http://schemas.microsoft.com/office/drawing/2014/main" xmlns="" id="{C3E5AF3D-3994-4C43-8588-9E9CCEE761C0}"/>
              </a:ext>
            </a:extLst>
          </p:cNvPr>
          <p:cNvSpPr/>
          <p:nvPr/>
        </p:nvSpPr>
        <p:spPr>
          <a:xfrm>
            <a:off x="1355894" y="3137097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20" name="Action Button: Custom 19">
            <a:hlinkClick r:id="" action="ppaction://noaction" highlightClick="1">
              <a:snd r:embed="rId8" name="11.3.wav"/>
            </a:hlinkClick>
            <a:extLst>
              <a:ext uri="{FF2B5EF4-FFF2-40B4-BE49-F238E27FC236}">
                <a16:creationId xmlns:a16="http://schemas.microsoft.com/office/drawing/2014/main" xmlns="" id="{5FCCF282-087E-564A-BD93-369FFAFE68A5}"/>
              </a:ext>
            </a:extLst>
          </p:cNvPr>
          <p:cNvSpPr/>
          <p:nvPr/>
        </p:nvSpPr>
        <p:spPr>
          <a:xfrm>
            <a:off x="1369075" y="3742580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21" name="Action Button: Custom 20">
            <a:hlinkClick r:id="" action="ppaction://noaction" highlightClick="1">
              <a:snd r:embed="rId9" name="11.4.wav"/>
            </a:hlinkClick>
            <a:extLst>
              <a:ext uri="{FF2B5EF4-FFF2-40B4-BE49-F238E27FC236}">
                <a16:creationId xmlns:a16="http://schemas.microsoft.com/office/drawing/2014/main" xmlns="" id="{8A35A801-A8D6-7D41-AD2C-8867498F7C77}"/>
              </a:ext>
            </a:extLst>
          </p:cNvPr>
          <p:cNvSpPr/>
          <p:nvPr/>
        </p:nvSpPr>
        <p:spPr>
          <a:xfrm>
            <a:off x="1370419" y="4323735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prstClr val="white"/>
                </a:solidFill>
              </a:rPr>
              <a:t>10</a:t>
            </a:r>
            <a:endParaRPr lang="en-GB" sz="2000" b="1" dirty="0">
              <a:solidFill>
                <a:prstClr val="white"/>
              </a:solidFill>
            </a:endParaRPr>
          </a:p>
        </p:txBody>
      </p:sp>
      <p:sp>
        <p:nvSpPr>
          <p:cNvPr id="22" name="Action Button: Custom 21">
            <a:hlinkClick r:id="" action="ppaction://noaction" highlightClick="1">
              <a:snd r:embed="rId10" name="11.5.wav"/>
            </a:hlinkClick>
            <a:extLst>
              <a:ext uri="{FF2B5EF4-FFF2-40B4-BE49-F238E27FC236}">
                <a16:creationId xmlns:a16="http://schemas.microsoft.com/office/drawing/2014/main" xmlns="" id="{F59E8C6F-052D-3443-8EAA-F491A2406530}"/>
              </a:ext>
            </a:extLst>
          </p:cNvPr>
          <p:cNvSpPr/>
          <p:nvPr/>
        </p:nvSpPr>
        <p:spPr>
          <a:xfrm>
            <a:off x="1355894" y="4943697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prstClr val="white"/>
                </a:solidFill>
              </a:rPr>
              <a:t>11</a:t>
            </a:r>
            <a:endParaRPr lang="en-GB" sz="2000" b="1" dirty="0">
              <a:solidFill>
                <a:prstClr val="white"/>
              </a:solidFill>
            </a:endParaRPr>
          </a:p>
        </p:txBody>
      </p:sp>
      <p:sp>
        <p:nvSpPr>
          <p:cNvPr id="23" name="Action Button: Custom 22">
            <a:hlinkClick r:id="" action="ppaction://noaction" highlightClick="1">
              <a:snd r:embed="rId11" name="11.6.wav"/>
            </a:hlinkClick>
            <a:extLst>
              <a:ext uri="{FF2B5EF4-FFF2-40B4-BE49-F238E27FC236}">
                <a16:creationId xmlns:a16="http://schemas.microsoft.com/office/drawing/2014/main" xmlns="" id="{CEBFFF0E-EDCC-6C44-BF79-EBA3FC3667CD}"/>
              </a:ext>
            </a:extLst>
          </p:cNvPr>
          <p:cNvSpPr/>
          <p:nvPr/>
        </p:nvSpPr>
        <p:spPr>
          <a:xfrm>
            <a:off x="1355896" y="5549180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prstClr val="white"/>
                </a:solidFill>
              </a:rPr>
              <a:t>12</a:t>
            </a:r>
            <a:endParaRPr lang="en-GB" sz="2000" b="1" dirty="0">
              <a:solidFill>
                <a:prstClr val="white"/>
              </a:solidFill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43D6C921-ACBB-BA4A-BF2A-6EB41187AC84}"/>
              </a:ext>
            </a:extLst>
          </p:cNvPr>
          <p:cNvSpPr/>
          <p:nvPr/>
        </p:nvSpPr>
        <p:spPr>
          <a:xfrm>
            <a:off x="10501745" y="93581"/>
            <a:ext cx="151394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4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A177321C-B678-7842-84E8-C48D9144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221" y="-68805"/>
            <a:ext cx="1987553" cy="1594272"/>
          </a:xfrm>
        </p:spPr>
        <p:txBody>
          <a:bodyPr>
            <a:noAutofit/>
          </a:bodyPr>
          <a:lstStyle/>
          <a:p>
            <a:pPr algn="ctr"/>
            <a:r>
              <a:rPr lang="en-GB" sz="12000" b="1" dirty="0">
                <a:solidFill>
                  <a:srgbClr val="002060"/>
                </a:solidFill>
                <a:cs typeface="Calibri" panose="020F0502020204030204" pitchFamily="34" charset="0"/>
              </a:rPr>
              <a:t>r</a:t>
            </a:r>
            <a:endParaRPr lang="en-US" sz="120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663237"/>
            <a:ext cx="3802879" cy="28147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eden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4838" y="628052"/>
            <a:ext cx="21098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egel</a:t>
            </a:r>
          </a:p>
        </p:txBody>
      </p:sp>
      <p:sp>
        <p:nvSpPr>
          <p:cNvPr id="6" name="Rectangle 5"/>
          <p:cNvSpPr/>
          <p:nvPr/>
        </p:nvSpPr>
        <p:spPr>
          <a:xfrm>
            <a:off x="8803573" y="3464712"/>
            <a:ext cx="2675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uf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45401" y="628023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ot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334" y="3543088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9647" y="4498167"/>
            <a:ext cx="1912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eise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37" y="1803142"/>
            <a:ext cx="2424925" cy="1739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2546" y="2621646"/>
            <a:ext cx="1878952" cy="1098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284" y="4384865"/>
            <a:ext cx="596691" cy="1731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953" y="4790364"/>
            <a:ext cx="1322896" cy="13228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545" y="4388042"/>
            <a:ext cx="605846" cy="17252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89" y="1644976"/>
            <a:ext cx="854468" cy="854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44" y="1517340"/>
            <a:ext cx="1646770" cy="1558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68" y="1663238"/>
            <a:ext cx="836206" cy="8362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51" y="5214593"/>
            <a:ext cx="2024097" cy="1087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75" y="4671873"/>
            <a:ext cx="812998" cy="11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_consonan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g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g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BDB5D-6574-794F-B068-5E6CABBC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792" y="-10573"/>
            <a:ext cx="1680411" cy="1481978"/>
          </a:xfrm>
        </p:spPr>
        <p:txBody>
          <a:bodyPr>
            <a:noAutofit/>
          </a:bodyPr>
          <a:lstStyle/>
          <a:p>
            <a:pPr algn="ctr"/>
            <a:r>
              <a:rPr lang="en-GB" sz="12000" b="1" dirty="0">
                <a:solidFill>
                  <a:srgbClr val="002060"/>
                </a:solidFill>
                <a:cs typeface="Calibri" panose="020F0502020204030204" pitchFamily="34" charset="0"/>
              </a:rPr>
              <a:t>r</a:t>
            </a:r>
            <a:endParaRPr lang="en-US" sz="120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663237"/>
            <a:ext cx="3802879" cy="28147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eden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4838" y="628052"/>
            <a:ext cx="21098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egel</a:t>
            </a:r>
          </a:p>
        </p:txBody>
      </p:sp>
      <p:sp>
        <p:nvSpPr>
          <p:cNvPr id="6" name="Rectangle 5"/>
          <p:cNvSpPr/>
          <p:nvPr/>
        </p:nvSpPr>
        <p:spPr>
          <a:xfrm>
            <a:off x="8803573" y="3464712"/>
            <a:ext cx="2675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uf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45401" y="628023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ot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334" y="3543088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9647" y="4498167"/>
            <a:ext cx="1912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eise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37" y="1803142"/>
            <a:ext cx="2424925" cy="1739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2546" y="2621646"/>
            <a:ext cx="1878952" cy="10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_consonant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en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g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ru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xmlns="" id="{F8625E6C-9E96-EC42-AF2D-91DB6466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15" y="-191757"/>
            <a:ext cx="1987553" cy="1850946"/>
          </a:xfrm>
        </p:spPr>
        <p:txBody>
          <a:bodyPr>
            <a:noAutofit/>
          </a:bodyPr>
          <a:lstStyle/>
          <a:p>
            <a:pPr algn="ctr"/>
            <a:r>
              <a:rPr lang="en-GB" sz="12000" b="1" dirty="0">
                <a:solidFill>
                  <a:srgbClr val="002060"/>
                </a:solidFill>
                <a:cs typeface="Calibri" panose="020F0502020204030204" pitchFamily="34" charset="0"/>
              </a:rPr>
              <a:t>r</a:t>
            </a:r>
            <a:endParaRPr lang="en-US" sz="120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663237"/>
            <a:ext cx="3802879" cy="281475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eden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4838" y="628052"/>
            <a:ext cx="21098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egel</a:t>
            </a:r>
          </a:p>
        </p:txBody>
      </p:sp>
      <p:sp>
        <p:nvSpPr>
          <p:cNvPr id="6" name="Rectangle 5"/>
          <p:cNvSpPr/>
          <p:nvPr/>
        </p:nvSpPr>
        <p:spPr>
          <a:xfrm>
            <a:off x="8803573" y="3464712"/>
            <a:ext cx="2675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uf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45401" y="628023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ot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334" y="3543088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um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9647" y="4498167"/>
            <a:ext cx="1912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eise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37" y="1803142"/>
            <a:ext cx="2424925" cy="1739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2546" y="2621646"/>
            <a:ext cx="1878952" cy="1098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284" y="4384865"/>
            <a:ext cx="596691" cy="1731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953" y="4790364"/>
            <a:ext cx="1322896" cy="13228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545" y="4388042"/>
            <a:ext cx="605846" cy="17252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89" y="1644976"/>
            <a:ext cx="854468" cy="854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244" y="1517340"/>
            <a:ext cx="1646770" cy="1558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68" y="1663238"/>
            <a:ext cx="836206" cy="8362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51" y="5214593"/>
            <a:ext cx="2024097" cy="1087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75" y="4671873"/>
            <a:ext cx="812998" cy="11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79F4C9F-8E6B-8645-925D-D0CF62F21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904" y="-89326"/>
            <a:ext cx="2258579" cy="1899072"/>
          </a:xfrm>
        </p:spPr>
        <p:txBody>
          <a:bodyPr>
            <a:noAutofit/>
          </a:bodyPr>
          <a:lstStyle/>
          <a:p>
            <a:pPr algn="ctr"/>
            <a:r>
              <a:rPr lang="en-GB" sz="12000" b="1" dirty="0">
                <a:solidFill>
                  <a:srgbClr val="002060"/>
                </a:solidFill>
                <a:cs typeface="Calibri" panose="020F0502020204030204" pitchFamily="34" charset="0"/>
              </a:rPr>
              <a:t>r</a:t>
            </a:r>
            <a:endParaRPr lang="en-US" sz="120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942033"/>
            <a:ext cx="3802879" cy="23500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</a:t>
            </a: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605" y="462987"/>
            <a:ext cx="20842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kt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6826" y="3511501"/>
            <a:ext cx="2675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Wo</a:t>
            </a:r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8521108" y="477004"/>
            <a:ext cx="2988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Mo</a:t>
            </a:r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gen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391" y="3368795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Kultu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5551" y="4567100"/>
            <a:ext cx="15450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40" y="1935476"/>
            <a:ext cx="1454218" cy="13901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27" y="5167332"/>
            <a:ext cx="460414" cy="73517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997105" y="5907867"/>
            <a:ext cx="2060446" cy="2258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66" y="1468899"/>
            <a:ext cx="1476645" cy="1557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905" y="1977138"/>
            <a:ext cx="1017559" cy="10261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568" y="4434831"/>
            <a:ext cx="1661803" cy="16618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22955" y="4583668"/>
            <a:ext cx="813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rgbClr val="FF0000"/>
                </a:solidFill>
                <a:latin typeface="Century Gothic" panose="020B0502020202020204" pitchFamily="34" charset="0"/>
              </a:rPr>
              <a:t>W O R 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33" y="4354885"/>
            <a:ext cx="937877" cy="570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33" y="4409824"/>
            <a:ext cx="894597" cy="16075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56" y="5131944"/>
            <a:ext cx="973367" cy="8579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6200000">
            <a:off x="298889" y="2325410"/>
            <a:ext cx="1245295" cy="3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prstClr val="black"/>
                </a:solidFill>
                <a:latin typeface="Century Gothic" panose="020B0502020202020204" pitchFamily="34" charset="0"/>
              </a:rPr>
              <a:t>By Tarquin Binary - Own work, CC BY-SA 2.5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33" y="1386317"/>
            <a:ext cx="2179782" cy="16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_vocal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hr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r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r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ult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ult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  <p:bldP spid="8" grpId="0"/>
      <p:bldP spid="9" grpId="0"/>
      <p:bldP spid="17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CE947E-F7EB-3D40-8B48-BC8B12119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80" y="-15673"/>
            <a:ext cx="2258579" cy="1802820"/>
          </a:xfrm>
        </p:spPr>
        <p:txBody>
          <a:bodyPr>
            <a:noAutofit/>
          </a:bodyPr>
          <a:lstStyle/>
          <a:p>
            <a:pPr algn="ctr"/>
            <a:r>
              <a:rPr lang="en-GB" sz="12000" b="1" dirty="0">
                <a:solidFill>
                  <a:srgbClr val="002060"/>
                </a:solidFill>
                <a:cs typeface="Calibri" panose="020F0502020204030204" pitchFamily="34" charset="0"/>
              </a:rPr>
              <a:t>r</a:t>
            </a:r>
            <a:endParaRPr lang="en-US" sz="120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942033"/>
            <a:ext cx="3802879" cy="23500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</a:t>
            </a: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605" y="462987"/>
            <a:ext cx="20842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kt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6826" y="3511501"/>
            <a:ext cx="2675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Wo</a:t>
            </a:r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8521108" y="477004"/>
            <a:ext cx="2988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Mo</a:t>
            </a:r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gen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391" y="3368795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Kultu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5551" y="4567100"/>
            <a:ext cx="15450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40" y="1935476"/>
            <a:ext cx="1454218" cy="139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_vocal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hr_sour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k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r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ult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D7CA04F-3FFC-3049-9080-EFDE2FC6C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393" y="183651"/>
            <a:ext cx="1985211" cy="1314222"/>
          </a:xfrm>
        </p:spPr>
        <p:txBody>
          <a:bodyPr>
            <a:noAutofit/>
          </a:bodyPr>
          <a:lstStyle/>
          <a:p>
            <a:pPr algn="ctr"/>
            <a:r>
              <a:rPr lang="en-GB" sz="12000" b="1" dirty="0">
                <a:solidFill>
                  <a:srgbClr val="002060"/>
                </a:solidFill>
                <a:cs typeface="Calibri" panose="020F0502020204030204" pitchFamily="34" charset="0"/>
              </a:rPr>
              <a:t>r</a:t>
            </a:r>
            <a:endParaRPr lang="en-US" sz="120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942033"/>
            <a:ext cx="3802879" cy="235009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defRPr/>
            </a:pP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</a:t>
            </a: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605" y="462987"/>
            <a:ext cx="20842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kt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6826" y="3511501"/>
            <a:ext cx="26759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Wo</a:t>
            </a:r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8521108" y="477004"/>
            <a:ext cx="2988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Mo</a:t>
            </a:r>
            <a:r>
              <a:rPr lang="en-GB" sz="5400" dirty="0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gen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391" y="3368795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Kultu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5551" y="4567100"/>
            <a:ext cx="15450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40" y="1935476"/>
            <a:ext cx="1454218" cy="13901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27" y="5167332"/>
            <a:ext cx="460414" cy="73517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997105" y="5907867"/>
            <a:ext cx="2060446" cy="22582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66" y="1468899"/>
            <a:ext cx="1476645" cy="1557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905" y="1977138"/>
            <a:ext cx="1017559" cy="10261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568" y="4434831"/>
            <a:ext cx="1661803" cy="16618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22955" y="4583668"/>
            <a:ext cx="813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800" dirty="0">
                <a:solidFill>
                  <a:srgbClr val="FF0000"/>
                </a:solidFill>
                <a:latin typeface="Century Gothic" panose="020B0502020202020204" pitchFamily="34" charset="0"/>
              </a:rPr>
              <a:t>W O R 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33" y="4354885"/>
            <a:ext cx="937877" cy="570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33" y="4409824"/>
            <a:ext cx="894597" cy="16075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56" y="5131944"/>
            <a:ext cx="973367" cy="8579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6200000">
            <a:off x="298889" y="2325410"/>
            <a:ext cx="1245295" cy="3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700" dirty="0">
                <a:solidFill>
                  <a:prstClr val="black"/>
                </a:solidFill>
                <a:latin typeface="Century Gothic" panose="020B0502020202020204" pitchFamily="34" charset="0"/>
              </a:rPr>
              <a:t>By Tarquin Binary - Own work, CC BY-SA 2.5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33" y="1386317"/>
            <a:ext cx="2179782" cy="16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  <p:bldP spid="8" grpId="0"/>
      <p:bldP spid="9" grpId="0"/>
      <p:bldP spid="1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F03D73-BFB7-B84B-A569-5EF1F7AB3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986"/>
            <a:ext cx="6807200" cy="879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4830B-CD5C-204D-A795-95E5F96E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7" y="0"/>
            <a:ext cx="10515600" cy="1325563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Welcher R?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6086862-CECF-7748-A204-AB3BB415ECE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62998" y="1858656"/>
          <a:ext cx="6550152" cy="4245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0700">
                  <a:extLst>
                    <a:ext uri="{9D8B030D-6E8A-4147-A177-3AD203B41FA5}">
                      <a16:colId xmlns:a16="http://schemas.microsoft.com/office/drawing/2014/main" xmlns="" val="3950126640"/>
                    </a:ext>
                  </a:extLst>
                </a:gridCol>
                <a:gridCol w="2685356">
                  <a:extLst>
                    <a:ext uri="{9D8B030D-6E8A-4147-A177-3AD203B41FA5}">
                      <a16:colId xmlns:a16="http://schemas.microsoft.com/office/drawing/2014/main" xmlns="" val="3344912302"/>
                    </a:ext>
                  </a:extLst>
                </a:gridCol>
                <a:gridCol w="3054096">
                  <a:extLst>
                    <a:ext uri="{9D8B030D-6E8A-4147-A177-3AD203B41FA5}">
                      <a16:colId xmlns:a16="http://schemas.microsoft.com/office/drawing/2014/main" xmlns="" val="1205356158"/>
                    </a:ext>
                  </a:extLst>
                </a:gridCol>
              </a:tblGrid>
              <a:tr h="60657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‘r’</a:t>
                      </a:r>
                      <a:r>
                        <a:rPr lang="en-US" sz="2800" b="1" baseline="0" smtClean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as in ‘</a:t>
                      </a:r>
                      <a:r>
                        <a:rPr lang="en-US" sz="2800" b="1" smtClean="0">
                          <a:solidFill>
                            <a:srgbClr val="DAA52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US" sz="2800" b="1" smtClean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egel’</a:t>
                      </a:r>
                      <a:endParaRPr lang="en-US"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‘r’ as in ‘Wo</a:t>
                      </a:r>
                      <a:r>
                        <a:rPr lang="en-US" sz="2800" b="1" smtClean="0">
                          <a:solidFill>
                            <a:srgbClr val="DAA52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US" sz="2800" b="1" smtClean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t’</a:t>
                      </a:r>
                      <a:endParaRPr lang="en-US" sz="2800" b="1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5129028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5066383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3432651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1358385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4724033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8795362"/>
                  </a:ext>
                </a:extLst>
              </a:tr>
              <a:tr h="6065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1F4E79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1F4E7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442142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5B1F15-79EB-C541-B3E9-BE2744BD4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62" y="2516974"/>
            <a:ext cx="493476" cy="51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0C4798-AAC8-0849-8D38-DC78E6C63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3117503"/>
            <a:ext cx="493476" cy="514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7D209A-4C59-F34E-BCF7-09A08B231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3748588"/>
            <a:ext cx="493476" cy="514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3AA097-1A96-634E-A074-0C36BA1F8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62" y="4282216"/>
            <a:ext cx="493476" cy="514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DB6123-E054-6347-86DB-BE7BEC56B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97" y="4943854"/>
            <a:ext cx="493476" cy="514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5D8AE3-5650-0240-B3A9-ECCF6E2DC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62" y="5457891"/>
            <a:ext cx="493476" cy="514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0E52A7-80B7-204A-876B-FA2260AE3D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32" y="534515"/>
            <a:ext cx="2086170" cy="2154550"/>
          </a:xfrm>
          <a:prstGeom prst="rect">
            <a:avLst/>
          </a:prstGeom>
        </p:spPr>
      </p:pic>
      <p:sp>
        <p:nvSpPr>
          <p:cNvPr id="18" name="Action Button: Custom 17">
            <a:hlinkClick r:id="" action="ppaction://noaction" highlightClick="1">
              <a:snd r:embed="rId6" name="35.1.wav"/>
            </a:hlinkClick>
            <a:extLst>
              <a:ext uri="{FF2B5EF4-FFF2-40B4-BE49-F238E27FC236}">
                <a16:creationId xmlns:a16="http://schemas.microsoft.com/office/drawing/2014/main" xmlns="" id="{F07E3867-F7FA-2C4A-BC70-84310E19BCAB}"/>
              </a:ext>
            </a:extLst>
          </p:cNvPr>
          <p:cNvSpPr/>
          <p:nvPr/>
        </p:nvSpPr>
        <p:spPr>
          <a:xfrm>
            <a:off x="1355895" y="2516974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9" name="Action Button: Custom 18">
            <a:hlinkClick r:id="" action="ppaction://noaction" highlightClick="1">
              <a:snd r:embed="rId7" name="35.2.wav"/>
            </a:hlinkClick>
            <a:extLst>
              <a:ext uri="{FF2B5EF4-FFF2-40B4-BE49-F238E27FC236}">
                <a16:creationId xmlns:a16="http://schemas.microsoft.com/office/drawing/2014/main" xmlns="" id="{C3E5AF3D-3994-4C43-8588-9E9CCEE761C0}"/>
              </a:ext>
            </a:extLst>
          </p:cNvPr>
          <p:cNvSpPr/>
          <p:nvPr/>
        </p:nvSpPr>
        <p:spPr>
          <a:xfrm>
            <a:off x="1355894" y="3137097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0" name="Action Button: Custom 19">
            <a:hlinkClick r:id="" action="ppaction://noaction" highlightClick="1">
              <a:snd r:embed="rId8" name="35.3.wav"/>
            </a:hlinkClick>
            <a:extLst>
              <a:ext uri="{FF2B5EF4-FFF2-40B4-BE49-F238E27FC236}">
                <a16:creationId xmlns:a16="http://schemas.microsoft.com/office/drawing/2014/main" xmlns="" id="{5FCCF282-087E-564A-BD93-369FFAFE68A5}"/>
              </a:ext>
            </a:extLst>
          </p:cNvPr>
          <p:cNvSpPr/>
          <p:nvPr/>
        </p:nvSpPr>
        <p:spPr>
          <a:xfrm>
            <a:off x="1369075" y="3742580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1" name="Action Button: Custom 20">
            <a:hlinkClick r:id="" action="ppaction://noaction" highlightClick="1">
              <a:snd r:embed="rId9" name="35.4.wav"/>
            </a:hlinkClick>
            <a:extLst>
              <a:ext uri="{FF2B5EF4-FFF2-40B4-BE49-F238E27FC236}">
                <a16:creationId xmlns:a16="http://schemas.microsoft.com/office/drawing/2014/main" xmlns="" id="{8A35A801-A8D6-7D41-AD2C-8867498F7C77}"/>
              </a:ext>
            </a:extLst>
          </p:cNvPr>
          <p:cNvSpPr/>
          <p:nvPr/>
        </p:nvSpPr>
        <p:spPr>
          <a:xfrm>
            <a:off x="1370419" y="4323735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2" name="Action Button: Custom 21">
            <a:hlinkClick r:id="" action="ppaction://noaction" highlightClick="1">
              <a:snd r:embed="rId10" name="35.5.wav"/>
            </a:hlinkClick>
            <a:extLst>
              <a:ext uri="{FF2B5EF4-FFF2-40B4-BE49-F238E27FC236}">
                <a16:creationId xmlns:a16="http://schemas.microsoft.com/office/drawing/2014/main" xmlns="" id="{F59E8C6F-052D-3443-8EAA-F491A2406530}"/>
              </a:ext>
            </a:extLst>
          </p:cNvPr>
          <p:cNvSpPr/>
          <p:nvPr/>
        </p:nvSpPr>
        <p:spPr>
          <a:xfrm>
            <a:off x="1346764" y="4931719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23" name="Action Button: Custom 22">
            <a:hlinkClick r:id="" action="ppaction://noaction" highlightClick="1">
              <a:snd r:embed="rId11" name="35.6.wav"/>
            </a:hlinkClick>
            <a:extLst>
              <a:ext uri="{FF2B5EF4-FFF2-40B4-BE49-F238E27FC236}">
                <a16:creationId xmlns:a16="http://schemas.microsoft.com/office/drawing/2014/main" xmlns="" id="{CEBFFF0E-EDCC-6C44-BF79-EBA3FC3667CD}"/>
              </a:ext>
            </a:extLst>
          </p:cNvPr>
          <p:cNvSpPr/>
          <p:nvPr/>
        </p:nvSpPr>
        <p:spPr>
          <a:xfrm>
            <a:off x="1355896" y="5549180"/>
            <a:ext cx="461473" cy="452927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43D6C921-ACBB-BA4A-BF2A-6EB41187AC84}"/>
              </a:ext>
            </a:extLst>
          </p:cNvPr>
          <p:cNvSpPr/>
          <p:nvPr/>
        </p:nvSpPr>
        <p:spPr>
          <a:xfrm>
            <a:off x="10501745" y="93581"/>
            <a:ext cx="151394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F03D73-BFB7-B84B-A569-5EF1F7AB3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79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4830B-CD5C-204D-A795-95E5F96E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07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SSC?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xmlns="" id="{43D6C921-ACBB-BA4A-BF2A-6EB41187AC84}"/>
              </a:ext>
            </a:extLst>
          </p:cNvPr>
          <p:cNvSpPr/>
          <p:nvPr/>
        </p:nvSpPr>
        <p:spPr>
          <a:xfrm>
            <a:off x="10501745" y="93581"/>
            <a:ext cx="151394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</a:t>
            </a:r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ören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hlinkClick r:id="" action="ppaction://noaction">
              <a:snd r:embed="rId4" name="fruh.wav"/>
            </a:hlinkClick>
          </p:cNvPr>
          <p:cNvSpPr txBox="1"/>
          <p:nvPr/>
        </p:nvSpPr>
        <p:spPr>
          <a:xfrm>
            <a:off x="4842031" y="2085395"/>
            <a:ext cx="2483194" cy="830997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05:30!!!</a:t>
            </a:r>
          </a:p>
        </p:txBody>
      </p:sp>
      <p:pic>
        <p:nvPicPr>
          <p:cNvPr id="26" name="Picture 25">
            <a:hlinkClick r:id="" action="ppaction://noaction">
              <a:snd r:embed="rId4" name="fruh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55" y="3068189"/>
            <a:ext cx="1586690" cy="1579638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>
              <a:snd r:embed="rId6" name="grun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7" y="1767597"/>
            <a:ext cx="3421574" cy="3239089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>
              <a:snd r:embed="rId8" name="funf.wav"/>
            </a:hlinkClick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199" y="1777342"/>
            <a:ext cx="2405113" cy="28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9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87A54B9E-633C-1D4D-A477-810D6F06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871" y="7022"/>
            <a:ext cx="3694790" cy="1697312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>
                <a:solidFill>
                  <a:srgbClr val="002060"/>
                </a:solidFill>
              </a:rPr>
              <a:t>ü</a:t>
            </a:r>
            <a:endParaRPr lang="en-US" sz="96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751463"/>
            <a:ext cx="3802879" cy="27265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631" y="515236"/>
            <a:ext cx="2255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hlen</a:t>
            </a:r>
            <a:endParaRPr lang="en-GB" sz="5400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43950" y="3233669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ber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20578" y="500440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497" y="3233669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5317" y="4564485"/>
            <a:ext cx="1454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12" y="2129219"/>
            <a:ext cx="720461" cy="1173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78" y="1565483"/>
            <a:ext cx="1890489" cy="1124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72" y="1355829"/>
            <a:ext cx="1633923" cy="1546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57" y="4201815"/>
            <a:ext cx="2019915" cy="141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06642" y="4222714"/>
            <a:ext cx="2042838" cy="13755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89631" y="5547009"/>
            <a:ext cx="1693930" cy="584775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05:30!!!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73" y="5520444"/>
            <a:ext cx="640752" cy="6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u_SS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h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h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u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u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ru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ru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5" grpId="0"/>
      <p:bldP spid="6" grpId="0"/>
      <p:bldP spid="7" grpId="0"/>
      <p:bldP spid="8" grpId="0"/>
      <p:bldP spid="9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1CF082-3629-D143-BEF3-9DA05546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170" y="254197"/>
            <a:ext cx="3252537" cy="1308388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>
                <a:solidFill>
                  <a:srgbClr val="002060"/>
                </a:solidFill>
              </a:rPr>
              <a:t>ü</a:t>
            </a:r>
            <a:endParaRPr lang="en-US" sz="96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751463"/>
            <a:ext cx="3802879" cy="27265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631" y="515236"/>
            <a:ext cx="2255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hlen</a:t>
            </a:r>
            <a:endParaRPr lang="en-GB" sz="5400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43950" y="3233669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ber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20578" y="500440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497" y="3233669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5317" y="4564485"/>
            <a:ext cx="1454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12" y="2129219"/>
            <a:ext cx="720461" cy="11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6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u_SS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h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u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ru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00857C-C3A9-4C46-BD69-0AC31F2C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907" y="326153"/>
            <a:ext cx="2691063" cy="1164920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>
                <a:solidFill>
                  <a:srgbClr val="002060"/>
                </a:solidFill>
              </a:rPr>
              <a:t>ü</a:t>
            </a:r>
            <a:endParaRPr lang="en-US" sz="96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751463"/>
            <a:ext cx="3802879" cy="27265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631" y="515236"/>
            <a:ext cx="2255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hlen</a:t>
            </a:r>
            <a:endParaRPr lang="en-GB" sz="5400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43950" y="3233669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ber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20578" y="500440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497" y="3233669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5317" y="4564485"/>
            <a:ext cx="1454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12" y="2129219"/>
            <a:ext cx="720461" cy="11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7761ECE2-DBE6-824F-8756-895A8DB1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1544" y="235037"/>
            <a:ext cx="1228925" cy="1312937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>
                <a:solidFill>
                  <a:srgbClr val="002060"/>
                </a:solidFill>
              </a:rPr>
              <a:t>ü</a:t>
            </a:r>
            <a:endParaRPr lang="en-US" sz="9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clrChange>
              <a:clrFrom>
                <a:srgbClr val="91CCEC"/>
              </a:clrFrom>
              <a:clrTo>
                <a:srgbClr val="91C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80" y="1109375"/>
            <a:ext cx="4313682" cy="231090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71110" y="1756012"/>
            <a:ext cx="3802879" cy="27219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nf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920" y="493391"/>
            <a:ext cx="26933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cken</a:t>
            </a:r>
            <a:endParaRPr lang="en-GB" sz="5400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71312" y="580433"/>
            <a:ext cx="3665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nschen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83756" y="3465700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172" y="4075132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4990" y="4747844"/>
            <a:ext cx="2666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ssen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81" y="1999628"/>
            <a:ext cx="1190328" cy="1420648"/>
          </a:xfrm>
          <a:prstGeom prst="rect">
            <a:avLst/>
          </a:prstGeom>
        </p:spPr>
      </p:pic>
      <p:pic>
        <p:nvPicPr>
          <p:cNvPr id="11" name="Picture 4" descr="http://www.clker.com/cliparts/d/8/7/0/11949845492025336273silhouette_female_2.svg.h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25" y="1503763"/>
            <a:ext cx="432351" cy="16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2302333" y="1986250"/>
            <a:ext cx="791160" cy="502192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43" y="4479878"/>
            <a:ext cx="844652" cy="561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606" y="4479878"/>
            <a:ext cx="1369185" cy="13167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0842077" y="5079854"/>
            <a:ext cx="331138" cy="465011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54427" y="5439905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[to have to/must]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7882" y="4788516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[luck/happiness]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05978" y="1319124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[to wish]</a:t>
            </a:r>
          </a:p>
        </p:txBody>
      </p:sp>
    </p:spTree>
    <p:extLst>
      <p:ext uri="{BB962C8B-B14F-4D97-AF65-F5344CB8AC3E}">
        <p14:creationId xmlns:p14="http://schemas.microsoft.com/office/powerpoint/2010/main" val="154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u_SS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n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un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un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l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l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uss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uss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t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t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/>
      <p:bldP spid="6" grpId="0"/>
      <p:bldP spid="7" grpId="0"/>
      <p:bldP spid="8" grpId="0"/>
      <p:bldP spid="9" grpId="0"/>
      <p:bldP spid="15" grpId="0"/>
      <p:bldP spid="1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E60513-155B-7D4A-B464-18BD4FA5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183" y="235038"/>
            <a:ext cx="2027632" cy="1312937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>
                <a:solidFill>
                  <a:srgbClr val="002060"/>
                </a:solidFill>
              </a:rPr>
              <a:t>ü</a:t>
            </a:r>
            <a:endParaRPr lang="en-US" sz="96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756012"/>
            <a:ext cx="3802879" cy="27219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nf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920" y="493391"/>
            <a:ext cx="26933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cken</a:t>
            </a:r>
            <a:endParaRPr lang="en-GB" sz="5400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71312" y="580433"/>
            <a:ext cx="3665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nschen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83756" y="3465700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172" y="4075132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4990" y="4747844"/>
            <a:ext cx="2666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ssen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81" y="1999628"/>
            <a:ext cx="1190328" cy="14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3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u_SS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n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u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un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l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uss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t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22953-3E2C-2E42-9B4C-8E599AF5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993" y="111696"/>
            <a:ext cx="2290011" cy="1556553"/>
          </a:xfrm>
        </p:spPr>
        <p:txBody>
          <a:bodyPr>
            <a:noAutofit/>
          </a:bodyPr>
          <a:lstStyle/>
          <a:p>
            <a:pPr algn="ctr"/>
            <a:r>
              <a:rPr lang="en-GB" sz="9600" b="1" dirty="0" err="1">
                <a:solidFill>
                  <a:srgbClr val="002060"/>
                </a:solidFill>
              </a:rPr>
              <a:t>ü</a:t>
            </a:r>
            <a:endParaRPr lang="en-US" sz="9600" dirty="0"/>
          </a:p>
        </p:txBody>
      </p:sp>
      <p:sp>
        <p:nvSpPr>
          <p:cNvPr id="4" name="Rounded Rectangle 3"/>
          <p:cNvSpPr/>
          <p:nvPr/>
        </p:nvSpPr>
        <p:spPr>
          <a:xfrm>
            <a:off x="4271110" y="1756012"/>
            <a:ext cx="3802879" cy="27219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66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6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nf</a:t>
            </a:r>
            <a:endParaRPr lang="en-GB" sz="6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920" y="493391"/>
            <a:ext cx="26933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cken</a:t>
            </a:r>
            <a:endParaRPr lang="en-GB" sz="5400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71312" y="580433"/>
            <a:ext cx="3665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nschen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83756" y="3465700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172" y="4075132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ck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4990" y="4747844"/>
            <a:ext cx="26661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ssen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81" y="1999628"/>
            <a:ext cx="1190328" cy="14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FF03D73-BFB7-B84B-A569-5EF1F7AB3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79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94" y="18909"/>
            <a:ext cx="10515600" cy="1325563"/>
          </a:xfrm>
        </p:spPr>
        <p:txBody>
          <a:bodyPr/>
          <a:lstStyle/>
          <a:p>
            <a:r>
              <a:rPr lang="en-GB" b="1" smtClean="0">
                <a:solidFill>
                  <a:schemeClr val="bg1"/>
                </a:solidFill>
              </a:rPr>
              <a:t>U oder Ü?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281" y="1565445"/>
            <a:ext cx="2255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hlen</a:t>
            </a:r>
            <a:endParaRPr lang="en-GB" sz="5400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1513" y="4194004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ber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7253" y="1701161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lang="en-GB" sz="5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701" y="4105539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die K</a:t>
            </a:r>
            <a:r>
              <a:rPr lang="en-GB" sz="5400" smtClean="0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che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6024" y="4369717"/>
            <a:ext cx="1454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5400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ü</a:t>
            </a:r>
            <a:r>
              <a:rPr lang="en-GB" sz="5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5631CC00-B11B-F245-814B-9AA724889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509" y="1259017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79BEDD5E-D1B3-654D-BA00-5A0531FCF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7248" y="3231493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Sekunden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BFBA53D8-836B-0C42-A2FC-A4417E36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0611" y="5634270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LOS!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10806281" y="1280096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0830969" y="1280096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10806281" y="5436355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1047760" y="1122245"/>
            <a:ext cx="431800" cy="3385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1023072" y="5255827"/>
            <a:ext cx="734174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5994" y="2804401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5400" smtClean="0">
                <a:solidFill>
                  <a:srgbClr val="FFCC00"/>
                </a:solidFill>
                <a:latin typeface="Century Gothic" panose="020B0502020202020204" pitchFamily="34" charset="0"/>
              </a:rPr>
              <a:t>u</a:t>
            </a:r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3407" y="2854468"/>
            <a:ext cx="4315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die N</a:t>
            </a:r>
            <a:r>
              <a:rPr lang="en-GB" sz="5400" smtClean="0">
                <a:solidFill>
                  <a:srgbClr val="FFCC00"/>
                </a:solidFill>
                <a:latin typeface="Century Gothic" panose="020B0502020202020204" pitchFamily="34" charset="0"/>
              </a:rPr>
              <a:t>u</a:t>
            </a:r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mmer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6950" y="5308301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der Z</a:t>
            </a:r>
            <a:r>
              <a:rPr lang="en-GB" sz="5400" smtClean="0">
                <a:solidFill>
                  <a:srgbClr val="FFCC00"/>
                </a:solidFill>
                <a:latin typeface="Century Gothic" panose="020B0502020202020204" pitchFamily="34" charset="0"/>
              </a:rPr>
              <a:t>u</a:t>
            </a:r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73904" y="5468759"/>
            <a:ext cx="4315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die K</a:t>
            </a:r>
            <a:r>
              <a:rPr lang="en-GB" sz="5400" smtClean="0">
                <a:solidFill>
                  <a:srgbClr val="FFCC00"/>
                </a:solidFill>
                <a:latin typeface="Century Gothic" panose="020B0502020202020204" pitchFamily="34" charset="0"/>
              </a:rPr>
              <a:t>u</a:t>
            </a:r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nst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00760" y="1205856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das B</a:t>
            </a:r>
            <a:r>
              <a:rPr lang="en-GB" sz="5400" smtClean="0">
                <a:solidFill>
                  <a:srgbClr val="FFCC00"/>
                </a:solidFill>
                <a:latin typeface="Century Gothic" panose="020B0502020202020204" pitchFamily="34" charset="0"/>
              </a:rPr>
              <a:t>u</a:t>
            </a:r>
            <a:r>
              <a:rPr lang="en-GB" sz="5400" smtClean="0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endParaRPr lang="en-GB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:a16="http://schemas.microsoft.com/office/drawing/2014/main" xmlns="" id="{43D6C921-ACBB-BA4A-BF2A-6EB41187AC84}"/>
              </a:ext>
            </a:extLst>
          </p:cNvPr>
          <p:cNvSpPr/>
          <p:nvPr/>
        </p:nvSpPr>
        <p:spPr>
          <a:xfrm>
            <a:off x="10501745" y="93581"/>
            <a:ext cx="151394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</a:t>
            </a:r>
            <a:r>
              <a:rPr lang="en-GB" b="1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prechen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67C606-AF9C-7242-AF89-7E0EA20FADA6}" vid="{330BF7C0-A975-874B-A7BE-A2ADB8C43C4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942</TotalTime>
  <Words>803</Words>
  <Application>Microsoft Office PowerPoint</Application>
  <PresentationFormat>Widescreen</PresentationFormat>
  <Paragraphs>243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Tw Cen MT</vt:lpstr>
      <vt:lpstr>Office Theme</vt:lpstr>
      <vt:lpstr>1_Office Theme</vt:lpstr>
      <vt:lpstr>Phonics</vt:lpstr>
      <vt:lpstr>SSC?</vt:lpstr>
      <vt:lpstr>ü</vt:lpstr>
      <vt:lpstr>ü</vt:lpstr>
      <vt:lpstr>ü</vt:lpstr>
      <vt:lpstr>ü</vt:lpstr>
      <vt:lpstr>ü</vt:lpstr>
      <vt:lpstr>ü</vt:lpstr>
      <vt:lpstr>U oder Ü?</vt:lpstr>
      <vt:lpstr>U oder Ü?</vt:lpstr>
      <vt:lpstr>U oder Ü? [2]</vt:lpstr>
      <vt:lpstr>r</vt:lpstr>
      <vt:lpstr>r</vt:lpstr>
      <vt:lpstr>r</vt:lpstr>
      <vt:lpstr>r</vt:lpstr>
      <vt:lpstr>r</vt:lpstr>
      <vt:lpstr>r</vt:lpstr>
      <vt:lpstr>Welcher R?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Inge Alferink</dc:creator>
  <cp:lastModifiedBy>Rachel Hawkes</cp:lastModifiedBy>
  <cp:revision>7</cp:revision>
  <dcterms:created xsi:type="dcterms:W3CDTF">2020-05-13T16:52:51Z</dcterms:created>
  <dcterms:modified xsi:type="dcterms:W3CDTF">2020-05-21T16:04:16Z</dcterms:modified>
</cp:coreProperties>
</file>