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6" r:id="rId2"/>
    <p:sldMasterId id="2147483804" r:id="rId3"/>
    <p:sldMasterId id="2147483816" r:id="rId4"/>
    <p:sldMasterId id="2147483827" r:id="rId5"/>
    <p:sldMasterId id="2147483839" r:id="rId6"/>
    <p:sldMasterId id="2147483852" r:id="rId7"/>
    <p:sldMasterId id="2147483863" r:id="rId8"/>
    <p:sldMasterId id="2147483887" r:id="rId9"/>
  </p:sldMasterIdLst>
  <p:notesMasterIdLst>
    <p:notesMasterId r:id="rId116"/>
  </p:notesMasterIdLst>
  <p:sldIdLst>
    <p:sldId id="257" r:id="rId10"/>
    <p:sldId id="549" r:id="rId11"/>
    <p:sldId id="559" r:id="rId12"/>
    <p:sldId id="560" r:id="rId13"/>
    <p:sldId id="563" r:id="rId14"/>
    <p:sldId id="561" r:id="rId15"/>
    <p:sldId id="260" r:id="rId16"/>
    <p:sldId id="553" r:id="rId17"/>
    <p:sldId id="554" r:id="rId18"/>
    <p:sldId id="555" r:id="rId19"/>
    <p:sldId id="556" r:id="rId20"/>
    <p:sldId id="557" r:id="rId21"/>
    <p:sldId id="263" r:id="rId22"/>
    <p:sldId id="262" r:id="rId23"/>
    <p:sldId id="716" r:id="rId24"/>
    <p:sldId id="717" r:id="rId25"/>
    <p:sldId id="564" r:id="rId26"/>
    <p:sldId id="565" r:id="rId27"/>
    <p:sldId id="566" r:id="rId28"/>
    <p:sldId id="567" r:id="rId29"/>
    <p:sldId id="568" r:id="rId30"/>
    <p:sldId id="569" r:id="rId31"/>
    <p:sldId id="570" r:id="rId32"/>
    <p:sldId id="571" r:id="rId33"/>
    <p:sldId id="572" r:id="rId34"/>
    <p:sldId id="731" r:id="rId35"/>
    <p:sldId id="573" r:id="rId36"/>
    <p:sldId id="575" r:id="rId37"/>
    <p:sldId id="576" r:id="rId38"/>
    <p:sldId id="577" r:id="rId39"/>
    <p:sldId id="578" r:id="rId40"/>
    <p:sldId id="580" r:id="rId41"/>
    <p:sldId id="586" r:id="rId42"/>
    <p:sldId id="587" r:id="rId43"/>
    <p:sldId id="588" r:id="rId44"/>
    <p:sldId id="589" r:id="rId45"/>
    <p:sldId id="590" r:id="rId46"/>
    <p:sldId id="591" r:id="rId47"/>
    <p:sldId id="592" r:id="rId48"/>
    <p:sldId id="593" r:id="rId49"/>
    <p:sldId id="594" r:id="rId50"/>
    <p:sldId id="595" r:id="rId51"/>
    <p:sldId id="596" r:id="rId52"/>
    <p:sldId id="265" r:id="rId53"/>
    <p:sldId id="598" r:id="rId54"/>
    <p:sldId id="599" r:id="rId55"/>
    <p:sldId id="601" r:id="rId56"/>
    <p:sldId id="600" r:id="rId57"/>
    <p:sldId id="269" r:id="rId58"/>
    <p:sldId id="546" r:id="rId59"/>
    <p:sldId id="541" r:id="rId60"/>
    <p:sldId id="545" r:id="rId61"/>
    <p:sldId id="602" r:id="rId62"/>
    <p:sldId id="657" r:id="rId63"/>
    <p:sldId id="658" r:id="rId64"/>
    <p:sldId id="659" r:id="rId65"/>
    <p:sldId id="660" r:id="rId66"/>
    <p:sldId id="661" r:id="rId67"/>
    <p:sldId id="662" r:id="rId68"/>
    <p:sldId id="663" r:id="rId69"/>
    <p:sldId id="664" r:id="rId70"/>
    <p:sldId id="665" r:id="rId71"/>
    <p:sldId id="666" r:id="rId72"/>
    <p:sldId id="667" r:id="rId73"/>
    <p:sldId id="668" r:id="rId74"/>
    <p:sldId id="669" r:id="rId75"/>
    <p:sldId id="675" r:id="rId76"/>
    <p:sldId id="676" r:id="rId77"/>
    <p:sldId id="677" r:id="rId78"/>
    <p:sldId id="678" r:id="rId79"/>
    <p:sldId id="679" r:id="rId80"/>
    <p:sldId id="680" r:id="rId81"/>
    <p:sldId id="682" r:id="rId82"/>
    <p:sldId id="683" r:id="rId83"/>
    <p:sldId id="684" r:id="rId84"/>
    <p:sldId id="272" r:id="rId85"/>
    <p:sldId id="474" r:id="rId86"/>
    <p:sldId id="609" r:id="rId87"/>
    <p:sldId id="610" r:id="rId88"/>
    <p:sldId id="611" r:id="rId89"/>
    <p:sldId id="612" r:id="rId90"/>
    <p:sldId id="613" r:id="rId91"/>
    <p:sldId id="614" r:id="rId92"/>
    <p:sldId id="615" r:id="rId93"/>
    <p:sldId id="616" r:id="rId94"/>
    <p:sldId id="617" r:id="rId95"/>
    <p:sldId id="618" r:id="rId96"/>
    <p:sldId id="619" r:id="rId97"/>
    <p:sldId id="620" r:id="rId98"/>
    <p:sldId id="621" r:id="rId99"/>
    <p:sldId id="718" r:id="rId100"/>
    <p:sldId id="719" r:id="rId101"/>
    <p:sldId id="720" r:id="rId102"/>
    <p:sldId id="721" r:id="rId103"/>
    <p:sldId id="722" r:id="rId104"/>
    <p:sldId id="723" r:id="rId105"/>
    <p:sldId id="724" r:id="rId106"/>
    <p:sldId id="725" r:id="rId107"/>
    <p:sldId id="726" r:id="rId108"/>
    <p:sldId id="727" r:id="rId109"/>
    <p:sldId id="685" r:id="rId110"/>
    <p:sldId id="531" r:id="rId111"/>
    <p:sldId id="729" r:id="rId112"/>
    <p:sldId id="604" r:id="rId113"/>
    <p:sldId id="535" r:id="rId114"/>
    <p:sldId id="730"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wena Kasprowicz" initials="RK" lastIdx="71" clrIdx="0">
    <p:extLst>
      <p:ext uri="{19B8F6BF-5375-455C-9EA6-DF929625EA0E}">
        <p15:presenceInfo xmlns:p15="http://schemas.microsoft.com/office/powerpoint/2012/main" userId="S-1-5-21-1643737065-1150890963-312552118-331971" providerId="AD"/>
      </p:ext>
    </p:extLst>
  </p:cmAuthor>
  <p:cmAuthor id="2" name="Microsoft Office User" initials="MOU" lastIdx="16" clrIdx="1">
    <p:extLst>
      <p:ext uri="{19B8F6BF-5375-455C-9EA6-DF929625EA0E}">
        <p15:presenceInfo xmlns:p15="http://schemas.microsoft.com/office/powerpoint/2012/main" userId="Microsoft Office User" providerId="None"/>
      </p:ext>
    </p:extLst>
  </p:cmAuthor>
  <p:cmAuthor id="3" name="Rachel Hawkes" initials="RH" lastIdx="33" clrIdx="2">
    <p:extLst>
      <p:ext uri="{19B8F6BF-5375-455C-9EA6-DF929625EA0E}">
        <p15:presenceInfo xmlns:p15="http://schemas.microsoft.com/office/powerpoint/2012/main" userId="Rachel Haw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E56700"/>
    <a:srgbClr val="F66400"/>
    <a:srgbClr val="E66400"/>
    <a:srgbClr val="FA3000"/>
    <a:srgbClr val="DE2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0" autoAdjust="0"/>
    <p:restoredTop sz="62138" autoAdjust="0"/>
  </p:normalViewPr>
  <p:slideViewPr>
    <p:cSldViewPr snapToGrid="0">
      <p:cViewPr>
        <p:scale>
          <a:sx n="40" d="100"/>
          <a:sy n="40" d="100"/>
        </p:scale>
        <p:origin x="1716" y="630"/>
      </p:cViewPr>
      <p:guideLst/>
    </p:cSldViewPr>
  </p:slideViewPr>
  <p:outlineViewPr>
    <p:cViewPr>
      <p:scale>
        <a:sx n="33" d="100"/>
        <a:sy n="33" d="100"/>
      </p:scale>
      <p:origin x="0" y="-6219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commentAuthors" Target="commentAuthor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BEDC8-0E1B-4C01-B7EA-6C68B96DE50B}" type="datetimeFigureOut">
              <a:rPr lang="en-GB" smtClean="0"/>
              <a:t>28/06/2021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A8A7F-8001-489D-9544-204206AF9801}" type="slidenum">
              <a:rPr lang="en-GB" smtClean="0"/>
              <a:t>‹#›</a:t>
            </a:fld>
            <a:endParaRPr lang="en-GB"/>
          </a:p>
        </p:txBody>
      </p:sp>
    </p:spTree>
    <p:extLst>
      <p:ext uri="{BB962C8B-B14F-4D97-AF65-F5344CB8AC3E}">
        <p14:creationId xmlns:p14="http://schemas.microsoft.com/office/powerpoint/2010/main" val="98026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rae.es/dpd/pronombres%20personales%20%C3%A1tono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673085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0: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30: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endParaRPr dirty="0">
              <a:latin typeface="Century Gothic" panose="020B0502020202020204" pitchFamily="34" charset="0"/>
            </a:endParaRPr>
          </a:p>
        </p:txBody>
      </p:sp>
      <p:sp>
        <p:nvSpPr>
          <p:cNvPr id="464" name="Google Shape;464;p30: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9666349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b="1"/>
          </a:p>
          <a:p>
            <a:r>
              <a:rPr lang="en-GB" b="1"/>
              <a:t>Timing</a:t>
            </a:r>
            <a:r>
              <a:rPr lang="en-GB" b="1" dirty="0"/>
              <a:t>: 10 minutes</a:t>
            </a:r>
            <a:br>
              <a:rPr lang="en-GB" dirty="0"/>
            </a:br>
            <a:br>
              <a:rPr lang="en-GB" b="1" dirty="0"/>
            </a:br>
            <a:r>
              <a:rPr lang="en-GB" b="1" dirty="0"/>
              <a:t>Aim: </a:t>
            </a:r>
            <a:r>
              <a:rPr lang="en-GB" b="0" dirty="0"/>
              <a:t>To practise 1</a:t>
            </a:r>
            <a:r>
              <a:rPr lang="en-GB" b="0" baseline="30000" dirty="0"/>
              <a:t>st</a:t>
            </a:r>
            <a:r>
              <a:rPr lang="en-GB" b="0" dirty="0"/>
              <a:t> person present tense vs perfect tense in writing.</a:t>
            </a:r>
            <a:br>
              <a:rPr lang="en-GB" dirty="0"/>
            </a:br>
            <a:br>
              <a:rPr lang="en-GB" dirty="0"/>
            </a:br>
            <a:r>
              <a:rPr lang="en-GB" b="1" dirty="0"/>
              <a:t>Procedure:</a:t>
            </a:r>
            <a:br>
              <a:rPr lang="en-GB" dirty="0"/>
            </a:br>
            <a:r>
              <a:rPr lang="en-GB" dirty="0"/>
              <a:t>1. Use all the cards.</a:t>
            </a:r>
          </a:p>
          <a:p>
            <a:r>
              <a:rPr lang="en-GB" dirty="0"/>
              <a:t>2. Write 5 sentences to describe your activities this year and 5 sentences to describe your activities last year.</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7981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b="1"/>
              <a:t>EM</a:t>
            </a:r>
          </a:p>
          <a:p>
            <a:pPr defTabSz="966155">
              <a:defRPr/>
            </a:pP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101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5868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Observation</a:t>
            </a:r>
            <a:r>
              <a:rPr lang="en-GB" b="0" baseline="0"/>
              <a:t> sheet to check for evidence of these principles in practice.</a:t>
            </a:r>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How </a:t>
            </a:r>
            <a:r>
              <a:rPr lang="en-GB" b="1" dirty="0"/>
              <a:t>to teach and learn</a:t>
            </a:r>
            <a:r>
              <a:rPr lang="en-GB" b="1" baseline="0" dirty="0"/>
              <a:t> grammar</a:t>
            </a:r>
          </a:p>
          <a:p>
            <a:r>
              <a:rPr lang="en-GB" dirty="0"/>
              <a:t>This slide takes the statements from the Grammar</a:t>
            </a:r>
            <a:r>
              <a:rPr lang="en-GB" baseline="0" dirty="0"/>
              <a:t> Teaching Discussion document and puts them into phases of grammar learning.</a:t>
            </a:r>
            <a:br>
              <a:rPr lang="en-GB" baseline="0" dirty="0"/>
            </a:br>
            <a:r>
              <a:rPr lang="en-GB" baseline="0" dirty="0"/>
              <a:t>The different phases are not clear cut, they definitely merge in to each other: you practise when you are establishing knowledge for the first time, and consolidating knowledge is often also extending it.  </a:t>
            </a:r>
          </a:p>
          <a:p>
            <a:r>
              <a:rPr lang="en-GB" baseline="0" dirty="0"/>
              <a:t>Many activities can be repeated for different purposes, depending on how well the grammar is already embedded.</a:t>
            </a:r>
            <a:br>
              <a:rPr lang="en-GB" baseline="0" dirty="0"/>
            </a:br>
            <a:r>
              <a:rPr lang="en-GB" baseline="0" dirty="0"/>
              <a:t>These ways of working with grammar are intended to broaden thinking about the range of opportunities we give learners in and outside the classroom.</a:t>
            </a:r>
            <a:br>
              <a:rPr lang="en-GB" baseline="0" dirty="0"/>
            </a:b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102</a:t>
            </a:fld>
            <a:endParaRPr lang="en-GB"/>
          </a:p>
        </p:txBody>
      </p:sp>
    </p:spTree>
    <p:extLst>
      <p:ext uri="{BB962C8B-B14F-4D97-AF65-F5344CB8AC3E}">
        <p14:creationId xmlns:p14="http://schemas.microsoft.com/office/powerpoint/2010/main" val="18119686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a:p>
        </p:txBody>
      </p:sp>
      <p:sp>
        <p:nvSpPr>
          <p:cNvPr id="4" name="Slide Number Placeholder 3"/>
          <p:cNvSpPr>
            <a:spLocks noGrp="1"/>
          </p:cNvSpPr>
          <p:nvPr>
            <p:ph type="sldNum" sz="quarter" idx="10"/>
          </p:nvPr>
        </p:nvSpPr>
        <p:spPr/>
        <p:txBody>
          <a:bodyPr/>
          <a:lstStyle/>
          <a:p>
            <a:fld id="{043A8A7F-8001-489D-9544-204206AF9801}" type="slidenum">
              <a:rPr lang="en-GB" smtClean="0"/>
              <a:t>103</a:t>
            </a:fld>
            <a:endParaRPr lang="en-GB"/>
          </a:p>
        </p:txBody>
      </p:sp>
    </p:spTree>
    <p:extLst>
      <p:ext uri="{BB962C8B-B14F-4D97-AF65-F5344CB8AC3E}">
        <p14:creationId xmlns:p14="http://schemas.microsoft.com/office/powerpoint/2010/main" val="273238131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104</a:t>
            </a:fld>
            <a:endParaRPr lang="en-GB"/>
          </a:p>
        </p:txBody>
      </p:sp>
    </p:spTree>
    <p:extLst>
      <p:ext uri="{BB962C8B-B14F-4D97-AF65-F5344CB8AC3E}">
        <p14:creationId xmlns:p14="http://schemas.microsoft.com/office/powerpoint/2010/main" val="40265652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Selection of relevant</a:t>
            </a:r>
            <a:r>
              <a:rPr lang="en-GB" baseline="0" dirty="0"/>
              <a:t> research </a:t>
            </a:r>
            <a:r>
              <a:rPr lang="en-GB" baseline="0"/>
              <a:t>references.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105</a:t>
            </a:fld>
            <a:endParaRPr lang="en-GB">
              <a:solidFill>
                <a:prstClr val="black"/>
              </a:solidFill>
            </a:endParaRPr>
          </a:p>
        </p:txBody>
      </p:sp>
    </p:spTree>
    <p:extLst>
      <p:ext uri="{BB962C8B-B14F-4D97-AF65-F5344CB8AC3E}">
        <p14:creationId xmlns:p14="http://schemas.microsoft.com/office/powerpoint/2010/main" val="27343728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Selection of relevant</a:t>
            </a:r>
            <a:r>
              <a:rPr lang="en-GB" baseline="0" dirty="0"/>
              <a:t> research </a:t>
            </a:r>
            <a:r>
              <a:rPr lang="en-GB" baseline="0"/>
              <a:t>references.</a:t>
            </a:r>
          </a:p>
          <a:p>
            <a:r>
              <a:rPr lang="en-GB" baseline="0"/>
              <a:t>References with OASIS summaries have the hyperlinks embedded.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106</a:t>
            </a:fld>
            <a:endParaRPr lang="en-GB">
              <a:solidFill>
                <a:prstClr val="black"/>
              </a:solidFill>
            </a:endParaRPr>
          </a:p>
        </p:txBody>
      </p:sp>
    </p:spTree>
    <p:extLst>
      <p:ext uri="{BB962C8B-B14F-4D97-AF65-F5344CB8AC3E}">
        <p14:creationId xmlns:p14="http://schemas.microsoft.com/office/powerpoint/2010/main" val="309819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1: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1: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endParaRPr dirty="0">
              <a:latin typeface="Century Gothic" panose="020B0502020202020204" pitchFamily="34" charset="0"/>
            </a:endParaRPr>
          </a:p>
        </p:txBody>
      </p:sp>
      <p:sp>
        <p:nvSpPr>
          <p:cNvPr id="480" name="Google Shape;480;p31: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40693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2: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2: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endParaRPr dirty="0">
              <a:latin typeface="Century Gothic" panose="020B0502020202020204" pitchFamily="34" charset="0"/>
            </a:endParaRPr>
          </a:p>
        </p:txBody>
      </p:sp>
      <p:sp>
        <p:nvSpPr>
          <p:cNvPr id="490" name="Google Shape;490;p32: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829091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Summarising </a:t>
            </a:r>
            <a:r>
              <a:rPr lang="en-GB" dirty="0"/>
              <a:t>What we know</a:t>
            </a:r>
            <a:r>
              <a:rPr lang="en-GB" baseline="0" dirty="0"/>
              <a:t> (or don’t know!) about the order grammar should be taught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Some extra information about the avoidance of whole paradigms. There is </a:t>
            </a:r>
            <a:r>
              <a:rPr lang="en-GB" b="1" i="1" baseline="0" dirty="0"/>
              <a:t>no need to dwell on this </a:t>
            </a:r>
            <a:r>
              <a:rPr lang="en-GB" baseline="0" dirty="0"/>
              <a:t>but we put it here for your information, in case teachers ask. This is a really important message and should not be diluted, as hedging is likely to reduce the clarity and impact of the message. The evidence and arguments for this are also explained in the ‘what makes grammar difficult’ document. The evidence is multi-layered, drawn from multiple sources and even multiple disciplines.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Explicit information (i.e., ’rules about language’) in and of itself, no matter when, how or what is taught, is not as effective as the practice itself. Whether explicit information is given as a whole paradigm or whether it is before or after practice, or given by teachers or worked out by learners is less important than the nature and the amount of practice. It is the </a:t>
            </a:r>
            <a:r>
              <a:rPr lang="en-GB" b="1" u="sng" baseline="0" dirty="0"/>
              <a:t>practice</a:t>
            </a:r>
            <a:r>
              <a:rPr lang="en-GB" baseline="0" dirty="0"/>
              <a:t> that has been found to help: </a:t>
            </a:r>
            <a:r>
              <a:rPr lang="en-GB" b="1" u="sng" baseline="0" dirty="0"/>
              <a:t>Making grammar essential </a:t>
            </a:r>
            <a:r>
              <a:rPr lang="en-GB" baseline="0" dirty="0"/>
              <a:t>for comprehension and production is where the most benefits lie (</a:t>
            </a:r>
            <a:r>
              <a:rPr lang="en-GB" i="1" baseline="0" dirty="0"/>
              <a:t>not </a:t>
            </a:r>
            <a:r>
              <a:rPr lang="en-GB" baseline="0" dirty="0"/>
              <a:t>in the explicit information) – so, in a way, this debate is not important, and, if dwelt upon, could seriously detract attention from the </a:t>
            </a:r>
            <a:r>
              <a:rPr lang="en-GB" b="1" i="1" u="sng" baseline="0" dirty="0"/>
              <a:t>much, much more </a:t>
            </a:r>
            <a:r>
              <a:rPr lang="en-GB" baseline="0" dirty="0"/>
              <a:t>important messages.  But for the sake of argument… here are some additional 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Explicit information is prone to decay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Explicit information alone does not result in evidence of learning in different contexts, modes and modalities (evidence from the old grammar translation approaches).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 usefulness of explicit information is </a:t>
            </a:r>
            <a:r>
              <a:rPr lang="en-GB" b="1" i="1" baseline="0" dirty="0"/>
              <a:t>very </a:t>
            </a:r>
            <a:r>
              <a:rPr lang="en-GB" baseline="0" dirty="0"/>
              <a:t>variable for different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There is </a:t>
            </a:r>
            <a:r>
              <a:rPr lang="en-GB" b="1" i="1" baseline="0" dirty="0"/>
              <a:t>ample</a:t>
            </a:r>
            <a:r>
              <a:rPr lang="en-GB" baseline="0" dirty="0"/>
              <a:t> evidence in cognitive psychology and language learning research that presenting whole new sets (of </a:t>
            </a:r>
            <a:r>
              <a:rPr lang="en-GB" i="1" baseline="0" dirty="0"/>
              <a:t>anything</a:t>
            </a:r>
            <a:r>
              <a:rPr lang="en-GB" baseline="0" dirty="0"/>
              <a:t>) all at once cannot be expected to result in robust or reliable learning in the longer term.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 conceptual and formal complexity of (and, often, lack of familiarity with) morphology is an additional reason not to expect ‘whole paradigms’ per se to really show many learning benefits, compared to other more </a:t>
            </a:r>
            <a:r>
              <a:rPr lang="en-GB" b="1" i="1" baseline="0" dirty="0"/>
              <a:t>conceptually</a:t>
            </a:r>
            <a:r>
              <a:rPr lang="en-GB" baseline="0" dirty="0"/>
              <a:t>-oriented presentations, which focus on the meaning and function of grammar.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Languages are not learnt in whole sets as these are artificially put together by grammarians (that are based on the early teaching of Latin).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There is evidence from cognitive linguistics that it is awareness and understanding of </a:t>
            </a:r>
            <a:r>
              <a:rPr lang="en-GB" b="1" baseline="0" dirty="0"/>
              <a:t>concepts that are often not reliably, overtly expressed in the L1 </a:t>
            </a:r>
            <a:r>
              <a:rPr lang="en-GB" baseline="0" dirty="0"/>
              <a:t>(such as plurality of subjects; temporal such as ‘complete in the past’; or ‘doubt’; habituality) that can help learning. ‘Paradigms’ (within one of these ‘concepts’, such as ‘past complete’) do not serve the aim of teaching learners about the function of grammar.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In a time-poor classroom, giving (a lot of) explicit information is unlikely to be an efficient use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It risks confusing or overloading many learners during the initial presentation stages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It sets unrealistic expectations about what has really been learnt.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Grammar is learnt by frequent re-visiting and practising, and its success depends on a much wider range of factors than ‘whether the inflections happen to fit together in one paradigm’.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By sending the message that whole paradigm teaching is very unlikely to be effective (in terms of robust, reliable learning, in all modes and modalities, in the long term memory), we are helping teachers to set their expectations more realistically.</a:t>
            </a:r>
          </a:p>
        </p:txBody>
      </p:sp>
      <p:sp>
        <p:nvSpPr>
          <p:cNvPr id="4" name="Slide Number Placeholder 3"/>
          <p:cNvSpPr>
            <a:spLocks noGrp="1"/>
          </p:cNvSpPr>
          <p:nvPr>
            <p:ph type="sldNum" sz="quarter" idx="10"/>
          </p:nvPr>
        </p:nvSpPr>
        <p:spPr/>
        <p:txBody>
          <a:bodyPr/>
          <a:lstStyle/>
          <a:p>
            <a:fld id="{DFF7AD74-1580-4A29-980B-0F338875925B}" type="slidenum">
              <a:rPr lang="en-GB" smtClean="0"/>
              <a:t>13</a:t>
            </a:fld>
            <a:endParaRPr lang="en-GB"/>
          </a:p>
        </p:txBody>
      </p:sp>
    </p:spTree>
    <p:extLst>
      <p:ext uri="{BB962C8B-B14F-4D97-AF65-F5344CB8AC3E}">
        <p14:creationId xmlns:p14="http://schemas.microsoft.com/office/powerpoint/2010/main" val="1547504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Key </a:t>
            </a:r>
            <a:r>
              <a:rPr lang="en-GB" b="1" dirty="0"/>
              <a:t>issue 1:</a:t>
            </a:r>
            <a:r>
              <a:rPr lang="en-GB" dirty="0"/>
              <a:t> What we can expect from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DFF7AD74-1580-4A29-980B-0F338875925B}" type="slidenum">
              <a:rPr lang="en-GB" smtClean="0"/>
              <a:t>14</a:t>
            </a:fld>
            <a:endParaRPr lang="en-GB"/>
          </a:p>
        </p:txBody>
      </p:sp>
    </p:spTree>
    <p:extLst>
      <p:ext uri="{BB962C8B-B14F-4D97-AF65-F5344CB8AC3E}">
        <p14:creationId xmlns:p14="http://schemas.microsoft.com/office/powerpoint/2010/main" val="2213501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NA:</a:t>
            </a:r>
            <a:r>
              <a:rPr lang="en-GB"/>
              <a:t> This is a screenshot of</a:t>
            </a:r>
            <a:r>
              <a:rPr lang="en-GB" baseline="0"/>
              <a:t> the first half term of the NCELP Year 8 Spanish scheme of work. Each row shows the grammar features to be taught or revisited in a week’s teaching. New grammar features are in bold and previously taught grammar features are in normal typeface.</a:t>
            </a:r>
          </a:p>
          <a:p>
            <a:endParaRPr lang="en-GB" baseline="0"/>
          </a:p>
          <a:p>
            <a:r>
              <a:rPr lang="en-GB" baseline="0"/>
              <a:t>As I said before, there is little strong evidence to suggest that this </a:t>
            </a:r>
            <a:r>
              <a:rPr lang="en-GB" i="1" baseline="0"/>
              <a:t>has </a:t>
            </a:r>
            <a:r>
              <a:rPr lang="en-GB" i="0" baseline="0"/>
              <a:t>to be the only order of teaching. But it was chosen with several key principles in mind:</a:t>
            </a:r>
          </a:p>
          <a:p>
            <a:endParaRPr lang="en-GB" i="0" baseline="0"/>
          </a:p>
          <a:p>
            <a:pPr marL="228600" indent="-228600">
              <a:buAutoNum type="arabicParenR"/>
            </a:pPr>
            <a:r>
              <a:rPr lang="en-GB" i="0" baseline="0"/>
              <a:t>The first was to introduce one new feature alongside one other one, which may have already been taught. For example, we introduce the 1</a:t>
            </a:r>
            <a:r>
              <a:rPr lang="en-GB" i="0" baseline="30000"/>
              <a:t>st</a:t>
            </a:r>
            <a:r>
              <a:rPr lang="en-GB" i="0" baseline="0"/>
              <a:t> person singular preterite form of –ar verbs in 8.1.1.1 and juxtapose it with the present tense form of the same verb (-o) for practice. Question words and the negative ‘no’ are other relevant grammar features that lend themselves to lessons practising these verb endings.</a:t>
            </a:r>
          </a:p>
          <a:p>
            <a:pPr marL="228600" indent="-228600">
              <a:buAutoNum type="arabicParenR"/>
            </a:pPr>
            <a:r>
              <a:rPr lang="en-GB" i="0" baseline="0"/>
              <a:t>The second is that sometimes we spread the teaching of a new grammar feature over two weeks. So, while 8.1.1.1 is the very first introduction of the –é ending, we also use 8.1.1.2 to continue practising it, this time against the ‘you’ form of the same verb (-aste). There is often a number of possible ‘pairings’, which means extensive practice of a feature but also </a:t>
            </a:r>
            <a:r>
              <a:rPr lang="en-GB" i="1" baseline="0"/>
              <a:t>variety</a:t>
            </a:r>
            <a:r>
              <a:rPr lang="en-GB" i="0" baseline="0"/>
              <a:t> in terms of the contexts used for its teaching.</a:t>
            </a:r>
          </a:p>
          <a:p>
            <a:pPr marL="228600" indent="-228600">
              <a:buAutoNum type="arabicParenR"/>
            </a:pPr>
            <a:r>
              <a:rPr lang="en-GB" i="0" baseline="0"/>
              <a:t>Finally, you’ll see that there is one week with no new grammar. This has been set aside for consolidation of ‘ser’ and ‘estar’, which were taught in Year 7. This grammar feature is complex (English only has one verb for ‘to be’ while Spanish has two), so these consolidation weeks are critical to ensuring that the grammar is learnt.</a:t>
            </a:r>
          </a:p>
          <a:p>
            <a:pPr marL="228600" indent="-228600">
              <a:buAutoNum type="arabicParenR"/>
            </a:pPr>
            <a:endParaRPr lang="en-GB"/>
          </a:p>
        </p:txBody>
      </p:sp>
      <p:sp>
        <p:nvSpPr>
          <p:cNvPr id="4" name="Slide Number Placeholder 3"/>
          <p:cNvSpPr>
            <a:spLocks noGrp="1"/>
          </p:cNvSpPr>
          <p:nvPr>
            <p:ph type="sldNum" sz="quarter" idx="10"/>
          </p:nvPr>
        </p:nvSpPr>
        <p:spPr/>
        <p:txBody>
          <a:bodyPr/>
          <a:lstStyle/>
          <a:p>
            <a:fld id="{043A8A7F-8001-489D-9544-204206AF9801}" type="slidenum">
              <a:rPr lang="en-GB" smtClean="0"/>
              <a:t>15</a:t>
            </a:fld>
            <a:endParaRPr lang="en-GB"/>
          </a:p>
        </p:txBody>
      </p:sp>
    </p:spTree>
    <p:extLst>
      <p:ext uri="{BB962C8B-B14F-4D97-AF65-F5344CB8AC3E}">
        <p14:creationId xmlns:p14="http://schemas.microsoft.com/office/powerpoint/2010/main" val="3856607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a:t>NA:</a:t>
            </a:r>
            <a:r>
              <a:rPr lang="en-GB"/>
              <a:t> </a:t>
            </a:r>
            <a:r>
              <a:rPr lang="en-GB" baseline="0"/>
              <a:t>We also need to know how many times and when each feature is going to be revisited after its initial introduction. Opportunities for revisiting in different modes (comprehension, production) and modalities (oral, written) are critical for long-term retention and in order to avoid knowledge becoming too ‘skill-specific’.</a:t>
            </a:r>
          </a:p>
          <a:p>
            <a:pPr marL="0" indent="0">
              <a:buNone/>
            </a:pPr>
            <a:endParaRPr lang="en-GB" baseline="0"/>
          </a:p>
          <a:p>
            <a:pPr marL="0" indent="0">
              <a:buNone/>
            </a:pPr>
            <a:r>
              <a:rPr lang="en-GB" baseline="0"/>
              <a:t>In the screenshot below you can see that we have tracked the weeks where each feature is going to be actively revisited. There are two main benefits here:</a:t>
            </a:r>
          </a:p>
          <a:p>
            <a:pPr marL="228600" indent="-228600">
              <a:buAutoNum type="arabicParenR"/>
            </a:pPr>
            <a:r>
              <a:rPr lang="en-GB" baseline="0"/>
              <a:t>First, it can give us confidence that students have enough opportunities to be able secure the new knowledge and move gradually towards accuracy and fluency.</a:t>
            </a:r>
          </a:p>
          <a:p>
            <a:pPr marL="228600" indent="-228600">
              <a:buAutoNum type="arabicParenR"/>
            </a:pPr>
            <a:r>
              <a:rPr lang="en-GB" baseline="0"/>
              <a:t>Secondly, it allows us to see the approximate time interval between each encounter with the feature. These encounters need to be sufficiently spaced, yet not too far apart either.</a:t>
            </a:r>
          </a:p>
          <a:p>
            <a:pPr marL="0" indent="0">
              <a:buNone/>
            </a:pPr>
            <a:endParaRPr lang="en-GB"/>
          </a:p>
        </p:txBody>
      </p:sp>
      <p:sp>
        <p:nvSpPr>
          <p:cNvPr id="4" name="Slide Number Placeholder 3"/>
          <p:cNvSpPr>
            <a:spLocks noGrp="1"/>
          </p:cNvSpPr>
          <p:nvPr>
            <p:ph type="sldNum" sz="quarter" idx="10"/>
          </p:nvPr>
        </p:nvSpPr>
        <p:spPr/>
        <p:txBody>
          <a:bodyPr/>
          <a:lstStyle/>
          <a:p>
            <a:fld id="{043A8A7F-8001-489D-9544-204206AF9801}" type="slidenum">
              <a:rPr lang="en-GB" smtClean="0"/>
              <a:t>16</a:t>
            </a:fld>
            <a:endParaRPr lang="en-GB"/>
          </a:p>
        </p:txBody>
      </p:sp>
    </p:spTree>
    <p:extLst>
      <p:ext uri="{BB962C8B-B14F-4D97-AF65-F5344CB8AC3E}">
        <p14:creationId xmlns:p14="http://schemas.microsoft.com/office/powerpoint/2010/main" val="3611663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baseline="0"/>
              <a:t>EM</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08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1" baseline="0"/>
              <a: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7AD74-1580-4A29-980B-0F33887592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746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0: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defTabSz="966155">
              <a:defRPr/>
            </a:pPr>
            <a:r>
              <a:rPr lang="en-GB" b="1" baseline="0"/>
              <a:t>EM</a:t>
            </a:r>
          </a:p>
        </p:txBody>
      </p:sp>
      <p:sp>
        <p:nvSpPr>
          <p:cNvPr id="204" name="Google Shape;204;p10: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802958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baseline="0"/>
              <a:t>EM</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958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1: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defTabSz="966155">
              <a:defRPr/>
            </a:pPr>
            <a:r>
              <a:rPr lang="en-GB" b="1" baseline="0"/>
              <a:t>EM</a:t>
            </a:r>
          </a:p>
          <a:p>
            <a:pPr marL="0" indent="0"/>
            <a:endParaRPr lang="en-GB">
              <a:latin typeface="Century Gothic" panose="020B0502020202020204" pitchFamily="34" charset="0"/>
            </a:endParaRPr>
          </a:p>
          <a:p>
            <a:pPr marL="0" indent="0"/>
            <a:r>
              <a:rPr lang="en-GB">
                <a:latin typeface="Century Gothic" panose="020B0502020202020204" pitchFamily="34" charset="0"/>
              </a:rPr>
              <a:t>The </a:t>
            </a:r>
            <a:r>
              <a:rPr lang="en-GB" dirty="0">
                <a:latin typeface="Century Gothic" panose="020B0502020202020204" pitchFamily="34" charset="0"/>
              </a:rPr>
              <a:t>explanation should be kept very brief – long explanations are forgotten and research studies have shown that it is the practice that counts – not the explanation of a rule! </a:t>
            </a:r>
            <a:endParaRPr dirty="0">
              <a:latin typeface="Century Gothic" panose="020B0502020202020204" pitchFamily="34" charset="0"/>
            </a:endParaRPr>
          </a:p>
        </p:txBody>
      </p:sp>
      <p:sp>
        <p:nvSpPr>
          <p:cNvPr id="214" name="Google Shape;214;p11: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089261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2: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2: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defTabSz="966155">
              <a:defRPr/>
            </a:pPr>
            <a:r>
              <a:rPr lang="en-GB" b="1" baseline="0"/>
              <a:t>EM</a:t>
            </a:r>
          </a:p>
          <a:p>
            <a:pPr marL="0" indent="0"/>
            <a:endParaRPr lang="en-GB">
              <a:latin typeface="Century Gothic" panose="020B0502020202020204" pitchFamily="34" charset="0"/>
            </a:endParaRPr>
          </a:p>
          <a:p>
            <a:pPr marL="0" indent="0"/>
            <a:r>
              <a:rPr lang="en-GB">
                <a:latin typeface="Century Gothic" panose="020B0502020202020204" pitchFamily="34" charset="0"/>
              </a:rPr>
              <a:t>The</a:t>
            </a:r>
            <a:r>
              <a:rPr lang="en-GB" baseline="0">
                <a:latin typeface="Century Gothic" panose="020B0502020202020204" pitchFamily="34" charset="0"/>
              </a:rPr>
              <a:t> initial succinct description of the grammar feature is the start of</a:t>
            </a:r>
            <a:r>
              <a:rPr lang="en-GB">
                <a:latin typeface="Century Gothic" panose="020B0502020202020204" pitchFamily="34" charset="0"/>
              </a:rPr>
              <a:t> a process of skill development</a:t>
            </a:r>
            <a:r>
              <a:rPr lang="en-GB" baseline="0">
                <a:latin typeface="Century Gothic" panose="020B0502020202020204" pitchFamily="34" charset="0"/>
              </a:rPr>
              <a:t> </a:t>
            </a:r>
            <a:r>
              <a:rPr lang="en-GB">
                <a:latin typeface="Century Gothic" panose="020B0502020202020204" pitchFamily="34" charset="0"/>
              </a:rPr>
              <a:t>going</a:t>
            </a:r>
            <a:r>
              <a:rPr lang="en-GB" baseline="0">
                <a:latin typeface="Century Gothic" panose="020B0502020202020204" pitchFamily="34" charset="0"/>
              </a:rPr>
              <a:t> from explicit/declarative knowledge (‘knowing </a:t>
            </a:r>
            <a:r>
              <a:rPr lang="en-GB" b="1" i="1" baseline="0">
                <a:latin typeface="Century Gothic" panose="020B0502020202020204" pitchFamily="34" charset="0"/>
              </a:rPr>
              <a:t>about</a:t>
            </a:r>
            <a:r>
              <a:rPr lang="en-GB" baseline="0">
                <a:latin typeface="Century Gothic" panose="020B0502020202020204" pitchFamily="34" charset="0"/>
              </a:rPr>
              <a:t>’ or ‘knowing </a:t>
            </a:r>
            <a:r>
              <a:rPr lang="en-GB" b="1" i="1" baseline="0">
                <a:latin typeface="Century Gothic" panose="020B0502020202020204" pitchFamily="34" charset="0"/>
              </a:rPr>
              <a:t>that</a:t>
            </a:r>
            <a:r>
              <a:rPr lang="en-GB" baseline="0">
                <a:latin typeface="Century Gothic" panose="020B0502020202020204" pitchFamily="34" charset="0"/>
              </a:rPr>
              <a:t>’) to procedural knowledge (‘knowing </a:t>
            </a:r>
            <a:r>
              <a:rPr lang="en-GB" b="1" i="1" baseline="0">
                <a:latin typeface="Century Gothic" panose="020B0502020202020204" pitchFamily="34" charset="0"/>
              </a:rPr>
              <a:t>how</a:t>
            </a:r>
            <a:r>
              <a:rPr lang="en-GB" baseline="0">
                <a:latin typeface="Century Gothic" panose="020B0502020202020204" pitchFamily="34" charset="0"/>
              </a:rPr>
              <a:t>’) to do something in practice, and eventually, with further practice, moving to quicker, more accurate ability to use the language.</a:t>
            </a:r>
            <a:endParaRPr dirty="0">
              <a:latin typeface="Century Gothic" panose="020B0502020202020204" pitchFamily="34" charset="0"/>
            </a:endParaRPr>
          </a:p>
        </p:txBody>
      </p:sp>
      <p:sp>
        <p:nvSpPr>
          <p:cNvPr id="232" name="Google Shape;232;p12: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453650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3: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defTabSz="966155">
              <a:defRPr/>
            </a:pPr>
            <a:r>
              <a:rPr lang="en-GB" b="1" baseline="0"/>
              <a:t>EM</a:t>
            </a:r>
          </a:p>
          <a:p>
            <a:pPr marL="0" indent="0">
              <a:buClr>
                <a:schemeClr val="dk1"/>
              </a:buClr>
              <a:buSzPts val="1200"/>
            </a:pPr>
            <a:endParaRPr lang="en-GB">
              <a:latin typeface="Century Gothic" panose="020B0502020202020204" pitchFamily="34" charset="0"/>
            </a:endParaRPr>
          </a:p>
          <a:p>
            <a:pPr marL="0" indent="0">
              <a:buClr>
                <a:schemeClr val="dk1"/>
              </a:buClr>
              <a:buSzPts val="1200"/>
            </a:pPr>
            <a:endParaRPr lang="en-GB">
              <a:latin typeface="Century Gothic" panose="020B0502020202020204" pitchFamily="34" charset="0"/>
            </a:endParaRPr>
          </a:p>
          <a:p>
            <a:pPr marL="0" indent="0">
              <a:buClr>
                <a:schemeClr val="dk1"/>
              </a:buClr>
              <a:buSzPts val="1200"/>
            </a:pPr>
            <a:r>
              <a:rPr lang="en-GB">
                <a:latin typeface="Century Gothic" panose="020B0502020202020204" pitchFamily="34" charset="0"/>
              </a:rPr>
              <a:t>Erlam</a:t>
            </a:r>
            <a:r>
              <a:rPr lang="en-GB" baseline="0">
                <a:latin typeface="Century Gothic" panose="020B0502020202020204" pitchFamily="34" charset="0"/>
              </a:rPr>
              <a:t> 2003</a:t>
            </a:r>
          </a:p>
          <a:p>
            <a:pPr marL="0" indent="0">
              <a:buClr>
                <a:schemeClr val="dk1"/>
              </a:buClr>
              <a:buSzPts val="1200"/>
            </a:pPr>
            <a:r>
              <a:rPr lang="en-GB" sz="1200" b="0" i="0" kern="1200">
                <a:solidFill>
                  <a:schemeClr val="tx1"/>
                </a:solidFill>
                <a:effectLst/>
                <a:latin typeface="+mn-lt"/>
                <a:ea typeface="+mn-ea"/>
                <a:cs typeface="+mn-cs"/>
              </a:rPr>
              <a:t>This article presents results from a recent study that isolated grammar instruction that is deductive (i.e., </a:t>
            </a:r>
            <a:r>
              <a:rPr lang="en-GB" sz="1200" b="1" i="0" kern="1200">
                <a:solidFill>
                  <a:schemeClr val="tx1"/>
                </a:solidFill>
                <a:effectLst/>
                <a:latin typeface="+mn-lt"/>
                <a:ea typeface="+mn-ea"/>
                <a:cs typeface="+mn-cs"/>
              </a:rPr>
              <a:t>involving rule presentation and metalinguistic information</a:t>
            </a:r>
            <a:r>
              <a:rPr lang="en-GB" sz="1200" b="0" i="0" kern="1200">
                <a:solidFill>
                  <a:schemeClr val="tx1"/>
                </a:solidFill>
                <a:effectLst/>
                <a:latin typeface="+mn-lt"/>
                <a:ea typeface="+mn-ea"/>
                <a:cs typeface="+mn-cs"/>
              </a:rPr>
              <a:t>) as a variable and contrasted it with an instructional treatment that is inductive (i.e., </a:t>
            </a:r>
            <a:r>
              <a:rPr lang="en-GB" sz="1200" b="1" i="0" kern="1200">
                <a:solidFill>
                  <a:schemeClr val="tx1"/>
                </a:solidFill>
                <a:effectLst/>
                <a:latin typeface="+mn-lt"/>
                <a:ea typeface="+mn-ea"/>
                <a:cs typeface="+mn-cs"/>
              </a:rPr>
              <a:t>focusing on form with no explicit grammar instruction</a:t>
            </a:r>
            <a:r>
              <a:rPr lang="en-GB" sz="1200" b="0" i="0" kern="1200">
                <a:solidFill>
                  <a:schemeClr val="tx1"/>
                </a:solidFill>
                <a:effectLst/>
                <a:latin typeface="+mn-lt"/>
                <a:ea typeface="+mn-ea"/>
                <a:cs typeface="+mn-cs"/>
              </a:rPr>
              <a:t>). The effectiveness of these two types of instruction was compared on measures of both comprehension and production. The study also investigated the interaction between type of instruction and the morphological and syntactical features involved in the acquisition of direct object pronouns in French as a second language. </a:t>
            </a:r>
            <a:r>
              <a:rPr lang="en-GB" sz="1200" b="1" i="0" kern="1200">
                <a:solidFill>
                  <a:schemeClr val="tx1"/>
                </a:solidFill>
                <a:effectLst/>
                <a:latin typeface="+mn-lt"/>
                <a:ea typeface="+mn-ea"/>
                <a:cs typeface="+mn-cs"/>
              </a:rPr>
              <a:t>The results revealed a significant advantage for the deductive instruction group. </a:t>
            </a:r>
            <a:r>
              <a:rPr lang="en-GB" sz="1200" b="0" i="0" kern="1200">
                <a:solidFill>
                  <a:schemeClr val="tx1"/>
                </a:solidFill>
                <a:effectLst/>
                <a:latin typeface="+mn-lt"/>
                <a:ea typeface="+mn-ea"/>
                <a:cs typeface="+mn-cs"/>
              </a:rPr>
              <a:t>The study highlighted the difficulty of designing language measures that access implicit language knowledge. It also underlined the strong relationship that exists between the observed effectiveness of a particular type of instruction and tests/measures used.  </a:t>
            </a:r>
          </a:p>
          <a:p>
            <a:pPr marL="0" indent="0">
              <a:buClr>
                <a:schemeClr val="dk1"/>
              </a:buClr>
              <a:buSzPts val="1200"/>
            </a:pPr>
            <a:endParaRPr lang="en-GB" sz="1200" b="0" i="0" kern="1200">
              <a:solidFill>
                <a:schemeClr val="tx1"/>
              </a:solidFill>
              <a:effectLst/>
              <a:latin typeface="+mn-lt"/>
              <a:ea typeface="+mn-ea"/>
              <a:cs typeface="+mn-cs"/>
            </a:endParaRPr>
          </a:p>
          <a:p>
            <a:pPr marL="0" indent="0">
              <a:buClr>
                <a:schemeClr val="dk1"/>
              </a:buClr>
              <a:buSzPts val="1200"/>
            </a:pPr>
            <a:r>
              <a:rPr lang="en-GB" sz="1200" b="0" i="0" kern="1200">
                <a:solidFill>
                  <a:schemeClr val="tx1"/>
                </a:solidFill>
                <a:effectLst/>
                <a:latin typeface="+mn-lt"/>
                <a:ea typeface="+mn-ea"/>
                <a:cs typeface="+mn-cs"/>
              </a:rPr>
              <a:t>Robinson 1996</a:t>
            </a:r>
          </a:p>
          <a:p>
            <a:pPr marL="0" indent="0">
              <a:buClr>
                <a:schemeClr val="dk1"/>
              </a:buClr>
              <a:buSzPts val="1200"/>
            </a:pPr>
            <a:r>
              <a:rPr lang="en-GB" sz="1200" b="0" i="0" kern="1200">
                <a:solidFill>
                  <a:schemeClr val="tx1"/>
                </a:solidFill>
                <a:effectLst/>
                <a:latin typeface="+mn-lt"/>
                <a:ea typeface="+mn-ea"/>
                <a:cs typeface="+mn-cs"/>
              </a:rPr>
              <a:t>This study examines the generalizability of claims by Reber (1989, 1993) about the implicit learning of artificial grammars to the context of adult second language acquisition (SLA). In the field of SLA Krashen (1981, 1982, 1985, 1994) has made claims parallel to those of Reber regarding the differential effectiveness of conscious learning of rules and unconscious incidental acquisition of rules. Specifically addressed are Reber's and Krashen's claims that (a) implicit learning is more effective than explicit learning when the stimulus domain is complex, and (b) </a:t>
            </a:r>
            <a:r>
              <a:rPr lang="en-GB" sz="1200" b="1" i="0" kern="1200">
                <a:solidFill>
                  <a:schemeClr val="tx1"/>
                </a:solidFill>
                <a:effectLst/>
                <a:latin typeface="+mn-lt"/>
                <a:ea typeface="+mn-ea"/>
                <a:cs typeface="+mn-cs"/>
              </a:rPr>
              <a:t>explicit learning of simple and complex stimulus domains is possible if the underlying rules are made salient.</a:t>
            </a:r>
            <a:r>
              <a:rPr lang="en-GB" sz="1200" b="0" i="0" kern="1200">
                <a:solidFill>
                  <a:schemeClr val="tx1"/>
                </a:solidFill>
                <a:effectLst/>
                <a:latin typeface="+mn-lt"/>
                <a:ea typeface="+mn-ea"/>
                <a:cs typeface="+mn-cs"/>
              </a:rPr>
              <a:t> One hundred four adult learners of English as a second language were randomly assigned to implicit, incidental, rule-search, or instructed computerized training conditions. Speed and accuracy of judgments of novel tokens of easy and hard rule sentence types presented during training were used as dependent measures. </a:t>
            </a:r>
            <a:r>
              <a:rPr lang="en-GB" sz="1200" b="1" i="0" kern="1200">
                <a:solidFill>
                  <a:schemeClr val="tx1"/>
                </a:solidFill>
                <a:effectLst/>
                <a:latin typeface="+mn-lt"/>
                <a:ea typeface="+mn-ea"/>
                <a:cs typeface="+mn-cs"/>
              </a:rPr>
              <a:t>Results do not support the first of Reber's and Krashen's claims but do support the second</a:t>
            </a:r>
            <a:r>
              <a:rPr lang="en-GB" sz="1200" b="0" i="0" kern="1200">
                <a:solidFill>
                  <a:schemeClr val="tx1"/>
                </a:solidFill>
                <a:effectLst/>
                <a:latin typeface="+mn-lt"/>
                <a:ea typeface="+mn-ea"/>
                <a:cs typeface="+mn-cs"/>
              </a:rPr>
              <a:t>. Implicit learners do not outperform other learners on complex rules, but </a:t>
            </a:r>
            <a:r>
              <a:rPr lang="en-GB" sz="1200" b="1" i="0" kern="1200">
                <a:solidFill>
                  <a:schemeClr val="tx1"/>
                </a:solidFill>
                <a:effectLst/>
                <a:latin typeface="+mn-lt"/>
                <a:ea typeface="+mn-ea"/>
                <a:cs typeface="+mn-cs"/>
              </a:rPr>
              <a:t>instructed learners outperform all others in learning simple rules. </a:t>
            </a:r>
            <a:r>
              <a:rPr lang="en-GB" sz="1200" b="0" i="0" kern="1200">
                <a:solidFill>
                  <a:schemeClr val="tx1"/>
                </a:solidFill>
                <a:effectLst/>
                <a:latin typeface="+mn-lt"/>
                <a:ea typeface="+mn-ea"/>
                <a:cs typeface="+mn-cs"/>
              </a:rPr>
              <a:t>Analyses of the effect of sentence type and grammaticality on learning suggest a transfer-appropriate processing account of the relationship among consciousness, rule awareness, training, and transfer task performance.</a:t>
            </a:r>
            <a:endParaRPr dirty="0">
              <a:latin typeface="Century Gothic" panose="020B0502020202020204" pitchFamily="34" charset="0"/>
            </a:endParaRPr>
          </a:p>
        </p:txBody>
      </p:sp>
      <p:sp>
        <p:nvSpPr>
          <p:cNvPr id="246" name="Google Shape;246;p13: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56729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4: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b="1" baseline="0"/>
              <a:t>EM</a:t>
            </a:r>
          </a:p>
          <a:p>
            <a:pPr marL="0" indent="0">
              <a:buClr>
                <a:schemeClr val="dk1"/>
              </a:buClr>
              <a:buSzPts val="1200"/>
            </a:pPr>
            <a:endParaRPr dirty="0">
              <a:latin typeface="Century Gothic" panose="020B0502020202020204" pitchFamily="34" charset="0"/>
            </a:endParaRPr>
          </a:p>
        </p:txBody>
      </p:sp>
      <p:sp>
        <p:nvSpPr>
          <p:cNvPr id="256" name="Google Shape;256;p14: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867002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5: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endParaRPr dirty="0">
              <a:latin typeface="Century Gothic" panose="020B0502020202020204" pitchFamily="34" charset="0"/>
            </a:endParaRPr>
          </a:p>
        </p:txBody>
      </p:sp>
      <p:sp>
        <p:nvSpPr>
          <p:cNvPr id="266" name="Google Shape;266;p15: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367051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6: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endParaRPr dirty="0">
              <a:latin typeface="Century Gothic" panose="020B0502020202020204" pitchFamily="34" charset="0"/>
            </a:endParaRPr>
          </a:p>
        </p:txBody>
      </p:sp>
      <p:sp>
        <p:nvSpPr>
          <p:cNvPr id="278" name="Google Shape;278;p16: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662120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NA</a:t>
            </a:r>
          </a:p>
          <a:p>
            <a:endParaRPr lang="en-US" b="1"/>
          </a:p>
          <a:p>
            <a:r>
              <a:rPr lang="en-US" b="1"/>
              <a:t>Timing</a:t>
            </a:r>
            <a:r>
              <a:rPr lang="en-US" b="1" dirty="0"/>
              <a:t>: </a:t>
            </a:r>
            <a:r>
              <a:rPr lang="en-US" b="0" dirty="0"/>
              <a:t>2 minutes.</a:t>
            </a:r>
          </a:p>
          <a:p>
            <a:endParaRPr lang="en-US" b="1" dirty="0"/>
          </a:p>
          <a:p>
            <a:r>
              <a:rPr lang="en-US" b="1" dirty="0"/>
              <a:t>Aim: </a:t>
            </a:r>
            <a:r>
              <a:rPr lang="en-US" b="0" dirty="0"/>
              <a:t>to </a:t>
            </a:r>
            <a:r>
              <a:rPr lang="en-GB" b="0" dirty="0"/>
              <a:t>introduce the indirect direct object pronoun ‘te’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8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7: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7: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r>
              <a:rPr lang="en-US" b="1"/>
              <a:t>NA</a:t>
            </a:r>
          </a:p>
        </p:txBody>
      </p:sp>
      <p:sp>
        <p:nvSpPr>
          <p:cNvPr id="293" name="Google Shape;293;p17: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367789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2: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2: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b="1" dirty="0">
              <a:latin typeface="Century Gothic" panose="020B0502020202020204" pitchFamily="34" charset="0"/>
            </a:endParaRPr>
          </a:p>
        </p:txBody>
      </p:sp>
      <p:sp>
        <p:nvSpPr>
          <p:cNvPr id="363" name="Google Shape;363;p22: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56407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3: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3: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lang="en-GB">
              <a:latin typeface="Century Gothic" panose="020B0502020202020204" pitchFamily="34" charset="0"/>
            </a:endParaRPr>
          </a:p>
          <a:p>
            <a:pPr marL="0" indent="0"/>
            <a:r>
              <a:rPr lang="en-GB">
                <a:latin typeface="Century Gothic" panose="020B0502020202020204" pitchFamily="34" charset="0"/>
              </a:rPr>
              <a:t>Examples </a:t>
            </a:r>
            <a:r>
              <a:rPr lang="en-GB" dirty="0">
                <a:latin typeface="Century Gothic" panose="020B0502020202020204" pitchFamily="34" charset="0"/>
              </a:rPr>
              <a:t>of lack of accuracy are shown here, BEFORE clicking to see why this might be</a:t>
            </a:r>
            <a:endParaRPr dirty="0">
              <a:latin typeface="Century Gothic" panose="020B0502020202020204" pitchFamily="34" charset="0"/>
            </a:endParaRPr>
          </a:p>
        </p:txBody>
      </p:sp>
      <p:sp>
        <p:nvSpPr>
          <p:cNvPr id="374" name="Google Shape;374;p23: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221475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a:t>Whether </a:t>
            </a:r>
            <a:r>
              <a:rPr lang="en-GB" b="0" u="none" dirty="0"/>
              <a:t>or not to teach grammar has been under debate for several decades in foreign language education and, as a result, messages have not always been clear in policy documents, in textbooks, or across different schools.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In UK classrooms we have seen and still see all of the above approaches -  a plea for content and language integrated learning, where there isn’t an upfront focus on grammar – grammar would be acquired incidentally at best, or by a focus on form, in the middle column.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A strong focus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NCELP materials and approaches will be found in the centre to the right-hand side of this continuum.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baseline="0" dirty="0"/>
          </a:p>
        </p:txBody>
      </p:sp>
      <p:sp>
        <p:nvSpPr>
          <p:cNvPr id="137" name="Google Shape;137;p5: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303020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4: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4: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dirty="0">
              <a:latin typeface="Century Gothic" panose="020B0502020202020204" pitchFamily="34" charset="0"/>
            </a:endParaRPr>
          </a:p>
        </p:txBody>
      </p:sp>
      <p:sp>
        <p:nvSpPr>
          <p:cNvPr id="387" name="Google Shape;387;p24: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522349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5: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dirty="0">
              <a:latin typeface="Century Gothic" panose="020B0502020202020204" pitchFamily="34" charset="0"/>
            </a:endParaRPr>
          </a:p>
        </p:txBody>
      </p:sp>
      <p:sp>
        <p:nvSpPr>
          <p:cNvPr id="399" name="Google Shape;399;p25: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88298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7: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7: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lang="en-GB">
              <a:latin typeface="Century Gothic" panose="020B0502020202020204" pitchFamily="34" charset="0"/>
            </a:endParaRPr>
          </a:p>
          <a:p>
            <a:pPr marL="0" indent="0"/>
            <a:r>
              <a:rPr lang="en-GB">
                <a:latin typeface="Century Gothic" panose="020B0502020202020204" pitchFamily="34" charset="0"/>
              </a:rPr>
              <a:t>Evidence </a:t>
            </a:r>
            <a:r>
              <a:rPr lang="en-GB" dirty="0">
                <a:latin typeface="Century Gothic" panose="020B0502020202020204" pitchFamily="34" charset="0"/>
              </a:rPr>
              <a:t>showing that learners ignore bits of grammar! </a:t>
            </a:r>
            <a:endParaRPr dirty="0">
              <a:latin typeface="Century Gothic" panose="020B0502020202020204" pitchFamily="34" charset="0"/>
            </a:endParaRPr>
          </a:p>
        </p:txBody>
      </p:sp>
      <p:sp>
        <p:nvSpPr>
          <p:cNvPr id="428" name="Google Shape;428;p27: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245120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3: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3: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dirty="0">
              <a:latin typeface="Century Gothic" panose="020B0502020202020204" pitchFamily="34" charset="0"/>
            </a:endParaRPr>
          </a:p>
        </p:txBody>
      </p:sp>
      <p:sp>
        <p:nvSpPr>
          <p:cNvPr id="509" name="Google Shape;509;p33: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759294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4: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4: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dirty="0">
              <a:latin typeface="Century Gothic" panose="020B0502020202020204" pitchFamily="34" charset="0"/>
            </a:endParaRPr>
          </a:p>
        </p:txBody>
      </p:sp>
      <p:sp>
        <p:nvSpPr>
          <p:cNvPr id="520" name="Google Shape;520;p34: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4064951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5: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5: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dirty="0">
              <a:latin typeface="Century Gothic" panose="020B0502020202020204" pitchFamily="34" charset="0"/>
            </a:endParaRPr>
          </a:p>
        </p:txBody>
      </p:sp>
      <p:sp>
        <p:nvSpPr>
          <p:cNvPr id="531" name="Google Shape;531;p35: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523272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6: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36: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p>
          <a:p>
            <a:pPr marL="0" indent="0"/>
            <a:endParaRPr lang="en-GB" b="0">
              <a:latin typeface="Century Gothic" panose="020B0502020202020204" pitchFamily="34" charset="0"/>
            </a:endParaRPr>
          </a:p>
          <a:p>
            <a:pPr marL="0" indent="0"/>
            <a:r>
              <a:rPr lang="en-GB" b="0">
                <a:latin typeface="Century Gothic" panose="020B0502020202020204" pitchFamily="34" charset="0"/>
              </a:rPr>
              <a:t>e.g.</a:t>
            </a:r>
          </a:p>
          <a:p>
            <a:pPr marL="0" indent="0"/>
            <a:r>
              <a:rPr lang="en-GB" b="0">
                <a:latin typeface="Century Gothic" panose="020B0502020202020204" pitchFamily="34" charset="0"/>
              </a:rPr>
              <a:t>Je</a:t>
            </a:r>
            <a:r>
              <a:rPr lang="en-GB" b="0" baseline="0">
                <a:latin typeface="Century Gothic" panose="020B0502020202020204" pitchFamily="34" charset="0"/>
              </a:rPr>
              <a:t> fais du sport.</a:t>
            </a:r>
          </a:p>
          <a:p>
            <a:pPr marL="0" indent="0"/>
            <a:r>
              <a:rPr lang="en-GB" b="0" baseline="0">
                <a:latin typeface="Century Gothic" panose="020B0502020202020204" pitchFamily="34" charset="0"/>
              </a:rPr>
              <a:t>J’ai dit la verité.</a:t>
            </a:r>
          </a:p>
          <a:p>
            <a:pPr marL="0" indent="0"/>
            <a:r>
              <a:rPr lang="en-GB" b="0" baseline="0">
                <a:latin typeface="Century Gothic" panose="020B0502020202020204" pitchFamily="34" charset="0"/>
              </a:rPr>
              <a:t>Je conduis quelque part.</a:t>
            </a:r>
            <a:endParaRPr b="0" dirty="0">
              <a:latin typeface="Century Gothic" panose="020B0502020202020204" pitchFamily="34" charset="0"/>
            </a:endParaRPr>
          </a:p>
        </p:txBody>
      </p:sp>
      <p:sp>
        <p:nvSpPr>
          <p:cNvPr id="551" name="Google Shape;551;p36: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038660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7: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7: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p>
          <a:p>
            <a:pPr marL="0" indent="0"/>
            <a:r>
              <a:rPr lang="en-GB" b="0">
                <a:latin typeface="Century Gothic" panose="020B0502020202020204" pitchFamily="34" charset="0"/>
              </a:rPr>
              <a:t>The monkey</a:t>
            </a:r>
            <a:r>
              <a:rPr lang="en-GB" b="0" baseline="0">
                <a:latin typeface="Century Gothic" panose="020B0502020202020204" pitchFamily="34" charset="0"/>
              </a:rPr>
              <a:t> greets the panda.</a:t>
            </a:r>
          </a:p>
          <a:p>
            <a:pPr marL="0" indent="0"/>
            <a:r>
              <a:rPr lang="en-GB" b="0" baseline="0">
                <a:latin typeface="Century Gothic" panose="020B0502020202020204" pitchFamily="34" charset="0"/>
              </a:rPr>
              <a:t>The hamster scares the lion.</a:t>
            </a:r>
          </a:p>
          <a:p>
            <a:pPr marL="0" indent="0"/>
            <a:endParaRPr lang="en-GB" b="0" baseline="0">
              <a:latin typeface="Century Gothic" panose="020B0502020202020204" pitchFamily="34" charset="0"/>
            </a:endParaRPr>
          </a:p>
          <a:p>
            <a:pPr marL="0" indent="0"/>
            <a:r>
              <a:rPr lang="en-GB" b="0" baseline="0">
                <a:latin typeface="Century Gothic" panose="020B0502020202020204" pitchFamily="34" charset="0"/>
              </a:rPr>
              <a:t>In item 1, the word aligns with the usual English SVO word order. But i</a:t>
            </a:r>
            <a:r>
              <a:rPr lang="en-GB" b="0">
                <a:latin typeface="Century Gothic" panose="020B0502020202020204" pitchFamily="34" charset="0"/>
              </a:rPr>
              <a:t>n item 2,</a:t>
            </a:r>
            <a:r>
              <a:rPr lang="en-GB" b="0" baseline="0">
                <a:latin typeface="Century Gothic" panose="020B0502020202020204" pitchFamily="34" charset="0"/>
              </a:rPr>
              <a:t> they are having to process the input in a way that does not align with (usual) L1 word order, as the object comes first.</a:t>
            </a:r>
            <a:endParaRPr b="0" dirty="0">
              <a:latin typeface="Century Gothic" panose="020B0502020202020204" pitchFamily="34" charset="0"/>
            </a:endParaRPr>
          </a:p>
        </p:txBody>
      </p:sp>
      <p:sp>
        <p:nvSpPr>
          <p:cNvPr id="565" name="Google Shape;565;p37: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4136705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8: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8: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NA</a:t>
            </a:r>
            <a:endParaRPr dirty="0">
              <a:latin typeface="Century Gothic" panose="020B0502020202020204" pitchFamily="34" charset="0"/>
            </a:endParaRPr>
          </a:p>
        </p:txBody>
      </p:sp>
      <p:sp>
        <p:nvSpPr>
          <p:cNvPr id="588" name="Google Shape;588;p38: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127235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3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3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EM</a:t>
            </a:r>
            <a:endParaRPr b="1" dirty="0">
              <a:latin typeface="Century Gothic" panose="020B0502020202020204" pitchFamily="34" charset="0"/>
            </a:endParaRPr>
          </a:p>
        </p:txBody>
      </p:sp>
      <p:sp>
        <p:nvSpPr>
          <p:cNvPr id="598" name="Google Shape;598;p3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2944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endParaRPr dirty="0">
              <a:latin typeface="Century Gothic" panose="020B0502020202020204" pitchFamily="34" charset="0"/>
            </a:endParaRPr>
          </a:p>
        </p:txBody>
      </p:sp>
      <p:sp>
        <p:nvSpPr>
          <p:cNvPr id="156" name="Google Shape;156;p6: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516762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0: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0: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EM</a:t>
            </a:r>
            <a:endParaRPr dirty="0">
              <a:latin typeface="Century Gothic" panose="020B0502020202020204" pitchFamily="34" charset="0"/>
            </a:endParaRPr>
          </a:p>
        </p:txBody>
      </p:sp>
      <p:sp>
        <p:nvSpPr>
          <p:cNvPr id="612" name="Google Shape;612;p40: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3226421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1: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41: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EM</a:t>
            </a:r>
            <a:endParaRPr dirty="0">
              <a:latin typeface="Century Gothic" panose="020B0502020202020204" pitchFamily="34" charset="0"/>
            </a:endParaRPr>
          </a:p>
        </p:txBody>
      </p:sp>
      <p:sp>
        <p:nvSpPr>
          <p:cNvPr id="622" name="Google Shape;622;p41: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91207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2: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42: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EM</a:t>
            </a:r>
            <a:endParaRPr dirty="0">
              <a:latin typeface="Century Gothic" panose="020B0502020202020204" pitchFamily="34" charset="0"/>
            </a:endParaRPr>
          </a:p>
        </p:txBody>
      </p:sp>
      <p:sp>
        <p:nvSpPr>
          <p:cNvPr id="632" name="Google Shape;632;p42: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1548705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3: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43: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indent="0"/>
            <a:r>
              <a:rPr lang="en-GB" b="1">
                <a:latin typeface="Century Gothic" panose="020B0502020202020204" pitchFamily="34" charset="0"/>
              </a:rPr>
              <a:t>EM</a:t>
            </a:r>
            <a:endParaRPr dirty="0">
              <a:latin typeface="Century Gothic" panose="020B0502020202020204" pitchFamily="34" charset="0"/>
            </a:endParaRPr>
          </a:p>
        </p:txBody>
      </p:sp>
      <p:sp>
        <p:nvSpPr>
          <p:cNvPr id="642" name="Google Shape;642;p43: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653930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latin typeface="Century Gothic" panose="020B0502020202020204" pitchFamily="34" charset="0"/>
              </a:rPr>
              <a:t>EM</a:t>
            </a:r>
          </a:p>
          <a:p>
            <a:endParaRPr lang="en-GB" baseline="0"/>
          </a:p>
          <a:p>
            <a:r>
              <a:rPr lang="en-GB" baseline="0"/>
              <a:t>NB</a:t>
            </a:r>
            <a:r>
              <a:rPr lang="en-GB" baseline="0" dirty="0"/>
              <a:t>: </a:t>
            </a:r>
            <a:r>
              <a:rPr lang="en-GB" dirty="0"/>
              <a:t>These are NCELP’s key</a:t>
            </a:r>
            <a:r>
              <a:rPr lang="en-GB" baseline="0" dirty="0"/>
              <a:t> ‘take-home’ messages and recommendations for grammar learning</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Give teachers a chance</a:t>
            </a:r>
            <a:r>
              <a:rPr lang="en-GB" sz="1200" kern="1200" baseline="0" dirty="0">
                <a:solidFill>
                  <a:schemeClr val="tx1"/>
                </a:solidFill>
                <a:effectLst/>
                <a:latin typeface="+mn-lt"/>
                <a:ea typeface="+mn-ea"/>
                <a:cs typeface="+mn-cs"/>
              </a:rPr>
              <a:t> to read through these key principles and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*explanation first – most reliable for most learners most of the time</a:t>
            </a:r>
          </a:p>
          <a:p>
            <a:r>
              <a:rPr lang="en-GB" baseline="0" dirty="0"/>
              <a:t>*Pre-emptive – anticipating the features learners will have difficulty with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FF7AD74-1580-4A29-980B-0F338875925B}" type="slidenum">
              <a:rPr lang="en-GB" smtClean="0"/>
              <a:t>44</a:t>
            </a:fld>
            <a:endParaRPr lang="en-GB"/>
          </a:p>
        </p:txBody>
      </p:sp>
    </p:spTree>
    <p:extLst>
      <p:ext uri="{BB962C8B-B14F-4D97-AF65-F5344CB8AC3E}">
        <p14:creationId xmlns:p14="http://schemas.microsoft.com/office/powerpoint/2010/main" val="272759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a:latin typeface="Century Gothic" panose="020B0502020202020204" pitchFamily="34" charset="0"/>
              </a:rPr>
              <a:t>EM</a:t>
            </a:r>
            <a:endParaRPr lang="en-GB" b="0" baseline="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163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81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825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baseline="0"/>
              <a:t>EM</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48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333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handouts are the excerpts that were used at the Residential. These textbook example activities illustrate 5 key concerns: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INPUT BASED ACTIVITIES THAT DON’T ACTUALLY ORIENT/FORCE LEARNERS’ ATTENTION ON THE GRAMMAR, AS THEY ALLOW THEM TO ANSWER WITHOUT REALLY HAVING TO ATTEND TO THE FEATURE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WHOLE PARADIGMS BEING PRESENTED ALL AT ONCE with no clear follow up to practise them all in meaningful ways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SWIFT MOVES FROM GRAMMAR EXPLANATION TO PRODUCTION PRACTICE;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PRODUCTION PRACTICE THAT IS ‘MECHANICAL’ – THE ACTIVITIES DON’T FORCE THE LEARNER TO </a:t>
            </a:r>
            <a:r>
              <a:rPr lang="en-GB" b="1" u="sng" baseline="0" dirty="0"/>
              <a:t>ACTIVELY CHOOSE </a:t>
            </a:r>
            <a:r>
              <a:rPr lang="en-GB" baseline="0" dirty="0"/>
              <a:t>BETWEEN DIFFERENT GRAMMATICAL FEATURES (E.G. THEY MIGHT SAY ‘DESCRIBE WHAT YOU DID LAST WEEKEND’ OR ‘DESCRIBE YOUR FRIEND’S APPEARNACE’ OR ‘YOUR IDEAL X’ – BUT THEY DON’T ENSURE </a:t>
            </a:r>
            <a:r>
              <a:rPr lang="en-GB" b="1" i="1" baseline="0" dirty="0"/>
              <a:t>DIFFERENT</a:t>
            </a:r>
            <a:r>
              <a:rPr lang="en-GB" baseline="0" dirty="0"/>
              <a:t> FEATURES NEED TO BE ACTIVELY CHOSEN (INSTEAD, LEARNERS CAN COPY FROM A FRAME, OR MECHANICALLY REPEAT A PATTERN THEY HAVE JUST BEEN TOLD ABOUT, WITHOUT CONNECTING TO A MEANING (OR FUNCTION) EACH TIME THEY USE IT).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PRACTICE IS JUST WITH A SMALL SET OF VOCABULARY WITHIN ONE TOPIC E.G. ‘PAS’ JUST PRACTISED WITH ‘AIMER’, OR PAST TENSE (EVEN PERHAPS IN ONE OR TWO ‘PERSONS’) WITH JUST 3 OR 4 VERBS ABOUT HOLIDAY ACTIVITIES AND THEN NOT REVISITED LATER WITH A WIDER RANGE OF VERBS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a:t>
            </a:r>
            <a:r>
              <a:rPr lang="en-GB" baseline="0" dirty="0"/>
              <a:t> might be helpful to explain that when we talk about textbooks, we note that: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are space-limited and they should not represent all</a:t>
            </a:r>
            <a:r>
              <a:rPr lang="en-GB" baseline="0" dirty="0"/>
              <a:t> the </a:t>
            </a:r>
            <a:r>
              <a:rPr lang="en-GB" dirty="0"/>
              <a:t>teaching that needs to take place.</a:t>
            </a:r>
            <a:r>
              <a:rPr lang="en-GB" baseline="0" dirty="0"/>
              <a:t> </a:t>
            </a:r>
            <a:r>
              <a:rPr lang="en-GB" dirty="0"/>
              <a:t>Using them requires judicious selection, omission, independent planning.</a:t>
            </a:r>
            <a:r>
              <a:rPr lang="en-GB" baseline="0" dirty="0"/>
              <a:t> </a:t>
            </a:r>
            <a:r>
              <a:rPr lang="en-GB" dirty="0"/>
              <a:t>Teachers should not feel</a:t>
            </a:r>
            <a:r>
              <a:rPr lang="en-GB" baseline="0" dirty="0"/>
              <a:t> that they need to </a:t>
            </a:r>
            <a:r>
              <a:rPr lang="en-GB" dirty="0"/>
              <a:t>slavishly follow the book's own SOW, cramming the pages in without really thinking about what is realistic for learners to learn.</a:t>
            </a:r>
            <a:r>
              <a:rPr lang="en-GB" baseline="0" dirty="0"/>
              <a:t> </a:t>
            </a:r>
            <a:r>
              <a:rPr lang="en-GB" dirty="0"/>
              <a:t>Planning should always 'step away from the textbook', whichever textbook it is, both longer term planning but also day-to-day reflection about the sort of opportunities for practice that learners need (this applies to all of our strands: phonics, vocabulary, grammar and MP).</a:t>
            </a:r>
          </a:p>
        </p:txBody>
      </p:sp>
      <p:sp>
        <p:nvSpPr>
          <p:cNvPr id="4" name="Slide Number Placeholder 3"/>
          <p:cNvSpPr>
            <a:spLocks noGrp="1"/>
          </p:cNvSpPr>
          <p:nvPr>
            <p:ph type="sldNum" sz="quarter" idx="10"/>
          </p:nvPr>
        </p:nvSpPr>
        <p:spPr/>
        <p:txBody>
          <a:bodyPr/>
          <a:lstStyle/>
          <a:p>
            <a:fld id="{DFF7AD74-1580-4A29-980B-0F338875925B}" type="slidenum">
              <a:rPr lang="en-GB" smtClean="0"/>
              <a:t>49</a:t>
            </a:fld>
            <a:endParaRPr lang="en-GB"/>
          </a:p>
        </p:txBody>
      </p:sp>
    </p:spTree>
    <p:extLst>
      <p:ext uri="{BB962C8B-B14F-4D97-AF65-F5344CB8AC3E}">
        <p14:creationId xmlns:p14="http://schemas.microsoft.com/office/powerpoint/2010/main" val="3506396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endParaRPr dirty="0">
              <a:latin typeface="Century Gothic" panose="020B0502020202020204" pitchFamily="34" charset="0"/>
            </a:endParaRPr>
          </a:p>
        </p:txBody>
      </p:sp>
      <p:sp>
        <p:nvSpPr>
          <p:cNvPr id="193" name="Google Shape;193;p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3000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EM</a:t>
            </a:r>
          </a:p>
        </p:txBody>
      </p:sp>
      <p:sp>
        <p:nvSpPr>
          <p:cNvPr id="4" name="Slide Number Placeholder 3"/>
          <p:cNvSpPr>
            <a:spLocks noGrp="1"/>
          </p:cNvSpPr>
          <p:nvPr>
            <p:ph type="sldNum" sz="quarter" idx="10"/>
          </p:nvPr>
        </p:nvSpPr>
        <p:spPr/>
        <p:txBody>
          <a:bodyPr/>
          <a:lstStyle/>
          <a:p>
            <a:fld id="{043A8A7F-8001-489D-9544-204206AF9801}" type="slidenum">
              <a:rPr lang="en-GB" smtClean="0"/>
              <a:t>50</a:t>
            </a:fld>
            <a:endParaRPr lang="en-GB"/>
          </a:p>
        </p:txBody>
      </p:sp>
    </p:spTree>
    <p:extLst>
      <p:ext uri="{BB962C8B-B14F-4D97-AF65-F5344CB8AC3E}">
        <p14:creationId xmlns:p14="http://schemas.microsoft.com/office/powerpoint/2010/main" val="3596523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a:t>
            </a:r>
          </a:p>
        </p:txBody>
      </p:sp>
      <p:sp>
        <p:nvSpPr>
          <p:cNvPr id="4" name="Slide Number Placeholder 3"/>
          <p:cNvSpPr>
            <a:spLocks noGrp="1"/>
          </p:cNvSpPr>
          <p:nvPr>
            <p:ph type="sldNum" sz="quarter" idx="10"/>
          </p:nvPr>
        </p:nvSpPr>
        <p:spPr/>
        <p:txBody>
          <a:bodyPr/>
          <a:lstStyle/>
          <a:p>
            <a:fld id="{043A8A7F-8001-489D-9544-204206AF9801}" type="slidenum">
              <a:rPr lang="en-GB" smtClean="0"/>
              <a:t>51</a:t>
            </a:fld>
            <a:endParaRPr lang="en-GB"/>
          </a:p>
        </p:txBody>
      </p:sp>
    </p:spTree>
    <p:extLst>
      <p:ext uri="{BB962C8B-B14F-4D97-AF65-F5344CB8AC3E}">
        <p14:creationId xmlns:p14="http://schemas.microsoft.com/office/powerpoint/2010/main" val="3344471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NA</a:t>
            </a:r>
          </a:p>
        </p:txBody>
      </p:sp>
      <p:sp>
        <p:nvSpPr>
          <p:cNvPr id="4" name="Slide Number Placeholder 3"/>
          <p:cNvSpPr>
            <a:spLocks noGrp="1"/>
          </p:cNvSpPr>
          <p:nvPr>
            <p:ph type="sldNum" sz="quarter" idx="10"/>
          </p:nvPr>
        </p:nvSpPr>
        <p:spPr/>
        <p:txBody>
          <a:bodyPr/>
          <a:lstStyle/>
          <a:p>
            <a:fld id="{043A8A7F-8001-489D-9544-204206AF9801}" type="slidenum">
              <a:rPr lang="en-GB" smtClean="0"/>
              <a:t>52</a:t>
            </a:fld>
            <a:endParaRPr lang="en-GB"/>
          </a:p>
        </p:txBody>
      </p:sp>
    </p:spTree>
    <p:extLst>
      <p:ext uri="{BB962C8B-B14F-4D97-AF65-F5344CB8AC3E}">
        <p14:creationId xmlns:p14="http://schemas.microsoft.com/office/powerpoint/2010/main" val="2488425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1" baseline="0"/>
              <a:t>NA</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53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351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a:t>NA</a:t>
            </a:r>
            <a:endParaRPr lang="en-US" b="1"/>
          </a:p>
          <a:p>
            <a:endParaRPr lang="en-US" b="1"/>
          </a:p>
          <a:p>
            <a:r>
              <a:rPr lang="en-US" b="1"/>
              <a:t>For </a:t>
            </a:r>
            <a:r>
              <a:rPr lang="en-US" b="1" dirty="0"/>
              <a:t>the first example, we have chosen a grammar feature that is normally taught in the context of daily routine, with a fixed set of vocabulary  - using verbs that we tell the students are “reflexive verbs”. But of course lots of verbs can be used reflexively or not! </a:t>
            </a:r>
          </a:p>
          <a:p>
            <a:endParaRPr lang="en-US" b="1" dirty="0"/>
          </a:p>
          <a:p>
            <a:r>
              <a:rPr lang="en-US" b="1" dirty="0"/>
              <a:t>Timing: </a:t>
            </a:r>
            <a:r>
              <a:rPr lang="en-US" b="0" dirty="0"/>
              <a:t>2 minutes.</a:t>
            </a:r>
          </a:p>
          <a:p>
            <a:endParaRPr lang="en-US" b="1" dirty="0"/>
          </a:p>
          <a:p>
            <a:r>
              <a:rPr lang="en-US" b="1" dirty="0"/>
              <a:t>Aim: </a:t>
            </a:r>
            <a:r>
              <a:rPr lang="en-US" b="0" dirty="0"/>
              <a:t>to </a:t>
            </a:r>
            <a:r>
              <a:rPr lang="es-ES" b="0" dirty="0"/>
              <a:t>introduce </a:t>
            </a:r>
            <a:r>
              <a:rPr lang="es-ES" b="0" dirty="0" err="1"/>
              <a:t>the</a:t>
            </a:r>
            <a:r>
              <a:rPr lang="es-ES" b="0" dirty="0"/>
              <a:t> </a:t>
            </a:r>
            <a:r>
              <a:rPr lang="es-ES" b="0" dirty="0" err="1"/>
              <a:t>reflexive</a:t>
            </a:r>
            <a:r>
              <a:rPr lang="es-ES" b="0" dirty="0"/>
              <a:t> </a:t>
            </a:r>
            <a:r>
              <a:rPr lang="es-ES" b="0" dirty="0" err="1"/>
              <a:t>pronoun</a:t>
            </a:r>
            <a:r>
              <a:rPr lang="es-ES" b="0" dirty="0"/>
              <a:t> ‘me’.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Teacher goes</a:t>
            </a:r>
            <a:r>
              <a:rPr lang="en-US" b="0" baseline="0" dirty="0"/>
              <a:t> through the grammar explanation with students, revealing each new sentence on a mouse click.</a:t>
            </a:r>
          </a:p>
          <a:p>
            <a:pPr marL="0" indent="0">
              <a:buNone/>
            </a:pP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baseline="0" dirty="0"/>
              <a:t>Note: </a:t>
            </a:r>
          </a:p>
          <a:p>
            <a:r>
              <a:rPr lang="es-ES" dirty="0"/>
              <a:t>In </a:t>
            </a:r>
            <a:r>
              <a:rPr lang="es-ES" dirty="0" err="1"/>
              <a:t>Spanish</a:t>
            </a:r>
            <a:r>
              <a:rPr lang="es-ES" dirty="0"/>
              <a:t>, </a:t>
            </a:r>
            <a:r>
              <a:rPr lang="es-ES" dirty="0" err="1"/>
              <a:t>it</a:t>
            </a:r>
            <a:r>
              <a:rPr lang="es-ES" dirty="0"/>
              <a:t> </a:t>
            </a:r>
            <a:r>
              <a:rPr lang="es-ES" dirty="0" err="1"/>
              <a:t>is</a:t>
            </a:r>
            <a:r>
              <a:rPr lang="es-ES" dirty="0"/>
              <a:t> </a:t>
            </a:r>
            <a:r>
              <a:rPr lang="es-ES" dirty="0" err="1"/>
              <a:t>very</a:t>
            </a:r>
            <a:r>
              <a:rPr lang="es-ES" dirty="0"/>
              <a:t> </a:t>
            </a:r>
            <a:r>
              <a:rPr lang="es-ES" dirty="0" err="1"/>
              <a:t>common</a:t>
            </a:r>
            <a:r>
              <a:rPr lang="es-ES" dirty="0"/>
              <a:t> to use </a:t>
            </a:r>
            <a:r>
              <a:rPr lang="es-ES" dirty="0" err="1"/>
              <a:t>the</a:t>
            </a:r>
            <a:r>
              <a:rPr lang="es-ES" dirty="0"/>
              <a:t> </a:t>
            </a:r>
            <a:r>
              <a:rPr lang="es-ES" dirty="0" err="1"/>
              <a:t>indirect</a:t>
            </a:r>
            <a:r>
              <a:rPr lang="es-ES" dirty="0"/>
              <a:t> </a:t>
            </a:r>
            <a:r>
              <a:rPr lang="es-ES" dirty="0" err="1"/>
              <a:t>object</a:t>
            </a:r>
            <a:r>
              <a:rPr lang="es-ES" dirty="0"/>
              <a:t> </a:t>
            </a:r>
            <a:r>
              <a:rPr lang="es-ES" dirty="0" err="1"/>
              <a:t>pronoun</a:t>
            </a:r>
            <a:r>
              <a:rPr lang="es-ES" dirty="0"/>
              <a:t> </a:t>
            </a:r>
            <a:r>
              <a:rPr lang="es-ES" dirty="0" err="1"/>
              <a:t>even</a:t>
            </a:r>
            <a:r>
              <a:rPr lang="es-ES" dirty="0"/>
              <a:t> </a:t>
            </a:r>
            <a:r>
              <a:rPr lang="es-ES" dirty="0" err="1"/>
              <a:t>when</a:t>
            </a:r>
            <a:r>
              <a:rPr lang="es-ES" dirty="0"/>
              <a:t> </a:t>
            </a:r>
            <a:r>
              <a:rPr lang="es-ES" dirty="0" err="1"/>
              <a:t>the</a:t>
            </a:r>
            <a:r>
              <a:rPr lang="es-ES" dirty="0"/>
              <a:t> </a:t>
            </a:r>
            <a:r>
              <a:rPr lang="es-ES" dirty="0" err="1"/>
              <a:t>indirect</a:t>
            </a:r>
            <a:r>
              <a:rPr lang="es-ES" dirty="0"/>
              <a:t> </a:t>
            </a:r>
            <a:r>
              <a:rPr lang="es-ES" dirty="0" err="1"/>
              <a:t>object</a:t>
            </a:r>
            <a:r>
              <a:rPr lang="es-ES" dirty="0"/>
              <a:t> </a:t>
            </a:r>
            <a:r>
              <a:rPr lang="es-ES" dirty="0" err="1"/>
              <a:t>is</a:t>
            </a:r>
            <a:r>
              <a:rPr lang="es-ES" dirty="0"/>
              <a:t> </a:t>
            </a:r>
            <a:r>
              <a:rPr lang="es-ES" dirty="0" err="1"/>
              <a:t>present</a:t>
            </a:r>
            <a:r>
              <a:rPr lang="es-ES" dirty="0"/>
              <a:t>. </a:t>
            </a:r>
            <a:r>
              <a:rPr lang="es-ES" dirty="0" err="1"/>
              <a:t>For</a:t>
            </a:r>
            <a:r>
              <a:rPr lang="es-ES" dirty="0"/>
              <a:t> </a:t>
            </a:r>
            <a:r>
              <a:rPr lang="es-ES" dirty="0" err="1"/>
              <a:t>example</a:t>
            </a:r>
            <a:r>
              <a:rPr lang="es-ES" dirty="0"/>
              <a:t>, </a:t>
            </a:r>
            <a:r>
              <a:rPr lang="es-ES" dirty="0" err="1"/>
              <a:t>it's</a:t>
            </a:r>
            <a:r>
              <a:rPr lang="es-ES" dirty="0"/>
              <a:t> </a:t>
            </a:r>
            <a:r>
              <a:rPr lang="es-ES" dirty="0" err="1"/>
              <a:t>perfectly</a:t>
            </a:r>
            <a:r>
              <a:rPr lang="es-ES" dirty="0"/>
              <a:t> </a:t>
            </a:r>
            <a:r>
              <a:rPr lang="es-ES" dirty="0" err="1"/>
              <a:t>grammatical</a:t>
            </a:r>
            <a:r>
              <a:rPr lang="es-ES" dirty="0"/>
              <a:t> to </a:t>
            </a:r>
            <a:r>
              <a:rPr lang="es-ES" dirty="0" err="1"/>
              <a:t>say</a:t>
            </a:r>
            <a:r>
              <a:rPr lang="es-ES" dirty="0"/>
              <a:t> 'Pongo un vestido a mi prima', </a:t>
            </a:r>
            <a:r>
              <a:rPr lang="es-ES" dirty="0" err="1"/>
              <a:t>but</a:t>
            </a:r>
            <a:r>
              <a:rPr lang="es-ES" dirty="0"/>
              <a:t> </a:t>
            </a:r>
            <a:r>
              <a:rPr lang="es-ES" dirty="0" err="1"/>
              <a:t>it's</a:t>
            </a:r>
            <a:r>
              <a:rPr lang="es-ES" dirty="0"/>
              <a:t> more </a:t>
            </a:r>
            <a:r>
              <a:rPr lang="es-ES" dirty="0" err="1"/>
              <a:t>frequent</a:t>
            </a:r>
            <a:r>
              <a:rPr lang="es-ES" dirty="0"/>
              <a:t> to </a:t>
            </a:r>
            <a:r>
              <a:rPr lang="es-ES" dirty="0" err="1"/>
              <a:t>say</a:t>
            </a:r>
            <a:r>
              <a:rPr lang="es-ES" dirty="0"/>
              <a:t> </a:t>
            </a:r>
            <a:r>
              <a:rPr lang="es-ES" b="1" dirty="0"/>
              <a:t>'Le</a:t>
            </a:r>
            <a:r>
              <a:rPr lang="es-ES" dirty="0"/>
              <a:t> pongo un vestido a mi prima'. </a:t>
            </a:r>
            <a:r>
              <a:rPr lang="es-ES" dirty="0" err="1"/>
              <a:t>This</a:t>
            </a:r>
            <a:r>
              <a:rPr lang="es-ES" dirty="0"/>
              <a:t> </a:t>
            </a:r>
            <a:r>
              <a:rPr lang="es-ES" dirty="0" err="1"/>
              <a:t>happens</a:t>
            </a:r>
            <a:r>
              <a:rPr lang="es-ES" dirty="0"/>
              <a:t> </a:t>
            </a:r>
            <a:r>
              <a:rPr lang="es-ES" dirty="0" err="1"/>
              <a:t>with</a:t>
            </a:r>
            <a:r>
              <a:rPr lang="es-ES" dirty="0"/>
              <a:t> </a:t>
            </a:r>
            <a:r>
              <a:rPr lang="es-ES" dirty="0" err="1"/>
              <a:t>verbs</a:t>
            </a:r>
            <a:r>
              <a:rPr lang="es-ES" dirty="0"/>
              <a:t> </a:t>
            </a:r>
            <a:r>
              <a:rPr lang="es-ES" dirty="0" err="1"/>
              <a:t>that</a:t>
            </a:r>
            <a:r>
              <a:rPr lang="es-ES" dirty="0"/>
              <a:t> </a:t>
            </a:r>
            <a:r>
              <a:rPr lang="es-ES" dirty="0" err="1"/>
              <a:t>have</a:t>
            </a:r>
            <a:r>
              <a:rPr lang="es-ES" dirty="0"/>
              <a:t> </a:t>
            </a:r>
            <a:r>
              <a:rPr lang="es-ES" dirty="0" err="1"/>
              <a:t>both</a:t>
            </a:r>
            <a:r>
              <a:rPr lang="es-ES" dirty="0"/>
              <a:t> a </a:t>
            </a:r>
            <a:r>
              <a:rPr lang="es-ES" dirty="0" err="1"/>
              <a:t>direct</a:t>
            </a:r>
            <a:r>
              <a:rPr lang="es-ES" dirty="0"/>
              <a:t> </a:t>
            </a:r>
            <a:r>
              <a:rPr lang="es-ES" dirty="0" err="1"/>
              <a:t>object</a:t>
            </a:r>
            <a:r>
              <a:rPr lang="es-ES" dirty="0"/>
              <a:t> and </a:t>
            </a:r>
            <a:r>
              <a:rPr lang="es-ES" dirty="0" err="1"/>
              <a:t>an</a:t>
            </a:r>
            <a:r>
              <a:rPr lang="es-ES" dirty="0"/>
              <a:t> </a:t>
            </a:r>
            <a:r>
              <a:rPr lang="es-ES" dirty="0" err="1"/>
              <a:t>indirect</a:t>
            </a:r>
            <a:r>
              <a:rPr lang="es-ES" dirty="0"/>
              <a:t> </a:t>
            </a:r>
            <a:r>
              <a:rPr lang="es-ES" dirty="0" err="1"/>
              <a:t>object</a:t>
            </a:r>
            <a:r>
              <a:rPr lang="es-ES" dirty="0"/>
              <a:t>: decir, regalar, poner... </a:t>
            </a:r>
            <a:br>
              <a:rPr lang="es-ES" dirty="0"/>
            </a:br>
            <a:endParaRPr lang="es-ES" dirty="0"/>
          </a:p>
          <a:p>
            <a:r>
              <a:rPr lang="es-ES" dirty="0" err="1"/>
              <a:t>This</a:t>
            </a:r>
            <a:r>
              <a:rPr lang="es-ES" dirty="0"/>
              <a:t> </a:t>
            </a:r>
            <a:r>
              <a:rPr lang="es-ES" dirty="0" err="1"/>
              <a:t>is</a:t>
            </a:r>
            <a:r>
              <a:rPr lang="es-ES" dirty="0"/>
              <a:t> </a:t>
            </a:r>
            <a:r>
              <a:rPr lang="es-ES" dirty="0" err="1"/>
              <a:t>from</a:t>
            </a:r>
            <a:r>
              <a:rPr lang="es-ES" dirty="0"/>
              <a:t> </a:t>
            </a:r>
            <a:r>
              <a:rPr lang="es-ES" dirty="0" err="1"/>
              <a:t>the</a:t>
            </a:r>
            <a:r>
              <a:rPr lang="es-ES" dirty="0"/>
              <a:t> RAE (in </a:t>
            </a:r>
            <a:r>
              <a:rPr lang="es-ES" sz="1200" b="1" kern="1200" dirty="0">
                <a:solidFill>
                  <a:schemeClr val="tx1"/>
                </a:solidFill>
                <a:effectLst/>
                <a:latin typeface="+mn-lt"/>
                <a:ea typeface="+mn-ea"/>
                <a:cs typeface="+mn-cs"/>
                <a:hlinkClick r:id="rId3"/>
              </a:rPr>
              <a:t>pronombres personales átonos</a:t>
            </a:r>
            <a:r>
              <a:rPr lang="es-ES" dirty="0"/>
              <a:t>): </a:t>
            </a:r>
            <a:r>
              <a:rPr lang="es-ES" sz="1200" b="1" i="0" kern="1200" dirty="0">
                <a:solidFill>
                  <a:schemeClr val="tx1"/>
                </a:solidFill>
                <a:effectLst/>
                <a:latin typeface="+mn-lt"/>
                <a:ea typeface="+mn-ea"/>
                <a:cs typeface="+mn-cs"/>
              </a:rPr>
              <a:t>a)</a:t>
            </a:r>
            <a:r>
              <a:rPr lang="es-ES" sz="1200" b="0" i="0" kern="1200" dirty="0">
                <a:solidFill>
                  <a:schemeClr val="tx1"/>
                </a:solidFill>
                <a:effectLst/>
                <a:latin typeface="+mn-lt"/>
                <a:ea typeface="+mn-ea"/>
                <a:cs typeface="+mn-cs"/>
              </a:rPr>
              <a:t> En el caso del complemento indirecto, la </a:t>
            </a:r>
            <a:r>
              <a:rPr lang="es-ES" sz="1200" b="0" i="0" kern="1200" dirty="0" err="1">
                <a:solidFill>
                  <a:schemeClr val="tx1"/>
                </a:solidFill>
                <a:effectLst/>
                <a:latin typeface="+mn-lt"/>
                <a:ea typeface="+mn-ea"/>
                <a:cs typeface="+mn-cs"/>
              </a:rPr>
              <a:t>coaparición</a:t>
            </a:r>
            <a:r>
              <a:rPr lang="es-ES" sz="1200" b="0" i="0" kern="1200" dirty="0">
                <a:solidFill>
                  <a:schemeClr val="tx1"/>
                </a:solidFill>
                <a:effectLst/>
                <a:latin typeface="+mn-lt"/>
                <a:ea typeface="+mn-ea"/>
                <a:cs typeface="+mn-cs"/>
              </a:rPr>
              <a:t> del pronombre átono es normalmente opcional y </a:t>
            </a:r>
            <a:r>
              <a:rPr lang="es-ES" sz="1200" b="0" i="0" u="sng" kern="1200" dirty="0">
                <a:solidFill>
                  <a:schemeClr val="tx1"/>
                </a:solidFill>
                <a:effectLst/>
                <a:highlight>
                  <a:srgbClr val="FFFF00"/>
                </a:highlight>
                <a:latin typeface="+mn-lt"/>
                <a:ea typeface="+mn-ea"/>
                <a:cs typeface="+mn-cs"/>
              </a:rPr>
              <a:t>suele ser lo más frecuente, especialmente en la lengua oral</a:t>
            </a:r>
            <a:r>
              <a:rPr lang="es-ES" sz="1200" b="0" i="0" u="none" kern="1200" dirty="0">
                <a:solidFill>
                  <a:schemeClr val="tx1"/>
                </a:solidFill>
                <a:effectLst/>
                <a:highlight>
                  <a:srgbClr val="FFFF00"/>
                </a:highlight>
                <a:latin typeface="+mn-lt"/>
                <a:ea typeface="+mn-ea"/>
                <a:cs typeface="+mn-cs"/>
              </a:rPr>
              <a:t>: </a:t>
            </a:r>
            <a:r>
              <a:rPr lang="es-ES" sz="1200" b="0" i="1" u="none" kern="1200" dirty="0">
                <a:solidFill>
                  <a:schemeClr val="tx1"/>
                </a:solidFill>
                <a:effectLst/>
                <a:latin typeface="+mn-lt"/>
                <a:ea typeface="+mn-ea"/>
                <a:cs typeface="+mn-cs"/>
              </a:rPr>
              <a:t>No </a:t>
            </a:r>
            <a:r>
              <a:rPr lang="es-ES" sz="1200" b="0" i="1" kern="1200" dirty="0">
                <a:solidFill>
                  <a:schemeClr val="tx1"/>
                </a:solidFill>
                <a:effectLst/>
                <a:latin typeface="+mn-lt"/>
                <a:ea typeface="+mn-ea"/>
                <a:cs typeface="+mn-cs"/>
              </a:rPr>
              <a:t>(les) da importancia a los problemas; (Les) he contado nuestro secreto a unos amigos; (Le) han denegado la beca a Juan; (Le) he dicho la verdad a mi madre.</a:t>
            </a:r>
            <a:r>
              <a:rPr lang="es-ES" sz="1200" b="0" i="0" kern="1200" dirty="0">
                <a:solidFill>
                  <a:schemeClr val="tx1"/>
                </a:solidFill>
                <a:effectLst/>
                <a:latin typeface="+mn-lt"/>
                <a:ea typeface="+mn-ea"/>
                <a:cs typeface="+mn-cs"/>
              </a:rPr>
              <a:t> </a:t>
            </a:r>
          </a:p>
          <a:p>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will</a:t>
            </a:r>
            <a:r>
              <a:rPr lang="es-ES" sz="1200" b="0" i="0" kern="1200" dirty="0">
                <a:solidFill>
                  <a:schemeClr val="tx1"/>
                </a:solidFill>
                <a:effectLst/>
                <a:latin typeface="+mn-lt"/>
                <a:ea typeface="+mn-ea"/>
                <a:cs typeface="+mn-cs"/>
              </a:rPr>
              <a:t> be </a:t>
            </a:r>
            <a:r>
              <a:rPr lang="es-ES" sz="1200" b="0" i="0" kern="1200" dirty="0" err="1">
                <a:solidFill>
                  <a:schemeClr val="tx1"/>
                </a:solidFill>
                <a:effectLst/>
                <a:latin typeface="+mn-lt"/>
                <a:ea typeface="+mn-ea"/>
                <a:cs typeface="+mn-cs"/>
              </a:rPr>
              <a:t>formally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taught</a:t>
            </a:r>
            <a:r>
              <a:rPr lang="es-ES" sz="1200" b="0" i="0" kern="1200" dirty="0">
                <a:solidFill>
                  <a:schemeClr val="tx1"/>
                </a:solidFill>
                <a:effectLst/>
                <a:latin typeface="+mn-lt"/>
                <a:ea typeface="+mn-ea"/>
                <a:cs typeface="+mn-cs"/>
              </a:rPr>
              <a:t> once </a:t>
            </a:r>
            <a:r>
              <a:rPr lang="es-ES" sz="1200" b="0" i="0" kern="1200" dirty="0" err="1">
                <a:solidFill>
                  <a:schemeClr val="tx1"/>
                </a:solidFill>
                <a:effectLst/>
                <a:latin typeface="+mn-lt"/>
                <a:ea typeface="+mn-ea"/>
                <a:cs typeface="+mn-cs"/>
              </a:rPr>
              <a:t>indirect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object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pronouns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have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introduced</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practised</a:t>
            </a:r>
            <a:r>
              <a:rPr lang="es-ES" sz="1200" b="0" i="0" kern="1200" dirty="0">
                <a:solidFill>
                  <a:schemeClr val="tx1"/>
                </a:solidFill>
                <a:effectLst/>
                <a:latin typeface="+mn-lt"/>
                <a:ea typeface="+mn-ea"/>
                <a:cs typeface="+mn-cs"/>
              </a:rPr>
              <a:t> in</a:t>
            </a:r>
            <a:r>
              <a:rPr lang="es-ES" sz="1200" b="0" i="0" kern="1200" baseline="0" dirty="0">
                <a:solidFill>
                  <a:schemeClr val="tx1"/>
                </a:solidFill>
                <a:effectLst/>
                <a:latin typeface="+mn-lt"/>
                <a:ea typeface="+mn-ea"/>
                <a:cs typeface="+mn-cs"/>
              </a:rPr>
              <a:t> Y8 </a:t>
            </a:r>
            <a:r>
              <a:rPr lang="es-ES" sz="1200" b="0" i="0" kern="1200" baseline="0" dirty="0" err="1">
                <a:solidFill>
                  <a:schemeClr val="tx1"/>
                </a:solidFill>
                <a:effectLst/>
                <a:latin typeface="+mn-lt"/>
                <a:ea typeface="+mn-ea"/>
                <a:cs typeface="+mn-cs"/>
              </a:rPr>
              <a:t>Term</a:t>
            </a:r>
            <a:r>
              <a:rPr lang="es-ES" sz="1200" b="0" i="0" kern="1200" baseline="0" dirty="0">
                <a:solidFill>
                  <a:schemeClr val="tx1"/>
                </a:solidFill>
                <a:effectLst/>
                <a:latin typeface="+mn-lt"/>
                <a:ea typeface="+mn-ea"/>
                <a:cs typeface="+mn-cs"/>
              </a:rPr>
              <a:t> 2.2</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7455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NA</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Vocabulary </a:t>
            </a:r>
            <a:r>
              <a:rPr lang="en-GB" b="1" dirty="0"/>
              <a:t>practice</a:t>
            </a:r>
            <a:r>
              <a:rPr lang="en-GB" b="1" baseline="0" dirty="0"/>
              <a:t> slide</a:t>
            </a:r>
          </a:p>
          <a:p>
            <a:br>
              <a:rPr lang="en-US" b="1" dirty="0"/>
            </a:br>
            <a:r>
              <a:rPr lang="en-US" b="1" dirty="0"/>
              <a:t>Timing: </a:t>
            </a:r>
            <a:r>
              <a:rPr lang="en-US" b="0" i="0" dirty="0"/>
              <a:t>3 minutes</a:t>
            </a:r>
          </a:p>
          <a:p>
            <a:r>
              <a:rPr lang="en-US" b="1" dirty="0"/>
              <a:t>Aim: </a:t>
            </a:r>
            <a:r>
              <a:rPr lang="en-US" b="0" dirty="0"/>
              <a:t>to introduce and practise three of the new verbs for this week, modelling their reflexive and non-reflexive forms and meanings.</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Teacher presents the task, and the additional information about the stem change in </a:t>
            </a:r>
            <a:r>
              <a:rPr lang="en-GB" b="0" i="1" dirty="0" err="1"/>
              <a:t>despertar</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Students read the verbs with a reflexive pronoun and those with a personal ‘a’ and match them with the most appropriate picture. They write 1-6 and match a-f.</a:t>
            </a:r>
            <a:br>
              <a:rPr lang="en-GB" dirty="0"/>
            </a:br>
            <a:r>
              <a:rPr lang="en-GB" b="1" dirty="0"/>
              <a:t>3. </a:t>
            </a:r>
            <a:r>
              <a:rPr lang="en-GB" b="0" dirty="0"/>
              <a:t>Teacher clicks to reveal the correct letter, and then elicits the English meaning from students, clicking to provide written confirmation.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a:solidFill>
                  <a:schemeClr val="tx1"/>
                </a:solidFill>
                <a:effectLst/>
                <a:latin typeface="+mn-lt"/>
                <a:ea typeface="+mn-ea"/>
                <a:cs typeface="+mn-cs"/>
              </a:rPr>
              <a:t>me [22] </a:t>
            </a:r>
            <a:r>
              <a:rPr lang="en-GB" sz="1200" kern="1200" dirty="0" err="1">
                <a:solidFill>
                  <a:schemeClr val="tx1"/>
                </a:solidFill>
                <a:effectLst/>
                <a:latin typeface="+mn-lt"/>
                <a:ea typeface="+mn-ea"/>
                <a:cs typeface="+mn-cs"/>
              </a:rPr>
              <a:t>despertar</a:t>
            </a:r>
            <a:r>
              <a:rPr lang="en-GB" sz="1200" kern="1200" dirty="0">
                <a:solidFill>
                  <a:schemeClr val="tx1"/>
                </a:solidFill>
                <a:effectLst/>
                <a:latin typeface="+mn-lt"/>
                <a:ea typeface="+mn-ea"/>
                <a:cs typeface="+mn-cs"/>
              </a:rPr>
              <a:t> [894] </a:t>
            </a:r>
            <a:r>
              <a:rPr lang="en-GB" sz="1200" kern="1200" dirty="0" err="1">
                <a:solidFill>
                  <a:schemeClr val="tx1"/>
                </a:solidFill>
                <a:effectLst/>
                <a:latin typeface="+mn-lt"/>
                <a:ea typeface="+mn-ea"/>
                <a:cs typeface="+mn-cs"/>
              </a:rPr>
              <a:t>levantar</a:t>
            </a:r>
            <a:r>
              <a:rPr lang="en-GB" sz="1200" kern="1200" dirty="0">
                <a:solidFill>
                  <a:schemeClr val="tx1"/>
                </a:solidFill>
                <a:effectLst/>
                <a:latin typeface="+mn-lt"/>
                <a:ea typeface="+mn-ea"/>
                <a:cs typeface="+mn-cs"/>
              </a:rPr>
              <a:t> [354] presentar² [235]</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3243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Timing</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listen out for verbs with and without reflexive pronoun; to consolidate understanding of the meaning conveyed by these verbs in their reflexive and their non-reflexive form.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Students copy the basic table on this slide into their books</a:t>
            </a:r>
            <a:r>
              <a:rPr lang="en-GB" baseline="0" noProof="0" dirty="0"/>
              <a:t> before starting the activity.</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listen to each recording (1</a:t>
            </a:r>
            <a:r>
              <a:rPr lang="en-GB" baseline="0" noProof="0" dirty="0"/>
              <a:t> recording per slide on slides 9-16)</a:t>
            </a:r>
            <a:r>
              <a:rPr lang="en-GB" noProof="0" dirty="0"/>
              <a:t> and decide whether the picture refers to the image A or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Teacher reveals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err="1"/>
              <a:t>Transcript</a:t>
            </a:r>
            <a:r>
              <a:rPr lang="es-ES" b="1"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presento...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despierto...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lavo...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levanto...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miro...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saco fotos...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escondo...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aseline="0" dirty="0"/>
              <a:t>me preparo...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6793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a:p>
          <a:p>
            <a:endParaRPr lang="en-GB"/>
          </a:p>
          <a:p>
            <a:r>
              <a:rPr lang="en-GB"/>
              <a:t>Audio</a:t>
            </a:r>
            <a:r>
              <a:rPr lang="en-GB" dirty="0"/>
              <a:t>: </a:t>
            </a:r>
            <a:r>
              <a:rPr lang="en-GB" dirty="0" err="1"/>
              <a:t>presento</a:t>
            </a:r>
            <a:r>
              <a:rPr lang="en-GB"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1336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a:p>
          <a:p>
            <a:endParaRPr lang="en-GB"/>
          </a:p>
          <a:p>
            <a:r>
              <a:rPr lang="en-GB"/>
              <a:t>Audio</a:t>
            </a:r>
            <a:r>
              <a:rPr lang="en-GB" dirty="0"/>
              <a:t>: me </a:t>
            </a:r>
            <a:r>
              <a:rPr lang="en-GB" dirty="0" err="1"/>
              <a:t>despierto</a:t>
            </a:r>
            <a:r>
              <a:rPr lang="en-GB"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2063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a:p>
          <a:p>
            <a:endParaRPr lang="en-GB"/>
          </a:p>
          <a:p>
            <a:r>
              <a:rPr lang="en-GB"/>
              <a:t>Audio</a:t>
            </a:r>
            <a:r>
              <a:rPr lang="en-GB" dirty="0"/>
              <a:t>: </a:t>
            </a:r>
            <a:r>
              <a:rPr lang="en-GB" dirty="0" err="1"/>
              <a:t>lavo</a:t>
            </a:r>
            <a:r>
              <a:rPr lang="en-GB"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4920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7: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r>
              <a:rPr lang="en-GB">
                <a:latin typeface="Century Gothic" panose="020B0502020202020204" pitchFamily="34" charset="0"/>
              </a:rPr>
              <a:t>So</a:t>
            </a:r>
            <a:r>
              <a:rPr lang="en-GB" dirty="0">
                <a:latin typeface="Century Gothic" panose="020B0502020202020204" pitchFamily="34" charset="0"/>
              </a:rPr>
              <a:t>, we have ascertained that it is useful to teach grammar and we have seen some of the evidence supporting this</a:t>
            </a:r>
          </a:p>
          <a:p>
            <a:pPr marL="0" indent="0"/>
            <a:r>
              <a:rPr lang="en-GB" dirty="0">
                <a:latin typeface="Century Gothic" panose="020B0502020202020204" pitchFamily="34" charset="0"/>
              </a:rPr>
              <a:t>BUT, if learning grammar depends on so many things, how do we make sense of all this? </a:t>
            </a:r>
          </a:p>
          <a:p>
            <a:pPr marL="0" indent="0"/>
            <a:r>
              <a:rPr lang="en-GB" dirty="0">
                <a:latin typeface="Century Gothic" panose="020B0502020202020204" pitchFamily="34" charset="0"/>
              </a:rPr>
              <a:t>What we really need to do is … decide which grammar features to teach and the order in which to teach them.  </a:t>
            </a:r>
            <a:endParaRPr dirty="0">
              <a:latin typeface="Century Gothic" panose="020B0502020202020204" pitchFamily="34" charset="0"/>
            </a:endParaRPr>
          </a:p>
        </p:txBody>
      </p:sp>
      <p:sp>
        <p:nvSpPr>
          <p:cNvPr id="170" name="Google Shape;170;p7: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1039307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a:p>
          <a:p>
            <a:endParaRPr lang="en-GB"/>
          </a:p>
          <a:p>
            <a:r>
              <a:rPr lang="en-GB"/>
              <a:t>Audio</a:t>
            </a:r>
            <a:r>
              <a:rPr lang="en-GB" dirty="0"/>
              <a:t>: me </a:t>
            </a:r>
            <a:r>
              <a:rPr lang="en-GB" dirty="0" err="1"/>
              <a:t>levanto</a:t>
            </a:r>
            <a:r>
              <a:rPr lang="en-GB"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73708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a:p>
          <a:p>
            <a:endParaRPr lang="en-GB"/>
          </a:p>
          <a:p>
            <a:r>
              <a:rPr lang="en-GB"/>
              <a:t>Audio</a:t>
            </a:r>
            <a:r>
              <a:rPr lang="en-GB" dirty="0"/>
              <a:t>:</a:t>
            </a:r>
            <a:r>
              <a:rPr lang="en-GB" baseline="0" dirty="0"/>
              <a:t> me </a:t>
            </a:r>
            <a:r>
              <a:rPr lang="en-GB" baseline="0" dirty="0" err="1"/>
              <a:t>miro</a:t>
            </a:r>
            <a:r>
              <a:rPr lang="en-GB" baseline="0" dirty="0"/>
              <a:t>...</a:t>
            </a: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4991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a:p>
          <a:p>
            <a:endParaRPr lang="en-GB"/>
          </a:p>
          <a:p>
            <a:r>
              <a:rPr lang="en-GB"/>
              <a:t>Audio</a:t>
            </a:r>
            <a:r>
              <a:rPr lang="en-GB" dirty="0"/>
              <a:t>: </a:t>
            </a:r>
            <a:r>
              <a:rPr lang="en-GB" dirty="0" err="1"/>
              <a:t>saco</a:t>
            </a:r>
            <a:r>
              <a:rPr lang="en-GB" dirty="0"/>
              <a:t> </a:t>
            </a:r>
            <a:r>
              <a:rPr lang="en-GB" dirty="0" err="1"/>
              <a:t>fotos</a:t>
            </a:r>
            <a:r>
              <a:rPr lang="en-GB"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2566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a:p>
          <a:p>
            <a:endParaRPr lang="en-GB"/>
          </a:p>
          <a:p>
            <a:r>
              <a:rPr lang="en-GB"/>
              <a:t>Audio</a:t>
            </a:r>
            <a:r>
              <a:rPr lang="en-GB" dirty="0"/>
              <a:t>: </a:t>
            </a:r>
            <a:r>
              <a:rPr lang="en-GB" dirty="0" err="1"/>
              <a:t>escondo</a:t>
            </a:r>
            <a:r>
              <a:rPr lang="en-GB"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064874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a:t>NA</a:t>
            </a:r>
            <a:endParaRPr lang="en-GB"/>
          </a:p>
          <a:p>
            <a:pPr marL="0" indent="0">
              <a:buNone/>
            </a:pPr>
            <a:endParaRPr lang="en-GB"/>
          </a:p>
          <a:p>
            <a:pPr marL="0" indent="0">
              <a:buNone/>
            </a:pPr>
            <a:r>
              <a:rPr lang="en-GB"/>
              <a:t>Audio</a:t>
            </a:r>
            <a:r>
              <a:rPr lang="en-GB" dirty="0"/>
              <a:t>: me </a:t>
            </a:r>
            <a:r>
              <a:rPr lang="en-GB" dirty="0" err="1"/>
              <a:t>preparo</a:t>
            </a:r>
            <a:r>
              <a:rPr lang="en-GB"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427535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a:t>NA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baseline="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a:t>RESPUESTAS</a:t>
            </a:r>
            <a:endParaRPr lang="en-GB" b="1" baseline="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95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Timing</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7 minutes.</a:t>
            </a:r>
          </a:p>
          <a:p>
            <a:endParaRPr lang="en-US" b="1" dirty="0"/>
          </a:p>
          <a:p>
            <a:r>
              <a:rPr lang="en-US" b="1" dirty="0"/>
              <a:t>Aim: </a:t>
            </a:r>
            <a:r>
              <a:rPr lang="en-US" dirty="0"/>
              <a:t>to compare the use of verbs with a reflexive pronoun or with a personal ‘a’; to put newly introduced verbs into practice along with previously taught verbs which can also work reflexively and non-reflexively.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Students read the sentences in Spanish and try to figure out if there could be some language missing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read the phrases in English and decide whether they are true or false depending on what the phrases in Spanish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Teacher shows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Students can be asked for suggestions for what might be behind the obscured bits of the sentences where the action is being done to someone else. This can be left to students’ imagination, but it’s a good chance for the teacher to check their understanding of personal ‘a’ (i.e. whether they are using it when referring to animate objects).</a:t>
            </a:r>
          </a:p>
          <a:p>
            <a:endParaRPr lang="es-419" sz="1200" b="1"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endParaRPr lang="x-none" sz="1200" b="1"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1.2.4</a:t>
            </a:r>
            <a:endParaRPr lang="x-none" sz="1200" kern="1200" dirty="0">
              <a:solidFill>
                <a:schemeClr val="tx1"/>
              </a:solidFill>
              <a:effectLst/>
              <a:latin typeface="+mn-lt"/>
              <a:ea typeface="+mn-ea"/>
              <a:cs typeface="+mn-cs"/>
            </a:endParaRPr>
          </a:p>
          <a:p>
            <a:r>
              <a:rPr lang="es-ES" sz="1200" b="0" i="0" u="none" strike="noStrike" kern="1200" dirty="0">
                <a:solidFill>
                  <a:schemeClr val="tx1"/>
                </a:solidFill>
                <a:effectLst/>
                <a:latin typeface="+mn-lt"/>
                <a:ea typeface="+mn-ea"/>
                <a:cs typeface="+mn-cs"/>
              </a:rPr>
              <a:t>así que [que-3]</a:t>
            </a:r>
            <a:endParaRPr lang="en-GB" sz="1200" b="1"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90881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US" sz="1200" b="1" kern="1200">
              <a:solidFill>
                <a:schemeClr val="tx1"/>
              </a:solidFill>
              <a:effectLst/>
              <a:latin typeface="+mn-lt"/>
              <a:ea typeface="+mn-ea"/>
              <a:cs typeface="+mn-cs"/>
            </a:endParaRP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OPTIONAL </a:t>
            </a:r>
            <a:r>
              <a:rPr lang="en-US" sz="1200" b="1" kern="1200" dirty="0">
                <a:solidFill>
                  <a:schemeClr val="tx1"/>
                </a:solidFill>
                <a:effectLst/>
                <a:latin typeface="+mn-lt"/>
                <a:ea typeface="+mn-ea"/>
                <a:cs typeface="+mn-cs"/>
              </a:rPr>
              <a:t>– </a:t>
            </a:r>
            <a:r>
              <a:rPr lang="en-US" sz="1200" b="1" kern="1200">
                <a:solidFill>
                  <a:schemeClr val="tx1"/>
                </a:solidFill>
                <a:effectLst/>
                <a:latin typeface="+mn-lt"/>
                <a:ea typeface="+mn-ea"/>
                <a:cs typeface="+mn-cs"/>
              </a:rPr>
              <a:t>ALTERNATIVE ACTIVITY</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consolidate understanding of the use of verbs in their reflexive and non-reflexive form.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a:t>
            </a:r>
            <a:r>
              <a:rPr lang="es-ES" dirty="0"/>
              <a:t> A </a:t>
            </a:r>
            <a:r>
              <a:rPr lang="es-ES" dirty="0" err="1"/>
              <a:t>says</a:t>
            </a:r>
            <a:r>
              <a:rPr lang="es-ES" dirty="0"/>
              <a:t> a </a:t>
            </a:r>
            <a:r>
              <a:rPr lang="es-ES" dirty="0" err="1"/>
              <a:t>phrase</a:t>
            </a:r>
            <a:r>
              <a:rPr lang="es-ES" dirty="0"/>
              <a:t> </a:t>
            </a:r>
            <a:r>
              <a:rPr lang="es-ES" dirty="0" err="1"/>
              <a:t>using</a:t>
            </a:r>
            <a:r>
              <a:rPr lang="es-ES" dirty="0"/>
              <a:t> </a:t>
            </a:r>
            <a:r>
              <a:rPr lang="es-ES" dirty="0" err="1"/>
              <a:t>the</a:t>
            </a:r>
            <a:r>
              <a:rPr lang="es-ES" dirty="0"/>
              <a:t> </a:t>
            </a:r>
            <a:r>
              <a:rPr lang="es-ES" dirty="0" err="1"/>
              <a:t>information</a:t>
            </a:r>
            <a:r>
              <a:rPr lang="es-ES" dirty="0"/>
              <a:t> </a:t>
            </a:r>
            <a:r>
              <a:rPr lang="es-ES" dirty="0" err="1"/>
              <a:t>on</a:t>
            </a:r>
            <a:r>
              <a:rPr lang="es-ES" dirty="0"/>
              <a:t> </a:t>
            </a:r>
            <a:r>
              <a:rPr lang="es-ES" dirty="0" err="1"/>
              <a:t>the</a:t>
            </a:r>
            <a:r>
              <a:rPr lang="es-ES" dirty="0"/>
              <a:t> </a:t>
            </a:r>
            <a:r>
              <a:rPr lang="es-ES" dirty="0" err="1"/>
              <a:t>card</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2. </a:t>
            </a:r>
            <a:r>
              <a:rPr lang="es-ES" baseline="0" dirty="0" err="1"/>
              <a:t>Student</a:t>
            </a:r>
            <a:r>
              <a:rPr lang="es-ES" baseline="0" dirty="0"/>
              <a:t> B </a:t>
            </a:r>
            <a:r>
              <a:rPr lang="es-ES" baseline="0" dirty="0" err="1"/>
              <a:t>ticks</a:t>
            </a:r>
            <a:r>
              <a:rPr lang="es-ES" baseline="0" dirty="0"/>
              <a:t> </a:t>
            </a:r>
            <a:r>
              <a:rPr lang="es-ES" baseline="0" dirty="0" err="1"/>
              <a:t>the</a:t>
            </a:r>
            <a:r>
              <a:rPr lang="es-ES" baseline="0" dirty="0"/>
              <a:t> </a:t>
            </a:r>
            <a:r>
              <a:rPr lang="es-ES" baseline="0" dirty="0" err="1"/>
              <a:t>correct</a:t>
            </a:r>
            <a:r>
              <a:rPr lang="es-ES" baseline="0" dirty="0"/>
              <a:t> </a:t>
            </a:r>
            <a:r>
              <a:rPr lang="es-ES" baseline="0" dirty="0" err="1"/>
              <a:t>option</a:t>
            </a:r>
            <a:r>
              <a:rPr lang="es-ES" baseline="0" dirty="0"/>
              <a:t>: </a:t>
            </a:r>
            <a:r>
              <a:rPr lang="es-ES" baseline="0" dirty="0" err="1"/>
              <a:t>is</a:t>
            </a:r>
            <a:r>
              <a:rPr lang="es-ES" baseline="0" dirty="0"/>
              <a:t> </a:t>
            </a:r>
            <a:r>
              <a:rPr lang="es-ES" baseline="0" dirty="0" err="1"/>
              <a:t>it</a:t>
            </a:r>
            <a:r>
              <a:rPr lang="es-ES" baseline="0" dirty="0"/>
              <a:t> to </a:t>
            </a:r>
            <a:r>
              <a:rPr lang="es-ES" baseline="0" dirty="0" err="1"/>
              <a:t>herself</a:t>
            </a:r>
            <a:r>
              <a:rPr lang="es-ES" baseline="0" dirty="0"/>
              <a:t> </a:t>
            </a:r>
            <a:r>
              <a:rPr lang="es-ES" baseline="0" dirty="0" err="1"/>
              <a:t>or</a:t>
            </a:r>
            <a:r>
              <a:rPr lang="es-ES" baseline="0" dirty="0"/>
              <a:t> to </a:t>
            </a:r>
            <a:r>
              <a:rPr lang="es-ES" baseline="0" dirty="0" err="1"/>
              <a:t>someone</a:t>
            </a:r>
            <a:r>
              <a:rPr lang="es-ES" baseline="0" dirty="0"/>
              <a:t> </a:t>
            </a:r>
            <a:r>
              <a:rPr lang="es-ES" baseline="0" dirty="0" err="1"/>
              <a:t>else</a:t>
            </a:r>
            <a:r>
              <a:rPr lang="es-E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t>3. </a:t>
            </a:r>
            <a:r>
              <a:rPr lang="es-ES" baseline="0" dirty="0" err="1"/>
              <a:t>Students</a:t>
            </a:r>
            <a:r>
              <a:rPr lang="es-ES" baseline="0" dirty="0"/>
              <a:t> swap roles.</a:t>
            </a:r>
          </a:p>
          <a:p>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76402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endParaRPr lang="en-GB" b="1"/>
          </a:p>
          <a:p>
            <a:r>
              <a:rPr lang="en-GB" b="1"/>
              <a:t>Student </a:t>
            </a:r>
            <a:r>
              <a:rPr lang="en-GB" b="1" dirty="0"/>
              <a:t>A HANDOUT</a:t>
            </a:r>
            <a:br>
              <a:rPr lang="en-GB" b="1" dirty="0"/>
            </a:br>
            <a:r>
              <a:rPr lang="en-GB" b="1" dirty="0"/>
              <a:t>DO NOT DISPLAY</a:t>
            </a:r>
            <a:br>
              <a:rPr lang="en-GB" b="1" dirty="0"/>
            </a:br>
            <a:endParaRPr lang="en-GB" b="1" dirty="0"/>
          </a:p>
          <a:p>
            <a:r>
              <a:rPr lang="en-GB" b="0" dirty="0"/>
              <a:t>Note that Student A listens to</a:t>
            </a:r>
            <a:r>
              <a:rPr lang="en-GB" b="0" baseline="0" dirty="0"/>
              <a:t> sentences about Daniel, why is why the column header is ‘to himself’.</a:t>
            </a:r>
            <a:endParaRPr lang="en-GB" b="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27216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endParaRPr lang="en-GB" b="1"/>
          </a:p>
          <a:p>
            <a:r>
              <a:rPr lang="en-GB" b="1"/>
              <a:t>Student </a:t>
            </a:r>
            <a:r>
              <a:rPr lang="en-GB" b="1" dirty="0"/>
              <a:t>B HANOUT</a:t>
            </a:r>
          </a:p>
          <a:p>
            <a:r>
              <a:rPr lang="en-GB" b="1" dirty="0"/>
              <a:t>DO NOT DISPLAY</a:t>
            </a:r>
          </a:p>
          <a:p>
            <a:endParaRPr lang="en-GB" dirty="0"/>
          </a:p>
          <a:p>
            <a:r>
              <a:rPr lang="en-GB" b="0" dirty="0"/>
              <a:t>Note that Student A listens to</a:t>
            </a:r>
            <a:r>
              <a:rPr lang="en-GB" b="0" baseline="0" dirty="0"/>
              <a:t> sentences about Lucía, why is why the column header is ‘to herself’.</a:t>
            </a:r>
            <a:endParaRPr lang="en-GB" b="0" dirty="0"/>
          </a:p>
          <a:p>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635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r>
              <a:rPr lang="en-GB"/>
              <a:t>The first key </a:t>
            </a:r>
            <a:r>
              <a:rPr lang="en-GB" dirty="0"/>
              <a:t>issue relates to the notion of progression: what should be taught when, what can we expect learners to learn, when – that is, can we determine the difficulty of grammar to put it in a sensible order for </a:t>
            </a:r>
            <a:r>
              <a:rPr lang="en-GB"/>
              <a:t>teaching?</a:t>
            </a:r>
          </a:p>
          <a:p>
            <a:endParaRPr lang="en-GB" dirty="0"/>
          </a:p>
        </p:txBody>
      </p:sp>
      <p:sp>
        <p:nvSpPr>
          <p:cNvPr id="4" name="Slide Number Placeholder 3"/>
          <p:cNvSpPr>
            <a:spLocks noGrp="1"/>
          </p:cNvSpPr>
          <p:nvPr>
            <p:ph type="sldNum" sz="quarter" idx="10"/>
          </p:nvPr>
        </p:nvSpPr>
        <p:spPr/>
        <p:txBody>
          <a:bodyPr/>
          <a:lstStyle/>
          <a:p>
            <a:fld id="{DFF7AD74-1580-4A29-980B-0F338875925B}" type="slidenum">
              <a:rPr lang="en-GB" smtClean="0"/>
              <a:t>7</a:t>
            </a:fld>
            <a:endParaRPr lang="en-GB"/>
          </a:p>
        </p:txBody>
      </p:sp>
    </p:spTree>
    <p:extLst>
      <p:ext uri="{BB962C8B-B14F-4D97-AF65-F5344CB8AC3E}">
        <p14:creationId xmlns:p14="http://schemas.microsoft.com/office/powerpoint/2010/main" val="27556020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endParaRPr lang="en-GB" b="1"/>
          </a:p>
          <a:p>
            <a:r>
              <a:rPr lang="en-GB" b="1"/>
              <a:t>Student </a:t>
            </a:r>
            <a:r>
              <a:rPr lang="en-GB" b="1" dirty="0"/>
              <a:t>A SOLUCIÓN</a:t>
            </a:r>
            <a:br>
              <a:rPr lang="en-GB" b="1" dirty="0"/>
            </a:br>
            <a:endParaRPr lang="en-GB" b="1"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80725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endParaRPr lang="en-GB" b="1"/>
          </a:p>
          <a:p>
            <a:r>
              <a:rPr lang="en-GB" b="1"/>
              <a:t>Student </a:t>
            </a:r>
            <a:r>
              <a:rPr lang="en-GB" b="1" dirty="0"/>
              <a:t>B SOLUCIÓN</a:t>
            </a:r>
          </a:p>
          <a:p>
            <a:endParaRPr lang="en-GB" dirty="0"/>
          </a:p>
          <a:p>
            <a:endParaRPr lang="en-GB"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0387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a:p>
          <a:p>
            <a:endParaRPr lang="en-GB"/>
          </a:p>
          <a:p>
            <a:endParaRPr lang="en-GB"/>
          </a:p>
        </p:txBody>
      </p:sp>
      <p:sp>
        <p:nvSpPr>
          <p:cNvPr id="4" name="Slide Number Placeholder 3"/>
          <p:cNvSpPr>
            <a:spLocks noGrp="1"/>
          </p:cNvSpPr>
          <p:nvPr>
            <p:ph type="sldNum" sz="quarter" idx="10"/>
          </p:nvPr>
        </p:nvSpPr>
        <p:spPr/>
        <p:txBody>
          <a:bodyPr/>
          <a:lstStyle/>
          <a:p>
            <a:fld id="{043A8A7F-8001-489D-9544-204206AF9801}" type="slidenum">
              <a:rPr lang="en-GB" smtClean="0"/>
              <a:t>72</a:t>
            </a:fld>
            <a:endParaRPr lang="en-GB"/>
          </a:p>
        </p:txBody>
      </p:sp>
    </p:spTree>
    <p:extLst>
      <p:ext uri="{BB962C8B-B14F-4D97-AF65-F5344CB8AC3E}">
        <p14:creationId xmlns:p14="http://schemas.microsoft.com/office/powerpoint/2010/main" val="612185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endParaRPr lang="en-GB" b="1"/>
          </a:p>
          <a:p>
            <a:r>
              <a:rPr lang="en-GB" b="1"/>
              <a:t>Narration</a:t>
            </a:r>
            <a:r>
              <a:rPr lang="en-GB" b="1" baseline="0"/>
              <a:t> </a:t>
            </a:r>
            <a:r>
              <a:rPr lang="en-GB" b="1" baseline="0" dirty="0"/>
              <a:t>activity [1/2]</a:t>
            </a:r>
          </a:p>
          <a:p>
            <a:endParaRPr lang="en-GB" b="1" baseline="0" dirty="0"/>
          </a:p>
          <a:p>
            <a:r>
              <a:rPr lang="en-GB" b="1" baseline="0" dirty="0"/>
              <a:t>Timing: </a:t>
            </a:r>
            <a:r>
              <a:rPr lang="en-GB" b="0" baseline="0" dirty="0"/>
              <a:t>10 minutes</a:t>
            </a:r>
            <a:endParaRPr lang="en-GB" b="0" dirty="0"/>
          </a:p>
          <a:p>
            <a:endParaRPr lang="en-GB" b="1" dirty="0"/>
          </a:p>
          <a:p>
            <a:r>
              <a:rPr lang="en-GB" b="1" dirty="0"/>
              <a:t>Aims: </a:t>
            </a:r>
          </a:p>
          <a:p>
            <a:pPr marL="285750" indent="-285750">
              <a:buAutoNum type="romanLcParenR"/>
            </a:pPr>
            <a:r>
              <a:rPr lang="en-GB" dirty="0"/>
              <a:t>to practise the</a:t>
            </a:r>
            <a:r>
              <a:rPr lang="en-GB" baseline="0" dirty="0"/>
              <a:t> use of reflexive ‘me’ with verbs in 1</a:t>
            </a:r>
            <a:r>
              <a:rPr lang="en-GB" baseline="30000" dirty="0"/>
              <a:t>st</a:t>
            </a:r>
            <a:r>
              <a:rPr lang="en-GB" baseline="0" dirty="0"/>
              <a:t> person singular (present tense) in oral production.</a:t>
            </a:r>
          </a:p>
          <a:p>
            <a:pPr marL="285750" indent="-285750">
              <a:buAutoNum type="romanLcParenR"/>
            </a:pPr>
            <a:r>
              <a:rPr lang="en-GB" baseline="0" dirty="0"/>
              <a:t>to use the language in a slightly freer, more creative way.</a:t>
            </a:r>
          </a:p>
          <a:p>
            <a:endParaRPr lang="en-GB" baseline="0" dirty="0"/>
          </a:p>
          <a:p>
            <a:r>
              <a:rPr lang="en-GB" b="1" baseline="0" dirty="0"/>
              <a:t>Procedure:</a:t>
            </a:r>
          </a:p>
          <a:p>
            <a:pPr marL="228600" indent="-228600">
              <a:buAutoNum type="arabicPeriod"/>
            </a:pPr>
            <a:r>
              <a:rPr lang="en-GB" baseline="0" dirty="0"/>
              <a:t>Student A writes down the letters a-h in any preferred order without showing these to his/her partner. The order could be quite imaginative and doesn’t necessarily need to be based on what seems most likely.</a:t>
            </a:r>
          </a:p>
          <a:p>
            <a:pPr marL="228600" indent="-228600">
              <a:buAutoNum type="arabicPeriod"/>
            </a:pPr>
            <a:r>
              <a:rPr lang="en-GB" baseline="0" dirty="0"/>
              <a:t>Student A then reads out the eight activities in Spanish in this same order. </a:t>
            </a:r>
          </a:p>
          <a:p>
            <a:pPr marL="228600" indent="-228600">
              <a:buAutoNum type="arabicPeriod"/>
            </a:pPr>
            <a:r>
              <a:rPr lang="en-GB" baseline="0" dirty="0"/>
              <a:t>Student B listens and writes the number of the card that matches what the partner says for each of the eight utterances (e.g., 1=f, 2=e, etc.)</a:t>
            </a:r>
          </a:p>
          <a:p>
            <a:pPr marL="228600" indent="-228600">
              <a:buAutoNum type="arabicPeriod"/>
            </a:pPr>
            <a:r>
              <a:rPr lang="en-GB" baseline="0" dirty="0"/>
              <a:t>The two students then compare answers to check that student B correctly understood the sequence of events.</a:t>
            </a:r>
          </a:p>
          <a:p>
            <a:pPr marL="228600" indent="-228600">
              <a:buAutoNum type="arabicPeriod"/>
            </a:pPr>
            <a:r>
              <a:rPr lang="en-GB" baseline="0" dirty="0"/>
              <a:t>Students swap roles. Student B does the same, but this time describes Daniel’s mornings. In this set of cards, six of the eight prompts have been slightly altered to vary the language used. </a:t>
            </a:r>
          </a:p>
          <a:p>
            <a:pPr marL="228600" indent="-228600">
              <a:buAutoNum type="arabicPeriod"/>
            </a:pPr>
            <a:endParaRPr lang="en-GB" baseline="0" dirty="0"/>
          </a:p>
          <a:p>
            <a:pPr marL="0" indent="0">
              <a:buNone/>
            </a:pPr>
            <a:r>
              <a:rPr lang="en-GB" b="1" baseline="0" dirty="0"/>
              <a:t>Notes: </a:t>
            </a:r>
          </a:p>
          <a:p>
            <a:pPr marL="228600" indent="-228600">
              <a:buAutoNum type="arabicPeriod"/>
            </a:pPr>
            <a:r>
              <a:rPr lang="en-GB" b="0" baseline="0" dirty="0"/>
              <a:t>This is typically what a short narration would involve, so there is a move here towards more ‘real-life’ language use in the production activity. </a:t>
            </a:r>
          </a:p>
          <a:p>
            <a:pPr marL="228600" indent="-228600">
              <a:buAutoNum type="arabicPeriod"/>
            </a:pPr>
            <a:r>
              <a:rPr lang="en-GB" b="0" baseline="0" dirty="0"/>
              <a:t>Should teachers wish to further increase the level of difficulty for a higher-ability group, the listener could be required to listen and take notes, rather than look at the board.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0366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endParaRPr lang="en-GB" b="1"/>
          </a:p>
          <a:p>
            <a:r>
              <a:rPr lang="en-GB" b="1"/>
              <a:t>[</a:t>
            </a:r>
            <a:r>
              <a:rPr lang="en-GB" b="1"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8804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endParaRPr lang="en-GB" b="1"/>
          </a:p>
          <a:p>
            <a:r>
              <a:rPr lang="en-GB" b="1"/>
              <a:t>Whole </a:t>
            </a:r>
            <a:r>
              <a:rPr lang="en-GB" b="1" dirty="0"/>
              <a:t>class oral production slide (DO NOT DISPLAY DURING PREVIOUS PART OF THE ACTIVITY)</a:t>
            </a:r>
          </a:p>
          <a:p>
            <a:endParaRPr lang="en-GB" b="1" dirty="0"/>
          </a:p>
          <a:p>
            <a:r>
              <a:rPr lang="en-GB" b="0" dirty="0"/>
              <a:t>Note: there is no ‘correct’ order of activities as students can make their own decisions based on their experience. However, this slide, with one possible order, may be used to repeat oral production to develop fluency, and allow the teacher to give feedback. </a:t>
            </a:r>
          </a:p>
          <a:p>
            <a:endParaRPr lang="en-GB" b="0" dirty="0"/>
          </a:p>
          <a:p>
            <a:r>
              <a:rPr lang="en-GB" b="1" baseline="0" dirty="0"/>
              <a:t>Timing: </a:t>
            </a:r>
            <a:r>
              <a:rPr lang="en-GB" b="0" baseline="0" dirty="0"/>
              <a:t>3 minutes</a:t>
            </a:r>
            <a:endParaRPr lang="en-GB" b="0" dirty="0"/>
          </a:p>
          <a:p>
            <a:endParaRPr lang="en-GB" b="1" dirty="0"/>
          </a:p>
          <a:p>
            <a:r>
              <a:rPr lang="en-GB" b="1" dirty="0"/>
              <a:t>Aims:  </a:t>
            </a:r>
            <a:r>
              <a:rPr lang="en-GB" b="0" dirty="0"/>
              <a:t>to provide a second opportunity for students to practise oral production of key language and structures, which (evidence suggests) develops fluency. </a:t>
            </a:r>
          </a:p>
          <a:p>
            <a:endParaRPr lang="en-GB" baseline="0" dirty="0"/>
          </a:p>
          <a:p>
            <a:r>
              <a:rPr lang="en-GB" b="1" baseline="0" dirty="0"/>
              <a:t>Procedure:</a:t>
            </a:r>
          </a:p>
          <a:p>
            <a:pPr marL="228600" indent="-228600">
              <a:buAutoNum type="arabicPeriod"/>
            </a:pPr>
            <a:r>
              <a:rPr lang="en-GB" baseline="0" dirty="0"/>
              <a:t>Teacher elicits choral responses from all students for each of the sentences, giving feedback and additional repetition practice, as needed.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1599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How </a:t>
            </a:r>
            <a:r>
              <a:rPr lang="en-GB" b="1" baseline="0" dirty="0"/>
              <a:t>to teach and learn grammar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Go through and discuss example sequence of resources in each language (different grammar features across the three languages).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0" baseline="0" dirty="0"/>
              <a:t>Please note: </a:t>
            </a:r>
            <a:r>
              <a:rPr lang="en-GB" dirty="0">
                <a:latin typeface="Century Gothic" panose="020B0502020202020204" pitchFamily="34" charset="0"/>
              </a:rPr>
              <a:t>There will always be a ‘vocabulary challenge’ with the move from input (R/L) activities to production (W/S) activities, in terms of the </a:t>
            </a:r>
            <a:r>
              <a:rPr lang="en-GB" b="1" u="sng" dirty="0">
                <a:latin typeface="Century Gothic" panose="020B0502020202020204" pitchFamily="34" charset="0"/>
              </a:rPr>
              <a:t>vocabulary</a:t>
            </a:r>
            <a:r>
              <a:rPr lang="en-GB" dirty="0">
                <a:latin typeface="Century Gothic" panose="020B0502020202020204" pitchFamily="34" charset="0"/>
              </a:rPr>
              <a:t> (nouns, prepositions, adjectives </a:t>
            </a:r>
            <a:r>
              <a:rPr lang="en-GB" dirty="0" err="1">
                <a:latin typeface="Century Gothic" panose="020B0502020202020204" pitchFamily="34" charset="0"/>
              </a:rPr>
              <a:t>etc</a:t>
            </a:r>
            <a:r>
              <a:rPr lang="en-GB" dirty="0">
                <a:latin typeface="Century Gothic" panose="020B0502020202020204" pitchFamily="34" charset="0"/>
              </a:rPr>
              <a:t>) that will be needed for production activities.</a:t>
            </a:r>
          </a:p>
          <a:p>
            <a:r>
              <a:rPr lang="en-GB" dirty="0">
                <a:latin typeface="Century Gothic" panose="020B0502020202020204" pitchFamily="34" charset="0"/>
              </a:rPr>
              <a:t>The aim is to let learners </a:t>
            </a:r>
            <a:r>
              <a:rPr lang="en-GB" b="1" u="sng" dirty="0">
                <a:latin typeface="Century Gothic" panose="020B0502020202020204" pitchFamily="34" charset="0"/>
              </a:rPr>
              <a:t>try</a:t>
            </a:r>
            <a:r>
              <a:rPr lang="en-GB" dirty="0">
                <a:latin typeface="Century Gothic" panose="020B0502020202020204" pitchFamily="34" charset="0"/>
              </a:rPr>
              <a:t> to recall the necessary vocabulary (i.e., not always provide whole speaking or writing frames for everything).</a:t>
            </a:r>
          </a:p>
          <a:p>
            <a:r>
              <a:rPr lang="en-GB" dirty="0">
                <a:latin typeface="Century Gothic" panose="020B0502020202020204" pitchFamily="34" charset="0"/>
              </a:rPr>
              <a:t>But, where necessary, more scaffolding is possible (we have provided lists of vocabulary for teachers to use with selected pupils, perhaps)</a:t>
            </a:r>
          </a:p>
          <a:p>
            <a:r>
              <a:rPr lang="en-GB" b="1" u="sng" dirty="0">
                <a:latin typeface="Century Gothic" panose="020B0502020202020204" pitchFamily="34" charset="0"/>
              </a:rPr>
              <a:t>Try to focus on rewarding the grammar point under focus, and not worry too much about everything else being accurate . If we want </a:t>
            </a:r>
            <a:r>
              <a:rPr lang="en-GB" b="1" i="1" u="sng" dirty="0">
                <a:latin typeface="Century Gothic" panose="020B0502020202020204" pitchFamily="34" charset="0"/>
              </a:rPr>
              <a:t>everything</a:t>
            </a:r>
            <a:r>
              <a:rPr lang="en-GB" b="1" u="sng" dirty="0">
                <a:latin typeface="Century Gothic" panose="020B0502020202020204" pitchFamily="34" charset="0"/>
              </a:rPr>
              <a:t> to be accurate </a:t>
            </a:r>
            <a:r>
              <a:rPr lang="en-GB" b="1" i="1" u="sng" dirty="0">
                <a:latin typeface="Century Gothic" panose="020B0502020202020204" pitchFamily="34" charset="0"/>
              </a:rPr>
              <a:t>all </a:t>
            </a:r>
            <a:r>
              <a:rPr lang="en-GB" b="1" u="sng" dirty="0">
                <a:latin typeface="Century Gothic" panose="020B0502020202020204" pitchFamily="34" charset="0"/>
              </a:rPr>
              <a:t>the time, </a:t>
            </a:r>
            <a:r>
              <a:rPr lang="en-GB" dirty="0">
                <a:latin typeface="Century Gothic" panose="020B0502020202020204" pitchFamily="34" charset="0"/>
              </a:rPr>
              <a:t>this is what leads to very rigid formulae teaching, and the over-use of strict writing frames that don’t provide any desirable difficulty for the learners. </a:t>
            </a:r>
          </a:p>
          <a:p>
            <a:r>
              <a:rPr lang="en-GB" dirty="0">
                <a:latin typeface="Century Gothic" panose="020B0502020202020204" pitchFamily="34" charset="0"/>
              </a:rPr>
              <a:t>In other words: </a:t>
            </a:r>
          </a:p>
          <a:p>
            <a:r>
              <a:rPr lang="en-GB" dirty="0">
                <a:latin typeface="Century Gothic" panose="020B0502020202020204" pitchFamily="34" charset="0"/>
              </a:rPr>
              <a:t>The key is that learners are getting the grammatical markers correct and pulling out the verbs from memory. Support with the other vocabulary is ok (particularly in the earlier controlled production activities) and some errors in this other vocabulary can be tolerated (e.g., adjectival agreement if that hasn’t been taught yet).</a:t>
            </a:r>
          </a:p>
          <a:p>
            <a:r>
              <a:rPr lang="en-GB" dirty="0">
                <a:latin typeface="Century Gothic" panose="020B0502020202020204" pitchFamily="34" charset="0"/>
              </a:rPr>
              <a:t>Try to aim for ‘desirable difficulty’ and resist the temptation to use lots of frames and holistic phrases.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We will now look at an example sequence of resources for French. We have an example to show you about syntax (question formation, using SV inversion).</a:t>
            </a:r>
          </a:p>
          <a:p>
            <a:endParaRPr lang="en-GB" dirty="0"/>
          </a:p>
        </p:txBody>
      </p:sp>
      <p:sp>
        <p:nvSpPr>
          <p:cNvPr id="4" name="Slide Number Placeholder 3"/>
          <p:cNvSpPr>
            <a:spLocks noGrp="1"/>
          </p:cNvSpPr>
          <p:nvPr>
            <p:ph type="sldNum" sz="quarter" idx="10"/>
          </p:nvPr>
        </p:nvSpPr>
        <p:spPr/>
        <p:txBody>
          <a:bodyPr/>
          <a:lstStyle/>
          <a:p>
            <a:fld id="{043A8A7F-8001-489D-9544-204206AF9801}" type="slidenum">
              <a:rPr lang="en-GB" smtClean="0"/>
              <a:t>76</a:t>
            </a:fld>
            <a:endParaRPr lang="en-GB"/>
          </a:p>
        </p:txBody>
      </p:sp>
    </p:spTree>
    <p:extLst>
      <p:ext uri="{BB962C8B-B14F-4D97-AF65-F5344CB8AC3E}">
        <p14:creationId xmlns:p14="http://schemas.microsoft.com/office/powerpoint/2010/main" val="31392079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77</a:t>
            </a:fld>
            <a:endParaRPr lang="en-GB">
              <a:solidFill>
                <a:prstClr val="black"/>
              </a:solidFill>
            </a:endParaRPr>
          </a:p>
        </p:txBody>
      </p:sp>
    </p:spTree>
    <p:extLst>
      <p:ext uri="{BB962C8B-B14F-4D97-AF65-F5344CB8AC3E}">
        <p14:creationId xmlns:p14="http://schemas.microsoft.com/office/powerpoint/2010/main" val="25972581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p>
          <a:p>
            <a:endParaRPr lang="en-GB" b="1"/>
          </a:p>
          <a:p>
            <a:r>
              <a:rPr lang="en-GB" b="1"/>
              <a:t>Timing</a:t>
            </a:r>
            <a:r>
              <a:rPr lang="en-GB" b="1" dirty="0"/>
              <a:t>: 1 minute</a:t>
            </a:r>
          </a:p>
          <a:p>
            <a:endParaRPr lang="en-GB" dirty="0"/>
          </a:p>
          <a:p>
            <a:r>
              <a:rPr lang="en-GB" b="1" dirty="0"/>
              <a:t>Aim: </a:t>
            </a:r>
            <a:r>
              <a:rPr lang="en-GB" b="0" dirty="0"/>
              <a:t>Revision of t</a:t>
            </a:r>
            <a:r>
              <a:rPr lang="en-GB" dirty="0"/>
              <a:t>he intonation method of question formation.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1326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r>
              <a:rPr lang="en-GB" b="1"/>
              <a:t>Timing</a:t>
            </a:r>
            <a:r>
              <a:rPr lang="en-GB" b="1" dirty="0"/>
              <a:t>: 2 minutes</a:t>
            </a:r>
          </a:p>
          <a:p>
            <a:endParaRPr lang="en-GB" dirty="0"/>
          </a:p>
          <a:p>
            <a:r>
              <a:rPr lang="en-GB" b="1" dirty="0"/>
              <a:t>Aim: </a:t>
            </a:r>
            <a:r>
              <a:rPr lang="en-GB" b="0" dirty="0"/>
              <a:t>Introduce subject-verb inversion method of question formation.</a:t>
            </a:r>
            <a:endParaRPr lang="en-GB" b="1" dirty="0"/>
          </a:p>
          <a:p>
            <a:endParaRPr lang="en-GB" b="1" dirty="0"/>
          </a:p>
          <a:p>
            <a:r>
              <a:rPr lang="en-GB" b="1" dirty="0"/>
              <a:t>Procedure:</a:t>
            </a:r>
          </a:p>
          <a:p>
            <a:pPr marL="228600" indent="-228600">
              <a:buAutoNum type="arabicPeriod"/>
            </a:pPr>
            <a:r>
              <a:rPr lang="en-GB" dirty="0"/>
              <a:t>The subject-verb inversion method of question formation is now presented. It will be practised in the activities that follow.</a:t>
            </a:r>
          </a:p>
          <a:p>
            <a:pPr marL="228600" indent="-228600">
              <a:buAutoNum type="arabicPeriod"/>
            </a:pPr>
            <a:r>
              <a:rPr lang="en-GB" dirty="0"/>
              <a:t>After presenting the statement prompt students to identify the ‘subject’ and the ‘verb’ in both the French and English statements. Then present the question with inversion.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5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8: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28: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r>
              <a:rPr lang="en-GB" b="1" baseline="0"/>
              <a:t>EM</a:t>
            </a:r>
          </a:p>
          <a:p>
            <a:pPr marL="0" indent="0">
              <a:buClr>
                <a:schemeClr val="dk1"/>
              </a:buClr>
              <a:buSzPts val="1200"/>
            </a:pPr>
            <a:r>
              <a:rPr lang="en-GB">
                <a:latin typeface="Century Gothic" panose="020B0502020202020204" pitchFamily="34" charset="0"/>
              </a:rPr>
              <a:t>N</a:t>
            </a:r>
            <a:r>
              <a:rPr lang="en-GB" dirty="0">
                <a:latin typeface="Century Gothic" panose="020B0502020202020204" pitchFamily="34" charset="0"/>
              </a:rPr>
              <a:t>. Ellis (2006, p. 171) and p. 180</a:t>
            </a:r>
            <a:endParaRPr dirty="0">
              <a:latin typeface="Century Gothic" panose="020B0502020202020204" pitchFamily="34" charset="0"/>
            </a:endParaRPr>
          </a:p>
          <a:p>
            <a:pPr marL="0" indent="0">
              <a:buClr>
                <a:schemeClr val="dk1"/>
              </a:buClr>
              <a:buSzPts val="1200"/>
            </a:pPr>
            <a:endParaRPr dirty="0">
              <a:latin typeface="Century Gothic" panose="020B0502020202020204" pitchFamily="34" charset="0"/>
            </a:endParaRPr>
          </a:p>
          <a:p>
            <a:pPr marL="0" indent="0">
              <a:buClr>
                <a:schemeClr val="dk1"/>
              </a:buClr>
              <a:buSzPts val="1200"/>
            </a:pPr>
            <a:r>
              <a:rPr lang="en-GB" dirty="0">
                <a:latin typeface="Century Gothic" panose="020B0502020202020204" pitchFamily="34" charset="0"/>
              </a:rPr>
              <a:t>Learners often encouraged to rely on temporal adverbs (effective strategy to aid understanding and communication), knowledge of temporal adverbs from L1 and their meaning / function conveying temporality. But reliance on such cues can mean that the less salient cues e.g. verb inflections are overlooked and can be ‘blocked’ from being learned.</a:t>
            </a:r>
            <a:endParaRPr dirty="0">
              <a:latin typeface="Century Gothic" panose="020B0502020202020204" pitchFamily="34" charset="0"/>
            </a:endParaRPr>
          </a:p>
          <a:p>
            <a:pPr marL="0" indent="0">
              <a:buClr>
                <a:schemeClr val="dk1"/>
              </a:buClr>
              <a:buSzPts val="1200"/>
            </a:pPr>
            <a:r>
              <a:rPr lang="en-GB" dirty="0">
                <a:latin typeface="Century Gothic" panose="020B0502020202020204" pitchFamily="34" charset="0"/>
              </a:rPr>
              <a:t>Marsden &amp; David, 2008 – size of verb lexicon correlated positively with inflectional diversity (UK learners Year 9 vs. A-level)</a:t>
            </a:r>
            <a:endParaRPr dirty="0">
              <a:latin typeface="Century Gothic" panose="020B0502020202020204" pitchFamily="34" charset="0"/>
            </a:endParaRPr>
          </a:p>
          <a:p>
            <a:pPr marL="0" indent="0"/>
            <a:endParaRPr dirty="0">
              <a:latin typeface="Century Gothic" panose="020B0502020202020204" pitchFamily="34" charset="0"/>
            </a:endParaRPr>
          </a:p>
        </p:txBody>
      </p:sp>
      <p:sp>
        <p:nvSpPr>
          <p:cNvPr id="436" name="Google Shape;436;p28: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2647229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endParaRPr lang="en-GB" b="1"/>
          </a:p>
          <a:p>
            <a:r>
              <a:rPr lang="en-GB" b="1"/>
              <a:t>Timing</a:t>
            </a:r>
            <a:r>
              <a:rPr lang="en-GB" b="1" dirty="0"/>
              <a:t>: 2 minutes</a:t>
            </a:r>
          </a:p>
          <a:p>
            <a:endParaRPr lang="en-GB" dirty="0"/>
          </a:p>
          <a:p>
            <a:r>
              <a:rPr lang="en-GB" b="1" dirty="0"/>
              <a:t>Aim: </a:t>
            </a:r>
            <a:r>
              <a:rPr lang="en-GB" dirty="0"/>
              <a:t>This slide reinforces that in French, subject-verb inversion applies to the main verb in the present tense, regardless of the English tense (simple or continuous). Explain to students that the most appropriate translation into English will depend on the context.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432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a:solidFill>
                  <a:schemeClr val="tx1"/>
                </a:solidFill>
                <a:effectLst/>
                <a:latin typeface="+mn-lt"/>
                <a:ea typeface="Calibri"/>
                <a:cs typeface="Calibri"/>
                <a:sym typeface="Calibri"/>
              </a:rPr>
              <a:t>Timing</a:t>
            </a:r>
            <a:r>
              <a:rPr lang="fr-FR" sz="1200" b="1" i="0" u="none" strike="noStrike" kern="1200" cap="none" dirty="0">
                <a:solidFill>
                  <a:schemeClr val="tx1"/>
                </a:solidFill>
                <a:effectLst/>
                <a:latin typeface="+mn-lt"/>
                <a:ea typeface="Calibri"/>
                <a:cs typeface="Calibri"/>
                <a:sym typeface="Calibri"/>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Aim: </a:t>
            </a:r>
            <a:r>
              <a:rPr lang="fr-FR" sz="1200" b="0" i="0" u="none" strike="noStrike" kern="1200" cap="none" dirty="0" err="1">
                <a:solidFill>
                  <a:schemeClr val="tx1"/>
                </a:solidFill>
                <a:effectLst/>
                <a:latin typeface="+mn-lt"/>
                <a:ea typeface="Calibri"/>
                <a:cs typeface="Calibri"/>
                <a:sym typeface="Calibri"/>
              </a:rPr>
              <a:t>Written</a:t>
            </a:r>
            <a:r>
              <a:rPr lang="fr-FR" sz="1200" b="0" i="0" u="none" strike="noStrike" kern="1200" cap="none" dirty="0">
                <a:solidFill>
                  <a:schemeClr val="tx1"/>
                </a:solidFill>
                <a:effectLst/>
                <a:latin typeface="+mn-lt"/>
                <a:ea typeface="Calibri"/>
                <a:cs typeface="Calibri"/>
                <a:sym typeface="Calibri"/>
              </a:rPr>
              <a:t> recognition of questions and </a:t>
            </a:r>
            <a:r>
              <a:rPr lang="fr-FR" sz="1200" b="0" i="0" u="none" strike="noStrike" kern="1200" cap="none" dirty="0" err="1">
                <a:solidFill>
                  <a:schemeClr val="tx1"/>
                </a:solidFill>
                <a:effectLst/>
                <a:latin typeface="+mn-lt"/>
                <a:ea typeface="Calibri"/>
                <a:cs typeface="Calibri"/>
                <a:sym typeface="Calibri"/>
              </a:rPr>
              <a:t>statements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from</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word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order</a:t>
            </a:r>
            <a:r>
              <a:rPr lang="fr-FR" sz="1200" b="0" i="0" u="none" strike="noStrike" kern="1200" cap="none" dirty="0">
                <a:solidFill>
                  <a:schemeClr val="tx1"/>
                </a:solidFill>
                <a:effectLst/>
                <a:latin typeface="+mn-lt"/>
                <a:ea typeface="Calibri"/>
                <a:cs typeface="Calibri"/>
                <a:sym typeface="Calibri"/>
              </a:rPr>
              <a:t>.</a:t>
            </a:r>
            <a:endParaRPr lang="fr-FR"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Procedure</a:t>
            </a:r>
            <a:r>
              <a:rPr lang="fr-FR" sz="1200" b="1"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1. In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reading</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activity</a:t>
            </a:r>
            <a:r>
              <a:rPr lang="fr-FR" sz="1200" b="0" i="0" u="none" strike="noStrike" kern="1200" cap="none" dirty="0">
                <a:solidFill>
                  <a:schemeClr val="tx1"/>
                </a:solidFill>
                <a:effectLst/>
                <a:latin typeface="+mn-lt"/>
                <a:ea typeface="Calibri"/>
                <a:cs typeface="Calibri"/>
                <a:sym typeface="Calibri"/>
              </a:rPr>
              <a:t>, the </a:t>
            </a:r>
            <a:r>
              <a:rPr lang="fr-FR" sz="1200" b="0" i="0" u="none" strike="noStrike" kern="1200" cap="none" dirty="0" err="1">
                <a:solidFill>
                  <a:schemeClr val="tx1"/>
                </a:solidFill>
                <a:effectLst/>
                <a:latin typeface="+mn-lt"/>
                <a:ea typeface="Calibri"/>
                <a:cs typeface="Calibri"/>
                <a:sym typeface="Calibri"/>
              </a:rPr>
              <a:t>punctuation</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removed</a:t>
            </a:r>
            <a:r>
              <a:rPr lang="fr-FR" sz="1200" b="0" i="0" u="none" strike="noStrike" kern="1200" cap="none" dirty="0">
                <a:solidFill>
                  <a:schemeClr val="tx1"/>
                </a:solidFill>
                <a:effectLst/>
                <a:latin typeface="+mn-lt"/>
                <a:ea typeface="Calibri"/>
                <a:cs typeface="Calibri"/>
                <a:sym typeface="Calibri"/>
              </a:rPr>
              <a:t> to focus </a:t>
            </a: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attention on the </a:t>
            </a:r>
            <a:r>
              <a:rPr lang="fr-FR" sz="1200" b="0" i="0" u="none" strike="noStrike" kern="1200" cap="none" dirty="0" err="1">
                <a:solidFill>
                  <a:schemeClr val="tx1"/>
                </a:solidFill>
                <a:effectLst/>
                <a:latin typeface="+mn-lt"/>
                <a:ea typeface="Calibri"/>
                <a:cs typeface="Calibri"/>
                <a:sym typeface="Calibri"/>
              </a:rPr>
              <a:t>word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order</a:t>
            </a:r>
            <a:r>
              <a:rPr lang="fr-FR" sz="1200" b="0" i="0" u="none" strike="noStrike" kern="1200" cap="none" dirty="0">
                <a:solidFill>
                  <a:schemeClr val="tx1"/>
                </a:solidFill>
                <a:effectLst/>
                <a:latin typeface="+mn-lt"/>
                <a:ea typeface="Calibri"/>
                <a:cs typeface="Calibri"/>
                <a:sym typeface="Calibri"/>
              </a:rPr>
              <a:t> – prompt </a:t>
            </a:r>
            <a:r>
              <a:rPr lang="fr-FR" sz="1200" b="0" i="0" u="none" strike="noStrike" kern="1200" cap="none" dirty="0" err="1">
                <a:solidFill>
                  <a:schemeClr val="tx1"/>
                </a:solidFill>
                <a:effectLst/>
                <a:latin typeface="+mn-lt"/>
                <a:ea typeface="Calibri"/>
                <a:cs typeface="Calibri"/>
                <a:sym typeface="Calibri"/>
              </a:rPr>
              <a:t>them</a:t>
            </a:r>
            <a:r>
              <a:rPr lang="fr-FR" sz="1200" b="0" i="0" u="none" strike="noStrike" kern="1200" cap="none" dirty="0">
                <a:solidFill>
                  <a:schemeClr val="tx1"/>
                </a:solidFill>
                <a:effectLst/>
                <a:latin typeface="+mn-lt"/>
                <a:ea typeface="Calibri"/>
                <a:cs typeface="Calibri"/>
                <a:sym typeface="Calibri"/>
              </a:rPr>
              <a:t> to do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when</a:t>
            </a:r>
            <a:r>
              <a:rPr lang="fr-FR" sz="1200" b="0" i="0" u="none" strike="noStrike" kern="1200" cap="none" dirty="0">
                <a:solidFill>
                  <a:schemeClr val="tx1"/>
                </a:solidFill>
                <a:effectLst/>
                <a:latin typeface="+mn-lt"/>
                <a:ea typeface="Calibri"/>
                <a:cs typeface="Calibri"/>
                <a:sym typeface="Calibri"/>
              </a:rPr>
              <a:t> setting up the </a:t>
            </a:r>
            <a:r>
              <a:rPr lang="fr-FR" sz="1200" b="0" i="0" u="none" strike="noStrike" kern="1200" cap="none" dirty="0" err="1">
                <a:solidFill>
                  <a:schemeClr val="tx1"/>
                </a:solidFill>
                <a:effectLst/>
                <a:latin typeface="+mn-lt"/>
                <a:ea typeface="Calibri"/>
                <a:cs typeface="Calibri"/>
                <a:sym typeface="Calibri"/>
              </a:rPr>
              <a:t>task</a:t>
            </a:r>
            <a:r>
              <a:rPr lang="fr-FR"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2. </a:t>
            </a: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write</a:t>
            </a:r>
            <a:r>
              <a:rPr lang="fr-FR" sz="1200" b="0" i="0" u="none" strike="noStrike" kern="1200" cap="none" dirty="0">
                <a:solidFill>
                  <a:schemeClr val="tx1"/>
                </a:solidFill>
                <a:effectLst/>
                <a:latin typeface="+mn-lt"/>
                <a:ea typeface="Calibri"/>
                <a:cs typeface="Calibri"/>
                <a:sym typeface="Calibri"/>
              </a:rPr>
              <a:t> 1-8 and the </a:t>
            </a:r>
            <a:r>
              <a:rPr lang="fr-FR" sz="1200" b="0" i="0" u="none" strike="noStrike" kern="1200" cap="none" dirty="0" err="1">
                <a:solidFill>
                  <a:schemeClr val="tx1"/>
                </a:solidFill>
                <a:effectLst/>
                <a:latin typeface="+mn-lt"/>
                <a:ea typeface="Calibri"/>
                <a:cs typeface="Calibri"/>
                <a:sym typeface="Calibri"/>
              </a:rPr>
              <a:t>letter</a:t>
            </a:r>
            <a:r>
              <a:rPr lang="fr-FR" sz="1200" b="0" i="0" u="none" strike="noStrike" kern="1200" cap="none" dirty="0">
                <a:solidFill>
                  <a:schemeClr val="tx1"/>
                </a:solidFill>
                <a:effectLst/>
                <a:latin typeface="+mn-lt"/>
                <a:ea typeface="Calibri"/>
                <a:cs typeface="Calibri"/>
                <a:sym typeface="Calibri"/>
              </a:rPr>
              <a:t> ‘Q’ or ‘D’. If time </a:t>
            </a:r>
            <a:r>
              <a:rPr lang="fr-FR" sz="1200" b="0" i="0" u="none" strike="noStrike" kern="1200" cap="none" dirty="0" err="1">
                <a:solidFill>
                  <a:schemeClr val="tx1"/>
                </a:solidFill>
                <a:effectLst/>
                <a:latin typeface="+mn-lt"/>
                <a:ea typeface="Calibri"/>
                <a:cs typeface="Calibri"/>
                <a:sym typeface="Calibri"/>
              </a:rPr>
              <a:t>permits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they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could</a:t>
            </a:r>
            <a:r>
              <a:rPr lang="fr-FR" sz="1200" b="0" i="0" u="none" strike="noStrike" kern="1200" cap="none" dirty="0">
                <a:solidFill>
                  <a:schemeClr val="tx1"/>
                </a:solidFill>
                <a:effectLst/>
                <a:latin typeface="+mn-lt"/>
                <a:ea typeface="Calibri"/>
                <a:cs typeface="Calibri"/>
                <a:sym typeface="Calibri"/>
              </a:rPr>
              <a:t> translate the questions </a:t>
            </a:r>
            <a:r>
              <a:rPr lang="fr-FR" sz="1200" b="0" i="0" u="none" strike="noStrike" kern="1200" cap="none" dirty="0" err="1">
                <a:solidFill>
                  <a:schemeClr val="tx1"/>
                </a:solidFill>
                <a:effectLst/>
                <a:latin typeface="+mn-lt"/>
                <a:ea typeface="Calibri"/>
                <a:cs typeface="Calibri"/>
                <a:sym typeface="Calibri"/>
              </a:rPr>
              <a:t>into</a:t>
            </a:r>
            <a:r>
              <a:rPr lang="fr-FR" sz="1200" b="0" i="0" u="none" strike="noStrike" kern="1200" cap="none" dirty="0">
                <a:solidFill>
                  <a:schemeClr val="tx1"/>
                </a:solidFill>
                <a:effectLst/>
                <a:latin typeface="+mn-lt"/>
                <a:ea typeface="Calibri"/>
                <a:cs typeface="Calibri"/>
                <a:sym typeface="Calibri"/>
              </a:rPr>
              <a:t> English, </a:t>
            </a:r>
            <a:r>
              <a:rPr lang="fr-FR" sz="1200" b="0" i="0" u="none" strike="noStrike" kern="1200" cap="none" dirty="0" err="1">
                <a:solidFill>
                  <a:schemeClr val="tx1"/>
                </a:solidFill>
                <a:effectLst/>
                <a:latin typeface="+mn-lt"/>
                <a:ea typeface="Calibri"/>
                <a:cs typeface="Calibri"/>
                <a:sym typeface="Calibri"/>
              </a:rPr>
              <a:t>reflecting</a:t>
            </a:r>
            <a:r>
              <a:rPr lang="fr-FR" sz="1200" b="0" i="0" u="none" strike="noStrike" kern="1200" cap="none" dirty="0">
                <a:solidFill>
                  <a:schemeClr val="tx1"/>
                </a:solidFill>
                <a:effectLst/>
                <a:latin typeface="+mn-lt"/>
                <a:ea typeface="Calibri"/>
                <a:cs typeface="Calibri"/>
                <a:sym typeface="Calibri"/>
              </a:rPr>
              <a:t> on </a:t>
            </a:r>
            <a:r>
              <a:rPr lang="fr-FR" sz="1200" b="0" i="0" u="none" strike="noStrike" kern="1200" cap="none" dirty="0" err="1">
                <a:solidFill>
                  <a:schemeClr val="tx1"/>
                </a:solidFill>
                <a:effectLst/>
                <a:latin typeface="+mn-lt"/>
                <a:ea typeface="Calibri"/>
                <a:cs typeface="Calibri"/>
                <a:sym typeface="Calibri"/>
              </a:rPr>
              <a:t>which</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ones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sound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better</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with</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is</a:t>
            </a:r>
            <a:r>
              <a:rPr lang="fr-FR" sz="1200" b="0" i="0" u="none" strike="noStrike" kern="1200" cap="none" dirty="0">
                <a:solidFill>
                  <a:schemeClr val="tx1"/>
                </a:solidFill>
                <a:effectLst/>
                <a:latin typeface="+mn-lt"/>
                <a:ea typeface="Calibri"/>
                <a:cs typeface="Calibri"/>
                <a:sym typeface="Calibri"/>
              </a:rPr>
              <a:t>’ or ‘</a:t>
            </a:r>
            <a:r>
              <a:rPr lang="fr-FR" sz="1200" b="0" i="0" u="none" strike="noStrike" kern="1200" cap="none" dirty="0" err="1">
                <a:solidFill>
                  <a:schemeClr val="tx1"/>
                </a:solidFill>
                <a:effectLst/>
                <a:latin typeface="+mn-lt"/>
                <a:ea typeface="Calibri"/>
                <a:cs typeface="Calibri"/>
                <a:sym typeface="Calibri"/>
              </a:rPr>
              <a:t>does</a:t>
            </a:r>
            <a:r>
              <a:rPr lang="fr-FR" sz="1200" b="0" i="0" u="none" strike="noStrike" kern="1200" cap="none" dirty="0">
                <a:solidFill>
                  <a:schemeClr val="tx1"/>
                </a:solidFill>
                <a:effectLst/>
                <a:latin typeface="+mn-lt"/>
                <a:ea typeface="Calibri"/>
                <a:cs typeface="Calibri"/>
                <a:sym typeface="Calibri"/>
              </a:rPr>
              <a: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3. The </a:t>
            </a:r>
            <a:r>
              <a:rPr lang="fr-FR" sz="1200" b="0" i="0" u="none" strike="noStrike" kern="1200" cap="none" dirty="0" err="1">
                <a:solidFill>
                  <a:schemeClr val="tx1"/>
                </a:solidFill>
                <a:effectLst/>
                <a:latin typeface="+mn-lt"/>
                <a:ea typeface="Calibri"/>
                <a:cs typeface="Calibri"/>
                <a:sym typeface="Calibri"/>
              </a:rPr>
              <a:t>task</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incorporates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further</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revision</a:t>
            </a:r>
            <a:r>
              <a:rPr lang="fr-FR" sz="1200" b="0" i="0" u="none" strike="noStrike" kern="1200" cap="none" dirty="0">
                <a:solidFill>
                  <a:schemeClr val="tx1"/>
                </a:solidFill>
                <a:effectLst/>
                <a:latin typeface="+mn-lt"/>
                <a:ea typeface="Calibri"/>
                <a:cs typeface="Calibri"/>
                <a:sym typeface="Calibri"/>
              </a:rPr>
              <a:t> of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week’s</a:t>
            </a:r>
            <a:r>
              <a:rPr lang="fr-FR" sz="1200" b="0" i="0" u="none" strike="noStrike" kern="1200" cap="none" dirty="0">
                <a:solidFill>
                  <a:schemeClr val="tx1"/>
                </a:solidFill>
                <a:effectLst/>
                <a:latin typeface="+mn-lt"/>
                <a:ea typeface="Calibri"/>
                <a:cs typeface="Calibri"/>
                <a:sym typeface="Calibri"/>
              </a:rPr>
              <a:t> new </a:t>
            </a:r>
            <a:r>
              <a:rPr lang="fr-FR" sz="1200" b="0" i="0" u="none" strike="noStrike" kern="1200" cap="none" dirty="0" err="1">
                <a:solidFill>
                  <a:schemeClr val="tx1"/>
                </a:solidFill>
                <a:effectLst/>
                <a:latin typeface="+mn-lt"/>
                <a:ea typeface="Calibri"/>
                <a:cs typeface="Calibri"/>
                <a:sym typeface="Calibri"/>
              </a:rPr>
              <a:t>vocabulary</a:t>
            </a:r>
            <a:r>
              <a:rPr lang="fr-FR" sz="1200" b="0" i="0" u="none" strike="noStrike" kern="1200" cap="none" dirty="0">
                <a:solidFill>
                  <a:schemeClr val="tx1"/>
                </a:solidFill>
                <a:effectLst/>
                <a:latin typeface="+mn-lt"/>
                <a:ea typeface="Calibri"/>
                <a:cs typeface="Calibri"/>
                <a:sym typeface="Calibri"/>
              </a:rPr>
              <a:t>, as </a:t>
            </a:r>
            <a:r>
              <a:rPr lang="fr-FR" sz="1200" b="0" i="0" u="none" strike="noStrike" kern="1200" cap="none" dirty="0" err="1">
                <a:solidFill>
                  <a:schemeClr val="tx1"/>
                </a:solidFill>
                <a:effectLst/>
                <a:latin typeface="+mn-lt"/>
                <a:ea typeface="Calibri"/>
                <a:cs typeface="Calibri"/>
                <a:sym typeface="Calibri"/>
              </a:rPr>
              <a:t>well</a:t>
            </a:r>
            <a:r>
              <a:rPr lang="fr-FR" sz="1200" b="0" i="0" u="none" strike="noStrike" kern="1200" cap="none" dirty="0">
                <a:solidFill>
                  <a:schemeClr val="tx1"/>
                </a:solidFill>
                <a:effectLst/>
                <a:latin typeface="+mn-lt"/>
                <a:ea typeface="Calibri"/>
                <a:cs typeface="Calibri"/>
                <a:sym typeface="Calibri"/>
              </a:rPr>
              <a:t> as </a:t>
            </a:r>
            <a:r>
              <a:rPr lang="fr-FR" sz="1200" b="0" i="0" u="none" strike="noStrike" kern="1200" cap="none" dirty="0" err="1">
                <a:solidFill>
                  <a:schemeClr val="tx1"/>
                </a:solidFill>
                <a:effectLst/>
                <a:latin typeface="+mn-lt"/>
                <a:ea typeface="Calibri"/>
                <a:cs typeface="Calibri"/>
                <a:sym typeface="Calibri"/>
              </a:rPr>
              <a:t>vocabulary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taught</a:t>
            </a:r>
            <a:r>
              <a:rPr lang="fr-FR" sz="1200" b="0" i="0" u="none" strike="noStrike" kern="1200" cap="none" dirty="0">
                <a:solidFill>
                  <a:schemeClr val="tx1"/>
                </a:solidFill>
                <a:effectLst/>
                <a:latin typeface="+mn-lt"/>
                <a:ea typeface="Calibri"/>
                <a:cs typeface="Calibri"/>
                <a:sym typeface="Calibri"/>
              </a:rPr>
              <a:t> in </a:t>
            </a:r>
            <a:r>
              <a:rPr lang="fr-FR" sz="1200" b="0" i="0" u="none" strike="noStrike" kern="1200" cap="none" dirty="0" err="1">
                <a:solidFill>
                  <a:schemeClr val="tx1"/>
                </a:solidFill>
                <a:effectLst/>
                <a:latin typeface="+mn-lt"/>
                <a:ea typeface="Calibri"/>
                <a:cs typeface="Calibri"/>
                <a:sym typeface="Calibri"/>
              </a:rPr>
              <a:t>previous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weeks</a:t>
            </a:r>
            <a:r>
              <a:rPr lang="fr-FR"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r>
              <a:rPr lang="en-GB" sz="1200" b="1" kern="1200" dirty="0">
                <a:solidFill>
                  <a:schemeClr val="tx1"/>
                </a:solidFill>
                <a:effectLst/>
                <a:latin typeface="+mn-lt"/>
                <a:ea typeface="+mn-ea"/>
                <a:cs typeface="+mn-cs"/>
              </a:rPr>
              <a:t>Frequency rankings of cognates used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description [2779]</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7366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a:solidFill>
                  <a:schemeClr val="tx1"/>
                </a:solidFill>
                <a:effectLst/>
                <a:latin typeface="+mn-lt"/>
                <a:ea typeface="Calibri"/>
                <a:cs typeface="Calibri"/>
                <a:sym typeface="Calibri"/>
              </a:rPr>
              <a:t>Timing</a:t>
            </a:r>
            <a:r>
              <a:rPr lang="fr-FR" sz="1200" b="1" i="0" u="none" strike="noStrike" kern="1200" cap="none" dirty="0">
                <a:solidFill>
                  <a:schemeClr val="tx1"/>
                </a:solidFill>
                <a:effectLst/>
                <a:latin typeface="+mn-lt"/>
                <a:ea typeface="Calibri"/>
                <a:cs typeface="Calibri"/>
                <a:sym typeface="Calibri"/>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Aim: </a:t>
            </a:r>
            <a:r>
              <a:rPr lang="fr-FR" sz="1200" b="0" i="0" u="none" strike="noStrike" kern="1200" cap="none" dirty="0" err="1">
                <a:solidFill>
                  <a:schemeClr val="tx1"/>
                </a:solidFill>
                <a:effectLst/>
                <a:latin typeface="+mn-lt"/>
                <a:ea typeface="Calibri"/>
                <a:cs typeface="Calibri"/>
                <a:sym typeface="Calibri"/>
              </a:rPr>
              <a:t>Aural</a:t>
            </a:r>
            <a:r>
              <a:rPr lang="fr-FR" sz="1200" b="0" i="0" u="none" strike="noStrike" kern="1200" cap="none" dirty="0">
                <a:solidFill>
                  <a:schemeClr val="tx1"/>
                </a:solidFill>
                <a:effectLst/>
                <a:latin typeface="+mn-lt"/>
                <a:ea typeface="Calibri"/>
                <a:cs typeface="Calibri"/>
                <a:sym typeface="Calibri"/>
              </a:rPr>
              <a:t> recognition of questions and </a:t>
            </a:r>
            <a:r>
              <a:rPr lang="fr-FR" sz="1200" b="0" i="0" u="none" strike="noStrike" kern="1200" cap="none" dirty="0" err="1">
                <a:solidFill>
                  <a:schemeClr val="tx1"/>
                </a:solidFill>
                <a:effectLst/>
                <a:latin typeface="+mn-lt"/>
                <a:ea typeface="Calibri"/>
                <a:cs typeface="Calibri"/>
                <a:sym typeface="Calibri"/>
              </a:rPr>
              <a:t>statements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from</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word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order</a:t>
            </a:r>
            <a:r>
              <a:rPr lang="fr-FR" sz="1200" b="0" i="0" u="none" strike="noStrike" kern="1200" cap="none" dirty="0">
                <a:solidFill>
                  <a:schemeClr val="tx1"/>
                </a:solidFill>
                <a:effectLst/>
                <a:latin typeface="+mn-lt"/>
                <a:ea typeface="Calibri"/>
                <a:cs typeface="Calibri"/>
                <a:sym typeface="Calibri"/>
              </a:rPr>
              <a:t>.</a:t>
            </a:r>
            <a:endParaRPr lang="fr-FR"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Procedure</a:t>
            </a:r>
            <a:r>
              <a:rPr lang="fr-FR" sz="1200" b="1"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a:solidFill>
                  <a:schemeClr val="tx1"/>
                </a:solidFill>
                <a:effectLst/>
                <a:latin typeface="+mn-lt"/>
                <a:ea typeface="Calibri"/>
                <a:cs typeface="Calibri"/>
                <a:sym typeface="Calibri"/>
              </a:rPr>
              <a:t>This </a:t>
            </a:r>
            <a:r>
              <a:rPr lang="fr-FR" sz="1200" b="0" i="0" u="none" strike="noStrike" kern="1200" cap="none" dirty="0" err="1">
                <a:solidFill>
                  <a:schemeClr val="tx1"/>
                </a:solidFill>
                <a:effectLst/>
                <a:latin typeface="+mn-lt"/>
                <a:ea typeface="Calibri"/>
                <a:cs typeface="Calibri"/>
                <a:sym typeface="Calibri"/>
              </a:rPr>
              <a:t>listening</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activity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practises</a:t>
            </a:r>
            <a:r>
              <a:rPr lang="fr-FR" sz="1200" b="0" i="0" u="none" strike="noStrike" kern="1200" cap="none" dirty="0">
                <a:solidFill>
                  <a:schemeClr val="tx1"/>
                </a:solidFill>
                <a:effectLst/>
                <a:latin typeface="+mn-lt"/>
                <a:ea typeface="Calibri"/>
                <a:cs typeface="Calibri"/>
                <a:sym typeface="Calibri"/>
              </a:rPr>
              <a:t> recognition of </a:t>
            </a:r>
            <a:r>
              <a:rPr lang="fr-FR" sz="1200" b="0" i="0" u="none" strike="noStrike" kern="1200" cap="none" dirty="0" err="1">
                <a:solidFill>
                  <a:schemeClr val="tx1"/>
                </a:solidFill>
                <a:effectLst/>
                <a:latin typeface="+mn-lt"/>
                <a:ea typeface="Calibri"/>
                <a:cs typeface="Calibri"/>
                <a:sym typeface="Calibri"/>
              </a:rPr>
              <a:t>subject-verb</a:t>
            </a:r>
            <a:r>
              <a:rPr lang="fr-FR" sz="1200" b="0" i="0" u="none" strike="noStrike" kern="1200" cap="none" dirty="0">
                <a:solidFill>
                  <a:schemeClr val="tx1"/>
                </a:solidFill>
                <a:effectLst/>
                <a:latin typeface="+mn-lt"/>
                <a:ea typeface="Calibri"/>
                <a:cs typeface="Calibri"/>
                <a:sym typeface="Calibri"/>
              </a:rPr>
              <a:t> inversion questions </a:t>
            </a:r>
            <a:r>
              <a:rPr lang="fr-FR" sz="1200" b="0" i="0" u="none" strike="noStrike" kern="1200" cap="none" dirty="0" err="1">
                <a:solidFill>
                  <a:schemeClr val="tx1"/>
                </a:solidFill>
                <a:effectLst/>
                <a:latin typeface="+mn-lt"/>
                <a:ea typeface="Calibri"/>
                <a:cs typeface="Calibri"/>
                <a:sym typeface="Calibri"/>
              </a:rPr>
              <a:t>with</a:t>
            </a:r>
            <a:r>
              <a:rPr lang="fr-FR" sz="1200" b="0" i="0" u="none" strike="noStrike" kern="1200" cap="none" dirty="0">
                <a:solidFill>
                  <a:schemeClr val="tx1"/>
                </a:solidFill>
                <a:effectLst/>
                <a:latin typeface="+mn-lt"/>
                <a:ea typeface="Calibri"/>
                <a:cs typeface="Calibri"/>
                <a:sym typeface="Calibri"/>
              </a:rPr>
              <a:t> a range of </a:t>
            </a:r>
            <a:r>
              <a:rPr lang="fr-FR" sz="1200" b="0" i="0" u="none" strike="noStrike" kern="1200" cap="none" dirty="0" err="1">
                <a:solidFill>
                  <a:schemeClr val="tx1"/>
                </a:solidFill>
                <a:effectLst/>
                <a:latin typeface="+mn-lt"/>
                <a:ea typeface="Calibri"/>
                <a:cs typeface="Calibri"/>
                <a:sym typeface="Calibri"/>
              </a:rPr>
              <a:t>previously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learned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vocabulary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incorporating</a:t>
            </a:r>
            <a:r>
              <a:rPr lang="fr-FR" sz="1200" b="0" i="0" u="none" strike="noStrike" kern="1200" cap="none" dirty="0">
                <a:solidFill>
                  <a:schemeClr val="tx1"/>
                </a:solidFill>
                <a:effectLst/>
                <a:latin typeface="+mn-lt"/>
                <a:ea typeface="Calibri"/>
                <a:cs typeface="Calibri"/>
                <a:sym typeface="Calibri"/>
              </a:rPr>
              <a:t> the sets </a:t>
            </a:r>
            <a:r>
              <a:rPr lang="fr-FR" sz="1200" b="0" i="0" u="none" strike="noStrike" kern="1200" cap="none" dirty="0" err="1">
                <a:solidFill>
                  <a:schemeClr val="tx1"/>
                </a:solidFill>
                <a:effectLst/>
                <a:latin typeface="+mn-lt"/>
                <a:ea typeface="Calibri"/>
                <a:cs typeface="Calibri"/>
                <a:sym typeface="Calibri"/>
              </a:rPr>
              <a:t>revisited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week</a:t>
            </a:r>
            <a:r>
              <a:rPr lang="fr-FR"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a:solidFill>
                  <a:schemeClr val="tx1"/>
                </a:solidFill>
                <a:effectLst/>
                <a:latin typeface="+mn-lt"/>
                <a:ea typeface="Calibri"/>
                <a:cs typeface="Calibri"/>
                <a:sym typeface="Calibri"/>
              </a:rPr>
              <a:t>A ‘robot </a:t>
            </a:r>
            <a:r>
              <a:rPr lang="fr-FR" sz="1200" b="0" i="0" u="none" strike="noStrike" kern="1200" cap="none" dirty="0" err="1">
                <a:solidFill>
                  <a:schemeClr val="tx1"/>
                </a:solidFill>
                <a:effectLst/>
                <a:latin typeface="+mn-lt"/>
                <a:ea typeface="Calibri"/>
                <a:cs typeface="Calibri"/>
                <a:sym typeface="Calibri"/>
              </a:rPr>
              <a:t>voice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used</a:t>
            </a:r>
            <a:r>
              <a:rPr lang="fr-FR" sz="1200" b="0" i="0" u="none" strike="noStrike" kern="1200" cap="none" dirty="0">
                <a:solidFill>
                  <a:schemeClr val="tx1"/>
                </a:solidFill>
                <a:effectLst/>
                <a:latin typeface="+mn-lt"/>
                <a:ea typeface="Calibri"/>
                <a:cs typeface="Calibri"/>
                <a:sym typeface="Calibri"/>
              </a:rPr>
              <a:t> to </a:t>
            </a:r>
            <a:r>
              <a:rPr lang="fr-FR" sz="1200" b="0" i="0" u="none" strike="noStrike" kern="1200" cap="none" dirty="0" err="1">
                <a:solidFill>
                  <a:schemeClr val="tx1"/>
                </a:solidFill>
                <a:effectLst/>
                <a:latin typeface="+mn-lt"/>
                <a:ea typeface="Calibri"/>
                <a:cs typeface="Calibri"/>
                <a:sym typeface="Calibri"/>
              </a:rPr>
              <a:t>remove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any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cues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from</a:t>
            </a:r>
            <a:r>
              <a:rPr lang="fr-FR" sz="1200" b="0" i="0" u="none" strike="noStrike" kern="1200" cap="none" dirty="0">
                <a:solidFill>
                  <a:schemeClr val="tx1"/>
                </a:solidFill>
                <a:effectLst/>
                <a:latin typeface="+mn-lt"/>
                <a:ea typeface="Calibri"/>
                <a:cs typeface="Calibri"/>
                <a:sym typeface="Calibri"/>
              </a:rPr>
              <a:t> intonation.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write</a:t>
            </a:r>
            <a:r>
              <a:rPr lang="fr-FR" sz="1200" b="0" i="0" u="none" strike="noStrike" kern="1200" cap="none" dirty="0">
                <a:solidFill>
                  <a:schemeClr val="tx1"/>
                </a:solidFill>
                <a:effectLst/>
                <a:latin typeface="+mn-lt"/>
                <a:ea typeface="Calibri"/>
                <a:cs typeface="Calibri"/>
                <a:sym typeface="Calibri"/>
              </a:rPr>
              <a:t> 1-12 and the </a:t>
            </a:r>
            <a:r>
              <a:rPr lang="fr-FR" sz="1200" b="0" i="0" u="none" strike="noStrike" kern="1200" cap="none" dirty="0" err="1">
                <a:solidFill>
                  <a:schemeClr val="tx1"/>
                </a:solidFill>
                <a:effectLst/>
                <a:latin typeface="+mn-lt"/>
                <a:ea typeface="Calibri"/>
                <a:cs typeface="Calibri"/>
                <a:sym typeface="Calibri"/>
              </a:rPr>
              <a:t>letter</a:t>
            </a:r>
            <a:r>
              <a:rPr lang="fr-FR" sz="1200" b="0" i="0" u="none" strike="noStrike" kern="1200" cap="none" dirty="0">
                <a:solidFill>
                  <a:schemeClr val="tx1"/>
                </a:solidFill>
                <a:effectLst/>
                <a:latin typeface="+mn-lt"/>
                <a:ea typeface="Calibri"/>
                <a:cs typeface="Calibri"/>
                <a:sym typeface="Calibri"/>
              </a:rPr>
              <a:t> ‘Q’ or ‘D’. The English translation can </a:t>
            </a:r>
            <a:r>
              <a:rPr lang="fr-FR" sz="1200" b="0" i="0" u="none" strike="noStrike" kern="1200" cap="none" dirty="0" err="1">
                <a:solidFill>
                  <a:schemeClr val="tx1"/>
                </a:solidFill>
                <a:effectLst/>
                <a:latin typeface="+mn-lt"/>
                <a:ea typeface="Calibri"/>
                <a:cs typeface="Calibri"/>
                <a:sym typeface="Calibri"/>
              </a:rPr>
              <a:t>be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elicited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when</a:t>
            </a:r>
            <a:r>
              <a:rPr lang="fr-FR" sz="1200" b="0" i="0" u="none" strike="noStrike" kern="1200" cap="none" dirty="0">
                <a:solidFill>
                  <a:schemeClr val="tx1"/>
                </a:solidFill>
                <a:effectLst/>
                <a:latin typeface="+mn-lt"/>
                <a:ea typeface="Calibri"/>
                <a:cs typeface="Calibri"/>
                <a:sym typeface="Calibri"/>
              </a:rPr>
              <a:t> checking </a:t>
            </a:r>
            <a:r>
              <a:rPr lang="fr-FR" sz="1200" b="0" i="0" u="none" strike="noStrike" kern="1200" cap="none" dirty="0" err="1">
                <a:solidFill>
                  <a:schemeClr val="tx1"/>
                </a:solidFill>
                <a:effectLst/>
                <a:latin typeface="+mn-lt"/>
                <a:ea typeface="Calibri"/>
                <a:cs typeface="Calibri"/>
                <a:sym typeface="Calibri"/>
              </a:rPr>
              <a:t>answers</a:t>
            </a:r>
            <a:r>
              <a:rPr lang="fr-FR"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Transcript</a:t>
            </a:r>
            <a:endParaRPr lang="fr-FR" sz="1200" b="0" i="0" u="none" strike="noStrike" kern="1200" cap="none" dirty="0">
              <a:solidFill>
                <a:schemeClr val="tx1"/>
              </a:solidFill>
              <a:effectLst/>
              <a:latin typeface="+mn-lt"/>
              <a:ea typeface="Calibri"/>
              <a:cs typeface="Calibri"/>
              <a:sym typeface="Calibri"/>
            </a:endParaRPr>
          </a:p>
          <a:p>
            <a:pPr marL="228600" indent="-228600">
              <a:buFont typeface="+mj-lt"/>
              <a:buAutoNum type="arabicPeriod"/>
            </a:pPr>
            <a:r>
              <a:rPr lang="fr-FR" sz="1200" kern="1200" dirty="0">
                <a:solidFill>
                  <a:schemeClr val="tx1"/>
                </a:solidFill>
                <a:effectLst/>
                <a:latin typeface="+mn-lt"/>
                <a:ea typeface="+mn-ea"/>
                <a:cs typeface="+mn-cs"/>
              </a:rPr>
              <a:t>Il y a deux frères.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Sont-ils sages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highlight>
                  <a:srgbClr val="FFFF00"/>
                </a:highlight>
                <a:latin typeface="+mn-lt"/>
                <a:ea typeface="+mn-ea"/>
                <a:cs typeface="+mn-cs"/>
              </a:rPr>
              <a:t>Ont-ils une sœur ?</a:t>
            </a:r>
          </a:p>
          <a:p>
            <a:pPr marL="228600" indent="-228600">
              <a:buFont typeface="+mj-lt"/>
              <a:buAutoNum type="arabicPeriod"/>
            </a:pPr>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joue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contre</a:t>
            </a:r>
            <a:r>
              <a:rPr lang="en-GB" sz="1200" kern="1200" dirty="0">
                <a:solidFill>
                  <a:schemeClr val="tx1"/>
                </a:solidFill>
                <a:effectLst/>
                <a:latin typeface="+mn-lt"/>
                <a:ea typeface="+mn-ea"/>
                <a:cs typeface="+mn-cs"/>
              </a:rPr>
              <a:t> les </a:t>
            </a:r>
            <a:r>
              <a:rPr lang="en-GB" sz="1200" kern="1200" dirty="0" err="1">
                <a:solidFill>
                  <a:schemeClr val="tx1"/>
                </a:solidFill>
                <a:effectLst/>
                <a:latin typeface="+mn-lt"/>
                <a:ea typeface="+mn-ea"/>
                <a:cs typeface="+mn-cs"/>
              </a:rPr>
              <a:t>fils</a:t>
            </a:r>
            <a:r>
              <a:rPr lang="en-GB" sz="1200" kern="1200" dirty="0">
                <a:solidFill>
                  <a:schemeClr val="tx1"/>
                </a:solidFill>
                <a:effectLst/>
                <a:latin typeface="+mn-lt"/>
                <a:ea typeface="+mn-ea"/>
                <a:cs typeface="+mn-cs"/>
              </a:rPr>
              <a:t>.</a:t>
            </a:r>
          </a:p>
          <a:p>
            <a:pPr marL="228600" indent="-228600">
              <a:buFont typeface="+mj-lt"/>
              <a:buAutoNum type="arabicPeriod"/>
            </a:pPr>
            <a:r>
              <a:rPr lang="fr-FR" sz="1200" kern="1200" dirty="0">
                <a:solidFill>
                  <a:schemeClr val="tx1"/>
                </a:solidFill>
                <a:effectLst/>
                <a:latin typeface="+mn-lt"/>
                <a:ea typeface="+mn-ea"/>
                <a:cs typeface="+mn-cs"/>
              </a:rPr>
              <a:t>Est-elle jeune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parle avec les parents.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êtes stricts.</a:t>
            </a:r>
            <a:endParaRPr lang="en-GB" sz="1200" kern="1200" dirty="0">
              <a:solidFill>
                <a:schemeClr val="tx1"/>
              </a:solidFill>
              <a:effectLst/>
              <a:latin typeface="+mn-lt"/>
              <a:ea typeface="+mn-ea"/>
              <a:cs typeface="+mn-cs"/>
            </a:endParaRPr>
          </a:p>
          <a:p>
            <a:pPr marL="228600" indent="-228600">
              <a:buFont typeface="+mj-lt"/>
              <a:buAutoNum type="arabicPeriod"/>
            </a:pPr>
            <a:r>
              <a:rPr lang="en-GB" sz="1200" kern="1200" dirty="0">
                <a:solidFill>
                  <a:schemeClr val="tx1"/>
                </a:solidFill>
                <a:effectLst/>
                <a:latin typeface="+mn-lt"/>
                <a:ea typeface="+mn-ea"/>
                <a:cs typeface="+mn-cs"/>
              </a:rPr>
              <a:t>Dis-</a:t>
            </a:r>
            <a:r>
              <a:rPr lang="en-GB" sz="1200" kern="1200" dirty="0" err="1">
                <a:solidFill>
                  <a:schemeClr val="tx1"/>
                </a:solidFill>
                <a:effectLst/>
                <a:latin typeface="+mn-lt"/>
                <a:ea typeface="+mn-ea"/>
                <a:cs typeface="+mn-cs"/>
              </a:rPr>
              <a:t>tu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ça</a:t>
            </a:r>
            <a:r>
              <a:rPr lang="en-GB" sz="1200" kern="1200" dirty="0">
                <a:solidFill>
                  <a:schemeClr val="tx1"/>
                </a:solidFill>
                <a:effectLst/>
                <a:latin typeface="+mn-lt"/>
                <a:ea typeface="+mn-ea"/>
                <a:cs typeface="+mn-cs"/>
              </a:rPr>
              <a:t> à ta </a:t>
            </a:r>
            <a:r>
              <a:rPr lang="en-GB" sz="1200" kern="1200" dirty="0" err="1">
                <a:solidFill>
                  <a:schemeClr val="tx1"/>
                </a:solidFill>
                <a:effectLst/>
                <a:latin typeface="+mn-lt"/>
                <a:ea typeface="+mn-ea"/>
                <a:cs typeface="+mn-cs"/>
              </a:rPr>
              <a:t>mère</a:t>
            </a:r>
            <a:r>
              <a:rPr lang="en-GB" sz="1200" kern="1200" dirty="0">
                <a:solidFill>
                  <a:schemeClr val="tx1"/>
                </a:solidFill>
                <a:effectLst/>
                <a:latin typeface="+mn-lt"/>
                <a:ea typeface="+mn-ea"/>
                <a:cs typeface="+mn-cs"/>
              </a:rPr>
              <a:t> ?</a:t>
            </a:r>
          </a:p>
          <a:p>
            <a:pPr marL="228600" indent="-228600">
              <a:buFont typeface="+mj-lt"/>
              <a:buAutoNum type="arabicPeriod"/>
            </a:pPr>
            <a:r>
              <a:rPr lang="en-GB" sz="1200" kern="1200" dirty="0" err="1">
                <a:solidFill>
                  <a:schemeClr val="tx1"/>
                </a:solidFill>
                <a:effectLst/>
                <a:latin typeface="+mn-lt"/>
                <a:ea typeface="+mn-ea"/>
                <a:cs typeface="+mn-cs"/>
              </a:rPr>
              <a:t>Comprends-tu</a:t>
            </a:r>
            <a:r>
              <a:rPr lang="en-GB" sz="1200" kern="1200" dirty="0">
                <a:solidFill>
                  <a:schemeClr val="tx1"/>
                </a:solidFill>
                <a:effectLst/>
                <a:latin typeface="+mn-lt"/>
                <a:ea typeface="+mn-ea"/>
                <a:cs typeface="+mn-cs"/>
              </a:rPr>
              <a:t> ton </a:t>
            </a:r>
            <a:r>
              <a:rPr lang="en-GB" sz="1200" kern="1200" dirty="0" err="1">
                <a:solidFill>
                  <a:schemeClr val="tx1"/>
                </a:solidFill>
                <a:effectLst/>
                <a:latin typeface="+mn-lt"/>
                <a:ea typeface="+mn-ea"/>
                <a:cs typeface="+mn-cs"/>
              </a:rPr>
              <a:t>père</a:t>
            </a:r>
            <a:r>
              <a:rPr lang="en-GB" sz="1200" kern="1200" dirty="0">
                <a:solidFill>
                  <a:schemeClr val="tx1"/>
                </a:solidFill>
                <a:effectLst/>
                <a:latin typeface="+mn-lt"/>
                <a:ea typeface="+mn-ea"/>
                <a:cs typeface="+mn-cs"/>
              </a:rPr>
              <a:t> ?</a:t>
            </a:r>
          </a:p>
          <a:p>
            <a:pPr marL="228600" indent="-228600">
              <a:buFont typeface="+mj-lt"/>
              <a:buAutoNum type="arabicPeriod"/>
            </a:pPr>
            <a:r>
              <a:rPr lang="fr-FR" sz="1200" kern="1200" dirty="0">
                <a:solidFill>
                  <a:schemeClr val="tx1"/>
                </a:solidFill>
                <a:effectLst/>
                <a:latin typeface="+mn-lt"/>
                <a:ea typeface="+mn-ea"/>
                <a:cs typeface="+mn-cs"/>
              </a:rPr>
              <a:t>Sommes-nous amis ?</a:t>
            </a:r>
            <a:endParaRPr lang="en-GB" sz="1200" kern="1200" dirty="0">
              <a:solidFill>
                <a:schemeClr val="tx1"/>
              </a:solidFill>
              <a:effectLst/>
              <a:latin typeface="+mn-lt"/>
              <a:ea typeface="+mn-ea"/>
              <a:cs typeface="+mn-cs"/>
            </a:endParaRPr>
          </a:p>
          <a:p>
            <a:pPr marL="228600" indent="-228600">
              <a:buFont typeface="+mj-lt"/>
              <a:buAutoNum type="arabicPeriod"/>
            </a:pPr>
            <a:r>
              <a:rPr lang="en-GB" sz="1200" kern="1200" dirty="0">
                <a:solidFill>
                  <a:schemeClr val="tx1"/>
                </a:solidFill>
                <a:effectLst/>
                <a:latin typeface="+mn-lt"/>
                <a:ea typeface="+mn-ea"/>
                <a:cs typeface="+mn-cs"/>
              </a:rPr>
              <a:t>Nous </a:t>
            </a:r>
            <a:r>
              <a:rPr lang="en-GB" sz="1200" kern="1200" dirty="0" err="1">
                <a:solidFill>
                  <a:schemeClr val="tx1"/>
                </a:solidFill>
                <a:effectLst/>
                <a:latin typeface="+mn-lt"/>
                <a:ea typeface="+mn-ea"/>
                <a:cs typeface="+mn-cs"/>
              </a:rPr>
              <a:t>avons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vie </a:t>
            </a:r>
            <a:r>
              <a:rPr lang="en-GB" sz="1200" kern="1200" dirty="0" err="1">
                <a:solidFill>
                  <a:schemeClr val="tx1"/>
                </a:solidFill>
                <a:effectLst/>
                <a:latin typeface="+mn-lt"/>
                <a:ea typeface="+mn-ea"/>
                <a:cs typeface="+mn-cs"/>
              </a:rPr>
              <a:t>heureuse</a:t>
            </a:r>
            <a:r>
              <a:rPr lang="en-GB" sz="1200" kern="1200" dirty="0">
                <a:solidFill>
                  <a:schemeClr val="tx1"/>
                </a:solidFill>
                <a:effectLst/>
                <a:latin typeface="+mn-lt"/>
                <a:ea typeface="+mn-ea"/>
                <a:cs typeface="+mn-cs"/>
              </a:rPr>
              <a:t>.</a:t>
            </a:r>
          </a:p>
          <a:p>
            <a:pPr marL="0" indent="0">
              <a:buFont typeface="+mj-lt"/>
              <a:buNone/>
            </a:pPr>
            <a:r>
              <a:rPr lang="fr-FR" sz="1200" kern="1200" dirty="0">
                <a:solidFill>
                  <a:schemeClr val="tx1"/>
                </a:solidFill>
                <a:effectLst/>
                <a:latin typeface="+mn-lt"/>
                <a:ea typeface="+mn-ea"/>
                <a:cs typeface="+mn-cs"/>
              </a:rPr>
              <a:t>12. Je suis content ici.</a:t>
            </a:r>
          </a:p>
          <a:p>
            <a:pPr marL="0" indent="0">
              <a:buFont typeface="+mj-lt"/>
              <a:buNone/>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(1 is the most frequent word in French): </a:t>
            </a:r>
            <a:endParaRPr lang="en-GB" sz="1200" b="0" i="0" u="none" strike="noStrike" kern="1200" cap="none" dirty="0">
              <a:solidFill>
                <a:schemeClr val="tx1"/>
              </a:solidFill>
              <a:effectLst/>
              <a:latin typeface="+mn-lt"/>
              <a:ea typeface="Calibri"/>
              <a:cs typeface="Calibri"/>
              <a:sym typeface="Calibri"/>
            </a:endParaRPr>
          </a:p>
          <a:p>
            <a:r>
              <a:rPr lang="fr-FR" sz="1200" kern="1200" dirty="0">
                <a:solidFill>
                  <a:schemeClr val="tx1"/>
                </a:solidFill>
                <a:effectLst/>
                <a:latin typeface="+mn-lt"/>
                <a:ea typeface="+mn-ea"/>
                <a:cs typeface="+mn-cs"/>
              </a:rPr>
              <a:t>robot [&gt;5000], humain [286]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kern="1200" dirty="0">
              <a:solidFill>
                <a:schemeClr val="tx1"/>
              </a:solidFill>
              <a:effectLst/>
              <a:latin typeface="+mn-lt"/>
              <a:ea typeface="+mn-ea"/>
              <a:cs typeface="+mn-cs"/>
            </a:endParaRP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endParaRPr lang="fr-F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3608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accent5">
                    <a:lumMod val="50000"/>
                  </a:schemeClr>
                </a:solidFill>
                <a:latin typeface="Century Gothic" panose="020B0502020202020204" pitchFamily="34" charset="0"/>
              </a:rPr>
              <a:t>In-class </a:t>
            </a:r>
            <a:r>
              <a:rPr lang="en-GB" sz="1200" b="1" dirty="0">
                <a:solidFill>
                  <a:schemeClr val="accent5">
                    <a:lumMod val="50000"/>
                  </a:schemeClr>
                </a:solidFill>
                <a:latin typeface="Century Gothic" panose="020B0502020202020204" pitchFamily="34" charset="0"/>
              </a:rPr>
              <a:t>version (NB: a self-study version of this activity is provided on slide 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Timing: 10 minutes </a:t>
            </a:r>
            <a:r>
              <a:rPr lang="en-GB" sz="1200" b="0" dirty="0">
                <a:solidFill>
                  <a:schemeClr val="accent5">
                    <a:lumMod val="50000"/>
                  </a:schemeClr>
                </a:solidFill>
                <a:latin typeface="Century Gothic" panose="020B0502020202020204" pitchFamily="34" charset="0"/>
              </a:rPr>
              <a:t>(4 slides)</a:t>
            </a: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Aim: </a:t>
            </a:r>
            <a:r>
              <a:rPr lang="en-GB" sz="1200" b="0" dirty="0">
                <a:solidFill>
                  <a:schemeClr val="accent5">
                    <a:lumMod val="50000"/>
                  </a:schemeClr>
                </a:solidFill>
                <a:latin typeface="Century Gothic" panose="020B0502020202020204" pitchFamily="34" charset="0"/>
              </a:rPr>
              <a:t>Oral production of statements and inversion questions.</a:t>
            </a: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Procedure (Partner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Where there is a question mark, students use the words provided to ask their partner a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Where there is no question mark, they use the words to make a statement about what their partner does/is doing.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They say</a:t>
            </a:r>
            <a:r>
              <a:rPr lang="en-GB" sz="1200" baseline="0" dirty="0">
                <a:solidFill>
                  <a:schemeClr val="accent5">
                    <a:lumMod val="50000"/>
                  </a:schemeClr>
                </a:solidFill>
                <a:latin typeface="Century Gothic" panose="020B0502020202020204" pitchFamily="34" charset="0"/>
              </a:rPr>
              <a:t> thei</a:t>
            </a:r>
            <a:r>
              <a:rPr lang="en-GB" sz="1200" dirty="0">
                <a:solidFill>
                  <a:schemeClr val="accent5">
                    <a:lumMod val="50000"/>
                  </a:schemeClr>
                </a:solidFill>
                <a:latin typeface="Century Gothic" panose="020B0502020202020204" pitchFamily="34" charset="0"/>
              </a:rPr>
              <a:t>r questions/ statements to their partner to get his/her response.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They then write them down in French.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dirty="0">
                <a:solidFill>
                  <a:schemeClr val="accent5">
                    <a:lumMod val="50000"/>
                  </a:schemeClr>
                </a:solidFill>
                <a:latin typeface="Century Gothic" panose="020B0502020202020204" pitchFamily="34" charset="0"/>
              </a:rPr>
              <a:t>Remind them to use subject-verb inversion to make their questions</a:t>
            </a:r>
            <a:r>
              <a:rPr lang="en-GB" sz="1200" b="0" baseline="0" dirty="0">
                <a:solidFill>
                  <a:schemeClr val="accent5">
                    <a:lumMod val="50000"/>
                  </a:schemeClr>
                </a:solidFill>
                <a:latin typeface="Century Gothic" panose="020B0502020202020204" pitchFamily="34" charset="0"/>
              </a:rPr>
              <a:t> (rather than just intonation alone).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The answers (i.e. what Partner A should have said/written) are animated and appear upon successive mouse clicks.</a:t>
            </a:r>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3718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baseline="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a:solidFill>
                  <a:schemeClr val="accent5">
                    <a:lumMod val="50000"/>
                  </a:schemeClr>
                </a:solidFill>
                <a:latin typeface="Century Gothic" panose="020B0502020202020204" pitchFamily="34" charset="0"/>
              </a:rPr>
              <a:t>Procedure </a:t>
            </a:r>
            <a:r>
              <a:rPr lang="en-GB" sz="1200" b="1" baseline="0" dirty="0">
                <a:solidFill>
                  <a:schemeClr val="accent5">
                    <a:lumMod val="50000"/>
                  </a:schemeClr>
                </a:solidFill>
                <a:latin typeface="Century Gothic" panose="020B0502020202020204" pitchFamily="34" charset="0"/>
              </a:rPr>
              <a:t>(Partner B):</a:t>
            </a:r>
          </a:p>
          <a:p>
            <a:pPr marL="228600" indent="-228600">
              <a:buAutoNum type="arabicPeriod"/>
            </a:pPr>
            <a:r>
              <a:rPr lang="en-GB" sz="1200" b="0" baseline="0" dirty="0">
                <a:solidFill>
                  <a:schemeClr val="accent5">
                    <a:lumMod val="50000"/>
                  </a:schemeClr>
                </a:solidFill>
                <a:latin typeface="Century Gothic" panose="020B0502020202020204" pitchFamily="34" charset="0"/>
              </a:rPr>
              <a:t>Students listen to their Partner and determine whether s/he is asking a question or making a statement for each item 1-5.</a:t>
            </a:r>
          </a:p>
          <a:p>
            <a:pPr marL="228600" indent="-228600">
              <a:buAutoNum type="arabicPeriod"/>
            </a:pPr>
            <a:r>
              <a:rPr lang="en-GB" sz="1200" b="0" baseline="0" dirty="0">
                <a:solidFill>
                  <a:schemeClr val="accent5">
                    <a:lumMod val="50000"/>
                  </a:schemeClr>
                </a:solidFill>
                <a:latin typeface="Century Gothic" panose="020B0502020202020204" pitchFamily="34" charset="0"/>
              </a:rPr>
              <a:t>They write a question mark if it is a question, answering yes/no, as they feel, in French. They simply say ‘OK’ in response to the statements.</a:t>
            </a:r>
          </a:p>
          <a:p>
            <a:pPr marL="228600" indent="-228600">
              <a:buAutoNum type="arabicPeriod"/>
            </a:pPr>
            <a:r>
              <a:rPr lang="en-GB" sz="1200" b="0" baseline="0" dirty="0">
                <a:solidFill>
                  <a:schemeClr val="accent5">
                    <a:lumMod val="50000"/>
                  </a:schemeClr>
                </a:solidFill>
                <a:latin typeface="Century Gothic" panose="020B0502020202020204" pitchFamily="34" charset="0"/>
              </a:rPr>
              <a:t>They then translate the question/statement into English.</a:t>
            </a:r>
          </a:p>
          <a:p>
            <a:pPr marL="0" indent="0"/>
            <a:endParaRPr lang="en-GB" sz="1200" b="0" baseline="0" dirty="0">
              <a:solidFill>
                <a:schemeClr val="accent5">
                  <a:lumMod val="50000"/>
                </a:schemeClr>
              </a:solidFill>
              <a:latin typeface="Century Gothic" panose="020B0502020202020204" pitchFamily="34" charset="0"/>
            </a:endParaRPr>
          </a:p>
          <a:p>
            <a:r>
              <a:rPr lang="en-US" b="0" i="0" baseline="0" dirty="0"/>
              <a:t>The statements and questions (i.e. what Partner A should have said in French) are animated and appear upon successive mouse clicks, as do the English translations and the question mark for the question items.</a:t>
            </a:r>
          </a:p>
          <a:p>
            <a:pPr marL="0" indent="0"/>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5932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accent5">
                    <a:lumMod val="50000"/>
                  </a:schemeClr>
                </a:solidFill>
                <a:latin typeface="Century Gothic" panose="020B0502020202020204" pitchFamily="34" charset="0"/>
              </a:rPr>
              <a:t>Partners </a:t>
            </a:r>
            <a:r>
              <a:rPr lang="en-GB" sz="1200" b="0" dirty="0">
                <a:solidFill>
                  <a:schemeClr val="accent5">
                    <a:lumMod val="50000"/>
                  </a:schemeClr>
                </a:solidFill>
                <a:latin typeface="Century Gothic" panose="020B0502020202020204" pitchFamily="34" charset="0"/>
              </a:rPr>
              <a:t>swap roles for this second version of the task.</a:t>
            </a: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6956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baseline="0"/>
              <a:t>NA</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902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baseline="0"/>
              <a:t>NA</a:t>
            </a:r>
          </a:p>
          <a:p>
            <a:pPr marL="0" indent="0"/>
            <a:endParaRPr lang="en-GB" sz="1200" b="1" baseline="0">
              <a:solidFill>
                <a:schemeClr val="accent5">
                  <a:lumMod val="50000"/>
                </a:schemeClr>
              </a:solidFill>
              <a:latin typeface="Century Gothic" panose="020B0502020202020204" pitchFamily="34" charset="0"/>
            </a:endParaRPr>
          </a:p>
          <a:p>
            <a:pPr marL="0" indent="0"/>
            <a:r>
              <a:rPr lang="en-GB" sz="1200" b="1" baseline="0">
                <a:solidFill>
                  <a:schemeClr val="accent5">
                    <a:lumMod val="50000"/>
                  </a:schemeClr>
                </a:solidFill>
                <a:latin typeface="Century Gothic" panose="020B0502020202020204" pitchFamily="34" charset="0"/>
              </a:rPr>
              <a:t>Self-study </a:t>
            </a:r>
            <a:r>
              <a:rPr lang="en-GB" sz="1200" b="1" baseline="0" dirty="0">
                <a:solidFill>
                  <a:schemeClr val="accent5">
                    <a:lumMod val="50000"/>
                  </a:schemeClr>
                </a:solidFill>
                <a:latin typeface="Century Gothic" panose="020B0502020202020204" pitchFamily="34" charset="0"/>
              </a:rPr>
              <a:t>version (NB: an in-class version of this activity is provided on slides 55-58)</a:t>
            </a:r>
          </a:p>
          <a:p>
            <a:pPr marL="0" indent="0"/>
            <a:endParaRPr lang="en-GB" sz="1200" b="1"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Timing: 10 minutes</a:t>
            </a:r>
          </a:p>
          <a:p>
            <a:pPr marL="0" indent="0"/>
            <a:endParaRPr lang="en-GB" sz="1200" b="0"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Aim: </a:t>
            </a:r>
            <a:r>
              <a:rPr lang="en-GB" sz="1200" b="0" baseline="0" dirty="0">
                <a:solidFill>
                  <a:schemeClr val="accent5">
                    <a:lumMod val="50000"/>
                  </a:schemeClr>
                </a:solidFill>
                <a:latin typeface="Century Gothic" panose="020B0502020202020204" pitchFamily="34" charset="0"/>
              </a:rPr>
              <a:t>Aural identification of the statement/question that corresponds to the answer heard</a:t>
            </a:r>
            <a:endParaRPr lang="en-GB" sz="1200" b="1" baseline="0" dirty="0">
              <a:solidFill>
                <a:schemeClr val="accent5">
                  <a:lumMod val="50000"/>
                </a:schemeClr>
              </a:solidFill>
              <a:latin typeface="Century Gothic" panose="020B0502020202020204" pitchFamily="34" charset="0"/>
            </a:endParaRPr>
          </a:p>
          <a:p>
            <a:pPr marL="0" indent="0"/>
            <a:endParaRPr lang="en-GB" sz="1200" b="1"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Procedure:</a:t>
            </a:r>
          </a:p>
          <a:p>
            <a:pPr marL="228600" indent="-228600">
              <a:buAutoNum type="arabicPeriod"/>
            </a:pPr>
            <a:r>
              <a:rPr lang="en-GB" sz="1200" b="0" baseline="0" dirty="0">
                <a:solidFill>
                  <a:schemeClr val="accent5">
                    <a:lumMod val="50000"/>
                  </a:schemeClr>
                </a:solidFill>
                <a:latin typeface="Century Gothic" panose="020B0502020202020204" pitchFamily="34" charset="0"/>
              </a:rPr>
              <a:t>In this version of the task, students click to listen to the response, and say the corresponding question or statement. </a:t>
            </a:r>
          </a:p>
          <a:p>
            <a:pPr marL="228600" indent="-228600">
              <a:buAutoNum type="arabicPeriod"/>
            </a:pPr>
            <a:r>
              <a:rPr lang="en-GB" sz="1200" b="0" baseline="0" dirty="0">
                <a:solidFill>
                  <a:schemeClr val="accent5">
                    <a:lumMod val="50000"/>
                  </a:schemeClr>
                </a:solidFill>
                <a:latin typeface="Century Gothic" panose="020B0502020202020204" pitchFamily="34" charset="0"/>
              </a:rPr>
              <a:t>Responses beginning with “</a:t>
            </a: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indicate that a question is required, while responses beginning with “</a:t>
            </a:r>
            <a:r>
              <a:rPr lang="en-GB" sz="1200" b="0" baseline="0" dirty="0" err="1">
                <a:solidFill>
                  <a:schemeClr val="accent5">
                    <a:lumMod val="50000"/>
                  </a:schemeClr>
                </a:solidFill>
                <a:latin typeface="Century Gothic" panose="020B0502020202020204" pitchFamily="34" charset="0"/>
              </a:rPr>
              <a:t>c’est</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indicate a description. </a:t>
            </a:r>
          </a:p>
          <a:p>
            <a:pPr marL="228600" indent="-228600">
              <a:buAutoNum type="arabicPeriod"/>
            </a:pPr>
            <a:r>
              <a:rPr lang="en-GB" sz="1200" b="0" baseline="0" dirty="0">
                <a:solidFill>
                  <a:schemeClr val="accent5">
                    <a:lumMod val="50000"/>
                  </a:schemeClr>
                </a:solidFill>
                <a:latin typeface="Century Gothic" panose="020B0502020202020204" pitchFamily="34" charset="0"/>
              </a:rPr>
              <a:t>Click the yellow boxes to view the correct question/statement.</a:t>
            </a:r>
          </a:p>
          <a:p>
            <a:pPr marL="0" indent="0"/>
            <a:endParaRPr lang="en-GB" sz="1200" b="0"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TRANSCRIPT</a:t>
            </a:r>
            <a:r>
              <a:rPr lang="en-GB" sz="1200" b="0" baseline="0" dirty="0">
                <a:solidFill>
                  <a:schemeClr val="accent5">
                    <a:lumMod val="50000"/>
                  </a:schemeClr>
                </a:solidFill>
                <a:latin typeface="Century Gothic" panose="020B0502020202020204" pitchFamily="34" charset="0"/>
              </a:rPr>
              <a:t>:</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j’apprends</a:t>
            </a:r>
            <a:r>
              <a:rPr lang="en-GB" sz="1200" b="0" baseline="0" dirty="0">
                <a:solidFill>
                  <a:schemeClr val="accent5">
                    <a:lumMod val="50000"/>
                  </a:schemeClr>
                </a:solidFill>
                <a:latin typeface="Century Gothic" panose="020B0502020202020204" pitchFamily="34" charset="0"/>
              </a:rPr>
              <a:t> le </a:t>
            </a:r>
            <a:r>
              <a:rPr lang="en-GB" sz="1200" b="0" baseline="0" dirty="0" err="1">
                <a:solidFill>
                  <a:schemeClr val="accent5">
                    <a:lumMod val="50000"/>
                  </a:schemeClr>
                </a:solidFill>
                <a:latin typeface="Century Gothic" panose="020B0502020202020204" pitchFamily="34" charset="0"/>
              </a:rPr>
              <a:t>français</a:t>
            </a:r>
            <a:r>
              <a:rPr lang="en-GB" sz="1200" b="0" baseline="0" dirty="0">
                <a:solidFill>
                  <a:schemeClr val="accent5">
                    <a:lumMod val="50000"/>
                  </a:schemeClr>
                </a:solidFill>
                <a:latin typeface="Century Gothic" panose="020B0502020202020204" pitchFamily="34" charset="0"/>
              </a:rPr>
              <a:t>,</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C’est</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je </a:t>
            </a:r>
            <a:r>
              <a:rPr lang="en-GB" sz="1200" b="0" baseline="0" dirty="0" err="1">
                <a:solidFill>
                  <a:schemeClr val="accent5">
                    <a:lumMod val="50000"/>
                  </a:schemeClr>
                </a:solidFill>
                <a:latin typeface="Century Gothic" panose="020B0502020202020204" pitchFamily="34" charset="0"/>
              </a:rPr>
              <a:t>suis</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jeune</a:t>
            </a:r>
            <a:r>
              <a:rPr lang="en-GB" sz="1200" b="0" baseline="0" dirty="0">
                <a:solidFill>
                  <a:schemeClr val="accent5">
                    <a:lumMod val="50000"/>
                  </a:schemeClr>
                </a:solidFill>
                <a:latin typeface="Century Gothic" panose="020B0502020202020204" pitchFamily="34" charset="0"/>
              </a:rPr>
              <a:t>.</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C’est</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je </a:t>
            </a:r>
            <a:r>
              <a:rPr lang="en-GB" sz="1200" b="0" baseline="0" dirty="0" err="1">
                <a:solidFill>
                  <a:schemeClr val="accent5">
                    <a:lumMod val="50000"/>
                  </a:schemeClr>
                </a:solidFill>
                <a:latin typeface="Century Gothic" panose="020B0502020202020204" pitchFamily="34" charset="0"/>
              </a:rPr>
              <a:t>vais</a:t>
            </a:r>
            <a:r>
              <a:rPr lang="en-GB" sz="1200" b="0" baseline="0" dirty="0">
                <a:solidFill>
                  <a:schemeClr val="accent5">
                    <a:lumMod val="50000"/>
                  </a:schemeClr>
                </a:solidFill>
                <a:latin typeface="Century Gothic" panose="020B0502020202020204" pitchFamily="34" charset="0"/>
              </a:rPr>
              <a:t> au </a:t>
            </a:r>
            <a:r>
              <a:rPr lang="en-GB" sz="1200" b="0" baseline="0" dirty="0" err="1">
                <a:solidFill>
                  <a:schemeClr val="accent5">
                    <a:lumMod val="50000"/>
                  </a:schemeClr>
                </a:solidFill>
                <a:latin typeface="Century Gothic" panose="020B0502020202020204" pitchFamily="34" charset="0"/>
              </a:rPr>
              <a:t>collège</a:t>
            </a:r>
            <a:r>
              <a:rPr lang="en-GB" sz="1200" b="0" baseline="0" dirty="0">
                <a:solidFill>
                  <a:schemeClr val="accent5">
                    <a:lumMod val="50000"/>
                  </a:schemeClr>
                </a:solidFill>
                <a:latin typeface="Century Gothic" panose="020B0502020202020204" pitchFamily="34" charset="0"/>
              </a:rPr>
              <a:t>.</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je </a:t>
            </a:r>
            <a:r>
              <a:rPr lang="en-GB" sz="1200" b="0" baseline="0" dirty="0" err="1">
                <a:solidFill>
                  <a:schemeClr val="accent5">
                    <a:lumMod val="50000"/>
                  </a:schemeClr>
                </a:solidFill>
                <a:latin typeface="Century Gothic" panose="020B0502020202020204" pitchFamily="34" charset="0"/>
              </a:rPr>
              <a:t>comprends</a:t>
            </a:r>
            <a:r>
              <a:rPr lang="en-GB" sz="1200" b="0" baseline="0" dirty="0">
                <a:solidFill>
                  <a:schemeClr val="accent5">
                    <a:lumMod val="50000"/>
                  </a:schemeClr>
                </a:solidFill>
                <a:latin typeface="Century Gothic" panose="020B0502020202020204" pitchFamily="34" charset="0"/>
              </a:rPr>
              <a:t> la question.</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je </a:t>
            </a:r>
            <a:r>
              <a:rPr lang="en-GB" sz="1200" b="0" baseline="0" dirty="0" err="1">
                <a:solidFill>
                  <a:schemeClr val="accent5">
                    <a:lumMod val="50000"/>
                  </a:schemeClr>
                </a:solidFill>
                <a:latin typeface="Century Gothic" panose="020B0502020202020204" pitchFamily="34" charset="0"/>
              </a:rPr>
              <a:t>prends</a:t>
            </a:r>
            <a:r>
              <a:rPr lang="en-GB" sz="1200" b="0" baseline="0" dirty="0">
                <a:solidFill>
                  <a:schemeClr val="accent5">
                    <a:lumMod val="50000"/>
                  </a:schemeClr>
                </a:solidFill>
                <a:latin typeface="Century Gothic" panose="020B0502020202020204" pitchFamily="34" charset="0"/>
              </a:rPr>
              <a:t> le déjeuner.</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C’est</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j’apprends</a:t>
            </a:r>
            <a:r>
              <a:rPr lang="en-GB" sz="1200" b="0" baseline="0" dirty="0">
                <a:solidFill>
                  <a:schemeClr val="accent5">
                    <a:lumMod val="50000"/>
                  </a:schemeClr>
                </a:solidFill>
                <a:latin typeface="Century Gothic" panose="020B0502020202020204" pitchFamily="34" charset="0"/>
              </a:rPr>
              <a:t> le </a:t>
            </a:r>
            <a:r>
              <a:rPr lang="en-GB" sz="1200" b="0" baseline="0" dirty="0" err="1">
                <a:solidFill>
                  <a:schemeClr val="accent5">
                    <a:lumMod val="50000"/>
                  </a:schemeClr>
                </a:solidFill>
                <a:latin typeface="Century Gothic" panose="020B0502020202020204" pitchFamily="34" charset="0"/>
              </a:rPr>
              <a:t>français</a:t>
            </a:r>
            <a:r>
              <a:rPr lang="en-GB" sz="1200" b="0" baseline="0" dirty="0">
                <a:solidFill>
                  <a:schemeClr val="accent5">
                    <a:lumMod val="50000"/>
                  </a:schemeClr>
                </a:solidFill>
                <a:latin typeface="Century Gothic" panose="020B0502020202020204" pitchFamily="34" charset="0"/>
              </a:rPr>
              <a:t>.</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je </a:t>
            </a:r>
            <a:r>
              <a:rPr lang="en-GB" sz="1200" b="0" baseline="0" dirty="0" err="1">
                <a:solidFill>
                  <a:schemeClr val="accent5">
                    <a:lumMod val="50000"/>
                  </a:schemeClr>
                </a:solidFill>
                <a:latin typeface="Century Gothic" panose="020B0502020202020204" pitchFamily="34" charset="0"/>
              </a:rPr>
              <a:t>suis</a:t>
            </a:r>
            <a:r>
              <a:rPr lang="en-GB" sz="1200" b="0" baseline="0" dirty="0">
                <a:solidFill>
                  <a:schemeClr val="accent5">
                    <a:lumMod val="50000"/>
                  </a:schemeClr>
                </a:solidFill>
                <a:latin typeface="Century Gothic" panose="020B0502020202020204" pitchFamily="34" charset="0"/>
              </a:rPr>
              <a:t> sage.</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j’aime</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l’histoire</a:t>
            </a:r>
            <a:r>
              <a:rPr lang="en-GB" sz="1200" b="0" baseline="0" dirty="0">
                <a:solidFill>
                  <a:schemeClr val="accent5">
                    <a:lumMod val="50000"/>
                  </a:schemeClr>
                </a:solidFill>
                <a:latin typeface="Century Gothic" panose="020B0502020202020204" pitchFamily="34" charset="0"/>
              </a:rPr>
              <a:t>.</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C’est</a:t>
            </a:r>
            <a:r>
              <a:rPr lang="en-GB" sz="1200" b="0" baseline="0" dirty="0">
                <a:solidFill>
                  <a:schemeClr val="accent5">
                    <a:lumMod val="50000"/>
                  </a:schemeClr>
                </a:solidFill>
                <a:latin typeface="Century Gothic" panose="020B0502020202020204" pitchFamily="34" charset="0"/>
              </a:rPr>
              <a:t>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je </a:t>
            </a:r>
            <a:r>
              <a:rPr lang="en-GB" sz="1200" b="0" baseline="0" dirty="0" err="1">
                <a:solidFill>
                  <a:schemeClr val="accent5">
                    <a:lumMod val="50000"/>
                  </a:schemeClr>
                </a:solidFill>
                <a:latin typeface="Century Gothic" panose="020B0502020202020204" pitchFamily="34" charset="0"/>
              </a:rPr>
              <a:t>comprends</a:t>
            </a:r>
            <a:r>
              <a:rPr lang="en-GB" sz="1200" b="0" baseline="0" dirty="0">
                <a:solidFill>
                  <a:schemeClr val="accent5">
                    <a:lumMod val="50000"/>
                  </a:schemeClr>
                </a:solidFill>
                <a:latin typeface="Century Gothic" panose="020B0502020202020204" pitchFamily="34" charset="0"/>
              </a:rPr>
              <a:t> le </a:t>
            </a:r>
            <a:r>
              <a:rPr lang="en-GB" sz="1200" b="0" baseline="0" dirty="0" err="1">
                <a:solidFill>
                  <a:schemeClr val="accent5">
                    <a:lumMod val="50000"/>
                  </a:schemeClr>
                </a:solidFill>
                <a:latin typeface="Century Gothic" panose="020B0502020202020204" pitchFamily="34" charset="0"/>
              </a:rPr>
              <a:t>professeur</a:t>
            </a:r>
            <a:r>
              <a:rPr lang="en-GB" sz="1200" b="0" baseline="0" dirty="0">
                <a:solidFill>
                  <a:schemeClr val="accent5">
                    <a:lumMod val="50000"/>
                  </a:schemeClr>
                </a:solidFill>
                <a:latin typeface="Century Gothic" panose="020B0502020202020204" pitchFamily="34" charset="0"/>
              </a:rPr>
              <a:t>.</a:t>
            </a:r>
          </a:p>
          <a:p>
            <a:pPr marL="228600" indent="-228600">
              <a:buFont typeface="+mj-lt"/>
              <a:buAutoNum type="arabicPeriod"/>
            </a:pP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je </a:t>
            </a:r>
            <a:r>
              <a:rPr lang="en-GB" sz="1200" b="0" baseline="0" dirty="0" err="1">
                <a:solidFill>
                  <a:schemeClr val="accent5">
                    <a:lumMod val="50000"/>
                  </a:schemeClr>
                </a:solidFill>
                <a:latin typeface="Century Gothic" panose="020B0502020202020204" pitchFamily="34" charset="0"/>
              </a:rPr>
              <a:t>prends</a:t>
            </a:r>
            <a:r>
              <a:rPr lang="en-GB" sz="1200" b="0" baseline="0" dirty="0">
                <a:solidFill>
                  <a:schemeClr val="accent5">
                    <a:lumMod val="50000"/>
                  </a:schemeClr>
                </a:solidFill>
                <a:latin typeface="Century Gothic" panose="020B0502020202020204" pitchFamily="34" charset="0"/>
              </a:rPr>
              <a:t> le train.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0074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baseline="0"/>
              <a:t>NA</a:t>
            </a:r>
          </a:p>
          <a:p>
            <a:pPr marL="0" indent="0"/>
            <a:endParaRPr lang="en-GB" sz="1200" b="1" baseline="0">
              <a:solidFill>
                <a:schemeClr val="accent5">
                  <a:lumMod val="50000"/>
                </a:schemeClr>
              </a:solidFill>
              <a:latin typeface="Century Gothic" panose="020B0502020202020204" pitchFamily="34" charset="0"/>
            </a:endParaRPr>
          </a:p>
          <a:p>
            <a:pPr marL="0" indent="0"/>
            <a:r>
              <a:rPr lang="en-GB" sz="1200" b="1" baseline="0">
                <a:solidFill>
                  <a:schemeClr val="accent5">
                    <a:lumMod val="50000"/>
                  </a:schemeClr>
                </a:solidFill>
                <a:latin typeface="Century Gothic" panose="020B0502020202020204" pitchFamily="34" charset="0"/>
              </a:rPr>
              <a:t>Timing</a:t>
            </a:r>
            <a:r>
              <a:rPr lang="en-GB" sz="1200" b="1" baseline="0" dirty="0">
                <a:solidFill>
                  <a:schemeClr val="accent5">
                    <a:lumMod val="50000"/>
                  </a:schemeClr>
                </a:solidFill>
                <a:latin typeface="Century Gothic" panose="020B0502020202020204" pitchFamily="34" charset="0"/>
              </a:rPr>
              <a:t>: 10 minutes</a:t>
            </a:r>
          </a:p>
          <a:p>
            <a:pPr marL="0" indent="0"/>
            <a:endParaRPr lang="en-GB" sz="1200" b="0"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Aim: </a:t>
            </a:r>
            <a:r>
              <a:rPr lang="en-GB" sz="1200" b="0" baseline="0" dirty="0">
                <a:solidFill>
                  <a:schemeClr val="accent5">
                    <a:lumMod val="50000"/>
                  </a:schemeClr>
                </a:solidFill>
                <a:latin typeface="Century Gothic" panose="020B0502020202020204" pitchFamily="34" charset="0"/>
              </a:rPr>
              <a:t>Oral production and aural comprehension of questions and answers.</a:t>
            </a:r>
            <a:endParaRPr lang="en-GB" sz="1200" b="1" baseline="0" dirty="0">
              <a:solidFill>
                <a:schemeClr val="accent5">
                  <a:lumMod val="50000"/>
                </a:schemeClr>
              </a:solidFill>
              <a:latin typeface="Century Gothic" panose="020B0502020202020204" pitchFamily="34" charset="0"/>
            </a:endParaRPr>
          </a:p>
          <a:p>
            <a:pPr marL="0" indent="0"/>
            <a:endParaRPr lang="en-GB" sz="1200" b="1"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Procedure:</a:t>
            </a:r>
          </a:p>
          <a:p>
            <a:pPr marL="228600" indent="-228600">
              <a:buAutoNum type="arabicPeriod"/>
            </a:pPr>
            <a:r>
              <a:rPr lang="en-GB" sz="1200" b="0" baseline="0" dirty="0">
                <a:solidFill>
                  <a:schemeClr val="accent5">
                    <a:lumMod val="50000"/>
                  </a:schemeClr>
                </a:solidFill>
                <a:latin typeface="Century Gothic" panose="020B0502020202020204" pitchFamily="34" charset="0"/>
              </a:rPr>
              <a:t>In this speaking activity, students have to guess each others’ answers to a set of questions, then ask them the question to find out if their guess was correct. </a:t>
            </a:r>
          </a:p>
          <a:p>
            <a:pPr marL="228600" indent="-228600">
              <a:buAutoNum type="arabicPeriod"/>
            </a:pPr>
            <a:r>
              <a:rPr lang="en-GB" sz="1200" b="0" baseline="0" dirty="0">
                <a:solidFill>
                  <a:schemeClr val="accent5">
                    <a:lumMod val="50000"/>
                  </a:schemeClr>
                </a:solidFill>
                <a:latin typeface="Century Gothic" panose="020B0502020202020204" pitchFamily="34" charset="0"/>
              </a:rPr>
              <a:t>The questions can be written out before speaking if the group would benefit from the extra support and processing time.</a:t>
            </a:r>
          </a:p>
          <a:p>
            <a:pPr marL="228600" indent="-228600">
              <a:buAutoNum type="arabicPeriod"/>
            </a:pPr>
            <a:r>
              <a:rPr lang="en-GB" sz="1200" b="0" baseline="0" dirty="0">
                <a:solidFill>
                  <a:schemeClr val="accent5">
                    <a:lumMod val="50000"/>
                  </a:schemeClr>
                </a:solidFill>
                <a:latin typeface="Century Gothic" panose="020B0502020202020204" pitchFamily="34" charset="0"/>
              </a:rPr>
              <a:t>This could be done in several ways:</a:t>
            </a:r>
          </a:p>
          <a:p>
            <a:pPr marL="685800" lvl="1" indent="-228600">
              <a:buAutoNum type="alphaLcParenR"/>
            </a:pPr>
            <a:r>
              <a:rPr lang="en-GB" sz="1200" b="0" baseline="0" dirty="0">
                <a:solidFill>
                  <a:schemeClr val="accent5">
                    <a:lumMod val="50000"/>
                  </a:schemeClr>
                </a:solidFill>
                <a:latin typeface="Century Gothic" panose="020B0502020202020204" pitchFamily="34" charset="0"/>
              </a:rPr>
              <a:t>In groups (ideally of 8): students write 1-8 and the name of a different group member for each statement, and predict their answer by writing ‘</a:t>
            </a: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 ‘non’. They then take turns to ask each other the questions, marking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if their guess was correct and ‘faux’ if not. One point for each correct guess.</a:t>
            </a:r>
          </a:p>
          <a:p>
            <a:pPr marL="685800" lvl="1" indent="-228600">
              <a:buAutoNum type="alphaLcParenR"/>
            </a:pPr>
            <a:r>
              <a:rPr lang="en-GB" sz="1200" b="0" baseline="0" dirty="0">
                <a:solidFill>
                  <a:schemeClr val="accent5">
                    <a:lumMod val="50000"/>
                  </a:schemeClr>
                </a:solidFill>
                <a:latin typeface="Century Gothic" panose="020B0502020202020204" pitchFamily="34" charset="0"/>
              </a:rPr>
              <a:t>In pairs: students simply guess their partner’s answer to each question and ask each other the questions to check.</a:t>
            </a:r>
          </a:p>
          <a:p>
            <a:pPr marL="0" indent="0">
              <a:buNone/>
            </a:pPr>
            <a:r>
              <a:rPr lang="en-GB" sz="1200" b="0" baseline="0" dirty="0">
                <a:solidFill>
                  <a:schemeClr val="accent5">
                    <a:lumMod val="50000"/>
                  </a:schemeClr>
                </a:solidFill>
                <a:latin typeface="Century Gothic" panose="020B0502020202020204" pitchFamily="34" charset="0"/>
              </a:rPr>
              <a:t>4. The next slide includes a more challenging version of this task, where the statements are written in the 3</a:t>
            </a:r>
            <a:r>
              <a:rPr lang="en-GB" sz="1200" b="0" baseline="30000" dirty="0">
                <a:solidFill>
                  <a:schemeClr val="accent5">
                    <a:lumMod val="50000"/>
                  </a:schemeClr>
                </a:solidFill>
                <a:latin typeface="Century Gothic" panose="020B0502020202020204" pitchFamily="34" charset="0"/>
              </a:rPr>
              <a:t>rd</a:t>
            </a:r>
            <a:r>
              <a:rPr lang="en-GB" sz="1200" b="0" baseline="0" dirty="0">
                <a:solidFill>
                  <a:schemeClr val="accent5">
                    <a:lumMod val="50000"/>
                  </a:schemeClr>
                </a:solidFill>
                <a:latin typeface="Century Gothic" panose="020B0502020202020204" pitchFamily="34" charset="0"/>
              </a:rPr>
              <a:t> person, so students must change the verb form as well as the word order – delete as necessary.</a:t>
            </a:r>
          </a:p>
          <a:p>
            <a:pPr marL="0" indent="0">
              <a:buNone/>
            </a:pPr>
            <a:endParaRPr lang="en-GB" sz="1200" b="0"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musique [1139], week-end [2475], rock [4081]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7574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baseline="0"/>
              <a:t>NA</a:t>
            </a:r>
          </a:p>
          <a:p>
            <a:pPr marL="0" indent="0"/>
            <a:endParaRPr lang="en-GB" sz="1200" b="1" baseline="0">
              <a:solidFill>
                <a:schemeClr val="accent5">
                  <a:lumMod val="50000"/>
                </a:schemeClr>
              </a:solidFill>
              <a:latin typeface="Century Gothic" panose="020B0502020202020204" pitchFamily="34" charset="0"/>
            </a:endParaRPr>
          </a:p>
          <a:p>
            <a:pPr marL="0" indent="0"/>
            <a:r>
              <a:rPr lang="en-GB" sz="1200" b="1" baseline="0">
                <a:solidFill>
                  <a:schemeClr val="accent5">
                    <a:lumMod val="50000"/>
                  </a:schemeClr>
                </a:solidFill>
                <a:latin typeface="Century Gothic" panose="020B0502020202020204" pitchFamily="34" charset="0"/>
              </a:rPr>
              <a:t>More </a:t>
            </a:r>
            <a:r>
              <a:rPr lang="en-GB" sz="1200" b="1" baseline="0" dirty="0">
                <a:solidFill>
                  <a:schemeClr val="accent5">
                    <a:lumMod val="50000"/>
                  </a:schemeClr>
                </a:solidFill>
                <a:latin typeface="Century Gothic" panose="020B0502020202020204" pitchFamily="34" charset="0"/>
              </a:rPr>
              <a:t>challenging version</a:t>
            </a: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79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9:notes"/>
          <p:cNvSpPr>
            <a:spLocks noGrp="1" noRot="1" noChangeAspect="1"/>
          </p:cNvSpPr>
          <p:nvPr>
            <p:ph type="sldImg" idx="2"/>
          </p:nvPr>
        </p:nvSpPr>
        <p:spPr>
          <a:xfrm>
            <a:off x="482600" y="1279525"/>
            <a:ext cx="6138863"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29:notes"/>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EM</a:t>
            </a:r>
          </a:p>
          <a:p>
            <a:pPr marL="0" indent="0"/>
            <a:endParaRPr dirty="0">
              <a:latin typeface="Century Gothic" panose="020B0502020202020204" pitchFamily="34" charset="0"/>
            </a:endParaRPr>
          </a:p>
        </p:txBody>
      </p:sp>
      <p:sp>
        <p:nvSpPr>
          <p:cNvPr id="446" name="Google Shape;446;p29:notes"/>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1013567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NA</a:t>
            </a:r>
          </a:p>
          <a:p>
            <a:endParaRPr lang="en-US" b="0"/>
          </a:p>
          <a:p>
            <a:r>
              <a:rPr lang="en-US" b="0"/>
              <a:t>This </a:t>
            </a:r>
            <a:r>
              <a:rPr lang="en-US" b="0" dirty="0"/>
              <a:t>slide links to Gaming Grammar login screen. The appropriate mission can then be selected from the menu page.</a:t>
            </a:r>
          </a:p>
          <a:p>
            <a:r>
              <a:rPr lang="en-US" b="0" dirty="0"/>
              <a:t>Mission</a:t>
            </a:r>
            <a:r>
              <a:rPr lang="en-US" b="0" baseline="0" dirty="0"/>
              <a:t> 8 deals with subject-verb inversion in questions, providing interactive practice in this grammar feature.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9159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EM (all</a:t>
            </a:r>
            <a:r>
              <a:rPr lang="en-GB" b="1" baseline="0" dirty="0"/>
              <a:t> of German)</a:t>
            </a:r>
            <a:endParaRPr lang="en-GB" b="1" dirty="0"/>
          </a:p>
          <a:p>
            <a:endParaRPr lang="en-GB" b="1" dirty="0"/>
          </a:p>
          <a:p>
            <a:r>
              <a:rPr lang="en-GB" b="1" dirty="0"/>
              <a:t>Timing: </a:t>
            </a:r>
            <a:r>
              <a:rPr lang="en-GB" b="0" dirty="0"/>
              <a:t>3 minutes</a:t>
            </a:r>
            <a:br>
              <a:rPr lang="en-GB" dirty="0"/>
            </a:br>
            <a:br>
              <a:rPr lang="en-GB" b="1" dirty="0"/>
            </a:br>
            <a:r>
              <a:rPr lang="en-GB" b="1" dirty="0"/>
              <a:t>Aim:</a:t>
            </a:r>
            <a:r>
              <a:rPr lang="en-GB" b="0" dirty="0"/>
              <a:t> To explain how to form and use the 1</a:t>
            </a:r>
            <a:r>
              <a:rPr lang="en-GB" b="0" baseline="30000" dirty="0"/>
              <a:t>st</a:t>
            </a:r>
            <a:r>
              <a:rPr lang="en-GB" b="0" dirty="0"/>
              <a:t> person singular (I-form) perfect tense in German.</a:t>
            </a:r>
            <a:br>
              <a:rPr lang="en-GB" dirty="0"/>
            </a:br>
            <a:br>
              <a:rPr lang="en-GB" dirty="0"/>
            </a:br>
            <a:r>
              <a:rPr lang="en-GB" b="1" dirty="0"/>
              <a:t>Procedure:</a:t>
            </a:r>
            <a:br>
              <a:rPr lang="en-GB" dirty="0"/>
            </a:br>
            <a:r>
              <a:rPr lang="en-GB" dirty="0"/>
              <a:t>1. Present and carefully read each statement.</a:t>
            </a:r>
          </a:p>
          <a:p>
            <a:r>
              <a:rPr lang="en-GB" dirty="0"/>
              <a:t>2. Wherever possible, elicit the English from students before presenting it.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Tour [2640] </a:t>
            </a:r>
            <a:r>
              <a:rPr lang="en-GB" baseline="0" dirty="0" err="1"/>
              <a:t>spielen</a:t>
            </a:r>
            <a:r>
              <a:rPr lang="en-GB" baseline="0" dirty="0"/>
              <a:t> [205] </a:t>
            </a:r>
            <a:r>
              <a:rPr lang="en-GB" baseline="0" dirty="0" err="1"/>
              <a:t>kaufen</a:t>
            </a:r>
            <a:r>
              <a:rPr lang="en-GB" baseline="0" dirty="0"/>
              <a:t> [506] </a:t>
            </a:r>
            <a:r>
              <a:rPr lang="en-GB" baseline="0" dirty="0" err="1"/>
              <a:t>machen</a:t>
            </a:r>
            <a:r>
              <a:rPr lang="en-GB" baseline="0" dirty="0"/>
              <a:t> [58] </a:t>
            </a:r>
            <a:r>
              <a:rPr lang="en-GB" baseline="0" dirty="0" err="1"/>
              <a:t>besuchen</a:t>
            </a:r>
            <a:r>
              <a:rPr lang="en-GB" baseline="0" dirty="0"/>
              <a:t> [820]</a:t>
            </a:r>
            <a:br>
              <a:rPr lang="en-GB" baseline="0" dirty="0"/>
            </a:b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7055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EM</a:t>
            </a:r>
          </a:p>
          <a:p>
            <a:endParaRPr lang="en-GB" b="1"/>
          </a:p>
          <a:p>
            <a:r>
              <a:rPr lang="en-GB" b="1"/>
              <a:t>Timing</a:t>
            </a:r>
            <a:r>
              <a:rPr lang="en-GB" b="1" dirty="0"/>
              <a:t>: 5 minutes</a:t>
            </a:r>
            <a:br>
              <a:rPr lang="en-GB" dirty="0"/>
            </a:br>
            <a:br>
              <a:rPr lang="en-GB" b="1" dirty="0"/>
            </a:br>
            <a:r>
              <a:rPr lang="en-GB" b="1" dirty="0"/>
              <a:t>Aim: </a:t>
            </a:r>
            <a:r>
              <a:rPr lang="en-GB" b="0" dirty="0"/>
              <a:t>Reading activity to practise noticing the the present form or past participle.</a:t>
            </a:r>
            <a:br>
              <a:rPr lang="en-GB" dirty="0"/>
            </a:br>
            <a:br>
              <a:rPr lang="en-GB" dirty="0"/>
            </a:br>
            <a:r>
              <a:rPr lang="en-GB" b="1" dirty="0"/>
              <a:t>Procedure:</a:t>
            </a:r>
            <a:br>
              <a:rPr lang="en-GB" dirty="0"/>
            </a:br>
            <a:r>
              <a:rPr lang="en-GB" dirty="0"/>
              <a:t>1. Remind that it is the presence of a past participle at the end of the sentence that is the cue for ‘ich </a:t>
            </a:r>
            <a:r>
              <a:rPr lang="en-GB" dirty="0" err="1"/>
              <a:t>habe</a:t>
            </a:r>
            <a:r>
              <a:rPr lang="en-GB" dirty="0"/>
              <a:t>’.</a:t>
            </a:r>
          </a:p>
          <a:p>
            <a:r>
              <a:rPr lang="en-GB" dirty="0"/>
              <a:t>2. Read the sentences.</a:t>
            </a:r>
          </a:p>
          <a:p>
            <a:r>
              <a:rPr lang="en-GB" dirty="0"/>
              <a:t>3. Which word(s) fit in the gap?</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 and revisited</a:t>
            </a:r>
            <a:r>
              <a:rPr lang="en-GB" sz="1200" b="1" i="0" u="none" strike="noStrike" kern="1200" cap="none" dirty="0">
                <a:solidFill>
                  <a:schemeClr val="tx1"/>
                </a:solidFill>
                <a:effectLst/>
                <a:latin typeface="+mn-lt"/>
                <a:ea typeface="Calibri"/>
                <a:cs typeface="Calibri"/>
                <a:sym typeface="Calibri"/>
              </a:rPr>
              <a:t> this week (1 is the most common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besuchen</a:t>
            </a:r>
            <a:r>
              <a:rPr lang="en-US" sz="1200" kern="1200" dirty="0">
                <a:solidFill>
                  <a:schemeClr val="tx1"/>
                </a:solidFill>
                <a:effectLst/>
                <a:latin typeface="+mn-lt"/>
                <a:ea typeface="+mn-ea"/>
                <a:cs typeface="+mn-cs"/>
              </a:rPr>
              <a:t> [820] </a:t>
            </a:r>
            <a:r>
              <a:rPr lang="en-US" sz="1200"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[570] </a:t>
            </a:r>
            <a:r>
              <a:rPr lang="en-US" sz="1200" kern="1200" dirty="0" err="1">
                <a:solidFill>
                  <a:schemeClr val="tx1"/>
                </a:solidFill>
                <a:effectLst/>
                <a:latin typeface="+mn-lt"/>
                <a:ea typeface="+mn-ea"/>
                <a:cs typeface="+mn-cs"/>
              </a:rPr>
              <a:t>kaufen</a:t>
            </a:r>
            <a:r>
              <a:rPr lang="en-US" sz="1200" kern="1200" dirty="0">
                <a:solidFill>
                  <a:schemeClr val="tx1"/>
                </a:solidFill>
                <a:effectLst/>
                <a:latin typeface="+mn-lt"/>
                <a:ea typeface="+mn-ea"/>
                <a:cs typeface="+mn-cs"/>
              </a:rPr>
              <a:t> [506] August [1929] </a:t>
            </a:r>
            <a:r>
              <a:rPr lang="en-US" sz="1200"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kern="1200" dirty="0" err="1">
                <a:solidFill>
                  <a:schemeClr val="tx1"/>
                </a:solidFill>
                <a:effectLst/>
                <a:latin typeface="+mn-lt"/>
                <a:ea typeface="+mn-ea"/>
                <a:cs typeface="+mn-cs"/>
              </a:rPr>
              <a:t>Kleidung</a:t>
            </a:r>
            <a:r>
              <a:rPr lang="en-US" sz="1200" kern="1200" dirty="0">
                <a:solidFill>
                  <a:schemeClr val="tx1"/>
                </a:solidFill>
                <a:effectLst/>
                <a:latin typeface="+mn-lt"/>
                <a:ea typeface="+mn-ea"/>
                <a:cs typeface="+mn-cs"/>
              </a:rPr>
              <a:t> [2820]  Kultur [594] </a:t>
            </a:r>
            <a:r>
              <a:rPr lang="en-US" sz="1200"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 [1045] Tour [2640] </a:t>
            </a:r>
            <a:r>
              <a:rPr lang="en-US" sz="1200"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a:t>
            </a:r>
            <a:r>
              <a:rPr lang="en-US" sz="1200" kern="1200" dirty="0" err="1">
                <a:solidFill>
                  <a:schemeClr val="tx1"/>
                </a:solidFill>
                <a:effectLst/>
                <a:latin typeface="+mn-lt"/>
                <a:ea typeface="+mn-ea"/>
                <a:cs typeface="+mn-cs"/>
              </a:rPr>
              <a:t>dieser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r>
              <a:rPr lang="en-US" sz="1200" kern="1200" dirty="0">
                <a:solidFill>
                  <a:schemeClr val="tx1"/>
                </a:solidFill>
                <a:effectLst/>
                <a:latin typeface="+mn-lt"/>
                <a:ea typeface="+mn-ea"/>
                <a:cs typeface="+mn-cs"/>
              </a:rPr>
              <a:t>, dieses [24]  </a:t>
            </a:r>
            <a:r>
              <a:rPr lang="en-US" sz="1200" kern="1200" dirty="0" err="1">
                <a:solidFill>
                  <a:schemeClr val="tx1"/>
                </a:solidFill>
                <a:effectLst/>
                <a:latin typeface="+mn-lt"/>
                <a:ea typeface="+mn-ea"/>
                <a:cs typeface="+mn-cs"/>
              </a:rPr>
              <a:t>letzter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letztes</a:t>
            </a:r>
            <a:r>
              <a:rPr lang="en-US" sz="1200" kern="1200" dirty="0">
                <a:solidFill>
                  <a:schemeClr val="tx1"/>
                </a:solidFill>
                <a:effectLst/>
                <a:latin typeface="+mn-lt"/>
                <a:ea typeface="+mn-ea"/>
                <a:cs typeface="+mn-cs"/>
              </a:rPr>
              <a:t> [152]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a:t>
            </a:r>
            <a:r>
              <a:rPr lang="en-US" sz="1200" kern="1200" dirty="0" err="1">
                <a:solidFill>
                  <a:schemeClr val="tx1"/>
                </a:solidFill>
                <a:effectLst/>
                <a:latin typeface="+mn-lt"/>
                <a:ea typeface="+mn-ea"/>
                <a:cs typeface="+mn-cs"/>
              </a:rPr>
              <a:t>selbst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selber</a:t>
            </a:r>
            <a:r>
              <a:rPr lang="en-US" sz="1200" kern="1200" dirty="0">
                <a:solidFill>
                  <a:schemeClr val="tx1"/>
                </a:solidFill>
                <a:effectLst/>
                <a:latin typeface="+mn-lt"/>
                <a:ea typeface="+mn-ea"/>
                <a:cs typeface="+mn-cs"/>
              </a:rPr>
              <a:t> [101]</a:t>
            </a:r>
            <a:br>
              <a:rPr lang="en-US"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7.3.2.4</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ziehen</a:t>
            </a:r>
            <a:r>
              <a:rPr lang="en-GB" sz="1200" kern="1200" dirty="0">
                <a:solidFill>
                  <a:schemeClr val="tx1"/>
                </a:solidFill>
                <a:effectLst/>
                <a:latin typeface="+mn-lt"/>
                <a:ea typeface="+mn-ea"/>
                <a:cs typeface="+mn-cs"/>
              </a:rPr>
              <a:t> [266] </a:t>
            </a:r>
            <a:r>
              <a:rPr lang="en-GB" sz="1200" kern="1200" dirty="0" err="1">
                <a:solidFill>
                  <a:schemeClr val="tx1"/>
                </a:solidFill>
                <a:effectLst/>
                <a:latin typeface="+mn-lt"/>
                <a:ea typeface="+mn-ea"/>
                <a:cs typeface="+mn-cs"/>
              </a:rPr>
              <a:t>gewinnen</a:t>
            </a:r>
            <a:r>
              <a:rPr lang="en-GB" sz="1200" kern="1200" dirty="0">
                <a:solidFill>
                  <a:schemeClr val="tx1"/>
                </a:solidFill>
                <a:effectLst/>
                <a:latin typeface="+mn-lt"/>
                <a:ea typeface="+mn-ea"/>
                <a:cs typeface="+mn-cs"/>
              </a:rPr>
              <a:t> [408] </a:t>
            </a:r>
            <a:r>
              <a:rPr lang="en-GB" sz="1200" kern="1200" dirty="0" err="1">
                <a:solidFill>
                  <a:schemeClr val="tx1"/>
                </a:solidFill>
                <a:effectLst/>
                <a:latin typeface="+mn-lt"/>
                <a:ea typeface="+mn-ea"/>
                <a:cs typeface="+mn-cs"/>
              </a:rPr>
              <a:t>erhalten</a:t>
            </a:r>
            <a:r>
              <a:rPr lang="en-GB" sz="1200" kern="1200" dirty="0">
                <a:solidFill>
                  <a:schemeClr val="tx1"/>
                </a:solidFill>
                <a:effectLst/>
                <a:latin typeface="+mn-lt"/>
                <a:ea typeface="+mn-ea"/>
                <a:cs typeface="+mn-cs"/>
              </a:rPr>
              <a:t> [283] </a:t>
            </a:r>
            <a:r>
              <a:rPr lang="en-GB" sz="1200" kern="1200" dirty="0" err="1">
                <a:solidFill>
                  <a:schemeClr val="tx1"/>
                </a:solidFill>
                <a:effectLst/>
                <a:latin typeface="+mn-lt"/>
                <a:ea typeface="+mn-ea"/>
                <a:cs typeface="+mn-cs"/>
              </a:rPr>
              <a:t>beginnen</a:t>
            </a:r>
            <a:r>
              <a:rPr lang="en-GB" sz="1200" kern="1200" dirty="0">
                <a:solidFill>
                  <a:schemeClr val="tx1"/>
                </a:solidFill>
                <a:effectLst/>
                <a:latin typeface="+mn-lt"/>
                <a:ea typeface="+mn-ea"/>
                <a:cs typeface="+mn-cs"/>
              </a:rPr>
              <a:t> [239] </a:t>
            </a:r>
            <a:r>
              <a:rPr lang="en-GB" sz="1200" kern="1200" dirty="0" err="1">
                <a:solidFill>
                  <a:schemeClr val="tx1"/>
                </a:solidFill>
                <a:effectLst/>
                <a:latin typeface="+mn-lt"/>
                <a:ea typeface="+mn-ea"/>
                <a:cs typeface="+mn-cs"/>
              </a:rPr>
              <a:t>legen</a:t>
            </a:r>
            <a:r>
              <a:rPr lang="en-GB" sz="1200" kern="1200" dirty="0">
                <a:solidFill>
                  <a:schemeClr val="tx1"/>
                </a:solidFill>
                <a:effectLst/>
                <a:latin typeface="+mn-lt"/>
                <a:ea typeface="+mn-ea"/>
                <a:cs typeface="+mn-cs"/>
              </a:rPr>
              <a:t> [296] </a:t>
            </a:r>
            <a:r>
              <a:rPr lang="en-GB" sz="1200" kern="1200" dirty="0" err="1">
                <a:solidFill>
                  <a:schemeClr val="tx1"/>
                </a:solidFill>
                <a:effectLst/>
                <a:latin typeface="+mn-lt"/>
                <a:ea typeface="+mn-ea"/>
                <a:cs typeface="+mn-cs"/>
              </a:rPr>
              <a:t>werfen</a:t>
            </a:r>
            <a:r>
              <a:rPr lang="en-GB" sz="1200" kern="1200" dirty="0">
                <a:solidFill>
                  <a:schemeClr val="tx1"/>
                </a:solidFill>
                <a:effectLst/>
                <a:latin typeface="+mn-lt"/>
                <a:ea typeface="+mn-ea"/>
                <a:cs typeface="+mn-cs"/>
              </a:rPr>
              <a:t> [672] </a:t>
            </a:r>
            <a:r>
              <a:rPr lang="en-GB" sz="1200" kern="1200" dirty="0" err="1">
                <a:solidFill>
                  <a:schemeClr val="tx1"/>
                </a:solidFill>
                <a:effectLst/>
                <a:latin typeface="+mn-lt"/>
                <a:ea typeface="+mn-ea"/>
                <a:cs typeface="+mn-cs"/>
              </a:rPr>
              <a:t>mischen</a:t>
            </a:r>
            <a:r>
              <a:rPr lang="en-GB" sz="1200" kern="1200" dirty="0">
                <a:solidFill>
                  <a:schemeClr val="tx1"/>
                </a:solidFill>
                <a:effectLst/>
                <a:latin typeface="+mn-lt"/>
                <a:ea typeface="+mn-ea"/>
                <a:cs typeface="+mn-cs"/>
              </a:rPr>
              <a:t> [2105]  das </a:t>
            </a:r>
            <a:r>
              <a:rPr lang="en-GB" sz="1200" kern="1200" dirty="0" err="1">
                <a:solidFill>
                  <a:schemeClr val="tx1"/>
                </a:solidFill>
                <a:effectLst/>
                <a:latin typeface="+mn-lt"/>
                <a:ea typeface="+mn-ea"/>
                <a:cs typeface="+mn-cs"/>
              </a:rPr>
              <a:t>Ziel</a:t>
            </a:r>
            <a:r>
              <a:rPr lang="en-GB" sz="1200" kern="1200" dirty="0">
                <a:solidFill>
                  <a:schemeClr val="tx1"/>
                </a:solidFill>
                <a:effectLst/>
                <a:latin typeface="+mn-lt"/>
                <a:ea typeface="+mn-ea"/>
                <a:cs typeface="+mn-cs"/>
              </a:rPr>
              <a:t> [325] die Mitte [756] der </a:t>
            </a:r>
            <a:r>
              <a:rPr lang="en-GB" sz="1200" kern="1200" dirty="0" err="1">
                <a:solidFill>
                  <a:schemeClr val="tx1"/>
                </a:solidFill>
                <a:effectLst/>
                <a:latin typeface="+mn-lt"/>
                <a:ea typeface="+mn-ea"/>
                <a:cs typeface="+mn-cs"/>
              </a:rPr>
              <a:t>Punkt</a:t>
            </a:r>
            <a:r>
              <a:rPr lang="en-GB" sz="1200" kern="1200" dirty="0">
                <a:solidFill>
                  <a:schemeClr val="tx1"/>
                </a:solidFill>
                <a:effectLst/>
                <a:latin typeface="+mn-lt"/>
                <a:ea typeface="+mn-ea"/>
                <a:cs typeface="+mn-cs"/>
              </a:rPr>
              <a:t> [427]  </a:t>
            </a:r>
            <a:r>
              <a:rPr lang="en-GB" sz="1200" kern="1200" dirty="0" err="1">
                <a:solidFill>
                  <a:schemeClr val="tx1"/>
                </a:solidFill>
                <a:effectLst/>
                <a:latin typeface="+mn-lt"/>
                <a:ea typeface="+mn-ea"/>
                <a:cs typeface="+mn-cs"/>
              </a:rPr>
              <a:t>jeder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jedes</a:t>
            </a:r>
            <a:r>
              <a:rPr lang="en-GB" sz="1200" kern="1200" dirty="0">
                <a:solidFill>
                  <a:schemeClr val="tx1"/>
                </a:solidFill>
                <a:effectLst/>
                <a:latin typeface="+mn-lt"/>
                <a:ea typeface="+mn-ea"/>
                <a:cs typeface="+mn-cs"/>
              </a:rPr>
              <a:t> [88]</a:t>
            </a:r>
            <a:r>
              <a:rPr lang="en-GB"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7.2.2.5 </a:t>
            </a:r>
            <a:r>
              <a:rPr lang="en-GB" sz="1200" b="0" i="0" u="none" strike="noStrike" kern="1200" cap="none" baseline="0" dirty="0">
                <a:solidFill>
                  <a:schemeClr val="tx1"/>
                </a:solidFill>
                <a:effectLst/>
                <a:latin typeface="+mn-lt"/>
                <a:ea typeface="Calibri"/>
                <a:cs typeface="Calibri"/>
                <a:sym typeface="Calibri"/>
              </a:rPr>
              <a:t>- </a:t>
            </a:r>
            <a:r>
              <a:rPr lang="en-GB" sz="1200" kern="1200" dirty="0" err="1">
                <a:solidFill>
                  <a:schemeClr val="tx1"/>
                </a:solidFill>
                <a:effectLst/>
                <a:latin typeface="+mn-lt"/>
                <a:ea typeface="+mn-ea"/>
                <a:cs typeface="+mn-cs"/>
              </a:rPr>
              <a:t>lassen</a:t>
            </a:r>
            <a:r>
              <a:rPr lang="en-GB" sz="1200" kern="1200" dirty="0">
                <a:solidFill>
                  <a:schemeClr val="tx1"/>
                </a:solidFill>
                <a:effectLst/>
                <a:latin typeface="+mn-lt"/>
                <a:ea typeface="+mn-ea"/>
                <a:cs typeface="+mn-cs"/>
              </a:rPr>
              <a:t> [82] </a:t>
            </a:r>
            <a:r>
              <a:rPr lang="en-GB" sz="1200" kern="1200" dirty="0" err="1">
                <a:solidFill>
                  <a:schemeClr val="tx1"/>
                </a:solidFill>
                <a:effectLst/>
                <a:latin typeface="+mn-lt"/>
                <a:ea typeface="+mn-ea"/>
                <a:cs typeface="+mn-cs"/>
              </a:rPr>
              <a:t>nehmen</a:t>
            </a:r>
            <a:r>
              <a:rPr lang="en-GB" sz="1200" kern="1200" dirty="0">
                <a:solidFill>
                  <a:schemeClr val="tx1"/>
                </a:solidFill>
                <a:effectLst/>
                <a:latin typeface="+mn-lt"/>
                <a:ea typeface="+mn-ea"/>
                <a:cs typeface="+mn-cs"/>
              </a:rPr>
              <a:t> [141] </a:t>
            </a:r>
            <a:r>
              <a:rPr lang="en-GB" sz="1200" kern="1200" dirty="0" err="1">
                <a:solidFill>
                  <a:schemeClr val="tx1"/>
                </a:solidFill>
                <a:effectLst/>
                <a:latin typeface="+mn-lt"/>
                <a:ea typeface="+mn-ea"/>
                <a:cs typeface="+mn-cs"/>
              </a:rPr>
              <a:t>halten</a:t>
            </a:r>
            <a:r>
              <a:rPr lang="en-GB" sz="1200" kern="1200" dirty="0">
                <a:solidFill>
                  <a:schemeClr val="tx1"/>
                </a:solidFill>
                <a:effectLst/>
                <a:latin typeface="+mn-lt"/>
                <a:ea typeface="+mn-ea"/>
                <a:cs typeface="+mn-cs"/>
              </a:rPr>
              <a:t> [144] </a:t>
            </a:r>
            <a:r>
              <a:rPr lang="en-GB" sz="1200" kern="1200" dirty="0" err="1">
                <a:solidFill>
                  <a:schemeClr val="tx1"/>
                </a:solidFill>
                <a:effectLst/>
                <a:latin typeface="+mn-lt"/>
                <a:ea typeface="+mn-ea"/>
                <a:cs typeface="+mn-cs"/>
              </a:rPr>
              <a:t>dann</a:t>
            </a:r>
            <a:r>
              <a:rPr lang="en-GB" sz="1200" kern="1200" dirty="0">
                <a:solidFill>
                  <a:schemeClr val="tx1"/>
                </a:solidFill>
                <a:effectLst/>
                <a:latin typeface="+mn-lt"/>
                <a:ea typeface="+mn-ea"/>
                <a:cs typeface="+mn-cs"/>
              </a:rPr>
              <a:t> [33] </a:t>
            </a:r>
            <a:r>
              <a:rPr lang="en-GB" sz="1200" kern="1200" dirty="0" err="1">
                <a:solidFill>
                  <a:schemeClr val="tx1"/>
                </a:solidFill>
                <a:effectLst/>
                <a:latin typeface="+mn-lt"/>
                <a:ea typeface="+mn-ea"/>
                <a:cs typeface="+mn-cs"/>
              </a:rPr>
              <a:t>zuerst</a:t>
            </a:r>
            <a:r>
              <a:rPr lang="en-GB" sz="1200" kern="1200" dirty="0">
                <a:solidFill>
                  <a:schemeClr val="tx1"/>
                </a:solidFill>
                <a:effectLst/>
                <a:latin typeface="+mn-lt"/>
                <a:ea typeface="+mn-ea"/>
                <a:cs typeface="+mn-cs"/>
              </a:rPr>
              <a:t> [726] </a:t>
            </a:r>
            <a:r>
              <a:rPr lang="en-GB" sz="1200" kern="1200" dirty="0" err="1">
                <a:solidFill>
                  <a:schemeClr val="tx1"/>
                </a:solidFill>
                <a:effectLst/>
                <a:latin typeface="+mn-lt"/>
                <a:ea typeface="+mn-ea"/>
                <a:cs typeface="+mn-cs"/>
              </a:rPr>
              <a:t>spät</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[171] </a:t>
            </a:r>
            <a:r>
              <a:rPr lang="en-GB" sz="1200" kern="1200" dirty="0" err="1">
                <a:solidFill>
                  <a:schemeClr val="tx1"/>
                </a:solidFill>
                <a:effectLst/>
                <a:latin typeface="+mn-lt"/>
                <a:ea typeface="+mn-ea"/>
                <a:cs typeface="+mn-cs"/>
              </a:rPr>
              <a:t>danach</a:t>
            </a:r>
            <a:r>
              <a:rPr lang="en-GB" sz="1200" kern="1200" dirty="0">
                <a:solidFill>
                  <a:schemeClr val="tx1"/>
                </a:solidFill>
                <a:effectLst/>
                <a:latin typeface="+mn-lt"/>
                <a:ea typeface="+mn-ea"/>
                <a:cs typeface="+mn-cs"/>
              </a:rPr>
              <a:t> [437] </a:t>
            </a:r>
            <a:r>
              <a:rPr lang="en-GB" sz="1200" kern="1200" dirty="0" err="1">
                <a:solidFill>
                  <a:schemeClr val="tx1"/>
                </a:solidFill>
                <a:effectLst/>
                <a:latin typeface="+mn-lt"/>
                <a:ea typeface="+mn-ea"/>
                <a:cs typeface="+mn-cs"/>
              </a:rPr>
              <a:t>schließlich</a:t>
            </a:r>
            <a:r>
              <a:rPr lang="en-GB" sz="1200" kern="1200" dirty="0">
                <a:solidFill>
                  <a:schemeClr val="tx1"/>
                </a:solidFill>
                <a:effectLst/>
                <a:latin typeface="+mn-lt"/>
                <a:ea typeface="+mn-ea"/>
                <a:cs typeface="+mn-cs"/>
              </a:rPr>
              <a:t> [307] </a:t>
            </a:r>
            <a:r>
              <a:rPr lang="en-GB" sz="1200" kern="1200" dirty="0" err="1">
                <a:solidFill>
                  <a:schemeClr val="tx1"/>
                </a:solidFill>
                <a:effectLst/>
                <a:latin typeface="+mn-lt"/>
                <a:ea typeface="+mn-ea"/>
                <a:cs typeface="+mn-cs"/>
              </a:rPr>
              <a:t>deshalb</a:t>
            </a:r>
            <a:r>
              <a:rPr lang="en-GB" sz="1200" kern="1200" dirty="0">
                <a:solidFill>
                  <a:schemeClr val="tx1"/>
                </a:solidFill>
                <a:effectLst/>
                <a:latin typeface="+mn-lt"/>
                <a:ea typeface="+mn-ea"/>
                <a:cs typeface="+mn-cs"/>
              </a:rPr>
              <a:t> [264]</a:t>
            </a:r>
            <a:r>
              <a:rPr lang="en-GB" dirty="0">
                <a:effectLst/>
              </a:rPr>
              <a:t> </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316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b="1"/>
          </a:p>
          <a:p>
            <a:endParaRPr lang="en-GB" b="1"/>
          </a:p>
          <a:p>
            <a:r>
              <a:rPr lang="en-GB" b="1"/>
              <a:t>Timing</a:t>
            </a:r>
            <a:r>
              <a:rPr lang="en-GB" b="1" dirty="0"/>
              <a:t>: 5 minutes</a:t>
            </a:r>
            <a:br>
              <a:rPr lang="en-GB" dirty="0"/>
            </a:br>
            <a:r>
              <a:rPr lang="en-GB" b="1" dirty="0"/>
              <a:t>Aim: </a:t>
            </a:r>
            <a:r>
              <a:rPr lang="en-GB" b="0" dirty="0"/>
              <a:t>Practising to notice the present form or past participle.</a:t>
            </a:r>
            <a:br>
              <a:rPr lang="en-GB" dirty="0"/>
            </a:br>
            <a:br>
              <a:rPr lang="en-GB" dirty="0"/>
            </a:br>
            <a:r>
              <a:rPr lang="en-GB" b="1" dirty="0"/>
              <a:t>Procedure:</a:t>
            </a:r>
            <a:br>
              <a:rPr lang="en-GB" dirty="0"/>
            </a:br>
            <a:r>
              <a:rPr lang="en-GB" dirty="0"/>
              <a:t>1. Click on number to play sound.</a:t>
            </a:r>
          </a:p>
          <a:p>
            <a:r>
              <a:rPr lang="en-GB" dirty="0"/>
              <a:t>2. Say whether they have been done (ich </a:t>
            </a:r>
            <a:r>
              <a:rPr lang="en-GB" dirty="0" err="1"/>
              <a:t>habe</a:t>
            </a:r>
            <a:r>
              <a:rPr lang="en-GB" dirty="0"/>
              <a:t> xxx) or are being done (ich xxx).</a:t>
            </a:r>
          </a:p>
          <a:p>
            <a:endParaRPr lang="en-GB" dirty="0"/>
          </a:p>
          <a:p>
            <a:r>
              <a:rPr lang="en-GB" b="1" dirty="0"/>
              <a:t>Transcript:</a:t>
            </a:r>
            <a:br>
              <a:rPr lang="en-GB" dirty="0"/>
            </a:br>
            <a:r>
              <a:rPr lang="de-DE" sz="1200" kern="1200" dirty="0">
                <a:solidFill>
                  <a:schemeClr val="tx1"/>
                </a:solidFill>
                <a:effectLst/>
                <a:latin typeface="+mn-lt"/>
                <a:ea typeface="+mn-ea"/>
                <a:cs typeface="+mn-cs"/>
              </a:rPr>
              <a:t>1. [Ich habe] die Stadt besucht.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[Ich habe] immer Spaß gehabt.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[Ich] mache eine Radtour.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[Ich] spiele oft Fußball.</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[Ich habe] manchmal gekocht.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[Ich habe] in der Türkei Kleidung gekauft.</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[Ich] lerne ein bisschen Türkisch.</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[Ich] wohne in einem Ferienhaus.</a:t>
            </a:r>
            <a:r>
              <a:rPr lang="en-GB" dirty="0">
                <a:effectLst/>
              </a:rPr>
              <a:t> </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4916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b="1"/>
          </a:p>
          <a:p>
            <a:r>
              <a:rPr lang="en-GB" b="1"/>
              <a:t>Timing</a:t>
            </a:r>
            <a:r>
              <a:rPr lang="en-GB" b="1" dirty="0"/>
              <a:t>: 3 minutes</a:t>
            </a:r>
            <a:br>
              <a:rPr lang="en-GB" dirty="0"/>
            </a:br>
            <a:br>
              <a:rPr lang="en-GB" b="1" dirty="0"/>
            </a:br>
            <a:r>
              <a:rPr lang="en-GB" b="1" dirty="0"/>
              <a:t>Aim: </a:t>
            </a:r>
            <a:r>
              <a:rPr lang="en-GB" b="0" dirty="0"/>
              <a:t>To present the two different translations of the German perfect tense.</a:t>
            </a:r>
            <a:br>
              <a:rPr lang="en-GB" dirty="0"/>
            </a:br>
            <a:br>
              <a:rPr lang="en-GB" dirty="0"/>
            </a:br>
            <a:r>
              <a:rPr lang="en-GB" b="1" dirty="0"/>
              <a:t>Procedure:</a:t>
            </a:r>
            <a:br>
              <a:rPr lang="en-GB" dirty="0"/>
            </a:br>
            <a:r>
              <a:rPr lang="en-GB" dirty="0"/>
              <a:t>1. Go through the information on the slide using the animation.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2528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b="1"/>
          </a:p>
          <a:p>
            <a:endParaRPr lang="en-GB" b="1"/>
          </a:p>
          <a:p>
            <a:r>
              <a:rPr lang="en-GB" b="1"/>
              <a:t>Timing</a:t>
            </a:r>
            <a:r>
              <a:rPr lang="en-GB" b="1" dirty="0"/>
              <a:t>: </a:t>
            </a:r>
            <a:r>
              <a:rPr lang="en-GB" b="0" dirty="0"/>
              <a:t>5 minutes</a:t>
            </a:r>
            <a:br>
              <a:rPr lang="en-GB" dirty="0"/>
            </a:br>
            <a:br>
              <a:rPr lang="en-GB" b="1" dirty="0"/>
            </a:br>
            <a:r>
              <a:rPr lang="en-GB" b="1" dirty="0"/>
              <a:t>Aim: </a:t>
            </a:r>
            <a:r>
              <a:rPr lang="en-GB" b="0" dirty="0"/>
              <a:t>To practise translating the German perfect tense into English. </a:t>
            </a:r>
            <a:br>
              <a:rPr lang="en-GB" dirty="0"/>
            </a:br>
            <a:br>
              <a:rPr lang="en-GB" dirty="0"/>
            </a:br>
            <a:r>
              <a:rPr lang="en-GB" b="1" dirty="0"/>
              <a:t>Procedure:</a:t>
            </a:r>
            <a:br>
              <a:rPr lang="en-GB" dirty="0"/>
            </a:br>
            <a:r>
              <a:rPr lang="en-GB" dirty="0"/>
              <a:t>1. Model the task using number 1. </a:t>
            </a:r>
            <a:br>
              <a:rPr lang="en-GB" dirty="0"/>
            </a:br>
            <a:r>
              <a:rPr lang="en-GB" dirty="0"/>
              <a:t>2. Remind students to look carefully at the temporal adverbs.</a:t>
            </a:r>
          </a:p>
          <a:p>
            <a:r>
              <a:rPr lang="en-GB" dirty="0"/>
              <a:t>3. Complete each sentence and then feed back.  This knowledge is very new and the process of establishing it needs to be very supported.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i="0" u="none" strike="noStrike" kern="1200" cap="none" dirty="0">
                <a:solidFill>
                  <a:schemeClr val="tx1"/>
                </a:solidFill>
                <a:effectLst/>
                <a:latin typeface="+mn-lt"/>
                <a:ea typeface="Calibri"/>
                <a:cs typeface="Calibri"/>
                <a:sym typeface="Calibri"/>
              </a:rPr>
              <a:t>8.1.1.1</a:t>
            </a:r>
            <a:r>
              <a:rPr lang="en-GB" sz="1200" b="1" i="0" u="none" strike="noStrike" kern="1200" cap="none" baseline="0" dirty="0">
                <a:solidFill>
                  <a:schemeClr val="tx1"/>
                </a:solidFill>
                <a:effectLst/>
                <a:latin typeface="+mn-lt"/>
                <a:ea typeface="Calibri"/>
                <a:cs typeface="Calibri"/>
                <a:sym typeface="Calibri"/>
              </a:rPr>
              <a:t> </a:t>
            </a:r>
            <a:r>
              <a:rPr lang="en-GB" sz="1200" b="0" i="0" u="none" strike="noStrike" kern="1200" cap="none" baseline="0" dirty="0">
                <a:solidFill>
                  <a:schemeClr val="tx1"/>
                </a:solidFill>
                <a:effectLst/>
                <a:latin typeface="+mn-lt"/>
                <a:ea typeface="Calibri"/>
                <a:cs typeface="Calibri"/>
                <a:sym typeface="Calibri"/>
              </a:rPr>
              <a:t>- </a:t>
            </a:r>
            <a:r>
              <a:rPr lang="en-US" sz="1200" b="1" kern="1200" dirty="0" err="1">
                <a:solidFill>
                  <a:schemeClr val="tx1"/>
                </a:solidFill>
                <a:effectLst/>
                <a:latin typeface="+mn-lt"/>
                <a:ea typeface="+mn-ea"/>
                <a:cs typeface="+mn-cs"/>
              </a:rPr>
              <a:t>besuchen</a:t>
            </a:r>
            <a:r>
              <a:rPr lang="en-US" sz="1200" kern="1200" dirty="0">
                <a:solidFill>
                  <a:schemeClr val="tx1"/>
                </a:solidFill>
                <a:effectLst/>
                <a:latin typeface="+mn-lt"/>
                <a:ea typeface="+mn-ea"/>
                <a:cs typeface="+mn-cs"/>
              </a:rPr>
              <a:t> [820] </a:t>
            </a:r>
            <a:r>
              <a:rPr lang="en-US" sz="1200" b="1" kern="1200" dirty="0" err="1">
                <a:solidFill>
                  <a:schemeClr val="tx1"/>
                </a:solidFill>
                <a:effectLst/>
                <a:latin typeface="+mn-lt"/>
                <a:ea typeface="+mn-ea"/>
                <a:cs typeface="+mn-cs"/>
              </a:rPr>
              <a:t>erleben</a:t>
            </a:r>
            <a:r>
              <a:rPr lang="en-US" sz="1200" kern="1200" dirty="0">
                <a:solidFill>
                  <a:schemeClr val="tx1"/>
                </a:solidFill>
                <a:effectLst/>
                <a:latin typeface="+mn-lt"/>
                <a:ea typeface="+mn-ea"/>
                <a:cs typeface="+mn-cs"/>
              </a:rPr>
              <a:t> [570] </a:t>
            </a:r>
            <a:r>
              <a:rPr lang="en-US" sz="1200" b="1" kern="1200" dirty="0" err="1">
                <a:solidFill>
                  <a:schemeClr val="tx1"/>
                </a:solidFill>
                <a:effectLst/>
                <a:latin typeface="+mn-lt"/>
                <a:ea typeface="+mn-ea"/>
                <a:cs typeface="+mn-cs"/>
              </a:rPr>
              <a:t>kaufen</a:t>
            </a:r>
            <a:r>
              <a:rPr lang="en-US" sz="1200" kern="1200" dirty="0">
                <a:solidFill>
                  <a:schemeClr val="tx1"/>
                </a:solidFill>
                <a:effectLst/>
                <a:latin typeface="+mn-lt"/>
                <a:ea typeface="+mn-ea"/>
                <a:cs typeface="+mn-cs"/>
              </a:rPr>
              <a:t> [506] August [1929] </a:t>
            </a:r>
            <a:r>
              <a:rPr lang="en-US" sz="1200" b="1" kern="1200" dirty="0" err="1">
                <a:solidFill>
                  <a:schemeClr val="tx1"/>
                </a:solidFill>
                <a:effectLst/>
                <a:latin typeface="+mn-lt"/>
                <a:ea typeface="+mn-ea"/>
                <a:cs typeface="+mn-cs"/>
              </a:rPr>
              <a:t>Ferien</a:t>
            </a:r>
            <a:r>
              <a:rPr lang="en-US" sz="1200" kern="1200" dirty="0">
                <a:solidFill>
                  <a:schemeClr val="tx1"/>
                </a:solidFill>
                <a:effectLst/>
                <a:latin typeface="+mn-lt"/>
                <a:ea typeface="+mn-ea"/>
                <a:cs typeface="+mn-cs"/>
              </a:rPr>
              <a:t> [3448] </a:t>
            </a:r>
            <a:r>
              <a:rPr lang="en-US" sz="1200" b="1" kern="1200" dirty="0" err="1">
                <a:solidFill>
                  <a:schemeClr val="tx1"/>
                </a:solidFill>
                <a:effectLst/>
                <a:latin typeface="+mn-lt"/>
                <a:ea typeface="+mn-ea"/>
                <a:cs typeface="+mn-cs"/>
              </a:rPr>
              <a:t>Juli</a:t>
            </a:r>
            <a:r>
              <a:rPr lang="en-US" sz="1200" kern="1200" dirty="0">
                <a:solidFill>
                  <a:schemeClr val="tx1"/>
                </a:solidFill>
                <a:effectLst/>
                <a:latin typeface="+mn-lt"/>
                <a:ea typeface="+mn-ea"/>
                <a:cs typeface="+mn-cs"/>
              </a:rPr>
              <a:t> [1544] </a:t>
            </a:r>
            <a:r>
              <a:rPr lang="en-US" sz="1200" b="1" kern="1200" dirty="0" err="1">
                <a:solidFill>
                  <a:schemeClr val="tx1"/>
                </a:solidFill>
                <a:effectLst/>
                <a:latin typeface="+mn-lt"/>
                <a:ea typeface="+mn-ea"/>
                <a:cs typeface="+mn-cs"/>
              </a:rPr>
              <a:t>Kleidung</a:t>
            </a:r>
            <a:r>
              <a:rPr lang="en-US" sz="1200" kern="1200" dirty="0">
                <a:solidFill>
                  <a:schemeClr val="tx1"/>
                </a:solidFill>
                <a:effectLst/>
                <a:latin typeface="+mn-lt"/>
                <a:ea typeface="+mn-ea"/>
                <a:cs typeface="+mn-cs"/>
              </a:rPr>
              <a:t> [2820] </a:t>
            </a:r>
            <a:r>
              <a:rPr lang="en-US" sz="1200" b="1" kern="1200" dirty="0">
                <a:solidFill>
                  <a:schemeClr val="tx1"/>
                </a:solidFill>
                <a:effectLst/>
                <a:latin typeface="+mn-lt"/>
                <a:ea typeface="+mn-ea"/>
                <a:cs typeface="+mn-cs"/>
              </a:rPr>
              <a:t>Kultur</a:t>
            </a:r>
            <a:r>
              <a:rPr lang="en-US" sz="1200" kern="1200" dirty="0">
                <a:solidFill>
                  <a:schemeClr val="tx1"/>
                </a:solidFill>
                <a:effectLst/>
                <a:latin typeface="+mn-lt"/>
                <a:ea typeface="+mn-ea"/>
                <a:cs typeface="+mn-cs"/>
              </a:rPr>
              <a:t> [594] </a:t>
            </a:r>
            <a:r>
              <a:rPr lang="en-US" sz="1200" b="1"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 [1045] Tour [2640] </a:t>
            </a:r>
            <a:r>
              <a:rPr lang="en-US" sz="1200" b="1" kern="1200" dirty="0" err="1">
                <a:solidFill>
                  <a:schemeClr val="tx1"/>
                </a:solidFill>
                <a:effectLst/>
                <a:latin typeface="+mn-lt"/>
                <a:ea typeface="+mn-ea"/>
                <a:cs typeface="+mn-cs"/>
              </a:rPr>
              <a:t>Türkei</a:t>
            </a:r>
            <a:r>
              <a:rPr lang="en-US" sz="1200" kern="1200" dirty="0">
                <a:solidFill>
                  <a:schemeClr val="tx1"/>
                </a:solidFill>
                <a:effectLst/>
                <a:latin typeface="+mn-lt"/>
                <a:ea typeface="+mn-ea"/>
                <a:cs typeface="+mn-cs"/>
              </a:rPr>
              <a:t> [922] </a:t>
            </a:r>
            <a:r>
              <a:rPr lang="en-US" sz="1200" kern="1200" dirty="0" err="1">
                <a:solidFill>
                  <a:schemeClr val="tx1"/>
                </a:solidFill>
                <a:effectLst/>
                <a:latin typeface="+mn-lt"/>
                <a:ea typeface="+mn-ea"/>
                <a:cs typeface="+mn-cs"/>
              </a:rPr>
              <a:t>dieser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diese</a:t>
            </a:r>
            <a:r>
              <a:rPr lang="en-US" sz="1200" kern="1200" dirty="0">
                <a:solidFill>
                  <a:schemeClr val="tx1"/>
                </a:solidFill>
                <a:effectLst/>
                <a:latin typeface="+mn-lt"/>
                <a:ea typeface="+mn-ea"/>
                <a:cs typeface="+mn-cs"/>
              </a:rPr>
              <a:t>, dieses [24]  </a:t>
            </a:r>
            <a:r>
              <a:rPr lang="en-US" sz="1200" b="1" kern="1200" dirty="0" err="1">
                <a:solidFill>
                  <a:schemeClr val="tx1"/>
                </a:solidFill>
                <a:effectLst/>
                <a:latin typeface="+mn-lt"/>
                <a:ea typeface="+mn-ea"/>
                <a:cs typeface="+mn-cs"/>
              </a:rPr>
              <a:t>letzter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letzte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letztes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[152] </a:t>
            </a:r>
            <a:r>
              <a:rPr lang="en-US" sz="1200" b="1"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[61] </a:t>
            </a:r>
            <a:r>
              <a:rPr lang="en-US" sz="1200" b="1" kern="1200" dirty="0" err="1">
                <a:solidFill>
                  <a:schemeClr val="tx1"/>
                </a:solidFill>
                <a:effectLst/>
                <a:latin typeface="+mn-lt"/>
                <a:ea typeface="+mn-ea"/>
                <a:cs typeface="+mn-cs"/>
              </a:rPr>
              <a:t>selbst</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selber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[101]</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438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b="1"/>
          </a:p>
          <a:p>
            <a:r>
              <a:rPr lang="en-GB" b="1"/>
              <a:t>EXAMPLE </a:t>
            </a:r>
            <a:r>
              <a:rPr lang="en-GB" b="1" dirty="0"/>
              <a:t>SLIDE to model the speaking task.  The following slide NOT to be displayed, but printed.</a:t>
            </a:r>
            <a:br>
              <a:rPr lang="en-GB" b="1" dirty="0"/>
            </a:br>
            <a:r>
              <a:rPr lang="en-GB" b="1" dirty="0"/>
              <a:t>NOTE: this is for the live-in classroom version, for the video lesson version see the next two slides. </a:t>
            </a:r>
          </a:p>
          <a:p>
            <a:r>
              <a:rPr lang="en-GB" b="1" dirty="0"/>
              <a:t>Timing: 1 minute</a:t>
            </a:r>
            <a:br>
              <a:rPr lang="en-GB" b="1" dirty="0"/>
            </a:br>
            <a:r>
              <a:rPr lang="en-GB" b="1" dirty="0"/>
              <a:t>Aim: </a:t>
            </a:r>
            <a:r>
              <a:rPr lang="en-GB" b="0" dirty="0"/>
              <a:t>Trapping the form (ich vs ich </a:t>
            </a:r>
            <a:r>
              <a:rPr lang="en-GB" b="0" dirty="0" err="1"/>
              <a:t>habe</a:t>
            </a:r>
            <a:r>
              <a:rPr lang="en-GB" b="0" dirty="0"/>
              <a:t>)</a:t>
            </a:r>
            <a:br>
              <a:rPr lang="en-GB" dirty="0"/>
            </a:br>
            <a:br>
              <a:rPr lang="en-GB" dirty="0"/>
            </a:br>
            <a:r>
              <a:rPr lang="en-GB" b="1" dirty="0"/>
              <a:t>Procedure:</a:t>
            </a:r>
            <a:br>
              <a:rPr lang="en-GB" dirty="0"/>
            </a:br>
            <a:r>
              <a:rPr lang="en-GB" dirty="0"/>
              <a:t>1. Print slide and make sure each person has their information for round 1 and 2.</a:t>
            </a:r>
          </a:p>
          <a:p>
            <a:r>
              <a:rPr lang="en-GB" dirty="0"/>
              <a:t>2. For round 1 person A starts a sentence with </a:t>
            </a:r>
            <a:r>
              <a:rPr lang="en-GB" b="1" i="1" dirty="0"/>
              <a:t>Ich</a:t>
            </a:r>
            <a:r>
              <a:rPr lang="en-GB" dirty="0"/>
              <a:t> (present) or </a:t>
            </a:r>
            <a:r>
              <a:rPr lang="en-GB" b="1" i="1" dirty="0"/>
              <a:t>Ich </a:t>
            </a:r>
            <a:r>
              <a:rPr lang="en-GB" b="1" i="1" dirty="0" err="1"/>
              <a:t>habe</a:t>
            </a:r>
            <a:r>
              <a:rPr lang="en-GB" b="1" i="1" dirty="0"/>
              <a:t> </a:t>
            </a:r>
            <a:r>
              <a:rPr lang="en-GB" b="0" i="1" dirty="0"/>
              <a:t>(past).</a:t>
            </a:r>
          </a:p>
          <a:p>
            <a:r>
              <a:rPr lang="en-GB" dirty="0"/>
              <a:t>3. Person B than finishes the sentence with the activity cued on their card using the correct form of the verb.</a:t>
            </a:r>
          </a:p>
          <a:p>
            <a:r>
              <a:rPr lang="en-GB" dirty="0"/>
              <a:t>4. Person A write down the activity.</a:t>
            </a:r>
          </a:p>
          <a:p>
            <a:r>
              <a:rPr lang="en-GB" dirty="0"/>
              <a:t>5. For round 2 person A and B swap roles.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0590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b="1"/>
          </a:p>
          <a:p>
            <a:r>
              <a:rPr lang="en-GB" b="1"/>
              <a:t>DO </a:t>
            </a:r>
            <a:r>
              <a:rPr lang="en-GB" b="1" dirty="0"/>
              <a:t>NOT DISPLAY</a:t>
            </a:r>
            <a:br>
              <a:rPr lang="en-GB" b="1" dirty="0"/>
            </a:br>
            <a:r>
              <a:rPr lang="en-GB" b="1" dirty="0"/>
              <a:t>NOTE: this is for the live-in classroom version, for the video lesson version see the next two slides. </a:t>
            </a:r>
          </a:p>
          <a:p>
            <a:r>
              <a:rPr lang="en-GB" b="1" dirty="0"/>
              <a:t>Timing: 7 minutes</a:t>
            </a:r>
            <a:br>
              <a:rPr lang="en-GB" dirty="0"/>
            </a:br>
            <a:br>
              <a:rPr lang="en-GB" b="1" dirty="0"/>
            </a:br>
            <a:r>
              <a:rPr lang="en-GB" b="1" dirty="0"/>
              <a:t>Aim: </a:t>
            </a:r>
            <a:r>
              <a:rPr lang="en-GB" b="0" dirty="0"/>
              <a:t>Trapping the form (ich vs ich </a:t>
            </a:r>
            <a:r>
              <a:rPr lang="en-GB" b="0" dirty="0" err="1"/>
              <a:t>habe</a:t>
            </a:r>
            <a:r>
              <a:rPr lang="en-GB" b="0" dirty="0"/>
              <a:t>)</a:t>
            </a:r>
            <a:br>
              <a:rPr lang="en-GB" dirty="0"/>
            </a:br>
            <a:br>
              <a:rPr lang="en-GB" dirty="0"/>
            </a:br>
            <a:r>
              <a:rPr lang="en-GB" b="1" dirty="0"/>
              <a:t>Procedure:</a:t>
            </a:r>
            <a:br>
              <a:rPr lang="en-GB" dirty="0"/>
            </a:br>
            <a:r>
              <a:rPr lang="en-GB" dirty="0"/>
              <a:t>1. Print slide and make sure each person has their information for round 1 and 2.</a:t>
            </a:r>
          </a:p>
          <a:p>
            <a:r>
              <a:rPr lang="en-GB" dirty="0"/>
              <a:t>2. For round 1 person A starts a sentence with </a:t>
            </a:r>
            <a:r>
              <a:rPr lang="en-GB" b="1" i="1" dirty="0"/>
              <a:t>Ich</a:t>
            </a:r>
            <a:r>
              <a:rPr lang="en-GB" dirty="0"/>
              <a:t> (present) or </a:t>
            </a:r>
            <a:r>
              <a:rPr lang="en-GB" b="1" i="1" dirty="0"/>
              <a:t>Ich </a:t>
            </a:r>
            <a:r>
              <a:rPr lang="en-GB" b="1" i="1" dirty="0" err="1"/>
              <a:t>habe</a:t>
            </a:r>
            <a:r>
              <a:rPr lang="en-GB" b="1" i="1" dirty="0"/>
              <a:t> </a:t>
            </a:r>
            <a:r>
              <a:rPr lang="en-GB" b="0" i="1" dirty="0"/>
              <a:t>(past).</a:t>
            </a:r>
          </a:p>
          <a:p>
            <a:r>
              <a:rPr lang="en-GB" dirty="0"/>
              <a:t>3. Person B than finishes the sentence with the activity cued on their card using the correct form of the verb.</a:t>
            </a:r>
          </a:p>
          <a:p>
            <a:r>
              <a:rPr lang="en-GB" dirty="0"/>
              <a:t>4. Person A write down the activity.</a:t>
            </a:r>
          </a:p>
          <a:p>
            <a:r>
              <a:rPr lang="en-GB" dirty="0"/>
              <a:t>5. For round 2 person A and B swap roles.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0422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b="1"/>
          </a:p>
          <a:p>
            <a:r>
              <a:rPr lang="en-GB" b="1"/>
              <a:t>NOTE</a:t>
            </a:r>
            <a:r>
              <a:rPr lang="en-GB" b="1" dirty="0"/>
              <a:t>: This is the video lesson version of this task.</a:t>
            </a:r>
          </a:p>
          <a:p>
            <a:r>
              <a:rPr lang="en-GB" b="1" dirty="0"/>
              <a:t>Timing: 7 minutes</a:t>
            </a:r>
            <a:br>
              <a:rPr lang="en-GB" dirty="0"/>
            </a:br>
            <a:br>
              <a:rPr lang="en-GB" b="1" dirty="0"/>
            </a:br>
            <a:r>
              <a:rPr lang="en-GB" b="1" dirty="0"/>
              <a:t>Aim: </a:t>
            </a:r>
            <a:r>
              <a:rPr lang="en-GB" b="0" dirty="0"/>
              <a:t>Trapping the form (ich vs ich </a:t>
            </a:r>
            <a:r>
              <a:rPr lang="en-GB" b="0" dirty="0" err="1"/>
              <a:t>habe</a:t>
            </a:r>
            <a:r>
              <a:rPr lang="en-GB" b="0" dirty="0"/>
              <a:t>)</a:t>
            </a:r>
            <a:br>
              <a:rPr lang="en-GB" dirty="0"/>
            </a:br>
            <a:br>
              <a:rPr lang="en-GB" dirty="0"/>
            </a:br>
            <a:r>
              <a:rPr lang="en-GB" b="1" dirty="0"/>
              <a:t>Procedure:</a:t>
            </a:r>
            <a:br>
              <a:rPr lang="en-GB" dirty="0"/>
            </a:br>
            <a:r>
              <a:rPr lang="en-GB" dirty="0"/>
              <a:t>1. Look at the pictures.</a:t>
            </a:r>
          </a:p>
          <a:p>
            <a:r>
              <a:rPr lang="en-GB" dirty="0"/>
              <a:t>2. Listen to the teacher saying the sentences.</a:t>
            </a:r>
            <a:endParaRPr lang="en-GB" i="1" dirty="0"/>
          </a:p>
          <a:p>
            <a:r>
              <a:rPr lang="en-GB" dirty="0"/>
              <a:t>3. Write down the meaning of each sentence.</a:t>
            </a:r>
          </a:p>
          <a:p>
            <a:r>
              <a:rPr lang="en-GB" dirty="0"/>
              <a:t>4. Cycle through the answers.</a:t>
            </a:r>
          </a:p>
          <a:p>
            <a:endParaRPr lang="en-GB" dirty="0"/>
          </a:p>
          <a:p>
            <a:r>
              <a:rPr lang="en-GB" b="1" dirty="0"/>
              <a:t>Script for video teacher</a:t>
            </a:r>
          </a:p>
          <a:p>
            <a:pPr marL="228600" indent="-228600">
              <a:buAutoNum type="arabicPeriod"/>
            </a:pPr>
            <a:r>
              <a:rPr lang="en-GB" b="0" dirty="0"/>
              <a:t>Ich </a:t>
            </a:r>
            <a:r>
              <a:rPr lang="en-GB" b="0" dirty="0" err="1"/>
              <a:t>spiele</a:t>
            </a:r>
            <a:r>
              <a:rPr lang="en-GB" b="0" dirty="0"/>
              <a:t> Volleyball.</a:t>
            </a:r>
          </a:p>
          <a:p>
            <a:pPr marL="228600" indent="-228600">
              <a:buAutoNum type="arabicPeriod"/>
            </a:pPr>
            <a:r>
              <a:rPr lang="en-GB" b="0" dirty="0"/>
              <a:t>Ich </a:t>
            </a:r>
            <a:r>
              <a:rPr lang="en-GB" b="0" dirty="0" err="1"/>
              <a:t>habe</a:t>
            </a:r>
            <a:r>
              <a:rPr lang="en-GB" b="0" dirty="0"/>
              <a:t> </a:t>
            </a:r>
            <a:r>
              <a:rPr lang="en-GB" b="0" dirty="0" err="1"/>
              <a:t>Eis</a:t>
            </a:r>
            <a:r>
              <a:rPr lang="en-GB" b="0" dirty="0"/>
              <a:t> </a:t>
            </a:r>
            <a:r>
              <a:rPr lang="en-GB" b="0" dirty="0" err="1"/>
              <a:t>gekauft</a:t>
            </a:r>
            <a:r>
              <a:rPr lang="en-GB" b="0" dirty="0"/>
              <a:t>.</a:t>
            </a:r>
          </a:p>
          <a:p>
            <a:pPr marL="228600" indent="-228600">
              <a:buAutoNum type="arabicPeriod"/>
            </a:pPr>
            <a:r>
              <a:rPr lang="en-GB" b="0" dirty="0"/>
              <a:t>Ich </a:t>
            </a:r>
            <a:r>
              <a:rPr lang="en-GB" b="0" dirty="0" err="1"/>
              <a:t>habe</a:t>
            </a:r>
            <a:r>
              <a:rPr lang="en-GB" b="0" dirty="0"/>
              <a:t> Pizza </a:t>
            </a:r>
            <a:r>
              <a:rPr lang="en-GB" b="0" dirty="0" err="1"/>
              <a:t>gemacht</a:t>
            </a:r>
            <a:r>
              <a:rPr lang="en-GB" b="0" dirty="0"/>
              <a:t>.</a:t>
            </a:r>
          </a:p>
          <a:p>
            <a:pPr marL="228600" indent="-228600">
              <a:buAutoNum type="arabicPeriod"/>
            </a:pPr>
            <a:r>
              <a:rPr lang="en-GB" b="0" dirty="0"/>
              <a:t>Ich </a:t>
            </a:r>
            <a:r>
              <a:rPr lang="en-GB" b="0" dirty="0" err="1"/>
              <a:t>höre</a:t>
            </a:r>
            <a:r>
              <a:rPr lang="en-GB" b="0" dirty="0"/>
              <a:t> </a:t>
            </a:r>
            <a:r>
              <a:rPr lang="en-GB" b="0" dirty="0" err="1"/>
              <a:t>ein</a:t>
            </a:r>
            <a:r>
              <a:rPr lang="en-GB" b="0" dirty="0"/>
              <a:t> </a:t>
            </a:r>
            <a:r>
              <a:rPr lang="en-GB" b="0" dirty="0" err="1"/>
              <a:t>Konzert</a:t>
            </a:r>
            <a:r>
              <a:rPr lang="en-GB" b="0" dirty="0"/>
              <a:t>.</a:t>
            </a:r>
          </a:p>
          <a:p>
            <a:pPr marL="228600" indent="-228600">
              <a:buAutoNum type="arabicPeriod"/>
            </a:pPr>
            <a:r>
              <a:rPr lang="en-GB" b="0" dirty="0"/>
              <a:t>Ich </a:t>
            </a:r>
            <a:r>
              <a:rPr lang="en-GB" b="0" dirty="0" err="1"/>
              <a:t>habe</a:t>
            </a:r>
            <a:r>
              <a:rPr lang="en-GB" b="0" dirty="0"/>
              <a:t> Berlin </a:t>
            </a:r>
            <a:r>
              <a:rPr lang="en-GB" b="0" dirty="0" err="1"/>
              <a:t>besucht</a:t>
            </a:r>
            <a:r>
              <a:rPr lang="en-GB" b="0" dirty="0"/>
              <a:t>.</a:t>
            </a:r>
          </a:p>
          <a:p>
            <a:pPr marL="228600" indent="-228600">
              <a:buAutoNum type="arabicPeriod"/>
            </a:pPr>
            <a:endParaRPr lang="en-GB" b="0" dirty="0"/>
          </a:p>
          <a:p>
            <a:pPr marL="0" indent="0">
              <a:buNone/>
            </a:pPr>
            <a:r>
              <a:rPr lang="en-GB" b="0" dirty="0"/>
              <a:t>What did I say?</a:t>
            </a:r>
          </a:p>
          <a:p>
            <a:pPr marL="228600" indent="-228600">
              <a:buAutoNum type="arabicPeriod"/>
            </a:pPr>
            <a:r>
              <a:rPr lang="en-GB" b="0" dirty="0"/>
              <a:t>I am playing volleyball</a:t>
            </a:r>
          </a:p>
          <a:p>
            <a:pPr marL="228600" indent="-228600">
              <a:buAutoNum type="arabicPeriod"/>
            </a:pPr>
            <a:r>
              <a:rPr lang="en-GB" b="0" dirty="0"/>
              <a:t>I bought ice cream / I have bought ice cream</a:t>
            </a:r>
          </a:p>
          <a:p>
            <a:pPr marL="228600" indent="-228600">
              <a:buAutoNum type="arabicPeriod"/>
            </a:pPr>
            <a:r>
              <a:rPr lang="en-GB" b="0" dirty="0"/>
              <a:t>I made pizza / I have made pizza</a:t>
            </a:r>
          </a:p>
          <a:p>
            <a:pPr marL="228600" indent="-228600">
              <a:buAutoNum type="arabicPeriod"/>
            </a:pPr>
            <a:r>
              <a:rPr lang="en-GB" b="0" dirty="0"/>
              <a:t>I am listening to a concert</a:t>
            </a:r>
          </a:p>
          <a:p>
            <a:pPr marL="228600" indent="-228600">
              <a:buAutoNum type="arabicPeriod"/>
            </a:pPr>
            <a:r>
              <a:rPr lang="en-GB" b="0" dirty="0"/>
              <a:t>I visited Berlin / I have visited Berlin</a:t>
            </a:r>
          </a:p>
          <a:p>
            <a:pPr marL="228600" indent="-228600">
              <a:buAutoNum type="arabicPeriod"/>
            </a:pPr>
            <a:endParaRPr lang="en-GB" b="0" dirty="0"/>
          </a:p>
          <a:p>
            <a:pPr marL="0" indent="0">
              <a:buNone/>
            </a:pPr>
            <a:r>
              <a:rPr lang="en-GB" b="0" dirty="0"/>
              <a:t>Now it’s your turn!</a:t>
            </a:r>
          </a:p>
          <a:p>
            <a:pPr marL="0" indent="0">
              <a:buNone/>
            </a:pPr>
            <a:endParaRPr lang="en-GB" b="0" dirty="0"/>
          </a:p>
          <a:p>
            <a:pPr marL="228600" indent="-228600">
              <a:buAutoNum type="arabicPeriod"/>
            </a:pP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9267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EM</a:t>
            </a:r>
          </a:p>
          <a:p>
            <a:endParaRPr lang="en-GB" b="1"/>
          </a:p>
          <a:p>
            <a:r>
              <a:rPr lang="en-GB" b="1"/>
              <a:t>NOTE</a:t>
            </a:r>
            <a:r>
              <a:rPr lang="en-GB" b="1" dirty="0"/>
              <a:t>: This is the video lesson version of this task.</a:t>
            </a:r>
          </a:p>
          <a:p>
            <a:r>
              <a:rPr lang="en-GB" b="1" dirty="0"/>
              <a:t>Timing: 7 minutes</a:t>
            </a:r>
            <a:br>
              <a:rPr lang="en-GB" dirty="0"/>
            </a:br>
            <a:br>
              <a:rPr lang="en-GB" b="1" dirty="0"/>
            </a:br>
            <a:r>
              <a:rPr lang="en-GB" b="1" dirty="0"/>
              <a:t>Aim: </a:t>
            </a:r>
            <a:r>
              <a:rPr lang="en-GB" b="0" dirty="0"/>
              <a:t>Trapping the form (ich vs ich </a:t>
            </a:r>
            <a:r>
              <a:rPr lang="en-GB" b="0" dirty="0" err="1"/>
              <a:t>habe</a:t>
            </a:r>
            <a:r>
              <a:rPr lang="en-GB" b="0" dirty="0"/>
              <a:t>)</a:t>
            </a:r>
            <a:br>
              <a:rPr lang="en-GB" dirty="0"/>
            </a:br>
            <a:br>
              <a:rPr lang="en-GB" dirty="0"/>
            </a:br>
            <a:r>
              <a:rPr lang="en-GB" b="1" dirty="0"/>
              <a:t>Procedure:</a:t>
            </a:r>
            <a:br>
              <a:rPr lang="en-GB" dirty="0"/>
            </a:br>
            <a:r>
              <a:rPr lang="en-GB" dirty="0"/>
              <a:t>1. For item use the tense and picture cues to create a sentence and speak it out loud.</a:t>
            </a:r>
          </a:p>
          <a:p>
            <a:r>
              <a:rPr lang="en-GB" dirty="0"/>
              <a:t>2. Check the answers</a:t>
            </a:r>
          </a:p>
          <a:p>
            <a:endParaRPr lang="en-GB" dirty="0"/>
          </a:p>
          <a:p>
            <a:r>
              <a:rPr lang="en-GB" b="1" dirty="0"/>
              <a:t>Script for the video teacher:</a:t>
            </a:r>
          </a:p>
          <a:p>
            <a:r>
              <a:rPr lang="en-GB" b="0" dirty="0"/>
              <a:t>Now it’s your turn!</a:t>
            </a:r>
          </a:p>
          <a:p>
            <a:r>
              <a:rPr lang="en-GB" b="0" dirty="0"/>
              <a:t>You say 5 sentences to me.</a:t>
            </a:r>
          </a:p>
          <a:p>
            <a:r>
              <a:rPr lang="en-GB" b="0" dirty="0"/>
              <a:t>…</a:t>
            </a:r>
          </a:p>
          <a:p>
            <a:r>
              <a:rPr lang="en-GB" b="0" dirty="0"/>
              <a:t>…</a:t>
            </a:r>
          </a:p>
          <a:p>
            <a:r>
              <a:rPr lang="en-GB" b="0" dirty="0"/>
              <a:t>…</a:t>
            </a:r>
          </a:p>
          <a:p>
            <a:r>
              <a:rPr lang="en-GB" b="0" dirty="0"/>
              <a:t>Ok, I think you said:</a:t>
            </a:r>
          </a:p>
          <a:p>
            <a:pPr marL="228600" indent="-228600">
              <a:buAutoNum type="arabicPeriod"/>
            </a:pPr>
            <a:r>
              <a:rPr lang="en-GB" b="0" dirty="0"/>
              <a:t>Ich </a:t>
            </a:r>
            <a:r>
              <a:rPr lang="en-GB" b="0" dirty="0" err="1"/>
              <a:t>habe</a:t>
            </a:r>
            <a:r>
              <a:rPr lang="en-GB" b="0" dirty="0"/>
              <a:t> (</a:t>
            </a:r>
            <a:r>
              <a:rPr lang="en-GB" b="0" dirty="0" err="1"/>
              <a:t>Eintritts</a:t>
            </a:r>
            <a:r>
              <a:rPr lang="en-GB" b="0" dirty="0"/>
              <a:t>)</a:t>
            </a:r>
            <a:r>
              <a:rPr lang="en-GB" b="0" dirty="0" err="1"/>
              <a:t>karten</a:t>
            </a:r>
            <a:r>
              <a:rPr lang="en-GB" b="0" dirty="0"/>
              <a:t> </a:t>
            </a:r>
            <a:r>
              <a:rPr lang="en-GB" b="0" dirty="0" err="1"/>
              <a:t>gekauft</a:t>
            </a:r>
            <a:r>
              <a:rPr lang="en-GB" b="0" dirty="0"/>
              <a:t>.</a:t>
            </a:r>
          </a:p>
          <a:p>
            <a:pPr marL="228600" indent="-228600">
              <a:buAutoNum type="arabicPeriod"/>
            </a:pPr>
            <a:r>
              <a:rPr lang="en-GB" b="0" dirty="0"/>
              <a:t>Ich </a:t>
            </a:r>
            <a:r>
              <a:rPr lang="en-GB" b="0" dirty="0" err="1"/>
              <a:t>lerne</a:t>
            </a:r>
            <a:r>
              <a:rPr lang="en-GB" b="0" dirty="0"/>
              <a:t> </a:t>
            </a:r>
            <a:r>
              <a:rPr lang="en-GB" b="0" dirty="0" err="1"/>
              <a:t>Englisch</a:t>
            </a:r>
            <a:r>
              <a:rPr lang="en-GB" b="0" dirty="0"/>
              <a:t>.</a:t>
            </a:r>
          </a:p>
          <a:p>
            <a:pPr marL="228600" indent="-228600">
              <a:buAutoNum type="arabicPeriod"/>
            </a:pPr>
            <a:r>
              <a:rPr lang="en-GB" b="0" dirty="0"/>
              <a:t>Ich </a:t>
            </a:r>
            <a:r>
              <a:rPr lang="en-GB" b="0" dirty="0" err="1"/>
              <a:t>habe</a:t>
            </a:r>
            <a:r>
              <a:rPr lang="en-GB" b="0" dirty="0"/>
              <a:t> in </a:t>
            </a:r>
            <a:r>
              <a:rPr lang="en-GB" b="0" dirty="0" err="1"/>
              <a:t>einem</a:t>
            </a:r>
            <a:r>
              <a:rPr lang="en-GB" b="0" dirty="0"/>
              <a:t> Hotel </a:t>
            </a:r>
            <a:r>
              <a:rPr lang="en-GB" b="0" dirty="0" err="1"/>
              <a:t>gewohnt</a:t>
            </a:r>
            <a:r>
              <a:rPr lang="en-GB" b="0" dirty="0"/>
              <a:t>.</a:t>
            </a:r>
          </a:p>
          <a:p>
            <a:pPr marL="228600" indent="-228600">
              <a:buAutoNum type="arabicPeriod"/>
            </a:pPr>
            <a:r>
              <a:rPr lang="en-GB" b="0" dirty="0"/>
              <a:t>Ich </a:t>
            </a:r>
            <a:r>
              <a:rPr lang="en-GB" b="0" dirty="0" err="1"/>
              <a:t>habe</a:t>
            </a:r>
            <a:r>
              <a:rPr lang="en-GB" b="0" dirty="0"/>
              <a:t> Basketball </a:t>
            </a:r>
            <a:r>
              <a:rPr lang="en-GB" b="0" dirty="0" err="1"/>
              <a:t>gespielt</a:t>
            </a:r>
            <a:r>
              <a:rPr lang="en-GB" b="0" dirty="0"/>
              <a:t>.</a:t>
            </a:r>
          </a:p>
          <a:p>
            <a:pPr marL="228600" indent="-228600">
              <a:buAutoNum type="arabicPeriod"/>
            </a:pPr>
            <a:r>
              <a:rPr lang="en-GB" b="0" dirty="0"/>
              <a:t>Ich </a:t>
            </a:r>
            <a:r>
              <a:rPr lang="en-GB" b="0" dirty="0" err="1"/>
              <a:t>besuche</a:t>
            </a:r>
            <a:r>
              <a:rPr lang="en-GB" b="0" dirty="0"/>
              <a:t> New York.</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65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3686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28/06/2021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87940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28/06/2021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93980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F5AF7-7023-AC46-9382-8B433970C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3FDBF0-B0F3-FA4E-A28B-79628A883D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83028E-9F75-3D41-B91A-84B64FBCFE46}"/>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1A37E66-556F-D74F-81C2-158B9F493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1CD91FC-9CFA-CB46-B4DF-F2A2C74253D5}"/>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369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78BC-B9FD-1042-816B-40C620D9CB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BD290-CE98-FC4A-89EB-39C0C76E81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55125-B12D-FB4D-A7E8-A3401550820E}"/>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81C693-319A-2E4E-8C54-A0456889F68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00160D1-AEFA-9D4A-8AB9-7E7FFF9FAAD9}"/>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632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BAB1-2FFD-8440-914A-87DCE4D57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2D16FC-BD89-374D-9A87-02E77B4C2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D788C78-ACC6-E143-BAE9-F815FBBAD100}"/>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B71BE1C-5FB6-5444-8722-007D615232C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E3F060B-118D-7B4B-BA12-D622956696A0}"/>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8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0E22-C171-E641-9485-59070BE0AF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F8E8E6-0F13-2147-A7FC-D182508175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E1B2E-E6D3-F04F-B34A-DA1CF29D05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5A9D5F-F580-4648-B2E1-4CE338F7FB31}"/>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A69390A-137C-6743-B750-7DF518BEB15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024C2A6-8936-B44F-A448-25000CD23B96}"/>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699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D4976-8F0F-1846-8C74-77182C4437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F33857-A50E-7E45-AFC1-8733D41B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2390C1-0F2D-7F49-8F6D-BD454D8B000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F28B18-C35E-384B-9D03-88FC004B47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FBDD5B-53DA-C144-A48E-B9A038BE93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0D4C13-A902-C043-A08D-C9C48A831A6C}"/>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20016C3-C3ED-F944-807D-D683D55DC3B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3FF5D1-1DB7-4E4D-9152-48CF3FDF9FB0}"/>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19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F26A-B9FF-D648-969A-2E136182CB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CA5F5C-4ABE-874B-99A0-DE845CB8DB2A}"/>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4F2E481-FE9A-4143-BF11-103ED0AC8B36}"/>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A6E3790-76DA-904C-9F02-D111EAE3F307}"/>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949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82979B-81EB-4649-8262-5F769B3E4663}"/>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78D9776-A6F7-184F-B3CD-8579858E84D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7B80DCB-D209-2C4B-855B-BC9B50BA84A0}"/>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105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82364-A630-674B-89DA-7741E115A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BD8FFB-45B1-2345-A713-001413A93C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4D4DC-6F65-184B-BF4B-B0C1B1F3B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99CA1B-FBBA-7547-9D48-05A176B9B26A}"/>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9ED7816-5936-3E48-82C8-09CF12BA536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8B93384-1E3C-B841-8E1B-6899F33EFE25}"/>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2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542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5554-50E7-FB43-94A8-88E04F7BD6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94524E-98DD-7448-9C63-B14691EDE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403AAD-B709-E046-A1C5-6EA3167C3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D9BAE1-E60A-2648-B4CE-A39D97DB3404}"/>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9CFEE20-26FA-5543-B51B-3C6C00B36E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8C8AA9B-4369-8546-8899-C50EFDC0A641}"/>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211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D7D1-1DC3-BC42-986C-03DE8B5C33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0C28E6-7252-4743-8216-4ABF048BC7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F0DC1-61CD-1848-AC1B-A034EABC3D8F}"/>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02881F-E085-B041-AFE4-71A93C9D8F7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DE03BCD-5210-6D4F-9E6F-26467FE4E348}"/>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033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2EF433-816B-BF45-B57E-249C51EDC6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B3DEF4-C7FE-014D-8AE5-41EB3485ED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50190-CF07-3345-BA10-12C63F280B4F}"/>
              </a:ext>
            </a:extLst>
          </p:cNvPr>
          <p:cNvSpPr>
            <a:spLocks noGrp="1"/>
          </p:cNvSpPr>
          <p:nvPr>
            <p:ph type="dt" sz="half" idx="10"/>
          </p:nvPr>
        </p:nvSpPr>
        <p:spPr/>
        <p:txBody>
          <a:body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31F4F0A-4B6A-5D4E-8E38-DAA382157BD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008B143-B621-5F44-A26C-214C0422B051}"/>
              </a:ext>
            </a:extLst>
          </p:cNvPr>
          <p:cNvSpPr>
            <a:spLocks noGrp="1"/>
          </p:cNvSpPr>
          <p:nvPr>
            <p:ph type="sldNum" sz="quarter" idx="12"/>
          </p:nvPr>
        </p:nvSpPr>
        <p:spPr/>
        <p:txBody>
          <a:body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69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93257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369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69724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0876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3672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5044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05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13584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0292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688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1069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4975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4" name="Google Shape;24;p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25" name="Google Shape;25;p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26" name="Google Shape;26;p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99320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29" name="Google Shape;29;p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30" name="Google Shape;30;p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26085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2400"/>
              <a:buNone/>
              <a:defRPr sz="2400">
                <a:solidFill>
                  <a:schemeClr val="dk1"/>
                </a:solidFill>
                <a:latin typeface="Century Gothic" panose="020B050202020202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34" name="Google Shape;34;p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35" name="Google Shape;35;p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36" name="Google Shape;36;p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3140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1" name="Google Shape;41;p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42" name="Google Shape;42;p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43" name="Google Shape;43;p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48442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7" name="Google Shape;47;p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48" name="Google Shape;48;p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atin typeface="Century Gothic" panose="020B0502020202020204" pitchFamily="34"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49" name="Google Shape;49;p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50" name="Google Shape;50;p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51" name="Google Shape;51;p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52" name="Google Shape;52;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0805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5" name="Google Shape;55;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56" name="Google Shape;56;p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57" name="Google Shape;57;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68771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94299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atin typeface="Century Gothic" panose="020B0502020202020204" pitchFamily="34"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2" name="Google Shape;62;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63" name="Google Shape;63;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64" name="Google Shape;64;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07990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1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panose="020B0502020202020204" pitchFamily="34" charset="0"/>
                <a:ea typeface="Century Gothic" panose="020B0502020202020204" pitchFamily="34" charset="0"/>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atin typeface="Century Gothic" panose="020B0502020202020204" pitchFamily="34"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69" name="Google Shape;69;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70" name="Google Shape;70;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71" name="Google Shape;71;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339313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5" name="Google Shape;75;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76" name="Google Shape;76;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77" name="Google Shape;77;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280835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0"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atin typeface="Century Gothic" panose="020B0502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0" name="Google Shape;80;p12"/>
          <p:cNvSpPr txBox="1">
            <a:spLocks noGrp="1"/>
          </p:cNvSpPr>
          <p:nvPr>
            <p:ph type="body" idx="1"/>
          </p:nvPr>
        </p:nvSpPr>
        <p:spPr>
          <a:xfrm rot="5400000">
            <a:off x="1799430"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atin typeface="Century Gothic" panose="020B0502020202020204"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1" name="Google Shape;81;p1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82" name="Google Shape;82;p1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GB" dirty="0"/>
          </a:p>
        </p:txBody>
      </p:sp>
      <p:sp>
        <p:nvSpPr>
          <p:cNvPr id="83" name="Google Shape;83;p1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43066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03317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2213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5558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8401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766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81285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2362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88227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46137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79385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5064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52117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58785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17705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23544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1203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3434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777029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615481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8246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63373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51743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0771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3186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28/06/2021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3948169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4826556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276796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30853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28/06/2021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2481453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811883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21063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489211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488592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2249889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58489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811264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38238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01603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3662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28/06/2021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37606417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862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8201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299692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4303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445229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4747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1664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1974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128098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3276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28/06/2021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10883551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2923899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217100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001810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8448425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600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232834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377821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376004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726216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170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4.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3.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5.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5.jp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jp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9.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2401829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46082-44B6-7548-A538-5DDC46124A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C36270-EEE1-FD46-BD35-A13757AB9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B0DC9-1674-AC4E-913F-238B435EA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CF48E-B6A6-8945-88A2-6C06B12E3824}" type="datetimeFigureOut">
              <a:rPr lang="en-US" smtClean="0">
                <a:solidFill>
                  <a:prstClr val="black">
                    <a:tint val="75000"/>
                  </a:prstClr>
                </a:solidFill>
              </a:rPr>
              <a:pPr/>
              <a:t>6/28/2021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7B9C4B-A06F-9C46-A3D3-BCCE027B18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976FE1-A029-9D4F-A0BE-A9B665DA6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5707A-F964-BD43-B8F6-23A7424EF8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3826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395678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dirty="0"/>
          </a:p>
        </p:txBody>
      </p:sp>
      <p:sp>
        <p:nvSpPr>
          <p:cNvPr id="13" name="Google Shape;13;p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entury Gothic" panose="020B0502020202020204" pitchFamily="34" charset="0"/>
                <a:ea typeface="Century Gothic" panose="020B0502020202020204" pitchFamily="34"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GB" dirty="0"/>
          </a:p>
        </p:txBody>
      </p:sp>
      <p:sp>
        <p:nvSpPr>
          <p:cNvPr id="14" name="Google Shape;14;p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panose="020B0502020202020204" pitchFamily="34" charset="0"/>
                <a:ea typeface="Century Gothic" panose="020B0502020202020204" pitchFamily="34"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816280374"/>
      </p:ext>
    </p:extLst>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anose="020B0502020202020204" pitchFamily="34" charset="0"/>
          <a:ea typeface="Century Gothic" panose="020B0502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3593299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319255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535740886"/>
      </p:ext>
    </p:extLst>
  </p:cSld>
  <p:clrMap bg1="lt1" tx1="dk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53742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1549548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8.svg"/><Relationship Id="rId18" Type="http://schemas.openxmlformats.org/officeDocument/2006/relationships/image" Target="../media/image112.png"/><Relationship Id="rId3" Type="http://schemas.openxmlformats.org/officeDocument/2006/relationships/image" Target="../media/image71.png"/><Relationship Id="rId21" Type="http://schemas.openxmlformats.org/officeDocument/2006/relationships/image" Target="../media/image115.png"/><Relationship Id="rId7" Type="http://schemas.openxmlformats.org/officeDocument/2006/relationships/image" Target="../media/image103.png"/><Relationship Id="rId12" Type="http://schemas.openxmlformats.org/officeDocument/2006/relationships/image" Target="../media/image107.png"/><Relationship Id="rId17" Type="http://schemas.openxmlformats.org/officeDocument/2006/relationships/image" Target="../media/image111.png"/><Relationship Id="rId2" Type="http://schemas.openxmlformats.org/officeDocument/2006/relationships/notesSlide" Target="../notesSlides/notesSlide100.xml"/><Relationship Id="rId16" Type="http://schemas.microsoft.com/office/2007/relationships/hdphoto" Target="../media/hdphoto6.wdp"/><Relationship Id="rId20" Type="http://schemas.openxmlformats.org/officeDocument/2006/relationships/image" Target="../media/image114.png"/><Relationship Id="rId1" Type="http://schemas.openxmlformats.org/officeDocument/2006/relationships/slideLayout" Target="../slideLayouts/slideLayout89.xml"/><Relationship Id="rId6" Type="http://schemas.openxmlformats.org/officeDocument/2006/relationships/image" Target="../media/image102.png"/><Relationship Id="rId11" Type="http://schemas.openxmlformats.org/officeDocument/2006/relationships/image" Target="../media/image106.svg"/><Relationship Id="rId5" Type="http://schemas.openxmlformats.org/officeDocument/2006/relationships/image" Target="../media/image101.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3.png"/><Relationship Id="rId4" Type="http://schemas.openxmlformats.org/officeDocument/2006/relationships/image" Target="../media/image100.png"/><Relationship Id="rId9" Type="http://schemas.openxmlformats.org/officeDocument/2006/relationships/image" Target="../media/image83.png"/><Relationship Id="rId14" Type="http://schemas.openxmlformats.org/officeDocument/2006/relationships/image" Target="../media/image109.png"/><Relationship Id="rId22"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02.xml.rels><?xml version="1.0" encoding="UTF-8" standalone="yes"?>
<Relationships xmlns="http://schemas.openxmlformats.org/package/2006/relationships"><Relationship Id="rId3" Type="http://schemas.openxmlformats.org/officeDocument/2006/relationships/hyperlink" Target="https://resources.ncelp.org/concern/parent/z316q156s/file_sets/qn59q3974" TargetMode="External"/><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s://www.gaminggrammar.com/"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resources.ncelp.org/" TargetMode="External"/><Relationship Id="rId7"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19.tiff"/><Relationship Id="rId5" Type="http://schemas.openxmlformats.org/officeDocument/2006/relationships/hyperlink" Target="https://oasis-database.org/" TargetMode="External"/><Relationship Id="rId4" Type="http://schemas.openxmlformats.org/officeDocument/2006/relationships/hyperlink" Target="mailto:enquiries@ncelp.org"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oasis-database.org/concern/summaries/qz20ss48r?locale=en" TargetMode="External"/><Relationship Id="rId3" Type="http://schemas.openxmlformats.org/officeDocument/2006/relationships/image" Target="../media/image8.png"/><Relationship Id="rId7" Type="http://schemas.openxmlformats.org/officeDocument/2006/relationships/hyperlink" Target="https://oasis-database.org/concern/summaries/z029p472x?locale=en"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hyperlink" Target="https://oasis-database.org/concern/summaries/kk91fk53m?locale=en" TargetMode="External"/><Relationship Id="rId5" Type="http://schemas.openxmlformats.org/officeDocument/2006/relationships/hyperlink" Target="https://oasis-database.org/concern/summaries/m039k4882?locale=en" TargetMode="External"/><Relationship Id="rId4" Type="http://schemas.openxmlformats.org/officeDocument/2006/relationships/hyperlink" Target="https://oasis-database.org/concern/summaries/qr46r082r?locale=en" TargetMode="External"/><Relationship Id="rId9" Type="http://schemas.openxmlformats.org/officeDocument/2006/relationships/hyperlink" Target="https://oasis-database.org/concern/summaries/vh53wv730?locale=en"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s://oasis-database.org/concern/summaries/rx913p922?locale=en" TargetMode="External"/><Relationship Id="rId3" Type="http://schemas.openxmlformats.org/officeDocument/2006/relationships/image" Target="../media/image8.png"/><Relationship Id="rId7" Type="http://schemas.openxmlformats.org/officeDocument/2006/relationships/hyperlink" Target="https://oasis-database.org/concern/summaries/9019s2575?locale=en"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hyperlink" Target="https://oasis-database.org/concern/summaries/c534fn92g?locale=en" TargetMode="External"/><Relationship Id="rId5" Type="http://schemas.openxmlformats.org/officeDocument/2006/relationships/hyperlink" Target="https://oasis-database.org/concern/summaries/qr46r082r?locale=en" TargetMode="External"/><Relationship Id="rId10" Type="http://schemas.openxmlformats.org/officeDocument/2006/relationships/hyperlink" Target="https://oasis-database.org/concern/summaries/xg94hp52v?locale=en" TargetMode="External"/><Relationship Id="rId4" Type="http://schemas.openxmlformats.org/officeDocument/2006/relationships/hyperlink" Target="https://oasis-database.org/concern/summaries/x633f100h?locale=en" TargetMode="External"/><Relationship Id="rId9" Type="http://schemas.openxmlformats.org/officeDocument/2006/relationships/hyperlink" Target="https://oasis-database.org/concern/summaries/qn59q3974?locale=e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oasis-database.org/concern/summaries/79407x19s?locale=e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hyperlink" Target="https://oasis-database.org/concern/summaries/z029p472x?locale=e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oasis-database.org/concern/summaries/hh63sv92f?locale=en" TargetMode="External"/><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hyperlink" Target="https://oasis-database.org/concern/summaries/vh53wv730?locale=en" TargetMode="External"/><Relationship Id="rId5" Type="http://schemas.openxmlformats.org/officeDocument/2006/relationships/hyperlink" Target="https://oasis-database.org/concern/summaries/qz20ss48r?locale=en" TargetMode="External"/><Relationship Id="rId4" Type="http://schemas.openxmlformats.org/officeDocument/2006/relationships/hyperlink" Target="https://oasis-database.org/concern/summaries/3t945q78b?locale=e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oasis-database.org/concern/summaries/qz20ss48r?locale=en" TargetMode="External"/><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8.png"/><Relationship Id="rId4" Type="http://schemas.openxmlformats.org/officeDocument/2006/relationships/hyperlink" Target="https://oasis-database.org/concern/summaries/vh53wv730?locale=e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hyperlink" Target="https://oasis-database.org/concern/summaries/qr46r082r?locale=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hyperlink" Target="https://www.gaminggrammar.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hyperlink" Target="https://oasis-database.org/concern/summaries/z029p472x?locale=en" TargetMode="External"/><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8.png"/><Relationship Id="rId4" Type="http://schemas.openxmlformats.org/officeDocument/2006/relationships/hyperlink" Target="https://oasis-database.org/concern/summaries/m039k4882?locale=e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oasis-database.org/concern/summaries/xg94hp52v?locale=en"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hyperlink" Target="https://oasis-database.org/concern/summaries/x633f100h?locale=en" TargetMode="External"/><Relationship Id="rId5" Type="http://schemas.openxmlformats.org/officeDocument/2006/relationships/hyperlink" Target="https://oasis-database.org/concern/summaries/vh53wv730?locale=en" TargetMode="External"/><Relationship Id="rId4" Type="http://schemas.openxmlformats.org/officeDocument/2006/relationships/hyperlink" Target="https://oasis-database.org/concern/summaries/qz20ss48r?locale=en"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oasis-database.org/concern/summaries/qz20ss48r?locale=en" TargetMode="External"/><Relationship Id="rId2" Type="http://schemas.openxmlformats.org/officeDocument/2006/relationships/notesSlide" Target="../notesSlides/notesSlide42.xml"/><Relationship Id="rId1" Type="http://schemas.openxmlformats.org/officeDocument/2006/relationships/slideLayout" Target="../slideLayouts/slideLayout34.xml"/><Relationship Id="rId6" Type="http://schemas.openxmlformats.org/officeDocument/2006/relationships/hyperlink" Target="https://oasis-database.org/concern/summaries/ws859f66b?locale=en" TargetMode="External"/><Relationship Id="rId5" Type="http://schemas.openxmlformats.org/officeDocument/2006/relationships/hyperlink" Target="https://oasis-database.org/concern/summaries/kk91fk53m?locale=en" TargetMode="External"/><Relationship Id="rId4" Type="http://schemas.openxmlformats.org/officeDocument/2006/relationships/hyperlink" Target="https://oasis-database.org/concern/summaries/m039k4882?locale=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44.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7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8.png"/><Relationship Id="rId7" Type="http://schemas.openxmlformats.org/officeDocument/2006/relationships/image" Target="../media/image29.tiff"/><Relationship Id="rId2" Type="http://schemas.openxmlformats.org/officeDocument/2006/relationships/notesSlide" Target="../notesSlides/notesSlide55.xml"/><Relationship Id="rId1" Type="http://schemas.openxmlformats.org/officeDocument/2006/relationships/slideLayout" Target="../slideLayouts/slideLayout78.xml"/><Relationship Id="rId6" Type="http://schemas.openxmlformats.org/officeDocument/2006/relationships/image" Target="../media/image28.tiff"/><Relationship Id="rId5" Type="http://schemas.openxmlformats.org/officeDocument/2006/relationships/image" Target="../media/image27.tiff"/><Relationship Id="rId10" Type="http://schemas.microsoft.com/office/2007/relationships/hdphoto" Target="../media/hdphoto1.wdp"/><Relationship Id="rId4" Type="http://schemas.openxmlformats.org/officeDocument/2006/relationships/image" Target="../media/image26.tiff"/><Relationship Id="rId9"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77.xml"/><Relationship Id="rId5" Type="http://schemas.openxmlformats.org/officeDocument/2006/relationships/image" Target="../media/image33.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57.xml"/><Relationship Id="rId1" Type="http://schemas.openxmlformats.org/officeDocument/2006/relationships/slideLayout" Target="../slideLayouts/slideLayout77.xml"/><Relationship Id="rId5" Type="http://schemas.openxmlformats.org/officeDocument/2006/relationships/audio" Target="../media/audio1.wav"/><Relationship Id="rId4" Type="http://schemas.openxmlformats.org/officeDocument/2006/relationships/image" Target="../media/image35.tiff"/></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77.xml"/><Relationship Id="rId6" Type="http://schemas.openxmlformats.org/officeDocument/2006/relationships/audio" Target="../media/audio2.wav"/><Relationship Id="rId5" Type="http://schemas.openxmlformats.org/officeDocument/2006/relationships/image" Target="../media/image37.tiff"/><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9.xml"/><Relationship Id="rId1" Type="http://schemas.openxmlformats.org/officeDocument/2006/relationships/slideLayout" Target="../slideLayouts/slideLayout77.xml"/><Relationship Id="rId5" Type="http://schemas.openxmlformats.org/officeDocument/2006/relationships/audio" Target="../media/audio3.wav"/><Relationship Id="rId4" Type="http://schemas.openxmlformats.org/officeDocument/2006/relationships/image" Target="../media/image39.tiff"/></Relationships>
</file>

<file path=ppt/slides/_rels/slide6.xml.rels><?xml version="1.0" encoding="UTF-8" standalone="yes"?>
<Relationships xmlns="http://schemas.openxmlformats.org/package/2006/relationships"><Relationship Id="rId8" Type="http://schemas.openxmlformats.org/officeDocument/2006/relationships/hyperlink" Target="https://oasis-database.org/concern/summaries/kk91fk53m?locale=en" TargetMode="External"/><Relationship Id="rId3" Type="http://schemas.openxmlformats.org/officeDocument/2006/relationships/hyperlink" Target="https://oasis-database.org/concern/summaries/9019s2575?locale=en" TargetMode="External"/><Relationship Id="rId7" Type="http://schemas.openxmlformats.org/officeDocument/2006/relationships/hyperlink" Target="https://oasis-database.org/concern/summaries/m039k4882?locale=en" TargetMode="Externa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hyperlink" Target="https://oasis-database.org/concern/summaries/qr46r082r?locale=en" TargetMode="External"/><Relationship Id="rId5" Type="http://schemas.openxmlformats.org/officeDocument/2006/relationships/hyperlink" Target="https://oasis-database.org/concern/summaries/qn59q3974?locale=en" TargetMode="External"/><Relationship Id="rId10" Type="http://schemas.openxmlformats.org/officeDocument/2006/relationships/image" Target="../media/image8.png"/><Relationship Id="rId4" Type="http://schemas.openxmlformats.org/officeDocument/2006/relationships/hyperlink" Target="https://oasis-database.org/concern/summaries/rx913p922?locale=en" TargetMode="External"/><Relationship Id="rId9" Type="http://schemas.openxmlformats.org/officeDocument/2006/relationships/hyperlink" Target="https://oasis-database.org/concern/summaries/z029p472x?locale=e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0.tiff"/><Relationship Id="rId7" Type="http://schemas.openxmlformats.org/officeDocument/2006/relationships/audio" Target="../media/audio4.wav"/><Relationship Id="rId2" Type="http://schemas.openxmlformats.org/officeDocument/2006/relationships/notesSlide" Target="../notesSlides/notesSlide60.xml"/><Relationship Id="rId1" Type="http://schemas.openxmlformats.org/officeDocument/2006/relationships/slideLayout" Target="../slideLayouts/slideLayout77.xml"/><Relationship Id="rId6" Type="http://schemas.openxmlformats.org/officeDocument/2006/relationships/image" Target="../media/image42.tiff"/><Relationship Id="rId5" Type="http://schemas.microsoft.com/office/2007/relationships/hdphoto" Target="../media/hdphoto4.wdp"/><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61.xml"/><Relationship Id="rId1" Type="http://schemas.openxmlformats.org/officeDocument/2006/relationships/slideLayout" Target="../slideLayouts/slideLayout77.xml"/><Relationship Id="rId5" Type="http://schemas.openxmlformats.org/officeDocument/2006/relationships/audio" Target="../media/audio5.wav"/><Relationship Id="rId4" Type="http://schemas.openxmlformats.org/officeDocument/2006/relationships/image" Target="../media/image44.tiff"/></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77.xml"/><Relationship Id="rId5" Type="http://schemas.openxmlformats.org/officeDocument/2006/relationships/audio" Target="../media/audio6.wav"/><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63.xml"/><Relationship Id="rId1" Type="http://schemas.openxmlformats.org/officeDocument/2006/relationships/slideLayout" Target="../slideLayouts/slideLayout77.xml"/><Relationship Id="rId5" Type="http://schemas.openxmlformats.org/officeDocument/2006/relationships/audio" Target="../media/audio7.wav"/><Relationship Id="rId4" Type="http://schemas.openxmlformats.org/officeDocument/2006/relationships/image" Target="../media/image48.tiff"/></Relationships>
</file>

<file path=ppt/slides/_rels/slide6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64.xml"/><Relationship Id="rId1" Type="http://schemas.openxmlformats.org/officeDocument/2006/relationships/slideLayout" Target="../slideLayouts/slideLayout77.xml"/><Relationship Id="rId5" Type="http://schemas.openxmlformats.org/officeDocument/2006/relationships/audio" Target="../media/audio8.wav"/><Relationship Id="rId4" Type="http://schemas.openxmlformats.org/officeDocument/2006/relationships/image" Target="../media/image50.tiff"/></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78.xml"/><Relationship Id="rId5" Type="http://schemas.openxmlformats.org/officeDocument/2006/relationships/image" Target="../media/image51.png"/><Relationship Id="rId4" Type="http://schemas.openxmlformats.org/officeDocument/2006/relationships/image" Target="../media/image52.tiff"/></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77.xml"/><Relationship Id="rId6" Type="http://schemas.openxmlformats.org/officeDocument/2006/relationships/image" Target="../media/image55.tiff"/><Relationship Id="rId5" Type="http://schemas.openxmlformats.org/officeDocument/2006/relationships/image" Target="../media/image51.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77.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7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77.xml"/><Relationship Id="rId5" Type="http://schemas.openxmlformats.org/officeDocument/2006/relationships/image" Target="../media/image51.png"/><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7.xml"/><Relationship Id="rId5" Type="http://schemas.openxmlformats.org/officeDocument/2006/relationships/image" Target="../media/image51.png"/><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8.xml"/></Relationships>
</file>

<file path=ppt/slides/_rels/slide73.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57.tiff"/><Relationship Id="rId7" Type="http://schemas.openxmlformats.org/officeDocument/2006/relationships/image" Target="../media/image60.png"/><Relationship Id="rId12"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83.xml"/><Relationship Id="rId6" Type="http://schemas.openxmlformats.org/officeDocument/2006/relationships/image" Target="../media/image59.jfif"/><Relationship Id="rId11" Type="http://schemas.microsoft.com/office/2007/relationships/hdphoto" Target="../media/hdphoto5.wdp"/><Relationship Id="rId5" Type="http://schemas.openxmlformats.org/officeDocument/2006/relationships/image" Target="../media/image58.tiff"/><Relationship Id="rId10" Type="http://schemas.openxmlformats.org/officeDocument/2006/relationships/image" Target="../media/image62.png"/><Relationship Id="rId4" Type="http://schemas.openxmlformats.org/officeDocument/2006/relationships/image" Target="../media/image28.tiff"/><Relationship Id="rId9" Type="http://schemas.openxmlformats.org/officeDocument/2006/relationships/image" Target="../media/image61.png"/></Relationships>
</file>

<file path=ppt/slides/_rels/slide74.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image" Target="../media/image64.png"/><Relationship Id="rId7" Type="http://schemas.openxmlformats.org/officeDocument/2006/relationships/image" Target="../media/image59.jfif"/><Relationship Id="rId12" Type="http://schemas.microsoft.com/office/2007/relationships/hdphoto" Target="../media/hdphoto5.wdp"/><Relationship Id="rId2" Type="http://schemas.openxmlformats.org/officeDocument/2006/relationships/notesSlide" Target="../notesSlides/notesSlide74.xml"/><Relationship Id="rId1" Type="http://schemas.openxmlformats.org/officeDocument/2006/relationships/slideLayout" Target="../slideLayouts/slideLayout83.xml"/><Relationship Id="rId6" Type="http://schemas.openxmlformats.org/officeDocument/2006/relationships/image" Target="../media/image58.tiff"/><Relationship Id="rId11" Type="http://schemas.openxmlformats.org/officeDocument/2006/relationships/image" Target="../media/image62.png"/><Relationship Id="rId5" Type="http://schemas.openxmlformats.org/officeDocument/2006/relationships/image" Target="../media/image28.tiff"/><Relationship Id="rId10" Type="http://schemas.openxmlformats.org/officeDocument/2006/relationships/image" Target="../media/image61.png"/><Relationship Id="rId4" Type="http://schemas.openxmlformats.org/officeDocument/2006/relationships/image" Target="../media/image65.jfif"/><Relationship Id="rId9" Type="http://schemas.openxmlformats.org/officeDocument/2006/relationships/image" Target="../media/image27.tiff"/></Relationships>
</file>

<file path=ppt/slides/_rels/slide75.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image" Target="../media/image27.tiff"/><Relationship Id="rId7"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83.xml"/><Relationship Id="rId6" Type="http://schemas.openxmlformats.org/officeDocument/2006/relationships/image" Target="../media/image65.jfif"/><Relationship Id="rId11" Type="http://schemas.openxmlformats.org/officeDocument/2006/relationships/image" Target="../media/image58.tiff"/><Relationship Id="rId5" Type="http://schemas.openxmlformats.org/officeDocument/2006/relationships/image" Target="../media/image59.jfif"/><Relationship Id="rId10" Type="http://schemas.microsoft.com/office/2007/relationships/hdphoto" Target="../media/hdphoto5.wdp"/><Relationship Id="rId4" Type="http://schemas.openxmlformats.org/officeDocument/2006/relationships/image" Target="../media/image28.tiff"/><Relationship Id="rId9"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0.xml"/><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56.xml"/><Relationship Id="rId4" Type="http://schemas.openxmlformats.org/officeDocument/2006/relationships/image" Target="../media/image68.jpeg"/></Relationships>
</file>

<file path=ppt/slides/_rels/slide82.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67.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82.xml"/><Relationship Id="rId16" Type="http://schemas.openxmlformats.org/officeDocument/2006/relationships/audio" Target="../media/audio20.wav"/><Relationship Id="rId1" Type="http://schemas.openxmlformats.org/officeDocument/2006/relationships/slideLayout" Target="../slideLayouts/slideLayout56.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audio" Target="../media/audio19.wav"/><Relationship Id="rId10" Type="http://schemas.openxmlformats.org/officeDocument/2006/relationships/audio" Target="../media/audio14.wav"/><Relationship Id="rId4" Type="http://schemas.openxmlformats.org/officeDocument/2006/relationships/image" Target="../media/image69.png"/><Relationship Id="rId9" Type="http://schemas.openxmlformats.org/officeDocument/2006/relationships/audio" Target="../media/audio13.wav"/><Relationship Id="rId14" Type="http://schemas.openxmlformats.org/officeDocument/2006/relationships/audio" Target="../media/audio18.wav"/></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3.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5.xml"/><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6.xml"/><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67.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87.xml"/><Relationship Id="rId1" Type="http://schemas.openxmlformats.org/officeDocument/2006/relationships/slideLayout" Target="../slideLayouts/slideLayout56.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audio" Target="../media/audio22.wav"/><Relationship Id="rId9" Type="http://schemas.openxmlformats.org/officeDocument/2006/relationships/audio" Target="../media/audio27.wav"/></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9.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90.xml"/><Relationship Id="rId1" Type="http://schemas.openxmlformats.org/officeDocument/2006/relationships/slideLayout" Target="../slideLayouts/slideLayout68.xml"/><Relationship Id="rId5" Type="http://schemas.openxmlformats.org/officeDocument/2006/relationships/image" Target="../media/image67.png"/><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89.xml"/><Relationship Id="rId5" Type="http://schemas.openxmlformats.org/officeDocument/2006/relationships/image" Target="../media/image51.png"/><Relationship Id="rId4" Type="http://schemas.openxmlformats.org/officeDocument/2006/relationships/image" Target="../media/image72.gif"/></Relationships>
</file>

<file path=ppt/slides/_rels/slide93.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audio" Target="../media/audio38.wav"/><Relationship Id="rId3" Type="http://schemas.openxmlformats.org/officeDocument/2006/relationships/image" Target="../media/image71.png"/><Relationship Id="rId7" Type="http://schemas.openxmlformats.org/officeDocument/2006/relationships/audio" Target="../media/audio32.wav"/><Relationship Id="rId12" Type="http://schemas.openxmlformats.org/officeDocument/2006/relationships/audio" Target="../media/audio37.wav"/><Relationship Id="rId2" Type="http://schemas.openxmlformats.org/officeDocument/2006/relationships/notesSlide" Target="../notesSlides/notesSlide93.xml"/><Relationship Id="rId1" Type="http://schemas.openxmlformats.org/officeDocument/2006/relationships/slideLayout" Target="../slideLayouts/slideLayout89.xml"/><Relationship Id="rId6" Type="http://schemas.openxmlformats.org/officeDocument/2006/relationships/image" Target="../media/image51.png"/><Relationship Id="rId11" Type="http://schemas.openxmlformats.org/officeDocument/2006/relationships/audio" Target="../media/audio36.wav"/><Relationship Id="rId5" Type="http://schemas.openxmlformats.org/officeDocument/2006/relationships/audio" Target="../media/audio31.wav"/><Relationship Id="rId10" Type="http://schemas.openxmlformats.org/officeDocument/2006/relationships/audio" Target="../media/audio35.wav"/><Relationship Id="rId4" Type="http://schemas.openxmlformats.org/officeDocument/2006/relationships/image" Target="../media/image72.gif"/><Relationship Id="rId9" Type="http://schemas.openxmlformats.org/officeDocument/2006/relationships/audio" Target="../media/audio34.wav"/></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89.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89.xml"/><Relationship Id="rId4" Type="http://schemas.openxmlformats.org/officeDocument/2006/relationships/image" Target="../media/image73.gif"/></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6.xml"/><Relationship Id="rId1" Type="http://schemas.openxmlformats.org/officeDocument/2006/relationships/slideLayout" Target="../slideLayouts/slideLayout8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svg"/><Relationship Id="rId3" Type="http://schemas.openxmlformats.org/officeDocument/2006/relationships/image" Target="../media/image71.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97.xml"/><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89.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5.png"/><Relationship Id="rId15" Type="http://schemas.openxmlformats.org/officeDocument/2006/relationships/image" Target="../media/image87.png"/><Relationship Id="rId23" Type="http://schemas.openxmlformats.org/officeDocument/2006/relationships/image" Target="../media/image95.png"/><Relationship Id="rId10" Type="http://schemas.openxmlformats.org/officeDocument/2006/relationships/image" Target="../media/image82.png"/><Relationship Id="rId19" Type="http://schemas.openxmlformats.org/officeDocument/2006/relationships/image" Target="../media/image91.png"/><Relationship Id="rId4" Type="http://schemas.openxmlformats.org/officeDocument/2006/relationships/image" Target="../media/image77.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svg"/></Relationships>
</file>

<file path=ppt/slides/_rels/slide9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3" Type="http://schemas.openxmlformats.org/officeDocument/2006/relationships/image" Target="../media/image71.png"/><Relationship Id="rId7" Type="http://schemas.openxmlformats.org/officeDocument/2006/relationships/image" Target="../media/image96.png"/><Relationship Id="rId12" Type="http://schemas.openxmlformats.org/officeDocument/2006/relationships/image" Target="../media/image91.png"/><Relationship Id="rId2" Type="http://schemas.openxmlformats.org/officeDocument/2006/relationships/notesSlide" Target="../notesSlides/notesSlide98.xml"/><Relationship Id="rId16" Type="http://schemas.openxmlformats.org/officeDocument/2006/relationships/image" Target="../media/image95.png"/><Relationship Id="rId1" Type="http://schemas.openxmlformats.org/officeDocument/2006/relationships/slideLayout" Target="../slideLayouts/slideLayout89.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3.png"/><Relationship Id="rId15" Type="http://schemas.openxmlformats.org/officeDocument/2006/relationships/image" Target="../media/image94.svg"/><Relationship Id="rId10" Type="http://schemas.openxmlformats.org/officeDocument/2006/relationships/image" Target="../media/image89.png"/><Relationship Id="rId4" Type="http://schemas.openxmlformats.org/officeDocument/2006/relationships/image" Target="../media/image84.png"/><Relationship Id="rId9" Type="http://schemas.openxmlformats.org/officeDocument/2006/relationships/image" Target="../media/image88.svg"/><Relationship Id="rId14" Type="http://schemas.openxmlformats.org/officeDocument/2006/relationships/image" Target="../media/image93.png"/></Relationships>
</file>

<file path=ppt/slides/_rels/slide9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71.png"/><Relationship Id="rId7" Type="http://schemas.openxmlformats.org/officeDocument/2006/relationships/image" Target="../media/image79.png"/><Relationship Id="rId2" Type="http://schemas.openxmlformats.org/officeDocument/2006/relationships/notesSlide" Target="../notesSlides/notesSlide99.xml"/><Relationship Id="rId1" Type="http://schemas.openxmlformats.org/officeDocument/2006/relationships/slideLayout" Target="../slideLayouts/slideLayout89.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CC1339-8C75-44D9-B9FC-8D6B84CBA6BC}"/>
              </a:ext>
              <a:ext uri="{C183D7F6-B498-43B3-948B-1728B52AA6E4}">
                <adec:decorative xmlns:adec="http://schemas.microsoft.com/office/drawing/2017/decorative" val="1"/>
              </a:ext>
            </a:extLst>
          </p:cNvPr>
          <p:cNvSpPr>
            <a:spLocks noGrp="1"/>
          </p:cNvSpPr>
          <p:nvPr>
            <p:ph type="title"/>
          </p:nvPr>
        </p:nvSpPr>
        <p:spPr/>
        <p:txBody>
          <a:bodyPr/>
          <a:lstStyle/>
          <a:p>
            <a:r>
              <a:rPr lang="fr-FR" dirty="0" err="1">
                <a:solidFill>
                  <a:srgbClr val="E56700"/>
                </a:solidFill>
              </a:rPr>
              <a:t>Grammar</a:t>
            </a:r>
            <a:r>
              <a:rPr lang="fr-FR" dirty="0">
                <a:solidFill>
                  <a:srgbClr val="E56700"/>
                </a:solidFill>
              </a:rPr>
              <a:t> </a:t>
            </a:r>
            <a:r>
              <a:rPr lang="fr-FR" dirty="0" err="1">
                <a:solidFill>
                  <a:srgbClr val="E56700"/>
                </a:solidFill>
              </a:rPr>
              <a:t>Matters</a:t>
            </a:r>
            <a:r>
              <a:rPr lang="fr-FR" dirty="0">
                <a:solidFill>
                  <a:srgbClr val="E56700"/>
                </a:solidFill>
              </a:rPr>
              <a:t> in MFL</a:t>
            </a:r>
          </a:p>
        </p:txBody>
      </p:sp>
      <p:sp>
        <p:nvSpPr>
          <p:cNvPr id="2" name="Rectangle 1">
            <a:extLst>
              <a:ext uri="{C183D7F6-B498-43B3-948B-1728B52AA6E4}">
                <adec:decorative xmlns:adec="http://schemas.microsoft.com/office/drawing/2017/decorative" val="1"/>
              </a:ext>
            </a:extLst>
          </p:cNvPr>
          <p:cNvSpPr/>
          <p:nvPr/>
        </p:nvSpPr>
        <p:spPr>
          <a:xfrm>
            <a:off x="2929812" y="6027576"/>
            <a:ext cx="9262188" cy="830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522285" y="2142051"/>
            <a:ext cx="7797467" cy="1631216"/>
          </a:xfrm>
          <a:prstGeom prst="rect">
            <a:avLst/>
          </a:prstGeom>
          <a:noFill/>
        </p:spPr>
        <p:txBody>
          <a:bodyPr wrap="square" rtlCol="0">
            <a:spAutoFit/>
          </a:bodyPr>
          <a:lstStyle/>
          <a:p>
            <a:r>
              <a:rPr lang="en-GB" sz="3600" b="1" dirty="0">
                <a:solidFill>
                  <a:prstClr val="white"/>
                </a:solidFill>
                <a:latin typeface="Century Gothic" panose="020B0502020202020204" pitchFamily="34" charset="0"/>
              </a:rPr>
              <a:t>Grammar matters in MFL </a:t>
            </a:r>
          </a:p>
          <a:p>
            <a:r>
              <a:rPr lang="en-GB" sz="3200" dirty="0">
                <a:solidFill>
                  <a:prstClr val="white"/>
                </a:solidFill>
                <a:latin typeface="Century Gothic" panose="020B0502020202020204" pitchFamily="34" charset="0"/>
              </a:rPr>
              <a:t>Making form-meaning connections an essential part of practice</a:t>
            </a:r>
          </a:p>
        </p:txBody>
      </p:sp>
      <p:sp>
        <p:nvSpPr>
          <p:cNvPr id="3" name="TextBox 2"/>
          <p:cNvSpPr txBox="1"/>
          <p:nvPr/>
        </p:nvSpPr>
        <p:spPr>
          <a:xfrm>
            <a:off x="386366" y="6027576"/>
            <a:ext cx="4340180" cy="338554"/>
          </a:xfrm>
          <a:prstGeom prst="rect">
            <a:avLst/>
          </a:prstGeom>
          <a:noFill/>
        </p:spPr>
        <p:txBody>
          <a:bodyPr wrap="square" rtlCol="0">
            <a:spAutoFit/>
          </a:bodyPr>
          <a:lstStyle/>
          <a:p>
            <a:r>
              <a:rPr lang="en-GB" sz="1600">
                <a:solidFill>
                  <a:schemeClr val="bg1"/>
                </a:solidFill>
                <a:latin typeface="Century Gothic" panose="020B0502020202020204" pitchFamily="34" charset="0"/>
              </a:rPr>
              <a:t>Presenters: Emma Marsden, Nick Avery</a:t>
            </a:r>
          </a:p>
        </p:txBody>
      </p:sp>
      <p:sp>
        <p:nvSpPr>
          <p:cNvPr id="12" name="TextBox 11"/>
          <p:cNvSpPr txBox="1"/>
          <p:nvPr/>
        </p:nvSpPr>
        <p:spPr>
          <a:xfrm>
            <a:off x="386366" y="6433205"/>
            <a:ext cx="4340180" cy="338554"/>
          </a:xfrm>
          <a:prstGeom prst="rect">
            <a:avLst/>
          </a:prstGeom>
          <a:noFill/>
        </p:spPr>
        <p:txBody>
          <a:bodyPr wrap="square" rtlCol="0">
            <a:spAutoFit/>
          </a:bodyPr>
          <a:lstStyle/>
          <a:p>
            <a:r>
              <a:rPr lang="en-GB" sz="1600" dirty="0">
                <a:solidFill>
                  <a:schemeClr val="bg1"/>
                </a:solidFill>
                <a:latin typeface="Century Gothic" panose="020B0502020202020204" pitchFamily="34" charset="0"/>
              </a:rPr>
              <a:t>Date updated: 28.06.21</a:t>
            </a: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694877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4"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Why Are Certain Grammar Features Problematic?</a:t>
            </a:r>
          </a:p>
        </p:txBody>
      </p:sp>
      <p:sp>
        <p:nvSpPr>
          <p:cNvPr id="470" name="Google Shape;470;p42"/>
          <p:cNvSpPr/>
          <p:nvPr/>
        </p:nvSpPr>
        <p:spPr>
          <a:xfrm>
            <a:off x="285965" y="1826552"/>
            <a:ext cx="11270750" cy="3970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Some ‘cues’ are more reliable in some languages than others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MacWhinney</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2002)</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471" name="Google Shape;471;p42"/>
          <p:cNvSpPr txBox="1"/>
          <p:nvPr/>
        </p:nvSpPr>
        <p:spPr>
          <a:xfrm>
            <a:off x="1867158" y="2500755"/>
            <a:ext cx="4438392" cy="7796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The man chased the dog.	</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The dog chased the man</a:t>
            </a:r>
            <a:r>
              <a:rPr lang="en-GB" sz="2000" kern="0" dirty="0">
                <a:solidFill>
                  <a:srgbClr val="104F75"/>
                </a:solidFill>
                <a:latin typeface="Century Gothic" panose="020B0502020202020204" pitchFamily="34" charset="0"/>
                <a:ea typeface="Calibri"/>
                <a:cs typeface="Calibri"/>
                <a:sym typeface="Calibri"/>
              </a:rPr>
              <a:t>.</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472" name="Google Shape;472;p42">
            <a:extLst>
              <a:ext uri="{C183D7F6-B498-43B3-948B-1728B52AA6E4}">
                <adec:decorative xmlns:adec="http://schemas.microsoft.com/office/drawing/2017/decorative" val="1"/>
              </a:ext>
            </a:extLst>
          </p:cNvPr>
          <p:cNvSpPr/>
          <p:nvPr/>
        </p:nvSpPr>
        <p:spPr>
          <a:xfrm>
            <a:off x="1463347" y="2651155"/>
            <a:ext cx="304800" cy="467360"/>
          </a:xfrm>
          <a:prstGeom prst="curvedRightArrow">
            <a:avLst>
              <a:gd name="adj1" fmla="val 25000"/>
              <a:gd name="adj2" fmla="val 50000"/>
              <a:gd name="adj3" fmla="val 25000"/>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473" name="Google Shape;473;p42"/>
          <p:cNvSpPr txBox="1"/>
          <p:nvPr/>
        </p:nvSpPr>
        <p:spPr>
          <a:xfrm>
            <a:off x="-92467" y="2592448"/>
            <a:ext cx="1483666" cy="58477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104F75"/>
              </a:buClr>
              <a:buSzPts val="1600"/>
              <a:buFont typeface="Arial"/>
              <a:buNone/>
              <a:tabLst/>
              <a:defRPr/>
            </a:pP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Different meaning</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 name="Rectangle 1">
            <a:extLst>
              <a:ext uri="{FF2B5EF4-FFF2-40B4-BE49-F238E27FC236}">
                <a16:creationId xmlns:a16="http://schemas.microsoft.com/office/drawing/2014/main" id="{17420025-B755-8149-ABB2-8743798407FC}"/>
              </a:ext>
            </a:extLst>
          </p:cNvPr>
          <p:cNvSpPr/>
          <p:nvPr/>
        </p:nvSpPr>
        <p:spPr>
          <a:xfrm>
            <a:off x="6557067" y="2536812"/>
            <a:ext cx="3446777" cy="646331"/>
          </a:xfrm>
          <a:prstGeom prst="rect">
            <a:avLst/>
          </a:prstGeom>
        </p:spPr>
        <p:txBody>
          <a:bodyPr wrap="none">
            <a:spAutoFit/>
          </a:bodyPr>
          <a:lstStyle/>
          <a:p>
            <a:r>
              <a:rPr lang="en-GB" kern="0" dirty="0">
                <a:solidFill>
                  <a:srgbClr val="104F75"/>
                </a:solidFill>
                <a:latin typeface="Century Gothic" panose="020B0502020202020204" pitchFamily="34" charset="0"/>
                <a:ea typeface="Calibri"/>
                <a:cs typeface="Calibri"/>
                <a:sym typeface="Calibri"/>
              </a:rPr>
              <a:t>Der Mann </a:t>
            </a:r>
            <a:r>
              <a:rPr lang="en-GB" kern="0" dirty="0" err="1">
                <a:solidFill>
                  <a:srgbClr val="104F75"/>
                </a:solidFill>
                <a:latin typeface="Century Gothic" panose="020B0502020202020204" pitchFamily="34" charset="0"/>
                <a:ea typeface="Calibri"/>
                <a:cs typeface="Calibri"/>
                <a:sym typeface="Calibri"/>
              </a:rPr>
              <a:t>verfolgt</a:t>
            </a:r>
            <a:r>
              <a:rPr lang="en-GB" kern="0" dirty="0">
                <a:solidFill>
                  <a:srgbClr val="104F75"/>
                </a:solidFill>
                <a:latin typeface="Century Gothic" panose="020B0502020202020204" pitchFamily="34" charset="0"/>
                <a:ea typeface="Calibri"/>
                <a:cs typeface="Calibri"/>
                <a:sym typeface="Calibri"/>
              </a:rPr>
              <a:t> den Hund.</a:t>
            </a:r>
          </a:p>
          <a:p>
            <a:r>
              <a:rPr lang="en-GB" b="1" kern="0" dirty="0">
                <a:solidFill>
                  <a:srgbClr val="104F75"/>
                </a:solidFill>
                <a:latin typeface="Century Gothic" panose="020B0502020202020204" pitchFamily="34" charset="0"/>
                <a:ea typeface="Calibri"/>
                <a:cs typeface="Calibri"/>
                <a:sym typeface="Calibri"/>
              </a:rPr>
              <a:t>Den</a:t>
            </a:r>
            <a:r>
              <a:rPr lang="en-GB" kern="0" dirty="0">
                <a:solidFill>
                  <a:srgbClr val="104F75"/>
                </a:solidFill>
                <a:latin typeface="Century Gothic" panose="020B0502020202020204" pitchFamily="34" charset="0"/>
                <a:ea typeface="Calibri"/>
                <a:cs typeface="Calibri"/>
                <a:sym typeface="Calibri"/>
              </a:rPr>
              <a:t> Hund </a:t>
            </a:r>
            <a:r>
              <a:rPr lang="en-GB" kern="0" dirty="0" err="1">
                <a:solidFill>
                  <a:srgbClr val="104F75"/>
                </a:solidFill>
                <a:latin typeface="Century Gothic" panose="020B0502020202020204" pitchFamily="34" charset="0"/>
                <a:ea typeface="Calibri"/>
                <a:cs typeface="Calibri"/>
                <a:sym typeface="Calibri"/>
              </a:rPr>
              <a:t>verfolgt</a:t>
            </a:r>
            <a:r>
              <a:rPr lang="en-GB" kern="0" dirty="0">
                <a:solidFill>
                  <a:srgbClr val="104F75"/>
                </a:solidFill>
                <a:latin typeface="Century Gothic" panose="020B0502020202020204" pitchFamily="34" charset="0"/>
                <a:ea typeface="Calibri"/>
                <a:cs typeface="Calibri"/>
                <a:sym typeface="Calibri"/>
              </a:rPr>
              <a:t> </a:t>
            </a:r>
            <a:r>
              <a:rPr lang="en-GB" b="1" kern="0" dirty="0">
                <a:solidFill>
                  <a:srgbClr val="104F75"/>
                </a:solidFill>
                <a:latin typeface="Century Gothic" panose="020B0502020202020204" pitchFamily="34" charset="0"/>
                <a:ea typeface="Calibri"/>
                <a:cs typeface="Calibri"/>
                <a:sym typeface="Calibri"/>
              </a:rPr>
              <a:t>der</a:t>
            </a:r>
            <a:r>
              <a:rPr lang="en-GB" kern="0" dirty="0">
                <a:solidFill>
                  <a:srgbClr val="104F75"/>
                </a:solidFill>
                <a:latin typeface="Century Gothic" panose="020B0502020202020204" pitchFamily="34" charset="0"/>
                <a:ea typeface="Calibri"/>
                <a:cs typeface="Calibri"/>
                <a:sym typeface="Calibri"/>
              </a:rPr>
              <a:t> Mann.</a:t>
            </a:r>
            <a:endParaRPr lang="en-US" dirty="0"/>
          </a:p>
        </p:txBody>
      </p:sp>
      <p:sp>
        <p:nvSpPr>
          <p:cNvPr id="474" name="Google Shape;474;p42">
            <a:extLst>
              <a:ext uri="{C183D7F6-B498-43B3-948B-1728B52AA6E4}">
                <adec:decorative xmlns:adec="http://schemas.microsoft.com/office/drawing/2017/decorative" val="1"/>
              </a:ext>
            </a:extLst>
          </p:cNvPr>
          <p:cNvSpPr/>
          <p:nvPr/>
        </p:nvSpPr>
        <p:spPr>
          <a:xfrm>
            <a:off x="10255362" y="2651155"/>
            <a:ext cx="304800" cy="467360"/>
          </a:xfrm>
          <a:prstGeom prst="curvedLeftArrow">
            <a:avLst>
              <a:gd name="adj1" fmla="val 25000"/>
              <a:gd name="adj2" fmla="val 50000"/>
              <a:gd name="adj3" fmla="val 25000"/>
            </a:avLst>
          </a:prstGeom>
          <a:solidFill>
            <a:schemeClr val="lt1"/>
          </a:solid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475" name="Google Shape;475;p42"/>
          <p:cNvSpPr txBox="1"/>
          <p:nvPr/>
        </p:nvSpPr>
        <p:spPr>
          <a:xfrm>
            <a:off x="10692243" y="2592448"/>
            <a:ext cx="1220543"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04F75"/>
              </a:buClr>
              <a:buSzPts val="1600"/>
              <a:buFont typeface="Arial"/>
              <a:buNone/>
              <a:tabLst/>
              <a:defRPr/>
            </a:pP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Same</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04F75"/>
              </a:buClr>
              <a:buSzPts val="1600"/>
              <a:buFont typeface="Arial"/>
              <a:buNone/>
              <a:tabLst/>
              <a:defRPr/>
            </a:pP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meaning</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476" name="Google Shape;476;p42"/>
          <p:cNvSpPr/>
          <p:nvPr/>
        </p:nvSpPr>
        <p:spPr>
          <a:xfrm>
            <a:off x="337814" y="3863083"/>
            <a:ext cx="11574972" cy="1993185"/>
          </a:xfrm>
          <a:prstGeom prst="rect">
            <a:avLst/>
          </a:prstGeom>
          <a:solidFill>
            <a:srgbClr val="FDF3ED"/>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Learners try to apply the reliable ‘cues’ from their L1, when interpreting the L2</a:t>
            </a:r>
            <a:endParaRPr kumimoji="0" sz="22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L1 English learners rely on word order and overlook case marking in L2 German </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(even though case marking is more reliable for understanding meaning  in German) </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Jackson, 2007; </a:t>
            </a:r>
            <a:r>
              <a:rPr kumimoji="0" lang="en-GB" sz="14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Kasprowicz</a:t>
            </a:r>
            <a:r>
              <a:rPr kumimoji="0" lang="en-GB" sz="1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&amp; Marsden, 2017; </a:t>
            </a:r>
            <a:r>
              <a:rPr kumimoji="0" lang="en-GB" sz="14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MacWhinney</a:t>
            </a:r>
            <a:r>
              <a:rPr kumimoji="0" lang="en-GB" sz="1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2002)</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11" name="Rectangle 10">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BE6E924F-58A4-4172-B196-776DF219BB09}"/>
              </a:ext>
              <a:ext uri="{C183D7F6-B498-43B3-948B-1728B52AA6E4}">
                <adec:decorative xmlns:adec="http://schemas.microsoft.com/office/drawing/2017/decorative" val="1"/>
              </a:ext>
            </a:extLst>
          </p:cNvPr>
          <p:cNvSpPr>
            <a:spLocks noGrp="1"/>
          </p:cNvSpPr>
          <p:nvPr>
            <p:ph type="title"/>
          </p:nvPr>
        </p:nvSpPr>
        <p:spPr>
          <a:xfrm flipV="1">
            <a:off x="838200" y="-184759"/>
            <a:ext cx="10515600" cy="549885"/>
          </a:xfrm>
        </p:spPr>
        <p:txBody>
          <a:bodyPr/>
          <a:lstStyle/>
          <a:p>
            <a:r>
              <a:rPr lang="fr-FR" sz="1200" dirty="0" err="1">
                <a:solidFill>
                  <a:schemeClr val="bg1"/>
                </a:solidFill>
              </a:rPr>
              <a:t>Why</a:t>
            </a:r>
            <a:r>
              <a:rPr lang="fr-FR" sz="1200" dirty="0">
                <a:solidFill>
                  <a:schemeClr val="bg1"/>
                </a:solidFill>
              </a:rPr>
              <a:t> are certain </a:t>
            </a:r>
            <a:r>
              <a:rPr lang="fr-FR" sz="1200" dirty="0" err="1">
                <a:solidFill>
                  <a:schemeClr val="bg1"/>
                </a:solidFill>
              </a:rPr>
              <a:t>grammar</a:t>
            </a:r>
            <a:r>
              <a:rPr lang="fr-FR" sz="1200" dirty="0">
                <a:solidFill>
                  <a:schemeClr val="bg1"/>
                </a:solidFill>
              </a:rPr>
              <a:t> </a:t>
            </a:r>
            <a:r>
              <a:rPr lang="fr-FR" sz="1200" dirty="0" err="1">
                <a:solidFill>
                  <a:schemeClr val="bg1"/>
                </a:solidFill>
              </a:rPr>
              <a:t>features</a:t>
            </a:r>
            <a:r>
              <a:rPr lang="fr-FR" sz="1200" dirty="0">
                <a:solidFill>
                  <a:schemeClr val="bg1"/>
                </a:solidFill>
              </a:rPr>
              <a:t> </a:t>
            </a:r>
            <a:r>
              <a:rPr lang="fr-FR" sz="1200" dirty="0" err="1">
                <a:solidFill>
                  <a:schemeClr val="bg1"/>
                </a:solidFill>
              </a:rPr>
              <a:t>problematic</a:t>
            </a:r>
            <a:r>
              <a:rPr lang="fr-FR" sz="1200" dirty="0">
                <a:solidFill>
                  <a:schemeClr val="bg1"/>
                </a:solidFill>
              </a:rPr>
              <a:t>?</a:t>
            </a:r>
          </a:p>
        </p:txBody>
      </p:sp>
    </p:spTree>
    <p:extLst>
      <p:ext uri="{BB962C8B-B14F-4D97-AF65-F5344CB8AC3E}">
        <p14:creationId xmlns:p14="http://schemas.microsoft.com/office/powerpoint/2010/main" val="392366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0"/>
      <p:bldP spid="472" grpId="0" animBg="1"/>
      <p:bldP spid="473" grpId="0"/>
      <p:bldP spid="2" grpId="0"/>
      <p:bldP spid="474" grpId="0" animBg="1"/>
      <p:bldP spid="475" grpId="0"/>
      <p:bldP spid="47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247973" y="122067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Urlaub</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6E6249D2-FD51-1D4A-AD35-8732930248F5}"/>
              </a:ext>
            </a:extLst>
          </p:cNvPr>
          <p:cNvSpPr txBox="1"/>
          <p:nvPr/>
        </p:nvSpPr>
        <p:spPr>
          <a:xfrm>
            <a:off x="247973" y="1682337"/>
            <a:ext cx="11553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 a lot this year, but nothing is the same as you did last year on holiday.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five sentences to describe your activities this year, and five to say what you did last year.   Remember to use the right verb(s) for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present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cards. </a:t>
            </a:r>
          </a:p>
        </p:txBody>
      </p:sp>
      <p:sp>
        <p:nvSpPr>
          <p:cNvPr id="8" name="TextBox 7">
            <a:extLst>
              <a:ext uri="{FF2B5EF4-FFF2-40B4-BE49-F238E27FC236}">
                <a16:creationId xmlns:a16="http://schemas.microsoft.com/office/drawing/2014/main" id="{54C5D095-3982-A745-8EDA-80FA5F550F39}"/>
              </a:ext>
              <a:ext uri="{C183D7F6-B498-43B3-948B-1728B52AA6E4}">
                <adec:decorative xmlns:adec="http://schemas.microsoft.com/office/drawing/2017/decorative" val="1"/>
              </a:ext>
            </a:extLst>
          </p:cNvPr>
          <p:cNvSpPr txBox="1"/>
          <p:nvPr/>
        </p:nvSpPr>
        <p:spPr>
          <a:xfrm>
            <a:off x="365572"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5AA6B52-6E9E-304D-9063-53041CC165AB}"/>
              </a:ext>
              <a:ext uri="{C183D7F6-B498-43B3-948B-1728B52AA6E4}">
                <adec:decorative xmlns:adec="http://schemas.microsoft.com/office/drawing/2017/decorative" val="1"/>
              </a:ext>
            </a:extLst>
          </p:cNvPr>
          <p:cNvSpPr txBox="1"/>
          <p:nvPr/>
        </p:nvSpPr>
        <p:spPr>
          <a:xfrm>
            <a:off x="5005601"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42B32340-EA18-7342-8F88-C1E3C4ADB9D3}"/>
              </a:ext>
              <a:ext uri="{C183D7F6-B498-43B3-948B-1728B52AA6E4}">
                <adec:decorative xmlns:adec="http://schemas.microsoft.com/office/drawing/2017/decorative" val="1"/>
              </a:ext>
            </a:extLst>
          </p:cNvPr>
          <p:cNvSpPr txBox="1"/>
          <p:nvPr/>
        </p:nvSpPr>
        <p:spPr>
          <a:xfrm>
            <a:off x="7319693"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6495BC48-B3EB-F74A-9459-2AD5FE4AAC46}"/>
              </a:ext>
              <a:ext uri="{C183D7F6-B498-43B3-948B-1728B52AA6E4}">
                <adec:decorative xmlns:adec="http://schemas.microsoft.com/office/drawing/2017/decorative" val="1"/>
              </a:ext>
            </a:extLst>
          </p:cNvPr>
          <p:cNvSpPr txBox="1"/>
          <p:nvPr/>
        </p:nvSpPr>
        <p:spPr>
          <a:xfrm>
            <a:off x="9633785"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9273A7A-5E45-B546-9459-5FB15839F104}"/>
              </a:ext>
              <a:ext uri="{C183D7F6-B498-43B3-948B-1728B52AA6E4}">
                <adec:decorative xmlns:adec="http://schemas.microsoft.com/office/drawing/2017/decorative" val="1"/>
              </a:ext>
            </a:extLst>
          </p:cNvPr>
          <p:cNvSpPr txBox="1"/>
          <p:nvPr/>
        </p:nvSpPr>
        <p:spPr>
          <a:xfrm>
            <a:off x="7319693"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75AF96E-AD70-E246-ADDE-AE8695C39224}"/>
              </a:ext>
              <a:ext uri="{C183D7F6-B498-43B3-948B-1728B52AA6E4}">
                <adec:decorative xmlns:adec="http://schemas.microsoft.com/office/drawing/2017/decorative" val="1"/>
              </a:ext>
            </a:extLst>
          </p:cNvPr>
          <p:cNvSpPr txBox="1"/>
          <p:nvPr/>
        </p:nvSpPr>
        <p:spPr>
          <a:xfrm>
            <a:off x="9633785"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Picture 29" descr="Woman playing tennis">
            <a:extLst>
              <a:ext uri="{FF2B5EF4-FFF2-40B4-BE49-F238E27FC236}">
                <a16:creationId xmlns:a16="http://schemas.microsoft.com/office/drawing/2014/main" id="{205E5754-4B2A-1140-9E4E-ECCD3629D9E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732" y="2814944"/>
            <a:ext cx="1056777" cy="1254217"/>
          </a:xfrm>
          <a:prstGeom prst="rect">
            <a:avLst/>
          </a:prstGeom>
          <a:noFill/>
          <a:ln>
            <a:noFill/>
          </a:ln>
        </p:spPr>
      </p:pic>
      <p:grpSp>
        <p:nvGrpSpPr>
          <p:cNvPr id="25" name="Group 24" descr="Chef covered by red cross">
            <a:extLst>
              <a:ext uri="{FF2B5EF4-FFF2-40B4-BE49-F238E27FC236}">
                <a16:creationId xmlns:a16="http://schemas.microsoft.com/office/drawing/2014/main" id="{0A23D473-54D5-42CF-8DA2-6795D57DF990}"/>
              </a:ext>
            </a:extLst>
          </p:cNvPr>
          <p:cNvGrpSpPr/>
          <p:nvPr/>
        </p:nvGrpSpPr>
        <p:grpSpPr>
          <a:xfrm>
            <a:off x="2691509" y="2712829"/>
            <a:ext cx="2128169" cy="1477328"/>
            <a:chOff x="2691509" y="2712829"/>
            <a:chExt cx="2128169" cy="1477328"/>
          </a:xfrm>
        </p:grpSpPr>
        <p:sp>
          <p:nvSpPr>
            <p:cNvPr id="9" name="TextBox 8">
              <a:extLst>
                <a:ext uri="{FF2B5EF4-FFF2-40B4-BE49-F238E27FC236}">
                  <a16:creationId xmlns:a16="http://schemas.microsoft.com/office/drawing/2014/main" id="{4D96097A-E660-FC4C-AE7F-E79738DA2B2C}"/>
                </a:ext>
                <a:ext uri="{C183D7F6-B498-43B3-948B-1728B52AA6E4}">
                  <adec:decorative xmlns:adec="http://schemas.microsoft.com/office/drawing/2017/decorative" val="1"/>
                </a:ext>
              </a:extLst>
            </p:cNvPr>
            <p:cNvSpPr txBox="1"/>
            <p:nvPr/>
          </p:nvSpPr>
          <p:spPr>
            <a:xfrm>
              <a:off x="2691509" y="2712829"/>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Picture 43" descr="A picture containing toy&#10;&#10;Description automatically generated">
              <a:extLst>
                <a:ext uri="{FF2B5EF4-FFF2-40B4-BE49-F238E27FC236}">
                  <a16:creationId xmlns:a16="http://schemas.microsoft.com/office/drawing/2014/main" id="{3E170B18-7EBD-5C40-92E7-980773A8F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5168" y="2742592"/>
              <a:ext cx="850682" cy="1417802"/>
            </a:xfrm>
            <a:prstGeom prst="rect">
              <a:avLst/>
            </a:prstGeom>
          </p:spPr>
        </p:pic>
        <p:cxnSp>
          <p:nvCxnSpPr>
            <p:cNvPr id="46" name="Straight Connector 45">
              <a:extLst>
                <a:ext uri="{FF2B5EF4-FFF2-40B4-BE49-F238E27FC236}">
                  <a16:creationId xmlns:a16="http://schemas.microsoft.com/office/drawing/2014/main" id="{909C0EDD-0564-DA42-985D-4235C47A1E97}"/>
                </a:ext>
              </a:extLst>
            </p:cNvPr>
            <p:cNvCxnSpPr/>
            <p:nvPr/>
          </p:nvCxnSpPr>
          <p:spPr>
            <a:xfrm>
              <a:off x="2815229" y="2860907"/>
              <a:ext cx="1841575" cy="120825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8B12AE4-9A78-8543-8A6D-EE68811632EE}"/>
                </a:ext>
              </a:extLst>
            </p:cNvPr>
            <p:cNvCxnSpPr>
              <a:cxnSpLocks/>
            </p:cNvCxnSpPr>
            <p:nvPr/>
          </p:nvCxnSpPr>
          <p:spPr>
            <a:xfrm flipV="1">
              <a:off x="2773407" y="2831144"/>
              <a:ext cx="1883397" cy="12346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descr="Family travelling in a car with a UK flag and the UK highlighted on a map of europe">
            <a:extLst>
              <a:ext uri="{FF2B5EF4-FFF2-40B4-BE49-F238E27FC236}">
                <a16:creationId xmlns:a16="http://schemas.microsoft.com/office/drawing/2014/main" id="{132FDA2B-E6E7-4747-90A6-3E73D6CB51F1}"/>
              </a:ext>
            </a:extLst>
          </p:cNvPr>
          <p:cNvGrpSpPr/>
          <p:nvPr/>
        </p:nvGrpSpPr>
        <p:grpSpPr>
          <a:xfrm>
            <a:off x="5071541" y="2608508"/>
            <a:ext cx="2030345" cy="1493891"/>
            <a:chOff x="5071541" y="2608508"/>
            <a:chExt cx="2030345" cy="1493891"/>
          </a:xfrm>
        </p:grpSpPr>
        <p:pic>
          <p:nvPicPr>
            <p:cNvPr id="22" name="Picture 21">
              <a:extLst>
                <a:ext uri="{FF2B5EF4-FFF2-40B4-BE49-F238E27FC236}">
                  <a16:creationId xmlns:a16="http://schemas.microsoft.com/office/drawing/2014/main" id="{B76BA9B2-6906-6149-A705-710B054BC8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9862" y="2793193"/>
              <a:ext cx="691235" cy="411285"/>
            </a:xfrm>
            <a:prstGeom prst="rect">
              <a:avLst/>
            </a:prstGeom>
          </p:spPr>
        </p:pic>
        <p:pic>
          <p:nvPicPr>
            <p:cNvPr id="59" name="Picture 58">
              <a:extLst>
                <a:ext uri="{FF2B5EF4-FFF2-40B4-BE49-F238E27FC236}">
                  <a16:creationId xmlns:a16="http://schemas.microsoft.com/office/drawing/2014/main" id="{68949D1D-2BC8-7441-964B-123170254B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437" r="59001" b="23198"/>
            <a:stretch/>
          </p:blipFill>
          <p:spPr>
            <a:xfrm>
              <a:off x="6192632" y="2608508"/>
              <a:ext cx="909254" cy="1493891"/>
            </a:xfrm>
            <a:prstGeom prst="rect">
              <a:avLst/>
            </a:prstGeom>
          </p:spPr>
        </p:pic>
        <p:pic>
          <p:nvPicPr>
            <p:cNvPr id="40" name="Picture 39">
              <a:extLst>
                <a:ext uri="{FF2B5EF4-FFF2-40B4-BE49-F238E27FC236}">
                  <a16:creationId xmlns:a16="http://schemas.microsoft.com/office/drawing/2014/main" id="{46C8E547-1B4C-1A4F-B7B4-8A3D2F8C09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071541" y="3122331"/>
              <a:ext cx="1250116" cy="927312"/>
            </a:xfrm>
            <a:prstGeom prst="rect">
              <a:avLst/>
            </a:prstGeom>
          </p:spPr>
        </p:pic>
      </p:grpSp>
      <p:grpSp>
        <p:nvGrpSpPr>
          <p:cNvPr id="24" name="Group 23" descr="euro coins and tshirts">
            <a:extLst>
              <a:ext uri="{FF2B5EF4-FFF2-40B4-BE49-F238E27FC236}">
                <a16:creationId xmlns:a16="http://schemas.microsoft.com/office/drawing/2014/main" id="{D3869634-71BB-4DCB-A737-917D610B0F48}"/>
              </a:ext>
            </a:extLst>
          </p:cNvPr>
          <p:cNvGrpSpPr/>
          <p:nvPr/>
        </p:nvGrpSpPr>
        <p:grpSpPr>
          <a:xfrm>
            <a:off x="365572" y="4473974"/>
            <a:ext cx="2143745" cy="1477328"/>
            <a:chOff x="365572" y="4473974"/>
            <a:chExt cx="2143745" cy="1477328"/>
          </a:xfrm>
        </p:grpSpPr>
        <p:sp>
          <p:nvSpPr>
            <p:cNvPr id="13" name="TextBox 12">
              <a:extLst>
                <a:ext uri="{FF2B5EF4-FFF2-40B4-BE49-F238E27FC236}">
                  <a16:creationId xmlns:a16="http://schemas.microsoft.com/office/drawing/2014/main" id="{B2C94143-BFBE-1A46-B6B1-2CE36A859BF2}"/>
                </a:ext>
                <a:ext uri="{C183D7F6-B498-43B3-948B-1728B52AA6E4}">
                  <adec:decorative xmlns:adec="http://schemas.microsoft.com/office/drawing/2017/decorative" val="1"/>
                </a:ext>
              </a:extLst>
            </p:cNvPr>
            <p:cNvSpPr txBox="1"/>
            <p:nvPr/>
          </p:nvSpPr>
          <p:spPr>
            <a:xfrm>
              <a:off x="365572"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1" name="Picture 30">
              <a:extLst>
                <a:ext uri="{FF2B5EF4-FFF2-40B4-BE49-F238E27FC236}">
                  <a16:creationId xmlns:a16="http://schemas.microsoft.com/office/drawing/2014/main" id="{7A3994A7-F1B4-B04A-9EA9-F3A9E7BA12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065" y="4999313"/>
              <a:ext cx="528927" cy="494547"/>
            </a:xfrm>
            <a:prstGeom prst="rect">
              <a:avLst/>
            </a:prstGeom>
          </p:spPr>
        </p:pic>
        <p:pic>
          <p:nvPicPr>
            <p:cNvPr id="33" name="Picture 32">
              <a:extLst>
                <a:ext uri="{FF2B5EF4-FFF2-40B4-BE49-F238E27FC236}">
                  <a16:creationId xmlns:a16="http://schemas.microsoft.com/office/drawing/2014/main" id="{E4EAB8DA-5ABC-D642-B4C8-C070F29E1A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794" y="4744380"/>
              <a:ext cx="528927" cy="494547"/>
            </a:xfrm>
            <a:prstGeom prst="rect">
              <a:avLst/>
            </a:prstGeom>
          </p:spPr>
        </p:pic>
        <p:pic>
          <p:nvPicPr>
            <p:cNvPr id="34" name="Picture 33">
              <a:extLst>
                <a:ext uri="{FF2B5EF4-FFF2-40B4-BE49-F238E27FC236}">
                  <a16:creationId xmlns:a16="http://schemas.microsoft.com/office/drawing/2014/main" id="{5C564D90-1EC0-B84B-B212-6652CD4365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234" y="4624573"/>
              <a:ext cx="528927" cy="494547"/>
            </a:xfrm>
            <a:prstGeom prst="rect">
              <a:avLst/>
            </a:prstGeom>
          </p:spPr>
        </p:pic>
        <p:pic>
          <p:nvPicPr>
            <p:cNvPr id="54" name="Graphic 53" descr="Shirt">
              <a:extLst>
                <a:ext uri="{FF2B5EF4-FFF2-40B4-BE49-F238E27FC236}">
                  <a16:creationId xmlns:a16="http://schemas.microsoft.com/office/drawing/2014/main" id="{A90FF1EA-C498-DE4E-A23D-DB479623079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93654" y="4528686"/>
              <a:ext cx="1015663" cy="1015663"/>
            </a:xfrm>
            <a:prstGeom prst="rect">
              <a:avLst/>
            </a:prstGeom>
          </p:spPr>
        </p:pic>
        <p:pic>
          <p:nvPicPr>
            <p:cNvPr id="55" name="Graphic 54" descr="Shirt">
              <a:extLst>
                <a:ext uri="{FF2B5EF4-FFF2-40B4-BE49-F238E27FC236}">
                  <a16:creationId xmlns:a16="http://schemas.microsoft.com/office/drawing/2014/main" id="{CA69DE76-60F1-034E-8F13-4D6D37C453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23285" y="4905149"/>
              <a:ext cx="1015663" cy="1015663"/>
            </a:xfrm>
            <a:prstGeom prst="rect">
              <a:avLst/>
            </a:prstGeom>
          </p:spPr>
        </p:pic>
      </p:grpSp>
      <p:pic>
        <p:nvPicPr>
          <p:cNvPr id="21" name="Picture 20" descr="football">
            <a:extLst>
              <a:ext uri="{FF2B5EF4-FFF2-40B4-BE49-F238E27FC236}">
                <a16:creationId xmlns:a16="http://schemas.microsoft.com/office/drawing/2014/main" id="{4C6D994C-4DE9-F742-AAB5-3902FC6251F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94415" y="2854125"/>
            <a:ext cx="1206908" cy="1215036"/>
          </a:xfrm>
          <a:prstGeom prst="rect">
            <a:avLst/>
          </a:prstGeom>
        </p:spPr>
      </p:pic>
      <p:grpSp>
        <p:nvGrpSpPr>
          <p:cNvPr id="19" name="Group 18" descr="euro coins and a handbag">
            <a:extLst>
              <a:ext uri="{FF2B5EF4-FFF2-40B4-BE49-F238E27FC236}">
                <a16:creationId xmlns:a16="http://schemas.microsoft.com/office/drawing/2014/main" id="{8B8BE963-01AB-4475-8277-6682C2E64879}"/>
              </a:ext>
            </a:extLst>
          </p:cNvPr>
          <p:cNvGrpSpPr/>
          <p:nvPr/>
        </p:nvGrpSpPr>
        <p:grpSpPr>
          <a:xfrm>
            <a:off x="7571556" y="2662427"/>
            <a:ext cx="1978923" cy="1822748"/>
            <a:chOff x="7571556" y="2662427"/>
            <a:chExt cx="1978923" cy="1822748"/>
          </a:xfrm>
        </p:grpSpPr>
        <p:pic>
          <p:nvPicPr>
            <p:cNvPr id="35" name="Picture 34">
              <a:extLst>
                <a:ext uri="{FF2B5EF4-FFF2-40B4-BE49-F238E27FC236}">
                  <a16:creationId xmlns:a16="http://schemas.microsoft.com/office/drawing/2014/main" id="{B0A00C65-6C06-5849-8B6D-2B81C702F8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1556" y="3235647"/>
              <a:ext cx="528927" cy="494547"/>
            </a:xfrm>
            <a:prstGeom prst="rect">
              <a:avLst/>
            </a:prstGeom>
          </p:spPr>
        </p:pic>
        <p:pic>
          <p:nvPicPr>
            <p:cNvPr id="36" name="Picture 35">
              <a:extLst>
                <a:ext uri="{FF2B5EF4-FFF2-40B4-BE49-F238E27FC236}">
                  <a16:creationId xmlns:a16="http://schemas.microsoft.com/office/drawing/2014/main" id="{2C691DC5-E465-E44E-9AF0-FBDCA75FA8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8285" y="2980714"/>
              <a:ext cx="528927" cy="494547"/>
            </a:xfrm>
            <a:prstGeom prst="rect">
              <a:avLst/>
            </a:prstGeom>
          </p:spPr>
        </p:pic>
        <p:pic>
          <p:nvPicPr>
            <p:cNvPr id="37" name="Picture 36">
              <a:extLst>
                <a:ext uri="{FF2B5EF4-FFF2-40B4-BE49-F238E27FC236}">
                  <a16:creationId xmlns:a16="http://schemas.microsoft.com/office/drawing/2014/main" id="{7D2D52DA-4181-224D-A637-C9DDC35CE0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7725" y="2860907"/>
              <a:ext cx="528927" cy="494547"/>
            </a:xfrm>
            <a:prstGeom prst="rect">
              <a:avLst/>
            </a:prstGeom>
          </p:spPr>
        </p:pic>
        <p:pic>
          <p:nvPicPr>
            <p:cNvPr id="18" name="Picture 17">
              <a:extLst>
                <a:ext uri="{FF2B5EF4-FFF2-40B4-BE49-F238E27FC236}">
                  <a16:creationId xmlns:a16="http://schemas.microsoft.com/office/drawing/2014/main" id="{81AF6D2B-03C8-9642-B509-19C518EF718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7491" b="94166" l="3632" r="32685">
                          <a14:backgroundMark x1="19063" y1="66260" x2="19063" y2="66260"/>
                          <a14:backgroundMark x1="12344" y1="68496" x2="12969" y2="65650"/>
                        </a14:backgroundRemoval>
                      </a14:imgEffect>
                    </a14:imgLayer>
                  </a14:imgProps>
                </a:ext>
                <a:ext uri="{28A0092B-C50C-407E-A947-70E740481C1C}">
                  <a14:useLocalDpi xmlns:a14="http://schemas.microsoft.com/office/drawing/2010/main" val="0"/>
                </a:ext>
              </a:extLst>
            </a:blip>
            <a:srcRect t="41657" r="63684"/>
            <a:stretch/>
          </p:blipFill>
          <p:spPr>
            <a:xfrm>
              <a:off x="8074595" y="2662427"/>
              <a:ext cx="1475884" cy="1822748"/>
            </a:xfrm>
            <a:prstGeom prst="rect">
              <a:avLst/>
            </a:prstGeom>
          </p:spPr>
        </p:pic>
      </p:grpSp>
      <p:grpSp>
        <p:nvGrpSpPr>
          <p:cNvPr id="23" name="Group 22" descr="Family in car with a swiss flag and Switzerland highlighted on a map of europe">
            <a:extLst>
              <a:ext uri="{FF2B5EF4-FFF2-40B4-BE49-F238E27FC236}">
                <a16:creationId xmlns:a16="http://schemas.microsoft.com/office/drawing/2014/main" id="{5536EA7B-D17F-47A3-AB05-136FA8A1F765}"/>
              </a:ext>
            </a:extLst>
          </p:cNvPr>
          <p:cNvGrpSpPr/>
          <p:nvPr/>
        </p:nvGrpSpPr>
        <p:grpSpPr>
          <a:xfrm>
            <a:off x="2677798" y="4473974"/>
            <a:ext cx="2128169" cy="1477328"/>
            <a:chOff x="2677798" y="4473974"/>
            <a:chExt cx="2128169" cy="1477328"/>
          </a:xfrm>
        </p:grpSpPr>
        <p:sp>
          <p:nvSpPr>
            <p:cNvPr id="14" name="TextBox 13">
              <a:extLst>
                <a:ext uri="{FF2B5EF4-FFF2-40B4-BE49-F238E27FC236}">
                  <a16:creationId xmlns:a16="http://schemas.microsoft.com/office/drawing/2014/main" id="{97507459-6EC5-3C4F-A83A-5EA11875D86C}"/>
                </a:ext>
                <a:ext uri="{C183D7F6-B498-43B3-948B-1728B52AA6E4}">
                  <adec:decorative xmlns:adec="http://schemas.microsoft.com/office/drawing/2017/decorative" val="1"/>
                </a:ext>
              </a:extLst>
            </p:cNvPr>
            <p:cNvSpPr txBox="1"/>
            <p:nvPr/>
          </p:nvSpPr>
          <p:spPr>
            <a:xfrm>
              <a:off x="2677798" y="4473974"/>
              <a:ext cx="2128169" cy="1477328"/>
            </a:xfrm>
            <a:prstGeom prst="rect">
              <a:avLst/>
            </a:prstGeom>
            <a:noFill/>
            <a:ln w="19050">
              <a:solidFill>
                <a:srgbClr val="DAA520"/>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9" name="Picture 28">
              <a:extLst>
                <a:ext uri="{FF2B5EF4-FFF2-40B4-BE49-F238E27FC236}">
                  <a16:creationId xmlns:a16="http://schemas.microsoft.com/office/drawing/2014/main" id="{625B0E52-EBF0-6546-9076-7B2D75C96B5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47434" y="4553638"/>
              <a:ext cx="1385047" cy="636416"/>
            </a:xfrm>
            <a:prstGeom prst="rect">
              <a:avLst/>
            </a:prstGeom>
          </p:spPr>
        </p:pic>
        <p:pic>
          <p:nvPicPr>
            <p:cNvPr id="57" name="Picture 56" descr="A picture containing bird&#10;&#10;Description automatically generated">
              <a:extLst>
                <a:ext uri="{FF2B5EF4-FFF2-40B4-BE49-F238E27FC236}">
                  <a16:creationId xmlns:a16="http://schemas.microsoft.com/office/drawing/2014/main" id="{9788C1F3-A3F2-674F-AD61-727A7FC691BF}"/>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548" t="47145" r="44967" b="3215"/>
            <a:stretch/>
          </p:blipFill>
          <p:spPr>
            <a:xfrm>
              <a:off x="3398004" y="4485175"/>
              <a:ext cx="1385047" cy="1378064"/>
            </a:xfrm>
            <a:prstGeom prst="rect">
              <a:avLst/>
            </a:prstGeom>
          </p:spPr>
        </p:pic>
        <p:pic>
          <p:nvPicPr>
            <p:cNvPr id="41" name="Picture 40">
              <a:extLst>
                <a:ext uri="{FF2B5EF4-FFF2-40B4-BE49-F238E27FC236}">
                  <a16:creationId xmlns:a16="http://schemas.microsoft.com/office/drawing/2014/main" id="{6C1442BB-1B2A-5240-9D80-7AAC392A9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5439" y="5023990"/>
              <a:ext cx="1253204" cy="927312"/>
            </a:xfrm>
            <a:prstGeom prst="rect">
              <a:avLst/>
            </a:prstGeom>
          </p:spPr>
        </p:pic>
      </p:grpSp>
      <p:grpSp>
        <p:nvGrpSpPr>
          <p:cNvPr id="20" name="Group 19" descr="Cyclist and map of europe">
            <a:extLst>
              <a:ext uri="{FF2B5EF4-FFF2-40B4-BE49-F238E27FC236}">
                <a16:creationId xmlns:a16="http://schemas.microsoft.com/office/drawing/2014/main" id="{5DF90361-0DE3-4759-A658-A93459D78765}"/>
              </a:ext>
            </a:extLst>
          </p:cNvPr>
          <p:cNvGrpSpPr/>
          <p:nvPr/>
        </p:nvGrpSpPr>
        <p:grpSpPr>
          <a:xfrm>
            <a:off x="5005601" y="4473974"/>
            <a:ext cx="2128169" cy="1477328"/>
            <a:chOff x="5005601" y="4473974"/>
            <a:chExt cx="2128169" cy="1477328"/>
          </a:xfrm>
        </p:grpSpPr>
        <p:sp>
          <p:nvSpPr>
            <p:cNvPr id="15" name="TextBox 14">
              <a:extLst>
                <a:ext uri="{FF2B5EF4-FFF2-40B4-BE49-F238E27FC236}">
                  <a16:creationId xmlns:a16="http://schemas.microsoft.com/office/drawing/2014/main" id="{3A560429-7AEA-DB45-AA8D-90BA72FB4DC4}"/>
                </a:ext>
                <a:ext uri="{C183D7F6-B498-43B3-948B-1728B52AA6E4}">
                  <adec:decorative xmlns:adec="http://schemas.microsoft.com/office/drawing/2017/decorative" val="1"/>
                </a:ext>
              </a:extLst>
            </p:cNvPr>
            <p:cNvSpPr txBox="1"/>
            <p:nvPr/>
          </p:nvSpPr>
          <p:spPr>
            <a:xfrm>
              <a:off x="5005601" y="4473974"/>
              <a:ext cx="2128169" cy="1477328"/>
            </a:xfrm>
            <a:prstGeom prst="rect">
              <a:avLst/>
            </a:prstGeom>
            <a:noFill/>
            <a:ln w="1905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Picture 52" descr="A picture containing bird&#10;&#10;Description automatically generated">
              <a:extLst>
                <a:ext uri="{FF2B5EF4-FFF2-40B4-BE49-F238E27FC236}">
                  <a16:creationId xmlns:a16="http://schemas.microsoft.com/office/drawing/2014/main" id="{0426D8E7-66CB-6E4C-930F-109D3CC6560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19020" y="4528686"/>
              <a:ext cx="1077263" cy="1242249"/>
            </a:xfrm>
            <a:prstGeom prst="rect">
              <a:avLst/>
            </a:prstGeom>
          </p:spPr>
        </p:pic>
        <p:pic>
          <p:nvPicPr>
            <p:cNvPr id="52" name="Picture 51" descr="A close up of a logo&#10;&#10;Description automatically generated">
              <a:extLst>
                <a:ext uri="{FF2B5EF4-FFF2-40B4-BE49-F238E27FC236}">
                  <a16:creationId xmlns:a16="http://schemas.microsoft.com/office/drawing/2014/main" id="{09D72407-17D7-DA4D-90EE-5EAE5651EC7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01562" y="4671972"/>
              <a:ext cx="777766" cy="1185168"/>
            </a:xfrm>
            <a:prstGeom prst="rect">
              <a:avLst/>
            </a:prstGeom>
          </p:spPr>
        </p:pic>
      </p:grpSp>
      <p:pic>
        <p:nvPicPr>
          <p:cNvPr id="28" name="Picture 12" descr="people dancing">
            <a:extLst>
              <a:ext uri="{FF2B5EF4-FFF2-40B4-BE49-F238E27FC236}">
                <a16:creationId xmlns:a16="http://schemas.microsoft.com/office/drawing/2014/main" id="{38AB2276-53BC-064B-BD0B-E2DDF71E934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97845" y="4671972"/>
            <a:ext cx="1626607" cy="11982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People in an art gallery">
            <a:extLst>
              <a:ext uri="{FF2B5EF4-FFF2-40B4-BE49-F238E27FC236}">
                <a16:creationId xmlns:a16="http://schemas.microsoft.com/office/drawing/2014/main" id="{8549E379-2448-6641-8379-3848C2FACAEF}"/>
              </a:ext>
            </a:extLst>
          </p:cNvPr>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982149" y="4671972"/>
            <a:ext cx="1431439" cy="1063443"/>
          </a:xfrm>
          <a:prstGeom prst="rect">
            <a:avLst/>
          </a:prstGeom>
          <a:noFill/>
          <a:ln>
            <a:noFill/>
          </a:ln>
        </p:spPr>
      </p:pic>
    </p:spTree>
    <p:extLst>
      <p:ext uri="{BB962C8B-B14F-4D97-AF65-F5344CB8AC3E}">
        <p14:creationId xmlns:p14="http://schemas.microsoft.com/office/powerpoint/2010/main" val="678321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4" y="1163991"/>
            <a:ext cx="11898587"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understand research findings relating to L2 grammar teaching &amp; learning</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whether to teach grammar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deciding what grammar to teach and in what order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the most effective ways to teach and practise grammar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evaluate existing examples of grammar activities</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explore alternative types of task design and practice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802" y="237304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134" y="2950445"/>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0932" y="350944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9535" y="4627759"/>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73959" y="5124305"/>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197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229" y="580571"/>
            <a:ext cx="3164114" cy="400110"/>
          </a:xfrm>
          <a:prstGeom prst="rect">
            <a:avLst/>
          </a:prstGeom>
          <a:noFill/>
        </p:spPr>
        <p:txBody>
          <a:bodyPr wrap="square" rtlCol="0">
            <a:spAutoFit/>
          </a:bodyPr>
          <a:lstStyle/>
          <a:p>
            <a:r>
              <a:rPr lang="en-GB" sz="2000">
                <a:latin typeface="Century Gothic" panose="020B0502020202020204" pitchFamily="34" charset="0"/>
              </a:rPr>
              <a:t>Observation sheet</a:t>
            </a:r>
          </a:p>
        </p:txBody>
      </p:sp>
      <p:sp>
        <p:nvSpPr>
          <p:cNvPr id="2" name="TextBox 1"/>
          <p:cNvSpPr txBox="1"/>
          <p:nvPr/>
        </p:nvSpPr>
        <p:spPr>
          <a:xfrm>
            <a:off x="5373832" y="0"/>
            <a:ext cx="11211791" cy="338554"/>
          </a:xfrm>
          <a:prstGeom prst="rect">
            <a:avLst/>
          </a:prstGeom>
          <a:noFill/>
        </p:spPr>
        <p:txBody>
          <a:bodyPr wrap="square" rtlCol="0">
            <a:spAutoFit/>
          </a:bodyPr>
          <a:lstStyle/>
          <a:p>
            <a:r>
              <a:rPr lang="en-GB" sz="1600">
                <a:hlinkClick r:id="rId3"/>
              </a:rPr>
              <a:t>https://resources.ncelp.org/concern/parent/z316q156s/file_sets/qn59q3974</a:t>
            </a:r>
            <a:r>
              <a:rPr lang="en-GB" sz="1600"/>
              <a:t> </a:t>
            </a:r>
          </a:p>
        </p:txBody>
      </p:sp>
      <p:pic>
        <p:nvPicPr>
          <p:cNvPr id="4" name="Picture 3" descr="Picture of an observation sheet"/>
          <p:cNvPicPr>
            <a:picLocks noChangeAspect="1"/>
          </p:cNvPicPr>
          <p:nvPr/>
        </p:nvPicPr>
        <p:blipFill rotWithShape="1">
          <a:blip r:embed="rId4"/>
          <a:srcRect r="9225"/>
          <a:stretch/>
        </p:blipFill>
        <p:spPr>
          <a:xfrm>
            <a:off x="345447" y="1349827"/>
            <a:ext cx="11473248" cy="4165601"/>
          </a:xfrm>
          <a:prstGeom prst="rect">
            <a:avLst/>
          </a:prstGeom>
          <a:ln>
            <a:solidFill>
              <a:srgbClr val="002060"/>
            </a:solidFill>
          </a:ln>
        </p:spPr>
      </p:pic>
      <p:sp>
        <p:nvSpPr>
          <p:cNvPr id="5" name="Title 4">
            <a:extLst>
              <a:ext uri="{FF2B5EF4-FFF2-40B4-BE49-F238E27FC236}">
                <a16:creationId xmlns:a16="http://schemas.microsoft.com/office/drawing/2014/main" id="{74D7C12D-0C26-4978-9B0D-C96BAB1F8CDA}"/>
              </a:ext>
              <a:ext uri="{C183D7F6-B498-43B3-948B-1728B52AA6E4}">
                <adec:decorative xmlns:adec="http://schemas.microsoft.com/office/drawing/2017/decorative" val="1"/>
              </a:ext>
            </a:extLst>
          </p:cNvPr>
          <p:cNvSpPr>
            <a:spLocks noGrp="1"/>
          </p:cNvSpPr>
          <p:nvPr>
            <p:ph type="title" idx="4294967295"/>
          </p:nvPr>
        </p:nvSpPr>
        <p:spPr/>
        <p:txBody>
          <a:bodyPr>
            <a:normAutofit/>
          </a:bodyPr>
          <a:lstStyle/>
          <a:p>
            <a:r>
              <a:rPr lang="fr-FR" sz="1200" dirty="0">
                <a:solidFill>
                  <a:schemeClr val="bg1"/>
                </a:solidFill>
              </a:rPr>
              <a:t>Observation </a:t>
            </a:r>
            <a:r>
              <a:rPr lang="fr-FR" sz="1200" dirty="0" err="1">
                <a:solidFill>
                  <a:schemeClr val="bg1"/>
                </a:solidFill>
              </a:rPr>
              <a:t>sheet</a:t>
            </a:r>
            <a:endParaRPr lang="fr-FR" sz="1200" dirty="0">
              <a:solidFill>
                <a:schemeClr val="bg1"/>
              </a:solidFill>
            </a:endParaRPr>
          </a:p>
        </p:txBody>
      </p:sp>
    </p:spTree>
    <p:extLst>
      <p:ext uri="{BB962C8B-B14F-4D97-AF65-F5344CB8AC3E}">
        <p14:creationId xmlns:p14="http://schemas.microsoft.com/office/powerpoint/2010/main" val="18159915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F724-00EC-B040-AF90-5BCB9B56A9C2}"/>
              </a:ext>
            </a:extLst>
          </p:cNvPr>
          <p:cNvSpPr>
            <a:spLocks noGrp="1"/>
          </p:cNvSpPr>
          <p:nvPr>
            <p:ph type="title"/>
          </p:nvPr>
        </p:nvSpPr>
        <p:spPr/>
        <p:txBody>
          <a:bodyPr/>
          <a:lstStyle/>
          <a:p>
            <a:r>
              <a:rPr lang="en-US" dirty="0"/>
              <a:t>Gaming Grammar</a:t>
            </a:r>
          </a:p>
        </p:txBody>
      </p:sp>
      <p:pic>
        <p:nvPicPr>
          <p:cNvPr id="5" name="Picture 2" descr="Gaming Grammar featur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561" y="410529"/>
            <a:ext cx="2857500" cy="13906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38200" y="1768636"/>
            <a:ext cx="10089079" cy="3785652"/>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hlinkClick r:id="rId4"/>
              </a:rPr>
              <a:t>Digital game </a:t>
            </a: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with activities in a ‘spy mission’ context</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Reading and listening-based grammar practice</a:t>
            </a:r>
          </a:p>
          <a:p>
            <a:pPr marL="285750" indent="-285750">
              <a:lnSpc>
                <a:spcPct val="200000"/>
              </a:lnSpc>
              <a:buFont typeface="Arial" panose="020B0604020202020204" pitchFamily="34" charset="0"/>
              <a:buChar char="•"/>
            </a:pPr>
            <a:r>
              <a:rPr lang="en-GB" sz="2400">
                <a:solidFill>
                  <a:srgbClr val="002060"/>
                </a:solidFill>
                <a:latin typeface="Century Gothic" panose="020B0502020202020204" pitchFamily="34" charset="0"/>
              </a:rPr>
              <a:t>Gives students immediate feedback</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rPr>
              <a:t>Allows teachers to track student progress on teacher</a:t>
            </a:r>
            <a:r>
              <a:rPr kumimoji="0" lang="en-GB" sz="2400" b="0" i="0" u="none" strike="noStrike" kern="1200" cap="none" spc="0" normalizeH="0" noProof="0">
                <a:ln>
                  <a:noFill/>
                </a:ln>
                <a:solidFill>
                  <a:srgbClr val="002060"/>
                </a:solidFill>
                <a:effectLst/>
                <a:uLnTx/>
                <a:uFillTx/>
                <a:latin typeface="Century Gothic" panose="020B0502020202020204" pitchFamily="34" charset="0"/>
              </a:rPr>
              <a:t> interface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GB" sz="2400" baseline="0">
                <a:solidFill>
                  <a:srgbClr val="002060"/>
                </a:solidFill>
                <a:latin typeface="Century Gothic" panose="020B0502020202020204" pitchFamily="34" charset="0"/>
              </a:rPr>
              <a:t>Linked to NCELP SOW </a:t>
            </a:r>
            <a:endParaRPr kumimoji="0" lang="en-GB" sz="2400" b="0"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10" name="Rectangle 9"/>
          <p:cNvSpPr/>
          <p:nvPr/>
        </p:nvSpPr>
        <p:spPr>
          <a:xfrm>
            <a:off x="6528270" y="5718356"/>
            <a:ext cx="5663730" cy="461665"/>
          </a:xfrm>
          <a:prstGeom prst="rect">
            <a:avLst/>
          </a:prstGeom>
        </p:spPr>
        <p:txBody>
          <a:bodyPr wrap="none">
            <a:spAutoFit/>
          </a:bodyPr>
          <a:lstStyle/>
          <a:p>
            <a:r>
              <a:rPr lang="en-GB" sz="2400">
                <a:latin typeface="Century Gothic" panose="020B0502020202020204" pitchFamily="34" charset="0"/>
                <a:hlinkClick r:id="rId4"/>
              </a:rPr>
              <a:t>https://www.gaminggrammar.com/</a:t>
            </a:r>
            <a:r>
              <a:rPr lang="en-GB" sz="2400">
                <a:latin typeface="Century Gothic" panose="020B0502020202020204" pitchFamily="34" charset="0"/>
              </a:rPr>
              <a:t> </a:t>
            </a:r>
          </a:p>
        </p:txBody>
      </p:sp>
    </p:spTree>
    <p:extLst>
      <p:ext uri="{BB962C8B-B14F-4D97-AF65-F5344CB8AC3E}">
        <p14:creationId xmlns:p14="http://schemas.microsoft.com/office/powerpoint/2010/main" val="30605192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A490-0F9E-094D-AFE6-3725E121CD1B}"/>
              </a:ext>
            </a:extLst>
          </p:cNvPr>
          <p:cNvSpPr>
            <a:spLocks noGrp="1"/>
          </p:cNvSpPr>
          <p:nvPr>
            <p:ph type="title"/>
          </p:nvPr>
        </p:nvSpPr>
        <p:spPr>
          <a:xfrm>
            <a:off x="321733" y="515714"/>
            <a:ext cx="8742851" cy="1325563"/>
          </a:xfrm>
        </p:spPr>
        <p:txBody>
          <a:bodyPr/>
          <a:lstStyle/>
          <a:p>
            <a:r>
              <a:rPr lang="en-US" dirty="0"/>
              <a:t>Would you like to know more? </a:t>
            </a:r>
          </a:p>
        </p:txBody>
      </p:sp>
      <p:sp>
        <p:nvSpPr>
          <p:cNvPr id="3" name="Content Placeholder 2">
            <a:extLst>
              <a:ext uri="{FF2B5EF4-FFF2-40B4-BE49-F238E27FC236}">
                <a16:creationId xmlns:a16="http://schemas.microsoft.com/office/drawing/2014/main" id="{91B03132-BE50-3243-92CD-35B3CA2DEA38}"/>
              </a:ext>
            </a:extLst>
          </p:cNvPr>
          <p:cNvSpPr>
            <a:spLocks noGrp="1"/>
          </p:cNvSpPr>
          <p:nvPr>
            <p:ph idx="1"/>
          </p:nvPr>
        </p:nvSpPr>
        <p:spPr>
          <a:xfrm>
            <a:off x="1000166" y="1650777"/>
            <a:ext cx="9945544" cy="4351338"/>
          </a:xfrm>
        </p:spPr>
        <p:txBody>
          <a:bodyPr>
            <a:normAutofit fontScale="92500" lnSpcReduction="10000"/>
          </a:bodyPr>
          <a:lstStyle/>
          <a:p>
            <a:pPr marL="0" indent="0">
              <a:buNone/>
            </a:pPr>
            <a:endParaRPr lang="en-GB" dirty="0"/>
          </a:p>
          <a:p>
            <a:pPr>
              <a:lnSpc>
                <a:spcPct val="150000"/>
              </a:lnSpc>
              <a:spcBef>
                <a:spcPts val="0"/>
              </a:spcBef>
            </a:pPr>
            <a:r>
              <a:rPr lang="en-GB" dirty="0"/>
              <a:t>Many more grammar resources available </a:t>
            </a:r>
            <a:r>
              <a:rPr lang="en-GB" dirty="0">
                <a:hlinkClick r:id="rId3"/>
              </a:rPr>
              <a:t>https://resources.ncelp.org</a:t>
            </a:r>
            <a:endParaRPr lang="en-GB" dirty="0"/>
          </a:p>
          <a:p>
            <a:pPr marL="0" indent="0">
              <a:buNone/>
            </a:pPr>
            <a:endParaRPr lang="en-GB" dirty="0"/>
          </a:p>
          <a:p>
            <a:r>
              <a:rPr lang="en-GB" dirty="0"/>
              <a:t>Join the mailing list, email: </a:t>
            </a:r>
            <a:r>
              <a:rPr lang="en-GB" dirty="0">
                <a:hlinkClick r:id="rId4"/>
              </a:rPr>
              <a:t>enquiries@ncelp.org</a:t>
            </a:r>
            <a:r>
              <a:rPr lang="en-GB" dirty="0"/>
              <a:t> for regular bulletins about resources arriving on the portal</a:t>
            </a:r>
          </a:p>
          <a:p>
            <a:endParaRPr lang="en-GB" dirty="0"/>
          </a:p>
          <a:p>
            <a:r>
              <a:rPr lang="en-GB" dirty="0"/>
              <a:t>To get monthly alerts to </a:t>
            </a:r>
            <a:r>
              <a:rPr lang="en-GB" b="1" dirty="0"/>
              <a:t>summaries</a:t>
            </a:r>
            <a:r>
              <a:rPr lang="en-GB" dirty="0"/>
              <a:t> of new research, sign up in 10 seconds at </a:t>
            </a:r>
          </a:p>
          <a:p>
            <a:pPr marL="457200" lvl="1" indent="0">
              <a:buNone/>
            </a:pPr>
            <a:r>
              <a:rPr lang="en-GB" sz="2800" dirty="0">
                <a:hlinkClick r:id="rId5"/>
              </a:rPr>
              <a:t>https://oasis-database.org/</a:t>
            </a:r>
            <a:endParaRPr lang="en-GB" sz="2800" dirty="0"/>
          </a:p>
          <a:p>
            <a:endParaRPr lang="en-US" dirty="0"/>
          </a:p>
        </p:txBody>
      </p:sp>
      <p:pic>
        <p:nvPicPr>
          <p:cNvPr id="4" name="Picture 3" descr="QR code">
            <a:extLst>
              <a:ext uri="{FF2B5EF4-FFF2-40B4-BE49-F238E27FC236}">
                <a16:creationId xmlns:a16="http://schemas.microsoft.com/office/drawing/2014/main" id="{8FC68D9F-8053-4541-9A71-F6525A2F1D77}"/>
              </a:ext>
            </a:extLst>
          </p:cNvPr>
          <p:cNvPicPr>
            <a:picLocks noChangeAspect="1"/>
          </p:cNvPicPr>
          <p:nvPr/>
        </p:nvPicPr>
        <p:blipFill>
          <a:blip r:embed="rId6"/>
          <a:stretch>
            <a:fillRect/>
          </a:stretch>
        </p:blipFill>
        <p:spPr>
          <a:xfrm>
            <a:off x="9548792" y="515714"/>
            <a:ext cx="1881126" cy="1881126"/>
          </a:xfrm>
          <a:prstGeom prst="rect">
            <a:avLst/>
          </a:prstGeom>
        </p:spPr>
      </p:pic>
      <p:pic>
        <p:nvPicPr>
          <p:cNvPr id="5" name="Picture 4" descr="OASIS logo">
            <a:extLst>
              <a:ext uri="{FF2B5EF4-FFF2-40B4-BE49-F238E27FC236}">
                <a16:creationId xmlns:a16="http://schemas.microsoft.com/office/drawing/2014/main" id="{4A0099DE-D74F-9E4B-B1A3-F8725AE3CACC}"/>
              </a:ext>
            </a:extLst>
          </p:cNvPr>
          <p:cNvPicPr>
            <a:picLocks noChangeAspect="1"/>
          </p:cNvPicPr>
          <p:nvPr/>
        </p:nvPicPr>
        <p:blipFill rotWithShape="1">
          <a:blip r:embed="rId7"/>
          <a:srcRect/>
          <a:stretch/>
        </p:blipFill>
        <p:spPr>
          <a:xfrm>
            <a:off x="6607134" y="5335706"/>
            <a:ext cx="2958337" cy="799759"/>
          </a:xfrm>
          <a:prstGeom prst="rect">
            <a:avLst/>
          </a:prstGeom>
        </p:spPr>
      </p:pic>
    </p:spTree>
    <p:extLst>
      <p:ext uri="{BB962C8B-B14F-4D97-AF65-F5344CB8AC3E}">
        <p14:creationId xmlns:p14="http://schemas.microsoft.com/office/powerpoint/2010/main" val="328348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a:solidFill>
                  <a:schemeClr val="bg1"/>
                </a:solidFill>
              </a:rPr>
              <a:t>References</a:t>
            </a:r>
          </a:p>
        </p:txBody>
      </p:sp>
      <p:sp>
        <p:nvSpPr>
          <p:cNvPr id="5" name="Content Placeholder 4"/>
          <p:cNvSpPr>
            <a:spLocks noGrp="1"/>
          </p:cNvSpPr>
          <p:nvPr>
            <p:ph idx="1"/>
          </p:nvPr>
        </p:nvSpPr>
        <p:spPr>
          <a:xfrm>
            <a:off x="214808" y="1192321"/>
            <a:ext cx="11848237" cy="4771779"/>
          </a:xfrm>
        </p:spPr>
        <p:txBody>
          <a:bodyPr>
            <a:noAutofit/>
          </a:bodyPr>
          <a:lstStyle/>
          <a:p>
            <a:pPr marL="0" lvl="0" indent="0">
              <a:lnSpc>
                <a:spcPct val="100000"/>
              </a:lnSpc>
              <a:buNone/>
            </a:pPr>
            <a:r>
              <a:rPr lang="en-GB" sz="1200" dirty="0"/>
              <a:t>Bui, G., &amp; </a:t>
            </a:r>
            <a:r>
              <a:rPr lang="en-GB" sz="1200" dirty="0" err="1"/>
              <a:t>Skehan</a:t>
            </a:r>
            <a:r>
              <a:rPr lang="en-GB" sz="1200" dirty="0"/>
              <a:t>, P. (2018). Complexity, fluency and accuracy. In J. </a:t>
            </a:r>
            <a:r>
              <a:rPr lang="en-GB" sz="1200" dirty="0" err="1"/>
              <a:t>Liontas</a:t>
            </a:r>
            <a:r>
              <a:rPr lang="en-GB" sz="1200" dirty="0"/>
              <a:t> (Ed.), TESOL </a:t>
            </a:r>
            <a:r>
              <a:rPr lang="en-GB" sz="1200" dirty="0" err="1"/>
              <a:t>encyclopedia</a:t>
            </a:r>
            <a:r>
              <a:rPr lang="en-GB" sz="1200" dirty="0"/>
              <a:t> of English language teaching (pp.1-7). Hoboken, NJ: John Wiley </a:t>
            </a:r>
            <a:r>
              <a:rPr lang="en-GB" sz="1200"/>
              <a:t>&amp; Sons</a:t>
            </a:r>
          </a:p>
          <a:p>
            <a:pPr marL="0" indent="0">
              <a:lnSpc>
                <a:spcPct val="100000"/>
              </a:lnSpc>
              <a:buNone/>
            </a:pPr>
            <a:r>
              <a:rPr lang="en-GB" sz="1200"/>
              <a:t>De Sudea, I.A., Isern Vivancos, M.I., Hardwick, A. (2011). </a:t>
            </a:r>
            <a:r>
              <a:rPr lang="en-GB" sz="1200" i="1"/>
              <a:t>Zoom español 1</a:t>
            </a:r>
            <a:r>
              <a:rPr lang="en-GB" sz="1200"/>
              <a:t>. Oxford: Oxford University Press </a:t>
            </a:r>
            <a:endParaRPr lang="en-GB" sz="1200" dirty="0"/>
          </a:p>
          <a:p>
            <a:pPr marL="0" indent="0">
              <a:buNone/>
            </a:pPr>
            <a:r>
              <a:rPr lang="en-GB" sz="1200" b="1" dirty="0" err="1">
                <a:hlinkClick r:id="rId4"/>
              </a:rPr>
              <a:t>DeKeyser</a:t>
            </a:r>
            <a:r>
              <a:rPr lang="en-GB" sz="1200" b="1" dirty="0">
                <a:hlinkClick r:id="rId4"/>
              </a:rPr>
              <a:t>, R. (2005). What makes learning second-language grammar difficult? A review of issues. </a:t>
            </a:r>
            <a:r>
              <a:rPr lang="en-GB" sz="1200" b="1" i="1" u="sng" dirty="0">
                <a:hlinkClick r:id="rId4"/>
              </a:rPr>
              <a:t>Language Learning</a:t>
            </a:r>
            <a:r>
              <a:rPr lang="en-GB" sz="1200" b="1" i="1" dirty="0">
                <a:hlinkClick r:id="rId4"/>
              </a:rPr>
              <a:t>, 55</a:t>
            </a:r>
            <a:r>
              <a:rPr lang="en-GB" sz="1200" b="1" dirty="0">
                <a:hlinkClick r:id="rId4"/>
              </a:rPr>
              <a:t>(S1), 1-25.</a:t>
            </a:r>
            <a:endParaRPr lang="en-GB" sz="1200" b="1" dirty="0"/>
          </a:p>
          <a:p>
            <a:pPr marL="0" indent="0">
              <a:buNone/>
            </a:pPr>
            <a:r>
              <a:rPr lang="en-GB" sz="1200" dirty="0" err="1"/>
              <a:t>DeKeyser</a:t>
            </a:r>
            <a:r>
              <a:rPr lang="en-GB" sz="1200" dirty="0"/>
              <a:t>, R. (2015). Skill acquisition theory. In B. </a:t>
            </a:r>
            <a:r>
              <a:rPr lang="en-GB" sz="1200" dirty="0" err="1"/>
              <a:t>VanPatten</a:t>
            </a:r>
            <a:r>
              <a:rPr lang="en-GB" sz="1200" dirty="0"/>
              <a:t> &amp; J. Williams (Eds.), </a:t>
            </a:r>
            <a:r>
              <a:rPr lang="en-GB" sz="1200" i="1" dirty="0"/>
              <a:t>Theories in second language acquisition: An introduction </a:t>
            </a:r>
            <a:r>
              <a:rPr lang="en-GB" sz="1200" dirty="0"/>
              <a:t>(pp. 94–112). London, UK: Routledge. Mitchell, Myles &amp; Marsden, E. (</a:t>
            </a:r>
            <a:r>
              <a:rPr lang="en-GB" sz="1200"/>
              <a:t>2018).</a:t>
            </a:r>
          </a:p>
          <a:p>
            <a:pPr marL="0" indent="0">
              <a:buNone/>
            </a:pPr>
            <a:r>
              <a:rPr lang="en-GB" sz="1200"/>
              <a:t>Dzuilka-Heywood, C., Kennedy, Y., &amp; Smith, K. (2014). </a:t>
            </a:r>
            <a:r>
              <a:rPr lang="en-GB" sz="1200" i="1"/>
              <a:t>Allez 1</a:t>
            </a:r>
            <a:r>
              <a:rPr lang="en-GB" sz="1200"/>
              <a:t>. Oxford: Oxford University Press</a:t>
            </a:r>
            <a:endParaRPr lang="en-GB" sz="1200" dirty="0"/>
          </a:p>
          <a:p>
            <a:pPr marL="0" indent="0">
              <a:lnSpc>
                <a:spcPct val="100000"/>
              </a:lnSpc>
              <a:buNone/>
            </a:pPr>
            <a:r>
              <a:rPr lang="en-GB" sz="1200" dirty="0"/>
              <a:t>Ellis, N. (2006). Selective attention, and transfer phenomena in L2 acquisition: Contingency, cue competition, salience, interference, overshadowing, blocking, and perceptual learning. </a:t>
            </a:r>
            <a:r>
              <a:rPr lang="en-GB" sz="1200" i="1" dirty="0"/>
              <a:t>Applied Linguistics, 27</a:t>
            </a:r>
            <a:r>
              <a:rPr lang="en-GB" sz="1200" dirty="0"/>
              <a:t>(2), 164-194.</a:t>
            </a:r>
          </a:p>
          <a:p>
            <a:pPr marL="0" lvl="0" indent="0">
              <a:lnSpc>
                <a:spcPct val="100000"/>
              </a:lnSpc>
              <a:buNone/>
            </a:pPr>
            <a:r>
              <a:rPr lang="en-GB" sz="1200" b="1" dirty="0">
                <a:hlinkClick r:id="rId5"/>
              </a:rPr>
              <a:t>Kasprowicz, R. &amp; Marsden, E. (2018). Towards ecological validity in research into input-based practice: Form spotting can be as beneficial as form-meaning practice. </a:t>
            </a:r>
            <a:r>
              <a:rPr lang="en-GB" sz="1200" b="1" i="1" dirty="0">
                <a:hlinkClick r:id="rId5"/>
              </a:rPr>
              <a:t>Applied Linguistics, 39</a:t>
            </a:r>
            <a:r>
              <a:rPr lang="en-GB" sz="1200" b="1" dirty="0">
                <a:hlinkClick r:id="rId5"/>
              </a:rPr>
              <a:t>(6), 886-911.</a:t>
            </a:r>
            <a:endParaRPr lang="en-GB" sz="1200" b="1" dirty="0"/>
          </a:p>
          <a:p>
            <a:pPr marL="0" indent="0">
              <a:buNone/>
            </a:pPr>
            <a:r>
              <a:rPr lang="en-GB" sz="1200" b="1" dirty="0">
                <a:hlinkClick r:id="rId6"/>
              </a:rPr>
              <a:t>Lichtman, K. (2016). Age and learning environment: Are children implicit second language learners? </a:t>
            </a:r>
            <a:r>
              <a:rPr lang="en-GB" sz="1200" b="1" i="1" dirty="0">
                <a:hlinkClick r:id="rId6"/>
              </a:rPr>
              <a:t>Journal of Child Language, 43</a:t>
            </a:r>
            <a:r>
              <a:rPr lang="en-GB" sz="1200" b="1" dirty="0">
                <a:hlinkClick r:id="rId6"/>
              </a:rPr>
              <a:t>, 707-730</a:t>
            </a:r>
            <a:r>
              <a:rPr lang="en-GB" sz="1200" b="1" dirty="0"/>
              <a:t>.</a:t>
            </a:r>
          </a:p>
          <a:p>
            <a:pPr marL="0" lvl="0" indent="0">
              <a:buClr>
                <a:schemeClr val="dk1"/>
              </a:buClr>
              <a:buSzPts val="1100"/>
              <a:buNone/>
            </a:pPr>
            <a:r>
              <a:rPr lang="en-GB" sz="1200" b="1" dirty="0">
                <a:solidFill>
                  <a:srgbClr val="104F75"/>
                </a:solidFill>
                <a:ea typeface="Calibri"/>
                <a:cs typeface="Calibri"/>
                <a:sym typeface="Calibri"/>
                <a:hlinkClick r:id="rId7"/>
              </a:rPr>
              <a:t>Marsden, E. (2006). Exploring input processing in the classroom: An experimental comparison of processing instruction and enriched input. </a:t>
            </a:r>
            <a:r>
              <a:rPr lang="en-GB" sz="1200" b="1" i="1" dirty="0">
                <a:solidFill>
                  <a:srgbClr val="104F75"/>
                </a:solidFill>
                <a:ea typeface="Calibri"/>
                <a:cs typeface="Calibri"/>
                <a:sym typeface="Calibri"/>
                <a:hlinkClick r:id="rId7"/>
              </a:rPr>
              <a:t>Language Learning</a:t>
            </a:r>
            <a:r>
              <a:rPr lang="en-GB" sz="1200" b="1" dirty="0">
                <a:solidFill>
                  <a:srgbClr val="104F75"/>
                </a:solidFill>
                <a:ea typeface="Calibri"/>
                <a:cs typeface="Calibri"/>
                <a:sym typeface="Calibri"/>
                <a:hlinkClick r:id="rId7"/>
              </a:rPr>
              <a:t>, </a:t>
            </a:r>
            <a:r>
              <a:rPr lang="en-GB" sz="1200" b="1" i="1" dirty="0">
                <a:solidFill>
                  <a:srgbClr val="104F75"/>
                </a:solidFill>
                <a:ea typeface="Calibri"/>
                <a:cs typeface="Calibri"/>
                <a:sym typeface="Calibri"/>
                <a:hlinkClick r:id="rId7"/>
              </a:rPr>
              <a:t>56</a:t>
            </a:r>
            <a:r>
              <a:rPr lang="en-GB" sz="1200" b="1" dirty="0">
                <a:solidFill>
                  <a:srgbClr val="104F75"/>
                </a:solidFill>
                <a:ea typeface="Calibri"/>
                <a:cs typeface="Calibri"/>
                <a:sym typeface="Calibri"/>
                <a:hlinkClick r:id="rId7"/>
              </a:rPr>
              <a:t>, 507–566</a:t>
            </a:r>
            <a:r>
              <a:rPr lang="en-GB" sz="1200" b="1">
                <a:solidFill>
                  <a:srgbClr val="104F75"/>
                </a:solidFill>
                <a:ea typeface="Calibri"/>
                <a:cs typeface="Calibri"/>
                <a:sym typeface="Calibri"/>
                <a:hlinkClick r:id="rId7"/>
              </a:rPr>
              <a:t>. </a:t>
            </a:r>
            <a:endParaRPr lang="en-GB" sz="1200" b="1">
              <a:solidFill>
                <a:srgbClr val="104F75"/>
              </a:solidFill>
              <a:ea typeface="Calibri"/>
              <a:cs typeface="Calibri"/>
              <a:sym typeface="Calibri"/>
            </a:endParaRPr>
          </a:p>
          <a:p>
            <a:pPr marL="0" indent="0">
              <a:lnSpc>
                <a:spcPct val="100000"/>
              </a:lnSpc>
              <a:buNone/>
            </a:pPr>
            <a:r>
              <a:rPr lang="en-GB" sz="1200">
                <a:hlinkClick r:id="rId8"/>
              </a:rPr>
              <a:t>McManus, K. &amp; Marsden, E. (2017). L1 explicit instruction can improve L2 online and offline performance. </a:t>
            </a:r>
            <a:r>
              <a:rPr lang="en-GB" sz="1200" i="1">
                <a:hlinkClick r:id="rId8"/>
              </a:rPr>
              <a:t>Studies in Second Language Acquisition, 39</a:t>
            </a:r>
            <a:r>
              <a:rPr lang="en-GB" sz="1200">
                <a:hlinkClick r:id="rId8"/>
              </a:rPr>
              <a:t>(3), 459-492</a:t>
            </a:r>
            <a:endParaRPr lang="en-GB" sz="1200"/>
          </a:p>
          <a:p>
            <a:pPr marL="0" indent="0">
              <a:lnSpc>
                <a:spcPct val="100000"/>
              </a:lnSpc>
              <a:buNone/>
            </a:pPr>
            <a:r>
              <a:rPr lang="en-GB" sz="1200">
                <a:hlinkClick r:id="rId9"/>
              </a:rPr>
              <a:t>McManus, K. &amp; Marsden, E. (2018). Online and offline effects of L1 practice in L2 grammar learning: A partial replication. </a:t>
            </a:r>
            <a:r>
              <a:rPr lang="en-GB" sz="1200" i="1">
                <a:hlinkClick r:id="rId9"/>
              </a:rPr>
              <a:t>Studies in Second Language Acquisition, 40</a:t>
            </a:r>
            <a:r>
              <a:rPr lang="en-GB" sz="1200">
                <a:hlinkClick r:id="rId9"/>
              </a:rPr>
              <a:t>(2), 459-475.</a:t>
            </a:r>
            <a:endParaRPr lang="en-GB" sz="1200"/>
          </a:p>
          <a:p>
            <a:pPr marL="0" indent="0">
              <a:lnSpc>
                <a:spcPct val="100000"/>
              </a:lnSpc>
              <a:buNone/>
            </a:pPr>
            <a:r>
              <a:rPr lang="en-GB" sz="1200"/>
              <a:t>Mitchell, R., Myles, F. &amp; Marsden, E. (2019) </a:t>
            </a:r>
            <a:r>
              <a:rPr lang="en-GB" sz="1200" i="1"/>
              <a:t>Second Language Learning Theories. </a:t>
            </a:r>
            <a:r>
              <a:rPr lang="en-GB" sz="1200"/>
              <a:t>New York: Routledge.</a:t>
            </a:r>
          </a:p>
          <a:p>
            <a:pPr marL="0" lvl="0" indent="0">
              <a:buClr>
                <a:schemeClr val="dk1"/>
              </a:buClr>
              <a:buSzPts val="1100"/>
              <a:buNone/>
            </a:pPr>
            <a:endParaRPr lang="en-GB" sz="1200" b="1" dirty="0">
              <a:solidFill>
                <a:srgbClr val="104F75"/>
              </a:solidFill>
            </a:endParaRPr>
          </a:p>
        </p:txBody>
      </p:sp>
    </p:spTree>
    <p:extLst>
      <p:ext uri="{BB962C8B-B14F-4D97-AF65-F5344CB8AC3E}">
        <p14:creationId xmlns:p14="http://schemas.microsoft.com/office/powerpoint/2010/main" val="34823454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a:solidFill>
                  <a:schemeClr val="bg1"/>
                </a:solidFill>
              </a:rPr>
              <a:t>References</a:t>
            </a:r>
          </a:p>
        </p:txBody>
      </p:sp>
      <p:sp>
        <p:nvSpPr>
          <p:cNvPr id="5" name="Content Placeholder 4"/>
          <p:cNvSpPr>
            <a:spLocks noGrp="1"/>
          </p:cNvSpPr>
          <p:nvPr>
            <p:ph idx="1"/>
          </p:nvPr>
        </p:nvSpPr>
        <p:spPr>
          <a:xfrm>
            <a:off x="214808" y="1192321"/>
            <a:ext cx="11848237" cy="4771779"/>
          </a:xfrm>
        </p:spPr>
        <p:txBody>
          <a:bodyPr>
            <a:noAutofit/>
          </a:bodyPr>
          <a:lstStyle/>
          <a:p>
            <a:pPr marL="0" indent="0">
              <a:lnSpc>
                <a:spcPct val="100000"/>
              </a:lnSpc>
              <a:buNone/>
            </a:pPr>
            <a:r>
              <a:rPr lang="en-GB" sz="1200">
                <a:hlinkClick r:id="rId4"/>
              </a:rPr>
              <a:t>Murakami, A. &amp; Alexopoulou, T. (2016). L1 Influence on the acquisition order of English grammatical morphemes. </a:t>
            </a:r>
            <a:r>
              <a:rPr lang="en-GB" sz="1200" i="1">
                <a:hlinkClick r:id="rId4"/>
              </a:rPr>
              <a:t>Studies in Second Language Acquisition, 38</a:t>
            </a:r>
            <a:r>
              <a:rPr lang="en-GB" sz="1200">
                <a:hlinkClick r:id="rId4"/>
              </a:rPr>
              <a:t>(0), 365-401.</a:t>
            </a:r>
            <a:endParaRPr lang="en-GB" sz="1200">
              <a:hlinkClick r:id="rId5"/>
            </a:endParaRPr>
          </a:p>
          <a:p>
            <a:pPr marL="0" indent="0">
              <a:lnSpc>
                <a:spcPct val="100000"/>
              </a:lnSpc>
              <a:buNone/>
            </a:pPr>
            <a:r>
              <a:rPr lang="en-GB" sz="1200">
                <a:hlinkClick r:id="rId5"/>
              </a:rPr>
              <a:t>Myles, F., Hooper, J., &amp; Mitchell, R. (1998). Rote or rule? Exploring the role of formulaic language in classroom foreign language learning. </a:t>
            </a:r>
            <a:r>
              <a:rPr lang="en-GB" sz="1200" i="1">
                <a:hlinkClick r:id="rId5"/>
              </a:rPr>
              <a:t>Language Learning, </a:t>
            </a:r>
            <a:r>
              <a:rPr lang="en-GB" sz="1200">
                <a:hlinkClick r:id="rId5"/>
              </a:rPr>
              <a:t>48(3), pp. 323-363.</a:t>
            </a:r>
            <a:endParaRPr lang="en-GB" sz="1200"/>
          </a:p>
          <a:p>
            <a:pPr marL="0" indent="0">
              <a:lnSpc>
                <a:spcPct val="100000"/>
              </a:lnSpc>
              <a:buNone/>
            </a:pPr>
            <a:r>
              <a:rPr lang="en-GB" sz="1200">
                <a:hlinkClick r:id="rId6"/>
              </a:rPr>
              <a:t>Myles, F., Mitchell, R. &amp; Hooper, J. (1999). Interrogative chunks in French L2: a basis for creative construction? </a:t>
            </a:r>
            <a:r>
              <a:rPr lang="en-GB" sz="1200" i="1">
                <a:hlinkClick r:id="rId6"/>
              </a:rPr>
              <a:t>Studies in Second Language Acquisition</a:t>
            </a:r>
            <a:r>
              <a:rPr lang="en-GB" sz="1200">
                <a:hlinkClick r:id="rId6"/>
              </a:rPr>
              <a:t>, </a:t>
            </a:r>
            <a:r>
              <a:rPr lang="en-GB" sz="1200" i="1">
                <a:hlinkClick r:id="rId6"/>
              </a:rPr>
              <a:t>21(1), pp.49-80.</a:t>
            </a:r>
            <a:endParaRPr lang="en-GB" sz="1200" i="1"/>
          </a:p>
          <a:p>
            <a:pPr marL="0" indent="0">
              <a:lnSpc>
                <a:spcPct val="100000"/>
              </a:lnSpc>
              <a:buNone/>
            </a:pPr>
            <a:r>
              <a:rPr lang="en-GB" sz="1200">
                <a:hlinkClick r:id="rId7"/>
              </a:rPr>
              <a:t>Norris, J.M. &amp; Ortega, L. (2000). Effectiveness of L2 instruction: A research synthesis and quantitative meta-analysis. </a:t>
            </a:r>
            <a:r>
              <a:rPr lang="en-GB" sz="1200" i="1">
                <a:hlinkClick r:id="rId7"/>
              </a:rPr>
              <a:t>Language Learning, 50</a:t>
            </a:r>
            <a:r>
              <a:rPr lang="en-GB" sz="1200">
                <a:hlinkClick r:id="rId7"/>
              </a:rPr>
              <a:t>(3), 417-528.</a:t>
            </a:r>
            <a:endParaRPr lang="en-GB" sz="1200"/>
          </a:p>
          <a:p>
            <a:pPr marL="0" indent="0">
              <a:buNone/>
            </a:pPr>
            <a:r>
              <a:rPr lang="en-GB" sz="1200">
                <a:hlinkClick r:id="rId8"/>
              </a:rPr>
              <a:t>Norris</a:t>
            </a:r>
            <a:r>
              <a:rPr lang="en-GB" sz="1200" dirty="0">
                <a:hlinkClick r:id="rId8"/>
              </a:rPr>
              <a:t>, J., &amp; Ortega, L. (2001). Does type of instruction make a difference? Substantive findings from a meta-analytic review. </a:t>
            </a:r>
            <a:r>
              <a:rPr lang="en-GB" sz="1200" i="1" dirty="0">
                <a:hlinkClick r:id="rId8"/>
              </a:rPr>
              <a:t>Language Learning, 51</a:t>
            </a:r>
            <a:r>
              <a:rPr lang="en-GB" sz="1200" dirty="0">
                <a:hlinkClick r:id="rId8"/>
              </a:rPr>
              <a:t>(S1), </a:t>
            </a:r>
            <a:r>
              <a:rPr lang="en-GB" sz="1200">
                <a:hlinkClick r:id="rId8"/>
              </a:rPr>
              <a:t>157-213.</a:t>
            </a:r>
            <a:endParaRPr lang="en-GB" sz="1200"/>
          </a:p>
          <a:p>
            <a:pPr marL="0" indent="0">
              <a:buNone/>
            </a:pPr>
            <a:r>
              <a:rPr lang="en-GB" sz="1200"/>
              <a:t>Schicker, C., Waltl, M., &amp; Malz, C. (2011). </a:t>
            </a:r>
            <a:r>
              <a:rPr lang="en-GB" sz="1200" i="1"/>
              <a:t>Zoom Deutsch 1</a:t>
            </a:r>
            <a:r>
              <a:rPr lang="en-GB" sz="1200"/>
              <a:t>. Oxford: Oxford University Press</a:t>
            </a:r>
            <a:endParaRPr lang="en-GB" sz="1200" b="1" dirty="0"/>
          </a:p>
          <a:p>
            <a:pPr marL="0" lvl="0" indent="0">
              <a:buClr>
                <a:schemeClr val="dk1"/>
              </a:buClr>
              <a:buSzPts val="1100"/>
              <a:buNone/>
            </a:pPr>
            <a:r>
              <a:rPr lang="en-GB" sz="1200" dirty="0">
                <a:solidFill>
                  <a:srgbClr val="104F75"/>
                </a:solidFill>
                <a:ea typeface="Calibri"/>
                <a:cs typeface="Calibri"/>
                <a:sym typeface="Calibri"/>
              </a:rPr>
              <a:t>Schmidt, R. (1990). The role of consciousness in second language learning. </a:t>
            </a:r>
            <a:r>
              <a:rPr lang="en-GB" sz="1200" i="1" dirty="0">
                <a:solidFill>
                  <a:srgbClr val="104F75"/>
                </a:solidFill>
                <a:ea typeface="Calibri"/>
                <a:cs typeface="Calibri"/>
                <a:sym typeface="Calibri"/>
              </a:rPr>
              <a:t>Applied Linguistics, 11</a:t>
            </a:r>
            <a:r>
              <a:rPr lang="en-GB" sz="1200" dirty="0">
                <a:solidFill>
                  <a:srgbClr val="104F75"/>
                </a:solidFill>
                <a:ea typeface="Calibri"/>
                <a:cs typeface="Calibri"/>
                <a:sym typeface="Calibri"/>
              </a:rPr>
              <a:t>(2), 129-158.</a:t>
            </a:r>
            <a:endParaRPr lang="en-GB" sz="1200" dirty="0">
              <a:solidFill>
                <a:srgbClr val="104F75"/>
              </a:solidFill>
            </a:endParaRPr>
          </a:p>
          <a:p>
            <a:pPr marL="0" lvl="0" indent="0">
              <a:buClr>
                <a:schemeClr val="dk1"/>
              </a:buClr>
              <a:buSzPts val="1100"/>
              <a:buNone/>
            </a:pPr>
            <a:r>
              <a:rPr lang="en-GB" sz="1200" dirty="0" err="1">
                <a:solidFill>
                  <a:srgbClr val="104F75"/>
                </a:solidFill>
                <a:ea typeface="Calibri"/>
                <a:cs typeface="Calibri"/>
                <a:sym typeface="Calibri"/>
                <a:hlinkClick r:id="rId9"/>
              </a:rPr>
              <a:t>Spada</a:t>
            </a:r>
            <a:r>
              <a:rPr lang="en-GB" sz="1200" dirty="0">
                <a:solidFill>
                  <a:srgbClr val="104F75"/>
                </a:solidFill>
                <a:ea typeface="Calibri"/>
                <a:cs typeface="Calibri"/>
                <a:sym typeface="Calibri"/>
                <a:hlinkClick r:id="rId9"/>
              </a:rPr>
              <a:t>, N., &amp; Tomita, Y. (2010) Interactions between type of instruction and type of language feature: A meta-analysis. </a:t>
            </a:r>
            <a:r>
              <a:rPr lang="en-GB" sz="1200" i="1" dirty="0">
                <a:solidFill>
                  <a:srgbClr val="104F75"/>
                </a:solidFill>
                <a:ea typeface="Calibri"/>
                <a:cs typeface="Calibri"/>
                <a:sym typeface="Calibri"/>
                <a:hlinkClick r:id="rId9"/>
              </a:rPr>
              <a:t>Language Learning, 60</a:t>
            </a:r>
            <a:r>
              <a:rPr lang="en-GB" sz="1200" dirty="0">
                <a:solidFill>
                  <a:srgbClr val="104F75"/>
                </a:solidFill>
                <a:ea typeface="Calibri"/>
                <a:cs typeface="Calibri"/>
                <a:sym typeface="Calibri"/>
                <a:hlinkClick r:id="rId9"/>
              </a:rPr>
              <a:t>(2), 263-308.</a:t>
            </a:r>
            <a:endParaRPr lang="en-GB" sz="1200" dirty="0">
              <a:solidFill>
                <a:srgbClr val="104F75"/>
              </a:solidFill>
              <a:ea typeface="Calibri"/>
              <a:cs typeface="Calibri"/>
              <a:sym typeface="Calibri"/>
            </a:endParaRPr>
          </a:p>
          <a:p>
            <a:pPr marL="0" indent="0">
              <a:buNone/>
            </a:pPr>
            <a:r>
              <a:rPr lang="en-GB" sz="1200">
                <a:hlinkClick r:id="rId10"/>
              </a:rPr>
              <a:t>Tolentino, L. &amp; Tokowicz, N. (2014). Cross-language similarity modulates effectiveness of L2 grammar instruction. </a:t>
            </a:r>
            <a:r>
              <a:rPr lang="en-GB" sz="1200" i="1">
                <a:hlinkClick r:id="rId10"/>
              </a:rPr>
              <a:t>Language Learning, 64</a:t>
            </a:r>
            <a:r>
              <a:rPr lang="en-GB" sz="1200">
                <a:hlinkClick r:id="rId10"/>
              </a:rPr>
              <a:t>(2), 279-309</a:t>
            </a:r>
            <a:endParaRPr lang="en-GB" sz="1200"/>
          </a:p>
          <a:p>
            <a:pPr marL="0" indent="0">
              <a:buNone/>
            </a:pPr>
            <a:r>
              <a:rPr lang="en-GB" sz="1200"/>
              <a:t>VanPatten</a:t>
            </a:r>
            <a:r>
              <a:rPr lang="en-GB" sz="1200" dirty="0"/>
              <a:t>, B. (2004). Input processing in SLA. In, </a:t>
            </a:r>
            <a:r>
              <a:rPr lang="en-GB" sz="1200" dirty="0" err="1"/>
              <a:t>VanPatten</a:t>
            </a:r>
            <a:r>
              <a:rPr lang="en-GB" sz="1200" dirty="0"/>
              <a:t>, B. (ed.), </a:t>
            </a:r>
            <a:r>
              <a:rPr lang="en-GB" sz="1200" i="1" dirty="0"/>
              <a:t>Processing instruction: Theory, research, and commentary</a:t>
            </a:r>
            <a:r>
              <a:rPr lang="en-GB" sz="1200" dirty="0"/>
              <a:t>. Mahwah, NJ: Lawrence Erlbaum Associates.</a:t>
            </a:r>
          </a:p>
          <a:p>
            <a:pPr marL="0" lvl="0" indent="0">
              <a:buClr>
                <a:schemeClr val="dk1"/>
              </a:buClr>
              <a:buSzPts val="1100"/>
              <a:buNone/>
            </a:pPr>
            <a:r>
              <a:rPr lang="en-GB" sz="1200" dirty="0">
                <a:solidFill>
                  <a:srgbClr val="104F75"/>
                </a:solidFill>
                <a:ea typeface="Calibri"/>
                <a:cs typeface="Calibri"/>
                <a:sym typeface="Calibri"/>
              </a:rPr>
              <a:t>White, L., </a:t>
            </a:r>
            <a:r>
              <a:rPr lang="en-GB" sz="1200" dirty="0" err="1">
                <a:solidFill>
                  <a:srgbClr val="104F75"/>
                </a:solidFill>
                <a:ea typeface="Calibri"/>
                <a:cs typeface="Calibri"/>
                <a:sym typeface="Calibri"/>
              </a:rPr>
              <a:t>Spada</a:t>
            </a:r>
            <a:r>
              <a:rPr lang="en-GB" sz="1200" dirty="0">
                <a:solidFill>
                  <a:srgbClr val="104F75"/>
                </a:solidFill>
                <a:ea typeface="Calibri"/>
                <a:cs typeface="Calibri"/>
                <a:sym typeface="Calibri"/>
              </a:rPr>
              <a:t>, N., </a:t>
            </a:r>
            <a:r>
              <a:rPr lang="en-GB" sz="1200" dirty="0" err="1">
                <a:solidFill>
                  <a:srgbClr val="104F75"/>
                </a:solidFill>
                <a:ea typeface="Calibri"/>
                <a:cs typeface="Calibri"/>
                <a:sym typeface="Calibri"/>
              </a:rPr>
              <a:t>Lightbown</a:t>
            </a:r>
            <a:r>
              <a:rPr lang="en-GB" sz="1200" dirty="0">
                <a:solidFill>
                  <a:srgbClr val="104F75"/>
                </a:solidFill>
                <a:ea typeface="Calibri"/>
                <a:cs typeface="Calibri"/>
                <a:sym typeface="Calibri"/>
              </a:rPr>
              <a:t>, P., &amp; </a:t>
            </a:r>
            <a:r>
              <a:rPr lang="en-GB" sz="1200" dirty="0" err="1">
                <a:solidFill>
                  <a:srgbClr val="104F75"/>
                </a:solidFill>
                <a:ea typeface="Calibri"/>
                <a:cs typeface="Calibri"/>
                <a:sym typeface="Calibri"/>
              </a:rPr>
              <a:t>Ranta</a:t>
            </a:r>
            <a:r>
              <a:rPr lang="en-GB" sz="1200" dirty="0">
                <a:solidFill>
                  <a:srgbClr val="104F75"/>
                </a:solidFill>
                <a:ea typeface="Calibri"/>
                <a:cs typeface="Calibri"/>
                <a:sym typeface="Calibri"/>
              </a:rPr>
              <a:t>, L. (1991). Input enhancement and L2 question formation. </a:t>
            </a:r>
            <a:r>
              <a:rPr lang="en-GB" sz="1200" i="1" dirty="0">
                <a:solidFill>
                  <a:srgbClr val="104F75"/>
                </a:solidFill>
                <a:ea typeface="Calibri"/>
                <a:cs typeface="Calibri"/>
                <a:sym typeface="Calibri"/>
              </a:rPr>
              <a:t>Applied Linguistics, 12</a:t>
            </a:r>
            <a:r>
              <a:rPr lang="en-GB" sz="1200" dirty="0">
                <a:solidFill>
                  <a:srgbClr val="104F75"/>
                </a:solidFill>
                <a:ea typeface="Calibri"/>
                <a:cs typeface="Calibri"/>
                <a:sym typeface="Calibri"/>
              </a:rPr>
              <a:t>(4), 416-432.</a:t>
            </a:r>
            <a:endParaRPr lang="en-GB" sz="1200" dirty="0">
              <a:solidFill>
                <a:srgbClr val="104F75"/>
              </a:solidFill>
            </a:endParaRPr>
          </a:p>
        </p:txBody>
      </p:sp>
    </p:spTree>
    <p:extLst>
      <p:ext uri="{BB962C8B-B14F-4D97-AF65-F5344CB8AC3E}">
        <p14:creationId xmlns:p14="http://schemas.microsoft.com/office/powerpoint/2010/main" val="230918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6" name="Google Shape;486;p43"/>
          <p:cNvSpPr/>
          <p:nvPr/>
        </p:nvSpPr>
        <p:spPr>
          <a:xfrm>
            <a:off x="445213" y="2474715"/>
            <a:ext cx="11301573" cy="232422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Understanding a new language through the ‘</a:t>
            </a:r>
            <a:r>
              <a:rPr kumimoji="0" lang="en-GB" sz="22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lens</a:t>
            </a:r>
            <a:r>
              <a:rPr kumimoji="0" lang="en-GB" sz="22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of our </a:t>
            </a:r>
            <a:r>
              <a:rPr kumimoji="0" lang="en-GB" sz="2200" b="1" i="0" u="none" strike="noStrike" kern="0" cap="none" spc="0" normalizeH="0" baseline="0" noProof="0" dirty="0">
                <a:ln>
                  <a:noFill/>
                </a:ln>
                <a:solidFill>
                  <a:srgbClr val="E87D1E"/>
                </a:solidFill>
                <a:effectLst/>
                <a:uLnTx/>
                <a:uFillTx/>
                <a:latin typeface="Century Gothic" panose="020B0502020202020204" pitchFamily="34" charset="0"/>
                <a:ea typeface="Calibri"/>
                <a:cs typeface="Calibri"/>
                <a:sym typeface="Calibri"/>
              </a:rPr>
              <a:t>previous language experience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(N. Ellis, 2006)</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90000"/>
              </a:lnSpc>
              <a:spcBef>
                <a:spcPts val="100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685800" marR="0" lvl="1" indent="-228600" algn="l" defTabSz="914400" rtl="0" eaLnBrk="1" fontAlgn="auto" latinLnBrk="0" hangingPunct="1">
              <a:lnSpc>
                <a:spcPct val="90000"/>
              </a:lnSpc>
              <a:spcBef>
                <a:spcPts val="500"/>
              </a:spcBef>
              <a:spcAft>
                <a:spcPts val="0"/>
              </a:spcAft>
              <a:buClr>
                <a:srgbClr val="5B9BD5"/>
              </a:buClr>
              <a:buSzPts val="2000"/>
              <a:buFont typeface="Calibri"/>
              <a:buChar char="•"/>
              <a:tabLst/>
              <a:defRPr/>
            </a:pP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Existing</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(L1) form-meaning associations </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compete</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for attention with new associations</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685800" marR="0" lvl="1" indent="-101600" algn="l" defTabSz="914400" rtl="0" eaLnBrk="1" fontAlgn="auto" latinLnBrk="0" hangingPunct="1">
              <a:lnSpc>
                <a:spcPct val="90000"/>
              </a:lnSpc>
              <a:spcBef>
                <a:spcPts val="500"/>
              </a:spcBef>
              <a:spcAft>
                <a:spcPts val="0"/>
              </a:spcAft>
              <a:buClr>
                <a:srgbClr val="5B9BD5"/>
              </a:buClr>
              <a:buSzPts val="2000"/>
              <a:buFont typeface="Arial"/>
              <a:buNone/>
              <a:tabLst/>
              <a:defRPr/>
            </a:pP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685800" marR="0" lvl="1" indent="-228600" algn="l" defTabSz="914400" rtl="0" eaLnBrk="1" fontAlgn="auto" latinLnBrk="0" hangingPunct="1">
              <a:lnSpc>
                <a:spcPct val="90000"/>
              </a:lnSpc>
              <a:spcBef>
                <a:spcPts val="500"/>
              </a:spcBef>
              <a:spcAft>
                <a:spcPts val="0"/>
              </a:spcAft>
              <a:buClr>
                <a:srgbClr val="5B9BD5"/>
              </a:buClr>
              <a:buSzPts val="2000"/>
              <a:buFont typeface="Calibri"/>
              <a:buChar char="•"/>
              <a:tabLst/>
              <a:defRPr/>
            </a:pP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Similarities</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 </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differences</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between L1 and L2 → ‘</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Positive</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 ‘</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negative</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transfer</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9"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Why Are Certain Grammar Features Problematic?</a:t>
            </a:r>
          </a:p>
        </p:txBody>
      </p:sp>
      <p:sp>
        <p:nvSpPr>
          <p:cNvPr id="5" name="Rectangle 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8F26BD2-B2AA-4AEC-9C67-E3049DE98506}"/>
              </a:ext>
            </a:extLst>
          </p:cNvPr>
          <p:cNvSpPr>
            <a:spLocks noGrp="1"/>
          </p:cNvSpPr>
          <p:nvPr>
            <p:ph type="title"/>
          </p:nvPr>
        </p:nvSpPr>
        <p:spPr>
          <a:xfrm flipV="1">
            <a:off x="838200" y="123438"/>
            <a:ext cx="10515600" cy="241689"/>
          </a:xfrm>
        </p:spPr>
        <p:txBody>
          <a:bodyPr/>
          <a:lstStyle/>
          <a:p>
            <a:r>
              <a:rPr lang="fr-FR" sz="1200" dirty="0" err="1">
                <a:solidFill>
                  <a:schemeClr val="bg1"/>
                </a:solidFill>
              </a:rPr>
              <a:t>Why</a:t>
            </a:r>
            <a:r>
              <a:rPr lang="fr-FR" sz="1200" dirty="0">
                <a:solidFill>
                  <a:schemeClr val="bg1"/>
                </a:solidFill>
              </a:rPr>
              <a:t> are certain </a:t>
            </a:r>
            <a:r>
              <a:rPr lang="fr-FR" sz="1200" dirty="0" err="1">
                <a:solidFill>
                  <a:schemeClr val="bg1"/>
                </a:solidFill>
              </a:rPr>
              <a:t>grammar</a:t>
            </a:r>
            <a:r>
              <a:rPr lang="fr-FR" sz="1200" dirty="0">
                <a:solidFill>
                  <a:schemeClr val="bg1"/>
                </a:solidFill>
              </a:rPr>
              <a:t> </a:t>
            </a:r>
            <a:r>
              <a:rPr lang="fr-FR" sz="1200" dirty="0" err="1">
                <a:solidFill>
                  <a:schemeClr val="bg1"/>
                </a:solidFill>
              </a:rPr>
              <a:t>features</a:t>
            </a:r>
            <a:r>
              <a:rPr lang="fr-FR" sz="1200" dirty="0">
                <a:solidFill>
                  <a:schemeClr val="bg1"/>
                </a:solidFill>
              </a:rPr>
              <a:t> </a:t>
            </a:r>
            <a:r>
              <a:rPr lang="fr-FR" sz="1200" dirty="0" err="1">
                <a:solidFill>
                  <a:schemeClr val="bg1"/>
                </a:solidFill>
              </a:rPr>
              <a:t>problematic</a:t>
            </a:r>
            <a:r>
              <a:rPr lang="fr-FR" sz="1200" dirty="0">
                <a:solidFill>
                  <a:schemeClr val="bg1"/>
                </a:solidFill>
              </a:rPr>
              <a:t>?</a:t>
            </a:r>
          </a:p>
        </p:txBody>
      </p:sp>
    </p:spTree>
    <p:extLst>
      <p:ext uri="{BB962C8B-B14F-4D97-AF65-F5344CB8AC3E}">
        <p14:creationId xmlns:p14="http://schemas.microsoft.com/office/powerpoint/2010/main" val="57691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17" name="Picture 1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8"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Why Are Certain Grammar Features Problematic?</a:t>
            </a:r>
          </a:p>
        </p:txBody>
      </p:sp>
      <p:sp>
        <p:nvSpPr>
          <p:cNvPr id="496" name="Google Shape;496;p44"/>
          <p:cNvSpPr txBox="1">
            <a:spLocks noGrp="1"/>
          </p:cNvSpPr>
          <p:nvPr>
            <p:ph type="body" idx="1"/>
          </p:nvPr>
        </p:nvSpPr>
        <p:spPr>
          <a:xfrm>
            <a:off x="866653" y="1449129"/>
            <a:ext cx="10587410" cy="1096155"/>
          </a:xfrm>
          <a:prstGeom prst="rect">
            <a:avLst/>
          </a:prstGeom>
          <a:noFill/>
          <a:ln>
            <a:noFill/>
          </a:ln>
        </p:spPr>
        <p:txBody>
          <a:bodyPr spcFirstLastPara="1" wrap="square" lIns="91425" tIns="45700" rIns="91425" bIns="45700" anchor="t" anchorCtr="0">
            <a:noAutofit/>
          </a:bodyPr>
          <a:lstStyle/>
          <a:p>
            <a:pPr marL="0" indent="0">
              <a:spcBef>
                <a:spcPts val="0"/>
              </a:spcBef>
              <a:buClr>
                <a:srgbClr val="104F75"/>
              </a:buClr>
              <a:buSzPts val="3200"/>
              <a:buNone/>
            </a:pPr>
            <a:r>
              <a:rPr lang="en-GB" sz="3200" b="1" dirty="0">
                <a:solidFill>
                  <a:srgbClr val="104F75"/>
                </a:solidFill>
              </a:rPr>
              <a:t>Reason 4)</a:t>
            </a:r>
            <a:r>
              <a:rPr lang="en-GB" b="1" dirty="0">
                <a:solidFill>
                  <a:srgbClr val="104F75"/>
                </a:solidFill>
              </a:rPr>
              <a:t> </a:t>
            </a:r>
            <a:r>
              <a:rPr lang="en-GB" sz="3200" b="1" dirty="0">
                <a:solidFill>
                  <a:srgbClr val="104F75"/>
                </a:solidFill>
              </a:rPr>
              <a:t>Common sense! Our expectations about the world</a:t>
            </a:r>
            <a:endParaRPr sz="3200" b="1" dirty="0">
              <a:solidFill>
                <a:srgbClr val="104F75"/>
              </a:solidFill>
            </a:endParaRPr>
          </a:p>
        </p:txBody>
      </p:sp>
      <p:sp>
        <p:nvSpPr>
          <p:cNvPr id="503" name="Google Shape;503;p44"/>
          <p:cNvSpPr/>
          <p:nvPr/>
        </p:nvSpPr>
        <p:spPr>
          <a:xfrm>
            <a:off x="1119883" y="3325050"/>
            <a:ext cx="4570830" cy="76944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4400"/>
              <a:buFont typeface="Arial"/>
              <a:buNone/>
              <a:tabLst/>
              <a:defRPr/>
            </a:pPr>
            <a:r>
              <a:rPr kumimoji="0" lang="en-GB" sz="4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The children</a:t>
            </a:r>
            <a:endParaRPr kumimoji="0" sz="4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504" name="Google Shape;504;p44"/>
          <p:cNvSpPr/>
          <p:nvPr/>
        </p:nvSpPr>
        <p:spPr>
          <a:xfrm>
            <a:off x="1429271" y="3941203"/>
            <a:ext cx="3813908" cy="76944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4400"/>
              <a:buFont typeface="Arial"/>
              <a:buNone/>
              <a:tabLst/>
              <a:defRPr/>
            </a:pPr>
            <a:r>
              <a:rPr kumimoji="0" lang="en-GB" sz="4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The man</a:t>
            </a:r>
            <a:endParaRPr kumimoji="0" sz="4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497" name="Google Shape;497;p44"/>
          <p:cNvSpPr/>
          <p:nvPr/>
        </p:nvSpPr>
        <p:spPr>
          <a:xfrm>
            <a:off x="5116330" y="3585000"/>
            <a:ext cx="6103049" cy="76944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works in a bank.</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cxnSp>
        <p:nvCxnSpPr>
          <p:cNvPr id="498" name="Google Shape;498;p44">
            <a:extLst>
              <a:ext uri="{C183D7F6-B498-43B3-948B-1728B52AA6E4}">
                <adec:decorative xmlns:adec="http://schemas.microsoft.com/office/drawing/2017/decorative" val="1"/>
              </a:ext>
            </a:extLst>
          </p:cNvPr>
          <p:cNvCxnSpPr/>
          <p:nvPr/>
        </p:nvCxnSpPr>
        <p:spPr>
          <a:xfrm rot="10800000">
            <a:off x="3335902" y="5071044"/>
            <a:ext cx="323" cy="572931"/>
          </a:xfrm>
          <a:prstGeom prst="straightConnector1">
            <a:avLst/>
          </a:prstGeom>
          <a:noFill/>
          <a:ln w="38100" cap="flat" cmpd="sng">
            <a:solidFill>
              <a:srgbClr val="E87D1E"/>
            </a:solidFill>
            <a:prstDash val="solid"/>
            <a:miter lim="800000"/>
            <a:headEnd type="none" w="sm" len="sm"/>
            <a:tailEnd type="stealth" w="med" len="med"/>
          </a:ln>
        </p:spPr>
      </p:cxnSp>
      <p:sp>
        <p:nvSpPr>
          <p:cNvPr id="499" name="Google Shape;499;p44"/>
          <p:cNvSpPr txBox="1"/>
          <p:nvPr/>
        </p:nvSpPr>
        <p:spPr>
          <a:xfrm>
            <a:off x="471109" y="5643975"/>
            <a:ext cx="5868377" cy="95493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Children don’t work in banks!</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cxnSp>
        <p:nvCxnSpPr>
          <p:cNvPr id="500" name="Google Shape;500;p44">
            <a:extLst>
              <a:ext uri="{C183D7F6-B498-43B3-948B-1728B52AA6E4}">
                <adec:decorative xmlns:adec="http://schemas.microsoft.com/office/drawing/2017/decorative" val="1"/>
              </a:ext>
            </a:extLst>
          </p:cNvPr>
          <p:cNvCxnSpPr/>
          <p:nvPr/>
        </p:nvCxnSpPr>
        <p:spPr>
          <a:xfrm>
            <a:off x="7254522" y="4316656"/>
            <a:ext cx="244699" cy="0"/>
          </a:xfrm>
          <a:prstGeom prst="straightConnector1">
            <a:avLst/>
          </a:prstGeom>
          <a:noFill/>
          <a:ln w="38100" cap="flat" cmpd="sng">
            <a:solidFill>
              <a:srgbClr val="E87D1E"/>
            </a:solidFill>
            <a:prstDash val="solid"/>
            <a:miter lim="800000"/>
            <a:headEnd type="none" w="sm" len="sm"/>
            <a:tailEnd type="none" w="sm" len="sm"/>
          </a:ln>
        </p:spPr>
      </p:cxnSp>
      <p:sp>
        <p:nvSpPr>
          <p:cNvPr id="502" name="Google Shape;502;p44"/>
          <p:cNvSpPr txBox="1"/>
          <p:nvPr/>
        </p:nvSpPr>
        <p:spPr>
          <a:xfrm>
            <a:off x="7376871" y="5657866"/>
            <a:ext cx="1854460" cy="52322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Ignored!</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cxnSp>
        <p:nvCxnSpPr>
          <p:cNvPr id="501" name="Google Shape;501;p44" descr="Arrow pointing to verb ending"/>
          <p:cNvCxnSpPr/>
          <p:nvPr/>
        </p:nvCxnSpPr>
        <p:spPr>
          <a:xfrm flipH="1" flipV="1">
            <a:off x="7423464" y="4455008"/>
            <a:ext cx="744390" cy="1202858"/>
          </a:xfrm>
          <a:prstGeom prst="straightConnector1">
            <a:avLst/>
          </a:prstGeom>
          <a:noFill/>
          <a:ln w="38100" cap="flat" cmpd="sng">
            <a:solidFill>
              <a:srgbClr val="E87D1E"/>
            </a:solidFill>
            <a:prstDash val="solid"/>
            <a:miter lim="800000"/>
            <a:headEnd type="none" w="sm" len="sm"/>
            <a:tailEnd type="stealth" w="med" len="med"/>
          </a:ln>
        </p:spPr>
      </p:cxnSp>
      <p:sp>
        <p:nvSpPr>
          <p:cNvPr id="505" name="Google Shape;505;p44">
            <a:extLst>
              <a:ext uri="{C183D7F6-B498-43B3-948B-1728B52AA6E4}">
                <adec:decorative xmlns:adec="http://schemas.microsoft.com/office/drawing/2017/decorative" val="1"/>
              </a:ext>
            </a:extLst>
          </p:cNvPr>
          <p:cNvSpPr/>
          <p:nvPr/>
        </p:nvSpPr>
        <p:spPr>
          <a:xfrm>
            <a:off x="1058238" y="2997366"/>
            <a:ext cx="4694120" cy="1944710"/>
          </a:xfrm>
          <a:prstGeom prst="ellipse">
            <a:avLst/>
          </a:prstGeom>
          <a:noFill/>
          <a:ln w="12700"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4" name="Rectangle 13">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9C6DB13-241F-40CE-9B26-AAF864AE762D}"/>
              </a:ext>
              <a:ext uri="{C183D7F6-B498-43B3-948B-1728B52AA6E4}">
                <adec:decorative xmlns:adec="http://schemas.microsoft.com/office/drawing/2017/decorative" val="1"/>
              </a:ext>
            </a:extLst>
          </p:cNvPr>
          <p:cNvSpPr>
            <a:spLocks noGrp="1"/>
          </p:cNvSpPr>
          <p:nvPr>
            <p:ph type="title"/>
          </p:nvPr>
        </p:nvSpPr>
        <p:spPr>
          <a:xfrm flipV="1">
            <a:off x="838200" y="-214569"/>
            <a:ext cx="10515600" cy="579697"/>
          </a:xfrm>
        </p:spPr>
        <p:txBody>
          <a:bodyPr/>
          <a:lstStyle/>
          <a:p>
            <a:r>
              <a:rPr lang="fr-FR" sz="1200" dirty="0" err="1">
                <a:solidFill>
                  <a:schemeClr val="bg1"/>
                </a:solidFill>
              </a:rPr>
              <a:t>Why</a:t>
            </a:r>
            <a:r>
              <a:rPr lang="fr-FR" sz="1200" dirty="0">
                <a:solidFill>
                  <a:schemeClr val="bg1"/>
                </a:solidFill>
              </a:rPr>
              <a:t> are certain </a:t>
            </a:r>
            <a:r>
              <a:rPr lang="fr-FR" sz="1200" dirty="0" err="1">
                <a:solidFill>
                  <a:schemeClr val="bg1"/>
                </a:solidFill>
              </a:rPr>
              <a:t>grammar</a:t>
            </a:r>
            <a:r>
              <a:rPr lang="fr-FR" sz="1200" dirty="0">
                <a:solidFill>
                  <a:schemeClr val="bg1"/>
                </a:solidFill>
              </a:rPr>
              <a:t> </a:t>
            </a:r>
            <a:r>
              <a:rPr lang="fr-FR" sz="1200" dirty="0" err="1">
                <a:solidFill>
                  <a:schemeClr val="bg1"/>
                </a:solidFill>
              </a:rPr>
              <a:t>features</a:t>
            </a:r>
            <a:r>
              <a:rPr lang="fr-FR" sz="1200" baseline="0" dirty="0">
                <a:solidFill>
                  <a:schemeClr val="bg1"/>
                </a:solidFill>
              </a:rPr>
              <a:t> </a:t>
            </a:r>
            <a:r>
              <a:rPr lang="fr-FR" sz="1200" baseline="0" dirty="0" err="1">
                <a:solidFill>
                  <a:schemeClr val="bg1"/>
                </a:solidFill>
              </a:rPr>
              <a:t>problematic</a:t>
            </a:r>
            <a:r>
              <a:rPr lang="fr-FR" sz="1200" baseline="0" dirty="0">
                <a:solidFill>
                  <a:schemeClr val="bg1"/>
                </a:solidFill>
              </a:rPr>
              <a:t>?</a:t>
            </a:r>
            <a:endParaRPr lang="fr-FR" sz="1200" dirty="0">
              <a:solidFill>
                <a:schemeClr val="bg1"/>
              </a:solidFill>
            </a:endParaRPr>
          </a:p>
        </p:txBody>
      </p:sp>
    </p:spTree>
    <p:extLst>
      <p:ext uri="{BB962C8B-B14F-4D97-AF65-F5344CB8AC3E}">
        <p14:creationId xmlns:p14="http://schemas.microsoft.com/office/powerpoint/2010/main" val="153776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584"/>
            <a:ext cx="11487955" cy="867128"/>
          </a:xfrm>
          <a:prstGeom prst="rect">
            <a:avLst/>
          </a:prstGeom>
        </p:spPr>
      </p:pic>
      <p:sp>
        <p:nvSpPr>
          <p:cNvPr id="5" name="Title 3"/>
          <p:cNvSpPr txBox="1">
            <a:spLocks/>
          </p:cNvSpPr>
          <p:nvPr/>
        </p:nvSpPr>
        <p:spPr>
          <a:xfrm>
            <a:off x="137055" y="90636"/>
            <a:ext cx="109643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a:solidFill>
                  <a:schemeClr val="bg1"/>
                </a:solidFill>
                <a:cs typeface="Arial" panose="020B0604020202020204" pitchFamily="34" charset="0"/>
              </a:rPr>
              <a:t>What </a:t>
            </a:r>
            <a:r>
              <a:rPr lang="en-GB" sz="2800" b="1" dirty="0">
                <a:solidFill>
                  <a:schemeClr val="bg1"/>
                </a:solidFill>
                <a:cs typeface="Arial" panose="020B0604020202020204" pitchFamily="34" charset="0"/>
              </a:rPr>
              <a:t>order should grammar be taught in?</a:t>
            </a:r>
          </a:p>
          <a:p>
            <a:endParaRPr lang="en-GB" sz="2800" b="1" dirty="0">
              <a:solidFill>
                <a:schemeClr val="bg1"/>
              </a:solidFill>
            </a:endParaRPr>
          </a:p>
        </p:txBody>
      </p:sp>
      <p:sp>
        <p:nvSpPr>
          <p:cNvPr id="6" name="Content Placeholder 4"/>
          <p:cNvSpPr>
            <a:spLocks noGrp="1"/>
          </p:cNvSpPr>
          <p:nvPr>
            <p:ph idx="1"/>
          </p:nvPr>
        </p:nvSpPr>
        <p:spPr>
          <a:xfrm>
            <a:off x="366098" y="1207540"/>
            <a:ext cx="11692552" cy="5272528"/>
          </a:xfrm>
        </p:spPr>
        <p:txBody>
          <a:bodyPr>
            <a:noAutofit/>
          </a:bodyPr>
          <a:lstStyle/>
          <a:p>
            <a:pPr>
              <a:spcAft>
                <a:spcPts val="1200"/>
              </a:spcAft>
              <a:buClr>
                <a:schemeClr val="accent5">
                  <a:lumMod val="50000"/>
                </a:schemeClr>
              </a:buClr>
              <a:buFont typeface="Wingdings" panose="05000000000000000000" pitchFamily="2" charset="2"/>
              <a:buChar char="§"/>
            </a:pPr>
            <a:r>
              <a:rPr lang="en-GB" sz="2400" dirty="0">
                <a:cs typeface="Arial" panose="020B0604020202020204" pitchFamily="34" charset="0"/>
              </a:rPr>
              <a:t>There is little strong evidence to support </a:t>
            </a:r>
            <a:r>
              <a:rPr lang="en-GB" sz="2400" i="1" dirty="0">
                <a:cs typeface="Arial" panose="020B0604020202020204" pitchFamily="34" charset="0"/>
              </a:rPr>
              <a:t>one prescribed </a:t>
            </a:r>
            <a:r>
              <a:rPr lang="en-GB" sz="2400" dirty="0">
                <a:cs typeface="Arial" panose="020B0604020202020204" pitchFamily="34" charset="0"/>
              </a:rPr>
              <a:t>order for teaching grammar</a:t>
            </a:r>
          </a:p>
          <a:p>
            <a:pPr>
              <a:spcAft>
                <a:spcPts val="1200"/>
              </a:spcAft>
              <a:buClr>
                <a:schemeClr val="accent5">
                  <a:lumMod val="50000"/>
                </a:schemeClr>
              </a:buClr>
              <a:buFont typeface="Wingdings" panose="05000000000000000000" pitchFamily="2" charset="2"/>
              <a:buChar char="§"/>
            </a:pPr>
            <a:r>
              <a:rPr lang="en-GB" sz="2400" b="1" i="1" dirty="0">
                <a:cs typeface="Arial" panose="020B0604020202020204" pitchFamily="34" charset="0"/>
              </a:rPr>
              <a:t>Many factors </a:t>
            </a:r>
            <a:r>
              <a:rPr lang="en-GB" sz="2400" dirty="0">
                <a:cs typeface="Arial" panose="020B0604020202020204" pitchFamily="34" charset="0"/>
              </a:rPr>
              <a:t>affect what can effectively be taught and learnt and </a:t>
            </a:r>
            <a:r>
              <a:rPr lang="en-GB" sz="2400" i="1" dirty="0">
                <a:cs typeface="Arial" panose="020B0604020202020204" pitchFamily="34" charset="0"/>
              </a:rPr>
              <a:t>when</a:t>
            </a:r>
            <a:endParaRPr lang="en-GB" sz="2400" dirty="0">
              <a:cs typeface="Arial" panose="020B0604020202020204" pitchFamily="34" charset="0"/>
            </a:endParaRPr>
          </a:p>
          <a:p>
            <a:pPr>
              <a:spcAft>
                <a:spcPts val="1200"/>
              </a:spcAft>
              <a:buClr>
                <a:schemeClr val="accent5">
                  <a:lumMod val="50000"/>
                </a:schemeClr>
              </a:buClr>
              <a:buFont typeface="Wingdings" panose="05000000000000000000" pitchFamily="2" charset="2"/>
              <a:buChar char="§"/>
            </a:pPr>
            <a:r>
              <a:rPr lang="en-GB" sz="2400" dirty="0">
                <a:cs typeface="Arial" panose="020B0604020202020204" pitchFamily="34" charset="0"/>
              </a:rPr>
              <a:t>But we do know…</a:t>
            </a:r>
          </a:p>
          <a:p>
            <a:pPr lvl="1">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Learners can only pay attention to a limited number of features at any one time</a:t>
            </a:r>
          </a:p>
          <a:p>
            <a:pPr lvl="2">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The introduction of whole ‘paradigms’ at once has little support from research</a:t>
            </a:r>
          </a:p>
          <a:p>
            <a:pPr lvl="1">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Introducing and practising </a:t>
            </a:r>
            <a:r>
              <a:rPr lang="en-GB" b="1" i="1" dirty="0">
                <a:cs typeface="Arial" panose="020B0604020202020204" pitchFamily="34" charset="0"/>
              </a:rPr>
              <a:t>pairs of grammar features </a:t>
            </a:r>
            <a:r>
              <a:rPr lang="en-GB" dirty="0">
                <a:cs typeface="Arial" panose="020B0604020202020204" pitchFamily="34" charset="0"/>
              </a:rPr>
              <a:t>with contrasting meanings </a:t>
            </a:r>
            <a:r>
              <a:rPr lang="en-GB" sz="1600" dirty="0">
                <a:cs typeface="Arial" panose="020B0604020202020204" pitchFamily="34" charset="0"/>
              </a:rPr>
              <a:t>(or functions) </a:t>
            </a:r>
            <a:r>
              <a:rPr lang="en-GB" dirty="0">
                <a:cs typeface="Arial" panose="020B0604020202020204" pitchFamily="34" charset="0"/>
              </a:rPr>
              <a:t>can lead to accurate understanding and production of the grammar features.</a:t>
            </a:r>
          </a:p>
          <a:p>
            <a:pPr lvl="1">
              <a:spcAft>
                <a:spcPts val="1200"/>
              </a:spcAft>
              <a:buClr>
                <a:schemeClr val="accent5">
                  <a:lumMod val="50000"/>
                </a:schemeClr>
              </a:buClr>
              <a:buFont typeface="Wingdings" panose="05000000000000000000" pitchFamily="2" charset="2"/>
              <a:buChar char="§"/>
            </a:pPr>
            <a:r>
              <a:rPr lang="en-GB" b="1" dirty="0">
                <a:cs typeface="Arial" panose="020B0604020202020204" pitchFamily="34" charset="0"/>
              </a:rPr>
              <a:t>Regular practice and re-visiting are necessary </a:t>
            </a:r>
          </a:p>
          <a:p>
            <a:pPr marL="457200" lvl="1" indent="0">
              <a:spcAft>
                <a:spcPts val="1200"/>
              </a:spcAft>
              <a:buClr>
                <a:schemeClr val="accent5">
                  <a:lumMod val="50000"/>
                </a:schemeClr>
              </a:buClr>
              <a:buNone/>
            </a:pPr>
            <a:r>
              <a:rPr lang="en-GB" sz="1600" dirty="0">
                <a:cs typeface="Arial" panose="020B0604020202020204" pitchFamily="34" charset="0"/>
              </a:rPr>
              <a:t>(</a:t>
            </a:r>
            <a:r>
              <a:rPr lang="en-GB" sz="1600" dirty="0" err="1">
                <a:cs typeface="Arial" panose="020B0604020202020204" pitchFamily="34" charset="0"/>
                <a:hlinkClick r:id="rId4"/>
              </a:rPr>
              <a:t>DeKeyser</a:t>
            </a:r>
            <a:r>
              <a:rPr lang="en-GB" sz="1600" dirty="0">
                <a:cs typeface="Arial" panose="020B0604020202020204" pitchFamily="34" charset="0"/>
                <a:hlinkClick r:id="rId4"/>
              </a:rPr>
              <a:t>, 2005</a:t>
            </a:r>
            <a:r>
              <a:rPr lang="en-GB" sz="1600" dirty="0">
                <a:cs typeface="Arial" panose="020B0604020202020204" pitchFamily="34" charset="0"/>
              </a:rPr>
              <a:t>; </a:t>
            </a:r>
            <a:r>
              <a:rPr lang="en-GB" sz="1600" dirty="0" err="1">
                <a:cs typeface="Arial" panose="020B0604020202020204" pitchFamily="34" charset="0"/>
              </a:rPr>
              <a:t>DeKeyser</a:t>
            </a:r>
            <a:r>
              <a:rPr lang="en-GB" sz="1600" dirty="0">
                <a:cs typeface="Arial" panose="020B0604020202020204" pitchFamily="34" charset="0"/>
              </a:rPr>
              <a:t>, 2015; Ellis, 2006; Mitchell, Myles, &amp; Marsden, 2019; </a:t>
            </a:r>
            <a:r>
              <a:rPr lang="en-GB" sz="1600" dirty="0" err="1">
                <a:cs typeface="Arial" panose="020B0604020202020204" pitchFamily="34" charset="0"/>
              </a:rPr>
              <a:t>VanPatten</a:t>
            </a:r>
            <a:r>
              <a:rPr lang="en-GB" sz="1600" dirty="0">
                <a:cs typeface="Arial" panose="020B0604020202020204" pitchFamily="34" charset="0"/>
              </a:rPr>
              <a:t>, 2004)</a:t>
            </a:r>
          </a:p>
        </p:txBody>
      </p:sp>
      <p:sp>
        <p:nvSpPr>
          <p:cNvPr id="2" name="Title 1">
            <a:extLst>
              <a:ext uri="{FF2B5EF4-FFF2-40B4-BE49-F238E27FC236}">
                <a16:creationId xmlns:a16="http://schemas.microsoft.com/office/drawing/2014/main" id="{B845DBB2-8A8F-454F-B1A3-BDDB45959433}"/>
              </a:ext>
            </a:extLst>
          </p:cNvPr>
          <p:cNvSpPr>
            <a:spLocks noGrp="1"/>
          </p:cNvSpPr>
          <p:nvPr>
            <p:ph type="title"/>
          </p:nvPr>
        </p:nvSpPr>
        <p:spPr>
          <a:xfrm flipV="1">
            <a:off x="838200" y="-209902"/>
            <a:ext cx="10515600" cy="652976"/>
          </a:xfrm>
        </p:spPr>
        <p:txBody>
          <a:bodyPr>
            <a:normAutofit/>
          </a:bodyPr>
          <a:lstStyle/>
          <a:p>
            <a:r>
              <a:rPr lang="fr-FR" sz="1200" dirty="0" err="1">
                <a:solidFill>
                  <a:schemeClr val="bg1"/>
                </a:solidFill>
              </a:rPr>
              <a:t>What</a:t>
            </a:r>
            <a:r>
              <a:rPr lang="fr-FR" sz="1200" dirty="0">
                <a:solidFill>
                  <a:schemeClr val="bg1"/>
                </a:solidFill>
              </a:rPr>
              <a:t> </a:t>
            </a:r>
            <a:r>
              <a:rPr lang="fr-FR" sz="1200" dirty="0" err="1">
                <a:solidFill>
                  <a:schemeClr val="bg1"/>
                </a:solidFill>
              </a:rPr>
              <a:t>order</a:t>
            </a:r>
            <a:r>
              <a:rPr lang="fr-FR" sz="1200" dirty="0">
                <a:solidFill>
                  <a:schemeClr val="bg1"/>
                </a:solidFill>
              </a:rPr>
              <a:t> </a:t>
            </a:r>
            <a:r>
              <a:rPr lang="fr-FR" sz="1200" dirty="0" err="1">
                <a:solidFill>
                  <a:schemeClr val="bg1"/>
                </a:solidFill>
              </a:rPr>
              <a:t>should</a:t>
            </a:r>
            <a:r>
              <a:rPr lang="fr-FR" sz="1200" dirty="0">
                <a:solidFill>
                  <a:schemeClr val="bg1"/>
                </a:solidFill>
              </a:rPr>
              <a:t> </a:t>
            </a:r>
            <a:r>
              <a:rPr lang="fr-FR" sz="1200" dirty="0" err="1">
                <a:solidFill>
                  <a:schemeClr val="bg1"/>
                </a:solidFill>
              </a:rPr>
              <a:t>grammar</a:t>
            </a:r>
            <a:r>
              <a:rPr lang="fr-FR" sz="1200" dirty="0">
                <a:solidFill>
                  <a:schemeClr val="bg1"/>
                </a:solidFill>
              </a:rPr>
              <a:t> </a:t>
            </a:r>
            <a:r>
              <a:rPr lang="fr-FR" sz="1200" dirty="0" err="1">
                <a:solidFill>
                  <a:schemeClr val="bg1"/>
                </a:solidFill>
              </a:rPr>
              <a:t>be</a:t>
            </a:r>
            <a:r>
              <a:rPr lang="fr-FR" sz="1200" dirty="0">
                <a:solidFill>
                  <a:schemeClr val="bg1"/>
                </a:solidFill>
              </a:rPr>
              <a:t> </a:t>
            </a:r>
            <a:r>
              <a:rPr lang="fr-FR" sz="1200" dirty="0" err="1">
                <a:solidFill>
                  <a:schemeClr val="bg1"/>
                </a:solidFill>
              </a:rPr>
              <a:t>taught</a:t>
            </a:r>
            <a:r>
              <a:rPr lang="fr-FR" sz="1200" dirty="0">
                <a:solidFill>
                  <a:schemeClr val="bg1"/>
                </a:solidFill>
              </a:rPr>
              <a:t> in?</a:t>
            </a:r>
          </a:p>
        </p:txBody>
      </p:sp>
    </p:spTree>
    <p:extLst>
      <p:ext uri="{BB962C8B-B14F-4D97-AF65-F5344CB8AC3E}">
        <p14:creationId xmlns:p14="http://schemas.microsoft.com/office/powerpoint/2010/main" val="39022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5657"/>
            <a:ext cx="9839459" cy="867128"/>
          </a:xfrm>
          <a:prstGeom prst="rect">
            <a:avLst/>
          </a:prstGeom>
        </p:spPr>
      </p:pic>
      <p:sp>
        <p:nvSpPr>
          <p:cNvPr id="5" name="Title 3">
            <a:extLst>
              <a:ext uri="{C183D7F6-B498-43B3-948B-1728B52AA6E4}">
                <adec:decorative xmlns:adec="http://schemas.microsoft.com/office/drawing/2017/decorative" val="1"/>
              </a:ext>
            </a:extLst>
          </p:cNvPr>
          <p:cNvSpPr txBox="1">
            <a:spLocks/>
          </p:cNvSpPr>
          <p:nvPr/>
        </p:nvSpPr>
        <p:spPr>
          <a:xfrm>
            <a:off x="208494" y="0"/>
            <a:ext cx="79195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6" name="Content Placeholder 4"/>
          <p:cNvSpPr>
            <a:spLocks noGrp="1"/>
          </p:cNvSpPr>
          <p:nvPr>
            <p:ph idx="1"/>
          </p:nvPr>
        </p:nvSpPr>
        <p:spPr>
          <a:xfrm>
            <a:off x="325521" y="972785"/>
            <a:ext cx="11494772" cy="5345711"/>
          </a:xfrm>
        </p:spPr>
        <p:txBody>
          <a:bodyPr>
            <a:noAutofit/>
          </a:bodyPr>
          <a:lstStyle/>
          <a:p>
            <a:pPr>
              <a:spcAft>
                <a:spcPts val="1200"/>
              </a:spcAft>
              <a:buClr>
                <a:schemeClr val="accent5">
                  <a:lumMod val="50000"/>
                </a:schemeClr>
              </a:buClr>
              <a:buFont typeface="Wingdings" panose="05000000000000000000" pitchFamily="2" charset="2"/>
              <a:buChar char="§"/>
            </a:pPr>
            <a:r>
              <a:rPr lang="en-GB" sz="2200" dirty="0">
                <a:cs typeface="Arial" panose="020B0604020202020204" pitchFamily="34" charset="0"/>
              </a:rPr>
              <a:t>Learners need to understand the meaning (or function) of grammar </a:t>
            </a:r>
            <a:r>
              <a:rPr lang="en-GB" sz="2200" b="1" i="1" dirty="0">
                <a:cs typeface="Arial" panose="020B0604020202020204" pitchFamily="34" charset="0"/>
              </a:rPr>
              <a:t>before</a:t>
            </a:r>
            <a:r>
              <a:rPr lang="en-GB" sz="2200" dirty="0">
                <a:cs typeface="Arial" panose="020B0604020202020204" pitchFamily="34" charset="0"/>
              </a:rPr>
              <a:t> producing it</a:t>
            </a:r>
          </a:p>
          <a:p>
            <a:pPr>
              <a:spcAft>
                <a:spcPts val="1200"/>
              </a:spcAft>
              <a:buClr>
                <a:schemeClr val="accent5">
                  <a:lumMod val="50000"/>
                </a:schemeClr>
              </a:buClr>
              <a:buFont typeface="Wingdings" panose="05000000000000000000" pitchFamily="2" charset="2"/>
              <a:buChar char="§"/>
            </a:pPr>
            <a:r>
              <a:rPr lang="en-GB" sz="2200" dirty="0">
                <a:cs typeface="Arial" panose="020B0604020202020204" pitchFamily="34" charset="0"/>
              </a:rPr>
              <a:t>There is often a difference between the grammar learners </a:t>
            </a:r>
            <a:r>
              <a:rPr lang="en-GB" sz="2200" b="1" i="1" dirty="0">
                <a:cs typeface="Arial" panose="020B0604020202020204" pitchFamily="34" charset="0"/>
              </a:rPr>
              <a:t>understand</a:t>
            </a:r>
            <a:r>
              <a:rPr lang="en-GB" sz="2200" dirty="0">
                <a:cs typeface="Arial" panose="020B0604020202020204" pitchFamily="34" charset="0"/>
              </a:rPr>
              <a:t> (in reading or listening) and the grammar learners can </a:t>
            </a:r>
            <a:r>
              <a:rPr lang="en-GB" sz="2200" b="1" i="1" dirty="0">
                <a:cs typeface="Arial" panose="020B0604020202020204" pitchFamily="34" charset="0"/>
              </a:rPr>
              <a:t>produce</a:t>
            </a:r>
            <a:r>
              <a:rPr lang="en-GB" sz="2200" dirty="0">
                <a:cs typeface="Arial" panose="020B0604020202020204" pitchFamily="34" charset="0"/>
              </a:rPr>
              <a:t> accurately (in speech or writing)</a:t>
            </a:r>
          </a:p>
          <a:p>
            <a:pPr>
              <a:spcAft>
                <a:spcPts val="1200"/>
              </a:spcAft>
              <a:buClr>
                <a:schemeClr val="accent5">
                  <a:lumMod val="50000"/>
                </a:schemeClr>
              </a:buClr>
              <a:buFont typeface="Wingdings" panose="05000000000000000000" pitchFamily="2" charset="2"/>
              <a:buChar char="§"/>
            </a:pPr>
            <a:r>
              <a:rPr lang="en-GB" sz="2200" dirty="0">
                <a:cs typeface="Arial" panose="020B0604020202020204" pitchFamily="34" charset="0"/>
              </a:rPr>
              <a:t>The grammar learners can produce </a:t>
            </a:r>
            <a:r>
              <a:rPr lang="en-GB" sz="2200" b="1" i="1" dirty="0">
                <a:cs typeface="Arial" panose="020B0604020202020204" pitchFamily="34" charset="0"/>
              </a:rPr>
              <a:t>in writing </a:t>
            </a:r>
            <a:r>
              <a:rPr lang="en-GB" sz="2200" dirty="0">
                <a:cs typeface="Arial" panose="020B0604020202020204" pitchFamily="34" charset="0"/>
              </a:rPr>
              <a:t>is often different from the grammar they can use in spontaneous, meaningful </a:t>
            </a:r>
            <a:r>
              <a:rPr lang="en-GB" sz="2200" b="1" i="1" dirty="0">
                <a:cs typeface="Arial" panose="020B0604020202020204" pitchFamily="34" charset="0"/>
              </a:rPr>
              <a:t>speaking</a:t>
            </a:r>
          </a:p>
          <a:p>
            <a:pPr>
              <a:spcAft>
                <a:spcPts val="1200"/>
              </a:spcAft>
              <a:buClr>
                <a:schemeClr val="accent5">
                  <a:lumMod val="50000"/>
                </a:schemeClr>
              </a:buClr>
              <a:buFont typeface="Wingdings" panose="05000000000000000000" pitchFamily="2" charset="2"/>
              <a:buChar char="§"/>
            </a:pPr>
            <a:r>
              <a:rPr lang="en-GB" sz="2200" dirty="0">
                <a:cs typeface="Arial" panose="020B0604020202020204" pitchFamily="34" charset="0"/>
              </a:rPr>
              <a:t>Once knowledge has been practised, it can become “skill-specific” </a:t>
            </a:r>
          </a:p>
          <a:p>
            <a:pPr lvl="1">
              <a:spcAft>
                <a:spcPts val="1200"/>
              </a:spcAft>
              <a:buClr>
                <a:schemeClr val="accent5">
                  <a:lumMod val="50000"/>
                </a:schemeClr>
              </a:buClr>
              <a:buFont typeface="Wingdings" panose="05000000000000000000" pitchFamily="2" charset="2"/>
              <a:buChar char="§"/>
            </a:pPr>
            <a:r>
              <a:rPr lang="en-GB" sz="1800" dirty="0">
                <a:cs typeface="Arial" panose="020B0604020202020204" pitchFamily="34" charset="0"/>
              </a:rPr>
              <a:t>This means that it can be less useful for other skills: if it has been practised and </a:t>
            </a:r>
            <a:r>
              <a:rPr lang="en-GB" sz="1800" dirty="0" err="1">
                <a:cs typeface="Arial" panose="020B0604020202020204" pitchFamily="34" charset="0"/>
              </a:rPr>
              <a:t>proceduralised</a:t>
            </a:r>
            <a:r>
              <a:rPr lang="en-GB" sz="1800" dirty="0">
                <a:cs typeface="Arial" panose="020B0604020202020204" pitchFamily="34" charset="0"/>
              </a:rPr>
              <a:t> for one purpose, the knowledge is less transferable to other purposes</a:t>
            </a:r>
          </a:p>
          <a:p>
            <a:pPr>
              <a:lnSpc>
                <a:spcPct val="100000"/>
              </a:lnSpc>
              <a:spcBef>
                <a:spcPts val="0"/>
              </a:spcBef>
              <a:buClr>
                <a:schemeClr val="accent5">
                  <a:lumMod val="50000"/>
                </a:schemeClr>
              </a:buClr>
              <a:buFont typeface="Wingdings" panose="05000000000000000000" pitchFamily="2" charset="2"/>
              <a:buChar char="§"/>
            </a:pPr>
            <a:r>
              <a:rPr lang="en-GB" sz="2200" dirty="0">
                <a:cs typeface="Arial" panose="020B0604020202020204" pitchFamily="34" charset="0"/>
              </a:rPr>
              <a:t>Therefore, learners need lots of practice in </a:t>
            </a:r>
            <a:r>
              <a:rPr lang="en-GB" sz="2200" b="1" i="1" dirty="0">
                <a:cs typeface="Arial" panose="020B0604020202020204" pitchFamily="34" charset="0"/>
              </a:rPr>
              <a:t>both modalities </a:t>
            </a:r>
            <a:r>
              <a:rPr lang="en-GB" sz="2200" dirty="0">
                <a:cs typeface="Arial" panose="020B0604020202020204" pitchFamily="34" charset="0"/>
              </a:rPr>
              <a:t>(oral and written) and </a:t>
            </a:r>
            <a:r>
              <a:rPr lang="en-GB" sz="2200" b="1" i="1" dirty="0">
                <a:cs typeface="Arial" panose="020B0604020202020204" pitchFamily="34" charset="0"/>
              </a:rPr>
              <a:t>both modes </a:t>
            </a:r>
            <a:r>
              <a:rPr lang="en-GB" sz="2200" dirty="0">
                <a:cs typeface="Arial" panose="020B0604020202020204" pitchFamily="34" charset="0"/>
              </a:rPr>
              <a:t>(comprehension and production)</a:t>
            </a:r>
          </a:p>
          <a:p>
            <a:pPr marL="0" indent="0">
              <a:lnSpc>
                <a:spcPct val="100000"/>
              </a:lnSpc>
              <a:spcBef>
                <a:spcPts val="0"/>
              </a:spcBef>
              <a:buClr>
                <a:schemeClr val="accent5">
                  <a:lumMod val="50000"/>
                </a:schemeClr>
              </a:buClr>
              <a:buNone/>
            </a:pPr>
            <a:endParaRPr lang="en-GB" sz="1600" dirty="0">
              <a:cs typeface="Arial" panose="020B0604020202020204" pitchFamily="34" charset="0"/>
            </a:endParaRPr>
          </a:p>
          <a:p>
            <a:pPr marL="0" indent="0">
              <a:lnSpc>
                <a:spcPct val="100000"/>
              </a:lnSpc>
              <a:spcBef>
                <a:spcPts val="0"/>
              </a:spcBef>
              <a:buClr>
                <a:schemeClr val="accent5">
                  <a:lumMod val="50000"/>
                </a:schemeClr>
              </a:buClr>
              <a:buNone/>
            </a:pPr>
            <a:r>
              <a:rPr lang="en-GB" sz="1600" dirty="0">
                <a:cs typeface="Arial" panose="020B0604020202020204" pitchFamily="34" charset="0"/>
              </a:rPr>
              <a:t>(</a:t>
            </a:r>
            <a:r>
              <a:rPr lang="en-GB" sz="1600" dirty="0"/>
              <a:t>Bui &amp; </a:t>
            </a:r>
            <a:r>
              <a:rPr lang="en-GB" sz="1600" dirty="0" err="1"/>
              <a:t>Skehan</a:t>
            </a:r>
            <a:r>
              <a:rPr lang="en-GB" sz="1600" dirty="0"/>
              <a:t>, 2018; </a:t>
            </a:r>
            <a:r>
              <a:rPr lang="en-GB" sz="1600" dirty="0" err="1">
                <a:cs typeface="Arial" panose="020B0604020202020204" pitchFamily="34" charset="0"/>
              </a:rPr>
              <a:t>DeKeyser</a:t>
            </a:r>
            <a:r>
              <a:rPr lang="en-GB" sz="1600" dirty="0">
                <a:cs typeface="Arial" panose="020B0604020202020204" pitchFamily="34" charset="0"/>
              </a:rPr>
              <a:t>, 2015; Mitchell, Myles, &amp; Marsden, 2019; VanPatten, 2004)</a:t>
            </a:r>
          </a:p>
          <a:p>
            <a:pPr>
              <a:spcAft>
                <a:spcPts val="1200"/>
              </a:spcAft>
              <a:buClr>
                <a:schemeClr val="accent5">
                  <a:lumMod val="50000"/>
                </a:schemeClr>
              </a:buClr>
              <a:buFont typeface="Wingdings" panose="05000000000000000000" pitchFamily="2" charset="2"/>
              <a:buChar char="§"/>
            </a:pPr>
            <a:endParaRPr lang="en-GB" sz="2200" b="1" dirty="0">
              <a:cs typeface="Arial" panose="020B0604020202020204" pitchFamily="34" charset="0"/>
            </a:endParaRPr>
          </a:p>
        </p:txBody>
      </p:sp>
      <p:sp>
        <p:nvSpPr>
          <p:cNvPr id="2" name="Rectangle 1">
            <a:extLst>
              <a:ext uri="{FF2B5EF4-FFF2-40B4-BE49-F238E27FC236}">
                <a16:creationId xmlns:a16="http://schemas.microsoft.com/office/drawing/2014/main" id="{33872343-B730-854D-A767-A64C302B9C1A}"/>
              </a:ext>
            </a:extLst>
          </p:cNvPr>
          <p:cNvSpPr/>
          <p:nvPr/>
        </p:nvSpPr>
        <p:spPr>
          <a:xfrm>
            <a:off x="0" y="201116"/>
            <a:ext cx="9053848" cy="461665"/>
          </a:xfrm>
          <a:prstGeom prst="rect">
            <a:avLst/>
          </a:prstGeom>
        </p:spPr>
        <p:txBody>
          <a:bodyPr wrap="square">
            <a:spAutoFit/>
          </a:bodyPr>
          <a:lstStyle/>
          <a:p>
            <a:pPr>
              <a:spcAft>
                <a:spcPts val="1200"/>
              </a:spcAft>
              <a:buClr>
                <a:schemeClr val="accent5">
                  <a:lumMod val="50000"/>
                </a:schemeClr>
              </a:buClr>
            </a:pPr>
            <a:r>
              <a:rPr lang="en-GB" sz="2400" b="1" dirty="0">
                <a:solidFill>
                  <a:schemeClr val="bg1"/>
                </a:solidFill>
                <a:latin typeface="Century Gothic" panose="020B0502020202020204" pitchFamily="34" charset="0"/>
                <a:cs typeface="Arial" panose="020B0604020202020204" pitchFamily="34" charset="0"/>
              </a:rPr>
              <a:t>What grammar can we expect learners to use, and when?</a:t>
            </a:r>
          </a:p>
        </p:txBody>
      </p:sp>
      <p:sp>
        <p:nvSpPr>
          <p:cNvPr id="3" name="Title 2">
            <a:extLst>
              <a:ext uri="{FF2B5EF4-FFF2-40B4-BE49-F238E27FC236}">
                <a16:creationId xmlns:a16="http://schemas.microsoft.com/office/drawing/2014/main" id="{1F7630BA-099E-46BF-B938-B24BEB65AD64}"/>
              </a:ext>
            </a:extLst>
          </p:cNvPr>
          <p:cNvSpPr>
            <a:spLocks noGrp="1"/>
          </p:cNvSpPr>
          <p:nvPr>
            <p:ph type="title"/>
          </p:nvPr>
        </p:nvSpPr>
        <p:spPr>
          <a:xfrm flipV="1">
            <a:off x="838200" y="-247120"/>
            <a:ext cx="10515600" cy="461666"/>
          </a:xfrm>
        </p:spPr>
        <p:txBody>
          <a:bodyPr>
            <a:normAutofit/>
          </a:bodyPr>
          <a:lstStyle/>
          <a:p>
            <a:r>
              <a:rPr lang="fr-FR" sz="900" dirty="0" err="1">
                <a:solidFill>
                  <a:schemeClr val="bg1"/>
                </a:solidFill>
              </a:rPr>
              <a:t>What</a:t>
            </a:r>
            <a:r>
              <a:rPr lang="fr-FR" sz="900" dirty="0">
                <a:solidFill>
                  <a:schemeClr val="bg1"/>
                </a:solidFill>
              </a:rPr>
              <a:t> </a:t>
            </a:r>
            <a:r>
              <a:rPr lang="fr-FR" sz="900" dirty="0" err="1">
                <a:solidFill>
                  <a:schemeClr val="bg1"/>
                </a:solidFill>
              </a:rPr>
              <a:t>grammar</a:t>
            </a:r>
            <a:r>
              <a:rPr lang="fr-FR" sz="900" dirty="0">
                <a:solidFill>
                  <a:schemeClr val="bg1"/>
                </a:solidFill>
              </a:rPr>
              <a:t> can </a:t>
            </a:r>
            <a:r>
              <a:rPr lang="fr-FR" sz="900" dirty="0" err="1">
                <a:solidFill>
                  <a:schemeClr val="bg1"/>
                </a:solidFill>
              </a:rPr>
              <a:t>we</a:t>
            </a:r>
            <a:r>
              <a:rPr lang="fr-FR" sz="900" dirty="0">
                <a:solidFill>
                  <a:schemeClr val="bg1"/>
                </a:solidFill>
              </a:rPr>
              <a:t> </a:t>
            </a:r>
            <a:r>
              <a:rPr lang="fr-FR" sz="900" dirty="0" err="1">
                <a:solidFill>
                  <a:schemeClr val="bg1"/>
                </a:solidFill>
              </a:rPr>
              <a:t>expect</a:t>
            </a:r>
            <a:r>
              <a:rPr lang="fr-FR" sz="900" dirty="0">
                <a:solidFill>
                  <a:schemeClr val="bg1"/>
                </a:solidFill>
              </a:rPr>
              <a:t> </a:t>
            </a:r>
            <a:r>
              <a:rPr lang="fr-FR" sz="900" dirty="0" err="1">
                <a:solidFill>
                  <a:schemeClr val="bg1"/>
                </a:solidFill>
              </a:rPr>
              <a:t>learners</a:t>
            </a:r>
            <a:r>
              <a:rPr lang="fr-FR" sz="900" dirty="0">
                <a:solidFill>
                  <a:schemeClr val="bg1"/>
                </a:solidFill>
              </a:rPr>
              <a:t> to use, and </a:t>
            </a:r>
            <a:r>
              <a:rPr lang="fr-FR" sz="900" dirty="0" err="1">
                <a:solidFill>
                  <a:schemeClr val="bg1"/>
                </a:solidFill>
              </a:rPr>
              <a:t>when</a:t>
            </a:r>
            <a:r>
              <a:rPr lang="fr-FR" sz="900" dirty="0">
                <a:solidFill>
                  <a:schemeClr val="bg1"/>
                </a:solidFill>
              </a:rPr>
              <a:t>?</a:t>
            </a:r>
          </a:p>
        </p:txBody>
      </p:sp>
    </p:spTree>
    <p:extLst>
      <p:ext uri="{BB962C8B-B14F-4D97-AF65-F5344CB8AC3E}">
        <p14:creationId xmlns:p14="http://schemas.microsoft.com/office/powerpoint/2010/main" val="407030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638"/>
            <a:ext cx="11191741" cy="867128"/>
          </a:xfrm>
          <a:prstGeom prst="rect">
            <a:avLst/>
          </a:prstGeom>
        </p:spPr>
      </p:pic>
      <p:sp>
        <p:nvSpPr>
          <p:cNvPr id="2" name="Title 1"/>
          <p:cNvSpPr>
            <a:spLocks noGrp="1"/>
          </p:cNvSpPr>
          <p:nvPr>
            <p:ph type="title"/>
          </p:nvPr>
        </p:nvSpPr>
        <p:spPr>
          <a:xfrm>
            <a:off x="177092" y="326241"/>
            <a:ext cx="10515600" cy="611027"/>
          </a:xfrm>
        </p:spPr>
        <p:txBody>
          <a:bodyPr>
            <a:normAutofit/>
          </a:bodyPr>
          <a:lstStyle/>
          <a:p>
            <a:r>
              <a:rPr lang="en-GB" sz="2400" b="1" dirty="0">
                <a:solidFill>
                  <a:schemeClr val="bg1"/>
                </a:solidFill>
              </a:rPr>
              <a:t>NCELP’s decisions regarding the order of grammar teaching</a:t>
            </a:r>
          </a:p>
        </p:txBody>
      </p:sp>
      <p:pic>
        <p:nvPicPr>
          <p:cNvPr id="4" name="Picture 3" descr="Screenshot of Year 8 Grammar Tracking section of SOW"/>
          <p:cNvPicPr>
            <a:picLocks noChangeAspect="1"/>
          </p:cNvPicPr>
          <p:nvPr/>
        </p:nvPicPr>
        <p:blipFill>
          <a:blip r:embed="rId4"/>
          <a:stretch>
            <a:fillRect/>
          </a:stretch>
        </p:blipFill>
        <p:spPr>
          <a:xfrm>
            <a:off x="177092" y="2623302"/>
            <a:ext cx="11684708" cy="3596190"/>
          </a:xfrm>
          <a:prstGeom prst="rect">
            <a:avLst/>
          </a:prstGeom>
        </p:spPr>
      </p:pic>
      <p:sp>
        <p:nvSpPr>
          <p:cNvPr id="5" name="Title 1"/>
          <p:cNvSpPr txBox="1">
            <a:spLocks/>
          </p:cNvSpPr>
          <p:nvPr/>
        </p:nvSpPr>
        <p:spPr>
          <a:xfrm>
            <a:off x="419100" y="1031938"/>
            <a:ext cx="11442700" cy="61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buFont typeface="Arial" panose="020B0604020202020204" pitchFamily="34" charset="0"/>
              <a:buChar char="•"/>
            </a:pPr>
            <a:r>
              <a:rPr lang="en-GB" sz="2200"/>
              <a:t>A new feature is often ‘paired up’ with a known one (e.g. –é vs –o in week 1)</a:t>
            </a:r>
          </a:p>
        </p:txBody>
      </p:sp>
      <p:sp>
        <p:nvSpPr>
          <p:cNvPr id="6" name="Title 1"/>
          <p:cNvSpPr txBox="1">
            <a:spLocks/>
          </p:cNvSpPr>
          <p:nvPr/>
        </p:nvSpPr>
        <p:spPr>
          <a:xfrm>
            <a:off x="419100" y="2098104"/>
            <a:ext cx="11442700" cy="61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buFont typeface="Arial" panose="020B0604020202020204" pitchFamily="34" charset="0"/>
              <a:buChar char="•"/>
            </a:pPr>
            <a:r>
              <a:rPr lang="en-GB" sz="2200"/>
              <a:t>Weeks also need to be set aside for revisiting and consolidation</a:t>
            </a:r>
          </a:p>
        </p:txBody>
      </p:sp>
      <p:sp>
        <p:nvSpPr>
          <p:cNvPr id="8" name="Title 1"/>
          <p:cNvSpPr txBox="1">
            <a:spLocks/>
          </p:cNvSpPr>
          <p:nvPr/>
        </p:nvSpPr>
        <p:spPr>
          <a:xfrm>
            <a:off x="419100" y="1582190"/>
            <a:ext cx="11442700" cy="61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buFont typeface="Arial" panose="020B0604020202020204" pitchFamily="34" charset="0"/>
              <a:buChar char="•"/>
            </a:pPr>
            <a:r>
              <a:rPr lang="en-GB" sz="2200" dirty="0"/>
              <a:t>That new feature is often introduced over two weeks</a:t>
            </a:r>
          </a:p>
        </p:txBody>
      </p:sp>
    </p:spTree>
    <p:extLst>
      <p:ext uri="{BB962C8B-B14F-4D97-AF65-F5344CB8AC3E}">
        <p14:creationId xmlns:p14="http://schemas.microsoft.com/office/powerpoint/2010/main" val="69970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638"/>
            <a:ext cx="9839459" cy="867128"/>
          </a:xfrm>
          <a:prstGeom prst="rect">
            <a:avLst/>
          </a:prstGeom>
        </p:spPr>
      </p:pic>
      <p:sp>
        <p:nvSpPr>
          <p:cNvPr id="2" name="Title 1"/>
          <p:cNvSpPr>
            <a:spLocks noGrp="1"/>
          </p:cNvSpPr>
          <p:nvPr>
            <p:ph type="title"/>
          </p:nvPr>
        </p:nvSpPr>
        <p:spPr>
          <a:xfrm>
            <a:off x="0" y="279696"/>
            <a:ext cx="10515600" cy="748443"/>
          </a:xfrm>
        </p:spPr>
        <p:txBody>
          <a:bodyPr>
            <a:normAutofit fontScale="90000"/>
          </a:bodyPr>
          <a:lstStyle/>
          <a:p>
            <a:r>
              <a:rPr lang="en-GB" sz="2400" b="1" dirty="0">
                <a:solidFill>
                  <a:schemeClr val="bg1"/>
                </a:solidFill>
              </a:rPr>
              <a:t>Ensuring opportunities for consolidation</a:t>
            </a:r>
            <a:br>
              <a:rPr lang="en-GB" sz="2400" b="1" dirty="0">
                <a:solidFill>
                  <a:schemeClr val="bg1"/>
                </a:solidFill>
              </a:rPr>
            </a:br>
            <a:r>
              <a:rPr lang="en-GB" sz="2400" b="1" dirty="0">
                <a:solidFill>
                  <a:schemeClr val="bg1"/>
                </a:solidFill>
              </a:rPr>
              <a:t>declarative -&gt; </a:t>
            </a:r>
            <a:r>
              <a:rPr lang="en-GB" sz="2400" b="1" dirty="0" err="1">
                <a:solidFill>
                  <a:schemeClr val="bg1"/>
                </a:solidFill>
              </a:rPr>
              <a:t>proceduralised</a:t>
            </a:r>
            <a:r>
              <a:rPr lang="en-GB" sz="2400" b="1" dirty="0">
                <a:solidFill>
                  <a:schemeClr val="bg1"/>
                </a:solidFill>
              </a:rPr>
              <a:t> -&gt; automatized knowledge</a:t>
            </a:r>
          </a:p>
        </p:txBody>
      </p:sp>
      <p:sp>
        <p:nvSpPr>
          <p:cNvPr id="5" name="Title 1"/>
          <p:cNvSpPr txBox="1">
            <a:spLocks/>
          </p:cNvSpPr>
          <p:nvPr/>
        </p:nvSpPr>
        <p:spPr>
          <a:xfrm>
            <a:off x="431800" y="1746325"/>
            <a:ext cx="11442700" cy="61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buFont typeface="Arial" panose="020B0604020202020204" pitchFamily="34" charset="0"/>
              <a:buChar char="•"/>
            </a:pPr>
            <a:r>
              <a:rPr lang="en-GB" sz="2400"/>
              <a:t>Tracks how many times each grammar feature is actively revisited</a:t>
            </a:r>
          </a:p>
        </p:txBody>
      </p:sp>
      <p:sp>
        <p:nvSpPr>
          <p:cNvPr id="8" name="Title 1"/>
          <p:cNvSpPr txBox="1">
            <a:spLocks/>
          </p:cNvSpPr>
          <p:nvPr/>
        </p:nvSpPr>
        <p:spPr>
          <a:xfrm>
            <a:off x="394186" y="2536619"/>
            <a:ext cx="11442700" cy="61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a:t>2 main benefits</a:t>
            </a:r>
          </a:p>
        </p:txBody>
      </p:sp>
      <p:pic>
        <p:nvPicPr>
          <p:cNvPr id="7" name="Picture 6" descr="Screenshot of grammar tracking tab in SOW"/>
          <p:cNvPicPr>
            <a:picLocks noChangeAspect="1"/>
          </p:cNvPicPr>
          <p:nvPr/>
        </p:nvPicPr>
        <p:blipFill rotWithShape="1">
          <a:blip r:embed="rId4"/>
          <a:srcRect l="33077" t="-26135" r="1"/>
          <a:stretch/>
        </p:blipFill>
        <p:spPr>
          <a:xfrm>
            <a:off x="330200" y="4247257"/>
            <a:ext cx="11721128" cy="542383"/>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7092" y="4789640"/>
            <a:ext cx="11848647" cy="927710"/>
          </a:xfrm>
          <a:prstGeom prst="rect">
            <a:avLst/>
          </a:prstGeom>
        </p:spPr>
      </p:pic>
      <p:sp>
        <p:nvSpPr>
          <p:cNvPr id="10" name="Title 1"/>
          <p:cNvSpPr txBox="1">
            <a:spLocks/>
          </p:cNvSpPr>
          <p:nvPr/>
        </p:nvSpPr>
        <p:spPr>
          <a:xfrm>
            <a:off x="431800" y="3000473"/>
            <a:ext cx="11442700" cy="61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buFont typeface="Arial" panose="020B0604020202020204" pitchFamily="34" charset="0"/>
              <a:buChar char="•"/>
            </a:pPr>
            <a:r>
              <a:rPr lang="en-GB" sz="2400"/>
              <a:t>deciding whether the revisiting of a feature is </a:t>
            </a:r>
            <a:r>
              <a:rPr lang="en-GB" sz="2400" i="1"/>
              <a:t>sufficiently frequent</a:t>
            </a:r>
          </a:p>
        </p:txBody>
      </p:sp>
      <p:sp>
        <p:nvSpPr>
          <p:cNvPr id="13" name="Title 1"/>
          <p:cNvSpPr txBox="1">
            <a:spLocks/>
          </p:cNvSpPr>
          <p:nvPr/>
        </p:nvSpPr>
        <p:spPr>
          <a:xfrm>
            <a:off x="431800" y="3542856"/>
            <a:ext cx="11442700" cy="61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buFont typeface="Arial" panose="020B0604020202020204" pitchFamily="34" charset="0"/>
              <a:buChar char="•"/>
            </a:pPr>
            <a:r>
              <a:rPr lang="en-GB" sz="2400"/>
              <a:t>deciding whether that revisiting is </a:t>
            </a:r>
            <a:r>
              <a:rPr lang="en-GB" sz="2400" i="1"/>
              <a:t>sensibly spaced</a:t>
            </a:r>
          </a:p>
        </p:txBody>
      </p:sp>
      <p:sp>
        <p:nvSpPr>
          <p:cNvPr id="14" name="Title 1"/>
          <p:cNvSpPr txBox="1">
            <a:spLocks/>
          </p:cNvSpPr>
          <p:nvPr/>
        </p:nvSpPr>
        <p:spPr>
          <a:xfrm>
            <a:off x="380065" y="1207406"/>
            <a:ext cx="11442700" cy="611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457200" indent="-457200">
              <a:buFont typeface="Arial" panose="020B0604020202020204" pitchFamily="34" charset="0"/>
              <a:buChar char="•"/>
            </a:pPr>
            <a:r>
              <a:rPr lang="en-GB" sz="2400"/>
              <a:t>A ‘tracking’ tab</a:t>
            </a:r>
          </a:p>
        </p:txBody>
      </p:sp>
    </p:spTree>
    <p:extLst>
      <p:ext uri="{BB962C8B-B14F-4D97-AF65-F5344CB8AC3E}">
        <p14:creationId xmlns:p14="http://schemas.microsoft.com/office/powerpoint/2010/main" val="21324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4" y="1163991"/>
            <a:ext cx="11898587"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understand research findings relating to L2 grammar teaching &amp; learning</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whether to teach grammar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deciding what grammar to teach and in what order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the most effective ways to teach and practise grammar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evaluate existing examples of grammar activities</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explore alternative types of task design and practice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802" y="237304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134" y="2950445"/>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7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5" name="Title 3"/>
          <p:cNvSpPr txBox="1">
            <a:spLocks/>
          </p:cNvSpPr>
          <p:nvPr/>
        </p:nvSpPr>
        <p:spPr>
          <a:xfrm>
            <a:off x="208494" y="0"/>
            <a:ext cx="79195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Key issue 2</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6" name="Content Placeholder 4"/>
          <p:cNvSpPr>
            <a:spLocks noGrp="1"/>
          </p:cNvSpPr>
          <p:nvPr>
            <p:ph idx="1"/>
          </p:nvPr>
        </p:nvSpPr>
        <p:spPr>
          <a:xfrm>
            <a:off x="208494" y="1325563"/>
            <a:ext cx="10815821" cy="4771779"/>
          </a:xfrm>
        </p:spPr>
        <p:txBody>
          <a:bodyPr>
            <a:normAutofit/>
          </a:bodyPr>
          <a:lstStyle/>
          <a:p>
            <a:pPr marL="0" indent="0">
              <a:spcAft>
                <a:spcPts val="1200"/>
              </a:spcAft>
              <a:buClr>
                <a:schemeClr val="accent5">
                  <a:lumMod val="50000"/>
                </a:schemeClr>
              </a:buClr>
              <a:buNone/>
            </a:pPr>
            <a:r>
              <a:rPr lang="en-GB" sz="3200" b="1">
                <a:cs typeface="Arial" panose="020B0604020202020204" pitchFamily="34" charset="0"/>
              </a:rPr>
              <a:t>What are the best ways to teach grammar?</a:t>
            </a:r>
            <a:endParaRPr lang="en-GB" b="1" i="1" dirty="0">
              <a:cs typeface="Arial" panose="020B0604020202020204" pitchFamily="34" charset="0"/>
            </a:endParaRPr>
          </a:p>
          <a:p>
            <a:pPr lvl="1">
              <a:spcAft>
                <a:spcPts val="1200"/>
              </a:spcAft>
              <a:buClr>
                <a:schemeClr val="accent5">
                  <a:lumMod val="50000"/>
                </a:schemeClr>
              </a:buClr>
              <a:buFont typeface="Wingdings" panose="05000000000000000000" pitchFamily="2" charset="2"/>
              <a:buChar char="§"/>
            </a:pPr>
            <a:r>
              <a:rPr lang="en-GB" sz="2400">
                <a:cs typeface="Arial" panose="020B0604020202020204" pitchFamily="34" charset="0"/>
              </a:rPr>
              <a:t>how can this be most effective at different stages (introduction, embedding, consolidation and extension)?</a:t>
            </a:r>
          </a:p>
          <a:p>
            <a:pPr marL="0" indent="0">
              <a:spcAft>
                <a:spcPts val="1200"/>
              </a:spcAft>
              <a:buClr>
                <a:schemeClr val="accent5">
                  <a:lumMod val="50000"/>
                </a:schemeClr>
              </a:buClr>
              <a:buNone/>
            </a:pPr>
            <a:endParaRPr lang="en-GB" sz="2400" dirty="0">
              <a:solidFill>
                <a:srgbClr val="104F75"/>
              </a:solidFill>
              <a:cs typeface="Arial" panose="020B0604020202020204" pitchFamily="34" charset="0"/>
            </a:endParaRPr>
          </a:p>
        </p:txBody>
      </p:sp>
      <p:sp>
        <p:nvSpPr>
          <p:cNvPr id="2" name="Title 1">
            <a:extLst>
              <a:ext uri="{FF2B5EF4-FFF2-40B4-BE49-F238E27FC236}">
                <a16:creationId xmlns:a16="http://schemas.microsoft.com/office/drawing/2014/main" id="{9E8FE8AB-E26B-4E4D-BAB2-654DD1B6F72B}"/>
              </a:ext>
            </a:extLst>
          </p:cNvPr>
          <p:cNvSpPr>
            <a:spLocks noGrp="1"/>
          </p:cNvSpPr>
          <p:nvPr>
            <p:ph type="title"/>
          </p:nvPr>
        </p:nvSpPr>
        <p:spPr>
          <a:xfrm flipV="1">
            <a:off x="838200" y="0"/>
            <a:ext cx="10515600" cy="443073"/>
          </a:xfrm>
        </p:spPr>
        <p:txBody>
          <a:bodyPr>
            <a:normAutofit/>
          </a:bodyPr>
          <a:lstStyle/>
          <a:p>
            <a:r>
              <a:rPr lang="fr-FR" sz="1200" dirty="0">
                <a:solidFill>
                  <a:schemeClr val="bg1"/>
                </a:solidFill>
              </a:rPr>
              <a:t>Key issue 2</a:t>
            </a:r>
          </a:p>
        </p:txBody>
      </p:sp>
    </p:spTree>
    <p:extLst>
      <p:ext uri="{BB962C8B-B14F-4D97-AF65-F5344CB8AC3E}">
        <p14:creationId xmlns:p14="http://schemas.microsoft.com/office/powerpoint/2010/main" val="346365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8" name="Google Shape;208;p22"/>
          <p:cNvSpPr txBox="1">
            <a:spLocks noGrp="1"/>
          </p:cNvSpPr>
          <p:nvPr>
            <p:ph type="body" idx="1"/>
          </p:nvPr>
        </p:nvSpPr>
        <p:spPr>
          <a:xfrm>
            <a:off x="300037" y="1163991"/>
            <a:ext cx="11433051" cy="4353170"/>
          </a:xfrm>
          <a:prstGeom prst="rect">
            <a:avLst/>
          </a:prstGeom>
          <a:noFill/>
          <a:ln>
            <a:noFill/>
          </a:ln>
        </p:spPr>
        <p:txBody>
          <a:bodyPr spcFirstLastPara="1" wrap="square" lIns="91425" tIns="45700" rIns="91425" bIns="45700" anchor="t" anchorCtr="0">
            <a:noAutofit/>
          </a:bodyPr>
          <a:lstStyle/>
          <a:p>
            <a:pPr marL="228600" indent="-228600">
              <a:lnSpc>
                <a:spcPct val="100000"/>
              </a:lnSpc>
              <a:spcBef>
                <a:spcPts val="0"/>
              </a:spcBef>
              <a:buClr>
                <a:srgbClr val="E87D1E"/>
              </a:buClr>
              <a:buSzPts val="2040"/>
              <a:buFont typeface="Noto Sans Symbols"/>
              <a:buChar char="▪"/>
            </a:pPr>
            <a:r>
              <a:rPr lang="en-GB" sz="2040" dirty="0">
                <a:solidFill>
                  <a:srgbClr val="104F75"/>
                </a:solidFill>
              </a:rPr>
              <a:t>Provide </a:t>
            </a:r>
            <a:r>
              <a:rPr lang="en-GB" sz="2040" b="1" i="1" dirty="0">
                <a:solidFill>
                  <a:srgbClr val="104F75"/>
                </a:solidFill>
              </a:rPr>
              <a:t>explicit, succinct</a:t>
            </a:r>
            <a:r>
              <a:rPr lang="en-GB" sz="2040" dirty="0">
                <a:solidFill>
                  <a:srgbClr val="104F75"/>
                </a:solidFill>
              </a:rPr>
              <a:t> description of the feature to be taught </a:t>
            </a:r>
            <a:r>
              <a:rPr lang="en-GB" sz="2040" b="1" i="1" dirty="0">
                <a:solidFill>
                  <a:srgbClr val="104F75"/>
                </a:solidFill>
              </a:rPr>
              <a:t>before</a:t>
            </a:r>
            <a:r>
              <a:rPr lang="en-GB" sz="2040" dirty="0">
                <a:solidFill>
                  <a:srgbClr val="104F75"/>
                </a:solidFill>
              </a:rPr>
              <a:t> practice</a:t>
            </a:r>
            <a:endParaRPr dirty="0"/>
          </a:p>
          <a:p>
            <a:pPr marL="228600" indent="-99060">
              <a:lnSpc>
                <a:spcPct val="100000"/>
              </a:lnSpc>
              <a:spcBef>
                <a:spcPts val="600"/>
              </a:spcBef>
              <a:buClr>
                <a:srgbClr val="E87D1E"/>
              </a:buClr>
              <a:buSzPts val="2040"/>
              <a:buNone/>
            </a:pPr>
            <a:endParaRPr sz="2040" dirty="0">
              <a:solidFill>
                <a:srgbClr val="104F75"/>
              </a:solidFill>
            </a:endParaRPr>
          </a:p>
          <a:p>
            <a:pPr marL="228600" indent="-228600">
              <a:lnSpc>
                <a:spcPct val="100000"/>
              </a:lnSpc>
              <a:buClr>
                <a:srgbClr val="E87D1E"/>
              </a:buClr>
              <a:buSzPts val="2040"/>
              <a:buFont typeface="Noto Sans Symbols"/>
              <a:buChar char="▪"/>
            </a:pPr>
            <a:r>
              <a:rPr lang="en-GB" sz="2040" dirty="0">
                <a:solidFill>
                  <a:srgbClr val="104F75"/>
                </a:solidFill>
              </a:rPr>
              <a:t>Provide practice of the grammar in ‘input’ to make the feature </a:t>
            </a:r>
            <a:r>
              <a:rPr lang="en-GB" sz="2040" b="1" i="1" dirty="0">
                <a:solidFill>
                  <a:srgbClr val="104F75"/>
                </a:solidFill>
              </a:rPr>
              <a:t>mean </a:t>
            </a:r>
            <a:r>
              <a:rPr lang="en-GB" sz="2040" b="1" dirty="0">
                <a:solidFill>
                  <a:srgbClr val="104F75"/>
                </a:solidFill>
              </a:rPr>
              <a:t>something</a:t>
            </a:r>
            <a:endParaRPr dirty="0">
              <a:solidFill>
                <a:srgbClr val="104F75"/>
              </a:solidFill>
            </a:endParaRPr>
          </a:p>
          <a:p>
            <a:pPr marL="228600" indent="-99060">
              <a:lnSpc>
                <a:spcPct val="100000"/>
              </a:lnSpc>
              <a:spcBef>
                <a:spcPts val="600"/>
              </a:spcBef>
              <a:buClr>
                <a:srgbClr val="E87D1E"/>
              </a:buClr>
              <a:buSzPts val="2040"/>
              <a:buNone/>
            </a:pPr>
            <a:endParaRPr sz="2040" dirty="0">
              <a:solidFill>
                <a:srgbClr val="104F75"/>
              </a:solidFill>
            </a:endParaRPr>
          </a:p>
          <a:p>
            <a:pPr marL="228600" indent="-228600">
              <a:lnSpc>
                <a:spcPct val="100000"/>
              </a:lnSpc>
              <a:buClr>
                <a:srgbClr val="E87D1E"/>
              </a:buClr>
              <a:buSzPts val="2040"/>
              <a:buFont typeface="Noto Sans Symbols"/>
              <a:buChar char="▪"/>
            </a:pPr>
            <a:r>
              <a:rPr lang="en-GB" sz="2040" dirty="0">
                <a:solidFill>
                  <a:srgbClr val="104F75"/>
                </a:solidFill>
              </a:rPr>
              <a:t>Provide practice in </a:t>
            </a:r>
            <a:r>
              <a:rPr lang="en-GB" sz="2040" b="1" i="1" dirty="0">
                <a:solidFill>
                  <a:srgbClr val="104F75"/>
                </a:solidFill>
              </a:rPr>
              <a:t>meaningful production </a:t>
            </a:r>
            <a:r>
              <a:rPr lang="en-GB" sz="2040" dirty="0">
                <a:solidFill>
                  <a:srgbClr val="104F75"/>
                </a:solidFill>
              </a:rPr>
              <a:t>of the feature – the </a:t>
            </a:r>
            <a:r>
              <a:rPr lang="en-GB" sz="2040" b="1" i="1" dirty="0">
                <a:solidFill>
                  <a:srgbClr val="104F75"/>
                </a:solidFill>
              </a:rPr>
              <a:t>meaning</a:t>
            </a:r>
            <a:r>
              <a:rPr lang="en-GB" sz="2040" dirty="0">
                <a:solidFill>
                  <a:srgbClr val="104F75"/>
                </a:solidFill>
              </a:rPr>
              <a:t> of the grammar must </a:t>
            </a:r>
            <a:r>
              <a:rPr lang="en-GB" sz="2040" b="1" i="1" dirty="0">
                <a:solidFill>
                  <a:srgbClr val="104F75"/>
                </a:solidFill>
              </a:rPr>
              <a:t>really</a:t>
            </a:r>
            <a:r>
              <a:rPr lang="en-GB" sz="2040" dirty="0">
                <a:solidFill>
                  <a:srgbClr val="104F75"/>
                </a:solidFill>
              </a:rPr>
              <a:t> </a:t>
            </a:r>
            <a:r>
              <a:rPr lang="en-GB" sz="2040" b="1" i="1" dirty="0">
                <a:solidFill>
                  <a:srgbClr val="104F75"/>
                </a:solidFill>
              </a:rPr>
              <a:t>matte</a:t>
            </a:r>
            <a:r>
              <a:rPr lang="en-GB" sz="2040" dirty="0">
                <a:solidFill>
                  <a:srgbClr val="104F75"/>
                </a:solidFill>
              </a:rPr>
              <a:t>r to the person reading or listening to the learner</a:t>
            </a:r>
            <a:endParaRPr dirty="0">
              <a:solidFill>
                <a:srgbClr val="104F75"/>
              </a:solidFill>
            </a:endParaRPr>
          </a:p>
          <a:p>
            <a:pPr marL="228600" indent="-99060">
              <a:lnSpc>
                <a:spcPct val="100000"/>
              </a:lnSpc>
              <a:spcBef>
                <a:spcPts val="600"/>
              </a:spcBef>
              <a:buClr>
                <a:srgbClr val="E87D1E"/>
              </a:buClr>
              <a:buSzPts val="2040"/>
              <a:buNone/>
            </a:pPr>
            <a:endParaRPr sz="2040" dirty="0">
              <a:solidFill>
                <a:srgbClr val="104F75"/>
              </a:solidFill>
            </a:endParaRPr>
          </a:p>
          <a:p>
            <a:pPr marL="228600" indent="-228600">
              <a:lnSpc>
                <a:spcPct val="100000"/>
              </a:lnSpc>
              <a:buClr>
                <a:srgbClr val="E87D1E"/>
              </a:buClr>
              <a:buSzPts val="2040"/>
              <a:buFont typeface="Noto Sans Symbols"/>
              <a:buChar char="▪"/>
            </a:pPr>
            <a:r>
              <a:rPr lang="en-GB" sz="2040" dirty="0">
                <a:solidFill>
                  <a:srgbClr val="104F75"/>
                </a:solidFill>
              </a:rPr>
              <a:t>Practice productive use in free writing and speech in a range of contexts</a:t>
            </a:r>
            <a:endParaRPr dirty="0">
              <a:solidFill>
                <a:srgbClr val="104F75"/>
              </a:solidFill>
            </a:endParaRPr>
          </a:p>
          <a:p>
            <a:pPr marL="228600" indent="-99060">
              <a:lnSpc>
                <a:spcPct val="100000"/>
              </a:lnSpc>
              <a:spcBef>
                <a:spcPts val="600"/>
              </a:spcBef>
              <a:buClr>
                <a:srgbClr val="E87D1E"/>
              </a:buClr>
              <a:buSzPts val="2040"/>
              <a:buNone/>
            </a:pPr>
            <a:endParaRPr sz="2040" dirty="0">
              <a:solidFill>
                <a:srgbClr val="104F75"/>
              </a:solidFill>
            </a:endParaRPr>
          </a:p>
          <a:p>
            <a:pPr marL="228600" indent="-228600">
              <a:lnSpc>
                <a:spcPct val="100000"/>
              </a:lnSpc>
              <a:buClr>
                <a:srgbClr val="E87D1E"/>
              </a:buClr>
              <a:buSzPts val="2040"/>
              <a:buFont typeface="Noto Sans Symbols"/>
              <a:buChar char="▪"/>
            </a:pPr>
            <a:r>
              <a:rPr lang="en-GB" sz="2040" dirty="0">
                <a:solidFill>
                  <a:srgbClr val="104F75"/>
                </a:solidFill>
              </a:rPr>
              <a:t>Use standard grammatical terminology</a:t>
            </a:r>
            <a:endParaRPr dirty="0">
              <a:solidFill>
                <a:srgbClr val="104F75"/>
              </a:solidFill>
            </a:endParaRPr>
          </a:p>
          <a:p>
            <a:pPr marL="228600" indent="-99060">
              <a:lnSpc>
                <a:spcPct val="100000"/>
              </a:lnSpc>
              <a:spcBef>
                <a:spcPts val="600"/>
              </a:spcBef>
              <a:buClr>
                <a:srgbClr val="E87D1E"/>
              </a:buClr>
              <a:buSzPts val="2040"/>
              <a:buNone/>
            </a:pPr>
            <a:endParaRPr sz="2040" dirty="0">
              <a:solidFill>
                <a:srgbClr val="104F75"/>
              </a:solidFill>
            </a:endParaRPr>
          </a:p>
          <a:p>
            <a:pPr marL="228600" indent="-228600">
              <a:lnSpc>
                <a:spcPct val="100000"/>
              </a:lnSpc>
              <a:buClr>
                <a:srgbClr val="E87D1E"/>
              </a:buClr>
              <a:buSzPts val="2040"/>
              <a:buFont typeface="Noto Sans Symbols"/>
              <a:buChar char="▪"/>
            </a:pPr>
            <a:r>
              <a:rPr lang="en-GB" sz="2040" dirty="0">
                <a:solidFill>
                  <a:srgbClr val="104F75"/>
                </a:solidFill>
              </a:rPr>
              <a:t>Build on </a:t>
            </a:r>
            <a:r>
              <a:rPr lang="en-GB" sz="2040" b="1" i="1" dirty="0">
                <a:solidFill>
                  <a:srgbClr val="104F75"/>
                </a:solidFill>
              </a:rPr>
              <a:t>knowledge about language </a:t>
            </a:r>
            <a:r>
              <a:rPr lang="en-GB" sz="2040" dirty="0">
                <a:solidFill>
                  <a:srgbClr val="104F75"/>
                </a:solidFill>
              </a:rPr>
              <a:t>developed at key stage 2</a:t>
            </a:r>
            <a:endParaRPr dirty="0">
              <a:solidFill>
                <a:srgbClr val="104F75"/>
              </a:solidFill>
            </a:endParaRPr>
          </a:p>
          <a:p>
            <a:pPr marL="228600" indent="-99060">
              <a:lnSpc>
                <a:spcPct val="100000"/>
              </a:lnSpc>
              <a:buClr>
                <a:srgbClr val="E87D1E"/>
              </a:buClr>
              <a:buSzPts val="2040"/>
              <a:buNone/>
            </a:pPr>
            <a:endParaRPr sz="2040" dirty="0">
              <a:solidFill>
                <a:srgbClr val="104F75"/>
              </a:solidFill>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890553" cy="867128"/>
          </a:xfrm>
          <a:prstGeom prst="rect">
            <a:avLst/>
          </a:prstGeom>
        </p:spPr>
      </p:pic>
      <p:sp>
        <p:nvSpPr>
          <p:cNvPr id="8" name="Title 1"/>
          <p:cNvSpPr txBox="1">
            <a:spLocks/>
          </p:cNvSpPr>
          <p:nvPr/>
        </p:nvSpPr>
        <p:spPr>
          <a:xfrm>
            <a:off x="300037" y="21925"/>
            <a:ext cx="681995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6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Key </a:t>
            </a: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Recommendations</a:t>
            </a:r>
          </a:p>
        </p:txBody>
      </p:sp>
      <p:sp>
        <p:nvSpPr>
          <p:cNvPr id="5" name="Rectangle 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8F95A28-3AF7-48B0-87C6-E05251C0D774}"/>
              </a:ext>
            </a:extLst>
          </p:cNvPr>
          <p:cNvSpPr>
            <a:spLocks noGrp="1"/>
          </p:cNvSpPr>
          <p:nvPr>
            <p:ph type="title"/>
          </p:nvPr>
        </p:nvSpPr>
        <p:spPr>
          <a:xfrm flipV="1">
            <a:off x="838200" y="113366"/>
            <a:ext cx="10515600" cy="251761"/>
          </a:xfrm>
        </p:spPr>
        <p:txBody>
          <a:bodyPr/>
          <a:lstStyle/>
          <a:p>
            <a:r>
              <a:rPr lang="fr-FR" sz="1200" dirty="0">
                <a:solidFill>
                  <a:schemeClr val="bg1"/>
                </a:solidFill>
              </a:rPr>
              <a:t>Key </a:t>
            </a:r>
            <a:r>
              <a:rPr lang="fr-FR" sz="1200" dirty="0" err="1">
                <a:solidFill>
                  <a:schemeClr val="bg1"/>
                </a:solidFill>
              </a:rPr>
              <a:t>recommendations</a:t>
            </a:r>
            <a:endParaRPr lang="fr-FR" sz="1200" dirty="0">
              <a:solidFill>
                <a:schemeClr val="bg1"/>
              </a:solidFill>
            </a:endParaRPr>
          </a:p>
        </p:txBody>
      </p:sp>
    </p:spTree>
    <p:extLst>
      <p:ext uri="{BB962C8B-B14F-4D97-AF65-F5344CB8AC3E}">
        <p14:creationId xmlns:p14="http://schemas.microsoft.com/office/powerpoint/2010/main" val="75352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4" y="1163991"/>
            <a:ext cx="11898587"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understand research findings relating to L2 grammar teaching &amp; learning</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400" dirty="0">
                <a:solidFill>
                  <a:srgbClr val="002060"/>
                </a:solidFill>
                <a:latin typeface="Century Gothic" panose="020F0302020204030204"/>
              </a:rPr>
              <a:t>whether to explicitly teach grammar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400" dirty="0">
                <a:solidFill>
                  <a:srgbClr val="002060"/>
                </a:solidFill>
                <a:latin typeface="Century Gothic" panose="020F0302020204030204"/>
              </a:rPr>
              <a:t>deciding </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which grammar features to</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teach and in what order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sz="2400" dirty="0">
                <a:solidFill>
                  <a:srgbClr val="002060"/>
                </a:solidFill>
                <a:latin typeface="Century Gothic" panose="020F0302020204030204"/>
              </a:rPr>
              <a:t>the most effective ways to teach and practise grammar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evaluate</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a few examples of grammar activities in textbooks</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explore alternative</a:t>
            </a:r>
            <a:r>
              <a:rPr kumimoji="0" lang="en-GB" sz="2400" b="0" i="0" u="none" strike="noStrike" kern="1200" cap="none" spc="0" normalizeH="0" noProof="0" dirty="0">
                <a:ln>
                  <a:noFill/>
                </a:ln>
                <a:solidFill>
                  <a:srgbClr val="002060"/>
                </a:solidFill>
                <a:effectLst/>
                <a:uLnTx/>
                <a:uFillTx/>
                <a:latin typeface="Century Gothic" panose="020F0302020204030204"/>
                <a:ea typeface="+mn-ea"/>
                <a:cs typeface="+mn-cs"/>
              </a:rPr>
              <a:t> types of task design and practice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spTree>
    <p:extLst>
      <p:ext uri="{BB962C8B-B14F-4D97-AF65-F5344CB8AC3E}">
        <p14:creationId xmlns:p14="http://schemas.microsoft.com/office/powerpoint/2010/main" val="2365284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15"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10161142" cy="867128"/>
          </a:xfrm>
          <a:prstGeom prst="rect">
            <a:avLst/>
          </a:prstGeom>
        </p:spPr>
      </p:pic>
      <p:sp>
        <p:nvSpPr>
          <p:cNvPr id="16"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Explicit, Succinct, Up-front Description of Feature</a:t>
            </a:r>
          </a:p>
        </p:txBody>
      </p:sp>
      <p:sp>
        <p:nvSpPr>
          <p:cNvPr id="218" name="Google Shape;218;p23"/>
          <p:cNvSpPr/>
          <p:nvPr/>
        </p:nvSpPr>
        <p:spPr>
          <a:xfrm>
            <a:off x="208224" y="1284718"/>
            <a:ext cx="10291963" cy="48961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sz="24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Example: French 1</a:t>
            </a:r>
            <a:r>
              <a:rPr kumimoji="0" lang="en-GB" sz="2400" b="0" i="1" u="none" strike="noStrike" kern="0" cap="none" spc="0" normalizeH="0" baseline="30000" noProof="0" dirty="0">
                <a:ln>
                  <a:noFill/>
                </a:ln>
                <a:solidFill>
                  <a:srgbClr val="104F75"/>
                </a:solidFill>
                <a:effectLst/>
                <a:uLnTx/>
                <a:uFillTx/>
                <a:latin typeface="Century Gothic" panose="020B0502020202020204" pitchFamily="34" charset="0"/>
                <a:ea typeface="Calibri"/>
                <a:cs typeface="Calibri"/>
                <a:sym typeface="Calibri"/>
              </a:rPr>
              <a:t>st</a:t>
            </a:r>
            <a:r>
              <a:rPr kumimoji="0" lang="en-GB" sz="24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person</a:t>
            </a: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4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present vs. Past tense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(Marsden, 2006)</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19" name="Google Shape;219;p23"/>
          <p:cNvSpPr/>
          <p:nvPr/>
        </p:nvSpPr>
        <p:spPr>
          <a:xfrm>
            <a:off x="1232613" y="1899173"/>
            <a:ext cx="5652120" cy="707886"/>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200"/>
              <a:buFont typeface="Arial"/>
              <a:buNone/>
              <a:tabLst/>
              <a:defRPr/>
            </a:pPr>
            <a:r>
              <a:rPr kumimoji="0" lang="en-GB" sz="22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Present		     Past</a:t>
            </a:r>
            <a:endParaRPr kumimoji="0" sz="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104F75"/>
              </a:buClr>
              <a:buSzPts val="1800"/>
              <a:buFont typeface="Arial"/>
              <a:buNone/>
              <a:tabLst/>
              <a:defRPr/>
            </a:pP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21" name="Google Shape;221;p23"/>
          <p:cNvSpPr/>
          <p:nvPr/>
        </p:nvSpPr>
        <p:spPr>
          <a:xfrm>
            <a:off x="1874932" y="2309353"/>
            <a:ext cx="4763222" cy="738664"/>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200"/>
              <a:buFont typeface="Arial"/>
              <a:buNone/>
              <a:tabLst/>
              <a:defRPr/>
            </a:pPr>
            <a:r>
              <a:rPr kumimoji="0" lang="en-GB" sz="22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Je </a:t>
            </a:r>
            <a:r>
              <a:rPr kumimoji="0" lang="en-GB" sz="2200" b="0" i="1"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fais</a:t>
            </a:r>
            <a:r>
              <a:rPr kumimoji="0" lang="en-GB" sz="22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J ’ </a:t>
            </a:r>
            <a:r>
              <a:rPr kumimoji="0" lang="en-GB" sz="2400" b="1" i="1"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ai</a:t>
            </a:r>
            <a:r>
              <a:rPr kumimoji="0" lang="en-GB" sz="22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fait</a:t>
            </a:r>
            <a:endParaRPr kumimoji="0" sz="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20" name="Google Shape;220;p23"/>
          <p:cNvSpPr/>
          <p:nvPr/>
        </p:nvSpPr>
        <p:spPr>
          <a:xfrm>
            <a:off x="1747964" y="2866387"/>
            <a:ext cx="4813663" cy="46166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200"/>
              <a:buFont typeface="Arial"/>
              <a:buNone/>
              <a:tabLst/>
              <a:defRPr/>
            </a:pPr>
            <a:r>
              <a:rPr kumimoji="0" lang="en-GB" sz="22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Je dis			 J ’ </a:t>
            </a:r>
            <a:r>
              <a:rPr kumimoji="0" lang="en-GB" sz="2400" b="1" i="1"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ai</a:t>
            </a:r>
            <a:r>
              <a:rPr kumimoji="0" lang="en-GB" sz="22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200" b="0" i="1"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dit</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cxnSp>
        <p:nvCxnSpPr>
          <p:cNvPr id="222" name="Google Shape;222;p23">
            <a:extLst>
              <a:ext uri="{C183D7F6-B498-43B3-948B-1728B52AA6E4}">
                <adec:decorative xmlns:adec="http://schemas.microsoft.com/office/drawing/2017/decorative" val="1"/>
              </a:ext>
            </a:extLst>
          </p:cNvPr>
          <p:cNvCxnSpPr/>
          <p:nvPr/>
        </p:nvCxnSpPr>
        <p:spPr>
          <a:xfrm>
            <a:off x="3640245" y="2581317"/>
            <a:ext cx="836855" cy="2299"/>
          </a:xfrm>
          <a:prstGeom prst="straightConnector1">
            <a:avLst/>
          </a:prstGeom>
          <a:noFill/>
          <a:ln w="9525" cap="flat" cmpd="sng">
            <a:solidFill>
              <a:srgbClr val="104F75"/>
            </a:solidFill>
            <a:prstDash val="solid"/>
            <a:round/>
            <a:headEnd type="none" w="sm" len="sm"/>
            <a:tailEnd type="triangle" w="med" len="med"/>
          </a:ln>
        </p:spPr>
      </p:cxnSp>
      <p:cxnSp>
        <p:nvCxnSpPr>
          <p:cNvPr id="225" name="Google Shape;225;p23">
            <a:extLst>
              <a:ext uri="{C183D7F6-B498-43B3-948B-1728B52AA6E4}">
                <adec:decorative xmlns:adec="http://schemas.microsoft.com/office/drawing/2017/decorative" val="1"/>
              </a:ext>
            </a:extLst>
          </p:cNvPr>
          <p:cNvCxnSpPr/>
          <p:nvPr/>
        </p:nvCxnSpPr>
        <p:spPr>
          <a:xfrm>
            <a:off x="3640245" y="3180444"/>
            <a:ext cx="836855" cy="2299"/>
          </a:xfrm>
          <a:prstGeom prst="straightConnector1">
            <a:avLst/>
          </a:prstGeom>
          <a:noFill/>
          <a:ln w="9525" cap="flat" cmpd="sng">
            <a:solidFill>
              <a:srgbClr val="104F75"/>
            </a:solidFill>
            <a:prstDash val="solid"/>
            <a:round/>
            <a:headEnd type="none" w="sm" len="sm"/>
            <a:tailEnd type="triangle" w="med" len="med"/>
          </a:ln>
        </p:spPr>
      </p:cxnSp>
      <p:sp>
        <p:nvSpPr>
          <p:cNvPr id="223" name="Google Shape;223;p23"/>
          <p:cNvSpPr/>
          <p:nvPr/>
        </p:nvSpPr>
        <p:spPr>
          <a:xfrm>
            <a:off x="349036" y="3422213"/>
            <a:ext cx="7613436" cy="224676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The problem is that learners of French often write and say  </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je faire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or	</a:t>
            </a:r>
            <a:r>
              <a:rPr kumimoji="0" lang="en-GB" sz="20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je fait</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not           </a:t>
            </a: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 ’ </a:t>
            </a:r>
            <a:r>
              <a:rPr kumimoji="0" lang="en-GB" sz="2000" b="1" i="1"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ai</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Perhaps they find this difficult because   </a:t>
            </a:r>
            <a:b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je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 </a:t>
            </a: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 ’ </a:t>
            </a:r>
            <a:r>
              <a:rPr kumimoji="0" lang="en-GB" sz="2000" b="1" i="1"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ai</a:t>
            </a: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sound a bit similar!</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Also, words like </a:t>
            </a:r>
            <a:r>
              <a:rPr kumimoji="0" lang="en-GB" sz="20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'le weekend dernier</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already tell us </a:t>
            </a:r>
            <a:b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it is in the past, so we don't notice </a:t>
            </a: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 ’ </a:t>
            </a:r>
            <a:r>
              <a:rPr kumimoji="0" lang="en-GB" sz="2000" b="1" i="1"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ai</a:t>
            </a: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24" name="Google Shape;224;p23">
            <a:extLst>
              <a:ext uri="{C183D7F6-B498-43B3-948B-1728B52AA6E4}">
                <adec:decorative xmlns:adec="http://schemas.microsoft.com/office/drawing/2017/decorative" val="1"/>
              </a:ext>
            </a:extLst>
          </p:cNvPr>
          <p:cNvSpPr/>
          <p:nvPr/>
        </p:nvSpPr>
        <p:spPr>
          <a:xfrm>
            <a:off x="300694" y="1898252"/>
            <a:ext cx="7846713" cy="4176790"/>
          </a:xfrm>
          <a:prstGeom prst="rect">
            <a:avLst/>
          </a:prstGeom>
          <a:noFill/>
          <a:ln w="28575" cap="flat" cmpd="sng">
            <a:solidFill>
              <a:srgbClr val="E567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226" name="Google Shape;226;p23"/>
          <p:cNvSpPr/>
          <p:nvPr/>
        </p:nvSpPr>
        <p:spPr>
          <a:xfrm>
            <a:off x="8326938" y="1823039"/>
            <a:ext cx="3676543" cy="1053046"/>
          </a:xfrm>
          <a:prstGeom prst="roundRect">
            <a:avLst>
              <a:gd name="adj" fmla="val 16667"/>
            </a:avLst>
          </a:prstGeom>
          <a:solidFill>
            <a:srgbClr val="E56700"/>
          </a:solidFill>
          <a:ln w="12700" cap="flat" cmpd="sng">
            <a:solidFill>
              <a:srgbClr val="E567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DF3ED"/>
              </a:buClr>
              <a:buSzPts val="2400"/>
              <a:buFont typeface="Arial"/>
              <a:buNone/>
              <a:tabLst/>
              <a:defRPr/>
            </a:pPr>
            <a:r>
              <a:rPr kumimoji="0" lang="en-GB" sz="2400" b="1"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Explain the grammatical rule </a:t>
            </a:r>
            <a:r>
              <a:rPr kumimoji="0" lang="en-GB" sz="2400" b="1" i="1"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very</a:t>
            </a:r>
            <a:r>
              <a:rPr kumimoji="0" lang="en-GB" sz="2400" b="1"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 briefly</a:t>
            </a:r>
            <a:endParaRPr kumimoji="0" sz="1800" b="1"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endParaRPr>
          </a:p>
        </p:txBody>
      </p:sp>
      <p:sp>
        <p:nvSpPr>
          <p:cNvPr id="228" name="Google Shape;228;p23"/>
          <p:cNvSpPr/>
          <p:nvPr/>
        </p:nvSpPr>
        <p:spPr>
          <a:xfrm>
            <a:off x="8326938" y="3209348"/>
            <a:ext cx="3676543" cy="911906"/>
          </a:xfrm>
          <a:prstGeom prst="roundRect">
            <a:avLst>
              <a:gd name="adj" fmla="val 16667"/>
            </a:avLst>
          </a:prstGeom>
          <a:solidFill>
            <a:srgbClr val="E56700"/>
          </a:solidFill>
          <a:ln w="12700" cap="flat" cmpd="sng">
            <a:solidFill>
              <a:srgbClr val="E567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DF3ED"/>
              </a:buClr>
              <a:buSzPts val="2400"/>
              <a:buFont typeface="Arial"/>
              <a:buNone/>
              <a:tabLst/>
              <a:defRPr/>
            </a:pPr>
            <a:r>
              <a:rPr kumimoji="0" lang="en-GB" sz="2400" b="1"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Focus on one pair of </a:t>
            </a:r>
            <a:r>
              <a:rPr kumimoji="0" lang="en-GB" sz="2400" b="1" i="1" u="sng"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meanings</a:t>
            </a:r>
            <a:endParaRPr kumimoji="0" sz="1800" b="1" i="1" u="sng"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endParaRPr>
          </a:p>
        </p:txBody>
      </p:sp>
      <p:sp>
        <p:nvSpPr>
          <p:cNvPr id="227" name="Google Shape;227;p23"/>
          <p:cNvSpPr/>
          <p:nvPr/>
        </p:nvSpPr>
        <p:spPr>
          <a:xfrm>
            <a:off x="8326940" y="4528192"/>
            <a:ext cx="3676543" cy="1546850"/>
          </a:xfrm>
          <a:prstGeom prst="roundRect">
            <a:avLst>
              <a:gd name="adj" fmla="val 16667"/>
            </a:avLst>
          </a:prstGeom>
          <a:solidFill>
            <a:srgbClr val="E56700"/>
          </a:solidFill>
          <a:ln w="12700" cap="flat" cmpd="sng">
            <a:solidFill>
              <a:srgbClr val="E567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DF3ED"/>
              </a:buClr>
              <a:buSzPts val="2400"/>
              <a:buFont typeface="Arial"/>
              <a:buNone/>
              <a:tabLst/>
              <a:defRPr/>
            </a:pPr>
            <a:r>
              <a:rPr kumimoji="0" lang="en-GB" sz="2400" b="1"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Explain the problem(s) the learner might encounter</a:t>
            </a:r>
            <a:endParaRPr kumimoji="0" sz="2400" b="1"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endParaRPr>
          </a:p>
        </p:txBody>
      </p:sp>
      <p:sp>
        <p:nvSpPr>
          <p:cNvPr id="17" name="Rectangle 1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8A8B93B-29BE-442A-B4C8-65A0E91B93E3}"/>
              </a:ext>
              <a:ext uri="{C183D7F6-B498-43B3-948B-1728B52AA6E4}">
                <adec:decorative xmlns:adec="http://schemas.microsoft.com/office/drawing/2017/decorative" val="1"/>
              </a:ext>
            </a:extLst>
          </p:cNvPr>
          <p:cNvSpPr>
            <a:spLocks noGrp="1"/>
          </p:cNvSpPr>
          <p:nvPr>
            <p:ph type="title"/>
          </p:nvPr>
        </p:nvSpPr>
        <p:spPr>
          <a:xfrm flipV="1">
            <a:off x="838200" y="-8293"/>
            <a:ext cx="10515600" cy="373421"/>
          </a:xfrm>
        </p:spPr>
        <p:txBody>
          <a:bodyPr/>
          <a:lstStyle/>
          <a:p>
            <a:r>
              <a:rPr lang="fr-FR" sz="900" dirty="0">
                <a:solidFill>
                  <a:schemeClr val="bg1"/>
                </a:solidFill>
              </a:rPr>
              <a:t>Explicit, succinct,</a:t>
            </a:r>
            <a:r>
              <a:rPr lang="fr-FR" sz="900" baseline="0" dirty="0">
                <a:solidFill>
                  <a:schemeClr val="bg1"/>
                </a:solidFill>
              </a:rPr>
              <a:t> up-front description of </a:t>
            </a:r>
            <a:r>
              <a:rPr lang="fr-FR" sz="900" baseline="0" dirty="0" err="1">
                <a:solidFill>
                  <a:schemeClr val="bg1"/>
                </a:solidFill>
              </a:rPr>
              <a:t>feature</a:t>
            </a:r>
            <a:endParaRPr lang="fr-FR" sz="900" dirty="0">
              <a:solidFill>
                <a:schemeClr val="bg1"/>
              </a:solidFill>
            </a:endParaRPr>
          </a:p>
        </p:txBody>
      </p:sp>
    </p:spTree>
    <p:extLst>
      <p:ext uri="{BB962C8B-B14F-4D97-AF65-F5344CB8AC3E}">
        <p14:creationId xmlns:p14="http://schemas.microsoft.com/office/powerpoint/2010/main" val="42039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10171416" cy="867128"/>
          </a:xfrm>
          <a:prstGeom prst="rect">
            <a:avLst/>
          </a:prstGeom>
        </p:spPr>
      </p:pic>
      <p:sp>
        <p:nvSpPr>
          <p:cNvPr id="13"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Explicit, succinct </a:t>
            </a:r>
            <a:r>
              <a:rPr lang="en-GB" sz="2400" b="1" kern="0" dirty="0">
                <a:solidFill>
                  <a:srgbClr val="FFFFFF"/>
                </a:solidFill>
              </a:rPr>
              <a:t>d</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escription</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 of </a:t>
            </a:r>
            <a:r>
              <a:rPr lang="en-GB" sz="2400" b="1" kern="0" dirty="0">
                <a:solidFill>
                  <a:srgbClr val="FFFFFF"/>
                </a:solidFill>
              </a:rPr>
              <a:t>g</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rammar</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 </a:t>
            </a:r>
            <a:r>
              <a:rPr lang="en-GB" sz="2400" b="1" kern="0" dirty="0">
                <a:solidFill>
                  <a:srgbClr val="FFFFFF"/>
                </a:solidFill>
              </a:rPr>
              <a:t>f</a:t>
            </a: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eature</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 then </a:t>
            </a:r>
          </a:p>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lang="en-GB" sz="2400" b="1" kern="0" dirty="0">
                <a:solidFill>
                  <a:srgbClr val="FFFFFF"/>
                </a:solidFill>
              </a:rPr>
              <a:t>….</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lots of practice in meaningful and varied contexts</a:t>
            </a:r>
          </a:p>
        </p:txBody>
      </p:sp>
      <p:sp>
        <p:nvSpPr>
          <p:cNvPr id="236" name="Google Shape;236;p24"/>
          <p:cNvSpPr/>
          <p:nvPr/>
        </p:nvSpPr>
        <p:spPr>
          <a:xfrm>
            <a:off x="288654" y="2097284"/>
            <a:ext cx="3494768" cy="1700981"/>
          </a:xfrm>
          <a:prstGeom prst="roundRect">
            <a:avLst>
              <a:gd name="adj" fmla="val 16667"/>
            </a:avLst>
          </a:prstGeom>
          <a:noFill/>
          <a:ln w="38100"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Knowledge about a language feature</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10" name="Google Shape;236;p24">
            <a:extLst>
              <a:ext uri="{FF2B5EF4-FFF2-40B4-BE49-F238E27FC236}">
                <a16:creationId xmlns:a16="http://schemas.microsoft.com/office/drawing/2014/main" id="{0EDE0A91-44FD-C347-B19D-CA620F675644}"/>
              </a:ext>
            </a:extLst>
          </p:cNvPr>
          <p:cNvSpPr/>
          <p:nvPr/>
        </p:nvSpPr>
        <p:spPr>
          <a:xfrm>
            <a:off x="510972" y="3914786"/>
            <a:ext cx="3050131" cy="502252"/>
          </a:xfrm>
          <a:prstGeom prst="roundRect">
            <a:avLst>
              <a:gd name="adj" fmla="val 16667"/>
            </a:avLst>
          </a:prstGeom>
          <a:noFill/>
          <a:ln w="38100"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Declarative Knowledge</a:t>
            </a:r>
            <a:endParaRPr kumimoji="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37" name="Google Shape;237;p24"/>
          <p:cNvSpPr/>
          <p:nvPr/>
        </p:nvSpPr>
        <p:spPr>
          <a:xfrm>
            <a:off x="4201842" y="2097284"/>
            <a:ext cx="3494768" cy="1700981"/>
          </a:xfrm>
          <a:prstGeom prst="roundRect">
            <a:avLst>
              <a:gd name="adj" fmla="val 16667"/>
            </a:avLst>
          </a:prstGeom>
          <a:noFill/>
          <a:ln w="28575" cap="flat" cmpd="sng">
            <a:solidFill>
              <a:srgbClr val="104F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Knowledge about how and when to use a feature</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11" name="Google Shape;237;p24">
            <a:extLst>
              <a:ext uri="{FF2B5EF4-FFF2-40B4-BE49-F238E27FC236}">
                <a16:creationId xmlns:a16="http://schemas.microsoft.com/office/drawing/2014/main" id="{F4A8AEAE-4CB3-4742-8DC5-D9C8D121EC5D}"/>
              </a:ext>
            </a:extLst>
          </p:cNvPr>
          <p:cNvSpPr/>
          <p:nvPr/>
        </p:nvSpPr>
        <p:spPr>
          <a:xfrm>
            <a:off x="4201842" y="3973871"/>
            <a:ext cx="3494768" cy="470031"/>
          </a:xfrm>
          <a:prstGeom prst="roundRect">
            <a:avLst>
              <a:gd name="adj" fmla="val 16667"/>
            </a:avLst>
          </a:prstGeom>
          <a:noFill/>
          <a:ln w="28575" cap="flat" cmpd="sng">
            <a:solidFill>
              <a:srgbClr val="104F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Proceduralised Knowledge</a:t>
            </a:r>
            <a:endParaRPr kumimoji="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38" name="Google Shape;238;p24"/>
          <p:cNvSpPr/>
          <p:nvPr/>
        </p:nvSpPr>
        <p:spPr>
          <a:xfrm>
            <a:off x="8095459" y="2065064"/>
            <a:ext cx="3514339" cy="1700981"/>
          </a:xfrm>
          <a:prstGeom prst="roundRect">
            <a:avLst>
              <a:gd name="adj" fmla="val 16667"/>
            </a:avLst>
          </a:prstGeom>
          <a:noFill/>
          <a:ln w="28575" cap="flat" cmpd="sng">
            <a:solidFill>
              <a:srgbClr val="104F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Fast and accurate use of the feature</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14" name="Google Shape;237;p24">
            <a:extLst>
              <a:ext uri="{FF2B5EF4-FFF2-40B4-BE49-F238E27FC236}">
                <a16:creationId xmlns:a16="http://schemas.microsoft.com/office/drawing/2014/main" id="{0324A1E2-66AC-4D48-99B9-F06ADB3F97C6}"/>
              </a:ext>
            </a:extLst>
          </p:cNvPr>
          <p:cNvSpPr/>
          <p:nvPr/>
        </p:nvSpPr>
        <p:spPr>
          <a:xfrm>
            <a:off x="8180655" y="3976150"/>
            <a:ext cx="3494768" cy="470031"/>
          </a:xfrm>
          <a:prstGeom prst="roundRect">
            <a:avLst>
              <a:gd name="adj" fmla="val 16667"/>
            </a:avLst>
          </a:prstGeom>
          <a:noFill/>
          <a:ln w="28575" cap="flat" cmpd="sng">
            <a:solidFill>
              <a:srgbClr val="104F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Automatised</a:t>
            </a:r>
            <a:r>
              <a:rPr kumimoji="0" lang="en-GB"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Knowledge</a:t>
            </a:r>
            <a:endParaRPr kumimoji="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39" name="Google Shape;239;p24"/>
          <p:cNvSpPr/>
          <p:nvPr/>
        </p:nvSpPr>
        <p:spPr>
          <a:xfrm>
            <a:off x="354279" y="4694203"/>
            <a:ext cx="11321144" cy="940129"/>
          </a:xfrm>
          <a:prstGeom prst="rightArrow">
            <a:avLst>
              <a:gd name="adj1" fmla="val 50000"/>
              <a:gd name="adj2" fmla="val 50000"/>
            </a:avLst>
          </a:prstGeom>
          <a:noFill/>
          <a:ln w="28575" cap="flat" cmpd="sng">
            <a:solidFill>
              <a:srgbClr val="104F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Extensive, repeated, </a:t>
            </a:r>
            <a:r>
              <a:rPr kumimoji="0" lang="en-GB" sz="24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meaningful</a:t>
            </a: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practice</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40" name="Google Shape;240;p24"/>
          <p:cNvSpPr txBox="1"/>
          <p:nvPr/>
        </p:nvSpPr>
        <p:spPr>
          <a:xfrm>
            <a:off x="2124187" y="5911498"/>
            <a:ext cx="9696225" cy="502806"/>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104F75"/>
              </a:buClr>
              <a:buSzPts val="1600"/>
              <a:buFont typeface="Arial"/>
              <a:buNone/>
              <a:tabLst/>
              <a:defRPr/>
            </a:pPr>
            <a:r>
              <a:rPr kumimoji="0" lang="en-GB" sz="16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 key account of conscious learning, Skill Acquisition Theory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DeKeyser</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2015)</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9" name="Rectangle 8">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B9A5668-DEAA-45E6-91E1-F43FFCDF37DC}"/>
              </a:ext>
              <a:ext uri="{C183D7F6-B498-43B3-948B-1728B52AA6E4}">
                <adec:decorative xmlns:adec="http://schemas.microsoft.com/office/drawing/2017/decorative" val="1"/>
              </a:ext>
            </a:extLst>
          </p:cNvPr>
          <p:cNvSpPr>
            <a:spLocks noGrp="1"/>
          </p:cNvSpPr>
          <p:nvPr>
            <p:ph type="title"/>
          </p:nvPr>
        </p:nvSpPr>
        <p:spPr>
          <a:xfrm flipV="1">
            <a:off x="838200" y="-158742"/>
            <a:ext cx="10515600" cy="523870"/>
          </a:xfrm>
        </p:spPr>
        <p:txBody>
          <a:bodyPr/>
          <a:lstStyle/>
          <a:p>
            <a:r>
              <a:rPr lang="fr-FR" sz="700" dirty="0">
                <a:solidFill>
                  <a:schemeClr val="bg1"/>
                </a:solidFill>
              </a:rPr>
              <a:t>Explicit, succinct</a:t>
            </a:r>
            <a:r>
              <a:rPr lang="fr-FR" sz="700" baseline="0" dirty="0">
                <a:solidFill>
                  <a:schemeClr val="bg1"/>
                </a:solidFill>
              </a:rPr>
              <a:t> description of </a:t>
            </a:r>
            <a:r>
              <a:rPr lang="fr-FR" sz="700" baseline="0" dirty="0" err="1">
                <a:solidFill>
                  <a:schemeClr val="bg1"/>
                </a:solidFill>
              </a:rPr>
              <a:t>grammar</a:t>
            </a:r>
            <a:r>
              <a:rPr lang="fr-FR" sz="700" baseline="0" dirty="0">
                <a:solidFill>
                  <a:schemeClr val="bg1"/>
                </a:solidFill>
              </a:rPr>
              <a:t> </a:t>
            </a:r>
            <a:r>
              <a:rPr lang="fr-FR" sz="700" baseline="0" dirty="0" err="1">
                <a:solidFill>
                  <a:schemeClr val="bg1"/>
                </a:solidFill>
              </a:rPr>
              <a:t>feature</a:t>
            </a:r>
            <a:r>
              <a:rPr lang="fr-FR" sz="700" baseline="0" dirty="0">
                <a:solidFill>
                  <a:schemeClr val="bg1"/>
                </a:solidFill>
              </a:rPr>
              <a:t> </a:t>
            </a:r>
            <a:r>
              <a:rPr lang="fr-FR" sz="700" baseline="0" dirty="0" err="1">
                <a:solidFill>
                  <a:schemeClr val="bg1"/>
                </a:solidFill>
              </a:rPr>
              <a:t>then</a:t>
            </a:r>
            <a:r>
              <a:rPr lang="fr-FR" sz="700" baseline="0" dirty="0">
                <a:solidFill>
                  <a:schemeClr val="bg1"/>
                </a:solidFill>
              </a:rPr>
              <a:t> lots of practice in </a:t>
            </a:r>
            <a:r>
              <a:rPr lang="fr-FR" sz="700" baseline="0" dirty="0" err="1">
                <a:solidFill>
                  <a:schemeClr val="bg1"/>
                </a:solidFill>
              </a:rPr>
              <a:t>meaningful</a:t>
            </a:r>
            <a:r>
              <a:rPr lang="fr-FR" sz="700" baseline="0" dirty="0">
                <a:solidFill>
                  <a:schemeClr val="bg1"/>
                </a:solidFill>
              </a:rPr>
              <a:t> and </a:t>
            </a:r>
            <a:r>
              <a:rPr lang="fr-FR" sz="700" baseline="0" dirty="0" err="1">
                <a:solidFill>
                  <a:schemeClr val="bg1"/>
                </a:solidFill>
              </a:rPr>
              <a:t>varied</a:t>
            </a:r>
            <a:r>
              <a:rPr lang="fr-FR" sz="700" baseline="0" dirty="0">
                <a:solidFill>
                  <a:schemeClr val="bg1"/>
                </a:solidFill>
              </a:rPr>
              <a:t> </a:t>
            </a:r>
            <a:r>
              <a:rPr lang="fr-FR" sz="700" baseline="0" dirty="0" err="1">
                <a:solidFill>
                  <a:schemeClr val="bg1"/>
                </a:solidFill>
              </a:rPr>
              <a:t>contexts</a:t>
            </a:r>
            <a:endParaRPr lang="fr-FR" sz="700" dirty="0">
              <a:solidFill>
                <a:schemeClr val="bg1"/>
              </a:solidFill>
            </a:endParaRPr>
          </a:p>
        </p:txBody>
      </p:sp>
    </p:spTree>
    <p:extLst>
      <p:ext uri="{BB962C8B-B14F-4D97-AF65-F5344CB8AC3E}">
        <p14:creationId xmlns:p14="http://schemas.microsoft.com/office/powerpoint/2010/main" val="25745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50" name="Google Shape;250;p25"/>
          <p:cNvSpPr/>
          <p:nvPr/>
        </p:nvSpPr>
        <p:spPr>
          <a:xfrm>
            <a:off x="407637" y="2046170"/>
            <a:ext cx="11325449" cy="39736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Providing a BRIEF explanation up-front can help learners to…</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r>
              <a:rPr kumimoji="0" lang="en-GB" sz="24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break down’ </a:t>
            </a:r>
            <a:r>
              <a:rPr kumimoji="0" lang="en-GB" sz="240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 </a:t>
            </a:r>
            <a:r>
              <a:rPr kumimoji="0" lang="en-GB" sz="24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organise </a:t>
            </a: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the language they hear / read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(Terrell, 1991)</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4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notice</a:t>
            </a: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particular language features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(Schmidt, 1990)</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pick up language features </a:t>
            </a:r>
            <a:r>
              <a:rPr kumimoji="0" lang="en-GB" sz="24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more quickly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Henry, et al., 2009) </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Deductive (“here’s a pattern”) approaches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104F75"/>
                </a:solidFill>
                <a:latin typeface="Century Gothic" panose="020B0502020202020204" pitchFamily="34" charset="0"/>
                <a:ea typeface="Calibri"/>
                <a:cs typeface="Calibri"/>
                <a:sym typeface="Calibri"/>
              </a:rPr>
              <a:t>are generally more reliably effective than</a:t>
            </a: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endParaRPr lang="en-GB" sz="2400" kern="0" dirty="0">
              <a:solidFill>
                <a:srgbClr val="104F75"/>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Inductive (“work it out”) approaches </a:t>
            </a: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Erlam</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2003; Robinson, 1996)</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10222787" cy="867128"/>
          </a:xfrm>
          <a:prstGeom prst="rect">
            <a:avLst/>
          </a:prstGeom>
        </p:spPr>
      </p:pic>
      <p:sp>
        <p:nvSpPr>
          <p:cNvPr id="8"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Explicit, Succinct, </a:t>
            </a:r>
            <a:r>
              <a:rPr kumimoji="0" lang="en-GB" sz="2400" b="1" i="1"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Up-front</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 Description of Feature</a:t>
            </a:r>
          </a:p>
        </p:txBody>
      </p:sp>
      <p:sp>
        <p:nvSpPr>
          <p:cNvPr id="5" name="Rectangle 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B9194FB-C9EB-484C-8216-FE5E249E39D1}"/>
              </a:ext>
            </a:extLst>
          </p:cNvPr>
          <p:cNvSpPr>
            <a:spLocks noGrp="1"/>
          </p:cNvSpPr>
          <p:nvPr>
            <p:ph type="title"/>
          </p:nvPr>
        </p:nvSpPr>
        <p:spPr>
          <a:xfrm flipV="1">
            <a:off x="838200" y="-119732"/>
            <a:ext cx="10515600" cy="484860"/>
          </a:xfrm>
        </p:spPr>
        <p:txBody>
          <a:bodyPr/>
          <a:lstStyle/>
          <a:p>
            <a:r>
              <a:rPr lang="fr-FR" sz="1200" dirty="0">
                <a:solidFill>
                  <a:schemeClr val="bg1"/>
                </a:solidFill>
              </a:rPr>
              <a:t>Explicit, succinct, up-front, description of </a:t>
            </a:r>
            <a:r>
              <a:rPr lang="fr-FR" sz="1200" dirty="0" err="1">
                <a:solidFill>
                  <a:schemeClr val="bg1"/>
                </a:solidFill>
              </a:rPr>
              <a:t>feature</a:t>
            </a:r>
            <a:endParaRPr lang="fr-FR" sz="1200" dirty="0">
              <a:solidFill>
                <a:schemeClr val="bg1"/>
              </a:solidFill>
            </a:endParaRPr>
          </a:p>
        </p:txBody>
      </p:sp>
    </p:spTree>
    <p:extLst>
      <p:ext uri="{BB962C8B-B14F-4D97-AF65-F5344CB8AC3E}">
        <p14:creationId xmlns:p14="http://schemas.microsoft.com/office/powerpoint/2010/main" val="99319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0">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0">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60" name="Google Shape;260;p26"/>
          <p:cNvSpPr txBox="1"/>
          <p:nvPr/>
        </p:nvSpPr>
        <p:spPr>
          <a:xfrm>
            <a:off x="401364" y="1385846"/>
            <a:ext cx="11517330" cy="231345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1000"/>
              </a:spcBef>
              <a:spcAft>
                <a:spcPts val="0"/>
              </a:spcAft>
              <a:buClr>
                <a:srgbClr val="000000"/>
              </a:buClr>
              <a:buSzPts val="2220"/>
              <a:buFont typeface="Arial"/>
              <a:buNone/>
              <a:tabLst/>
              <a:defRPr/>
            </a:pPr>
            <a:r>
              <a:rPr lang="en-GB" sz="2800" kern="0" dirty="0">
                <a:solidFill>
                  <a:srgbClr val="104F75"/>
                </a:solidFill>
                <a:latin typeface="Century Gothic" panose="020B0502020202020204" pitchFamily="34" charset="0"/>
                <a:ea typeface="Calibri"/>
                <a:cs typeface="Calibri"/>
                <a:sym typeface="Calibri"/>
              </a:rPr>
              <a:t>Important </a:t>
            </a:r>
            <a:r>
              <a:rPr lang="en-GB" sz="2220" b="1" kern="0" dirty="0">
                <a:solidFill>
                  <a:srgbClr val="E87D1E"/>
                </a:solidFill>
                <a:latin typeface="Century Gothic" panose="020B0502020202020204" pitchFamily="34" charset="0"/>
                <a:ea typeface="Calibri"/>
                <a:cs typeface="Calibri"/>
                <a:sym typeface="Calibri"/>
              </a:rPr>
              <a:t>benefits of </a:t>
            </a:r>
            <a:r>
              <a:rPr kumimoji="0" lang="en-GB" sz="222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providing brief explanation </a:t>
            </a:r>
            <a:r>
              <a:rPr kumimoji="0" lang="en-GB" sz="222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before</a:t>
            </a:r>
            <a:r>
              <a:rPr kumimoji="0" lang="en-GB" sz="222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practice</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685800" marR="0" lvl="1" indent="-228600" algn="l" defTabSz="914400" rtl="0" eaLnBrk="1" fontAlgn="auto" latinLnBrk="0" hangingPunct="1">
              <a:lnSpc>
                <a:spcPct val="80000"/>
              </a:lnSpc>
              <a:spcBef>
                <a:spcPts val="500"/>
              </a:spcBef>
              <a:spcAft>
                <a:spcPts val="0"/>
              </a:spcAft>
              <a:buClr>
                <a:srgbClr val="104F75"/>
              </a:buClr>
              <a:buSzPts val="2220"/>
              <a:buFont typeface="Arial"/>
              <a:buChar char="•"/>
              <a:tabLst/>
              <a:defRPr/>
            </a:pPr>
            <a:r>
              <a:rPr kumimoji="0" lang="en-GB" sz="2220" b="1" i="0" u="none" strike="noStrike" kern="0" cap="none" spc="0" normalizeH="0" baseline="0" noProof="0" dirty="0">
                <a:ln>
                  <a:noFill/>
                </a:ln>
                <a:solidFill>
                  <a:srgbClr val="E87D1E"/>
                </a:solidFill>
                <a:effectLst/>
                <a:uLnTx/>
                <a:uFillTx/>
                <a:latin typeface="Century Gothic" panose="020B0502020202020204" pitchFamily="34" charset="0"/>
                <a:ea typeface="Calibri"/>
                <a:cs typeface="Calibri"/>
                <a:sym typeface="Calibri"/>
              </a:rPr>
              <a:t>Speeds up </a:t>
            </a:r>
            <a:r>
              <a:rPr kumimoji="0" lang="en-GB" sz="222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learning</a:t>
            </a:r>
            <a:r>
              <a:rPr lang="en-GB" sz="2220" kern="0" dirty="0">
                <a:solidFill>
                  <a:srgbClr val="104F75"/>
                </a:solidFill>
                <a:latin typeface="Century Gothic" panose="020B0502020202020204" pitchFamily="34" charset="0"/>
                <a:ea typeface="Calibri"/>
                <a:cs typeface="Calibri"/>
                <a:sym typeface="Calibri"/>
              </a:rPr>
              <a:t>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Henry, et al., 2009; Henry, et al., 2017; VanPatten &amp; Borst, 2012)</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685800" marR="0" lvl="1" indent="-228600" algn="l" defTabSz="914400" rtl="0" eaLnBrk="1" fontAlgn="auto" latinLnBrk="0" hangingPunct="1">
              <a:lnSpc>
                <a:spcPct val="80000"/>
              </a:lnSpc>
              <a:spcBef>
                <a:spcPts val="500"/>
              </a:spcBef>
              <a:spcAft>
                <a:spcPts val="0"/>
              </a:spcAft>
              <a:buClr>
                <a:srgbClr val="104F75"/>
              </a:buClr>
              <a:buSzPts val="2220"/>
              <a:buFont typeface="Arial"/>
              <a:buChar char="•"/>
              <a:tabLst/>
              <a:defRPr/>
            </a:pPr>
            <a:r>
              <a:rPr lang="en-GB" sz="2220" kern="0" dirty="0">
                <a:solidFill>
                  <a:srgbClr val="104F75"/>
                </a:solidFill>
                <a:latin typeface="Century Gothic" panose="020B0502020202020204" pitchFamily="34" charset="0"/>
                <a:ea typeface="Calibri"/>
                <a:cs typeface="Calibri"/>
                <a:sym typeface="Calibri"/>
              </a:rPr>
              <a:t>B</a:t>
            </a:r>
            <a:r>
              <a:rPr kumimoji="0" lang="en-GB" sz="222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eneficial</a:t>
            </a:r>
            <a:r>
              <a:rPr kumimoji="0" lang="en-GB" sz="222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for </a:t>
            </a:r>
            <a:r>
              <a:rPr kumimoji="0" lang="en-GB" sz="2220" b="1" i="0" u="none" strike="noStrike" kern="0" cap="none" spc="0" normalizeH="0" baseline="0" noProof="0" dirty="0">
                <a:ln>
                  <a:noFill/>
                </a:ln>
                <a:solidFill>
                  <a:srgbClr val="E87D1E"/>
                </a:solidFill>
                <a:effectLst/>
                <a:uLnTx/>
                <a:uFillTx/>
                <a:latin typeface="Century Gothic" panose="020B0502020202020204" pitchFamily="34" charset="0"/>
                <a:ea typeface="Calibri"/>
                <a:cs typeface="Calibri"/>
                <a:sym typeface="Calibri"/>
              </a:rPr>
              <a:t>more complex </a:t>
            </a:r>
            <a:r>
              <a:rPr kumimoji="0" lang="en-GB" sz="222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grammatical forms</a:t>
            </a:r>
            <a:r>
              <a:rPr kumimoji="0" lang="en-GB" sz="185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Fernández, 2008)</a:t>
            </a:r>
          </a:p>
          <a:p>
            <a:pPr marL="742950" marR="0" lvl="1" indent="-285750" algn="l" defTabSz="914400" rtl="0" eaLnBrk="1" fontAlgn="auto" latinLnBrk="0" hangingPunct="1">
              <a:lnSpc>
                <a:spcPct val="80000"/>
              </a:lnSpc>
              <a:spcBef>
                <a:spcPts val="500"/>
              </a:spcBef>
              <a:spcAft>
                <a:spcPts val="0"/>
              </a:spcAft>
              <a:buClr>
                <a:srgbClr val="104F75"/>
              </a:buClr>
              <a:buSzPts val="2220"/>
              <a:buFont typeface="Arial" panose="020B0604020202020204" pitchFamily="34" charset="0"/>
              <a:buChar char="•"/>
              <a:tabLst/>
              <a:defRPr/>
            </a:pPr>
            <a:r>
              <a:rPr lang="en-GB" sz="2220" b="1" kern="0" dirty="0">
                <a:solidFill>
                  <a:srgbClr val="F66400"/>
                </a:solidFill>
                <a:latin typeface="Century Gothic" panose="020B0502020202020204" pitchFamily="34" charset="0"/>
                <a:ea typeface="Calibri"/>
                <a:cs typeface="Calibri"/>
                <a:sym typeface="Calibri"/>
              </a:rPr>
              <a:t>Reduces individual differences </a:t>
            </a:r>
            <a:r>
              <a:rPr lang="en-GB" sz="2220" kern="0" dirty="0">
                <a:solidFill>
                  <a:srgbClr val="104F75"/>
                </a:solidFill>
                <a:latin typeface="Century Gothic" panose="020B0502020202020204" pitchFamily="34" charset="0"/>
                <a:ea typeface="Calibri"/>
                <a:cs typeface="Calibri"/>
                <a:sym typeface="Calibri"/>
              </a:rPr>
              <a:t>e.g. some learners’ can’t work it out</a:t>
            </a:r>
          </a:p>
          <a:p>
            <a:pPr marL="742950" marR="0" lvl="1" indent="-285750" algn="l" defTabSz="914400" rtl="0" eaLnBrk="1" fontAlgn="auto" latinLnBrk="0" hangingPunct="1">
              <a:lnSpc>
                <a:spcPct val="80000"/>
              </a:lnSpc>
              <a:spcBef>
                <a:spcPts val="500"/>
              </a:spcBef>
              <a:spcAft>
                <a:spcPts val="0"/>
              </a:spcAft>
              <a:buClr>
                <a:srgbClr val="104F75"/>
              </a:buClr>
              <a:buSzPts val="2220"/>
              <a:buFont typeface="Arial" panose="020B0604020202020204" pitchFamily="34" charset="0"/>
              <a:buChar char="•"/>
              <a:tabLst/>
              <a:defRPr/>
            </a:pPr>
            <a:r>
              <a:rPr kumimoji="0" lang="en-GB" sz="2220" b="1" i="0" u="none" strike="noStrike" kern="0" cap="none" spc="0" normalizeH="0" baseline="0" noProof="0" dirty="0">
                <a:ln>
                  <a:noFill/>
                </a:ln>
                <a:solidFill>
                  <a:srgbClr val="F66400"/>
                </a:solidFill>
                <a:effectLst/>
                <a:uLnTx/>
                <a:uFillTx/>
                <a:latin typeface="Century Gothic" panose="020B0502020202020204" pitchFamily="34" charset="0"/>
                <a:ea typeface="Calibri"/>
                <a:cs typeface="Calibri"/>
                <a:sym typeface="Calibri"/>
              </a:rPr>
              <a:t>Avoids </a:t>
            </a:r>
            <a:r>
              <a:rPr lang="en-GB" sz="2220" b="1" kern="0" dirty="0">
                <a:solidFill>
                  <a:srgbClr val="F66400"/>
                </a:solidFill>
                <a:latin typeface="Century Gothic" panose="020B0502020202020204" pitchFamily="34" charset="0"/>
                <a:ea typeface="Calibri"/>
                <a:cs typeface="Calibri"/>
                <a:sym typeface="Calibri"/>
              </a:rPr>
              <a:t>learners working it out ‘wrongly’</a:t>
            </a:r>
            <a:endParaRPr kumimoji="0" sz="2220" b="1" i="0" u="none" strike="noStrike" kern="0" cap="none" spc="0" normalizeH="0" baseline="0" noProof="0" dirty="0">
              <a:ln>
                <a:noFill/>
              </a:ln>
              <a:solidFill>
                <a:srgbClr val="F66400"/>
              </a:solidFill>
              <a:effectLst/>
              <a:uLnTx/>
              <a:uFillTx/>
              <a:latin typeface="Century Gothic" panose="020B0502020202020204" pitchFamily="34" charset="0"/>
              <a:ea typeface="Calibri"/>
              <a:cs typeface="Calibri"/>
              <a:sym typeface="Calibri"/>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10171416" cy="867128"/>
          </a:xfrm>
          <a:prstGeom prst="rect">
            <a:avLst/>
          </a:prstGeom>
        </p:spPr>
      </p:pic>
      <p:sp>
        <p:nvSpPr>
          <p:cNvPr id="9"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Explicit, Succinct, </a:t>
            </a:r>
            <a:r>
              <a:rPr kumimoji="0" lang="en-GB" sz="2400" b="1" i="1"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Up-front</a:t>
            </a: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 Description of Feature</a:t>
            </a:r>
          </a:p>
        </p:txBody>
      </p:sp>
      <p:sp>
        <p:nvSpPr>
          <p:cNvPr id="5" name="Rectangle 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ABD7E39C-38DC-B840-8A89-43AD2969ACBB}"/>
              </a:ext>
            </a:extLst>
          </p:cNvPr>
          <p:cNvSpPr/>
          <p:nvPr/>
        </p:nvSpPr>
        <p:spPr>
          <a:xfrm>
            <a:off x="208224" y="5257388"/>
            <a:ext cx="11645486" cy="1106970"/>
          </a:xfrm>
          <a:prstGeom prst="rect">
            <a:avLst/>
          </a:prstGeom>
        </p:spPr>
        <p:txBody>
          <a:bodyPr wrap="square">
            <a:spAutoFit/>
          </a:bodyPr>
          <a:lstStyle/>
          <a:p>
            <a:pPr lvl="0" algn="ctr">
              <a:lnSpc>
                <a:spcPct val="80000"/>
              </a:lnSpc>
              <a:spcBef>
                <a:spcPts val="1000"/>
              </a:spcBef>
              <a:buClr>
                <a:srgbClr val="000000"/>
              </a:buClr>
              <a:buSzPts val="1387"/>
              <a:defRPr/>
            </a:pPr>
            <a:r>
              <a:rPr lang="en-GB" sz="2400" i="1" kern="0" dirty="0">
                <a:solidFill>
                  <a:srgbClr val="002060"/>
                </a:solidFill>
                <a:latin typeface="Century Gothic" panose="020B0502020202020204" pitchFamily="34" charset="0"/>
                <a:cs typeface="Arial"/>
                <a:sym typeface="Arial"/>
              </a:rPr>
              <a:t>No matter </a:t>
            </a:r>
            <a:r>
              <a:rPr lang="en-GB" sz="2400" kern="0" dirty="0">
                <a:solidFill>
                  <a:srgbClr val="002060"/>
                </a:solidFill>
                <a:latin typeface="Century Gothic" panose="020B0502020202020204" pitchFamily="34" charset="0"/>
                <a:cs typeface="Arial"/>
                <a:sym typeface="Arial"/>
              </a:rPr>
              <a:t>whether a rule comes from a teacher or learner who worked it out, </a:t>
            </a:r>
          </a:p>
          <a:p>
            <a:pPr lvl="0" algn="ctr">
              <a:lnSpc>
                <a:spcPct val="80000"/>
              </a:lnSpc>
              <a:spcBef>
                <a:spcPts val="1000"/>
              </a:spcBef>
              <a:buClr>
                <a:srgbClr val="000000"/>
              </a:buClr>
              <a:buSzPts val="1387"/>
              <a:defRPr/>
            </a:pPr>
            <a:r>
              <a:rPr lang="en-GB" sz="2400" b="1" kern="0" dirty="0">
                <a:solidFill>
                  <a:srgbClr val="002060"/>
                </a:solidFill>
                <a:latin typeface="Century Gothic" panose="020B0502020202020204" pitchFamily="34" charset="0"/>
                <a:cs typeface="Arial"/>
                <a:sym typeface="Arial"/>
              </a:rPr>
              <a:t>IT IS THE NATURE, AMOUNT, &amp; FREQUENCY OF THE </a:t>
            </a:r>
            <a:r>
              <a:rPr lang="en-GB" sz="2400" b="1" i="1" u="sng" kern="0" dirty="0">
                <a:solidFill>
                  <a:srgbClr val="002060"/>
                </a:solidFill>
                <a:latin typeface="Century Gothic" panose="020B0502020202020204" pitchFamily="34" charset="0"/>
                <a:cs typeface="Arial"/>
                <a:sym typeface="Arial"/>
              </a:rPr>
              <a:t>PRACTICE</a:t>
            </a:r>
            <a:r>
              <a:rPr lang="en-GB" sz="2400" b="1" kern="0" dirty="0">
                <a:solidFill>
                  <a:srgbClr val="002060"/>
                </a:solidFill>
                <a:latin typeface="Century Gothic" panose="020B0502020202020204" pitchFamily="34" charset="0"/>
                <a:cs typeface="Arial"/>
                <a:sym typeface="Arial"/>
              </a:rPr>
              <a:t> THAT REALLY COUNT! </a:t>
            </a:r>
          </a:p>
        </p:txBody>
      </p:sp>
      <p:sp>
        <p:nvSpPr>
          <p:cNvPr id="3" name="Rectangle 2">
            <a:extLst>
              <a:ext uri="{FF2B5EF4-FFF2-40B4-BE49-F238E27FC236}">
                <a16:creationId xmlns:a16="http://schemas.microsoft.com/office/drawing/2014/main" id="{9AF16A36-9502-924A-B3DF-7E70168E64AC}"/>
              </a:ext>
            </a:extLst>
          </p:cNvPr>
          <p:cNvSpPr/>
          <p:nvPr/>
        </p:nvSpPr>
        <p:spPr>
          <a:xfrm>
            <a:off x="546515" y="3679558"/>
            <a:ext cx="10867354" cy="1446550"/>
          </a:xfrm>
          <a:prstGeom prst="rect">
            <a:avLst/>
          </a:prstGeom>
        </p:spPr>
        <p:txBody>
          <a:bodyPr wrap="square">
            <a:spAutoFit/>
          </a:bodyPr>
          <a:lstStyle/>
          <a:p>
            <a:pPr lvl="0">
              <a:buClr>
                <a:srgbClr val="000000"/>
              </a:buClr>
              <a:buSzPts val="2220"/>
              <a:defRPr/>
            </a:pPr>
            <a:r>
              <a:rPr lang="en-GB" sz="2000" kern="0" dirty="0">
                <a:solidFill>
                  <a:srgbClr val="104F75"/>
                </a:solidFill>
                <a:latin typeface="Century Gothic" panose="020B0502020202020204" pitchFamily="34" charset="0"/>
                <a:ea typeface="Calibri"/>
                <a:cs typeface="Calibri"/>
                <a:sym typeface="Calibri"/>
              </a:rPr>
              <a:t>We acknowledge that an initial explanation </a:t>
            </a:r>
            <a:r>
              <a:rPr lang="en-GB" sz="2000" i="1" kern="0" dirty="0">
                <a:solidFill>
                  <a:srgbClr val="104F75"/>
                </a:solidFill>
                <a:latin typeface="Century Gothic" panose="020B0502020202020204" pitchFamily="34" charset="0"/>
                <a:ea typeface="Calibri"/>
                <a:cs typeface="Calibri"/>
                <a:sym typeface="Calibri"/>
              </a:rPr>
              <a:t>may</a:t>
            </a:r>
            <a:r>
              <a:rPr lang="en-GB" sz="2000" kern="0" dirty="0">
                <a:solidFill>
                  <a:srgbClr val="104F75"/>
                </a:solidFill>
                <a:latin typeface="Century Gothic" panose="020B0502020202020204" pitchFamily="34" charset="0"/>
                <a:ea typeface="Calibri"/>
                <a:cs typeface="Calibri"/>
                <a:sym typeface="Calibri"/>
              </a:rPr>
              <a:t> not be </a:t>
            </a:r>
            <a:r>
              <a:rPr lang="en-GB" sz="2000" i="1" kern="0" dirty="0">
                <a:solidFill>
                  <a:srgbClr val="104F75"/>
                </a:solidFill>
                <a:latin typeface="Century Gothic" panose="020B0502020202020204" pitchFamily="34" charset="0"/>
                <a:ea typeface="Calibri"/>
                <a:cs typeface="Calibri"/>
                <a:sym typeface="Calibri"/>
              </a:rPr>
              <a:t>essential</a:t>
            </a:r>
            <a:r>
              <a:rPr lang="en-GB" sz="2000" kern="0" dirty="0">
                <a:solidFill>
                  <a:srgbClr val="104F75"/>
                </a:solidFill>
                <a:latin typeface="Century Gothic" panose="020B0502020202020204" pitchFamily="34" charset="0"/>
                <a:ea typeface="Calibri"/>
                <a:cs typeface="Calibri"/>
                <a:sym typeface="Calibri"/>
              </a:rPr>
              <a:t> if the practice leads to ‘inductive learning’ </a:t>
            </a:r>
            <a:r>
              <a:rPr lang="en-GB" sz="2000" b="1" i="1" kern="0" dirty="0">
                <a:solidFill>
                  <a:srgbClr val="104F75"/>
                </a:solidFill>
                <a:latin typeface="Century Gothic" panose="020B0502020202020204" pitchFamily="34" charset="0"/>
                <a:ea typeface="Calibri"/>
                <a:cs typeface="Calibri"/>
                <a:sym typeface="Calibri"/>
              </a:rPr>
              <a:t>but it is only recommended to drop the initial explanation if the </a:t>
            </a:r>
            <a:r>
              <a:rPr lang="en-GB" sz="2000" kern="0" dirty="0">
                <a:solidFill>
                  <a:srgbClr val="104F75"/>
                </a:solidFill>
                <a:latin typeface="Century Gothic" panose="020B0502020202020204" pitchFamily="34" charset="0"/>
                <a:ea typeface="Calibri"/>
                <a:cs typeface="Calibri"/>
                <a:sym typeface="Calibri"/>
              </a:rPr>
              <a:t>practice pushes </a:t>
            </a:r>
            <a:r>
              <a:rPr lang="en-GB" sz="2000" b="1" u="sng" kern="0" dirty="0">
                <a:solidFill>
                  <a:srgbClr val="104F75"/>
                </a:solidFill>
                <a:latin typeface="Century Gothic" panose="020B0502020202020204" pitchFamily="34" charset="0"/>
                <a:ea typeface="Calibri"/>
                <a:cs typeface="Calibri"/>
                <a:sym typeface="Calibri"/>
              </a:rPr>
              <a:t>all </a:t>
            </a:r>
            <a:r>
              <a:rPr lang="en-GB" sz="2000" kern="0" dirty="0">
                <a:solidFill>
                  <a:srgbClr val="104F75"/>
                </a:solidFill>
                <a:latin typeface="Century Gothic" panose="020B0502020202020204" pitchFamily="34" charset="0"/>
                <a:ea typeface="Calibri"/>
                <a:cs typeface="Calibri"/>
                <a:sym typeface="Calibri"/>
              </a:rPr>
              <a:t>learners to </a:t>
            </a:r>
            <a:r>
              <a:rPr lang="en-GB" sz="2000" i="1" kern="0" dirty="0">
                <a:solidFill>
                  <a:srgbClr val="104F75"/>
                </a:solidFill>
                <a:latin typeface="Century Gothic" panose="020B0502020202020204" pitchFamily="34" charset="0"/>
                <a:ea typeface="Calibri"/>
                <a:cs typeface="Calibri"/>
                <a:sym typeface="Calibri"/>
              </a:rPr>
              <a:t>work out </a:t>
            </a:r>
            <a:r>
              <a:rPr lang="en-GB" sz="2000" kern="0" dirty="0">
                <a:solidFill>
                  <a:srgbClr val="104F75"/>
                </a:solidFill>
                <a:latin typeface="Century Gothic" panose="020B0502020202020204" pitchFamily="34" charset="0"/>
                <a:ea typeface="Calibri"/>
                <a:cs typeface="Calibri"/>
                <a:sym typeface="Calibri"/>
              </a:rPr>
              <a:t>all the </a:t>
            </a:r>
            <a:r>
              <a:rPr lang="en-GB" sz="2000" i="1" kern="0" dirty="0">
                <a:solidFill>
                  <a:srgbClr val="104F75"/>
                </a:solidFill>
                <a:latin typeface="Century Gothic" panose="020B0502020202020204" pitchFamily="34" charset="0"/>
                <a:ea typeface="Calibri"/>
                <a:cs typeface="Calibri"/>
                <a:sym typeface="Calibri"/>
              </a:rPr>
              <a:t>rules </a:t>
            </a:r>
            <a:r>
              <a:rPr lang="en-GB" sz="2000" b="1" i="1" u="sng" kern="0" dirty="0">
                <a:solidFill>
                  <a:srgbClr val="104F75"/>
                </a:solidFill>
                <a:latin typeface="Century Gothic" panose="020B0502020202020204" pitchFamily="34" charset="0"/>
                <a:ea typeface="Calibri"/>
                <a:cs typeface="Calibri"/>
                <a:sym typeface="Calibri"/>
              </a:rPr>
              <a:t>successfull</a:t>
            </a:r>
            <a:r>
              <a:rPr lang="en-GB" sz="2000" b="1" u="sng" kern="0" dirty="0">
                <a:solidFill>
                  <a:srgbClr val="104F75"/>
                </a:solidFill>
                <a:latin typeface="Century Gothic" panose="020B0502020202020204" pitchFamily="34" charset="0"/>
                <a:ea typeface="Calibri"/>
                <a:cs typeface="Calibri"/>
                <a:sym typeface="Calibri"/>
              </a:rPr>
              <a:t>y</a:t>
            </a:r>
            <a:r>
              <a:rPr lang="en-GB" sz="2000" kern="0" dirty="0">
                <a:solidFill>
                  <a:srgbClr val="104F75"/>
                </a:solidFill>
                <a:latin typeface="Century Gothic" panose="020B0502020202020204" pitchFamily="34" charset="0"/>
                <a:ea typeface="Calibri"/>
                <a:cs typeface="Calibri"/>
                <a:sym typeface="Calibri"/>
              </a:rPr>
              <a:t> </a:t>
            </a:r>
            <a:r>
              <a:rPr lang="en-GB" sz="1400" kern="0" dirty="0">
                <a:solidFill>
                  <a:srgbClr val="104F75"/>
                </a:solidFill>
                <a:latin typeface="Century Gothic" panose="020B0502020202020204" pitchFamily="34" charset="0"/>
                <a:ea typeface="Calibri"/>
                <a:cs typeface="Calibri"/>
                <a:sym typeface="Calibri"/>
              </a:rPr>
              <a:t>(</a:t>
            </a:r>
            <a:r>
              <a:rPr lang="en-GB" sz="1400" kern="0" dirty="0" err="1">
                <a:solidFill>
                  <a:srgbClr val="104F75"/>
                </a:solidFill>
                <a:latin typeface="Century Gothic" panose="020B0502020202020204" pitchFamily="34" charset="0"/>
                <a:ea typeface="Calibri"/>
                <a:cs typeface="Calibri"/>
                <a:sym typeface="Calibri"/>
              </a:rPr>
              <a:t>Benati</a:t>
            </a:r>
            <a:r>
              <a:rPr lang="en-GB" sz="1400" kern="0" dirty="0">
                <a:solidFill>
                  <a:srgbClr val="104F75"/>
                </a:solidFill>
                <a:latin typeface="Century Gothic" panose="020B0502020202020204" pitchFamily="34" charset="0"/>
                <a:ea typeface="Calibri"/>
                <a:cs typeface="Calibri"/>
                <a:sym typeface="Calibri"/>
              </a:rPr>
              <a:t>, 2004; Farley, 2004; </a:t>
            </a:r>
            <a:r>
              <a:rPr lang="en-GB" sz="1400" kern="0" dirty="0" err="1">
                <a:solidFill>
                  <a:srgbClr val="104F75"/>
                </a:solidFill>
                <a:latin typeface="Century Gothic" panose="020B0502020202020204" pitchFamily="34" charset="0"/>
                <a:ea typeface="Calibri"/>
                <a:cs typeface="Calibri"/>
                <a:sym typeface="Calibri"/>
              </a:rPr>
              <a:t>DeKeyser</a:t>
            </a:r>
            <a:r>
              <a:rPr lang="en-GB" sz="1400" kern="0" dirty="0">
                <a:solidFill>
                  <a:srgbClr val="104F75"/>
                </a:solidFill>
                <a:latin typeface="Century Gothic" panose="020B0502020202020204" pitchFamily="34" charset="0"/>
                <a:ea typeface="Calibri"/>
                <a:cs typeface="Calibri"/>
                <a:sym typeface="Calibri"/>
              </a:rPr>
              <a:t> &amp; Prieto-Botana, 2015; </a:t>
            </a:r>
            <a:r>
              <a:rPr lang="en-GB" sz="1400" kern="0" dirty="0">
                <a:solidFill>
                  <a:srgbClr val="104F75"/>
                </a:solidFill>
                <a:latin typeface="Century Gothic" panose="020B0502020202020204" pitchFamily="34" charset="0"/>
                <a:ea typeface="Calibri"/>
                <a:cs typeface="Calibri"/>
                <a:sym typeface="Calibri"/>
                <a:hlinkClick r:id="rId4"/>
              </a:rPr>
              <a:t>Marsden, 2006</a:t>
            </a:r>
            <a:r>
              <a:rPr lang="en-GB" sz="1400" kern="0" dirty="0">
                <a:solidFill>
                  <a:srgbClr val="104F75"/>
                </a:solidFill>
                <a:latin typeface="Century Gothic" panose="020B0502020202020204" pitchFamily="34" charset="0"/>
                <a:ea typeface="Calibri"/>
                <a:cs typeface="Calibri"/>
                <a:sym typeface="Calibri"/>
              </a:rPr>
              <a:t>; VanPatten &amp; </a:t>
            </a:r>
            <a:r>
              <a:rPr lang="en-GB" sz="1400" kern="0" dirty="0" err="1">
                <a:solidFill>
                  <a:srgbClr val="104F75"/>
                </a:solidFill>
                <a:latin typeface="Century Gothic" panose="020B0502020202020204" pitchFamily="34" charset="0"/>
                <a:ea typeface="Calibri"/>
                <a:cs typeface="Calibri"/>
                <a:sym typeface="Calibri"/>
              </a:rPr>
              <a:t>Oikennon</a:t>
            </a:r>
            <a:r>
              <a:rPr lang="en-GB" sz="1400" kern="0" dirty="0">
                <a:solidFill>
                  <a:srgbClr val="104F75"/>
                </a:solidFill>
                <a:latin typeface="Century Gothic" panose="020B0502020202020204" pitchFamily="34" charset="0"/>
                <a:ea typeface="Calibri"/>
                <a:cs typeface="Calibri"/>
                <a:sym typeface="Calibri"/>
              </a:rPr>
              <a:t>, 1996). </a:t>
            </a:r>
            <a:r>
              <a:rPr lang="en-GB" sz="2800" b="1" kern="0" dirty="0">
                <a:solidFill>
                  <a:srgbClr val="104F75"/>
                </a:solidFill>
                <a:latin typeface="Century Gothic" panose="020B0502020202020204" pitchFamily="34" charset="0"/>
                <a:ea typeface="Calibri"/>
                <a:cs typeface="Calibri"/>
                <a:sym typeface="Calibri"/>
              </a:rPr>
              <a:t>This is unlikely!</a:t>
            </a:r>
            <a:endParaRPr lang="en-GB" sz="1400" b="1" kern="0" dirty="0">
              <a:solidFill>
                <a:srgbClr val="104F75"/>
              </a:solidFill>
              <a:latin typeface="Century Gothic" panose="020B0502020202020204" pitchFamily="34" charset="0"/>
              <a:ea typeface="Calibri"/>
              <a:cs typeface="Calibri"/>
              <a:sym typeface="Calibri"/>
            </a:endParaRPr>
          </a:p>
        </p:txBody>
      </p:sp>
      <p:sp>
        <p:nvSpPr>
          <p:cNvPr id="4" name="Sequential Access Storage 3">
            <a:extLst>
              <a:ext uri="{FF2B5EF4-FFF2-40B4-BE49-F238E27FC236}">
                <a16:creationId xmlns:a16="http://schemas.microsoft.com/office/drawing/2014/main" id="{72A9FE1A-B926-B943-B69F-B52D564D9F77}"/>
              </a:ext>
            </a:extLst>
          </p:cNvPr>
          <p:cNvSpPr/>
          <p:nvPr/>
        </p:nvSpPr>
        <p:spPr>
          <a:xfrm flipH="1">
            <a:off x="9048750" y="1901466"/>
            <a:ext cx="3008616" cy="2319429"/>
          </a:xfrm>
          <a:prstGeom prst="flowChartMagneticTape">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Why risk it? </a:t>
            </a:r>
          </a:p>
          <a:p>
            <a:pPr algn="ctr"/>
            <a:r>
              <a:rPr lang="en-US" sz="2400" b="1" dirty="0"/>
              <a:t>Why not try to </a:t>
            </a:r>
            <a:r>
              <a:rPr lang="en-US" sz="2400" b="1" i="1" dirty="0"/>
              <a:t>level the playing field</a:t>
            </a:r>
            <a:r>
              <a:rPr lang="en-US" sz="2400" b="1" dirty="0"/>
              <a:t>?</a:t>
            </a:r>
          </a:p>
        </p:txBody>
      </p:sp>
      <p:sp>
        <p:nvSpPr>
          <p:cNvPr id="6" name="Title 5">
            <a:extLst>
              <a:ext uri="{FF2B5EF4-FFF2-40B4-BE49-F238E27FC236}">
                <a16:creationId xmlns:a16="http://schemas.microsoft.com/office/drawing/2014/main" id="{109B97B0-F09E-4903-AE67-A1559D4D9EE2}"/>
              </a:ext>
            </a:extLst>
          </p:cNvPr>
          <p:cNvSpPr>
            <a:spLocks noGrp="1"/>
          </p:cNvSpPr>
          <p:nvPr>
            <p:ph type="title"/>
          </p:nvPr>
        </p:nvSpPr>
        <p:spPr>
          <a:xfrm flipV="1">
            <a:off x="838200" y="0"/>
            <a:ext cx="10515600" cy="365127"/>
          </a:xfrm>
        </p:spPr>
        <p:txBody>
          <a:bodyPr/>
          <a:lstStyle/>
          <a:p>
            <a:r>
              <a:rPr lang="fr-FR" sz="1200" dirty="0">
                <a:solidFill>
                  <a:schemeClr val="bg1"/>
                </a:solidFill>
              </a:rPr>
              <a:t>Explicit,</a:t>
            </a:r>
            <a:r>
              <a:rPr lang="fr-FR" sz="1200" baseline="0" dirty="0">
                <a:solidFill>
                  <a:schemeClr val="bg1"/>
                </a:solidFill>
              </a:rPr>
              <a:t> succinct, up-front description of </a:t>
            </a:r>
            <a:r>
              <a:rPr lang="fr-FR" sz="1200" baseline="0" dirty="0" err="1">
                <a:solidFill>
                  <a:schemeClr val="bg1"/>
                </a:solidFill>
              </a:rPr>
              <a:t>feature</a:t>
            </a:r>
            <a:endParaRPr lang="fr-FR" sz="1200" dirty="0">
              <a:solidFill>
                <a:schemeClr val="bg1"/>
              </a:solidFill>
            </a:endParaRPr>
          </a:p>
        </p:txBody>
      </p:sp>
    </p:spTree>
    <p:extLst>
      <p:ext uri="{BB962C8B-B14F-4D97-AF65-F5344CB8AC3E}">
        <p14:creationId xmlns:p14="http://schemas.microsoft.com/office/powerpoint/2010/main" val="262527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2" grpId="0"/>
      <p:bldP spid="3"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10171416" cy="867128"/>
          </a:xfrm>
          <a:prstGeom prst="rect">
            <a:avLst/>
          </a:prstGeom>
        </p:spPr>
      </p:pic>
      <p:sp>
        <p:nvSpPr>
          <p:cNvPr id="11"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Explicit, Succinct Description of the Grammatical Feature</a:t>
            </a:r>
          </a:p>
        </p:txBody>
      </p:sp>
      <p:sp>
        <p:nvSpPr>
          <p:cNvPr id="271" name="Google Shape;271;p27"/>
          <p:cNvSpPr/>
          <p:nvPr/>
        </p:nvSpPr>
        <p:spPr>
          <a:xfrm>
            <a:off x="359596" y="1958168"/>
            <a:ext cx="4575046" cy="163121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Awareness of L1-L2 differences relates to L2 performance</a:t>
            </a:r>
            <a:b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4"/>
              </a:rPr>
              <a:t>Ammar, </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hlinkClick r:id="rId4"/>
              </a:rPr>
              <a:t>Lightbown</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4"/>
              </a:rPr>
              <a:t>, &amp; </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hlinkClick r:id="rId4"/>
              </a:rPr>
              <a:t>Spada</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4"/>
              </a:rPr>
              <a:t>, 2010</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70" name="Google Shape;270;p27"/>
          <p:cNvSpPr/>
          <p:nvPr/>
        </p:nvSpPr>
        <p:spPr>
          <a:xfrm>
            <a:off x="5527497" y="1553357"/>
            <a:ext cx="6166017" cy="2440839"/>
          </a:xfrm>
          <a:prstGeom prst="wedgeEllipseCallout">
            <a:avLst>
              <a:gd name="adj1" fmla="val 40723"/>
              <a:gd name="adj2" fmla="val 74926"/>
            </a:avLst>
          </a:prstGeom>
          <a:noFill/>
          <a:ln w="28575" cap="flat" cmpd="sng">
            <a:solidFill>
              <a:srgbClr val="104F7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Is information about the L1 and L1-L2 differences also useful?</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72" name="Google Shape;272;p27"/>
          <p:cNvSpPr/>
          <p:nvPr/>
        </p:nvSpPr>
        <p:spPr>
          <a:xfrm>
            <a:off x="359596" y="4696020"/>
            <a:ext cx="11435137" cy="12003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Providing information about grammatical meanings that are mapped differently in L1 / L2 can be beneficial</a:t>
            </a:r>
            <a:b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5"/>
              </a:rPr>
              <a:t>McManus &amp; Marsden, 2017</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6"/>
              </a:rPr>
              <a:t>McManus &amp; Marsden, 2018</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7"/>
              </a:rPr>
              <a:t>McManus &amp; Marsden, 2019</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7" name="Rectangle 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6385A91-B718-4E5E-ADAF-0C03E2C884CE}"/>
              </a:ext>
              <a:ext uri="{C183D7F6-B498-43B3-948B-1728B52AA6E4}">
                <adec:decorative xmlns:adec="http://schemas.microsoft.com/office/drawing/2017/decorative" val="1"/>
              </a:ext>
            </a:extLst>
          </p:cNvPr>
          <p:cNvSpPr>
            <a:spLocks noGrp="1"/>
          </p:cNvSpPr>
          <p:nvPr>
            <p:ph type="title"/>
          </p:nvPr>
        </p:nvSpPr>
        <p:spPr>
          <a:xfrm flipV="1">
            <a:off x="838200" y="0"/>
            <a:ext cx="10515600" cy="365127"/>
          </a:xfrm>
        </p:spPr>
        <p:txBody>
          <a:bodyPr/>
          <a:lstStyle/>
          <a:p>
            <a:r>
              <a:rPr lang="fr-FR" sz="800" dirty="0">
                <a:solidFill>
                  <a:schemeClr val="bg1"/>
                </a:solidFill>
              </a:rPr>
              <a:t>Explicit,</a:t>
            </a:r>
            <a:r>
              <a:rPr lang="fr-FR" sz="800" baseline="0" dirty="0">
                <a:solidFill>
                  <a:schemeClr val="bg1"/>
                </a:solidFill>
              </a:rPr>
              <a:t> succinct description of the grammatical </a:t>
            </a:r>
            <a:r>
              <a:rPr lang="fr-FR" sz="800" baseline="0" dirty="0" err="1">
                <a:solidFill>
                  <a:schemeClr val="bg1"/>
                </a:solidFill>
              </a:rPr>
              <a:t>feature</a:t>
            </a:r>
            <a:endParaRPr lang="fr-FR" sz="800" dirty="0">
              <a:solidFill>
                <a:schemeClr val="bg1"/>
              </a:solidFill>
            </a:endParaRPr>
          </a:p>
        </p:txBody>
      </p:sp>
    </p:spTree>
    <p:extLst>
      <p:ext uri="{BB962C8B-B14F-4D97-AF65-F5344CB8AC3E}">
        <p14:creationId xmlns:p14="http://schemas.microsoft.com/office/powerpoint/2010/main" val="236358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2" name="Google Shape;282;p28"/>
          <p:cNvSpPr/>
          <p:nvPr/>
        </p:nvSpPr>
        <p:spPr>
          <a:xfrm>
            <a:off x="363020" y="1429779"/>
            <a:ext cx="11465960" cy="479498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GB" sz="2200" b="1" i="0" u="none" strike="noStrike" kern="0" cap="none" spc="0" normalizeH="0" baseline="0" noProof="0" dirty="0">
                <a:ln>
                  <a:noFill/>
                </a:ln>
                <a:solidFill>
                  <a:srgbClr val="ED7D31"/>
                </a:solidFill>
                <a:effectLst/>
                <a:uLnTx/>
                <a:uFillTx/>
                <a:latin typeface="Century Gothic" panose="020B0502020202020204" pitchFamily="34" charset="0"/>
                <a:ea typeface="Calibri"/>
                <a:cs typeface="Calibri"/>
                <a:sym typeface="Calibri"/>
              </a:rPr>
              <a:t>L1 &amp; L2</a:t>
            </a:r>
            <a:r>
              <a:rPr kumimoji="0" lang="en-GB"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information and practice → </a:t>
            </a:r>
            <a:r>
              <a:rPr kumimoji="0" lang="en-GB" sz="2200" b="1" i="0" u="none" strike="noStrike" kern="0" cap="none" spc="0" normalizeH="0" baseline="0" noProof="0" dirty="0">
                <a:ln>
                  <a:noFill/>
                </a:ln>
                <a:solidFill>
                  <a:srgbClr val="ED7D31"/>
                </a:solidFill>
                <a:effectLst/>
                <a:uLnTx/>
                <a:uFillTx/>
                <a:latin typeface="Century Gothic" panose="020B0502020202020204" pitchFamily="34" charset="0"/>
                <a:ea typeface="Calibri"/>
                <a:cs typeface="Calibri"/>
                <a:sym typeface="Calibri"/>
              </a:rPr>
              <a:t>improvement</a:t>
            </a:r>
            <a:r>
              <a:rPr kumimoji="0" lang="en-GB"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in reading and listening</a:t>
            </a:r>
            <a:endParaRPr kumimoji="0" sz="22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GB"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a:t>
            </a:r>
            <a:r>
              <a:rPr kumimoji="0" lang="en-GB" sz="2200" b="1" i="0" u="none" strike="noStrike" kern="0" cap="none" spc="0" normalizeH="0" baseline="0" noProof="0" dirty="0">
                <a:ln>
                  <a:noFill/>
                </a:ln>
                <a:solidFill>
                  <a:srgbClr val="ED7D31"/>
                </a:solidFill>
                <a:effectLst/>
                <a:uLnTx/>
                <a:uFillTx/>
                <a:latin typeface="Century Gothic" panose="020B0502020202020204" pitchFamily="34" charset="0"/>
                <a:ea typeface="Calibri"/>
                <a:cs typeface="Calibri"/>
                <a:sym typeface="Calibri"/>
              </a:rPr>
              <a:t>Remapping</a:t>
            </a:r>
            <a:r>
              <a:rPr kumimoji="0" lang="en-GB"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concepts and reinforcing correct L2 form-meaning mappings</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(McManus &amp; Marsden, </a:t>
            </a:r>
            <a:r>
              <a:rPr kumimoji="0" lang="en-GB" sz="1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3"/>
              </a:rPr>
              <a:t>2017</a:t>
            </a:r>
            <a:r>
              <a:rPr kumimoji="0" lang="en-GB" sz="1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1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4"/>
              </a:rPr>
              <a:t>2018</a:t>
            </a:r>
            <a:r>
              <a:rPr kumimoji="0" lang="en-GB" sz="1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GB" sz="2200" b="1"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Two</a:t>
            </a:r>
            <a:r>
              <a:rPr kumimoji="0" lang="en-GB"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forms in French could map onto </a:t>
            </a:r>
            <a:r>
              <a:rPr kumimoji="0" lang="en-GB" sz="2200" b="1"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one</a:t>
            </a:r>
            <a:r>
              <a:rPr kumimoji="0" lang="en-GB"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form in English</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GB" sz="2200" b="1"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One </a:t>
            </a:r>
            <a:r>
              <a:rPr kumimoji="0" lang="en-GB"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form in French could map onto </a:t>
            </a:r>
            <a:r>
              <a:rPr kumimoji="0" lang="en-GB" sz="2200" b="1"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two </a:t>
            </a:r>
            <a:r>
              <a:rPr kumimoji="0" lang="en-GB"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forms in English</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sz="2200" b="0" i="0"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p:txBody>
      </p:sp>
      <p:sp>
        <p:nvSpPr>
          <p:cNvPr id="283" name="Google Shape;283;p28"/>
          <p:cNvSpPr/>
          <p:nvPr/>
        </p:nvSpPr>
        <p:spPr>
          <a:xfrm>
            <a:off x="485490" y="3216980"/>
            <a:ext cx="2905904" cy="8309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Il </a:t>
            </a:r>
            <a:r>
              <a:rPr kumimoji="0" lang="en-GB" sz="24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jou</a:t>
            </a:r>
            <a:r>
              <a:rPr kumimoji="0" lang="en-GB" sz="2400" b="1" i="1" u="none" strike="noStrike" kern="0" cap="none" spc="0" normalizeH="0" baseline="0" noProof="0" dirty="0" err="1">
                <a:ln>
                  <a:noFill/>
                </a:ln>
                <a:solidFill>
                  <a:srgbClr val="5B9BD5"/>
                </a:solidFill>
                <a:effectLst/>
                <a:uLnTx/>
                <a:uFillTx/>
                <a:latin typeface="Century Gothic" panose="020B0502020202020204" pitchFamily="34" charset="0"/>
                <a:ea typeface="Calibri"/>
                <a:cs typeface="Calibri"/>
                <a:sym typeface="Calibri"/>
              </a:rPr>
              <a:t>ait</a:t>
            </a:r>
            <a:r>
              <a:rPr kumimoji="0" lang="en-GB"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au foot…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Il </a:t>
            </a:r>
            <a:r>
              <a:rPr kumimoji="0" lang="en-GB" sz="2400" b="1" i="1" u="none" strike="noStrike" kern="0" cap="none" spc="0" normalizeH="0" baseline="0" noProof="0" dirty="0">
                <a:ln>
                  <a:noFill/>
                </a:ln>
                <a:solidFill>
                  <a:srgbClr val="5B9BD5"/>
                </a:solidFill>
                <a:effectLst/>
                <a:uLnTx/>
                <a:uFillTx/>
                <a:latin typeface="Century Gothic" panose="020B0502020202020204" pitchFamily="34" charset="0"/>
                <a:ea typeface="Calibri"/>
                <a:cs typeface="Calibri"/>
                <a:sym typeface="Calibri"/>
              </a:rPr>
              <a:t>a</a:t>
            </a:r>
            <a:r>
              <a:rPr kumimoji="0" lang="en-GB"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a:t>
            </a:r>
            <a:r>
              <a:rPr kumimoji="0" lang="en-GB" sz="24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jou</a:t>
            </a:r>
            <a:r>
              <a:rPr kumimoji="0" lang="en-GB" sz="2400" b="1" i="1" u="none" strike="noStrike" kern="0" cap="none" spc="0" normalizeH="0" baseline="0" noProof="0" dirty="0" err="1">
                <a:ln>
                  <a:noFill/>
                </a:ln>
                <a:solidFill>
                  <a:srgbClr val="5B9BD5"/>
                </a:solidFill>
                <a:effectLst/>
                <a:uLnTx/>
                <a:uFillTx/>
                <a:latin typeface="Century Gothic" panose="020B0502020202020204" pitchFamily="34" charset="0"/>
                <a:ea typeface="Calibri"/>
                <a:cs typeface="Calibri"/>
                <a:sym typeface="Calibri"/>
              </a:rPr>
              <a:t>é</a:t>
            </a:r>
            <a:r>
              <a:rPr kumimoji="0" lang="en-GB"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au foot… </a:t>
            </a:r>
            <a:endParaRPr kumimoji="0"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p:txBody>
      </p:sp>
      <p:sp>
        <p:nvSpPr>
          <p:cNvPr id="284" name="Google Shape;284;p28"/>
          <p:cNvSpPr/>
          <p:nvPr/>
        </p:nvSpPr>
        <p:spPr>
          <a:xfrm>
            <a:off x="4038666" y="3440220"/>
            <a:ext cx="3649430" cy="4958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44546A"/>
              </a:buClr>
              <a:buSzPts val="2400"/>
              <a:buFont typeface="Arial"/>
              <a:buNone/>
              <a:tabLst/>
              <a:defRPr/>
            </a:pPr>
            <a:r>
              <a:rPr kumimoji="0" lang="en-GB"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He play</a:t>
            </a:r>
            <a:r>
              <a:rPr kumimoji="0" lang="en-GB" sz="2400" b="1" i="1" u="none" strike="noStrike" kern="0" cap="none" spc="0" normalizeH="0" baseline="0" noProof="0" dirty="0">
                <a:ln>
                  <a:noFill/>
                </a:ln>
                <a:solidFill>
                  <a:srgbClr val="00B050"/>
                </a:solidFill>
                <a:effectLst/>
                <a:uLnTx/>
                <a:uFillTx/>
                <a:latin typeface="Century Gothic" panose="020B0502020202020204" pitchFamily="34" charset="0"/>
                <a:ea typeface="Calibri"/>
                <a:cs typeface="Calibri"/>
                <a:sym typeface="Calibri"/>
              </a:rPr>
              <a:t>ed</a:t>
            </a:r>
            <a:r>
              <a:rPr kumimoji="0" lang="en-GB"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football...</a:t>
            </a:r>
            <a:endParaRPr kumimoji="0" sz="24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p:txBody>
      </p:sp>
      <p:sp>
        <p:nvSpPr>
          <p:cNvPr id="285" name="Google Shape;285;p28"/>
          <p:cNvSpPr/>
          <p:nvPr/>
        </p:nvSpPr>
        <p:spPr>
          <a:xfrm>
            <a:off x="366395" y="5290825"/>
            <a:ext cx="3167448" cy="46166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Il </a:t>
            </a:r>
            <a:r>
              <a:rPr kumimoji="0" lang="en-GB" sz="22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jou</a:t>
            </a:r>
            <a:r>
              <a:rPr kumimoji="0" lang="en-GB" sz="2200" b="1" i="1" u="none" strike="noStrike" kern="0" cap="none" spc="0" normalizeH="0" baseline="0" noProof="0" dirty="0" err="1">
                <a:ln>
                  <a:noFill/>
                </a:ln>
                <a:solidFill>
                  <a:srgbClr val="5B9BD5"/>
                </a:solidFill>
                <a:effectLst/>
                <a:uLnTx/>
                <a:uFillTx/>
                <a:latin typeface="Century Gothic" panose="020B0502020202020204" pitchFamily="34" charset="0"/>
                <a:ea typeface="Calibri"/>
                <a:cs typeface="Calibri"/>
                <a:sym typeface="Calibri"/>
              </a:rPr>
              <a:t>ait</a:t>
            </a: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au foot… </a:t>
            </a:r>
            <a:endParaRPr kumimoji="0"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p:txBody>
      </p:sp>
      <p:sp>
        <p:nvSpPr>
          <p:cNvPr id="286" name="Google Shape;286;p28"/>
          <p:cNvSpPr/>
          <p:nvPr/>
        </p:nvSpPr>
        <p:spPr>
          <a:xfrm>
            <a:off x="2928155" y="5142722"/>
            <a:ext cx="4315106" cy="83099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44546A"/>
              </a:buClr>
              <a:buSzPts val="2400"/>
              <a:buFont typeface="Arial"/>
              <a:buNone/>
              <a:tabLst/>
              <a:defRPr/>
            </a:pP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a:t>
            </a:r>
            <a:r>
              <a:rPr kumimoji="0" lang="en-GB" sz="22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quand</a:t>
            </a: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a:t>
            </a:r>
            <a:r>
              <a:rPr kumimoji="0" lang="en-GB" sz="22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j’ai</a:t>
            </a: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a:t>
            </a:r>
            <a:r>
              <a:rPr kumimoji="0" lang="en-GB" sz="22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appellé</a:t>
            </a: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a:t>
            </a:r>
            <a:endParaRPr kumimoji="0" sz="22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44546A"/>
              </a:buClr>
              <a:buSzPts val="2400"/>
              <a:buFont typeface="Arial"/>
              <a:buNone/>
              <a:tabLst/>
              <a:defRPr/>
            </a:pP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a:t>
            </a:r>
            <a:r>
              <a:rPr kumimoji="0" lang="en-GB" sz="22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quand</a:t>
            </a: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nous </a:t>
            </a:r>
            <a:r>
              <a:rPr kumimoji="0" lang="en-GB" sz="22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étions</a:t>
            </a:r>
            <a:r>
              <a:rPr kumimoji="0" lang="en-GB" sz="22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a:t>
            </a:r>
            <a:r>
              <a:rPr kumimoji="0" lang="en-GB" sz="2200" b="0" i="1" u="none" strike="noStrike" kern="0" cap="none" spc="0" normalizeH="0" baseline="0" noProof="0" dirty="0" err="1">
                <a:ln>
                  <a:noFill/>
                </a:ln>
                <a:solidFill>
                  <a:srgbClr val="44546A"/>
                </a:solidFill>
                <a:effectLst/>
                <a:uLnTx/>
                <a:uFillTx/>
                <a:latin typeface="Century Gothic" panose="020B0502020202020204" pitchFamily="34" charset="0"/>
                <a:ea typeface="Calibri"/>
                <a:cs typeface="Calibri"/>
                <a:sym typeface="Calibri"/>
              </a:rPr>
              <a:t>petits</a:t>
            </a:r>
            <a:r>
              <a:rPr kumimoji="0" lang="en-GB" sz="23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a:t>
            </a:r>
            <a:endParaRPr kumimoji="0" sz="23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87" name="Google Shape;287;p28"/>
          <p:cNvSpPr/>
          <p:nvPr/>
        </p:nvSpPr>
        <p:spPr>
          <a:xfrm>
            <a:off x="6986407" y="5543034"/>
            <a:ext cx="5205593" cy="40182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44546A"/>
              </a:buClr>
              <a:buSzPts val="2400"/>
              <a:buFont typeface="Arial"/>
              <a:buNone/>
              <a:tabLst/>
              <a:defRPr/>
            </a:pPr>
            <a:r>
              <a:rPr kumimoji="0" lang="en-GB" sz="20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He play</a:t>
            </a:r>
            <a:r>
              <a:rPr kumimoji="0" lang="en-GB" sz="2000" b="1" i="1" u="none" strike="noStrike" kern="0" cap="none" spc="0" normalizeH="0" baseline="0" noProof="0" dirty="0">
                <a:ln>
                  <a:noFill/>
                </a:ln>
                <a:solidFill>
                  <a:srgbClr val="00B050"/>
                </a:solidFill>
                <a:effectLst/>
                <a:uLnTx/>
                <a:uFillTx/>
                <a:latin typeface="Century Gothic" panose="020B0502020202020204" pitchFamily="34" charset="0"/>
                <a:ea typeface="Calibri"/>
                <a:cs typeface="Calibri"/>
                <a:sym typeface="Calibri"/>
              </a:rPr>
              <a:t>ed</a:t>
            </a:r>
            <a:r>
              <a:rPr kumimoji="0" lang="en-GB" sz="20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football, when we were little.</a:t>
            </a:r>
            <a:endParaRPr kumimoji="0" sz="20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endParaRPr>
          </a:p>
        </p:txBody>
      </p:sp>
      <p:sp>
        <p:nvSpPr>
          <p:cNvPr id="288" name="Google Shape;288;p28"/>
          <p:cNvSpPr/>
          <p:nvPr/>
        </p:nvSpPr>
        <p:spPr>
          <a:xfrm>
            <a:off x="7011715" y="5142722"/>
            <a:ext cx="5195319"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He </a:t>
            </a:r>
            <a:r>
              <a:rPr kumimoji="0" lang="en-GB" sz="2000" b="1" i="1" u="none" strike="noStrike" kern="0" cap="none" spc="0" normalizeH="0" baseline="0" noProof="0" dirty="0">
                <a:ln>
                  <a:noFill/>
                </a:ln>
                <a:solidFill>
                  <a:srgbClr val="00B050"/>
                </a:solidFill>
                <a:effectLst/>
                <a:uLnTx/>
                <a:uFillTx/>
                <a:latin typeface="Century Gothic" panose="020B0502020202020204" pitchFamily="34" charset="0"/>
                <a:ea typeface="Calibri"/>
                <a:cs typeface="Calibri"/>
                <a:sym typeface="Calibri"/>
              </a:rPr>
              <a:t>was</a:t>
            </a:r>
            <a:r>
              <a:rPr kumimoji="0" lang="en-GB" sz="20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play</a:t>
            </a:r>
            <a:r>
              <a:rPr kumimoji="0" lang="en-GB" sz="2000" b="1" i="1" u="none" strike="noStrike" kern="0" cap="none" spc="0" normalizeH="0" baseline="0" noProof="0" dirty="0">
                <a:ln>
                  <a:noFill/>
                </a:ln>
                <a:solidFill>
                  <a:srgbClr val="00B050"/>
                </a:solidFill>
                <a:effectLst/>
                <a:uLnTx/>
                <a:uFillTx/>
                <a:latin typeface="Century Gothic" panose="020B0502020202020204" pitchFamily="34" charset="0"/>
                <a:ea typeface="Calibri"/>
                <a:cs typeface="Calibri"/>
                <a:sym typeface="Calibri"/>
              </a:rPr>
              <a:t>ing</a:t>
            </a:r>
            <a:r>
              <a:rPr kumimoji="0" lang="en-GB" sz="2000" b="0" i="1" u="none" strike="noStrike" kern="0" cap="none" spc="0" normalizeH="0" baseline="0" noProof="0" dirty="0">
                <a:ln>
                  <a:noFill/>
                </a:ln>
                <a:solidFill>
                  <a:srgbClr val="44546A"/>
                </a:solidFill>
                <a:effectLst/>
                <a:uLnTx/>
                <a:uFillTx/>
                <a:latin typeface="Century Gothic" panose="020B0502020202020204" pitchFamily="34" charset="0"/>
                <a:ea typeface="Calibri"/>
                <a:cs typeface="Calibri"/>
                <a:sym typeface="Calibri"/>
              </a:rPr>
              <a:t> football, when I called.</a:t>
            </a:r>
            <a:endParaRPr kumimoji="0" sz="18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89" name="Google Shape;289;p28"/>
          <p:cNvSpPr/>
          <p:nvPr/>
        </p:nvSpPr>
        <p:spPr>
          <a:xfrm>
            <a:off x="8537438" y="3169241"/>
            <a:ext cx="3086224" cy="1037834"/>
          </a:xfrm>
          <a:prstGeom prst="roundRect">
            <a:avLst>
              <a:gd name="adj" fmla="val 16667"/>
            </a:avLst>
          </a:prstGeom>
          <a:solidFill>
            <a:schemeClr val="lt1"/>
          </a:solidFill>
          <a:ln w="28575" cap="flat" cmpd="sng">
            <a:solidFill>
              <a:srgbClr val="104F7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(Trying ‘used to…’ could help to disambiguate)</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9368"/>
            <a:ext cx="10988842" cy="867128"/>
          </a:xfrm>
          <a:prstGeom prst="rect">
            <a:avLst/>
          </a:prstGeom>
        </p:spPr>
      </p:pic>
      <p:sp>
        <p:nvSpPr>
          <p:cNvPr id="14"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Explicit, Succinct Description of Feature and L1-L2 Differences</a:t>
            </a:r>
          </a:p>
        </p:txBody>
      </p:sp>
      <p:sp>
        <p:nvSpPr>
          <p:cNvPr id="12" name="Rectangle 11">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9C1FC8E-990C-46A6-A6EF-B28D065E224F}"/>
              </a:ext>
            </a:extLst>
          </p:cNvPr>
          <p:cNvSpPr>
            <a:spLocks noGrp="1"/>
          </p:cNvSpPr>
          <p:nvPr>
            <p:ph type="title"/>
          </p:nvPr>
        </p:nvSpPr>
        <p:spPr>
          <a:xfrm flipV="1">
            <a:off x="838200" y="123438"/>
            <a:ext cx="10515600" cy="241689"/>
          </a:xfrm>
        </p:spPr>
        <p:txBody>
          <a:bodyPr/>
          <a:lstStyle/>
          <a:p>
            <a:r>
              <a:rPr lang="fr-FR" sz="1000" dirty="0">
                <a:solidFill>
                  <a:schemeClr val="bg1"/>
                </a:solidFill>
              </a:rPr>
              <a:t>Explicit, succinct description of </a:t>
            </a:r>
            <a:r>
              <a:rPr lang="fr-FR" sz="1000" dirty="0" err="1">
                <a:solidFill>
                  <a:schemeClr val="bg1"/>
                </a:solidFill>
              </a:rPr>
              <a:t>feature</a:t>
            </a:r>
            <a:r>
              <a:rPr lang="fr-FR" sz="1000" dirty="0">
                <a:solidFill>
                  <a:schemeClr val="bg1"/>
                </a:solidFill>
              </a:rPr>
              <a:t> and L1-L2 </a:t>
            </a:r>
            <a:r>
              <a:rPr lang="fr-FR" sz="1000" dirty="0" err="1">
                <a:solidFill>
                  <a:schemeClr val="bg1"/>
                </a:solidFill>
              </a:rPr>
              <a:t>differences</a:t>
            </a:r>
            <a:endParaRPr lang="fr-FR" sz="1000" dirty="0">
              <a:solidFill>
                <a:schemeClr val="bg1"/>
              </a:solidFill>
            </a:endParaRPr>
          </a:p>
        </p:txBody>
      </p:sp>
    </p:spTree>
    <p:extLst>
      <p:ext uri="{BB962C8B-B14F-4D97-AF65-F5344CB8AC3E}">
        <p14:creationId xmlns:p14="http://schemas.microsoft.com/office/powerpoint/2010/main" val="310158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284" grpId="0"/>
      <p:bldP spid="285" grpId="0"/>
      <p:bldP spid="286" grpId="0"/>
      <p:bldP spid="288" grpId="0"/>
      <p:bldP spid="28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a:solidFill>
                  <a:schemeClr val="bg1"/>
                </a:solidFill>
              </a:rPr>
              <a:t>Saying who is affected by the verb</a:t>
            </a:r>
            <a:br>
              <a:rPr lang="en-GB" sz="2600" b="1">
                <a:solidFill>
                  <a:schemeClr val="bg1"/>
                </a:solidFill>
              </a:rPr>
            </a:br>
            <a:r>
              <a:rPr lang="en-GB" sz="2600">
                <a:solidFill>
                  <a:schemeClr val="bg1"/>
                </a:solidFill>
              </a:rPr>
              <a:t>Object </a:t>
            </a:r>
            <a:r>
              <a:rPr lang="en-GB" sz="2600" dirty="0">
                <a:solidFill>
                  <a:schemeClr val="bg1"/>
                </a:solidFill>
              </a:rPr>
              <a:t>pronoun ‘te’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7">
            <a:extLst>
              <a:ext uri="{FF2B5EF4-FFF2-40B4-BE49-F238E27FC236}">
                <a16:creationId xmlns:a16="http://schemas.microsoft.com/office/drawing/2014/main" id="{057D5E0D-1465-FE48-8955-CF235CBC28D2}"/>
              </a:ext>
            </a:extLst>
          </p:cNvPr>
          <p:cNvSpPr txBox="1"/>
          <p:nvPr/>
        </p:nvSpPr>
        <p:spPr>
          <a:xfrm>
            <a:off x="266227" y="5140198"/>
            <a:ext cx="1186474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This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different from English, where they come </a:t>
            </a:r>
            <a:r>
              <a:rPr kumimoji="0" lang="en-GB" sz="2600" b="1" i="1"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after</a:t>
            </a: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the verb.</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205200" y="2229244"/>
            <a:ext cx="361792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regalo un reloj. </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266227" y="3544202"/>
            <a:ext cx="445318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traigo la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caja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A57F0AA1-FDE9-C546-8FC3-775A9DC72304}"/>
              </a:ext>
            </a:extLst>
          </p:cNvPr>
          <p:cNvSpPr txBox="1"/>
          <p:nvPr/>
        </p:nvSpPr>
        <p:spPr>
          <a:xfrm>
            <a:off x="205200" y="1243044"/>
            <a:ext cx="1198679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the </a:t>
            </a: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person affected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by the verb is ‘you’, use the pronoun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TextBox 7">
            <a:extLst>
              <a:ext uri="{FF2B5EF4-FFF2-40B4-BE49-F238E27FC236}">
                <a16:creationId xmlns:a16="http://schemas.microsoft.com/office/drawing/2014/main" id="{30387F9B-D240-4D4D-81AA-6B8CDAB0AB4E}"/>
              </a:ext>
            </a:extLst>
          </p:cNvPr>
          <p:cNvSpPr txBox="1"/>
          <p:nvPr/>
        </p:nvSpPr>
        <p:spPr>
          <a:xfrm>
            <a:off x="4417972" y="2053979"/>
            <a:ext cx="53828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give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 watch.</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30387F9B-D240-4D4D-81AA-6B8CDAB0AB4E}"/>
              </a:ext>
            </a:extLst>
          </p:cNvPr>
          <p:cNvSpPr txBox="1"/>
          <p:nvPr/>
        </p:nvSpPr>
        <p:spPr>
          <a:xfrm>
            <a:off x="4417972" y="3285316"/>
            <a:ext cx="526668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bring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box.</a:t>
            </a:r>
          </a:p>
        </p:txBody>
      </p:sp>
      <p:sp>
        <p:nvSpPr>
          <p:cNvPr id="21" name="TextBox 7">
            <a:extLst>
              <a:ext uri="{FF2B5EF4-FFF2-40B4-BE49-F238E27FC236}">
                <a16:creationId xmlns:a16="http://schemas.microsoft.com/office/drawing/2014/main" id="{30387F9B-D240-4D4D-81AA-6B8CDAB0AB4E}"/>
              </a:ext>
            </a:extLst>
          </p:cNvPr>
          <p:cNvSpPr txBox="1"/>
          <p:nvPr/>
        </p:nvSpPr>
        <p:spPr>
          <a:xfrm>
            <a:off x="4417972" y="2537174"/>
            <a:ext cx="577468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give a watch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angle 2"/>
          <p:cNvSpPr/>
          <p:nvPr/>
        </p:nvSpPr>
        <p:spPr>
          <a:xfrm>
            <a:off x="4417972" y="3790423"/>
            <a:ext cx="3700052"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bring the box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you</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 name="Oval Callout 5"/>
          <p:cNvSpPr/>
          <p:nvPr/>
        </p:nvSpPr>
        <p:spPr>
          <a:xfrm>
            <a:off x="8277069" y="2298478"/>
            <a:ext cx="3651074" cy="1654032"/>
          </a:xfrm>
          <a:prstGeom prst="wedgeEllipseCallout">
            <a:avLst>
              <a:gd name="adj1" fmla="val -60496"/>
              <a:gd name="adj2" fmla="val 3775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rPr>
              <a:t>There are often </a:t>
            </a:r>
            <a:r>
              <a:rPr lang="en-GB" sz="2000" b="1" i="1">
                <a:solidFill>
                  <a:srgbClr val="002060"/>
                </a:solidFill>
              </a:rPr>
              <a:t>two</a:t>
            </a:r>
            <a:r>
              <a:rPr lang="en-GB" sz="2000">
                <a:solidFill>
                  <a:srgbClr val="002060"/>
                </a:solidFill>
              </a:rPr>
              <a:t> ways of translating this into English.</a:t>
            </a:r>
          </a:p>
        </p:txBody>
      </p:sp>
      <p:sp>
        <p:nvSpPr>
          <p:cNvPr id="7" name="Rectangle 6"/>
          <p:cNvSpPr/>
          <p:nvPr/>
        </p:nvSpPr>
        <p:spPr>
          <a:xfrm>
            <a:off x="266226" y="4530402"/>
            <a:ext cx="10748137" cy="492443"/>
          </a:xfrm>
          <a:prstGeom prst="rect">
            <a:avLst/>
          </a:prstGeom>
        </p:spPr>
        <p:txBody>
          <a:bodyPr wrap="square">
            <a:spAutoFit/>
          </a:bodyPr>
          <a:lstStyle/>
          <a:p>
            <a:pPr lvl="0">
              <a:defRPr/>
            </a:pPr>
            <a:r>
              <a:rPr lang="en-GB" sz="2600">
                <a:solidFill>
                  <a:srgbClr val="002060"/>
                </a:solidFill>
                <a:latin typeface="Century Gothic" panose="020B0502020202020204" pitchFamily="34" charset="0"/>
              </a:rPr>
              <a:t>In Spanish, object pronouns go </a:t>
            </a:r>
            <a:r>
              <a:rPr lang="en-GB" sz="2600" b="1" i="1">
                <a:solidFill>
                  <a:srgbClr val="002060"/>
                </a:solidFill>
                <a:latin typeface="Century Gothic" panose="020B0502020202020204" pitchFamily="34" charset="0"/>
              </a:rPr>
              <a:t>before</a:t>
            </a:r>
            <a:r>
              <a:rPr lang="en-GB" sz="2600">
                <a:solidFill>
                  <a:srgbClr val="002060"/>
                </a:solidFill>
                <a:latin typeface="Century Gothic" panose="020B0502020202020204" pitchFamily="34" charset="0"/>
              </a:rPr>
              <a:t> a conjugated verb.</a:t>
            </a:r>
          </a:p>
        </p:txBody>
      </p:sp>
    </p:spTree>
    <p:extLst>
      <p:ext uri="{BB962C8B-B14F-4D97-AF65-F5344CB8AC3E}">
        <p14:creationId xmlns:p14="http://schemas.microsoft.com/office/powerpoint/2010/main" val="4797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1" grpId="0"/>
      <p:bldP spid="12" grpId="0"/>
      <p:bldP spid="15" grpId="0"/>
      <p:bldP spid="16" grpId="0"/>
      <p:bldP spid="17" grpId="0"/>
      <p:bldP spid="21" grpId="0"/>
      <p:bldP spid="3" grpId="0"/>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9368"/>
            <a:ext cx="7623425" cy="867128"/>
          </a:xfrm>
          <a:prstGeom prst="rect">
            <a:avLst/>
          </a:prstGeom>
        </p:spPr>
      </p:pic>
      <p:sp>
        <p:nvSpPr>
          <p:cNvPr id="10"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Key Recommendations</a:t>
            </a:r>
          </a:p>
        </p:txBody>
      </p:sp>
      <p:sp>
        <p:nvSpPr>
          <p:cNvPr id="297" name="Google Shape;297;p29"/>
          <p:cNvSpPr txBox="1">
            <a:spLocks noGrp="1"/>
          </p:cNvSpPr>
          <p:nvPr>
            <p:ph type="body" idx="1"/>
          </p:nvPr>
        </p:nvSpPr>
        <p:spPr>
          <a:xfrm>
            <a:off x="208224" y="1828800"/>
            <a:ext cx="11555686" cy="4353170"/>
          </a:xfrm>
          <a:prstGeom prst="rect">
            <a:avLst/>
          </a:prstGeom>
          <a:noFill/>
          <a:ln>
            <a:noFill/>
          </a:ln>
        </p:spPr>
        <p:txBody>
          <a:bodyPr spcFirstLastPara="1" wrap="square" lIns="91425" tIns="45700" rIns="91425" bIns="45700" anchor="t" anchorCtr="0">
            <a:noAutofit/>
          </a:bodyPr>
          <a:lstStyle/>
          <a:p>
            <a:pPr marL="228600" indent="-228600">
              <a:lnSpc>
                <a:spcPct val="70000"/>
              </a:lnSpc>
              <a:spcBef>
                <a:spcPts val="0"/>
              </a:spcBef>
              <a:buClr>
                <a:srgbClr val="E87D1E"/>
              </a:buClr>
              <a:buSzPts val="2040"/>
              <a:buFont typeface="Noto Sans Symbols"/>
              <a:buChar char="▪"/>
            </a:pPr>
            <a:r>
              <a:rPr lang="en-GB" sz="2040" b="1" dirty="0">
                <a:solidFill>
                  <a:srgbClr val="104F75"/>
                </a:solidFill>
              </a:rPr>
              <a:t>Provide an explicit but succinct description of the grammatical feature to be taught</a:t>
            </a:r>
            <a:endParaRPr dirty="0">
              <a:solidFill>
                <a:srgbClr val="104F75"/>
              </a:solidFill>
            </a:endParaRPr>
          </a:p>
          <a:p>
            <a:pPr marL="228600" indent="-99060">
              <a:lnSpc>
                <a:spcPct val="70000"/>
              </a:lnSpc>
              <a:buClr>
                <a:srgbClr val="E87D1E"/>
              </a:buClr>
              <a:buSzPts val="2040"/>
              <a:buNone/>
            </a:pPr>
            <a:endParaRPr sz="2040" b="1" dirty="0">
              <a:solidFill>
                <a:srgbClr val="104F75"/>
              </a:solidFill>
            </a:endParaRPr>
          </a:p>
          <a:p>
            <a:pPr marL="228600" indent="-228600">
              <a:lnSpc>
                <a:spcPct val="70000"/>
              </a:lnSpc>
              <a:buClr>
                <a:srgbClr val="E87D1E"/>
              </a:buClr>
              <a:buSzPts val="2040"/>
              <a:buFont typeface="Noto Sans Symbols"/>
              <a:buChar char="▪"/>
            </a:pPr>
            <a:r>
              <a:rPr lang="en-GB" sz="2040" b="1" dirty="0">
                <a:solidFill>
                  <a:srgbClr val="9DD2F2"/>
                </a:solidFill>
              </a:rPr>
              <a:t>Provide practice of the grammar point in ‘input language’ (comprehension)</a:t>
            </a:r>
            <a:endParaRPr dirty="0">
              <a:solidFill>
                <a:srgbClr val="9DD2F2"/>
              </a:solidFill>
            </a:endParaRPr>
          </a:p>
          <a:p>
            <a:pPr marL="228600" indent="-99060">
              <a:lnSpc>
                <a:spcPct val="70000"/>
              </a:lnSpc>
              <a:buClr>
                <a:srgbClr val="E87D1E"/>
              </a:buClr>
              <a:buSzPts val="2040"/>
              <a:buNone/>
            </a:pPr>
            <a:endParaRPr sz="2040" b="1" dirty="0">
              <a:solidFill>
                <a:srgbClr val="9DD2F2"/>
              </a:solidFill>
            </a:endParaRPr>
          </a:p>
          <a:p>
            <a:pPr marL="228600" indent="-228600">
              <a:lnSpc>
                <a:spcPct val="70000"/>
              </a:lnSpc>
              <a:buClr>
                <a:srgbClr val="E87D1E"/>
              </a:buClr>
              <a:buSzPts val="2040"/>
              <a:buFont typeface="Noto Sans Symbols"/>
              <a:buChar char="▪"/>
            </a:pPr>
            <a:r>
              <a:rPr lang="en-GB" sz="2040" b="1" dirty="0">
                <a:solidFill>
                  <a:srgbClr val="9DD2F2"/>
                </a:solidFill>
              </a:rPr>
              <a:t>Provide practice in productive use of the features being taught</a:t>
            </a:r>
            <a:endParaRPr dirty="0">
              <a:solidFill>
                <a:srgbClr val="9DD2F2"/>
              </a:solidFill>
            </a:endParaRPr>
          </a:p>
          <a:p>
            <a:pPr marL="228600" indent="-99060">
              <a:lnSpc>
                <a:spcPct val="70000"/>
              </a:lnSpc>
              <a:buClr>
                <a:srgbClr val="E87D1E"/>
              </a:buClr>
              <a:buSzPts val="2040"/>
              <a:buNone/>
            </a:pPr>
            <a:endParaRPr sz="2040" b="1" dirty="0">
              <a:solidFill>
                <a:srgbClr val="9DD2F2"/>
              </a:solidFill>
            </a:endParaRPr>
          </a:p>
          <a:p>
            <a:pPr marL="228600" indent="-228600">
              <a:lnSpc>
                <a:spcPct val="70000"/>
              </a:lnSpc>
              <a:buClr>
                <a:srgbClr val="E87D1E"/>
              </a:buClr>
              <a:buSzPts val="2040"/>
              <a:buFont typeface="Noto Sans Symbols"/>
              <a:buChar char="▪"/>
            </a:pPr>
            <a:r>
              <a:rPr lang="en-GB" sz="2040" b="1" dirty="0">
                <a:solidFill>
                  <a:srgbClr val="9DD2F2"/>
                </a:solidFill>
              </a:rPr>
              <a:t>Practice productive use in free writing and speech in a range of contexts</a:t>
            </a:r>
            <a:endParaRPr dirty="0">
              <a:solidFill>
                <a:srgbClr val="9DD2F2"/>
              </a:solidFill>
            </a:endParaRPr>
          </a:p>
          <a:p>
            <a:pPr marL="228600" indent="-99060">
              <a:lnSpc>
                <a:spcPct val="70000"/>
              </a:lnSpc>
              <a:buClr>
                <a:srgbClr val="E87D1E"/>
              </a:buClr>
              <a:buSzPts val="2040"/>
              <a:buNone/>
            </a:pPr>
            <a:endParaRPr sz="2040" b="1" dirty="0">
              <a:solidFill>
                <a:srgbClr val="9DD2F2"/>
              </a:solidFill>
            </a:endParaRPr>
          </a:p>
          <a:p>
            <a:pPr marL="228600" indent="-228600">
              <a:lnSpc>
                <a:spcPct val="70000"/>
              </a:lnSpc>
              <a:buClr>
                <a:srgbClr val="E87D1E"/>
              </a:buClr>
              <a:buSzPts val="2040"/>
              <a:buFont typeface="Noto Sans Symbols"/>
              <a:buChar char="▪"/>
            </a:pPr>
            <a:r>
              <a:rPr lang="en-GB" sz="2040" b="1" dirty="0">
                <a:solidFill>
                  <a:srgbClr val="9DD2F2"/>
                </a:solidFill>
              </a:rPr>
              <a:t>Utilise standard grammatical terminology</a:t>
            </a:r>
            <a:endParaRPr dirty="0">
              <a:solidFill>
                <a:srgbClr val="9DD2F2"/>
              </a:solidFill>
            </a:endParaRPr>
          </a:p>
          <a:p>
            <a:pPr marL="228600" indent="-99060">
              <a:lnSpc>
                <a:spcPct val="70000"/>
              </a:lnSpc>
              <a:buClr>
                <a:srgbClr val="E87D1E"/>
              </a:buClr>
              <a:buSzPts val="2040"/>
              <a:buNone/>
            </a:pPr>
            <a:endParaRPr sz="2040" b="1" dirty="0">
              <a:solidFill>
                <a:srgbClr val="9DD2F2"/>
              </a:solidFill>
            </a:endParaRPr>
          </a:p>
          <a:p>
            <a:pPr marL="228600" indent="-228600">
              <a:lnSpc>
                <a:spcPct val="70000"/>
              </a:lnSpc>
              <a:buClr>
                <a:srgbClr val="E87D1E"/>
              </a:buClr>
              <a:buSzPts val="2040"/>
              <a:buFont typeface="Noto Sans Symbols"/>
              <a:buChar char="▪"/>
            </a:pPr>
            <a:r>
              <a:rPr lang="en-GB" sz="2040" b="1" dirty="0">
                <a:solidFill>
                  <a:srgbClr val="9DD2F2"/>
                </a:solidFill>
              </a:rPr>
              <a:t>Build on knowledge developed at key stage 2</a:t>
            </a:r>
            <a:endParaRPr dirty="0">
              <a:solidFill>
                <a:srgbClr val="9DD2F2"/>
              </a:solidFill>
            </a:endParaRPr>
          </a:p>
          <a:p>
            <a:pPr marL="228600" indent="-99060">
              <a:lnSpc>
                <a:spcPct val="70000"/>
              </a:lnSpc>
              <a:buClr>
                <a:srgbClr val="E87D1E"/>
              </a:buClr>
              <a:buSzPts val="2040"/>
              <a:buNone/>
            </a:pPr>
            <a:endParaRPr sz="2040" dirty="0">
              <a:solidFill>
                <a:srgbClr val="104F75"/>
              </a:solidFill>
            </a:endParaRPr>
          </a:p>
        </p:txBody>
      </p:sp>
      <p:sp>
        <p:nvSpPr>
          <p:cNvPr id="300" name="Google Shape;300;p29"/>
          <p:cNvSpPr txBox="1"/>
          <p:nvPr/>
        </p:nvSpPr>
        <p:spPr>
          <a:xfrm>
            <a:off x="11160917" y="1538452"/>
            <a:ext cx="751840"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8000"/>
                </a:solidFill>
                <a:effectLst/>
                <a:uLnTx/>
                <a:uFillTx/>
                <a:latin typeface="Century Gothic" panose="020B0502020202020204" pitchFamily="34" charset="0"/>
                <a:ea typeface="Calibri"/>
                <a:cs typeface="Calibri"/>
                <a:sym typeface="Calibri"/>
              </a:rPr>
              <a:t>✓</a:t>
            </a:r>
            <a:endParaRPr kumimoji="0" sz="4400" b="1" i="0" u="none" strike="noStrike" kern="0" cap="none" spc="0" normalizeH="0" baseline="0" noProof="0" dirty="0">
              <a:ln>
                <a:noFill/>
              </a:ln>
              <a:solidFill>
                <a:srgbClr val="008000"/>
              </a:solidFill>
              <a:effectLst/>
              <a:uLnTx/>
              <a:uFillTx/>
              <a:latin typeface="Century Gothic" panose="020B0502020202020204" pitchFamily="34" charset="0"/>
              <a:ea typeface="Calibri"/>
              <a:cs typeface="Calibri"/>
              <a:sym typeface="Calibri"/>
            </a:endParaRPr>
          </a:p>
        </p:txBody>
      </p:sp>
      <p:sp>
        <p:nvSpPr>
          <p:cNvPr id="6" name="Rectangle 5">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C719EB4-440C-4009-A6D2-1C40585F94C0}"/>
              </a:ext>
              <a:ext uri="{C183D7F6-B498-43B3-948B-1728B52AA6E4}">
                <adec:decorative xmlns:adec="http://schemas.microsoft.com/office/drawing/2017/decorative" val="1"/>
              </a:ext>
            </a:extLst>
          </p:cNvPr>
          <p:cNvSpPr>
            <a:spLocks noGrp="1"/>
          </p:cNvSpPr>
          <p:nvPr>
            <p:ph type="title"/>
          </p:nvPr>
        </p:nvSpPr>
        <p:spPr>
          <a:xfrm flipV="1">
            <a:off x="838200" y="0"/>
            <a:ext cx="10515600" cy="365127"/>
          </a:xfrm>
        </p:spPr>
        <p:txBody>
          <a:bodyPr/>
          <a:lstStyle/>
          <a:p>
            <a:r>
              <a:rPr lang="fr-FR" sz="1200" dirty="0">
                <a:solidFill>
                  <a:schemeClr val="bg1"/>
                </a:solidFill>
              </a:rPr>
              <a:t>Key </a:t>
            </a:r>
            <a:r>
              <a:rPr lang="fr-FR" sz="1200" dirty="0" err="1">
                <a:solidFill>
                  <a:schemeClr val="bg1"/>
                </a:solidFill>
              </a:rPr>
              <a:t>recommendations</a:t>
            </a:r>
            <a:endParaRPr lang="fr-FR" sz="1200" dirty="0">
              <a:solidFill>
                <a:schemeClr val="bg1"/>
              </a:solidFill>
            </a:endParaRPr>
          </a:p>
        </p:txBody>
      </p:sp>
    </p:spTree>
    <p:extLst>
      <p:ext uri="{BB962C8B-B14F-4D97-AF65-F5344CB8AC3E}">
        <p14:creationId xmlns:p14="http://schemas.microsoft.com/office/powerpoint/2010/main" val="49549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7" name="Google Shape;367;p34"/>
          <p:cNvSpPr txBox="1">
            <a:spLocks noGrp="1"/>
          </p:cNvSpPr>
          <p:nvPr>
            <p:ph type="body" idx="1"/>
          </p:nvPr>
        </p:nvSpPr>
        <p:spPr>
          <a:xfrm>
            <a:off x="213748" y="1512167"/>
            <a:ext cx="11652904" cy="4805464"/>
          </a:xfrm>
          <a:prstGeom prst="rect">
            <a:avLst/>
          </a:prstGeom>
          <a:noFill/>
          <a:ln>
            <a:noFill/>
          </a:ln>
        </p:spPr>
        <p:txBody>
          <a:bodyPr spcFirstLastPara="1" wrap="square" lIns="91425" tIns="45700" rIns="91425" bIns="45700" anchor="t" anchorCtr="0">
            <a:noAutofit/>
          </a:bodyPr>
          <a:lstStyle/>
          <a:p>
            <a:pPr marL="0" indent="0">
              <a:lnSpc>
                <a:spcPct val="80000"/>
              </a:lnSpc>
              <a:spcBef>
                <a:spcPts val="0"/>
              </a:spcBef>
              <a:buSzPts val="2400"/>
              <a:buNone/>
            </a:pPr>
            <a:r>
              <a:rPr lang="en-GB" sz="2400" b="1" i="1" dirty="0">
                <a:solidFill>
                  <a:srgbClr val="104F75"/>
                </a:solidFill>
              </a:rPr>
              <a:t>Common elements in ‘typical’ grammar activities:</a:t>
            </a:r>
            <a:endParaRPr b="1" i="1" dirty="0">
              <a:solidFill>
                <a:srgbClr val="104F75"/>
              </a:solidFill>
            </a:endParaRPr>
          </a:p>
          <a:p>
            <a:pPr marL="685800" lvl="1" indent="-228600">
              <a:lnSpc>
                <a:spcPct val="80000"/>
              </a:lnSpc>
              <a:buClr>
                <a:srgbClr val="E87D1E"/>
              </a:buClr>
              <a:buSzPts val="2400"/>
              <a:buFont typeface="Noto Sans Symbols"/>
              <a:buChar char="▪"/>
            </a:pPr>
            <a:r>
              <a:rPr lang="en-GB" dirty="0">
                <a:solidFill>
                  <a:srgbClr val="104F75"/>
                </a:solidFill>
                <a:latin typeface="Century Gothic" panose="020B0502020202020204" pitchFamily="34" charset="0"/>
              </a:rPr>
              <a:t>Introduce whole paradigm / </a:t>
            </a:r>
            <a:endParaRPr dirty="0">
              <a:solidFill>
                <a:srgbClr val="104F75"/>
              </a:solidFill>
              <a:latin typeface="Century Gothic" panose="020B0502020202020204" pitchFamily="34" charset="0"/>
            </a:endParaRPr>
          </a:p>
          <a:p>
            <a:pPr marL="457200" lvl="1" indent="0">
              <a:lnSpc>
                <a:spcPct val="80000"/>
              </a:lnSpc>
              <a:buClr>
                <a:srgbClr val="E87D1E"/>
              </a:buClr>
              <a:buSzPts val="2400"/>
              <a:buNone/>
            </a:pPr>
            <a:r>
              <a:rPr lang="en-GB" dirty="0">
                <a:solidFill>
                  <a:srgbClr val="104F75"/>
                </a:solidFill>
                <a:latin typeface="Century Gothic" panose="020B0502020202020204" pitchFamily="34" charset="0"/>
              </a:rPr>
              <a:t>   multiple grammatical features</a:t>
            </a:r>
            <a:endParaRPr dirty="0">
              <a:solidFill>
                <a:srgbClr val="104F75"/>
              </a:solidFill>
              <a:latin typeface="Century Gothic" panose="020B0502020202020204" pitchFamily="34" charset="0"/>
            </a:endParaRPr>
          </a:p>
          <a:p>
            <a:pPr marL="952500" lvl="1" indent="-190500">
              <a:lnSpc>
                <a:spcPct val="80000"/>
              </a:lnSpc>
              <a:buClr>
                <a:srgbClr val="E87D1E"/>
              </a:buClr>
              <a:buSzPts val="2400"/>
              <a:buNone/>
            </a:pPr>
            <a:endParaRPr dirty="0">
              <a:solidFill>
                <a:srgbClr val="104F75"/>
              </a:solidFill>
              <a:latin typeface="Century Gothic" panose="020B0502020202020204" pitchFamily="34" charset="0"/>
            </a:endParaRPr>
          </a:p>
          <a:p>
            <a:pPr marL="685800" lvl="1" indent="-228600">
              <a:lnSpc>
                <a:spcPct val="80000"/>
              </a:lnSpc>
              <a:buClr>
                <a:srgbClr val="E87D1E"/>
              </a:buClr>
              <a:buSzPts val="2400"/>
              <a:buFont typeface="Noto Sans Symbols"/>
              <a:buChar char="▪"/>
            </a:pPr>
            <a:r>
              <a:rPr lang="en-GB" dirty="0">
                <a:solidFill>
                  <a:srgbClr val="104F75"/>
                </a:solidFill>
                <a:latin typeface="Century Gothic" panose="020B0502020202020204" pitchFamily="34" charset="0"/>
              </a:rPr>
              <a:t>Written / aural texts providing lots of examples</a:t>
            </a:r>
            <a:endParaRPr dirty="0">
              <a:solidFill>
                <a:srgbClr val="104F75"/>
              </a:solidFill>
              <a:latin typeface="Century Gothic" panose="020B0502020202020204" pitchFamily="34" charset="0"/>
            </a:endParaRPr>
          </a:p>
          <a:p>
            <a:pPr marL="952500" lvl="1" indent="-190500">
              <a:lnSpc>
                <a:spcPct val="80000"/>
              </a:lnSpc>
              <a:buClr>
                <a:srgbClr val="E87D1E"/>
              </a:buClr>
              <a:buSzPts val="2400"/>
              <a:buNone/>
            </a:pPr>
            <a:endParaRPr dirty="0">
              <a:solidFill>
                <a:srgbClr val="104F75"/>
              </a:solidFill>
              <a:latin typeface="Century Gothic" panose="020B0502020202020204" pitchFamily="34" charset="0"/>
            </a:endParaRPr>
          </a:p>
          <a:p>
            <a:pPr marL="685800" lvl="1" indent="-228600">
              <a:lnSpc>
                <a:spcPct val="100000"/>
              </a:lnSpc>
              <a:buClr>
                <a:srgbClr val="E87D1E"/>
              </a:buClr>
              <a:buSzPts val="2400"/>
              <a:buFont typeface="Noto Sans Symbols"/>
              <a:buChar char="▪"/>
            </a:pPr>
            <a:r>
              <a:rPr lang="en-GB" dirty="0">
                <a:solidFill>
                  <a:srgbClr val="104F75"/>
                </a:solidFill>
                <a:latin typeface="Century Gothic" panose="020B0502020202020204" pitchFamily="34" charset="0"/>
              </a:rPr>
              <a:t>Focus on content words; possible for learners to complete activities without paying attention to the key grammatical feature(s)</a:t>
            </a:r>
            <a:endParaRPr dirty="0">
              <a:solidFill>
                <a:srgbClr val="104F75"/>
              </a:solidFill>
              <a:latin typeface="Century Gothic" panose="020B0502020202020204" pitchFamily="34" charset="0"/>
            </a:endParaRPr>
          </a:p>
          <a:p>
            <a:pPr marL="952500" lvl="1" indent="-190500">
              <a:lnSpc>
                <a:spcPct val="80000"/>
              </a:lnSpc>
              <a:buClr>
                <a:srgbClr val="E87D1E"/>
              </a:buClr>
              <a:buSzPts val="2400"/>
              <a:buNone/>
            </a:pPr>
            <a:endParaRPr dirty="0">
              <a:solidFill>
                <a:srgbClr val="104F75"/>
              </a:solidFill>
              <a:latin typeface="Century Gothic" panose="020B0502020202020204" pitchFamily="34" charset="0"/>
            </a:endParaRPr>
          </a:p>
          <a:p>
            <a:pPr marL="685800" lvl="1" indent="-228600">
              <a:lnSpc>
                <a:spcPct val="80000"/>
              </a:lnSpc>
              <a:buClr>
                <a:srgbClr val="E87D1E"/>
              </a:buClr>
              <a:buSzPts val="2400"/>
              <a:buFont typeface="Noto Sans Symbols"/>
              <a:buChar char="▪"/>
            </a:pPr>
            <a:r>
              <a:rPr lang="en-GB" dirty="0" err="1">
                <a:solidFill>
                  <a:srgbClr val="104F75"/>
                </a:solidFill>
                <a:latin typeface="Century Gothic" panose="020B0502020202020204" pitchFamily="34" charset="0"/>
              </a:rPr>
              <a:t>Scaffolded</a:t>
            </a:r>
            <a:r>
              <a:rPr lang="en-GB" dirty="0">
                <a:solidFill>
                  <a:srgbClr val="104F75"/>
                </a:solidFill>
                <a:latin typeface="Century Gothic" panose="020B0502020202020204" pitchFamily="34" charset="0"/>
              </a:rPr>
              <a:t> production practice; possible for learners to copy patterns without paying attention to the function/meaning of the grammatical feature(s)</a:t>
            </a:r>
            <a:endParaRPr dirty="0">
              <a:latin typeface="Century Gothic" panose="020B0502020202020204" pitchFamily="34" charset="0"/>
            </a:endParaRPr>
          </a:p>
          <a:p>
            <a:pPr marL="495300" indent="-190500">
              <a:lnSpc>
                <a:spcPct val="80000"/>
              </a:lnSpc>
              <a:buClr>
                <a:srgbClr val="E87D1E"/>
              </a:buClr>
              <a:buSzPts val="2400"/>
              <a:buNone/>
            </a:pPr>
            <a:endParaRPr sz="2400" dirty="0">
              <a:solidFill>
                <a:srgbClr val="104F75"/>
              </a:solidFill>
            </a:endParaRPr>
          </a:p>
        </p:txBody>
      </p:sp>
      <p:sp>
        <p:nvSpPr>
          <p:cNvPr id="370" name="Google Shape;370;p34"/>
          <p:cNvSpPr txBox="1"/>
          <p:nvPr/>
        </p:nvSpPr>
        <p:spPr>
          <a:xfrm>
            <a:off x="8356160" y="1789536"/>
            <a:ext cx="3510492" cy="1534689"/>
          </a:xfrm>
          <a:prstGeom prst="rect">
            <a:avLst/>
          </a:prstGeom>
          <a:solidFill>
            <a:srgbClr val="E87D1E"/>
          </a:solidFill>
          <a:ln w="12700" cap="flat" cmpd="sng">
            <a:solidFill>
              <a:schemeClr val="bg1"/>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Something missing?</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Reading / Listening practice requiring attention to the </a:t>
            </a:r>
            <a:r>
              <a:rPr kumimoji="0" lang="en-GB" sz="18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grammatical feature</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1"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6" name="Rectangle 5">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33F6DDB-D0AD-4940-81D7-5DEBB7EFF60B}"/>
              </a:ext>
            </a:extLst>
          </p:cNvPr>
          <p:cNvSpPr>
            <a:spLocks noGrp="1"/>
          </p:cNvSpPr>
          <p:nvPr>
            <p:ph type="title"/>
          </p:nvPr>
        </p:nvSpPr>
        <p:spPr>
          <a:xfrm flipV="1">
            <a:off x="838200" y="-46303"/>
            <a:ext cx="10515600" cy="411431"/>
          </a:xfrm>
        </p:spPr>
        <p:txBody>
          <a:bodyPr/>
          <a:lstStyle/>
          <a:p>
            <a:r>
              <a:rPr lang="fr-FR" sz="1000" dirty="0">
                <a:solidFill>
                  <a:schemeClr val="bg1"/>
                </a:solidFill>
              </a:rPr>
              <a:t>Practice of the </a:t>
            </a:r>
            <a:r>
              <a:rPr lang="fr-FR" sz="1000" dirty="0" err="1">
                <a:solidFill>
                  <a:schemeClr val="bg1"/>
                </a:solidFill>
              </a:rPr>
              <a:t>grammar</a:t>
            </a:r>
            <a:r>
              <a:rPr lang="fr-FR" sz="1000" dirty="0">
                <a:solidFill>
                  <a:schemeClr val="bg1"/>
                </a:solidFill>
              </a:rPr>
              <a:t> point in ‘input </a:t>
            </a:r>
            <a:r>
              <a:rPr lang="fr-FR" sz="1000" dirty="0" err="1">
                <a:solidFill>
                  <a:schemeClr val="bg1"/>
                </a:solidFill>
              </a:rPr>
              <a:t>language</a:t>
            </a:r>
            <a:r>
              <a:rPr lang="fr-FR" sz="1000" dirty="0">
                <a:solidFill>
                  <a:schemeClr val="bg1"/>
                </a:solidFill>
              </a:rPr>
              <a:t>’</a:t>
            </a:r>
          </a:p>
        </p:txBody>
      </p:sp>
    </p:spTree>
    <p:extLst>
      <p:ext uri="{BB962C8B-B14F-4D97-AF65-F5344CB8AC3E}">
        <p14:creationId xmlns:p14="http://schemas.microsoft.com/office/powerpoint/2010/main" val="339860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0"/>
                                        </p:tgtEl>
                                        <p:attrNameLst>
                                          <p:attrName>style.visibility</p:attrName>
                                        </p:attrNameLst>
                                      </p:cBhvr>
                                      <p:to>
                                        <p:strVal val="visible"/>
                                      </p:to>
                                    </p:set>
                                    <p:animEffect transition="in" filter="fade">
                                      <p:cBhvr>
                                        <p:cTn id="27" dur="500"/>
                                        <p:tgtEl>
                                          <p:spTgt spid="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9" name="Google Shape;379;p35"/>
          <p:cNvSpPr txBox="1">
            <a:spLocks noGrp="1"/>
          </p:cNvSpPr>
          <p:nvPr>
            <p:ph type="body" idx="1"/>
          </p:nvPr>
        </p:nvSpPr>
        <p:spPr>
          <a:xfrm>
            <a:off x="208224" y="1414831"/>
            <a:ext cx="11404314" cy="4353170"/>
          </a:xfrm>
          <a:prstGeom prst="rect">
            <a:avLst/>
          </a:prstGeom>
          <a:noFill/>
          <a:ln>
            <a:noFill/>
          </a:ln>
        </p:spPr>
        <p:txBody>
          <a:bodyPr spcFirstLastPara="1" wrap="square" lIns="91425" tIns="45700" rIns="91425" bIns="45700" anchor="t" anchorCtr="0">
            <a:noAutofit/>
          </a:bodyPr>
          <a:lstStyle/>
          <a:p>
            <a:pPr marL="0" indent="0">
              <a:spcBef>
                <a:spcPts val="0"/>
              </a:spcBef>
              <a:buSzPts val="2200"/>
              <a:buNone/>
            </a:pPr>
            <a:r>
              <a:rPr lang="en-GB" sz="2200" b="1" i="1" dirty="0">
                <a:solidFill>
                  <a:srgbClr val="104F75"/>
                </a:solidFill>
              </a:rPr>
              <a:t>Why is it important to make learners pay attention to grammar in ‘input language’?</a:t>
            </a:r>
            <a:endParaRPr dirty="0"/>
          </a:p>
          <a:p>
            <a:pPr marL="0" indent="0">
              <a:buSzPts val="2200"/>
              <a:buNone/>
            </a:pPr>
            <a:r>
              <a:rPr lang="en-GB" sz="2200" dirty="0">
                <a:solidFill>
                  <a:srgbClr val="104F75"/>
                </a:solidFill>
              </a:rPr>
              <a:t> → Some features are hard to notice</a:t>
            </a:r>
            <a:endParaRPr dirty="0"/>
          </a:p>
          <a:p>
            <a:pPr marL="0" indent="0">
              <a:buSzPts val="2200"/>
              <a:buNone/>
            </a:pPr>
            <a:r>
              <a:rPr lang="en-GB" sz="2200" dirty="0">
                <a:solidFill>
                  <a:srgbClr val="104F75"/>
                </a:solidFill>
              </a:rPr>
              <a:t> → Some features can be ignored by learners</a:t>
            </a:r>
            <a:endParaRPr sz="2200" dirty="0">
              <a:solidFill>
                <a:srgbClr val="104F75"/>
              </a:solidFill>
            </a:endParaRPr>
          </a:p>
          <a:p>
            <a:pPr marL="0" indent="0">
              <a:buSzPts val="2200"/>
              <a:buNone/>
            </a:pPr>
            <a:r>
              <a:rPr lang="en-GB" sz="2200" b="1" dirty="0">
                <a:solidFill>
                  <a:srgbClr val="104F75"/>
                </a:solidFill>
              </a:rPr>
              <a:t> A lack of accuracy and inability to manipulate language to make new meaning:</a:t>
            </a:r>
          </a:p>
          <a:p>
            <a:pPr marL="0" indent="0">
              <a:buSzPts val="2200"/>
              <a:buNone/>
            </a:pPr>
            <a:r>
              <a:rPr lang="en-GB" sz="2200" dirty="0">
                <a:solidFill>
                  <a:srgbClr val="104F75"/>
                </a:solidFill>
              </a:rPr>
              <a:t>partly caused by </a:t>
            </a:r>
          </a:p>
          <a:p>
            <a:pPr indent="-457200">
              <a:buSzPts val="2200"/>
              <a:buFont typeface="+mj-lt"/>
              <a:buAutoNum type="alphaLcParenR"/>
            </a:pPr>
            <a:r>
              <a:rPr lang="en-GB" sz="2000" dirty="0">
                <a:solidFill>
                  <a:srgbClr val="104F75"/>
                </a:solidFill>
              </a:rPr>
              <a:t>c</a:t>
            </a:r>
            <a:r>
              <a:rPr lang="en-GB" sz="2000" dirty="0">
                <a:solidFill>
                  <a:srgbClr val="104F75"/>
                </a:solidFill>
                <a:latin typeface="Century Gothic" panose="020B0502020202020204" pitchFamily="34" charset="0"/>
              </a:rPr>
              <a:t>omprehension of set, rote-learned phrases </a:t>
            </a:r>
            <a:r>
              <a:rPr lang="en-GB" sz="2000" b="1" i="1" dirty="0">
                <a:solidFill>
                  <a:srgbClr val="104F75"/>
                </a:solidFill>
                <a:latin typeface="Century Gothic" panose="020B0502020202020204" pitchFamily="34" charset="0"/>
              </a:rPr>
              <a:t>without breaking them down </a:t>
            </a:r>
            <a:r>
              <a:rPr lang="en-GB" sz="2000" dirty="0">
                <a:solidFill>
                  <a:srgbClr val="104F75"/>
                </a:solidFill>
                <a:latin typeface="Century Gothic" panose="020B0502020202020204" pitchFamily="34" charset="0"/>
              </a:rPr>
              <a:t>and </a:t>
            </a:r>
          </a:p>
          <a:p>
            <a:pPr indent="-457200">
              <a:buSzPts val="2200"/>
              <a:buFont typeface="+mj-lt"/>
              <a:buAutoNum type="alphaLcParenR"/>
            </a:pPr>
            <a:r>
              <a:rPr lang="en-GB" sz="2000" dirty="0">
                <a:solidFill>
                  <a:srgbClr val="104F75"/>
                </a:solidFill>
                <a:latin typeface="Century Gothic" panose="020B0502020202020204" pitchFamily="34" charset="0"/>
              </a:rPr>
              <a:t>learners’ attention not being forced onto grammar in the input</a:t>
            </a:r>
            <a:endParaRPr sz="2000" dirty="0">
              <a:latin typeface="Century Gothic" panose="020B0502020202020204" pitchFamily="34" charset="0"/>
            </a:endParaRPr>
          </a:p>
          <a:p>
            <a:pPr marL="495300" indent="-190500">
              <a:buClr>
                <a:srgbClr val="E87D1E"/>
              </a:buClr>
              <a:buSzPts val="2400"/>
              <a:buNone/>
            </a:pPr>
            <a:endParaRPr sz="2200" dirty="0">
              <a:solidFill>
                <a:srgbClr val="104F75"/>
              </a:solidFill>
            </a:endParaRPr>
          </a:p>
        </p:txBody>
      </p:sp>
      <p:sp>
        <p:nvSpPr>
          <p:cNvPr id="382" name="Google Shape;382;p35"/>
          <p:cNvSpPr/>
          <p:nvPr/>
        </p:nvSpPr>
        <p:spPr>
          <a:xfrm>
            <a:off x="578028" y="4634525"/>
            <a:ext cx="4140738" cy="1621326"/>
          </a:xfrm>
          <a:prstGeom prst="wedgeEllipseCallout">
            <a:avLst>
              <a:gd name="adj1" fmla="val -54797"/>
              <a:gd name="adj2" fmla="val -32478"/>
            </a:avLst>
          </a:prstGeom>
          <a:solidFill>
            <a:schemeClr val="lt1"/>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Calibri"/>
                <a:cs typeface="Calibri"/>
                <a:sym typeface="Calibri"/>
              </a:rPr>
              <a:t>garçon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 m’appelle</a:t>
            </a:r>
          </a:p>
          <a:p>
            <a:pPr lvl="0" algn="ctr">
              <a:buClr>
                <a:srgbClr val="000000"/>
              </a:buClr>
              <a:buSzPts val="2400"/>
              <a:defRPr/>
            </a:pPr>
            <a:r>
              <a:rPr lang="en-GB" kern="0" dirty="0">
                <a:solidFill>
                  <a:srgbClr val="002060"/>
                </a:solidFill>
                <a:latin typeface="Century Gothic" panose="020B0502020202020204" pitchFamily="34" charset="0"/>
                <a:ea typeface="Calibri"/>
                <a:cs typeface="Calibri"/>
                <a:sym typeface="Calibri"/>
              </a:rPr>
              <a:t>(pupil adapted from a chunk: </a:t>
            </a:r>
          </a:p>
          <a:p>
            <a:pPr lvl="0" algn="ctr">
              <a:buClr>
                <a:srgbClr val="000000"/>
              </a:buClr>
              <a:buSzPts val="2400"/>
              <a:defRPr/>
            </a:pPr>
            <a:r>
              <a:rPr lang="en-GB" kern="0" dirty="0">
                <a:solidFill>
                  <a:srgbClr val="002060"/>
                </a:solidFill>
                <a:latin typeface="Century Gothic" panose="020B0502020202020204" pitchFamily="34" charset="0"/>
                <a:ea typeface="Calibri"/>
                <a:cs typeface="Calibri"/>
                <a:sym typeface="Calibri"/>
              </a:rPr>
              <a:t>“Je m’appelle…”)</a:t>
            </a:r>
            <a:endParaRPr kumimoji="0" b="0"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83" name="Google Shape;383;p35"/>
          <p:cNvSpPr/>
          <p:nvPr/>
        </p:nvSpPr>
        <p:spPr>
          <a:xfrm>
            <a:off x="4718766" y="4389073"/>
            <a:ext cx="6117463" cy="1866778"/>
          </a:xfrm>
          <a:prstGeom prst="wedgeEllipseCallout">
            <a:avLst>
              <a:gd name="adj1" fmla="val 66801"/>
              <a:gd name="adj2" fmla="val -6571"/>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Le weekend dernier nous manger </a:t>
            </a: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(pupil adapted from a chunk: </a:t>
            </a: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GB" kern="0" dirty="0">
                <a:solidFill>
                  <a:srgbClr val="002060"/>
                </a:solidFill>
                <a:latin typeface="Century Gothic" panose="020B0502020202020204" pitchFamily="34" charset="0"/>
                <a:ea typeface="Calibri"/>
                <a:cs typeface="Calibri"/>
                <a:sym typeface="Calibri"/>
              </a:rPr>
              <a:t>“Le weekend dernier j’ai </a:t>
            </a:r>
            <a:r>
              <a:rPr lang="en-GB" kern="0" dirty="0" err="1">
                <a:solidFill>
                  <a:srgbClr val="002060"/>
                </a:solidFill>
                <a:latin typeface="Century Gothic" panose="020B0502020202020204" pitchFamily="34" charset="0"/>
                <a:ea typeface="Calibri"/>
                <a:cs typeface="Calibri"/>
                <a:sym typeface="Calibri"/>
              </a:rPr>
              <a:t>joué</a:t>
            </a:r>
            <a:r>
              <a:rPr lang="en-GB" kern="0" dirty="0">
                <a:solidFill>
                  <a:srgbClr val="002060"/>
                </a:solidFill>
                <a:latin typeface="Century Gothic" panose="020B0502020202020204" pitchFamily="34" charset="0"/>
                <a:ea typeface="Calibri"/>
                <a:cs typeface="Calibri"/>
                <a:sym typeface="Calibri"/>
              </a:rPr>
              <a:t> au foot”)</a:t>
            </a:r>
            <a:endParaRPr kumimoji="0" sz="1400" b="0"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2"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8" name="Rectangle 7">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B7E8C2F-00A4-4CD8-A079-1693E2753197}"/>
              </a:ext>
            </a:extLst>
          </p:cNvPr>
          <p:cNvSpPr>
            <a:spLocks noGrp="1"/>
          </p:cNvSpPr>
          <p:nvPr>
            <p:ph type="title"/>
          </p:nvPr>
        </p:nvSpPr>
        <p:spPr>
          <a:xfrm flipV="1">
            <a:off x="838200" y="0"/>
            <a:ext cx="10515600" cy="365127"/>
          </a:xfrm>
        </p:spPr>
        <p:txBody>
          <a:bodyPr/>
          <a:lstStyle/>
          <a:p>
            <a:r>
              <a:rPr lang="fr-FR" sz="1000" dirty="0">
                <a:solidFill>
                  <a:schemeClr val="bg1"/>
                </a:solidFill>
              </a:rPr>
              <a:t>Practice of the </a:t>
            </a:r>
            <a:r>
              <a:rPr lang="fr-FR" sz="1000" dirty="0" err="1">
                <a:solidFill>
                  <a:schemeClr val="bg1"/>
                </a:solidFill>
              </a:rPr>
              <a:t>grammar</a:t>
            </a:r>
            <a:r>
              <a:rPr lang="fr-FR" sz="1000" dirty="0">
                <a:solidFill>
                  <a:schemeClr val="bg1"/>
                </a:solidFill>
              </a:rPr>
              <a:t> point in ‘input </a:t>
            </a:r>
            <a:r>
              <a:rPr lang="fr-FR" sz="1000" dirty="0" err="1">
                <a:solidFill>
                  <a:schemeClr val="bg1"/>
                </a:solidFill>
              </a:rPr>
              <a:t>language</a:t>
            </a:r>
            <a:r>
              <a:rPr lang="fr-FR" sz="1000" dirty="0">
                <a:solidFill>
                  <a:schemeClr val="bg1"/>
                </a:solidFill>
              </a:rPr>
              <a:t>’</a:t>
            </a:r>
          </a:p>
        </p:txBody>
      </p:sp>
    </p:spTree>
    <p:extLst>
      <p:ext uri="{BB962C8B-B14F-4D97-AF65-F5344CB8AC3E}">
        <p14:creationId xmlns:p14="http://schemas.microsoft.com/office/powerpoint/2010/main" val="2259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9">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animBg="1"/>
      <p:bldP spid="38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grpSp>
        <p:nvGrpSpPr>
          <p:cNvPr id="143" name="Google Shape;143;p17">
            <a:extLst>
              <a:ext uri="{C183D7F6-B498-43B3-948B-1728B52AA6E4}">
                <adec:decorative xmlns:adec="http://schemas.microsoft.com/office/drawing/2017/decorative" val="1"/>
              </a:ext>
            </a:extLst>
          </p:cNvPr>
          <p:cNvGrpSpPr/>
          <p:nvPr/>
        </p:nvGrpSpPr>
        <p:grpSpPr>
          <a:xfrm>
            <a:off x="452062" y="2459075"/>
            <a:ext cx="11260477" cy="389107"/>
            <a:chOff x="721464" y="2538919"/>
            <a:chExt cx="10630711" cy="389107"/>
          </a:xfrm>
        </p:grpSpPr>
        <p:cxnSp>
          <p:nvCxnSpPr>
            <p:cNvPr id="144" name="Google Shape;144;p17"/>
            <p:cNvCxnSpPr/>
            <p:nvPr/>
          </p:nvCxnSpPr>
          <p:spPr>
            <a:xfrm>
              <a:off x="721464" y="2733472"/>
              <a:ext cx="10630711" cy="0"/>
            </a:xfrm>
            <a:prstGeom prst="straightConnector1">
              <a:avLst/>
            </a:prstGeom>
            <a:noFill/>
            <a:ln w="28575" cap="flat" cmpd="sng">
              <a:solidFill>
                <a:srgbClr val="104F75"/>
              </a:solidFill>
              <a:prstDash val="solid"/>
              <a:miter lim="800000"/>
              <a:headEnd type="none" w="sm" len="sm"/>
              <a:tailEnd type="none" w="sm" len="sm"/>
            </a:ln>
          </p:spPr>
        </p:cxnSp>
        <p:cxnSp>
          <p:nvCxnSpPr>
            <p:cNvPr id="145" name="Google Shape;145;p17"/>
            <p:cNvCxnSpPr/>
            <p:nvPr/>
          </p:nvCxnSpPr>
          <p:spPr>
            <a:xfrm>
              <a:off x="721464" y="2538919"/>
              <a:ext cx="0" cy="389107"/>
            </a:xfrm>
            <a:prstGeom prst="straightConnector1">
              <a:avLst/>
            </a:prstGeom>
            <a:noFill/>
            <a:ln w="28575" cap="flat" cmpd="sng">
              <a:solidFill>
                <a:srgbClr val="104F75"/>
              </a:solidFill>
              <a:prstDash val="solid"/>
              <a:miter lim="800000"/>
              <a:headEnd type="none" w="sm" len="sm"/>
              <a:tailEnd type="none" w="sm" len="sm"/>
            </a:ln>
          </p:spPr>
        </p:cxnSp>
        <p:cxnSp>
          <p:nvCxnSpPr>
            <p:cNvPr id="146" name="Google Shape;146;p17"/>
            <p:cNvCxnSpPr/>
            <p:nvPr/>
          </p:nvCxnSpPr>
          <p:spPr>
            <a:xfrm>
              <a:off x="11352175" y="2538919"/>
              <a:ext cx="0" cy="389107"/>
            </a:xfrm>
            <a:prstGeom prst="straightConnector1">
              <a:avLst/>
            </a:prstGeom>
            <a:noFill/>
            <a:ln w="28575" cap="flat" cmpd="sng">
              <a:solidFill>
                <a:srgbClr val="104F75"/>
              </a:solidFill>
              <a:prstDash val="solid"/>
              <a:miter lim="800000"/>
              <a:headEnd type="none" w="sm" len="sm"/>
              <a:tailEnd type="none" w="sm" len="sm"/>
            </a:ln>
          </p:spPr>
        </p:cxnSp>
      </p:grpSp>
      <p:pic>
        <p:nvPicPr>
          <p:cNvPr id="21" name="Picture 2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10284431" cy="867128"/>
          </a:xfrm>
          <a:prstGeom prst="rect">
            <a:avLst/>
          </a:prstGeom>
        </p:spPr>
      </p:pic>
      <p:sp>
        <p:nvSpPr>
          <p:cNvPr id="22" name="Title 1"/>
          <p:cNvSpPr txBox="1">
            <a:spLocks/>
          </p:cNvSpPr>
          <p:nvPr/>
        </p:nvSpPr>
        <p:spPr>
          <a:xfrm>
            <a:off x="98647" y="0"/>
            <a:ext cx="1008713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lang="en-GB" sz="3200" b="1" kern="0" dirty="0">
                <a:solidFill>
                  <a:srgbClr val="FFFFFF"/>
                </a:solidFill>
              </a:rPr>
              <a:t>T</a:t>
            </a:r>
            <a:r>
              <a:rPr kumimoji="0" lang="en-GB" sz="32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he main approaches to addressing grammar</a:t>
            </a:r>
          </a:p>
        </p:txBody>
      </p:sp>
      <p:sp>
        <p:nvSpPr>
          <p:cNvPr id="147" name="Google Shape;147;p17"/>
          <p:cNvSpPr txBox="1"/>
          <p:nvPr/>
        </p:nvSpPr>
        <p:spPr>
          <a:xfrm>
            <a:off x="452060" y="2191964"/>
            <a:ext cx="3190652" cy="45397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E4E79"/>
              </a:buClr>
              <a:buSzPts val="2400"/>
              <a:buFont typeface="Arial"/>
              <a:buNone/>
              <a:tabLst/>
              <a:defRPr/>
            </a:pPr>
            <a:r>
              <a:rPr kumimoji="0" lang="en-GB"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Implicit, incidental</a:t>
            </a:r>
            <a:endParaRPr kumimoji="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endParaRPr>
          </a:p>
        </p:txBody>
      </p:sp>
      <p:sp>
        <p:nvSpPr>
          <p:cNvPr id="149" name="Google Shape;149;p17"/>
          <p:cNvSpPr txBox="1"/>
          <p:nvPr/>
        </p:nvSpPr>
        <p:spPr>
          <a:xfrm>
            <a:off x="550065" y="2912705"/>
            <a:ext cx="3517304" cy="23083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Arial"/>
              <a:buNone/>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Focus on </a:t>
            </a:r>
            <a:r>
              <a:rPr kumimoji="0" lang="en-GB" sz="1800" b="1"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MEANING</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Provide extensive input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Grammar features acquired naturally</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No explicit instruction or feedback</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 name="TextBox 15">
            <a:extLst>
              <a:ext uri="{FF2B5EF4-FFF2-40B4-BE49-F238E27FC236}">
                <a16:creationId xmlns:a16="http://schemas.microsoft.com/office/drawing/2014/main" id="{D0CDCADD-E565-4126-A603-12CB25AABDF6}"/>
              </a:ext>
            </a:extLst>
          </p:cNvPr>
          <p:cNvSpPr txBox="1"/>
          <p:nvPr/>
        </p:nvSpPr>
        <p:spPr>
          <a:xfrm>
            <a:off x="4084892" y="2196908"/>
            <a:ext cx="6196262" cy="369332"/>
          </a:xfrm>
          <a:prstGeom prst="rect">
            <a:avLst/>
          </a:prstGeom>
          <a:noFill/>
        </p:spPr>
        <p:txBody>
          <a:bodyPr wrap="square">
            <a:spAutoFit/>
          </a:bodyPr>
          <a:lstStyle/>
          <a:p>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Incidental, inductive, can be explicit</a:t>
            </a:r>
            <a:endParaRPr lang="fr-FR" dirty="0"/>
          </a:p>
        </p:txBody>
      </p:sp>
      <p:sp>
        <p:nvSpPr>
          <p:cNvPr id="151" name="Google Shape;151;p17"/>
          <p:cNvSpPr txBox="1"/>
          <p:nvPr/>
        </p:nvSpPr>
        <p:spPr>
          <a:xfrm>
            <a:off x="4768425" y="2920739"/>
            <a:ext cx="3745922" cy="23083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Arial"/>
              <a:buNone/>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Focus on </a:t>
            </a:r>
            <a:r>
              <a:rPr kumimoji="0" lang="en-GB" sz="1800" b="1"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FORM</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Incidental</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Exposure through communicative activities</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‘Notice’ grammar features that cause difficulty</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48" name="Google Shape;148;p17"/>
          <p:cNvSpPr txBox="1"/>
          <p:nvPr/>
        </p:nvSpPr>
        <p:spPr>
          <a:xfrm>
            <a:off x="8549288" y="2184268"/>
            <a:ext cx="3715788" cy="46166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1E4E79"/>
              </a:buClr>
              <a:buSzPts val="2400"/>
              <a:buFont typeface="Arial"/>
              <a:buNone/>
              <a:tabLst/>
              <a:defRPr/>
            </a:pPr>
            <a:r>
              <a:rPr kumimoji="0" lang="en-GB"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Explicit</a:t>
            </a:r>
            <a:r>
              <a:rPr lang="en-GB" kern="0" dirty="0">
                <a:solidFill>
                  <a:srgbClr val="1E4E79"/>
                </a:solidFill>
                <a:latin typeface="Century Gothic" panose="020B0502020202020204" pitchFamily="34" charset="0"/>
                <a:ea typeface="Calibri"/>
                <a:cs typeface="Calibri"/>
                <a:sym typeface="Calibri"/>
              </a:rPr>
              <a:t>, deductive, intentional</a:t>
            </a:r>
            <a:endParaRPr kumimoji="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endParaRPr>
          </a:p>
        </p:txBody>
      </p:sp>
      <p:sp>
        <p:nvSpPr>
          <p:cNvPr id="150" name="Google Shape;150;p17"/>
          <p:cNvSpPr txBox="1"/>
          <p:nvPr/>
        </p:nvSpPr>
        <p:spPr>
          <a:xfrm>
            <a:off x="8949885" y="2936132"/>
            <a:ext cx="2762654" cy="230832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Arial"/>
              <a:buNone/>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Focus on </a:t>
            </a:r>
            <a:r>
              <a:rPr kumimoji="0" lang="en-GB" sz="1800" b="1"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FORMS</a:t>
            </a:r>
            <a:endParaRPr kumimoji="0"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Intentional</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Pre-planned</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Grammar taught in isolation</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1E4E79"/>
              </a:buClr>
              <a:buSzPts val="2400"/>
              <a:buFont typeface="Arial"/>
              <a:buChar char="•"/>
              <a:tabLst/>
              <a:defRPr/>
            </a:pPr>
            <a:r>
              <a:rPr kumimoji="0" lang="en-GB" sz="1800" b="0" i="0" u="none" strike="noStrike" kern="0" cap="none" spc="0" normalizeH="0" baseline="0" noProof="0" dirty="0">
                <a:ln>
                  <a:noFill/>
                </a:ln>
                <a:solidFill>
                  <a:srgbClr val="1E4E79"/>
                </a:solidFill>
                <a:effectLst/>
                <a:uLnTx/>
                <a:uFillTx/>
                <a:latin typeface="Century Gothic" panose="020B0502020202020204" pitchFamily="34" charset="0"/>
                <a:ea typeface="Calibri"/>
                <a:cs typeface="Calibri"/>
                <a:sym typeface="Calibri"/>
              </a:rPr>
              <a:t>Mechanical drills</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2" name="Google Shape;152;p17"/>
          <p:cNvSpPr/>
          <p:nvPr/>
        </p:nvSpPr>
        <p:spPr>
          <a:xfrm>
            <a:off x="7218948" y="5870277"/>
            <a:ext cx="4854778" cy="43427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(adapted from Long &amp; Robinson, 1998)</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D9623D52-605F-4E67-8BDD-D62977B8778C}"/>
              </a:ext>
              <a:ext uri="{C183D7F6-B498-43B3-948B-1728B52AA6E4}">
                <adec:decorative xmlns:adec="http://schemas.microsoft.com/office/drawing/2017/decorative" val="1"/>
              </a:ext>
            </a:extLst>
          </p:cNvPr>
          <p:cNvSpPr>
            <a:spLocks noGrp="1"/>
          </p:cNvSpPr>
          <p:nvPr>
            <p:ph type="title"/>
          </p:nvPr>
        </p:nvSpPr>
        <p:spPr>
          <a:xfrm>
            <a:off x="838200" y="-1442"/>
            <a:ext cx="10515600" cy="188326"/>
          </a:xfrm>
        </p:spPr>
        <p:txBody>
          <a:bodyPr/>
          <a:lstStyle/>
          <a:p>
            <a:r>
              <a:rPr lang="fr-FR" sz="1200" dirty="0">
                <a:solidFill>
                  <a:schemeClr val="bg1"/>
                </a:solidFill>
              </a:rPr>
              <a:t>The main </a:t>
            </a:r>
            <a:r>
              <a:rPr lang="fr-FR" sz="1200" dirty="0" err="1">
                <a:solidFill>
                  <a:schemeClr val="bg1"/>
                </a:solidFill>
              </a:rPr>
              <a:t>approaches</a:t>
            </a:r>
            <a:r>
              <a:rPr lang="fr-FR" sz="1200" dirty="0">
                <a:solidFill>
                  <a:schemeClr val="bg1"/>
                </a:solidFill>
              </a:rPr>
              <a:t> to </a:t>
            </a:r>
            <a:r>
              <a:rPr lang="fr-FR" sz="1200" dirty="0" err="1">
                <a:solidFill>
                  <a:schemeClr val="bg1"/>
                </a:solidFill>
              </a:rPr>
              <a:t>addressing</a:t>
            </a:r>
            <a:r>
              <a:rPr lang="fr-FR" sz="1200" dirty="0">
                <a:solidFill>
                  <a:schemeClr val="bg1"/>
                </a:solidFill>
              </a:rPr>
              <a:t> </a:t>
            </a:r>
            <a:r>
              <a:rPr lang="fr-FR" sz="1200" dirty="0" err="1">
                <a:solidFill>
                  <a:schemeClr val="bg1"/>
                </a:solidFill>
              </a:rPr>
              <a:t>grammar</a:t>
            </a:r>
            <a:endParaRPr lang="fr-FR" sz="1200" dirty="0">
              <a:solidFill>
                <a:schemeClr val="bg1"/>
              </a:solidFill>
            </a:endParaRPr>
          </a:p>
        </p:txBody>
      </p:sp>
    </p:spTree>
    <p:extLst>
      <p:ext uri="{BB962C8B-B14F-4D97-AF65-F5344CB8AC3E}">
        <p14:creationId xmlns:p14="http://schemas.microsoft.com/office/powerpoint/2010/main" val="16157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1" name="Google Shape;391;p36"/>
          <p:cNvSpPr txBox="1">
            <a:spLocks noGrp="1"/>
          </p:cNvSpPr>
          <p:nvPr>
            <p:ph type="body" idx="1"/>
          </p:nvPr>
        </p:nvSpPr>
        <p:spPr>
          <a:xfrm>
            <a:off x="381000" y="1252822"/>
            <a:ext cx="11274380" cy="2489861"/>
          </a:xfrm>
          <a:prstGeom prst="rect">
            <a:avLst/>
          </a:prstGeom>
          <a:noFill/>
          <a:ln>
            <a:noFill/>
          </a:ln>
        </p:spPr>
        <p:txBody>
          <a:bodyPr spcFirstLastPara="1" wrap="square" lIns="91425" tIns="45700" rIns="91425" bIns="45700" anchor="t" anchorCtr="0">
            <a:noAutofit/>
          </a:bodyPr>
          <a:lstStyle/>
          <a:p>
            <a:pPr marL="0" indent="0">
              <a:spcBef>
                <a:spcPts val="0"/>
              </a:spcBef>
              <a:buSzPts val="2200"/>
              <a:buNone/>
            </a:pPr>
            <a:r>
              <a:rPr lang="en-GB" sz="2400" dirty="0">
                <a:solidFill>
                  <a:srgbClr val="104F75"/>
                </a:solidFill>
              </a:rPr>
              <a:t>Rote-learned chunks </a:t>
            </a:r>
            <a:r>
              <a:rPr lang="en-GB" sz="2400" i="1" dirty="0">
                <a:solidFill>
                  <a:srgbClr val="104F75"/>
                </a:solidFill>
              </a:rPr>
              <a:t>might </a:t>
            </a:r>
            <a:r>
              <a:rPr lang="en-GB" sz="2400" dirty="0">
                <a:solidFill>
                  <a:srgbClr val="104F75"/>
                </a:solidFill>
              </a:rPr>
              <a:t>be helpful… </a:t>
            </a:r>
            <a:endParaRPr sz="2400" dirty="0">
              <a:solidFill>
                <a:srgbClr val="104F75"/>
              </a:solidFill>
            </a:endParaRPr>
          </a:p>
          <a:p>
            <a:pPr marL="228600" indent="-228600">
              <a:spcBef>
                <a:spcPts val="0"/>
              </a:spcBef>
              <a:buClr>
                <a:srgbClr val="E87D1E"/>
              </a:buClr>
              <a:buSzPts val="2400"/>
              <a:buFont typeface="Noto Sans Symbols"/>
              <a:buChar char="▪"/>
            </a:pPr>
            <a:r>
              <a:rPr lang="en-GB" sz="2400" i="1" dirty="0">
                <a:solidFill>
                  <a:srgbClr val="104F75"/>
                </a:solidFill>
              </a:rPr>
              <a:t>”It doesn’t matter if chunks lead to errors when learners try to manipulate chunks”, because the errors are ‘developmental</a:t>
            </a:r>
            <a:r>
              <a:rPr lang="en-GB" sz="2400" dirty="0">
                <a:solidFill>
                  <a:srgbClr val="104F75"/>
                </a:solidFill>
              </a:rPr>
              <a:t>’</a:t>
            </a:r>
            <a:endParaRPr dirty="0">
              <a:solidFill>
                <a:srgbClr val="104F75"/>
              </a:solidFill>
            </a:endParaRPr>
          </a:p>
          <a:p>
            <a:pPr marL="228600" indent="-228600">
              <a:spcBef>
                <a:spcPts val="0"/>
              </a:spcBef>
              <a:buClr>
                <a:srgbClr val="E87D1E"/>
              </a:buClr>
              <a:buSzPts val="2400"/>
              <a:buFont typeface="Noto Sans Symbols"/>
              <a:buChar char="▪"/>
            </a:pPr>
            <a:r>
              <a:rPr lang="en-GB" sz="2400" b="1" i="1" dirty="0">
                <a:solidFill>
                  <a:srgbClr val="104F75"/>
                </a:solidFill>
              </a:rPr>
              <a:t>But the errors only reduce if</a:t>
            </a:r>
            <a:r>
              <a:rPr lang="en-GB" sz="2400" dirty="0">
                <a:solidFill>
                  <a:srgbClr val="104F75"/>
                </a:solidFill>
              </a:rPr>
              <a:t> </a:t>
            </a:r>
            <a:r>
              <a:rPr lang="en-GB" sz="2400" b="1" i="1" dirty="0">
                <a:solidFill>
                  <a:srgbClr val="104F75"/>
                </a:solidFill>
              </a:rPr>
              <a:t>learners can break chunks down </a:t>
            </a:r>
            <a:r>
              <a:rPr lang="en-GB" sz="2400" b="1" i="1" u="sng" dirty="0">
                <a:solidFill>
                  <a:srgbClr val="104F75"/>
                </a:solidFill>
              </a:rPr>
              <a:t>successfully and efficiently</a:t>
            </a:r>
          </a:p>
          <a:p>
            <a:pPr marL="228600" indent="-228600">
              <a:spcBef>
                <a:spcPts val="0"/>
              </a:spcBef>
              <a:buClr>
                <a:srgbClr val="E87D1E"/>
              </a:buClr>
              <a:buSzPts val="2400"/>
              <a:buFont typeface="Noto Sans Symbols"/>
              <a:buChar char="▪"/>
            </a:pPr>
            <a:r>
              <a:rPr lang="en-GB" sz="2400" dirty="0">
                <a:solidFill>
                  <a:srgbClr val="104F75"/>
                </a:solidFill>
              </a:rPr>
              <a:t>Do we have time to let some pupils work it out and others not? </a:t>
            </a:r>
            <a:endParaRPr dirty="0">
              <a:solidFill>
                <a:srgbClr val="104F75"/>
              </a:solidFill>
            </a:endParaRPr>
          </a:p>
          <a:p>
            <a:pPr marL="0" indent="0">
              <a:spcBef>
                <a:spcPts val="0"/>
              </a:spcBef>
              <a:buSzPts val="2000"/>
              <a:buNone/>
            </a:pPr>
            <a:endParaRPr lang="en-GB" sz="2000" dirty="0">
              <a:solidFill>
                <a:srgbClr val="104F75"/>
              </a:solidFill>
            </a:endParaRPr>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11655380" cy="867128"/>
          </a:xfrm>
          <a:prstGeom prst="rect">
            <a:avLst/>
          </a:prstGeom>
        </p:spPr>
      </p:pic>
      <p:sp>
        <p:nvSpPr>
          <p:cNvPr id="11" name="Title 1"/>
          <p:cNvSpPr txBox="1">
            <a:spLocks/>
          </p:cNvSpPr>
          <p:nvPr/>
        </p:nvSpPr>
        <p:spPr>
          <a:xfrm>
            <a:off x="64402" y="0"/>
            <a:ext cx="11526576"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defRPr/>
            </a:pPr>
            <a:r>
              <a:rPr lang="en-GB" sz="2400" b="1" i="1" dirty="0">
                <a:solidFill>
                  <a:schemeClr val="bg1"/>
                </a:solidFill>
              </a:rPr>
              <a:t>Input: ‘Chunks’ versus orienting attention to meaning of components</a:t>
            </a:r>
          </a:p>
        </p:txBody>
      </p:sp>
      <p:sp>
        <p:nvSpPr>
          <p:cNvPr id="7" name="Rectangle 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A010A33-BCDC-A243-B446-EA9048512A96}"/>
              </a:ext>
            </a:extLst>
          </p:cNvPr>
          <p:cNvSpPr/>
          <p:nvPr/>
        </p:nvSpPr>
        <p:spPr>
          <a:xfrm>
            <a:off x="381000" y="3463416"/>
            <a:ext cx="11145576" cy="2923877"/>
          </a:xfrm>
          <a:prstGeom prst="rect">
            <a:avLst/>
          </a:prstGeom>
        </p:spPr>
        <p:txBody>
          <a:bodyPr wrap="square">
            <a:spAutoFit/>
          </a:bodyPr>
          <a:lstStyle/>
          <a:p>
            <a:pPr marL="228600" indent="-228600">
              <a:spcBef>
                <a:spcPts val="0"/>
              </a:spcBef>
              <a:buClr>
                <a:srgbClr val="E87D1E"/>
              </a:buClr>
              <a:buSzPts val="2400"/>
              <a:buFont typeface="Noto Sans Symbols"/>
              <a:buChar char="▪"/>
            </a:pPr>
            <a:r>
              <a:rPr lang="en-GB" sz="2400" dirty="0">
                <a:solidFill>
                  <a:srgbClr val="104F75"/>
                </a:solidFill>
                <a:latin typeface="Century Gothic" panose="020B0502020202020204" pitchFamily="34" charset="0"/>
              </a:rPr>
              <a:t>Many learners cannot work out the ‘system’ from ready-made phrases for quite some time </a:t>
            </a:r>
            <a:r>
              <a:rPr lang="en-GB" dirty="0">
                <a:solidFill>
                  <a:srgbClr val="104F75"/>
                </a:solidFill>
                <a:latin typeface="Century Gothic" panose="020B0502020202020204" pitchFamily="34" charset="0"/>
              </a:rPr>
              <a:t>(</a:t>
            </a:r>
            <a:r>
              <a:rPr lang="en-GB" dirty="0">
                <a:solidFill>
                  <a:srgbClr val="104F75"/>
                </a:solidFill>
                <a:latin typeface="Century Gothic" panose="020B0502020202020204" pitchFamily="34" charset="0"/>
                <a:hlinkClick r:id="rId4"/>
              </a:rPr>
              <a:t>Myles, Hooper &amp; Mitchell, 1998</a:t>
            </a:r>
            <a:r>
              <a:rPr lang="en-GB" dirty="0">
                <a:solidFill>
                  <a:srgbClr val="104F75"/>
                </a:solidFill>
                <a:latin typeface="Century Gothic" panose="020B0502020202020204" pitchFamily="34" charset="0"/>
              </a:rPr>
              <a:t>; </a:t>
            </a:r>
            <a:r>
              <a:rPr lang="en-GB" dirty="0">
                <a:solidFill>
                  <a:srgbClr val="104F75"/>
                </a:solidFill>
                <a:latin typeface="Century Gothic" panose="020B0502020202020204" pitchFamily="34" charset="0"/>
                <a:hlinkClick r:id="rId4"/>
              </a:rPr>
              <a:t>Myles, Mitchell &amp; Hooper, 1999</a:t>
            </a:r>
            <a:r>
              <a:rPr lang="en-GB" dirty="0">
                <a:solidFill>
                  <a:srgbClr val="104F75"/>
                </a:solidFill>
                <a:latin typeface="Century Gothic" panose="020B0502020202020204" pitchFamily="34" charset="0"/>
              </a:rPr>
              <a:t>)</a:t>
            </a:r>
          </a:p>
          <a:p>
            <a:pPr marL="228600" indent="-228600">
              <a:spcBef>
                <a:spcPts val="0"/>
              </a:spcBef>
              <a:buClr>
                <a:srgbClr val="E87D1E"/>
              </a:buClr>
              <a:buSzPts val="2400"/>
              <a:buFont typeface="Noto Sans Symbols"/>
              <a:buChar char="▪"/>
            </a:pPr>
            <a:r>
              <a:rPr lang="en-GB" sz="2400" dirty="0">
                <a:solidFill>
                  <a:srgbClr val="104F75"/>
                </a:solidFill>
                <a:latin typeface="Century Gothic" panose="020B0502020202020204" pitchFamily="34" charset="0"/>
              </a:rPr>
              <a:t>“Lexico-grammatical multi-word phrases” that we know are frequent and useful are likely the </a:t>
            </a:r>
            <a:r>
              <a:rPr lang="en-GB" sz="2400" b="1" i="1" u="sng" dirty="0">
                <a:solidFill>
                  <a:srgbClr val="104F75"/>
                </a:solidFill>
                <a:latin typeface="Century Gothic" panose="020B0502020202020204" pitchFamily="34" charset="0"/>
              </a:rPr>
              <a:t>result </a:t>
            </a:r>
            <a:r>
              <a:rPr lang="en-GB" sz="2400" i="1" dirty="0">
                <a:solidFill>
                  <a:srgbClr val="104F75"/>
                </a:solidFill>
                <a:latin typeface="Century Gothic" panose="020B0502020202020204" pitchFamily="34" charset="0"/>
              </a:rPr>
              <a:t>of learning patterns </a:t>
            </a:r>
          </a:p>
          <a:p>
            <a:pPr marL="685800" lvl="1" indent="-228600">
              <a:buClr>
                <a:srgbClr val="E87D1E"/>
              </a:buClr>
              <a:buSzPts val="2400"/>
              <a:buFont typeface="Noto Sans Symbols"/>
              <a:buChar char="▪"/>
            </a:pPr>
            <a:r>
              <a:rPr lang="en-GB" sz="2400" i="1" dirty="0">
                <a:solidFill>
                  <a:srgbClr val="104F75"/>
                </a:solidFill>
                <a:latin typeface="Century Gothic" panose="020B0502020202020204" pitchFamily="34" charset="0"/>
              </a:rPr>
              <a:t>rather than being a main driver for learning, they become ‘chunk-like’ because they are useful phrases!</a:t>
            </a:r>
          </a:p>
          <a:p>
            <a:pPr marL="685800" lvl="1" indent="-228600">
              <a:buClr>
                <a:srgbClr val="E87D1E"/>
              </a:buClr>
              <a:buSzPts val="2400"/>
              <a:buFont typeface="Noto Sans Symbols"/>
              <a:buChar char="▪"/>
            </a:pPr>
            <a:r>
              <a:rPr lang="en-GB" sz="2000" i="1" dirty="0">
                <a:solidFill>
                  <a:srgbClr val="104F75"/>
                </a:solidFill>
                <a:latin typeface="Century Gothic" panose="020B0502020202020204" pitchFamily="34" charset="0"/>
              </a:rPr>
              <a:t>We have ‘ah-</a:t>
            </a:r>
            <a:r>
              <a:rPr lang="en-GB" sz="2000" i="1" dirty="0" err="1">
                <a:solidFill>
                  <a:srgbClr val="104F75"/>
                </a:solidFill>
                <a:latin typeface="Century Gothic" panose="020B0502020202020204" pitchFamily="34" charset="0"/>
              </a:rPr>
              <a:t>haaa</a:t>
            </a:r>
            <a:r>
              <a:rPr lang="en-GB" sz="2000" i="1" dirty="0">
                <a:solidFill>
                  <a:srgbClr val="104F75"/>
                </a:solidFill>
                <a:latin typeface="Century Gothic" panose="020B0502020202020204" pitchFamily="34" charset="0"/>
              </a:rPr>
              <a:t>!’ moments when we realise that a phrase we have used a lot is made up of component parts that we now know! </a:t>
            </a:r>
            <a:endParaRPr lang="en-GB" sz="2000" dirty="0">
              <a:solidFill>
                <a:srgbClr val="104F75"/>
              </a:solidFill>
              <a:latin typeface="Century Gothic" panose="020B0502020202020204" pitchFamily="34" charset="0"/>
            </a:endParaRPr>
          </a:p>
        </p:txBody>
      </p:sp>
      <p:sp>
        <p:nvSpPr>
          <p:cNvPr id="2" name="Title 1">
            <a:extLst>
              <a:ext uri="{FF2B5EF4-FFF2-40B4-BE49-F238E27FC236}">
                <a16:creationId xmlns:a16="http://schemas.microsoft.com/office/drawing/2014/main" id="{C2EB1C09-A58B-4D6A-B94A-6A400248575A}"/>
              </a:ext>
            </a:extLst>
          </p:cNvPr>
          <p:cNvSpPr>
            <a:spLocks noGrp="1"/>
          </p:cNvSpPr>
          <p:nvPr>
            <p:ph type="title"/>
          </p:nvPr>
        </p:nvSpPr>
        <p:spPr>
          <a:xfrm flipV="1">
            <a:off x="838200" y="0"/>
            <a:ext cx="10515600" cy="365127"/>
          </a:xfrm>
        </p:spPr>
        <p:txBody>
          <a:bodyPr/>
          <a:lstStyle/>
          <a:p>
            <a:r>
              <a:rPr lang="fr-FR" sz="1000" dirty="0">
                <a:solidFill>
                  <a:schemeClr val="bg1"/>
                </a:solidFill>
              </a:rPr>
              <a:t>Input: ‘</a:t>
            </a:r>
            <a:r>
              <a:rPr lang="fr-FR" sz="1000" dirty="0" err="1">
                <a:solidFill>
                  <a:schemeClr val="bg1"/>
                </a:solidFill>
              </a:rPr>
              <a:t>chunks</a:t>
            </a:r>
            <a:r>
              <a:rPr lang="fr-FR" sz="1000" dirty="0">
                <a:solidFill>
                  <a:schemeClr val="bg1"/>
                </a:solidFill>
              </a:rPr>
              <a:t>’ versus </a:t>
            </a:r>
            <a:r>
              <a:rPr lang="fr-FR" sz="1000" dirty="0" err="1">
                <a:solidFill>
                  <a:schemeClr val="bg1"/>
                </a:solidFill>
              </a:rPr>
              <a:t>orienting</a:t>
            </a:r>
            <a:r>
              <a:rPr lang="fr-FR" sz="1000" dirty="0">
                <a:solidFill>
                  <a:schemeClr val="bg1"/>
                </a:solidFill>
              </a:rPr>
              <a:t> attention to </a:t>
            </a:r>
            <a:r>
              <a:rPr lang="fr-FR" sz="1000" dirty="0" err="1">
                <a:solidFill>
                  <a:schemeClr val="bg1"/>
                </a:solidFill>
              </a:rPr>
              <a:t>meaning</a:t>
            </a:r>
            <a:r>
              <a:rPr lang="fr-FR" sz="1000" dirty="0">
                <a:solidFill>
                  <a:schemeClr val="bg1"/>
                </a:solidFill>
              </a:rPr>
              <a:t> of components</a:t>
            </a:r>
          </a:p>
        </p:txBody>
      </p:sp>
    </p:spTree>
    <p:extLst>
      <p:ext uri="{BB962C8B-B14F-4D97-AF65-F5344CB8AC3E}">
        <p14:creationId xmlns:p14="http://schemas.microsoft.com/office/powerpoint/2010/main" val="34448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3" name="Google Shape;403;p37"/>
          <p:cNvSpPr txBox="1">
            <a:spLocks noGrp="1"/>
          </p:cNvSpPr>
          <p:nvPr>
            <p:ph type="body" idx="1"/>
          </p:nvPr>
        </p:nvSpPr>
        <p:spPr>
          <a:xfrm>
            <a:off x="376799" y="1342426"/>
            <a:ext cx="11428208" cy="4353170"/>
          </a:xfrm>
          <a:prstGeom prst="rect">
            <a:avLst/>
          </a:prstGeom>
          <a:noFill/>
          <a:ln>
            <a:noFill/>
          </a:ln>
        </p:spPr>
        <p:txBody>
          <a:bodyPr spcFirstLastPara="1" wrap="square" lIns="91425" tIns="45700" rIns="91425" bIns="45700" anchor="t" anchorCtr="0">
            <a:noAutofit/>
          </a:bodyPr>
          <a:lstStyle/>
          <a:p>
            <a:pPr marL="0" indent="0">
              <a:spcBef>
                <a:spcPts val="0"/>
              </a:spcBef>
              <a:buSzPts val="2200"/>
              <a:buNone/>
            </a:pPr>
            <a:r>
              <a:rPr lang="en-GB" sz="2400" b="1" i="1" dirty="0">
                <a:solidFill>
                  <a:srgbClr val="104F75"/>
                </a:solidFill>
              </a:rPr>
              <a:t>Why are certain bits of grammar problematic?</a:t>
            </a:r>
            <a:br>
              <a:rPr lang="en-GB" sz="2400" b="1" i="1" dirty="0">
                <a:solidFill>
                  <a:srgbClr val="104F75"/>
                </a:solidFill>
              </a:rPr>
            </a:br>
            <a:endParaRPr sz="2400" b="1" i="1" dirty="0">
              <a:solidFill>
                <a:srgbClr val="104F75"/>
              </a:solidFill>
            </a:endParaRPr>
          </a:p>
          <a:p>
            <a:pPr marL="228600" indent="-228600">
              <a:spcBef>
                <a:spcPts val="0"/>
              </a:spcBef>
              <a:buClr>
                <a:srgbClr val="E87D1E"/>
              </a:buClr>
              <a:buSzPts val="2400"/>
              <a:buFont typeface="Noto Sans Symbols"/>
              <a:buChar char="▪"/>
            </a:pPr>
            <a:r>
              <a:rPr lang="en-GB" sz="2400" i="1" dirty="0">
                <a:solidFill>
                  <a:srgbClr val="104F75"/>
                </a:solidFill>
              </a:rPr>
              <a:t>Low frequency?</a:t>
            </a:r>
            <a:endParaRPr dirty="0"/>
          </a:p>
          <a:p>
            <a:pPr marL="228600" indent="-228600">
              <a:spcBef>
                <a:spcPts val="0"/>
              </a:spcBef>
              <a:buClr>
                <a:srgbClr val="E87D1E"/>
              </a:buClr>
              <a:buSzPts val="2400"/>
              <a:buFont typeface="Noto Sans Symbols"/>
              <a:buChar char="▪"/>
            </a:pPr>
            <a:r>
              <a:rPr lang="en-GB" sz="2400" i="1" dirty="0">
                <a:solidFill>
                  <a:srgbClr val="104F75"/>
                </a:solidFill>
              </a:rPr>
              <a:t>Poor knowledge of rules?</a:t>
            </a:r>
            <a:endParaRPr sz="2000" dirty="0">
              <a:solidFill>
                <a:srgbClr val="104F75"/>
              </a:solidFill>
            </a:endParaRPr>
          </a:p>
          <a:p>
            <a:pPr marL="0" indent="0">
              <a:spcBef>
                <a:spcPts val="0"/>
              </a:spcBef>
              <a:buSzPts val="2400"/>
              <a:buNone/>
            </a:pPr>
            <a:endParaRPr sz="2400" dirty="0">
              <a:solidFill>
                <a:srgbClr val="104F75"/>
              </a:solidFill>
            </a:endParaRPr>
          </a:p>
          <a:p>
            <a:pPr marL="0" indent="0">
              <a:spcBef>
                <a:spcPts val="0"/>
              </a:spcBef>
              <a:buClr>
                <a:srgbClr val="104F75"/>
              </a:buClr>
              <a:buSzPts val="2400"/>
              <a:buNone/>
            </a:pPr>
            <a:r>
              <a:rPr lang="en-GB" sz="2400" dirty="0">
                <a:solidFill>
                  <a:srgbClr val="104F75"/>
                </a:solidFill>
              </a:rPr>
              <a:t>BUT these can’t fully explain some errors…really common grammar and we’ve taught the ‘rules’ over and over! </a:t>
            </a:r>
          </a:p>
          <a:p>
            <a:pPr marL="0" indent="0">
              <a:spcBef>
                <a:spcPts val="0"/>
              </a:spcBef>
              <a:buClr>
                <a:srgbClr val="104F75"/>
              </a:buClr>
              <a:buSzPts val="2400"/>
              <a:buNone/>
            </a:pPr>
            <a:r>
              <a:rPr lang="en-GB" sz="2400" dirty="0">
                <a:solidFill>
                  <a:srgbClr val="104F75"/>
                </a:solidFill>
              </a:rPr>
              <a:t>So, why don’t learners seem to pick up some grammar rules? </a:t>
            </a:r>
            <a:endParaRPr dirty="0"/>
          </a:p>
          <a:p>
            <a:pPr marL="0" indent="0">
              <a:spcBef>
                <a:spcPts val="0"/>
              </a:spcBef>
              <a:buSzPts val="2400"/>
              <a:buNone/>
            </a:pPr>
            <a:endParaRPr sz="2400" dirty="0">
              <a:solidFill>
                <a:srgbClr val="104F75"/>
              </a:solidFill>
            </a:endParaRPr>
          </a:p>
          <a:p>
            <a:pPr marL="0" indent="0">
              <a:spcBef>
                <a:spcPts val="0"/>
              </a:spcBef>
              <a:buSzPts val="2400"/>
              <a:buNone/>
            </a:pPr>
            <a:r>
              <a:rPr lang="en-GB" sz="2400" b="1" dirty="0">
                <a:solidFill>
                  <a:srgbClr val="104F75"/>
                </a:solidFill>
              </a:rPr>
              <a:t> → ‘Noticing and extracting’ </a:t>
            </a:r>
            <a:r>
              <a:rPr lang="en-GB" sz="2400" b="1" i="1" dirty="0">
                <a:solidFill>
                  <a:srgbClr val="104F75"/>
                </a:solidFill>
              </a:rPr>
              <a:t>some</a:t>
            </a:r>
            <a:r>
              <a:rPr lang="en-GB" sz="2400" b="1" dirty="0">
                <a:solidFill>
                  <a:srgbClr val="104F75"/>
                </a:solidFill>
              </a:rPr>
              <a:t> features of the input seems to be difficult</a:t>
            </a:r>
            <a:endParaRPr dirty="0"/>
          </a:p>
          <a:p>
            <a:pPr marL="0" indent="0">
              <a:spcBef>
                <a:spcPts val="0"/>
              </a:spcBef>
              <a:buSzPts val="2400"/>
              <a:buNone/>
            </a:pPr>
            <a:endParaRPr sz="2400" dirty="0">
              <a:solidFill>
                <a:srgbClr val="104F75"/>
              </a:solidFill>
            </a:endParaRPr>
          </a:p>
          <a:p>
            <a:pPr marL="495300" indent="-190500">
              <a:buClr>
                <a:srgbClr val="E87D1E"/>
              </a:buClr>
              <a:buSzPts val="2400"/>
              <a:buNone/>
            </a:pPr>
            <a:endParaRPr sz="2200" dirty="0">
              <a:solidFill>
                <a:srgbClr val="104F75"/>
              </a:solidFill>
            </a:endParaRPr>
          </a:p>
        </p:txBody>
      </p:sp>
      <p:sp>
        <p:nvSpPr>
          <p:cNvPr id="406" name="Google Shape;406;p37"/>
          <p:cNvSpPr/>
          <p:nvPr/>
        </p:nvSpPr>
        <p:spPr>
          <a:xfrm rot="-291944">
            <a:off x="1968931" y="4696064"/>
            <a:ext cx="3331335" cy="1615186"/>
          </a:xfrm>
          <a:prstGeom prst="wedgeEllipseCallout">
            <a:avLst>
              <a:gd name="adj1" fmla="val 32416"/>
              <a:gd name="adj2" fmla="val 77899"/>
            </a:avLst>
          </a:prstGeom>
          <a:solidFill>
            <a:srgbClr val="E56700"/>
          </a:solidFill>
          <a:ln w="12700" cap="flat" cmpd="sng">
            <a:solidFill>
              <a:srgbClr val="E567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8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Je </a:t>
            </a:r>
            <a:r>
              <a:rPr kumimoji="0" lang="en-GB" sz="2800" b="1" i="0" u="none" strike="noStrike" kern="0" cap="none" spc="0" normalizeH="0" baseline="0" noProof="0" dirty="0" err="1">
                <a:ln>
                  <a:noFill/>
                </a:ln>
                <a:solidFill>
                  <a:srgbClr val="FFFFFF"/>
                </a:solidFill>
                <a:effectLst/>
                <a:uLnTx/>
                <a:uFillTx/>
                <a:latin typeface="Century Gothic" panose="020B0502020202020204" pitchFamily="34" charset="0"/>
                <a:ea typeface="Calibri"/>
                <a:cs typeface="Calibri"/>
                <a:sym typeface="Calibri"/>
              </a:rPr>
              <a:t>fais</a:t>
            </a:r>
            <a:r>
              <a:rPr kumimoji="0" lang="en-GB" sz="2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 du ski.</a:t>
            </a:r>
            <a:endParaRPr kumimoji="0" sz="1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2"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7" name="Rectangle 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7" name="Google Shape;407;p37"/>
          <p:cNvSpPr/>
          <p:nvPr/>
        </p:nvSpPr>
        <p:spPr>
          <a:xfrm rot="361327">
            <a:off x="6156129" y="4791557"/>
            <a:ext cx="3436108" cy="1424199"/>
          </a:xfrm>
          <a:prstGeom prst="wedgeEllipseCallout">
            <a:avLst>
              <a:gd name="adj1" fmla="val -25449"/>
              <a:gd name="adj2" fmla="val 95479"/>
            </a:avLst>
          </a:prstGeom>
          <a:solidFill>
            <a:srgbClr val="104F75"/>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C000"/>
              </a:buClr>
              <a:buSzPts val="2800"/>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J’ai fait du ski.</a:t>
            </a:r>
            <a:endParaRPr kumimoji="0" sz="1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2" name="Title 1">
            <a:extLst>
              <a:ext uri="{FF2B5EF4-FFF2-40B4-BE49-F238E27FC236}">
                <a16:creationId xmlns:a16="http://schemas.microsoft.com/office/drawing/2014/main" id="{4639431F-9808-458E-A4B1-636CCA8093A7}"/>
              </a:ext>
            </a:extLst>
          </p:cNvPr>
          <p:cNvSpPr>
            <a:spLocks noGrp="1"/>
          </p:cNvSpPr>
          <p:nvPr>
            <p:ph type="title"/>
          </p:nvPr>
        </p:nvSpPr>
        <p:spPr>
          <a:xfrm flipV="1">
            <a:off x="838200" y="16864"/>
            <a:ext cx="10515600" cy="348264"/>
          </a:xfrm>
        </p:spPr>
        <p:txBody>
          <a:bodyPr/>
          <a:lstStyle/>
          <a:p>
            <a:r>
              <a:rPr lang="fr-FR" sz="1200" dirty="0">
                <a:solidFill>
                  <a:schemeClr val="bg1"/>
                </a:solidFill>
              </a:rPr>
              <a:t>Practice of the </a:t>
            </a:r>
            <a:r>
              <a:rPr lang="fr-FR" sz="1200" dirty="0" err="1">
                <a:solidFill>
                  <a:schemeClr val="bg1"/>
                </a:solidFill>
              </a:rPr>
              <a:t>grammar</a:t>
            </a:r>
            <a:r>
              <a:rPr lang="fr-FR" sz="1200" dirty="0">
                <a:solidFill>
                  <a:schemeClr val="bg1"/>
                </a:solidFill>
              </a:rPr>
              <a:t> point in ‘input </a:t>
            </a:r>
            <a:r>
              <a:rPr lang="fr-FR" sz="1200" dirty="0" err="1">
                <a:solidFill>
                  <a:schemeClr val="bg1"/>
                </a:solidFill>
              </a:rPr>
              <a:t>language</a:t>
            </a:r>
            <a:r>
              <a:rPr lang="fr-FR" sz="1200" dirty="0">
                <a:solidFill>
                  <a:schemeClr val="bg1"/>
                </a:solidFill>
              </a:rPr>
              <a:t>’</a:t>
            </a:r>
          </a:p>
        </p:txBody>
      </p:sp>
    </p:spTree>
    <p:extLst>
      <p:ext uri="{BB962C8B-B14F-4D97-AF65-F5344CB8AC3E}">
        <p14:creationId xmlns:p14="http://schemas.microsoft.com/office/powerpoint/2010/main" val="256041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animBg="1"/>
      <p:bldP spid="40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3" name="Title 2">
            <a:extLst>
              <a:ext uri="{FF2B5EF4-FFF2-40B4-BE49-F238E27FC236}">
                <a16:creationId xmlns:a16="http://schemas.microsoft.com/office/drawing/2014/main" id="{E94C4CB4-BA04-411B-BAD2-51980EF8E4AE}"/>
              </a:ext>
            </a:extLst>
          </p:cNvPr>
          <p:cNvSpPr>
            <a:spLocks noGrp="1"/>
          </p:cNvSpPr>
          <p:nvPr>
            <p:ph type="title" idx="4294967295"/>
          </p:nvPr>
        </p:nvSpPr>
        <p:spPr/>
        <p:txBody>
          <a:bodyPr/>
          <a:lstStyle/>
          <a:p>
            <a:r>
              <a:rPr lang="fr-FR" dirty="0"/>
              <a:t>Gaming </a:t>
            </a:r>
            <a:r>
              <a:rPr lang="fr-FR" dirty="0" err="1"/>
              <a:t>grammar</a:t>
            </a:r>
            <a:endParaRPr lang="fr-FR" dirty="0"/>
          </a:p>
        </p:txBody>
      </p:sp>
      <p:pic>
        <p:nvPicPr>
          <p:cNvPr id="430" name="Google Shape;430;p39" descr="Screenshot from gaming grammar activity&#10;Three robots in a factory sitting in front of a conveyor belt"/>
          <p:cNvPicPr preferRelativeResize="0"/>
          <p:nvPr/>
        </p:nvPicPr>
        <p:blipFill rotWithShape="1">
          <a:blip r:embed="rId3">
            <a:alphaModFix/>
          </a:blip>
          <a:srcRect l="8764"/>
          <a:stretch/>
        </p:blipFill>
        <p:spPr>
          <a:xfrm>
            <a:off x="1" y="0"/>
            <a:ext cx="9102902" cy="6369977"/>
          </a:xfrm>
          <a:prstGeom prst="rect">
            <a:avLst/>
          </a:prstGeom>
          <a:noFill/>
          <a:ln>
            <a:noFill/>
          </a:ln>
        </p:spPr>
      </p:pic>
      <p:sp>
        <p:nvSpPr>
          <p:cNvPr id="431" name="Google Shape;431;p39"/>
          <p:cNvSpPr txBox="1"/>
          <p:nvPr/>
        </p:nvSpPr>
        <p:spPr>
          <a:xfrm>
            <a:off x="9102903" y="0"/>
            <a:ext cx="3089097" cy="996593"/>
          </a:xfrm>
          <a:prstGeom prst="rect">
            <a:avLst/>
          </a:prstGeom>
          <a:solidFill>
            <a:schemeClr val="lt1"/>
          </a:solidFill>
          <a:ln w="57150" cap="flat" cmpd="sng">
            <a:solidFill>
              <a:srgbClr val="104F75"/>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defTabSz="914400" rtl="0" eaLnBrk="1" fontAlgn="auto" latinLnBrk="0" hangingPunct="1">
              <a:lnSpc>
                <a:spcPct val="100000"/>
              </a:lnSpc>
              <a:spcBef>
                <a:spcPts val="0"/>
              </a:spcBef>
              <a:spcAft>
                <a:spcPts val="0"/>
              </a:spcAft>
              <a:buClr>
                <a:srgbClr val="535353"/>
              </a:buClr>
              <a:buSzPts val="24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Feed ONE robot or ALL of the robots?</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432" name="Google Shape;432;p39"/>
          <p:cNvSpPr txBox="1"/>
          <p:nvPr/>
        </p:nvSpPr>
        <p:spPr>
          <a:xfrm>
            <a:off x="9102902" y="1163850"/>
            <a:ext cx="3089098" cy="5206127"/>
          </a:xfrm>
          <a:prstGeom prst="rect">
            <a:avLst/>
          </a:prstGeom>
          <a:solidFill>
            <a:schemeClr val="lt1"/>
          </a:solidFill>
          <a:ln w="57150" cap="flat" cmpd="sng">
            <a:solidFill>
              <a:srgbClr val="104F75"/>
            </a:solidFill>
            <a:prstDash val="solid"/>
            <a:round/>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200"/>
              <a:buFont typeface="Arial"/>
              <a:buNone/>
              <a:tabLst/>
              <a:defRPr/>
            </a:pPr>
            <a:endPar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104F75"/>
              </a:buClr>
              <a:buSzPts val="2200"/>
              <a:buFont typeface="Arial"/>
              <a:buNone/>
              <a:tabLst/>
              <a:defRPr/>
            </a:pP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Practising present </a:t>
            </a:r>
          </a:p>
          <a:p>
            <a:pPr marL="0" marR="0" lvl="0" indent="0" algn="ctr" defTabSz="914400" rtl="0" eaLnBrk="1" fontAlgn="auto" latinLnBrk="0" hangingPunct="1">
              <a:lnSpc>
                <a:spcPct val="100000"/>
              </a:lnSpc>
              <a:spcBef>
                <a:spcPts val="0"/>
              </a:spcBef>
              <a:spcAft>
                <a:spcPts val="0"/>
              </a:spcAft>
              <a:buClr>
                <a:srgbClr val="104F75"/>
              </a:buClr>
              <a:buSzPts val="2200"/>
              <a:buFont typeface="Arial"/>
              <a:buNone/>
              <a:tabLst/>
              <a:defRPr/>
            </a:pP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tense 1</a:t>
            </a:r>
            <a:r>
              <a:rPr kumimoji="0" lang="en-GB" sz="2000" b="1" i="1" u="none" strike="noStrike" kern="0" cap="none" spc="0" normalizeH="0" baseline="30000" noProof="0" dirty="0">
                <a:ln>
                  <a:noFill/>
                </a:ln>
                <a:solidFill>
                  <a:srgbClr val="104F75"/>
                </a:solidFill>
                <a:effectLst/>
                <a:uLnTx/>
                <a:uFillTx/>
                <a:latin typeface="Century Gothic" panose="020B0502020202020204" pitchFamily="34" charset="0"/>
                <a:ea typeface="Calibri"/>
                <a:cs typeface="Calibri"/>
                <a:sym typeface="Calibri"/>
              </a:rPr>
              <a:t>st</a:t>
            </a: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person singular/plural verb endings</a:t>
            </a:r>
            <a:endParaRPr kumimoji="0" sz="16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44546A"/>
              </a:buClr>
              <a:buSzPts val="2200"/>
              <a:buFont typeface="Arial"/>
              <a:buChar char="•"/>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High accuracy </a:t>
            </a:r>
            <a:r>
              <a:rPr kumimoji="0" lang="en-GB" sz="2000" b="0" i="0" u="none" strike="noStrike" kern="0" cap="none" spc="0" normalizeH="0" baseline="0" noProof="0">
                <a:ln>
                  <a:noFill/>
                </a:ln>
                <a:solidFill>
                  <a:srgbClr val="104F75"/>
                </a:solidFill>
                <a:effectLst/>
                <a:uLnTx/>
                <a:uFillTx/>
                <a:latin typeface="Century Gothic" panose="020B0502020202020204" pitchFamily="34" charset="0"/>
                <a:ea typeface="Calibri"/>
                <a:cs typeface="Calibri"/>
                <a:sym typeface="Calibri"/>
              </a:rPr>
              <a:t>when pronoun</a:t>
            </a:r>
            <a:r>
              <a:rPr kumimoji="0" lang="en-GB" sz="2000" b="0" i="0" u="none" strike="noStrike" kern="0" cap="none" spc="0" normalizeH="0" noProof="0">
                <a:ln>
                  <a:noFill/>
                </a:ln>
                <a:solidFill>
                  <a:srgbClr val="104F75"/>
                </a:solidFill>
                <a:effectLst/>
                <a:uLnTx/>
                <a:uFillTx/>
                <a:latin typeface="Century Gothic" panose="020B0502020202020204" pitchFamily="34" charset="0"/>
                <a:ea typeface="Calibri"/>
                <a:cs typeface="Calibri"/>
                <a:sym typeface="Calibri"/>
              </a:rPr>
              <a:t> (nous, je)</a:t>
            </a:r>
            <a:r>
              <a:rPr kumimoji="0" lang="en-GB" sz="2000" b="0" i="0" u="none" strike="noStrike" kern="0" cap="none" spc="0" normalizeH="0" baseline="0" noProof="0">
                <a:ln>
                  <a:noFill/>
                </a:ln>
                <a:solidFill>
                  <a:srgbClr val="104F75"/>
                </a:solidFill>
                <a:effectLst/>
                <a:uLnTx/>
                <a:uFillTx/>
                <a:latin typeface="Century Gothic" panose="020B0502020202020204" pitchFamily="34" charset="0"/>
                <a:ea typeface="Calibri"/>
                <a:cs typeface="Calibri"/>
                <a:sym typeface="Calibri"/>
              </a:rPr>
              <a:t>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is present</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44546A"/>
              </a:buClr>
              <a:buSzPts val="2200"/>
              <a:buFont typeface="Arial"/>
              <a:buChar char="•"/>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Drop in accuracy when pronoun is removed</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44546A"/>
              </a:buClr>
              <a:buSzPts val="2200"/>
              <a:buFont typeface="Arial"/>
              <a:buChar char="•"/>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Then ... </a:t>
            </a:r>
            <a:r>
              <a:rPr lang="en-GB" sz="2000" kern="0" dirty="0" err="1">
                <a:solidFill>
                  <a:srgbClr val="104F75"/>
                </a:solidFill>
                <a:latin typeface="Century Gothic" panose="020B0502020202020204" pitchFamily="34" charset="0"/>
                <a:ea typeface="Calibri"/>
                <a:cs typeface="Calibri"/>
                <a:sym typeface="Calibri"/>
              </a:rPr>
              <a:t>i</a:t>
            </a:r>
            <a:r>
              <a:rPr kumimoji="0" lang="en-GB" sz="20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ncrease</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in accuracy when their attention is </a:t>
            </a:r>
            <a:r>
              <a:rPr kumimoji="0" lang="en-GB" sz="20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made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to focus on verb ending</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5" name="Rectangle 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Google Shape;370;p34">
            <a:extLst>
              <a:ext uri="{FF2B5EF4-FFF2-40B4-BE49-F238E27FC236}">
                <a16:creationId xmlns:a16="http://schemas.microsoft.com/office/drawing/2014/main" id="{9B697733-6577-AB48-8F6A-DCF717E7BF4C}"/>
              </a:ext>
            </a:extLst>
          </p:cNvPr>
          <p:cNvSpPr txBox="1"/>
          <p:nvPr/>
        </p:nvSpPr>
        <p:spPr>
          <a:xfrm>
            <a:off x="5381714" y="619294"/>
            <a:ext cx="3510492" cy="665554"/>
          </a:xfrm>
          <a:prstGeom prst="rect">
            <a:avLst/>
          </a:prstGeom>
          <a:solidFill>
            <a:schemeClr val="accent2"/>
          </a:solidFill>
          <a:ln w="12700" cap="flat" cmpd="sng">
            <a:solidFill>
              <a:schemeClr val="bg1"/>
            </a:solidFill>
            <a:prstDash val="solid"/>
            <a:round/>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rPr>
              <a:t>Evidence that learners ignore the grammar in the </a:t>
            </a:r>
            <a:r>
              <a:rPr kumimoji="0" lang="en-GB" sz="18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input!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2" name="Flowchart: Process 1"/>
          <p:cNvSpPr/>
          <p:nvPr/>
        </p:nvSpPr>
        <p:spPr>
          <a:xfrm>
            <a:off x="103129" y="619294"/>
            <a:ext cx="4800366" cy="627615"/>
          </a:xfrm>
          <a:prstGeom prst="flowChartProcess">
            <a:avLst/>
          </a:prstGeom>
          <a:solidFill>
            <a:srgbClr val="104F7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Gaming Grammar</a:t>
            </a:r>
          </a:p>
          <a:p>
            <a:pPr algn="ctr"/>
            <a:r>
              <a:rPr lang="en-GB" sz="2000"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https://www.gaminggrammar.com/</a:t>
            </a:r>
            <a:r>
              <a:rPr lang="en-GB" sz="2000" dirty="0">
                <a:solidFill>
                  <a:schemeClr val="bg1"/>
                </a:solidFill>
                <a:latin typeface="Century Gothic" panose="020B0502020202020204" pitchFamily="34" charset="0"/>
              </a:rPr>
              <a:t> </a:t>
            </a:r>
          </a:p>
        </p:txBody>
      </p:sp>
    </p:spTree>
    <p:extLst>
      <p:ext uri="{BB962C8B-B14F-4D97-AF65-F5344CB8AC3E}">
        <p14:creationId xmlns:p14="http://schemas.microsoft.com/office/powerpoint/2010/main" val="291790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2">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32">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1"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513" name="Google Shape;513;p45"/>
          <p:cNvSpPr txBox="1">
            <a:spLocks noGrp="1"/>
          </p:cNvSpPr>
          <p:nvPr>
            <p:ph type="body" idx="1"/>
          </p:nvPr>
        </p:nvSpPr>
        <p:spPr>
          <a:xfrm>
            <a:off x="339045" y="2062527"/>
            <a:ext cx="11363219" cy="3711549"/>
          </a:xfrm>
          <a:prstGeom prst="rect">
            <a:avLst/>
          </a:prstGeom>
          <a:noFill/>
          <a:ln>
            <a:noFill/>
          </a:ln>
        </p:spPr>
        <p:txBody>
          <a:bodyPr spcFirstLastPara="1" wrap="square" lIns="91425" tIns="45700" rIns="91425" bIns="45700" anchor="t" anchorCtr="0">
            <a:noAutofit/>
          </a:bodyPr>
          <a:lstStyle/>
          <a:p>
            <a:pPr marL="0" indent="0">
              <a:spcBef>
                <a:spcPts val="0"/>
              </a:spcBef>
              <a:buSzPts val="2200"/>
              <a:buNone/>
            </a:pPr>
            <a:r>
              <a:rPr lang="en-GB" b="1" i="1" dirty="0">
                <a:solidFill>
                  <a:srgbClr val="104F75"/>
                </a:solidFill>
              </a:rPr>
              <a:t>What can we do?</a:t>
            </a:r>
            <a:br>
              <a:rPr lang="en-GB" b="1" i="1" dirty="0">
                <a:solidFill>
                  <a:srgbClr val="104F75"/>
                </a:solidFill>
              </a:rPr>
            </a:br>
            <a:br>
              <a:rPr lang="en-GB" b="1" i="1" dirty="0">
                <a:solidFill>
                  <a:srgbClr val="104F75"/>
                </a:solidFill>
              </a:rPr>
            </a:br>
            <a:r>
              <a:rPr lang="en-GB" b="1" i="1" dirty="0">
                <a:solidFill>
                  <a:srgbClr val="104F75"/>
                </a:solidFill>
              </a:rPr>
              <a:t>Focused practice in ‘input language’ to…</a:t>
            </a:r>
            <a:endParaRPr dirty="0"/>
          </a:p>
          <a:p>
            <a:pPr marL="0" indent="0">
              <a:spcBef>
                <a:spcPts val="0"/>
              </a:spcBef>
              <a:buSzPts val="2200"/>
              <a:buNone/>
            </a:pPr>
            <a:endParaRPr sz="2400" b="1" i="1" dirty="0">
              <a:solidFill>
                <a:srgbClr val="104F75"/>
              </a:solidFill>
            </a:endParaRPr>
          </a:p>
          <a:p>
            <a:pPr marL="228600" indent="-228600">
              <a:spcBef>
                <a:spcPts val="0"/>
              </a:spcBef>
              <a:buClr>
                <a:srgbClr val="E87D1E"/>
              </a:buClr>
              <a:buSzPts val="2200"/>
              <a:buFont typeface="Noto Sans Symbols"/>
              <a:buChar char="▪"/>
            </a:pPr>
            <a:r>
              <a:rPr lang="en-GB" dirty="0">
                <a:solidFill>
                  <a:srgbClr val="104F75"/>
                </a:solidFill>
                <a:sym typeface="Calibri"/>
              </a:rPr>
              <a:t>…</a:t>
            </a:r>
            <a:r>
              <a:rPr lang="en-GB" dirty="0">
                <a:solidFill>
                  <a:srgbClr val="104F75"/>
                </a:solidFill>
              </a:rPr>
              <a:t>draw learners’ </a:t>
            </a:r>
            <a:r>
              <a:rPr lang="en-GB" b="1" dirty="0">
                <a:solidFill>
                  <a:srgbClr val="104F75"/>
                </a:solidFill>
              </a:rPr>
              <a:t>attention</a:t>
            </a:r>
            <a:r>
              <a:rPr lang="en-GB" dirty="0">
                <a:solidFill>
                  <a:srgbClr val="104F75"/>
                </a:solidFill>
              </a:rPr>
              <a:t> to problematic grammatical features</a:t>
            </a:r>
          </a:p>
          <a:p>
            <a:pPr marL="228600" indent="-228600">
              <a:spcBef>
                <a:spcPts val="0"/>
              </a:spcBef>
              <a:buClr>
                <a:srgbClr val="E87D1E"/>
              </a:buClr>
              <a:buSzPts val="2200"/>
              <a:buFont typeface="Noto Sans Symbols"/>
              <a:buChar char="▪"/>
            </a:pPr>
            <a:endParaRPr dirty="0">
              <a:solidFill>
                <a:srgbClr val="104F75"/>
              </a:solidFill>
            </a:endParaRPr>
          </a:p>
          <a:p>
            <a:pPr marL="228600" indent="-228600">
              <a:spcBef>
                <a:spcPts val="0"/>
              </a:spcBef>
              <a:buClr>
                <a:srgbClr val="E87D1E"/>
              </a:buClr>
              <a:buSzPts val="2200"/>
              <a:buFont typeface="Noto Sans Symbols"/>
              <a:buChar char="▪"/>
            </a:pPr>
            <a:r>
              <a:rPr lang="en-GB" dirty="0">
                <a:solidFill>
                  <a:srgbClr val="104F75"/>
                </a:solidFill>
              </a:rPr>
              <a:t>…and make those grammatical features </a:t>
            </a:r>
            <a:r>
              <a:rPr lang="en-GB" b="1" dirty="0">
                <a:solidFill>
                  <a:srgbClr val="104F75"/>
                </a:solidFill>
              </a:rPr>
              <a:t>matter</a:t>
            </a:r>
          </a:p>
          <a:p>
            <a:pPr marL="228600" indent="-228600">
              <a:spcBef>
                <a:spcPts val="0"/>
              </a:spcBef>
              <a:buClr>
                <a:srgbClr val="E87D1E"/>
              </a:buClr>
              <a:buSzPts val="2200"/>
              <a:buFont typeface="Noto Sans Symbols"/>
              <a:buChar char="▪"/>
            </a:pPr>
            <a:endParaRPr dirty="0">
              <a:solidFill>
                <a:srgbClr val="104F75"/>
              </a:solidFill>
            </a:endParaRPr>
          </a:p>
          <a:p>
            <a:pPr marL="228600" indent="-228600">
              <a:spcBef>
                <a:spcPts val="0"/>
              </a:spcBef>
              <a:buClr>
                <a:srgbClr val="E87D1E"/>
              </a:buClr>
              <a:buSzPts val="2200"/>
              <a:buFont typeface="Noto Sans Symbols"/>
              <a:buChar char="▪"/>
            </a:pPr>
            <a:r>
              <a:rPr lang="en-GB" dirty="0">
                <a:solidFill>
                  <a:srgbClr val="104F75"/>
                </a:solidFill>
              </a:rPr>
              <a:t>…by temporarily </a:t>
            </a:r>
            <a:r>
              <a:rPr lang="en-GB" b="1" dirty="0">
                <a:solidFill>
                  <a:srgbClr val="104F75"/>
                </a:solidFill>
              </a:rPr>
              <a:t>removing</a:t>
            </a:r>
            <a:r>
              <a:rPr lang="en-GB" dirty="0">
                <a:solidFill>
                  <a:srgbClr val="104F75"/>
                </a:solidFill>
              </a:rPr>
              <a:t> the cues that learners rely on.</a:t>
            </a:r>
            <a:endParaRPr dirty="0">
              <a:solidFill>
                <a:srgbClr val="104F75"/>
              </a:solidFill>
            </a:endParaRPr>
          </a:p>
          <a:p>
            <a:pPr marL="0" indent="0">
              <a:spcBef>
                <a:spcPts val="0"/>
              </a:spcBef>
              <a:buSzPts val="2400"/>
              <a:buNone/>
            </a:pPr>
            <a:endParaRPr sz="2400" dirty="0">
              <a:solidFill>
                <a:srgbClr val="104F75"/>
              </a:solidFill>
            </a:endParaRPr>
          </a:p>
          <a:p>
            <a:pPr marL="495300" indent="-190500">
              <a:buClr>
                <a:srgbClr val="E87D1E"/>
              </a:buClr>
              <a:buSzPts val="2400"/>
              <a:buNone/>
            </a:pPr>
            <a:endParaRPr sz="2200" dirty="0">
              <a:solidFill>
                <a:srgbClr val="104F75"/>
              </a:solidFill>
            </a:endParaRPr>
          </a:p>
        </p:txBody>
      </p:sp>
      <p:sp>
        <p:nvSpPr>
          <p:cNvPr id="516" name="Google Shape;516;p45"/>
          <p:cNvSpPr/>
          <p:nvPr/>
        </p:nvSpPr>
        <p:spPr>
          <a:xfrm>
            <a:off x="8001640" y="1342426"/>
            <a:ext cx="3608157" cy="1717231"/>
          </a:xfrm>
          <a:prstGeom prst="wedgeEllipseCallout">
            <a:avLst>
              <a:gd name="adj1" fmla="val -27059"/>
              <a:gd name="adj2" fmla="val 66064"/>
            </a:avLst>
          </a:prstGeom>
          <a:solidFill>
            <a:schemeClr val="lt1"/>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400"/>
              <a:buFont typeface="Arial"/>
              <a:buNone/>
              <a:tabLst/>
              <a:defRPr/>
            </a:pPr>
            <a:r>
              <a:rPr kumimoji="0" lang="en-GB" sz="24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Reading &amp; Listening</a:t>
            </a:r>
            <a:endParaRPr kumimoji="0" sz="24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6" name="Rectangle 5">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E612D07-E54A-418C-A43D-FB879C5BD736}"/>
              </a:ext>
              <a:ext uri="{C183D7F6-B498-43B3-948B-1728B52AA6E4}">
                <adec:decorative xmlns:adec="http://schemas.microsoft.com/office/drawing/2017/decorative" val="1"/>
              </a:ext>
            </a:extLst>
          </p:cNvPr>
          <p:cNvSpPr>
            <a:spLocks noGrp="1"/>
          </p:cNvSpPr>
          <p:nvPr>
            <p:ph type="title"/>
          </p:nvPr>
        </p:nvSpPr>
        <p:spPr>
          <a:xfrm flipV="1">
            <a:off x="838200" y="0"/>
            <a:ext cx="10515600" cy="365127"/>
          </a:xfrm>
        </p:spPr>
        <p:txBody>
          <a:bodyPr/>
          <a:lstStyle/>
          <a:p>
            <a:r>
              <a:rPr lang="fr-FR" sz="1000" dirty="0">
                <a:solidFill>
                  <a:schemeClr val="bg1"/>
                </a:solidFill>
              </a:rPr>
              <a:t>Practice of the </a:t>
            </a:r>
            <a:r>
              <a:rPr lang="fr-FR" sz="1000" dirty="0" err="1">
                <a:solidFill>
                  <a:schemeClr val="bg1"/>
                </a:solidFill>
              </a:rPr>
              <a:t>grammar</a:t>
            </a:r>
            <a:r>
              <a:rPr lang="fr-FR" sz="1000" dirty="0">
                <a:solidFill>
                  <a:schemeClr val="bg1"/>
                </a:solidFill>
              </a:rPr>
              <a:t> point in ‘input </a:t>
            </a:r>
            <a:r>
              <a:rPr lang="fr-FR" sz="1000" dirty="0" err="1">
                <a:solidFill>
                  <a:schemeClr val="bg1"/>
                </a:solidFill>
              </a:rPr>
              <a:t>language</a:t>
            </a:r>
            <a:r>
              <a:rPr lang="fr-FR" sz="1000" dirty="0">
                <a:solidFill>
                  <a:schemeClr val="bg1"/>
                </a:solidFill>
              </a:rPr>
              <a:t>’</a:t>
            </a:r>
          </a:p>
        </p:txBody>
      </p:sp>
    </p:spTree>
    <p:extLst>
      <p:ext uri="{BB962C8B-B14F-4D97-AF65-F5344CB8AC3E}">
        <p14:creationId xmlns:p14="http://schemas.microsoft.com/office/powerpoint/2010/main" val="352250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4" name="Google Shape;524;p46"/>
          <p:cNvSpPr txBox="1">
            <a:spLocks noGrp="1"/>
          </p:cNvSpPr>
          <p:nvPr>
            <p:ph type="body" idx="1"/>
          </p:nvPr>
        </p:nvSpPr>
        <p:spPr>
          <a:xfrm>
            <a:off x="349321" y="1551742"/>
            <a:ext cx="11486508" cy="2071591"/>
          </a:xfrm>
          <a:prstGeom prst="rect">
            <a:avLst/>
          </a:prstGeom>
          <a:noFill/>
          <a:ln>
            <a:noFill/>
          </a:ln>
        </p:spPr>
        <p:txBody>
          <a:bodyPr spcFirstLastPara="1" wrap="square" lIns="91425" tIns="45700" rIns="91425" bIns="45700" anchor="t" anchorCtr="0">
            <a:noAutofit/>
          </a:bodyPr>
          <a:lstStyle/>
          <a:p>
            <a:pPr marL="0" indent="0">
              <a:spcBef>
                <a:spcPts val="0"/>
              </a:spcBef>
              <a:buSzPts val="2000"/>
              <a:buNone/>
            </a:pPr>
            <a:r>
              <a:rPr lang="en-GB" b="1" i="1" dirty="0">
                <a:solidFill>
                  <a:srgbClr val="104F75"/>
                </a:solidFill>
              </a:rPr>
              <a:t>Form-meaning mapping</a:t>
            </a:r>
            <a:br>
              <a:rPr lang="en-GB" b="1" i="1" dirty="0">
                <a:solidFill>
                  <a:srgbClr val="104F75"/>
                </a:solidFill>
              </a:rPr>
            </a:br>
            <a:r>
              <a:rPr lang="en-GB" sz="2400" dirty="0">
                <a:solidFill>
                  <a:srgbClr val="104F75"/>
                </a:solidFill>
              </a:rPr>
              <a:t>50+ experimental studies (in classrooms and ‘laboratories’) since early 1990s, e.g.</a:t>
            </a:r>
            <a:endParaRPr sz="2400" dirty="0">
              <a:solidFill>
                <a:srgbClr val="104F75"/>
              </a:solidFill>
            </a:endParaRPr>
          </a:p>
          <a:p>
            <a:pPr marL="228600" indent="-228600">
              <a:buClr>
                <a:srgbClr val="E87D1E"/>
              </a:buClr>
              <a:buSzPts val="2000"/>
              <a:buFont typeface="Noto Sans Symbols"/>
              <a:buChar char="▪"/>
            </a:pPr>
            <a:r>
              <a:rPr lang="en-GB" sz="2400" dirty="0">
                <a:solidFill>
                  <a:srgbClr val="104F75"/>
                </a:solidFill>
              </a:rPr>
              <a:t>French verb inflections with 11 to 14 year olds </a:t>
            </a:r>
            <a:r>
              <a:rPr lang="en-GB" sz="1600" dirty="0">
                <a:solidFill>
                  <a:srgbClr val="104F75"/>
                </a:solidFill>
              </a:rPr>
              <a:t>(</a:t>
            </a:r>
            <a:r>
              <a:rPr lang="en-GB" sz="1600" dirty="0">
                <a:solidFill>
                  <a:srgbClr val="104F75"/>
                </a:solidFill>
                <a:hlinkClick r:id="rId3"/>
              </a:rPr>
              <a:t>Marsden, 2006</a:t>
            </a:r>
            <a:r>
              <a:rPr lang="en-GB" sz="1600" dirty="0">
                <a:solidFill>
                  <a:srgbClr val="104F75"/>
                </a:solidFill>
              </a:rPr>
              <a:t>)</a:t>
            </a:r>
            <a:endParaRPr sz="2400" dirty="0">
              <a:solidFill>
                <a:srgbClr val="104F75"/>
              </a:solidFill>
            </a:endParaRPr>
          </a:p>
          <a:p>
            <a:pPr marL="228600" indent="-228600">
              <a:buClr>
                <a:srgbClr val="E87D1E"/>
              </a:buClr>
              <a:buSzPts val="2000"/>
              <a:buFont typeface="Noto Sans Symbols"/>
              <a:buChar char="▪"/>
            </a:pPr>
            <a:r>
              <a:rPr lang="en-GB" sz="2400" dirty="0">
                <a:solidFill>
                  <a:srgbClr val="104F75"/>
                </a:solidFill>
              </a:rPr>
              <a:t>German case marking with 9 to 11 year olds </a:t>
            </a:r>
            <a:r>
              <a:rPr lang="en-GB" sz="1600" dirty="0">
                <a:solidFill>
                  <a:srgbClr val="104F75"/>
                </a:solidFill>
              </a:rPr>
              <a:t>(</a:t>
            </a:r>
            <a:r>
              <a:rPr lang="en-GB" sz="1600" dirty="0" err="1">
                <a:solidFill>
                  <a:srgbClr val="104F75"/>
                </a:solidFill>
                <a:hlinkClick r:id="rId4"/>
              </a:rPr>
              <a:t>Kasprowicz</a:t>
            </a:r>
            <a:r>
              <a:rPr lang="en-GB" sz="1600" dirty="0">
                <a:solidFill>
                  <a:srgbClr val="104F75"/>
                </a:solidFill>
                <a:hlinkClick r:id="rId4"/>
              </a:rPr>
              <a:t> &amp; Marsden, 2017</a:t>
            </a:r>
            <a:r>
              <a:rPr lang="en-GB" sz="1600" dirty="0">
                <a:solidFill>
                  <a:srgbClr val="104F75"/>
                </a:solidFill>
              </a:rPr>
              <a:t>)</a:t>
            </a:r>
            <a:endParaRPr sz="2400" dirty="0">
              <a:solidFill>
                <a:srgbClr val="104F75"/>
              </a:solidFill>
            </a:endParaRPr>
          </a:p>
          <a:p>
            <a:pPr marL="0" indent="0">
              <a:spcBef>
                <a:spcPts val="0"/>
              </a:spcBef>
              <a:buClr>
                <a:srgbClr val="E87D1E"/>
              </a:buClr>
              <a:buSzPts val="2200"/>
              <a:buNone/>
            </a:pPr>
            <a:endParaRPr dirty="0">
              <a:solidFill>
                <a:srgbClr val="104F75"/>
              </a:solidFill>
            </a:endParaRPr>
          </a:p>
          <a:p>
            <a:pPr marL="0" indent="0">
              <a:spcBef>
                <a:spcPts val="0"/>
              </a:spcBef>
              <a:buSzPts val="2400"/>
              <a:buNone/>
            </a:pPr>
            <a:endParaRPr sz="2400" dirty="0">
              <a:solidFill>
                <a:srgbClr val="104F75"/>
              </a:solidFill>
            </a:endParaRPr>
          </a:p>
          <a:p>
            <a:pPr marL="495300" indent="-190500">
              <a:buClr>
                <a:srgbClr val="E87D1E"/>
              </a:buClr>
              <a:buSzPts val="2400"/>
              <a:buNone/>
            </a:pPr>
            <a:endParaRPr sz="2200" dirty="0">
              <a:solidFill>
                <a:srgbClr val="104F75"/>
              </a:solidFill>
            </a:endParaRPr>
          </a:p>
        </p:txBody>
      </p:sp>
      <p:sp>
        <p:nvSpPr>
          <p:cNvPr id="527" name="Google Shape;527;p46"/>
          <p:cNvSpPr txBox="1"/>
          <p:nvPr/>
        </p:nvSpPr>
        <p:spPr>
          <a:xfrm>
            <a:off x="349321" y="4054044"/>
            <a:ext cx="11486508" cy="207159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000000"/>
              </a:buClr>
              <a:buSzPts val="2000"/>
              <a:buFont typeface="Arial"/>
              <a:buNone/>
              <a:tabLst/>
              <a:defRPr/>
            </a:pPr>
            <a:r>
              <a:rPr kumimoji="0" lang="en-GB" sz="2800" b="1"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Evidence suggests benefits for:</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228600" marR="0" lvl="0" indent="-228600" algn="l" defTabSz="914400" rtl="0" eaLnBrk="1" fontAlgn="auto" latinLnBrk="0" hangingPunct="1">
              <a:lnSpc>
                <a:spcPct val="80000"/>
              </a:lnSpc>
              <a:spcBef>
                <a:spcPts val="1000"/>
              </a:spcBef>
              <a:spcAft>
                <a:spcPts val="0"/>
              </a:spcAft>
              <a:buClr>
                <a:srgbClr val="E87D1E"/>
              </a:buClr>
              <a:buSzPts val="2000"/>
              <a:buFont typeface="Noto Sans Symbols"/>
              <a:buChar char="▪"/>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Improving analysis of language</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228600" marR="0" lvl="0" indent="-228600" algn="l" defTabSz="914400" rtl="0" eaLnBrk="1" fontAlgn="auto" latinLnBrk="0" hangingPunct="1">
              <a:lnSpc>
                <a:spcPct val="80000"/>
              </a:lnSpc>
              <a:spcBef>
                <a:spcPts val="1000"/>
              </a:spcBef>
              <a:spcAft>
                <a:spcPts val="0"/>
              </a:spcAft>
              <a:buClr>
                <a:srgbClr val="E87D1E"/>
              </a:buClr>
              <a:buSzPts val="2000"/>
              <a:buFont typeface="Noto Sans Symbols"/>
              <a:buChar char="▪"/>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‘Training the ear’ to notice small phonemic differences (e.g. </a:t>
            </a:r>
            <a:r>
              <a:rPr kumimoji="0" lang="en-GB" sz="20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je</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 </a:t>
            </a:r>
            <a:r>
              <a:rPr kumimoji="0" lang="en-GB" sz="20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j’ai</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228600" marR="0" lvl="0" indent="-228600" algn="l" defTabSz="914400" rtl="0" eaLnBrk="1" fontAlgn="auto" latinLnBrk="0" hangingPunct="1">
              <a:lnSpc>
                <a:spcPct val="80000"/>
              </a:lnSpc>
              <a:spcBef>
                <a:spcPts val="1000"/>
              </a:spcBef>
              <a:spcAft>
                <a:spcPts val="0"/>
              </a:spcAft>
              <a:buClr>
                <a:srgbClr val="E87D1E"/>
              </a:buClr>
              <a:buSzPts val="2000"/>
              <a:buFont typeface="Noto Sans Symbols"/>
              <a:buChar char="▪"/>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Improving comprehension </a:t>
            </a:r>
            <a:r>
              <a:rPr kumimoji="0" lang="en-GB" sz="20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production</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228600" marR="0" lvl="0" indent="-228600" algn="l" defTabSz="914400" rtl="0" eaLnBrk="1" fontAlgn="auto" latinLnBrk="0" hangingPunct="1">
              <a:lnSpc>
                <a:spcPct val="80000"/>
              </a:lnSpc>
              <a:spcBef>
                <a:spcPts val="1000"/>
              </a:spcBef>
              <a:spcAft>
                <a:spcPts val="0"/>
              </a:spcAft>
              <a:buClr>
                <a:srgbClr val="E87D1E"/>
              </a:buClr>
              <a:buSzPts val="2000"/>
              <a:buFont typeface="Noto Sans Symbols"/>
              <a:buChar char="▪"/>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 range of ages, proficiencies, languages, grammar features</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E87D1E"/>
              </a:buClr>
              <a:buSzPts val="2200"/>
              <a:buFont typeface="Arial"/>
              <a:buNone/>
              <a:tabLst/>
              <a:defRPr/>
            </a:pP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495300" marR="0" lvl="0" indent="-190500" algn="l" defTabSz="914400" rtl="0" eaLnBrk="1" fontAlgn="auto" latinLnBrk="0" hangingPunct="1">
              <a:lnSpc>
                <a:spcPct val="80000"/>
              </a:lnSpc>
              <a:spcBef>
                <a:spcPts val="1000"/>
              </a:spcBef>
              <a:spcAft>
                <a:spcPts val="0"/>
              </a:spcAft>
              <a:buClr>
                <a:srgbClr val="E87D1E"/>
              </a:buClr>
              <a:buSzPts val="2400"/>
              <a:buFont typeface="Arial"/>
              <a:buNone/>
              <a:tabLst/>
              <a:defRPr/>
            </a:pPr>
            <a:endParaRPr kumimoji="0" sz="22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0"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6" name="Rectangle 5">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68B48C6-57DB-4B47-86AD-5CC5905D6E89}"/>
              </a:ext>
            </a:extLst>
          </p:cNvPr>
          <p:cNvSpPr>
            <a:spLocks noGrp="1"/>
          </p:cNvSpPr>
          <p:nvPr>
            <p:ph type="title"/>
          </p:nvPr>
        </p:nvSpPr>
        <p:spPr>
          <a:xfrm flipV="1">
            <a:off x="838200" y="-13896"/>
            <a:ext cx="10515600" cy="379024"/>
          </a:xfrm>
        </p:spPr>
        <p:txBody>
          <a:bodyPr/>
          <a:lstStyle/>
          <a:p>
            <a:r>
              <a:rPr lang="fr-FR" sz="1200" dirty="0">
                <a:solidFill>
                  <a:schemeClr val="bg1"/>
                </a:solidFill>
              </a:rPr>
              <a:t>Practice of the </a:t>
            </a:r>
            <a:r>
              <a:rPr lang="fr-FR" sz="1200" dirty="0" err="1">
                <a:solidFill>
                  <a:schemeClr val="bg1"/>
                </a:solidFill>
              </a:rPr>
              <a:t>grammar</a:t>
            </a:r>
            <a:r>
              <a:rPr lang="fr-FR" sz="1200" dirty="0">
                <a:solidFill>
                  <a:schemeClr val="bg1"/>
                </a:solidFill>
              </a:rPr>
              <a:t> point in ‘input </a:t>
            </a:r>
            <a:r>
              <a:rPr lang="fr-FR" sz="1200" dirty="0" err="1">
                <a:solidFill>
                  <a:schemeClr val="bg1"/>
                </a:solidFill>
              </a:rPr>
              <a:t>language</a:t>
            </a:r>
            <a:r>
              <a:rPr lang="fr-FR" sz="1200" dirty="0">
                <a:solidFill>
                  <a:schemeClr val="bg1"/>
                </a:solidFill>
              </a:rPr>
              <a:t>’</a:t>
            </a:r>
          </a:p>
        </p:txBody>
      </p:sp>
    </p:spTree>
    <p:extLst>
      <p:ext uri="{BB962C8B-B14F-4D97-AF65-F5344CB8AC3E}">
        <p14:creationId xmlns:p14="http://schemas.microsoft.com/office/powerpoint/2010/main" val="376582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
                                            <p:txEl>
                                              <p:pRg st="0" end="0"/>
                                            </p:txEl>
                                          </p:spTgt>
                                        </p:tgtEl>
                                        <p:attrNameLst>
                                          <p:attrName>style.visibility</p:attrName>
                                        </p:attrNameLst>
                                      </p:cBhvr>
                                      <p:to>
                                        <p:strVal val="visible"/>
                                      </p:to>
                                    </p:set>
                                    <p:animEffect transition="in" filter="fade">
                                      <p:cBhvr>
                                        <p:cTn id="7" dur="500"/>
                                        <p:tgtEl>
                                          <p:spTgt spid="5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4">
                                            <p:txEl>
                                              <p:pRg st="1" end="1"/>
                                            </p:txEl>
                                          </p:spTgt>
                                        </p:tgtEl>
                                        <p:attrNameLst>
                                          <p:attrName>style.visibility</p:attrName>
                                        </p:attrNameLst>
                                      </p:cBhvr>
                                      <p:to>
                                        <p:strVal val="visible"/>
                                      </p:to>
                                    </p:set>
                                    <p:animEffect transition="in" filter="fade">
                                      <p:cBhvr>
                                        <p:cTn id="12" dur="500"/>
                                        <p:tgtEl>
                                          <p:spTgt spid="5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4">
                                            <p:txEl>
                                              <p:pRg st="2" end="2"/>
                                            </p:txEl>
                                          </p:spTgt>
                                        </p:tgtEl>
                                        <p:attrNameLst>
                                          <p:attrName>style.visibility</p:attrName>
                                        </p:attrNameLst>
                                      </p:cBhvr>
                                      <p:to>
                                        <p:strVal val="visible"/>
                                      </p:to>
                                    </p:set>
                                    <p:animEffect transition="in" filter="fade">
                                      <p:cBhvr>
                                        <p:cTn id="17" dur="500"/>
                                        <p:tgtEl>
                                          <p:spTgt spid="5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7"/>
                                        </p:tgtEl>
                                        <p:attrNameLst>
                                          <p:attrName>style.visibility</p:attrName>
                                        </p:attrNameLst>
                                      </p:cBhvr>
                                      <p:to>
                                        <p:strVal val="visible"/>
                                      </p:to>
                                    </p:set>
                                    <p:animEffect transition="in" filter="fade">
                                      <p:cBhvr>
                                        <p:cTn id="22" dur="500"/>
                                        <p:tgtEl>
                                          <p:spTgt spid="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19" name="Picture 1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20"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536" name="Google Shape;536;p47"/>
          <p:cNvSpPr txBox="1">
            <a:spLocks noGrp="1"/>
          </p:cNvSpPr>
          <p:nvPr>
            <p:ph type="body" idx="1"/>
          </p:nvPr>
        </p:nvSpPr>
        <p:spPr>
          <a:xfrm>
            <a:off x="308226" y="1420989"/>
            <a:ext cx="11527603" cy="838022"/>
          </a:xfrm>
          <a:prstGeom prst="rect">
            <a:avLst/>
          </a:prstGeom>
          <a:noFill/>
          <a:ln>
            <a:noFill/>
          </a:ln>
        </p:spPr>
        <p:txBody>
          <a:bodyPr spcFirstLastPara="1" wrap="square" lIns="91425" tIns="45700" rIns="91425" bIns="45700" anchor="t" anchorCtr="0">
            <a:noAutofit/>
          </a:bodyPr>
          <a:lstStyle/>
          <a:p>
            <a:pPr marL="0" indent="0">
              <a:spcBef>
                <a:spcPts val="0"/>
              </a:spcBef>
              <a:buSzPts val="2000"/>
              <a:buNone/>
            </a:pPr>
            <a:r>
              <a:rPr lang="en-GB" sz="2400" b="1" i="1" dirty="0">
                <a:solidFill>
                  <a:srgbClr val="104F75"/>
                </a:solidFill>
              </a:rPr>
              <a:t>Example: English present tense subject-verb agreement </a:t>
            </a:r>
            <a:br>
              <a:rPr lang="en-GB" sz="2400" b="1" i="1" dirty="0">
                <a:solidFill>
                  <a:srgbClr val="104F75"/>
                </a:solidFill>
              </a:rPr>
            </a:br>
            <a:r>
              <a:rPr lang="en-GB" sz="2400" b="1" i="1" dirty="0">
                <a:solidFill>
                  <a:srgbClr val="104F75"/>
                </a:solidFill>
              </a:rPr>
              <a:t>(3</a:t>
            </a:r>
            <a:r>
              <a:rPr lang="en-GB" sz="2400" b="1" i="1" baseline="30000" dirty="0">
                <a:solidFill>
                  <a:srgbClr val="104F75"/>
                </a:solidFill>
              </a:rPr>
              <a:t>rd</a:t>
            </a:r>
            <a:r>
              <a:rPr lang="en-GB" sz="2400" b="1" i="1" dirty="0">
                <a:solidFill>
                  <a:srgbClr val="104F75"/>
                </a:solidFill>
              </a:rPr>
              <a:t> person singular vs plural)</a:t>
            </a:r>
            <a:endParaRPr sz="2400" b="1" dirty="0">
              <a:solidFill>
                <a:srgbClr val="104F75"/>
              </a:solidFill>
            </a:endParaRPr>
          </a:p>
          <a:p>
            <a:pPr marL="0" indent="0">
              <a:spcBef>
                <a:spcPts val="0"/>
              </a:spcBef>
              <a:buClr>
                <a:srgbClr val="E87D1E"/>
              </a:buClr>
              <a:buSzPts val="2200"/>
              <a:buNone/>
            </a:pPr>
            <a:endParaRPr sz="2400" dirty="0">
              <a:solidFill>
                <a:srgbClr val="104F75"/>
              </a:solidFill>
            </a:endParaRPr>
          </a:p>
          <a:p>
            <a:pPr marL="0" indent="0">
              <a:spcBef>
                <a:spcPts val="0"/>
              </a:spcBef>
              <a:buSzPts val="2000"/>
              <a:buNone/>
            </a:pPr>
            <a:endParaRPr sz="2000" dirty="0">
              <a:solidFill>
                <a:srgbClr val="104F75"/>
              </a:solidFill>
            </a:endParaRPr>
          </a:p>
          <a:p>
            <a:pPr marL="495300" indent="-190500">
              <a:buClr>
                <a:srgbClr val="E87D1E"/>
              </a:buClr>
              <a:buSzPts val="2400"/>
              <a:buNone/>
            </a:pPr>
            <a:endParaRPr sz="2000" dirty="0">
              <a:solidFill>
                <a:srgbClr val="104F75"/>
              </a:solidFill>
            </a:endParaRPr>
          </a:p>
        </p:txBody>
      </p:sp>
      <p:sp>
        <p:nvSpPr>
          <p:cNvPr id="533" name="Google Shape;533;p47"/>
          <p:cNvSpPr txBox="1"/>
          <p:nvPr/>
        </p:nvSpPr>
        <p:spPr>
          <a:xfrm>
            <a:off x="308225" y="2801196"/>
            <a:ext cx="6914507" cy="3433072"/>
          </a:xfrm>
          <a:prstGeom prst="rect">
            <a:avLst/>
          </a:prstGeom>
          <a:noFill/>
          <a:ln>
            <a:noFill/>
          </a:ln>
        </p:spPr>
        <p:txBody>
          <a:bodyPr spcFirstLastPara="1" wrap="square" lIns="91425" tIns="45700" rIns="91425" bIns="45700" anchor="t" anchorCtr="0">
            <a:noAutofit/>
          </a:bodyPr>
          <a:lstStyle/>
          <a:p>
            <a:pPr marL="533400" marR="0" lvl="0" indent="-533400" algn="l" defTabSz="914400" rtl="0" eaLnBrk="1" fontAlgn="auto" latinLnBrk="0" hangingPunct="1">
              <a:lnSpc>
                <a:spcPct val="80000"/>
              </a:lnSpc>
              <a:spcBef>
                <a:spcPts val="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The following sentences have become jumbled.  </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533400" marR="0" lvl="0" indent="-533400" algn="l" defTabSz="914400" rtl="0" eaLnBrk="1" fontAlgn="auto" latinLnBrk="0" hangingPunct="1">
              <a:lnSpc>
                <a:spcPct val="80000"/>
              </a:lnSpc>
              <a:spcBef>
                <a:spcPts val="400"/>
              </a:spcBef>
              <a:spcAft>
                <a:spcPts val="0"/>
              </a:spcAft>
              <a:buClr>
                <a:srgbClr val="000000"/>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Underline who you think does the activities: </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533400" marR="0" lvl="0" indent="-533400" algn="l" defTabSz="914400" rtl="0" eaLnBrk="1" fontAlgn="auto" latinLnBrk="0" hangingPunct="1">
              <a:lnSpc>
                <a:spcPct val="80000"/>
              </a:lnSpc>
              <a:spcBef>
                <a:spcPts val="40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40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1. The cat / parents		walks the dog	</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40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40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2. The child / men		work in a bank</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40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40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3. The baby / parents		cry all night</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40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80000"/>
              </a:lnSpc>
              <a:spcBef>
                <a:spcPts val="40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4. The child / adults		listen to the news</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539" name="Google Shape;539;p47"/>
          <p:cNvSpPr/>
          <p:nvPr/>
        </p:nvSpPr>
        <p:spPr>
          <a:xfrm>
            <a:off x="6937240" y="2259011"/>
            <a:ext cx="4895206" cy="3682319"/>
          </a:xfrm>
          <a:prstGeom prst="roundRect">
            <a:avLst>
              <a:gd name="adj" fmla="val 16667"/>
            </a:avLst>
          </a:prstGeom>
          <a:solidFill>
            <a:srgbClr val="FDF3ED"/>
          </a:solidFill>
          <a:ln w="28575"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Separated subject noun phrase and verb</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a:t>
            </a:r>
            <a:endParaRPr kumimoji="0" sz="1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removed real world expectations</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E8841E"/>
              </a:buClr>
              <a:buSzPts val="2000"/>
              <a:buFont typeface="Arial"/>
              <a:buNone/>
              <a:tabLst/>
              <a:defRPr/>
            </a:pPr>
            <a:r>
              <a:rPr kumimoji="0" lang="en-GB" sz="2000" b="1" i="0" u="none" strike="noStrike" kern="0" cap="none" spc="0" normalizeH="0" baseline="0" noProof="0" dirty="0">
                <a:ln>
                  <a:noFill/>
                </a:ln>
                <a:solidFill>
                  <a:srgbClr val="E8841E"/>
                </a:solidFill>
                <a:effectLst/>
                <a:uLnTx/>
                <a:uFillTx/>
                <a:latin typeface="Century Gothic" panose="020B0502020202020204" pitchFamily="34" charset="0"/>
                <a:ea typeface="Calibri"/>
                <a:cs typeface="Calibri"/>
                <a:sym typeface="Calibri"/>
              </a:rPr>
              <a:t>→ Use verb inflection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1" i="0" u="none" strike="noStrike" kern="0" cap="none" spc="0" normalizeH="0" baseline="0" noProof="0" dirty="0">
                <a:ln>
                  <a:noFill/>
                </a:ln>
                <a:solidFill>
                  <a:srgbClr val="E8841E"/>
                </a:solidFill>
                <a:effectLst/>
                <a:uLnTx/>
                <a:uFillTx/>
                <a:latin typeface="Century Gothic" panose="020B0502020202020204" pitchFamily="34" charset="0"/>
                <a:ea typeface="Calibri"/>
                <a:cs typeface="Calibri"/>
                <a:sym typeface="Calibri"/>
              </a:rPr>
              <a:t>connect to meaning</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to identify the subject of the sentence</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cxnSp>
        <p:nvCxnSpPr>
          <p:cNvPr id="544" name="Google Shape;544;p47">
            <a:extLst>
              <a:ext uri="{C183D7F6-B498-43B3-948B-1728B52AA6E4}">
                <adec:decorative xmlns:adec="http://schemas.microsoft.com/office/drawing/2017/decorative" val="1"/>
              </a:ext>
            </a:extLst>
          </p:cNvPr>
          <p:cNvCxnSpPr/>
          <p:nvPr/>
        </p:nvCxnSpPr>
        <p:spPr>
          <a:xfrm flipV="1">
            <a:off x="700397" y="3986373"/>
            <a:ext cx="912646" cy="1214"/>
          </a:xfrm>
          <a:prstGeom prst="straightConnector1">
            <a:avLst/>
          </a:prstGeom>
          <a:noFill/>
          <a:ln w="28575" cap="flat" cmpd="sng">
            <a:solidFill>
              <a:srgbClr val="E87D1E"/>
            </a:solidFill>
            <a:prstDash val="solid"/>
            <a:miter lim="800000"/>
            <a:headEnd type="none" w="sm" len="sm"/>
            <a:tailEnd type="none" w="sm" len="sm"/>
          </a:ln>
        </p:spPr>
      </p:cxnSp>
      <p:cxnSp>
        <p:nvCxnSpPr>
          <p:cNvPr id="545" name="Google Shape;545;p47">
            <a:extLst>
              <a:ext uri="{C183D7F6-B498-43B3-948B-1728B52AA6E4}">
                <adec:decorative xmlns:adec="http://schemas.microsoft.com/office/drawing/2017/decorative" val="1"/>
              </a:ext>
            </a:extLst>
          </p:cNvPr>
          <p:cNvCxnSpPr/>
          <p:nvPr/>
        </p:nvCxnSpPr>
        <p:spPr>
          <a:xfrm>
            <a:off x="2045510" y="4601918"/>
            <a:ext cx="554871" cy="3057"/>
          </a:xfrm>
          <a:prstGeom prst="straightConnector1">
            <a:avLst/>
          </a:prstGeom>
          <a:noFill/>
          <a:ln w="28575" cap="flat" cmpd="sng">
            <a:solidFill>
              <a:srgbClr val="E87D1E"/>
            </a:solidFill>
            <a:prstDash val="solid"/>
            <a:miter lim="800000"/>
            <a:headEnd type="none" w="sm" len="sm"/>
            <a:tailEnd type="none" w="sm" len="sm"/>
          </a:ln>
        </p:spPr>
      </p:cxnSp>
      <p:cxnSp>
        <p:nvCxnSpPr>
          <p:cNvPr id="546" name="Google Shape;546;p47">
            <a:extLst>
              <a:ext uri="{C183D7F6-B498-43B3-948B-1728B52AA6E4}">
                <adec:decorative xmlns:adec="http://schemas.microsoft.com/office/drawing/2017/decorative" val="1"/>
              </a:ext>
            </a:extLst>
          </p:cNvPr>
          <p:cNvCxnSpPr/>
          <p:nvPr/>
        </p:nvCxnSpPr>
        <p:spPr>
          <a:xfrm>
            <a:off x="2128722" y="5263970"/>
            <a:ext cx="847898" cy="0"/>
          </a:xfrm>
          <a:prstGeom prst="straightConnector1">
            <a:avLst/>
          </a:prstGeom>
          <a:noFill/>
          <a:ln w="28575" cap="flat" cmpd="sng">
            <a:solidFill>
              <a:srgbClr val="E87D1E"/>
            </a:solidFill>
            <a:prstDash val="solid"/>
            <a:miter lim="800000"/>
            <a:headEnd type="none" w="sm" len="sm"/>
            <a:tailEnd type="none" w="sm" len="sm"/>
          </a:ln>
        </p:spPr>
      </p:cxnSp>
      <p:cxnSp>
        <p:nvCxnSpPr>
          <p:cNvPr id="547" name="Google Shape;547;p47">
            <a:extLst>
              <a:ext uri="{C183D7F6-B498-43B3-948B-1728B52AA6E4}">
                <adec:decorative xmlns:adec="http://schemas.microsoft.com/office/drawing/2017/decorative" val="1"/>
              </a:ext>
            </a:extLst>
          </p:cNvPr>
          <p:cNvCxnSpPr/>
          <p:nvPr/>
        </p:nvCxnSpPr>
        <p:spPr>
          <a:xfrm>
            <a:off x="1971179" y="5805585"/>
            <a:ext cx="847898" cy="0"/>
          </a:xfrm>
          <a:prstGeom prst="straightConnector1">
            <a:avLst/>
          </a:prstGeom>
          <a:noFill/>
          <a:ln w="28575" cap="flat" cmpd="sng">
            <a:solidFill>
              <a:srgbClr val="E87D1E"/>
            </a:solidFill>
            <a:prstDash val="solid"/>
            <a:miter lim="800000"/>
            <a:headEnd type="none" w="sm" len="sm"/>
            <a:tailEnd type="none" w="sm" len="sm"/>
          </a:ln>
        </p:spPr>
      </p:cxnSp>
      <p:sp>
        <p:nvSpPr>
          <p:cNvPr id="15" name="Rectangle 1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6D89723-3C2F-48BA-8D2E-CEFA8BEBB0A9}"/>
              </a:ext>
              <a:ext uri="{C183D7F6-B498-43B3-948B-1728B52AA6E4}">
                <adec:decorative xmlns:adec="http://schemas.microsoft.com/office/drawing/2017/decorative" val="1"/>
              </a:ext>
            </a:extLst>
          </p:cNvPr>
          <p:cNvSpPr>
            <a:spLocks noGrp="1"/>
          </p:cNvSpPr>
          <p:nvPr>
            <p:ph type="title"/>
          </p:nvPr>
        </p:nvSpPr>
        <p:spPr>
          <a:xfrm flipV="1">
            <a:off x="838200" y="16864"/>
            <a:ext cx="10515600" cy="348264"/>
          </a:xfrm>
        </p:spPr>
        <p:txBody>
          <a:bodyPr/>
          <a:lstStyle/>
          <a:p>
            <a:r>
              <a:rPr lang="fr-FR" sz="1000" dirty="0">
                <a:solidFill>
                  <a:schemeClr val="bg1"/>
                </a:solidFill>
              </a:rPr>
              <a:t>Practice of the </a:t>
            </a:r>
            <a:r>
              <a:rPr lang="fr-FR" sz="1000" dirty="0" err="1">
                <a:solidFill>
                  <a:schemeClr val="bg1"/>
                </a:solidFill>
              </a:rPr>
              <a:t>grammar</a:t>
            </a:r>
            <a:r>
              <a:rPr lang="fr-FR" sz="1000" dirty="0">
                <a:solidFill>
                  <a:schemeClr val="bg1"/>
                </a:solidFill>
              </a:rPr>
              <a:t> point in ‘input </a:t>
            </a:r>
            <a:r>
              <a:rPr lang="fr-FR" sz="1000" dirty="0" err="1">
                <a:solidFill>
                  <a:schemeClr val="bg1"/>
                </a:solidFill>
              </a:rPr>
              <a:t>language</a:t>
            </a:r>
            <a:r>
              <a:rPr lang="fr-FR" sz="1000" dirty="0">
                <a:solidFill>
                  <a:schemeClr val="bg1"/>
                </a:solidFill>
              </a:rPr>
              <a:t>’</a:t>
            </a:r>
          </a:p>
        </p:txBody>
      </p:sp>
    </p:spTree>
    <p:extLst>
      <p:ext uri="{BB962C8B-B14F-4D97-AF65-F5344CB8AC3E}">
        <p14:creationId xmlns:p14="http://schemas.microsoft.com/office/powerpoint/2010/main" val="28471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3"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555" name="Google Shape;555;p48"/>
          <p:cNvSpPr txBox="1">
            <a:spLocks noGrp="1"/>
          </p:cNvSpPr>
          <p:nvPr>
            <p:ph type="body" idx="1"/>
          </p:nvPr>
        </p:nvSpPr>
        <p:spPr>
          <a:xfrm>
            <a:off x="318499" y="1468565"/>
            <a:ext cx="11486508" cy="838022"/>
          </a:xfrm>
          <a:prstGeom prst="rect">
            <a:avLst/>
          </a:prstGeom>
          <a:noFill/>
          <a:ln>
            <a:noFill/>
          </a:ln>
        </p:spPr>
        <p:txBody>
          <a:bodyPr spcFirstLastPara="1" wrap="square" lIns="91425" tIns="45700" rIns="91425" bIns="45700" anchor="t" anchorCtr="0">
            <a:noAutofit/>
          </a:bodyPr>
          <a:lstStyle/>
          <a:p>
            <a:pPr marL="0" indent="0">
              <a:spcBef>
                <a:spcPts val="0"/>
              </a:spcBef>
              <a:buClr>
                <a:srgbClr val="104F75"/>
              </a:buClr>
              <a:buNone/>
            </a:pPr>
            <a:r>
              <a:rPr lang="en-GB" sz="1800" b="1" i="1" dirty="0">
                <a:solidFill>
                  <a:srgbClr val="104F75"/>
                </a:solidFill>
              </a:rPr>
              <a:t>Example: French 1</a:t>
            </a:r>
            <a:r>
              <a:rPr lang="en-GB" sz="1800" b="1" i="1" baseline="30000" dirty="0">
                <a:solidFill>
                  <a:srgbClr val="104F75"/>
                </a:solidFill>
              </a:rPr>
              <a:t>st</a:t>
            </a:r>
            <a:r>
              <a:rPr lang="en-GB" sz="1800" b="1" i="1" dirty="0">
                <a:solidFill>
                  <a:srgbClr val="104F75"/>
                </a:solidFill>
              </a:rPr>
              <a:t> person present versus past tense with </a:t>
            </a:r>
            <a:r>
              <a:rPr lang="en-GB" sz="1800" b="1" i="1" dirty="0" err="1">
                <a:solidFill>
                  <a:srgbClr val="104F75"/>
                </a:solidFill>
              </a:rPr>
              <a:t>avoir</a:t>
            </a:r>
            <a:r>
              <a:rPr lang="en-GB" sz="1800" b="1" i="1" dirty="0">
                <a:solidFill>
                  <a:srgbClr val="104F75"/>
                </a:solidFill>
              </a:rPr>
              <a:t> (je vs. j’ai)</a:t>
            </a:r>
            <a:endParaRPr sz="1800" b="1" dirty="0">
              <a:solidFill>
                <a:srgbClr val="104F75"/>
              </a:solidFill>
            </a:endParaRPr>
          </a:p>
          <a:p>
            <a:pPr marL="0" indent="0">
              <a:spcBef>
                <a:spcPts val="0"/>
              </a:spcBef>
              <a:buClr>
                <a:srgbClr val="104F75"/>
              </a:buClr>
              <a:buNone/>
            </a:pPr>
            <a:r>
              <a:rPr lang="en-GB" sz="1800" dirty="0">
                <a:solidFill>
                  <a:srgbClr val="104F75"/>
                </a:solidFill>
              </a:rPr>
              <a:t>Listen to these people talking about what they normally do at the weekend and what they did last weekend. You will hear each sentence twice.</a:t>
            </a:r>
            <a:endParaRPr sz="1800" dirty="0">
              <a:solidFill>
                <a:srgbClr val="104F75"/>
              </a:solidFill>
            </a:endParaRPr>
          </a:p>
          <a:p>
            <a:pPr marL="0" indent="0">
              <a:spcBef>
                <a:spcPts val="0"/>
              </a:spcBef>
              <a:buClr>
                <a:srgbClr val="E87D1E"/>
              </a:buClr>
              <a:buSzPts val="2200"/>
              <a:buNone/>
            </a:pPr>
            <a:endParaRPr sz="1600" b="1" dirty="0">
              <a:solidFill>
                <a:srgbClr val="104F75"/>
              </a:solidFill>
            </a:endParaRPr>
          </a:p>
          <a:p>
            <a:pPr marL="0" indent="0">
              <a:spcBef>
                <a:spcPts val="0"/>
              </a:spcBef>
              <a:buSzPts val="1400"/>
              <a:buNone/>
            </a:pPr>
            <a:endParaRPr sz="1400" b="1" dirty="0">
              <a:solidFill>
                <a:srgbClr val="104F75"/>
              </a:solidFill>
            </a:endParaRPr>
          </a:p>
          <a:p>
            <a:pPr marL="495300" indent="-190500">
              <a:buClr>
                <a:srgbClr val="E87D1E"/>
              </a:buClr>
              <a:buSzPts val="2400"/>
              <a:buNone/>
            </a:pPr>
            <a:endParaRPr sz="1400" b="1" dirty="0">
              <a:solidFill>
                <a:srgbClr val="104F75"/>
              </a:solidFill>
            </a:endParaRPr>
          </a:p>
        </p:txBody>
      </p:sp>
      <p:sp>
        <p:nvSpPr>
          <p:cNvPr id="558" name="Google Shape;558;p48"/>
          <p:cNvSpPr txBox="1"/>
          <p:nvPr/>
        </p:nvSpPr>
        <p:spPr>
          <a:xfrm>
            <a:off x="318499" y="2387873"/>
            <a:ext cx="6082301" cy="431087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You will hear the whole sentence but the only clue is whether you hear “</a:t>
            </a:r>
            <a:r>
              <a:rPr kumimoji="0" lang="en-GB" sz="18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je</a:t>
            </a: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(something happens regularly) or “</a:t>
            </a:r>
            <a:r>
              <a:rPr kumimoji="0" lang="en-GB" sz="18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j’ai</a:t>
            </a: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(past).</a:t>
            </a:r>
            <a:endParaRPr kumimoji="0" sz="1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1. </a:t>
            </a:r>
            <a:r>
              <a:rPr kumimoji="0" lang="en-GB" sz="18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Normalement</a:t>
            </a: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Le weekend dernier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2. </a:t>
            </a:r>
            <a:r>
              <a:rPr kumimoji="0" lang="en-GB" sz="18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Normalement</a:t>
            </a: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Le weekend dernier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3. </a:t>
            </a:r>
            <a:r>
              <a:rPr kumimoji="0" lang="en-GB" sz="18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Normalement</a:t>
            </a: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Le weekend dernier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4. </a:t>
            </a:r>
            <a:r>
              <a:rPr kumimoji="0" lang="en-GB" sz="18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Normalement</a:t>
            </a: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Le weekend dernier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5. </a:t>
            </a:r>
            <a:r>
              <a:rPr kumimoji="0" lang="en-GB" sz="18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Normalement</a:t>
            </a:r>
            <a:r>
              <a:rPr kumimoji="0" lang="en-GB"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Le weekend dernier</a:t>
            </a:r>
            <a:b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559" name="Google Shape;559;p48"/>
          <p:cNvSpPr/>
          <p:nvPr/>
        </p:nvSpPr>
        <p:spPr>
          <a:xfrm>
            <a:off x="6566636" y="2219218"/>
            <a:ext cx="5238371" cy="3986373"/>
          </a:xfrm>
          <a:prstGeom prst="roundRect">
            <a:avLst>
              <a:gd name="adj" fmla="val 16667"/>
            </a:avLst>
          </a:prstGeom>
          <a:solidFill>
            <a:srgbClr val="FDF3ED"/>
          </a:solidFill>
          <a:ln w="28575"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Removed temporal adverb</a:t>
            </a:r>
            <a:endParaRPr kumimoji="0" sz="1400" b="0" i="0" u="none" strike="noStrike" kern="0" cap="none" spc="0" normalizeH="0" baseline="0" noProof="0" dirty="0">
              <a:ln>
                <a:noFill/>
              </a:ln>
              <a:solidFill>
                <a:srgbClr val="104F75"/>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a:t>
            </a:r>
            <a:endParaRPr kumimoji="0"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kept main verb constant </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(no phonemic difference between present tense and past participle, e.g. </a:t>
            </a:r>
            <a:r>
              <a:rPr kumimoji="0" lang="en-GB" sz="2000" b="0" i="1"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fais</a:t>
            </a:r>
            <a:r>
              <a:rPr kumimoji="0" lang="en-GB" sz="20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vs. </a:t>
            </a:r>
            <a:r>
              <a:rPr kumimoji="0" lang="en-GB" sz="20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fait</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endParaRPr kumimoji="0" sz="1400" b="0" i="0" u="none" strike="noStrike" kern="0" cap="none" spc="0" normalizeH="0" baseline="0" noProof="0" dirty="0">
              <a:ln>
                <a:noFill/>
              </a:ln>
              <a:solidFill>
                <a:srgbClr val="104F75"/>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ED7D31"/>
                </a:solidFill>
                <a:effectLst/>
                <a:uLnTx/>
                <a:uFillTx/>
                <a:latin typeface="Century Gothic" panose="020B0502020202020204" pitchFamily="34" charset="0"/>
                <a:ea typeface="Calibri"/>
                <a:cs typeface="Calibri"/>
                <a:sym typeface="Calibri"/>
              </a:rPr>
              <a:t>→ Use presence/absence of auxiliary</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1" i="0" u="none" strike="noStrike" kern="0" cap="none" spc="0" normalizeH="0" baseline="0" noProof="0" dirty="0">
                <a:ln>
                  <a:noFill/>
                </a:ln>
                <a:solidFill>
                  <a:srgbClr val="ED7D31"/>
                </a:solidFill>
                <a:effectLst/>
                <a:uLnTx/>
                <a:uFillTx/>
                <a:latin typeface="Century Gothic" panose="020B0502020202020204" pitchFamily="34" charset="0"/>
                <a:ea typeface="Calibri"/>
                <a:cs typeface="Calibri"/>
                <a:sym typeface="Calibri"/>
              </a:rPr>
              <a:t>connect to meaning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to identify the tense</a:t>
            </a:r>
            <a:endParaRPr kumimoji="0" sz="1400" b="0" i="0" u="none" strike="noStrike" kern="0" cap="none" spc="0" normalizeH="0" baseline="0" noProof="0" dirty="0">
              <a:ln>
                <a:noFill/>
              </a:ln>
              <a:solidFill>
                <a:srgbClr val="104F75"/>
              </a:solidFill>
              <a:effectLst/>
              <a:uLnTx/>
              <a:uFillTx/>
              <a:latin typeface="Century Gothic" panose="020B0502020202020204" pitchFamily="34" charset="0"/>
              <a:cs typeface="Arial"/>
              <a:sym typeface="Arial"/>
            </a:endParaRPr>
          </a:p>
        </p:txBody>
      </p:sp>
      <p:sp>
        <p:nvSpPr>
          <p:cNvPr id="15" name="Google Shape;560;p48"/>
          <p:cNvSpPr txBox="1"/>
          <p:nvPr/>
        </p:nvSpPr>
        <p:spPr>
          <a:xfrm>
            <a:off x="4219163" y="6036314"/>
            <a:ext cx="1580337"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04F75"/>
              </a:buClr>
              <a:buSzPts val="1600"/>
              <a:buFont typeface="Calibri"/>
              <a:buNone/>
              <a:tabLst/>
              <a:defRPr/>
            </a:pPr>
            <a:r>
              <a:rPr kumimoji="0" lang="en-GB" sz="1200" b="0" i="0" u="none" strike="noStrike" kern="0" cap="none" spc="0" normalizeH="0" baseline="0" noProof="0" dirty="0">
                <a:ln>
                  <a:noFill/>
                </a:ln>
                <a:solidFill>
                  <a:srgbClr val="104F75"/>
                </a:solidFill>
                <a:effectLst/>
                <a:uLnTx/>
                <a:uFillTx/>
                <a:latin typeface="Calibri"/>
                <a:ea typeface="Calibri"/>
                <a:cs typeface="Calibri"/>
                <a:sym typeface="Calibri"/>
              </a:rPr>
              <a:t>(Marsden, 2006)</a:t>
            </a:r>
            <a:endParaRPr kumimoji="0" sz="1200" b="0" i="0" u="none" strike="noStrike" kern="0" cap="none" spc="0" normalizeH="0" baseline="0" noProof="0" dirty="0">
              <a:ln>
                <a:noFill/>
              </a:ln>
              <a:solidFill>
                <a:srgbClr val="104F75"/>
              </a:solidFill>
              <a:effectLst/>
              <a:uLnTx/>
              <a:uFillTx/>
              <a:latin typeface="Calibri"/>
              <a:ea typeface="Calibri"/>
              <a:cs typeface="Calibri"/>
              <a:sym typeface="Calibri"/>
            </a:endParaRPr>
          </a:p>
        </p:txBody>
      </p:sp>
      <p:sp>
        <p:nvSpPr>
          <p:cNvPr id="9" name="Rectangle 8">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lowchart: Alternate Process 1">
            <a:extLst>
              <a:ext uri="{C183D7F6-B498-43B3-948B-1728B52AA6E4}">
                <adec:decorative xmlns:adec="http://schemas.microsoft.com/office/drawing/2017/decorative" val="1"/>
              </a:ext>
            </a:extLst>
          </p:cNvPr>
          <p:cNvSpPr/>
          <p:nvPr/>
        </p:nvSpPr>
        <p:spPr>
          <a:xfrm>
            <a:off x="320996" y="3512211"/>
            <a:ext cx="2081048" cy="402564"/>
          </a:xfrm>
          <a:prstGeom prst="flowChartAlternateProcess">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lowchart: Alternate Process 9">
            <a:extLst>
              <a:ext uri="{C183D7F6-B498-43B3-948B-1728B52AA6E4}">
                <adec:decorative xmlns:adec="http://schemas.microsoft.com/office/drawing/2017/decorative" val="1"/>
              </a:ext>
            </a:extLst>
          </p:cNvPr>
          <p:cNvSpPr/>
          <p:nvPr/>
        </p:nvSpPr>
        <p:spPr>
          <a:xfrm>
            <a:off x="3064196" y="4038816"/>
            <a:ext cx="2403154" cy="456984"/>
          </a:xfrm>
          <a:prstGeom prst="flowChartAlternateProcess">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lowchart: Alternate Process 10">
            <a:extLst>
              <a:ext uri="{C183D7F6-B498-43B3-948B-1728B52AA6E4}">
                <adec:decorative xmlns:adec="http://schemas.microsoft.com/office/drawing/2017/decorative" val="1"/>
              </a:ext>
            </a:extLst>
          </p:cNvPr>
          <p:cNvSpPr/>
          <p:nvPr/>
        </p:nvSpPr>
        <p:spPr>
          <a:xfrm>
            <a:off x="318499" y="4636437"/>
            <a:ext cx="2083545" cy="373714"/>
          </a:xfrm>
          <a:prstGeom prst="flowChartAlternateProcess">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7021F3A5-88C8-47A9-854F-D90219F10C86}"/>
              </a:ext>
              <a:ext uri="{C183D7F6-B498-43B3-948B-1728B52AA6E4}">
                <adec:decorative xmlns:adec="http://schemas.microsoft.com/office/drawing/2017/decorative" val="1"/>
              </a:ext>
            </a:extLst>
          </p:cNvPr>
          <p:cNvSpPr>
            <a:spLocks noGrp="1"/>
          </p:cNvSpPr>
          <p:nvPr>
            <p:ph type="title"/>
          </p:nvPr>
        </p:nvSpPr>
        <p:spPr>
          <a:xfrm flipV="1">
            <a:off x="838200" y="16268"/>
            <a:ext cx="10515600" cy="348860"/>
          </a:xfrm>
        </p:spPr>
        <p:txBody>
          <a:bodyPr/>
          <a:lstStyle/>
          <a:p>
            <a:r>
              <a:rPr lang="fr-FR" sz="1200" dirty="0">
                <a:solidFill>
                  <a:schemeClr val="bg1"/>
                </a:solidFill>
              </a:rPr>
              <a:t>Practice of the </a:t>
            </a:r>
            <a:r>
              <a:rPr lang="fr-FR" sz="1200" dirty="0" err="1">
                <a:solidFill>
                  <a:schemeClr val="bg1"/>
                </a:solidFill>
              </a:rPr>
              <a:t>grammar</a:t>
            </a:r>
            <a:r>
              <a:rPr lang="fr-FR" sz="1200" dirty="0">
                <a:solidFill>
                  <a:schemeClr val="bg1"/>
                </a:solidFill>
              </a:rPr>
              <a:t> point in ‘input </a:t>
            </a:r>
            <a:r>
              <a:rPr lang="fr-FR" sz="1200" dirty="0" err="1">
                <a:solidFill>
                  <a:schemeClr val="bg1"/>
                </a:solidFill>
              </a:rPr>
              <a:t>language</a:t>
            </a:r>
            <a:r>
              <a:rPr lang="fr-FR" sz="1200" dirty="0">
                <a:solidFill>
                  <a:schemeClr val="bg1"/>
                </a:solidFill>
              </a:rPr>
              <a:t>’</a:t>
            </a:r>
          </a:p>
        </p:txBody>
      </p:sp>
    </p:spTree>
    <p:extLst>
      <p:ext uri="{BB962C8B-B14F-4D97-AF65-F5344CB8AC3E}">
        <p14:creationId xmlns:p14="http://schemas.microsoft.com/office/powerpoint/2010/main" val="6061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59"/>
                                        </p:tgtEl>
                                        <p:attrNameLst>
                                          <p:attrName>style.visibility</p:attrName>
                                        </p:attrNameLst>
                                      </p:cBhvr>
                                      <p:to>
                                        <p:strVal val="visible"/>
                                      </p:to>
                                    </p:set>
                                    <p:animEffect transition="in" filter="fade">
                                      <p:cBhvr>
                                        <p:cTn id="19" dur="5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22" name="Picture 2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23"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569" name="Google Shape;569;p49"/>
          <p:cNvSpPr txBox="1">
            <a:spLocks noGrp="1"/>
          </p:cNvSpPr>
          <p:nvPr>
            <p:ph type="body" idx="1"/>
          </p:nvPr>
        </p:nvSpPr>
        <p:spPr>
          <a:xfrm>
            <a:off x="301253" y="1469137"/>
            <a:ext cx="10220979" cy="449557"/>
          </a:xfrm>
          <a:prstGeom prst="rect">
            <a:avLst/>
          </a:prstGeom>
          <a:noFill/>
          <a:ln>
            <a:noFill/>
          </a:ln>
        </p:spPr>
        <p:txBody>
          <a:bodyPr spcFirstLastPara="1" wrap="square" lIns="91425" tIns="45700" rIns="91425" bIns="45700" anchor="t" anchorCtr="0">
            <a:noAutofit/>
          </a:bodyPr>
          <a:lstStyle/>
          <a:p>
            <a:pPr marL="0" indent="0">
              <a:spcBef>
                <a:spcPts val="0"/>
              </a:spcBef>
              <a:buClr>
                <a:srgbClr val="104F75"/>
              </a:buClr>
              <a:buSzPts val="2000"/>
              <a:buNone/>
            </a:pPr>
            <a:r>
              <a:rPr lang="en-GB" sz="2000" b="1" i="1" dirty="0">
                <a:solidFill>
                  <a:srgbClr val="104F75"/>
                </a:solidFill>
              </a:rPr>
              <a:t>Example: German definite article case marking for masculine nouns (der vs. den)</a:t>
            </a:r>
            <a:endParaRPr sz="2000" b="1" dirty="0">
              <a:solidFill>
                <a:srgbClr val="104F75"/>
              </a:solidFill>
            </a:endParaRPr>
          </a:p>
          <a:p>
            <a:pPr marL="0" indent="0">
              <a:spcBef>
                <a:spcPts val="0"/>
              </a:spcBef>
              <a:buClr>
                <a:srgbClr val="E87D1E"/>
              </a:buClr>
              <a:buSzPts val="2200"/>
              <a:buNone/>
            </a:pPr>
            <a:endParaRPr sz="1600" b="1" dirty="0">
              <a:solidFill>
                <a:srgbClr val="104F75"/>
              </a:solidFill>
            </a:endParaRPr>
          </a:p>
          <a:p>
            <a:pPr marL="0" indent="0">
              <a:spcBef>
                <a:spcPts val="0"/>
              </a:spcBef>
              <a:buSzPts val="1400"/>
              <a:buNone/>
            </a:pPr>
            <a:endParaRPr sz="1400" b="1" dirty="0">
              <a:solidFill>
                <a:srgbClr val="104F75"/>
              </a:solidFill>
            </a:endParaRPr>
          </a:p>
          <a:p>
            <a:pPr marL="495300" indent="-190500">
              <a:buClr>
                <a:srgbClr val="E87D1E"/>
              </a:buClr>
              <a:buSzPts val="2400"/>
              <a:buNone/>
            </a:pPr>
            <a:endParaRPr sz="1400" b="1" dirty="0">
              <a:solidFill>
                <a:srgbClr val="104F75"/>
              </a:solidFill>
            </a:endParaRPr>
          </a:p>
        </p:txBody>
      </p:sp>
      <p:sp>
        <p:nvSpPr>
          <p:cNvPr id="572" name="Google Shape;572;p49"/>
          <p:cNvSpPr txBox="1"/>
          <p:nvPr/>
        </p:nvSpPr>
        <p:spPr>
          <a:xfrm>
            <a:off x="301253" y="1988481"/>
            <a:ext cx="4969767" cy="40011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1. Der </a:t>
            </a:r>
            <a:r>
              <a:rPr kumimoji="0" lang="en-GB" sz="2000" b="1"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Affe</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1"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begrü</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βt den Panda.</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573" name="Google Shape;573;p49"/>
          <p:cNvSpPr/>
          <p:nvPr/>
        </p:nvSpPr>
        <p:spPr>
          <a:xfrm>
            <a:off x="558825" y="2457556"/>
            <a:ext cx="576064" cy="64807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800"/>
              <a:buFont typeface="Arial"/>
              <a:buNone/>
              <a:tabLst/>
              <a:defRPr/>
            </a:pP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577" name="Google Shape;577;p49" descr="Monkey saying hello to panda">
            <a:extLst>
              <a:ext uri="{C183D7F6-B498-43B3-948B-1728B52AA6E4}">
                <adec:decorative xmlns:adec="http://schemas.microsoft.com/office/drawing/2017/decorative" val="0"/>
              </a:ext>
            </a:extLst>
          </p:cNvPr>
          <p:cNvPicPr preferRelativeResize="0"/>
          <p:nvPr/>
        </p:nvPicPr>
        <p:blipFill rotWithShape="1">
          <a:blip r:embed="rId4">
            <a:alphaModFix/>
          </a:blip>
          <a:srcRect/>
          <a:stretch/>
        </p:blipFill>
        <p:spPr>
          <a:xfrm>
            <a:off x="1006408" y="2682445"/>
            <a:ext cx="1865538" cy="1225402"/>
          </a:xfrm>
          <a:prstGeom prst="rect">
            <a:avLst/>
          </a:prstGeom>
          <a:noFill/>
          <a:ln>
            <a:noFill/>
          </a:ln>
        </p:spPr>
      </p:pic>
      <p:sp>
        <p:nvSpPr>
          <p:cNvPr id="574" name="Google Shape;574;p49"/>
          <p:cNvSpPr/>
          <p:nvPr/>
        </p:nvSpPr>
        <p:spPr>
          <a:xfrm>
            <a:off x="5133485" y="2422602"/>
            <a:ext cx="576064" cy="71951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800"/>
              <a:buFont typeface="Arial"/>
              <a:buNone/>
              <a:tabLst/>
              <a:defRPr/>
            </a:pP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B</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576" name="Google Shape;576;p49" descr="Panda saying hello to monkey">
            <a:extLst>
              <a:ext uri="{C183D7F6-B498-43B3-948B-1728B52AA6E4}">
                <adec:decorative xmlns:adec="http://schemas.microsoft.com/office/drawing/2017/decorative" val="0"/>
              </a:ext>
            </a:extLst>
          </p:cNvPr>
          <p:cNvPicPr preferRelativeResize="0"/>
          <p:nvPr/>
        </p:nvPicPr>
        <p:blipFill rotWithShape="1">
          <a:blip r:embed="rId5">
            <a:alphaModFix/>
          </a:blip>
          <a:srcRect/>
          <a:stretch/>
        </p:blipFill>
        <p:spPr>
          <a:xfrm>
            <a:off x="3415282" y="2687277"/>
            <a:ext cx="1871634" cy="1231499"/>
          </a:xfrm>
          <a:prstGeom prst="rect">
            <a:avLst/>
          </a:prstGeom>
          <a:noFill/>
          <a:ln>
            <a:noFill/>
          </a:ln>
        </p:spPr>
      </p:pic>
      <p:pic>
        <p:nvPicPr>
          <p:cNvPr id="578" name="Google Shape;578;p49" descr="Green tick"/>
          <p:cNvPicPr preferRelativeResize="0"/>
          <p:nvPr/>
        </p:nvPicPr>
        <p:blipFill rotWithShape="1">
          <a:blip r:embed="rId6">
            <a:alphaModFix/>
          </a:blip>
          <a:srcRect/>
          <a:stretch/>
        </p:blipFill>
        <p:spPr>
          <a:xfrm>
            <a:off x="1134889" y="3250863"/>
            <a:ext cx="827532" cy="812637"/>
          </a:xfrm>
          <a:prstGeom prst="rect">
            <a:avLst/>
          </a:prstGeom>
          <a:noFill/>
          <a:ln>
            <a:noFill/>
          </a:ln>
        </p:spPr>
      </p:pic>
      <p:sp>
        <p:nvSpPr>
          <p:cNvPr id="579" name="Google Shape;579;p49"/>
          <p:cNvSpPr txBox="1"/>
          <p:nvPr/>
        </p:nvSpPr>
        <p:spPr>
          <a:xfrm>
            <a:off x="301253" y="4102935"/>
            <a:ext cx="5323631" cy="70788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04F75"/>
              </a:buClr>
              <a:buSzPts val="2000"/>
              <a:buFont typeface="Arial"/>
              <a:buNone/>
              <a:tabLst/>
              <a:defRPr/>
            </a:pP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2. Den </a:t>
            </a:r>
            <a:r>
              <a:rPr kumimoji="0" lang="en-GB" sz="2000" b="1"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Löwen</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1"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erschreckt</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der Hamster.</a:t>
            </a:r>
            <a:endParaRPr kumimoji="0"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582" name="Google Shape;582;p49"/>
          <p:cNvSpPr/>
          <p:nvPr/>
        </p:nvSpPr>
        <p:spPr>
          <a:xfrm>
            <a:off x="558825" y="4491832"/>
            <a:ext cx="576064" cy="64807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800"/>
              <a:buFont typeface="Arial"/>
              <a:buNone/>
              <a:tabLst/>
              <a:defRPr/>
            </a:pP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580" name="Google Shape;580;p49" descr="Lion scaring hamster">
            <a:extLst>
              <a:ext uri="{C183D7F6-B498-43B3-948B-1728B52AA6E4}">
                <adec:decorative xmlns:adec="http://schemas.microsoft.com/office/drawing/2017/decorative" val="0"/>
              </a:ext>
            </a:extLst>
          </p:cNvPr>
          <p:cNvPicPr preferRelativeResize="0"/>
          <p:nvPr/>
        </p:nvPicPr>
        <p:blipFill rotWithShape="1">
          <a:blip r:embed="rId7">
            <a:alphaModFix/>
          </a:blip>
          <a:srcRect/>
          <a:stretch/>
        </p:blipFill>
        <p:spPr>
          <a:xfrm>
            <a:off x="1006409" y="4702355"/>
            <a:ext cx="1865538" cy="1293080"/>
          </a:xfrm>
          <a:prstGeom prst="rect">
            <a:avLst/>
          </a:prstGeom>
          <a:noFill/>
          <a:ln>
            <a:noFill/>
          </a:ln>
        </p:spPr>
      </p:pic>
      <p:sp>
        <p:nvSpPr>
          <p:cNvPr id="583" name="Google Shape;583;p49"/>
          <p:cNvSpPr/>
          <p:nvPr/>
        </p:nvSpPr>
        <p:spPr>
          <a:xfrm>
            <a:off x="5133485" y="4456878"/>
            <a:ext cx="576064" cy="719519"/>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04F75"/>
              </a:buClr>
              <a:buSzPts val="2800"/>
              <a:buFont typeface="Arial"/>
              <a:buNone/>
              <a:tabLst/>
              <a:defRPr/>
            </a:pP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B</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581" name="Google Shape;581;p49" descr="Hamster scaring lion">
            <a:extLst>
              <a:ext uri="{C183D7F6-B498-43B3-948B-1728B52AA6E4}">
                <adec:decorative xmlns:adec="http://schemas.microsoft.com/office/drawing/2017/decorative" val="0"/>
              </a:ext>
            </a:extLst>
          </p:cNvPr>
          <p:cNvPicPr preferRelativeResize="0"/>
          <p:nvPr/>
        </p:nvPicPr>
        <p:blipFill rotWithShape="1">
          <a:blip r:embed="rId8">
            <a:alphaModFix/>
          </a:blip>
          <a:srcRect/>
          <a:stretch/>
        </p:blipFill>
        <p:spPr>
          <a:xfrm>
            <a:off x="3415282" y="4711643"/>
            <a:ext cx="1871634" cy="1283792"/>
          </a:xfrm>
          <a:prstGeom prst="rect">
            <a:avLst/>
          </a:prstGeom>
          <a:noFill/>
          <a:ln>
            <a:noFill/>
          </a:ln>
        </p:spPr>
      </p:pic>
      <p:pic>
        <p:nvPicPr>
          <p:cNvPr id="584" name="Google Shape;584;p49" descr="Green tick"/>
          <p:cNvPicPr preferRelativeResize="0"/>
          <p:nvPr/>
        </p:nvPicPr>
        <p:blipFill rotWithShape="1">
          <a:blip r:embed="rId6">
            <a:alphaModFix/>
          </a:blip>
          <a:srcRect/>
          <a:stretch/>
        </p:blipFill>
        <p:spPr>
          <a:xfrm>
            <a:off x="4750955" y="5403195"/>
            <a:ext cx="827532" cy="812637"/>
          </a:xfrm>
          <a:prstGeom prst="rect">
            <a:avLst/>
          </a:prstGeom>
          <a:noFill/>
          <a:ln>
            <a:noFill/>
          </a:ln>
        </p:spPr>
      </p:pic>
      <p:sp>
        <p:nvSpPr>
          <p:cNvPr id="571" name="Google Shape;571;p49"/>
          <p:cNvSpPr/>
          <p:nvPr/>
        </p:nvSpPr>
        <p:spPr>
          <a:xfrm>
            <a:off x="6400800" y="2264468"/>
            <a:ext cx="5465391" cy="3650132"/>
          </a:xfrm>
          <a:prstGeom prst="roundRect">
            <a:avLst>
              <a:gd name="adj" fmla="val 16667"/>
            </a:avLst>
          </a:prstGeom>
          <a:solidFill>
            <a:srgbClr val="FDF3ED"/>
          </a:solidFill>
          <a:ln w="28575" cap="flat" cmpd="sng">
            <a:solidFill>
              <a:srgbClr val="E87D1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Removed word order cue</a:t>
            </a:r>
            <a:endParaRPr kumimoji="0" sz="1400" b="0" i="0" u="none" strike="noStrike" kern="0" cap="none" spc="0" normalizeH="0" baseline="0" noProof="0" dirty="0">
              <a:ln>
                <a:noFill/>
              </a:ln>
              <a:solidFill>
                <a:srgbClr val="104F75"/>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a:t>
            </a:r>
            <a:endParaRPr kumimoji="0"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removed real world expectations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104F75"/>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ED7D31"/>
                </a:solidFill>
                <a:effectLst/>
                <a:uLnTx/>
                <a:uFillTx/>
                <a:latin typeface="Century Gothic" panose="020B0502020202020204" pitchFamily="34" charset="0"/>
                <a:ea typeface="Calibri"/>
                <a:cs typeface="Calibri"/>
                <a:sym typeface="Calibri"/>
              </a:rPr>
              <a:t>→ Use case marking</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and</a:t>
            </a:r>
            <a:r>
              <a:rPr kumimoji="0" lang="en-GB" sz="20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2000" b="1" i="0" u="none" strike="noStrike" kern="0" cap="none" spc="0" normalizeH="0" baseline="0" noProof="0" dirty="0">
                <a:ln>
                  <a:noFill/>
                </a:ln>
                <a:solidFill>
                  <a:srgbClr val="ED7D31"/>
                </a:solidFill>
                <a:effectLst/>
                <a:uLnTx/>
                <a:uFillTx/>
                <a:latin typeface="Century Gothic" panose="020B0502020202020204" pitchFamily="34" charset="0"/>
                <a:ea typeface="Calibri"/>
                <a:cs typeface="Calibri"/>
                <a:sym typeface="Calibri"/>
              </a:rPr>
              <a:t>connect to meaning </a:t>
            </a:r>
            <a:r>
              <a:rPr kumimoji="0" lang="en-GB" sz="20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to identify subject and object</a:t>
            </a:r>
            <a:endParaRPr kumimoji="0" sz="1400" b="0" i="0" u="none" strike="noStrike" kern="0" cap="none" spc="0" normalizeH="0" baseline="0" noProof="0" dirty="0">
              <a:ln>
                <a:noFill/>
              </a:ln>
              <a:solidFill>
                <a:srgbClr val="104F75"/>
              </a:solidFill>
              <a:effectLst/>
              <a:uLnTx/>
              <a:uFillTx/>
              <a:latin typeface="Century Gothic" panose="020B0502020202020204" pitchFamily="34" charset="0"/>
              <a:cs typeface="Arial"/>
              <a:sym typeface="Arial"/>
            </a:endParaRPr>
          </a:p>
        </p:txBody>
      </p:sp>
      <p:sp>
        <p:nvSpPr>
          <p:cNvPr id="575" name="Google Shape;575;p49"/>
          <p:cNvSpPr txBox="1"/>
          <p:nvPr/>
        </p:nvSpPr>
        <p:spPr>
          <a:xfrm>
            <a:off x="62950" y="6046555"/>
            <a:ext cx="2860861" cy="3385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104F75"/>
              </a:buClr>
              <a:buSzPts val="1600"/>
              <a:buFont typeface="Arial"/>
              <a:buNone/>
              <a:tabLst/>
              <a:defRPr/>
            </a:pPr>
            <a:r>
              <a:rPr kumimoji="0" lang="en-GB" sz="12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r>
              <a:rPr kumimoji="0" lang="en-GB" sz="12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Kasprowicz</a:t>
            </a:r>
            <a:r>
              <a:rPr kumimoji="0" lang="en-GB" sz="12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&amp; Marsden, 2017)</a:t>
            </a:r>
            <a:endParaRPr kumimoji="0" sz="12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1" name="Rectangle 20">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5664E7E-1586-4B7F-9A25-321DDC075CCE}"/>
              </a:ext>
              <a:ext uri="{C183D7F6-B498-43B3-948B-1728B52AA6E4}">
                <adec:decorative xmlns:adec="http://schemas.microsoft.com/office/drawing/2017/decorative" val="1"/>
              </a:ext>
            </a:extLst>
          </p:cNvPr>
          <p:cNvSpPr>
            <a:spLocks noGrp="1"/>
          </p:cNvSpPr>
          <p:nvPr>
            <p:ph type="title"/>
          </p:nvPr>
        </p:nvSpPr>
        <p:spPr>
          <a:xfrm flipV="1">
            <a:off x="838200" y="-52924"/>
            <a:ext cx="10515600" cy="418051"/>
          </a:xfrm>
        </p:spPr>
        <p:txBody>
          <a:bodyPr/>
          <a:lstStyle/>
          <a:p>
            <a:r>
              <a:rPr lang="fr-FR" sz="1000" dirty="0">
                <a:solidFill>
                  <a:schemeClr val="bg1"/>
                </a:solidFill>
              </a:rPr>
              <a:t>Practice of the </a:t>
            </a:r>
            <a:r>
              <a:rPr lang="fr-FR" sz="1000" dirty="0" err="1">
                <a:solidFill>
                  <a:schemeClr val="bg1"/>
                </a:solidFill>
              </a:rPr>
              <a:t>grammar</a:t>
            </a:r>
            <a:r>
              <a:rPr lang="fr-FR" sz="1000" dirty="0">
                <a:solidFill>
                  <a:schemeClr val="bg1"/>
                </a:solidFill>
              </a:rPr>
              <a:t> point in ‘input </a:t>
            </a:r>
            <a:r>
              <a:rPr lang="fr-FR" sz="1000" dirty="0" err="1">
                <a:solidFill>
                  <a:schemeClr val="bg1"/>
                </a:solidFill>
              </a:rPr>
              <a:t>language</a:t>
            </a:r>
            <a:r>
              <a:rPr lang="fr-FR" sz="1000" dirty="0">
                <a:solidFill>
                  <a:schemeClr val="bg1"/>
                </a:solidFill>
              </a:rPr>
              <a:t>’</a:t>
            </a:r>
          </a:p>
        </p:txBody>
      </p:sp>
    </p:spTree>
    <p:extLst>
      <p:ext uri="{BB962C8B-B14F-4D97-AF65-F5344CB8AC3E}">
        <p14:creationId xmlns:p14="http://schemas.microsoft.com/office/powerpoint/2010/main" val="344728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1"/>
                                        </p:tgtEl>
                                        <p:attrNameLst>
                                          <p:attrName>style.visibility</p:attrName>
                                        </p:attrNameLst>
                                      </p:cBhvr>
                                      <p:to>
                                        <p:strVal val="visible"/>
                                      </p:to>
                                    </p:set>
                                    <p:animEffect transition="in" filter="fade">
                                      <p:cBhvr>
                                        <p:cTn id="15" dur="5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3" name="Google Shape;593;p50"/>
          <p:cNvSpPr txBox="1">
            <a:spLocks noGrp="1"/>
          </p:cNvSpPr>
          <p:nvPr>
            <p:ph type="body" idx="1"/>
          </p:nvPr>
        </p:nvSpPr>
        <p:spPr>
          <a:xfrm>
            <a:off x="337334" y="1845859"/>
            <a:ext cx="11517331" cy="4351338"/>
          </a:xfrm>
          <a:prstGeom prst="rect">
            <a:avLst/>
          </a:prstGeom>
          <a:noFill/>
          <a:ln>
            <a:noFill/>
          </a:ln>
        </p:spPr>
        <p:txBody>
          <a:bodyPr spcFirstLastPara="1" wrap="square" lIns="91425" tIns="45700" rIns="91425" bIns="45700" anchor="t" anchorCtr="0">
            <a:noAutofit/>
          </a:bodyPr>
          <a:lstStyle/>
          <a:p>
            <a:pPr marL="228600" indent="-228600">
              <a:lnSpc>
                <a:spcPct val="100000"/>
              </a:lnSpc>
              <a:spcBef>
                <a:spcPts val="0"/>
              </a:spcBef>
              <a:buClr>
                <a:srgbClr val="E87D1E"/>
              </a:buClr>
              <a:buSzPts val="2400"/>
              <a:buFont typeface="Noto Sans Symbols"/>
              <a:buChar char="▪"/>
            </a:pPr>
            <a:r>
              <a:rPr lang="en-GB" sz="2400" dirty="0">
                <a:solidFill>
                  <a:srgbClr val="104F75"/>
                </a:solidFill>
              </a:rPr>
              <a:t>Avoid working with whole paradigms at one time, particularly in the first stages of language learning</a:t>
            </a:r>
            <a:endParaRPr dirty="0"/>
          </a:p>
          <a:p>
            <a:pPr marL="228600" indent="-228600">
              <a:lnSpc>
                <a:spcPct val="100000"/>
              </a:lnSpc>
              <a:buClr>
                <a:srgbClr val="E87D1E"/>
              </a:buClr>
              <a:buSzPts val="2400"/>
              <a:buFont typeface="Noto Sans Symbols"/>
              <a:buChar char="▪"/>
            </a:pPr>
            <a:r>
              <a:rPr lang="en-GB" sz="2400" dirty="0">
                <a:solidFill>
                  <a:srgbClr val="104F75"/>
                </a:solidFill>
              </a:rPr>
              <a:t>Attention is a limited resource; learners can only pay attention to so much at any one time </a:t>
            </a:r>
            <a:r>
              <a:rPr lang="en-GB" sz="1400" dirty="0">
                <a:solidFill>
                  <a:srgbClr val="104F75"/>
                </a:solidFill>
              </a:rPr>
              <a:t>(Lee &amp; </a:t>
            </a:r>
            <a:r>
              <a:rPr lang="en-GB" sz="1400" dirty="0" err="1">
                <a:solidFill>
                  <a:srgbClr val="104F75"/>
                </a:solidFill>
              </a:rPr>
              <a:t>VanPatten</a:t>
            </a:r>
            <a:r>
              <a:rPr lang="en-GB" sz="1400" dirty="0">
                <a:solidFill>
                  <a:srgbClr val="104F75"/>
                </a:solidFill>
              </a:rPr>
              <a:t>, 1995; </a:t>
            </a:r>
            <a:r>
              <a:rPr lang="en-GB" sz="1400" dirty="0" err="1">
                <a:solidFill>
                  <a:srgbClr val="104F75"/>
                </a:solidFill>
              </a:rPr>
              <a:t>VanPatten</a:t>
            </a:r>
            <a:r>
              <a:rPr lang="en-GB" sz="1400" dirty="0">
                <a:solidFill>
                  <a:srgbClr val="104F75"/>
                </a:solidFill>
              </a:rPr>
              <a:t>, 2002; Wong, 2004)</a:t>
            </a:r>
            <a:endParaRPr dirty="0"/>
          </a:p>
          <a:p>
            <a:pPr marL="228600" indent="-228600">
              <a:lnSpc>
                <a:spcPct val="100000"/>
              </a:lnSpc>
              <a:buClr>
                <a:srgbClr val="E87D1E"/>
              </a:buClr>
              <a:buSzPts val="2400"/>
              <a:buFont typeface="Noto Sans Symbols"/>
              <a:buChar char="▪"/>
            </a:pPr>
            <a:r>
              <a:rPr lang="en-GB" sz="2400" dirty="0">
                <a:solidFill>
                  <a:srgbClr val="104F75"/>
                </a:solidFill>
              </a:rPr>
              <a:t>Focus on accurate and reliable knowledge of one form juxtaposed with another (e.g. </a:t>
            </a:r>
            <a:r>
              <a:rPr lang="en-GB" sz="2400" i="1" dirty="0">
                <a:solidFill>
                  <a:srgbClr val="104F75"/>
                </a:solidFill>
              </a:rPr>
              <a:t>je </a:t>
            </a:r>
            <a:r>
              <a:rPr lang="en-GB" sz="2400" i="1" dirty="0" err="1">
                <a:solidFill>
                  <a:srgbClr val="104F75"/>
                </a:solidFill>
              </a:rPr>
              <a:t>jou</a:t>
            </a:r>
            <a:r>
              <a:rPr lang="en-GB" sz="2400" b="1" i="1" u="sng" dirty="0" err="1">
                <a:solidFill>
                  <a:srgbClr val="104F75"/>
                </a:solidFill>
              </a:rPr>
              <a:t>e</a:t>
            </a:r>
            <a:r>
              <a:rPr lang="en-GB" sz="2400" dirty="0">
                <a:solidFill>
                  <a:srgbClr val="104F75"/>
                </a:solidFill>
              </a:rPr>
              <a:t> vs. </a:t>
            </a:r>
            <a:r>
              <a:rPr lang="en-GB" sz="2400" i="1" dirty="0">
                <a:solidFill>
                  <a:srgbClr val="104F75"/>
                </a:solidFill>
              </a:rPr>
              <a:t>nous </a:t>
            </a:r>
            <a:r>
              <a:rPr lang="en-GB" sz="2400" i="1" dirty="0" err="1">
                <a:solidFill>
                  <a:srgbClr val="104F75"/>
                </a:solidFill>
              </a:rPr>
              <a:t>jou</a:t>
            </a:r>
            <a:r>
              <a:rPr lang="en-GB" sz="2400" b="1" i="1" u="sng" dirty="0" err="1">
                <a:solidFill>
                  <a:srgbClr val="104F75"/>
                </a:solidFill>
              </a:rPr>
              <a:t>ons</a:t>
            </a:r>
            <a:r>
              <a:rPr lang="en-GB" sz="2400" dirty="0">
                <a:solidFill>
                  <a:srgbClr val="104F75"/>
                </a:solidFill>
              </a:rPr>
              <a:t>) </a:t>
            </a:r>
            <a:endParaRPr sz="2400" dirty="0">
              <a:solidFill>
                <a:srgbClr val="104F75"/>
              </a:solidFill>
            </a:endParaRPr>
          </a:p>
          <a:p>
            <a:pPr marL="228600" indent="-228600">
              <a:lnSpc>
                <a:spcPct val="100000"/>
              </a:lnSpc>
              <a:buClr>
                <a:srgbClr val="E87D1E"/>
              </a:buClr>
              <a:buSzPts val="2400"/>
              <a:buFont typeface="Noto Sans Symbols"/>
              <a:buChar char="▪"/>
            </a:pPr>
            <a:r>
              <a:rPr lang="en-GB" sz="2400" dirty="0">
                <a:solidFill>
                  <a:srgbClr val="104F75"/>
                </a:solidFill>
              </a:rPr>
              <a:t>Provide plenty of practice for each pair of grammatical forms/meaning</a:t>
            </a:r>
            <a:endParaRPr dirty="0"/>
          </a:p>
          <a:p>
            <a:pPr marL="228600" indent="-228600">
              <a:lnSpc>
                <a:spcPct val="100000"/>
              </a:lnSpc>
              <a:buClr>
                <a:srgbClr val="E87D1E"/>
              </a:buClr>
              <a:buSzPts val="2400"/>
              <a:buFont typeface="Noto Sans Symbols"/>
              <a:buChar char="▪"/>
            </a:pPr>
            <a:r>
              <a:rPr lang="en-GB" sz="2400" dirty="0">
                <a:solidFill>
                  <a:srgbClr val="104F75"/>
                </a:solidFill>
              </a:rPr>
              <a:t>Gradually build up wider system</a:t>
            </a:r>
            <a:endParaRPr dirty="0"/>
          </a:p>
          <a:p>
            <a:pPr marL="228600" indent="-76200">
              <a:buClr>
                <a:srgbClr val="E87D1E"/>
              </a:buClr>
              <a:buSzPts val="2400"/>
              <a:buNone/>
            </a:pPr>
            <a:endParaRPr sz="2400" dirty="0">
              <a:solidFill>
                <a:srgbClr val="104F75"/>
              </a:solidFill>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9"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Practice of the Grammar Point In ’Input Language’ </a:t>
            </a:r>
          </a:p>
        </p:txBody>
      </p:sp>
      <p:sp>
        <p:nvSpPr>
          <p:cNvPr id="5" name="Rectangle 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A749CCB-102C-4A4E-96A3-1C813A8A64ED}"/>
              </a:ext>
            </a:extLst>
          </p:cNvPr>
          <p:cNvSpPr>
            <a:spLocks noGrp="1"/>
          </p:cNvSpPr>
          <p:nvPr>
            <p:ph type="title"/>
          </p:nvPr>
        </p:nvSpPr>
        <p:spPr>
          <a:xfrm flipV="1">
            <a:off x="838200" y="0"/>
            <a:ext cx="10515600" cy="365127"/>
          </a:xfrm>
        </p:spPr>
        <p:txBody>
          <a:bodyPr/>
          <a:lstStyle/>
          <a:p>
            <a:r>
              <a:rPr lang="fr-FR" sz="1200" dirty="0">
                <a:solidFill>
                  <a:schemeClr val="bg1"/>
                </a:solidFill>
              </a:rPr>
              <a:t>Practice of the </a:t>
            </a:r>
            <a:r>
              <a:rPr lang="fr-FR" sz="1200" dirty="0" err="1">
                <a:solidFill>
                  <a:schemeClr val="bg1"/>
                </a:solidFill>
              </a:rPr>
              <a:t>grammar</a:t>
            </a:r>
            <a:r>
              <a:rPr lang="fr-FR" sz="1200" dirty="0">
                <a:solidFill>
                  <a:schemeClr val="bg1"/>
                </a:solidFill>
              </a:rPr>
              <a:t> point in ‘input </a:t>
            </a:r>
            <a:r>
              <a:rPr lang="fr-FR" sz="1200" dirty="0" err="1">
                <a:solidFill>
                  <a:schemeClr val="bg1"/>
                </a:solidFill>
              </a:rPr>
              <a:t>language</a:t>
            </a:r>
            <a:r>
              <a:rPr lang="fr-FR" sz="1200" dirty="0">
                <a:solidFill>
                  <a:schemeClr val="bg1"/>
                </a:solidFill>
              </a:rPr>
              <a:t>’</a:t>
            </a:r>
          </a:p>
        </p:txBody>
      </p:sp>
    </p:spTree>
    <p:extLst>
      <p:ext uri="{BB962C8B-B14F-4D97-AF65-F5344CB8AC3E}">
        <p14:creationId xmlns:p14="http://schemas.microsoft.com/office/powerpoint/2010/main" val="5709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890553" cy="867128"/>
          </a:xfrm>
          <a:prstGeom prst="rect">
            <a:avLst/>
          </a:prstGeom>
        </p:spPr>
      </p:pic>
      <p:sp>
        <p:nvSpPr>
          <p:cNvPr id="13" name="Title 1"/>
          <p:cNvSpPr txBox="1">
            <a:spLocks/>
          </p:cNvSpPr>
          <p:nvPr/>
        </p:nvSpPr>
        <p:spPr>
          <a:xfrm>
            <a:off x="300037" y="21925"/>
            <a:ext cx="681995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The Key Recommendations</a:t>
            </a:r>
          </a:p>
        </p:txBody>
      </p:sp>
      <p:sp>
        <p:nvSpPr>
          <p:cNvPr id="602" name="Google Shape;602;p51"/>
          <p:cNvSpPr txBox="1">
            <a:spLocks noGrp="1"/>
          </p:cNvSpPr>
          <p:nvPr>
            <p:ph type="body" idx="1"/>
          </p:nvPr>
        </p:nvSpPr>
        <p:spPr>
          <a:xfrm>
            <a:off x="300037" y="1787704"/>
            <a:ext cx="11250202" cy="4353170"/>
          </a:xfrm>
          <a:prstGeom prst="rect">
            <a:avLst/>
          </a:prstGeom>
          <a:noFill/>
          <a:ln>
            <a:noFill/>
          </a:ln>
        </p:spPr>
        <p:txBody>
          <a:bodyPr spcFirstLastPara="1" wrap="square" lIns="91425" tIns="45700" rIns="91425" bIns="45700" anchor="t" anchorCtr="0">
            <a:noAutofit/>
          </a:bodyPr>
          <a:lstStyle/>
          <a:p>
            <a:pPr marL="228600" indent="-228600">
              <a:lnSpc>
                <a:spcPct val="70000"/>
              </a:lnSpc>
              <a:spcBef>
                <a:spcPts val="0"/>
              </a:spcBef>
              <a:buClr>
                <a:srgbClr val="E87D1E"/>
              </a:buClr>
              <a:buSzPts val="2040"/>
              <a:buFont typeface="Noto Sans Symbols"/>
              <a:buChar char="▪"/>
            </a:pPr>
            <a:r>
              <a:rPr lang="en-GB" sz="2040" b="1" dirty="0">
                <a:solidFill>
                  <a:srgbClr val="104F75"/>
                </a:solidFill>
              </a:rPr>
              <a:t>Provide an explicit but succinct description of the grammatical feature to be taught</a:t>
            </a:r>
            <a:endParaRPr dirty="0"/>
          </a:p>
          <a:p>
            <a:pPr marL="228600" indent="-99060">
              <a:lnSpc>
                <a:spcPct val="70000"/>
              </a:lnSpc>
              <a:buClr>
                <a:srgbClr val="E87D1E"/>
              </a:buClr>
              <a:buSzPts val="2040"/>
              <a:buNone/>
            </a:pPr>
            <a:endParaRPr sz="2040" b="1" dirty="0">
              <a:solidFill>
                <a:srgbClr val="104F75"/>
              </a:solidFill>
            </a:endParaRPr>
          </a:p>
          <a:p>
            <a:pPr marL="228600" indent="-228600">
              <a:lnSpc>
                <a:spcPct val="70000"/>
              </a:lnSpc>
              <a:buClr>
                <a:srgbClr val="E87D1E"/>
              </a:buClr>
              <a:buSzPts val="2040"/>
              <a:buFont typeface="Noto Sans Symbols"/>
              <a:buChar char="▪"/>
            </a:pPr>
            <a:r>
              <a:rPr lang="en-GB" sz="2040" b="1" dirty="0">
                <a:solidFill>
                  <a:srgbClr val="104F75"/>
                </a:solidFill>
              </a:rPr>
              <a:t>Provide practice of the grammar point in ‘input language’ (comprehension)</a:t>
            </a:r>
            <a:endParaRPr dirty="0"/>
          </a:p>
          <a:p>
            <a:pPr marL="228600" indent="-99060">
              <a:lnSpc>
                <a:spcPct val="70000"/>
              </a:lnSpc>
              <a:buClr>
                <a:srgbClr val="E87D1E"/>
              </a:buClr>
              <a:buSzPts val="2040"/>
              <a:buNone/>
            </a:pPr>
            <a:endParaRPr sz="2040" b="1" dirty="0">
              <a:solidFill>
                <a:srgbClr val="77C0ED"/>
              </a:solidFill>
            </a:endParaRPr>
          </a:p>
          <a:p>
            <a:pPr marL="228600" indent="-228600">
              <a:lnSpc>
                <a:spcPct val="70000"/>
              </a:lnSpc>
              <a:buClr>
                <a:srgbClr val="E87D1E"/>
              </a:buClr>
              <a:buSzPts val="2040"/>
              <a:buFont typeface="Noto Sans Symbols"/>
              <a:buChar char="▪"/>
            </a:pPr>
            <a:r>
              <a:rPr lang="en-GB" sz="2040" b="1" dirty="0">
                <a:solidFill>
                  <a:srgbClr val="77C0ED"/>
                </a:solidFill>
              </a:rPr>
              <a:t>Provide practice in productive use of the features being taught</a:t>
            </a:r>
            <a:endParaRPr dirty="0"/>
          </a:p>
          <a:p>
            <a:pPr marL="228600" indent="-99060">
              <a:lnSpc>
                <a:spcPct val="70000"/>
              </a:lnSpc>
              <a:buClr>
                <a:srgbClr val="E87D1E"/>
              </a:buClr>
              <a:buSzPts val="2040"/>
              <a:buNone/>
            </a:pPr>
            <a:endParaRPr sz="2040" b="1" dirty="0">
              <a:solidFill>
                <a:srgbClr val="77C0ED"/>
              </a:solidFill>
            </a:endParaRPr>
          </a:p>
          <a:p>
            <a:pPr marL="228600" indent="-228600">
              <a:lnSpc>
                <a:spcPct val="70000"/>
              </a:lnSpc>
              <a:buClr>
                <a:srgbClr val="E87D1E"/>
              </a:buClr>
              <a:buSzPts val="2040"/>
              <a:buFont typeface="Noto Sans Symbols"/>
              <a:buChar char="▪"/>
            </a:pPr>
            <a:r>
              <a:rPr lang="en-GB" sz="2040" b="1" dirty="0">
                <a:solidFill>
                  <a:srgbClr val="77C0ED"/>
                </a:solidFill>
              </a:rPr>
              <a:t>Practice productive use in free writing and speech in a range of </a:t>
            </a:r>
            <a:r>
              <a:rPr lang="en-GB" sz="2040" b="1" dirty="0">
                <a:solidFill>
                  <a:srgbClr val="9DD2F2"/>
                </a:solidFill>
              </a:rPr>
              <a:t>contexts</a:t>
            </a:r>
            <a:endParaRPr dirty="0">
              <a:solidFill>
                <a:srgbClr val="9DD2F2"/>
              </a:solidFill>
            </a:endParaRPr>
          </a:p>
          <a:p>
            <a:pPr marL="228600" indent="-99060">
              <a:lnSpc>
                <a:spcPct val="70000"/>
              </a:lnSpc>
              <a:buClr>
                <a:srgbClr val="E87D1E"/>
              </a:buClr>
              <a:buSzPts val="2040"/>
              <a:buNone/>
            </a:pPr>
            <a:endParaRPr sz="2040" b="1" dirty="0">
              <a:solidFill>
                <a:srgbClr val="77C0ED"/>
              </a:solidFill>
            </a:endParaRPr>
          </a:p>
          <a:p>
            <a:pPr marL="228600" indent="-228600">
              <a:lnSpc>
                <a:spcPct val="70000"/>
              </a:lnSpc>
              <a:buClr>
                <a:srgbClr val="E87D1E"/>
              </a:buClr>
              <a:buSzPts val="2040"/>
              <a:buFont typeface="Noto Sans Symbols"/>
              <a:buChar char="▪"/>
            </a:pPr>
            <a:r>
              <a:rPr lang="en-GB" sz="2040" b="1" dirty="0">
                <a:solidFill>
                  <a:srgbClr val="104F75"/>
                </a:solidFill>
              </a:rPr>
              <a:t>Utilise standard grammatical terminology</a:t>
            </a:r>
            <a:endParaRPr dirty="0"/>
          </a:p>
          <a:p>
            <a:pPr marL="228600" indent="-99060">
              <a:lnSpc>
                <a:spcPct val="70000"/>
              </a:lnSpc>
              <a:buClr>
                <a:srgbClr val="E87D1E"/>
              </a:buClr>
              <a:buSzPts val="2040"/>
              <a:buNone/>
            </a:pPr>
            <a:endParaRPr sz="2040" b="1" dirty="0">
              <a:solidFill>
                <a:srgbClr val="77C0ED"/>
              </a:solidFill>
            </a:endParaRPr>
          </a:p>
          <a:p>
            <a:pPr marL="228600" indent="-228600">
              <a:lnSpc>
                <a:spcPct val="70000"/>
              </a:lnSpc>
              <a:buClr>
                <a:srgbClr val="E87D1E"/>
              </a:buClr>
              <a:buSzPts val="2040"/>
              <a:buFont typeface="Noto Sans Symbols"/>
              <a:buChar char="▪"/>
            </a:pPr>
            <a:r>
              <a:rPr lang="en-GB" sz="2040" b="1" dirty="0">
                <a:solidFill>
                  <a:srgbClr val="104F75"/>
                </a:solidFill>
              </a:rPr>
              <a:t>Build on knowledge developed at key stage 2</a:t>
            </a:r>
            <a:endParaRPr dirty="0"/>
          </a:p>
          <a:p>
            <a:pPr marL="228600" indent="-99060">
              <a:lnSpc>
                <a:spcPct val="70000"/>
              </a:lnSpc>
              <a:buClr>
                <a:srgbClr val="E87D1E"/>
              </a:buClr>
              <a:buSzPts val="2040"/>
              <a:buNone/>
            </a:pPr>
            <a:endParaRPr sz="2040" dirty="0">
              <a:solidFill>
                <a:srgbClr val="104F75"/>
              </a:solidFill>
            </a:endParaRPr>
          </a:p>
        </p:txBody>
      </p:sp>
      <p:sp>
        <p:nvSpPr>
          <p:cNvPr id="605" name="Google Shape;605;p51"/>
          <p:cNvSpPr txBox="1"/>
          <p:nvPr/>
        </p:nvSpPr>
        <p:spPr>
          <a:xfrm>
            <a:off x="11174319" y="1402983"/>
            <a:ext cx="751840"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8000"/>
                </a:solidFill>
                <a:effectLst/>
                <a:uLnTx/>
                <a:uFillTx/>
                <a:latin typeface="Century Gothic" panose="020B0502020202020204" pitchFamily="34" charset="0"/>
                <a:ea typeface="Calibri"/>
                <a:cs typeface="Calibri"/>
                <a:sym typeface="Calibri"/>
              </a:rPr>
              <a:t>✓</a:t>
            </a:r>
            <a:endParaRPr kumimoji="0" sz="4400" b="1" i="0" u="none" strike="noStrike" kern="0" cap="none" spc="0" normalizeH="0" baseline="0" noProof="0" dirty="0">
              <a:ln>
                <a:noFill/>
              </a:ln>
              <a:solidFill>
                <a:srgbClr val="008000"/>
              </a:solidFill>
              <a:effectLst/>
              <a:uLnTx/>
              <a:uFillTx/>
              <a:latin typeface="Century Gothic" panose="020B0502020202020204" pitchFamily="34" charset="0"/>
              <a:ea typeface="Calibri"/>
              <a:cs typeface="Calibri"/>
              <a:sym typeface="Calibri"/>
            </a:endParaRPr>
          </a:p>
        </p:txBody>
      </p:sp>
      <p:sp>
        <p:nvSpPr>
          <p:cNvPr id="606" name="Google Shape;606;p51"/>
          <p:cNvSpPr txBox="1"/>
          <p:nvPr/>
        </p:nvSpPr>
        <p:spPr>
          <a:xfrm>
            <a:off x="10223691" y="2172424"/>
            <a:ext cx="751840"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008000"/>
                </a:solidFill>
                <a:effectLst/>
                <a:uLnTx/>
                <a:uFillTx/>
                <a:latin typeface="Century Gothic" panose="020B0502020202020204" pitchFamily="34" charset="0"/>
                <a:ea typeface="Calibri"/>
                <a:cs typeface="Calibri"/>
                <a:sym typeface="Calibri"/>
              </a:rPr>
              <a:t>✓</a:t>
            </a:r>
            <a:endParaRPr kumimoji="0" sz="4400" b="1" i="0" u="none" strike="noStrike" kern="0" cap="none" spc="0" normalizeH="0" baseline="0" noProof="0" dirty="0">
              <a:ln>
                <a:noFill/>
              </a:ln>
              <a:solidFill>
                <a:srgbClr val="008000"/>
              </a:solidFill>
              <a:effectLst/>
              <a:uLnTx/>
              <a:uFillTx/>
              <a:latin typeface="Century Gothic" panose="020B0502020202020204" pitchFamily="34" charset="0"/>
              <a:ea typeface="Calibri"/>
              <a:cs typeface="Calibri"/>
              <a:sym typeface="Calibri"/>
            </a:endParaRPr>
          </a:p>
        </p:txBody>
      </p:sp>
      <p:sp>
        <p:nvSpPr>
          <p:cNvPr id="7" name="Rectangle 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0CD88F5-04C2-408D-ACD4-4E40FB2A66AD}"/>
              </a:ext>
              <a:ext uri="{C183D7F6-B498-43B3-948B-1728B52AA6E4}">
                <adec:decorative xmlns:adec="http://schemas.microsoft.com/office/drawing/2017/decorative" val="1"/>
              </a:ext>
            </a:extLst>
          </p:cNvPr>
          <p:cNvSpPr>
            <a:spLocks noGrp="1"/>
          </p:cNvSpPr>
          <p:nvPr>
            <p:ph type="title"/>
          </p:nvPr>
        </p:nvSpPr>
        <p:spPr>
          <a:xfrm flipV="1">
            <a:off x="838200" y="0"/>
            <a:ext cx="10515600" cy="365127"/>
          </a:xfrm>
        </p:spPr>
        <p:txBody>
          <a:bodyPr/>
          <a:lstStyle/>
          <a:p>
            <a:r>
              <a:rPr lang="fr-FR" sz="1200" dirty="0">
                <a:solidFill>
                  <a:schemeClr val="bg1"/>
                </a:solidFill>
              </a:rPr>
              <a:t>The key </a:t>
            </a:r>
            <a:r>
              <a:rPr lang="fr-FR" sz="1200" dirty="0" err="1">
                <a:solidFill>
                  <a:schemeClr val="bg1"/>
                </a:solidFill>
              </a:rPr>
              <a:t>recommendations</a:t>
            </a:r>
            <a:endParaRPr lang="fr-FR" sz="1200" dirty="0">
              <a:solidFill>
                <a:schemeClr val="bg1"/>
              </a:solidFill>
            </a:endParaRPr>
          </a:p>
        </p:txBody>
      </p:sp>
    </p:spTree>
    <p:extLst>
      <p:ext uri="{BB962C8B-B14F-4D97-AF65-F5344CB8AC3E}">
        <p14:creationId xmlns:p14="http://schemas.microsoft.com/office/powerpoint/2010/main" val="33310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890553" cy="867128"/>
          </a:xfrm>
          <a:prstGeom prst="rect">
            <a:avLst/>
          </a:prstGeom>
        </p:spPr>
      </p:pic>
      <p:sp>
        <p:nvSpPr>
          <p:cNvPr id="14" name="Title 1"/>
          <p:cNvSpPr txBox="1">
            <a:spLocks/>
          </p:cNvSpPr>
          <p:nvPr/>
        </p:nvSpPr>
        <p:spPr>
          <a:xfrm>
            <a:off x="300037" y="21925"/>
            <a:ext cx="681995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Should We Teach Grammar? Evidence ‘for’</a:t>
            </a:r>
          </a:p>
        </p:txBody>
      </p:sp>
      <p:sp>
        <p:nvSpPr>
          <p:cNvPr id="162" name="Google Shape;162;p18"/>
          <p:cNvSpPr/>
          <p:nvPr/>
        </p:nvSpPr>
        <p:spPr>
          <a:xfrm>
            <a:off x="300037" y="1560326"/>
            <a:ext cx="8922180" cy="123110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Yes, instruction can speed up the </a:t>
            </a: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rate </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of learning </a:t>
            </a:r>
            <a:b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White, </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Spada</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Lightbown</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&amp; </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Ranta</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1991)</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164" name="Google Shape;164;p18"/>
          <p:cNvSpPr/>
          <p:nvPr/>
        </p:nvSpPr>
        <p:spPr>
          <a:xfrm>
            <a:off x="300037" y="2482929"/>
            <a:ext cx="1445783" cy="60577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E87D1E"/>
                </a:solidFill>
                <a:effectLst/>
                <a:uLnTx/>
                <a:uFillTx/>
                <a:latin typeface="Century Gothic" panose="020B0502020202020204" pitchFamily="34" charset="0"/>
                <a:ea typeface="Calibri"/>
                <a:cs typeface="Calibri"/>
                <a:sym typeface="Calibri"/>
              </a:rPr>
              <a:t>and…</a:t>
            </a:r>
            <a:endParaRPr kumimoji="0" sz="1800" b="0" i="0" u="none" strike="noStrike" kern="0" cap="none" spc="0" normalizeH="0" baseline="0" noProof="0" dirty="0">
              <a:ln>
                <a:noFill/>
              </a:ln>
              <a:solidFill>
                <a:srgbClr val="E87D1E"/>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E87D1E"/>
              </a:solidFill>
              <a:effectLst/>
              <a:uLnTx/>
              <a:uFillTx/>
              <a:latin typeface="Century Gothic" panose="020B0502020202020204" pitchFamily="34" charset="0"/>
              <a:ea typeface="Calibri"/>
              <a:cs typeface="Calibri"/>
              <a:sym typeface="Calibri"/>
            </a:endParaRPr>
          </a:p>
        </p:txBody>
      </p:sp>
      <p:sp>
        <p:nvSpPr>
          <p:cNvPr id="163" name="Google Shape;163;p18"/>
          <p:cNvSpPr/>
          <p:nvPr/>
        </p:nvSpPr>
        <p:spPr>
          <a:xfrm>
            <a:off x="270533" y="3126699"/>
            <a:ext cx="11647489" cy="14465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104F75"/>
                </a:solidFill>
                <a:latin typeface="Century Gothic" panose="020B0502020202020204" pitchFamily="34" charset="0"/>
                <a:ea typeface="Calibri"/>
                <a:cs typeface="Calibri"/>
                <a:sym typeface="Calibri"/>
              </a:rPr>
              <a:t>Yes, i</a:t>
            </a:r>
            <a:r>
              <a:rPr kumimoji="0" lang="en-GB" sz="28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nstruction</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can influence the </a:t>
            </a: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route</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of learning </a:t>
            </a:r>
            <a:b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b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(e.g. N. Ellis, 2006; McManus &amp; Marsden,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4"/>
              </a:rPr>
              <a:t>2017</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5"/>
              </a:rPr>
              <a:t>2018</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6"/>
              </a:rPr>
              <a:t>Murakami &amp; </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hlinkClick r:id="rId6"/>
              </a:rPr>
              <a:t>Alexopoulou</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6"/>
              </a:rPr>
              <a:t>, 2016</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7"/>
              </a:rPr>
              <a:t>Tolentino &amp; </a:t>
            </a:r>
            <a:r>
              <a:rPr kumimoji="0" lang="en-GB" sz="16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hlinkClick r:id="rId7"/>
              </a:rPr>
              <a:t>Tokowicz</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hlinkClick r:id="rId7"/>
              </a:rPr>
              <a:t>, 2014</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t>
            </a:r>
            <a:endParaRPr kumimoji="0"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2" name="Rectangle 1">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FEC74D4A-B68B-4775-9E47-BAFD41A94BE3}"/>
              </a:ext>
              <a:ext uri="{C183D7F6-B498-43B3-948B-1728B52AA6E4}">
                <adec:decorative xmlns:adec="http://schemas.microsoft.com/office/drawing/2017/decorative" val="1"/>
              </a:ext>
            </a:extLst>
          </p:cNvPr>
          <p:cNvSpPr>
            <a:spLocks noGrp="1"/>
          </p:cNvSpPr>
          <p:nvPr>
            <p:ph type="title"/>
          </p:nvPr>
        </p:nvSpPr>
        <p:spPr>
          <a:xfrm flipV="1">
            <a:off x="838200" y="84026"/>
            <a:ext cx="10515600" cy="281102"/>
          </a:xfrm>
        </p:spPr>
        <p:txBody>
          <a:bodyPr/>
          <a:lstStyle/>
          <a:p>
            <a:r>
              <a:rPr lang="fr-FR" sz="1200" dirty="0" err="1">
                <a:solidFill>
                  <a:schemeClr val="bg1"/>
                </a:solidFill>
              </a:rPr>
              <a:t>Should</a:t>
            </a:r>
            <a:r>
              <a:rPr lang="fr-FR" sz="1200" dirty="0">
                <a:solidFill>
                  <a:schemeClr val="bg1"/>
                </a:solidFill>
              </a:rPr>
              <a:t> </a:t>
            </a:r>
            <a:r>
              <a:rPr lang="fr-FR" sz="1200" dirty="0" err="1">
                <a:solidFill>
                  <a:schemeClr val="bg1"/>
                </a:solidFill>
              </a:rPr>
              <a:t>we</a:t>
            </a:r>
            <a:r>
              <a:rPr lang="fr-FR" sz="1200" dirty="0">
                <a:solidFill>
                  <a:schemeClr val="bg1"/>
                </a:solidFill>
              </a:rPr>
              <a:t> </a:t>
            </a:r>
            <a:r>
              <a:rPr lang="fr-FR" sz="1200" dirty="0" err="1">
                <a:solidFill>
                  <a:schemeClr val="bg1"/>
                </a:solidFill>
              </a:rPr>
              <a:t>teach</a:t>
            </a:r>
            <a:r>
              <a:rPr lang="fr-FR" sz="1200" dirty="0">
                <a:solidFill>
                  <a:schemeClr val="bg1"/>
                </a:solidFill>
              </a:rPr>
              <a:t> </a:t>
            </a:r>
            <a:r>
              <a:rPr lang="fr-FR" sz="1200" dirty="0" err="1">
                <a:solidFill>
                  <a:schemeClr val="bg1"/>
                </a:solidFill>
              </a:rPr>
              <a:t>Grammar</a:t>
            </a:r>
            <a:r>
              <a:rPr lang="fr-FR" sz="1200" dirty="0">
                <a:solidFill>
                  <a:schemeClr val="bg1"/>
                </a:solidFill>
              </a:rPr>
              <a:t>?</a:t>
            </a:r>
            <a:r>
              <a:rPr lang="fr-FR" sz="1200" baseline="0" dirty="0">
                <a:solidFill>
                  <a:schemeClr val="bg1"/>
                </a:solidFill>
              </a:rPr>
              <a:t> Evidence ‘for’</a:t>
            </a:r>
            <a:endParaRPr lang="fr-FR" sz="1200" dirty="0">
              <a:solidFill>
                <a:schemeClr val="bg1"/>
              </a:solidFill>
            </a:endParaRPr>
          </a:p>
        </p:txBody>
      </p:sp>
    </p:spTree>
    <p:extLst>
      <p:ext uri="{BB962C8B-B14F-4D97-AF65-F5344CB8AC3E}">
        <p14:creationId xmlns:p14="http://schemas.microsoft.com/office/powerpoint/2010/main" val="84180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8003569" cy="867128"/>
          </a:xfrm>
          <a:prstGeom prst="rect">
            <a:avLst/>
          </a:prstGeom>
        </p:spPr>
      </p:pic>
      <p:sp>
        <p:nvSpPr>
          <p:cNvPr id="10" name="Title 1"/>
          <p:cNvSpPr txBox="1">
            <a:spLocks/>
          </p:cNvSpPr>
          <p:nvPr/>
        </p:nvSpPr>
        <p:spPr>
          <a:xfrm>
            <a:off x="208224" y="16863"/>
            <a:ext cx="689121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Utilise Standard Grammatical Terminology </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67873" y="1505787"/>
            <a:ext cx="8524125" cy="867128"/>
          </a:xfrm>
          <a:prstGeom prst="rect">
            <a:avLst/>
          </a:prstGeom>
        </p:spPr>
      </p:pic>
      <p:sp>
        <p:nvSpPr>
          <p:cNvPr id="12" name="Title 1"/>
          <p:cNvSpPr txBox="1">
            <a:spLocks/>
          </p:cNvSpPr>
          <p:nvPr/>
        </p:nvSpPr>
        <p:spPr>
          <a:xfrm>
            <a:off x="4972692" y="1217707"/>
            <a:ext cx="756006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Build on Knowledge Developed at key Stage 2</a:t>
            </a:r>
          </a:p>
        </p:txBody>
      </p:sp>
      <p:sp>
        <p:nvSpPr>
          <p:cNvPr id="617" name="Google Shape;617;p52"/>
          <p:cNvSpPr txBox="1">
            <a:spLocks noGrp="1"/>
          </p:cNvSpPr>
          <p:nvPr>
            <p:ph type="body" idx="1"/>
          </p:nvPr>
        </p:nvSpPr>
        <p:spPr>
          <a:xfrm>
            <a:off x="327060" y="2832922"/>
            <a:ext cx="11537879" cy="2735672"/>
          </a:xfrm>
          <a:prstGeom prst="rect">
            <a:avLst/>
          </a:prstGeom>
          <a:noFill/>
          <a:ln>
            <a:noFill/>
          </a:ln>
        </p:spPr>
        <p:txBody>
          <a:bodyPr spcFirstLastPara="1" wrap="square" lIns="91425" tIns="45700" rIns="91425" bIns="45700" anchor="t" anchorCtr="0">
            <a:noAutofit/>
          </a:bodyPr>
          <a:lstStyle/>
          <a:p>
            <a:pPr marL="0" indent="0">
              <a:spcBef>
                <a:spcPts val="0"/>
              </a:spcBef>
              <a:buClr>
                <a:srgbClr val="E87D1E"/>
              </a:buClr>
              <a:buSzPts val="2800"/>
              <a:buNone/>
            </a:pPr>
            <a:r>
              <a:rPr lang="en-GB" dirty="0">
                <a:solidFill>
                  <a:srgbClr val="104F75"/>
                </a:solidFill>
              </a:rPr>
              <a:t>KS2 English curriculum:</a:t>
            </a:r>
            <a:br>
              <a:rPr lang="en-GB" dirty="0">
                <a:solidFill>
                  <a:srgbClr val="104F75"/>
                </a:solidFill>
              </a:rPr>
            </a:br>
            <a:endParaRPr dirty="0">
              <a:solidFill>
                <a:srgbClr val="104F75"/>
              </a:solidFill>
            </a:endParaRPr>
          </a:p>
          <a:p>
            <a:pPr marL="0" indent="0" algn="ctr">
              <a:spcBef>
                <a:spcPts val="0"/>
              </a:spcBef>
              <a:buSzPts val="2400"/>
              <a:buNone/>
            </a:pPr>
            <a:r>
              <a:rPr lang="en-GB" dirty="0">
                <a:solidFill>
                  <a:srgbClr val="104F75"/>
                </a:solidFill>
              </a:rPr>
              <a:t>“Grammar should be taught </a:t>
            </a:r>
            <a:r>
              <a:rPr lang="en-GB" b="1" dirty="0">
                <a:solidFill>
                  <a:srgbClr val="E87D1E"/>
                </a:solidFill>
              </a:rPr>
              <a:t>explicitly</a:t>
            </a:r>
            <a:r>
              <a:rPr lang="en-GB" dirty="0">
                <a:solidFill>
                  <a:srgbClr val="104F75"/>
                </a:solidFill>
              </a:rPr>
              <a:t>: pupils should be taught the </a:t>
            </a:r>
            <a:r>
              <a:rPr lang="en-GB" b="1" dirty="0">
                <a:solidFill>
                  <a:srgbClr val="E87D1E"/>
                </a:solidFill>
              </a:rPr>
              <a:t>terminology</a:t>
            </a:r>
            <a:r>
              <a:rPr lang="en-GB" dirty="0">
                <a:solidFill>
                  <a:srgbClr val="E87D1E"/>
                </a:solidFill>
              </a:rPr>
              <a:t> </a:t>
            </a:r>
            <a:r>
              <a:rPr lang="en-GB" dirty="0">
                <a:solidFill>
                  <a:srgbClr val="104F75"/>
                </a:solidFill>
              </a:rPr>
              <a:t>and </a:t>
            </a:r>
            <a:r>
              <a:rPr lang="en-GB" b="1" dirty="0">
                <a:solidFill>
                  <a:srgbClr val="E87D1E"/>
                </a:solidFill>
              </a:rPr>
              <a:t>concepts</a:t>
            </a:r>
            <a:r>
              <a:rPr lang="en-GB" dirty="0">
                <a:solidFill>
                  <a:srgbClr val="104F75"/>
                </a:solidFill>
              </a:rPr>
              <a:t> set out in English Appendix 2, and be able to </a:t>
            </a:r>
            <a:r>
              <a:rPr lang="en-GB" b="1" dirty="0">
                <a:solidFill>
                  <a:srgbClr val="E87D1E"/>
                </a:solidFill>
              </a:rPr>
              <a:t>apply</a:t>
            </a:r>
            <a:r>
              <a:rPr lang="en-GB" dirty="0">
                <a:solidFill>
                  <a:srgbClr val="104F75"/>
                </a:solidFill>
              </a:rPr>
              <a:t> them correctly to examples of </a:t>
            </a:r>
            <a:r>
              <a:rPr lang="en-GB" b="1" dirty="0">
                <a:solidFill>
                  <a:srgbClr val="E87D1E"/>
                </a:solidFill>
              </a:rPr>
              <a:t>real language</a:t>
            </a:r>
            <a:r>
              <a:rPr lang="en-GB" dirty="0">
                <a:solidFill>
                  <a:srgbClr val="104F75"/>
                </a:solidFill>
              </a:rPr>
              <a:t>, such as their own writing or books that they have read.”</a:t>
            </a:r>
            <a:endParaRPr dirty="0"/>
          </a:p>
          <a:p>
            <a:pPr marL="228600" indent="-50800">
              <a:buClr>
                <a:srgbClr val="E87D1E"/>
              </a:buClr>
              <a:buSzPts val="2800"/>
              <a:buNone/>
            </a:pPr>
            <a:endParaRPr dirty="0">
              <a:solidFill>
                <a:srgbClr val="104F75"/>
              </a:solidFill>
            </a:endParaRP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579"/>
            <a:ext cx="8003569" cy="867128"/>
          </a:xfrm>
          <a:prstGeom prst="rect">
            <a:avLst/>
          </a:prstGeom>
        </p:spPr>
      </p:pic>
      <p:sp>
        <p:nvSpPr>
          <p:cNvPr id="15" name="Title 1">
            <a:extLst>
              <a:ext uri="{C183D7F6-B498-43B3-948B-1728B52AA6E4}">
                <adec:decorative xmlns:adec="http://schemas.microsoft.com/office/drawing/2017/decorative" val="1"/>
              </a:ext>
            </a:extLst>
          </p:cNvPr>
          <p:cNvSpPr txBox="1">
            <a:spLocks/>
          </p:cNvSpPr>
          <p:nvPr/>
        </p:nvSpPr>
        <p:spPr>
          <a:xfrm>
            <a:off x="208224" y="68074"/>
            <a:ext cx="689121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Utilise Standard Grammatical Terminology </a:t>
            </a:r>
          </a:p>
        </p:txBody>
      </p:sp>
      <p:sp>
        <p:nvSpPr>
          <p:cNvPr id="13" name="Rectangle 12">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D7CFF46-6C35-4D36-9DAB-495987D2EFFB}"/>
              </a:ext>
              <a:ext uri="{C183D7F6-B498-43B3-948B-1728B52AA6E4}">
                <adec:decorative xmlns:adec="http://schemas.microsoft.com/office/drawing/2017/decorative" val="1"/>
              </a:ext>
            </a:extLst>
          </p:cNvPr>
          <p:cNvSpPr>
            <a:spLocks noGrp="1"/>
          </p:cNvSpPr>
          <p:nvPr>
            <p:ph type="title"/>
          </p:nvPr>
        </p:nvSpPr>
        <p:spPr>
          <a:xfrm flipV="1">
            <a:off x="838200" y="187218"/>
            <a:ext cx="10515600" cy="177909"/>
          </a:xfrm>
        </p:spPr>
        <p:txBody>
          <a:bodyPr/>
          <a:lstStyle/>
          <a:p>
            <a:r>
              <a:rPr lang="fr-FR" sz="600" dirty="0">
                <a:solidFill>
                  <a:schemeClr val="bg1"/>
                </a:solidFill>
              </a:rPr>
              <a:t>Utilise standard </a:t>
            </a:r>
            <a:r>
              <a:rPr lang="fr-FR" sz="600" dirty="0" err="1">
                <a:solidFill>
                  <a:schemeClr val="bg1"/>
                </a:solidFill>
              </a:rPr>
              <a:t>grammartical</a:t>
            </a:r>
            <a:r>
              <a:rPr lang="fr-FR" sz="600" dirty="0">
                <a:solidFill>
                  <a:schemeClr val="bg1"/>
                </a:solidFill>
              </a:rPr>
              <a:t> </a:t>
            </a:r>
            <a:r>
              <a:rPr lang="fr-FR" sz="600" dirty="0" err="1">
                <a:solidFill>
                  <a:schemeClr val="bg1"/>
                </a:solidFill>
              </a:rPr>
              <a:t>terminology</a:t>
            </a:r>
            <a:r>
              <a:rPr lang="fr-FR" sz="600" baseline="0" dirty="0">
                <a:solidFill>
                  <a:schemeClr val="bg1"/>
                </a:solidFill>
              </a:rPr>
              <a:t> and </a:t>
            </a:r>
            <a:r>
              <a:rPr lang="fr-FR" sz="600" baseline="0" dirty="0" err="1">
                <a:solidFill>
                  <a:schemeClr val="bg1"/>
                </a:solidFill>
              </a:rPr>
              <a:t>build</a:t>
            </a:r>
            <a:r>
              <a:rPr lang="fr-FR" sz="600" baseline="0" dirty="0">
                <a:solidFill>
                  <a:schemeClr val="bg1"/>
                </a:solidFill>
              </a:rPr>
              <a:t> on </a:t>
            </a:r>
            <a:r>
              <a:rPr lang="fr-FR" sz="600" baseline="0" dirty="0" err="1">
                <a:solidFill>
                  <a:schemeClr val="bg1"/>
                </a:solidFill>
              </a:rPr>
              <a:t>knowledge</a:t>
            </a:r>
            <a:r>
              <a:rPr lang="fr-FR" sz="600" baseline="0" dirty="0">
                <a:solidFill>
                  <a:schemeClr val="bg1"/>
                </a:solidFill>
              </a:rPr>
              <a:t> </a:t>
            </a:r>
            <a:r>
              <a:rPr lang="fr-FR" sz="600" baseline="0" dirty="0" err="1">
                <a:solidFill>
                  <a:schemeClr val="bg1"/>
                </a:solidFill>
              </a:rPr>
              <a:t>developed</a:t>
            </a:r>
            <a:r>
              <a:rPr lang="fr-FR" sz="600" baseline="0" dirty="0">
                <a:solidFill>
                  <a:schemeClr val="bg1"/>
                </a:solidFill>
              </a:rPr>
              <a:t> at key stage 2</a:t>
            </a:r>
            <a:endParaRPr lang="fr-FR" sz="600" dirty="0">
              <a:solidFill>
                <a:schemeClr val="bg1"/>
              </a:solidFill>
            </a:endParaRPr>
          </a:p>
        </p:txBody>
      </p:sp>
    </p:spTree>
    <p:extLst>
      <p:ext uri="{BB962C8B-B14F-4D97-AF65-F5344CB8AC3E}">
        <p14:creationId xmlns:p14="http://schemas.microsoft.com/office/powerpoint/2010/main" val="95684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67873" y="1505787"/>
            <a:ext cx="8524125" cy="86712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579"/>
            <a:ext cx="8003569" cy="867128"/>
          </a:xfrm>
          <a:prstGeom prst="rect">
            <a:avLst/>
          </a:prstGeom>
        </p:spPr>
      </p:pic>
      <p:sp>
        <p:nvSpPr>
          <p:cNvPr id="11" name="Title 1"/>
          <p:cNvSpPr txBox="1">
            <a:spLocks/>
          </p:cNvSpPr>
          <p:nvPr/>
        </p:nvSpPr>
        <p:spPr>
          <a:xfrm>
            <a:off x="208224" y="68074"/>
            <a:ext cx="689121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Utilise Standard Grammatical Terminology </a:t>
            </a:r>
          </a:p>
        </p:txBody>
      </p:sp>
      <p:sp>
        <p:nvSpPr>
          <p:cNvPr id="9" name="Title 1"/>
          <p:cNvSpPr txBox="1">
            <a:spLocks/>
          </p:cNvSpPr>
          <p:nvPr/>
        </p:nvSpPr>
        <p:spPr>
          <a:xfrm>
            <a:off x="4972692" y="1217707"/>
            <a:ext cx="756006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Build on Knowledge Developed at key Stage 2</a:t>
            </a:r>
          </a:p>
        </p:txBody>
      </p:sp>
      <p:sp>
        <p:nvSpPr>
          <p:cNvPr id="627" name="Google Shape;627;p53"/>
          <p:cNvSpPr txBox="1">
            <a:spLocks noGrp="1"/>
          </p:cNvSpPr>
          <p:nvPr>
            <p:ph type="body" idx="1"/>
          </p:nvPr>
        </p:nvSpPr>
        <p:spPr>
          <a:xfrm>
            <a:off x="357883" y="2917629"/>
            <a:ext cx="11476234" cy="3287963"/>
          </a:xfrm>
          <a:prstGeom prst="rect">
            <a:avLst/>
          </a:prstGeom>
          <a:noFill/>
          <a:ln>
            <a:noFill/>
          </a:ln>
        </p:spPr>
        <p:txBody>
          <a:bodyPr spcFirstLastPara="1" wrap="square" lIns="91425" tIns="45700" rIns="91425" bIns="45700" anchor="t" anchorCtr="0">
            <a:noAutofit/>
          </a:bodyPr>
          <a:lstStyle/>
          <a:p>
            <a:pPr marL="0" indent="0">
              <a:spcBef>
                <a:spcPts val="0"/>
              </a:spcBef>
              <a:buClr>
                <a:srgbClr val="E87D1E"/>
              </a:buClr>
              <a:buSzPts val="2800"/>
              <a:buNone/>
            </a:pPr>
            <a:r>
              <a:rPr lang="en-GB" dirty="0">
                <a:solidFill>
                  <a:srgbClr val="104F75"/>
                </a:solidFill>
              </a:rPr>
              <a:t>KS2 languages curriculum:</a:t>
            </a:r>
            <a:br>
              <a:rPr lang="en-GB" dirty="0">
                <a:solidFill>
                  <a:srgbClr val="104F75"/>
                </a:solidFill>
              </a:rPr>
            </a:br>
            <a:endParaRPr dirty="0">
              <a:solidFill>
                <a:srgbClr val="104F75"/>
              </a:solidFill>
            </a:endParaRPr>
          </a:p>
          <a:p>
            <a:pPr marL="0" indent="0" algn="ctr">
              <a:spcBef>
                <a:spcPts val="0"/>
              </a:spcBef>
              <a:buSzPts val="2400"/>
              <a:buNone/>
            </a:pPr>
            <a:r>
              <a:rPr lang="en-GB" dirty="0">
                <a:solidFill>
                  <a:srgbClr val="104F75"/>
                </a:solidFill>
              </a:rPr>
              <a:t>“understand basic grammar relevant to the language being studied, including (where relevant): </a:t>
            </a:r>
            <a:r>
              <a:rPr lang="en-GB" b="1" dirty="0">
                <a:solidFill>
                  <a:srgbClr val="E87D1E"/>
                </a:solidFill>
              </a:rPr>
              <a:t>feminine</a:t>
            </a:r>
            <a:r>
              <a:rPr lang="en-GB" dirty="0">
                <a:solidFill>
                  <a:srgbClr val="E87D1E"/>
                </a:solidFill>
              </a:rPr>
              <a:t>, </a:t>
            </a:r>
            <a:r>
              <a:rPr lang="en-GB" b="1" dirty="0">
                <a:solidFill>
                  <a:srgbClr val="E87D1E"/>
                </a:solidFill>
              </a:rPr>
              <a:t>masculine</a:t>
            </a:r>
            <a:r>
              <a:rPr lang="en-GB" dirty="0">
                <a:solidFill>
                  <a:srgbClr val="104F75"/>
                </a:solidFill>
              </a:rPr>
              <a:t> and </a:t>
            </a:r>
            <a:r>
              <a:rPr lang="en-GB" b="1" dirty="0">
                <a:solidFill>
                  <a:srgbClr val="E87D1E"/>
                </a:solidFill>
              </a:rPr>
              <a:t>neuter</a:t>
            </a:r>
            <a:r>
              <a:rPr lang="en-GB" dirty="0">
                <a:solidFill>
                  <a:srgbClr val="104F75"/>
                </a:solidFill>
              </a:rPr>
              <a:t> forms and the </a:t>
            </a:r>
            <a:r>
              <a:rPr lang="en-GB" b="1" dirty="0">
                <a:solidFill>
                  <a:srgbClr val="E87D1E"/>
                </a:solidFill>
              </a:rPr>
              <a:t>conjugation</a:t>
            </a:r>
            <a:r>
              <a:rPr lang="en-GB" dirty="0">
                <a:solidFill>
                  <a:srgbClr val="E87D1E"/>
                </a:solidFill>
              </a:rPr>
              <a:t> </a:t>
            </a:r>
            <a:r>
              <a:rPr lang="en-GB" b="1" dirty="0">
                <a:solidFill>
                  <a:srgbClr val="E87D1E"/>
                </a:solidFill>
              </a:rPr>
              <a:t>of high-frequency verbs</a:t>
            </a:r>
            <a:r>
              <a:rPr lang="en-GB" dirty="0">
                <a:solidFill>
                  <a:srgbClr val="104F75"/>
                </a:solidFill>
              </a:rPr>
              <a:t>; key features and </a:t>
            </a:r>
            <a:r>
              <a:rPr lang="en-GB" b="1" dirty="0">
                <a:solidFill>
                  <a:srgbClr val="E87D1E"/>
                </a:solidFill>
              </a:rPr>
              <a:t>patterns</a:t>
            </a:r>
            <a:r>
              <a:rPr lang="en-GB" dirty="0">
                <a:solidFill>
                  <a:srgbClr val="104F75"/>
                </a:solidFill>
              </a:rPr>
              <a:t> of the language; how to apply these, for instance to </a:t>
            </a:r>
            <a:r>
              <a:rPr lang="en-GB" b="1" dirty="0">
                <a:solidFill>
                  <a:srgbClr val="E87D1E"/>
                </a:solidFill>
              </a:rPr>
              <a:t>build sentences</a:t>
            </a:r>
            <a:r>
              <a:rPr lang="en-GB" dirty="0">
                <a:solidFill>
                  <a:srgbClr val="104F75"/>
                </a:solidFill>
              </a:rPr>
              <a:t>; and how these </a:t>
            </a:r>
            <a:r>
              <a:rPr lang="en-GB" b="1" dirty="0">
                <a:solidFill>
                  <a:srgbClr val="E87D1E"/>
                </a:solidFill>
              </a:rPr>
              <a:t>differ from </a:t>
            </a:r>
            <a:r>
              <a:rPr lang="en-GB" dirty="0">
                <a:solidFill>
                  <a:srgbClr val="104F75"/>
                </a:solidFill>
              </a:rPr>
              <a:t>or are </a:t>
            </a:r>
            <a:r>
              <a:rPr lang="en-GB" b="1" dirty="0">
                <a:solidFill>
                  <a:srgbClr val="E87D1E"/>
                </a:solidFill>
              </a:rPr>
              <a:t>similar to English</a:t>
            </a:r>
            <a:r>
              <a:rPr lang="en-GB" dirty="0">
                <a:solidFill>
                  <a:srgbClr val="104F75"/>
                </a:solidFill>
                <a:sym typeface="Calibri"/>
              </a:rPr>
              <a:t>”</a:t>
            </a:r>
            <a:endParaRPr dirty="0">
              <a:solidFill>
                <a:srgbClr val="104F75"/>
              </a:solidFill>
            </a:endParaRPr>
          </a:p>
          <a:p>
            <a:pPr marL="228600" indent="-50800">
              <a:buClr>
                <a:srgbClr val="E87D1E"/>
              </a:buClr>
              <a:buSzPts val="2800"/>
              <a:buNone/>
            </a:pPr>
            <a:endParaRPr dirty="0">
              <a:solidFill>
                <a:srgbClr val="104F75"/>
              </a:solidFill>
            </a:endParaRPr>
          </a:p>
        </p:txBody>
      </p:sp>
      <p:sp>
        <p:nvSpPr>
          <p:cNvPr id="7" name="Rectangle 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94F4CB3-4AB1-4125-8DDB-95250360E253}"/>
              </a:ext>
              <a:ext uri="{C183D7F6-B498-43B3-948B-1728B52AA6E4}">
                <adec:decorative xmlns:adec="http://schemas.microsoft.com/office/drawing/2017/decorative" val="1"/>
              </a:ext>
            </a:extLst>
          </p:cNvPr>
          <p:cNvSpPr>
            <a:spLocks noGrp="1"/>
          </p:cNvSpPr>
          <p:nvPr>
            <p:ph type="title"/>
          </p:nvPr>
        </p:nvSpPr>
        <p:spPr>
          <a:xfrm flipV="1">
            <a:off x="838200" y="0"/>
            <a:ext cx="10515600" cy="365127"/>
          </a:xfrm>
        </p:spPr>
        <p:txBody>
          <a:bodyPr/>
          <a:lstStyle/>
          <a:p>
            <a:r>
              <a:rPr lang="fr-FR" sz="600" dirty="0">
                <a:solidFill>
                  <a:schemeClr val="bg1"/>
                </a:solidFill>
              </a:rPr>
              <a:t>Utilise standard grammatical</a:t>
            </a:r>
            <a:r>
              <a:rPr lang="fr-FR" sz="600" baseline="0" dirty="0">
                <a:solidFill>
                  <a:schemeClr val="bg1"/>
                </a:solidFill>
              </a:rPr>
              <a:t> </a:t>
            </a:r>
            <a:r>
              <a:rPr lang="fr-FR" sz="600" baseline="0" dirty="0" err="1">
                <a:solidFill>
                  <a:schemeClr val="bg1"/>
                </a:solidFill>
              </a:rPr>
              <a:t>terminology</a:t>
            </a:r>
            <a:r>
              <a:rPr lang="fr-FR" sz="600" baseline="0" dirty="0">
                <a:solidFill>
                  <a:schemeClr val="bg1"/>
                </a:solidFill>
              </a:rPr>
              <a:t> and </a:t>
            </a:r>
            <a:r>
              <a:rPr lang="fr-FR" sz="600" baseline="0" dirty="0" err="1">
                <a:solidFill>
                  <a:schemeClr val="bg1"/>
                </a:solidFill>
              </a:rPr>
              <a:t>build</a:t>
            </a:r>
            <a:r>
              <a:rPr lang="fr-FR" sz="600" baseline="0" dirty="0">
                <a:solidFill>
                  <a:schemeClr val="bg1"/>
                </a:solidFill>
              </a:rPr>
              <a:t> on </a:t>
            </a:r>
            <a:r>
              <a:rPr lang="fr-FR" sz="600" baseline="0" dirty="0" err="1">
                <a:solidFill>
                  <a:schemeClr val="bg1"/>
                </a:solidFill>
              </a:rPr>
              <a:t>knowledge</a:t>
            </a:r>
            <a:r>
              <a:rPr lang="fr-FR" sz="600" baseline="0" dirty="0">
                <a:solidFill>
                  <a:schemeClr val="bg1"/>
                </a:solidFill>
              </a:rPr>
              <a:t> </a:t>
            </a:r>
            <a:r>
              <a:rPr lang="fr-FR" sz="600" baseline="0" dirty="0" err="1">
                <a:solidFill>
                  <a:schemeClr val="bg1"/>
                </a:solidFill>
              </a:rPr>
              <a:t>developed</a:t>
            </a:r>
            <a:r>
              <a:rPr lang="fr-FR" sz="600" baseline="0" dirty="0">
                <a:solidFill>
                  <a:schemeClr val="bg1"/>
                </a:solidFill>
              </a:rPr>
              <a:t> at key stage 2</a:t>
            </a:r>
            <a:endParaRPr lang="fr-FR" sz="600" dirty="0">
              <a:solidFill>
                <a:schemeClr val="bg1"/>
              </a:solidFill>
            </a:endParaRPr>
          </a:p>
        </p:txBody>
      </p:sp>
    </p:spTree>
    <p:extLst>
      <p:ext uri="{BB962C8B-B14F-4D97-AF65-F5344CB8AC3E}">
        <p14:creationId xmlns:p14="http://schemas.microsoft.com/office/powerpoint/2010/main" val="128503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67873" y="1505787"/>
            <a:ext cx="8524125" cy="86712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579"/>
            <a:ext cx="8003569" cy="867128"/>
          </a:xfrm>
          <a:prstGeom prst="rect">
            <a:avLst/>
          </a:prstGeom>
        </p:spPr>
      </p:pic>
      <p:sp>
        <p:nvSpPr>
          <p:cNvPr id="11" name="Title 1"/>
          <p:cNvSpPr txBox="1">
            <a:spLocks/>
          </p:cNvSpPr>
          <p:nvPr/>
        </p:nvSpPr>
        <p:spPr>
          <a:xfrm>
            <a:off x="208224" y="68074"/>
            <a:ext cx="689121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Utilise Standard Grammatical Terminology </a:t>
            </a:r>
          </a:p>
        </p:txBody>
      </p:sp>
      <p:sp>
        <p:nvSpPr>
          <p:cNvPr id="9" name="Title 1"/>
          <p:cNvSpPr txBox="1">
            <a:spLocks/>
          </p:cNvSpPr>
          <p:nvPr/>
        </p:nvSpPr>
        <p:spPr>
          <a:xfrm>
            <a:off x="4972692" y="1217707"/>
            <a:ext cx="7560067"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Build on Knowledge Developed at key Stage 2</a:t>
            </a:r>
          </a:p>
        </p:txBody>
      </p:sp>
      <p:sp>
        <p:nvSpPr>
          <p:cNvPr id="7" name="Rectangle 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961F894-5077-4263-96D1-F86817FA48A0}"/>
              </a:ext>
              <a:ext uri="{C183D7F6-B498-43B3-948B-1728B52AA6E4}">
                <adec:decorative xmlns:adec="http://schemas.microsoft.com/office/drawing/2017/decorative" val="1"/>
              </a:ext>
            </a:extLst>
          </p:cNvPr>
          <p:cNvSpPr>
            <a:spLocks noGrp="1"/>
          </p:cNvSpPr>
          <p:nvPr>
            <p:ph type="title"/>
          </p:nvPr>
        </p:nvSpPr>
        <p:spPr>
          <a:xfrm flipV="1">
            <a:off x="838200" y="62500"/>
            <a:ext cx="10515600" cy="302628"/>
          </a:xfrm>
        </p:spPr>
        <p:txBody>
          <a:bodyPr/>
          <a:lstStyle/>
          <a:p>
            <a:r>
              <a:rPr lang="fr-FR" sz="600" dirty="0">
                <a:solidFill>
                  <a:schemeClr val="bg1"/>
                </a:solidFill>
              </a:rPr>
              <a:t>Utilise standard grammatical</a:t>
            </a:r>
            <a:r>
              <a:rPr lang="fr-FR" sz="600" baseline="0" dirty="0">
                <a:solidFill>
                  <a:schemeClr val="bg1"/>
                </a:solidFill>
              </a:rPr>
              <a:t> </a:t>
            </a:r>
            <a:r>
              <a:rPr lang="fr-FR" sz="600" baseline="0" dirty="0" err="1">
                <a:solidFill>
                  <a:schemeClr val="bg1"/>
                </a:solidFill>
              </a:rPr>
              <a:t>terminology</a:t>
            </a:r>
            <a:r>
              <a:rPr lang="fr-FR" sz="600" baseline="0" dirty="0">
                <a:solidFill>
                  <a:schemeClr val="bg1"/>
                </a:solidFill>
              </a:rPr>
              <a:t> and </a:t>
            </a:r>
            <a:r>
              <a:rPr lang="fr-FR" sz="600" baseline="0" dirty="0" err="1">
                <a:solidFill>
                  <a:schemeClr val="bg1"/>
                </a:solidFill>
              </a:rPr>
              <a:t>build</a:t>
            </a:r>
            <a:r>
              <a:rPr lang="fr-FR" sz="600" baseline="0" dirty="0">
                <a:solidFill>
                  <a:schemeClr val="bg1"/>
                </a:solidFill>
              </a:rPr>
              <a:t> on </a:t>
            </a:r>
            <a:r>
              <a:rPr lang="fr-FR" sz="600" baseline="0" dirty="0" err="1">
                <a:solidFill>
                  <a:schemeClr val="bg1"/>
                </a:solidFill>
              </a:rPr>
              <a:t>knowledge</a:t>
            </a:r>
            <a:r>
              <a:rPr lang="fr-FR" sz="600" baseline="0" dirty="0">
                <a:solidFill>
                  <a:schemeClr val="bg1"/>
                </a:solidFill>
              </a:rPr>
              <a:t> </a:t>
            </a:r>
            <a:r>
              <a:rPr lang="fr-FR" sz="600" baseline="0" dirty="0" err="1">
                <a:solidFill>
                  <a:schemeClr val="bg1"/>
                </a:solidFill>
              </a:rPr>
              <a:t>developed</a:t>
            </a:r>
            <a:r>
              <a:rPr lang="fr-FR" sz="600" baseline="0" dirty="0">
                <a:solidFill>
                  <a:schemeClr val="bg1"/>
                </a:solidFill>
              </a:rPr>
              <a:t> at key stage 2</a:t>
            </a:r>
            <a:endParaRPr lang="fr-FR" sz="600" dirty="0">
              <a:solidFill>
                <a:schemeClr val="bg1"/>
              </a:solidFill>
            </a:endParaRPr>
          </a:p>
        </p:txBody>
      </p:sp>
      <p:sp>
        <p:nvSpPr>
          <p:cNvPr id="637" name="Google Shape;637;p54"/>
          <p:cNvSpPr txBox="1">
            <a:spLocks noGrp="1"/>
          </p:cNvSpPr>
          <p:nvPr>
            <p:ph type="body" idx="1"/>
          </p:nvPr>
        </p:nvSpPr>
        <p:spPr>
          <a:xfrm>
            <a:off x="316786" y="2706375"/>
            <a:ext cx="11558427" cy="3530038"/>
          </a:xfrm>
          <a:prstGeom prst="rect">
            <a:avLst/>
          </a:prstGeom>
          <a:noFill/>
          <a:ln>
            <a:noFill/>
          </a:ln>
        </p:spPr>
        <p:txBody>
          <a:bodyPr spcFirstLastPara="1" wrap="square" lIns="91425" tIns="45700" rIns="91425" bIns="45700" anchor="t" anchorCtr="0">
            <a:noAutofit/>
          </a:bodyPr>
          <a:lstStyle/>
          <a:p>
            <a:pPr marL="0" indent="0">
              <a:lnSpc>
                <a:spcPct val="70000"/>
              </a:lnSpc>
              <a:spcBef>
                <a:spcPts val="0"/>
              </a:spcBef>
              <a:buSzPts val="2000"/>
              <a:buNone/>
            </a:pPr>
            <a:r>
              <a:rPr lang="en-GB" sz="2170" b="1" dirty="0">
                <a:solidFill>
                  <a:srgbClr val="104F75"/>
                </a:solidFill>
              </a:rPr>
              <a:t>Issues around transition, but:</a:t>
            </a:r>
            <a:endParaRPr sz="2170" b="1" dirty="0">
              <a:solidFill>
                <a:srgbClr val="104F75"/>
              </a:solidFill>
            </a:endParaRPr>
          </a:p>
          <a:p>
            <a:pPr marL="228600" indent="-228600">
              <a:lnSpc>
                <a:spcPct val="70000"/>
              </a:lnSpc>
              <a:buClr>
                <a:srgbClr val="E87D1E"/>
              </a:buClr>
              <a:buSzPts val="2000"/>
              <a:buFont typeface="Noto Sans Symbols"/>
              <a:buChar char="▪"/>
            </a:pPr>
            <a:r>
              <a:rPr lang="en-GB" sz="2000" dirty="0">
                <a:solidFill>
                  <a:srgbClr val="104F75"/>
                </a:solidFill>
              </a:rPr>
              <a:t>Extensive learning about L1 English grammar (</a:t>
            </a:r>
            <a:r>
              <a:rPr lang="en-GB" sz="2000" dirty="0" err="1">
                <a:solidFill>
                  <a:srgbClr val="104F75"/>
                </a:solidFill>
              </a:rPr>
              <a:t>SPaG</a:t>
            </a:r>
            <a:r>
              <a:rPr lang="en-GB" sz="2000" dirty="0">
                <a:solidFill>
                  <a:srgbClr val="104F75"/>
                </a:solidFill>
              </a:rPr>
              <a:t> test in Year 6 SATs) at KS1 and KS2</a:t>
            </a:r>
            <a:endParaRPr sz="2000" dirty="0">
              <a:solidFill>
                <a:srgbClr val="104F75"/>
              </a:solidFill>
            </a:endParaRPr>
          </a:p>
          <a:p>
            <a:pPr marL="228600" indent="-228600">
              <a:lnSpc>
                <a:spcPct val="70000"/>
              </a:lnSpc>
              <a:buClr>
                <a:srgbClr val="E87D1E"/>
              </a:buClr>
              <a:buSzPts val="2000"/>
              <a:buFont typeface="Noto Sans Symbols"/>
              <a:buChar char="▪"/>
            </a:pPr>
            <a:r>
              <a:rPr lang="en-GB" sz="2000" dirty="0">
                <a:solidFill>
                  <a:srgbClr val="104F75"/>
                </a:solidFill>
              </a:rPr>
              <a:t>(At least some) foreign language grammar teaching is happening at KS2</a:t>
            </a:r>
            <a:endParaRPr sz="2400" dirty="0"/>
          </a:p>
          <a:p>
            <a:pPr marL="0" indent="0">
              <a:lnSpc>
                <a:spcPct val="70000"/>
              </a:lnSpc>
              <a:spcBef>
                <a:spcPts val="1800"/>
              </a:spcBef>
              <a:buClr>
                <a:srgbClr val="E87D1E"/>
              </a:buClr>
              <a:buSzPts val="2000"/>
              <a:buNone/>
            </a:pPr>
            <a:r>
              <a:rPr lang="en-GB" sz="2170" b="1" dirty="0">
                <a:solidFill>
                  <a:srgbClr val="104F75"/>
                </a:solidFill>
              </a:rPr>
              <a:t>And…</a:t>
            </a:r>
            <a:endParaRPr sz="2170" b="1" dirty="0">
              <a:solidFill>
                <a:srgbClr val="104F75"/>
              </a:solidFill>
            </a:endParaRPr>
          </a:p>
          <a:p>
            <a:pPr marL="228600" indent="-228600">
              <a:lnSpc>
                <a:spcPct val="70000"/>
              </a:lnSpc>
              <a:buClr>
                <a:srgbClr val="E87D1E"/>
              </a:buClr>
              <a:buSzPts val="2000"/>
              <a:buFont typeface="Noto Sans Symbols"/>
              <a:buChar char="▪"/>
            </a:pPr>
            <a:r>
              <a:rPr lang="en-GB" sz="2000" dirty="0">
                <a:solidFill>
                  <a:srgbClr val="104F75"/>
                </a:solidFill>
              </a:rPr>
              <a:t>Sense of progression key to motivation and engagement </a:t>
            </a:r>
            <a:endParaRPr sz="2000" dirty="0">
              <a:solidFill>
                <a:srgbClr val="104F75"/>
              </a:solidFill>
            </a:endParaRPr>
          </a:p>
          <a:p>
            <a:pPr marL="0" indent="0">
              <a:lnSpc>
                <a:spcPct val="70000"/>
              </a:lnSpc>
              <a:spcBef>
                <a:spcPts val="0"/>
              </a:spcBef>
              <a:buClr>
                <a:srgbClr val="E87D1E"/>
              </a:buClr>
              <a:buSzPts val="2000"/>
              <a:buNone/>
            </a:pPr>
            <a:r>
              <a:rPr lang="en-GB" sz="1200" dirty="0">
                <a:solidFill>
                  <a:srgbClr val="104F75"/>
                </a:solidFill>
              </a:rPr>
              <a:t>      (Graham et al, 2016)</a:t>
            </a:r>
            <a:r>
              <a:rPr lang="en-GB" sz="2000" dirty="0">
                <a:solidFill>
                  <a:srgbClr val="104F75"/>
                </a:solidFill>
              </a:rPr>
              <a:t> </a:t>
            </a:r>
            <a:endParaRPr sz="2000" dirty="0">
              <a:solidFill>
                <a:srgbClr val="104F75"/>
              </a:solidFill>
            </a:endParaRPr>
          </a:p>
          <a:p>
            <a:pPr marL="228600" indent="-228600">
              <a:lnSpc>
                <a:spcPct val="70000"/>
              </a:lnSpc>
              <a:buClr>
                <a:srgbClr val="E87D1E"/>
              </a:buClr>
              <a:buSzPts val="2000"/>
              <a:buFont typeface="Noto Sans Symbols"/>
              <a:buChar char="▪"/>
            </a:pPr>
            <a:r>
              <a:rPr lang="en-GB" sz="2000" dirty="0">
                <a:solidFill>
                  <a:srgbClr val="104F75"/>
                </a:solidFill>
              </a:rPr>
              <a:t>Younger learners can benefit from instruction in grammar </a:t>
            </a:r>
            <a:endParaRPr sz="2000" dirty="0">
              <a:solidFill>
                <a:srgbClr val="104F75"/>
              </a:solidFill>
            </a:endParaRPr>
          </a:p>
          <a:p>
            <a:pPr marL="0" indent="0">
              <a:lnSpc>
                <a:spcPct val="70000"/>
              </a:lnSpc>
              <a:spcBef>
                <a:spcPts val="0"/>
              </a:spcBef>
              <a:buClr>
                <a:srgbClr val="E87D1E"/>
              </a:buClr>
              <a:buSzPts val="2000"/>
              <a:buNone/>
            </a:pPr>
            <a:r>
              <a:rPr lang="en-GB" sz="1200" dirty="0">
                <a:solidFill>
                  <a:srgbClr val="104F75"/>
                </a:solidFill>
              </a:rPr>
              <a:t>      (</a:t>
            </a:r>
            <a:r>
              <a:rPr lang="en-GB" sz="1200" dirty="0" err="1">
                <a:solidFill>
                  <a:srgbClr val="104F75"/>
                </a:solidFill>
                <a:hlinkClick r:id="rId4"/>
              </a:rPr>
              <a:t>Kasprowicz</a:t>
            </a:r>
            <a:r>
              <a:rPr lang="en-GB" sz="1200" dirty="0">
                <a:solidFill>
                  <a:srgbClr val="104F75"/>
                </a:solidFill>
                <a:hlinkClick r:id="rId4"/>
              </a:rPr>
              <a:t> &amp; Marsden, 2017</a:t>
            </a:r>
            <a:r>
              <a:rPr lang="en-GB" sz="1200" dirty="0">
                <a:solidFill>
                  <a:srgbClr val="104F75"/>
                </a:solidFill>
              </a:rPr>
              <a:t>; </a:t>
            </a:r>
            <a:r>
              <a:rPr lang="en-GB" sz="1200" dirty="0" err="1">
                <a:solidFill>
                  <a:srgbClr val="104F75"/>
                </a:solidFill>
                <a:hlinkClick r:id="rId5"/>
              </a:rPr>
              <a:t>Lichtman</a:t>
            </a:r>
            <a:r>
              <a:rPr lang="en-GB" sz="1200" dirty="0">
                <a:solidFill>
                  <a:srgbClr val="104F75"/>
                </a:solidFill>
                <a:hlinkClick r:id="rId5"/>
              </a:rPr>
              <a:t>, 2016</a:t>
            </a:r>
            <a:r>
              <a:rPr lang="en-GB" sz="1200" dirty="0">
                <a:solidFill>
                  <a:srgbClr val="104F75"/>
                </a:solidFill>
              </a:rPr>
              <a:t>; </a:t>
            </a:r>
            <a:r>
              <a:rPr lang="en-GB" sz="1200" dirty="0">
                <a:solidFill>
                  <a:srgbClr val="104F75"/>
                </a:solidFill>
                <a:hlinkClick r:id="rId6"/>
              </a:rPr>
              <a:t>Marsden &amp; Chen, 2011</a:t>
            </a:r>
            <a:r>
              <a:rPr lang="en-GB" sz="1200" dirty="0">
                <a:solidFill>
                  <a:srgbClr val="104F75"/>
                </a:solidFill>
              </a:rPr>
              <a:t>)</a:t>
            </a:r>
            <a:endParaRPr sz="2000" dirty="0">
              <a:solidFill>
                <a:srgbClr val="104F75"/>
              </a:solidFill>
            </a:endParaRPr>
          </a:p>
          <a:p>
            <a:pPr marL="228600" indent="-228600">
              <a:lnSpc>
                <a:spcPct val="70000"/>
              </a:lnSpc>
              <a:buClr>
                <a:srgbClr val="E87D1E"/>
              </a:buClr>
              <a:buSzPts val="2000"/>
              <a:buFont typeface="Noto Sans Symbols"/>
              <a:buChar char="▪"/>
            </a:pPr>
            <a:r>
              <a:rPr lang="en-GB" sz="2000" dirty="0">
                <a:solidFill>
                  <a:srgbClr val="104F75"/>
                </a:solidFill>
              </a:rPr>
              <a:t>Drawing comparisons between English and another language is useful </a:t>
            </a:r>
            <a:endParaRPr sz="2000" dirty="0">
              <a:solidFill>
                <a:srgbClr val="104F75"/>
              </a:solidFill>
            </a:endParaRPr>
          </a:p>
          <a:p>
            <a:pPr marL="0" indent="0">
              <a:lnSpc>
                <a:spcPct val="70000"/>
              </a:lnSpc>
              <a:spcBef>
                <a:spcPts val="0"/>
              </a:spcBef>
              <a:buClr>
                <a:srgbClr val="E87D1E"/>
              </a:buClr>
              <a:buSzPts val="2000"/>
              <a:buNone/>
            </a:pPr>
            <a:r>
              <a:rPr lang="en-GB" sz="1200" dirty="0">
                <a:solidFill>
                  <a:srgbClr val="104F75"/>
                </a:solidFill>
              </a:rPr>
              <a:t>      (</a:t>
            </a:r>
            <a:r>
              <a:rPr lang="en-GB" sz="1200" dirty="0">
                <a:solidFill>
                  <a:srgbClr val="104F75"/>
                </a:solidFill>
                <a:hlinkClick r:id="rId7"/>
              </a:rPr>
              <a:t>McManus &amp; Marsden, 2017</a:t>
            </a:r>
            <a:r>
              <a:rPr lang="en-GB" sz="1200" dirty="0">
                <a:solidFill>
                  <a:srgbClr val="104F75"/>
                </a:solidFill>
              </a:rPr>
              <a:t>)</a:t>
            </a:r>
            <a:endParaRPr sz="2000" dirty="0">
              <a:solidFill>
                <a:srgbClr val="104F75"/>
              </a:solidFill>
            </a:endParaRPr>
          </a:p>
          <a:p>
            <a:pPr marL="228600" indent="-228600">
              <a:lnSpc>
                <a:spcPct val="70000"/>
              </a:lnSpc>
              <a:buClr>
                <a:srgbClr val="E87D1E"/>
              </a:buClr>
              <a:buSzPts val="2000"/>
              <a:buFont typeface="Noto Sans Symbols"/>
              <a:buChar char="▪"/>
            </a:pPr>
            <a:r>
              <a:rPr lang="en-GB" sz="2000" dirty="0">
                <a:solidFill>
                  <a:srgbClr val="104F75"/>
                </a:solidFill>
              </a:rPr>
              <a:t>Younger learners are able to engage in ‘analysis of language’, if taught how to            </a:t>
            </a:r>
            <a:r>
              <a:rPr lang="en-GB" sz="1200" dirty="0">
                <a:solidFill>
                  <a:srgbClr val="104F75"/>
                </a:solidFill>
              </a:rPr>
              <a:t>(</a:t>
            </a:r>
            <a:r>
              <a:rPr lang="en-GB" sz="1200" dirty="0" err="1">
                <a:solidFill>
                  <a:srgbClr val="104F75"/>
                </a:solidFill>
              </a:rPr>
              <a:t>Bouffard</a:t>
            </a:r>
            <a:r>
              <a:rPr lang="en-GB" sz="1200" dirty="0">
                <a:solidFill>
                  <a:srgbClr val="104F75"/>
                </a:solidFill>
              </a:rPr>
              <a:t> &amp; Sarkar, 2008)</a:t>
            </a:r>
            <a:endParaRPr sz="2000" dirty="0">
              <a:solidFill>
                <a:srgbClr val="104F75"/>
              </a:solidFill>
            </a:endParaRPr>
          </a:p>
          <a:p>
            <a:pPr marL="228600" indent="-90804">
              <a:lnSpc>
                <a:spcPct val="70000"/>
              </a:lnSpc>
              <a:buSzPts val="2170"/>
              <a:buNone/>
            </a:pPr>
            <a:endParaRPr sz="2170" dirty="0">
              <a:solidFill>
                <a:srgbClr val="104F75"/>
              </a:solidFill>
            </a:endParaRPr>
          </a:p>
        </p:txBody>
      </p:sp>
    </p:spTree>
    <p:extLst>
      <p:ext uri="{BB962C8B-B14F-4D97-AF65-F5344CB8AC3E}">
        <p14:creationId xmlns:p14="http://schemas.microsoft.com/office/powerpoint/2010/main" val="80773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3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3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7" name="Google Shape;647;p55"/>
          <p:cNvSpPr txBox="1">
            <a:spLocks noGrp="1"/>
          </p:cNvSpPr>
          <p:nvPr>
            <p:ph type="body" idx="1"/>
          </p:nvPr>
        </p:nvSpPr>
        <p:spPr>
          <a:xfrm>
            <a:off x="494631" y="1347488"/>
            <a:ext cx="11278938" cy="4351338"/>
          </a:xfrm>
          <a:prstGeom prst="rect">
            <a:avLst/>
          </a:prstGeom>
          <a:noFill/>
          <a:ln>
            <a:noFill/>
          </a:ln>
        </p:spPr>
        <p:txBody>
          <a:bodyPr spcFirstLastPara="1" wrap="square" lIns="91425" tIns="45700" rIns="91425" bIns="45700" anchor="t" anchorCtr="0">
            <a:noAutofit/>
          </a:bodyPr>
          <a:lstStyle/>
          <a:p>
            <a:pPr marL="228600" indent="-228600">
              <a:lnSpc>
                <a:spcPct val="120000"/>
              </a:lnSpc>
              <a:spcBef>
                <a:spcPts val="0"/>
              </a:spcBef>
              <a:buClr>
                <a:srgbClr val="E87D1E"/>
              </a:buClr>
              <a:buSzPts val="2400"/>
              <a:buFont typeface="Noto Sans Symbols"/>
              <a:buChar char="▪"/>
            </a:pPr>
            <a:r>
              <a:rPr lang="en-GB" sz="2400" dirty="0">
                <a:solidFill>
                  <a:srgbClr val="104F75"/>
                </a:solidFill>
              </a:rPr>
              <a:t>Lots of evidence that teaching grammar is helpful</a:t>
            </a:r>
            <a:endParaRPr dirty="0"/>
          </a:p>
          <a:p>
            <a:pPr marL="228600" indent="-228600">
              <a:lnSpc>
                <a:spcPct val="120000"/>
              </a:lnSpc>
              <a:buClr>
                <a:srgbClr val="E87D1E"/>
              </a:buClr>
              <a:buSzPts val="2400"/>
              <a:buFont typeface="Noto Sans Symbols"/>
              <a:buChar char="▪"/>
            </a:pPr>
            <a:r>
              <a:rPr lang="en-GB" sz="2400" dirty="0">
                <a:solidFill>
                  <a:srgbClr val="104F75"/>
                </a:solidFill>
              </a:rPr>
              <a:t>Many factors can make grammar difficult: </a:t>
            </a:r>
          </a:p>
          <a:p>
            <a:pPr marL="685800" lvl="1" indent="-228600">
              <a:lnSpc>
                <a:spcPct val="120000"/>
              </a:lnSpc>
              <a:buClr>
                <a:srgbClr val="E87D1E"/>
              </a:buClr>
              <a:buSzPts val="2400"/>
              <a:buFont typeface="Noto Sans Symbols"/>
              <a:buChar char="▪"/>
            </a:pPr>
            <a:r>
              <a:rPr lang="en-GB" dirty="0">
                <a:solidFill>
                  <a:srgbClr val="104F75"/>
                </a:solidFill>
              </a:rPr>
              <a:t>hard to perceive, </a:t>
            </a:r>
          </a:p>
          <a:p>
            <a:pPr marL="685800" lvl="1" indent="-228600">
              <a:lnSpc>
                <a:spcPct val="120000"/>
              </a:lnSpc>
              <a:buClr>
                <a:srgbClr val="E87D1E"/>
              </a:buClr>
              <a:buSzPts val="2400"/>
              <a:buFont typeface="Noto Sans Symbols"/>
              <a:buChar char="▪"/>
            </a:pPr>
            <a:r>
              <a:rPr lang="en-GB" dirty="0">
                <a:solidFill>
                  <a:srgbClr val="104F75"/>
                </a:solidFill>
              </a:rPr>
              <a:t>differences with L1, </a:t>
            </a:r>
          </a:p>
          <a:p>
            <a:pPr marL="685800" lvl="1" indent="-228600">
              <a:lnSpc>
                <a:spcPct val="120000"/>
              </a:lnSpc>
              <a:buClr>
                <a:srgbClr val="E87D1E"/>
              </a:buClr>
              <a:buSzPts val="2400"/>
              <a:buFont typeface="Noto Sans Symbols"/>
              <a:buChar char="▪"/>
            </a:pPr>
            <a:r>
              <a:rPr lang="en-GB" dirty="0">
                <a:solidFill>
                  <a:srgbClr val="104F75"/>
                </a:solidFill>
              </a:rPr>
              <a:t>when meaning duplicated elsewhere in the sentence</a:t>
            </a:r>
            <a:endParaRPr sz="2800" dirty="0"/>
          </a:p>
          <a:p>
            <a:pPr marL="228600" indent="-228600">
              <a:lnSpc>
                <a:spcPct val="120000"/>
              </a:lnSpc>
              <a:buClr>
                <a:srgbClr val="E87D1E"/>
              </a:buClr>
              <a:buSzPts val="2400"/>
              <a:buFont typeface="Noto Sans Symbols"/>
              <a:buChar char="▪"/>
            </a:pPr>
            <a:r>
              <a:rPr lang="en-GB" sz="2400" dirty="0">
                <a:solidFill>
                  <a:srgbClr val="104F75"/>
                </a:solidFill>
              </a:rPr>
              <a:t>Useful to keep these in mind when planning what to teach, when, &amp; how</a:t>
            </a:r>
            <a:endParaRPr dirty="0"/>
          </a:p>
          <a:p>
            <a:pPr marL="228600" indent="-228600">
              <a:lnSpc>
                <a:spcPct val="120000"/>
              </a:lnSpc>
              <a:buClr>
                <a:srgbClr val="E87D1E"/>
              </a:buClr>
              <a:buSzPts val="2400"/>
              <a:buFont typeface="Noto Sans Symbols"/>
              <a:buChar char="▪"/>
            </a:pPr>
            <a:r>
              <a:rPr lang="en-GB" sz="2400" dirty="0">
                <a:solidFill>
                  <a:srgbClr val="104F75"/>
                </a:solidFill>
              </a:rPr>
              <a:t>Activities that address, head-on, these causes of difficulty can help</a:t>
            </a:r>
            <a:endParaRPr dirty="0"/>
          </a:p>
          <a:p>
            <a:pPr marL="228600" indent="-228600">
              <a:lnSpc>
                <a:spcPct val="120000"/>
              </a:lnSpc>
              <a:buClr>
                <a:srgbClr val="E87D1E"/>
              </a:buClr>
              <a:buSzPts val="2400"/>
              <a:buFont typeface="Noto Sans Symbols"/>
              <a:buChar char="▪"/>
            </a:pPr>
            <a:r>
              <a:rPr lang="en-GB" sz="2400" dirty="0">
                <a:solidFill>
                  <a:srgbClr val="104F75"/>
                </a:solidFill>
              </a:rPr>
              <a:t>Make sure there are opportunities for practice where the learner </a:t>
            </a:r>
            <a:r>
              <a:rPr lang="en-GB" sz="2400" b="1" i="1" dirty="0">
                <a:solidFill>
                  <a:srgbClr val="104F75"/>
                </a:solidFill>
              </a:rPr>
              <a:t>has to</a:t>
            </a:r>
            <a:r>
              <a:rPr lang="en-GB" sz="2400" dirty="0">
                <a:solidFill>
                  <a:srgbClr val="104F75"/>
                </a:solidFill>
              </a:rPr>
              <a:t> pay attention to the grammar </a:t>
            </a:r>
            <a:r>
              <a:rPr lang="en-GB" sz="2400" b="1" dirty="0">
                <a:solidFill>
                  <a:srgbClr val="104F75"/>
                </a:solidFill>
              </a:rPr>
              <a:t>and</a:t>
            </a:r>
            <a:r>
              <a:rPr lang="en-GB" sz="2400" dirty="0">
                <a:solidFill>
                  <a:srgbClr val="104F75"/>
                </a:solidFill>
              </a:rPr>
              <a:t> its meaning </a:t>
            </a:r>
            <a:endParaRPr sz="2400" dirty="0">
              <a:solidFill>
                <a:srgbClr val="104F75"/>
              </a:solidFill>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3390473" cy="867128"/>
          </a:xfrm>
          <a:prstGeom prst="rect">
            <a:avLst/>
          </a:prstGeom>
        </p:spPr>
      </p:pic>
      <p:sp>
        <p:nvSpPr>
          <p:cNvPr id="9" name="Title 1"/>
          <p:cNvSpPr txBox="1">
            <a:spLocks/>
          </p:cNvSpPr>
          <p:nvPr/>
        </p:nvSpPr>
        <p:spPr>
          <a:xfrm>
            <a:off x="300037" y="21925"/>
            <a:ext cx="284385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Summary</a:t>
            </a:r>
          </a:p>
        </p:txBody>
      </p:sp>
      <p:sp>
        <p:nvSpPr>
          <p:cNvPr id="5" name="Rectangle 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377A859-40B6-41B4-865E-2BA0C4794ACA}"/>
              </a:ext>
            </a:extLst>
          </p:cNvPr>
          <p:cNvSpPr>
            <a:spLocks noGrp="1"/>
          </p:cNvSpPr>
          <p:nvPr>
            <p:ph type="title"/>
          </p:nvPr>
        </p:nvSpPr>
        <p:spPr>
          <a:xfrm flipV="1">
            <a:off x="838200" y="21926"/>
            <a:ext cx="10515600" cy="343202"/>
          </a:xfrm>
        </p:spPr>
        <p:txBody>
          <a:bodyPr/>
          <a:lstStyle/>
          <a:p>
            <a:r>
              <a:rPr lang="fr-FR" sz="1200" dirty="0" err="1">
                <a:solidFill>
                  <a:schemeClr val="bg1"/>
                </a:solidFill>
              </a:rPr>
              <a:t>Summary</a:t>
            </a:r>
            <a:endParaRPr lang="fr-FR" sz="1200" dirty="0">
              <a:solidFill>
                <a:schemeClr val="bg1"/>
              </a:solidFill>
            </a:endParaRPr>
          </a:p>
        </p:txBody>
      </p:sp>
    </p:spTree>
    <p:extLst>
      <p:ext uri="{BB962C8B-B14F-4D97-AF65-F5344CB8AC3E}">
        <p14:creationId xmlns:p14="http://schemas.microsoft.com/office/powerpoint/2010/main" val="166088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4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76" y="305656"/>
            <a:ext cx="11301413" cy="867128"/>
          </a:xfrm>
          <a:prstGeom prst="rect">
            <a:avLst/>
          </a:prstGeom>
        </p:spPr>
      </p:pic>
      <p:sp>
        <p:nvSpPr>
          <p:cNvPr id="5" name="Title 3" descr="What are the best ways to teach grammar?">
            <a:extLst>
              <a:ext uri="{C183D7F6-B498-43B3-948B-1728B52AA6E4}">
                <adec:decorative xmlns:adec="http://schemas.microsoft.com/office/drawing/2017/decorative" val="0"/>
              </a:ext>
            </a:extLst>
          </p:cNvPr>
          <p:cNvSpPr txBox="1">
            <a:spLocks/>
          </p:cNvSpPr>
          <p:nvPr/>
        </p:nvSpPr>
        <p:spPr>
          <a:xfrm>
            <a:off x="208494" y="0"/>
            <a:ext cx="79195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Rectangle 1"/>
          <p:cNvSpPr/>
          <p:nvPr/>
        </p:nvSpPr>
        <p:spPr>
          <a:xfrm>
            <a:off x="1044640" y="1172784"/>
            <a:ext cx="10207601" cy="5035136"/>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buClr>
                <a:schemeClr val="accent5">
                  <a:lumMod val="50000"/>
                </a:schemeClr>
              </a:buClr>
            </a:pPr>
            <a:r>
              <a:rPr lang="en-GB" sz="2000" b="1" dirty="0">
                <a:solidFill>
                  <a:schemeClr val="accent5">
                    <a:lumMod val="50000"/>
                  </a:schemeClr>
                </a:solidFill>
                <a:latin typeface="Century Gothic" panose="020B0502020202020204" pitchFamily="34" charset="0"/>
                <a:cs typeface="Arial" panose="020B0604020202020204" pitchFamily="34" charset="0"/>
              </a:rPr>
              <a:t>Key recommendations:</a:t>
            </a:r>
          </a:p>
          <a:p>
            <a:pPr marL="457200" indent="-457200">
              <a:spcBef>
                <a:spcPts val="600"/>
              </a:spcBef>
              <a:spcAft>
                <a:spcPts val="600"/>
              </a:spcAft>
              <a:buFont typeface="+mj-lt"/>
              <a:buAutoNum type="arabicPeriod"/>
            </a:pPr>
            <a:r>
              <a:rPr lang="en-GB" sz="2000" dirty="0">
                <a:solidFill>
                  <a:schemeClr val="accent5">
                    <a:lumMod val="50000"/>
                  </a:schemeClr>
                </a:solidFill>
                <a:latin typeface="Century Gothic" panose="020B0502020202020204" pitchFamily="34" charset="0"/>
              </a:rPr>
              <a:t>Provide a </a:t>
            </a:r>
            <a:r>
              <a:rPr lang="en-GB" sz="2000" b="1" i="1" dirty="0">
                <a:solidFill>
                  <a:schemeClr val="accent5">
                    <a:lumMod val="50000"/>
                  </a:schemeClr>
                </a:solidFill>
                <a:latin typeface="Century Gothic" panose="020B0502020202020204" pitchFamily="34" charset="0"/>
              </a:rPr>
              <a:t>short </a:t>
            </a:r>
            <a:r>
              <a:rPr lang="en-GB" sz="2000" dirty="0">
                <a:solidFill>
                  <a:schemeClr val="accent5">
                    <a:lumMod val="50000"/>
                  </a:schemeClr>
                </a:solidFill>
                <a:latin typeface="Century Gothic" panose="020B0502020202020204" pitchFamily="34" charset="0"/>
              </a:rPr>
              <a:t>description of the grammar </a:t>
            </a:r>
            <a:r>
              <a:rPr lang="en-GB" sz="2000" b="1" i="1" dirty="0">
                <a:solidFill>
                  <a:schemeClr val="accent5">
                    <a:lumMod val="50000"/>
                  </a:schemeClr>
                </a:solidFill>
                <a:latin typeface="Century Gothic" panose="020B0502020202020204" pitchFamily="34" charset="0"/>
              </a:rPr>
              <a:t>before </a:t>
            </a:r>
            <a:r>
              <a:rPr lang="en-GB" sz="2000" dirty="0">
                <a:solidFill>
                  <a:schemeClr val="accent5">
                    <a:lumMod val="50000"/>
                  </a:schemeClr>
                </a:solidFill>
                <a:latin typeface="Century Gothic" panose="020B0502020202020204" pitchFamily="34" charset="0"/>
              </a:rPr>
              <a:t>practice in the input</a:t>
            </a:r>
          </a:p>
          <a:p>
            <a:pPr marL="457200" indent="-457200">
              <a:spcBef>
                <a:spcPts val="600"/>
              </a:spcBef>
              <a:spcAft>
                <a:spcPts val="600"/>
              </a:spcAft>
              <a:buFont typeface="+mj-lt"/>
              <a:buAutoNum type="arabicPeriod"/>
            </a:pPr>
            <a:r>
              <a:rPr lang="en-GB" sz="2000" b="1" i="1" dirty="0">
                <a:solidFill>
                  <a:srgbClr val="002060"/>
                </a:solidFill>
                <a:latin typeface="Century Gothic" panose="020B0502020202020204" pitchFamily="34" charset="0"/>
              </a:rPr>
              <a:t>Focus on pairs </a:t>
            </a:r>
            <a:r>
              <a:rPr lang="en-GB" sz="2000" dirty="0">
                <a:solidFill>
                  <a:srgbClr val="002060"/>
                </a:solidFill>
                <a:latin typeface="Century Gothic" panose="020B0502020202020204" pitchFamily="34" charset="0"/>
              </a:rPr>
              <a:t>or </a:t>
            </a:r>
            <a:r>
              <a:rPr lang="en-GB" sz="2000" i="1" dirty="0">
                <a:solidFill>
                  <a:srgbClr val="002060"/>
                </a:solidFill>
                <a:latin typeface="Century Gothic" panose="020B0502020202020204" pitchFamily="34" charset="0"/>
              </a:rPr>
              <a:t>very</a:t>
            </a:r>
            <a:r>
              <a:rPr lang="en-GB" sz="2000" dirty="0">
                <a:solidFill>
                  <a:srgbClr val="002060"/>
                </a:solidFill>
                <a:latin typeface="Century Gothic" panose="020B0502020202020204" pitchFamily="34" charset="0"/>
              </a:rPr>
              <a:t> small sets of meaningful features; avoid introducing whole paradigms at once, especially in the early stages.</a:t>
            </a:r>
          </a:p>
          <a:p>
            <a:pPr marL="457200" indent="-457200">
              <a:spcBef>
                <a:spcPts val="600"/>
              </a:spcBef>
              <a:spcAft>
                <a:spcPts val="600"/>
              </a:spcAft>
              <a:buFont typeface="+mj-lt"/>
              <a:buAutoNum type="arabicPeriod"/>
            </a:pPr>
            <a:r>
              <a:rPr lang="en-GB" sz="2000" dirty="0">
                <a:solidFill>
                  <a:schemeClr val="accent5">
                    <a:lumMod val="50000"/>
                  </a:schemeClr>
                </a:solidFill>
                <a:latin typeface="Century Gothic" panose="020B0502020202020204" pitchFamily="34" charset="0"/>
              </a:rPr>
              <a:t>Regularly strip out all other cues so that the learner </a:t>
            </a:r>
            <a:r>
              <a:rPr lang="en-GB" sz="2000" b="1" i="1" dirty="0">
                <a:solidFill>
                  <a:schemeClr val="accent5">
                    <a:lumMod val="50000"/>
                  </a:schemeClr>
                </a:solidFill>
                <a:latin typeface="Century Gothic" panose="020B0502020202020204" pitchFamily="34" charset="0"/>
              </a:rPr>
              <a:t>has to </a:t>
            </a:r>
            <a:r>
              <a:rPr lang="en-GB" sz="2000" dirty="0">
                <a:solidFill>
                  <a:schemeClr val="accent5">
                    <a:lumMod val="50000"/>
                  </a:schemeClr>
                </a:solidFill>
                <a:latin typeface="Century Gothic" panose="020B0502020202020204" pitchFamily="34" charset="0"/>
              </a:rPr>
              <a:t>pay attention to the grammar </a:t>
            </a:r>
            <a:r>
              <a:rPr lang="en-GB" sz="2000" b="1" i="1" dirty="0">
                <a:solidFill>
                  <a:schemeClr val="accent5">
                    <a:lumMod val="50000"/>
                  </a:schemeClr>
                </a:solidFill>
                <a:latin typeface="Century Gothic" panose="020B0502020202020204" pitchFamily="34" charset="0"/>
              </a:rPr>
              <a:t>and</a:t>
            </a:r>
            <a:r>
              <a:rPr lang="en-GB" sz="2000" dirty="0">
                <a:solidFill>
                  <a:schemeClr val="accent5">
                    <a:lumMod val="50000"/>
                  </a:schemeClr>
                </a:solidFill>
                <a:latin typeface="Century Gothic" panose="020B0502020202020204" pitchFamily="34" charset="0"/>
              </a:rPr>
              <a:t> its meaning in reading </a:t>
            </a:r>
            <a:r>
              <a:rPr lang="en-GB" sz="2000" b="1" i="1" dirty="0">
                <a:solidFill>
                  <a:schemeClr val="accent5">
                    <a:lumMod val="50000"/>
                  </a:schemeClr>
                </a:solidFill>
                <a:latin typeface="Century Gothic" panose="020B0502020202020204" pitchFamily="34" charset="0"/>
              </a:rPr>
              <a:t>and</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listening</a:t>
            </a:r>
          </a:p>
          <a:p>
            <a:pPr marL="457200" indent="-457200">
              <a:spcBef>
                <a:spcPts val="600"/>
              </a:spcBef>
              <a:spcAft>
                <a:spcPts val="600"/>
              </a:spcAft>
              <a:buFont typeface="+mj-lt"/>
              <a:buAutoNum type="arabicPeriod"/>
            </a:pPr>
            <a:r>
              <a:rPr lang="en-GB" sz="2000" dirty="0">
                <a:solidFill>
                  <a:schemeClr val="accent5">
                    <a:lumMod val="50000"/>
                  </a:schemeClr>
                </a:solidFill>
                <a:latin typeface="Century Gothic" panose="020B0502020202020204" pitchFamily="34" charset="0"/>
              </a:rPr>
              <a:t>Establish grammatical knowledge in reading and listening </a:t>
            </a:r>
            <a:r>
              <a:rPr lang="en-GB" sz="2000" b="1" i="1" dirty="0">
                <a:solidFill>
                  <a:schemeClr val="accent5">
                    <a:lumMod val="50000"/>
                  </a:schemeClr>
                </a:solidFill>
                <a:latin typeface="Century Gothic" panose="020B0502020202020204" pitchFamily="34" charset="0"/>
              </a:rPr>
              <a:t>before expecting learners to produce</a:t>
            </a:r>
            <a:r>
              <a:rPr lang="en-GB" sz="2000" dirty="0">
                <a:solidFill>
                  <a:schemeClr val="accent5">
                    <a:lumMod val="50000"/>
                  </a:schemeClr>
                </a:solidFill>
                <a:latin typeface="Century Gothic" panose="020B0502020202020204" pitchFamily="34" charset="0"/>
              </a:rPr>
              <a:t> the grammar in writing and speaking</a:t>
            </a:r>
          </a:p>
          <a:p>
            <a:pPr marL="457200" indent="-457200">
              <a:spcBef>
                <a:spcPts val="600"/>
              </a:spcBef>
              <a:spcAft>
                <a:spcPts val="600"/>
              </a:spcAft>
              <a:buFont typeface="+mj-lt"/>
              <a:buAutoNum type="arabicPeriod"/>
            </a:pPr>
            <a:r>
              <a:rPr lang="en-GB" sz="2000" dirty="0">
                <a:solidFill>
                  <a:schemeClr val="accent5">
                    <a:lumMod val="50000"/>
                  </a:schemeClr>
                </a:solidFill>
                <a:latin typeface="Century Gothic" panose="020B0502020202020204" pitchFamily="34" charset="0"/>
              </a:rPr>
              <a:t>Gradually move from </a:t>
            </a:r>
            <a:r>
              <a:rPr lang="en-GB" sz="2000" b="1" i="1" dirty="0">
                <a:solidFill>
                  <a:schemeClr val="accent5">
                    <a:lumMod val="50000"/>
                  </a:schemeClr>
                </a:solidFill>
                <a:latin typeface="Century Gothic" panose="020B0502020202020204" pitchFamily="34" charset="0"/>
              </a:rPr>
              <a:t>scaffolded to freer production </a:t>
            </a:r>
            <a:r>
              <a:rPr lang="en-GB" sz="2000" dirty="0">
                <a:solidFill>
                  <a:schemeClr val="accent5">
                    <a:lumMod val="50000"/>
                  </a:schemeClr>
                </a:solidFill>
                <a:latin typeface="Century Gothic" panose="020B0502020202020204" pitchFamily="34" charset="0"/>
              </a:rPr>
              <a:t>practice</a:t>
            </a:r>
          </a:p>
          <a:p>
            <a:pPr marL="457200" indent="-457200">
              <a:spcBef>
                <a:spcPts val="600"/>
              </a:spcBef>
              <a:spcAft>
                <a:spcPts val="600"/>
              </a:spcAft>
              <a:buFont typeface="+mj-lt"/>
              <a:buAutoNum type="arabicPeriod"/>
            </a:pPr>
            <a:r>
              <a:rPr lang="en-GB" sz="2000" dirty="0">
                <a:solidFill>
                  <a:srgbClr val="002060"/>
                </a:solidFill>
                <a:latin typeface="Century Gothic" panose="020B0502020202020204" pitchFamily="34" charset="0"/>
              </a:rPr>
              <a:t>Use writing and speaking activities that make the </a:t>
            </a:r>
            <a:r>
              <a:rPr lang="en-GB" sz="2000" b="1" i="1" dirty="0">
                <a:solidFill>
                  <a:srgbClr val="002060"/>
                </a:solidFill>
                <a:latin typeface="Century Gothic" panose="020B0502020202020204" pitchFamily="34" charset="0"/>
              </a:rPr>
              <a:t>grammar matter to communicate meaning</a:t>
            </a:r>
          </a:p>
          <a:p>
            <a:pPr marL="457200" indent="-457200">
              <a:spcBef>
                <a:spcPts val="600"/>
              </a:spcBef>
              <a:spcAft>
                <a:spcPts val="600"/>
              </a:spcAft>
              <a:buFont typeface="+mj-lt"/>
              <a:buAutoNum type="arabicPeriod"/>
            </a:pPr>
            <a:r>
              <a:rPr lang="en-GB" sz="2000" b="1" i="1" dirty="0">
                <a:solidFill>
                  <a:schemeClr val="accent5">
                    <a:lumMod val="50000"/>
                  </a:schemeClr>
                </a:solidFill>
                <a:latin typeface="Century Gothic" panose="020B0502020202020204" pitchFamily="34" charset="0"/>
              </a:rPr>
              <a:t>Regularly re-visit the feature</a:t>
            </a:r>
            <a:r>
              <a:rPr lang="en-GB" sz="2000" dirty="0">
                <a:solidFill>
                  <a:schemeClr val="accent5">
                    <a:lumMod val="50000"/>
                  </a:schemeClr>
                </a:solidFill>
                <a:latin typeface="Century Gothic" panose="020B0502020202020204" pitchFamily="34" charset="0"/>
              </a:rPr>
              <a:t>, in different contexts, with different vocabulary</a:t>
            </a:r>
          </a:p>
        </p:txBody>
      </p:sp>
      <p:sp>
        <p:nvSpPr>
          <p:cNvPr id="3" name="Rectangle 2">
            <a:extLst>
              <a:ext uri="{FF2B5EF4-FFF2-40B4-BE49-F238E27FC236}">
                <a16:creationId xmlns:a16="http://schemas.microsoft.com/office/drawing/2014/main" id="{7A475D7D-11AE-7144-9ABC-0789E623EDE6}"/>
              </a:ext>
            </a:extLst>
          </p:cNvPr>
          <p:cNvSpPr/>
          <p:nvPr/>
        </p:nvSpPr>
        <p:spPr>
          <a:xfrm>
            <a:off x="336683" y="427100"/>
            <a:ext cx="7791319" cy="523220"/>
          </a:xfrm>
          <a:prstGeom prst="rect">
            <a:avLst/>
          </a:prstGeom>
        </p:spPr>
        <p:txBody>
          <a:bodyPr wrap="square">
            <a:spAutoFit/>
          </a:bodyPr>
          <a:lstStyle/>
          <a:p>
            <a:pPr>
              <a:spcAft>
                <a:spcPts val="600"/>
              </a:spcAft>
              <a:buClr>
                <a:schemeClr val="accent5">
                  <a:lumMod val="50000"/>
                </a:schemeClr>
              </a:buClr>
            </a:pPr>
            <a:r>
              <a:rPr lang="en-GB" sz="2800" b="1" dirty="0">
                <a:solidFill>
                  <a:schemeClr val="bg1"/>
                </a:solidFill>
                <a:latin typeface="Century Gothic" panose="020B0502020202020204" pitchFamily="34" charset="0"/>
                <a:cs typeface="Arial" panose="020B0604020202020204" pitchFamily="34" charset="0"/>
              </a:rPr>
              <a:t>What are the best ways to teach grammar?</a:t>
            </a:r>
          </a:p>
        </p:txBody>
      </p:sp>
      <p:sp>
        <p:nvSpPr>
          <p:cNvPr id="6" name="Title 5">
            <a:extLst>
              <a:ext uri="{FF2B5EF4-FFF2-40B4-BE49-F238E27FC236}">
                <a16:creationId xmlns:a16="http://schemas.microsoft.com/office/drawing/2014/main" id="{BC61F4E8-840F-4F61-849D-C247A4D1D927}"/>
              </a:ext>
            </a:extLst>
          </p:cNvPr>
          <p:cNvSpPr>
            <a:spLocks noGrp="1"/>
          </p:cNvSpPr>
          <p:nvPr>
            <p:ph type="title"/>
          </p:nvPr>
        </p:nvSpPr>
        <p:spPr>
          <a:xfrm flipV="1">
            <a:off x="838200" y="-272374"/>
            <a:ext cx="10515600" cy="715447"/>
          </a:xfrm>
        </p:spPr>
        <p:txBody>
          <a:bodyPr>
            <a:normAutofit/>
          </a:bodyPr>
          <a:lstStyle/>
          <a:p>
            <a:r>
              <a:rPr lang="fr-FR" sz="1200" dirty="0" err="1">
                <a:solidFill>
                  <a:schemeClr val="bg1"/>
                </a:solidFill>
              </a:rPr>
              <a:t>What</a:t>
            </a:r>
            <a:r>
              <a:rPr lang="fr-FR" sz="1200" dirty="0">
                <a:solidFill>
                  <a:schemeClr val="bg1"/>
                </a:solidFill>
              </a:rPr>
              <a:t> are the best </a:t>
            </a:r>
            <a:r>
              <a:rPr lang="fr-FR" sz="1200" dirty="0" err="1">
                <a:solidFill>
                  <a:schemeClr val="bg1"/>
                </a:solidFill>
              </a:rPr>
              <a:t>ways</a:t>
            </a:r>
            <a:r>
              <a:rPr lang="fr-FR" sz="1200" baseline="0" dirty="0">
                <a:solidFill>
                  <a:schemeClr val="bg1"/>
                </a:solidFill>
              </a:rPr>
              <a:t> to </a:t>
            </a:r>
            <a:r>
              <a:rPr lang="fr-FR" sz="1200" baseline="0" dirty="0" err="1">
                <a:solidFill>
                  <a:schemeClr val="bg1"/>
                </a:solidFill>
              </a:rPr>
              <a:t>teach</a:t>
            </a:r>
            <a:r>
              <a:rPr lang="fr-FR" sz="1200" baseline="0" dirty="0">
                <a:solidFill>
                  <a:schemeClr val="bg1"/>
                </a:solidFill>
              </a:rPr>
              <a:t> </a:t>
            </a:r>
            <a:r>
              <a:rPr lang="fr-FR" sz="1200" baseline="0" dirty="0" err="1">
                <a:solidFill>
                  <a:schemeClr val="bg1"/>
                </a:solidFill>
              </a:rPr>
              <a:t>grammar</a:t>
            </a:r>
            <a:r>
              <a:rPr lang="fr-FR" sz="1200" baseline="0" dirty="0">
                <a:solidFill>
                  <a:schemeClr val="bg1"/>
                </a:solidFill>
              </a:rPr>
              <a:t>?</a:t>
            </a:r>
            <a:endParaRPr lang="fr-FR" sz="1200" dirty="0">
              <a:solidFill>
                <a:schemeClr val="bg1"/>
              </a:solidFill>
            </a:endParaRPr>
          </a:p>
        </p:txBody>
      </p:sp>
    </p:spTree>
    <p:extLst>
      <p:ext uri="{BB962C8B-B14F-4D97-AF65-F5344CB8AC3E}">
        <p14:creationId xmlns:p14="http://schemas.microsoft.com/office/powerpoint/2010/main" val="1754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4" y="1163991"/>
            <a:ext cx="11898587"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understand research findings relating to L2 grammar teaching &amp; learning</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whether to teach grammar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deciding what grammar to teach and in what order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the most effective ways to teach and practise grammar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evaluate existing examples of grammar activities</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explore alternative types of task design and practice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802" y="237304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134" y="2950445"/>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0932" y="3509444"/>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95073" y="2009743"/>
            <a:ext cx="11928001" cy="2247138"/>
          </a:xfrm>
          <a:solidFill>
            <a:schemeClr val="bg1"/>
          </a:solidFill>
          <a:ln>
            <a:solidFill>
              <a:srgbClr val="115076"/>
            </a:solidFill>
          </a:ln>
        </p:spPr>
        <p:txBody>
          <a:bodyPr anchor="ctr">
            <a:normAutofit/>
          </a:bodyPr>
          <a:lstStyle/>
          <a:p>
            <a:pPr algn="l"/>
            <a:r>
              <a:rPr lang="en-GB" sz="9600" b="1" dirty="0">
                <a:solidFill>
                  <a:srgbClr val="002060"/>
                </a:solidFill>
              </a:rPr>
              <a:t>BREAK</a:t>
            </a:r>
            <a:endParaRPr lang="en-GB" sz="19900" dirty="0">
              <a:solidFill>
                <a:srgbClr val="002060"/>
              </a:solidFill>
            </a:endParaRPr>
          </a:p>
        </p:txBody>
      </p:sp>
      <p:pic>
        <p:nvPicPr>
          <p:cNvPr id="6" name="Content Placeholder 4" descr="Image of a pause button">
            <a:extLst>
              <a:ext uri="{FF2B5EF4-FFF2-40B4-BE49-F238E27FC236}">
                <a16:creationId xmlns:a16="http://schemas.microsoft.com/office/drawing/2014/main" id="{A2434ABD-747C-483D-A2C9-CF8FE1012242}"/>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678324" y="2137333"/>
            <a:ext cx="2019725" cy="2019725"/>
          </a:xfrm>
          <a:prstGeom prst="rect">
            <a:avLst/>
          </a:prstGeom>
        </p:spPr>
      </p:pic>
      <p:pic>
        <p:nvPicPr>
          <p:cNvPr id="15" name="Picture 14" descr="NCELP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020000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3A0E8-944F-4288-B02C-FD8D52763DFC}"/>
              </a:ext>
            </a:extLst>
          </p:cNvPr>
          <p:cNvSpPr>
            <a:spLocks noGrp="1"/>
          </p:cNvSpPr>
          <p:nvPr>
            <p:ph type="title"/>
          </p:nvPr>
        </p:nvSpPr>
        <p:spPr/>
        <p:txBody>
          <a:bodyPr/>
          <a:lstStyle/>
          <a:p>
            <a:r>
              <a:rPr lang="fr-FR" dirty="0" err="1">
                <a:solidFill>
                  <a:srgbClr val="E56700"/>
                </a:solidFill>
              </a:rPr>
              <a:t>Grammar</a:t>
            </a:r>
            <a:r>
              <a:rPr lang="fr-FR" dirty="0">
                <a:solidFill>
                  <a:srgbClr val="E56700"/>
                </a:solidFill>
              </a:rPr>
              <a:t> </a:t>
            </a:r>
            <a:r>
              <a:rPr lang="fr-FR" dirty="0" err="1">
                <a:solidFill>
                  <a:srgbClr val="E56700"/>
                </a:solidFill>
              </a:rPr>
              <a:t>Matters</a:t>
            </a:r>
            <a:r>
              <a:rPr lang="fr-FR" dirty="0">
                <a:solidFill>
                  <a:srgbClr val="E56700"/>
                </a:solidFill>
              </a:rPr>
              <a:t> in MFL [2]</a:t>
            </a:r>
          </a:p>
        </p:txBody>
      </p:sp>
      <p:sp>
        <p:nvSpPr>
          <p:cNvPr id="2" name="Rectangle 1">
            <a:extLst>
              <a:ext uri="{C183D7F6-B498-43B3-948B-1728B52AA6E4}">
                <adec:decorative xmlns:adec="http://schemas.microsoft.com/office/drawing/2017/decorative" val="1"/>
              </a:ext>
            </a:extLst>
          </p:cNvPr>
          <p:cNvSpPr/>
          <p:nvPr/>
        </p:nvSpPr>
        <p:spPr>
          <a:xfrm>
            <a:off x="2929812" y="6027576"/>
            <a:ext cx="9262188" cy="830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17" name="Group 16">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522285" y="2142051"/>
            <a:ext cx="779746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Grammar matters in MFL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Making form-meaning connections an essential part of practice</a:t>
            </a:r>
            <a:endPar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386366" y="6027576"/>
            <a:ext cx="43401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Presenters: Emma Marsden, Nick Avery</a:t>
            </a:r>
          </a:p>
        </p:txBody>
      </p:sp>
      <p:sp>
        <p:nvSpPr>
          <p:cNvPr id="12" name="TextBox 11"/>
          <p:cNvSpPr txBox="1"/>
          <p:nvPr/>
        </p:nvSpPr>
        <p:spPr>
          <a:xfrm>
            <a:off x="386366" y="6433205"/>
            <a:ext cx="43401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Date updated: 21.06.21</a:t>
            </a:r>
          </a:p>
        </p:txBody>
      </p:sp>
    </p:spTree>
    <p:extLst>
      <p:ext uri="{BB962C8B-B14F-4D97-AF65-F5344CB8AC3E}">
        <p14:creationId xmlns:p14="http://schemas.microsoft.com/office/powerpoint/2010/main" val="3267526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4" y="1163991"/>
            <a:ext cx="11898587"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understand research findings relating to L2 grammar teaching &amp; learning</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whether to teach grammar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deciding what grammar to teach and in what order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the most effective ways to teach and practise grammar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evaluate existing examples of grammar activities</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explore alternative types of task design and practice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802" y="237304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134" y="2950445"/>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0932" y="3509444"/>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790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9511043" cy="867128"/>
          </a:xfrm>
          <a:prstGeom prst="rect">
            <a:avLst/>
          </a:prstGeom>
        </p:spPr>
      </p:pic>
      <p:sp>
        <p:nvSpPr>
          <p:cNvPr id="5" name="Title 3"/>
          <p:cNvSpPr txBox="1">
            <a:spLocks/>
          </p:cNvSpPr>
          <p:nvPr/>
        </p:nvSpPr>
        <p:spPr>
          <a:xfrm>
            <a:off x="208494" y="12526"/>
            <a:ext cx="86497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b="1">
                <a:solidFill>
                  <a:schemeClr val="bg1"/>
                </a:solidFill>
              </a:rPr>
              <a:t>Evaluate existing examples of grammar activities</a:t>
            </a:r>
            <a:endParaRPr lang="en-GB" sz="2600" dirty="0">
              <a:solidFill>
                <a:schemeClr val="bg1"/>
              </a:solidFill>
              <a:cs typeface="Arial" panose="020B0604020202020204" pitchFamily="34" charset="0"/>
            </a:endParaRPr>
          </a:p>
        </p:txBody>
      </p:sp>
      <p:sp>
        <p:nvSpPr>
          <p:cNvPr id="6" name="Content Placeholder 4"/>
          <p:cNvSpPr>
            <a:spLocks noGrp="1"/>
          </p:cNvSpPr>
          <p:nvPr>
            <p:ph idx="1"/>
          </p:nvPr>
        </p:nvSpPr>
        <p:spPr>
          <a:xfrm>
            <a:off x="457538" y="1244777"/>
            <a:ext cx="11338222" cy="5154505"/>
          </a:xfrm>
        </p:spPr>
        <p:txBody>
          <a:bodyPr>
            <a:noAutofit/>
          </a:bodyPr>
          <a:lstStyle/>
          <a:p>
            <a:pPr marL="0" indent="0">
              <a:spcBef>
                <a:spcPts val="600"/>
              </a:spcBef>
              <a:spcAft>
                <a:spcPts val="600"/>
              </a:spcAft>
              <a:buClr>
                <a:schemeClr val="accent5">
                  <a:lumMod val="50000"/>
                </a:schemeClr>
              </a:buClr>
              <a:buNone/>
            </a:pPr>
            <a:r>
              <a:rPr lang="en-GB" sz="2200" dirty="0">
                <a:cs typeface="Arial" panose="020B0604020202020204" pitchFamily="34" charset="0"/>
              </a:rPr>
              <a:t>First, reflect on some </a:t>
            </a:r>
            <a:r>
              <a:rPr lang="en-GB" sz="2200" b="1" dirty="0">
                <a:solidFill>
                  <a:srgbClr val="F66400"/>
                </a:solidFill>
                <a:cs typeface="Arial" panose="020B0604020202020204" pitchFamily="34" charset="0"/>
              </a:rPr>
              <a:t>concerns</a:t>
            </a:r>
            <a:r>
              <a:rPr lang="en-GB" sz="2200" dirty="0">
                <a:cs typeface="Arial" panose="020B0604020202020204" pitchFamily="34" charset="0"/>
              </a:rPr>
              <a:t> about how grammar is often presented and practised. </a:t>
            </a:r>
          </a:p>
          <a:p>
            <a:pPr marL="0" indent="0">
              <a:spcBef>
                <a:spcPts val="600"/>
              </a:spcBef>
              <a:spcAft>
                <a:spcPts val="600"/>
              </a:spcAft>
              <a:buClr>
                <a:schemeClr val="accent5">
                  <a:lumMod val="50000"/>
                </a:schemeClr>
              </a:buClr>
              <a:buNone/>
            </a:pPr>
            <a:r>
              <a:rPr lang="en-GB" sz="2200" dirty="0">
                <a:cs typeface="Arial" panose="020B0604020202020204" pitchFamily="34" charset="0"/>
              </a:rPr>
              <a:t>Keep a look out for potential problems, such as : </a:t>
            </a:r>
          </a:p>
          <a:p>
            <a:pPr marL="457200" indent="-457200">
              <a:spcBef>
                <a:spcPts val="600"/>
              </a:spcBef>
              <a:spcAft>
                <a:spcPts val="600"/>
              </a:spcAft>
              <a:buClr>
                <a:schemeClr val="accent5">
                  <a:lumMod val="50000"/>
                </a:schemeClr>
              </a:buClr>
              <a:buFont typeface="+mj-lt"/>
              <a:buAutoNum type="arabicPeriod"/>
            </a:pPr>
            <a:r>
              <a:rPr lang="en-GB" sz="2200" b="1" i="1" dirty="0">
                <a:solidFill>
                  <a:srgbClr val="F66400"/>
                </a:solidFill>
                <a:cs typeface="Arial" panose="020B0604020202020204" pitchFamily="34" charset="0"/>
              </a:rPr>
              <a:t>whole paradigms </a:t>
            </a:r>
            <a:r>
              <a:rPr lang="en-GB" sz="2200" dirty="0">
                <a:cs typeface="Arial" panose="020B0604020202020204" pitchFamily="34" charset="0"/>
              </a:rPr>
              <a:t>at once</a:t>
            </a:r>
          </a:p>
          <a:p>
            <a:pPr marL="457200" indent="-457200">
              <a:spcBef>
                <a:spcPts val="600"/>
              </a:spcBef>
              <a:spcAft>
                <a:spcPts val="600"/>
              </a:spcAft>
              <a:buClr>
                <a:schemeClr val="accent5">
                  <a:lumMod val="50000"/>
                </a:schemeClr>
              </a:buClr>
              <a:buFont typeface="+mj-lt"/>
              <a:buAutoNum type="arabicPeriod"/>
            </a:pPr>
            <a:r>
              <a:rPr lang="en-GB" sz="2200" dirty="0">
                <a:cs typeface="Arial" panose="020B0604020202020204" pitchFamily="34" charset="0"/>
              </a:rPr>
              <a:t>no or little active (=</a:t>
            </a:r>
            <a:r>
              <a:rPr lang="en-GB" sz="2200" i="1" dirty="0">
                <a:cs typeface="Arial" panose="020B0604020202020204" pitchFamily="34" charset="0"/>
              </a:rPr>
              <a:t>forced</a:t>
            </a:r>
            <a:r>
              <a:rPr lang="en-GB" sz="2200" dirty="0">
                <a:cs typeface="Arial" panose="020B0604020202020204" pitchFamily="34" charset="0"/>
              </a:rPr>
              <a:t>) practice to link grammar to meaning </a:t>
            </a:r>
            <a:r>
              <a:rPr lang="en-GB" sz="2200" b="1" i="1" dirty="0">
                <a:solidFill>
                  <a:srgbClr val="F66400"/>
                </a:solidFill>
                <a:cs typeface="Arial" panose="020B0604020202020204" pitchFamily="34" charset="0"/>
              </a:rPr>
              <a:t>in input</a:t>
            </a:r>
          </a:p>
          <a:p>
            <a:pPr marL="457200" indent="-457200">
              <a:spcBef>
                <a:spcPts val="600"/>
              </a:spcBef>
              <a:spcAft>
                <a:spcPts val="600"/>
              </a:spcAft>
              <a:buClr>
                <a:schemeClr val="accent5">
                  <a:lumMod val="50000"/>
                </a:schemeClr>
              </a:buClr>
              <a:buFont typeface="+mj-lt"/>
              <a:buAutoNum type="arabicPeriod"/>
            </a:pPr>
            <a:r>
              <a:rPr lang="en-GB" sz="2200" b="1" i="1" dirty="0">
                <a:solidFill>
                  <a:srgbClr val="F66400"/>
                </a:solidFill>
                <a:cs typeface="Arial" panose="020B0604020202020204" pitchFamily="34" charset="0"/>
              </a:rPr>
              <a:t>jumping straight from </a:t>
            </a:r>
            <a:r>
              <a:rPr lang="en-GB" sz="2200" dirty="0">
                <a:cs typeface="Arial" panose="020B0604020202020204" pitchFamily="34" charset="0"/>
              </a:rPr>
              <a:t>explanation or mere ‘exposure’ to </a:t>
            </a:r>
            <a:r>
              <a:rPr lang="en-GB" sz="2200" b="1" dirty="0">
                <a:solidFill>
                  <a:srgbClr val="F66400"/>
                </a:solidFill>
                <a:cs typeface="Arial" panose="020B0604020202020204" pitchFamily="34" charset="0"/>
              </a:rPr>
              <a:t>production</a:t>
            </a:r>
          </a:p>
          <a:p>
            <a:pPr marL="457200" indent="-457200">
              <a:spcBef>
                <a:spcPts val="600"/>
              </a:spcBef>
              <a:spcAft>
                <a:spcPts val="600"/>
              </a:spcAft>
              <a:buClr>
                <a:schemeClr val="accent5">
                  <a:lumMod val="50000"/>
                </a:schemeClr>
              </a:buClr>
              <a:buFont typeface="+mj-lt"/>
              <a:buAutoNum type="arabicPeriod"/>
            </a:pPr>
            <a:r>
              <a:rPr lang="en-GB" sz="2200" dirty="0">
                <a:cs typeface="Arial" panose="020B0604020202020204" pitchFamily="34" charset="0"/>
              </a:rPr>
              <a:t>production practice that is </a:t>
            </a:r>
            <a:r>
              <a:rPr lang="en-GB" sz="2200" b="1" i="1" dirty="0">
                <a:solidFill>
                  <a:srgbClr val="F66400"/>
                </a:solidFill>
                <a:cs typeface="Arial" panose="020B0604020202020204" pitchFamily="34" charset="0"/>
              </a:rPr>
              <a:t>mechanical, e.g.,</a:t>
            </a:r>
          </a:p>
          <a:p>
            <a:pPr marL="914400" lvl="1" indent="-457200">
              <a:spcBef>
                <a:spcPts val="600"/>
              </a:spcBef>
              <a:spcAft>
                <a:spcPts val="600"/>
              </a:spcAft>
              <a:buClr>
                <a:schemeClr val="accent5">
                  <a:lumMod val="50000"/>
                </a:schemeClr>
              </a:buClr>
              <a:buFont typeface="+mj-lt"/>
              <a:buAutoNum type="alphaLcPeriod"/>
            </a:pPr>
            <a:r>
              <a:rPr lang="en-GB" dirty="0">
                <a:cs typeface="Arial" panose="020B0604020202020204" pitchFamily="34" charset="0"/>
              </a:rPr>
              <a:t>doesn’t force learners to actively </a:t>
            </a:r>
            <a:r>
              <a:rPr lang="en-GB" i="1" dirty="0">
                <a:cs typeface="Arial" panose="020B0604020202020204" pitchFamily="34" charset="0"/>
              </a:rPr>
              <a:t>choose</a:t>
            </a:r>
            <a:r>
              <a:rPr lang="en-GB" dirty="0">
                <a:cs typeface="Arial" panose="020B0604020202020204" pitchFamily="34" charset="0"/>
              </a:rPr>
              <a:t> </a:t>
            </a:r>
            <a:r>
              <a:rPr lang="en-GB" i="1" dirty="0">
                <a:cs typeface="Arial" panose="020B0604020202020204" pitchFamily="34" charset="0"/>
              </a:rPr>
              <a:t>which</a:t>
            </a:r>
            <a:r>
              <a:rPr lang="en-GB" dirty="0">
                <a:cs typeface="Arial" panose="020B0604020202020204" pitchFamily="34" charset="0"/>
              </a:rPr>
              <a:t> grammar is needed</a:t>
            </a:r>
            <a:r>
              <a:rPr lang="en-GB" i="1" dirty="0">
                <a:cs typeface="Arial" panose="020B0604020202020204" pitchFamily="34" charset="0"/>
              </a:rPr>
              <a:t>;</a:t>
            </a:r>
          </a:p>
          <a:p>
            <a:pPr marL="914400" lvl="1" indent="-457200">
              <a:spcBef>
                <a:spcPts val="600"/>
              </a:spcBef>
              <a:spcAft>
                <a:spcPts val="600"/>
              </a:spcAft>
              <a:buClr>
                <a:schemeClr val="accent5">
                  <a:lumMod val="50000"/>
                </a:schemeClr>
              </a:buClr>
              <a:buFont typeface="+mj-lt"/>
              <a:buAutoNum type="alphaLcPeriod"/>
            </a:pPr>
            <a:r>
              <a:rPr lang="en-GB" dirty="0">
                <a:cs typeface="Arial" panose="020B0604020202020204" pitchFamily="34" charset="0"/>
              </a:rPr>
              <a:t>practice with just a small, fixed set of vocabulary.</a:t>
            </a:r>
          </a:p>
          <a:p>
            <a:pPr marL="0" indent="0">
              <a:spcBef>
                <a:spcPts val="600"/>
              </a:spcBef>
              <a:spcAft>
                <a:spcPts val="600"/>
              </a:spcAft>
              <a:buClr>
                <a:schemeClr val="accent5">
                  <a:lumMod val="50000"/>
                </a:schemeClr>
              </a:buClr>
              <a:buNone/>
            </a:pPr>
            <a:endParaRPr lang="en-GB" sz="2200" dirty="0">
              <a:cs typeface="Arial" panose="020B0604020202020204" pitchFamily="34" charset="0"/>
            </a:endParaRPr>
          </a:p>
        </p:txBody>
      </p:sp>
      <p:sp>
        <p:nvSpPr>
          <p:cNvPr id="2" name="Title 1">
            <a:extLst>
              <a:ext uri="{FF2B5EF4-FFF2-40B4-BE49-F238E27FC236}">
                <a16:creationId xmlns:a16="http://schemas.microsoft.com/office/drawing/2014/main" id="{2D9C533C-E3C9-4086-A3B1-6444F683D9F4}"/>
              </a:ext>
            </a:extLst>
          </p:cNvPr>
          <p:cNvSpPr>
            <a:spLocks noGrp="1"/>
          </p:cNvSpPr>
          <p:nvPr>
            <p:ph type="title"/>
          </p:nvPr>
        </p:nvSpPr>
        <p:spPr>
          <a:xfrm flipV="1">
            <a:off x="838200" y="0"/>
            <a:ext cx="10515600" cy="443073"/>
          </a:xfrm>
        </p:spPr>
        <p:txBody>
          <a:bodyPr>
            <a:normAutofit/>
          </a:bodyPr>
          <a:lstStyle/>
          <a:p>
            <a:r>
              <a:rPr lang="fr-FR" sz="1200" dirty="0" err="1">
                <a:solidFill>
                  <a:schemeClr val="bg1"/>
                </a:solidFill>
              </a:rPr>
              <a:t>Evaluating</a:t>
            </a:r>
            <a:r>
              <a:rPr lang="fr-FR" sz="1200" dirty="0">
                <a:solidFill>
                  <a:schemeClr val="bg1"/>
                </a:solidFill>
              </a:rPr>
              <a:t> </a:t>
            </a:r>
            <a:r>
              <a:rPr lang="fr-FR" sz="1200" dirty="0" err="1">
                <a:solidFill>
                  <a:schemeClr val="bg1"/>
                </a:solidFill>
              </a:rPr>
              <a:t>existing</a:t>
            </a:r>
            <a:r>
              <a:rPr lang="fr-FR" sz="1200" dirty="0">
                <a:solidFill>
                  <a:schemeClr val="bg1"/>
                </a:solidFill>
              </a:rPr>
              <a:t> </a:t>
            </a:r>
            <a:r>
              <a:rPr lang="fr-FR" sz="1200" dirty="0" err="1">
                <a:solidFill>
                  <a:schemeClr val="bg1"/>
                </a:solidFill>
              </a:rPr>
              <a:t>examples</a:t>
            </a:r>
            <a:r>
              <a:rPr lang="fr-FR" sz="1200" dirty="0">
                <a:solidFill>
                  <a:schemeClr val="bg1"/>
                </a:solidFill>
              </a:rPr>
              <a:t> of </a:t>
            </a:r>
            <a:r>
              <a:rPr lang="fr-FR" sz="1200" dirty="0" err="1">
                <a:solidFill>
                  <a:schemeClr val="bg1"/>
                </a:solidFill>
              </a:rPr>
              <a:t>grammar</a:t>
            </a:r>
            <a:r>
              <a:rPr lang="fr-FR" sz="1200" baseline="0" dirty="0">
                <a:solidFill>
                  <a:schemeClr val="bg1"/>
                </a:solidFill>
              </a:rPr>
              <a:t> </a:t>
            </a:r>
            <a:r>
              <a:rPr lang="fr-FR" sz="1200" baseline="0" dirty="0" err="1">
                <a:solidFill>
                  <a:schemeClr val="bg1"/>
                </a:solidFill>
              </a:rPr>
              <a:t>activities</a:t>
            </a:r>
            <a:endParaRPr lang="fr-FR" sz="1200" dirty="0">
              <a:solidFill>
                <a:schemeClr val="bg1"/>
              </a:solidFill>
            </a:endParaRPr>
          </a:p>
        </p:txBody>
      </p:sp>
    </p:spTree>
    <p:extLst>
      <p:ext uri="{BB962C8B-B14F-4D97-AF65-F5344CB8AC3E}">
        <p14:creationId xmlns:p14="http://schemas.microsoft.com/office/powerpoint/2010/main" val="270646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00" name="Google Shape;200;p21"/>
          <p:cNvSpPr/>
          <p:nvPr/>
        </p:nvSpPr>
        <p:spPr>
          <a:xfrm>
            <a:off x="300037" y="1163991"/>
            <a:ext cx="11402229" cy="4785407"/>
          </a:xfrm>
          <a:prstGeom prst="rect">
            <a:avLst/>
          </a:prstGeom>
          <a:noFill/>
          <a:ln>
            <a:noFill/>
          </a:ln>
        </p:spPr>
        <p:txBody>
          <a:bodyPr spcFirstLastPara="1" wrap="square" lIns="91425" tIns="45700" rIns="91425" bIns="45700" anchor="t" anchorCtr="0">
            <a:noAutofit/>
          </a:bodyPr>
          <a:lstStyle/>
          <a:p>
            <a:pPr marL="457200" indent="-457200">
              <a:lnSpc>
                <a:spcPct val="90000"/>
              </a:lnSpc>
              <a:buClr>
                <a:srgbClr val="E8841E"/>
              </a:buClr>
              <a:buSzPts val="2400"/>
              <a:buFont typeface="Noto Sans Symbols"/>
              <a:buChar char="▪"/>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Learners need to </a:t>
            </a: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notice</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(consciously register) a grammar feature for it to be learned </a:t>
            </a:r>
            <a:r>
              <a:rPr lang="en-GB" sz="1400" kern="0" dirty="0">
                <a:solidFill>
                  <a:srgbClr val="104F75"/>
                </a:solidFill>
                <a:latin typeface="Century Gothic" panose="020B0502020202020204" pitchFamily="34" charset="0"/>
                <a:ea typeface="Calibri"/>
                <a:cs typeface="Calibri"/>
                <a:sym typeface="Calibri"/>
              </a:rPr>
              <a:t>(e.g. Ellis, 2001; Schmidt, 1990, 2001)</a:t>
            </a:r>
          </a:p>
          <a:p>
            <a:pPr marL="457200" marR="0" lvl="0" indent="-457200" algn="l" defTabSz="914400" rtl="0" eaLnBrk="1" fontAlgn="auto" latinLnBrk="0" hangingPunct="1">
              <a:lnSpc>
                <a:spcPct val="90000"/>
              </a:lnSpc>
              <a:spcBef>
                <a:spcPts val="0"/>
              </a:spcBef>
              <a:spcAft>
                <a:spcPts val="0"/>
              </a:spcAft>
              <a:buClr>
                <a:srgbClr val="E8841E"/>
              </a:buClr>
              <a:buSzPts val="2400"/>
              <a:buFont typeface="Noto Sans Symbols"/>
              <a:buChar char="▪"/>
              <a:tabLst/>
              <a:defRPr/>
            </a:pP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914400" lvl="1" indent="-457200">
              <a:lnSpc>
                <a:spcPct val="90000"/>
              </a:lnSpc>
              <a:spcBef>
                <a:spcPts val="1000"/>
              </a:spcBef>
              <a:buClr>
                <a:srgbClr val="E8841E"/>
              </a:buClr>
              <a:buSzPts val="2400"/>
              <a:buFont typeface="Noto Sans Symbols"/>
              <a:buChar char="▪"/>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Teaching activities can</a:t>
            </a:r>
            <a:r>
              <a:rPr lang="en-GB" sz="2800" kern="0" dirty="0">
                <a:solidFill>
                  <a:srgbClr val="104F75"/>
                </a:solidFill>
                <a:latin typeface="Century Gothic" panose="020B0502020202020204" pitchFamily="34" charset="0"/>
                <a:ea typeface="Calibri"/>
                <a:cs typeface="Calibri"/>
                <a:sym typeface="Calibri"/>
              </a:rPr>
              <a:t> force</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learners’ attention on particular parts of the language in the </a:t>
            </a:r>
            <a:r>
              <a:rPr kumimoji="0" lang="en-GB" sz="28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input</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p>
          <a:p>
            <a:pPr marL="457200" indent="-457200">
              <a:lnSpc>
                <a:spcPct val="90000"/>
              </a:lnSpc>
              <a:spcBef>
                <a:spcPts val="1000"/>
              </a:spcBef>
              <a:buClr>
                <a:srgbClr val="E8841E"/>
              </a:buClr>
              <a:buSzPts val="2400"/>
              <a:buFont typeface="Noto Sans Symbols"/>
              <a:buChar char="▪"/>
              <a:defRPr/>
            </a:pPr>
            <a:r>
              <a:rPr kumimoji="0" lang="en-GB" sz="28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Not</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teaching grammar means </a:t>
            </a:r>
            <a:r>
              <a:rPr kumimoji="0" lang="en-GB" sz="28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hoping</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that they will learn incidentally, inductively, and/or implicitly </a:t>
            </a:r>
          </a:p>
          <a:p>
            <a:pPr marL="457200" marR="0" lvl="0" indent="-457200" algn="l" defTabSz="914400" rtl="0" eaLnBrk="1" fontAlgn="auto" latinLnBrk="0" hangingPunct="1">
              <a:lnSpc>
                <a:spcPct val="90000"/>
              </a:lnSpc>
              <a:spcBef>
                <a:spcPts val="1000"/>
              </a:spcBef>
              <a:spcAft>
                <a:spcPts val="0"/>
              </a:spcAft>
              <a:buClr>
                <a:srgbClr val="E8841E"/>
              </a:buClr>
              <a:buSzPts val="2400"/>
              <a:buFont typeface="Noto Sans Symbols"/>
              <a:buChar char="▪"/>
              <a:tabLst/>
              <a:defRPr/>
            </a:pPr>
            <a:r>
              <a:rPr lang="en-GB" sz="2800" kern="0" dirty="0">
                <a:solidFill>
                  <a:srgbClr val="104F75"/>
                </a:solidFill>
                <a:latin typeface="Century Gothic" panose="020B0502020202020204" pitchFamily="34" charset="0"/>
                <a:ea typeface="Calibri"/>
                <a:cs typeface="Calibri"/>
                <a:sym typeface="Calibri"/>
              </a:rPr>
              <a:t>But </a:t>
            </a:r>
            <a:r>
              <a:rPr lang="en-GB" sz="2800" kern="0" dirty="0" err="1">
                <a:solidFill>
                  <a:srgbClr val="104F75"/>
                </a:solidFill>
                <a:latin typeface="Century Gothic" panose="020B0502020202020204" pitchFamily="34" charset="0"/>
                <a:ea typeface="Calibri"/>
                <a:cs typeface="Calibri"/>
                <a:sym typeface="Calibri"/>
              </a:rPr>
              <a:t>i</a:t>
            </a:r>
            <a:r>
              <a:rPr kumimoji="0" lang="en-GB" sz="28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mplicit</a:t>
            </a:r>
            <a:r>
              <a:rPr lang="en-GB" sz="2800" kern="0" dirty="0">
                <a:solidFill>
                  <a:srgbClr val="104F75"/>
                </a:solidFill>
                <a:latin typeface="Century Gothic" panose="020B0502020202020204" pitchFamily="34" charset="0"/>
                <a:ea typeface="Calibri"/>
                <a:cs typeface="Calibri"/>
                <a:sym typeface="Calibri"/>
              </a:rPr>
              <a:t> </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learning takes a </a:t>
            </a: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long </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time – </a:t>
            </a:r>
          </a:p>
          <a:p>
            <a:pPr marL="914400" lvl="1" indent="-457200">
              <a:lnSpc>
                <a:spcPct val="90000"/>
              </a:lnSpc>
              <a:spcBef>
                <a:spcPts val="1000"/>
              </a:spcBef>
              <a:buClr>
                <a:srgbClr val="E8841E"/>
              </a:buClr>
              <a:buSzPts val="2400"/>
              <a:buFont typeface="Noto Sans Symbols"/>
              <a:buChar char="▪"/>
              <a:defRPr/>
            </a:pP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we only have 450 hours available between ages 11-16</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a:t>
            </a:r>
          </a:p>
          <a:p>
            <a:pPr marL="457200" indent="-457200">
              <a:lnSpc>
                <a:spcPct val="90000"/>
              </a:lnSpc>
              <a:spcBef>
                <a:spcPts val="1000"/>
              </a:spcBef>
              <a:buClr>
                <a:srgbClr val="E8841E"/>
              </a:buClr>
              <a:buSzPts val="2400"/>
              <a:buFont typeface="Noto Sans Symbols"/>
              <a:buChar char="▪"/>
              <a:defRPr/>
            </a:pPr>
            <a:r>
              <a:rPr lang="en-GB" sz="2800" kern="0" dirty="0">
                <a:solidFill>
                  <a:srgbClr val="104F75"/>
                </a:solidFill>
                <a:latin typeface="Century Gothic" panose="020B0502020202020204" pitchFamily="34" charset="0"/>
                <a:ea typeface="Calibri"/>
                <a:cs typeface="Calibri"/>
                <a:sym typeface="Calibri"/>
              </a:rPr>
              <a:t>Not teaching grammar makes learning vulnerable to individual pupils' capacities</a:t>
            </a:r>
          </a:p>
          <a:p>
            <a:pPr marL="457200" indent="-457200">
              <a:lnSpc>
                <a:spcPct val="90000"/>
              </a:lnSpc>
              <a:spcBef>
                <a:spcPts val="1000"/>
              </a:spcBef>
              <a:buClr>
                <a:srgbClr val="E8841E"/>
              </a:buClr>
              <a:buSzPts val="2400"/>
              <a:buFont typeface="Noto Sans Symbols"/>
              <a:buChar char="▪"/>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Grammar </a:t>
            </a:r>
            <a:r>
              <a:rPr kumimoji="0" lang="en-GB" sz="2800" b="0" i="1"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is</a:t>
            </a: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meaning</a:t>
            </a:r>
            <a:r>
              <a:rPr lang="en-GB" sz="2800" kern="0" dirty="0" err="1">
                <a:solidFill>
                  <a:srgbClr val="104F75"/>
                </a:solidFill>
                <a:latin typeface="Century Gothic" panose="020B0502020202020204" pitchFamily="34" charset="0"/>
                <a:ea typeface="Calibri"/>
                <a:cs typeface="Calibri"/>
                <a:sym typeface="Calibri"/>
              </a:rPr>
              <a:t>ful</a:t>
            </a:r>
            <a:r>
              <a:rPr lang="en-GB" sz="2800" kern="0" dirty="0">
                <a:solidFill>
                  <a:srgbClr val="104F75"/>
                </a:solidFill>
                <a:latin typeface="Century Gothic" panose="020B0502020202020204" pitchFamily="34" charset="0"/>
                <a:ea typeface="Calibri"/>
                <a:cs typeface="Calibri"/>
                <a:sym typeface="Calibri"/>
              </a:rPr>
              <a:t>! </a:t>
            </a:r>
            <a:r>
              <a:rPr lang="en-GB" kern="0" dirty="0">
                <a:solidFill>
                  <a:srgbClr val="104F75"/>
                </a:solidFill>
                <a:latin typeface="Century Gothic" panose="020B0502020202020204" pitchFamily="34" charset="0"/>
                <a:ea typeface="Calibri"/>
                <a:cs typeface="Calibri"/>
                <a:sym typeface="Calibri"/>
              </a:rPr>
              <a:t>(no false dichotomies please!)</a:t>
            </a:r>
            <a:endPar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7890553" cy="867128"/>
          </a:xfrm>
          <a:prstGeom prst="rect">
            <a:avLst/>
          </a:prstGeom>
        </p:spPr>
      </p:pic>
      <p:sp>
        <p:nvSpPr>
          <p:cNvPr id="9" name="Title 1"/>
          <p:cNvSpPr txBox="1">
            <a:spLocks/>
          </p:cNvSpPr>
          <p:nvPr/>
        </p:nvSpPr>
        <p:spPr>
          <a:xfrm>
            <a:off x="300037" y="21925"/>
            <a:ext cx="681995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Should We Teach Grammar? Arguments ‘for’</a:t>
            </a:r>
          </a:p>
        </p:txBody>
      </p:sp>
      <p:sp>
        <p:nvSpPr>
          <p:cNvPr id="5" name="Rectangle 4">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0C2D9C-DAF6-4858-9CF5-780700C789F2}"/>
              </a:ext>
            </a:extLst>
          </p:cNvPr>
          <p:cNvSpPr>
            <a:spLocks noGrp="1"/>
          </p:cNvSpPr>
          <p:nvPr>
            <p:ph type="title"/>
          </p:nvPr>
        </p:nvSpPr>
        <p:spPr>
          <a:xfrm flipV="1">
            <a:off x="838200" y="113366"/>
            <a:ext cx="10515600" cy="251761"/>
          </a:xfrm>
        </p:spPr>
        <p:txBody>
          <a:bodyPr/>
          <a:lstStyle/>
          <a:p>
            <a:r>
              <a:rPr lang="fr-FR" sz="1200" dirty="0" err="1">
                <a:solidFill>
                  <a:schemeClr val="bg1"/>
                </a:solidFill>
              </a:rPr>
              <a:t>Should</a:t>
            </a:r>
            <a:r>
              <a:rPr lang="fr-FR" sz="1200" dirty="0">
                <a:solidFill>
                  <a:schemeClr val="bg1"/>
                </a:solidFill>
              </a:rPr>
              <a:t> </a:t>
            </a:r>
            <a:r>
              <a:rPr lang="fr-FR" sz="1200" dirty="0" err="1">
                <a:solidFill>
                  <a:schemeClr val="bg1"/>
                </a:solidFill>
              </a:rPr>
              <a:t>we</a:t>
            </a:r>
            <a:r>
              <a:rPr lang="fr-FR" sz="1200" dirty="0">
                <a:solidFill>
                  <a:schemeClr val="bg1"/>
                </a:solidFill>
              </a:rPr>
              <a:t> </a:t>
            </a:r>
            <a:r>
              <a:rPr lang="fr-FR" sz="1200" dirty="0" err="1">
                <a:solidFill>
                  <a:schemeClr val="bg1"/>
                </a:solidFill>
              </a:rPr>
              <a:t>teach</a:t>
            </a:r>
            <a:r>
              <a:rPr lang="fr-FR" sz="1200" dirty="0">
                <a:solidFill>
                  <a:schemeClr val="bg1"/>
                </a:solidFill>
              </a:rPr>
              <a:t> </a:t>
            </a:r>
            <a:r>
              <a:rPr lang="fr-FR" sz="1200" dirty="0" err="1">
                <a:solidFill>
                  <a:schemeClr val="bg1"/>
                </a:solidFill>
              </a:rPr>
              <a:t>Grammar</a:t>
            </a:r>
            <a:r>
              <a:rPr lang="fr-FR" sz="1200" dirty="0">
                <a:solidFill>
                  <a:schemeClr val="bg1"/>
                </a:solidFill>
              </a:rPr>
              <a:t>? Arguments</a:t>
            </a:r>
            <a:r>
              <a:rPr lang="fr-FR" sz="1200" baseline="0" dirty="0">
                <a:solidFill>
                  <a:schemeClr val="bg1"/>
                </a:solidFill>
              </a:rPr>
              <a:t> ‘for’</a:t>
            </a:r>
            <a:endParaRPr lang="fr-FR" sz="1200" dirty="0">
              <a:solidFill>
                <a:schemeClr val="bg1"/>
              </a:solidFill>
            </a:endParaRPr>
          </a:p>
        </p:txBody>
      </p:sp>
    </p:spTree>
    <p:extLst>
      <p:ext uri="{BB962C8B-B14F-4D97-AF65-F5344CB8AC3E}">
        <p14:creationId xmlns:p14="http://schemas.microsoft.com/office/powerpoint/2010/main" val="245798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0">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1546" y="6858000"/>
            <a:ext cx="1750454" cy="316781"/>
          </a:xfrm>
        </p:spPr>
        <p:txBody>
          <a:bodyPr>
            <a:normAutofit/>
          </a:bodyPr>
          <a:lstStyle/>
          <a:p>
            <a:r>
              <a:rPr lang="en-GB" sz="300" dirty="0">
                <a:solidFill>
                  <a:schemeClr val="bg1"/>
                </a:solidFill>
              </a:rPr>
              <a:t>German example</a:t>
            </a:r>
          </a:p>
        </p:txBody>
      </p:sp>
      <p:sp>
        <p:nvSpPr>
          <p:cNvPr id="6" name="Rectangle 5"/>
          <p:cNvSpPr/>
          <p:nvPr/>
        </p:nvSpPr>
        <p:spPr>
          <a:xfrm>
            <a:off x="171352" y="135619"/>
            <a:ext cx="3773341" cy="369332"/>
          </a:xfrm>
          <a:prstGeom prst="rect">
            <a:avLst/>
          </a:prstGeom>
          <a:solidFill>
            <a:schemeClr val="accent4">
              <a:lumMod val="20000"/>
              <a:lumOff val="80000"/>
            </a:schemeClr>
          </a:solidFill>
        </p:spPr>
        <p:txBody>
          <a:bodyPr wrap="none">
            <a:spAutoFit/>
          </a:bodyPr>
          <a:lstStyle/>
          <a:p>
            <a:r>
              <a:rPr lang="en-GB">
                <a:solidFill>
                  <a:srgbClr val="104F75"/>
                </a:solidFill>
              </a:rPr>
              <a:t>Example from a KS3 German textbook</a:t>
            </a:r>
            <a:endParaRPr lang="en-GB"/>
          </a:p>
        </p:txBody>
      </p:sp>
      <p:sp>
        <p:nvSpPr>
          <p:cNvPr id="5" name="Rectangle 4"/>
          <p:cNvSpPr/>
          <p:nvPr/>
        </p:nvSpPr>
        <p:spPr>
          <a:xfrm>
            <a:off x="-343996" y="1508335"/>
            <a:ext cx="3961839" cy="2862322"/>
          </a:xfrm>
          <a:prstGeom prst="rect">
            <a:avLst/>
          </a:prstGeom>
        </p:spPr>
        <p:txBody>
          <a:bodyPr wrap="square">
            <a:spAutoFit/>
          </a:bodyPr>
          <a:lstStyle/>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Which grammar feature(s) are the activities practising?</a:t>
            </a:r>
          </a:p>
          <a:p>
            <a:pPr marL="742950" lvl="1" indent="-285750">
              <a:buClr>
                <a:srgbClr val="104F75"/>
              </a:buClr>
              <a:buSzPts val="2400"/>
              <a:buFont typeface="Arial" panose="020B0604020202020204" pitchFamily="34" charset="0"/>
              <a:buChar char="•"/>
            </a:pPr>
            <a:endParaRPr lang="en-GB">
              <a:latin typeface="Century Gothic" panose="020B0502020202020204" pitchFamily="34" charset="0"/>
            </a:endParaRPr>
          </a:p>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What are the activities asking the students to do?</a:t>
            </a:r>
          </a:p>
          <a:p>
            <a:pPr lvl="1">
              <a:buClr>
                <a:srgbClr val="104F75"/>
              </a:buClr>
              <a:buSzPts val="2400"/>
            </a:pPr>
            <a:endParaRPr lang="en-GB">
              <a:latin typeface="Century Gothic" panose="020B0502020202020204" pitchFamily="34" charset="0"/>
            </a:endParaRPr>
          </a:p>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What are the activities asking the students to pay attention to?</a:t>
            </a:r>
            <a:endParaRPr lang="en-GB" dirty="0">
              <a:latin typeface="Century Gothic" panose="020B0502020202020204" pitchFamily="34" charset="0"/>
            </a:endParaRPr>
          </a:p>
        </p:txBody>
      </p:sp>
      <p:pic>
        <p:nvPicPr>
          <p:cNvPr id="7" name="Picture 6" descr="Page from a KS3 German textbook"/>
          <p:cNvPicPr>
            <a:picLocks noChangeAspect="1"/>
          </p:cNvPicPr>
          <p:nvPr/>
        </p:nvPicPr>
        <p:blipFill>
          <a:blip r:embed="rId3"/>
          <a:stretch>
            <a:fillRect/>
          </a:stretch>
        </p:blipFill>
        <p:spPr>
          <a:xfrm>
            <a:off x="4348967" y="504951"/>
            <a:ext cx="7409444" cy="5241207"/>
          </a:xfrm>
          <a:prstGeom prst="rect">
            <a:avLst/>
          </a:prstGeom>
        </p:spPr>
      </p:pic>
      <p:sp>
        <p:nvSpPr>
          <p:cNvPr id="8" name="Rectangle 7"/>
          <p:cNvSpPr/>
          <p:nvPr/>
        </p:nvSpPr>
        <p:spPr>
          <a:xfrm>
            <a:off x="7521276" y="5840413"/>
            <a:ext cx="4856856" cy="461665"/>
          </a:xfrm>
          <a:prstGeom prst="rect">
            <a:avLst/>
          </a:prstGeom>
        </p:spPr>
        <p:txBody>
          <a:bodyPr wrap="square">
            <a:spAutoFit/>
          </a:bodyPr>
          <a:lstStyle/>
          <a:p>
            <a:r>
              <a:rPr lang="en-GB" sz="1200">
                <a:solidFill>
                  <a:srgbClr val="104F75"/>
                </a:solidFill>
                <a:latin typeface="Century Gothic" panose="020B0502020202020204" pitchFamily="34" charset="0"/>
              </a:rPr>
              <a:t>Schicker, C., Waltl, M., &amp; Malz, C. (2011). </a:t>
            </a:r>
            <a:r>
              <a:rPr lang="en-GB" sz="1200" i="1">
                <a:solidFill>
                  <a:srgbClr val="104F75"/>
                </a:solidFill>
                <a:latin typeface="Century Gothic" panose="020B0502020202020204" pitchFamily="34" charset="0"/>
              </a:rPr>
              <a:t>Zoom Deutsch 1</a:t>
            </a:r>
            <a:r>
              <a:rPr lang="en-GB" sz="1200">
                <a:solidFill>
                  <a:srgbClr val="104F75"/>
                </a:solidFill>
                <a:latin typeface="Century Gothic" panose="020B0502020202020204" pitchFamily="34" charset="0"/>
              </a:rPr>
              <a:t>. Oxford: Oxford University Press </a:t>
            </a:r>
            <a:endParaRPr lang="en-GB" sz="1200">
              <a:latin typeface="Century Gothic" panose="020B0502020202020204" pitchFamily="34" charset="0"/>
            </a:endParaRPr>
          </a:p>
        </p:txBody>
      </p:sp>
    </p:spTree>
    <p:extLst>
      <p:ext uri="{BB962C8B-B14F-4D97-AF65-F5344CB8AC3E}">
        <p14:creationId xmlns:p14="http://schemas.microsoft.com/office/powerpoint/2010/main" val="2399952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635" y="6858000"/>
            <a:ext cx="10515600" cy="1325563"/>
          </a:xfrm>
        </p:spPr>
        <p:txBody>
          <a:bodyPr>
            <a:normAutofit/>
          </a:bodyPr>
          <a:lstStyle/>
          <a:p>
            <a:r>
              <a:rPr lang="en-GB" sz="200" dirty="0">
                <a:solidFill>
                  <a:schemeClr val="bg1"/>
                </a:solidFill>
              </a:rPr>
              <a:t>French example</a:t>
            </a:r>
          </a:p>
        </p:txBody>
      </p:sp>
      <p:sp>
        <p:nvSpPr>
          <p:cNvPr id="8" name="Rectangle 7"/>
          <p:cNvSpPr/>
          <p:nvPr/>
        </p:nvSpPr>
        <p:spPr>
          <a:xfrm>
            <a:off x="171352" y="135619"/>
            <a:ext cx="3671518" cy="369332"/>
          </a:xfrm>
          <a:prstGeom prst="rect">
            <a:avLst/>
          </a:prstGeom>
          <a:solidFill>
            <a:schemeClr val="accent4">
              <a:lumMod val="20000"/>
              <a:lumOff val="80000"/>
            </a:schemeClr>
          </a:solidFill>
        </p:spPr>
        <p:txBody>
          <a:bodyPr wrap="none">
            <a:spAutoFit/>
          </a:bodyPr>
          <a:lstStyle/>
          <a:p>
            <a:r>
              <a:rPr lang="en-GB">
                <a:solidFill>
                  <a:srgbClr val="104F75"/>
                </a:solidFill>
              </a:rPr>
              <a:t>Example from a KS3 French textbook </a:t>
            </a:r>
          </a:p>
        </p:txBody>
      </p:sp>
      <p:pic>
        <p:nvPicPr>
          <p:cNvPr id="6" name="Picture 5" descr="Page from a KS3 French textbook"/>
          <p:cNvPicPr>
            <a:picLocks noChangeAspect="1"/>
          </p:cNvPicPr>
          <p:nvPr/>
        </p:nvPicPr>
        <p:blipFill>
          <a:blip r:embed="rId3"/>
          <a:stretch>
            <a:fillRect/>
          </a:stretch>
        </p:blipFill>
        <p:spPr>
          <a:xfrm>
            <a:off x="4025534" y="122131"/>
            <a:ext cx="8073701" cy="6172416"/>
          </a:xfrm>
          <a:prstGeom prst="rect">
            <a:avLst/>
          </a:prstGeom>
        </p:spPr>
      </p:pic>
      <p:sp>
        <p:nvSpPr>
          <p:cNvPr id="7" name="Rectangle 6"/>
          <p:cNvSpPr/>
          <p:nvPr/>
        </p:nvSpPr>
        <p:spPr>
          <a:xfrm>
            <a:off x="-343996" y="1508335"/>
            <a:ext cx="3961839" cy="2862322"/>
          </a:xfrm>
          <a:prstGeom prst="rect">
            <a:avLst/>
          </a:prstGeom>
        </p:spPr>
        <p:txBody>
          <a:bodyPr wrap="square">
            <a:spAutoFit/>
          </a:bodyPr>
          <a:lstStyle/>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Which grammar feature(s) are the activities practising?</a:t>
            </a:r>
          </a:p>
          <a:p>
            <a:pPr marL="742950" lvl="1" indent="-285750">
              <a:buClr>
                <a:srgbClr val="104F75"/>
              </a:buClr>
              <a:buSzPts val="2400"/>
              <a:buFont typeface="Arial" panose="020B0604020202020204" pitchFamily="34" charset="0"/>
              <a:buChar char="•"/>
            </a:pPr>
            <a:endParaRPr lang="en-GB">
              <a:latin typeface="Century Gothic" panose="020B0502020202020204" pitchFamily="34" charset="0"/>
            </a:endParaRPr>
          </a:p>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What are the activities asking the students to do?</a:t>
            </a:r>
          </a:p>
          <a:p>
            <a:pPr lvl="1">
              <a:buClr>
                <a:srgbClr val="104F75"/>
              </a:buClr>
              <a:buSzPts val="2400"/>
            </a:pPr>
            <a:endParaRPr lang="en-GB">
              <a:latin typeface="Century Gothic" panose="020B0502020202020204" pitchFamily="34" charset="0"/>
            </a:endParaRPr>
          </a:p>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What are the activities asking the students to pay attention to?</a:t>
            </a:r>
            <a:endParaRPr lang="en-GB" dirty="0">
              <a:latin typeface="Century Gothic" panose="020B0502020202020204" pitchFamily="34" charset="0"/>
            </a:endParaRPr>
          </a:p>
        </p:txBody>
      </p:sp>
      <p:sp>
        <p:nvSpPr>
          <p:cNvPr id="3" name="Rectangle 2"/>
          <p:cNvSpPr/>
          <p:nvPr/>
        </p:nvSpPr>
        <p:spPr>
          <a:xfrm>
            <a:off x="0" y="5832882"/>
            <a:ext cx="4856856" cy="461665"/>
          </a:xfrm>
          <a:prstGeom prst="rect">
            <a:avLst/>
          </a:prstGeom>
        </p:spPr>
        <p:txBody>
          <a:bodyPr wrap="square">
            <a:spAutoFit/>
          </a:bodyPr>
          <a:lstStyle/>
          <a:p>
            <a:r>
              <a:rPr lang="en-GB" sz="1200">
                <a:solidFill>
                  <a:srgbClr val="104F75"/>
                </a:solidFill>
                <a:latin typeface="Century Gothic" panose="020B0502020202020204" pitchFamily="34" charset="0"/>
              </a:rPr>
              <a:t>Dzuilka-Heywood, C., Kennedy, Y., &amp; Smith, K. (2014). </a:t>
            </a:r>
            <a:r>
              <a:rPr lang="en-GB" sz="1200" i="1">
                <a:solidFill>
                  <a:srgbClr val="104F75"/>
                </a:solidFill>
                <a:latin typeface="Century Gothic" panose="020B0502020202020204" pitchFamily="34" charset="0"/>
              </a:rPr>
              <a:t>Allez 1</a:t>
            </a:r>
            <a:r>
              <a:rPr lang="en-GB" sz="1200">
                <a:solidFill>
                  <a:srgbClr val="104F75"/>
                </a:solidFill>
                <a:latin typeface="Century Gothic" panose="020B0502020202020204" pitchFamily="34" charset="0"/>
              </a:rPr>
              <a:t>. Oxford: Oxford University Press</a:t>
            </a:r>
            <a:endParaRPr lang="en-GB" sz="1200">
              <a:latin typeface="Century Gothic" panose="020B0502020202020204" pitchFamily="34" charset="0"/>
            </a:endParaRPr>
          </a:p>
        </p:txBody>
      </p:sp>
    </p:spTree>
    <p:extLst>
      <p:ext uri="{BB962C8B-B14F-4D97-AF65-F5344CB8AC3E}">
        <p14:creationId xmlns:p14="http://schemas.microsoft.com/office/powerpoint/2010/main" val="2111252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5476" y="6858000"/>
            <a:ext cx="1326524" cy="677231"/>
          </a:xfrm>
        </p:spPr>
        <p:txBody>
          <a:bodyPr>
            <a:normAutofit/>
          </a:bodyPr>
          <a:lstStyle/>
          <a:p>
            <a:r>
              <a:rPr lang="en-GB" sz="200" dirty="0">
                <a:solidFill>
                  <a:schemeClr val="bg1"/>
                </a:solidFill>
              </a:rPr>
              <a:t>Spanish example</a:t>
            </a:r>
          </a:p>
        </p:txBody>
      </p:sp>
      <p:sp>
        <p:nvSpPr>
          <p:cNvPr id="6" name="Rectangle 5"/>
          <p:cNvSpPr/>
          <p:nvPr/>
        </p:nvSpPr>
        <p:spPr>
          <a:xfrm>
            <a:off x="171352" y="135619"/>
            <a:ext cx="3715825" cy="369332"/>
          </a:xfrm>
          <a:prstGeom prst="rect">
            <a:avLst/>
          </a:prstGeom>
          <a:solidFill>
            <a:schemeClr val="accent4">
              <a:lumMod val="20000"/>
              <a:lumOff val="80000"/>
            </a:schemeClr>
          </a:solidFill>
        </p:spPr>
        <p:txBody>
          <a:bodyPr wrap="none">
            <a:spAutoFit/>
          </a:bodyPr>
          <a:lstStyle/>
          <a:p>
            <a:r>
              <a:rPr lang="en-GB">
                <a:solidFill>
                  <a:srgbClr val="104F75"/>
                </a:solidFill>
              </a:rPr>
              <a:t>Example from a KS3 Spanish textbook</a:t>
            </a:r>
            <a:endParaRPr lang="en-GB"/>
          </a:p>
        </p:txBody>
      </p:sp>
      <p:pic>
        <p:nvPicPr>
          <p:cNvPr id="4" name="Picture 3" descr="Page from a KS3 Spanish textbook"/>
          <p:cNvPicPr>
            <a:picLocks noChangeAspect="1"/>
          </p:cNvPicPr>
          <p:nvPr/>
        </p:nvPicPr>
        <p:blipFill>
          <a:blip r:embed="rId3"/>
          <a:stretch>
            <a:fillRect/>
          </a:stretch>
        </p:blipFill>
        <p:spPr>
          <a:xfrm>
            <a:off x="3484778" y="1282045"/>
            <a:ext cx="8348383" cy="4511853"/>
          </a:xfrm>
          <a:prstGeom prst="rect">
            <a:avLst/>
          </a:prstGeom>
        </p:spPr>
      </p:pic>
      <p:sp>
        <p:nvSpPr>
          <p:cNvPr id="5" name="Rectangle 4"/>
          <p:cNvSpPr/>
          <p:nvPr/>
        </p:nvSpPr>
        <p:spPr>
          <a:xfrm>
            <a:off x="-343996" y="1508335"/>
            <a:ext cx="3961839" cy="2862322"/>
          </a:xfrm>
          <a:prstGeom prst="rect">
            <a:avLst/>
          </a:prstGeom>
        </p:spPr>
        <p:txBody>
          <a:bodyPr wrap="square">
            <a:spAutoFit/>
          </a:bodyPr>
          <a:lstStyle/>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Which grammar feature(s) are the activities practising?</a:t>
            </a:r>
          </a:p>
          <a:p>
            <a:pPr marL="742950" lvl="1" indent="-285750">
              <a:buClr>
                <a:srgbClr val="104F75"/>
              </a:buClr>
              <a:buSzPts val="2400"/>
              <a:buFont typeface="Arial" panose="020B0604020202020204" pitchFamily="34" charset="0"/>
              <a:buChar char="•"/>
            </a:pPr>
            <a:endParaRPr lang="en-GB">
              <a:latin typeface="Century Gothic" panose="020B0502020202020204" pitchFamily="34" charset="0"/>
            </a:endParaRPr>
          </a:p>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What are the activities asking the students to do?</a:t>
            </a:r>
          </a:p>
          <a:p>
            <a:pPr lvl="1">
              <a:buClr>
                <a:srgbClr val="104F75"/>
              </a:buClr>
              <a:buSzPts val="2400"/>
            </a:pPr>
            <a:endParaRPr lang="en-GB">
              <a:latin typeface="Century Gothic" panose="020B0502020202020204" pitchFamily="34" charset="0"/>
            </a:endParaRPr>
          </a:p>
          <a:p>
            <a:pPr marL="742950" lvl="1" indent="-285750">
              <a:buClr>
                <a:srgbClr val="104F75"/>
              </a:buClr>
              <a:buSzPts val="2400"/>
              <a:buFont typeface="Arial" panose="020B0604020202020204" pitchFamily="34" charset="0"/>
              <a:buChar char="•"/>
            </a:pPr>
            <a:r>
              <a:rPr lang="en-GB">
                <a:solidFill>
                  <a:srgbClr val="104F75"/>
                </a:solidFill>
                <a:latin typeface="Century Gothic" panose="020B0502020202020204" pitchFamily="34" charset="0"/>
              </a:rPr>
              <a:t>What are the activities asking the students to pay attention to?</a:t>
            </a:r>
            <a:endParaRPr lang="en-GB" dirty="0">
              <a:latin typeface="Century Gothic" panose="020B0502020202020204" pitchFamily="34" charset="0"/>
            </a:endParaRPr>
          </a:p>
        </p:txBody>
      </p:sp>
      <p:sp>
        <p:nvSpPr>
          <p:cNvPr id="7" name="Rectangle 6"/>
          <p:cNvSpPr/>
          <p:nvPr/>
        </p:nvSpPr>
        <p:spPr>
          <a:xfrm>
            <a:off x="7335144" y="5859887"/>
            <a:ext cx="4856856" cy="461665"/>
          </a:xfrm>
          <a:prstGeom prst="rect">
            <a:avLst/>
          </a:prstGeom>
        </p:spPr>
        <p:txBody>
          <a:bodyPr wrap="square">
            <a:spAutoFit/>
          </a:bodyPr>
          <a:lstStyle/>
          <a:p>
            <a:r>
              <a:rPr lang="en-GB" sz="1200">
                <a:solidFill>
                  <a:srgbClr val="104F75"/>
                </a:solidFill>
                <a:latin typeface="Century Gothic" panose="020B0502020202020204" pitchFamily="34" charset="0"/>
              </a:rPr>
              <a:t>De Sudea, I.A., Isern Vivancos, M.I., Hardwick, A. (2011). </a:t>
            </a:r>
            <a:r>
              <a:rPr lang="en-GB" sz="1200" i="1">
                <a:solidFill>
                  <a:srgbClr val="104F75"/>
                </a:solidFill>
                <a:latin typeface="Century Gothic" panose="020B0502020202020204" pitchFamily="34" charset="0"/>
              </a:rPr>
              <a:t>Zoom español 1</a:t>
            </a:r>
            <a:r>
              <a:rPr lang="en-GB" sz="1200">
                <a:solidFill>
                  <a:srgbClr val="104F75"/>
                </a:solidFill>
                <a:latin typeface="Century Gothic" panose="020B0502020202020204" pitchFamily="34" charset="0"/>
              </a:rPr>
              <a:t>. Oxford: Oxford University Press </a:t>
            </a:r>
            <a:endParaRPr lang="en-GB" sz="1200">
              <a:latin typeface="Century Gothic" panose="020B0502020202020204" pitchFamily="34" charset="0"/>
            </a:endParaRPr>
          </a:p>
        </p:txBody>
      </p:sp>
    </p:spTree>
    <p:extLst>
      <p:ext uri="{BB962C8B-B14F-4D97-AF65-F5344CB8AC3E}">
        <p14:creationId xmlns:p14="http://schemas.microsoft.com/office/powerpoint/2010/main" val="2934122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Aims for the session</a:t>
            </a:r>
          </a:p>
        </p:txBody>
      </p:sp>
      <p:sp>
        <p:nvSpPr>
          <p:cNvPr id="3" name="TextBox 2"/>
          <p:cNvSpPr txBox="1"/>
          <p:nvPr/>
        </p:nvSpPr>
        <p:spPr>
          <a:xfrm>
            <a:off x="407254" y="1163991"/>
            <a:ext cx="11898587" cy="50783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1</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understand research findings relating to L2 grammar teaching &amp; learning</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whether to teach grammar</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deciding what grammar to teach and in what order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the most effective ways to teach and practise grammar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Part 2</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evaluate existing examples of grammar activities</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2060"/>
                </a:solidFill>
                <a:effectLst/>
                <a:uLnTx/>
                <a:uFillTx/>
                <a:latin typeface="Century Gothic" panose="020F0302020204030204"/>
                <a:ea typeface="+mn-ea"/>
                <a:cs typeface="+mn-cs"/>
              </a:rPr>
              <a:t>to explore alternative types of task design and practice</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Questions, discussion and next steps</a:t>
            </a:r>
          </a:p>
        </p:txBody>
      </p:sp>
      <p:pic>
        <p:nvPicPr>
          <p:cNvPr id="6"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802" y="237304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134" y="2950445"/>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0932" y="350944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of a green ti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69535" y="4627759"/>
            <a:ext cx="371910" cy="38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165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pic>
        <p:nvPicPr>
          <p:cNvPr id="21" name="Imagen 26" descr="Forma, Círculo&#10;&#10;Descripción generada automáticamente">
            <a:extLst>
              <a:ext uri="{FF2B5EF4-FFF2-40B4-BE49-F238E27FC236}">
                <a16:creationId xmlns:a16="http://schemas.microsoft.com/office/drawing/2014/main" id="{A0640F07-1D7E-4F20-8F8A-32A4495A57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22371" y="5393223"/>
            <a:ext cx="685892" cy="685892"/>
          </a:xfrm>
          <a:prstGeom prst="rect">
            <a:avLst/>
          </a:prstGeom>
        </p:spPr>
      </p:pic>
      <p:sp>
        <p:nvSpPr>
          <p:cNvPr id="2" name="Title 1"/>
          <p:cNvSpPr>
            <a:spLocks noGrp="1"/>
          </p:cNvSpPr>
          <p:nvPr>
            <p:ph type="title"/>
          </p:nvPr>
        </p:nvSpPr>
        <p:spPr>
          <a:xfrm>
            <a:off x="0" y="11151"/>
            <a:ext cx="8181604" cy="1325563"/>
          </a:xfrm>
        </p:spPr>
        <p:txBody>
          <a:bodyPr>
            <a:normAutofit/>
          </a:bodyPr>
          <a:lstStyle/>
          <a:p>
            <a:r>
              <a:rPr lang="en-GB" sz="2800" b="1" dirty="0">
                <a:solidFill>
                  <a:schemeClr val="lt1"/>
                </a:solidFill>
              </a:rPr>
              <a:t>Doing something to myself:</a:t>
            </a:r>
            <a:br>
              <a:rPr lang="en-GB" sz="2800" b="1" dirty="0">
                <a:solidFill>
                  <a:schemeClr val="lt1"/>
                </a:solidFill>
              </a:rPr>
            </a:br>
            <a:r>
              <a:rPr lang="en-GB" sz="2800" b="1" dirty="0">
                <a:solidFill>
                  <a:schemeClr val="lt1"/>
                </a:solidFill>
              </a:rPr>
              <a:t>Reflexive ‘me’</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34529" y="1270325"/>
            <a:ext cx="117229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Sometimes, the ‘doer’ (subject) and ‘receiver’ (object) of an action are the same person. </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191765" y="2892994"/>
            <a:ext cx="92288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Words like ‘myself’ or ‘yourself’ are called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reflexive pronouns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a:t>
            </a:r>
          </a:p>
        </p:txBody>
      </p:sp>
      <p:sp>
        <p:nvSpPr>
          <p:cNvPr id="38" name="CuadroTexto 37">
            <a:extLst>
              <a:ext uri="{FF2B5EF4-FFF2-40B4-BE49-F238E27FC236}">
                <a16:creationId xmlns:a16="http://schemas.microsoft.com/office/drawing/2014/main" id="{C6D8C309-0654-0A4E-A169-7629F10AC5DB}"/>
              </a:ext>
            </a:extLst>
          </p:cNvPr>
          <p:cNvSpPr txBox="1"/>
          <p:nvPr/>
        </p:nvSpPr>
        <p:spPr>
          <a:xfrm>
            <a:off x="211735" y="2239762"/>
            <a:ext cx="91743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example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wash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myself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or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introduce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yourself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Century Gothic"/>
            </a:endParaRPr>
          </a:p>
        </p:txBody>
      </p:sp>
      <p:sp>
        <p:nvSpPr>
          <p:cNvPr id="46" name="TextBox 7">
            <a:extLst>
              <a:ext uri="{FF2B5EF4-FFF2-40B4-BE49-F238E27FC236}">
                <a16:creationId xmlns:a16="http://schemas.microsoft.com/office/drawing/2014/main" id="{057D5E0D-1465-FE48-8955-CF235CBC28D2}"/>
              </a:ext>
            </a:extLst>
          </p:cNvPr>
          <p:cNvSpPr txBox="1"/>
          <p:nvPr/>
        </p:nvSpPr>
        <p:spPr>
          <a:xfrm>
            <a:off x="191765" y="3611969"/>
            <a:ext cx="11425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myself</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in Spanish,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before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 verb. </a:t>
            </a:r>
          </a:p>
        </p:txBody>
      </p:sp>
      <p:sp>
        <p:nvSpPr>
          <p:cNvPr id="47" name="TextBox 7">
            <a:extLst>
              <a:ext uri="{FF2B5EF4-FFF2-40B4-BE49-F238E27FC236}">
                <a16:creationId xmlns:a16="http://schemas.microsoft.com/office/drawing/2014/main" id="{3CCC5A68-E6BF-3E44-B2E1-212F3F80C433}"/>
              </a:ext>
            </a:extLst>
          </p:cNvPr>
          <p:cNvSpPr txBox="1"/>
          <p:nvPr/>
        </p:nvSpPr>
        <p:spPr>
          <a:xfrm>
            <a:off x="211735" y="4738849"/>
            <a:ext cx="43656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lavo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8" name="TextBox 7">
            <a:extLst>
              <a:ext uri="{FF2B5EF4-FFF2-40B4-BE49-F238E27FC236}">
                <a16:creationId xmlns:a16="http://schemas.microsoft.com/office/drawing/2014/main" id="{EEF06C96-884F-A74A-9522-7B82B49AD8F8}"/>
              </a:ext>
            </a:extLst>
          </p:cNvPr>
          <p:cNvSpPr txBox="1"/>
          <p:nvPr/>
        </p:nvSpPr>
        <p:spPr>
          <a:xfrm>
            <a:off x="2147557" y="4738849"/>
            <a:ext cx="2596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wash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myself.</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9" name="TextBox 7">
            <a:extLst>
              <a:ext uri="{FF2B5EF4-FFF2-40B4-BE49-F238E27FC236}">
                <a16:creationId xmlns:a16="http://schemas.microsoft.com/office/drawing/2014/main" id="{5A84CCFD-15C6-2C4E-AED4-52DD9BF6D9BE}"/>
              </a:ext>
            </a:extLst>
          </p:cNvPr>
          <p:cNvSpPr txBox="1"/>
          <p:nvPr/>
        </p:nvSpPr>
        <p:spPr>
          <a:xfrm>
            <a:off x="5421901" y="4701328"/>
            <a:ext cx="39986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Lavo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0" name="TextBox 7">
            <a:extLst>
              <a:ext uri="{FF2B5EF4-FFF2-40B4-BE49-F238E27FC236}">
                <a16:creationId xmlns:a16="http://schemas.microsoft.com/office/drawing/2014/main" id="{5F589439-315F-A245-B318-1715AE3547E7}"/>
              </a:ext>
            </a:extLst>
          </p:cNvPr>
          <p:cNvSpPr txBox="1"/>
          <p:nvPr/>
        </p:nvSpPr>
        <p:spPr>
          <a:xfrm>
            <a:off x="8410852" y="4691257"/>
            <a:ext cx="28745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wash my dog.</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5CFA3870-48F4-4279-A3AE-9D99E9BB0E2B}"/>
              </a:ext>
            </a:extLst>
          </p:cNvPr>
          <p:cNvSpPr txBox="1"/>
          <p:nvPr/>
        </p:nvSpPr>
        <p:spPr>
          <a:xfrm>
            <a:off x="211735" y="4212074"/>
            <a:ext cx="11425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Compare:</a:t>
            </a:r>
          </a:p>
        </p:txBody>
      </p:sp>
      <p:pic>
        <p:nvPicPr>
          <p:cNvPr id="9" name="Picture 8" descr="Man in bath">
            <a:extLst>
              <a:ext uri="{FF2B5EF4-FFF2-40B4-BE49-F238E27FC236}">
                <a16:creationId xmlns:a16="http://schemas.microsoft.com/office/drawing/2014/main" id="{174311D4-259B-437B-A6ED-840D4101F702}"/>
              </a:ext>
            </a:extLst>
          </p:cNvPr>
          <p:cNvPicPr>
            <a:picLocks noChangeAspect="1"/>
          </p:cNvPicPr>
          <p:nvPr/>
        </p:nvPicPr>
        <p:blipFill>
          <a:blip r:embed="rId5" cstate="print">
            <a:clrChange>
              <a:clrFrom>
                <a:srgbClr val="008FD1"/>
              </a:clrFrom>
              <a:clrTo>
                <a:srgbClr val="008FD1">
                  <a:alpha val="0"/>
                </a:srgbClr>
              </a:clrTo>
            </a:clrChange>
            <a:extLst>
              <a:ext uri="{28A0092B-C50C-407E-A947-70E740481C1C}">
                <a14:useLocalDpi xmlns:a14="http://schemas.microsoft.com/office/drawing/2010/main" val="0"/>
              </a:ext>
            </a:extLst>
          </a:blip>
          <a:stretch>
            <a:fillRect/>
          </a:stretch>
        </p:blipFill>
        <p:spPr>
          <a:xfrm>
            <a:off x="2229856" y="4979466"/>
            <a:ext cx="1988055" cy="1281881"/>
          </a:xfrm>
          <a:prstGeom prst="rect">
            <a:avLst/>
          </a:prstGeom>
        </p:spPr>
      </p:pic>
      <p:pic>
        <p:nvPicPr>
          <p:cNvPr id="11" name="Picture 10" descr="Dog in bath">
            <a:extLst>
              <a:ext uri="{FF2B5EF4-FFF2-40B4-BE49-F238E27FC236}">
                <a16:creationId xmlns:a16="http://schemas.microsoft.com/office/drawing/2014/main" id="{77DE69DE-9E8A-425C-A11C-A0C708AB8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3725" y="5453840"/>
            <a:ext cx="970225" cy="852990"/>
          </a:xfrm>
          <a:prstGeom prst="rect">
            <a:avLst/>
          </a:prstGeom>
        </p:spPr>
      </p:pic>
    </p:spTree>
    <p:extLst>
      <p:ext uri="{BB962C8B-B14F-4D97-AF65-F5344CB8AC3E}">
        <p14:creationId xmlns:p14="http://schemas.microsoft.com/office/powerpoint/2010/main" val="321562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0">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8" grpId="0"/>
      <p:bldP spid="4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3474720"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56831" y="159903"/>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8" name="CuadroTexto 17">
            <a:extLst>
              <a:ext uri="{FF2B5EF4-FFF2-40B4-BE49-F238E27FC236}">
                <a16:creationId xmlns:a16="http://schemas.microsoft.com/office/drawing/2014/main" id="{73E49AE8-A815-0347-AC29-4EFA34F50D54}"/>
              </a:ext>
            </a:extLst>
          </p:cNvPr>
          <p:cNvSpPr txBox="1"/>
          <p:nvPr/>
        </p:nvSpPr>
        <p:spPr>
          <a:xfrm>
            <a:off x="3506829" y="295658"/>
            <a:ext cx="59918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las frase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1-6 y la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letra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a-f.</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significa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x-non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9" name="Tabla 18">
            <a:extLst>
              <a:ext uri="{FF2B5EF4-FFF2-40B4-BE49-F238E27FC236}">
                <a16:creationId xmlns:a16="http://schemas.microsoft.com/office/drawing/2014/main" id="{9516BF8E-1FA8-FC4A-81EF-6BD0C01F6166}"/>
              </a:ext>
            </a:extLst>
          </p:cNvPr>
          <p:cNvGraphicFramePr>
            <a:graphicFrameLocks noGrp="1"/>
          </p:cNvGraphicFramePr>
          <p:nvPr>
            <p:extLst>
              <p:ext uri="{D42A27DB-BD31-4B8C-83A1-F6EECF244321}">
                <p14:modId xmlns:p14="http://schemas.microsoft.com/office/powerpoint/2010/main" val="346414474"/>
              </p:ext>
            </p:extLst>
          </p:nvPr>
        </p:nvGraphicFramePr>
        <p:xfrm>
          <a:off x="73584" y="1512600"/>
          <a:ext cx="8149212" cy="4259753"/>
        </p:xfrm>
        <a:graphic>
          <a:graphicData uri="http://schemas.openxmlformats.org/drawingml/2006/table">
            <a:tbl>
              <a:tblPr firstRow="1" bandRow="1">
                <a:tableStyleId>{5DA37D80-6434-44D0-A028-1B22A696006F}</a:tableStyleId>
              </a:tblPr>
              <a:tblGrid>
                <a:gridCol w="1746514">
                  <a:extLst>
                    <a:ext uri="{9D8B030D-6E8A-4147-A177-3AD203B41FA5}">
                      <a16:colId xmlns:a16="http://schemas.microsoft.com/office/drawing/2014/main" val="3273881090"/>
                    </a:ext>
                  </a:extLst>
                </a:gridCol>
                <a:gridCol w="2273452">
                  <a:extLst>
                    <a:ext uri="{9D8B030D-6E8A-4147-A177-3AD203B41FA5}">
                      <a16:colId xmlns:a16="http://schemas.microsoft.com/office/drawing/2014/main" val="1536593289"/>
                    </a:ext>
                  </a:extLst>
                </a:gridCol>
                <a:gridCol w="835508">
                  <a:extLst>
                    <a:ext uri="{9D8B030D-6E8A-4147-A177-3AD203B41FA5}">
                      <a16:colId xmlns:a16="http://schemas.microsoft.com/office/drawing/2014/main" val="3745278762"/>
                    </a:ext>
                  </a:extLst>
                </a:gridCol>
                <a:gridCol w="2503170">
                  <a:extLst>
                    <a:ext uri="{9D8B030D-6E8A-4147-A177-3AD203B41FA5}">
                      <a16:colId xmlns:a16="http://schemas.microsoft.com/office/drawing/2014/main" val="3332368897"/>
                    </a:ext>
                  </a:extLst>
                </a:gridCol>
                <a:gridCol w="790568">
                  <a:extLst>
                    <a:ext uri="{9D8B030D-6E8A-4147-A177-3AD203B41FA5}">
                      <a16:colId xmlns:a16="http://schemas.microsoft.com/office/drawing/2014/main" val="48208990"/>
                    </a:ext>
                  </a:extLst>
                </a:gridCol>
              </a:tblGrid>
              <a:tr h="440420">
                <a:tc>
                  <a:txBody>
                    <a:bodyPr/>
                    <a:lstStyle/>
                    <a:p>
                      <a:pPr algn="ctr"/>
                      <a:r>
                        <a:rPr lang="x-none" sz="2000" dirty="0">
                          <a:solidFill>
                            <a:srgbClr val="203864"/>
                          </a:solidFill>
                        </a:rPr>
                        <a:t>Verbos</a:t>
                      </a:r>
                    </a:p>
                  </a:txBody>
                  <a:tcPr anchor="ctr">
                    <a:solidFill>
                      <a:schemeClr val="bg1"/>
                    </a:solidFill>
                  </a:tcPr>
                </a:tc>
                <a:tc>
                  <a:txBody>
                    <a:bodyPr/>
                    <a:lstStyle/>
                    <a:p>
                      <a:pPr algn="ctr"/>
                      <a:endParaRPr lang="x-none" sz="2000" dirty="0">
                        <a:solidFill>
                          <a:srgbClr val="203864"/>
                        </a:solidFill>
                      </a:endParaRPr>
                    </a:p>
                  </a:txBody>
                  <a:tcPr anchor="ctr">
                    <a:solidFill>
                      <a:schemeClr val="bg1"/>
                    </a:solidFill>
                  </a:tcPr>
                </a:tc>
                <a:tc>
                  <a:txBody>
                    <a:bodyPr/>
                    <a:lstStyle/>
                    <a:p>
                      <a:pPr algn="ctr"/>
                      <a:r>
                        <a:rPr lang="x-none" sz="2000" dirty="0">
                          <a:solidFill>
                            <a:srgbClr val="203864"/>
                          </a:solidFill>
                        </a:rPr>
                        <a:t>Letra</a:t>
                      </a:r>
                    </a:p>
                  </a:txBody>
                  <a:tcPr anchor="ctr"/>
                </a:tc>
                <a:tc>
                  <a:txBody>
                    <a:bodyPr/>
                    <a:lstStyle/>
                    <a:p>
                      <a:pPr algn="ctr"/>
                      <a:endParaRPr lang="x-none" sz="2000" dirty="0">
                        <a:solidFill>
                          <a:srgbClr val="203864"/>
                        </a:solidFill>
                      </a:endParaRPr>
                    </a:p>
                  </a:txBody>
                  <a:tcPr anchor="ctr"/>
                </a:tc>
                <a:tc>
                  <a:txBody>
                    <a:bodyPr/>
                    <a:lstStyle/>
                    <a:p>
                      <a:pPr algn="ctr"/>
                      <a:r>
                        <a:rPr lang="x-none" sz="2000" dirty="0">
                          <a:solidFill>
                            <a:srgbClr val="203864"/>
                          </a:solidFill>
                        </a:rPr>
                        <a:t>Letra</a:t>
                      </a:r>
                    </a:p>
                  </a:txBody>
                  <a:tcPr anchor="ctr"/>
                </a:tc>
                <a:extLst>
                  <a:ext uri="{0D108BD9-81ED-4DB2-BD59-A6C34878D82A}">
                    <a16:rowId xmlns:a16="http://schemas.microsoft.com/office/drawing/2014/main" val="594246721"/>
                  </a:ext>
                </a:extLst>
              </a:tr>
              <a:tr h="1273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presentar</a:t>
                      </a:r>
                      <a:br>
                        <a:rPr lang="en-GB" sz="2000" b="1" dirty="0">
                          <a:solidFill>
                            <a:srgbClr val="203864"/>
                          </a:solidFill>
                        </a:rPr>
                      </a:br>
                      <a:r>
                        <a:rPr lang="x-none" sz="2000" dirty="0">
                          <a:solidFill>
                            <a:srgbClr val="203864"/>
                          </a:solidFill>
                        </a:rPr>
                        <a:t>to introduce</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u="sng"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203864"/>
                          </a:solidFill>
                        </a:rPr>
                        <a:t>1. Me</a:t>
                      </a:r>
                      <a:r>
                        <a:rPr lang="x-none" sz="2000" b="0" u="none" dirty="0">
                          <a:solidFill>
                            <a:srgbClr val="203864"/>
                          </a:solidFill>
                        </a:rPr>
                        <a:t> </a:t>
                      </a:r>
                      <a:r>
                        <a:rPr lang="x-none" sz="2000" b="1" dirty="0">
                          <a:solidFill>
                            <a:srgbClr val="203864"/>
                          </a:solidFill>
                        </a:rPr>
                        <a:t>present</a:t>
                      </a:r>
                      <a:r>
                        <a:rPr lang="en-GB" sz="2000" b="1" dirty="0">
                          <a:solidFill>
                            <a:srgbClr val="203864"/>
                          </a:solidFill>
                        </a:rPr>
                        <a:t>o.</a:t>
                      </a:r>
                      <a:endParaRPr lang="x-none" sz="2000" b="1" dirty="0">
                        <a:solidFill>
                          <a:srgbClr val="203864"/>
                        </a:solidFill>
                      </a:endParaRPr>
                    </a:p>
                  </a:txBody>
                  <a:tcPr/>
                </a:tc>
                <a:tc>
                  <a:txBody>
                    <a:bodyPr/>
                    <a:lstStyle/>
                    <a:p>
                      <a:endParaRPr lang="x-none" sz="2000" dirty="0">
                        <a:solidFill>
                          <a:srgbClr val="203864"/>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rgbClr val="203864"/>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203864"/>
                          </a:solidFill>
                        </a:rPr>
                        <a:t>2. P</a:t>
                      </a:r>
                      <a:r>
                        <a:rPr lang="x-none" sz="2000" b="1" dirty="0">
                          <a:solidFill>
                            <a:srgbClr val="203864"/>
                          </a:solidFill>
                        </a:rPr>
                        <a:t>resento </a:t>
                      </a:r>
                      <a:r>
                        <a:rPr lang="x-none" sz="2000" b="1" u="sng" dirty="0">
                          <a:solidFill>
                            <a:srgbClr val="203864"/>
                          </a:solidFill>
                        </a:rPr>
                        <a:t>a</a:t>
                      </a:r>
                      <a:r>
                        <a:rPr lang="en-GB" sz="2000" b="1" u="none" dirty="0">
                          <a:solidFill>
                            <a:srgbClr val="203864"/>
                          </a:solidFill>
                        </a:rPr>
                        <a:t> [</a:t>
                      </a:r>
                      <a:r>
                        <a:rPr lang="x-none" sz="2000" b="1" u="none" dirty="0">
                          <a:solidFill>
                            <a:srgbClr val="203864"/>
                          </a:solidFill>
                        </a:rPr>
                        <a:t>...</a:t>
                      </a:r>
                      <a:r>
                        <a:rPr lang="en-GB" sz="2000" b="1" u="none" dirty="0">
                          <a:solidFill>
                            <a:srgbClr val="203864"/>
                          </a:solidFill>
                        </a:rPr>
                        <a:t>]</a:t>
                      </a:r>
                      <a:endParaRPr lang="x-none" sz="2000" b="1" u="sng" dirty="0">
                        <a:solidFill>
                          <a:srgbClr val="203864"/>
                        </a:solidFill>
                      </a:endParaRPr>
                    </a:p>
                  </a:txBody>
                  <a:tcPr/>
                </a:tc>
                <a:tc>
                  <a:txBody>
                    <a:bodyPr/>
                    <a:lstStyle/>
                    <a:p>
                      <a:endParaRPr lang="x-none" sz="2000" dirty="0">
                        <a:solidFill>
                          <a:srgbClr val="203864"/>
                        </a:solidFill>
                      </a:endParaRPr>
                    </a:p>
                  </a:txBody>
                  <a:tcPr anchor="ctr">
                    <a:solidFill>
                      <a:schemeClr val="bg1"/>
                    </a:solidFill>
                  </a:tcPr>
                </a:tc>
                <a:extLst>
                  <a:ext uri="{0D108BD9-81ED-4DB2-BD59-A6C34878D82A}">
                    <a16:rowId xmlns:a16="http://schemas.microsoft.com/office/drawing/2014/main" val="3819310860"/>
                  </a:ext>
                </a:extLst>
              </a:tr>
              <a:tr h="1273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levantar</a:t>
                      </a:r>
                      <a:br>
                        <a:rPr lang="en-GB" sz="2000" b="1" dirty="0">
                          <a:solidFill>
                            <a:srgbClr val="203864"/>
                          </a:solidFill>
                        </a:rPr>
                      </a:br>
                      <a:r>
                        <a:rPr lang="x-none" sz="2000" dirty="0">
                          <a:solidFill>
                            <a:srgbClr val="203864"/>
                          </a:solidFill>
                        </a:rPr>
                        <a:t>to get up</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u="sng"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203864"/>
                          </a:solidFill>
                        </a:rPr>
                        <a:t>3. Me</a:t>
                      </a:r>
                      <a:r>
                        <a:rPr lang="x-none" sz="2000" b="1" u="none" dirty="0">
                          <a:solidFill>
                            <a:srgbClr val="203864"/>
                          </a:solidFill>
                        </a:rPr>
                        <a:t> </a:t>
                      </a:r>
                      <a:r>
                        <a:rPr lang="x-none" sz="2000" b="1" dirty="0">
                          <a:solidFill>
                            <a:srgbClr val="203864"/>
                          </a:solidFill>
                        </a:rPr>
                        <a:t>levanto</a:t>
                      </a:r>
                      <a:r>
                        <a:rPr lang="en-GB" sz="2000" b="1" dirty="0">
                          <a:solidFill>
                            <a:srgbClr val="203864"/>
                          </a:solidFill>
                        </a:rPr>
                        <a:t>.</a:t>
                      </a:r>
                      <a:endParaRPr lang="x-none" sz="2000" b="1" dirty="0">
                        <a:solidFill>
                          <a:srgbClr val="203864"/>
                        </a:solidFill>
                      </a:endParaRPr>
                    </a:p>
                  </a:txBody>
                  <a:tcPr>
                    <a:solidFill>
                      <a:srgbClr val="FBE6D7"/>
                    </a:solidFill>
                  </a:tcPr>
                </a:tc>
                <a:tc>
                  <a:txBody>
                    <a:bodyPr/>
                    <a:lstStyle/>
                    <a:p>
                      <a:endParaRPr lang="x-none" sz="2000" dirty="0">
                        <a:solidFill>
                          <a:srgbClr val="203864"/>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203864"/>
                          </a:solidFill>
                        </a:rPr>
                        <a:t>4. L</a:t>
                      </a:r>
                      <a:r>
                        <a:rPr lang="x-none" sz="2000" b="1" dirty="0">
                          <a:solidFill>
                            <a:srgbClr val="203864"/>
                          </a:solidFill>
                        </a:rPr>
                        <a:t>evanto </a:t>
                      </a:r>
                      <a:r>
                        <a:rPr lang="x-none" sz="2000" b="1" u="sng" dirty="0">
                          <a:solidFill>
                            <a:srgbClr val="203864"/>
                          </a:solidFill>
                        </a:rPr>
                        <a:t>a</a:t>
                      </a:r>
                      <a:r>
                        <a:rPr lang="en-GB" sz="2000" b="1" u="none" dirty="0">
                          <a:solidFill>
                            <a:srgbClr val="203864"/>
                          </a:solidFill>
                        </a:rPr>
                        <a:t> [</a:t>
                      </a:r>
                      <a:r>
                        <a:rPr lang="x-none" sz="2000" b="1" dirty="0">
                          <a:solidFill>
                            <a:srgbClr val="203864"/>
                          </a:solidFill>
                        </a:rPr>
                        <a:t>...</a:t>
                      </a:r>
                      <a:r>
                        <a:rPr lang="en-GB" sz="2000" b="1" dirty="0">
                          <a:solidFill>
                            <a:srgbClr val="203864"/>
                          </a:solidFill>
                        </a:rPr>
                        <a:t>]</a:t>
                      </a:r>
                      <a:endParaRPr lang="x-none" sz="2000" b="1" dirty="0">
                        <a:solidFill>
                          <a:srgbClr val="203864"/>
                        </a:solidFill>
                      </a:endParaRPr>
                    </a:p>
                  </a:txBody>
                  <a:tcPr>
                    <a:solidFill>
                      <a:srgbClr val="FBE6D7"/>
                    </a:solidFill>
                  </a:tcPr>
                </a:tc>
                <a:tc>
                  <a:txBody>
                    <a:bodyPr/>
                    <a:lstStyle/>
                    <a:p>
                      <a:endParaRPr lang="x-none" sz="2000" dirty="0">
                        <a:solidFill>
                          <a:srgbClr val="203864"/>
                        </a:solidFill>
                      </a:endParaRPr>
                    </a:p>
                  </a:txBody>
                  <a:tcPr anchor="ctr">
                    <a:solidFill>
                      <a:schemeClr val="bg1"/>
                    </a:solidFill>
                  </a:tcPr>
                </a:tc>
                <a:extLst>
                  <a:ext uri="{0D108BD9-81ED-4DB2-BD59-A6C34878D82A}">
                    <a16:rowId xmlns:a16="http://schemas.microsoft.com/office/drawing/2014/main" val="946440302"/>
                  </a:ext>
                </a:extLst>
              </a:tr>
              <a:tr h="1273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b="1" dirty="0">
                          <a:solidFill>
                            <a:srgbClr val="203864"/>
                          </a:solidFill>
                        </a:rPr>
                        <a:t>despertar</a:t>
                      </a:r>
                      <a:r>
                        <a:rPr lang="x-none" sz="2000" dirty="0">
                          <a:solidFill>
                            <a:srgbClr val="203864"/>
                          </a:solidFill>
                        </a:rPr>
                        <a:t> </a:t>
                      </a:r>
                      <a:br>
                        <a:rPr lang="en-GB" sz="2000" dirty="0">
                          <a:solidFill>
                            <a:srgbClr val="203864"/>
                          </a:solidFill>
                        </a:rPr>
                      </a:br>
                      <a:r>
                        <a:rPr lang="x-none" sz="2000" dirty="0">
                          <a:solidFill>
                            <a:srgbClr val="203864"/>
                          </a:solidFill>
                        </a:rPr>
                        <a:t>to wake up</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u="none"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u="none" dirty="0">
                          <a:solidFill>
                            <a:srgbClr val="203864"/>
                          </a:solidFill>
                        </a:rPr>
                        <a:t>5. M</a:t>
                      </a:r>
                      <a:r>
                        <a:rPr lang="x-none" sz="2000" b="1" u="none" dirty="0">
                          <a:solidFill>
                            <a:srgbClr val="203864"/>
                          </a:solidFill>
                        </a:rPr>
                        <a:t>e</a:t>
                      </a:r>
                      <a:r>
                        <a:rPr lang="en-GB" sz="2000" b="1" u="none" dirty="0">
                          <a:solidFill>
                            <a:srgbClr val="203864"/>
                          </a:solidFill>
                        </a:rPr>
                        <a:t> </a:t>
                      </a:r>
                      <a:r>
                        <a:rPr lang="x-none" sz="2000" b="1" dirty="0">
                          <a:solidFill>
                            <a:srgbClr val="203864"/>
                          </a:solidFill>
                        </a:rPr>
                        <a:t>despierto</a:t>
                      </a:r>
                      <a:r>
                        <a:rPr lang="en-GB" sz="2000" b="1" dirty="0">
                          <a:solidFill>
                            <a:srgbClr val="203864"/>
                          </a:solidFill>
                        </a:rPr>
                        <a:t>.</a:t>
                      </a:r>
                      <a:endParaRPr lang="x-none" sz="2000" b="1" dirty="0">
                        <a:solidFill>
                          <a:srgbClr val="203864"/>
                        </a:solidFill>
                      </a:endParaRPr>
                    </a:p>
                  </a:txBody>
                  <a:tcPr/>
                </a:tc>
                <a:tc>
                  <a:txBody>
                    <a:bodyPr/>
                    <a:lstStyle/>
                    <a:p>
                      <a:endParaRPr lang="x-none" sz="2000" dirty="0">
                        <a:solidFill>
                          <a:srgbClr val="203864"/>
                        </a:solidFill>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b="1" dirty="0">
                        <a:solidFill>
                          <a:srgbClr val="2038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203864"/>
                          </a:solidFill>
                        </a:rPr>
                        <a:t>6. D</a:t>
                      </a:r>
                      <a:r>
                        <a:rPr lang="x-none" sz="2000" b="1" dirty="0">
                          <a:solidFill>
                            <a:srgbClr val="203864"/>
                          </a:solidFill>
                        </a:rPr>
                        <a:t>espierto </a:t>
                      </a:r>
                      <a:r>
                        <a:rPr lang="x-none" sz="2000" b="1" u="sng" dirty="0">
                          <a:solidFill>
                            <a:srgbClr val="203864"/>
                          </a:solidFill>
                        </a:rPr>
                        <a:t>a</a:t>
                      </a:r>
                      <a:r>
                        <a:rPr lang="en-GB" sz="2000" b="1" u="none" dirty="0">
                          <a:solidFill>
                            <a:srgbClr val="203864"/>
                          </a:solidFill>
                        </a:rPr>
                        <a:t> [</a:t>
                      </a:r>
                      <a:r>
                        <a:rPr lang="x-none" sz="2000" b="1" dirty="0">
                          <a:solidFill>
                            <a:srgbClr val="203864"/>
                          </a:solidFill>
                        </a:rPr>
                        <a:t>...</a:t>
                      </a:r>
                      <a:r>
                        <a:rPr lang="en-GB" sz="2000" b="1" dirty="0">
                          <a:solidFill>
                            <a:srgbClr val="203864"/>
                          </a:solidFill>
                        </a:rPr>
                        <a:t>]</a:t>
                      </a:r>
                      <a:r>
                        <a:rPr lang="x-none" sz="2000" b="1" dirty="0">
                          <a:solidFill>
                            <a:srgbClr val="203864"/>
                          </a:solidFill>
                        </a:rPr>
                        <a:t>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x-none" sz="2000" dirty="0">
                        <a:solidFill>
                          <a:srgbClr val="203864"/>
                        </a:solidFill>
                      </a:endParaRPr>
                    </a:p>
                  </a:txBody>
                  <a:tcPr anchor="ctr">
                    <a:solidFill>
                      <a:schemeClr val="bg1"/>
                    </a:solidFill>
                  </a:tcPr>
                </a:tc>
                <a:extLst>
                  <a:ext uri="{0D108BD9-81ED-4DB2-BD59-A6C34878D82A}">
                    <a16:rowId xmlns:a16="http://schemas.microsoft.com/office/drawing/2014/main" val="2188826383"/>
                  </a:ext>
                </a:extLst>
              </a:tr>
            </a:tbl>
          </a:graphicData>
        </a:graphic>
      </p:graphicFrame>
      <p:sp>
        <p:nvSpPr>
          <p:cNvPr id="28" name="CuadroTexto 27">
            <a:extLst>
              <a:ext uri="{FF2B5EF4-FFF2-40B4-BE49-F238E27FC236}">
                <a16:creationId xmlns:a16="http://schemas.microsoft.com/office/drawing/2014/main" id="{AE4AD6CE-55F6-EA47-89C0-373EB33E4CD5}"/>
              </a:ext>
            </a:extLst>
          </p:cNvPr>
          <p:cNvSpPr txBox="1"/>
          <p:nvPr/>
        </p:nvSpPr>
        <p:spPr>
          <a:xfrm>
            <a:off x="8349249" y="1521016"/>
            <a:ext cx="394660" cy="461665"/>
          </a:xfrm>
          <a:prstGeom prst="rect">
            <a:avLst/>
          </a:prstGeom>
          <a:noFill/>
          <a:ln>
            <a:solidFill>
              <a:schemeClr val="tx1"/>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pic>
        <p:nvPicPr>
          <p:cNvPr id="15" name="Imagen 14" descr="Group of business associates">
            <a:extLst>
              <a:ext uri="{FF2B5EF4-FFF2-40B4-BE49-F238E27FC236}">
                <a16:creationId xmlns:a16="http://schemas.microsoft.com/office/drawing/2014/main" id="{F8DDCAA7-79C2-9842-BD51-9ECFDA4B1C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3139" y="659901"/>
            <a:ext cx="1332158" cy="1298854"/>
          </a:xfrm>
          <a:prstGeom prst="rect">
            <a:avLst/>
          </a:prstGeom>
        </p:spPr>
      </p:pic>
      <p:sp>
        <p:nvSpPr>
          <p:cNvPr id="53" name="Llamada rectangular redondeada 52">
            <a:extLst>
              <a:ext uri="{FF2B5EF4-FFF2-40B4-BE49-F238E27FC236}">
                <a16:creationId xmlns:a16="http://schemas.microsoft.com/office/drawing/2014/main" id="{ED4E7E3E-B108-2E42-BCD7-EF28A6A972D8}"/>
              </a:ext>
            </a:extLst>
          </p:cNvPr>
          <p:cNvSpPr/>
          <p:nvPr/>
        </p:nvSpPr>
        <p:spPr>
          <a:xfrm>
            <a:off x="9580957" y="72629"/>
            <a:ext cx="1293588" cy="657798"/>
          </a:xfrm>
          <a:prstGeom prst="wedgeRoundRectCallout">
            <a:avLst>
              <a:gd name="adj1" fmla="val -29293"/>
              <a:gd name="adj2" fmla="val 7367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Es el director.</a:t>
            </a:r>
            <a:endParaRPr kumimoji="0" lang="x-none" sz="2000" b="0" i="0" u="sng"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 name="Llamada rectangular redondeada 53">
            <a:extLst>
              <a:ext uri="{FF2B5EF4-FFF2-40B4-BE49-F238E27FC236}">
                <a16:creationId xmlns:a16="http://schemas.microsoft.com/office/drawing/2014/main" id="{990514F2-D7EE-3046-B07A-6F7A129904EA}"/>
              </a:ext>
            </a:extLst>
          </p:cNvPr>
          <p:cNvSpPr/>
          <p:nvPr/>
        </p:nvSpPr>
        <p:spPr>
          <a:xfrm>
            <a:off x="7678400" y="997525"/>
            <a:ext cx="974739" cy="442380"/>
          </a:xfrm>
          <a:prstGeom prst="wedgeRoundRectCallout">
            <a:avLst>
              <a:gd name="adj1" fmla="val 82394"/>
              <a:gd name="adj2" fmla="val -7563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¡Hola!</a:t>
            </a:r>
            <a:endParaRPr kumimoji="0" lang="x-none" sz="2000" b="0" i="0" u="sng"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380658F1-19F2-9E4F-8746-4F0C44258D4B}"/>
              </a:ext>
            </a:extLst>
          </p:cNvPr>
          <p:cNvSpPr txBox="1"/>
          <p:nvPr/>
        </p:nvSpPr>
        <p:spPr>
          <a:xfrm>
            <a:off x="9970329" y="1491608"/>
            <a:ext cx="388248" cy="461665"/>
          </a:xfrm>
          <a:prstGeom prst="rect">
            <a:avLst/>
          </a:prstGeom>
          <a:noFill/>
          <a:ln>
            <a:solidFill>
              <a:schemeClr val="tx1"/>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pic>
        <p:nvPicPr>
          <p:cNvPr id="3" name="Imagen 2" descr="Boy waking up in bed">
            <a:extLst>
              <a:ext uri="{FF2B5EF4-FFF2-40B4-BE49-F238E27FC236}">
                <a16:creationId xmlns:a16="http://schemas.microsoft.com/office/drawing/2014/main" id="{8C558436-5263-5F4A-BAE6-5180B98208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5640" y="903535"/>
            <a:ext cx="1332158" cy="1234962"/>
          </a:xfrm>
          <a:prstGeom prst="rect">
            <a:avLst/>
          </a:prstGeom>
        </p:spPr>
      </p:pic>
      <p:sp>
        <p:nvSpPr>
          <p:cNvPr id="35" name="CuadroTexto 34">
            <a:extLst>
              <a:ext uri="{FF2B5EF4-FFF2-40B4-BE49-F238E27FC236}">
                <a16:creationId xmlns:a16="http://schemas.microsoft.com/office/drawing/2014/main" id="{B9A4AA9D-C846-BF47-8AE4-C9928BB7F26B}"/>
              </a:ext>
            </a:extLst>
          </p:cNvPr>
          <p:cNvSpPr txBox="1"/>
          <p:nvPr/>
        </p:nvSpPr>
        <p:spPr>
          <a:xfrm>
            <a:off x="8349979" y="3409917"/>
            <a:ext cx="394660" cy="461665"/>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pic>
        <p:nvPicPr>
          <p:cNvPr id="9" name="Imagen 8" descr="Man getting out of bed">
            <a:extLst>
              <a:ext uri="{FF2B5EF4-FFF2-40B4-BE49-F238E27FC236}">
                <a16:creationId xmlns:a16="http://schemas.microsoft.com/office/drawing/2014/main" id="{75D6BD9C-EC92-2C40-A44D-A2C79842D2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7308" y="2382706"/>
            <a:ext cx="1116105" cy="1448456"/>
          </a:xfrm>
          <a:prstGeom prst="rect">
            <a:avLst/>
          </a:prstGeom>
        </p:spPr>
      </p:pic>
      <p:sp>
        <p:nvSpPr>
          <p:cNvPr id="36" name="CuadroTexto 35">
            <a:extLst>
              <a:ext uri="{FF2B5EF4-FFF2-40B4-BE49-F238E27FC236}">
                <a16:creationId xmlns:a16="http://schemas.microsoft.com/office/drawing/2014/main" id="{E84732BF-77E5-A049-9A35-59096835D8D8}"/>
              </a:ext>
            </a:extLst>
          </p:cNvPr>
          <p:cNvSpPr txBox="1"/>
          <p:nvPr/>
        </p:nvSpPr>
        <p:spPr>
          <a:xfrm>
            <a:off x="10021788" y="3409917"/>
            <a:ext cx="394660" cy="461665"/>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pic>
        <p:nvPicPr>
          <p:cNvPr id="12" name="Imagen 11" descr="Someone helping someone up">
            <a:extLst>
              <a:ext uri="{FF2B5EF4-FFF2-40B4-BE49-F238E27FC236}">
                <a16:creationId xmlns:a16="http://schemas.microsoft.com/office/drawing/2014/main" id="{90DCA2F5-6986-3444-AECE-2B6B76CFFC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06941" y="2481210"/>
            <a:ext cx="1426548" cy="1426548"/>
          </a:xfrm>
          <a:prstGeom prst="rect">
            <a:avLst/>
          </a:prstGeom>
        </p:spPr>
      </p:pic>
      <p:sp>
        <p:nvSpPr>
          <p:cNvPr id="37" name="CuadroTexto 36">
            <a:extLst>
              <a:ext uri="{FF2B5EF4-FFF2-40B4-BE49-F238E27FC236}">
                <a16:creationId xmlns:a16="http://schemas.microsoft.com/office/drawing/2014/main" id="{D4BD440F-A833-6043-8063-A8E242D8779B}"/>
              </a:ext>
            </a:extLst>
          </p:cNvPr>
          <p:cNvSpPr txBox="1"/>
          <p:nvPr/>
        </p:nvSpPr>
        <p:spPr>
          <a:xfrm>
            <a:off x="8349249" y="5106151"/>
            <a:ext cx="394660" cy="461665"/>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pic>
        <p:nvPicPr>
          <p:cNvPr id="6" name="Imagen 5" descr="Mother tucking son into bed">
            <a:extLst>
              <a:ext uri="{FF2B5EF4-FFF2-40B4-BE49-F238E27FC236}">
                <a16:creationId xmlns:a16="http://schemas.microsoft.com/office/drawing/2014/main" id="{E1A8F3E5-3F7B-1E48-9068-46765EA196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30407" y="4255113"/>
            <a:ext cx="1429890" cy="1274842"/>
          </a:xfrm>
          <a:prstGeom prst="rect">
            <a:avLst/>
          </a:prstGeom>
        </p:spPr>
      </p:pic>
      <p:sp>
        <p:nvSpPr>
          <p:cNvPr id="38" name="CuadroTexto 37">
            <a:extLst>
              <a:ext uri="{FF2B5EF4-FFF2-40B4-BE49-F238E27FC236}">
                <a16:creationId xmlns:a16="http://schemas.microsoft.com/office/drawing/2014/main" id="{E4591842-DC9F-E746-A8ED-DFC84E1DA1B7}"/>
              </a:ext>
            </a:extLst>
          </p:cNvPr>
          <p:cNvSpPr txBox="1"/>
          <p:nvPr/>
        </p:nvSpPr>
        <p:spPr>
          <a:xfrm>
            <a:off x="10913115" y="5798639"/>
            <a:ext cx="394660" cy="461665"/>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pic>
        <p:nvPicPr>
          <p:cNvPr id="14" name="Imagen 13" descr="Man holding out hand to introduce self">
            <a:extLst>
              <a:ext uri="{FF2B5EF4-FFF2-40B4-BE49-F238E27FC236}">
                <a16:creationId xmlns:a16="http://schemas.microsoft.com/office/drawing/2014/main" id="{D38F04A7-FB7B-B947-9E23-ACD134EFDC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359" b="94372" l="6881" r="89450">
                        <a14:foregroundMark x1="10092" y1="70996" x2="7339" y2="71429"/>
                        <a14:foregroundMark x1="70642" y1="9091" x2="69266" y2="8658"/>
                        <a14:foregroundMark x1="76606" y1="88745" x2="74771" y2="94805"/>
                        <a14:foregroundMark x1="89450" y1="45455" x2="89908" y2="43723"/>
                        <a14:foregroundMark x1="62844" y1="94372" x2="59633" y2="94372"/>
                      </a14:backgroundRemoval>
                    </a14:imgEffect>
                  </a14:imgLayer>
                </a14:imgProps>
              </a:ext>
            </a:extLst>
          </a:blip>
          <a:stretch>
            <a:fillRect/>
          </a:stretch>
        </p:blipFill>
        <p:spPr>
          <a:xfrm>
            <a:off x="10464851" y="4259779"/>
            <a:ext cx="1691917" cy="1792811"/>
          </a:xfrm>
          <a:prstGeom prst="rect">
            <a:avLst/>
          </a:prstGeom>
        </p:spPr>
      </p:pic>
      <p:sp>
        <p:nvSpPr>
          <p:cNvPr id="52" name="Llamada rectangular redondeada 51">
            <a:extLst>
              <a:ext uri="{FF2B5EF4-FFF2-40B4-BE49-F238E27FC236}">
                <a16:creationId xmlns:a16="http://schemas.microsoft.com/office/drawing/2014/main" id="{B7C5B930-FC38-074E-B477-297C171F9922}"/>
              </a:ext>
            </a:extLst>
          </p:cNvPr>
          <p:cNvSpPr/>
          <p:nvPr/>
        </p:nvSpPr>
        <p:spPr>
          <a:xfrm>
            <a:off x="10236121" y="3990843"/>
            <a:ext cx="998865" cy="657798"/>
          </a:xfrm>
          <a:prstGeom prst="wedgeRoundRectCallout">
            <a:avLst>
              <a:gd name="adj1" fmla="val 74230"/>
              <a:gd name="adj2" fmla="val 5544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Soy Pepe.</a:t>
            </a:r>
            <a:endParaRPr kumimoji="0" lang="x-none" sz="2000" b="0" i="0" u="sng"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CuadroTexto 47">
            <a:extLst>
              <a:ext uri="{FF2B5EF4-FFF2-40B4-BE49-F238E27FC236}">
                <a16:creationId xmlns:a16="http://schemas.microsoft.com/office/drawing/2014/main" id="{56D5B22C-32D8-CA41-9794-08A4751CCE8B}"/>
              </a:ext>
            </a:extLst>
          </p:cNvPr>
          <p:cNvSpPr txBox="1"/>
          <p:nvPr/>
        </p:nvSpPr>
        <p:spPr>
          <a:xfrm>
            <a:off x="1564159" y="2655275"/>
            <a:ext cx="28347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I introduce myself</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 name="CuadroTexto 44">
            <a:extLst>
              <a:ext uri="{FF2B5EF4-FFF2-40B4-BE49-F238E27FC236}">
                <a16:creationId xmlns:a16="http://schemas.microsoft.com/office/drawing/2014/main" id="{57B7CA06-6970-9A49-80DF-885932D58A5E}"/>
              </a:ext>
            </a:extLst>
          </p:cNvPr>
          <p:cNvSpPr txBox="1"/>
          <p:nvPr/>
        </p:nvSpPr>
        <p:spPr>
          <a:xfrm>
            <a:off x="4326274" y="2336851"/>
            <a:ext cx="394660" cy="461665"/>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51" name="CuadroTexto 50">
            <a:extLst>
              <a:ext uri="{FF2B5EF4-FFF2-40B4-BE49-F238E27FC236}">
                <a16:creationId xmlns:a16="http://schemas.microsoft.com/office/drawing/2014/main" id="{B91AB771-1A7A-B04E-8F46-FAD018F8DB7D}"/>
              </a:ext>
            </a:extLst>
          </p:cNvPr>
          <p:cNvSpPr txBox="1"/>
          <p:nvPr/>
        </p:nvSpPr>
        <p:spPr>
          <a:xfrm>
            <a:off x="5196744" y="2522726"/>
            <a:ext cx="20074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I introduce [someone]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9" name="CuadroTexto 38">
            <a:extLst>
              <a:ext uri="{FF2B5EF4-FFF2-40B4-BE49-F238E27FC236}">
                <a16:creationId xmlns:a16="http://schemas.microsoft.com/office/drawing/2014/main" id="{10E504C2-B42B-A546-BBB9-D9F4337D67F9}"/>
              </a:ext>
            </a:extLst>
          </p:cNvPr>
          <p:cNvSpPr txBox="1"/>
          <p:nvPr/>
        </p:nvSpPr>
        <p:spPr>
          <a:xfrm>
            <a:off x="7626751" y="2303965"/>
            <a:ext cx="394660" cy="461665"/>
          </a:xfrm>
          <a:prstGeom prst="rect">
            <a:avLst/>
          </a:prstGeom>
          <a:noFill/>
          <a:ln>
            <a:solidFill>
              <a:schemeClr val="tx1"/>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7" name="CuadroTexto 46">
            <a:extLst>
              <a:ext uri="{FF2B5EF4-FFF2-40B4-BE49-F238E27FC236}">
                <a16:creationId xmlns:a16="http://schemas.microsoft.com/office/drawing/2014/main" id="{F34F0D1C-346B-2549-8A20-B19D4A0A0B98}"/>
              </a:ext>
            </a:extLst>
          </p:cNvPr>
          <p:cNvSpPr txBox="1"/>
          <p:nvPr/>
        </p:nvSpPr>
        <p:spPr>
          <a:xfrm>
            <a:off x="2335631" y="3946372"/>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I get up</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2" name="CuadroTexto 41">
            <a:extLst>
              <a:ext uri="{FF2B5EF4-FFF2-40B4-BE49-F238E27FC236}">
                <a16:creationId xmlns:a16="http://schemas.microsoft.com/office/drawing/2014/main" id="{633236B8-7744-3C48-935F-43A1E53BBB42}"/>
              </a:ext>
            </a:extLst>
          </p:cNvPr>
          <p:cNvSpPr txBox="1"/>
          <p:nvPr/>
        </p:nvSpPr>
        <p:spPr>
          <a:xfrm>
            <a:off x="4333848" y="3613724"/>
            <a:ext cx="394660" cy="461665"/>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50" name="CuadroTexto 49">
            <a:extLst>
              <a:ext uri="{FF2B5EF4-FFF2-40B4-BE49-F238E27FC236}">
                <a16:creationId xmlns:a16="http://schemas.microsoft.com/office/drawing/2014/main" id="{54D4FEE8-ABCA-294A-A1F0-95A0B6A5677D}"/>
              </a:ext>
            </a:extLst>
          </p:cNvPr>
          <p:cNvSpPr txBox="1"/>
          <p:nvPr/>
        </p:nvSpPr>
        <p:spPr>
          <a:xfrm>
            <a:off x="4873976" y="3982037"/>
            <a:ext cx="26178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I get [someone] up</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3" name="CuadroTexto 42">
            <a:extLst>
              <a:ext uri="{FF2B5EF4-FFF2-40B4-BE49-F238E27FC236}">
                <a16:creationId xmlns:a16="http://schemas.microsoft.com/office/drawing/2014/main" id="{74C86A4E-F49A-E14B-B5D9-3220C28E22A9}"/>
              </a:ext>
            </a:extLst>
          </p:cNvPr>
          <p:cNvSpPr txBox="1"/>
          <p:nvPr/>
        </p:nvSpPr>
        <p:spPr>
          <a:xfrm>
            <a:off x="7612869" y="3723590"/>
            <a:ext cx="394660" cy="461665"/>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30" name="CuadroTexto 29">
            <a:extLst>
              <a:ext uri="{FF2B5EF4-FFF2-40B4-BE49-F238E27FC236}">
                <a16:creationId xmlns:a16="http://schemas.microsoft.com/office/drawing/2014/main" id="{5F4DDEB8-21D3-AD43-BB51-058C8503C37C}"/>
              </a:ext>
            </a:extLst>
          </p:cNvPr>
          <p:cNvSpPr txBox="1"/>
          <p:nvPr/>
        </p:nvSpPr>
        <p:spPr>
          <a:xfrm>
            <a:off x="2229858" y="5165376"/>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I wake up</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0" name="CuadroTexto 39">
            <a:extLst>
              <a:ext uri="{FF2B5EF4-FFF2-40B4-BE49-F238E27FC236}">
                <a16:creationId xmlns:a16="http://schemas.microsoft.com/office/drawing/2014/main" id="{093DA96F-3A6D-D443-80E9-AFDE72D527DB}"/>
              </a:ext>
            </a:extLst>
          </p:cNvPr>
          <p:cNvSpPr txBox="1"/>
          <p:nvPr/>
        </p:nvSpPr>
        <p:spPr>
          <a:xfrm>
            <a:off x="4340260" y="4956745"/>
            <a:ext cx="388248" cy="461665"/>
          </a:xfrm>
          <a:prstGeom prst="rect">
            <a:avLst/>
          </a:prstGeom>
          <a:noFill/>
          <a:ln>
            <a:solidFill>
              <a:schemeClr val="tx1"/>
            </a:solidFill>
          </a:ln>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49" name="CuadroTexto 48">
            <a:extLst>
              <a:ext uri="{FF2B5EF4-FFF2-40B4-BE49-F238E27FC236}">
                <a16:creationId xmlns:a16="http://schemas.microsoft.com/office/drawing/2014/main" id="{684F4250-4519-2E42-A6BF-B6B77352C107}"/>
              </a:ext>
            </a:extLst>
          </p:cNvPr>
          <p:cNvSpPr txBox="1"/>
          <p:nvPr/>
        </p:nvSpPr>
        <p:spPr>
          <a:xfrm>
            <a:off x="5077818" y="5064467"/>
            <a:ext cx="22101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rPr>
              <a:t>I wake [someone] up</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x-none"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4" name="CuadroTexto 43">
            <a:extLst>
              <a:ext uri="{FF2B5EF4-FFF2-40B4-BE49-F238E27FC236}">
                <a16:creationId xmlns:a16="http://schemas.microsoft.com/office/drawing/2014/main" id="{A7093BB4-C711-D949-B61F-0CB19B93F002}"/>
              </a:ext>
            </a:extLst>
          </p:cNvPr>
          <p:cNvSpPr txBox="1"/>
          <p:nvPr/>
        </p:nvSpPr>
        <p:spPr>
          <a:xfrm>
            <a:off x="7634192" y="4898456"/>
            <a:ext cx="394660" cy="461665"/>
          </a:xfrm>
          <a:prstGeom prst="rect">
            <a:avLst/>
          </a:prstGeom>
          <a:no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209995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5" grpId="0" animBg="1"/>
      <p:bldP spid="51" grpId="0"/>
      <p:bldP spid="39" grpId="0" animBg="1"/>
      <p:bldP spid="47" grpId="0"/>
      <p:bldP spid="42" grpId="0" animBg="1"/>
      <p:bldP spid="50" grpId="0"/>
      <p:bldP spid="43" grpId="0" animBg="1"/>
      <p:bldP spid="30" grpId="0"/>
      <p:bldP spid="40" grpId="0" animBg="1"/>
      <p:bldP spid="49" grpId="0"/>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A59E8-D9B3-4FD9-B00A-94D5B6A462B9}"/>
              </a:ext>
            </a:extLst>
          </p:cNvPr>
          <p:cNvSpPr>
            <a:spLocks noGrp="1"/>
          </p:cNvSpPr>
          <p:nvPr>
            <p:ph type="ctrTitle"/>
          </p:nvPr>
        </p:nvSpPr>
        <p:spPr>
          <a:xfrm flipV="1">
            <a:off x="914400" y="0"/>
            <a:ext cx="10363200" cy="1122363"/>
          </a:xfrm>
        </p:spPr>
        <p:txBody>
          <a:bodyPr>
            <a:normAutofit/>
          </a:bodyPr>
          <a:lstStyle/>
          <a:p>
            <a:r>
              <a:rPr lang="fr-FR" sz="1200" dirty="0" err="1">
                <a:solidFill>
                  <a:schemeClr val="bg1"/>
                </a:solidFill>
              </a:rPr>
              <a:t>Escucha</a:t>
            </a:r>
            <a:r>
              <a:rPr lang="fr-FR" sz="1200" dirty="0">
                <a:solidFill>
                  <a:schemeClr val="bg1"/>
                </a:solidFill>
              </a:rPr>
              <a:t> las frases</a:t>
            </a:r>
          </a:p>
        </p:txBody>
      </p:sp>
      <p:sp>
        <p:nvSpPr>
          <p:cNvPr id="17" name="Rounded Rectangle 16"/>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340610" y="232492"/>
            <a:ext cx="101195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completas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Cuál</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la imagen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Escribe 1-8 y A o B. </a:t>
            </a:r>
          </a:p>
        </p:txBody>
      </p:sp>
      <p:graphicFrame>
        <p:nvGraphicFramePr>
          <p:cNvPr id="4" name="Table 3"/>
          <p:cNvGraphicFramePr>
            <a:graphicFrameLocks noGrp="1"/>
          </p:cNvGraphicFramePr>
          <p:nvPr/>
        </p:nvGraphicFramePr>
        <p:xfrm>
          <a:off x="2783240" y="1048402"/>
          <a:ext cx="7676942" cy="5080932"/>
        </p:xfrm>
        <a:graphic>
          <a:graphicData uri="http://schemas.openxmlformats.org/drawingml/2006/table">
            <a:tbl>
              <a:tblPr firstRow="1" bandRow="1">
                <a:tableStyleId>{5DA37D80-6434-44D0-A028-1B22A696006F}</a:tableStyleId>
              </a:tblPr>
              <a:tblGrid>
                <a:gridCol w="971893">
                  <a:extLst>
                    <a:ext uri="{9D8B030D-6E8A-4147-A177-3AD203B41FA5}">
                      <a16:colId xmlns:a16="http://schemas.microsoft.com/office/drawing/2014/main" val="2707976010"/>
                    </a:ext>
                  </a:extLst>
                </a:gridCol>
                <a:gridCol w="3312912">
                  <a:extLst>
                    <a:ext uri="{9D8B030D-6E8A-4147-A177-3AD203B41FA5}">
                      <a16:colId xmlns:a16="http://schemas.microsoft.com/office/drawing/2014/main" val="614538447"/>
                    </a:ext>
                  </a:extLst>
                </a:gridCol>
                <a:gridCol w="3392137">
                  <a:extLst>
                    <a:ext uri="{9D8B030D-6E8A-4147-A177-3AD203B41FA5}">
                      <a16:colId xmlns:a16="http://schemas.microsoft.com/office/drawing/2014/main" val="4052351916"/>
                    </a:ext>
                  </a:extLst>
                </a:gridCol>
              </a:tblGrid>
              <a:tr h="564548">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pPr algn="ctr"/>
                      <a:r>
                        <a:rPr lang="en-GB" sz="2400" dirty="0">
                          <a:solidFill>
                            <a:schemeClr val="accent5">
                              <a:lumMod val="50000"/>
                            </a:schemeClr>
                          </a:solidFill>
                          <a:latin typeface="Century Gothic" panose="020B0502020202020204" pitchFamily="34" charset="0"/>
                        </a:rPr>
                        <a:t>Imagen</a:t>
                      </a:r>
                      <a:r>
                        <a:rPr lang="en-GB" sz="2400" baseline="0" dirty="0">
                          <a:solidFill>
                            <a:schemeClr val="accent5">
                              <a:lumMod val="50000"/>
                            </a:schemeClr>
                          </a:solidFill>
                          <a:latin typeface="Century Gothic" panose="020B0502020202020204" pitchFamily="34" charset="0"/>
                        </a:rPr>
                        <a:t> A</a:t>
                      </a:r>
                      <a:endParaRPr lang="en-GB" sz="2400" dirty="0">
                        <a:solidFill>
                          <a:schemeClr val="accent5">
                            <a:lumMod val="50000"/>
                          </a:schemeClr>
                        </a:solidFill>
                        <a:latin typeface="Century Gothic" panose="020B0502020202020204" pitchFamily="34" charset="0"/>
                      </a:endParaRPr>
                    </a:p>
                  </a:txBody>
                  <a:tcPr anchor="ctr"/>
                </a:tc>
                <a:tc>
                  <a:txBody>
                    <a:bodyPr/>
                    <a:lstStyle/>
                    <a:p>
                      <a:pPr algn="ctr"/>
                      <a:r>
                        <a:rPr lang="en-GB" sz="2400" dirty="0">
                          <a:solidFill>
                            <a:schemeClr val="accent5">
                              <a:lumMod val="50000"/>
                            </a:schemeClr>
                          </a:solidFill>
                          <a:latin typeface="Century Gothic" panose="020B0502020202020204" pitchFamily="34" charset="0"/>
                        </a:rPr>
                        <a:t>Imagen B</a:t>
                      </a:r>
                    </a:p>
                  </a:txBody>
                  <a:tcPr anchor="ctr"/>
                </a:tc>
                <a:extLst>
                  <a:ext uri="{0D108BD9-81ED-4DB2-BD59-A6C34878D82A}">
                    <a16:rowId xmlns:a16="http://schemas.microsoft.com/office/drawing/2014/main" val="791576946"/>
                  </a:ext>
                </a:extLst>
              </a:tr>
              <a:tr h="564548">
                <a:tc>
                  <a:txBody>
                    <a:bodyPr/>
                    <a:lstStyle/>
                    <a:p>
                      <a:pPr algn="ctr"/>
                      <a:r>
                        <a:rPr lang="en-GB" sz="2400" b="1" dirty="0">
                          <a:solidFill>
                            <a:schemeClr val="accent5">
                              <a:lumMod val="50000"/>
                            </a:schemeClr>
                          </a:solidFill>
                          <a:latin typeface="Century Gothic" panose="020B0502020202020204" pitchFamily="34" charset="0"/>
                        </a:rPr>
                        <a:t>1</a:t>
                      </a: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057203793"/>
                  </a:ext>
                </a:extLst>
              </a:tr>
              <a:tr h="564548">
                <a:tc>
                  <a:txBody>
                    <a:bodyPr/>
                    <a:lstStyle/>
                    <a:p>
                      <a:pPr algn="ctr"/>
                      <a:r>
                        <a:rPr lang="en-GB" sz="2400" b="1" dirty="0">
                          <a:solidFill>
                            <a:schemeClr val="accent5">
                              <a:lumMod val="50000"/>
                            </a:schemeClr>
                          </a:solidFill>
                          <a:latin typeface="Century Gothic" panose="020B0502020202020204" pitchFamily="34" charset="0"/>
                        </a:rPr>
                        <a:t>2</a:t>
                      </a: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820224318"/>
                  </a:ext>
                </a:extLst>
              </a:tr>
              <a:tr h="564548">
                <a:tc>
                  <a:txBody>
                    <a:bodyPr/>
                    <a:lstStyle/>
                    <a:p>
                      <a:pPr algn="ctr"/>
                      <a:r>
                        <a:rPr lang="en-GB" sz="2400" b="1" dirty="0">
                          <a:solidFill>
                            <a:schemeClr val="accent5">
                              <a:lumMod val="50000"/>
                            </a:schemeClr>
                          </a:solidFill>
                          <a:latin typeface="Century Gothic" panose="020B0502020202020204" pitchFamily="34" charset="0"/>
                        </a:rPr>
                        <a:t>3</a:t>
                      </a: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992794217"/>
                  </a:ext>
                </a:extLst>
              </a:tr>
              <a:tr h="564548">
                <a:tc>
                  <a:txBody>
                    <a:bodyPr/>
                    <a:lstStyle/>
                    <a:p>
                      <a:pPr algn="ctr"/>
                      <a:r>
                        <a:rPr lang="en-GB" sz="2400" b="1" dirty="0">
                          <a:solidFill>
                            <a:schemeClr val="accent5">
                              <a:lumMod val="50000"/>
                            </a:schemeClr>
                          </a:solidFill>
                          <a:latin typeface="Century Gothic" panose="020B0502020202020204" pitchFamily="34" charset="0"/>
                        </a:rPr>
                        <a:t>4</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404888800"/>
                  </a:ext>
                </a:extLst>
              </a:tr>
              <a:tr h="564548">
                <a:tc>
                  <a:txBody>
                    <a:bodyPr/>
                    <a:lstStyle/>
                    <a:p>
                      <a:pPr algn="ctr"/>
                      <a:r>
                        <a:rPr lang="en-GB" sz="2400" b="1" dirty="0">
                          <a:solidFill>
                            <a:schemeClr val="accent5">
                              <a:lumMod val="50000"/>
                            </a:schemeClr>
                          </a:solidFill>
                          <a:latin typeface="Century Gothic" panose="020B0502020202020204" pitchFamily="34" charset="0"/>
                        </a:rPr>
                        <a:t>5</a:t>
                      </a: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091951630"/>
                  </a:ext>
                </a:extLst>
              </a:tr>
              <a:tr h="564548">
                <a:tc>
                  <a:txBody>
                    <a:bodyPr/>
                    <a:lstStyle/>
                    <a:p>
                      <a:pPr algn="ctr"/>
                      <a:r>
                        <a:rPr lang="en-GB" sz="2400" b="1" dirty="0">
                          <a:solidFill>
                            <a:schemeClr val="accent5">
                              <a:lumMod val="50000"/>
                            </a:schemeClr>
                          </a:solidFill>
                          <a:latin typeface="Century Gothic" panose="020B0502020202020204" pitchFamily="34" charset="0"/>
                        </a:rPr>
                        <a:t>6</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941162702"/>
                  </a:ext>
                </a:extLst>
              </a:tr>
              <a:tr h="564548">
                <a:tc>
                  <a:txBody>
                    <a:bodyPr/>
                    <a:lstStyle/>
                    <a:p>
                      <a:pPr algn="ctr"/>
                      <a:r>
                        <a:rPr lang="en-GB" sz="2400" b="1" dirty="0">
                          <a:solidFill>
                            <a:schemeClr val="accent5">
                              <a:lumMod val="50000"/>
                            </a:schemeClr>
                          </a:solidFill>
                          <a:latin typeface="Century Gothic" panose="020B0502020202020204" pitchFamily="34" charset="0"/>
                        </a:rPr>
                        <a:t>7</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784767832"/>
                  </a:ext>
                </a:extLst>
              </a:tr>
              <a:tr h="564548">
                <a:tc>
                  <a:txBody>
                    <a:bodyPr/>
                    <a:lstStyle/>
                    <a:p>
                      <a:pPr algn="ctr"/>
                      <a:r>
                        <a:rPr lang="en-GB" sz="2400" b="1" dirty="0">
                          <a:solidFill>
                            <a:schemeClr val="accent5">
                              <a:lumMod val="50000"/>
                            </a:schemeClr>
                          </a:solidFill>
                          <a:latin typeface="Century Gothic" panose="020B0502020202020204" pitchFamily="34" charset="0"/>
                        </a:rPr>
                        <a:t>8</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314704675"/>
                  </a:ext>
                </a:extLst>
              </a:tr>
            </a:tbl>
          </a:graphicData>
        </a:graphic>
      </p:graphicFrame>
      <p:pic>
        <p:nvPicPr>
          <p:cNvPr id="8" name="Imagen 7" descr="Question marks">
            <a:extLst>
              <a:ext uri="{FF2B5EF4-FFF2-40B4-BE49-F238E27FC236}">
                <a16:creationId xmlns:a16="http://schemas.microsoft.com/office/drawing/2014/main" id="{B64F1B92-5129-894E-984D-3D5A99550A4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9862" b="90730" l="5714" r="90000">
                        <a14:foregroundMark x1="15357" y1="78107" x2="14405" y2="64497"/>
                        <a14:foregroundMark x1="19167" y1="90730" x2="18810" y2="83432"/>
                        <a14:foregroundMark x1="6667" y1="66075" x2="5714" y2="59566"/>
                        <a14:foregroundMark x1="30833" y1="62130" x2="33095" y2="58383"/>
                        <a14:foregroundMark x1="30119" y1="63116" x2="27024" y2="65483"/>
                        <a14:foregroundMark x1="32738" y1="53846" x2="27738" y2="48126"/>
                        <a14:foregroundMark x1="27738" y1="48126" x2="27024" y2="52071"/>
                        <a14:foregroundMark x1="24643" y1="75542" x2="24762" y2="78501"/>
                        <a14:foregroundMark x1="40595" y1="82249" x2="36548" y2="75148"/>
                        <a14:foregroundMark x1="40952" y1="60750" x2="46905" y2="45365"/>
                        <a14:foregroundMark x1="27976" y1="29586" x2="24524" y2="28600"/>
                        <a14:backgroundMark x1="57024" y1="44379" x2="60238" y2="51085"/>
                        <a14:backgroundMark x1="60238" y1="51085" x2="61429" y2="52465"/>
                      </a14:backgroundRemoval>
                    </a14:imgEffect>
                  </a14:imgLayer>
                </a14:imgProps>
              </a:ext>
              <a:ext uri="{28A0092B-C50C-407E-A947-70E740481C1C}">
                <a14:useLocalDpi xmlns:a14="http://schemas.microsoft.com/office/drawing/2010/main"/>
              </a:ext>
            </a:extLst>
          </a:blip>
          <a:srcRect t="7964" r="48441"/>
          <a:stretch/>
        </p:blipFill>
        <p:spPr>
          <a:xfrm>
            <a:off x="137180" y="1763834"/>
            <a:ext cx="1747038" cy="1882295"/>
          </a:xfrm>
          <a:prstGeom prst="rect">
            <a:avLst/>
          </a:prstGeom>
        </p:spPr>
      </p:pic>
      <p:pic>
        <p:nvPicPr>
          <p:cNvPr id="3" name="Imagen 2" descr="Forma, Círculo&#10;&#10;Descripción generada automáticamente">
            <a:extLst>
              <a:ext uri="{FF2B5EF4-FFF2-40B4-BE49-F238E27FC236}">
                <a16:creationId xmlns:a16="http://schemas.microsoft.com/office/drawing/2014/main" id="{E8284AA9-D2CA-F641-89F3-00CB90CC6F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036" y="3782291"/>
            <a:ext cx="1697182" cy="1697182"/>
          </a:xfrm>
          <a:prstGeom prst="rect">
            <a:avLst/>
          </a:prstGeom>
        </p:spPr>
      </p:pic>
    </p:spTree>
    <p:extLst>
      <p:ext uri="{BB962C8B-B14F-4D97-AF65-F5344CB8AC3E}">
        <p14:creationId xmlns:p14="http://schemas.microsoft.com/office/powerpoint/2010/main" val="1957546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37549-F351-405C-94BE-C731EE52A370}"/>
              </a:ext>
            </a:extLst>
          </p:cNvPr>
          <p:cNvSpPr>
            <a:spLocks noGrp="1"/>
          </p:cNvSpPr>
          <p:nvPr>
            <p:ph type="ctrTitle"/>
          </p:nvPr>
        </p:nvSpPr>
        <p:spPr>
          <a:xfrm flipV="1">
            <a:off x="914400" y="90560"/>
            <a:ext cx="10363200" cy="1031803"/>
          </a:xfrm>
        </p:spPr>
        <p:txBody>
          <a:bodyPr>
            <a:normAutofit/>
          </a:bodyPr>
          <a:lstStyle/>
          <a:p>
            <a:r>
              <a:rPr lang="fr-FR" sz="1200" dirty="0" err="1">
                <a:solidFill>
                  <a:schemeClr val="bg1"/>
                </a:solidFill>
              </a:rPr>
              <a:t>Escuchar</a:t>
            </a:r>
            <a:endParaRPr lang="fr-FR" sz="1200" dirty="0">
              <a:solidFill>
                <a:schemeClr val="bg1"/>
              </a:solidFill>
            </a:endParaRPr>
          </a:p>
        </p:txBody>
      </p:sp>
      <p:sp>
        <p:nvSpPr>
          <p:cNvPr id="18" name="Rounded Rectangle 16">
            <a:extLst>
              <a:ext uri="{FF2B5EF4-FFF2-40B4-BE49-F238E27FC236}">
                <a16:creationId xmlns:a16="http://schemas.microsoft.com/office/drawing/2014/main" id="{1CF98171-01AB-2B4A-9C65-181BA75C8740}"/>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0">
            <a:extLst>
              <a:ext uri="{FF2B5EF4-FFF2-40B4-BE49-F238E27FC236}">
                <a16:creationId xmlns:a16="http://schemas.microsoft.com/office/drawing/2014/main" id="{84030E69-140E-6C4F-906A-9CA2D8234535}"/>
              </a:ext>
            </a:extLst>
          </p:cNvPr>
          <p:cNvSpPr txBox="1"/>
          <p:nvPr/>
        </p:nvSpPr>
        <p:spPr>
          <a:xfrm>
            <a:off x="1406198" y="816810"/>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a:t>
            </a:r>
          </a:p>
        </p:txBody>
      </p:sp>
      <p:pic>
        <p:nvPicPr>
          <p:cNvPr id="12" name="Imagen 11" descr="Boy talking">
            <a:extLst>
              <a:ext uri="{FF2B5EF4-FFF2-40B4-BE49-F238E27FC236}">
                <a16:creationId xmlns:a16="http://schemas.microsoft.com/office/drawing/2014/main" id="{BCC7A4FF-596C-7446-9A2D-AFDD151373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2252" y="2158347"/>
            <a:ext cx="1976109" cy="3570004"/>
          </a:xfrm>
          <a:prstGeom prst="rect">
            <a:avLst/>
          </a:prstGeom>
        </p:spPr>
      </p:pic>
      <p:sp>
        <p:nvSpPr>
          <p:cNvPr id="8" name="Llamada rectangular redondeada 7">
            <a:extLst>
              <a:ext uri="{FF2B5EF4-FFF2-40B4-BE49-F238E27FC236}">
                <a16:creationId xmlns:a16="http://schemas.microsoft.com/office/drawing/2014/main" id="{F5509450-B174-D94A-8AF0-BE3BEA30FBC1}"/>
              </a:ext>
            </a:extLst>
          </p:cNvPr>
          <p:cNvSpPr/>
          <p:nvPr/>
        </p:nvSpPr>
        <p:spPr>
          <a:xfrm>
            <a:off x="3650299" y="1437577"/>
            <a:ext cx="1787499" cy="1162748"/>
          </a:xfrm>
          <a:prstGeom prst="wedgeRoundRectCallout">
            <a:avLst>
              <a:gd name="adj1" fmla="val -69258"/>
              <a:gd name="adj2" fmla="val 4658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203864"/>
                </a:solidFill>
                <a:effectLst/>
                <a:uLnTx/>
                <a:uFillTx/>
                <a:latin typeface="Century Gothic" panose="020F0302020204030204"/>
                <a:ea typeface="+mn-ea"/>
                <a:cs typeface="+mn-cs"/>
              </a:rPr>
              <a:t>Hola, soy Pedro.</a:t>
            </a:r>
          </a:p>
        </p:txBody>
      </p:sp>
      <p:sp>
        <p:nvSpPr>
          <p:cNvPr id="17" name="TextBox 12">
            <a:extLst>
              <a:ext uri="{FF2B5EF4-FFF2-40B4-BE49-F238E27FC236}">
                <a16:creationId xmlns:a16="http://schemas.microsoft.com/office/drawing/2014/main" id="{C953455A-0150-5344-9EEA-97EB588236CD}"/>
              </a:ext>
            </a:extLst>
          </p:cNvPr>
          <p:cNvSpPr txBox="1"/>
          <p:nvPr/>
        </p:nvSpPr>
        <p:spPr>
          <a:xfrm>
            <a:off x="6302675" y="819595"/>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1b.</a:t>
            </a:r>
          </a:p>
        </p:txBody>
      </p:sp>
      <p:pic>
        <p:nvPicPr>
          <p:cNvPr id="7" name="Imagen 6" descr="Group of children talking">
            <a:extLst>
              <a:ext uri="{FF2B5EF4-FFF2-40B4-BE49-F238E27FC236}">
                <a16:creationId xmlns:a16="http://schemas.microsoft.com/office/drawing/2014/main" id="{DB1DDF6A-A800-9D4C-B4A5-1FBCF1681B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68369" y="2371724"/>
            <a:ext cx="4847989" cy="3356627"/>
          </a:xfrm>
          <a:prstGeom prst="rect">
            <a:avLst/>
          </a:prstGeom>
        </p:spPr>
      </p:pic>
      <p:sp>
        <p:nvSpPr>
          <p:cNvPr id="13" name="Llamada rectangular redondeada 12">
            <a:extLst>
              <a:ext uri="{FF2B5EF4-FFF2-40B4-BE49-F238E27FC236}">
                <a16:creationId xmlns:a16="http://schemas.microsoft.com/office/drawing/2014/main" id="{7627A78B-2FB4-6941-88DF-5600E6AC8D48}"/>
              </a:ext>
            </a:extLst>
          </p:cNvPr>
          <p:cNvSpPr/>
          <p:nvPr/>
        </p:nvSpPr>
        <p:spPr>
          <a:xfrm>
            <a:off x="9109998" y="1089539"/>
            <a:ext cx="1787499" cy="547689"/>
          </a:xfrm>
          <a:prstGeom prst="wedgeRoundRectCallout">
            <a:avLst>
              <a:gd name="adj1" fmla="val -36487"/>
              <a:gd name="adj2" fmla="val 19527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203864"/>
                </a:solidFill>
                <a:effectLst/>
                <a:uLnTx/>
                <a:uFillTx/>
                <a:latin typeface="Century Gothic" panose="020F0302020204030204"/>
                <a:ea typeface="+mn-ea"/>
                <a:cs typeface="+mn-cs"/>
              </a:rPr>
              <a:t>Él es Juan.</a:t>
            </a:r>
          </a:p>
        </p:txBody>
      </p:sp>
      <p:sp>
        <p:nvSpPr>
          <p:cNvPr id="14" name="Llamada rectangular redondeada 13">
            <a:extLst>
              <a:ext uri="{FF2B5EF4-FFF2-40B4-BE49-F238E27FC236}">
                <a16:creationId xmlns:a16="http://schemas.microsoft.com/office/drawing/2014/main" id="{BD3C840F-B9DF-764A-BE88-3400B0F376EA}"/>
              </a:ext>
            </a:extLst>
          </p:cNvPr>
          <p:cNvSpPr/>
          <p:nvPr/>
        </p:nvSpPr>
        <p:spPr>
          <a:xfrm>
            <a:off x="8110140" y="1580078"/>
            <a:ext cx="1144498" cy="786185"/>
          </a:xfrm>
          <a:prstGeom prst="wedgeRoundRectCallout">
            <a:avLst>
              <a:gd name="adj1" fmla="val -62765"/>
              <a:gd name="adj2" fmla="val 10608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400" b="0" i="0" u="none" strike="noStrike" kern="1200" cap="none" spc="0" normalizeH="0" baseline="0" noProof="0" dirty="0">
                <a:ln>
                  <a:noFill/>
                </a:ln>
                <a:solidFill>
                  <a:srgbClr val="203864"/>
                </a:solidFill>
                <a:effectLst/>
                <a:uLnTx/>
                <a:uFillTx/>
                <a:latin typeface="Century Gothic" panose="020F0302020204030204"/>
                <a:ea typeface="+mn-ea"/>
                <a:cs typeface="+mn-cs"/>
              </a:rPr>
              <a:t>¡Hola, Juan!</a:t>
            </a:r>
          </a:p>
        </p:txBody>
      </p:sp>
      <p:sp>
        <p:nvSpPr>
          <p:cNvPr id="10" name="Action Button: Custom 9">
            <a:hlinkClick r:id="" action="ppaction://noaction" highlightClick="1">
              <a:snd r:embed="rId5" name="presento.wav"/>
            </a:hlinkClick>
          </p:cNvPr>
          <p:cNvSpPr/>
          <p:nvPr/>
        </p:nvSpPr>
        <p:spPr>
          <a:xfrm>
            <a:off x="339120" y="570260"/>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4236256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58EDC-BE37-41E8-BD09-137494228B56}"/>
              </a:ext>
            </a:extLst>
          </p:cNvPr>
          <p:cNvSpPr>
            <a:spLocks noGrp="1"/>
          </p:cNvSpPr>
          <p:nvPr>
            <p:ph type="ctrTitle"/>
          </p:nvPr>
        </p:nvSpPr>
        <p:spPr>
          <a:xfrm flipV="1">
            <a:off x="914400" y="454906"/>
            <a:ext cx="10363200" cy="667457"/>
          </a:xfrm>
        </p:spPr>
        <p:txBody>
          <a:bodyPr>
            <a:normAutofit/>
          </a:bodyPr>
          <a:lstStyle/>
          <a:p>
            <a:r>
              <a:rPr lang="fr-FR" sz="1200" dirty="0" err="1">
                <a:solidFill>
                  <a:schemeClr val="bg1"/>
                </a:solidFill>
              </a:rPr>
              <a:t>Escuchar</a:t>
            </a:r>
            <a:endParaRPr lang="fr-FR" sz="1200" dirty="0">
              <a:solidFill>
                <a:schemeClr val="bg1"/>
              </a:solidFill>
            </a:endParaRPr>
          </a:p>
        </p:txBody>
      </p:sp>
      <p:sp>
        <p:nvSpPr>
          <p:cNvPr id="17" name="Rounded Rectangle 16">
            <a:extLst>
              <a:ext uri="{FF2B5EF4-FFF2-40B4-BE49-F238E27FC236}">
                <a16:creationId xmlns:a16="http://schemas.microsoft.com/office/drawing/2014/main" id="{9DA9B36D-01FA-8C4A-B928-FBA3F0ABCA70}"/>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0">
            <a:extLst>
              <a:ext uri="{FF2B5EF4-FFF2-40B4-BE49-F238E27FC236}">
                <a16:creationId xmlns:a16="http://schemas.microsoft.com/office/drawing/2014/main" id="{6325231F-7BDF-084B-B7D4-AFD6831393B8}"/>
              </a:ext>
            </a:extLst>
          </p:cNvPr>
          <p:cNvSpPr txBox="1"/>
          <p:nvPr/>
        </p:nvSpPr>
        <p:spPr>
          <a:xfrm>
            <a:off x="1406198" y="816810"/>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a:t>
            </a:r>
          </a:p>
        </p:txBody>
      </p:sp>
      <p:pic>
        <p:nvPicPr>
          <p:cNvPr id="10" name="Imagen 9" descr="Someone waking up">
            <a:extLst>
              <a:ext uri="{FF2B5EF4-FFF2-40B4-BE49-F238E27FC236}">
                <a16:creationId xmlns:a16="http://schemas.microsoft.com/office/drawing/2014/main" id="{2173FD1A-649E-4D4E-A36B-7229031D251B}"/>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4223" b="96791" l="1375" r="95750">
                        <a14:foregroundMark x1="77625" y1="13851" x2="59125" y2="75000"/>
                        <a14:foregroundMark x1="59125" y1="75000" x2="34625" y2="67736"/>
                        <a14:foregroundMark x1="34625" y1="67736" x2="17750" y2="82264"/>
                        <a14:foregroundMark x1="17750" y1="82264" x2="42500" y2="56081"/>
                        <a14:foregroundMark x1="42500" y1="56081" x2="34500" y2="78209"/>
                        <a14:foregroundMark x1="34500" y1="78209" x2="48625" y2="63007"/>
                        <a14:foregroundMark x1="48625" y1="63007" x2="52500" y2="31588"/>
                        <a14:foregroundMark x1="52500" y1="31588" x2="29625" y2="47466"/>
                        <a14:foregroundMark x1="29625" y1="47466" x2="65875" y2="19426"/>
                        <a14:foregroundMark x1="65875" y1="19426" x2="16750" y2="54730"/>
                        <a14:foregroundMark x1="16750" y1="54730" x2="24625" y2="75676"/>
                        <a14:foregroundMark x1="24625" y1="75676" x2="49125" y2="54899"/>
                        <a14:foregroundMark x1="49125" y1="54899" x2="47875" y2="74662"/>
                        <a14:foregroundMark x1="47875" y1="74662" x2="56500" y2="49155"/>
                        <a14:foregroundMark x1="56500" y1="49155" x2="57500" y2="31757"/>
                        <a14:foregroundMark x1="57500" y1="31757" x2="45750" y2="62500"/>
                        <a14:foregroundMark x1="45750" y1="62500" x2="59250" y2="40203"/>
                        <a14:foregroundMark x1="59250" y1="40203" x2="38875" y2="65541"/>
                        <a14:foregroundMark x1="38875" y1="65541" x2="41875" y2="80405"/>
                        <a14:foregroundMark x1="82750" y1="16216" x2="51625" y2="15034"/>
                        <a14:foregroundMark x1="51625" y1="15034" x2="36000" y2="9797"/>
                        <a14:foregroundMark x1="36000" y1="9797" x2="65500" y2="14020"/>
                        <a14:foregroundMark x1="65500" y1="14020" x2="87125" y2="8446"/>
                        <a14:foregroundMark x1="80500" y1="9122" x2="47250" y2="7770"/>
                        <a14:foregroundMark x1="92625" y1="10811" x2="86125" y2="26014"/>
                        <a14:foregroundMark x1="86125" y1="26014" x2="73750" y2="39527"/>
                        <a14:foregroundMark x1="73750" y1="39527" x2="91625" y2="68919"/>
                        <a14:foregroundMark x1="91625" y1="68919" x2="75625" y2="83108"/>
                        <a14:foregroundMark x1="75625" y1="83108" x2="19125" y2="91723"/>
                        <a14:foregroundMark x1="19125" y1="91723" x2="3625" y2="79392"/>
                        <a14:foregroundMark x1="3625" y1="79392" x2="1375" y2="63851"/>
                        <a14:foregroundMark x1="71375" y1="90372" x2="59125" y2="95777"/>
                        <a14:foregroundMark x1="59125" y1="95777" x2="5625" y2="92061"/>
                        <a14:foregroundMark x1="71875" y1="4223" x2="30375" y2="15034"/>
                        <a14:foregroundMark x1="30375" y1="15034" x2="27750" y2="20101"/>
                        <a14:foregroundMark x1="93375" y1="14189" x2="93375" y2="22804"/>
                        <a14:foregroundMark x1="80000" y1="95439" x2="10125" y2="97635"/>
                        <a14:foregroundMark x1="10125" y1="97635" x2="32625" y2="93243"/>
                        <a14:foregroundMark x1="32625" y1="93243" x2="38375" y2="96791"/>
                        <a14:foregroundMark x1="95625" y1="19088" x2="95750" y2="21791"/>
                        <a14:backgroundMark x1="86250" y1="32095" x2="86250" y2="39865"/>
                        <a14:backgroundMark x1="82500" y1="33446" x2="85000" y2="38851"/>
                      </a14:backgroundRemoval>
                    </a14:imgEffect>
                  </a14:imgLayer>
                </a14:imgProps>
              </a:ext>
              <a:ext uri="{28A0092B-C50C-407E-A947-70E740481C1C}">
                <a14:useLocalDpi xmlns:a14="http://schemas.microsoft.com/office/drawing/2010/main"/>
              </a:ext>
            </a:extLst>
          </a:blip>
          <a:stretch>
            <a:fillRect/>
          </a:stretch>
        </p:blipFill>
        <p:spPr>
          <a:xfrm>
            <a:off x="1181508" y="1701934"/>
            <a:ext cx="3784257" cy="2800350"/>
          </a:xfrm>
          <a:prstGeom prst="rect">
            <a:avLst/>
          </a:prstGeom>
        </p:spPr>
      </p:pic>
      <p:sp>
        <p:nvSpPr>
          <p:cNvPr id="16" name="TextBox 12">
            <a:extLst>
              <a:ext uri="{FF2B5EF4-FFF2-40B4-BE49-F238E27FC236}">
                <a16:creationId xmlns:a16="http://schemas.microsoft.com/office/drawing/2014/main" id="{244AA029-253A-624A-BAE5-B08127646085}"/>
              </a:ext>
            </a:extLst>
          </p:cNvPr>
          <p:cNvSpPr txBox="1"/>
          <p:nvPr/>
        </p:nvSpPr>
        <p:spPr>
          <a:xfrm>
            <a:off x="6302675" y="819595"/>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2b.</a:t>
            </a:r>
          </a:p>
        </p:txBody>
      </p:sp>
      <p:pic>
        <p:nvPicPr>
          <p:cNvPr id="3" name="Imagen 2" descr="Someone being woken by a person and an alarm">
            <a:extLst>
              <a:ext uri="{FF2B5EF4-FFF2-40B4-BE49-F238E27FC236}">
                <a16:creationId xmlns:a16="http://schemas.microsoft.com/office/drawing/2014/main" id="{12AEDA2B-BFAD-7B49-92DD-82D8837792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99737" y="1649546"/>
            <a:ext cx="4238503" cy="2852738"/>
          </a:xfrm>
          <a:prstGeom prst="rect">
            <a:avLst/>
          </a:prstGeom>
        </p:spPr>
      </p:pic>
      <p:sp>
        <p:nvSpPr>
          <p:cNvPr id="9" name="Action Button: Custom 8">
            <a:hlinkClick r:id="" action="ppaction://noaction" highlightClick="1">
              <a:snd r:embed="rId6" name="me despierto.wav"/>
            </a:hlinkClick>
          </p:cNvPr>
          <p:cNvSpPr/>
          <p:nvPr/>
        </p:nvSpPr>
        <p:spPr>
          <a:xfrm>
            <a:off x="360717" y="565397"/>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286476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6E5E3-DE5A-42AC-AC0A-F67BEBC7D4DE}"/>
              </a:ext>
            </a:extLst>
          </p:cNvPr>
          <p:cNvSpPr>
            <a:spLocks noGrp="1"/>
          </p:cNvSpPr>
          <p:nvPr>
            <p:ph type="ctrTitle"/>
          </p:nvPr>
        </p:nvSpPr>
        <p:spPr>
          <a:xfrm flipV="1">
            <a:off x="914400" y="136187"/>
            <a:ext cx="10363200" cy="986176"/>
          </a:xfrm>
        </p:spPr>
        <p:txBody>
          <a:bodyPr>
            <a:normAutofit/>
          </a:bodyPr>
          <a:lstStyle/>
          <a:p>
            <a:r>
              <a:rPr lang="fr-FR" sz="1200" dirty="0" err="1">
                <a:solidFill>
                  <a:schemeClr val="bg1"/>
                </a:solidFill>
              </a:rPr>
              <a:t>Escuchar</a:t>
            </a:r>
            <a:endParaRPr lang="fr-FR" sz="1200" dirty="0">
              <a:solidFill>
                <a:schemeClr val="bg1"/>
              </a:solidFill>
            </a:endParaRPr>
          </a:p>
        </p:txBody>
      </p:sp>
      <p:sp>
        <p:nvSpPr>
          <p:cNvPr id="16" name="Rounded Rectangle 16">
            <a:extLst>
              <a:ext uri="{FF2B5EF4-FFF2-40B4-BE49-F238E27FC236}">
                <a16:creationId xmlns:a16="http://schemas.microsoft.com/office/drawing/2014/main" id="{F4595431-E052-5E41-A587-71CA4162AB6A}"/>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0">
            <a:extLst>
              <a:ext uri="{FF2B5EF4-FFF2-40B4-BE49-F238E27FC236}">
                <a16:creationId xmlns:a16="http://schemas.microsoft.com/office/drawing/2014/main" id="{B7868B6E-7DF0-4F47-972A-937B1FDB1158}"/>
              </a:ext>
            </a:extLst>
          </p:cNvPr>
          <p:cNvSpPr txBox="1"/>
          <p:nvPr/>
        </p:nvSpPr>
        <p:spPr>
          <a:xfrm>
            <a:off x="1406198" y="816810"/>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a:t>
            </a:r>
          </a:p>
        </p:txBody>
      </p:sp>
      <p:pic>
        <p:nvPicPr>
          <p:cNvPr id="3" name="Imagen 2" descr="Child washing a dog">
            <a:extLst>
              <a:ext uri="{FF2B5EF4-FFF2-40B4-BE49-F238E27FC236}">
                <a16:creationId xmlns:a16="http://schemas.microsoft.com/office/drawing/2014/main" id="{7C976BEB-4C70-DB4B-9DA0-3546CAC203C9}"/>
              </a:ext>
            </a:extLst>
          </p:cNvPr>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1137644" y="1340030"/>
            <a:ext cx="4234587" cy="3562156"/>
          </a:xfrm>
          <a:prstGeom prst="rect">
            <a:avLst/>
          </a:prstGeom>
        </p:spPr>
      </p:pic>
      <p:sp>
        <p:nvSpPr>
          <p:cNvPr id="14" name="TextBox 12">
            <a:extLst>
              <a:ext uri="{FF2B5EF4-FFF2-40B4-BE49-F238E27FC236}">
                <a16:creationId xmlns:a16="http://schemas.microsoft.com/office/drawing/2014/main" id="{CF43C161-1748-774C-A44B-529C31EBF496}"/>
              </a:ext>
            </a:extLst>
          </p:cNvPr>
          <p:cNvSpPr txBox="1"/>
          <p:nvPr/>
        </p:nvSpPr>
        <p:spPr>
          <a:xfrm>
            <a:off x="6302675" y="819595"/>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3b.</a:t>
            </a:r>
          </a:p>
        </p:txBody>
      </p:sp>
      <p:pic>
        <p:nvPicPr>
          <p:cNvPr id="2" name="Imagen 1" descr="Man showering">
            <a:extLst>
              <a:ext uri="{FF2B5EF4-FFF2-40B4-BE49-F238E27FC236}">
                <a16:creationId xmlns:a16="http://schemas.microsoft.com/office/drawing/2014/main" id="{CB975C54-38DB-C741-9AB8-FB13AD20F1EB}"/>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7212324" y="1340030"/>
            <a:ext cx="3842032" cy="3142487"/>
          </a:xfrm>
          <a:prstGeom prst="rect">
            <a:avLst/>
          </a:prstGeom>
        </p:spPr>
      </p:pic>
      <p:sp>
        <p:nvSpPr>
          <p:cNvPr id="12" name="Action Button: Custom 11">
            <a:hlinkClick r:id="" action="ppaction://noaction" highlightClick="1">
              <a:snd r:embed="rId5" name="lavo.wav"/>
            </a:hlinkClick>
          </p:cNvPr>
          <p:cNvSpPr/>
          <p:nvPr/>
        </p:nvSpPr>
        <p:spPr>
          <a:xfrm>
            <a:off x="357627" y="607437"/>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529104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6" name="Google Shape;176;p19"/>
          <p:cNvSpPr/>
          <p:nvPr/>
        </p:nvSpPr>
        <p:spPr>
          <a:xfrm>
            <a:off x="300037" y="1117260"/>
            <a:ext cx="11591270" cy="136931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Clear benefits of explicit teaching grammar </a:t>
            </a:r>
          </a:p>
          <a:p>
            <a:pPr>
              <a:buClr>
                <a:srgbClr val="000000"/>
              </a:buClr>
              <a:defRPr/>
            </a:pPr>
            <a:r>
              <a:rPr lang="en-GB" sz="2000" kern="0" dirty="0">
                <a:solidFill>
                  <a:srgbClr val="104F75"/>
                </a:solidFill>
                <a:latin typeface="Century Gothic" panose="020B0502020202020204" pitchFamily="34" charset="0"/>
                <a:ea typeface="Calibri"/>
                <a:cs typeface="Calibri"/>
                <a:sym typeface="Calibri"/>
              </a:rPr>
              <a:t>(e.g. Norris &amp; Ortega, </a:t>
            </a:r>
            <a:r>
              <a:rPr lang="en-GB" sz="2000" kern="0" dirty="0">
                <a:solidFill>
                  <a:srgbClr val="104F75"/>
                </a:solidFill>
                <a:latin typeface="Century Gothic" panose="020B0502020202020204" pitchFamily="34" charset="0"/>
                <a:ea typeface="Calibri"/>
                <a:cs typeface="Calibri"/>
                <a:sym typeface="Calibri"/>
                <a:hlinkClick r:id="rId3"/>
              </a:rPr>
              <a:t>2000</a:t>
            </a:r>
            <a:r>
              <a:rPr lang="en-GB" sz="2000" kern="0" dirty="0">
                <a:solidFill>
                  <a:srgbClr val="104F75"/>
                </a:solidFill>
                <a:latin typeface="Century Gothic" panose="020B0502020202020204" pitchFamily="34" charset="0"/>
                <a:ea typeface="Calibri"/>
                <a:cs typeface="Calibri"/>
                <a:sym typeface="Calibri"/>
              </a:rPr>
              <a:t>, </a:t>
            </a:r>
            <a:r>
              <a:rPr lang="en-GB" sz="2000" kern="0" dirty="0">
                <a:solidFill>
                  <a:srgbClr val="104F75"/>
                </a:solidFill>
                <a:latin typeface="Century Gothic" panose="020B0502020202020204" pitchFamily="34" charset="0"/>
                <a:ea typeface="Calibri"/>
                <a:cs typeface="Calibri"/>
                <a:sym typeface="Calibri"/>
                <a:hlinkClick r:id="rId4"/>
              </a:rPr>
              <a:t>2001</a:t>
            </a:r>
            <a:r>
              <a:rPr lang="en-GB" sz="2000" kern="0" dirty="0">
                <a:solidFill>
                  <a:srgbClr val="104F75"/>
                </a:solidFill>
                <a:latin typeface="Century Gothic" panose="020B0502020202020204" pitchFamily="34" charset="0"/>
                <a:ea typeface="Calibri"/>
                <a:cs typeface="Calibri"/>
                <a:sym typeface="Calibri"/>
              </a:rPr>
              <a:t>; </a:t>
            </a:r>
            <a:r>
              <a:rPr lang="en-GB" sz="2000" kern="0" dirty="0">
                <a:solidFill>
                  <a:srgbClr val="104F75"/>
                </a:solidFill>
                <a:latin typeface="Century Gothic" panose="020B0502020202020204" pitchFamily="34" charset="0"/>
                <a:ea typeface="Calibri"/>
                <a:cs typeface="Calibri"/>
                <a:sym typeface="Calibri"/>
                <a:hlinkClick r:id="rId5"/>
              </a:rPr>
              <a:t>Spada &amp; Tomita, 2010</a:t>
            </a:r>
            <a:r>
              <a:rPr lang="en-GB" sz="2000" kern="0" dirty="0">
                <a:solidFill>
                  <a:srgbClr val="104F75"/>
                </a:solidFill>
                <a:latin typeface="Century Gothic" panose="020B0502020202020204" pitchFamily="34" charset="0"/>
                <a:ea typeface="Calibri"/>
                <a:cs typeface="Calibri"/>
                <a:sym typeface="Calibri"/>
              </a:rPr>
              <a:t>)</a:t>
            </a:r>
            <a:r>
              <a:rPr lang="en-GB" sz="2800" kern="0" dirty="0">
                <a:solidFill>
                  <a:srgbClr val="104F75"/>
                </a:solidFill>
                <a:latin typeface="Century Gothic" panose="020B0502020202020204" pitchFamily="34" charset="0"/>
                <a:ea typeface="Calibri"/>
                <a:cs typeface="Calibri"/>
                <a:sym typeface="Calibri"/>
              </a:rPr>
              <a:t> </a:t>
            </a:r>
            <a:r>
              <a:rPr lang="en-GB" sz="2800" kern="0" dirty="0">
                <a:solidFill>
                  <a:srgbClr val="E87D1E"/>
                </a:solidFill>
                <a:latin typeface="Century Gothic" panose="020B0502020202020204" pitchFamily="34" charset="0"/>
                <a:ea typeface="Calibri"/>
                <a:cs typeface="Calibri"/>
                <a:sym typeface="Calibri"/>
              </a:rPr>
              <a:t>but …</a:t>
            </a:r>
            <a:endParaRPr lang="en-GB" kern="0" dirty="0">
              <a:solidFill>
                <a:srgbClr val="E87D1E"/>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accuracy with which a feature is learnt can be influenced by its…</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177" name="Google Shape;177;p19"/>
          <p:cNvSpPr/>
          <p:nvPr/>
        </p:nvSpPr>
        <p:spPr>
          <a:xfrm>
            <a:off x="274583" y="2424392"/>
            <a:ext cx="11616724" cy="4072661"/>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E8841E"/>
              </a:buClr>
              <a:buSzPts val="2800"/>
              <a:buFont typeface="Noto Sans Symbols"/>
              <a:buChar char="▪"/>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salience</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457200" marR="0" lvl="0" indent="-457200" algn="l" defTabSz="914400" rtl="0" eaLnBrk="1" fontAlgn="auto" latinLnBrk="0" hangingPunct="1">
              <a:lnSpc>
                <a:spcPct val="100000"/>
              </a:lnSpc>
              <a:spcBef>
                <a:spcPts val="0"/>
              </a:spcBef>
              <a:spcAft>
                <a:spcPts val="0"/>
              </a:spcAft>
              <a:buClr>
                <a:srgbClr val="E8841E"/>
              </a:buClr>
              <a:buSzPts val="2800"/>
              <a:buFont typeface="Noto Sans Symbols"/>
              <a:buChar char="▪"/>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complexity</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457200" marR="0" lvl="0" indent="-457200" algn="l" defTabSz="914400" rtl="0" eaLnBrk="1" fontAlgn="auto" latinLnBrk="0" hangingPunct="1">
              <a:lnSpc>
                <a:spcPct val="100000"/>
              </a:lnSpc>
              <a:spcBef>
                <a:spcPts val="0"/>
              </a:spcBef>
              <a:spcAft>
                <a:spcPts val="0"/>
              </a:spcAft>
              <a:buClr>
                <a:srgbClr val="E8841E"/>
              </a:buClr>
              <a:buSzPts val="2800"/>
              <a:buFont typeface="Noto Sans Symbols"/>
              <a:buChar char="▪"/>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communicative usefulness</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457200" marR="0" lvl="0" indent="-457200" algn="l" defTabSz="914400" rtl="0" eaLnBrk="1" fontAlgn="auto" latinLnBrk="0" hangingPunct="1">
              <a:lnSpc>
                <a:spcPct val="100000"/>
              </a:lnSpc>
              <a:spcBef>
                <a:spcPts val="0"/>
              </a:spcBef>
              <a:spcAft>
                <a:spcPts val="0"/>
              </a:spcAft>
              <a:buClr>
                <a:srgbClr val="E8841E"/>
              </a:buClr>
              <a:buSzPts val="2800"/>
              <a:buFont typeface="Noto Sans Symbols"/>
              <a:buChar char="▪"/>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frequency of the grammar features</a:t>
            </a:r>
          </a:p>
          <a:p>
            <a:pPr marL="457200" marR="0" lvl="0" indent="-457200" algn="l" defTabSz="914400" rtl="0" eaLnBrk="1" fontAlgn="auto" latinLnBrk="0" hangingPunct="1">
              <a:lnSpc>
                <a:spcPct val="100000"/>
              </a:lnSpc>
              <a:spcBef>
                <a:spcPts val="0"/>
              </a:spcBef>
              <a:spcAft>
                <a:spcPts val="0"/>
              </a:spcAft>
              <a:buClr>
                <a:srgbClr val="E8841E"/>
              </a:buClr>
              <a:buSzPts val="2800"/>
              <a:buFont typeface="Noto Sans Symbols"/>
              <a:buChar char="▪"/>
              <a:tabLst/>
              <a:defRPr/>
            </a:pPr>
            <a:r>
              <a:rPr lang="en-GB" sz="2800" kern="0" dirty="0">
                <a:solidFill>
                  <a:srgbClr val="104F75"/>
                </a:solidFill>
                <a:latin typeface="Century Gothic" panose="020B0502020202020204" pitchFamily="34" charset="0"/>
                <a:ea typeface="Calibri"/>
                <a:cs typeface="Calibri"/>
                <a:sym typeface="Calibri"/>
              </a:rPr>
              <a:t>differences with the first language </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E8841E"/>
              </a:buClr>
              <a:buSzPts val="2800"/>
              <a:buFont typeface="Noto Sans Symbols"/>
              <a:buChar char="▪"/>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context in which it is used / tested </a:t>
            </a:r>
            <a:r>
              <a:rPr kumimoji="0" lang="en-GB"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(speaking, writing, spontaneous, prepared)</a:t>
            </a:r>
            <a:endPar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457200" marR="0" lvl="0" indent="-457200" algn="l" defTabSz="914400" rtl="0" eaLnBrk="1" fontAlgn="auto" latinLnBrk="0" hangingPunct="1">
              <a:lnSpc>
                <a:spcPct val="100000"/>
              </a:lnSpc>
              <a:spcBef>
                <a:spcPts val="0"/>
              </a:spcBef>
              <a:spcAft>
                <a:spcPts val="0"/>
              </a:spcAft>
              <a:buClr>
                <a:srgbClr val="E8841E"/>
              </a:buClr>
              <a:buSzPts val="2800"/>
              <a:buFont typeface="Noto Sans Symbols"/>
              <a:buChar char="▪"/>
              <a:tabLst/>
              <a:defRPr/>
            </a:pPr>
            <a:r>
              <a:rPr lang="en-GB" sz="2800" kern="0" dirty="0">
                <a:solidFill>
                  <a:srgbClr val="104F75"/>
                </a:solidFill>
                <a:latin typeface="Century Gothic" panose="020B0502020202020204" pitchFamily="34" charset="0"/>
                <a:ea typeface="Calibri"/>
                <a:cs typeface="Calibri"/>
                <a:sym typeface="Calibri"/>
              </a:rPr>
              <a:t>AND learner characteristics (“individual differences”) </a:t>
            </a:r>
          </a:p>
          <a:p>
            <a:pPr>
              <a:buClr>
                <a:srgbClr val="000000"/>
              </a:buClr>
              <a:defRPr/>
            </a:pPr>
            <a:endParaRPr lang="en-GB" dirty="0">
              <a:solidFill>
                <a:srgbClr val="104F75"/>
              </a:solidFill>
            </a:endParaRPr>
          </a:p>
          <a:p>
            <a:pPr>
              <a:buClr>
                <a:srgbClr val="000000"/>
              </a:buClr>
              <a:defRPr/>
            </a:pPr>
            <a:r>
              <a:rPr lang="en-GB" dirty="0">
                <a:solidFill>
                  <a:srgbClr val="104F75"/>
                </a:solidFill>
                <a:latin typeface="Century Gothic" panose="020B0502020202020204" pitchFamily="34" charset="0"/>
              </a:rPr>
              <a:t>(e.g. </a:t>
            </a:r>
            <a:r>
              <a:rPr lang="en-GB" kern="0" dirty="0" err="1">
                <a:solidFill>
                  <a:srgbClr val="104F75"/>
                </a:solidFill>
                <a:latin typeface="Century Gothic" panose="020B0502020202020204" pitchFamily="34" charset="0"/>
                <a:ea typeface="Calibri"/>
                <a:cs typeface="Calibri"/>
                <a:sym typeface="Calibri"/>
                <a:hlinkClick r:id="rId6"/>
              </a:rPr>
              <a:t>DeKeyser</a:t>
            </a:r>
            <a:r>
              <a:rPr lang="en-GB" kern="0" dirty="0">
                <a:solidFill>
                  <a:srgbClr val="104F75"/>
                </a:solidFill>
                <a:latin typeface="Century Gothic" panose="020B0502020202020204" pitchFamily="34" charset="0"/>
                <a:ea typeface="Calibri"/>
                <a:cs typeface="Calibri"/>
                <a:sym typeface="Calibri"/>
                <a:hlinkClick r:id="rId6"/>
              </a:rPr>
              <a:t>, 2005</a:t>
            </a:r>
            <a:r>
              <a:rPr lang="en-GB" kern="0" dirty="0">
                <a:solidFill>
                  <a:srgbClr val="104F75"/>
                </a:solidFill>
                <a:latin typeface="Century Gothic" panose="020B0502020202020204" pitchFamily="34" charset="0"/>
                <a:ea typeface="Calibri"/>
                <a:cs typeface="Calibri"/>
                <a:sym typeface="Calibri"/>
              </a:rPr>
              <a:t>; </a:t>
            </a:r>
            <a:r>
              <a:rPr lang="en-GB" dirty="0">
                <a:solidFill>
                  <a:srgbClr val="104F75"/>
                </a:solidFill>
                <a:latin typeface="Century Gothic" panose="020B0502020202020204" pitchFamily="34" charset="0"/>
                <a:hlinkClick r:id="rId7"/>
              </a:rPr>
              <a:t>Kasprowicz &amp; Marsden, 2018</a:t>
            </a:r>
            <a:r>
              <a:rPr lang="en-GB" dirty="0">
                <a:solidFill>
                  <a:srgbClr val="104F75"/>
                </a:solidFill>
                <a:latin typeface="Century Gothic" panose="020B0502020202020204" pitchFamily="34" charset="0"/>
              </a:rPr>
              <a:t>; </a:t>
            </a:r>
            <a:r>
              <a:rPr lang="en-GB" dirty="0">
                <a:solidFill>
                  <a:srgbClr val="104F75"/>
                </a:solidFill>
                <a:latin typeface="Century Gothic" panose="020B0502020202020204" pitchFamily="34" charset="0"/>
                <a:hlinkClick r:id="rId8"/>
              </a:rPr>
              <a:t>Lichtman, 2016</a:t>
            </a:r>
            <a:r>
              <a:rPr lang="en-GB" dirty="0">
                <a:solidFill>
                  <a:srgbClr val="104F75"/>
                </a:solidFill>
                <a:latin typeface="Century Gothic" panose="020B0502020202020204" pitchFamily="34" charset="0"/>
              </a:rPr>
              <a:t>; </a:t>
            </a:r>
            <a:r>
              <a:rPr lang="en-GB" dirty="0">
                <a:solidFill>
                  <a:srgbClr val="104F75"/>
                </a:solidFill>
                <a:latin typeface="Century Gothic" panose="020B0502020202020204" pitchFamily="34" charset="0"/>
                <a:hlinkClick r:id="rId9"/>
              </a:rPr>
              <a:t>Marsden, 2006</a:t>
            </a:r>
            <a:r>
              <a:rPr lang="en-GB" dirty="0">
                <a:solidFill>
                  <a:srgbClr val="104F75"/>
                </a:solidFill>
                <a:latin typeface="Century Gothic" panose="020B0502020202020204" pitchFamily="34" charset="0"/>
              </a:rPr>
              <a:t>; </a:t>
            </a:r>
            <a:r>
              <a:rPr lang="en-GB" dirty="0">
                <a:solidFill>
                  <a:srgbClr val="104F75"/>
                </a:solidFill>
                <a:latin typeface="Century Gothic" panose="020B0502020202020204" pitchFamily="34" charset="0"/>
                <a:hlinkClick r:id="rId4"/>
              </a:rPr>
              <a:t>Norris &amp; Ortega, 2001</a:t>
            </a:r>
            <a:r>
              <a:rPr lang="en-GB" dirty="0">
                <a:solidFill>
                  <a:srgbClr val="104F75"/>
                </a:solidFill>
                <a:latin typeface="Century Gothic" panose="020B0502020202020204" pitchFamily="34" charset="0"/>
              </a:rPr>
              <a:t>; Schmidt, 1990; </a:t>
            </a:r>
            <a:r>
              <a:rPr lang="en-GB" dirty="0">
                <a:solidFill>
                  <a:srgbClr val="104F75"/>
                </a:solidFill>
                <a:latin typeface="Century Gothic" panose="020B0502020202020204" pitchFamily="34" charset="0"/>
                <a:hlinkClick r:id="rId5"/>
              </a:rPr>
              <a:t>Spada &amp; Tomita, 2010</a:t>
            </a:r>
            <a:r>
              <a:rPr lang="en-GB" dirty="0">
                <a:solidFill>
                  <a:srgbClr val="104F75"/>
                </a:solidFill>
                <a:latin typeface="Century Gothic" panose="020B0502020202020204" pitchFamily="34" charset="0"/>
              </a:rPr>
              <a:t>; White, Spada, </a:t>
            </a:r>
            <a:r>
              <a:rPr lang="en-GB" dirty="0" err="1">
                <a:solidFill>
                  <a:srgbClr val="104F75"/>
                </a:solidFill>
                <a:latin typeface="Century Gothic" panose="020B0502020202020204" pitchFamily="34" charset="0"/>
              </a:rPr>
              <a:t>Lightbown</a:t>
            </a:r>
            <a:r>
              <a:rPr lang="en-GB" dirty="0">
                <a:solidFill>
                  <a:srgbClr val="104F75"/>
                </a:solidFill>
                <a:latin typeface="Century Gothic" panose="020B0502020202020204" pitchFamily="34" charset="0"/>
              </a:rPr>
              <a:t>, &amp; </a:t>
            </a:r>
            <a:r>
              <a:rPr lang="en-GB" dirty="0" err="1">
                <a:solidFill>
                  <a:srgbClr val="104F75"/>
                </a:solidFill>
                <a:latin typeface="Century Gothic" panose="020B0502020202020204" pitchFamily="34" charset="0"/>
              </a:rPr>
              <a:t>Ranta</a:t>
            </a:r>
            <a:r>
              <a:rPr lang="en-GB" dirty="0">
                <a:solidFill>
                  <a:srgbClr val="104F75"/>
                </a:solidFill>
                <a:latin typeface="Century Gothic" panose="020B0502020202020204" pitchFamily="34" charset="0"/>
              </a:rPr>
              <a:t>, 1991)</a:t>
            </a:r>
            <a:endParaRPr kumimoji="0" sz="180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457200" marR="0" lvl="0" indent="-279400" algn="l" defTabSz="914400" rtl="0" eaLnBrk="1" fontAlgn="auto" latinLnBrk="0" hangingPunct="1">
              <a:lnSpc>
                <a:spcPct val="100000"/>
              </a:lnSpc>
              <a:spcBef>
                <a:spcPts val="0"/>
              </a:spcBef>
              <a:spcAft>
                <a:spcPts val="0"/>
              </a:spcAft>
              <a:buClr>
                <a:srgbClr val="E8841E"/>
              </a:buClr>
              <a:buSzPts val="2800"/>
              <a:buFont typeface="Arial"/>
              <a:buNone/>
              <a:tabLst/>
              <a:defRPr/>
            </a:pP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296863"/>
            <a:ext cx="7890553" cy="867128"/>
          </a:xfrm>
          <a:prstGeom prst="rect">
            <a:avLst/>
          </a:prstGeom>
        </p:spPr>
      </p:pic>
      <p:sp>
        <p:nvSpPr>
          <p:cNvPr id="13" name="Title 1"/>
          <p:cNvSpPr txBox="1">
            <a:spLocks/>
          </p:cNvSpPr>
          <p:nvPr/>
        </p:nvSpPr>
        <p:spPr>
          <a:xfrm>
            <a:off x="300037" y="21925"/>
            <a:ext cx="6819953"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Should We Teach Grammar? Yes, BUT ….</a:t>
            </a:r>
          </a:p>
        </p:txBody>
      </p:sp>
      <p:sp>
        <p:nvSpPr>
          <p:cNvPr id="7" name="Rectangle 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F2E71E7-971C-4965-AF45-558BEA498D07}"/>
              </a:ext>
            </a:extLst>
          </p:cNvPr>
          <p:cNvSpPr>
            <a:spLocks noGrp="1"/>
          </p:cNvSpPr>
          <p:nvPr>
            <p:ph type="title"/>
          </p:nvPr>
        </p:nvSpPr>
        <p:spPr>
          <a:xfrm flipV="1">
            <a:off x="838200" y="21926"/>
            <a:ext cx="10515600" cy="343202"/>
          </a:xfrm>
        </p:spPr>
        <p:txBody>
          <a:bodyPr/>
          <a:lstStyle/>
          <a:p>
            <a:r>
              <a:rPr lang="fr-FR" sz="1200" dirty="0" err="1">
                <a:solidFill>
                  <a:schemeClr val="bg1"/>
                </a:solidFill>
              </a:rPr>
              <a:t>Should</a:t>
            </a:r>
            <a:r>
              <a:rPr lang="fr-FR" sz="1200" dirty="0">
                <a:solidFill>
                  <a:schemeClr val="bg1"/>
                </a:solidFill>
              </a:rPr>
              <a:t> </a:t>
            </a:r>
            <a:r>
              <a:rPr lang="fr-FR" sz="1200" dirty="0" err="1">
                <a:solidFill>
                  <a:schemeClr val="bg1"/>
                </a:solidFill>
              </a:rPr>
              <a:t>we</a:t>
            </a:r>
            <a:r>
              <a:rPr lang="fr-FR" sz="1200" dirty="0">
                <a:solidFill>
                  <a:schemeClr val="bg1"/>
                </a:solidFill>
              </a:rPr>
              <a:t> </a:t>
            </a:r>
            <a:r>
              <a:rPr lang="fr-FR" sz="1200" dirty="0" err="1">
                <a:solidFill>
                  <a:schemeClr val="bg1"/>
                </a:solidFill>
              </a:rPr>
              <a:t>teach</a:t>
            </a:r>
            <a:r>
              <a:rPr lang="fr-FR" sz="1200" dirty="0">
                <a:solidFill>
                  <a:schemeClr val="bg1"/>
                </a:solidFill>
              </a:rPr>
              <a:t> </a:t>
            </a:r>
            <a:r>
              <a:rPr lang="fr-FR" sz="1200" dirty="0" err="1">
                <a:solidFill>
                  <a:schemeClr val="bg1"/>
                </a:solidFill>
              </a:rPr>
              <a:t>Grammar</a:t>
            </a:r>
            <a:r>
              <a:rPr lang="fr-FR" sz="1200" dirty="0">
                <a:solidFill>
                  <a:schemeClr val="bg1"/>
                </a:solidFill>
              </a:rPr>
              <a:t>?</a:t>
            </a:r>
            <a:r>
              <a:rPr lang="fr-FR" sz="1200" baseline="0" dirty="0">
                <a:solidFill>
                  <a:schemeClr val="bg1"/>
                </a:solidFill>
              </a:rPr>
              <a:t> Yes, BUT…</a:t>
            </a:r>
            <a:endParaRPr lang="fr-FR" sz="1200" dirty="0">
              <a:solidFill>
                <a:schemeClr val="bg1"/>
              </a:solidFill>
            </a:endParaRPr>
          </a:p>
        </p:txBody>
      </p:sp>
    </p:spTree>
    <p:extLst>
      <p:ext uri="{BB962C8B-B14F-4D97-AF65-F5344CB8AC3E}">
        <p14:creationId xmlns:p14="http://schemas.microsoft.com/office/powerpoint/2010/main" val="195370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7">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7">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0DE02E-7D97-4694-B524-26FA9095EC62}"/>
              </a:ext>
            </a:extLst>
          </p:cNvPr>
          <p:cNvSpPr>
            <a:spLocks noGrp="1"/>
          </p:cNvSpPr>
          <p:nvPr>
            <p:ph type="ctrTitle"/>
          </p:nvPr>
        </p:nvSpPr>
        <p:spPr>
          <a:xfrm flipV="1">
            <a:off x="914400" y="321441"/>
            <a:ext cx="10363200" cy="800922"/>
          </a:xfrm>
        </p:spPr>
        <p:txBody>
          <a:bodyPr>
            <a:normAutofit/>
          </a:bodyPr>
          <a:lstStyle/>
          <a:p>
            <a:r>
              <a:rPr lang="fr-FR" sz="1200" dirty="0" err="1">
                <a:solidFill>
                  <a:schemeClr val="bg1"/>
                </a:solidFill>
              </a:rPr>
              <a:t>Escuchar</a:t>
            </a:r>
            <a:endParaRPr lang="fr-FR" sz="1200" dirty="0">
              <a:solidFill>
                <a:schemeClr val="bg1"/>
              </a:solidFill>
            </a:endParaRPr>
          </a:p>
        </p:txBody>
      </p:sp>
      <p:sp>
        <p:nvSpPr>
          <p:cNvPr id="16" name="Rounded Rectangle 16">
            <a:extLst>
              <a:ext uri="{FF2B5EF4-FFF2-40B4-BE49-F238E27FC236}">
                <a16:creationId xmlns:a16="http://schemas.microsoft.com/office/drawing/2014/main" id="{BFCF905E-5961-624B-8F91-DC19C76E05BD}"/>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0">
            <a:extLst>
              <a:ext uri="{FF2B5EF4-FFF2-40B4-BE49-F238E27FC236}">
                <a16:creationId xmlns:a16="http://schemas.microsoft.com/office/drawing/2014/main" id="{A7C14578-C5F2-084C-8B26-94FC478408CE}"/>
              </a:ext>
            </a:extLst>
          </p:cNvPr>
          <p:cNvSpPr txBox="1"/>
          <p:nvPr/>
        </p:nvSpPr>
        <p:spPr>
          <a:xfrm>
            <a:off x="1406198" y="816810"/>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a:t>
            </a:r>
          </a:p>
        </p:txBody>
      </p:sp>
      <p:grpSp>
        <p:nvGrpSpPr>
          <p:cNvPr id="3" name="Group 2" descr="Man lifting baby out of cot">
            <a:extLst>
              <a:ext uri="{FF2B5EF4-FFF2-40B4-BE49-F238E27FC236}">
                <a16:creationId xmlns:a16="http://schemas.microsoft.com/office/drawing/2014/main" id="{EDD04E37-E2A1-406B-83BB-7895AF087F81}"/>
              </a:ext>
            </a:extLst>
          </p:cNvPr>
          <p:cNvGrpSpPr/>
          <p:nvPr/>
        </p:nvGrpSpPr>
        <p:grpSpPr>
          <a:xfrm>
            <a:off x="1924683" y="1340030"/>
            <a:ext cx="3008841" cy="3172448"/>
            <a:chOff x="1924683" y="1340030"/>
            <a:chExt cx="3008841" cy="3172448"/>
          </a:xfrm>
        </p:grpSpPr>
        <p:pic>
          <p:nvPicPr>
            <p:cNvPr id="7" name="Imagen 6">
              <a:extLst>
                <a:ext uri="{FF2B5EF4-FFF2-40B4-BE49-F238E27FC236}">
                  <a16:creationId xmlns:a16="http://schemas.microsoft.com/office/drawing/2014/main" id="{BAE26C8F-6B1C-044C-A067-C483B79337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72992" y="2702793"/>
              <a:ext cx="2060532" cy="1809685"/>
            </a:xfrm>
            <a:prstGeom prst="rect">
              <a:avLst/>
            </a:prstGeom>
          </p:spPr>
        </p:pic>
        <p:pic>
          <p:nvPicPr>
            <p:cNvPr id="13" name="Imagen 12">
              <a:extLst>
                <a:ext uri="{FF2B5EF4-FFF2-40B4-BE49-F238E27FC236}">
                  <a16:creationId xmlns:a16="http://schemas.microsoft.com/office/drawing/2014/main" id="{716C5416-218B-7A46-91DC-F2994FCD999D}"/>
                </a:ext>
              </a:extLst>
            </p:cNvPr>
            <p:cNvPicPr>
              <a:picLocks noChangeAspect="1"/>
            </p:cNvPicPr>
            <p:nvPr/>
          </p:nvPicPr>
          <p:blipFill>
            <a:blip r:embed="rId4">
              <a:grayscl/>
              <a:extLst>
                <a:ext uri="{BEBA8EAE-BF5A-486C-A8C5-ECC9F3942E4B}">
                  <a14:imgProps xmlns:a14="http://schemas.microsoft.com/office/drawing/2010/main">
                    <a14:imgLayer r:embed="rId5">
                      <a14:imgEffect>
                        <a14:backgroundRemoval t="3810" b="95714" l="9551" r="89888">
                          <a14:foregroundMark x1="69663" y1="11905" x2="53933" y2="5238"/>
                          <a14:foregroundMark x1="53933" y1="5238" x2="53371" y2="18095"/>
                          <a14:foregroundMark x1="68539" y1="38095" x2="67978" y2="43810"/>
                          <a14:foregroundMark x1="68539" y1="35238" x2="72472" y2="39048"/>
                          <a14:foregroundMark x1="57303" y1="4286" x2="46629" y2="3810"/>
                          <a14:foregroundMark x1="57303" y1="7619" x2="50000" y2="4286"/>
                          <a14:foregroundMark x1="29775" y1="29048" x2="32584" y2="34762"/>
                          <a14:foregroundMark x1="31461" y1="82381" x2="37640" y2="95714"/>
                          <a14:foregroundMark x1="30337" y1="30000" x2="30337" y2="32857"/>
                          <a14:foregroundMark x1="32584" y1="32857" x2="30337" y2="28571"/>
                          <a14:foregroundMark x1="26966" y1="18095" x2="44944" y2="55714"/>
                          <a14:foregroundMark x1="44944" y1="55714" x2="44944" y2="69048"/>
                          <a14:foregroundMark x1="44944" y1="69048" x2="33708" y2="84286"/>
                          <a14:foregroundMark x1="33708" y1="84286" x2="32584" y2="48571"/>
                          <a14:foregroundMark x1="25281" y1="17619" x2="15169" y2="28571"/>
                          <a14:foregroundMark x1="15169" y1="28571" x2="12921" y2="41905"/>
                          <a14:foregroundMark x1="12921" y1="41905" x2="25281" y2="50000"/>
                          <a14:foregroundMark x1="25281" y1="50000" x2="35955" y2="62381"/>
                          <a14:foregroundMark x1="35955" y1="62381" x2="27528" y2="74286"/>
                          <a14:foregroundMark x1="27528" y1="74286" x2="27528" y2="87619"/>
                          <a14:foregroundMark x1="27528" y1="87619" x2="25281" y2="94762"/>
                          <a14:foregroundMark x1="71348" y1="6667" x2="65730" y2="46667"/>
                          <a14:foregroundMark x1="65730" y1="46667" x2="67416" y2="30952"/>
                          <a14:foregroundMark x1="67416" y1="30952" x2="51124" y2="30952"/>
                          <a14:foregroundMark x1="51124" y1="30952" x2="51124" y2="30952"/>
                          <a14:foregroundMark x1="75281" y1="35238" x2="74719" y2="37619"/>
                          <a14:foregroundMark x1="72472" y1="35238" x2="73034" y2="46667"/>
                          <a14:foregroundMark x1="74157" y1="42381" x2="69663" y2="25714"/>
                          <a14:foregroundMark x1="69663" y1="25714" x2="74719" y2="8095"/>
                          <a14:foregroundMark x1="74719" y1="8095" x2="55618" y2="4762"/>
                          <a14:foregroundMark x1="55618" y1="4762" x2="53933" y2="5238"/>
                        </a14:backgroundRemoval>
                      </a14:imgEffect>
                    </a14:imgLayer>
                  </a14:imgProps>
                </a:ext>
              </a:extLst>
            </a:blip>
            <a:stretch>
              <a:fillRect/>
            </a:stretch>
          </p:blipFill>
          <p:spPr>
            <a:xfrm>
              <a:off x="1924683" y="1340030"/>
              <a:ext cx="2425815" cy="2861917"/>
            </a:xfrm>
            <a:prstGeom prst="rect">
              <a:avLst/>
            </a:prstGeom>
          </p:spPr>
        </p:pic>
      </p:grpSp>
      <p:sp>
        <p:nvSpPr>
          <p:cNvPr id="15" name="TextBox 12">
            <a:extLst>
              <a:ext uri="{FF2B5EF4-FFF2-40B4-BE49-F238E27FC236}">
                <a16:creationId xmlns:a16="http://schemas.microsoft.com/office/drawing/2014/main" id="{746C4B36-8F3C-0449-A72D-269DB4E047C5}"/>
              </a:ext>
            </a:extLst>
          </p:cNvPr>
          <p:cNvSpPr txBox="1"/>
          <p:nvPr/>
        </p:nvSpPr>
        <p:spPr>
          <a:xfrm>
            <a:off x="6302675" y="819595"/>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4b.</a:t>
            </a:r>
          </a:p>
        </p:txBody>
      </p:sp>
      <p:pic>
        <p:nvPicPr>
          <p:cNvPr id="2" name="Imagen 1" descr="Woman getting out of bed">
            <a:extLst>
              <a:ext uri="{FF2B5EF4-FFF2-40B4-BE49-F238E27FC236}">
                <a16:creationId xmlns:a16="http://schemas.microsoft.com/office/drawing/2014/main" id="{1566CBC2-8EBC-3F4F-8D2F-6DBBF6AA2077}"/>
              </a:ext>
            </a:extLst>
          </p:cNvPr>
          <p:cNvPicPr>
            <a:picLocks noChangeAspect="1"/>
          </p:cNvPicPr>
          <p:nvPr/>
        </p:nvPicPr>
        <p:blipFill>
          <a:blip r:embed="rId6" cstate="screen">
            <a:grayscl/>
            <a:extLst>
              <a:ext uri="{28A0092B-C50C-407E-A947-70E740481C1C}">
                <a14:useLocalDpi xmlns:a14="http://schemas.microsoft.com/office/drawing/2010/main"/>
              </a:ext>
            </a:extLst>
          </a:blip>
          <a:stretch>
            <a:fillRect/>
          </a:stretch>
        </p:blipFill>
        <p:spPr>
          <a:xfrm>
            <a:off x="7814164" y="1340030"/>
            <a:ext cx="2443425" cy="3136973"/>
          </a:xfrm>
          <a:prstGeom prst="rect">
            <a:avLst/>
          </a:prstGeom>
        </p:spPr>
      </p:pic>
      <p:sp>
        <p:nvSpPr>
          <p:cNvPr id="11" name="Action Button: Custom 10">
            <a:hlinkClick r:id="" action="ppaction://noaction" highlightClick="1">
              <a:snd r:embed="rId7" name="me levanto.wav"/>
            </a:hlinkClick>
          </p:cNvPr>
          <p:cNvSpPr/>
          <p:nvPr/>
        </p:nvSpPr>
        <p:spPr>
          <a:xfrm>
            <a:off x="315711" y="538013"/>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829455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E72878-F47B-474B-9865-96C3CB6D471F}"/>
              </a:ext>
            </a:extLst>
          </p:cNvPr>
          <p:cNvSpPr>
            <a:spLocks noGrp="1"/>
          </p:cNvSpPr>
          <p:nvPr>
            <p:ph type="ctrTitle"/>
          </p:nvPr>
        </p:nvSpPr>
        <p:spPr>
          <a:xfrm flipV="1">
            <a:off x="914400" y="0"/>
            <a:ext cx="10363200" cy="1122363"/>
          </a:xfrm>
        </p:spPr>
        <p:txBody>
          <a:bodyPr/>
          <a:lstStyle/>
          <a:p>
            <a:r>
              <a:rPr lang="fr-FR" sz="1200" dirty="0" err="1">
                <a:solidFill>
                  <a:schemeClr val="bg1"/>
                </a:solidFill>
              </a:rPr>
              <a:t>Escuchar</a:t>
            </a:r>
            <a:endParaRPr lang="fr-FR" sz="1200" dirty="0">
              <a:solidFill>
                <a:schemeClr val="bg1"/>
              </a:solidFill>
            </a:endParaRPr>
          </a:p>
        </p:txBody>
      </p:sp>
      <p:sp>
        <p:nvSpPr>
          <p:cNvPr id="15" name="Rounded Rectangle 16">
            <a:extLst>
              <a:ext uri="{FF2B5EF4-FFF2-40B4-BE49-F238E27FC236}">
                <a16:creationId xmlns:a16="http://schemas.microsoft.com/office/drawing/2014/main" id="{05D6D23B-F3A4-E54E-8D27-4FB6098308A3}"/>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0">
            <a:extLst>
              <a:ext uri="{FF2B5EF4-FFF2-40B4-BE49-F238E27FC236}">
                <a16:creationId xmlns:a16="http://schemas.microsoft.com/office/drawing/2014/main" id="{4C41AF49-8321-844D-B982-333E4A1D73B0}"/>
              </a:ext>
            </a:extLst>
          </p:cNvPr>
          <p:cNvSpPr txBox="1"/>
          <p:nvPr/>
        </p:nvSpPr>
        <p:spPr>
          <a:xfrm>
            <a:off x="1406198" y="816810"/>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a:t>
            </a:r>
          </a:p>
        </p:txBody>
      </p:sp>
      <p:pic>
        <p:nvPicPr>
          <p:cNvPr id="2" name="Imagen 1" descr="Man looking in mirror">
            <a:extLst>
              <a:ext uri="{FF2B5EF4-FFF2-40B4-BE49-F238E27FC236}">
                <a16:creationId xmlns:a16="http://schemas.microsoft.com/office/drawing/2014/main" id="{56B31D50-C3B5-C048-AF6A-EBE34259A055}"/>
              </a:ext>
            </a:extLst>
          </p:cNvPr>
          <p:cNvPicPr>
            <a:picLocks noChangeAspect="1"/>
          </p:cNvPicPr>
          <p:nvPr/>
        </p:nvPicPr>
        <p:blipFill>
          <a:blip r:embed="rId3"/>
          <a:stretch>
            <a:fillRect/>
          </a:stretch>
        </p:blipFill>
        <p:spPr>
          <a:xfrm>
            <a:off x="1417605" y="1744070"/>
            <a:ext cx="3813263" cy="3369860"/>
          </a:xfrm>
          <a:prstGeom prst="rect">
            <a:avLst/>
          </a:prstGeom>
        </p:spPr>
      </p:pic>
      <p:sp>
        <p:nvSpPr>
          <p:cNvPr id="14" name="TextBox 12">
            <a:extLst>
              <a:ext uri="{FF2B5EF4-FFF2-40B4-BE49-F238E27FC236}">
                <a16:creationId xmlns:a16="http://schemas.microsoft.com/office/drawing/2014/main" id="{A90DEB0A-0914-FD41-8581-AF9E6E6AA76A}"/>
              </a:ext>
            </a:extLst>
          </p:cNvPr>
          <p:cNvSpPr txBox="1"/>
          <p:nvPr/>
        </p:nvSpPr>
        <p:spPr>
          <a:xfrm>
            <a:off x="6302675" y="819595"/>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5b.</a:t>
            </a:r>
          </a:p>
        </p:txBody>
      </p:sp>
      <p:pic>
        <p:nvPicPr>
          <p:cNvPr id="3" name="Imagen 2" descr="Woman looking">
            <a:extLst>
              <a:ext uri="{FF2B5EF4-FFF2-40B4-BE49-F238E27FC236}">
                <a16:creationId xmlns:a16="http://schemas.microsoft.com/office/drawing/2014/main" id="{F2A4C8D8-0E5D-094B-B05C-242407301B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83099" y="1737587"/>
            <a:ext cx="2891296" cy="3376343"/>
          </a:xfrm>
          <a:prstGeom prst="rect">
            <a:avLst/>
          </a:prstGeom>
        </p:spPr>
      </p:pic>
      <p:sp>
        <p:nvSpPr>
          <p:cNvPr id="12" name="Action Button: Custom 11">
            <a:hlinkClick r:id="" action="ppaction://noaction" highlightClick="1">
              <a:snd r:embed="rId5" name="me miro...wav"/>
            </a:hlinkClick>
          </p:cNvPr>
          <p:cNvSpPr/>
          <p:nvPr/>
        </p:nvSpPr>
        <p:spPr>
          <a:xfrm>
            <a:off x="382672" y="506404"/>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940294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5F415-8394-44F0-A998-B4E53D1BF60B}"/>
              </a:ext>
            </a:extLst>
          </p:cNvPr>
          <p:cNvSpPr>
            <a:spLocks noGrp="1"/>
          </p:cNvSpPr>
          <p:nvPr>
            <p:ph type="ctrTitle"/>
          </p:nvPr>
        </p:nvSpPr>
        <p:spPr>
          <a:xfrm flipV="1">
            <a:off x="914400" y="321441"/>
            <a:ext cx="10363200" cy="800922"/>
          </a:xfrm>
        </p:spPr>
        <p:txBody>
          <a:bodyPr/>
          <a:lstStyle/>
          <a:p>
            <a:r>
              <a:rPr lang="fr-FR" sz="1200" dirty="0" err="1">
                <a:solidFill>
                  <a:schemeClr val="bg1"/>
                </a:solidFill>
              </a:rPr>
              <a:t>Escuchar</a:t>
            </a:r>
            <a:endParaRPr lang="fr-FR" sz="1200" dirty="0">
              <a:solidFill>
                <a:schemeClr val="bg1"/>
              </a:solidFill>
            </a:endParaRPr>
          </a:p>
        </p:txBody>
      </p:sp>
      <p:sp>
        <p:nvSpPr>
          <p:cNvPr id="17" name="Rounded Rectangle 16">
            <a:extLst>
              <a:ext uri="{FF2B5EF4-FFF2-40B4-BE49-F238E27FC236}">
                <a16:creationId xmlns:a16="http://schemas.microsoft.com/office/drawing/2014/main" id="{15F5472A-A93D-6C4F-9085-3721AF5FEF8A}"/>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0">
            <a:extLst>
              <a:ext uri="{FF2B5EF4-FFF2-40B4-BE49-F238E27FC236}">
                <a16:creationId xmlns:a16="http://schemas.microsoft.com/office/drawing/2014/main" id="{6B40B69F-C891-2545-ADDE-0F907A29DB82}"/>
              </a:ext>
            </a:extLst>
          </p:cNvPr>
          <p:cNvSpPr txBox="1"/>
          <p:nvPr/>
        </p:nvSpPr>
        <p:spPr>
          <a:xfrm>
            <a:off x="1406198" y="816810"/>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a:t>
            </a:r>
          </a:p>
        </p:txBody>
      </p:sp>
      <p:pic>
        <p:nvPicPr>
          <p:cNvPr id="12" name="Picture 4" descr="Man taking a photo with a camera">
            <a:extLst>
              <a:ext uri="{FF2B5EF4-FFF2-40B4-BE49-F238E27FC236}">
                <a16:creationId xmlns:a16="http://schemas.microsoft.com/office/drawing/2014/main" id="{A90182DC-DB8E-374B-A423-B1E39BD95B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7123" y="1071385"/>
            <a:ext cx="4015381" cy="441691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2">
            <a:extLst>
              <a:ext uri="{FF2B5EF4-FFF2-40B4-BE49-F238E27FC236}">
                <a16:creationId xmlns:a16="http://schemas.microsoft.com/office/drawing/2014/main" id="{F2923070-4831-FF41-9554-D54FA41C01A3}"/>
              </a:ext>
            </a:extLst>
          </p:cNvPr>
          <p:cNvSpPr txBox="1"/>
          <p:nvPr/>
        </p:nvSpPr>
        <p:spPr>
          <a:xfrm>
            <a:off x="6302675" y="819595"/>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6b.</a:t>
            </a:r>
          </a:p>
        </p:txBody>
      </p:sp>
      <p:pic>
        <p:nvPicPr>
          <p:cNvPr id="13" name="Picture 1" descr="Man using a selfie stick">
            <a:extLst>
              <a:ext uri="{FF2B5EF4-FFF2-40B4-BE49-F238E27FC236}">
                <a16:creationId xmlns:a16="http://schemas.microsoft.com/office/drawing/2014/main" id="{F707DA62-8AF6-C745-AD10-670D467E25D4}"/>
              </a:ext>
            </a:extLst>
          </p:cNvPr>
          <p:cNvPicPr>
            <a:picLocks noChangeAspect="1"/>
          </p:cNvPicPr>
          <p:nvPr/>
        </p:nvPicPr>
        <p:blipFill>
          <a:blip r:embed="rId4" cstate="screen">
            <a:grayscl/>
            <a:extLst>
              <a:ext uri="{28A0092B-C50C-407E-A947-70E740481C1C}">
                <a14:useLocalDpi xmlns:a14="http://schemas.microsoft.com/office/drawing/2010/main"/>
              </a:ext>
            </a:extLst>
          </a:blip>
          <a:stretch>
            <a:fillRect/>
          </a:stretch>
        </p:blipFill>
        <p:spPr>
          <a:xfrm>
            <a:off x="7816461" y="936695"/>
            <a:ext cx="2460308" cy="468630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1" name="Action Button: Custom 10">
            <a:hlinkClick r:id="" action="ppaction://noaction" highlightClick="1">
              <a:snd r:embed="rId5" name="saco fotos.wav"/>
            </a:hlinkClick>
          </p:cNvPr>
          <p:cNvSpPr/>
          <p:nvPr/>
        </p:nvSpPr>
        <p:spPr>
          <a:xfrm>
            <a:off x="329866" y="517968"/>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5407608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0B0359-B482-4912-AABB-0CEE342CD10F}"/>
              </a:ext>
            </a:extLst>
          </p:cNvPr>
          <p:cNvSpPr>
            <a:spLocks noGrp="1"/>
          </p:cNvSpPr>
          <p:nvPr>
            <p:ph type="ctrTitle"/>
          </p:nvPr>
        </p:nvSpPr>
        <p:spPr>
          <a:xfrm flipV="1">
            <a:off x="914400" y="598404"/>
            <a:ext cx="10363200" cy="523959"/>
          </a:xfrm>
        </p:spPr>
        <p:txBody>
          <a:bodyPr/>
          <a:lstStyle/>
          <a:p>
            <a:r>
              <a:rPr lang="fr-FR" sz="1200" dirty="0" err="1">
                <a:solidFill>
                  <a:schemeClr val="bg1"/>
                </a:solidFill>
              </a:rPr>
              <a:t>Escuchar</a:t>
            </a:r>
            <a:endParaRPr lang="fr-FR" sz="1200" dirty="0">
              <a:solidFill>
                <a:schemeClr val="bg1"/>
              </a:solidFill>
            </a:endParaRPr>
          </a:p>
        </p:txBody>
      </p:sp>
      <p:sp>
        <p:nvSpPr>
          <p:cNvPr id="18" name="Rounded Rectangle 16">
            <a:extLst>
              <a:ext uri="{FF2B5EF4-FFF2-40B4-BE49-F238E27FC236}">
                <a16:creationId xmlns:a16="http://schemas.microsoft.com/office/drawing/2014/main" id="{3566F3DD-1EF2-DD44-A497-04636AD87268}"/>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0">
            <a:extLst>
              <a:ext uri="{FF2B5EF4-FFF2-40B4-BE49-F238E27FC236}">
                <a16:creationId xmlns:a16="http://schemas.microsoft.com/office/drawing/2014/main" id="{D8B24874-6404-B940-A636-69B4D2502CCE}"/>
              </a:ext>
            </a:extLst>
          </p:cNvPr>
          <p:cNvSpPr txBox="1"/>
          <p:nvPr/>
        </p:nvSpPr>
        <p:spPr>
          <a:xfrm>
            <a:off x="1406198" y="816810"/>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a:t>
            </a:r>
          </a:p>
        </p:txBody>
      </p:sp>
      <p:pic>
        <p:nvPicPr>
          <p:cNvPr id="2" name="Imagen 1" descr="Man hiding under desk">
            <a:extLst>
              <a:ext uri="{FF2B5EF4-FFF2-40B4-BE49-F238E27FC236}">
                <a16:creationId xmlns:a16="http://schemas.microsoft.com/office/drawing/2014/main" id="{E4DE362F-C5DC-5343-B0CC-4F8A6807B1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4385" y="1744825"/>
            <a:ext cx="3062565" cy="3498980"/>
          </a:xfrm>
          <a:prstGeom prst="rect">
            <a:avLst/>
          </a:prstGeom>
        </p:spPr>
      </p:pic>
      <p:sp>
        <p:nvSpPr>
          <p:cNvPr id="17" name="TextBox 12">
            <a:extLst>
              <a:ext uri="{FF2B5EF4-FFF2-40B4-BE49-F238E27FC236}">
                <a16:creationId xmlns:a16="http://schemas.microsoft.com/office/drawing/2014/main" id="{8200F3E2-F2F4-6049-8D0C-914F785B68F6}"/>
              </a:ext>
            </a:extLst>
          </p:cNvPr>
          <p:cNvSpPr txBox="1"/>
          <p:nvPr/>
        </p:nvSpPr>
        <p:spPr>
          <a:xfrm>
            <a:off x="6302675" y="819595"/>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7b.</a:t>
            </a:r>
          </a:p>
        </p:txBody>
      </p:sp>
      <p:pic>
        <p:nvPicPr>
          <p:cNvPr id="3" name="Imagen 2" descr="People looking for clues ">
            <a:extLst>
              <a:ext uri="{FF2B5EF4-FFF2-40B4-BE49-F238E27FC236}">
                <a16:creationId xmlns:a16="http://schemas.microsoft.com/office/drawing/2014/main" id="{564E5C7C-988D-8042-BF3C-2B62905B82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3213" y="1501254"/>
            <a:ext cx="2832726" cy="3289110"/>
          </a:xfrm>
          <a:prstGeom prst="rect">
            <a:avLst/>
          </a:prstGeom>
        </p:spPr>
      </p:pic>
      <p:sp>
        <p:nvSpPr>
          <p:cNvPr id="14" name="Action Button: Custom 13">
            <a:hlinkClick r:id="" action="ppaction://noaction" highlightClick="1">
              <a:snd r:embed="rId5" name="escondo.wav"/>
            </a:hlinkClick>
          </p:cNvPr>
          <p:cNvSpPr/>
          <p:nvPr/>
        </p:nvSpPr>
        <p:spPr>
          <a:xfrm>
            <a:off x="390009" y="598404"/>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42003767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4BFEE-0C6C-4B07-8AB8-DB874CFDB446}"/>
              </a:ext>
            </a:extLst>
          </p:cNvPr>
          <p:cNvSpPr>
            <a:spLocks noGrp="1"/>
          </p:cNvSpPr>
          <p:nvPr>
            <p:ph type="ctrTitle"/>
          </p:nvPr>
        </p:nvSpPr>
        <p:spPr>
          <a:xfrm flipV="1">
            <a:off x="914400" y="0"/>
            <a:ext cx="10363200" cy="1122363"/>
          </a:xfrm>
        </p:spPr>
        <p:txBody>
          <a:bodyPr/>
          <a:lstStyle/>
          <a:p>
            <a:r>
              <a:rPr lang="fr-FR" sz="1200" dirty="0" err="1">
                <a:solidFill>
                  <a:schemeClr val="bg1"/>
                </a:solidFill>
              </a:rPr>
              <a:t>Escuchar</a:t>
            </a:r>
            <a:endParaRPr lang="fr-FR" sz="1200" dirty="0">
              <a:solidFill>
                <a:schemeClr val="bg1"/>
              </a:solidFill>
            </a:endParaRPr>
          </a:p>
        </p:txBody>
      </p:sp>
      <p:sp>
        <p:nvSpPr>
          <p:cNvPr id="17" name="Rounded Rectangle 16">
            <a:extLst>
              <a:ext uri="{FF2B5EF4-FFF2-40B4-BE49-F238E27FC236}">
                <a16:creationId xmlns:a16="http://schemas.microsoft.com/office/drawing/2014/main" id="{8341D99E-0303-C94A-9A5D-63BEBDB29D22}"/>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p:cNvSpPr txBox="1"/>
          <p:nvPr/>
        </p:nvSpPr>
        <p:spPr>
          <a:xfrm>
            <a:off x="1406198" y="816810"/>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a:t>
            </a:r>
          </a:p>
        </p:txBody>
      </p:sp>
      <p:pic>
        <p:nvPicPr>
          <p:cNvPr id="2" name="Imagen 1" descr="Woman helping child">
            <a:extLst>
              <a:ext uri="{FF2B5EF4-FFF2-40B4-BE49-F238E27FC236}">
                <a16:creationId xmlns:a16="http://schemas.microsoft.com/office/drawing/2014/main" id="{42EEFC97-D81E-DE40-891F-C646514AC9B1}"/>
              </a:ext>
            </a:extLst>
          </p:cNvPr>
          <p:cNvPicPr>
            <a:picLocks noChangeAspect="1"/>
          </p:cNvPicPr>
          <p:nvPr/>
        </p:nvPicPr>
        <p:blipFill>
          <a:blip r:embed="rId3" cstate="screen">
            <a:grayscl/>
            <a:extLst>
              <a:ext uri="{28A0092B-C50C-407E-A947-70E740481C1C}">
                <a14:useLocalDpi xmlns:a14="http://schemas.microsoft.com/office/drawing/2010/main"/>
              </a:ext>
            </a:extLst>
          </a:blip>
          <a:stretch>
            <a:fillRect/>
          </a:stretch>
        </p:blipFill>
        <p:spPr>
          <a:xfrm>
            <a:off x="1803260" y="1714500"/>
            <a:ext cx="2653189" cy="3429000"/>
          </a:xfrm>
          <a:prstGeom prst="rect">
            <a:avLst/>
          </a:prstGeom>
        </p:spPr>
      </p:pic>
      <p:sp>
        <p:nvSpPr>
          <p:cNvPr id="13" name="TextBox 12"/>
          <p:cNvSpPr txBox="1"/>
          <p:nvPr/>
        </p:nvSpPr>
        <p:spPr>
          <a:xfrm>
            <a:off x="6302675" y="819595"/>
            <a:ext cx="7941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8b.</a:t>
            </a:r>
          </a:p>
        </p:txBody>
      </p:sp>
      <p:pic>
        <p:nvPicPr>
          <p:cNvPr id="3" name="Imagen 2" descr="Boy packing his bag">
            <a:extLst>
              <a:ext uri="{FF2B5EF4-FFF2-40B4-BE49-F238E27FC236}">
                <a16:creationId xmlns:a16="http://schemas.microsoft.com/office/drawing/2014/main" id="{A10F511F-13EA-564C-8467-374545615811}"/>
              </a:ext>
            </a:extLst>
          </p:cNvPr>
          <p:cNvPicPr>
            <a:picLocks noChangeAspect="1"/>
          </p:cNvPicPr>
          <p:nvPr/>
        </p:nvPicPr>
        <p:blipFill>
          <a:blip r:embed="rId4">
            <a:grayscl/>
          </a:blip>
          <a:stretch>
            <a:fillRect/>
          </a:stretch>
        </p:blipFill>
        <p:spPr>
          <a:xfrm>
            <a:off x="7096799" y="1849437"/>
            <a:ext cx="3928861" cy="3159125"/>
          </a:xfrm>
          <a:prstGeom prst="rect">
            <a:avLst/>
          </a:prstGeom>
        </p:spPr>
      </p:pic>
      <p:sp>
        <p:nvSpPr>
          <p:cNvPr id="16" name="Action Button: Custom 15">
            <a:hlinkClick r:id="" action="ppaction://noaction" highlightClick="1">
              <a:snd r:embed="rId5" name="me preparo.wav"/>
            </a:hlinkClick>
          </p:cNvPr>
          <p:cNvSpPr/>
          <p:nvPr/>
        </p:nvSpPr>
        <p:spPr>
          <a:xfrm>
            <a:off x="353418" y="549120"/>
            <a:ext cx="417817" cy="36643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544050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35BA-37D4-4115-912A-156522FCCD97}"/>
              </a:ext>
            </a:extLst>
          </p:cNvPr>
          <p:cNvSpPr>
            <a:spLocks noGrp="1"/>
          </p:cNvSpPr>
          <p:nvPr>
            <p:ph type="ctrTitle"/>
          </p:nvPr>
        </p:nvSpPr>
        <p:spPr>
          <a:xfrm flipV="1">
            <a:off x="325556" y="825339"/>
            <a:ext cx="739302" cy="800922"/>
          </a:xfrm>
        </p:spPr>
        <p:txBody>
          <a:bodyPr/>
          <a:lstStyle/>
          <a:p>
            <a:r>
              <a:rPr lang="fr-FR" sz="1200" dirty="0" err="1">
                <a:solidFill>
                  <a:schemeClr val="bg1"/>
                </a:solidFill>
              </a:rPr>
              <a:t>Repuestas</a:t>
            </a:r>
            <a:endParaRPr lang="fr-FR" sz="1200" dirty="0">
              <a:solidFill>
                <a:schemeClr val="bg1"/>
              </a:solidFill>
            </a:endParaRPr>
          </a:p>
        </p:txBody>
      </p:sp>
      <p:sp>
        <p:nvSpPr>
          <p:cNvPr id="29" name="Rounded Rectangle 16">
            <a:extLst>
              <a:ext uri="{FF2B5EF4-FFF2-40B4-BE49-F238E27FC236}">
                <a16:creationId xmlns:a16="http://schemas.microsoft.com/office/drawing/2014/main" id="{949F3DFA-D48B-5148-8F47-42F2A74E9319}"/>
              </a:ext>
            </a:extLst>
          </p:cNvPr>
          <p:cNvSpPr/>
          <p:nvPr/>
        </p:nvSpPr>
        <p:spPr>
          <a:xfrm>
            <a:off x="10460182" y="321441"/>
            <a:ext cx="1391208"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C183D7F6-B498-43B3-948B-1728B52AA6E4}">
                <adec:decorative xmlns:adec="http://schemas.microsoft.com/office/drawing/2017/decorative" val="1"/>
              </a:ext>
            </a:extLst>
          </p:cNvPr>
          <p:cNvSpPr txBox="1"/>
          <p:nvPr/>
        </p:nvSpPr>
        <p:spPr>
          <a:xfrm>
            <a:off x="357627" y="232604"/>
            <a:ext cx="2078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Respuestas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20" name="Table 3">
            <a:extLst>
              <a:ext uri="{FF2B5EF4-FFF2-40B4-BE49-F238E27FC236}">
                <a16:creationId xmlns:a16="http://schemas.microsoft.com/office/drawing/2014/main" id="{B0C2785F-12B9-1047-A1E2-B7F643025EF4}"/>
              </a:ext>
            </a:extLst>
          </p:cNvPr>
          <p:cNvGraphicFramePr>
            <a:graphicFrameLocks noGrp="1"/>
          </p:cNvGraphicFramePr>
          <p:nvPr/>
        </p:nvGraphicFramePr>
        <p:xfrm>
          <a:off x="2435809" y="888534"/>
          <a:ext cx="7676942" cy="5080932"/>
        </p:xfrm>
        <a:graphic>
          <a:graphicData uri="http://schemas.openxmlformats.org/drawingml/2006/table">
            <a:tbl>
              <a:tblPr firstRow="1" bandRow="1">
                <a:tableStyleId>{5DA37D80-6434-44D0-A028-1B22A696006F}</a:tableStyleId>
              </a:tblPr>
              <a:tblGrid>
                <a:gridCol w="971893">
                  <a:extLst>
                    <a:ext uri="{9D8B030D-6E8A-4147-A177-3AD203B41FA5}">
                      <a16:colId xmlns:a16="http://schemas.microsoft.com/office/drawing/2014/main" val="2707976010"/>
                    </a:ext>
                  </a:extLst>
                </a:gridCol>
                <a:gridCol w="3312912">
                  <a:extLst>
                    <a:ext uri="{9D8B030D-6E8A-4147-A177-3AD203B41FA5}">
                      <a16:colId xmlns:a16="http://schemas.microsoft.com/office/drawing/2014/main" val="614538447"/>
                    </a:ext>
                  </a:extLst>
                </a:gridCol>
                <a:gridCol w="3392137">
                  <a:extLst>
                    <a:ext uri="{9D8B030D-6E8A-4147-A177-3AD203B41FA5}">
                      <a16:colId xmlns:a16="http://schemas.microsoft.com/office/drawing/2014/main" val="4052351916"/>
                    </a:ext>
                  </a:extLst>
                </a:gridCol>
              </a:tblGrid>
              <a:tr h="564548">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pPr algn="ctr"/>
                      <a:r>
                        <a:rPr lang="en-GB" sz="2400" dirty="0">
                          <a:solidFill>
                            <a:schemeClr val="accent5">
                              <a:lumMod val="50000"/>
                            </a:schemeClr>
                          </a:solidFill>
                          <a:latin typeface="Century Gothic" panose="020B0502020202020204" pitchFamily="34" charset="0"/>
                        </a:rPr>
                        <a:t>Imagen</a:t>
                      </a:r>
                      <a:r>
                        <a:rPr lang="en-GB" sz="2400" baseline="0" dirty="0">
                          <a:solidFill>
                            <a:schemeClr val="accent5">
                              <a:lumMod val="50000"/>
                            </a:schemeClr>
                          </a:solidFill>
                          <a:latin typeface="Century Gothic" panose="020B0502020202020204" pitchFamily="34" charset="0"/>
                        </a:rPr>
                        <a:t> A</a:t>
                      </a:r>
                      <a:endParaRPr lang="en-GB" sz="2400" dirty="0">
                        <a:solidFill>
                          <a:schemeClr val="accent5">
                            <a:lumMod val="50000"/>
                          </a:schemeClr>
                        </a:solidFill>
                        <a:latin typeface="Century Gothic" panose="020B0502020202020204" pitchFamily="34" charset="0"/>
                      </a:endParaRPr>
                    </a:p>
                  </a:txBody>
                  <a:tcPr anchor="ctr"/>
                </a:tc>
                <a:tc>
                  <a:txBody>
                    <a:bodyPr/>
                    <a:lstStyle/>
                    <a:p>
                      <a:pPr algn="ctr"/>
                      <a:r>
                        <a:rPr lang="en-GB" sz="2400" dirty="0">
                          <a:solidFill>
                            <a:schemeClr val="accent5">
                              <a:lumMod val="50000"/>
                            </a:schemeClr>
                          </a:solidFill>
                          <a:latin typeface="Century Gothic" panose="020B0502020202020204" pitchFamily="34" charset="0"/>
                        </a:rPr>
                        <a:t>Imagen B</a:t>
                      </a:r>
                    </a:p>
                  </a:txBody>
                  <a:tcPr anchor="ctr"/>
                </a:tc>
                <a:extLst>
                  <a:ext uri="{0D108BD9-81ED-4DB2-BD59-A6C34878D82A}">
                    <a16:rowId xmlns:a16="http://schemas.microsoft.com/office/drawing/2014/main" val="791576946"/>
                  </a:ext>
                </a:extLst>
              </a:tr>
              <a:tr h="564548">
                <a:tc>
                  <a:txBody>
                    <a:bodyPr/>
                    <a:lstStyle/>
                    <a:p>
                      <a:pPr algn="ctr"/>
                      <a:r>
                        <a:rPr lang="en-GB" sz="2400" b="1" dirty="0">
                          <a:solidFill>
                            <a:schemeClr val="accent5">
                              <a:lumMod val="50000"/>
                            </a:schemeClr>
                          </a:solidFill>
                          <a:latin typeface="Century Gothic" panose="020B0502020202020204" pitchFamily="34" charset="0"/>
                        </a:rPr>
                        <a:t>1</a:t>
                      </a: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057203793"/>
                  </a:ext>
                </a:extLst>
              </a:tr>
              <a:tr h="564548">
                <a:tc>
                  <a:txBody>
                    <a:bodyPr/>
                    <a:lstStyle/>
                    <a:p>
                      <a:pPr algn="ctr"/>
                      <a:r>
                        <a:rPr lang="en-GB" sz="2400" b="1" dirty="0">
                          <a:solidFill>
                            <a:schemeClr val="accent5">
                              <a:lumMod val="50000"/>
                            </a:schemeClr>
                          </a:solidFill>
                          <a:latin typeface="Century Gothic" panose="020B0502020202020204" pitchFamily="34" charset="0"/>
                        </a:rPr>
                        <a:t>2</a:t>
                      </a: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820224318"/>
                  </a:ext>
                </a:extLst>
              </a:tr>
              <a:tr h="564548">
                <a:tc>
                  <a:txBody>
                    <a:bodyPr/>
                    <a:lstStyle/>
                    <a:p>
                      <a:pPr algn="ctr"/>
                      <a:r>
                        <a:rPr lang="en-GB" sz="2400" b="1" dirty="0">
                          <a:solidFill>
                            <a:schemeClr val="accent5">
                              <a:lumMod val="50000"/>
                            </a:schemeClr>
                          </a:solidFill>
                          <a:latin typeface="Century Gothic" panose="020B0502020202020204" pitchFamily="34" charset="0"/>
                        </a:rPr>
                        <a:t>3</a:t>
                      </a: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992794217"/>
                  </a:ext>
                </a:extLst>
              </a:tr>
              <a:tr h="564548">
                <a:tc>
                  <a:txBody>
                    <a:bodyPr/>
                    <a:lstStyle/>
                    <a:p>
                      <a:pPr algn="ctr"/>
                      <a:r>
                        <a:rPr lang="en-GB" sz="2400" b="1" dirty="0">
                          <a:solidFill>
                            <a:schemeClr val="accent5">
                              <a:lumMod val="50000"/>
                            </a:schemeClr>
                          </a:solidFill>
                          <a:latin typeface="Century Gothic" panose="020B0502020202020204" pitchFamily="34" charset="0"/>
                        </a:rPr>
                        <a:t>4</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404888800"/>
                  </a:ext>
                </a:extLst>
              </a:tr>
              <a:tr h="564548">
                <a:tc>
                  <a:txBody>
                    <a:bodyPr/>
                    <a:lstStyle/>
                    <a:p>
                      <a:pPr algn="ctr"/>
                      <a:r>
                        <a:rPr lang="en-GB" sz="2400" b="1" dirty="0">
                          <a:solidFill>
                            <a:schemeClr val="accent5">
                              <a:lumMod val="50000"/>
                            </a:schemeClr>
                          </a:solidFill>
                          <a:latin typeface="Century Gothic" panose="020B0502020202020204" pitchFamily="34" charset="0"/>
                        </a:rPr>
                        <a:t>5</a:t>
                      </a:r>
                    </a:p>
                  </a:txBody>
                  <a:tcPr anchor="ctr"/>
                </a:tc>
                <a:tc>
                  <a:txBody>
                    <a:bodyPr/>
                    <a:lstStyle/>
                    <a:p>
                      <a:endParaRPr lang="en-GB" sz="2400" dirty="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091951630"/>
                  </a:ext>
                </a:extLst>
              </a:tr>
              <a:tr h="564548">
                <a:tc>
                  <a:txBody>
                    <a:bodyPr/>
                    <a:lstStyle/>
                    <a:p>
                      <a:pPr algn="ctr"/>
                      <a:r>
                        <a:rPr lang="en-GB" sz="2400" b="1" dirty="0">
                          <a:solidFill>
                            <a:schemeClr val="accent5">
                              <a:lumMod val="50000"/>
                            </a:schemeClr>
                          </a:solidFill>
                          <a:latin typeface="Century Gothic" panose="020B0502020202020204" pitchFamily="34" charset="0"/>
                        </a:rPr>
                        <a:t>6</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941162702"/>
                  </a:ext>
                </a:extLst>
              </a:tr>
              <a:tr h="564548">
                <a:tc>
                  <a:txBody>
                    <a:bodyPr/>
                    <a:lstStyle/>
                    <a:p>
                      <a:pPr algn="ctr"/>
                      <a:r>
                        <a:rPr lang="en-GB" sz="2400" b="1" dirty="0">
                          <a:solidFill>
                            <a:schemeClr val="accent5">
                              <a:lumMod val="50000"/>
                            </a:schemeClr>
                          </a:solidFill>
                          <a:latin typeface="Century Gothic" panose="020B0502020202020204" pitchFamily="34" charset="0"/>
                        </a:rPr>
                        <a:t>7</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784767832"/>
                  </a:ext>
                </a:extLst>
              </a:tr>
              <a:tr h="564548">
                <a:tc>
                  <a:txBody>
                    <a:bodyPr/>
                    <a:lstStyle/>
                    <a:p>
                      <a:pPr algn="ctr"/>
                      <a:r>
                        <a:rPr lang="en-GB" sz="2400" b="1" dirty="0">
                          <a:solidFill>
                            <a:schemeClr val="accent5">
                              <a:lumMod val="50000"/>
                            </a:schemeClr>
                          </a:solidFill>
                          <a:latin typeface="Century Gothic" panose="020B0502020202020204" pitchFamily="34" charset="0"/>
                        </a:rPr>
                        <a:t>8</a:t>
                      </a:r>
                    </a:p>
                  </a:txBody>
                  <a:tcPr anchor="ctr"/>
                </a:tc>
                <a:tc>
                  <a:txBody>
                    <a:bodyPr/>
                    <a:lstStyle/>
                    <a:p>
                      <a:endParaRPr lang="en-GB" sz="2400">
                        <a:solidFill>
                          <a:schemeClr val="accent5">
                            <a:lumMod val="50000"/>
                          </a:schemeClr>
                        </a:solidFill>
                        <a:latin typeface="Century Gothic" panose="020B0502020202020204" pitchFamily="34" charset="0"/>
                      </a:endParaRPr>
                    </a:p>
                  </a:txBody>
                  <a:tcPr/>
                </a:tc>
                <a:tc>
                  <a:txBody>
                    <a:bodyPr/>
                    <a:lstStyle/>
                    <a:p>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314704675"/>
                  </a:ext>
                </a:extLst>
              </a:tr>
            </a:tbl>
          </a:graphicData>
        </a:graphic>
      </p:graphicFrame>
      <p:pic>
        <p:nvPicPr>
          <p:cNvPr id="21" name="Picture 8" descr="green checkmark">
            <a:extLst>
              <a:ext uri="{FF2B5EF4-FFF2-40B4-BE49-F238E27FC236}">
                <a16:creationId xmlns:a16="http://schemas.microsoft.com/office/drawing/2014/main" id="{E4A449DA-4606-3E4C-BB54-99D445B53D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5220" y="1537644"/>
            <a:ext cx="406580" cy="423521"/>
          </a:xfrm>
          <a:prstGeom prst="rect">
            <a:avLst/>
          </a:prstGeom>
        </p:spPr>
      </p:pic>
      <p:pic>
        <p:nvPicPr>
          <p:cNvPr id="22" name="Picture 8" descr="green checkmark">
            <a:extLst>
              <a:ext uri="{FF2B5EF4-FFF2-40B4-BE49-F238E27FC236}">
                <a16:creationId xmlns:a16="http://schemas.microsoft.com/office/drawing/2014/main" id="{704629FD-B2D3-644A-8A3A-EBDF8A75D8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112" y="2046414"/>
            <a:ext cx="406580" cy="423521"/>
          </a:xfrm>
          <a:prstGeom prst="rect">
            <a:avLst/>
          </a:prstGeom>
        </p:spPr>
      </p:pic>
      <p:pic>
        <p:nvPicPr>
          <p:cNvPr id="23" name="Picture 8" descr="green checkmark">
            <a:extLst>
              <a:ext uri="{FF2B5EF4-FFF2-40B4-BE49-F238E27FC236}">
                <a16:creationId xmlns:a16="http://schemas.microsoft.com/office/drawing/2014/main" id="{C1968EC1-E22C-A54C-96EA-D40A0E775D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112" y="2631827"/>
            <a:ext cx="406580" cy="423521"/>
          </a:xfrm>
          <a:prstGeom prst="rect">
            <a:avLst/>
          </a:prstGeom>
        </p:spPr>
      </p:pic>
      <p:pic>
        <p:nvPicPr>
          <p:cNvPr id="24" name="Picture 8" descr="green checkmark">
            <a:extLst>
              <a:ext uri="{FF2B5EF4-FFF2-40B4-BE49-F238E27FC236}">
                <a16:creationId xmlns:a16="http://schemas.microsoft.com/office/drawing/2014/main" id="{F1393A76-8403-494C-B4F5-9E79B77CB3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5220" y="3217239"/>
            <a:ext cx="406580" cy="423521"/>
          </a:xfrm>
          <a:prstGeom prst="rect">
            <a:avLst/>
          </a:prstGeom>
        </p:spPr>
      </p:pic>
      <p:pic>
        <p:nvPicPr>
          <p:cNvPr id="25" name="Picture 8" descr="green checkmark">
            <a:extLst>
              <a:ext uri="{FF2B5EF4-FFF2-40B4-BE49-F238E27FC236}">
                <a16:creationId xmlns:a16="http://schemas.microsoft.com/office/drawing/2014/main" id="{7A0363A6-B152-E542-B69C-E8AB15F309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112" y="3802653"/>
            <a:ext cx="406580" cy="423521"/>
          </a:xfrm>
          <a:prstGeom prst="rect">
            <a:avLst/>
          </a:prstGeom>
        </p:spPr>
      </p:pic>
      <p:pic>
        <p:nvPicPr>
          <p:cNvPr id="26" name="Picture 8" descr="green checkmark">
            <a:extLst>
              <a:ext uri="{FF2B5EF4-FFF2-40B4-BE49-F238E27FC236}">
                <a16:creationId xmlns:a16="http://schemas.microsoft.com/office/drawing/2014/main" id="{42929B56-23AD-284D-B099-F3EAE0822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1112" y="4295748"/>
            <a:ext cx="406580" cy="423521"/>
          </a:xfrm>
          <a:prstGeom prst="rect">
            <a:avLst/>
          </a:prstGeom>
        </p:spPr>
      </p:pic>
      <p:pic>
        <p:nvPicPr>
          <p:cNvPr id="27" name="Picture 8" descr="green checkmark">
            <a:extLst>
              <a:ext uri="{FF2B5EF4-FFF2-40B4-BE49-F238E27FC236}">
                <a16:creationId xmlns:a16="http://schemas.microsoft.com/office/drawing/2014/main" id="{4AC440D9-979C-E44F-9461-EA595611AE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8205" y="4896835"/>
            <a:ext cx="406580" cy="423521"/>
          </a:xfrm>
          <a:prstGeom prst="rect">
            <a:avLst/>
          </a:prstGeom>
        </p:spPr>
      </p:pic>
      <p:pic>
        <p:nvPicPr>
          <p:cNvPr id="28" name="Picture 8" descr="green checkmark">
            <a:extLst>
              <a:ext uri="{FF2B5EF4-FFF2-40B4-BE49-F238E27FC236}">
                <a16:creationId xmlns:a16="http://schemas.microsoft.com/office/drawing/2014/main" id="{7B355C72-0FFA-254F-84BB-7D0A8DF07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00547" y="5444144"/>
            <a:ext cx="406580" cy="423521"/>
          </a:xfrm>
          <a:prstGeom prst="rect">
            <a:avLst/>
          </a:prstGeom>
        </p:spPr>
      </p:pic>
    </p:spTree>
    <p:extLst>
      <p:ext uri="{BB962C8B-B14F-4D97-AF65-F5344CB8AC3E}">
        <p14:creationId xmlns:p14="http://schemas.microsoft.com/office/powerpoint/2010/main" val="245311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0747F-5644-4846-BAC2-5690EFEF5D9A}"/>
              </a:ext>
            </a:extLst>
          </p:cNvPr>
          <p:cNvSpPr>
            <a:spLocks noGrp="1"/>
          </p:cNvSpPr>
          <p:nvPr>
            <p:ph type="title"/>
          </p:nvPr>
        </p:nvSpPr>
        <p:spPr>
          <a:xfrm flipV="1">
            <a:off x="838200" y="-709551"/>
            <a:ext cx="10515600" cy="1152624"/>
          </a:xfrm>
        </p:spPr>
        <p:txBody>
          <a:bodyPr>
            <a:normAutofit/>
          </a:bodyPr>
          <a:lstStyle/>
          <a:p>
            <a:r>
              <a:rPr lang="fr-FR" sz="1200" dirty="0">
                <a:solidFill>
                  <a:schemeClr val="bg1"/>
                </a:solidFill>
              </a:rPr>
              <a:t>El </a:t>
            </a:r>
            <a:r>
              <a:rPr lang="fr-FR" sz="1200" dirty="0" err="1">
                <a:solidFill>
                  <a:schemeClr val="bg1"/>
                </a:solidFill>
              </a:rPr>
              <a:t>diario</a:t>
            </a:r>
            <a:r>
              <a:rPr lang="fr-FR" sz="1200" dirty="0">
                <a:solidFill>
                  <a:schemeClr val="bg1"/>
                </a:solidFill>
              </a:rPr>
              <a:t> de Daniel</a:t>
            </a:r>
          </a:p>
        </p:txBody>
      </p:sp>
      <p:sp>
        <p:nvSpPr>
          <p:cNvPr id="31" name="Rounded Rectangle 30"/>
          <p:cNvSpPr/>
          <p:nvPr/>
        </p:nvSpPr>
        <p:spPr>
          <a:xfrm>
            <a:off x="11040551" y="58967"/>
            <a:ext cx="1115007"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4" name="TextBox 3"/>
          <p:cNvSpPr txBox="1"/>
          <p:nvPr/>
        </p:nvSpPr>
        <p:spPr>
          <a:xfrm>
            <a:off x="196790" y="132407"/>
            <a:ext cx="99230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Daniel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escribió</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sobre</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actividades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cada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día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su</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diario</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pero</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el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gato</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caminó</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encima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ahora</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puedes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leer las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completas</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196790" y="818758"/>
            <a:ext cx="96490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the sentences and tick true or false. Some language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might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be missing.</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5" name="Imagen 2" descr="Forma, Círculo&#10;&#10;Descripción generada automáticamente">
            <a:extLst>
              <a:ext uri="{FF2B5EF4-FFF2-40B4-BE49-F238E27FC236}">
                <a16:creationId xmlns:a16="http://schemas.microsoft.com/office/drawing/2014/main" id="{872E1FC5-30FA-4B27-B973-CA4CD1082C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1520" y="64221"/>
            <a:ext cx="1115007" cy="1115007"/>
          </a:xfrm>
          <a:prstGeom prst="rect">
            <a:avLst/>
          </a:prstGeom>
        </p:spPr>
      </p:pic>
      <p:graphicFrame>
        <p:nvGraphicFramePr>
          <p:cNvPr id="32" name="Table 31"/>
          <p:cNvGraphicFramePr>
            <a:graphicFrameLocks noGrp="1"/>
          </p:cNvGraphicFramePr>
          <p:nvPr/>
        </p:nvGraphicFramePr>
        <p:xfrm>
          <a:off x="307923" y="1328472"/>
          <a:ext cx="5788078" cy="4891676"/>
        </p:xfrm>
        <a:graphic>
          <a:graphicData uri="http://schemas.openxmlformats.org/drawingml/2006/table">
            <a:tbl>
              <a:tblPr firstRow="1" bandRow="1">
                <a:tableStyleId>{5DA37D80-6434-44D0-A028-1B22A696006F}</a:tableStyleId>
              </a:tblPr>
              <a:tblGrid>
                <a:gridCol w="5788078">
                  <a:extLst>
                    <a:ext uri="{9D8B030D-6E8A-4147-A177-3AD203B41FA5}">
                      <a16:colId xmlns:a16="http://schemas.microsoft.com/office/drawing/2014/main" val="4247093851"/>
                    </a:ext>
                  </a:extLst>
                </a:gridCol>
              </a:tblGrid>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002060"/>
                          </a:solidFill>
                          <a:latin typeface="Century Gothic" panose="020B0502020202020204" pitchFamily="34" charset="0"/>
                          <a:ea typeface="Century Gothic"/>
                          <a:cs typeface="Century Gothic"/>
                          <a:sym typeface="Century Gothic"/>
                        </a:rPr>
                        <a:t>1. Siempre me levanto temprano.</a:t>
                      </a:r>
                    </a:p>
                  </a:txBody>
                  <a:tcPr anchor="ctr"/>
                </a:tc>
                <a:extLst>
                  <a:ext uri="{0D108BD9-81ED-4DB2-BD59-A6C34878D82A}">
                    <a16:rowId xmlns:a16="http://schemas.microsoft.com/office/drawing/2014/main" val="970154404"/>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2. Me </a:t>
                      </a:r>
                      <a:r>
                        <a:rPr lang="en-GB" sz="2000" dirty="0" err="1">
                          <a:solidFill>
                            <a:srgbClr val="002060"/>
                          </a:solidFill>
                          <a:latin typeface="Century Gothic" panose="020B0502020202020204" pitchFamily="34" charset="0"/>
                          <a:ea typeface="Century Gothic"/>
                          <a:cs typeface="Century Gothic"/>
                          <a:sym typeface="Century Gothic"/>
                        </a:rPr>
                        <a:t>escondo</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durante</a:t>
                      </a:r>
                      <a:r>
                        <a:rPr lang="en-GB" sz="2000" dirty="0">
                          <a:solidFill>
                            <a:srgbClr val="002060"/>
                          </a:solidFill>
                          <a:latin typeface="Century Gothic" panose="020B0502020202020204" pitchFamily="34" charset="0"/>
                          <a:ea typeface="Century Gothic"/>
                          <a:cs typeface="Century Gothic"/>
                          <a:sym typeface="Century Gothic"/>
                        </a:rPr>
                        <a:t> la </a:t>
                      </a:r>
                      <a:r>
                        <a:rPr lang="en-GB" sz="2000" dirty="0" err="1">
                          <a:solidFill>
                            <a:srgbClr val="002060"/>
                          </a:solidFill>
                          <a:latin typeface="Century Gothic" panose="020B0502020202020204" pitchFamily="34" charset="0"/>
                          <a:ea typeface="Century Gothic"/>
                          <a:cs typeface="Century Gothic"/>
                          <a:sym typeface="Century Gothic"/>
                        </a:rPr>
                        <a:t>clase</a:t>
                      </a:r>
                      <a:r>
                        <a:rPr lang="en-GB" sz="2000" dirty="0">
                          <a:solidFill>
                            <a:srgbClr val="002060"/>
                          </a:solidFill>
                          <a:latin typeface="Century Gothic" panose="020B0502020202020204" pitchFamily="34" charset="0"/>
                          <a:ea typeface="Century Gothic"/>
                          <a:cs typeface="Century Gothic"/>
                          <a:sym typeface="Century Gothic"/>
                        </a:rPr>
                        <a:t>. </a:t>
                      </a:r>
                    </a:p>
                  </a:txBody>
                  <a:tcPr anchor="ctr"/>
                </a:tc>
                <a:extLst>
                  <a:ext uri="{0D108BD9-81ED-4DB2-BD59-A6C34878D82A}">
                    <a16:rowId xmlns:a16="http://schemas.microsoft.com/office/drawing/2014/main" val="593008471"/>
                  </a:ext>
                </a:extLst>
              </a:tr>
              <a:tr h="714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3. Es  </a:t>
                      </a:r>
                      <a:r>
                        <a:rPr lang="en-GB" sz="2000" dirty="0" err="1">
                          <a:solidFill>
                            <a:srgbClr val="002060"/>
                          </a:solidFill>
                          <a:latin typeface="Century Gothic" panose="020B0502020202020204" pitchFamily="34" charset="0"/>
                          <a:ea typeface="Century Gothic"/>
                          <a:cs typeface="Century Gothic"/>
                          <a:sym typeface="Century Gothic"/>
                        </a:rPr>
                        <a:t>bueno</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hacer</a:t>
                      </a:r>
                      <a:r>
                        <a:rPr lang="en-GB" sz="2000" dirty="0">
                          <a:solidFill>
                            <a:srgbClr val="002060"/>
                          </a:solidFill>
                          <a:latin typeface="Century Gothic" panose="020B0502020202020204" pitchFamily="34" charset="0"/>
                          <a:ea typeface="Century Gothic"/>
                          <a:cs typeface="Century Gothic"/>
                          <a:sym typeface="Century Gothic"/>
                        </a:rPr>
                        <a:t> amigos, </a:t>
                      </a:r>
                      <a:r>
                        <a:rPr lang="en-GB" sz="2000" dirty="0" err="1">
                          <a:solidFill>
                            <a:srgbClr val="002060"/>
                          </a:solidFill>
                          <a:latin typeface="Century Gothic" panose="020B0502020202020204" pitchFamily="34" charset="0"/>
                          <a:ea typeface="Century Gothic"/>
                          <a:cs typeface="Century Gothic"/>
                          <a:sym typeface="Century Gothic"/>
                        </a:rPr>
                        <a:t>así</a:t>
                      </a:r>
                      <a:r>
                        <a:rPr lang="en-GB" sz="2000" dirty="0">
                          <a:solidFill>
                            <a:srgbClr val="002060"/>
                          </a:solidFill>
                          <a:latin typeface="Century Gothic" panose="020B0502020202020204" pitchFamily="34" charset="0"/>
                          <a:ea typeface="Century Gothic"/>
                          <a:cs typeface="Century Gothic"/>
                          <a:sym typeface="Century Gothic"/>
                        </a:rPr>
                        <a:t> que me </a:t>
                      </a:r>
                      <a:r>
                        <a:rPr lang="en-GB" sz="2000" dirty="0" err="1">
                          <a:solidFill>
                            <a:srgbClr val="002060"/>
                          </a:solidFill>
                          <a:latin typeface="Century Gothic" panose="020B0502020202020204" pitchFamily="34" charset="0"/>
                          <a:ea typeface="Century Gothic"/>
                          <a:cs typeface="Century Gothic"/>
                          <a:sym typeface="Century Gothic"/>
                        </a:rPr>
                        <a:t>presento</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1054046979"/>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4. Los lunes </a:t>
                      </a:r>
                      <a:r>
                        <a:rPr lang="en-GB" sz="2000" dirty="0" err="1">
                          <a:solidFill>
                            <a:srgbClr val="002060"/>
                          </a:solidFill>
                          <a:latin typeface="Century Gothic" panose="020B0502020202020204" pitchFamily="34" charset="0"/>
                          <a:ea typeface="Century Gothic"/>
                          <a:cs typeface="Century Gothic"/>
                          <a:sym typeface="Century Gothic"/>
                        </a:rPr>
                        <a:t>despierto</a:t>
                      </a:r>
                      <a:r>
                        <a:rPr lang="en-GB" sz="2000" dirty="0">
                          <a:solidFill>
                            <a:srgbClr val="002060"/>
                          </a:solidFill>
                          <a:latin typeface="Century Gothic" panose="020B0502020202020204" pitchFamily="34" charset="0"/>
                          <a:ea typeface="Century Gothic"/>
                          <a:cs typeface="Century Gothic"/>
                          <a:sym typeface="Century Gothic"/>
                        </a:rPr>
                        <a:t> a</a:t>
                      </a:r>
                    </a:p>
                  </a:txBody>
                  <a:tcPr anchor="ctr"/>
                </a:tc>
                <a:extLst>
                  <a:ext uri="{0D108BD9-81ED-4DB2-BD59-A6C34878D82A}">
                    <a16:rowId xmlns:a16="http://schemas.microsoft.com/office/drawing/2014/main" val="2771548854"/>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5. </a:t>
                      </a:r>
                      <a:r>
                        <a:rPr lang="en-GB" sz="2000" dirty="0" err="1">
                          <a:solidFill>
                            <a:srgbClr val="002060"/>
                          </a:solidFill>
                          <a:latin typeface="Century Gothic" panose="020B0502020202020204" pitchFamily="34" charset="0"/>
                          <a:ea typeface="Century Gothic"/>
                          <a:cs typeface="Century Gothic"/>
                          <a:sym typeface="Century Gothic"/>
                        </a:rPr>
                        <a:t>Nunca</a:t>
                      </a:r>
                      <a:r>
                        <a:rPr lang="en-GB" sz="2000" dirty="0">
                          <a:solidFill>
                            <a:srgbClr val="002060"/>
                          </a:solidFill>
                          <a:latin typeface="Century Gothic" panose="020B0502020202020204" pitchFamily="34" charset="0"/>
                          <a:ea typeface="Century Gothic"/>
                          <a:cs typeface="Century Gothic"/>
                          <a:sym typeface="Century Gothic"/>
                        </a:rPr>
                        <a:t> me </a:t>
                      </a:r>
                      <a:r>
                        <a:rPr lang="en-GB" sz="2000" dirty="0" err="1">
                          <a:solidFill>
                            <a:srgbClr val="002060"/>
                          </a:solidFill>
                          <a:latin typeface="Century Gothic" panose="020B0502020202020204" pitchFamily="34" charset="0"/>
                          <a:ea typeface="Century Gothic"/>
                          <a:cs typeface="Century Gothic"/>
                          <a:sym typeface="Century Gothic"/>
                        </a:rPr>
                        <a:t>lavo</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demasiado</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3643618112"/>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6. </a:t>
                      </a:r>
                      <a:r>
                        <a:rPr lang="en-GB" sz="2000" dirty="0" err="1">
                          <a:solidFill>
                            <a:srgbClr val="002060"/>
                          </a:solidFill>
                          <a:latin typeface="Century Gothic" panose="020B0502020202020204" pitchFamily="34" charset="0"/>
                          <a:ea typeface="Century Gothic"/>
                          <a:cs typeface="Century Gothic"/>
                          <a:sym typeface="Century Gothic"/>
                        </a:rPr>
                        <a:t>En</a:t>
                      </a:r>
                      <a:r>
                        <a:rPr lang="en-GB" sz="2000" dirty="0">
                          <a:solidFill>
                            <a:srgbClr val="002060"/>
                          </a:solidFill>
                          <a:latin typeface="Century Gothic" panose="020B0502020202020204" pitchFamily="34" charset="0"/>
                          <a:ea typeface="Century Gothic"/>
                          <a:cs typeface="Century Gothic"/>
                          <a:sym typeface="Century Gothic"/>
                        </a:rPr>
                        <a:t> la plaza </a:t>
                      </a:r>
                      <a:r>
                        <a:rPr lang="en-GB" sz="2000" dirty="0" err="1">
                          <a:solidFill>
                            <a:srgbClr val="002060"/>
                          </a:solidFill>
                          <a:latin typeface="Century Gothic" panose="020B0502020202020204" pitchFamily="34" charset="0"/>
                          <a:ea typeface="Century Gothic"/>
                          <a:cs typeface="Century Gothic"/>
                          <a:sym typeface="Century Gothic"/>
                        </a:rPr>
                        <a:t>presento</a:t>
                      </a:r>
                      <a:r>
                        <a:rPr lang="en-GB" sz="2000" dirty="0">
                          <a:solidFill>
                            <a:srgbClr val="002060"/>
                          </a:solidFill>
                          <a:latin typeface="Century Gothic" panose="020B0502020202020204" pitchFamily="34" charset="0"/>
                          <a:ea typeface="Century Gothic"/>
                          <a:cs typeface="Century Gothic"/>
                          <a:sym typeface="Century Gothic"/>
                        </a:rPr>
                        <a:t> a</a:t>
                      </a:r>
                    </a:p>
                  </a:txBody>
                  <a:tcPr anchor="ctr"/>
                </a:tc>
                <a:extLst>
                  <a:ext uri="{0D108BD9-81ED-4DB2-BD59-A6C34878D82A}">
                    <a16:rowId xmlns:a16="http://schemas.microsoft.com/office/drawing/2014/main" val="1646121427"/>
                  </a:ext>
                </a:extLst>
              </a:tr>
              <a:tr h="714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7. Antes de </a:t>
                      </a:r>
                      <a:r>
                        <a:rPr lang="en-GB" sz="2000" dirty="0" err="1">
                          <a:solidFill>
                            <a:srgbClr val="002060"/>
                          </a:solidFill>
                          <a:latin typeface="Century Gothic" panose="020B0502020202020204" pitchFamily="34" charset="0"/>
                          <a:ea typeface="Century Gothic"/>
                          <a:cs typeface="Century Gothic"/>
                          <a:sym typeface="Century Gothic"/>
                        </a:rPr>
                        <a:t>desayunar</a:t>
                      </a:r>
                      <a:r>
                        <a:rPr lang="en-GB" sz="2000" dirty="0">
                          <a:solidFill>
                            <a:srgbClr val="002060"/>
                          </a:solidFill>
                          <a:latin typeface="Century Gothic" panose="020B0502020202020204" pitchFamily="34" charset="0"/>
                          <a:ea typeface="Century Gothic"/>
                          <a:cs typeface="Century Gothic"/>
                          <a:sym typeface="Century Gothic"/>
                        </a:rPr>
                        <a:t> me </a:t>
                      </a:r>
                      <a:r>
                        <a:rPr lang="en-GB" sz="2000" dirty="0" err="1">
                          <a:solidFill>
                            <a:srgbClr val="002060"/>
                          </a:solidFill>
                          <a:latin typeface="Century Gothic" panose="020B0502020202020204" pitchFamily="34" charset="0"/>
                          <a:ea typeface="Century Gothic"/>
                          <a:cs typeface="Century Gothic"/>
                          <a:sym typeface="Century Gothic"/>
                        </a:rPr>
                        <a:t>miro</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en</a:t>
                      </a:r>
                      <a:r>
                        <a:rPr lang="en-GB" sz="2000" dirty="0">
                          <a:solidFill>
                            <a:srgbClr val="002060"/>
                          </a:solidFill>
                          <a:latin typeface="Century Gothic" panose="020B0502020202020204" pitchFamily="34" charset="0"/>
                          <a:ea typeface="Century Gothic"/>
                          <a:cs typeface="Century Gothic"/>
                          <a:sym typeface="Century Gothic"/>
                        </a:rPr>
                        <a:t> el </a:t>
                      </a:r>
                      <a:r>
                        <a:rPr lang="en-GB" sz="2000" dirty="0" err="1">
                          <a:solidFill>
                            <a:srgbClr val="002060"/>
                          </a:solidFill>
                          <a:latin typeface="Century Gothic" panose="020B0502020202020204" pitchFamily="34" charset="0"/>
                          <a:ea typeface="Century Gothic"/>
                          <a:cs typeface="Century Gothic"/>
                          <a:sym typeface="Century Gothic"/>
                        </a:rPr>
                        <a:t>espejo</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1386631605"/>
                  </a:ext>
                </a:extLst>
              </a:tr>
              <a:tr h="577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8. </a:t>
                      </a:r>
                      <a:r>
                        <a:rPr lang="en-GB" sz="2000" dirty="0" err="1">
                          <a:solidFill>
                            <a:srgbClr val="002060"/>
                          </a:solidFill>
                          <a:latin typeface="Century Gothic" panose="020B0502020202020204" pitchFamily="34" charset="0"/>
                          <a:ea typeface="Century Gothic"/>
                          <a:cs typeface="Century Gothic"/>
                          <a:sym typeface="Century Gothic"/>
                        </a:rPr>
                        <a:t>Escondo</a:t>
                      </a:r>
                      <a:r>
                        <a:rPr lang="en-GB" sz="2000" dirty="0">
                          <a:solidFill>
                            <a:srgbClr val="002060"/>
                          </a:solidFill>
                          <a:latin typeface="Century Gothic" panose="020B0502020202020204" pitchFamily="34" charset="0"/>
                          <a:ea typeface="Century Gothic"/>
                          <a:cs typeface="Century Gothic"/>
                          <a:sym typeface="Century Gothic"/>
                        </a:rPr>
                        <a:t> a             </a:t>
                      </a:r>
                      <a:r>
                        <a:rPr lang="en-GB" sz="2000" dirty="0" err="1">
                          <a:solidFill>
                            <a:srgbClr val="002060"/>
                          </a:solidFill>
                          <a:latin typeface="Century Gothic" panose="020B0502020202020204" pitchFamily="34" charset="0"/>
                          <a:ea typeface="Century Gothic"/>
                          <a:cs typeface="Century Gothic"/>
                          <a:sym typeface="Century Gothic"/>
                        </a:rPr>
                        <a:t>debajo</a:t>
                      </a:r>
                      <a:r>
                        <a:rPr lang="en-GB" sz="2000" dirty="0">
                          <a:solidFill>
                            <a:srgbClr val="002060"/>
                          </a:solidFill>
                          <a:latin typeface="Century Gothic" panose="020B0502020202020204" pitchFamily="34" charset="0"/>
                          <a:ea typeface="Century Gothic"/>
                          <a:cs typeface="Century Gothic"/>
                          <a:sym typeface="Century Gothic"/>
                        </a:rPr>
                        <a:t> de la mesa.</a:t>
                      </a:r>
                    </a:p>
                  </a:txBody>
                  <a:tcPr anchor="ctr"/>
                </a:tc>
                <a:extLst>
                  <a:ext uri="{0D108BD9-81ED-4DB2-BD59-A6C34878D82A}">
                    <a16:rowId xmlns:a16="http://schemas.microsoft.com/office/drawing/2014/main" val="3099712503"/>
                  </a:ext>
                </a:extLst>
              </a:tr>
            </a:tbl>
          </a:graphicData>
        </a:graphic>
      </p:graphicFrame>
      <p:graphicFrame>
        <p:nvGraphicFramePr>
          <p:cNvPr id="49" name="Table 31">
            <a:extLst>
              <a:ext uri="{FF2B5EF4-FFF2-40B4-BE49-F238E27FC236}">
                <a16:creationId xmlns:a16="http://schemas.microsoft.com/office/drawing/2014/main" id="{A1CADF48-1820-9642-933F-DBAF201E4343}"/>
              </a:ext>
            </a:extLst>
          </p:cNvPr>
          <p:cNvGraphicFramePr>
            <a:graphicFrameLocks noGrp="1"/>
          </p:cNvGraphicFramePr>
          <p:nvPr/>
        </p:nvGraphicFramePr>
        <p:xfrm>
          <a:off x="6278193" y="854529"/>
          <a:ext cx="5788079" cy="5352601"/>
        </p:xfrm>
        <a:graphic>
          <a:graphicData uri="http://schemas.openxmlformats.org/drawingml/2006/table">
            <a:tbl>
              <a:tblPr firstRow="1" bandRow="1">
                <a:tableStyleId>{5DA37D80-6434-44D0-A028-1B22A696006F}</a:tableStyleId>
              </a:tblPr>
              <a:tblGrid>
                <a:gridCol w="4484745">
                  <a:extLst>
                    <a:ext uri="{9D8B030D-6E8A-4147-A177-3AD203B41FA5}">
                      <a16:colId xmlns:a16="http://schemas.microsoft.com/office/drawing/2014/main" val="4247093851"/>
                    </a:ext>
                  </a:extLst>
                </a:gridCol>
                <a:gridCol w="651667">
                  <a:extLst>
                    <a:ext uri="{9D8B030D-6E8A-4147-A177-3AD203B41FA5}">
                      <a16:colId xmlns:a16="http://schemas.microsoft.com/office/drawing/2014/main" val="4223460437"/>
                    </a:ext>
                  </a:extLst>
                </a:gridCol>
                <a:gridCol w="651667">
                  <a:extLst>
                    <a:ext uri="{9D8B030D-6E8A-4147-A177-3AD203B41FA5}">
                      <a16:colId xmlns:a16="http://schemas.microsoft.com/office/drawing/2014/main" val="684942036"/>
                    </a:ext>
                  </a:extLst>
                </a:gridCol>
              </a:tblGrid>
              <a:tr h="504371">
                <a:tc>
                  <a:txBody>
                    <a:bodyPr/>
                    <a:lstStyle/>
                    <a:p>
                      <a:pPr marL="0" indent="0">
                        <a:buNone/>
                      </a:pPr>
                      <a:endParaRPr lang="en-GB" b="1" i="1" dirty="0">
                        <a:latin typeface="Century Gothic" panose="020B0502020202020204" pitchFamily="34" charset="0"/>
                      </a:endParaRPr>
                    </a:p>
                  </a:txBody>
                  <a:tcPr>
                    <a:lnL w="12700" cmpd="sng">
                      <a:noFill/>
                    </a:lnL>
                    <a:lnT w="12700" cmpd="sng">
                      <a:noFill/>
                    </a:lnT>
                  </a:tcPr>
                </a:tc>
                <a:tc>
                  <a:txBody>
                    <a:bodyPr/>
                    <a:lstStyle/>
                    <a:p>
                      <a:pPr marL="0" indent="0" algn="ctr">
                        <a:buNone/>
                      </a:pPr>
                      <a:r>
                        <a:rPr lang="en-GB" sz="2000" b="1" dirty="0">
                          <a:solidFill>
                            <a:srgbClr val="203864"/>
                          </a:solidFill>
                          <a:latin typeface="Century Gothic" panose="020B0502020202020204" pitchFamily="34" charset="0"/>
                        </a:rPr>
                        <a:t>V</a:t>
                      </a:r>
                    </a:p>
                  </a:txBody>
                  <a:tcPr anchor="ctr"/>
                </a:tc>
                <a:tc>
                  <a:txBody>
                    <a:bodyPr/>
                    <a:lstStyle/>
                    <a:p>
                      <a:pPr marL="0" indent="0" algn="ctr">
                        <a:buNone/>
                      </a:pPr>
                      <a:r>
                        <a:rPr lang="en-GB" sz="2000" b="1" dirty="0">
                          <a:solidFill>
                            <a:srgbClr val="203864"/>
                          </a:solidFill>
                          <a:latin typeface="Century Gothic" panose="020B0502020202020204" pitchFamily="34" charset="0"/>
                        </a:rPr>
                        <a:t>F</a:t>
                      </a:r>
                    </a:p>
                  </a:txBody>
                  <a:tcPr anchor="ctr"/>
                </a:tc>
                <a:extLst>
                  <a:ext uri="{0D108BD9-81ED-4DB2-BD59-A6C34878D82A}">
                    <a16:rowId xmlns:a16="http://schemas.microsoft.com/office/drawing/2014/main" val="1319258139"/>
                  </a:ext>
                </a:extLst>
              </a:tr>
              <a:tr h="533400">
                <a:tc>
                  <a:txBody>
                    <a:bodyPr/>
                    <a:lstStyle/>
                    <a:p>
                      <a:pPr marL="0" indent="0">
                        <a:buNone/>
                      </a:pPr>
                      <a:r>
                        <a:rPr lang="en-GB" sz="2000" b="0" dirty="0">
                          <a:solidFill>
                            <a:srgbClr val="203864"/>
                          </a:solidFill>
                          <a:latin typeface="Century Gothic" panose="020B0502020202020204" pitchFamily="34" charset="0"/>
                        </a:rPr>
                        <a:t>I always get up early.</a:t>
                      </a:r>
                    </a:p>
                  </a:txBody>
                  <a:tcPr anchor="ctr"/>
                </a:tc>
                <a:tc>
                  <a:txBody>
                    <a:bodyPr/>
                    <a:lstStyle/>
                    <a:p>
                      <a:pPr marL="0" indent="0">
                        <a:buNone/>
                      </a:pPr>
                      <a:endParaRPr lang="en-GB" b="0" dirty="0">
                        <a:latin typeface="Century Gothic" panose="020B0502020202020204" pitchFamily="34" charset="0"/>
                      </a:endParaRPr>
                    </a:p>
                  </a:txBody>
                  <a:tcPr/>
                </a:tc>
                <a:tc>
                  <a:txBody>
                    <a:bodyPr/>
                    <a:lstStyle/>
                    <a:p>
                      <a:pPr marL="0" indent="0">
                        <a:buNone/>
                      </a:pPr>
                      <a:endParaRPr lang="en-GB" b="0" dirty="0">
                        <a:latin typeface="Century Gothic" panose="020B0502020202020204" pitchFamily="34" charset="0"/>
                      </a:endParaRPr>
                    </a:p>
                  </a:txBody>
                  <a:tcPr/>
                </a:tc>
                <a:extLst>
                  <a:ext uri="{0D108BD9-81ED-4DB2-BD59-A6C34878D82A}">
                    <a16:rowId xmlns:a16="http://schemas.microsoft.com/office/drawing/2014/main" val="970154404"/>
                  </a:ext>
                </a:extLst>
              </a:tr>
              <a:tr h="582550">
                <a:tc>
                  <a:txBody>
                    <a:bodyPr/>
                    <a:lstStyle/>
                    <a:p>
                      <a:r>
                        <a:rPr lang="en-GB" sz="2000" b="0" dirty="0">
                          <a:solidFill>
                            <a:srgbClr val="203864"/>
                          </a:solidFill>
                          <a:latin typeface="Century Gothic" panose="020B0502020202020204" pitchFamily="34" charset="0"/>
                        </a:rPr>
                        <a:t>I hide my partner during the class.</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593008471"/>
                  </a:ext>
                </a:extLst>
              </a:tr>
              <a:tr h="694955">
                <a:tc>
                  <a:txBody>
                    <a:bodyPr/>
                    <a:lstStyle/>
                    <a:p>
                      <a:r>
                        <a:rPr lang="en-GB" sz="2000" b="0" dirty="0">
                          <a:solidFill>
                            <a:srgbClr val="203864"/>
                          </a:solidFill>
                          <a:latin typeface="Century Gothic" panose="020B0502020202020204" pitchFamily="34" charset="0"/>
                        </a:rPr>
                        <a:t>It’s good to make friends, so I introduce myself.</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1054046979"/>
                  </a:ext>
                </a:extLst>
              </a:tr>
              <a:tr h="582550">
                <a:tc>
                  <a:txBody>
                    <a:bodyPr/>
                    <a:lstStyle/>
                    <a:p>
                      <a:r>
                        <a:rPr lang="en-GB" sz="2000" b="0" dirty="0">
                          <a:solidFill>
                            <a:srgbClr val="203864"/>
                          </a:solidFill>
                          <a:latin typeface="Century Gothic" panose="020B0502020202020204" pitchFamily="34" charset="0"/>
                        </a:rPr>
                        <a:t>On Mondays I wake someone up.</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2771548854"/>
                  </a:ext>
                </a:extLst>
              </a:tr>
              <a:tr h="582550">
                <a:tc>
                  <a:txBody>
                    <a:bodyPr/>
                    <a:lstStyle/>
                    <a:p>
                      <a:r>
                        <a:rPr lang="en-GB" sz="2000" b="0" dirty="0">
                          <a:solidFill>
                            <a:srgbClr val="203864"/>
                          </a:solidFill>
                          <a:latin typeface="Century Gothic" panose="020B0502020202020204" pitchFamily="34" charset="0"/>
                        </a:rPr>
                        <a:t>I never wash my dog too much.</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3643618112"/>
                  </a:ext>
                </a:extLst>
              </a:tr>
              <a:tr h="582550">
                <a:tc>
                  <a:txBody>
                    <a:bodyPr/>
                    <a:lstStyle/>
                    <a:p>
                      <a:r>
                        <a:rPr lang="en-GB" sz="2000" b="0" dirty="0">
                          <a:solidFill>
                            <a:srgbClr val="203864"/>
                          </a:solidFill>
                          <a:latin typeface="Century Gothic" panose="020B0502020202020204" pitchFamily="34" charset="0"/>
                        </a:rPr>
                        <a:t>In the square I introduce myself.</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1646121427"/>
                  </a:ext>
                </a:extLst>
              </a:tr>
              <a:tr h="694955">
                <a:tc>
                  <a:txBody>
                    <a:bodyPr/>
                    <a:lstStyle/>
                    <a:p>
                      <a:r>
                        <a:rPr lang="en-GB" sz="2000" b="0" dirty="0">
                          <a:solidFill>
                            <a:srgbClr val="203864"/>
                          </a:solidFill>
                          <a:latin typeface="Century Gothic" panose="020B0502020202020204" pitchFamily="34" charset="0"/>
                        </a:rPr>
                        <a:t>Before breakfast I look at myself in the mirror.</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1386631605"/>
                  </a:ext>
                </a:extLst>
              </a:tr>
              <a:tr h="582550">
                <a:tc>
                  <a:txBody>
                    <a:bodyPr/>
                    <a:lstStyle/>
                    <a:p>
                      <a:r>
                        <a:rPr lang="en-GB" sz="2000" b="0" dirty="0">
                          <a:solidFill>
                            <a:srgbClr val="203864"/>
                          </a:solidFill>
                          <a:latin typeface="Century Gothic" panose="020B0502020202020204" pitchFamily="34" charset="0"/>
                        </a:rPr>
                        <a:t>I hide myself under the table.</a:t>
                      </a:r>
                    </a:p>
                  </a:txBody>
                  <a:tcPr anchor="ctr"/>
                </a:tc>
                <a:tc>
                  <a:txBody>
                    <a:bodyPr/>
                    <a:lstStyle/>
                    <a:p>
                      <a:endParaRPr lang="en-GB" b="0" dirty="0">
                        <a:latin typeface="Century Gothic" panose="020B0502020202020204" pitchFamily="34" charset="0"/>
                      </a:endParaRPr>
                    </a:p>
                  </a:txBody>
                  <a:tcPr/>
                </a:tc>
                <a:tc>
                  <a:txBody>
                    <a:bodyPr/>
                    <a:lstStyle/>
                    <a:p>
                      <a:endParaRPr lang="en-GB" b="0" dirty="0">
                        <a:latin typeface="Century Gothic" panose="020B0502020202020204" pitchFamily="34" charset="0"/>
                      </a:endParaRPr>
                    </a:p>
                  </a:txBody>
                  <a:tcPr/>
                </a:tc>
                <a:extLst>
                  <a:ext uri="{0D108BD9-81ED-4DB2-BD59-A6C34878D82A}">
                    <a16:rowId xmlns:a16="http://schemas.microsoft.com/office/drawing/2014/main" val="3099712503"/>
                  </a:ext>
                </a:extLst>
              </a:tr>
            </a:tbl>
          </a:graphicData>
        </a:graphic>
      </p:graphicFrame>
      <p:pic>
        <p:nvPicPr>
          <p:cNvPr id="3" name="Imagen 2">
            <a:extLst>
              <a:ext uri="{FF2B5EF4-FFF2-40B4-BE49-F238E27FC236}">
                <a16:creationId xmlns:a16="http://schemas.microsoft.com/office/drawing/2014/main" id="{A27BFA04-219B-F846-817F-F76AC2F0BFE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9569" y="1272643"/>
            <a:ext cx="554012" cy="508002"/>
          </a:xfrm>
          <a:prstGeom prst="rect">
            <a:avLst/>
          </a:prstGeom>
        </p:spPr>
      </p:pic>
      <p:pic>
        <p:nvPicPr>
          <p:cNvPr id="53" name="Imagen 52">
            <a:extLst>
              <a:ext uri="{FF2B5EF4-FFF2-40B4-BE49-F238E27FC236}">
                <a16:creationId xmlns:a16="http://schemas.microsoft.com/office/drawing/2014/main" id="{0B290389-BD7E-CD44-9B20-24CC69428B8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7070" y="1877867"/>
            <a:ext cx="554012" cy="508002"/>
          </a:xfrm>
          <a:prstGeom prst="rect">
            <a:avLst/>
          </a:prstGeom>
        </p:spPr>
      </p:pic>
      <p:pic>
        <p:nvPicPr>
          <p:cNvPr id="54" name="Imagen 53">
            <a:extLst>
              <a:ext uri="{FF2B5EF4-FFF2-40B4-BE49-F238E27FC236}">
                <a16:creationId xmlns:a16="http://schemas.microsoft.com/office/drawing/2014/main" id="{90DFAE6A-F206-AB4C-BA71-8ADF38FC34C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3916" y="2860709"/>
            <a:ext cx="490469" cy="449736"/>
          </a:xfrm>
          <a:prstGeom prst="rect">
            <a:avLst/>
          </a:prstGeom>
        </p:spPr>
      </p:pic>
      <p:pic>
        <p:nvPicPr>
          <p:cNvPr id="56" name="Imagen 55">
            <a:extLst>
              <a:ext uri="{FF2B5EF4-FFF2-40B4-BE49-F238E27FC236}">
                <a16:creationId xmlns:a16="http://schemas.microsoft.com/office/drawing/2014/main" id="{8AE02861-3CF9-0F49-9687-ED08C01B707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1251" y="3174999"/>
            <a:ext cx="554012" cy="508002"/>
          </a:xfrm>
          <a:prstGeom prst="rect">
            <a:avLst/>
          </a:prstGeom>
        </p:spPr>
      </p:pic>
      <p:pic>
        <p:nvPicPr>
          <p:cNvPr id="57" name="Imagen 56">
            <a:extLst>
              <a:ext uri="{FF2B5EF4-FFF2-40B4-BE49-F238E27FC236}">
                <a16:creationId xmlns:a16="http://schemas.microsoft.com/office/drawing/2014/main" id="{9F08A2F6-48BB-534A-87E7-A8F7AF08ABE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5263" y="3236141"/>
            <a:ext cx="554012" cy="508002"/>
          </a:xfrm>
          <a:prstGeom prst="rect">
            <a:avLst/>
          </a:prstGeom>
        </p:spPr>
      </p:pic>
      <p:pic>
        <p:nvPicPr>
          <p:cNvPr id="66" name="Imagen 65">
            <a:extLst>
              <a:ext uri="{FF2B5EF4-FFF2-40B4-BE49-F238E27FC236}">
                <a16:creationId xmlns:a16="http://schemas.microsoft.com/office/drawing/2014/main" id="{7773D111-7053-5842-AB5E-EE7463F5C2B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72266" y="3910865"/>
            <a:ext cx="496246" cy="455033"/>
          </a:xfrm>
          <a:prstGeom prst="rect">
            <a:avLst/>
          </a:prstGeom>
        </p:spPr>
      </p:pic>
      <p:pic>
        <p:nvPicPr>
          <p:cNvPr id="67" name="Imagen 66">
            <a:extLst>
              <a:ext uri="{FF2B5EF4-FFF2-40B4-BE49-F238E27FC236}">
                <a16:creationId xmlns:a16="http://schemas.microsoft.com/office/drawing/2014/main" id="{ACC3412B-A90F-1D49-BC18-6AA80513A43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8973" y="4348016"/>
            <a:ext cx="530026" cy="486008"/>
          </a:xfrm>
          <a:prstGeom prst="rect">
            <a:avLst/>
          </a:prstGeom>
        </p:spPr>
      </p:pic>
      <p:pic>
        <p:nvPicPr>
          <p:cNvPr id="68" name="Imagen 67">
            <a:extLst>
              <a:ext uri="{FF2B5EF4-FFF2-40B4-BE49-F238E27FC236}">
                <a16:creationId xmlns:a16="http://schemas.microsoft.com/office/drawing/2014/main" id="{77561F94-D1FE-E344-A12A-A45186DF091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7552" y="4834024"/>
            <a:ext cx="554012" cy="508002"/>
          </a:xfrm>
          <a:prstGeom prst="rect">
            <a:avLst/>
          </a:prstGeom>
        </p:spPr>
      </p:pic>
      <p:pic>
        <p:nvPicPr>
          <p:cNvPr id="69" name="Imagen 68">
            <a:extLst>
              <a:ext uri="{FF2B5EF4-FFF2-40B4-BE49-F238E27FC236}">
                <a16:creationId xmlns:a16="http://schemas.microsoft.com/office/drawing/2014/main" id="{84091325-C46F-5144-8D82-FDD6D78E36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97379" y="5622634"/>
            <a:ext cx="554012" cy="508002"/>
          </a:xfrm>
          <a:prstGeom prst="rect">
            <a:avLst/>
          </a:prstGeom>
        </p:spPr>
      </p:pic>
      <p:pic>
        <p:nvPicPr>
          <p:cNvPr id="7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0602" y="1412953"/>
            <a:ext cx="406580" cy="423521"/>
          </a:xfrm>
          <a:prstGeom prst="rect">
            <a:avLst/>
          </a:prstGeom>
        </p:spPr>
      </p:pic>
      <p:pic>
        <p:nvPicPr>
          <p:cNvPr id="71" name="Picture 8" descr="green checkmark">
            <a:extLst>
              <a:ext uri="{FF2B5EF4-FFF2-40B4-BE49-F238E27FC236}">
                <a16:creationId xmlns:a16="http://schemas.microsoft.com/office/drawing/2014/main" id="{9255FF74-7B9E-DB4A-9209-CC52911424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83882" y="1981312"/>
            <a:ext cx="406580" cy="423521"/>
          </a:xfrm>
          <a:prstGeom prst="rect">
            <a:avLst/>
          </a:prstGeom>
        </p:spPr>
      </p:pic>
      <p:pic>
        <p:nvPicPr>
          <p:cNvPr id="72" name="Picture 8" descr="green checkmark">
            <a:extLst>
              <a:ext uri="{FF2B5EF4-FFF2-40B4-BE49-F238E27FC236}">
                <a16:creationId xmlns:a16="http://schemas.microsoft.com/office/drawing/2014/main" id="{038B1922-F86B-684A-9AF7-07E1A00D0B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1230" y="2616212"/>
            <a:ext cx="406580" cy="423521"/>
          </a:xfrm>
          <a:prstGeom prst="rect">
            <a:avLst/>
          </a:prstGeom>
        </p:spPr>
      </p:pic>
      <p:pic>
        <p:nvPicPr>
          <p:cNvPr id="73" name="Picture 8" descr="green checkmark">
            <a:extLst>
              <a:ext uri="{FF2B5EF4-FFF2-40B4-BE49-F238E27FC236}">
                <a16:creationId xmlns:a16="http://schemas.microsoft.com/office/drawing/2014/main" id="{B8CE2590-5F54-2B47-9AD2-7F29B9D802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66226" y="3252516"/>
            <a:ext cx="406580" cy="423521"/>
          </a:xfrm>
          <a:prstGeom prst="rect">
            <a:avLst/>
          </a:prstGeom>
        </p:spPr>
      </p:pic>
      <p:pic>
        <p:nvPicPr>
          <p:cNvPr id="74" name="Picture 8" descr="green checkmark">
            <a:extLst>
              <a:ext uri="{FF2B5EF4-FFF2-40B4-BE49-F238E27FC236}">
                <a16:creationId xmlns:a16="http://schemas.microsoft.com/office/drawing/2014/main" id="{B70DFC0F-F3BE-4F40-A291-5CD1D0CA48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1872" y="3800931"/>
            <a:ext cx="406580" cy="423521"/>
          </a:xfrm>
          <a:prstGeom prst="rect">
            <a:avLst/>
          </a:prstGeom>
        </p:spPr>
      </p:pic>
      <p:pic>
        <p:nvPicPr>
          <p:cNvPr id="75" name="Picture 8" descr="green checkmark">
            <a:extLst>
              <a:ext uri="{FF2B5EF4-FFF2-40B4-BE49-F238E27FC236}">
                <a16:creationId xmlns:a16="http://schemas.microsoft.com/office/drawing/2014/main" id="{9B643D12-5B9E-6343-8089-5BE89AA47C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1872" y="4410504"/>
            <a:ext cx="406580" cy="423521"/>
          </a:xfrm>
          <a:prstGeom prst="rect">
            <a:avLst/>
          </a:prstGeom>
        </p:spPr>
      </p:pic>
      <p:pic>
        <p:nvPicPr>
          <p:cNvPr id="76" name="Picture 8" descr="green checkmark">
            <a:extLst>
              <a:ext uri="{FF2B5EF4-FFF2-40B4-BE49-F238E27FC236}">
                <a16:creationId xmlns:a16="http://schemas.microsoft.com/office/drawing/2014/main" id="{9F2C710A-6F13-8A43-B668-D4F1135845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9355" y="5088026"/>
            <a:ext cx="406580" cy="423521"/>
          </a:xfrm>
          <a:prstGeom prst="rect">
            <a:avLst/>
          </a:prstGeom>
        </p:spPr>
      </p:pic>
      <p:pic>
        <p:nvPicPr>
          <p:cNvPr id="77" name="Picture 8" descr="green checkmark">
            <a:extLst>
              <a:ext uri="{FF2B5EF4-FFF2-40B4-BE49-F238E27FC236}">
                <a16:creationId xmlns:a16="http://schemas.microsoft.com/office/drawing/2014/main" id="{4591D3CD-F8E5-D24C-B529-4B82C617A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51872" y="5664875"/>
            <a:ext cx="406580" cy="423521"/>
          </a:xfrm>
          <a:prstGeom prst="rect">
            <a:avLst/>
          </a:prstGeom>
        </p:spPr>
      </p:pic>
      <p:pic>
        <p:nvPicPr>
          <p:cNvPr id="26" name="Imagen 2">
            <a:extLst>
              <a:ext uri="{FF2B5EF4-FFF2-40B4-BE49-F238E27FC236}">
                <a16:creationId xmlns:a16="http://schemas.microsoft.com/office/drawing/2014/main" id="{ABEAA16A-A535-4436-90B8-2F1BA945FC9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4732" y="1369865"/>
            <a:ext cx="554012" cy="508002"/>
          </a:xfrm>
          <a:prstGeom prst="rect">
            <a:avLst/>
          </a:prstGeom>
        </p:spPr>
      </p:pic>
      <p:pic>
        <p:nvPicPr>
          <p:cNvPr id="27" name="Imagen 52">
            <a:extLst>
              <a:ext uri="{FF2B5EF4-FFF2-40B4-BE49-F238E27FC236}">
                <a16:creationId xmlns:a16="http://schemas.microsoft.com/office/drawing/2014/main" id="{A6184318-204B-4AA4-A728-638956EE149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5793" y="1917372"/>
            <a:ext cx="554012" cy="508002"/>
          </a:xfrm>
          <a:prstGeom prst="rect">
            <a:avLst/>
          </a:prstGeom>
        </p:spPr>
      </p:pic>
      <p:pic>
        <p:nvPicPr>
          <p:cNvPr id="28" name="Imagen 53">
            <a:extLst>
              <a:ext uri="{FF2B5EF4-FFF2-40B4-BE49-F238E27FC236}">
                <a16:creationId xmlns:a16="http://schemas.microsoft.com/office/drawing/2014/main" id="{2372949D-291C-4A62-9941-D0ECB153F3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4385" y="2844862"/>
            <a:ext cx="490469" cy="449736"/>
          </a:xfrm>
          <a:prstGeom prst="rect">
            <a:avLst/>
          </a:prstGeom>
        </p:spPr>
      </p:pic>
      <p:pic>
        <p:nvPicPr>
          <p:cNvPr id="29" name="Imagen 66">
            <a:extLst>
              <a:ext uri="{FF2B5EF4-FFF2-40B4-BE49-F238E27FC236}">
                <a16:creationId xmlns:a16="http://schemas.microsoft.com/office/drawing/2014/main" id="{50F6EFC0-5044-4605-B444-4E1C0B497AA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8999" y="4442581"/>
            <a:ext cx="496246" cy="455033"/>
          </a:xfrm>
          <a:prstGeom prst="rect">
            <a:avLst/>
          </a:prstGeom>
        </p:spPr>
      </p:pic>
      <p:pic>
        <p:nvPicPr>
          <p:cNvPr id="30" name="Imagen 67">
            <a:extLst>
              <a:ext uri="{FF2B5EF4-FFF2-40B4-BE49-F238E27FC236}">
                <a16:creationId xmlns:a16="http://schemas.microsoft.com/office/drawing/2014/main" id="{708EB084-14BB-4C30-B032-4239CE01044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2119" y="4943628"/>
            <a:ext cx="554012" cy="508002"/>
          </a:xfrm>
          <a:prstGeom prst="rect">
            <a:avLst/>
          </a:prstGeom>
        </p:spPr>
      </p:pic>
      <p:pic>
        <p:nvPicPr>
          <p:cNvPr id="33" name="Imagen 68">
            <a:extLst>
              <a:ext uri="{FF2B5EF4-FFF2-40B4-BE49-F238E27FC236}">
                <a16:creationId xmlns:a16="http://schemas.microsoft.com/office/drawing/2014/main" id="{606E76B1-63FC-4855-9CDF-21BC0D4A53C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211" y="5699128"/>
            <a:ext cx="554012" cy="508002"/>
          </a:xfrm>
          <a:prstGeom prst="rect">
            <a:avLst/>
          </a:prstGeom>
        </p:spPr>
      </p:pic>
      <p:pic>
        <p:nvPicPr>
          <p:cNvPr id="34" name="Imagen 65">
            <a:extLst>
              <a:ext uri="{FF2B5EF4-FFF2-40B4-BE49-F238E27FC236}">
                <a16:creationId xmlns:a16="http://schemas.microsoft.com/office/drawing/2014/main" id="{7046BCBD-DD12-4522-BA5B-C27A1BCFEA1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04097" y="3791915"/>
            <a:ext cx="493213" cy="452252"/>
          </a:xfrm>
          <a:prstGeom prst="rect">
            <a:avLst/>
          </a:prstGeom>
        </p:spPr>
      </p:pic>
    </p:spTree>
    <p:extLst>
      <p:ext uri="{BB962C8B-B14F-4D97-AF65-F5344CB8AC3E}">
        <p14:creationId xmlns:p14="http://schemas.microsoft.com/office/powerpoint/2010/main" val="150019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8EE01-1B31-480D-BFB8-3A5747F94129}"/>
              </a:ext>
            </a:extLst>
          </p:cNvPr>
          <p:cNvSpPr>
            <a:spLocks noGrp="1"/>
          </p:cNvSpPr>
          <p:nvPr>
            <p:ph type="ctrTitle"/>
          </p:nvPr>
        </p:nvSpPr>
        <p:spPr>
          <a:xfrm flipV="1">
            <a:off x="914400" y="367870"/>
            <a:ext cx="10363200" cy="754493"/>
          </a:xfrm>
        </p:spPr>
        <p:txBody>
          <a:bodyPr>
            <a:normAutofit/>
          </a:bodyPr>
          <a:lstStyle/>
          <a:p>
            <a:r>
              <a:rPr lang="fr-FR" sz="1200" dirty="0" err="1">
                <a:solidFill>
                  <a:schemeClr val="bg1"/>
                </a:solidFill>
              </a:rPr>
              <a:t>Cuidamos</a:t>
            </a:r>
            <a:r>
              <a:rPr lang="fr-FR" sz="1200" dirty="0">
                <a:solidFill>
                  <a:schemeClr val="bg1"/>
                </a:solidFill>
              </a:rPr>
              <a:t> al </a:t>
            </a:r>
            <a:r>
              <a:rPr lang="fr-FR" sz="1200" dirty="0" err="1">
                <a:solidFill>
                  <a:schemeClr val="bg1"/>
                </a:solidFill>
              </a:rPr>
              <a:t>abuelo</a:t>
            </a:r>
            <a:endParaRPr lang="fr-FR" sz="1200" dirty="0">
              <a:solidFill>
                <a:schemeClr val="bg1"/>
              </a:solidFill>
            </a:endParaRPr>
          </a:p>
        </p:txBody>
      </p:sp>
      <p:sp>
        <p:nvSpPr>
          <p:cNvPr id="15" name="Rounded Rectangle 11">
            <a:extLst>
              <a:ext uri="{FF2B5EF4-FFF2-40B4-BE49-F238E27FC236}">
                <a16:creationId xmlns:a16="http://schemas.microsoft.com/office/drawing/2014/main" id="{49FD453A-53BE-CF40-A7AC-DA0656D87D27}"/>
              </a:ext>
              <a:ext uri="{C183D7F6-B498-43B3-948B-1728B52AA6E4}">
                <adec:decorative xmlns:adec="http://schemas.microsoft.com/office/drawing/2017/decorative" val="1"/>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ítulo 1">
            <a:extLst>
              <a:ext uri="{FF2B5EF4-FFF2-40B4-BE49-F238E27FC236}">
                <a16:creationId xmlns:a16="http://schemas.microsoft.com/office/drawing/2014/main" id="{2A1A5419-4455-234F-AD55-37C79F0B3BB1}"/>
              </a:ext>
            </a:extLst>
          </p:cNvPr>
          <p:cNvSpPr txBox="1">
            <a:spLocks/>
          </p:cNvSpPr>
          <p:nvPr/>
        </p:nvSpPr>
        <p:spPr>
          <a:xfrm>
            <a:off x="10905066" y="274290"/>
            <a:ext cx="1141234" cy="3760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a:t>
            </a:r>
          </a:p>
        </p:txBody>
      </p:sp>
      <p:pic>
        <p:nvPicPr>
          <p:cNvPr id="7" name="Picture 6" descr="Old man with walking cane"/>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557848" y="227508"/>
            <a:ext cx="1347218" cy="1347218"/>
          </a:xfrm>
          <a:prstGeom prst="rect">
            <a:avLst/>
          </a:prstGeom>
        </p:spPr>
      </p:pic>
      <p:sp>
        <p:nvSpPr>
          <p:cNvPr id="5" name="TextBox 4">
            <a:extLst>
              <a:ext uri="{C183D7F6-B498-43B3-948B-1728B52AA6E4}">
                <adec:decorative xmlns:adec="http://schemas.microsoft.com/office/drawing/2017/decorative" val="1"/>
              </a:ext>
            </a:extLst>
          </p:cNvPr>
          <p:cNvSpPr txBox="1"/>
          <p:nvPr/>
        </p:nvSpPr>
        <p:spPr>
          <a:xfrm>
            <a:off x="323508" y="409991"/>
            <a:ext cx="446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Cuidamos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abuelo</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323509" y="1070940"/>
            <a:ext cx="97560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Lucía y Daniel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cuidan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abuelo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TextBox 9"/>
          <p:cNvSpPr txBox="1"/>
          <p:nvPr/>
        </p:nvSpPr>
        <p:spPr>
          <a:xfrm>
            <a:off x="323508" y="1596980"/>
            <a:ext cx="117227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they do to help him? And what do they do by themselves?</a:t>
            </a:r>
          </a:p>
        </p:txBody>
      </p:sp>
      <p:sp>
        <p:nvSpPr>
          <p:cNvPr id="11" name="TextBox 10"/>
          <p:cNvSpPr txBox="1"/>
          <p:nvPr/>
        </p:nvSpPr>
        <p:spPr>
          <a:xfrm>
            <a:off x="323508" y="2605577"/>
            <a:ext cx="103667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Lucía.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decir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1" name="TextBox 10">
            <a:extLst>
              <a:ext uri="{FF2B5EF4-FFF2-40B4-BE49-F238E27FC236}">
                <a16:creationId xmlns:a16="http://schemas.microsoft.com/office/drawing/2014/main" id="{DB218ACD-3232-124C-AA06-7F5E7AB24865}"/>
              </a:ext>
            </a:extLst>
          </p:cNvPr>
          <p:cNvSpPr txBox="1"/>
          <p:nvPr/>
        </p:nvSpPr>
        <p:spPr>
          <a:xfrm>
            <a:off x="323508" y="3559828"/>
            <a:ext cx="103667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Daniel.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tabla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p:cNvSpPr txBox="1"/>
          <p:nvPr/>
        </p:nvSpPr>
        <p:spPr>
          <a:xfrm>
            <a:off x="323508" y="4140214"/>
            <a:ext cx="15007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 name="CuadroTexto 1">
            <a:extLst>
              <a:ext uri="{FF2B5EF4-FFF2-40B4-BE49-F238E27FC236}">
                <a16:creationId xmlns:a16="http://schemas.microsoft.com/office/drawing/2014/main" id="{6A88F505-3186-504B-90E0-44BA4FC5570F}"/>
              </a:ext>
            </a:extLst>
          </p:cNvPr>
          <p:cNvSpPr txBox="1"/>
          <p:nvPr/>
        </p:nvSpPr>
        <p:spPr>
          <a:xfrm>
            <a:off x="207597" y="5413099"/>
            <a:ext cx="17139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habla:</a:t>
            </a:r>
          </a:p>
        </p:txBody>
      </p:sp>
      <p:pic>
        <p:nvPicPr>
          <p:cNvPr id="31" name="Imagen 15" descr="Forma, Círculo&#10;&#10;Descripción generada automáticamente">
            <a:extLst>
              <a:ext uri="{FF2B5EF4-FFF2-40B4-BE49-F238E27FC236}">
                <a16:creationId xmlns:a16="http://schemas.microsoft.com/office/drawing/2014/main" id="{576A4A3A-F464-482F-8832-C64F86D294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548" y="4239449"/>
            <a:ext cx="988984" cy="988984"/>
          </a:xfrm>
          <a:prstGeom prst="rect">
            <a:avLst/>
          </a:prstGeom>
        </p:spPr>
      </p:pic>
      <p:sp>
        <p:nvSpPr>
          <p:cNvPr id="26" name="TextBox 42">
            <a:extLst>
              <a:ext uri="{FF2B5EF4-FFF2-40B4-BE49-F238E27FC236}">
                <a16:creationId xmlns:a16="http://schemas.microsoft.com/office/drawing/2014/main" id="{5E46B4C9-EC10-AA4A-A13E-AECC138F9AB6}"/>
              </a:ext>
            </a:extLst>
          </p:cNvPr>
          <p:cNvSpPr txBox="1"/>
          <p:nvPr/>
        </p:nvSpPr>
        <p:spPr>
          <a:xfrm>
            <a:off x="2277541" y="5228433"/>
            <a:ext cx="10976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3" name="TextBox 26">
            <a:extLst>
              <a:ext uri="{FF2B5EF4-FFF2-40B4-BE49-F238E27FC236}">
                <a16:creationId xmlns:a16="http://schemas.microsoft.com/office/drawing/2014/main" id="{60FFCC98-A15D-7F43-8BEC-5C297C323622}"/>
              </a:ext>
            </a:extLst>
          </p:cNvPr>
          <p:cNvSpPr txBox="1"/>
          <p:nvPr/>
        </p:nvSpPr>
        <p:spPr>
          <a:xfrm>
            <a:off x="2179350" y="5787060"/>
            <a:ext cx="12459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wake up</a:t>
            </a:r>
          </a:p>
        </p:txBody>
      </p:sp>
      <p:sp>
        <p:nvSpPr>
          <p:cNvPr id="24" name="Rectangle 1">
            <a:extLst>
              <a:ext uri="{FF2B5EF4-FFF2-40B4-BE49-F238E27FC236}">
                <a16:creationId xmlns:a16="http://schemas.microsoft.com/office/drawing/2014/main" id="{A6AC49D3-55C9-1548-A902-5D7931FBFBD7}"/>
              </a:ext>
              <a:ext uri="{C183D7F6-B498-43B3-948B-1728B52AA6E4}">
                <adec:decorative xmlns:adec="http://schemas.microsoft.com/office/drawing/2017/decorative" val="1"/>
              </a:ext>
            </a:extLst>
          </p:cNvPr>
          <p:cNvSpPr/>
          <p:nvPr/>
        </p:nvSpPr>
        <p:spPr>
          <a:xfrm>
            <a:off x="1967486" y="4140214"/>
            <a:ext cx="1609430" cy="213430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7" name="Llamada rectangular redondeada 26">
            <a:extLst>
              <a:ext uri="{FF2B5EF4-FFF2-40B4-BE49-F238E27FC236}">
                <a16:creationId xmlns:a16="http://schemas.microsoft.com/office/drawing/2014/main" id="{E65D5966-D609-294B-BFCF-F443388A8901}"/>
              </a:ext>
            </a:extLst>
          </p:cNvPr>
          <p:cNvSpPr/>
          <p:nvPr/>
        </p:nvSpPr>
        <p:spPr>
          <a:xfrm>
            <a:off x="3925131" y="4289986"/>
            <a:ext cx="1609431" cy="854620"/>
          </a:xfrm>
          <a:prstGeom prst="wedgeRoundRectCallout">
            <a:avLst>
              <a:gd name="adj1" fmla="val -72066"/>
              <a:gd name="adj2" fmla="val 8794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200" b="0" i="0" u="none" strike="noStrike" kern="1200" cap="none" spc="0" normalizeH="0" baseline="0" noProof="0" dirty="0">
                <a:ln>
                  <a:noFill/>
                </a:ln>
                <a:solidFill>
                  <a:srgbClr val="203864"/>
                </a:solidFill>
                <a:effectLst/>
                <a:uLnTx/>
                <a:uFillTx/>
                <a:latin typeface="Century Gothic" panose="020F0302020204030204"/>
                <a:ea typeface="+mn-ea"/>
                <a:cs typeface="+mn-cs"/>
              </a:rPr>
              <a:t>Me despierto</a:t>
            </a:r>
          </a:p>
        </p:txBody>
      </p:sp>
      <p:sp>
        <p:nvSpPr>
          <p:cNvPr id="28" name="CuadroTexto 27">
            <a:extLst>
              <a:ext uri="{FF2B5EF4-FFF2-40B4-BE49-F238E27FC236}">
                <a16:creationId xmlns:a16="http://schemas.microsoft.com/office/drawing/2014/main" id="{BA6AF4C5-CBA3-0442-8C99-EC7160CA1F25}"/>
              </a:ext>
            </a:extLst>
          </p:cNvPr>
          <p:cNvSpPr txBox="1"/>
          <p:nvPr/>
        </p:nvSpPr>
        <p:spPr>
          <a:xfrm>
            <a:off x="5761754" y="4461498"/>
            <a:ext cx="33169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Daniel</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escucha y marca:</a:t>
            </a:r>
          </a:p>
        </p:txBody>
      </p:sp>
      <p:graphicFrame>
        <p:nvGraphicFramePr>
          <p:cNvPr id="3" name="Tabla 2">
            <a:extLst>
              <a:ext uri="{FF2B5EF4-FFF2-40B4-BE49-F238E27FC236}">
                <a16:creationId xmlns:a16="http://schemas.microsoft.com/office/drawing/2014/main" id="{57581AE6-07F6-AB40-AD94-0CB49F47B2F3}"/>
              </a:ext>
            </a:extLst>
          </p:cNvPr>
          <p:cNvGraphicFramePr>
            <a:graphicFrameLocks noGrp="1"/>
          </p:cNvGraphicFramePr>
          <p:nvPr/>
        </p:nvGraphicFramePr>
        <p:xfrm>
          <a:off x="5761754" y="4983713"/>
          <a:ext cx="6128156" cy="1228104"/>
        </p:xfrm>
        <a:graphic>
          <a:graphicData uri="http://schemas.openxmlformats.org/drawingml/2006/table">
            <a:tbl>
              <a:tblPr firstRow="1" bandRow="1">
                <a:tableStyleId>{5DA37D80-6434-44D0-A028-1B22A696006F}</a:tableStyleId>
              </a:tblPr>
              <a:tblGrid>
                <a:gridCol w="1670834">
                  <a:extLst>
                    <a:ext uri="{9D8B030D-6E8A-4147-A177-3AD203B41FA5}">
                      <a16:colId xmlns:a16="http://schemas.microsoft.com/office/drawing/2014/main" val="230326035"/>
                    </a:ext>
                  </a:extLst>
                </a:gridCol>
                <a:gridCol w="2085900">
                  <a:extLst>
                    <a:ext uri="{9D8B030D-6E8A-4147-A177-3AD203B41FA5}">
                      <a16:colId xmlns:a16="http://schemas.microsoft.com/office/drawing/2014/main" val="3047693652"/>
                    </a:ext>
                  </a:extLst>
                </a:gridCol>
                <a:gridCol w="2371422">
                  <a:extLst>
                    <a:ext uri="{9D8B030D-6E8A-4147-A177-3AD203B41FA5}">
                      <a16:colId xmlns:a16="http://schemas.microsoft.com/office/drawing/2014/main" val="2231663333"/>
                    </a:ext>
                  </a:extLst>
                </a:gridCol>
              </a:tblGrid>
              <a:tr h="784622">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herself</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Grandpa</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880449431"/>
                  </a:ext>
                </a:extLst>
              </a:tr>
              <a:tr h="443482">
                <a:tc>
                  <a:txBody>
                    <a:bodyPr/>
                    <a:lstStyle/>
                    <a:p>
                      <a:r>
                        <a:rPr lang="en-GB" sz="2000" dirty="0">
                          <a:solidFill>
                            <a:schemeClr val="accent5">
                              <a:lumMod val="50000"/>
                            </a:schemeClr>
                          </a:solidFill>
                          <a:latin typeface="Century Gothic" panose="020B0502020202020204" pitchFamily="34" charset="0"/>
                        </a:rPr>
                        <a:t>wake up</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241488229"/>
                  </a:ext>
                </a:extLst>
              </a:tr>
            </a:tbl>
          </a:graphicData>
        </a:graphic>
      </p:graphicFrame>
      <p:pic>
        <p:nvPicPr>
          <p:cNvPr id="29" name="Picture 8" descr="green checkmark">
            <a:extLst>
              <a:ext uri="{FF2B5EF4-FFF2-40B4-BE49-F238E27FC236}">
                <a16:creationId xmlns:a16="http://schemas.microsoft.com/office/drawing/2014/main" id="{2555D60D-AA6F-E44B-AF06-686815F058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9252" y="5759965"/>
            <a:ext cx="406580" cy="423521"/>
          </a:xfrm>
          <a:prstGeom prst="rect">
            <a:avLst/>
          </a:prstGeom>
        </p:spPr>
      </p:pic>
      <p:pic>
        <p:nvPicPr>
          <p:cNvPr id="30" name="Imagen 29">
            <a:extLst>
              <a:ext uri="{FF2B5EF4-FFF2-40B4-BE49-F238E27FC236}">
                <a16:creationId xmlns:a16="http://schemas.microsoft.com/office/drawing/2014/main" id="{035FCBC8-0FB0-824D-AFFF-CDDCE5F9A0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5832" y="5170503"/>
            <a:ext cx="1043344" cy="830997"/>
          </a:xfrm>
          <a:prstGeom prst="rect">
            <a:avLst/>
          </a:prstGeom>
        </p:spPr>
      </p:pic>
    </p:spTree>
    <p:extLst>
      <p:ext uri="{BB962C8B-B14F-4D97-AF65-F5344CB8AC3E}">
        <p14:creationId xmlns:p14="http://schemas.microsoft.com/office/powerpoint/2010/main" val="388850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21" grpId="0"/>
      <p:bldP spid="12" grpId="0"/>
      <p:bldP spid="2" grpId="0"/>
      <p:bldP spid="26" grpId="0"/>
      <p:bldP spid="23" grpId="0"/>
      <p:bldP spid="24" grpId="0" animBg="1"/>
      <p:bldP spid="27" grpId="0" animBg="1"/>
      <p:bldP spid="2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4B7B1A-79F4-4F3C-ACFD-699E2C63BC67}"/>
              </a:ext>
            </a:extLst>
          </p:cNvPr>
          <p:cNvSpPr>
            <a:spLocks noGrp="1"/>
          </p:cNvSpPr>
          <p:nvPr>
            <p:ph type="ctrTitle"/>
          </p:nvPr>
        </p:nvSpPr>
        <p:spPr>
          <a:xfrm flipV="1">
            <a:off x="914400" y="108780"/>
            <a:ext cx="10363200" cy="1013583"/>
          </a:xfrm>
        </p:spPr>
        <p:txBody>
          <a:bodyPr>
            <a:normAutofit/>
          </a:bodyPr>
          <a:lstStyle/>
          <a:p>
            <a:r>
              <a:rPr lang="fr-FR" sz="1200" dirty="0" err="1">
                <a:solidFill>
                  <a:schemeClr val="bg1"/>
                </a:solidFill>
              </a:rPr>
              <a:t>Estudiante</a:t>
            </a:r>
            <a:r>
              <a:rPr lang="fr-FR" sz="1200" dirty="0">
                <a:solidFill>
                  <a:schemeClr val="bg1"/>
                </a:solidFill>
              </a:rPr>
              <a:t> A</a:t>
            </a:r>
          </a:p>
        </p:txBody>
      </p:sp>
      <p:sp>
        <p:nvSpPr>
          <p:cNvPr id="37" name="Título 1">
            <a:extLst>
              <a:ext uri="{FF2B5EF4-FFF2-40B4-BE49-F238E27FC236}">
                <a16:creationId xmlns:a16="http://schemas.microsoft.com/office/drawing/2014/main" id="{FBBB99AF-2646-7147-B2D4-E8CA675A02B1}"/>
              </a:ext>
            </a:extLst>
          </p:cNvPr>
          <p:cNvSpPr txBox="1">
            <a:spLocks/>
          </p:cNvSpPr>
          <p:nvPr/>
        </p:nvSpPr>
        <p:spPr>
          <a:xfrm>
            <a:off x="10905066" y="274290"/>
            <a:ext cx="1141234" cy="3760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a:t>
            </a:r>
          </a:p>
        </p:txBody>
      </p:sp>
      <p:pic>
        <p:nvPicPr>
          <p:cNvPr id="34" name="Imagen 15" descr="Forma, Círculo&#10;&#10;Descripción generada automáticamente">
            <a:extLst>
              <a:ext uri="{FF2B5EF4-FFF2-40B4-BE49-F238E27FC236}">
                <a16:creationId xmlns:a16="http://schemas.microsoft.com/office/drawing/2014/main" id="{87A98A1D-EFC3-4EFB-9C02-FCF7FEE713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386" y="994043"/>
            <a:ext cx="1209109" cy="1209109"/>
          </a:xfrm>
          <a:prstGeom prst="rect">
            <a:avLst/>
          </a:prstGeom>
        </p:spPr>
      </p:pic>
      <p:sp>
        <p:nvSpPr>
          <p:cNvPr id="43" name="TextBox 42"/>
          <p:cNvSpPr txBox="1"/>
          <p:nvPr/>
        </p:nvSpPr>
        <p:spPr>
          <a:xfrm>
            <a:off x="719879" y="2241299"/>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7" name="TextBox 26"/>
          <p:cNvSpPr txBox="1"/>
          <p:nvPr/>
        </p:nvSpPr>
        <p:spPr>
          <a:xfrm>
            <a:off x="708397" y="2835738"/>
            <a:ext cx="12459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get up</a:t>
            </a:r>
          </a:p>
        </p:txBody>
      </p:sp>
      <p:pic>
        <p:nvPicPr>
          <p:cNvPr id="35" name="Imagen 15" descr="Forma, Círculo&#10;&#10;Descripción generada automáticamente">
            <a:extLst>
              <a:ext uri="{FF2B5EF4-FFF2-40B4-BE49-F238E27FC236}">
                <a16:creationId xmlns:a16="http://schemas.microsoft.com/office/drawing/2014/main" id="{A9E7F148-DE25-45E8-A7F5-FE4E748E85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501" y="1032190"/>
            <a:ext cx="1209109" cy="1209109"/>
          </a:xfrm>
          <a:prstGeom prst="rect">
            <a:avLst/>
          </a:prstGeom>
        </p:spPr>
      </p:pic>
      <p:sp>
        <p:nvSpPr>
          <p:cNvPr id="39" name="TextBox 38"/>
          <p:cNvSpPr txBox="1"/>
          <p:nvPr/>
        </p:nvSpPr>
        <p:spPr>
          <a:xfrm>
            <a:off x="3140123" y="2241299"/>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0" name="TextBox 29"/>
          <p:cNvSpPr txBox="1"/>
          <p:nvPr/>
        </p:nvSpPr>
        <p:spPr>
          <a:xfrm>
            <a:off x="2718833" y="2850829"/>
            <a:ext cx="19284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p>
        </p:txBody>
      </p:sp>
      <p:pic>
        <p:nvPicPr>
          <p:cNvPr id="17" name="Picture 16" descr="Old man with walking cane"/>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095450" y="1106880"/>
            <a:ext cx="1708143" cy="1708143"/>
          </a:xfrm>
          <a:prstGeom prst="rect">
            <a:avLst/>
          </a:prstGeom>
        </p:spPr>
      </p:pic>
      <p:sp>
        <p:nvSpPr>
          <p:cNvPr id="29" name="TextBox 28"/>
          <p:cNvSpPr txBox="1"/>
          <p:nvPr/>
        </p:nvSpPr>
        <p:spPr>
          <a:xfrm>
            <a:off x="5175760" y="2896618"/>
            <a:ext cx="16278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take photos</a:t>
            </a:r>
          </a:p>
        </p:txBody>
      </p:sp>
      <p:pic>
        <p:nvPicPr>
          <p:cNvPr id="46" name="Picture 16" descr="Old man with walking cane">
            <a:extLst>
              <a:ext uri="{FF2B5EF4-FFF2-40B4-BE49-F238E27FC236}">
                <a16:creationId xmlns:a16="http://schemas.microsoft.com/office/drawing/2014/main" id="{8901603A-579F-7C44-B128-207EC2FFFAE6}"/>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90397" y="3818813"/>
            <a:ext cx="1708143" cy="1708143"/>
          </a:xfrm>
          <a:prstGeom prst="rect">
            <a:avLst/>
          </a:prstGeom>
        </p:spPr>
      </p:pic>
      <p:sp>
        <p:nvSpPr>
          <p:cNvPr id="32" name="TextBox 31"/>
          <p:cNvSpPr txBox="1"/>
          <p:nvPr/>
        </p:nvSpPr>
        <p:spPr>
          <a:xfrm>
            <a:off x="641386" y="5614849"/>
            <a:ext cx="11923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a:t>
            </a:r>
          </a:p>
        </p:txBody>
      </p:sp>
      <p:pic>
        <p:nvPicPr>
          <p:cNvPr id="47" name="Picture 16" descr="Old man with walking cane">
            <a:extLst>
              <a:ext uri="{FF2B5EF4-FFF2-40B4-BE49-F238E27FC236}">
                <a16:creationId xmlns:a16="http://schemas.microsoft.com/office/drawing/2014/main" id="{4D5741E6-0EBA-E341-91DA-5A84A4B2D7C8}"/>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2736644" y="3818812"/>
            <a:ext cx="1708143" cy="1708143"/>
          </a:xfrm>
          <a:prstGeom prst="rect">
            <a:avLst/>
          </a:prstGeom>
        </p:spPr>
      </p:pic>
      <p:sp>
        <p:nvSpPr>
          <p:cNvPr id="28" name="TextBox 27"/>
          <p:cNvSpPr txBox="1"/>
          <p:nvPr/>
        </p:nvSpPr>
        <p:spPr>
          <a:xfrm>
            <a:off x="3189386" y="5580448"/>
            <a:ext cx="987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wash</a:t>
            </a:r>
          </a:p>
        </p:txBody>
      </p:sp>
      <p:sp>
        <p:nvSpPr>
          <p:cNvPr id="2" name="Rectangle 1">
            <a:extLst>
              <a:ext uri="{C183D7F6-B498-43B3-948B-1728B52AA6E4}">
                <adec:decorative xmlns:adec="http://schemas.microsoft.com/office/drawing/2017/decorative" val="1"/>
              </a:ext>
            </a:extLst>
          </p:cNvPr>
          <p:cNvSpPr/>
          <p:nvPr/>
        </p:nvSpPr>
        <p:spPr>
          <a:xfrm>
            <a:off x="144012" y="830570"/>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0" name="Rectangle 19">
            <a:extLst>
              <a:ext uri="{C183D7F6-B498-43B3-948B-1728B52AA6E4}">
                <adec:decorative xmlns:adec="http://schemas.microsoft.com/office/drawing/2017/decorative" val="1"/>
              </a:ext>
            </a:extLst>
          </p:cNvPr>
          <p:cNvSpPr/>
          <p:nvPr/>
        </p:nvSpPr>
        <p:spPr>
          <a:xfrm>
            <a:off x="144012" y="3667053"/>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2" name="Rectangle 21">
            <a:extLst>
              <a:ext uri="{C183D7F6-B498-43B3-948B-1728B52AA6E4}">
                <adec:decorative xmlns:adec="http://schemas.microsoft.com/office/drawing/2017/decorative" val="1"/>
              </a:ext>
            </a:extLst>
          </p:cNvPr>
          <p:cNvSpPr/>
          <p:nvPr/>
        </p:nvSpPr>
        <p:spPr>
          <a:xfrm>
            <a:off x="2491310" y="830569"/>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4" name="Rectangle 23">
            <a:extLst>
              <a:ext uri="{C183D7F6-B498-43B3-948B-1728B52AA6E4}">
                <adec:decorative xmlns:adec="http://schemas.microsoft.com/office/drawing/2017/decorative" val="1"/>
              </a:ext>
            </a:extLst>
          </p:cNvPr>
          <p:cNvSpPr/>
          <p:nvPr/>
        </p:nvSpPr>
        <p:spPr>
          <a:xfrm>
            <a:off x="2472774" y="3667052"/>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5" name="Rectangle 24">
            <a:extLst>
              <a:ext uri="{C183D7F6-B498-43B3-948B-1728B52AA6E4}">
                <adec:decorative xmlns:adec="http://schemas.microsoft.com/office/drawing/2017/decorative" val="1"/>
              </a:ext>
            </a:extLst>
          </p:cNvPr>
          <p:cNvSpPr/>
          <p:nvPr/>
        </p:nvSpPr>
        <p:spPr>
          <a:xfrm>
            <a:off x="4811758" y="840619"/>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3" name="Rectangle 32">
            <a:extLst>
              <a:ext uri="{C183D7F6-B498-43B3-948B-1728B52AA6E4}">
                <adec:decorative xmlns:adec="http://schemas.microsoft.com/office/drawing/2017/decorative" val="1"/>
              </a:ext>
            </a:extLst>
          </p:cNvPr>
          <p:cNvSpPr/>
          <p:nvPr/>
        </p:nvSpPr>
        <p:spPr>
          <a:xfrm>
            <a:off x="4826778" y="3672994"/>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38" name="Imagen 15" descr="Forma, Círculo&#10;&#10;Descripción generada automáticamente">
            <a:extLst>
              <a:ext uri="{FF2B5EF4-FFF2-40B4-BE49-F238E27FC236}">
                <a16:creationId xmlns:a16="http://schemas.microsoft.com/office/drawing/2014/main" id="{B22D6703-3837-4F94-AF4C-88A013C8C9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0923" y="3803660"/>
            <a:ext cx="1209109" cy="1209109"/>
          </a:xfrm>
          <a:prstGeom prst="rect">
            <a:avLst/>
          </a:prstGeom>
        </p:spPr>
      </p:pic>
      <p:sp>
        <p:nvSpPr>
          <p:cNvPr id="41" name="TextBox 40"/>
          <p:cNvSpPr txBox="1"/>
          <p:nvPr/>
        </p:nvSpPr>
        <p:spPr>
          <a:xfrm>
            <a:off x="5530790" y="5012769"/>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1" name="TextBox 30"/>
          <p:cNvSpPr txBox="1"/>
          <p:nvPr/>
        </p:nvSpPr>
        <p:spPr>
          <a:xfrm>
            <a:off x="5463338" y="5614768"/>
            <a:ext cx="1166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wake up</a:t>
            </a:r>
          </a:p>
        </p:txBody>
      </p:sp>
      <p:sp>
        <p:nvSpPr>
          <p:cNvPr id="36" name="Rounded Rectangle 11">
            <a:extLst>
              <a:ext uri="{FF2B5EF4-FFF2-40B4-BE49-F238E27FC236}">
                <a16:creationId xmlns:a16="http://schemas.microsoft.com/office/drawing/2014/main" id="{055A6006-34FE-E248-9BBD-3DF53CD73655}"/>
              </a:ext>
              <a:ext uri="{C183D7F6-B498-43B3-948B-1728B52AA6E4}">
                <adec:decorative xmlns:adec="http://schemas.microsoft.com/office/drawing/2017/decorative" val="1"/>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CuadroTexto 2">
            <a:extLst>
              <a:ext uri="{FF2B5EF4-FFF2-40B4-BE49-F238E27FC236}">
                <a16:creationId xmlns:a16="http://schemas.microsoft.com/office/drawing/2014/main" id="{0C5F67E7-D20C-8C4B-8429-3F366EBB00A1}"/>
              </a:ext>
            </a:extLst>
          </p:cNvPr>
          <p:cNvSpPr txBox="1"/>
          <p:nvPr/>
        </p:nvSpPr>
        <p:spPr>
          <a:xfrm>
            <a:off x="50073" y="31366"/>
            <a:ext cx="20310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5" name="Table 4">
            <a:extLst>
              <a:ext uri="{FF2B5EF4-FFF2-40B4-BE49-F238E27FC236}">
                <a16:creationId xmlns:a16="http://schemas.microsoft.com/office/drawing/2014/main" id="{2C1361E8-5468-4747-9CE1-31335D4C10A9}"/>
              </a:ext>
            </a:extLst>
          </p:cNvPr>
          <p:cNvGraphicFramePr>
            <a:graphicFrameLocks noGrp="1"/>
          </p:cNvGraphicFramePr>
          <p:nvPr/>
        </p:nvGraphicFramePr>
        <p:xfrm>
          <a:off x="7309282" y="954552"/>
          <a:ext cx="4591935" cy="5125516"/>
        </p:xfrm>
        <a:graphic>
          <a:graphicData uri="http://schemas.openxmlformats.org/drawingml/2006/table">
            <a:tbl>
              <a:tblPr firstRow="1" bandRow="1">
                <a:tableStyleId>{5DA37D80-6434-44D0-A028-1B22A696006F}</a:tableStyleId>
              </a:tblPr>
              <a:tblGrid>
                <a:gridCol w="1434668">
                  <a:extLst>
                    <a:ext uri="{9D8B030D-6E8A-4147-A177-3AD203B41FA5}">
                      <a16:colId xmlns:a16="http://schemas.microsoft.com/office/drawing/2014/main" val="4203211583"/>
                    </a:ext>
                  </a:extLst>
                </a:gridCol>
                <a:gridCol w="1531620">
                  <a:extLst>
                    <a:ext uri="{9D8B030D-6E8A-4147-A177-3AD203B41FA5}">
                      <a16:colId xmlns:a16="http://schemas.microsoft.com/office/drawing/2014/main" val="1740176894"/>
                    </a:ext>
                  </a:extLst>
                </a:gridCol>
                <a:gridCol w="1625647">
                  <a:extLst>
                    <a:ext uri="{9D8B030D-6E8A-4147-A177-3AD203B41FA5}">
                      <a16:colId xmlns:a16="http://schemas.microsoft.com/office/drawing/2014/main" val="296182600"/>
                    </a:ext>
                  </a:extLst>
                </a:gridCol>
              </a:tblGrid>
              <a:tr h="837502">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himself</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Grandpa</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266737125"/>
                  </a:ext>
                </a:extLst>
              </a:tr>
              <a:tr h="714669">
                <a:tc>
                  <a:txBody>
                    <a:bodyPr/>
                    <a:lstStyle/>
                    <a:p>
                      <a:r>
                        <a:rPr lang="en-GB" sz="2000" dirty="0">
                          <a:solidFill>
                            <a:schemeClr val="accent5">
                              <a:lumMod val="50000"/>
                            </a:schemeClr>
                          </a:solidFill>
                          <a:latin typeface="Century Gothic" panose="020B0502020202020204" pitchFamily="34" charset="0"/>
                        </a:rPr>
                        <a:t>get</a:t>
                      </a:r>
                      <a:r>
                        <a:rPr lang="en-GB" sz="2000" baseline="0" dirty="0">
                          <a:solidFill>
                            <a:schemeClr val="accent5">
                              <a:lumMod val="50000"/>
                            </a:schemeClr>
                          </a:solidFill>
                          <a:latin typeface="Century Gothic" panose="020B0502020202020204" pitchFamily="34" charset="0"/>
                        </a:rPr>
                        <a:t> up</a:t>
                      </a:r>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330258570"/>
                  </a:ext>
                </a:extLst>
              </a:tr>
              <a:tr h="714669">
                <a:tc>
                  <a:txBody>
                    <a:bodyPr/>
                    <a:lstStyle/>
                    <a:p>
                      <a:r>
                        <a:rPr lang="en-GB" sz="2000" dirty="0">
                          <a:solidFill>
                            <a:schemeClr val="accent5">
                              <a:lumMod val="50000"/>
                            </a:schemeClr>
                          </a:solidFill>
                          <a:latin typeface="Century Gothic" panose="020B0502020202020204" pitchFamily="34" charset="0"/>
                        </a:rPr>
                        <a:t>prepare</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251203759"/>
                  </a:ext>
                </a:extLst>
              </a:tr>
              <a:tr h="714669">
                <a:tc>
                  <a:txBody>
                    <a:bodyPr/>
                    <a:lstStyle/>
                    <a:p>
                      <a:r>
                        <a:rPr lang="en-GB" sz="2000" dirty="0">
                          <a:solidFill>
                            <a:schemeClr val="accent5">
                              <a:lumMod val="50000"/>
                            </a:schemeClr>
                          </a:solidFill>
                          <a:latin typeface="Century Gothic" panose="020B0502020202020204" pitchFamily="34" charset="0"/>
                        </a:rPr>
                        <a:t>take photos</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944092089"/>
                  </a:ext>
                </a:extLst>
              </a:tr>
              <a:tr h="714669">
                <a:tc>
                  <a:txBody>
                    <a:bodyPr/>
                    <a:lstStyle/>
                    <a:p>
                      <a:r>
                        <a:rPr lang="en-GB" sz="2000" dirty="0">
                          <a:solidFill>
                            <a:schemeClr val="accent5">
                              <a:lumMod val="50000"/>
                            </a:schemeClr>
                          </a:solidFill>
                          <a:latin typeface="Century Gothic" panose="020B0502020202020204" pitchFamily="34" charset="0"/>
                        </a:rPr>
                        <a:t>look</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3252067"/>
                  </a:ext>
                </a:extLst>
              </a:tr>
              <a:tr h="714669">
                <a:tc>
                  <a:txBody>
                    <a:bodyPr/>
                    <a:lstStyle/>
                    <a:p>
                      <a:r>
                        <a:rPr lang="en-GB" sz="2000" dirty="0">
                          <a:solidFill>
                            <a:schemeClr val="accent5">
                              <a:lumMod val="50000"/>
                            </a:schemeClr>
                          </a:solidFill>
                          <a:latin typeface="Century Gothic" panose="020B0502020202020204" pitchFamily="34" charset="0"/>
                        </a:rPr>
                        <a:t>wash</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405692364"/>
                  </a:ext>
                </a:extLst>
              </a:tr>
              <a:tr h="714669">
                <a:tc>
                  <a:txBody>
                    <a:bodyPr/>
                    <a:lstStyle/>
                    <a:p>
                      <a:r>
                        <a:rPr lang="en-GB" sz="2000" dirty="0">
                          <a:solidFill>
                            <a:schemeClr val="accent5">
                              <a:lumMod val="50000"/>
                            </a:schemeClr>
                          </a:solidFill>
                          <a:latin typeface="Century Gothic" panose="020B0502020202020204" pitchFamily="34" charset="0"/>
                        </a:rPr>
                        <a:t>wake up</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495622"/>
                  </a:ext>
                </a:extLst>
              </a:tr>
            </a:tbl>
          </a:graphicData>
        </a:graphic>
      </p:graphicFrame>
    </p:spTree>
    <p:extLst>
      <p:ext uri="{BB962C8B-B14F-4D97-AF65-F5344CB8AC3E}">
        <p14:creationId xmlns:p14="http://schemas.microsoft.com/office/powerpoint/2010/main" val="4278726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5698-CC15-4262-9A48-177A45870C51}"/>
              </a:ext>
            </a:extLst>
          </p:cNvPr>
          <p:cNvSpPr>
            <a:spLocks noGrp="1"/>
          </p:cNvSpPr>
          <p:nvPr>
            <p:ph type="ctrTitle"/>
          </p:nvPr>
        </p:nvSpPr>
        <p:spPr>
          <a:xfrm flipV="1">
            <a:off x="914400" y="378617"/>
            <a:ext cx="10363200" cy="743746"/>
          </a:xfrm>
        </p:spPr>
        <p:txBody>
          <a:bodyPr>
            <a:normAutofit/>
          </a:bodyPr>
          <a:lstStyle/>
          <a:p>
            <a:r>
              <a:rPr lang="fr-FR" sz="1200" dirty="0" err="1">
                <a:solidFill>
                  <a:schemeClr val="bg1"/>
                </a:solidFill>
              </a:rPr>
              <a:t>Estudiante</a:t>
            </a:r>
            <a:r>
              <a:rPr lang="fr-FR" sz="1200" dirty="0">
                <a:solidFill>
                  <a:schemeClr val="bg1"/>
                </a:solidFill>
              </a:rPr>
              <a:t> B</a:t>
            </a:r>
          </a:p>
        </p:txBody>
      </p:sp>
      <p:sp>
        <p:nvSpPr>
          <p:cNvPr id="41" name="Rounded Rectangle 11">
            <a:extLst>
              <a:ext uri="{FF2B5EF4-FFF2-40B4-BE49-F238E27FC236}">
                <a16:creationId xmlns:a16="http://schemas.microsoft.com/office/drawing/2014/main" id="{4BFA2EB6-A1A4-C94A-8231-D412ABAEE25F}"/>
              </a:ext>
              <a:ext uri="{C183D7F6-B498-43B3-948B-1728B52AA6E4}">
                <adec:decorative xmlns:adec="http://schemas.microsoft.com/office/drawing/2017/decorative" val="1"/>
              </a:ext>
            </a:extLst>
          </p:cNvPr>
          <p:cNvSpPr/>
          <p:nvPr/>
        </p:nvSpPr>
        <p:spPr>
          <a:xfrm>
            <a:off x="10789368" y="14815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ítulo 1">
            <a:extLst>
              <a:ext uri="{FF2B5EF4-FFF2-40B4-BE49-F238E27FC236}">
                <a16:creationId xmlns:a16="http://schemas.microsoft.com/office/drawing/2014/main" id="{81DF7447-8DD7-4149-B449-61F00D71F64A}"/>
              </a:ext>
            </a:extLst>
          </p:cNvPr>
          <p:cNvSpPr txBox="1">
            <a:spLocks/>
          </p:cNvSpPr>
          <p:nvPr/>
        </p:nvSpPr>
        <p:spPr>
          <a:xfrm>
            <a:off x="10789368" y="171550"/>
            <a:ext cx="1141234" cy="3760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a:t>
            </a:r>
          </a:p>
        </p:txBody>
      </p:sp>
      <p:pic>
        <p:nvPicPr>
          <p:cNvPr id="46" name="Picture 16" descr="Old man with walking cane">
            <a:extLst>
              <a:ext uri="{FF2B5EF4-FFF2-40B4-BE49-F238E27FC236}">
                <a16:creationId xmlns:a16="http://schemas.microsoft.com/office/drawing/2014/main" id="{F73E7164-B1A1-464D-97BB-920742B1833A}"/>
              </a:ext>
            </a:extLst>
          </p:cNvPr>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69140" y="1158184"/>
            <a:ext cx="1708143" cy="1708143"/>
          </a:xfrm>
          <a:prstGeom prst="rect">
            <a:avLst/>
          </a:prstGeom>
        </p:spPr>
      </p:pic>
      <p:sp>
        <p:nvSpPr>
          <p:cNvPr id="58" name="TextBox 26">
            <a:extLst>
              <a:ext uri="{FF2B5EF4-FFF2-40B4-BE49-F238E27FC236}">
                <a16:creationId xmlns:a16="http://schemas.microsoft.com/office/drawing/2014/main" id="{0AC2C095-338C-E44D-A720-7834CC43029F}"/>
              </a:ext>
            </a:extLst>
          </p:cNvPr>
          <p:cNvSpPr txBox="1"/>
          <p:nvPr/>
        </p:nvSpPr>
        <p:spPr>
          <a:xfrm>
            <a:off x="708397" y="2835738"/>
            <a:ext cx="12459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get up</a:t>
            </a:r>
          </a:p>
        </p:txBody>
      </p:sp>
      <p:pic>
        <p:nvPicPr>
          <p:cNvPr id="28" name="Imagen 26" descr="Forma, Círculo&#10;&#10;Descripción generada automáticamente">
            <a:extLst>
              <a:ext uri="{FF2B5EF4-FFF2-40B4-BE49-F238E27FC236}">
                <a16:creationId xmlns:a16="http://schemas.microsoft.com/office/drawing/2014/main" id="{5A1E95C1-01E5-49AB-9EE0-23BD1DE70A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1675" y="1051900"/>
            <a:ext cx="1227083" cy="1227083"/>
          </a:xfrm>
          <a:prstGeom prst="rect">
            <a:avLst/>
          </a:prstGeom>
        </p:spPr>
      </p:pic>
      <p:sp>
        <p:nvSpPr>
          <p:cNvPr id="36" name="TextBox 35"/>
          <p:cNvSpPr txBox="1"/>
          <p:nvPr/>
        </p:nvSpPr>
        <p:spPr>
          <a:xfrm>
            <a:off x="3062892" y="2409858"/>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1" name="TextBox 29">
            <a:extLst>
              <a:ext uri="{FF2B5EF4-FFF2-40B4-BE49-F238E27FC236}">
                <a16:creationId xmlns:a16="http://schemas.microsoft.com/office/drawing/2014/main" id="{534425DF-B31A-B947-BFC1-538BEC546346}"/>
              </a:ext>
            </a:extLst>
          </p:cNvPr>
          <p:cNvSpPr txBox="1"/>
          <p:nvPr/>
        </p:nvSpPr>
        <p:spPr>
          <a:xfrm>
            <a:off x="2718833" y="2850829"/>
            <a:ext cx="19284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p>
        </p:txBody>
      </p:sp>
      <p:pic>
        <p:nvPicPr>
          <p:cNvPr id="29" name="Imagen 26" descr="Forma, Círculo&#10;&#10;Descripción generada automáticamente">
            <a:extLst>
              <a:ext uri="{FF2B5EF4-FFF2-40B4-BE49-F238E27FC236}">
                <a16:creationId xmlns:a16="http://schemas.microsoft.com/office/drawing/2014/main" id="{047D1CF4-0CDC-433C-9B49-FC7F2FB328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6946" y="1114005"/>
            <a:ext cx="1227083" cy="1227083"/>
          </a:xfrm>
          <a:prstGeom prst="rect">
            <a:avLst/>
          </a:prstGeom>
        </p:spPr>
      </p:pic>
      <p:sp>
        <p:nvSpPr>
          <p:cNvPr id="40" name="TextBox 39"/>
          <p:cNvSpPr txBox="1"/>
          <p:nvPr/>
        </p:nvSpPr>
        <p:spPr>
          <a:xfrm>
            <a:off x="5430358" y="2409858"/>
            <a:ext cx="1234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0" name="TextBox 28">
            <a:extLst>
              <a:ext uri="{FF2B5EF4-FFF2-40B4-BE49-F238E27FC236}">
                <a16:creationId xmlns:a16="http://schemas.microsoft.com/office/drawing/2014/main" id="{FFE1E3F2-3BD4-E541-8A98-375B4319C67C}"/>
              </a:ext>
            </a:extLst>
          </p:cNvPr>
          <p:cNvSpPr txBox="1"/>
          <p:nvPr/>
        </p:nvSpPr>
        <p:spPr>
          <a:xfrm>
            <a:off x="5175760" y="2896618"/>
            <a:ext cx="16278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take photos</a:t>
            </a:r>
          </a:p>
        </p:txBody>
      </p:sp>
      <p:pic>
        <p:nvPicPr>
          <p:cNvPr id="50" name="Picture 16" descr="Old man with walking cane">
            <a:extLst>
              <a:ext uri="{FF2B5EF4-FFF2-40B4-BE49-F238E27FC236}">
                <a16:creationId xmlns:a16="http://schemas.microsoft.com/office/drawing/2014/main" id="{4540663A-EBE0-2F49-9920-7AAF953B889C}"/>
              </a:ext>
            </a:extLst>
          </p:cNvPr>
          <p:cNvPicPr>
            <a:picLocks noChangeAspect="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389346" y="3952616"/>
            <a:ext cx="1708143" cy="1708143"/>
          </a:xfrm>
          <a:prstGeom prst="rect">
            <a:avLst/>
          </a:prstGeom>
        </p:spPr>
      </p:pic>
      <p:sp>
        <p:nvSpPr>
          <p:cNvPr id="63" name="TextBox 31">
            <a:extLst>
              <a:ext uri="{FF2B5EF4-FFF2-40B4-BE49-F238E27FC236}">
                <a16:creationId xmlns:a16="http://schemas.microsoft.com/office/drawing/2014/main" id="{B6F30E2F-DD80-5F46-9D97-B80C7780E35D}"/>
              </a:ext>
            </a:extLst>
          </p:cNvPr>
          <p:cNvSpPr txBox="1"/>
          <p:nvPr/>
        </p:nvSpPr>
        <p:spPr>
          <a:xfrm>
            <a:off x="641386" y="5614849"/>
            <a:ext cx="11923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a:t>
            </a:r>
          </a:p>
        </p:txBody>
      </p:sp>
      <p:pic>
        <p:nvPicPr>
          <p:cNvPr id="30" name="Imagen 26" descr="Forma, Círculo&#10;&#10;Descripción generada automáticamente">
            <a:extLst>
              <a:ext uri="{FF2B5EF4-FFF2-40B4-BE49-F238E27FC236}">
                <a16:creationId xmlns:a16="http://schemas.microsoft.com/office/drawing/2014/main" id="{2713D9DD-F38E-4D6D-A6AB-FCFB8DF85D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8638" y="3861733"/>
            <a:ext cx="1227083" cy="1227083"/>
          </a:xfrm>
          <a:prstGeom prst="rect">
            <a:avLst/>
          </a:prstGeom>
        </p:spPr>
      </p:pic>
      <p:sp>
        <p:nvSpPr>
          <p:cNvPr id="45" name="TextBox 44"/>
          <p:cNvSpPr txBox="1"/>
          <p:nvPr/>
        </p:nvSpPr>
        <p:spPr>
          <a:xfrm>
            <a:off x="3062892" y="5149966"/>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9" name="TextBox 27">
            <a:extLst>
              <a:ext uri="{FF2B5EF4-FFF2-40B4-BE49-F238E27FC236}">
                <a16:creationId xmlns:a16="http://schemas.microsoft.com/office/drawing/2014/main" id="{23DFB8D6-E9A5-4743-B684-33D999102DF7}"/>
              </a:ext>
            </a:extLst>
          </p:cNvPr>
          <p:cNvSpPr txBox="1"/>
          <p:nvPr/>
        </p:nvSpPr>
        <p:spPr>
          <a:xfrm>
            <a:off x="3189386" y="5580448"/>
            <a:ext cx="987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wash</a:t>
            </a:r>
          </a:p>
        </p:txBody>
      </p:sp>
      <p:pic>
        <p:nvPicPr>
          <p:cNvPr id="31" name="Imagen 26" descr="Forma, Círculo&#10;&#10;Descripción generada automáticamente">
            <a:extLst>
              <a:ext uri="{FF2B5EF4-FFF2-40B4-BE49-F238E27FC236}">
                <a16:creationId xmlns:a16="http://schemas.microsoft.com/office/drawing/2014/main" id="{6BC516E3-F6D6-4983-9B23-11181F0BD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6945" y="3861732"/>
            <a:ext cx="1227083" cy="1227083"/>
          </a:xfrm>
          <a:prstGeom prst="rect">
            <a:avLst/>
          </a:prstGeom>
        </p:spPr>
      </p:pic>
      <p:sp>
        <p:nvSpPr>
          <p:cNvPr id="48" name="TextBox 47"/>
          <p:cNvSpPr txBox="1"/>
          <p:nvPr/>
        </p:nvSpPr>
        <p:spPr>
          <a:xfrm>
            <a:off x="5386497" y="5149966"/>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2" name="TextBox 30">
            <a:extLst>
              <a:ext uri="{FF2B5EF4-FFF2-40B4-BE49-F238E27FC236}">
                <a16:creationId xmlns:a16="http://schemas.microsoft.com/office/drawing/2014/main" id="{E0251E2F-6F27-A145-803C-80455EB85CF6}"/>
              </a:ext>
            </a:extLst>
          </p:cNvPr>
          <p:cNvSpPr txBox="1"/>
          <p:nvPr/>
        </p:nvSpPr>
        <p:spPr>
          <a:xfrm>
            <a:off x="5463338" y="5614768"/>
            <a:ext cx="1166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wake up</a:t>
            </a:r>
          </a:p>
        </p:txBody>
      </p:sp>
      <p:sp>
        <p:nvSpPr>
          <p:cNvPr id="51" name="Rectangle 1">
            <a:extLst>
              <a:ext uri="{FF2B5EF4-FFF2-40B4-BE49-F238E27FC236}">
                <a16:creationId xmlns:a16="http://schemas.microsoft.com/office/drawing/2014/main" id="{F98220FC-640D-C949-B792-6A3E97605D5B}"/>
              </a:ext>
              <a:ext uri="{C183D7F6-B498-43B3-948B-1728B52AA6E4}">
                <adec:decorative xmlns:adec="http://schemas.microsoft.com/office/drawing/2017/decorative" val="1"/>
              </a:ext>
            </a:extLst>
          </p:cNvPr>
          <p:cNvSpPr/>
          <p:nvPr/>
        </p:nvSpPr>
        <p:spPr>
          <a:xfrm>
            <a:off x="144012" y="830570"/>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2" name="Rectangle 19">
            <a:extLst>
              <a:ext uri="{FF2B5EF4-FFF2-40B4-BE49-F238E27FC236}">
                <a16:creationId xmlns:a16="http://schemas.microsoft.com/office/drawing/2014/main" id="{0F66787C-A4A3-7B44-82BE-CB8DEF157FD1}"/>
              </a:ext>
              <a:ext uri="{C183D7F6-B498-43B3-948B-1728B52AA6E4}">
                <adec:decorative xmlns:adec="http://schemas.microsoft.com/office/drawing/2017/decorative" val="1"/>
              </a:ext>
            </a:extLst>
          </p:cNvPr>
          <p:cNvSpPr/>
          <p:nvPr/>
        </p:nvSpPr>
        <p:spPr>
          <a:xfrm>
            <a:off x="144012" y="3667053"/>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3" name="Rectangle 21">
            <a:extLst>
              <a:ext uri="{FF2B5EF4-FFF2-40B4-BE49-F238E27FC236}">
                <a16:creationId xmlns:a16="http://schemas.microsoft.com/office/drawing/2014/main" id="{6D8A5EFB-35F4-7C40-9BCB-3B0ED3A36EA0}"/>
              </a:ext>
              <a:ext uri="{C183D7F6-B498-43B3-948B-1728B52AA6E4}">
                <adec:decorative xmlns:adec="http://schemas.microsoft.com/office/drawing/2017/decorative" val="1"/>
              </a:ext>
            </a:extLst>
          </p:cNvPr>
          <p:cNvSpPr/>
          <p:nvPr/>
        </p:nvSpPr>
        <p:spPr>
          <a:xfrm>
            <a:off x="2491310" y="830569"/>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4" name="Rectangle 23">
            <a:extLst>
              <a:ext uri="{FF2B5EF4-FFF2-40B4-BE49-F238E27FC236}">
                <a16:creationId xmlns:a16="http://schemas.microsoft.com/office/drawing/2014/main" id="{F20B3948-64D8-0843-B6E7-2825DBB6DDDE}"/>
              </a:ext>
              <a:ext uri="{C183D7F6-B498-43B3-948B-1728B52AA6E4}">
                <adec:decorative xmlns:adec="http://schemas.microsoft.com/office/drawing/2017/decorative" val="1"/>
              </a:ext>
            </a:extLst>
          </p:cNvPr>
          <p:cNvSpPr/>
          <p:nvPr/>
        </p:nvSpPr>
        <p:spPr>
          <a:xfrm>
            <a:off x="2472774" y="3667052"/>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5" name="Rectangle 24">
            <a:extLst>
              <a:ext uri="{FF2B5EF4-FFF2-40B4-BE49-F238E27FC236}">
                <a16:creationId xmlns:a16="http://schemas.microsoft.com/office/drawing/2014/main" id="{CA5B368B-F87A-9A47-A7AB-FB7298A3C304}"/>
              </a:ext>
              <a:ext uri="{C183D7F6-B498-43B3-948B-1728B52AA6E4}">
                <adec:decorative xmlns:adec="http://schemas.microsoft.com/office/drawing/2017/decorative" val="1"/>
              </a:ext>
            </a:extLst>
          </p:cNvPr>
          <p:cNvSpPr/>
          <p:nvPr/>
        </p:nvSpPr>
        <p:spPr>
          <a:xfrm>
            <a:off x="4811758" y="840619"/>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6" name="Rectangle 32">
            <a:extLst>
              <a:ext uri="{FF2B5EF4-FFF2-40B4-BE49-F238E27FC236}">
                <a16:creationId xmlns:a16="http://schemas.microsoft.com/office/drawing/2014/main" id="{FB9575D9-EDA4-6148-AEFE-D023087D0BE8}"/>
              </a:ext>
              <a:ext uri="{C183D7F6-B498-43B3-948B-1728B52AA6E4}">
                <adec:decorative xmlns:adec="http://schemas.microsoft.com/office/drawing/2017/decorative" val="1"/>
              </a:ext>
            </a:extLst>
          </p:cNvPr>
          <p:cNvSpPr/>
          <p:nvPr/>
        </p:nvSpPr>
        <p:spPr>
          <a:xfrm>
            <a:off x="4826778" y="3672994"/>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4" name="CuadroTexto 43">
            <a:extLst>
              <a:ext uri="{FF2B5EF4-FFF2-40B4-BE49-F238E27FC236}">
                <a16:creationId xmlns:a16="http://schemas.microsoft.com/office/drawing/2014/main" id="{91BD3E01-DD11-0D43-A6FE-61C67EC78C5D}"/>
              </a:ext>
              <a:ext uri="{C183D7F6-B498-43B3-948B-1728B52AA6E4}">
                <adec:decorative xmlns:adec="http://schemas.microsoft.com/office/drawing/2017/decorative" val="1"/>
              </a:ext>
            </a:extLst>
          </p:cNvPr>
          <p:cNvSpPr txBox="1"/>
          <p:nvPr/>
        </p:nvSpPr>
        <p:spPr>
          <a:xfrm>
            <a:off x="144012" y="164203"/>
            <a:ext cx="167706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Daniel</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57" name="Table 4">
            <a:extLst>
              <a:ext uri="{FF2B5EF4-FFF2-40B4-BE49-F238E27FC236}">
                <a16:creationId xmlns:a16="http://schemas.microsoft.com/office/drawing/2014/main" id="{46C25F1F-D53A-3E43-827E-8A7AE5647187}"/>
              </a:ext>
            </a:extLst>
          </p:cNvPr>
          <p:cNvGraphicFramePr>
            <a:graphicFrameLocks noGrp="1"/>
          </p:cNvGraphicFramePr>
          <p:nvPr/>
        </p:nvGraphicFramePr>
        <p:xfrm>
          <a:off x="7255260" y="906719"/>
          <a:ext cx="4591935" cy="5125516"/>
        </p:xfrm>
        <a:graphic>
          <a:graphicData uri="http://schemas.openxmlformats.org/drawingml/2006/table">
            <a:tbl>
              <a:tblPr firstRow="1" bandRow="1">
                <a:tableStyleId>{5DA37D80-6434-44D0-A028-1B22A696006F}</a:tableStyleId>
              </a:tblPr>
              <a:tblGrid>
                <a:gridCol w="1363295">
                  <a:extLst>
                    <a:ext uri="{9D8B030D-6E8A-4147-A177-3AD203B41FA5}">
                      <a16:colId xmlns:a16="http://schemas.microsoft.com/office/drawing/2014/main" val="4203211583"/>
                    </a:ext>
                  </a:extLst>
                </a:gridCol>
                <a:gridCol w="1508760">
                  <a:extLst>
                    <a:ext uri="{9D8B030D-6E8A-4147-A177-3AD203B41FA5}">
                      <a16:colId xmlns:a16="http://schemas.microsoft.com/office/drawing/2014/main" val="1740176894"/>
                    </a:ext>
                  </a:extLst>
                </a:gridCol>
                <a:gridCol w="1719880">
                  <a:extLst>
                    <a:ext uri="{9D8B030D-6E8A-4147-A177-3AD203B41FA5}">
                      <a16:colId xmlns:a16="http://schemas.microsoft.com/office/drawing/2014/main" val="296182600"/>
                    </a:ext>
                  </a:extLst>
                </a:gridCol>
              </a:tblGrid>
              <a:tr h="837502">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herself</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Grandpa</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266737125"/>
                  </a:ext>
                </a:extLst>
              </a:tr>
              <a:tr h="714669">
                <a:tc>
                  <a:txBody>
                    <a:bodyPr/>
                    <a:lstStyle/>
                    <a:p>
                      <a:r>
                        <a:rPr lang="en-GB" sz="2000" dirty="0">
                          <a:solidFill>
                            <a:schemeClr val="accent5">
                              <a:lumMod val="50000"/>
                            </a:schemeClr>
                          </a:solidFill>
                          <a:latin typeface="Century Gothic" panose="020B0502020202020204" pitchFamily="34" charset="0"/>
                        </a:rPr>
                        <a:t>get</a:t>
                      </a:r>
                      <a:r>
                        <a:rPr lang="en-GB" sz="2000" baseline="0" dirty="0">
                          <a:solidFill>
                            <a:schemeClr val="accent5">
                              <a:lumMod val="50000"/>
                            </a:schemeClr>
                          </a:solidFill>
                          <a:latin typeface="Century Gothic" panose="020B0502020202020204" pitchFamily="34" charset="0"/>
                        </a:rPr>
                        <a:t> up</a:t>
                      </a:r>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330258570"/>
                  </a:ext>
                </a:extLst>
              </a:tr>
              <a:tr h="714669">
                <a:tc>
                  <a:txBody>
                    <a:bodyPr/>
                    <a:lstStyle/>
                    <a:p>
                      <a:r>
                        <a:rPr lang="en-GB" sz="2000" dirty="0">
                          <a:solidFill>
                            <a:schemeClr val="accent5">
                              <a:lumMod val="50000"/>
                            </a:schemeClr>
                          </a:solidFill>
                          <a:latin typeface="Century Gothic" panose="020B0502020202020204" pitchFamily="34" charset="0"/>
                        </a:rPr>
                        <a:t>prepare</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251203759"/>
                  </a:ext>
                </a:extLst>
              </a:tr>
              <a:tr h="714669">
                <a:tc>
                  <a:txBody>
                    <a:bodyPr/>
                    <a:lstStyle/>
                    <a:p>
                      <a:r>
                        <a:rPr lang="en-GB" sz="2000" dirty="0">
                          <a:solidFill>
                            <a:schemeClr val="accent5">
                              <a:lumMod val="50000"/>
                            </a:schemeClr>
                          </a:solidFill>
                          <a:latin typeface="Century Gothic" panose="020B0502020202020204" pitchFamily="34" charset="0"/>
                        </a:rPr>
                        <a:t>take photos</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944092089"/>
                  </a:ext>
                </a:extLst>
              </a:tr>
              <a:tr h="714669">
                <a:tc>
                  <a:txBody>
                    <a:bodyPr/>
                    <a:lstStyle/>
                    <a:p>
                      <a:r>
                        <a:rPr lang="en-GB" sz="2000" dirty="0">
                          <a:solidFill>
                            <a:schemeClr val="accent5">
                              <a:lumMod val="50000"/>
                            </a:schemeClr>
                          </a:solidFill>
                          <a:latin typeface="Century Gothic" panose="020B0502020202020204" pitchFamily="34" charset="0"/>
                        </a:rPr>
                        <a:t>look</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3252067"/>
                  </a:ext>
                </a:extLst>
              </a:tr>
              <a:tr h="714669">
                <a:tc>
                  <a:txBody>
                    <a:bodyPr/>
                    <a:lstStyle/>
                    <a:p>
                      <a:r>
                        <a:rPr lang="en-GB" sz="2000" dirty="0">
                          <a:solidFill>
                            <a:schemeClr val="accent5">
                              <a:lumMod val="50000"/>
                            </a:schemeClr>
                          </a:solidFill>
                          <a:latin typeface="Century Gothic" panose="020B0502020202020204" pitchFamily="34" charset="0"/>
                        </a:rPr>
                        <a:t>wash</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405692364"/>
                  </a:ext>
                </a:extLst>
              </a:tr>
              <a:tr h="714669">
                <a:tc>
                  <a:txBody>
                    <a:bodyPr/>
                    <a:lstStyle/>
                    <a:p>
                      <a:r>
                        <a:rPr lang="en-GB" sz="2000" dirty="0">
                          <a:solidFill>
                            <a:schemeClr val="accent5">
                              <a:lumMod val="50000"/>
                            </a:schemeClr>
                          </a:solidFill>
                          <a:latin typeface="Century Gothic" panose="020B0502020202020204" pitchFamily="34" charset="0"/>
                        </a:rPr>
                        <a:t>wake up</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495622"/>
                  </a:ext>
                </a:extLst>
              </a:tr>
            </a:tbl>
          </a:graphicData>
        </a:graphic>
      </p:graphicFrame>
    </p:spTree>
    <p:extLst>
      <p:ext uri="{BB962C8B-B14F-4D97-AF65-F5344CB8AC3E}">
        <p14:creationId xmlns:p14="http://schemas.microsoft.com/office/powerpoint/2010/main" val="1614601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9974"/>
            <a:ext cx="12192001" cy="867128"/>
          </a:xfrm>
          <a:prstGeom prst="rect">
            <a:avLst/>
          </a:prstGeom>
        </p:spPr>
      </p:pic>
      <p:sp>
        <p:nvSpPr>
          <p:cNvPr id="5" name="Title 3"/>
          <p:cNvSpPr txBox="1">
            <a:spLocks/>
          </p:cNvSpPr>
          <p:nvPr/>
        </p:nvSpPr>
        <p:spPr>
          <a:xfrm>
            <a:off x="146190" y="319974"/>
            <a:ext cx="113899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Key question: </a:t>
            </a:r>
            <a:r>
              <a:rPr lang="en-GB" sz="2800" b="1" dirty="0">
                <a:solidFill>
                  <a:schemeClr val="bg1"/>
                </a:solidFill>
                <a:cs typeface="Arial" panose="020B0604020202020204" pitchFamily="34" charset="0"/>
              </a:rPr>
              <a:t>Which grammar to teach, and in what order?</a:t>
            </a:r>
            <a:endParaRPr lang="en-GB" sz="2800" b="1" i="1" dirty="0">
              <a:solidFill>
                <a:schemeClr val="bg1"/>
              </a:solidFill>
              <a:cs typeface="Arial" panose="020B0604020202020204" pitchFamily="34" charset="0"/>
            </a:endParaRPr>
          </a:p>
          <a:p>
            <a:endParaRPr lang="en-GB" sz="2800" b="1" dirty="0">
              <a:solidFill>
                <a:schemeClr val="bg1"/>
              </a:solidFill>
            </a:endParaRPr>
          </a:p>
        </p:txBody>
      </p:sp>
      <p:sp>
        <p:nvSpPr>
          <p:cNvPr id="6" name="Content Placeholder 4"/>
          <p:cNvSpPr>
            <a:spLocks noGrp="1"/>
          </p:cNvSpPr>
          <p:nvPr>
            <p:ph idx="1"/>
          </p:nvPr>
        </p:nvSpPr>
        <p:spPr>
          <a:xfrm>
            <a:off x="208494" y="1325563"/>
            <a:ext cx="12206740" cy="4771779"/>
          </a:xfrm>
        </p:spPr>
        <p:txBody>
          <a:bodyPr>
            <a:normAutofit/>
          </a:bodyPr>
          <a:lstStyle/>
          <a:p>
            <a:pPr lvl="1">
              <a:spcAft>
                <a:spcPts val="1200"/>
              </a:spcAft>
              <a:buClr>
                <a:schemeClr val="accent5">
                  <a:lumMod val="50000"/>
                </a:schemeClr>
              </a:buClr>
              <a:buFont typeface="Wingdings" panose="05000000000000000000" pitchFamily="2" charset="2"/>
              <a:buChar char="§"/>
            </a:pPr>
            <a:r>
              <a:rPr lang="en-GB" sz="2400" dirty="0">
                <a:cs typeface="Arial" panose="020B0604020202020204" pitchFamily="34" charset="0"/>
              </a:rPr>
              <a:t>What makes certain grammar features difficult?</a:t>
            </a:r>
          </a:p>
          <a:p>
            <a:pPr lvl="1">
              <a:spcAft>
                <a:spcPts val="1200"/>
              </a:spcAft>
              <a:buClr>
                <a:schemeClr val="accent5">
                  <a:lumMod val="50000"/>
                </a:schemeClr>
              </a:buClr>
              <a:buFont typeface="Wingdings" panose="05000000000000000000" pitchFamily="2" charset="2"/>
              <a:buChar char="§"/>
            </a:pPr>
            <a:r>
              <a:rPr lang="en-GB" sz="2400" dirty="0">
                <a:cs typeface="Arial" panose="020B0604020202020204" pitchFamily="34" charset="0"/>
              </a:rPr>
              <a:t>What grammar can we expect learners to use, and when?</a:t>
            </a:r>
          </a:p>
        </p:txBody>
      </p:sp>
      <p:sp>
        <p:nvSpPr>
          <p:cNvPr id="3" name="Rectangle 2"/>
          <p:cNvSpPr/>
          <p:nvPr/>
        </p:nvSpPr>
        <p:spPr>
          <a:xfrm>
            <a:off x="473185" y="2892803"/>
            <a:ext cx="11062953" cy="1857945"/>
          </a:xfrm>
          <a:prstGeom prst="rect">
            <a:avLst/>
          </a:prstGeom>
        </p:spPr>
        <p:txBody>
          <a:bodyPr wrap="square">
            <a:spAutoFit/>
          </a:bodyPr>
          <a:lstStyle/>
          <a:p>
            <a:pPr marL="342900" indent="-342900">
              <a:lnSpc>
                <a:spcPct val="90000"/>
              </a:lnSpc>
              <a:spcBef>
                <a:spcPts val="500"/>
              </a:spcBef>
              <a:spcAft>
                <a:spcPts val="1200"/>
              </a:spcAft>
              <a:buClr>
                <a:schemeClr val="accent5">
                  <a:lumMod val="50000"/>
                </a:schemeClr>
              </a:buClr>
              <a:buFont typeface="Arial" panose="020B0604020202020204" pitchFamily="34" charset="0"/>
              <a:buChar char="•"/>
            </a:pPr>
            <a:r>
              <a:rPr lang="en-GB" sz="2400" dirty="0">
                <a:solidFill>
                  <a:srgbClr val="002060"/>
                </a:solidFill>
                <a:latin typeface="Century Gothic" panose="020B0502020202020204" pitchFamily="34" charset="0"/>
                <a:cs typeface="Arial" panose="020B0604020202020204" pitchFamily="34" charset="0"/>
              </a:rPr>
              <a:t>Which grammar features do your pupils (in years 7, 8 &amp; 9) find difficult?</a:t>
            </a:r>
          </a:p>
          <a:p>
            <a:pPr marL="342900" indent="-342900">
              <a:lnSpc>
                <a:spcPct val="90000"/>
              </a:lnSpc>
              <a:spcBef>
                <a:spcPts val="500"/>
              </a:spcBef>
              <a:spcAft>
                <a:spcPts val="1200"/>
              </a:spcAft>
              <a:buClr>
                <a:schemeClr val="accent5">
                  <a:lumMod val="50000"/>
                </a:schemeClr>
              </a:buClr>
              <a:buFont typeface="Arial" panose="020B0604020202020204" pitchFamily="34" charset="0"/>
              <a:buChar char="•"/>
            </a:pPr>
            <a:r>
              <a:rPr lang="en-GB" sz="2400" b="1" i="1" dirty="0">
                <a:solidFill>
                  <a:srgbClr val="002060"/>
                </a:solidFill>
                <a:latin typeface="Century Gothic" panose="020B0502020202020204" pitchFamily="34" charset="0"/>
                <a:cs typeface="Arial" panose="020B0604020202020204" pitchFamily="34" charset="0"/>
              </a:rPr>
              <a:t>Why</a:t>
            </a:r>
            <a:r>
              <a:rPr lang="en-GB" sz="2400" dirty="0">
                <a:solidFill>
                  <a:srgbClr val="002060"/>
                </a:solidFill>
                <a:latin typeface="Century Gothic" panose="020B0502020202020204" pitchFamily="34" charset="0"/>
                <a:cs typeface="Arial" panose="020B0604020202020204" pitchFamily="34" charset="0"/>
              </a:rPr>
              <a:t> do you think those features cause difficulty?</a:t>
            </a:r>
          </a:p>
          <a:p>
            <a:pPr marL="800100" lvl="1" indent="-342900">
              <a:lnSpc>
                <a:spcPct val="90000"/>
              </a:lnSpc>
              <a:spcBef>
                <a:spcPts val="500"/>
              </a:spcBef>
              <a:spcAft>
                <a:spcPts val="1200"/>
              </a:spcAft>
              <a:buClr>
                <a:schemeClr val="accent5">
                  <a:lumMod val="50000"/>
                </a:schemeClr>
              </a:buClr>
              <a:buFont typeface="Arial" panose="020B0604020202020204" pitchFamily="34" charset="0"/>
              <a:buChar char="•"/>
            </a:pPr>
            <a:r>
              <a:rPr lang="en-GB" sz="2400" dirty="0">
                <a:solidFill>
                  <a:srgbClr val="002060"/>
                </a:solidFill>
                <a:latin typeface="Century Gothic" panose="020B0502020202020204" pitchFamily="34" charset="0"/>
                <a:cs typeface="Arial" panose="020B0604020202020204" pitchFamily="34" charset="0"/>
              </a:rPr>
              <a:t>Do they find it harder in one particular mode (comprehension vs production) or modality of language use (oral vs written)?</a:t>
            </a:r>
          </a:p>
        </p:txBody>
      </p:sp>
      <p:sp>
        <p:nvSpPr>
          <p:cNvPr id="2" name="Title 1">
            <a:extLst>
              <a:ext uri="{FF2B5EF4-FFF2-40B4-BE49-F238E27FC236}">
                <a16:creationId xmlns:a16="http://schemas.microsoft.com/office/drawing/2014/main" id="{44CE5AF0-1981-485A-A7B4-B512AB212987}"/>
              </a:ext>
              <a:ext uri="{C183D7F6-B498-43B3-948B-1728B52AA6E4}">
                <adec:decorative xmlns:adec="http://schemas.microsoft.com/office/drawing/2017/decorative" val="1"/>
              </a:ext>
            </a:extLst>
          </p:cNvPr>
          <p:cNvSpPr>
            <a:spLocks noGrp="1"/>
          </p:cNvSpPr>
          <p:nvPr>
            <p:ph type="title"/>
          </p:nvPr>
        </p:nvSpPr>
        <p:spPr>
          <a:xfrm flipV="1">
            <a:off x="838200" y="-424053"/>
            <a:ext cx="10515600" cy="867127"/>
          </a:xfrm>
        </p:spPr>
        <p:txBody>
          <a:bodyPr>
            <a:normAutofit/>
          </a:bodyPr>
          <a:lstStyle/>
          <a:p>
            <a:r>
              <a:rPr lang="fr-FR" sz="1200" dirty="0">
                <a:solidFill>
                  <a:schemeClr val="bg1"/>
                </a:solidFill>
              </a:rPr>
              <a:t>Key Question: </a:t>
            </a:r>
            <a:r>
              <a:rPr lang="fr-FR" sz="1200" dirty="0" err="1">
                <a:solidFill>
                  <a:schemeClr val="bg1"/>
                </a:solidFill>
              </a:rPr>
              <a:t>Which</a:t>
            </a:r>
            <a:r>
              <a:rPr lang="fr-FR" sz="1200" dirty="0">
                <a:solidFill>
                  <a:schemeClr val="bg1"/>
                </a:solidFill>
              </a:rPr>
              <a:t> </a:t>
            </a:r>
            <a:r>
              <a:rPr lang="fr-FR" sz="1200" dirty="0" err="1">
                <a:solidFill>
                  <a:schemeClr val="bg1"/>
                </a:solidFill>
              </a:rPr>
              <a:t>grammar</a:t>
            </a:r>
            <a:r>
              <a:rPr lang="fr-FR" sz="1200" dirty="0">
                <a:solidFill>
                  <a:schemeClr val="bg1"/>
                </a:solidFill>
              </a:rPr>
              <a:t> to </a:t>
            </a:r>
            <a:r>
              <a:rPr lang="fr-FR" sz="1200" dirty="0" err="1">
                <a:solidFill>
                  <a:schemeClr val="bg1"/>
                </a:solidFill>
              </a:rPr>
              <a:t>teach</a:t>
            </a:r>
            <a:r>
              <a:rPr lang="fr-FR" sz="1200" dirty="0">
                <a:solidFill>
                  <a:schemeClr val="bg1"/>
                </a:solidFill>
              </a:rPr>
              <a:t>, and in </a:t>
            </a:r>
            <a:r>
              <a:rPr lang="fr-FR" sz="1200" dirty="0" err="1">
                <a:solidFill>
                  <a:schemeClr val="bg1"/>
                </a:solidFill>
              </a:rPr>
              <a:t>what</a:t>
            </a:r>
            <a:r>
              <a:rPr lang="fr-FR" sz="1200" dirty="0">
                <a:solidFill>
                  <a:schemeClr val="bg1"/>
                </a:solidFill>
              </a:rPr>
              <a:t> </a:t>
            </a:r>
            <a:r>
              <a:rPr lang="fr-FR" sz="1200" dirty="0" err="1">
                <a:solidFill>
                  <a:schemeClr val="bg1"/>
                </a:solidFill>
              </a:rPr>
              <a:t>order</a:t>
            </a:r>
            <a:r>
              <a:rPr lang="fr-FR" sz="1200" dirty="0">
                <a:solidFill>
                  <a:schemeClr val="bg1"/>
                </a:solidFill>
              </a:rPr>
              <a:t>?</a:t>
            </a:r>
          </a:p>
        </p:txBody>
      </p:sp>
    </p:spTree>
    <p:extLst>
      <p:ext uri="{BB962C8B-B14F-4D97-AF65-F5344CB8AC3E}">
        <p14:creationId xmlns:p14="http://schemas.microsoft.com/office/powerpoint/2010/main" val="6494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019C48-AA38-4940-B909-857359207A8B}"/>
              </a:ext>
            </a:extLst>
          </p:cNvPr>
          <p:cNvSpPr>
            <a:spLocks noGrp="1"/>
          </p:cNvSpPr>
          <p:nvPr>
            <p:ph type="ctrTitle"/>
          </p:nvPr>
        </p:nvSpPr>
        <p:spPr>
          <a:xfrm flipV="1">
            <a:off x="914400" y="192412"/>
            <a:ext cx="10363200" cy="929951"/>
          </a:xfrm>
        </p:spPr>
        <p:txBody>
          <a:bodyPr>
            <a:normAutofit/>
          </a:bodyPr>
          <a:lstStyle/>
          <a:p>
            <a:r>
              <a:rPr lang="fr-FR" sz="1200" dirty="0" err="1">
                <a:solidFill>
                  <a:schemeClr val="bg1"/>
                </a:solidFill>
              </a:rPr>
              <a:t>Estudiante</a:t>
            </a:r>
            <a:r>
              <a:rPr lang="fr-FR" sz="1200" dirty="0">
                <a:solidFill>
                  <a:schemeClr val="bg1"/>
                </a:solidFill>
              </a:rPr>
              <a:t> A - </a:t>
            </a:r>
            <a:r>
              <a:rPr lang="en-GB" sz="1200" b="1" dirty="0" err="1">
                <a:solidFill>
                  <a:schemeClr val="bg1"/>
                </a:solidFill>
                <a:latin typeface="Century Gothic" panose="020F0302020204030204"/>
              </a:rPr>
              <a:t>Solución</a:t>
            </a:r>
            <a:endParaRPr lang="fr-FR" sz="1200" dirty="0">
              <a:solidFill>
                <a:schemeClr val="bg1"/>
              </a:solidFill>
            </a:endParaRPr>
          </a:p>
        </p:txBody>
      </p:sp>
      <p:sp>
        <p:nvSpPr>
          <p:cNvPr id="36" name="Rounded Rectangle 11">
            <a:extLst>
              <a:ext uri="{FF2B5EF4-FFF2-40B4-BE49-F238E27FC236}">
                <a16:creationId xmlns:a16="http://schemas.microsoft.com/office/drawing/2014/main" id="{055A6006-34FE-E248-9BBD-3DF53CD73655}"/>
              </a:ext>
              <a:ext uri="{C183D7F6-B498-43B3-948B-1728B52AA6E4}">
                <adec:decorative xmlns:adec="http://schemas.microsoft.com/office/drawing/2017/decorative" val="1"/>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Título 1">
            <a:extLst>
              <a:ext uri="{FF2B5EF4-FFF2-40B4-BE49-F238E27FC236}">
                <a16:creationId xmlns:a16="http://schemas.microsoft.com/office/drawing/2014/main" id="{FBBB99AF-2646-7147-B2D4-E8CA675A02B1}"/>
              </a:ext>
            </a:extLst>
          </p:cNvPr>
          <p:cNvSpPr txBox="1">
            <a:spLocks/>
          </p:cNvSpPr>
          <p:nvPr/>
        </p:nvSpPr>
        <p:spPr>
          <a:xfrm>
            <a:off x="10905066" y="274290"/>
            <a:ext cx="1141234" cy="3760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a:t>
            </a:r>
          </a:p>
        </p:txBody>
      </p:sp>
      <p:pic>
        <p:nvPicPr>
          <p:cNvPr id="34" name="Imagen 15" descr="Forma, Círculo&#10;&#10;Descripción generada automáticamente">
            <a:extLst>
              <a:ext uri="{FF2B5EF4-FFF2-40B4-BE49-F238E27FC236}">
                <a16:creationId xmlns:a16="http://schemas.microsoft.com/office/drawing/2014/main" id="{87A98A1D-EFC3-4EFB-9C02-FCF7FEE713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386" y="994043"/>
            <a:ext cx="1209109" cy="1209109"/>
          </a:xfrm>
          <a:prstGeom prst="rect">
            <a:avLst/>
          </a:prstGeom>
        </p:spPr>
      </p:pic>
      <p:sp>
        <p:nvSpPr>
          <p:cNvPr id="43" name="TextBox 42"/>
          <p:cNvSpPr txBox="1"/>
          <p:nvPr/>
        </p:nvSpPr>
        <p:spPr>
          <a:xfrm>
            <a:off x="719879" y="2241299"/>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7" name="TextBox 26"/>
          <p:cNvSpPr txBox="1"/>
          <p:nvPr/>
        </p:nvSpPr>
        <p:spPr>
          <a:xfrm>
            <a:off x="708397" y="2835738"/>
            <a:ext cx="12459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get up</a:t>
            </a:r>
          </a:p>
        </p:txBody>
      </p:sp>
      <p:pic>
        <p:nvPicPr>
          <p:cNvPr id="35" name="Imagen 15" descr="Forma, Círculo&#10;&#10;Descripción generada automáticamente">
            <a:extLst>
              <a:ext uri="{FF2B5EF4-FFF2-40B4-BE49-F238E27FC236}">
                <a16:creationId xmlns:a16="http://schemas.microsoft.com/office/drawing/2014/main" id="{A9E7F148-DE25-45E8-A7F5-FE4E748E85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78501" y="1032190"/>
            <a:ext cx="1209109" cy="1209109"/>
          </a:xfrm>
          <a:prstGeom prst="rect">
            <a:avLst/>
          </a:prstGeom>
        </p:spPr>
      </p:pic>
      <p:sp>
        <p:nvSpPr>
          <p:cNvPr id="39" name="TextBox 38"/>
          <p:cNvSpPr txBox="1"/>
          <p:nvPr/>
        </p:nvSpPr>
        <p:spPr>
          <a:xfrm>
            <a:off x="3140123" y="2241299"/>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0" name="TextBox 29"/>
          <p:cNvSpPr txBox="1"/>
          <p:nvPr/>
        </p:nvSpPr>
        <p:spPr>
          <a:xfrm>
            <a:off x="2718833" y="2850829"/>
            <a:ext cx="19284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p>
        </p:txBody>
      </p:sp>
      <p:pic>
        <p:nvPicPr>
          <p:cNvPr id="17" name="Picture 16" descr="Old man with walking cane"/>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095450" y="1106880"/>
            <a:ext cx="1708143" cy="1708143"/>
          </a:xfrm>
          <a:prstGeom prst="rect">
            <a:avLst/>
          </a:prstGeom>
        </p:spPr>
      </p:pic>
      <p:sp>
        <p:nvSpPr>
          <p:cNvPr id="29" name="TextBox 28"/>
          <p:cNvSpPr txBox="1"/>
          <p:nvPr/>
        </p:nvSpPr>
        <p:spPr>
          <a:xfrm>
            <a:off x="5175760" y="2896618"/>
            <a:ext cx="16278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take photos</a:t>
            </a:r>
          </a:p>
        </p:txBody>
      </p:sp>
      <p:pic>
        <p:nvPicPr>
          <p:cNvPr id="46" name="Picture 16" descr="Old man with walking cane">
            <a:extLst>
              <a:ext uri="{FF2B5EF4-FFF2-40B4-BE49-F238E27FC236}">
                <a16:creationId xmlns:a16="http://schemas.microsoft.com/office/drawing/2014/main" id="{8901603A-579F-7C44-B128-207EC2FFFA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397" y="3818813"/>
            <a:ext cx="1708143" cy="1708143"/>
          </a:xfrm>
          <a:prstGeom prst="rect">
            <a:avLst/>
          </a:prstGeom>
        </p:spPr>
      </p:pic>
      <p:sp>
        <p:nvSpPr>
          <p:cNvPr id="32" name="TextBox 31"/>
          <p:cNvSpPr txBox="1"/>
          <p:nvPr/>
        </p:nvSpPr>
        <p:spPr>
          <a:xfrm>
            <a:off x="641386" y="5614849"/>
            <a:ext cx="11923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a:t>
            </a:r>
          </a:p>
        </p:txBody>
      </p:sp>
      <p:pic>
        <p:nvPicPr>
          <p:cNvPr id="47" name="Picture 16" descr="Old man with walking cane">
            <a:extLst>
              <a:ext uri="{FF2B5EF4-FFF2-40B4-BE49-F238E27FC236}">
                <a16:creationId xmlns:a16="http://schemas.microsoft.com/office/drawing/2014/main" id="{4D5741E6-0EBA-E341-91DA-5A84A4B2D7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6644" y="3818812"/>
            <a:ext cx="1708143" cy="1708143"/>
          </a:xfrm>
          <a:prstGeom prst="rect">
            <a:avLst/>
          </a:prstGeom>
        </p:spPr>
      </p:pic>
      <p:sp>
        <p:nvSpPr>
          <p:cNvPr id="28" name="TextBox 27"/>
          <p:cNvSpPr txBox="1"/>
          <p:nvPr/>
        </p:nvSpPr>
        <p:spPr>
          <a:xfrm>
            <a:off x="3189386" y="5580448"/>
            <a:ext cx="987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wash</a:t>
            </a:r>
          </a:p>
        </p:txBody>
      </p:sp>
      <p:pic>
        <p:nvPicPr>
          <p:cNvPr id="38" name="Imagen 15" descr="Forma, Círculo&#10;&#10;Descripción generada automáticamente">
            <a:extLst>
              <a:ext uri="{FF2B5EF4-FFF2-40B4-BE49-F238E27FC236}">
                <a16:creationId xmlns:a16="http://schemas.microsoft.com/office/drawing/2014/main" id="{B22D6703-3837-4F94-AF4C-88A013C8C9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0923" y="3803660"/>
            <a:ext cx="1209109" cy="1209109"/>
          </a:xfrm>
          <a:prstGeom prst="rect">
            <a:avLst/>
          </a:prstGeom>
        </p:spPr>
      </p:pic>
      <p:sp>
        <p:nvSpPr>
          <p:cNvPr id="41" name="TextBox 40"/>
          <p:cNvSpPr txBox="1"/>
          <p:nvPr/>
        </p:nvSpPr>
        <p:spPr>
          <a:xfrm>
            <a:off x="5530790" y="5012769"/>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1" name="TextBox 30"/>
          <p:cNvSpPr txBox="1"/>
          <p:nvPr/>
        </p:nvSpPr>
        <p:spPr>
          <a:xfrm>
            <a:off x="5463338" y="5614768"/>
            <a:ext cx="1166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wake up</a:t>
            </a:r>
          </a:p>
        </p:txBody>
      </p:sp>
      <p:sp>
        <p:nvSpPr>
          <p:cNvPr id="2" name="Rectangle 1">
            <a:extLst>
              <a:ext uri="{C183D7F6-B498-43B3-948B-1728B52AA6E4}">
                <adec:decorative xmlns:adec="http://schemas.microsoft.com/office/drawing/2017/decorative" val="1"/>
              </a:ext>
            </a:extLst>
          </p:cNvPr>
          <p:cNvSpPr/>
          <p:nvPr/>
        </p:nvSpPr>
        <p:spPr>
          <a:xfrm>
            <a:off x="144012" y="830570"/>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0" name="Rectangle 19">
            <a:extLst>
              <a:ext uri="{C183D7F6-B498-43B3-948B-1728B52AA6E4}">
                <adec:decorative xmlns:adec="http://schemas.microsoft.com/office/drawing/2017/decorative" val="1"/>
              </a:ext>
            </a:extLst>
          </p:cNvPr>
          <p:cNvSpPr/>
          <p:nvPr/>
        </p:nvSpPr>
        <p:spPr>
          <a:xfrm>
            <a:off x="144012" y="3667053"/>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2" name="Rectangle 21">
            <a:extLst>
              <a:ext uri="{C183D7F6-B498-43B3-948B-1728B52AA6E4}">
                <adec:decorative xmlns:adec="http://schemas.microsoft.com/office/drawing/2017/decorative" val="1"/>
              </a:ext>
            </a:extLst>
          </p:cNvPr>
          <p:cNvSpPr/>
          <p:nvPr/>
        </p:nvSpPr>
        <p:spPr>
          <a:xfrm>
            <a:off x="2491310" y="830569"/>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4" name="Rectangle 23">
            <a:extLst>
              <a:ext uri="{C183D7F6-B498-43B3-948B-1728B52AA6E4}">
                <adec:decorative xmlns:adec="http://schemas.microsoft.com/office/drawing/2017/decorative" val="1"/>
              </a:ext>
            </a:extLst>
          </p:cNvPr>
          <p:cNvSpPr/>
          <p:nvPr/>
        </p:nvSpPr>
        <p:spPr>
          <a:xfrm>
            <a:off x="2472774" y="3667052"/>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5" name="Rectangle 24">
            <a:extLst>
              <a:ext uri="{C183D7F6-B498-43B3-948B-1728B52AA6E4}">
                <adec:decorative xmlns:adec="http://schemas.microsoft.com/office/drawing/2017/decorative" val="1"/>
              </a:ext>
            </a:extLst>
          </p:cNvPr>
          <p:cNvSpPr/>
          <p:nvPr/>
        </p:nvSpPr>
        <p:spPr>
          <a:xfrm>
            <a:off x="4811758" y="840619"/>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3" name="Rectangle 32">
            <a:extLst>
              <a:ext uri="{C183D7F6-B498-43B3-948B-1728B52AA6E4}">
                <adec:decorative xmlns:adec="http://schemas.microsoft.com/office/drawing/2017/decorative" val="1"/>
              </a:ext>
            </a:extLst>
          </p:cNvPr>
          <p:cNvSpPr/>
          <p:nvPr/>
        </p:nvSpPr>
        <p:spPr>
          <a:xfrm>
            <a:off x="4826778" y="3672994"/>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 name="CuadroTexto 2">
            <a:extLst>
              <a:ext uri="{FF2B5EF4-FFF2-40B4-BE49-F238E27FC236}">
                <a16:creationId xmlns:a16="http://schemas.microsoft.com/office/drawing/2014/main" id="{0C5F67E7-D20C-8C4B-8429-3F366EBB00A1}"/>
              </a:ext>
              <a:ext uri="{C183D7F6-B498-43B3-948B-1728B52AA6E4}">
                <adec:decorative xmlns:adec="http://schemas.microsoft.com/office/drawing/2017/decorative" val="1"/>
              </a:ext>
            </a:extLst>
          </p:cNvPr>
          <p:cNvSpPr txBox="1"/>
          <p:nvPr/>
        </p:nvSpPr>
        <p:spPr>
          <a:xfrm>
            <a:off x="50072" y="31366"/>
            <a:ext cx="32760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Lucía</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5" name="Table 4">
            <a:extLst>
              <a:ext uri="{FF2B5EF4-FFF2-40B4-BE49-F238E27FC236}">
                <a16:creationId xmlns:a16="http://schemas.microsoft.com/office/drawing/2014/main" id="{2C1361E8-5468-4747-9CE1-31335D4C10A9}"/>
              </a:ext>
            </a:extLst>
          </p:cNvPr>
          <p:cNvGraphicFramePr>
            <a:graphicFrameLocks noGrp="1"/>
          </p:cNvGraphicFramePr>
          <p:nvPr/>
        </p:nvGraphicFramePr>
        <p:xfrm>
          <a:off x="7309282" y="954552"/>
          <a:ext cx="4591935" cy="5125516"/>
        </p:xfrm>
        <a:graphic>
          <a:graphicData uri="http://schemas.openxmlformats.org/drawingml/2006/table">
            <a:tbl>
              <a:tblPr firstRow="1" bandRow="1">
                <a:tableStyleId>{5DA37D80-6434-44D0-A028-1B22A696006F}</a:tableStyleId>
              </a:tblPr>
              <a:tblGrid>
                <a:gridCol w="1434668">
                  <a:extLst>
                    <a:ext uri="{9D8B030D-6E8A-4147-A177-3AD203B41FA5}">
                      <a16:colId xmlns:a16="http://schemas.microsoft.com/office/drawing/2014/main" val="4203211583"/>
                    </a:ext>
                  </a:extLst>
                </a:gridCol>
                <a:gridCol w="1531620">
                  <a:extLst>
                    <a:ext uri="{9D8B030D-6E8A-4147-A177-3AD203B41FA5}">
                      <a16:colId xmlns:a16="http://schemas.microsoft.com/office/drawing/2014/main" val="1740176894"/>
                    </a:ext>
                  </a:extLst>
                </a:gridCol>
                <a:gridCol w="1625647">
                  <a:extLst>
                    <a:ext uri="{9D8B030D-6E8A-4147-A177-3AD203B41FA5}">
                      <a16:colId xmlns:a16="http://schemas.microsoft.com/office/drawing/2014/main" val="296182600"/>
                    </a:ext>
                  </a:extLst>
                </a:gridCol>
              </a:tblGrid>
              <a:tr h="837502">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himself</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Grandpa</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266737125"/>
                  </a:ext>
                </a:extLst>
              </a:tr>
              <a:tr h="714669">
                <a:tc>
                  <a:txBody>
                    <a:bodyPr/>
                    <a:lstStyle/>
                    <a:p>
                      <a:r>
                        <a:rPr lang="en-GB" sz="2000" dirty="0">
                          <a:solidFill>
                            <a:schemeClr val="accent5">
                              <a:lumMod val="50000"/>
                            </a:schemeClr>
                          </a:solidFill>
                          <a:latin typeface="Century Gothic" panose="020B0502020202020204" pitchFamily="34" charset="0"/>
                        </a:rPr>
                        <a:t>get</a:t>
                      </a:r>
                      <a:r>
                        <a:rPr lang="en-GB" sz="2000" baseline="0" dirty="0">
                          <a:solidFill>
                            <a:schemeClr val="accent5">
                              <a:lumMod val="50000"/>
                            </a:schemeClr>
                          </a:solidFill>
                          <a:latin typeface="Century Gothic" panose="020B0502020202020204" pitchFamily="34" charset="0"/>
                        </a:rPr>
                        <a:t> up</a:t>
                      </a:r>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330258570"/>
                  </a:ext>
                </a:extLst>
              </a:tr>
              <a:tr h="714669">
                <a:tc>
                  <a:txBody>
                    <a:bodyPr/>
                    <a:lstStyle/>
                    <a:p>
                      <a:r>
                        <a:rPr lang="en-GB" sz="2000" dirty="0">
                          <a:solidFill>
                            <a:schemeClr val="accent5">
                              <a:lumMod val="50000"/>
                            </a:schemeClr>
                          </a:solidFill>
                          <a:latin typeface="Century Gothic" panose="020B0502020202020204" pitchFamily="34" charset="0"/>
                        </a:rPr>
                        <a:t>prepare</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251203759"/>
                  </a:ext>
                </a:extLst>
              </a:tr>
              <a:tr h="714669">
                <a:tc>
                  <a:txBody>
                    <a:bodyPr/>
                    <a:lstStyle/>
                    <a:p>
                      <a:r>
                        <a:rPr lang="en-GB" sz="2000" dirty="0">
                          <a:solidFill>
                            <a:schemeClr val="accent5">
                              <a:lumMod val="50000"/>
                            </a:schemeClr>
                          </a:solidFill>
                          <a:latin typeface="Century Gothic" panose="020B0502020202020204" pitchFamily="34" charset="0"/>
                        </a:rPr>
                        <a:t>take photos</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944092089"/>
                  </a:ext>
                </a:extLst>
              </a:tr>
              <a:tr h="714669">
                <a:tc>
                  <a:txBody>
                    <a:bodyPr/>
                    <a:lstStyle/>
                    <a:p>
                      <a:r>
                        <a:rPr lang="en-GB" sz="2000" dirty="0">
                          <a:solidFill>
                            <a:schemeClr val="accent5">
                              <a:lumMod val="50000"/>
                            </a:schemeClr>
                          </a:solidFill>
                          <a:latin typeface="Century Gothic" panose="020B0502020202020204" pitchFamily="34" charset="0"/>
                        </a:rPr>
                        <a:t>look</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3252067"/>
                  </a:ext>
                </a:extLst>
              </a:tr>
              <a:tr h="714669">
                <a:tc>
                  <a:txBody>
                    <a:bodyPr/>
                    <a:lstStyle/>
                    <a:p>
                      <a:r>
                        <a:rPr lang="en-GB" sz="2000" dirty="0">
                          <a:solidFill>
                            <a:schemeClr val="accent5">
                              <a:lumMod val="50000"/>
                            </a:schemeClr>
                          </a:solidFill>
                          <a:latin typeface="Century Gothic" panose="020B0502020202020204" pitchFamily="34" charset="0"/>
                        </a:rPr>
                        <a:t>wash</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405692364"/>
                  </a:ext>
                </a:extLst>
              </a:tr>
              <a:tr h="714669">
                <a:tc>
                  <a:txBody>
                    <a:bodyPr/>
                    <a:lstStyle/>
                    <a:p>
                      <a:r>
                        <a:rPr lang="en-GB" sz="2000" dirty="0">
                          <a:solidFill>
                            <a:schemeClr val="accent5">
                              <a:lumMod val="50000"/>
                            </a:schemeClr>
                          </a:solidFill>
                          <a:latin typeface="Century Gothic" panose="020B0502020202020204" pitchFamily="34" charset="0"/>
                        </a:rPr>
                        <a:t>wake up</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495622"/>
                  </a:ext>
                </a:extLst>
              </a:tr>
            </a:tbl>
          </a:graphicData>
        </a:graphic>
      </p:graphicFrame>
      <p:pic>
        <p:nvPicPr>
          <p:cNvPr id="40" name="Picture 8" descr="green checkmark">
            <a:extLst>
              <a:ext uri="{FF2B5EF4-FFF2-40B4-BE49-F238E27FC236}">
                <a16:creationId xmlns:a16="http://schemas.microsoft.com/office/drawing/2014/main" id="{B430D52C-7A64-4916-8132-66CE5CF71F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5066" y="1975709"/>
            <a:ext cx="406580" cy="423521"/>
          </a:xfrm>
          <a:prstGeom prst="rect">
            <a:avLst/>
          </a:prstGeom>
        </p:spPr>
      </p:pic>
      <p:pic>
        <p:nvPicPr>
          <p:cNvPr id="42" name="Picture 8" descr="green checkmark">
            <a:extLst>
              <a:ext uri="{FF2B5EF4-FFF2-40B4-BE49-F238E27FC236}">
                <a16:creationId xmlns:a16="http://schemas.microsoft.com/office/drawing/2014/main" id="{86189BA8-4ED9-42ED-9CB5-2E60106954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7121" y="2684857"/>
            <a:ext cx="406580" cy="423521"/>
          </a:xfrm>
          <a:prstGeom prst="rect">
            <a:avLst/>
          </a:prstGeom>
        </p:spPr>
      </p:pic>
      <p:pic>
        <p:nvPicPr>
          <p:cNvPr id="44" name="Picture 8" descr="green checkmark">
            <a:extLst>
              <a:ext uri="{FF2B5EF4-FFF2-40B4-BE49-F238E27FC236}">
                <a16:creationId xmlns:a16="http://schemas.microsoft.com/office/drawing/2014/main" id="{EEDEAEAF-252B-47C1-89DD-7643D2C9EF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0601" y="3395291"/>
            <a:ext cx="406580" cy="423521"/>
          </a:xfrm>
          <a:prstGeom prst="rect">
            <a:avLst/>
          </a:prstGeom>
        </p:spPr>
      </p:pic>
      <p:pic>
        <p:nvPicPr>
          <p:cNvPr id="48" name="Picture 8" descr="green checkmark">
            <a:extLst>
              <a:ext uri="{FF2B5EF4-FFF2-40B4-BE49-F238E27FC236}">
                <a16:creationId xmlns:a16="http://schemas.microsoft.com/office/drawing/2014/main" id="{865A060D-30DD-475A-8A7D-7478A284FB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5066" y="4067078"/>
            <a:ext cx="406580" cy="423521"/>
          </a:xfrm>
          <a:prstGeom prst="rect">
            <a:avLst/>
          </a:prstGeom>
        </p:spPr>
      </p:pic>
      <p:pic>
        <p:nvPicPr>
          <p:cNvPr id="49" name="Picture 8" descr="green checkmark">
            <a:extLst>
              <a:ext uri="{FF2B5EF4-FFF2-40B4-BE49-F238E27FC236}">
                <a16:creationId xmlns:a16="http://schemas.microsoft.com/office/drawing/2014/main" id="{F8CB3E67-03F0-48CE-97E5-EA13C2798C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3633" y="4821581"/>
            <a:ext cx="406580" cy="423521"/>
          </a:xfrm>
          <a:prstGeom prst="rect">
            <a:avLst/>
          </a:prstGeom>
        </p:spPr>
      </p:pic>
      <p:pic>
        <p:nvPicPr>
          <p:cNvPr id="50" name="Picture 8" descr="green checkmark">
            <a:extLst>
              <a:ext uri="{FF2B5EF4-FFF2-40B4-BE49-F238E27FC236}">
                <a16:creationId xmlns:a16="http://schemas.microsoft.com/office/drawing/2014/main" id="{1560250F-34D8-4111-9450-A2B16DBF38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50236" y="5526259"/>
            <a:ext cx="406580" cy="423521"/>
          </a:xfrm>
          <a:prstGeom prst="rect">
            <a:avLst/>
          </a:prstGeom>
        </p:spPr>
      </p:pic>
    </p:spTree>
    <p:extLst>
      <p:ext uri="{BB962C8B-B14F-4D97-AF65-F5344CB8AC3E}">
        <p14:creationId xmlns:p14="http://schemas.microsoft.com/office/powerpoint/2010/main" val="39590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08C6-E068-4215-A0D0-650191EFB31E}"/>
              </a:ext>
            </a:extLst>
          </p:cNvPr>
          <p:cNvSpPr>
            <a:spLocks noGrp="1"/>
          </p:cNvSpPr>
          <p:nvPr>
            <p:ph type="ctrTitle"/>
          </p:nvPr>
        </p:nvSpPr>
        <p:spPr>
          <a:xfrm flipV="1">
            <a:off x="914400" y="171550"/>
            <a:ext cx="10363200" cy="950813"/>
          </a:xfrm>
        </p:spPr>
        <p:txBody>
          <a:bodyPr>
            <a:normAutofit/>
          </a:bodyPr>
          <a:lstStyle/>
          <a:p>
            <a:r>
              <a:rPr lang="fr-FR" sz="1200" dirty="0" err="1">
                <a:solidFill>
                  <a:schemeClr val="bg1"/>
                </a:solidFill>
              </a:rPr>
              <a:t>Estudiante</a:t>
            </a:r>
            <a:r>
              <a:rPr lang="fr-FR" sz="1200" dirty="0">
                <a:solidFill>
                  <a:schemeClr val="bg1"/>
                </a:solidFill>
              </a:rPr>
              <a:t> B - </a:t>
            </a:r>
            <a:r>
              <a:rPr lang="en-GB" sz="1200" b="1" i="0" kern="1200" baseline="0" dirty="0" err="1">
                <a:solidFill>
                  <a:schemeClr val="bg1"/>
                </a:solidFill>
                <a:effectLst/>
              </a:rPr>
              <a:t>Solución</a:t>
            </a:r>
            <a:endParaRPr lang="fr-FR" sz="1200" dirty="0">
              <a:solidFill>
                <a:schemeClr val="bg1"/>
              </a:solidFill>
            </a:endParaRPr>
          </a:p>
        </p:txBody>
      </p:sp>
      <p:sp>
        <p:nvSpPr>
          <p:cNvPr id="41" name="Rounded Rectangle 11">
            <a:extLst>
              <a:ext uri="{FF2B5EF4-FFF2-40B4-BE49-F238E27FC236}">
                <a16:creationId xmlns:a16="http://schemas.microsoft.com/office/drawing/2014/main" id="{4BFA2EB6-A1A4-C94A-8231-D412ABAEE25F}"/>
              </a:ext>
              <a:ext uri="{C183D7F6-B498-43B3-948B-1728B52AA6E4}">
                <adec:decorative xmlns:adec="http://schemas.microsoft.com/office/drawing/2017/decorative" val="1"/>
              </a:ext>
            </a:extLst>
          </p:cNvPr>
          <p:cNvSpPr/>
          <p:nvPr/>
        </p:nvSpPr>
        <p:spPr>
          <a:xfrm>
            <a:off x="10789368" y="14815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ítulo 1">
            <a:extLst>
              <a:ext uri="{FF2B5EF4-FFF2-40B4-BE49-F238E27FC236}">
                <a16:creationId xmlns:a16="http://schemas.microsoft.com/office/drawing/2014/main" id="{81DF7447-8DD7-4149-B449-61F00D71F64A}"/>
              </a:ext>
            </a:extLst>
          </p:cNvPr>
          <p:cNvSpPr txBox="1">
            <a:spLocks/>
          </p:cNvSpPr>
          <p:nvPr/>
        </p:nvSpPr>
        <p:spPr>
          <a:xfrm>
            <a:off x="10789368" y="171550"/>
            <a:ext cx="1141234" cy="3760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x-none"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a:t>
            </a:r>
          </a:p>
        </p:txBody>
      </p:sp>
      <p:sp>
        <p:nvSpPr>
          <p:cNvPr id="51" name="Rectangle 1">
            <a:extLst>
              <a:ext uri="{FF2B5EF4-FFF2-40B4-BE49-F238E27FC236}">
                <a16:creationId xmlns:a16="http://schemas.microsoft.com/office/drawing/2014/main" id="{F98220FC-640D-C949-B792-6A3E97605D5B}"/>
              </a:ext>
              <a:ext uri="{C183D7F6-B498-43B3-948B-1728B52AA6E4}">
                <adec:decorative xmlns:adec="http://schemas.microsoft.com/office/drawing/2017/decorative" val="1"/>
              </a:ext>
            </a:extLst>
          </p:cNvPr>
          <p:cNvSpPr/>
          <p:nvPr/>
        </p:nvSpPr>
        <p:spPr>
          <a:xfrm>
            <a:off x="144012" y="830570"/>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2" name="Rectangle 19">
            <a:extLst>
              <a:ext uri="{FF2B5EF4-FFF2-40B4-BE49-F238E27FC236}">
                <a16:creationId xmlns:a16="http://schemas.microsoft.com/office/drawing/2014/main" id="{0F66787C-A4A3-7B44-82BE-CB8DEF157FD1}"/>
              </a:ext>
              <a:ext uri="{C183D7F6-B498-43B3-948B-1728B52AA6E4}">
                <adec:decorative xmlns:adec="http://schemas.microsoft.com/office/drawing/2017/decorative" val="1"/>
              </a:ext>
            </a:extLst>
          </p:cNvPr>
          <p:cNvSpPr/>
          <p:nvPr/>
        </p:nvSpPr>
        <p:spPr>
          <a:xfrm>
            <a:off x="144012" y="3667053"/>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3" name="Rectangle 21">
            <a:extLst>
              <a:ext uri="{FF2B5EF4-FFF2-40B4-BE49-F238E27FC236}">
                <a16:creationId xmlns:a16="http://schemas.microsoft.com/office/drawing/2014/main" id="{6D8A5EFB-35F4-7C40-9BCB-3B0ED3A36EA0}"/>
              </a:ext>
              <a:ext uri="{C183D7F6-B498-43B3-948B-1728B52AA6E4}">
                <adec:decorative xmlns:adec="http://schemas.microsoft.com/office/drawing/2017/decorative" val="1"/>
              </a:ext>
            </a:extLst>
          </p:cNvPr>
          <p:cNvSpPr/>
          <p:nvPr/>
        </p:nvSpPr>
        <p:spPr>
          <a:xfrm>
            <a:off x="2491310" y="830569"/>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4" name="Rectangle 23">
            <a:extLst>
              <a:ext uri="{FF2B5EF4-FFF2-40B4-BE49-F238E27FC236}">
                <a16:creationId xmlns:a16="http://schemas.microsoft.com/office/drawing/2014/main" id="{F20B3948-64D8-0843-B6E7-2825DBB6DDDE}"/>
              </a:ext>
              <a:ext uri="{C183D7F6-B498-43B3-948B-1728B52AA6E4}">
                <adec:decorative xmlns:adec="http://schemas.microsoft.com/office/drawing/2017/decorative" val="1"/>
              </a:ext>
            </a:extLst>
          </p:cNvPr>
          <p:cNvSpPr/>
          <p:nvPr/>
        </p:nvSpPr>
        <p:spPr>
          <a:xfrm>
            <a:off x="2472774" y="3667052"/>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5" name="Rectangle 24">
            <a:extLst>
              <a:ext uri="{FF2B5EF4-FFF2-40B4-BE49-F238E27FC236}">
                <a16:creationId xmlns:a16="http://schemas.microsoft.com/office/drawing/2014/main" id="{CA5B368B-F87A-9A47-A7AB-FB7298A3C304}"/>
              </a:ext>
              <a:ext uri="{C183D7F6-B498-43B3-948B-1728B52AA6E4}">
                <adec:decorative xmlns:adec="http://schemas.microsoft.com/office/drawing/2017/decorative" val="1"/>
              </a:ext>
            </a:extLst>
          </p:cNvPr>
          <p:cNvSpPr/>
          <p:nvPr/>
        </p:nvSpPr>
        <p:spPr>
          <a:xfrm>
            <a:off x="4811758" y="840619"/>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6" name="Rectangle 32">
            <a:extLst>
              <a:ext uri="{FF2B5EF4-FFF2-40B4-BE49-F238E27FC236}">
                <a16:creationId xmlns:a16="http://schemas.microsoft.com/office/drawing/2014/main" id="{FB9575D9-EDA4-6148-AEFE-D023087D0BE8}"/>
              </a:ext>
              <a:ext uri="{C183D7F6-B498-43B3-948B-1728B52AA6E4}">
                <adec:decorative xmlns:adec="http://schemas.microsoft.com/office/drawing/2017/decorative" val="1"/>
              </a:ext>
            </a:extLst>
          </p:cNvPr>
          <p:cNvSpPr/>
          <p:nvPr/>
        </p:nvSpPr>
        <p:spPr>
          <a:xfrm>
            <a:off x="4826778" y="3672994"/>
            <a:ext cx="2198812" cy="25816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pic>
        <p:nvPicPr>
          <p:cNvPr id="46" name="Picture 16" descr="Old man with walking cane">
            <a:extLst>
              <a:ext uri="{FF2B5EF4-FFF2-40B4-BE49-F238E27FC236}">
                <a16:creationId xmlns:a16="http://schemas.microsoft.com/office/drawing/2014/main" id="{F73E7164-B1A1-464D-97BB-920742B18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010" y="1127793"/>
            <a:ext cx="1708143" cy="1708143"/>
          </a:xfrm>
          <a:prstGeom prst="rect">
            <a:avLst/>
          </a:prstGeom>
        </p:spPr>
      </p:pic>
      <p:sp>
        <p:nvSpPr>
          <p:cNvPr id="58" name="TextBox 26">
            <a:extLst>
              <a:ext uri="{FF2B5EF4-FFF2-40B4-BE49-F238E27FC236}">
                <a16:creationId xmlns:a16="http://schemas.microsoft.com/office/drawing/2014/main" id="{0AC2C095-338C-E44D-A720-7834CC43029F}"/>
              </a:ext>
            </a:extLst>
          </p:cNvPr>
          <p:cNvSpPr txBox="1"/>
          <p:nvPr/>
        </p:nvSpPr>
        <p:spPr>
          <a:xfrm>
            <a:off x="708397" y="2835738"/>
            <a:ext cx="12459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get up</a:t>
            </a:r>
          </a:p>
        </p:txBody>
      </p:sp>
      <p:pic>
        <p:nvPicPr>
          <p:cNvPr id="28" name="Imagen 26" descr="Forma, Círculo&#10;&#10;Descripción generada automáticamente">
            <a:extLst>
              <a:ext uri="{FF2B5EF4-FFF2-40B4-BE49-F238E27FC236}">
                <a16:creationId xmlns:a16="http://schemas.microsoft.com/office/drawing/2014/main" id="{5A1E95C1-01E5-49AB-9EE0-23BD1DE70A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1675" y="1051900"/>
            <a:ext cx="1227083" cy="1227083"/>
          </a:xfrm>
          <a:prstGeom prst="rect">
            <a:avLst/>
          </a:prstGeom>
        </p:spPr>
      </p:pic>
      <p:sp>
        <p:nvSpPr>
          <p:cNvPr id="36" name="TextBox 35"/>
          <p:cNvSpPr txBox="1"/>
          <p:nvPr/>
        </p:nvSpPr>
        <p:spPr>
          <a:xfrm>
            <a:off x="3062892" y="2409858"/>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1" name="TextBox 29">
            <a:extLst>
              <a:ext uri="{FF2B5EF4-FFF2-40B4-BE49-F238E27FC236}">
                <a16:creationId xmlns:a16="http://schemas.microsoft.com/office/drawing/2014/main" id="{534425DF-B31A-B947-BFC1-538BEC546346}"/>
              </a:ext>
            </a:extLst>
          </p:cNvPr>
          <p:cNvSpPr txBox="1"/>
          <p:nvPr/>
        </p:nvSpPr>
        <p:spPr>
          <a:xfrm>
            <a:off x="2718833" y="2850829"/>
            <a:ext cx="192844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prepare</a:t>
            </a:r>
          </a:p>
        </p:txBody>
      </p:sp>
      <p:pic>
        <p:nvPicPr>
          <p:cNvPr id="29" name="Imagen 26" descr="Forma, Círculo&#10;&#10;Descripción generada automáticamente">
            <a:extLst>
              <a:ext uri="{FF2B5EF4-FFF2-40B4-BE49-F238E27FC236}">
                <a16:creationId xmlns:a16="http://schemas.microsoft.com/office/drawing/2014/main" id="{047D1CF4-0CDC-433C-9B49-FC7F2FB328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6946" y="1114005"/>
            <a:ext cx="1227083" cy="1227083"/>
          </a:xfrm>
          <a:prstGeom prst="rect">
            <a:avLst/>
          </a:prstGeom>
        </p:spPr>
      </p:pic>
      <p:sp>
        <p:nvSpPr>
          <p:cNvPr id="40" name="TextBox 39"/>
          <p:cNvSpPr txBox="1"/>
          <p:nvPr/>
        </p:nvSpPr>
        <p:spPr>
          <a:xfrm>
            <a:off x="5430358" y="2409858"/>
            <a:ext cx="1234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0" name="TextBox 28">
            <a:extLst>
              <a:ext uri="{FF2B5EF4-FFF2-40B4-BE49-F238E27FC236}">
                <a16:creationId xmlns:a16="http://schemas.microsoft.com/office/drawing/2014/main" id="{FFE1E3F2-3BD4-E541-8A98-375B4319C67C}"/>
              </a:ext>
            </a:extLst>
          </p:cNvPr>
          <p:cNvSpPr txBox="1"/>
          <p:nvPr/>
        </p:nvSpPr>
        <p:spPr>
          <a:xfrm>
            <a:off x="5175760" y="2896618"/>
            <a:ext cx="16278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take photos</a:t>
            </a:r>
          </a:p>
        </p:txBody>
      </p:sp>
      <p:pic>
        <p:nvPicPr>
          <p:cNvPr id="50" name="Picture 16" descr="Old man with walking cane">
            <a:extLst>
              <a:ext uri="{FF2B5EF4-FFF2-40B4-BE49-F238E27FC236}">
                <a16:creationId xmlns:a16="http://schemas.microsoft.com/office/drawing/2014/main" id="{4540663A-EBE0-2F49-9920-7AAF953B88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346" y="3952616"/>
            <a:ext cx="1708143" cy="1708143"/>
          </a:xfrm>
          <a:prstGeom prst="rect">
            <a:avLst/>
          </a:prstGeom>
        </p:spPr>
      </p:pic>
      <p:sp>
        <p:nvSpPr>
          <p:cNvPr id="63" name="TextBox 31">
            <a:extLst>
              <a:ext uri="{FF2B5EF4-FFF2-40B4-BE49-F238E27FC236}">
                <a16:creationId xmlns:a16="http://schemas.microsoft.com/office/drawing/2014/main" id="{B6F30E2F-DD80-5F46-9D97-B80C7780E35D}"/>
              </a:ext>
            </a:extLst>
          </p:cNvPr>
          <p:cNvSpPr txBox="1"/>
          <p:nvPr/>
        </p:nvSpPr>
        <p:spPr>
          <a:xfrm>
            <a:off x="641386" y="5614849"/>
            <a:ext cx="11923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a:t>
            </a:r>
          </a:p>
        </p:txBody>
      </p:sp>
      <p:pic>
        <p:nvPicPr>
          <p:cNvPr id="30" name="Imagen 26" descr="Forma, Círculo&#10;&#10;Descripción generada automáticamente">
            <a:extLst>
              <a:ext uri="{FF2B5EF4-FFF2-40B4-BE49-F238E27FC236}">
                <a16:creationId xmlns:a16="http://schemas.microsoft.com/office/drawing/2014/main" id="{2713D9DD-F38E-4D6D-A6AB-FCFB8DF85D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8638" y="3861733"/>
            <a:ext cx="1227083" cy="1227083"/>
          </a:xfrm>
          <a:prstGeom prst="rect">
            <a:avLst/>
          </a:prstGeom>
        </p:spPr>
      </p:pic>
      <p:sp>
        <p:nvSpPr>
          <p:cNvPr id="45" name="TextBox 44"/>
          <p:cNvSpPr txBox="1"/>
          <p:nvPr/>
        </p:nvSpPr>
        <p:spPr>
          <a:xfrm>
            <a:off x="3062892" y="5149966"/>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9" name="TextBox 27">
            <a:extLst>
              <a:ext uri="{FF2B5EF4-FFF2-40B4-BE49-F238E27FC236}">
                <a16:creationId xmlns:a16="http://schemas.microsoft.com/office/drawing/2014/main" id="{23DFB8D6-E9A5-4743-B684-33D999102DF7}"/>
              </a:ext>
            </a:extLst>
          </p:cNvPr>
          <p:cNvSpPr txBox="1"/>
          <p:nvPr/>
        </p:nvSpPr>
        <p:spPr>
          <a:xfrm>
            <a:off x="3136940" y="5582283"/>
            <a:ext cx="9873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wash</a:t>
            </a:r>
          </a:p>
        </p:txBody>
      </p:sp>
      <p:pic>
        <p:nvPicPr>
          <p:cNvPr id="31" name="Imagen 26" descr="Forma, Círculo&#10;&#10;Descripción generada automáticamente">
            <a:extLst>
              <a:ext uri="{FF2B5EF4-FFF2-40B4-BE49-F238E27FC236}">
                <a16:creationId xmlns:a16="http://schemas.microsoft.com/office/drawing/2014/main" id="{6BC516E3-F6D6-4983-9B23-11181F0BD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6945" y="3861732"/>
            <a:ext cx="1227083" cy="1227083"/>
          </a:xfrm>
          <a:prstGeom prst="rect">
            <a:avLst/>
          </a:prstGeom>
        </p:spPr>
      </p:pic>
      <p:sp>
        <p:nvSpPr>
          <p:cNvPr id="48" name="TextBox 47"/>
          <p:cNvSpPr txBox="1"/>
          <p:nvPr/>
        </p:nvSpPr>
        <p:spPr>
          <a:xfrm>
            <a:off x="5386497" y="5149966"/>
            <a:ext cx="21227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ourier New" panose="02070309020205020404" pitchFamily="49" charset="0"/>
              </a:rPr>
              <a:t>(myself)</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2" name="TextBox 30">
            <a:extLst>
              <a:ext uri="{FF2B5EF4-FFF2-40B4-BE49-F238E27FC236}">
                <a16:creationId xmlns:a16="http://schemas.microsoft.com/office/drawing/2014/main" id="{E0251E2F-6F27-A145-803C-80455EB85CF6}"/>
              </a:ext>
            </a:extLst>
          </p:cNvPr>
          <p:cNvSpPr txBox="1"/>
          <p:nvPr/>
        </p:nvSpPr>
        <p:spPr>
          <a:xfrm>
            <a:off x="5406329" y="5582803"/>
            <a:ext cx="1166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wake up</a:t>
            </a:r>
          </a:p>
        </p:txBody>
      </p:sp>
      <p:sp>
        <p:nvSpPr>
          <p:cNvPr id="44" name="CuadroTexto 43">
            <a:extLst>
              <a:ext uri="{FF2B5EF4-FFF2-40B4-BE49-F238E27FC236}">
                <a16:creationId xmlns:a16="http://schemas.microsoft.com/office/drawing/2014/main" id="{91BD3E01-DD11-0D43-A6FE-61C67EC78C5D}"/>
              </a:ext>
              <a:ext uri="{C183D7F6-B498-43B3-948B-1728B52AA6E4}">
                <adec:decorative xmlns:adec="http://schemas.microsoft.com/office/drawing/2017/decorative" val="1"/>
              </a:ext>
            </a:extLst>
          </p:cNvPr>
          <p:cNvSpPr txBox="1"/>
          <p:nvPr/>
        </p:nvSpPr>
        <p:spPr>
          <a:xfrm>
            <a:off x="144012" y="164203"/>
            <a:ext cx="41422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Solución</a:t>
            </a:r>
            <a:endPar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Daniel</a:t>
            </a:r>
            <a:endPar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57" name="Table 4">
            <a:extLst>
              <a:ext uri="{FF2B5EF4-FFF2-40B4-BE49-F238E27FC236}">
                <a16:creationId xmlns:a16="http://schemas.microsoft.com/office/drawing/2014/main" id="{46C25F1F-D53A-3E43-827E-8A7AE5647187}"/>
              </a:ext>
            </a:extLst>
          </p:cNvPr>
          <p:cNvGraphicFramePr>
            <a:graphicFrameLocks noGrp="1"/>
          </p:cNvGraphicFramePr>
          <p:nvPr/>
        </p:nvGraphicFramePr>
        <p:xfrm>
          <a:off x="7255260" y="906719"/>
          <a:ext cx="4591935" cy="5125516"/>
        </p:xfrm>
        <a:graphic>
          <a:graphicData uri="http://schemas.openxmlformats.org/drawingml/2006/table">
            <a:tbl>
              <a:tblPr firstRow="1" bandRow="1">
                <a:tableStyleId>{5DA37D80-6434-44D0-A028-1B22A696006F}</a:tableStyleId>
              </a:tblPr>
              <a:tblGrid>
                <a:gridCol w="1363295">
                  <a:extLst>
                    <a:ext uri="{9D8B030D-6E8A-4147-A177-3AD203B41FA5}">
                      <a16:colId xmlns:a16="http://schemas.microsoft.com/office/drawing/2014/main" val="4203211583"/>
                    </a:ext>
                  </a:extLst>
                </a:gridCol>
                <a:gridCol w="1508760">
                  <a:extLst>
                    <a:ext uri="{9D8B030D-6E8A-4147-A177-3AD203B41FA5}">
                      <a16:colId xmlns:a16="http://schemas.microsoft.com/office/drawing/2014/main" val="1740176894"/>
                    </a:ext>
                  </a:extLst>
                </a:gridCol>
                <a:gridCol w="1719880">
                  <a:extLst>
                    <a:ext uri="{9D8B030D-6E8A-4147-A177-3AD203B41FA5}">
                      <a16:colId xmlns:a16="http://schemas.microsoft.com/office/drawing/2014/main" val="296182600"/>
                    </a:ext>
                  </a:extLst>
                </a:gridCol>
              </a:tblGrid>
              <a:tr h="837502">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herself</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latin typeface="Century Gothic" panose="020B0502020202020204" pitchFamily="34" charset="0"/>
                        </a:rPr>
                        <a:t>to Grandpa</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266737125"/>
                  </a:ext>
                </a:extLst>
              </a:tr>
              <a:tr h="714669">
                <a:tc>
                  <a:txBody>
                    <a:bodyPr/>
                    <a:lstStyle/>
                    <a:p>
                      <a:r>
                        <a:rPr lang="en-GB" sz="2000" dirty="0">
                          <a:solidFill>
                            <a:schemeClr val="accent5">
                              <a:lumMod val="50000"/>
                            </a:schemeClr>
                          </a:solidFill>
                          <a:latin typeface="Century Gothic" panose="020B0502020202020204" pitchFamily="34" charset="0"/>
                        </a:rPr>
                        <a:t>get</a:t>
                      </a:r>
                      <a:r>
                        <a:rPr lang="en-GB" sz="2000" baseline="0" dirty="0">
                          <a:solidFill>
                            <a:schemeClr val="accent5">
                              <a:lumMod val="50000"/>
                            </a:schemeClr>
                          </a:solidFill>
                          <a:latin typeface="Century Gothic" panose="020B0502020202020204" pitchFamily="34" charset="0"/>
                        </a:rPr>
                        <a:t> up</a:t>
                      </a:r>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330258570"/>
                  </a:ext>
                </a:extLst>
              </a:tr>
              <a:tr h="714669">
                <a:tc>
                  <a:txBody>
                    <a:bodyPr/>
                    <a:lstStyle/>
                    <a:p>
                      <a:r>
                        <a:rPr lang="en-GB" sz="2000" dirty="0">
                          <a:solidFill>
                            <a:schemeClr val="accent5">
                              <a:lumMod val="50000"/>
                            </a:schemeClr>
                          </a:solidFill>
                          <a:latin typeface="Century Gothic" panose="020B0502020202020204" pitchFamily="34" charset="0"/>
                        </a:rPr>
                        <a:t>prepare</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251203759"/>
                  </a:ext>
                </a:extLst>
              </a:tr>
              <a:tr h="714669">
                <a:tc>
                  <a:txBody>
                    <a:bodyPr/>
                    <a:lstStyle/>
                    <a:p>
                      <a:r>
                        <a:rPr lang="en-GB" sz="2000" dirty="0">
                          <a:solidFill>
                            <a:schemeClr val="accent5">
                              <a:lumMod val="50000"/>
                            </a:schemeClr>
                          </a:solidFill>
                          <a:latin typeface="Century Gothic" panose="020B0502020202020204" pitchFamily="34" charset="0"/>
                        </a:rPr>
                        <a:t>take photos</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944092089"/>
                  </a:ext>
                </a:extLst>
              </a:tr>
              <a:tr h="714669">
                <a:tc>
                  <a:txBody>
                    <a:bodyPr/>
                    <a:lstStyle/>
                    <a:p>
                      <a:r>
                        <a:rPr lang="en-GB" sz="2000" dirty="0">
                          <a:solidFill>
                            <a:schemeClr val="accent5">
                              <a:lumMod val="50000"/>
                            </a:schemeClr>
                          </a:solidFill>
                          <a:latin typeface="Century Gothic" panose="020B0502020202020204" pitchFamily="34" charset="0"/>
                        </a:rPr>
                        <a:t>look</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3252067"/>
                  </a:ext>
                </a:extLst>
              </a:tr>
              <a:tr h="714669">
                <a:tc>
                  <a:txBody>
                    <a:bodyPr/>
                    <a:lstStyle/>
                    <a:p>
                      <a:r>
                        <a:rPr lang="en-GB" sz="2000" dirty="0">
                          <a:solidFill>
                            <a:schemeClr val="accent5">
                              <a:lumMod val="50000"/>
                            </a:schemeClr>
                          </a:solidFill>
                          <a:latin typeface="Century Gothic" panose="020B0502020202020204" pitchFamily="34" charset="0"/>
                        </a:rPr>
                        <a:t>wash</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405692364"/>
                  </a:ext>
                </a:extLst>
              </a:tr>
              <a:tr h="714669">
                <a:tc>
                  <a:txBody>
                    <a:bodyPr/>
                    <a:lstStyle/>
                    <a:p>
                      <a:r>
                        <a:rPr lang="en-GB" sz="2000" dirty="0">
                          <a:solidFill>
                            <a:schemeClr val="accent5">
                              <a:lumMod val="50000"/>
                            </a:schemeClr>
                          </a:solidFill>
                          <a:latin typeface="Century Gothic" panose="020B0502020202020204" pitchFamily="34" charset="0"/>
                        </a:rPr>
                        <a:t>wake up</a:t>
                      </a: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495622"/>
                  </a:ext>
                </a:extLst>
              </a:tr>
            </a:tbl>
          </a:graphicData>
        </a:graphic>
      </p:graphicFrame>
      <p:pic>
        <p:nvPicPr>
          <p:cNvPr id="32" name="Picture 8" descr="green checkmark">
            <a:extLst>
              <a:ext uri="{FF2B5EF4-FFF2-40B4-BE49-F238E27FC236}">
                <a16:creationId xmlns:a16="http://schemas.microsoft.com/office/drawing/2014/main" id="{11FE36E3-B8F2-4486-B53B-9D350611E7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90619" y="1787140"/>
            <a:ext cx="406580" cy="423521"/>
          </a:xfrm>
          <a:prstGeom prst="rect">
            <a:avLst/>
          </a:prstGeom>
        </p:spPr>
      </p:pic>
      <p:pic>
        <p:nvPicPr>
          <p:cNvPr id="33" name="Picture 8" descr="green checkmark">
            <a:extLst>
              <a:ext uri="{FF2B5EF4-FFF2-40B4-BE49-F238E27FC236}">
                <a16:creationId xmlns:a16="http://schemas.microsoft.com/office/drawing/2014/main" id="{7404B693-9526-44C3-BB18-18E74F0D27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6932" y="2494546"/>
            <a:ext cx="406580" cy="423521"/>
          </a:xfrm>
          <a:prstGeom prst="rect">
            <a:avLst/>
          </a:prstGeom>
        </p:spPr>
      </p:pic>
      <p:pic>
        <p:nvPicPr>
          <p:cNvPr id="34" name="Picture 8" descr="green checkmark">
            <a:extLst>
              <a:ext uri="{FF2B5EF4-FFF2-40B4-BE49-F238E27FC236}">
                <a16:creationId xmlns:a16="http://schemas.microsoft.com/office/drawing/2014/main" id="{27851521-BC2C-4BAF-A3CE-5C7EDECAF8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53405" y="3170426"/>
            <a:ext cx="406580" cy="423521"/>
          </a:xfrm>
          <a:prstGeom prst="rect">
            <a:avLst/>
          </a:prstGeom>
        </p:spPr>
      </p:pic>
      <p:pic>
        <p:nvPicPr>
          <p:cNvPr id="35" name="Picture 8" descr="green checkmark">
            <a:extLst>
              <a:ext uri="{FF2B5EF4-FFF2-40B4-BE49-F238E27FC236}">
                <a16:creationId xmlns:a16="http://schemas.microsoft.com/office/drawing/2014/main" id="{948E107F-0AA9-4841-8B24-2122E647E2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53405" y="3909238"/>
            <a:ext cx="406580" cy="423521"/>
          </a:xfrm>
          <a:prstGeom prst="rect">
            <a:avLst/>
          </a:prstGeom>
        </p:spPr>
      </p:pic>
      <p:pic>
        <p:nvPicPr>
          <p:cNvPr id="37" name="Picture 8" descr="green checkmark">
            <a:extLst>
              <a:ext uri="{FF2B5EF4-FFF2-40B4-BE49-F238E27FC236}">
                <a16:creationId xmlns:a16="http://schemas.microsoft.com/office/drawing/2014/main" id="{059F6257-1DA2-4C04-8D0B-E92FAD6DFD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52735" y="4675022"/>
            <a:ext cx="406580" cy="423521"/>
          </a:xfrm>
          <a:prstGeom prst="rect">
            <a:avLst/>
          </a:prstGeom>
        </p:spPr>
      </p:pic>
      <p:pic>
        <p:nvPicPr>
          <p:cNvPr id="38" name="Picture 8" descr="green checkmark">
            <a:extLst>
              <a:ext uri="{FF2B5EF4-FFF2-40B4-BE49-F238E27FC236}">
                <a16:creationId xmlns:a16="http://schemas.microsoft.com/office/drawing/2014/main" id="{653528A7-A005-4BA9-9E3D-6BA677AF22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7602" y="5393333"/>
            <a:ext cx="406580" cy="423521"/>
          </a:xfrm>
          <a:prstGeom prst="rect">
            <a:avLst/>
          </a:prstGeom>
        </p:spPr>
      </p:pic>
    </p:spTree>
    <p:extLst>
      <p:ext uri="{BB962C8B-B14F-4D97-AF65-F5344CB8AC3E}">
        <p14:creationId xmlns:p14="http://schemas.microsoft.com/office/powerpoint/2010/main" val="69206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Extension phase</a:t>
            </a:r>
          </a:p>
        </p:txBody>
      </p:sp>
      <p:sp>
        <p:nvSpPr>
          <p:cNvPr id="3" name="Content Placeholder 2"/>
          <p:cNvSpPr>
            <a:spLocks noGrp="1"/>
          </p:cNvSpPr>
          <p:nvPr>
            <p:ph idx="1"/>
          </p:nvPr>
        </p:nvSpPr>
        <p:spPr>
          <a:xfrm>
            <a:off x="838200" y="1825625"/>
            <a:ext cx="10842938" cy="4351338"/>
          </a:xfrm>
        </p:spPr>
        <p:txBody>
          <a:bodyPr/>
          <a:lstStyle/>
          <a:p>
            <a:r>
              <a:rPr lang="en-GB"/>
              <a:t>Oral production (narration) using reflexive ‘me’</a:t>
            </a:r>
          </a:p>
          <a:p>
            <a:r>
              <a:rPr lang="en-GB"/>
              <a:t>Scope for creativity in the order of the sentences used</a:t>
            </a:r>
          </a:p>
          <a:p>
            <a:r>
              <a:rPr lang="en-GB"/>
              <a:t>Also compels active listening (to determine order of events)</a:t>
            </a:r>
          </a:p>
          <a:p>
            <a:r>
              <a:rPr lang="en-GB"/>
              <a:t>Example taken from Year 9, Term 1</a:t>
            </a:r>
          </a:p>
        </p:txBody>
      </p:sp>
    </p:spTree>
    <p:extLst>
      <p:ext uri="{BB962C8B-B14F-4D97-AF65-F5344CB8AC3E}">
        <p14:creationId xmlns:p14="http://schemas.microsoft.com/office/powerpoint/2010/main" val="40847218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11">
            <a:extLst>
              <a:ext uri="{FF2B5EF4-FFF2-40B4-BE49-F238E27FC236}">
                <a16:creationId xmlns:a16="http://schemas.microsoft.com/office/drawing/2014/main" id="{A316DD52-7894-4A75-969C-CA0645DA2978}"/>
              </a:ext>
              <a:ext uri="{C183D7F6-B498-43B3-948B-1728B52AA6E4}">
                <adec:decorative xmlns:adec="http://schemas.microsoft.com/office/drawing/2017/decorative" val="1"/>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24" name="TextBox 23"/>
          <p:cNvSpPr txBox="1"/>
          <p:nvPr/>
        </p:nvSpPr>
        <p:spPr>
          <a:xfrm>
            <a:off x="139714" y="309006"/>
            <a:ext cx="117884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actividades de Lucía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mañanas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están en 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 el orden de las actividades, luego habla con un/a compañero/a.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letras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el orden correcto, según tu companera/a. </a:t>
            </a:r>
          </a:p>
        </p:txBody>
      </p:sp>
      <p:sp>
        <p:nvSpPr>
          <p:cNvPr id="26" name="TextBox 25"/>
          <p:cNvSpPr txBox="1"/>
          <p:nvPr/>
        </p:nvSpPr>
        <p:spPr>
          <a:xfrm>
            <a:off x="11021157" y="5889857"/>
            <a:ext cx="144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*order</a:t>
            </a:r>
          </a:p>
        </p:txBody>
      </p:sp>
      <p:sp>
        <p:nvSpPr>
          <p:cNvPr id="9" name="Rectangle 8">
            <a:extLst>
              <a:ext uri="{C183D7F6-B498-43B3-948B-1728B52AA6E4}">
                <adec:decorative xmlns:adec="http://schemas.microsoft.com/office/drawing/2017/decorative" val="1"/>
              </a:ext>
            </a:extLst>
          </p:cNvPr>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C183D7F6-B498-43B3-948B-1728B52AA6E4}">
                <adec:decorative xmlns:adec="http://schemas.microsoft.com/office/drawing/2017/decorative" val="1"/>
              </a:ext>
            </a:extLst>
          </p:cNvPr>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C183D7F6-B498-43B3-948B-1728B52AA6E4}">
                <adec:decorative xmlns:adec="http://schemas.microsoft.com/office/drawing/2017/decorative" val="1"/>
              </a:ext>
            </a:extLst>
          </p:cNvPr>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C183D7F6-B498-43B3-948B-1728B52AA6E4}">
                <adec:decorative xmlns:adec="http://schemas.microsoft.com/office/drawing/2017/decorative" val="1"/>
              </a:ext>
            </a:extLst>
          </p:cNvPr>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C183D7F6-B498-43B3-948B-1728B52AA6E4}">
                <adec:decorative xmlns:adec="http://schemas.microsoft.com/office/drawing/2017/decorative" val="1"/>
              </a:ext>
            </a:extLst>
          </p:cNvPr>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C183D7F6-B498-43B3-948B-1728B52AA6E4}">
                <adec:decorative xmlns:adec="http://schemas.microsoft.com/office/drawing/2017/decorative" val="1"/>
              </a:ext>
            </a:extLst>
          </p:cNvPr>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C183D7F6-B498-43B3-948B-1728B52AA6E4}">
                <adec:decorative xmlns:adec="http://schemas.microsoft.com/office/drawing/2017/decorative" val="1"/>
              </a:ext>
            </a:extLst>
          </p:cNvPr>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C183D7F6-B498-43B3-948B-1728B52AA6E4}">
                <adec:decorative xmlns:adec="http://schemas.microsoft.com/office/drawing/2017/decorative" val="1"/>
              </a:ext>
            </a:extLst>
          </p:cNvPr>
          <p:cNvSpPr/>
          <p:nvPr/>
        </p:nvSpPr>
        <p:spPr>
          <a:xfrm>
            <a:off x="8462715"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p:cNvSpPr txBox="1"/>
          <p:nvPr/>
        </p:nvSpPr>
        <p:spPr>
          <a:xfrm>
            <a:off x="29319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Someone dressing themselves">
            <a:extLst>
              <a:ext uri="{FF2B5EF4-FFF2-40B4-BE49-F238E27FC236}">
                <a16:creationId xmlns:a16="http://schemas.microsoft.com/office/drawing/2014/main" id="{9F66D908-C0FB-E841-9663-802E9C406D7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1882" y="1588236"/>
            <a:ext cx="817157" cy="1380223"/>
          </a:xfrm>
          <a:prstGeom prst="rect">
            <a:avLst/>
          </a:prstGeom>
        </p:spPr>
      </p:pic>
      <p:sp>
        <p:nvSpPr>
          <p:cNvPr id="20" name="TextBox 19"/>
          <p:cNvSpPr txBox="1"/>
          <p:nvPr/>
        </p:nvSpPr>
        <p:spPr>
          <a:xfrm>
            <a:off x="499874" y="3014294"/>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put on a shirt]</a:t>
            </a:r>
          </a:p>
        </p:txBody>
      </p:sp>
      <p:sp>
        <p:nvSpPr>
          <p:cNvPr id="42" name="TextBox 41"/>
          <p:cNvSpPr txBox="1"/>
          <p:nvPr/>
        </p:nvSpPr>
        <p:spPr>
          <a:xfrm>
            <a:off x="302525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4" name="Imagen 8" descr="Boy getting out of bed">
            <a:extLst>
              <a:ext uri="{FF2B5EF4-FFF2-40B4-BE49-F238E27FC236}">
                <a16:creationId xmlns:a16="http://schemas.microsoft.com/office/drawing/2014/main" id="{15EF5724-4ABC-1147-9621-D002843145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1311" y="1568087"/>
            <a:ext cx="1116105" cy="1448456"/>
          </a:xfrm>
          <a:prstGeom prst="rect">
            <a:avLst/>
          </a:prstGeom>
        </p:spPr>
      </p:pic>
      <p:sp>
        <p:nvSpPr>
          <p:cNvPr id="22" name="TextBox 21"/>
          <p:cNvSpPr txBox="1"/>
          <p:nvPr/>
        </p:nvSpPr>
        <p:spPr>
          <a:xfrm>
            <a:off x="3123597" y="3037793"/>
            <a:ext cx="2633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get up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7:30]</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571923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Mobile phone">
            <a:extLst>
              <a:ext uri="{FF2B5EF4-FFF2-40B4-BE49-F238E27FC236}">
                <a16:creationId xmlns:a16="http://schemas.microsoft.com/office/drawing/2014/main" id="{5E747961-30E0-B242-889D-8229A3B7B6F8}"/>
              </a:ext>
            </a:extLst>
          </p:cNvPr>
          <p:cNvPicPr>
            <a:picLocks noChangeAspect="1"/>
          </p:cNvPicPr>
          <p:nvPr/>
        </p:nvPicPr>
        <p:blipFill>
          <a:blip r:embed="rId5">
            <a:clrChange>
              <a:clrFrom>
                <a:srgbClr val="F7F7F7"/>
              </a:clrFrom>
              <a:clrTo>
                <a:srgbClr val="F7F7F7">
                  <a:alpha val="0"/>
                </a:srgbClr>
              </a:clrTo>
            </a:clrChange>
          </a:blip>
          <a:stretch>
            <a:fillRect/>
          </a:stretch>
        </p:blipFill>
        <p:spPr>
          <a:xfrm>
            <a:off x="6261692" y="1533479"/>
            <a:ext cx="1240377" cy="1093419"/>
          </a:xfrm>
          <a:prstGeom prst="rect">
            <a:avLst/>
          </a:prstGeom>
        </p:spPr>
      </p:pic>
      <p:sp>
        <p:nvSpPr>
          <p:cNvPr id="40" name="TextBox 39"/>
          <p:cNvSpPr txBox="1"/>
          <p:nvPr/>
        </p:nvSpPr>
        <p:spPr>
          <a:xfrm>
            <a:off x="5711635" y="2491606"/>
            <a:ext cx="27153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take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photos of myself in the garden]</a:t>
            </a:r>
          </a:p>
        </p:txBody>
      </p:sp>
      <p:sp>
        <p:nvSpPr>
          <p:cNvPr id="44" name="TextBox 43"/>
          <p:cNvSpPr txBox="1"/>
          <p:nvPr/>
        </p:nvSpPr>
        <p:spPr>
          <a:xfrm>
            <a:off x="8426945" y="154328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0" name="Picture 4" descr="Gold mirror">
            <a:extLst>
              <a:ext uri="{FF2B5EF4-FFF2-40B4-BE49-F238E27FC236}">
                <a16:creationId xmlns:a16="http://schemas.microsoft.com/office/drawing/2014/main" id="{A9B25CDE-8F59-C449-A395-A2EE41D1FF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302566" y="1557336"/>
            <a:ext cx="847430" cy="1016337"/>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29" name="TextBox 28"/>
          <p:cNvSpPr txBox="1"/>
          <p:nvPr/>
        </p:nvSpPr>
        <p:spPr>
          <a:xfrm>
            <a:off x="8433408" y="2499200"/>
            <a:ext cx="26330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look at myself in the mirror behind the door]</a:t>
            </a:r>
          </a:p>
        </p:txBody>
      </p:sp>
      <p:sp>
        <p:nvSpPr>
          <p:cNvPr id="45" name="TextBox 44"/>
          <p:cNvSpPr txBox="1"/>
          <p:nvPr/>
        </p:nvSpPr>
        <p:spPr>
          <a:xfrm>
            <a:off x="313388" y="37344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Cup of coffee">
            <a:extLst>
              <a:ext uri="{FF2B5EF4-FFF2-40B4-BE49-F238E27FC236}">
                <a16:creationId xmlns:a16="http://schemas.microsoft.com/office/drawing/2014/main" id="{A184CEB8-AFC7-4B46-9F7A-00FA40AE5A6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8447" y="3385452"/>
            <a:ext cx="1193142" cy="1599318"/>
          </a:xfrm>
          <a:prstGeom prst="rect">
            <a:avLst/>
          </a:prstGeom>
        </p:spPr>
      </p:pic>
      <p:sp>
        <p:nvSpPr>
          <p:cNvPr id="31" name="TextBox 30"/>
          <p:cNvSpPr txBox="1"/>
          <p:nvPr/>
        </p:nvSpPr>
        <p:spPr>
          <a:xfrm>
            <a:off x="398319" y="4921283"/>
            <a:ext cx="2396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prepare myself a coffee]</a:t>
            </a:r>
          </a:p>
        </p:txBody>
      </p:sp>
      <p:sp>
        <p:nvSpPr>
          <p:cNvPr id="46" name="TextBox 45"/>
          <p:cNvSpPr txBox="1"/>
          <p:nvPr/>
        </p:nvSpPr>
        <p:spPr>
          <a:xfrm>
            <a:off x="2982780" y="37344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3" name="Imagen 2" descr="Boy waking up">
            <a:extLst>
              <a:ext uri="{FF2B5EF4-FFF2-40B4-BE49-F238E27FC236}">
                <a16:creationId xmlns:a16="http://schemas.microsoft.com/office/drawing/2014/main" id="{E00FD4B8-5CF4-184E-B22E-46BE468B2EC9}"/>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46257" y="3839788"/>
            <a:ext cx="1332158" cy="1234962"/>
          </a:xfrm>
          <a:prstGeom prst="rect">
            <a:avLst/>
          </a:prstGeom>
        </p:spPr>
      </p:pic>
      <p:sp>
        <p:nvSpPr>
          <p:cNvPr id="33" name="TextBox 32"/>
          <p:cNvSpPr txBox="1"/>
          <p:nvPr/>
        </p:nvSpPr>
        <p:spPr>
          <a:xfrm>
            <a:off x="3179926" y="5153876"/>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wake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up late]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5729316" y="371314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9" name="Imagen 4" descr="Washing hands">
            <a:extLst>
              <a:ext uri="{FF2B5EF4-FFF2-40B4-BE49-F238E27FC236}">
                <a16:creationId xmlns:a16="http://schemas.microsoft.com/office/drawing/2014/main" id="{CF3AB2CA-352A-C149-9CBA-B6343D4AA139}"/>
              </a:ext>
            </a:extLst>
          </p:cNvPr>
          <p:cNvPicPr>
            <a:picLocks noChangeAspect="1"/>
          </p:cNvPicPr>
          <p:nvPr/>
        </p:nvPicPr>
        <p:blipFill>
          <a:blip r:embed="rId9">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277454" y="3868552"/>
            <a:ext cx="1114343" cy="1114343"/>
          </a:xfrm>
          <a:prstGeom prst="rect">
            <a:avLst/>
          </a:prstGeom>
        </p:spPr>
      </p:pic>
      <p:sp>
        <p:nvSpPr>
          <p:cNvPr id="35" name="TextBox 34"/>
          <p:cNvSpPr txBox="1"/>
          <p:nvPr/>
        </p:nvSpPr>
        <p:spPr>
          <a:xfrm>
            <a:off x="6428160" y="5170349"/>
            <a:ext cx="24479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wash]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8462715" y="374449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5" name="Picture 54" descr="Alarm clock">
            <a:extLst>
              <a:ext uri="{FF2B5EF4-FFF2-40B4-BE49-F238E27FC236}">
                <a16:creationId xmlns:a16="http://schemas.microsoft.com/office/drawing/2014/main" id="{522CF963-A58C-0642-932A-D1542F1530B2}"/>
              </a:ext>
            </a:extLst>
          </p:cNvPr>
          <p:cNvPicPr>
            <a:picLocks noChangeAspect="1"/>
          </p:cNvPicPr>
          <p:nvPr/>
        </p:nvPicPr>
        <p:blipFill>
          <a:blip r:embed="rId10">
            <a:clrChange>
              <a:clrFrom>
                <a:srgbClr val="FFFFFF"/>
              </a:clrFrom>
              <a:clrTo>
                <a:srgbClr val="FFFFFF">
                  <a:alpha val="0"/>
                </a:srgbClr>
              </a:clrTo>
            </a:clrChange>
            <a:alphaModFix/>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9100184" y="3851487"/>
            <a:ext cx="1211964" cy="1089234"/>
          </a:xfrm>
          <a:prstGeom prst="rect">
            <a:avLst/>
          </a:prstGeom>
        </p:spPr>
      </p:pic>
      <p:sp>
        <p:nvSpPr>
          <p:cNvPr id="37" name="TextBox 36"/>
          <p:cNvSpPr txBox="1"/>
          <p:nvPr/>
        </p:nvSpPr>
        <p:spPr>
          <a:xfrm>
            <a:off x="8447060" y="4940721"/>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ask myself what time it is]</a:t>
            </a:r>
          </a:p>
        </p:txBody>
      </p:sp>
      <p:pic>
        <p:nvPicPr>
          <p:cNvPr id="5" name="Picture 4">
            <a:extLst>
              <a:ext uri="{FF2B5EF4-FFF2-40B4-BE49-F238E27FC236}">
                <a16:creationId xmlns:a16="http://schemas.microsoft.com/office/drawing/2014/main" id="{FC76515E-EBEA-D345-8E27-BDA098C58D5D}"/>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31808" y="1910207"/>
            <a:ext cx="4220238" cy="2376177"/>
          </a:xfrm>
          <a:prstGeom prst="rect">
            <a:avLst/>
          </a:prstGeom>
        </p:spPr>
      </p:pic>
    </p:spTree>
    <p:extLst>
      <p:ext uri="{BB962C8B-B14F-4D97-AF65-F5344CB8AC3E}">
        <p14:creationId xmlns:p14="http://schemas.microsoft.com/office/powerpoint/2010/main" val="30238071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11">
            <a:extLst>
              <a:ext uri="{FF2B5EF4-FFF2-40B4-BE49-F238E27FC236}">
                <a16:creationId xmlns:a16="http://schemas.microsoft.com/office/drawing/2014/main" id="{A316DD52-7894-4A75-969C-CA0645DA2978}"/>
              </a:ext>
              <a:ext uri="{C183D7F6-B498-43B3-948B-1728B52AA6E4}">
                <adec:decorative xmlns:adec="http://schemas.microsoft.com/office/drawing/2017/decorative" val="1"/>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24" name="TextBox 23"/>
          <p:cNvSpPr txBox="1"/>
          <p:nvPr/>
        </p:nvSpPr>
        <p:spPr>
          <a:xfrm>
            <a:off x="205798" y="624073"/>
            <a:ext cx="726131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actividades de Daniel por las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mañanas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58" r="46424"/>
          <a:stretch/>
        </p:blipFill>
        <p:spPr>
          <a:xfrm flipH="1">
            <a:off x="11025617" y="738570"/>
            <a:ext cx="1027444" cy="2196213"/>
          </a:xfrm>
          <a:prstGeom prst="rect">
            <a:avLst/>
          </a:prstGeom>
        </p:spPr>
      </p:pic>
      <p:sp>
        <p:nvSpPr>
          <p:cNvPr id="39" name="Rectangle 38">
            <a:extLst>
              <a:ext uri="{FF2B5EF4-FFF2-40B4-BE49-F238E27FC236}">
                <a16:creationId xmlns:a16="http://schemas.microsoft.com/office/drawing/2014/main" id="{0F8DF7EC-399E-4E43-9921-7CDA54A8E4C8}"/>
              </a:ext>
              <a:ext uri="{C183D7F6-B498-43B3-948B-1728B52AA6E4}">
                <adec:decorative xmlns:adec="http://schemas.microsoft.com/office/drawing/2017/decorative" val="1"/>
              </a:ext>
            </a:extLst>
          </p:cNvPr>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9C88E4BD-46F9-C04E-BF8F-8E07B9B99C75}"/>
              </a:ext>
              <a:ext uri="{C183D7F6-B498-43B3-948B-1728B52AA6E4}">
                <adec:decorative xmlns:adec="http://schemas.microsoft.com/office/drawing/2017/decorative" val="1"/>
              </a:ext>
            </a:extLst>
          </p:cNvPr>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B856172-0F8C-8A4F-BB3B-5AB1EDBFF1B4}"/>
              </a:ext>
              <a:ext uri="{C183D7F6-B498-43B3-948B-1728B52AA6E4}">
                <adec:decorative xmlns:adec="http://schemas.microsoft.com/office/drawing/2017/decorative" val="1"/>
              </a:ext>
            </a:extLst>
          </p:cNvPr>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8AA625DD-D33F-384C-9255-D1496BEF3510}"/>
              </a:ext>
              <a:ext uri="{C183D7F6-B498-43B3-948B-1728B52AA6E4}">
                <adec:decorative xmlns:adec="http://schemas.microsoft.com/office/drawing/2017/decorative" val="1"/>
              </a:ext>
            </a:extLst>
          </p:cNvPr>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20D9B635-E0D8-DA4E-97B8-292E1E0A610E}"/>
              </a:ext>
              <a:ext uri="{C183D7F6-B498-43B3-948B-1728B52AA6E4}">
                <adec:decorative xmlns:adec="http://schemas.microsoft.com/office/drawing/2017/decorative" val="1"/>
              </a:ext>
            </a:extLst>
          </p:cNvPr>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E81B7402-77A5-564C-B76D-18880828A208}"/>
              </a:ext>
              <a:ext uri="{C183D7F6-B498-43B3-948B-1728B52AA6E4}">
                <adec:decorative xmlns:adec="http://schemas.microsoft.com/office/drawing/2017/decorative" val="1"/>
              </a:ext>
            </a:extLst>
          </p:cNvPr>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B317E90C-5004-D84E-8C51-2FE43E1C381B}"/>
              </a:ext>
              <a:ext uri="{C183D7F6-B498-43B3-948B-1728B52AA6E4}">
                <adec:decorative xmlns:adec="http://schemas.microsoft.com/office/drawing/2017/decorative" val="1"/>
              </a:ext>
            </a:extLst>
          </p:cNvPr>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DF1610AF-A229-E547-8AA2-B099813880A4}"/>
              </a:ext>
              <a:ext uri="{C183D7F6-B498-43B3-948B-1728B52AA6E4}">
                <adec:decorative xmlns:adec="http://schemas.microsoft.com/office/drawing/2017/decorative" val="1"/>
              </a:ext>
            </a:extLst>
          </p:cNvPr>
          <p:cNvSpPr/>
          <p:nvPr/>
        </p:nvSpPr>
        <p:spPr>
          <a:xfrm>
            <a:off x="8462715"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040F777C-12A4-644A-B2FA-1A17ED35AA5F}"/>
              </a:ext>
            </a:extLst>
          </p:cNvPr>
          <p:cNvSpPr txBox="1"/>
          <p:nvPr/>
        </p:nvSpPr>
        <p:spPr>
          <a:xfrm>
            <a:off x="29319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8" name="Imagen 4" descr="pair of trousers">
            <a:extLst>
              <a:ext uri="{FF2B5EF4-FFF2-40B4-BE49-F238E27FC236}">
                <a16:creationId xmlns:a16="http://schemas.microsoft.com/office/drawing/2014/main" id="{B144454A-26A5-5E43-B7CD-22312445E53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2745" y="1582765"/>
            <a:ext cx="1059259" cy="1352018"/>
          </a:xfrm>
          <a:prstGeom prst="rect">
            <a:avLst/>
          </a:prstGeom>
        </p:spPr>
      </p:pic>
      <p:sp>
        <p:nvSpPr>
          <p:cNvPr id="56" name="TextBox 55">
            <a:extLst>
              <a:ext uri="{FF2B5EF4-FFF2-40B4-BE49-F238E27FC236}">
                <a16:creationId xmlns:a16="http://schemas.microsoft.com/office/drawing/2014/main" id="{07E203CD-9578-9A43-BCE5-38FF7E3F7F51}"/>
              </a:ext>
            </a:extLst>
          </p:cNvPr>
          <p:cNvSpPr txBox="1"/>
          <p:nvPr/>
        </p:nvSpPr>
        <p:spPr>
          <a:xfrm>
            <a:off x="326779" y="2806977"/>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put 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trousers]</a:t>
            </a:r>
          </a:p>
        </p:txBody>
      </p:sp>
      <p:sp>
        <p:nvSpPr>
          <p:cNvPr id="64" name="TextBox 63">
            <a:extLst>
              <a:ext uri="{FF2B5EF4-FFF2-40B4-BE49-F238E27FC236}">
                <a16:creationId xmlns:a16="http://schemas.microsoft.com/office/drawing/2014/main" id="{B7E873D2-DEE9-1E46-B9FA-ED20D4E37570}"/>
              </a:ext>
            </a:extLst>
          </p:cNvPr>
          <p:cNvSpPr txBox="1"/>
          <p:nvPr/>
        </p:nvSpPr>
        <p:spPr>
          <a:xfrm>
            <a:off x="302525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5" name="Imagen 8" descr="Boy getting out of bed">
            <a:extLst>
              <a:ext uri="{FF2B5EF4-FFF2-40B4-BE49-F238E27FC236}">
                <a16:creationId xmlns:a16="http://schemas.microsoft.com/office/drawing/2014/main" id="{3379FCCA-469B-694D-86D2-B82AA92F22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1311" y="1568087"/>
            <a:ext cx="1116105" cy="1448456"/>
          </a:xfrm>
          <a:prstGeom prst="rect">
            <a:avLst/>
          </a:prstGeom>
        </p:spPr>
      </p:pic>
      <p:sp>
        <p:nvSpPr>
          <p:cNvPr id="57" name="TextBox 56">
            <a:extLst>
              <a:ext uri="{FF2B5EF4-FFF2-40B4-BE49-F238E27FC236}">
                <a16:creationId xmlns:a16="http://schemas.microsoft.com/office/drawing/2014/main" id="{D8E42543-F122-2F49-89E1-F2950BBE901D}"/>
              </a:ext>
            </a:extLst>
          </p:cNvPr>
          <p:cNvSpPr txBox="1"/>
          <p:nvPr/>
        </p:nvSpPr>
        <p:spPr>
          <a:xfrm>
            <a:off x="3330155" y="3045281"/>
            <a:ext cx="2633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get up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6]</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A4801FA7-3792-B445-9609-C159BD419E48}"/>
              </a:ext>
            </a:extLst>
          </p:cNvPr>
          <p:cNvSpPr txBox="1"/>
          <p:nvPr/>
        </p:nvSpPr>
        <p:spPr>
          <a:xfrm>
            <a:off x="571923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6" name="Picture 75" descr="Mobile phone">
            <a:extLst>
              <a:ext uri="{FF2B5EF4-FFF2-40B4-BE49-F238E27FC236}">
                <a16:creationId xmlns:a16="http://schemas.microsoft.com/office/drawing/2014/main" id="{4AC2161E-DF6C-1E4E-9576-FE5AC9590AD5}"/>
              </a:ext>
            </a:extLst>
          </p:cNvPr>
          <p:cNvPicPr>
            <a:picLocks noChangeAspect="1"/>
          </p:cNvPicPr>
          <p:nvPr/>
        </p:nvPicPr>
        <p:blipFill>
          <a:blip r:embed="rId6">
            <a:clrChange>
              <a:clrFrom>
                <a:srgbClr val="F7F7F7"/>
              </a:clrFrom>
              <a:clrTo>
                <a:srgbClr val="F7F7F7">
                  <a:alpha val="0"/>
                </a:srgbClr>
              </a:clrTo>
            </a:clrChange>
          </a:blip>
          <a:stretch>
            <a:fillRect/>
          </a:stretch>
        </p:blipFill>
        <p:spPr>
          <a:xfrm>
            <a:off x="6261692" y="1533479"/>
            <a:ext cx="1240377" cy="1093419"/>
          </a:xfrm>
          <a:prstGeom prst="rect">
            <a:avLst/>
          </a:prstGeom>
        </p:spPr>
      </p:pic>
      <p:sp>
        <p:nvSpPr>
          <p:cNvPr id="71" name="TextBox 70">
            <a:extLst>
              <a:ext uri="{FF2B5EF4-FFF2-40B4-BE49-F238E27FC236}">
                <a16:creationId xmlns:a16="http://schemas.microsoft.com/office/drawing/2014/main" id="{7C5390D7-D1A1-CD41-B484-06A7318C965E}"/>
              </a:ext>
            </a:extLst>
          </p:cNvPr>
          <p:cNvSpPr txBox="1"/>
          <p:nvPr/>
        </p:nvSpPr>
        <p:spPr>
          <a:xfrm>
            <a:off x="5711635" y="2491606"/>
            <a:ext cx="25180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take photos of myself in the kitchen]</a:t>
            </a:r>
          </a:p>
        </p:txBody>
      </p:sp>
      <p:sp>
        <p:nvSpPr>
          <p:cNvPr id="66" name="TextBox 65">
            <a:extLst>
              <a:ext uri="{FF2B5EF4-FFF2-40B4-BE49-F238E27FC236}">
                <a16:creationId xmlns:a16="http://schemas.microsoft.com/office/drawing/2014/main" id="{8814DE6B-05F8-8842-A8A7-184AA7DA6B05}"/>
              </a:ext>
            </a:extLst>
          </p:cNvPr>
          <p:cNvSpPr txBox="1"/>
          <p:nvPr/>
        </p:nvSpPr>
        <p:spPr>
          <a:xfrm>
            <a:off x="8426945" y="154328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3" name="Picture 4" descr="Gold mirror">
            <a:extLst>
              <a:ext uri="{FF2B5EF4-FFF2-40B4-BE49-F238E27FC236}">
                <a16:creationId xmlns:a16="http://schemas.microsoft.com/office/drawing/2014/main" id="{792B7541-4689-BF4B-B185-62D0D6AD3B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9302566" y="1557336"/>
            <a:ext cx="847430" cy="1016337"/>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58" name="TextBox 57">
            <a:extLst>
              <a:ext uri="{FF2B5EF4-FFF2-40B4-BE49-F238E27FC236}">
                <a16:creationId xmlns:a16="http://schemas.microsoft.com/office/drawing/2014/main" id="{7578E1AB-6316-1B4E-B6E7-92CBFFD21879}"/>
              </a:ext>
            </a:extLst>
          </p:cNvPr>
          <p:cNvSpPr txBox="1"/>
          <p:nvPr/>
        </p:nvSpPr>
        <p:spPr>
          <a:xfrm>
            <a:off x="8433408" y="2499200"/>
            <a:ext cx="26330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look at myself in the mirror above the chair]</a:t>
            </a:r>
          </a:p>
        </p:txBody>
      </p:sp>
      <p:sp>
        <p:nvSpPr>
          <p:cNvPr id="67" name="TextBox 66">
            <a:extLst>
              <a:ext uri="{FF2B5EF4-FFF2-40B4-BE49-F238E27FC236}">
                <a16:creationId xmlns:a16="http://schemas.microsoft.com/office/drawing/2014/main" id="{46464F99-A166-DA44-855C-2042756CC0FD}"/>
              </a:ext>
            </a:extLst>
          </p:cNvPr>
          <p:cNvSpPr txBox="1"/>
          <p:nvPr/>
        </p:nvSpPr>
        <p:spPr>
          <a:xfrm>
            <a:off x="313388" y="37344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0" name="Picture 79" descr="Packed lunch">
            <a:extLst>
              <a:ext uri="{FF2B5EF4-FFF2-40B4-BE49-F238E27FC236}">
                <a16:creationId xmlns:a16="http://schemas.microsoft.com/office/drawing/2014/main" id="{6A28A1D9-1528-CB4B-BE03-0079D46129B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87534" y="3744491"/>
            <a:ext cx="1173299" cy="1305502"/>
          </a:xfrm>
          <a:prstGeom prst="rect">
            <a:avLst/>
          </a:prstGeom>
        </p:spPr>
      </p:pic>
      <p:sp>
        <p:nvSpPr>
          <p:cNvPr id="59" name="TextBox 58">
            <a:extLst>
              <a:ext uri="{FF2B5EF4-FFF2-40B4-BE49-F238E27FC236}">
                <a16:creationId xmlns:a16="http://schemas.microsoft.com/office/drawing/2014/main" id="{9604CCC1-09D4-2949-84D7-2712247B7D88}"/>
              </a:ext>
            </a:extLst>
          </p:cNvPr>
          <p:cNvSpPr txBox="1"/>
          <p:nvPr/>
        </p:nvSpPr>
        <p:spPr>
          <a:xfrm>
            <a:off x="326779" y="4866593"/>
            <a:ext cx="2396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prepare my lunch]</a:t>
            </a:r>
          </a:p>
        </p:txBody>
      </p:sp>
      <p:sp>
        <p:nvSpPr>
          <p:cNvPr id="68" name="TextBox 67">
            <a:extLst>
              <a:ext uri="{FF2B5EF4-FFF2-40B4-BE49-F238E27FC236}">
                <a16:creationId xmlns:a16="http://schemas.microsoft.com/office/drawing/2014/main" id="{09E7FC9C-492F-2048-9129-11062BFDB189}"/>
              </a:ext>
            </a:extLst>
          </p:cNvPr>
          <p:cNvSpPr txBox="1"/>
          <p:nvPr/>
        </p:nvSpPr>
        <p:spPr>
          <a:xfrm>
            <a:off x="2982780" y="37344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4" name="Imagen 2" descr="Boy waking up">
            <a:extLst>
              <a:ext uri="{FF2B5EF4-FFF2-40B4-BE49-F238E27FC236}">
                <a16:creationId xmlns:a16="http://schemas.microsoft.com/office/drawing/2014/main" id="{88E4995D-7E38-9448-8803-9F4F7D2FD54A}"/>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5779" y="3884047"/>
            <a:ext cx="1332158" cy="1234962"/>
          </a:xfrm>
          <a:prstGeom prst="rect">
            <a:avLst/>
          </a:prstGeom>
        </p:spPr>
      </p:pic>
      <p:sp>
        <p:nvSpPr>
          <p:cNvPr id="60" name="TextBox 59">
            <a:extLst>
              <a:ext uri="{FF2B5EF4-FFF2-40B4-BE49-F238E27FC236}">
                <a16:creationId xmlns:a16="http://schemas.microsoft.com/office/drawing/2014/main" id="{94F43793-1452-3747-BCFE-772453CCB3F9}"/>
              </a:ext>
            </a:extLst>
          </p:cNvPr>
          <p:cNvSpPr txBox="1"/>
          <p:nvPr/>
        </p:nvSpPr>
        <p:spPr>
          <a:xfrm>
            <a:off x="3112181" y="5198135"/>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wake up early]</a:t>
            </a:r>
          </a:p>
        </p:txBody>
      </p:sp>
      <p:sp>
        <p:nvSpPr>
          <p:cNvPr id="69" name="TextBox 68">
            <a:extLst>
              <a:ext uri="{FF2B5EF4-FFF2-40B4-BE49-F238E27FC236}">
                <a16:creationId xmlns:a16="http://schemas.microsoft.com/office/drawing/2014/main" id="{9432EAB3-BE9F-C64E-ADC7-96FEB406097A}"/>
              </a:ext>
            </a:extLst>
          </p:cNvPr>
          <p:cNvSpPr txBox="1"/>
          <p:nvPr/>
        </p:nvSpPr>
        <p:spPr>
          <a:xfrm>
            <a:off x="5729316" y="371314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2" name="Imagen 4" descr="Washing hands">
            <a:extLst>
              <a:ext uri="{FF2B5EF4-FFF2-40B4-BE49-F238E27FC236}">
                <a16:creationId xmlns:a16="http://schemas.microsoft.com/office/drawing/2014/main" id="{E16842DE-54BB-9349-BF41-D0B020CA0F5E}"/>
              </a:ext>
            </a:extLst>
          </p:cNvPr>
          <p:cNvPicPr>
            <a:picLocks noChangeAspect="1"/>
          </p:cNvPicPr>
          <p:nvPr/>
        </p:nvPicPr>
        <p:blipFill>
          <a:blip r:embed="rId10">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335084" y="3921454"/>
            <a:ext cx="1114343" cy="1114343"/>
          </a:xfrm>
          <a:prstGeom prst="rect">
            <a:avLst/>
          </a:prstGeom>
        </p:spPr>
      </p:pic>
      <p:sp>
        <p:nvSpPr>
          <p:cNvPr id="61" name="TextBox 60">
            <a:extLst>
              <a:ext uri="{FF2B5EF4-FFF2-40B4-BE49-F238E27FC236}">
                <a16:creationId xmlns:a16="http://schemas.microsoft.com/office/drawing/2014/main" id="{8557377C-FA2F-4E40-829A-37084102365D}"/>
              </a:ext>
            </a:extLst>
          </p:cNvPr>
          <p:cNvSpPr txBox="1"/>
          <p:nvPr/>
        </p:nvSpPr>
        <p:spPr>
          <a:xfrm>
            <a:off x="5729316" y="5157711"/>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wash my hands]</a:t>
            </a:r>
          </a:p>
        </p:txBody>
      </p:sp>
      <p:sp>
        <p:nvSpPr>
          <p:cNvPr id="70" name="TextBox 69">
            <a:extLst>
              <a:ext uri="{FF2B5EF4-FFF2-40B4-BE49-F238E27FC236}">
                <a16:creationId xmlns:a16="http://schemas.microsoft.com/office/drawing/2014/main" id="{AA7F80E7-7836-D149-A8C4-C83E101F5534}"/>
              </a:ext>
            </a:extLst>
          </p:cNvPr>
          <p:cNvSpPr txBox="1"/>
          <p:nvPr/>
        </p:nvSpPr>
        <p:spPr>
          <a:xfrm>
            <a:off x="8462715" y="374449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7" name="Picture 76" descr="alarm clock">
            <a:extLst>
              <a:ext uri="{FF2B5EF4-FFF2-40B4-BE49-F238E27FC236}">
                <a16:creationId xmlns:a16="http://schemas.microsoft.com/office/drawing/2014/main" id="{DCF30103-62B5-CF46-8779-1AE0C4414A82}"/>
              </a:ext>
            </a:extLst>
          </p:cNvPr>
          <p:cNvPicPr>
            <a:picLocks noChangeAspect="1"/>
          </p:cNvPicPr>
          <p:nvPr/>
        </p:nvPicPr>
        <p:blipFill>
          <a:blip r:embed="rId11">
            <a:clrChange>
              <a:clrFrom>
                <a:srgbClr val="FFFFFF"/>
              </a:clrFrom>
              <a:clrTo>
                <a:srgbClr val="FFFFFF">
                  <a:alpha val="0"/>
                </a:srgbClr>
              </a:clrTo>
            </a:clrChange>
            <a:alphaModFix/>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9100184" y="3851487"/>
            <a:ext cx="1211964" cy="1089234"/>
          </a:xfrm>
          <a:prstGeom prst="rect">
            <a:avLst/>
          </a:prstGeom>
        </p:spPr>
      </p:pic>
      <p:sp>
        <p:nvSpPr>
          <p:cNvPr id="62" name="TextBox 61">
            <a:extLst>
              <a:ext uri="{FF2B5EF4-FFF2-40B4-BE49-F238E27FC236}">
                <a16:creationId xmlns:a16="http://schemas.microsoft.com/office/drawing/2014/main" id="{E7393A1E-3BEA-934F-8E84-0837859D6C83}"/>
              </a:ext>
            </a:extLst>
          </p:cNvPr>
          <p:cNvSpPr txBox="1"/>
          <p:nvPr/>
        </p:nvSpPr>
        <p:spPr>
          <a:xfrm>
            <a:off x="8426945" y="4921283"/>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ask myself what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it is]</a:t>
            </a:r>
          </a:p>
        </p:txBody>
      </p:sp>
    </p:spTree>
    <p:extLst>
      <p:ext uri="{BB962C8B-B14F-4D97-AF65-F5344CB8AC3E}">
        <p14:creationId xmlns:p14="http://schemas.microsoft.com/office/powerpoint/2010/main" val="25172896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92642" y="678368"/>
            <a:ext cx="93524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 orden posible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A316DD52-7894-4A75-969C-CA0645DA2978}"/>
              </a:ext>
              <a:ext uri="{C183D7F6-B498-43B3-948B-1728B52AA6E4}">
                <adec:decorative xmlns:adec="http://schemas.microsoft.com/office/drawing/2017/decorative" val="1"/>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39" name="Rectangle 38">
            <a:extLst>
              <a:ext uri="{FF2B5EF4-FFF2-40B4-BE49-F238E27FC236}">
                <a16:creationId xmlns:a16="http://schemas.microsoft.com/office/drawing/2014/main" id="{0F8DF7EC-399E-4E43-9921-7CDA54A8E4C8}"/>
              </a:ext>
              <a:ext uri="{C183D7F6-B498-43B3-948B-1728B52AA6E4}">
                <adec:decorative xmlns:adec="http://schemas.microsoft.com/office/drawing/2017/decorative" val="1"/>
              </a:ext>
            </a:extLst>
          </p:cNvPr>
          <p:cNvSpPr/>
          <p:nvPr/>
        </p:nvSpPr>
        <p:spPr>
          <a:xfrm>
            <a:off x="8498161" y="1480685"/>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9C88E4BD-46F9-C04E-BF8F-8E07B9B99C75}"/>
              </a:ext>
              <a:ext uri="{C183D7F6-B498-43B3-948B-1728B52AA6E4}">
                <adec:decorative xmlns:adec="http://schemas.microsoft.com/office/drawing/2017/decorative" val="1"/>
              </a:ext>
            </a:extLst>
          </p:cNvPr>
          <p:cNvSpPr/>
          <p:nvPr/>
        </p:nvSpPr>
        <p:spPr>
          <a:xfrm>
            <a:off x="2964926" y="149520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B856172-0F8C-8A4F-BB3B-5AB1EDBFF1B4}"/>
              </a:ext>
              <a:ext uri="{C183D7F6-B498-43B3-948B-1728B52AA6E4}">
                <adec:decorative xmlns:adec="http://schemas.microsoft.com/office/drawing/2017/decorative" val="1"/>
              </a:ext>
            </a:extLst>
          </p:cNvPr>
          <p:cNvSpPr/>
          <p:nvPr/>
        </p:nvSpPr>
        <p:spPr>
          <a:xfrm>
            <a:off x="8495141" y="367262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8AA625DD-D33F-384C-9255-D1496BEF3510}"/>
              </a:ext>
              <a:ext uri="{C183D7F6-B498-43B3-948B-1728B52AA6E4}">
                <adec:decorative xmlns:adec="http://schemas.microsoft.com/office/drawing/2017/decorative" val="1"/>
              </a:ext>
            </a:extLst>
          </p:cNvPr>
          <p:cNvSpPr/>
          <p:nvPr/>
        </p:nvSpPr>
        <p:spPr>
          <a:xfrm>
            <a:off x="5770924" y="1480685"/>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20D9B635-E0D8-DA4E-97B8-292E1E0A610E}"/>
              </a:ext>
              <a:ext uri="{C183D7F6-B498-43B3-948B-1728B52AA6E4}">
                <adec:decorative xmlns:adec="http://schemas.microsoft.com/office/drawing/2017/decorative" val="1"/>
              </a:ext>
            </a:extLst>
          </p:cNvPr>
          <p:cNvSpPr/>
          <p:nvPr/>
        </p:nvSpPr>
        <p:spPr>
          <a:xfrm>
            <a:off x="2966290"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E81B7402-77A5-564C-B76D-18880828A208}"/>
              </a:ext>
              <a:ext uri="{C183D7F6-B498-43B3-948B-1728B52AA6E4}">
                <adec:decorative xmlns:adec="http://schemas.microsoft.com/office/drawing/2017/decorative" val="1"/>
              </a:ext>
            </a:extLst>
          </p:cNvPr>
          <p:cNvSpPr/>
          <p:nvPr/>
        </p:nvSpPr>
        <p:spPr>
          <a:xfrm>
            <a:off x="326779" y="149520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B317E90C-5004-D84E-8C51-2FE43E1C381B}"/>
              </a:ext>
              <a:ext uri="{C183D7F6-B498-43B3-948B-1728B52AA6E4}">
                <adec:decorative xmlns:adec="http://schemas.microsoft.com/office/drawing/2017/decorative" val="1"/>
              </a:ext>
            </a:extLst>
          </p:cNvPr>
          <p:cNvSpPr/>
          <p:nvPr/>
        </p:nvSpPr>
        <p:spPr>
          <a:xfrm>
            <a:off x="297064"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DF1610AF-A229-E547-8AA2-B099813880A4}"/>
              </a:ext>
              <a:ext uri="{C183D7F6-B498-43B3-948B-1728B52AA6E4}">
                <adec:decorative xmlns:adec="http://schemas.microsoft.com/office/drawing/2017/decorative" val="1"/>
              </a:ext>
            </a:extLst>
          </p:cNvPr>
          <p:cNvSpPr/>
          <p:nvPr/>
        </p:nvSpPr>
        <p:spPr>
          <a:xfrm>
            <a:off x="5782146"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09E7FC9C-492F-2048-9129-11062BFDB189}"/>
              </a:ext>
            </a:extLst>
          </p:cNvPr>
          <p:cNvSpPr txBox="1"/>
          <p:nvPr/>
        </p:nvSpPr>
        <p:spPr>
          <a:xfrm>
            <a:off x="298034" y="151645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4" name="Imagen 2" descr="Boy waking up">
            <a:extLst>
              <a:ext uri="{FF2B5EF4-FFF2-40B4-BE49-F238E27FC236}">
                <a16:creationId xmlns:a16="http://schemas.microsoft.com/office/drawing/2014/main" id="{88E4995D-7E38-9448-8803-9F4F7D2FD54A}"/>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1033" y="1666104"/>
            <a:ext cx="1332158" cy="1234962"/>
          </a:xfrm>
          <a:prstGeom prst="rect">
            <a:avLst/>
          </a:prstGeom>
        </p:spPr>
      </p:pic>
      <p:sp>
        <p:nvSpPr>
          <p:cNvPr id="60" name="TextBox 59">
            <a:extLst>
              <a:ext uri="{FF2B5EF4-FFF2-40B4-BE49-F238E27FC236}">
                <a16:creationId xmlns:a16="http://schemas.microsoft.com/office/drawing/2014/main" id="{94F43793-1452-3747-BCFE-772453CCB3F9}"/>
              </a:ext>
            </a:extLst>
          </p:cNvPr>
          <p:cNvSpPr txBox="1"/>
          <p:nvPr/>
        </p:nvSpPr>
        <p:spPr>
          <a:xfrm>
            <a:off x="427435" y="2980192"/>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wake up early]</a:t>
            </a:r>
          </a:p>
        </p:txBody>
      </p:sp>
      <p:sp>
        <p:nvSpPr>
          <p:cNvPr id="64" name="TextBox 63">
            <a:extLst>
              <a:ext uri="{FF2B5EF4-FFF2-40B4-BE49-F238E27FC236}">
                <a16:creationId xmlns:a16="http://schemas.microsoft.com/office/drawing/2014/main" id="{B7E873D2-DEE9-1E46-B9FA-ED20D4E37570}"/>
              </a:ext>
            </a:extLst>
          </p:cNvPr>
          <p:cNvSpPr txBox="1"/>
          <p:nvPr/>
        </p:nvSpPr>
        <p:spPr>
          <a:xfrm>
            <a:off x="2978656" y="1495822"/>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5" name="Imagen 8" descr="boy getting out of bed">
            <a:extLst>
              <a:ext uri="{FF2B5EF4-FFF2-40B4-BE49-F238E27FC236}">
                <a16:creationId xmlns:a16="http://schemas.microsoft.com/office/drawing/2014/main" id="{3379FCCA-469B-694D-86D2-B82AA92F22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4712" y="1531761"/>
            <a:ext cx="1116105" cy="1448456"/>
          </a:xfrm>
          <a:prstGeom prst="rect">
            <a:avLst/>
          </a:prstGeom>
        </p:spPr>
      </p:pic>
      <p:sp>
        <p:nvSpPr>
          <p:cNvPr id="57" name="TextBox 56">
            <a:extLst>
              <a:ext uri="{FF2B5EF4-FFF2-40B4-BE49-F238E27FC236}">
                <a16:creationId xmlns:a16="http://schemas.microsoft.com/office/drawing/2014/main" id="{D8E42543-F122-2F49-89E1-F2950BBE901D}"/>
              </a:ext>
            </a:extLst>
          </p:cNvPr>
          <p:cNvSpPr txBox="1"/>
          <p:nvPr/>
        </p:nvSpPr>
        <p:spPr>
          <a:xfrm>
            <a:off x="3255521" y="3028890"/>
            <a:ext cx="2633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get up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6]</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8814DE6B-05F8-8842-A8A7-184AA7DA6B05}"/>
              </a:ext>
            </a:extLst>
          </p:cNvPr>
          <p:cNvSpPr txBox="1"/>
          <p:nvPr/>
        </p:nvSpPr>
        <p:spPr>
          <a:xfrm>
            <a:off x="5770924" y="149244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3" name="Picture 4" descr="gold mirror">
            <a:extLst>
              <a:ext uri="{FF2B5EF4-FFF2-40B4-BE49-F238E27FC236}">
                <a16:creationId xmlns:a16="http://schemas.microsoft.com/office/drawing/2014/main" id="{792B7541-4689-BF4B-B185-62D0D6AD3B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646545" y="1506489"/>
            <a:ext cx="847430" cy="1016337"/>
          </a:xfrm>
          <a:prstGeom prst="rect">
            <a:avLst/>
          </a:prstGeom>
          <a:noFill/>
          <a:effectLst/>
          <a:extLst>
            <a:ext uri="{909E8E84-426E-40dd-AFC4-6F175D3DCCD1}">
              <a14:hiddenFill xmlns=""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7578E1AB-6316-1B4E-B6E7-92CBFFD21879}"/>
              </a:ext>
            </a:extLst>
          </p:cNvPr>
          <p:cNvSpPr txBox="1"/>
          <p:nvPr/>
        </p:nvSpPr>
        <p:spPr>
          <a:xfrm>
            <a:off x="5777387" y="2448353"/>
            <a:ext cx="26330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look at myself in the mirror above the chair]</a:t>
            </a:r>
          </a:p>
        </p:txBody>
      </p:sp>
      <p:sp>
        <p:nvSpPr>
          <p:cNvPr id="63" name="TextBox 62">
            <a:extLst>
              <a:ext uri="{FF2B5EF4-FFF2-40B4-BE49-F238E27FC236}">
                <a16:creationId xmlns:a16="http://schemas.microsoft.com/office/drawing/2014/main" id="{040F777C-12A4-644A-B2FA-1A17ED35AA5F}"/>
              </a:ext>
            </a:extLst>
          </p:cNvPr>
          <p:cNvSpPr txBox="1"/>
          <p:nvPr/>
        </p:nvSpPr>
        <p:spPr>
          <a:xfrm>
            <a:off x="8487541" y="148129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8" name="Imagen 4" descr="pair of trousers">
            <a:extLst>
              <a:ext uri="{FF2B5EF4-FFF2-40B4-BE49-F238E27FC236}">
                <a16:creationId xmlns:a16="http://schemas.microsoft.com/office/drawing/2014/main" id="{B144454A-26A5-5E43-B7CD-22312445E53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7091" y="1531916"/>
            <a:ext cx="1059259" cy="1352018"/>
          </a:xfrm>
          <a:prstGeom prst="rect">
            <a:avLst/>
          </a:prstGeom>
        </p:spPr>
      </p:pic>
      <p:sp>
        <p:nvSpPr>
          <p:cNvPr id="56" name="TextBox 55">
            <a:extLst>
              <a:ext uri="{FF2B5EF4-FFF2-40B4-BE49-F238E27FC236}">
                <a16:creationId xmlns:a16="http://schemas.microsoft.com/office/drawing/2014/main" id="{07E203CD-9578-9A43-BCE5-38FF7E3F7F51}"/>
              </a:ext>
            </a:extLst>
          </p:cNvPr>
          <p:cNvSpPr txBox="1"/>
          <p:nvPr/>
        </p:nvSpPr>
        <p:spPr>
          <a:xfrm>
            <a:off x="8521125" y="2756128"/>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put 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trousers]</a:t>
            </a:r>
          </a:p>
        </p:txBody>
      </p:sp>
      <p:sp>
        <p:nvSpPr>
          <p:cNvPr id="69" name="TextBox 68">
            <a:extLst>
              <a:ext uri="{FF2B5EF4-FFF2-40B4-BE49-F238E27FC236}">
                <a16:creationId xmlns:a16="http://schemas.microsoft.com/office/drawing/2014/main" id="{9432EAB3-BE9F-C64E-ADC7-96FEB406097A}"/>
              </a:ext>
            </a:extLst>
          </p:cNvPr>
          <p:cNvSpPr txBox="1"/>
          <p:nvPr/>
        </p:nvSpPr>
        <p:spPr>
          <a:xfrm>
            <a:off x="307145" y="369607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2" name="Imagen 4" descr="washing hands">
            <a:extLst>
              <a:ext uri="{FF2B5EF4-FFF2-40B4-BE49-F238E27FC236}">
                <a16:creationId xmlns:a16="http://schemas.microsoft.com/office/drawing/2014/main" id="{E16842DE-54BB-9349-BF41-D0B020CA0F5E}"/>
              </a:ext>
            </a:extLst>
          </p:cNvPr>
          <p:cNvPicPr>
            <a:picLocks noChangeAspect="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912913" y="3904381"/>
            <a:ext cx="1114343" cy="1114343"/>
          </a:xfrm>
          <a:prstGeom prst="rect">
            <a:avLst/>
          </a:prstGeom>
        </p:spPr>
      </p:pic>
      <p:sp>
        <p:nvSpPr>
          <p:cNvPr id="61" name="TextBox 60">
            <a:extLst>
              <a:ext uri="{FF2B5EF4-FFF2-40B4-BE49-F238E27FC236}">
                <a16:creationId xmlns:a16="http://schemas.microsoft.com/office/drawing/2014/main" id="{8557377C-FA2F-4E40-829A-37084102365D}"/>
              </a:ext>
            </a:extLst>
          </p:cNvPr>
          <p:cNvSpPr txBox="1"/>
          <p:nvPr/>
        </p:nvSpPr>
        <p:spPr>
          <a:xfrm>
            <a:off x="307145" y="5140638"/>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wash my hands]</a:t>
            </a:r>
          </a:p>
        </p:txBody>
      </p:sp>
      <p:sp>
        <p:nvSpPr>
          <p:cNvPr id="67" name="TextBox 66">
            <a:extLst>
              <a:ext uri="{FF2B5EF4-FFF2-40B4-BE49-F238E27FC236}">
                <a16:creationId xmlns:a16="http://schemas.microsoft.com/office/drawing/2014/main" id="{46464F99-A166-DA44-855C-2042756CC0FD}"/>
              </a:ext>
            </a:extLst>
          </p:cNvPr>
          <p:cNvSpPr txBox="1"/>
          <p:nvPr/>
        </p:nvSpPr>
        <p:spPr>
          <a:xfrm>
            <a:off x="2975863" y="371732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0" name="Picture 79" descr="packed lunch">
            <a:extLst>
              <a:ext uri="{FF2B5EF4-FFF2-40B4-BE49-F238E27FC236}">
                <a16:creationId xmlns:a16="http://schemas.microsoft.com/office/drawing/2014/main" id="{6A28A1D9-1528-CB4B-BE03-0079D46129B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350009" y="3727417"/>
            <a:ext cx="1173299" cy="1305502"/>
          </a:xfrm>
          <a:prstGeom prst="rect">
            <a:avLst/>
          </a:prstGeom>
        </p:spPr>
      </p:pic>
      <p:sp>
        <p:nvSpPr>
          <p:cNvPr id="59" name="TextBox 58">
            <a:extLst>
              <a:ext uri="{FF2B5EF4-FFF2-40B4-BE49-F238E27FC236}">
                <a16:creationId xmlns:a16="http://schemas.microsoft.com/office/drawing/2014/main" id="{9604CCC1-09D4-2949-84D7-2712247B7D88}"/>
              </a:ext>
            </a:extLst>
          </p:cNvPr>
          <p:cNvSpPr txBox="1"/>
          <p:nvPr/>
        </p:nvSpPr>
        <p:spPr>
          <a:xfrm>
            <a:off x="3002459" y="4936762"/>
            <a:ext cx="2396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prepare my lunch]</a:t>
            </a:r>
          </a:p>
        </p:txBody>
      </p:sp>
      <p:sp>
        <p:nvSpPr>
          <p:cNvPr id="70" name="TextBox 69">
            <a:extLst>
              <a:ext uri="{FF2B5EF4-FFF2-40B4-BE49-F238E27FC236}">
                <a16:creationId xmlns:a16="http://schemas.microsoft.com/office/drawing/2014/main" id="{AA7F80E7-7836-D149-A8C4-C83E101F5534}"/>
              </a:ext>
            </a:extLst>
          </p:cNvPr>
          <p:cNvSpPr txBox="1"/>
          <p:nvPr/>
        </p:nvSpPr>
        <p:spPr>
          <a:xfrm>
            <a:off x="5782146" y="374449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7" name="Picture 76" descr="alarm clock">
            <a:extLst>
              <a:ext uri="{FF2B5EF4-FFF2-40B4-BE49-F238E27FC236}">
                <a16:creationId xmlns:a16="http://schemas.microsoft.com/office/drawing/2014/main" id="{DCF30103-62B5-CF46-8779-1AE0C4414A82}"/>
              </a:ext>
            </a:extLst>
          </p:cNvPr>
          <p:cNvPicPr>
            <a:picLocks noChangeAspect="1"/>
          </p:cNvPicPr>
          <p:nvPr/>
        </p:nvPicPr>
        <p:blipFill>
          <a:blip r:embed="rId9">
            <a:clrChange>
              <a:clrFrom>
                <a:srgbClr val="FFFFFF"/>
              </a:clrFrom>
              <a:clrTo>
                <a:srgbClr val="FFFFFF">
                  <a:alpha val="0"/>
                </a:srgbClr>
              </a:clrTo>
            </a:clrChange>
            <a:alphaModFix/>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6419615" y="3851487"/>
            <a:ext cx="1211964" cy="1089234"/>
          </a:xfrm>
          <a:prstGeom prst="rect">
            <a:avLst/>
          </a:prstGeom>
        </p:spPr>
      </p:pic>
      <p:sp>
        <p:nvSpPr>
          <p:cNvPr id="62" name="TextBox 61">
            <a:extLst>
              <a:ext uri="{FF2B5EF4-FFF2-40B4-BE49-F238E27FC236}">
                <a16:creationId xmlns:a16="http://schemas.microsoft.com/office/drawing/2014/main" id="{E7393A1E-3BEA-934F-8E84-0837859D6C83}"/>
              </a:ext>
            </a:extLst>
          </p:cNvPr>
          <p:cNvSpPr txBox="1"/>
          <p:nvPr/>
        </p:nvSpPr>
        <p:spPr>
          <a:xfrm>
            <a:off x="5746376" y="4921283"/>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ask myself what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it is]</a:t>
            </a:r>
          </a:p>
        </p:txBody>
      </p:sp>
      <p:sp>
        <p:nvSpPr>
          <p:cNvPr id="65" name="TextBox 64">
            <a:extLst>
              <a:ext uri="{FF2B5EF4-FFF2-40B4-BE49-F238E27FC236}">
                <a16:creationId xmlns:a16="http://schemas.microsoft.com/office/drawing/2014/main" id="{A4801FA7-3792-B445-9609-C159BD419E48}"/>
              </a:ext>
            </a:extLst>
          </p:cNvPr>
          <p:cNvSpPr txBox="1"/>
          <p:nvPr/>
        </p:nvSpPr>
        <p:spPr>
          <a:xfrm>
            <a:off x="8495141" y="367323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6" name="Picture 75" descr="mobile phone">
            <a:extLst>
              <a:ext uri="{FF2B5EF4-FFF2-40B4-BE49-F238E27FC236}">
                <a16:creationId xmlns:a16="http://schemas.microsoft.com/office/drawing/2014/main" id="{4AC2161E-DF6C-1E4E-9576-FE5AC9590AD5}"/>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037598" y="3674567"/>
            <a:ext cx="1240377" cy="1093419"/>
          </a:xfrm>
          <a:prstGeom prst="rect">
            <a:avLst/>
          </a:prstGeom>
        </p:spPr>
      </p:pic>
      <p:sp>
        <p:nvSpPr>
          <p:cNvPr id="71" name="TextBox 70">
            <a:extLst>
              <a:ext uri="{FF2B5EF4-FFF2-40B4-BE49-F238E27FC236}">
                <a16:creationId xmlns:a16="http://schemas.microsoft.com/office/drawing/2014/main" id="{7C5390D7-D1A1-CD41-B484-06A7318C965E}"/>
              </a:ext>
            </a:extLst>
          </p:cNvPr>
          <p:cNvSpPr txBox="1"/>
          <p:nvPr/>
        </p:nvSpPr>
        <p:spPr>
          <a:xfrm>
            <a:off x="8487541" y="4632694"/>
            <a:ext cx="25180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take photos of myself in the kitchen]</a:t>
            </a:r>
          </a:p>
        </p:txBody>
      </p:sp>
    </p:spTree>
    <p:extLst>
      <p:ext uri="{BB962C8B-B14F-4D97-AF65-F5344CB8AC3E}">
        <p14:creationId xmlns:p14="http://schemas.microsoft.com/office/powerpoint/2010/main" val="62669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96864"/>
            <a:ext cx="8686801" cy="867128"/>
          </a:xfrm>
          <a:prstGeom prst="rect">
            <a:avLst/>
          </a:prstGeom>
        </p:spPr>
      </p:pic>
      <p:sp>
        <p:nvSpPr>
          <p:cNvPr id="3" name="Title 1"/>
          <p:cNvSpPr>
            <a:spLocks noGrp="1"/>
          </p:cNvSpPr>
          <p:nvPr>
            <p:ph type="title"/>
          </p:nvPr>
        </p:nvSpPr>
        <p:spPr>
          <a:xfrm>
            <a:off x="469832" y="67646"/>
            <a:ext cx="8986837" cy="1325563"/>
          </a:xfrm>
        </p:spPr>
        <p:txBody>
          <a:bodyPr>
            <a:normAutofit/>
          </a:bodyPr>
          <a:lstStyle/>
          <a:p>
            <a:r>
              <a:rPr lang="en-GB" sz="3600" b="1" dirty="0">
                <a:solidFill>
                  <a:schemeClr val="bg1"/>
                </a:solidFill>
              </a:rPr>
              <a:t>Example resources for French</a:t>
            </a:r>
          </a:p>
        </p:txBody>
      </p:sp>
      <p:sp>
        <p:nvSpPr>
          <p:cNvPr id="9" name="Content Placeholder 4"/>
          <p:cNvSpPr>
            <a:spLocks noGrp="1"/>
          </p:cNvSpPr>
          <p:nvPr>
            <p:ph idx="1"/>
          </p:nvPr>
        </p:nvSpPr>
        <p:spPr>
          <a:xfrm>
            <a:off x="567913" y="1311647"/>
            <a:ext cx="10382027" cy="5019214"/>
          </a:xfrm>
        </p:spPr>
        <p:txBody>
          <a:bodyPr>
            <a:noAutofit/>
          </a:bodyPr>
          <a:lstStyle/>
          <a:p>
            <a:pPr marL="457200" indent="-457200">
              <a:lnSpc>
                <a:spcPct val="250000"/>
              </a:lnSpc>
              <a:spcBef>
                <a:spcPts val="0"/>
              </a:spcBef>
              <a:buAutoNum type="arabicParenR"/>
            </a:pPr>
            <a:r>
              <a:rPr lang="en-GB" sz="2200" dirty="0"/>
              <a:t>Explanation</a:t>
            </a:r>
          </a:p>
          <a:p>
            <a:pPr marL="457200" indent="-457200">
              <a:lnSpc>
                <a:spcPct val="250000"/>
              </a:lnSpc>
              <a:spcBef>
                <a:spcPts val="0"/>
              </a:spcBef>
              <a:buAutoNum type="arabicParenR"/>
            </a:pPr>
            <a:r>
              <a:rPr lang="en-GB" sz="2200" dirty="0"/>
              <a:t>Reading</a:t>
            </a:r>
          </a:p>
          <a:p>
            <a:pPr marL="457200" indent="-457200">
              <a:lnSpc>
                <a:spcPct val="250000"/>
              </a:lnSpc>
              <a:spcBef>
                <a:spcPts val="0"/>
              </a:spcBef>
              <a:buAutoNum type="arabicParenR"/>
            </a:pPr>
            <a:r>
              <a:rPr lang="en-GB" sz="2200" dirty="0"/>
              <a:t>Listening</a:t>
            </a:r>
          </a:p>
          <a:p>
            <a:pPr marL="457200" indent="-457200">
              <a:lnSpc>
                <a:spcPct val="250000"/>
              </a:lnSpc>
              <a:spcBef>
                <a:spcPts val="0"/>
              </a:spcBef>
              <a:buAutoNum type="arabicParenR"/>
            </a:pPr>
            <a:r>
              <a:rPr lang="en-GB" sz="2200" dirty="0"/>
              <a:t>Writing (controlled)</a:t>
            </a:r>
          </a:p>
          <a:p>
            <a:pPr marL="457200" indent="-457200">
              <a:lnSpc>
                <a:spcPct val="250000"/>
              </a:lnSpc>
              <a:spcBef>
                <a:spcPts val="0"/>
              </a:spcBef>
              <a:buAutoNum type="arabicParenR"/>
            </a:pPr>
            <a:r>
              <a:rPr lang="en-GB" sz="2200" dirty="0"/>
              <a:t>Speaking (controlled)</a:t>
            </a:r>
          </a:p>
        </p:txBody>
      </p:sp>
      <p:sp>
        <p:nvSpPr>
          <p:cNvPr id="10" name="TextBox 9"/>
          <p:cNvSpPr txBox="1"/>
          <p:nvPr/>
        </p:nvSpPr>
        <p:spPr>
          <a:xfrm>
            <a:off x="6317851" y="6480068"/>
            <a:ext cx="3193192" cy="276999"/>
          </a:xfrm>
          <a:prstGeom prst="rect">
            <a:avLst/>
          </a:prstGeom>
          <a:noFill/>
        </p:spPr>
        <p:txBody>
          <a:bodyPr wrap="square" rtlCol="0">
            <a:spAutoFit/>
          </a:bodyPr>
          <a:lstStyle/>
          <a:p>
            <a:pPr algn="r"/>
            <a:r>
              <a:rPr lang="en-GB" sz="1200" dirty="0">
                <a:solidFill>
                  <a:prstClr val="white"/>
                </a:solidFill>
                <a:latin typeface="Century Gothic" panose="020B0502020202020204" pitchFamily="34" charset="0"/>
              </a:rPr>
              <a:t>Rowena Kasprowicz &amp; Emma Marsden</a:t>
            </a:r>
          </a:p>
        </p:txBody>
      </p:sp>
    </p:spTree>
    <p:extLst>
      <p:ext uri="{BB962C8B-B14F-4D97-AF65-F5344CB8AC3E}">
        <p14:creationId xmlns:p14="http://schemas.microsoft.com/office/powerpoint/2010/main" val="31143751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D7DEE2-58E2-4192-AC3F-1825FFC636B7}"/>
              </a:ext>
            </a:extLst>
          </p:cNvPr>
          <p:cNvSpPr>
            <a:spLocks noGrp="1"/>
          </p:cNvSpPr>
          <p:nvPr>
            <p:ph type="title"/>
          </p:nvPr>
        </p:nvSpPr>
        <p:spPr/>
        <p:txBody>
          <a:bodyPr/>
          <a:lstStyle/>
          <a:p>
            <a:r>
              <a:rPr lang="fr-FR" dirty="0" err="1"/>
              <a:t>Statements</a:t>
            </a:r>
            <a:r>
              <a:rPr lang="fr-FR" dirty="0"/>
              <a:t> vs Questions</a:t>
            </a:r>
          </a:p>
        </p:txBody>
      </p:sp>
      <p:grpSp>
        <p:nvGrpSpPr>
          <p:cNvPr id="2" name="Group 1">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grpSp>
      <p:sp>
        <p:nvSpPr>
          <p:cNvPr id="13" name="TextBox 12"/>
          <p:cNvSpPr txBox="1"/>
          <p:nvPr/>
        </p:nvSpPr>
        <p:spPr>
          <a:xfrm>
            <a:off x="395111" y="2105561"/>
            <a:ext cx="6886222" cy="707886"/>
          </a:xfrm>
          <a:prstGeom prst="rect">
            <a:avLst/>
          </a:prstGeom>
          <a:noFill/>
        </p:spPr>
        <p:txBody>
          <a:bodyPr wrap="square" rtlCol="0">
            <a:spAutoFit/>
          </a:bodyPr>
          <a:lstStyle/>
          <a:p>
            <a:pPr>
              <a:defRPr/>
            </a:pPr>
            <a:r>
              <a:rPr lang="en-GB" sz="4000" b="1" dirty="0">
                <a:solidFill>
                  <a:prstClr val="white"/>
                </a:solidFill>
                <a:latin typeface="Century Gothic" panose="020B0502020202020204" pitchFamily="34" charset="0"/>
              </a:rPr>
              <a:t>Statements vs. Questions</a:t>
            </a: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3200" dirty="0">
                <a:solidFill>
                  <a:prstClr val="white"/>
                </a:solidFill>
                <a:latin typeface="Century Gothic" panose="020B0502020202020204" pitchFamily="34" charset="0"/>
              </a:rPr>
              <a:t>‘You’. 2</a:t>
            </a:r>
            <a:r>
              <a:rPr lang="en-GB" sz="3200" baseline="30000" dirty="0">
                <a:solidFill>
                  <a:prstClr val="white"/>
                </a:solidFill>
                <a:latin typeface="Century Gothic" panose="020B0502020202020204" pitchFamily="34" charset="0"/>
              </a:rPr>
              <a:t>nd</a:t>
            </a:r>
            <a:r>
              <a:rPr lang="en-GB" sz="3200" dirty="0">
                <a:solidFill>
                  <a:prstClr val="white"/>
                </a:solidFill>
                <a:latin typeface="Century Gothic" panose="020B0502020202020204" pitchFamily="34" charset="0"/>
              </a:rPr>
              <a:t> p</a:t>
            </a:r>
            <a:r>
              <a:rPr lang="en-GB" sz="3200" dirty="0" err="1">
                <a:solidFill>
                  <a:prstClr val="white"/>
                </a:solidFill>
                <a:latin typeface="Century Gothic" panose="020B0502020202020204" pitchFamily="34" charset="0"/>
              </a:rPr>
              <a:t>erson</a:t>
            </a:r>
            <a:r>
              <a:rPr lang="en-GB" sz="3200" dirty="0">
                <a:solidFill>
                  <a:prstClr val="white"/>
                </a:solidFill>
                <a:latin typeface="Century Gothic" panose="020B0502020202020204" pitchFamily="34" charset="0"/>
              </a:rPr>
              <a:t> s</a:t>
            </a:r>
            <a:r>
              <a:rPr lang="en-GB" sz="3200" dirty="0" err="1">
                <a:solidFill>
                  <a:prstClr val="white"/>
                </a:solidFill>
                <a:latin typeface="Century Gothic" panose="020B0502020202020204" pitchFamily="34" charset="0"/>
              </a:rPr>
              <a:t>ingular</a:t>
            </a:r>
            <a:endParaRPr lang="en-GB" sz="3200" dirty="0">
              <a:solidFill>
                <a:prstClr val="white"/>
              </a:solidFill>
              <a:latin typeface="Century Gothic" panose="020B0502020202020204" pitchFamily="34" charset="0"/>
            </a:endParaRPr>
          </a:p>
        </p:txBody>
      </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53657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2800" b="1" dirty="0">
                <a:solidFill>
                  <a:schemeClr val="bg1"/>
                </a:solidFill>
              </a:rPr>
              <a:t>Asking questions – revision</a:t>
            </a:r>
            <a:endParaRPr lang="en-GB" sz="2800" b="1" i="1" dirty="0">
              <a:solidFill>
                <a:schemeClr val="bg1"/>
              </a:solidFill>
            </a:endParaRPr>
          </a:p>
        </p:txBody>
      </p:sp>
      <p:sp>
        <p:nvSpPr>
          <p:cNvPr id="19" name="Rounded Rectangle 46">
            <a:extLst>
              <a:ext uri="{FF2B5EF4-FFF2-40B4-BE49-F238E27FC236}">
                <a16:creationId xmlns:a16="http://schemas.microsoft.com/office/drawing/2014/main" id="{E203B787-3815-45EE-9102-97F018597DE2}"/>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232343" y="1214516"/>
            <a:ext cx="1203990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 - we can use voice</a:t>
            </a:r>
            <a:r>
              <a:rPr kumimoji="0" lang="en-GB" sz="2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intonation </a:t>
            </a:r>
            <a:r>
              <a:rPr kumimoji="0" lang="en-GB" sz="2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ask a question:</a:t>
            </a:r>
          </a:p>
        </p:txBody>
      </p:sp>
      <p:sp>
        <p:nvSpPr>
          <p:cNvPr id="3" name="Rectangle 2"/>
          <p:cNvSpPr/>
          <p:nvPr/>
        </p:nvSpPr>
        <p:spPr>
          <a:xfrm>
            <a:off x="989690" y="1801043"/>
            <a:ext cx="1999265"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Statement</a:t>
            </a:r>
          </a:p>
        </p:txBody>
      </p:sp>
      <p:sp>
        <p:nvSpPr>
          <p:cNvPr id="9" name="TextBox 8"/>
          <p:cNvSpPr txBox="1"/>
          <p:nvPr/>
        </p:nvSpPr>
        <p:spPr>
          <a:xfrm>
            <a:off x="975845" y="2293537"/>
            <a:ext cx="6342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cxnSp>
        <p:nvCxnSpPr>
          <p:cNvPr id="6" name="Straight Arrow Connector 5" descr="arrow indicating flat intonation">
            <a:extLst>
              <a:ext uri="{C183D7F6-B498-43B3-948B-1728B52AA6E4}">
                <adec:decorative xmlns:adec="http://schemas.microsoft.com/office/drawing/2017/decorative" val="0"/>
              </a:ext>
            </a:extLst>
          </p:cNvPr>
          <p:cNvCxnSpPr>
            <a:cxnSpLocks/>
          </p:cNvCxnSpPr>
          <p:nvPr/>
        </p:nvCxnSpPr>
        <p:spPr>
          <a:xfrm>
            <a:off x="1791683" y="3062905"/>
            <a:ext cx="2700000" cy="0"/>
          </a:xfrm>
          <a:prstGeom prst="straightConnector1">
            <a:avLst/>
          </a:prstGeom>
          <a:ln w="76200">
            <a:solidFill>
              <a:srgbClr val="EE6000"/>
            </a:solidFill>
            <a:tailEnd type="triangle"/>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396825" y="2393531"/>
            <a:ext cx="58254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understand.</a:t>
            </a:r>
          </a:p>
        </p:txBody>
      </p:sp>
      <p:sp>
        <p:nvSpPr>
          <p:cNvPr id="13" name="Rectangle 12"/>
          <p:cNvSpPr/>
          <p:nvPr/>
        </p:nvSpPr>
        <p:spPr>
          <a:xfrm>
            <a:off x="975846" y="3293861"/>
            <a:ext cx="1819146"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Question</a:t>
            </a:r>
          </a:p>
        </p:txBody>
      </p:sp>
      <p:sp>
        <p:nvSpPr>
          <p:cNvPr id="11" name="TextBox 10"/>
          <p:cNvSpPr txBox="1"/>
          <p:nvPr/>
        </p:nvSpPr>
        <p:spPr>
          <a:xfrm>
            <a:off x="975846" y="3781530"/>
            <a:ext cx="63420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cxnSp>
        <p:nvCxnSpPr>
          <p:cNvPr id="20" name="Straight Arrow Connector 19" descr="arrow indicating rising intonation">
            <a:extLst>
              <a:ext uri="{C183D7F6-B498-43B3-948B-1728B52AA6E4}">
                <adec:decorative xmlns:adec="http://schemas.microsoft.com/office/drawing/2017/decorative" val="0"/>
              </a:ext>
            </a:extLst>
          </p:cNvPr>
          <p:cNvCxnSpPr>
            <a:cxnSpLocks/>
          </p:cNvCxnSpPr>
          <p:nvPr/>
        </p:nvCxnSpPr>
        <p:spPr>
          <a:xfrm flipV="1">
            <a:off x="1885419" y="4559771"/>
            <a:ext cx="2606264" cy="275632"/>
          </a:xfrm>
          <a:prstGeom prst="straightConnector1">
            <a:avLst/>
          </a:prstGeom>
          <a:ln w="76200">
            <a:solidFill>
              <a:srgbClr val="EE6000"/>
            </a:solidFill>
            <a:tailEnd type="triangle"/>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5396825" y="3877692"/>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you understand?</a:t>
            </a:r>
          </a:p>
        </p:txBody>
      </p:sp>
      <p:sp>
        <p:nvSpPr>
          <p:cNvPr id="5" name="Oval Callout 4">
            <a:extLst>
              <a:ext uri="{C183D7F6-B498-43B3-948B-1728B52AA6E4}">
                <adec:decorative xmlns:adec="http://schemas.microsoft.com/office/drawing/2017/decorative" val="1"/>
              </a:ext>
            </a:extLst>
          </p:cNvPr>
          <p:cNvSpPr/>
          <p:nvPr/>
        </p:nvSpPr>
        <p:spPr>
          <a:xfrm>
            <a:off x="127507" y="4833153"/>
            <a:ext cx="6206504" cy="1459830"/>
          </a:xfrm>
          <a:prstGeom prst="wedgeEllipseCallout">
            <a:avLst>
              <a:gd name="adj1" fmla="val 22057"/>
              <a:gd name="adj2" fmla="val -61944"/>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p:cNvSpPr txBox="1"/>
          <p:nvPr/>
        </p:nvSpPr>
        <p:spPr>
          <a:xfrm>
            <a:off x="550853" y="4997656"/>
            <a:ext cx="5359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pitch of your voice rises at the end of a question. This is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intonation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16" name="Oval Callout 4">
            <a:extLst>
              <a:ext uri="{FF2B5EF4-FFF2-40B4-BE49-F238E27FC236}">
                <a16:creationId xmlns:a16="http://schemas.microsoft.com/office/drawing/2014/main" id="{7DB10439-45FE-433E-8C6C-06A1E1669FDF}"/>
              </a:ext>
              <a:ext uri="{C183D7F6-B498-43B3-948B-1728B52AA6E4}">
                <adec:decorative xmlns:adec="http://schemas.microsoft.com/office/drawing/2017/decorative" val="1"/>
              </a:ext>
            </a:extLst>
          </p:cNvPr>
          <p:cNvSpPr/>
          <p:nvPr/>
        </p:nvSpPr>
        <p:spPr>
          <a:xfrm>
            <a:off x="6588775" y="4661768"/>
            <a:ext cx="4570805" cy="1631215"/>
          </a:xfrm>
          <a:prstGeom prst="wedgeEllipseCallout">
            <a:avLst>
              <a:gd name="adj1" fmla="val -87972"/>
              <a:gd name="adj2" fmla="val -65448"/>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A2EC5701-C4C3-407E-B8B6-F8D912AF078D}"/>
              </a:ext>
            </a:extLst>
          </p:cNvPr>
          <p:cNvSpPr txBox="1"/>
          <p:nvPr/>
        </p:nvSpPr>
        <p:spPr>
          <a:xfrm>
            <a:off x="7029345" y="4809109"/>
            <a:ext cx="36896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French, we leave a space before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question mark</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This is different from English!</a:t>
            </a:r>
          </a:p>
        </p:txBody>
      </p:sp>
      <p:pic>
        <p:nvPicPr>
          <p:cNvPr id="18" name="Picture 17" descr="background rectangle">
            <a:extLst>
              <a:ext uri="{FF2B5EF4-FFF2-40B4-BE49-F238E27FC236}">
                <a16:creationId xmlns:a16="http://schemas.microsoft.com/office/drawing/2014/main" id="{CE4F883E-93B7-4346-8C02-19869E45078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85FF8610-50F2-4ED1-9EA8-F69CC9F0865D}"/>
              </a:ext>
              <a:ext uri="{C183D7F6-B498-43B3-948B-1728B52AA6E4}">
                <adec:decorative xmlns:adec="http://schemas.microsoft.com/office/drawing/2017/decorative" val="1"/>
              </a:ext>
            </a:extLst>
          </p:cNvPr>
          <p:cNvSpPr txBox="1">
            <a:spLocks/>
          </p:cNvSpPr>
          <p:nvPr/>
        </p:nvSpPr>
        <p:spPr>
          <a:xfrm>
            <a:off x="-1" y="296864"/>
            <a:ext cx="5617029"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Asking questions - revision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3829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3" grpId="0"/>
      <p:bldP spid="11" grpId="0"/>
      <p:bldP spid="12" grpId="0"/>
      <p:bldP spid="5" grpId="0" animBg="1"/>
      <p:bldP spid="15" grpId="0"/>
      <p:bldP spid="16" grpId="0" animBg="1"/>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2800" b="1" dirty="0">
                <a:solidFill>
                  <a:schemeClr val="bg1"/>
                </a:solidFill>
              </a:rPr>
              <a:t>Asking questions – subject-verb inversion</a:t>
            </a:r>
            <a:endParaRPr lang="en-GB" sz="2800" b="1" i="1" dirty="0">
              <a:solidFill>
                <a:schemeClr val="bg1"/>
              </a:solidFill>
            </a:endParaRPr>
          </a:p>
        </p:txBody>
      </p:sp>
      <p:pic>
        <p:nvPicPr>
          <p:cNvPr id="15" name="Picture 14" descr="background rectangle">
            <a:extLst>
              <a:ext uri="{FF2B5EF4-FFF2-40B4-BE49-F238E27FC236}">
                <a16:creationId xmlns:a16="http://schemas.microsoft.com/office/drawing/2014/main" id="{837857A2-BA6A-43D0-95F5-43D3F1B816F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Rounded Rectangle 46">
            <a:extLst>
              <a:ext uri="{FF2B5EF4-FFF2-40B4-BE49-F238E27FC236}">
                <a16:creationId xmlns:a16="http://schemas.microsoft.com/office/drawing/2014/main" id="{EE08C80F-E8EA-45DC-AE93-493A9E220AFE}"/>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232343" y="1200158"/>
            <a:ext cx="12039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ask a question, we can also swap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subject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verb</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around:</a:t>
            </a:r>
          </a:p>
        </p:txBody>
      </p:sp>
      <p:sp>
        <p:nvSpPr>
          <p:cNvPr id="34" name="Rectangle 33">
            <a:extLst>
              <a:ext uri="{FF2B5EF4-FFF2-40B4-BE49-F238E27FC236}">
                <a16:creationId xmlns:a16="http://schemas.microsoft.com/office/drawing/2014/main" id="{1CC784D1-DFB9-4542-90D9-CD721665A00D}"/>
              </a:ext>
            </a:extLst>
          </p:cNvPr>
          <p:cNvSpPr/>
          <p:nvPr/>
        </p:nvSpPr>
        <p:spPr>
          <a:xfrm>
            <a:off x="765101" y="2028094"/>
            <a:ext cx="1999265"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Statement</a:t>
            </a:r>
          </a:p>
        </p:txBody>
      </p:sp>
      <p:sp>
        <p:nvSpPr>
          <p:cNvPr id="32" name="TextBox 31">
            <a:extLst>
              <a:ext uri="{FF2B5EF4-FFF2-40B4-BE49-F238E27FC236}">
                <a16:creationId xmlns:a16="http://schemas.microsoft.com/office/drawing/2014/main" id="{3FD4A8D2-78A8-4796-BC5A-1CE82E476A9D}"/>
              </a:ext>
            </a:extLst>
          </p:cNvPr>
          <p:cNvSpPr txBox="1"/>
          <p:nvPr/>
        </p:nvSpPr>
        <p:spPr>
          <a:xfrm>
            <a:off x="751256" y="2520588"/>
            <a:ext cx="6342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6F2B7C2-8AB7-4F77-8408-1F3C091D360F}"/>
              </a:ext>
            </a:extLst>
          </p:cNvPr>
          <p:cNvSpPr txBox="1"/>
          <p:nvPr/>
        </p:nvSpPr>
        <p:spPr>
          <a:xfrm>
            <a:off x="5172236" y="2620582"/>
            <a:ext cx="58254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understand.</a:t>
            </a:r>
          </a:p>
        </p:txBody>
      </p:sp>
      <p:sp>
        <p:nvSpPr>
          <p:cNvPr id="37" name="Rectangle 36">
            <a:extLst>
              <a:ext uri="{FF2B5EF4-FFF2-40B4-BE49-F238E27FC236}">
                <a16:creationId xmlns:a16="http://schemas.microsoft.com/office/drawing/2014/main" id="{5A65EC10-E615-48E9-A55B-9B22BF1774DE}"/>
              </a:ext>
            </a:extLst>
          </p:cNvPr>
          <p:cNvSpPr/>
          <p:nvPr/>
        </p:nvSpPr>
        <p:spPr>
          <a:xfrm>
            <a:off x="751257" y="3520912"/>
            <a:ext cx="1819146"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Question</a:t>
            </a:r>
          </a:p>
        </p:txBody>
      </p:sp>
      <p:sp>
        <p:nvSpPr>
          <p:cNvPr id="35" name="TextBox 34">
            <a:extLst>
              <a:ext uri="{FF2B5EF4-FFF2-40B4-BE49-F238E27FC236}">
                <a16:creationId xmlns:a16="http://schemas.microsoft.com/office/drawing/2014/main" id="{5EC8E522-985E-4EED-87EC-D9B56A34EBE9}"/>
              </a:ext>
            </a:extLst>
          </p:cNvPr>
          <p:cNvSpPr txBox="1"/>
          <p:nvPr/>
        </p:nvSpPr>
        <p:spPr>
          <a:xfrm>
            <a:off x="751257" y="4008581"/>
            <a:ext cx="63420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29D883FC-C54B-41DB-B483-7508476BB2B4}"/>
              </a:ext>
            </a:extLst>
          </p:cNvPr>
          <p:cNvSpPr txBox="1"/>
          <p:nvPr/>
        </p:nvSpPr>
        <p:spPr>
          <a:xfrm>
            <a:off x="5172236" y="4104743"/>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you understand?</a:t>
            </a:r>
          </a:p>
        </p:txBody>
      </p:sp>
      <p:sp>
        <p:nvSpPr>
          <p:cNvPr id="19" name="Title 3">
            <a:extLst>
              <a:ext uri="{FF2B5EF4-FFF2-40B4-BE49-F238E27FC236}">
                <a16:creationId xmlns:a16="http://schemas.microsoft.com/office/drawing/2014/main" id="{77A1C798-3A42-459F-9154-E336FA5F6F38}"/>
              </a:ext>
              <a:ext uri="{C183D7F6-B498-43B3-948B-1728B52AA6E4}">
                <adec:decorative xmlns:adec="http://schemas.microsoft.com/office/drawing/2017/decorative" val="1"/>
              </a:ext>
            </a:extLst>
          </p:cNvPr>
          <p:cNvSpPr txBox="1">
            <a:spLocks/>
          </p:cNvSpPr>
          <p:nvPr/>
        </p:nvSpPr>
        <p:spPr>
          <a:xfrm>
            <a:off x="-1" y="296864"/>
            <a:ext cx="561702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Subject-verb inversion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nvGrpSpPr>
          <p:cNvPr id="2" name="Group 1" descr="reminder">
            <a:extLst>
              <a:ext uri="{FF2B5EF4-FFF2-40B4-BE49-F238E27FC236}">
                <a16:creationId xmlns:a16="http://schemas.microsoft.com/office/drawing/2014/main" id="{0E4A3C99-F71C-4091-8F5A-C8F3D12C4729}"/>
              </a:ext>
              <a:ext uri="{C183D7F6-B498-43B3-948B-1728B52AA6E4}">
                <adec:decorative xmlns:adec="http://schemas.microsoft.com/office/drawing/2017/decorative" val="0"/>
              </a:ext>
            </a:extLst>
          </p:cNvPr>
          <p:cNvGrpSpPr/>
          <p:nvPr/>
        </p:nvGrpSpPr>
        <p:grpSpPr>
          <a:xfrm>
            <a:off x="2166094" y="5094884"/>
            <a:ext cx="5387107" cy="1507713"/>
            <a:chOff x="349781" y="4862949"/>
            <a:chExt cx="3891099" cy="1507713"/>
          </a:xfrm>
          <a:solidFill>
            <a:schemeClr val="accent1">
              <a:lumMod val="50000"/>
            </a:schemeClr>
          </a:solidFill>
        </p:grpSpPr>
        <p:sp>
          <p:nvSpPr>
            <p:cNvPr id="16" name="Oval Callout 15"/>
            <p:cNvSpPr/>
            <p:nvPr/>
          </p:nvSpPr>
          <p:spPr>
            <a:xfrm>
              <a:off x="349781" y="4862949"/>
              <a:ext cx="3891099" cy="1507713"/>
            </a:xfrm>
            <a:prstGeom prst="wedgeEllipseCallout">
              <a:avLst>
                <a:gd name="adj1" fmla="val -17042"/>
                <a:gd name="adj2" fmla="val -66503"/>
              </a:avLst>
            </a:prstGeom>
            <a:grp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p:cNvSpPr txBox="1"/>
            <p:nvPr/>
          </p:nvSpPr>
          <p:spPr>
            <a:xfrm>
              <a:off x="758738" y="5123567"/>
              <a:ext cx="31268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Swapping round the subject and verb is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inversion.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add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hyphen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between them.</a:t>
              </a:r>
            </a:p>
          </p:txBody>
        </p:sp>
      </p:grpSp>
    </p:spTree>
    <p:extLst>
      <p:ext uri="{BB962C8B-B14F-4D97-AF65-F5344CB8AC3E}">
        <p14:creationId xmlns:p14="http://schemas.microsoft.com/office/powerpoint/2010/main" val="170054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2" grpId="0"/>
      <p:bldP spid="33" grpId="0"/>
      <p:bldP spid="37"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40" name="Google Shape;440;p40"/>
          <p:cNvSpPr txBox="1">
            <a:spLocks noGrp="1"/>
          </p:cNvSpPr>
          <p:nvPr>
            <p:ph type="body" idx="1"/>
          </p:nvPr>
        </p:nvSpPr>
        <p:spPr>
          <a:xfrm>
            <a:off x="297950" y="1449001"/>
            <a:ext cx="11568701" cy="2086377"/>
          </a:xfrm>
          <a:prstGeom prst="rect">
            <a:avLst/>
          </a:prstGeom>
          <a:noFill/>
          <a:ln>
            <a:noFill/>
          </a:ln>
        </p:spPr>
        <p:txBody>
          <a:bodyPr spcFirstLastPara="1" wrap="square" lIns="91425" tIns="45700" rIns="91425" bIns="45700" anchor="t" anchorCtr="0">
            <a:noAutofit/>
          </a:bodyPr>
          <a:lstStyle/>
          <a:p>
            <a:pPr marL="0" indent="0">
              <a:spcBef>
                <a:spcPts val="0"/>
              </a:spcBef>
              <a:buSzPts val="2000"/>
              <a:buNone/>
            </a:pPr>
            <a:r>
              <a:rPr lang="en-GB" b="1" dirty="0">
                <a:solidFill>
                  <a:srgbClr val="104F75"/>
                </a:solidFill>
              </a:rPr>
              <a:t>Reason 1) Low communicative salience </a:t>
            </a:r>
            <a:r>
              <a:rPr lang="en-GB" sz="1600" dirty="0">
                <a:solidFill>
                  <a:srgbClr val="104F75"/>
                </a:solidFill>
              </a:rPr>
              <a:t>(VanPatten, 2004)</a:t>
            </a:r>
            <a:endParaRPr sz="3600" dirty="0">
              <a:solidFill>
                <a:srgbClr val="104F75"/>
              </a:solidFill>
            </a:endParaRPr>
          </a:p>
          <a:p>
            <a:pPr marL="228600" indent="-228600">
              <a:spcBef>
                <a:spcPts val="500"/>
              </a:spcBef>
              <a:buClr>
                <a:srgbClr val="E87D1E"/>
              </a:buClr>
              <a:buSzPts val="2000"/>
              <a:buFont typeface="Noto Sans Symbols"/>
              <a:buChar char="▪"/>
            </a:pPr>
            <a:r>
              <a:rPr lang="en-GB" sz="2400" dirty="0">
                <a:solidFill>
                  <a:srgbClr val="104F75"/>
                </a:solidFill>
              </a:rPr>
              <a:t>Meaning expressed by another, more salient element of the sentence</a:t>
            </a:r>
            <a:endParaRPr sz="2400" dirty="0">
              <a:solidFill>
                <a:srgbClr val="104F75"/>
              </a:solidFill>
            </a:endParaRPr>
          </a:p>
          <a:p>
            <a:pPr marL="228600" indent="-228600">
              <a:spcBef>
                <a:spcPts val="500"/>
              </a:spcBef>
              <a:buClr>
                <a:srgbClr val="E87D1E"/>
              </a:buClr>
              <a:buSzPts val="2000"/>
              <a:buFont typeface="Noto Sans Symbols"/>
              <a:buChar char="▪"/>
            </a:pPr>
            <a:r>
              <a:rPr lang="en-GB" sz="2400" dirty="0">
                <a:solidFill>
                  <a:srgbClr val="104F75"/>
                </a:solidFill>
              </a:rPr>
              <a:t>More salient cue ‘overshadows’ less salient, cue </a:t>
            </a:r>
            <a:r>
              <a:rPr lang="en-GB" sz="1600" dirty="0">
                <a:solidFill>
                  <a:srgbClr val="104F75"/>
                </a:solidFill>
              </a:rPr>
              <a:t>(N. Ellis 2006)</a:t>
            </a:r>
            <a:endParaRPr sz="1400" dirty="0">
              <a:solidFill>
                <a:srgbClr val="104F75"/>
              </a:solidFill>
            </a:endParaRPr>
          </a:p>
          <a:p>
            <a:pPr marL="228600" indent="-228600">
              <a:spcBef>
                <a:spcPts val="500"/>
              </a:spcBef>
              <a:buClr>
                <a:srgbClr val="E87D1E"/>
              </a:buClr>
              <a:buSzPts val="2000"/>
              <a:buFont typeface="Noto Sans Symbols"/>
              <a:buChar char="▪"/>
            </a:pPr>
            <a:r>
              <a:rPr lang="en-GB" sz="2400" dirty="0">
                <a:solidFill>
                  <a:srgbClr val="104F75"/>
                </a:solidFill>
              </a:rPr>
              <a:t>Prior knowledge of more salient cues (e.g. temporal adverbs) can ‘block’ learning of other cues (e.g. verb inflections) </a:t>
            </a:r>
            <a:r>
              <a:rPr lang="en-GB" sz="1600" dirty="0">
                <a:solidFill>
                  <a:srgbClr val="104F75"/>
                </a:solidFill>
              </a:rPr>
              <a:t>(N. Ellis 2006)</a:t>
            </a:r>
            <a:endParaRPr sz="2400" dirty="0">
              <a:solidFill>
                <a:srgbClr val="104F75"/>
              </a:solidFill>
            </a:endParaRPr>
          </a:p>
          <a:p>
            <a:pPr marL="228600" indent="-25400">
              <a:spcBef>
                <a:spcPts val="500"/>
              </a:spcBef>
              <a:buSzPts val="3200"/>
              <a:buNone/>
            </a:pPr>
            <a:endParaRPr sz="3200" dirty="0">
              <a:solidFill>
                <a:srgbClr val="104F75"/>
              </a:solidFill>
            </a:endParaRPr>
          </a:p>
        </p:txBody>
      </p:sp>
      <p:sp>
        <p:nvSpPr>
          <p:cNvPr id="441" name="Google Shape;441;p40"/>
          <p:cNvSpPr txBox="1"/>
          <p:nvPr/>
        </p:nvSpPr>
        <p:spPr>
          <a:xfrm>
            <a:off x="324091" y="3826888"/>
            <a:ext cx="11543817" cy="26376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E87D1E"/>
              </a:buClr>
              <a:buSzPts val="2000"/>
              <a:buFont typeface="Arial"/>
              <a:buNone/>
              <a:tabLst/>
              <a:defRPr/>
            </a:pPr>
            <a:r>
              <a:rPr kumimoji="0" lang="en-GB" sz="2800" b="1"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Reason 2) Low perceptual salience e.g., inflections </a:t>
            </a:r>
            <a:r>
              <a:rPr kumimoji="0" lang="en-GB" sz="16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(N. Ellis, 2006)</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228600" marR="0" lvl="0" indent="-228600" algn="l" defTabSz="914400" rtl="0" eaLnBrk="1" fontAlgn="auto" latinLnBrk="0" hangingPunct="1">
              <a:lnSpc>
                <a:spcPct val="90000"/>
              </a:lnSpc>
              <a:spcBef>
                <a:spcPts val="1000"/>
              </a:spcBef>
              <a:spcAft>
                <a:spcPts val="0"/>
              </a:spcAft>
              <a:buClr>
                <a:srgbClr val="E87D1E"/>
              </a:buClr>
              <a:buSzPts val="2000"/>
              <a:buFont typeface="Noto Sans Symbols"/>
              <a:buChar char="▪"/>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Hard to hear / easy to overlook </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E87D1E"/>
              </a:buClr>
              <a:buSzPts val="2000"/>
              <a:buFont typeface="Noto Sans Symbols"/>
              <a:buChar char="▪"/>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Often short and not stressed,</a:t>
            </a:r>
            <a:r>
              <a:rPr kumimoji="0" lang="en-GB" sz="2400" b="0" i="0" u="none" strike="noStrike" kern="0" cap="none" spc="0" normalizeH="0" noProof="0" dirty="0">
                <a:ln>
                  <a:noFill/>
                </a:ln>
                <a:solidFill>
                  <a:srgbClr val="104F75"/>
                </a:solidFill>
                <a:effectLst/>
                <a:uLnTx/>
                <a:uFillTx/>
                <a:latin typeface="Century Gothic" panose="020B0502020202020204" pitchFamily="34" charset="0"/>
                <a:ea typeface="Calibri"/>
                <a:cs typeface="Calibri"/>
                <a:sym typeface="Calibri"/>
              </a:rPr>
              <a:t> non-syllabic, in spelling only</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a:p>
            <a:pPr marL="228600" marR="0" lvl="0" indent="-228600" algn="l" defTabSz="914400" rtl="0" eaLnBrk="1" fontAlgn="auto" latinLnBrk="0" hangingPunct="1">
              <a:lnSpc>
                <a:spcPct val="90000"/>
              </a:lnSpc>
              <a:spcBef>
                <a:spcPts val="1000"/>
              </a:spcBef>
              <a:spcAft>
                <a:spcPts val="0"/>
              </a:spcAft>
              <a:buClr>
                <a:srgbClr val="E87D1E"/>
              </a:buClr>
              <a:buSzPts val="2000"/>
              <a:buFont typeface="Noto Sans Symbols"/>
              <a:buChar char="▪"/>
              <a:tabLst/>
              <a:defRPr/>
            </a:pP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Fluent speakers perceive such elements very rapidly</a:t>
            </a:r>
            <a:r>
              <a:rPr kumimoji="0" lang="en-GB" sz="2400" b="0" i="0" u="none" strike="noStrike" kern="0" cap="none" spc="0" normalizeH="0" noProof="0" dirty="0">
                <a:ln>
                  <a:noFill/>
                </a:ln>
                <a:solidFill>
                  <a:srgbClr val="104F75"/>
                </a:solidFill>
                <a:effectLst/>
                <a:uLnTx/>
                <a:uFillTx/>
                <a:latin typeface="Century Gothic" panose="020B0502020202020204" pitchFamily="34" charset="0"/>
                <a:ea typeface="Calibri"/>
                <a:cs typeface="Calibri"/>
                <a:sym typeface="Calibri"/>
              </a:rPr>
              <a:t> and</a:t>
            </a:r>
            <a:r>
              <a:rPr kumimoji="0" lang="en-GB"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unconsciously, until something sounds or looks wrong (‘she go’!) </a:t>
            </a:r>
            <a:endParaRPr kumimoji="0" sz="2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sp>
        <p:nvSpPr>
          <p:cNvPr id="442" name="Google Shape;442;p40"/>
          <p:cNvSpPr/>
          <p:nvPr/>
        </p:nvSpPr>
        <p:spPr>
          <a:xfrm>
            <a:off x="9092629" y="3011789"/>
            <a:ext cx="2929702" cy="1885297"/>
          </a:xfrm>
          <a:prstGeom prst="wedgeRoundRectCallout">
            <a:avLst>
              <a:gd name="adj1" fmla="val -64425"/>
              <a:gd name="adj2" fmla="val 36830"/>
              <a:gd name="adj3" fmla="val 16667"/>
            </a:avLst>
          </a:prstGeom>
          <a:solidFill>
            <a:srgbClr val="104F7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DF3ED"/>
              </a:buClr>
              <a:buSzPts val="1800"/>
              <a:buFont typeface="Arial"/>
              <a:buNone/>
              <a:tabLst/>
              <a:defRPr/>
            </a:pPr>
            <a:r>
              <a:rPr kumimoji="0" lang="en-GB" sz="1800" b="1"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rPr>
              <a:t>Importance of building knowledge of verbs to facilitate learning of inflections</a:t>
            </a:r>
            <a:endParaRPr kumimoji="0" sz="1800" b="1" i="0" u="none" strike="noStrike" kern="0" cap="none" spc="0" normalizeH="0" baseline="0" noProof="0" dirty="0">
              <a:ln>
                <a:noFill/>
              </a:ln>
              <a:solidFill>
                <a:srgbClr val="FDF3ED"/>
              </a:solidFill>
              <a:effectLst/>
              <a:uLnTx/>
              <a:uFillTx/>
              <a:latin typeface="Century Gothic" panose="020B0502020202020204" pitchFamily="34" charset="0"/>
              <a:ea typeface="Calibri"/>
              <a:cs typeface="Calibri"/>
              <a:sym typeface="Calibri"/>
            </a:endParaRP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9"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Why Are Certain Grammar Features Problematic?</a:t>
            </a:r>
          </a:p>
        </p:txBody>
      </p:sp>
      <p:sp>
        <p:nvSpPr>
          <p:cNvPr id="7" name="Rectangle 6">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4368182-8B1F-4279-8374-8B647A6279A8}"/>
              </a:ext>
            </a:extLst>
          </p:cNvPr>
          <p:cNvSpPr>
            <a:spLocks noGrp="1"/>
          </p:cNvSpPr>
          <p:nvPr>
            <p:ph type="title"/>
          </p:nvPr>
        </p:nvSpPr>
        <p:spPr>
          <a:xfrm flipV="1">
            <a:off x="838200" y="192794"/>
            <a:ext cx="10515600" cy="172334"/>
          </a:xfrm>
        </p:spPr>
        <p:txBody>
          <a:bodyPr/>
          <a:lstStyle/>
          <a:p>
            <a:r>
              <a:rPr lang="fr-FR" sz="1200" dirty="0" err="1">
                <a:solidFill>
                  <a:schemeClr val="bg1"/>
                </a:solidFill>
              </a:rPr>
              <a:t>Why</a:t>
            </a:r>
            <a:r>
              <a:rPr lang="fr-FR" sz="1200" dirty="0">
                <a:solidFill>
                  <a:schemeClr val="bg1"/>
                </a:solidFill>
              </a:rPr>
              <a:t> are certain</a:t>
            </a:r>
            <a:r>
              <a:rPr lang="fr-FR" sz="1200" baseline="0" dirty="0">
                <a:solidFill>
                  <a:schemeClr val="bg1"/>
                </a:solidFill>
              </a:rPr>
              <a:t> </a:t>
            </a:r>
            <a:r>
              <a:rPr lang="fr-FR" sz="1200" baseline="0" dirty="0" err="1">
                <a:solidFill>
                  <a:schemeClr val="bg1"/>
                </a:solidFill>
              </a:rPr>
              <a:t>grammar</a:t>
            </a:r>
            <a:r>
              <a:rPr lang="fr-FR" sz="1200" baseline="0" dirty="0">
                <a:solidFill>
                  <a:schemeClr val="bg1"/>
                </a:solidFill>
              </a:rPr>
              <a:t> </a:t>
            </a:r>
            <a:r>
              <a:rPr lang="fr-FR" sz="1200" baseline="0" dirty="0" err="1">
                <a:solidFill>
                  <a:schemeClr val="bg1"/>
                </a:solidFill>
              </a:rPr>
              <a:t>features</a:t>
            </a:r>
            <a:r>
              <a:rPr lang="fr-FR" sz="1200" baseline="0" dirty="0">
                <a:solidFill>
                  <a:schemeClr val="bg1"/>
                </a:solidFill>
              </a:rPr>
              <a:t> </a:t>
            </a:r>
            <a:r>
              <a:rPr lang="fr-FR" sz="1200" baseline="0" dirty="0" err="1">
                <a:solidFill>
                  <a:schemeClr val="bg1"/>
                </a:solidFill>
              </a:rPr>
              <a:t>problematic</a:t>
            </a:r>
            <a:r>
              <a:rPr lang="fr-FR" sz="1200" baseline="0" dirty="0">
                <a:solidFill>
                  <a:schemeClr val="bg1"/>
                </a:solidFill>
              </a:rPr>
              <a:t>?</a:t>
            </a:r>
            <a:endParaRPr lang="fr-FR" sz="1200" dirty="0">
              <a:solidFill>
                <a:schemeClr val="bg1"/>
              </a:solidFill>
            </a:endParaRPr>
          </a:p>
        </p:txBody>
      </p:sp>
    </p:spTree>
    <p:extLst>
      <p:ext uri="{BB962C8B-B14F-4D97-AF65-F5344CB8AC3E}">
        <p14:creationId xmlns:p14="http://schemas.microsoft.com/office/powerpoint/2010/main" val="39365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xEl>
                                              <p:pRg st="0" end="0"/>
                                            </p:txEl>
                                          </p:spTgt>
                                        </p:tgtEl>
                                        <p:attrNameLst>
                                          <p:attrName>style.visibility</p:attrName>
                                        </p:attrNameLst>
                                      </p:cBhvr>
                                      <p:to>
                                        <p:strVal val="visible"/>
                                      </p:to>
                                    </p:set>
                                    <p:animEffect transition="in" filter="fade">
                                      <p:cBhvr>
                                        <p:cTn id="7" dur="500"/>
                                        <p:tgtEl>
                                          <p:spTgt spid="4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xEl>
                                              <p:pRg st="1" end="1"/>
                                            </p:txEl>
                                          </p:spTgt>
                                        </p:tgtEl>
                                        <p:attrNameLst>
                                          <p:attrName>style.visibility</p:attrName>
                                        </p:attrNameLst>
                                      </p:cBhvr>
                                      <p:to>
                                        <p:strVal val="visible"/>
                                      </p:to>
                                    </p:set>
                                    <p:animEffect transition="in" filter="fade">
                                      <p:cBhvr>
                                        <p:cTn id="12" dur="500"/>
                                        <p:tgtEl>
                                          <p:spTgt spid="4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
                                            <p:txEl>
                                              <p:pRg st="2" end="2"/>
                                            </p:txEl>
                                          </p:spTgt>
                                        </p:tgtEl>
                                        <p:attrNameLst>
                                          <p:attrName>style.visibility</p:attrName>
                                        </p:attrNameLst>
                                      </p:cBhvr>
                                      <p:to>
                                        <p:strVal val="visible"/>
                                      </p:to>
                                    </p:set>
                                    <p:animEffect transition="in" filter="fade">
                                      <p:cBhvr>
                                        <p:cTn id="17" dur="500"/>
                                        <p:tgtEl>
                                          <p:spTgt spid="4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
                                            <p:txEl>
                                              <p:pRg st="3" end="3"/>
                                            </p:txEl>
                                          </p:spTgt>
                                        </p:tgtEl>
                                        <p:attrNameLst>
                                          <p:attrName>style.visibility</p:attrName>
                                        </p:attrNameLst>
                                      </p:cBhvr>
                                      <p:to>
                                        <p:strVal val="visible"/>
                                      </p:to>
                                    </p:set>
                                    <p:animEffect transition="in" filter="fade">
                                      <p:cBhvr>
                                        <p:cTn id="22" dur="500"/>
                                        <p:tgtEl>
                                          <p:spTgt spid="4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1">
                                            <p:txEl>
                                              <p:pRg st="0" end="0"/>
                                            </p:txEl>
                                          </p:spTgt>
                                        </p:tgtEl>
                                        <p:attrNameLst>
                                          <p:attrName>style.visibility</p:attrName>
                                        </p:attrNameLst>
                                      </p:cBhvr>
                                      <p:to>
                                        <p:strVal val="visible"/>
                                      </p:to>
                                    </p:set>
                                    <p:animEffect transition="in" filter="fade">
                                      <p:cBhvr>
                                        <p:cTn id="27" dur="500"/>
                                        <p:tgtEl>
                                          <p:spTgt spid="44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1">
                                            <p:txEl>
                                              <p:pRg st="1" end="1"/>
                                            </p:txEl>
                                          </p:spTgt>
                                        </p:tgtEl>
                                        <p:attrNameLst>
                                          <p:attrName>style.visibility</p:attrName>
                                        </p:attrNameLst>
                                      </p:cBhvr>
                                      <p:to>
                                        <p:strVal val="visible"/>
                                      </p:to>
                                    </p:set>
                                    <p:animEffect transition="in" filter="fade">
                                      <p:cBhvr>
                                        <p:cTn id="32" dur="500"/>
                                        <p:tgtEl>
                                          <p:spTgt spid="44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1">
                                            <p:txEl>
                                              <p:pRg st="2" end="2"/>
                                            </p:txEl>
                                          </p:spTgt>
                                        </p:tgtEl>
                                        <p:attrNameLst>
                                          <p:attrName>style.visibility</p:attrName>
                                        </p:attrNameLst>
                                      </p:cBhvr>
                                      <p:to>
                                        <p:strVal val="visible"/>
                                      </p:to>
                                    </p:set>
                                    <p:animEffect transition="in" filter="fade">
                                      <p:cBhvr>
                                        <p:cTn id="37" dur="500"/>
                                        <p:tgtEl>
                                          <p:spTgt spid="44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1">
                                            <p:txEl>
                                              <p:pRg st="3" end="3"/>
                                            </p:txEl>
                                          </p:spTgt>
                                        </p:tgtEl>
                                        <p:attrNameLst>
                                          <p:attrName>style.visibility</p:attrName>
                                        </p:attrNameLst>
                                      </p:cBhvr>
                                      <p:to>
                                        <p:strVal val="visible"/>
                                      </p:to>
                                    </p:set>
                                    <p:animEffect transition="in" filter="fade">
                                      <p:cBhvr>
                                        <p:cTn id="42" dur="500"/>
                                        <p:tgtEl>
                                          <p:spTgt spid="441">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442"/>
                                        </p:tgtEl>
                                        <p:attrNameLst>
                                          <p:attrName>style.visibility</p:attrName>
                                        </p:attrNameLst>
                                      </p:cBhvr>
                                      <p:to>
                                        <p:strVal val="visible"/>
                                      </p:to>
                                    </p:set>
                                    <p:animEffect transition="in" filter="fade">
                                      <p:cBhvr>
                                        <p:cTn id="45"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2800" b="1" dirty="0">
                <a:solidFill>
                  <a:schemeClr val="bg1"/>
                </a:solidFill>
              </a:rPr>
              <a:t>Asking questions – subject-verb inversion</a:t>
            </a:r>
            <a:endParaRPr lang="en-GB" sz="2800" b="1" i="1" dirty="0">
              <a:solidFill>
                <a:schemeClr val="bg1"/>
              </a:solidFill>
            </a:endParaRPr>
          </a:p>
        </p:txBody>
      </p:sp>
      <p:pic>
        <p:nvPicPr>
          <p:cNvPr id="18" name="Picture 17" descr="background rectangle">
            <a:extLst>
              <a:ext uri="{FF2B5EF4-FFF2-40B4-BE49-F238E27FC236}">
                <a16:creationId xmlns:a16="http://schemas.microsoft.com/office/drawing/2014/main" id="{5E82E523-6C93-4EF2-A777-D9198707ED1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Rounded Rectangle 46">
            <a:extLst>
              <a:ext uri="{FF2B5EF4-FFF2-40B4-BE49-F238E27FC236}">
                <a16:creationId xmlns:a16="http://schemas.microsoft.com/office/drawing/2014/main" id="{E90EE6C2-90D3-4126-BEBB-FBD63E28D1C9}"/>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p:cNvSpPr txBox="1"/>
          <p:nvPr/>
        </p:nvSpPr>
        <p:spPr>
          <a:xfrm>
            <a:off x="246188" y="1318341"/>
            <a:ext cx="12039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use inversion to form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do/does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questions and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am/are/is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questions.</a:t>
            </a:r>
          </a:p>
        </p:txBody>
      </p:sp>
      <p:sp>
        <p:nvSpPr>
          <p:cNvPr id="32" name="TextBox 31">
            <a:extLst>
              <a:ext uri="{FF2B5EF4-FFF2-40B4-BE49-F238E27FC236}">
                <a16:creationId xmlns:a16="http://schemas.microsoft.com/office/drawing/2014/main" id="{3FD4A8D2-78A8-4796-BC5A-1CE82E476A9D}"/>
              </a:ext>
            </a:extLst>
          </p:cNvPr>
          <p:cNvSpPr txBox="1"/>
          <p:nvPr/>
        </p:nvSpPr>
        <p:spPr>
          <a:xfrm>
            <a:off x="232343" y="2264170"/>
            <a:ext cx="6342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E6F2B7C2-8AB7-4F77-8408-1F3C091D360F}"/>
              </a:ext>
            </a:extLst>
          </p:cNvPr>
          <p:cNvSpPr txBox="1"/>
          <p:nvPr/>
        </p:nvSpPr>
        <p:spPr>
          <a:xfrm>
            <a:off x="4530972" y="2299774"/>
            <a:ext cx="7632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understand / are understanding.</a:t>
            </a:r>
          </a:p>
        </p:txBody>
      </p:sp>
      <p:sp>
        <p:nvSpPr>
          <p:cNvPr id="35" name="TextBox 34">
            <a:extLst>
              <a:ext uri="{FF2B5EF4-FFF2-40B4-BE49-F238E27FC236}">
                <a16:creationId xmlns:a16="http://schemas.microsoft.com/office/drawing/2014/main" id="{5EC8E522-985E-4EED-87EC-D9B56A34EBE9}"/>
              </a:ext>
            </a:extLst>
          </p:cNvPr>
          <p:cNvSpPr txBox="1"/>
          <p:nvPr/>
        </p:nvSpPr>
        <p:spPr>
          <a:xfrm>
            <a:off x="232344" y="3034473"/>
            <a:ext cx="63420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29D883FC-C54B-41DB-B483-7508476BB2B4}"/>
              </a:ext>
            </a:extLst>
          </p:cNvPr>
          <p:cNvSpPr txBox="1"/>
          <p:nvPr/>
        </p:nvSpPr>
        <p:spPr>
          <a:xfrm>
            <a:off x="4530972" y="3011047"/>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Do</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understand?</a:t>
            </a:r>
          </a:p>
        </p:txBody>
      </p:sp>
      <p:sp>
        <p:nvSpPr>
          <p:cNvPr id="15" name="TextBox 14">
            <a:extLst>
              <a:ext uri="{FF2B5EF4-FFF2-40B4-BE49-F238E27FC236}">
                <a16:creationId xmlns:a16="http://schemas.microsoft.com/office/drawing/2014/main" id="{912FFD3F-812A-4558-BF61-41F332A9291A}"/>
              </a:ext>
            </a:extLst>
          </p:cNvPr>
          <p:cNvSpPr txBox="1"/>
          <p:nvPr/>
        </p:nvSpPr>
        <p:spPr>
          <a:xfrm>
            <a:off x="232343" y="4408102"/>
            <a:ext cx="6342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apprends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français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64E95697-2FC6-4856-BFA2-DBC6043592E6}"/>
              </a:ext>
            </a:extLst>
          </p:cNvPr>
          <p:cNvSpPr txBox="1"/>
          <p:nvPr/>
        </p:nvSpPr>
        <p:spPr>
          <a:xfrm>
            <a:off x="5434644" y="4408102"/>
            <a:ext cx="651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learn / are learning French.</a:t>
            </a:r>
          </a:p>
        </p:txBody>
      </p:sp>
      <p:sp>
        <p:nvSpPr>
          <p:cNvPr id="19" name="TextBox 18">
            <a:extLst>
              <a:ext uri="{FF2B5EF4-FFF2-40B4-BE49-F238E27FC236}">
                <a16:creationId xmlns:a16="http://schemas.microsoft.com/office/drawing/2014/main" id="{8A427B55-B30F-40B6-99B4-6D00D2FB08E5}"/>
              </a:ext>
            </a:extLst>
          </p:cNvPr>
          <p:cNvSpPr txBox="1"/>
          <p:nvPr/>
        </p:nvSpPr>
        <p:spPr>
          <a:xfrm>
            <a:off x="183618" y="5178405"/>
            <a:ext cx="651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Apprends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tu</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français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3B307A0B-F9CD-4A69-ADE8-4A48B17D662F}"/>
              </a:ext>
            </a:extLst>
          </p:cNvPr>
          <p:cNvSpPr txBox="1"/>
          <p:nvPr/>
        </p:nvSpPr>
        <p:spPr>
          <a:xfrm>
            <a:off x="5434644" y="5173969"/>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Are</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learning French?</a:t>
            </a:r>
          </a:p>
        </p:txBody>
      </p:sp>
      <p:grpSp>
        <p:nvGrpSpPr>
          <p:cNvPr id="21" name="Group 20" descr="reminder">
            <a:extLst>
              <a:ext uri="{FF2B5EF4-FFF2-40B4-BE49-F238E27FC236}">
                <a16:creationId xmlns:a16="http://schemas.microsoft.com/office/drawing/2014/main" id="{EC890F6E-6424-4EB0-A340-411F27220A32}"/>
              </a:ext>
              <a:ext uri="{C183D7F6-B498-43B3-948B-1728B52AA6E4}">
                <adec:decorative xmlns:adec="http://schemas.microsoft.com/office/drawing/2017/decorative" val="0"/>
              </a:ext>
            </a:extLst>
          </p:cNvPr>
          <p:cNvGrpSpPr/>
          <p:nvPr/>
        </p:nvGrpSpPr>
        <p:grpSpPr>
          <a:xfrm>
            <a:off x="7077695" y="3011048"/>
            <a:ext cx="4286992" cy="2867237"/>
            <a:chOff x="1049408" y="4923633"/>
            <a:chExt cx="3891099" cy="1507713"/>
          </a:xfrm>
          <a:solidFill>
            <a:schemeClr val="accent1">
              <a:lumMod val="50000"/>
            </a:schemeClr>
          </a:solidFill>
        </p:grpSpPr>
        <p:sp>
          <p:nvSpPr>
            <p:cNvPr id="22" name="Oval Callout 15">
              <a:extLst>
                <a:ext uri="{FF2B5EF4-FFF2-40B4-BE49-F238E27FC236}">
                  <a16:creationId xmlns:a16="http://schemas.microsoft.com/office/drawing/2014/main" id="{629A9E45-A3D8-49A6-A0C2-2853AC68B188}"/>
                </a:ext>
              </a:extLst>
            </p:cNvPr>
            <p:cNvSpPr/>
            <p:nvPr/>
          </p:nvSpPr>
          <p:spPr>
            <a:xfrm>
              <a:off x="1049408" y="4923633"/>
              <a:ext cx="3891099" cy="1507713"/>
            </a:xfrm>
            <a:prstGeom prst="wedgeEllipseCallout">
              <a:avLst>
                <a:gd name="adj1" fmla="val -41988"/>
                <a:gd name="adj2" fmla="val 49299"/>
              </a:avLst>
            </a:prstGeom>
            <a:grp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FC58D987-E1F6-415E-A6F4-C0D10FD99570}"/>
                </a:ext>
              </a:extLst>
            </p:cNvPr>
            <p:cNvSpPr txBox="1"/>
            <p:nvPr/>
          </p:nvSpPr>
          <p:spPr>
            <a:xfrm>
              <a:off x="1624246" y="5170769"/>
              <a:ext cx="2743932" cy="106815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no question words</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for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do</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are</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in French! </a:t>
              </a:r>
              <a:b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Inversion</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tells us these are questions.</a:t>
              </a:r>
            </a:p>
          </p:txBody>
        </p:sp>
      </p:grpSp>
      <p:sp>
        <p:nvSpPr>
          <p:cNvPr id="25" name="Title 3">
            <a:extLst>
              <a:ext uri="{FF2B5EF4-FFF2-40B4-BE49-F238E27FC236}">
                <a16:creationId xmlns:a16="http://schemas.microsoft.com/office/drawing/2014/main" id="{555C85E5-B487-4BC9-811F-622F0472167F}"/>
              </a:ext>
              <a:ext uri="{C183D7F6-B498-43B3-948B-1728B52AA6E4}">
                <adec:decorative xmlns:adec="http://schemas.microsoft.com/office/drawing/2017/decorative" val="1"/>
              </a:ext>
            </a:extLst>
          </p:cNvPr>
          <p:cNvSpPr txBox="1">
            <a:spLocks/>
          </p:cNvSpPr>
          <p:nvPr/>
        </p:nvSpPr>
        <p:spPr>
          <a:xfrm>
            <a:off x="-1" y="296864"/>
            <a:ext cx="561702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Subject-verb inversion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6904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15" grpId="0"/>
      <p:bldP spid="17" grpId="0"/>
      <p:bldP spid="19" grpId="0"/>
      <p:bldP spid="2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3600" b="1" dirty="0">
                <a:solidFill>
                  <a:schemeClr val="bg1"/>
                </a:solidFill>
              </a:rPr>
              <a:t>Les parents et la </a:t>
            </a:r>
            <a:r>
              <a:rPr lang="en-GB" sz="3600" b="1" dirty="0" err="1">
                <a:solidFill>
                  <a:schemeClr val="bg1"/>
                </a:solidFill>
              </a:rPr>
              <a:t>professeure</a:t>
            </a:r>
            <a:endParaRPr lang="en-GB" sz="3600" b="1" i="1" dirty="0">
              <a:solidFill>
                <a:schemeClr val="bg1"/>
              </a:solidFill>
            </a:endParaRPr>
          </a:p>
        </p:txBody>
      </p:sp>
      <p:pic>
        <p:nvPicPr>
          <p:cNvPr id="17" name="Picture 16" descr="background rectangle">
            <a:extLst>
              <a:ext uri="{FF2B5EF4-FFF2-40B4-BE49-F238E27FC236}">
                <a16:creationId xmlns:a16="http://schemas.microsoft.com/office/drawing/2014/main" id="{98D9B627-7499-4D6C-9232-2A387F2BDD6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Rounded Rectangle 46">
            <a:extLst>
              <a:ext uri="{FF2B5EF4-FFF2-40B4-BE49-F238E27FC236}">
                <a16:creationId xmlns:a16="http://schemas.microsoft.com/office/drawing/2014/main" id="{A1E037A5-5ADC-41FE-B6DE-BD1716B2CD3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3C9BE066-F3CA-4EF5-8537-22DEF6A00489}"/>
              </a:ext>
            </a:extLst>
          </p:cNvPr>
          <p:cNvSpPr txBox="1"/>
          <p:nvPr/>
        </p:nvSpPr>
        <p:spPr>
          <a:xfrm>
            <a:off x="232343" y="1212084"/>
            <a:ext cx="117651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Les parents de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à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description (D)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question (Q)</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pour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7" name="Picture 6" descr="Léa's parents and teacher sitting around a table">
            <a:extLst>
              <a:ext uri="{FF2B5EF4-FFF2-40B4-BE49-F238E27FC236}">
                <a16:creationId xmlns:a16="http://schemas.microsoft.com/office/drawing/2014/main" id="{1CC1AE30-96AD-4337-910C-4B75437A3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528" y="3479534"/>
            <a:ext cx="2696353" cy="2696353"/>
          </a:xfrm>
          <a:prstGeom prst="rect">
            <a:avLst/>
          </a:prstGeom>
        </p:spPr>
      </p:pic>
      <p:sp>
        <p:nvSpPr>
          <p:cNvPr id="10" name="TextBox 9">
            <a:extLst>
              <a:ext uri="{FF2B5EF4-FFF2-40B4-BE49-F238E27FC236}">
                <a16:creationId xmlns:a16="http://schemas.microsoft.com/office/drawing/2014/main" id="{36CFF6E8-36DA-4BB5-BC93-F785A49A9A93}"/>
              </a:ext>
            </a:extLst>
          </p:cNvPr>
          <p:cNvSpPr txBox="1"/>
          <p:nvPr/>
        </p:nvSpPr>
        <p:spPr>
          <a:xfrm>
            <a:off x="7105362" y="2147148"/>
            <a:ext cx="4892107" cy="1123712"/>
          </a:xfrm>
          <a:prstGeom prst="wedgeRoundRectCallout">
            <a:avLst>
              <a:gd name="adj1" fmla="val -55005"/>
              <a:gd name="adj2" fmla="val -22967"/>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Léa’s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parents took notes quickly and missed out the punctuation!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Pay attention to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graphicFrame>
        <p:nvGraphicFramePr>
          <p:cNvPr id="5" name="Table 4">
            <a:extLst>
              <a:ext uri="{FF2B5EF4-FFF2-40B4-BE49-F238E27FC236}">
                <a16:creationId xmlns:a16="http://schemas.microsoft.com/office/drawing/2014/main" id="{DDAE5710-0CE2-48B8-B08E-1E8B8FFF75DB}"/>
              </a:ext>
            </a:extLst>
          </p:cNvPr>
          <p:cNvGraphicFramePr>
            <a:graphicFrameLocks noGrp="1"/>
          </p:cNvGraphicFramePr>
          <p:nvPr/>
        </p:nvGraphicFramePr>
        <p:xfrm>
          <a:off x="232343" y="2147148"/>
          <a:ext cx="6480000" cy="4114800"/>
        </p:xfrm>
        <a:graphic>
          <a:graphicData uri="http://schemas.openxmlformats.org/drawingml/2006/table">
            <a:tbl>
              <a:tblPr firstRow="1" bandRow="1">
                <a:tableStyleId>{BC89EF96-8CEA-46FF-86C4-4CE0E7609802}</a:tableStyleId>
              </a:tblPr>
              <a:tblGrid>
                <a:gridCol w="1080000">
                  <a:extLst>
                    <a:ext uri="{9D8B030D-6E8A-4147-A177-3AD203B41FA5}">
                      <a16:colId xmlns:a16="http://schemas.microsoft.com/office/drawing/2014/main" val="1105717449"/>
                    </a:ext>
                  </a:extLst>
                </a:gridCol>
                <a:gridCol w="4320000">
                  <a:extLst>
                    <a:ext uri="{9D8B030D-6E8A-4147-A177-3AD203B41FA5}">
                      <a16:colId xmlns:a16="http://schemas.microsoft.com/office/drawing/2014/main" val="3591478862"/>
                    </a:ext>
                  </a:extLst>
                </a:gridCol>
                <a:gridCol w="1080000">
                  <a:extLst>
                    <a:ext uri="{9D8B030D-6E8A-4147-A177-3AD203B41FA5}">
                      <a16:colId xmlns:a16="http://schemas.microsoft.com/office/drawing/2014/main" val="3671855265"/>
                    </a:ext>
                  </a:extLst>
                </a:gridCol>
              </a:tblGrid>
              <a:tr h="370840">
                <a:tc>
                  <a:txBody>
                    <a:bodyPr/>
                    <a:lstStyle/>
                    <a:p>
                      <a:pPr algn="ctr"/>
                      <a:endParaRPr lang="en-GB" sz="2400" b="1" dirty="0">
                        <a:solidFill>
                          <a:srgbClr val="115076"/>
                        </a:solidFill>
                      </a:endParaRPr>
                    </a:p>
                  </a:txBody>
                  <a:tcPr anchor="ctr"/>
                </a:tc>
                <a:tc>
                  <a:txBody>
                    <a:bodyPr/>
                    <a:lstStyle/>
                    <a:p>
                      <a:pPr algn="ctr"/>
                      <a:endParaRPr lang="en-GB" sz="2400" dirty="0">
                        <a:solidFill>
                          <a:srgbClr val="115076"/>
                        </a:solidFill>
                        <a:latin typeface="Lucida Handwriting" panose="03010101010101010101" pitchFamily="66" charset="0"/>
                      </a:endParaRPr>
                    </a:p>
                  </a:txBody>
                  <a:tcPr anchor="ctr"/>
                </a:tc>
                <a:tc>
                  <a:txBody>
                    <a:bodyPr/>
                    <a:lstStyle/>
                    <a:p>
                      <a:pPr algn="ctr"/>
                      <a:r>
                        <a:rPr lang="en-GB" sz="2400" dirty="0">
                          <a:solidFill>
                            <a:srgbClr val="115076"/>
                          </a:solidFill>
                        </a:rPr>
                        <a:t>D / Q</a:t>
                      </a:r>
                    </a:p>
                  </a:txBody>
                  <a:tcPr anchor="ctr"/>
                </a:tc>
                <a:extLst>
                  <a:ext uri="{0D108BD9-81ED-4DB2-BD59-A6C34878D82A}">
                    <a16:rowId xmlns:a16="http://schemas.microsoft.com/office/drawing/2014/main" val="1120634300"/>
                  </a:ext>
                </a:extLst>
              </a:tr>
              <a:tr h="370840">
                <a:tc>
                  <a:txBody>
                    <a:bodyPr/>
                    <a:lstStyle/>
                    <a:p>
                      <a:pPr algn="r"/>
                      <a:r>
                        <a:rPr lang="en-GB" sz="2400" b="1" dirty="0">
                          <a:solidFill>
                            <a:srgbClr val="115076"/>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dit les réponses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086747191"/>
                  </a:ext>
                </a:extLst>
              </a:tr>
              <a:tr h="370840">
                <a:tc>
                  <a:txBody>
                    <a:bodyPr/>
                    <a:lstStyle/>
                    <a:p>
                      <a:pPr algn="r"/>
                      <a:r>
                        <a:rPr lang="en-GB" sz="24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Elle </a:t>
                      </a:r>
                      <a:r>
                        <a:rPr lang="en-GB" sz="2400" dirty="0" err="1">
                          <a:solidFill>
                            <a:srgbClr val="115076"/>
                          </a:solidFill>
                          <a:latin typeface="Ink Free" panose="03080402000500000000" pitchFamily="66" charset="0"/>
                        </a:rPr>
                        <a:t>apprend</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l’anglais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358563167"/>
                  </a:ext>
                </a:extLst>
              </a:tr>
              <a:tr h="370840">
                <a:tc>
                  <a:txBody>
                    <a:bodyPr/>
                    <a:lstStyle/>
                    <a:p>
                      <a:pPr algn="r"/>
                      <a:r>
                        <a:rPr lang="en-GB" sz="24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Est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calme</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en</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classe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712532567"/>
                  </a:ext>
                </a:extLst>
              </a:tr>
              <a:tr h="370840">
                <a:tc>
                  <a:txBody>
                    <a:bodyPr/>
                    <a:lstStyle/>
                    <a:p>
                      <a:pPr algn="r"/>
                      <a:r>
                        <a:rPr lang="en-GB" sz="2400" b="1" dirty="0">
                          <a:solidFill>
                            <a:srgbClr val="115076"/>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Prend elle une règle au collège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357523725"/>
                  </a:ext>
                </a:extLst>
              </a:tr>
              <a:tr h="370840">
                <a:tc>
                  <a:txBody>
                    <a:bodyPr/>
                    <a:lstStyle/>
                    <a:p>
                      <a:pPr algn="r"/>
                      <a:r>
                        <a:rPr lang="en-GB" sz="24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a des problèmes en maths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991504075"/>
                  </a:ext>
                </a:extLst>
              </a:tr>
              <a:tr h="370840">
                <a:tc>
                  <a:txBody>
                    <a:bodyPr/>
                    <a:lstStyle/>
                    <a:p>
                      <a:pPr algn="r"/>
                      <a:r>
                        <a:rPr lang="en-GB" sz="24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Fait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des </a:t>
                      </a:r>
                      <a:r>
                        <a:rPr lang="en-GB" sz="2400" dirty="0" err="1">
                          <a:solidFill>
                            <a:srgbClr val="115076"/>
                          </a:solidFill>
                          <a:latin typeface="Ink Free" panose="03080402000500000000" pitchFamily="66" charset="0"/>
                        </a:rPr>
                        <a:t>erreurs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150111378"/>
                  </a:ext>
                </a:extLst>
              </a:tr>
              <a:tr h="370840">
                <a:tc>
                  <a:txBody>
                    <a:bodyPr/>
                    <a:lstStyle/>
                    <a:p>
                      <a:pPr algn="r"/>
                      <a:r>
                        <a:rPr lang="en-GB" sz="2400" b="1" dirty="0">
                          <a:solidFill>
                            <a:srgbClr val="115076"/>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Ink Free" panose="03080402000500000000" pitchFamily="66" charset="0"/>
                        </a:rPr>
                        <a:t>Comprend</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les solutions</a:t>
                      </a: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85698272"/>
                  </a:ext>
                </a:extLst>
              </a:tr>
              <a:tr h="370840">
                <a:tc>
                  <a:txBody>
                    <a:bodyPr/>
                    <a:lstStyle/>
                    <a:p>
                      <a:pPr algn="r"/>
                      <a:r>
                        <a:rPr lang="en-GB" sz="24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trouve la géographie facile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914100704"/>
                  </a:ext>
                </a:extLst>
              </a:tr>
            </a:tbl>
          </a:graphicData>
        </a:graphic>
      </p:graphicFrame>
      <p:sp>
        <p:nvSpPr>
          <p:cNvPr id="6" name="TextBox 5">
            <a:extLst>
              <a:ext uri="{FF2B5EF4-FFF2-40B4-BE49-F238E27FC236}">
                <a16:creationId xmlns:a16="http://schemas.microsoft.com/office/drawing/2014/main" id="{A5A2E3AD-A157-4F2F-848D-C0151B9431AC}"/>
              </a:ext>
            </a:extLst>
          </p:cNvPr>
          <p:cNvSpPr txBox="1"/>
          <p:nvPr/>
        </p:nvSpPr>
        <p:spPr>
          <a:xfrm>
            <a:off x="5943600" y="2606186"/>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28" name="TextBox 27">
            <a:extLst>
              <a:ext uri="{FF2B5EF4-FFF2-40B4-BE49-F238E27FC236}">
                <a16:creationId xmlns:a16="http://schemas.microsoft.com/office/drawing/2014/main" id="{7D19D77E-7522-4184-80C7-D013C4005F9D}"/>
              </a:ext>
            </a:extLst>
          </p:cNvPr>
          <p:cNvSpPr txBox="1"/>
          <p:nvPr/>
        </p:nvSpPr>
        <p:spPr>
          <a:xfrm>
            <a:off x="5943600" y="3042860"/>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31" name="TextBox 30">
            <a:extLst>
              <a:ext uri="{FF2B5EF4-FFF2-40B4-BE49-F238E27FC236}">
                <a16:creationId xmlns:a16="http://schemas.microsoft.com/office/drawing/2014/main" id="{4DA34489-7B16-491F-B98D-79AF3D8F0ED6}"/>
              </a:ext>
            </a:extLst>
          </p:cNvPr>
          <p:cNvSpPr txBox="1"/>
          <p:nvPr/>
        </p:nvSpPr>
        <p:spPr>
          <a:xfrm>
            <a:off x="5943599" y="3479534"/>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
        <p:nvSpPr>
          <p:cNvPr id="39" name="TextBox 38">
            <a:extLst>
              <a:ext uri="{FF2B5EF4-FFF2-40B4-BE49-F238E27FC236}">
                <a16:creationId xmlns:a16="http://schemas.microsoft.com/office/drawing/2014/main" id="{FD5228FF-CF3F-460B-BDF1-83C47B8896C4}"/>
              </a:ext>
            </a:extLst>
          </p:cNvPr>
          <p:cNvSpPr txBox="1"/>
          <p:nvPr/>
        </p:nvSpPr>
        <p:spPr>
          <a:xfrm>
            <a:off x="5943599" y="3935164"/>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
        <p:nvSpPr>
          <p:cNvPr id="29" name="TextBox 28">
            <a:extLst>
              <a:ext uri="{FF2B5EF4-FFF2-40B4-BE49-F238E27FC236}">
                <a16:creationId xmlns:a16="http://schemas.microsoft.com/office/drawing/2014/main" id="{FE3964EC-E425-44AF-AF75-FBC2B4CCC7F1}"/>
              </a:ext>
            </a:extLst>
          </p:cNvPr>
          <p:cNvSpPr txBox="1"/>
          <p:nvPr/>
        </p:nvSpPr>
        <p:spPr>
          <a:xfrm>
            <a:off x="5943600" y="4390794"/>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0" name="TextBox 39">
            <a:extLst>
              <a:ext uri="{FF2B5EF4-FFF2-40B4-BE49-F238E27FC236}">
                <a16:creationId xmlns:a16="http://schemas.microsoft.com/office/drawing/2014/main" id="{76EEFB9B-FD96-426E-B87F-B7BD36C7BBC4}"/>
              </a:ext>
            </a:extLst>
          </p:cNvPr>
          <p:cNvSpPr txBox="1"/>
          <p:nvPr/>
        </p:nvSpPr>
        <p:spPr>
          <a:xfrm>
            <a:off x="5943599" y="4855526"/>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
        <p:nvSpPr>
          <p:cNvPr id="41" name="TextBox 40">
            <a:extLst>
              <a:ext uri="{FF2B5EF4-FFF2-40B4-BE49-F238E27FC236}">
                <a16:creationId xmlns:a16="http://schemas.microsoft.com/office/drawing/2014/main" id="{1D2769C6-B97F-4612-98A7-EB222797F8C5}"/>
              </a:ext>
            </a:extLst>
          </p:cNvPr>
          <p:cNvSpPr txBox="1"/>
          <p:nvPr/>
        </p:nvSpPr>
        <p:spPr>
          <a:xfrm>
            <a:off x="5943599" y="5313816"/>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Q</a:t>
            </a:r>
          </a:p>
        </p:txBody>
      </p:sp>
      <p:sp>
        <p:nvSpPr>
          <p:cNvPr id="30" name="TextBox 29">
            <a:extLst>
              <a:ext uri="{FF2B5EF4-FFF2-40B4-BE49-F238E27FC236}">
                <a16:creationId xmlns:a16="http://schemas.microsoft.com/office/drawing/2014/main" id="{64A667FE-1EF0-4E8B-9B31-76E97622366E}"/>
              </a:ext>
            </a:extLst>
          </p:cNvPr>
          <p:cNvSpPr txBox="1"/>
          <p:nvPr/>
        </p:nvSpPr>
        <p:spPr>
          <a:xfrm>
            <a:off x="5943600" y="5775888"/>
            <a:ext cx="4572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18" name="Title 3">
            <a:extLst>
              <a:ext uri="{FF2B5EF4-FFF2-40B4-BE49-F238E27FC236}">
                <a16:creationId xmlns:a16="http://schemas.microsoft.com/office/drawing/2014/main" id="{3D674715-F75E-44EF-B813-6984FB720900}"/>
              </a:ext>
              <a:ext uri="{C183D7F6-B498-43B3-948B-1728B52AA6E4}">
                <adec:decorative xmlns:adec="http://schemas.microsoft.com/office/drawing/2017/decorative" val="1"/>
              </a:ext>
            </a:extLst>
          </p:cNvPr>
          <p:cNvSpPr txBox="1">
            <a:spLocks/>
          </p:cNvSpPr>
          <p:nvPr/>
        </p:nvSpPr>
        <p:spPr>
          <a:xfrm>
            <a:off x="-1" y="296864"/>
            <a:ext cx="5799909"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 parents et la professeure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92627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P spid="31" grpId="0"/>
      <p:bldP spid="39" grpId="0"/>
      <p:bldP spid="29" grpId="0"/>
      <p:bldP spid="40" grpId="0"/>
      <p:bldP spid="41" grpId="0"/>
      <p:bldP spid="3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343" y="255403"/>
            <a:ext cx="7577531" cy="707849"/>
          </a:xfrm>
        </p:spPr>
        <p:txBody>
          <a:bodyPr>
            <a:noAutofit/>
          </a:bodyPr>
          <a:lstStyle/>
          <a:p>
            <a:r>
              <a:rPr lang="en-GB" sz="3600" b="1" dirty="0">
                <a:solidFill>
                  <a:schemeClr val="bg1"/>
                </a:solidFill>
              </a:rPr>
              <a:t>Un robot à la </a:t>
            </a:r>
            <a:r>
              <a:rPr lang="en-GB" sz="3600" b="1" dirty="0" err="1">
                <a:solidFill>
                  <a:schemeClr val="bg1"/>
                </a:solidFill>
              </a:rPr>
              <a:t>maison</a:t>
            </a:r>
            <a:r>
              <a:rPr lang="en-GB" sz="3600" b="1" dirty="0">
                <a:solidFill>
                  <a:schemeClr val="bg1"/>
                </a:solidFill>
              </a:rPr>
              <a:t> !</a:t>
            </a:r>
            <a:endParaRPr lang="en-GB" sz="3600" b="1" i="1" dirty="0">
              <a:solidFill>
                <a:schemeClr val="bg1"/>
              </a:solidFill>
            </a:endParaRPr>
          </a:p>
        </p:txBody>
      </p:sp>
      <p:pic>
        <p:nvPicPr>
          <p:cNvPr id="39" name="Picture 38" descr="background rectangle">
            <a:extLst>
              <a:ext uri="{FF2B5EF4-FFF2-40B4-BE49-F238E27FC236}">
                <a16:creationId xmlns:a16="http://schemas.microsoft.com/office/drawing/2014/main" id="{2C9BC60F-D2CA-4EE1-A5DF-CFF921F868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1" name="Rounded Rectangle 46">
            <a:extLst>
              <a:ext uri="{FF2B5EF4-FFF2-40B4-BE49-F238E27FC236}">
                <a16:creationId xmlns:a16="http://schemas.microsoft.com/office/drawing/2014/main" id="{D3E828F3-7773-48C9-A477-837D3B3309D5}"/>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C9BE066-F3CA-4EF5-8537-22DEF6A00489}"/>
              </a:ext>
            </a:extLst>
          </p:cNvPr>
          <p:cNvSpPr txBox="1"/>
          <p:nvPr/>
        </p:nvSpPr>
        <p:spPr>
          <a:xfrm>
            <a:off x="0" y="1212085"/>
            <a:ext cx="1219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Un robot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apprend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comment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habiter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humaine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description (D)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question (Q)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pour la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famille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0" name="Picture 49" descr="robot">
            <a:extLst>
              <a:ext uri="{FF2B5EF4-FFF2-40B4-BE49-F238E27FC236}">
                <a16:creationId xmlns:a16="http://schemas.microsoft.com/office/drawing/2014/main" id="{D7F416CA-25F6-4250-B192-EED51C52A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1710" y="3458815"/>
            <a:ext cx="1884635" cy="2393187"/>
          </a:xfrm>
          <a:prstGeom prst="rect">
            <a:avLst/>
          </a:prstGeom>
        </p:spPr>
      </p:pic>
      <p:sp>
        <p:nvSpPr>
          <p:cNvPr id="51" name="Rounded Rectangular Callout 1">
            <a:extLst>
              <a:ext uri="{FF2B5EF4-FFF2-40B4-BE49-F238E27FC236}">
                <a16:creationId xmlns:a16="http://schemas.microsoft.com/office/drawing/2014/main" id="{FE95D6D2-3496-45D9-B76A-5C39478030E4}"/>
              </a:ext>
            </a:extLst>
          </p:cNvPr>
          <p:cNvSpPr/>
          <p:nvPr/>
        </p:nvSpPr>
        <p:spPr>
          <a:xfrm>
            <a:off x="6843196" y="2362149"/>
            <a:ext cx="2636780" cy="3474720"/>
          </a:xfrm>
          <a:prstGeom prst="wedgeRoundRectCallout">
            <a:avLst>
              <a:gd name="adj1" fmla="val 65155"/>
              <a:gd name="adj2" fmla="val 15006"/>
              <a:gd name="adj3" fmla="val 16667"/>
            </a:avLst>
          </a:prstGeom>
          <a:solidFill>
            <a:schemeClr val="accent1">
              <a:lumMod val="50000"/>
            </a:schemeClr>
          </a:solidFill>
          <a:ln>
            <a:solidFill>
              <a:srgbClr val="EE6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haven’t learned to use intonation yet! Pay attention to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word order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Forms of </a:t>
            </a: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être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20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avoir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are verbs, too!</a:t>
            </a:r>
          </a:p>
        </p:txBody>
      </p:sp>
      <p:graphicFrame>
        <p:nvGraphicFramePr>
          <p:cNvPr id="17" name="Content Placeholder 4">
            <a:extLst>
              <a:ext uri="{FF2B5EF4-FFF2-40B4-BE49-F238E27FC236}">
                <a16:creationId xmlns:a16="http://schemas.microsoft.com/office/drawing/2014/main" id="{E889D158-81AF-4504-A311-E3608B504DF9}"/>
              </a:ext>
            </a:extLst>
          </p:cNvPr>
          <p:cNvGraphicFramePr>
            <a:graphicFrameLocks noGrp="1"/>
          </p:cNvGraphicFramePr>
          <p:nvPr>
            <p:ph idx="1"/>
          </p:nvPr>
        </p:nvGraphicFramePr>
        <p:xfrm>
          <a:off x="696000" y="2517109"/>
          <a:ext cx="5400000" cy="347472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548973513"/>
                    </a:ext>
                  </a:extLst>
                </a:gridCol>
                <a:gridCol w="180000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3028703937"/>
                    </a:ext>
                  </a:extLst>
                </a:gridCol>
                <a:gridCol w="1800000">
                  <a:extLst>
                    <a:ext uri="{9D8B030D-6E8A-4147-A177-3AD203B41FA5}">
                      <a16:colId xmlns:a16="http://schemas.microsoft.com/office/drawing/2014/main" val="1859025906"/>
                    </a:ext>
                  </a:extLst>
                </a:gridCol>
              </a:tblGrid>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661245337"/>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13311472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67591263"/>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90480960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7081502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974937827"/>
                  </a:ext>
                </a:extLst>
              </a:tr>
            </a:tbl>
          </a:graphicData>
        </a:graphic>
      </p:graphicFrame>
      <p:sp>
        <p:nvSpPr>
          <p:cNvPr id="35" name="Action Button: Custom 21">
            <a:hlinkClick r:id="" action="ppaction://noaction" highlightClick="1">
              <a:snd r:embed="rId5" name="1.wav"/>
            </a:hlinkClick>
            <a:extLst>
              <a:ext uri="{FF2B5EF4-FFF2-40B4-BE49-F238E27FC236}">
                <a16:creationId xmlns:a16="http://schemas.microsoft.com/office/drawing/2014/main" id="{140C505B-8350-4CA3-AD4D-458FF39EE94A}"/>
              </a:ext>
            </a:extLst>
          </p:cNvPr>
          <p:cNvSpPr/>
          <p:nvPr/>
        </p:nvSpPr>
        <p:spPr>
          <a:xfrm>
            <a:off x="912794" y="2582347"/>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extLst>
              <a:ext uri="{FF2B5EF4-FFF2-40B4-BE49-F238E27FC236}">
                <a16:creationId xmlns:a16="http://schemas.microsoft.com/office/drawing/2014/main" id="{9B1BB1C7-91EB-40E3-8773-31D1D11020A9}"/>
              </a:ext>
            </a:extLst>
          </p:cNvPr>
          <p:cNvSpPr/>
          <p:nvPr/>
        </p:nvSpPr>
        <p:spPr>
          <a:xfrm>
            <a:off x="2166637" y="2367652"/>
            <a:ext cx="6992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36" name="Action Button: Custom 21">
            <a:hlinkClick r:id="" action="ppaction://noaction" highlightClick="1">
              <a:snd r:embed="rId6" name="2.wav"/>
            </a:hlinkClick>
            <a:extLst>
              <a:ext uri="{FF2B5EF4-FFF2-40B4-BE49-F238E27FC236}">
                <a16:creationId xmlns:a16="http://schemas.microsoft.com/office/drawing/2014/main" id="{6668BD10-7EED-4410-B62C-976A9B902305}"/>
              </a:ext>
            </a:extLst>
          </p:cNvPr>
          <p:cNvSpPr/>
          <p:nvPr/>
        </p:nvSpPr>
        <p:spPr>
          <a:xfrm>
            <a:off x="910874" y="3162638"/>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extLst>
              <a:ext uri="{FF2B5EF4-FFF2-40B4-BE49-F238E27FC236}">
                <a16:creationId xmlns:a16="http://schemas.microsoft.com/office/drawing/2014/main" id="{BDFAA76A-53D0-476D-8EA4-0B95303869E2}"/>
              </a:ext>
            </a:extLst>
          </p:cNvPr>
          <p:cNvSpPr/>
          <p:nvPr/>
        </p:nvSpPr>
        <p:spPr>
          <a:xfrm>
            <a:off x="2157019" y="2960319"/>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37" name="Action Button: Custom 21">
            <a:hlinkClick r:id="" action="ppaction://noaction" highlightClick="1">
              <a:snd r:embed="rId7" name="3.wav"/>
            </a:hlinkClick>
            <a:extLst>
              <a:ext uri="{FF2B5EF4-FFF2-40B4-BE49-F238E27FC236}">
                <a16:creationId xmlns:a16="http://schemas.microsoft.com/office/drawing/2014/main" id="{17DD8A24-795E-4E41-AE8E-CCE29E6716E4}"/>
              </a:ext>
            </a:extLst>
          </p:cNvPr>
          <p:cNvSpPr/>
          <p:nvPr/>
        </p:nvSpPr>
        <p:spPr>
          <a:xfrm>
            <a:off x="913983" y="3750334"/>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extLst>
              <a:ext uri="{FF2B5EF4-FFF2-40B4-BE49-F238E27FC236}">
                <a16:creationId xmlns:a16="http://schemas.microsoft.com/office/drawing/2014/main" id="{A9C33C63-537B-449D-AF56-1CE134A66E76}"/>
              </a:ext>
            </a:extLst>
          </p:cNvPr>
          <p:cNvSpPr/>
          <p:nvPr/>
        </p:nvSpPr>
        <p:spPr>
          <a:xfrm>
            <a:off x="2122554" y="3510008"/>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38" name="Action Button: Custom 21">
            <a:hlinkClick r:id="" action="ppaction://noaction" highlightClick="1">
              <a:snd r:embed="rId8" name="4.wav"/>
            </a:hlinkClick>
            <a:extLst>
              <a:ext uri="{FF2B5EF4-FFF2-40B4-BE49-F238E27FC236}">
                <a16:creationId xmlns:a16="http://schemas.microsoft.com/office/drawing/2014/main" id="{792D438A-8C18-4F79-9F9C-F51F259ABE90}"/>
              </a:ext>
            </a:extLst>
          </p:cNvPr>
          <p:cNvSpPr/>
          <p:nvPr/>
        </p:nvSpPr>
        <p:spPr>
          <a:xfrm>
            <a:off x="920048" y="4330625"/>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2" name="Rectangle 21">
            <a:extLst>
              <a:ext uri="{FF2B5EF4-FFF2-40B4-BE49-F238E27FC236}">
                <a16:creationId xmlns:a16="http://schemas.microsoft.com/office/drawing/2014/main" id="{AC767EF7-E6AA-45C1-B96E-5DC3E1184661}"/>
              </a:ext>
            </a:extLst>
          </p:cNvPr>
          <p:cNvSpPr/>
          <p:nvPr/>
        </p:nvSpPr>
        <p:spPr>
          <a:xfrm>
            <a:off x="2157019" y="4102675"/>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42" name="Action Button: Custom 21">
            <a:hlinkClick r:id="" action="ppaction://noaction" highlightClick="1">
              <a:snd r:embed="rId9" name="5.wav"/>
            </a:hlinkClick>
            <a:extLst>
              <a:ext uri="{FF2B5EF4-FFF2-40B4-BE49-F238E27FC236}">
                <a16:creationId xmlns:a16="http://schemas.microsoft.com/office/drawing/2014/main" id="{594F00E7-387A-48DC-86E5-C42B2F4F4552}"/>
              </a:ext>
            </a:extLst>
          </p:cNvPr>
          <p:cNvSpPr/>
          <p:nvPr/>
        </p:nvSpPr>
        <p:spPr>
          <a:xfrm>
            <a:off x="920048" y="4890279"/>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080130A8-0671-48D7-B27C-DC523037F9B9}"/>
              </a:ext>
            </a:extLst>
          </p:cNvPr>
          <p:cNvSpPr/>
          <p:nvPr/>
        </p:nvSpPr>
        <p:spPr>
          <a:xfrm>
            <a:off x="2122554" y="4652364"/>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43" name="Action Button: Custom 21">
            <a:hlinkClick r:id="" action="ppaction://noaction" highlightClick="1">
              <a:snd r:embed="rId10" name="6.wav"/>
            </a:hlinkClick>
            <a:extLst>
              <a:ext uri="{FF2B5EF4-FFF2-40B4-BE49-F238E27FC236}">
                <a16:creationId xmlns:a16="http://schemas.microsoft.com/office/drawing/2014/main" id="{15BE58A8-48F6-42FA-BFF5-1287567E2637}"/>
              </a:ext>
            </a:extLst>
          </p:cNvPr>
          <p:cNvSpPr/>
          <p:nvPr/>
        </p:nvSpPr>
        <p:spPr>
          <a:xfrm>
            <a:off x="912794" y="5481696"/>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C87A2B5B-5714-4E9F-ADA6-5AD99A9B77BF}"/>
              </a:ext>
            </a:extLst>
          </p:cNvPr>
          <p:cNvSpPr/>
          <p:nvPr/>
        </p:nvSpPr>
        <p:spPr>
          <a:xfrm>
            <a:off x="2166637" y="5245031"/>
            <a:ext cx="69923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44" name="Action Button: Custom 21">
            <a:hlinkClick r:id="" action="ppaction://noaction" highlightClick="1">
              <a:snd r:embed="rId11" name="7.wav"/>
            </a:hlinkClick>
            <a:extLst>
              <a:ext uri="{FF2B5EF4-FFF2-40B4-BE49-F238E27FC236}">
                <a16:creationId xmlns:a16="http://schemas.microsoft.com/office/drawing/2014/main" id="{BFB3685B-632B-4395-9EC9-8DEEDA77CF14}"/>
              </a:ext>
            </a:extLst>
          </p:cNvPr>
          <p:cNvSpPr/>
          <p:nvPr/>
        </p:nvSpPr>
        <p:spPr>
          <a:xfrm>
            <a:off x="3621590" y="2586323"/>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BA426C9D-398F-4DCF-A59C-3518AF8B9875}"/>
              </a:ext>
            </a:extLst>
          </p:cNvPr>
          <p:cNvSpPr/>
          <p:nvPr/>
        </p:nvSpPr>
        <p:spPr>
          <a:xfrm>
            <a:off x="4811942" y="2337647"/>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45" name="Action Button: Custom 21">
            <a:hlinkClick r:id="" action="ppaction://noaction" highlightClick="1">
              <a:snd r:embed="rId12" name="8.wav"/>
            </a:hlinkClick>
            <a:extLst>
              <a:ext uri="{FF2B5EF4-FFF2-40B4-BE49-F238E27FC236}">
                <a16:creationId xmlns:a16="http://schemas.microsoft.com/office/drawing/2014/main" id="{2F35ED02-5E2C-40B6-9B4F-90D5A29B3076}"/>
              </a:ext>
            </a:extLst>
          </p:cNvPr>
          <p:cNvSpPr/>
          <p:nvPr/>
        </p:nvSpPr>
        <p:spPr>
          <a:xfrm>
            <a:off x="3622681" y="3166613"/>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8</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F3EEFE6F-BAC0-462C-A7A3-BD0F630EE6F3}"/>
              </a:ext>
            </a:extLst>
          </p:cNvPr>
          <p:cNvSpPr/>
          <p:nvPr/>
        </p:nvSpPr>
        <p:spPr>
          <a:xfrm>
            <a:off x="4777477" y="2930314"/>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46" name="Action Button: Custom 21">
            <a:hlinkClick r:id="" action="ppaction://noaction" highlightClick="1">
              <a:snd r:embed="rId13" name="9.wav"/>
            </a:hlinkClick>
            <a:extLst>
              <a:ext uri="{FF2B5EF4-FFF2-40B4-BE49-F238E27FC236}">
                <a16:creationId xmlns:a16="http://schemas.microsoft.com/office/drawing/2014/main" id="{FE0E0F04-46E3-4B72-8556-C22975169AF9}"/>
              </a:ext>
            </a:extLst>
          </p:cNvPr>
          <p:cNvSpPr/>
          <p:nvPr/>
        </p:nvSpPr>
        <p:spPr>
          <a:xfrm>
            <a:off x="3628421" y="3732728"/>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9</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1B20A1BB-A6BE-40EB-A781-3CE734C785DE}"/>
              </a:ext>
            </a:extLst>
          </p:cNvPr>
          <p:cNvSpPr/>
          <p:nvPr/>
        </p:nvSpPr>
        <p:spPr>
          <a:xfrm>
            <a:off x="4787213" y="3509261"/>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47" name="Action Button: Custom 21">
            <a:hlinkClick r:id="" action="ppaction://noaction" highlightClick="1">
              <a:snd r:embed="rId14" name="10.wav"/>
            </a:hlinkClick>
            <a:extLst>
              <a:ext uri="{FF2B5EF4-FFF2-40B4-BE49-F238E27FC236}">
                <a16:creationId xmlns:a16="http://schemas.microsoft.com/office/drawing/2014/main" id="{ED4E20D1-6C0E-4F67-8C26-ED489A72D5FF}"/>
              </a:ext>
            </a:extLst>
          </p:cNvPr>
          <p:cNvSpPr/>
          <p:nvPr/>
        </p:nvSpPr>
        <p:spPr>
          <a:xfrm>
            <a:off x="3623268" y="4329846"/>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32" name="Rectangle 31">
            <a:extLst>
              <a:ext uri="{FF2B5EF4-FFF2-40B4-BE49-F238E27FC236}">
                <a16:creationId xmlns:a16="http://schemas.microsoft.com/office/drawing/2014/main" id="{6B0A4AB5-000F-400C-9F6F-A55958608B72}"/>
              </a:ext>
            </a:extLst>
          </p:cNvPr>
          <p:cNvSpPr/>
          <p:nvPr/>
        </p:nvSpPr>
        <p:spPr>
          <a:xfrm>
            <a:off x="4798824" y="4072670"/>
            <a:ext cx="78739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a:t>
            </a:r>
          </a:p>
        </p:txBody>
      </p:sp>
      <p:sp>
        <p:nvSpPr>
          <p:cNvPr id="48" name="Action Button: Custom 21">
            <a:hlinkClick r:id="" action="ppaction://noaction" highlightClick="1">
              <a:snd r:embed="rId15" name="11.wav"/>
            </a:hlinkClick>
            <a:extLst>
              <a:ext uri="{FF2B5EF4-FFF2-40B4-BE49-F238E27FC236}">
                <a16:creationId xmlns:a16="http://schemas.microsoft.com/office/drawing/2014/main" id="{4198DD34-9EF9-4C19-BDD1-155D69FAD66A}"/>
              </a:ext>
            </a:extLst>
          </p:cNvPr>
          <p:cNvSpPr/>
          <p:nvPr/>
        </p:nvSpPr>
        <p:spPr>
          <a:xfrm>
            <a:off x="3628421" y="4893722"/>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rPr>
              <a:t>11</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A7D5E4CE-5959-4F59-8F17-0E55B69A1720}"/>
              </a:ext>
            </a:extLst>
          </p:cNvPr>
          <p:cNvSpPr/>
          <p:nvPr/>
        </p:nvSpPr>
        <p:spPr>
          <a:xfrm>
            <a:off x="4840975" y="4651617"/>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49" name="Action Button: Custom 21">
            <a:hlinkClick r:id="" action="ppaction://noaction" highlightClick="1">
              <a:snd r:embed="rId16" name="12.wav"/>
            </a:hlinkClick>
            <a:extLst>
              <a:ext uri="{FF2B5EF4-FFF2-40B4-BE49-F238E27FC236}">
                <a16:creationId xmlns:a16="http://schemas.microsoft.com/office/drawing/2014/main" id="{1BE43081-663D-4C7A-8ACD-7AF7A9BB3F0A}"/>
              </a:ext>
            </a:extLst>
          </p:cNvPr>
          <p:cNvSpPr/>
          <p:nvPr/>
        </p:nvSpPr>
        <p:spPr>
          <a:xfrm>
            <a:off x="3635708" y="5481696"/>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12</a:t>
            </a:r>
          </a:p>
        </p:txBody>
      </p:sp>
      <p:sp>
        <p:nvSpPr>
          <p:cNvPr id="34" name="Rectangle 33">
            <a:extLst>
              <a:ext uri="{FF2B5EF4-FFF2-40B4-BE49-F238E27FC236}">
                <a16:creationId xmlns:a16="http://schemas.microsoft.com/office/drawing/2014/main" id="{6A8FCE20-648D-4BE7-AC3D-9EFE7E7B4E81}"/>
              </a:ext>
            </a:extLst>
          </p:cNvPr>
          <p:cNvSpPr/>
          <p:nvPr/>
        </p:nvSpPr>
        <p:spPr>
          <a:xfrm>
            <a:off x="4840975" y="5245031"/>
            <a:ext cx="71846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D</a:t>
            </a:r>
          </a:p>
        </p:txBody>
      </p:sp>
      <p:sp>
        <p:nvSpPr>
          <p:cNvPr id="40" name="Title 3">
            <a:extLst>
              <a:ext uri="{FF2B5EF4-FFF2-40B4-BE49-F238E27FC236}">
                <a16:creationId xmlns:a16="http://schemas.microsoft.com/office/drawing/2014/main" id="{8B2154C2-5C24-48D0-AAAA-A84485B313EC}"/>
              </a:ext>
              <a:ext uri="{C183D7F6-B498-43B3-948B-1728B52AA6E4}">
                <adec:decorative xmlns:adec="http://schemas.microsoft.com/office/drawing/2017/decorative" val="1"/>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Un robot à la maison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05693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32" grpId="0"/>
      <p:bldP spid="33" grpId="0"/>
      <p:bldP spid="3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pic>
        <p:nvPicPr>
          <p:cNvPr id="27" name="Picture 26" descr="background rectangle">
            <a:extLst>
              <a:ext uri="{FF2B5EF4-FFF2-40B4-BE49-F238E27FC236}">
                <a16:creationId xmlns:a16="http://schemas.microsoft.com/office/drawing/2014/main" id="{2506B7FF-BFBF-4669-9528-DB727139C14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C1DC5EAA-6864-4993-B418-42E394EC03B8}"/>
              </a:ext>
              <a:ext uri="{C183D7F6-B498-43B3-948B-1728B52AA6E4}">
                <adec:decorative xmlns:adec="http://schemas.microsoft.com/office/drawing/2017/decorative" val="0"/>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 et écris en français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2" name="Rounded Rectangle 46">
            <a:extLst>
              <a:ext uri="{FF2B5EF4-FFF2-40B4-BE49-F238E27FC236}">
                <a16:creationId xmlns:a16="http://schemas.microsoft.com/office/drawing/2014/main" id="{81836AD9-572F-4051-B741-1BAA9822690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A Task 1</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33" name="Rectangle 32"/>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6" name="Rectangle 25"/>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Fais-tu l’activité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 oui / non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Tu fais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 D’accord (‘Okay’). </a:t>
            </a:r>
          </a:p>
        </p:txBody>
      </p:sp>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2" name="TextBox 1"/>
          <p:cNvSpPr txBox="1"/>
          <p:nvPr/>
        </p:nvSpPr>
        <p:spPr>
          <a:xfrm>
            <a:off x="1354821" y="282767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apprendre – le 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30" name="TextBox 29"/>
          <p:cNvSpPr txBox="1"/>
          <p:nvPr/>
        </p:nvSpPr>
        <p:spPr>
          <a:xfrm>
            <a:off x="4889912" y="2684292"/>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1" name="TextBox 30"/>
          <p:cNvSpPr txBox="1"/>
          <p:nvPr/>
        </p:nvSpPr>
        <p:spPr>
          <a:xfrm>
            <a:off x="6729960" y="2842288"/>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 ?</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20" name="TextBox 19"/>
          <p:cNvSpPr txBox="1"/>
          <p:nvPr/>
        </p:nvSpPr>
        <p:spPr>
          <a:xfrm>
            <a:off x="1362276" y="3552115"/>
            <a:ext cx="5291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jeune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p:cNvSpPr txBox="1"/>
          <p:nvPr/>
        </p:nvSpPr>
        <p:spPr>
          <a:xfrm>
            <a:off x="6729960" y="3564282"/>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2" name="TextBox 21"/>
          <p:cNvSpPr txBox="1"/>
          <p:nvPr/>
        </p:nvSpPr>
        <p:spPr>
          <a:xfrm>
            <a:off x="1354821" y="432770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TextBox 35"/>
          <p:cNvSpPr txBox="1"/>
          <p:nvPr/>
        </p:nvSpPr>
        <p:spPr>
          <a:xfrm>
            <a:off x="6736344" y="432770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vas au collège.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1" name="TextBox 20"/>
          <p:cNvSpPr txBox="1"/>
          <p:nvPr/>
        </p:nvSpPr>
        <p:spPr>
          <a:xfrm>
            <a:off x="1347366" y="501577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comprendre – la question</a:t>
            </a:r>
          </a:p>
        </p:txBody>
      </p:sp>
      <p:sp>
        <p:nvSpPr>
          <p:cNvPr id="29" name="TextBox 28"/>
          <p:cNvSpPr txBox="1"/>
          <p:nvPr/>
        </p:nvSpPr>
        <p:spPr>
          <a:xfrm>
            <a:off x="5231348" y="4908131"/>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37" name="TextBox 36"/>
          <p:cNvSpPr txBox="1"/>
          <p:nvPr/>
        </p:nvSpPr>
        <p:spPr>
          <a:xfrm>
            <a:off x="6736345" y="5000465"/>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Comprends-tu la question ?</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24" name="TextBox 23"/>
          <p:cNvSpPr txBox="1"/>
          <p:nvPr/>
        </p:nvSpPr>
        <p:spPr>
          <a:xfrm>
            <a:off x="1347366" y="575581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prendre – le déjeuner</a:t>
            </a:r>
          </a:p>
        </p:txBody>
      </p:sp>
      <p:sp>
        <p:nvSpPr>
          <p:cNvPr id="3" name="TextBox 2"/>
          <p:cNvSpPr txBox="1"/>
          <p:nvPr/>
        </p:nvSpPr>
        <p:spPr>
          <a:xfrm>
            <a:off x="4690807" y="5656247"/>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8" name="TextBox 37"/>
          <p:cNvSpPr txBox="1"/>
          <p:nvPr/>
        </p:nvSpPr>
        <p:spPr>
          <a:xfrm>
            <a:off x="6736345" y="5688536"/>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Prends-tu le déjeuner ?</a:t>
            </a:r>
          </a:p>
        </p:txBody>
      </p:sp>
    </p:spTree>
    <p:extLst>
      <p:ext uri="{BB962C8B-B14F-4D97-AF65-F5344CB8AC3E}">
        <p14:creationId xmlns:p14="http://schemas.microsoft.com/office/powerpoint/2010/main" val="247555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1" grpId="0"/>
      <p:bldP spid="35" grpId="0"/>
      <p:bldP spid="36" grpId="0"/>
      <p:bldP spid="37" grpId="0"/>
      <p:bldP spid="3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pic>
        <p:nvPicPr>
          <p:cNvPr id="28" name="Picture 27" descr="background rectangle">
            <a:extLst>
              <a:ext uri="{FF2B5EF4-FFF2-40B4-BE49-F238E27FC236}">
                <a16:creationId xmlns:a16="http://schemas.microsoft.com/office/drawing/2014/main" id="{AF1C97E2-0C7D-42D9-83CB-CD2D3614A25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1F28FF91-ED35-4F4B-928F-72BE7887A02E}"/>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 et écris en français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3" name="Rounded Rectangle 46">
            <a:extLst>
              <a:ext uri="{FF2B5EF4-FFF2-40B4-BE49-F238E27FC236}">
                <a16:creationId xmlns:a16="http://schemas.microsoft.com/office/drawing/2014/main" id="{2E510F68-3BC7-4B21-BE3B-6978E2A2C0D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B Task 1</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39" name="Rectangle 38"/>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9" name="Rectangle 28"/>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Fais-tu l’activité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non</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Tu fais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(‘Okay’). </a:t>
            </a:r>
          </a:p>
        </p:txBody>
      </p:sp>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27" name="TextBox 26"/>
          <p:cNvSpPr txBox="1"/>
          <p:nvPr/>
        </p:nvSpPr>
        <p:spPr>
          <a:xfrm>
            <a:off x="1158081" y="2707387"/>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41" name="TextBox 40"/>
          <p:cNvSpPr txBox="1"/>
          <p:nvPr/>
        </p:nvSpPr>
        <p:spPr>
          <a:xfrm>
            <a:off x="1764241" y="2859205"/>
            <a:ext cx="64493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Are you learning/do you learn French</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1" name="TextBox 30"/>
          <p:cNvSpPr txBox="1"/>
          <p:nvPr/>
        </p:nvSpPr>
        <p:spPr>
          <a:xfrm>
            <a:off x="7883979" y="2825215"/>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 ?</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42" name="TextBox 41"/>
          <p:cNvSpPr txBox="1"/>
          <p:nvPr/>
        </p:nvSpPr>
        <p:spPr>
          <a:xfrm>
            <a:off x="1870867" y="3575510"/>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are young.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7883979" y="3564917"/>
            <a:ext cx="3076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43" name="TextBox 42"/>
          <p:cNvSpPr txBox="1"/>
          <p:nvPr/>
        </p:nvSpPr>
        <p:spPr>
          <a:xfrm>
            <a:off x="1845212" y="4332665"/>
            <a:ext cx="57397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are going/you go to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6" name="TextBox 35"/>
          <p:cNvSpPr txBox="1"/>
          <p:nvPr/>
        </p:nvSpPr>
        <p:spPr>
          <a:xfrm>
            <a:off x="7897686" y="4312394"/>
            <a:ext cx="3049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vas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6" name="TextBox 25"/>
          <p:cNvSpPr txBox="1"/>
          <p:nvPr/>
        </p:nvSpPr>
        <p:spPr>
          <a:xfrm>
            <a:off x="1227220" y="4911694"/>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40" name="TextBox 39"/>
          <p:cNvSpPr txBox="1"/>
          <p:nvPr/>
        </p:nvSpPr>
        <p:spPr>
          <a:xfrm>
            <a:off x="1819557" y="5026286"/>
            <a:ext cx="5351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Do you understand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7" name="TextBox 36"/>
          <p:cNvSpPr txBox="1"/>
          <p:nvPr/>
        </p:nvSpPr>
        <p:spPr>
          <a:xfrm>
            <a:off x="7837494" y="5000465"/>
            <a:ext cx="44610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Comprends-tu la question ?</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3" name="TextBox 2"/>
          <p:cNvSpPr txBox="1"/>
          <p:nvPr/>
        </p:nvSpPr>
        <p:spPr>
          <a:xfrm>
            <a:off x="1227220" y="564957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44" name="TextBox 43"/>
          <p:cNvSpPr txBox="1"/>
          <p:nvPr/>
        </p:nvSpPr>
        <p:spPr>
          <a:xfrm>
            <a:off x="1852936" y="5688536"/>
            <a:ext cx="57320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having/do you have lunch?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8" name="TextBox 37"/>
          <p:cNvSpPr txBox="1"/>
          <p:nvPr/>
        </p:nvSpPr>
        <p:spPr>
          <a:xfrm>
            <a:off x="7897686" y="5701174"/>
            <a:ext cx="3608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déjeuner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8159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7" grpId="0"/>
      <p:bldP spid="41" grpId="0"/>
      <p:bldP spid="31" grpId="0"/>
      <p:bldP spid="42" grpId="0"/>
      <p:bldP spid="35" grpId="0"/>
      <p:bldP spid="43" grpId="0"/>
      <p:bldP spid="36" grpId="0"/>
      <p:bldP spid="26" grpId="0"/>
      <p:bldP spid="40" grpId="0"/>
      <p:bldP spid="37" grpId="0"/>
      <p:bldP spid="3" grpId="0"/>
      <p:bldP spid="44" grpId="0"/>
      <p:bldP spid="3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title"/>
          </p:nvPr>
        </p:nvSpPr>
        <p:spPr>
          <a:xfrm>
            <a:off x="0" y="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pic>
        <p:nvPicPr>
          <p:cNvPr id="27" name="Picture 26" descr="background rectangle">
            <a:extLst>
              <a:ext uri="{FF2B5EF4-FFF2-40B4-BE49-F238E27FC236}">
                <a16:creationId xmlns:a16="http://schemas.microsoft.com/office/drawing/2014/main" id="{F4D8429F-52B2-4F11-B299-C115B62A8C4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43F2BBB2-7988-45F9-BAE7-BAB47733CCF3}"/>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 et écris en français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2" name="Rounded Rectangle 46">
            <a:extLst>
              <a:ext uri="{FF2B5EF4-FFF2-40B4-BE49-F238E27FC236}">
                <a16:creationId xmlns:a16="http://schemas.microsoft.com/office/drawing/2014/main" id="{FE8BCB9B-D82E-4DB1-A0FA-8C331FE8B217}"/>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p:cNvSpPr/>
          <p:nvPr/>
        </p:nvSpPr>
        <p:spPr>
          <a:xfrm>
            <a:off x="6267885" y="52653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B Task 2</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33" name="Rectangle 32"/>
          <p:cNvSpPr/>
          <p:nvPr/>
        </p:nvSpPr>
        <p:spPr>
          <a:xfrm>
            <a:off x="6267885" y="91142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6" name="Rectangle 25"/>
          <p:cNvSpPr/>
          <p:nvPr/>
        </p:nvSpPr>
        <p:spPr>
          <a:xfrm>
            <a:off x="203141" y="122862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non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Tu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(‘Okay’). </a:t>
            </a:r>
          </a:p>
        </p:txBody>
      </p:sp>
      <p:sp>
        <p:nvSpPr>
          <p:cNvPr id="5" name="TextBox 4"/>
          <p:cNvSpPr txBox="1"/>
          <p:nvPr/>
        </p:nvSpPr>
        <p:spPr>
          <a:xfrm>
            <a:off x="685897" y="286624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2" name="TextBox 1"/>
          <p:cNvSpPr txBox="1"/>
          <p:nvPr/>
        </p:nvSpPr>
        <p:spPr>
          <a:xfrm>
            <a:off x="1354821" y="289419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apprendre – l’anglais</a:t>
            </a:r>
          </a:p>
        </p:txBody>
      </p:sp>
      <p:sp>
        <p:nvSpPr>
          <p:cNvPr id="31" name="TextBox 30"/>
          <p:cNvSpPr txBox="1"/>
          <p:nvPr/>
        </p:nvSpPr>
        <p:spPr>
          <a:xfrm>
            <a:off x="6729960" y="2908808"/>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Tu apprends l’anglais.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14" name="TextBox 13"/>
          <p:cNvSpPr txBox="1"/>
          <p:nvPr/>
        </p:nvSpPr>
        <p:spPr>
          <a:xfrm>
            <a:off x="700807" y="359586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20" name="TextBox 19"/>
          <p:cNvSpPr txBox="1"/>
          <p:nvPr/>
        </p:nvSpPr>
        <p:spPr>
          <a:xfrm>
            <a:off x="1362276" y="3618635"/>
            <a:ext cx="5291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sage</a:t>
            </a:r>
          </a:p>
        </p:txBody>
      </p:sp>
      <p:sp>
        <p:nvSpPr>
          <p:cNvPr id="30" name="TextBox 29"/>
          <p:cNvSpPr txBox="1"/>
          <p:nvPr/>
        </p:nvSpPr>
        <p:spPr>
          <a:xfrm>
            <a:off x="3289783" y="3495520"/>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5" name="TextBox 34"/>
          <p:cNvSpPr txBox="1"/>
          <p:nvPr/>
        </p:nvSpPr>
        <p:spPr>
          <a:xfrm>
            <a:off x="6729960" y="3630802"/>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Es-tu sage ?</a:t>
            </a:r>
          </a:p>
        </p:txBody>
      </p:sp>
      <p:sp>
        <p:nvSpPr>
          <p:cNvPr id="16" name="TextBox 15"/>
          <p:cNvSpPr txBox="1"/>
          <p:nvPr/>
        </p:nvSpPr>
        <p:spPr>
          <a:xfrm>
            <a:off x="616756" y="437663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2" name="TextBox 21"/>
          <p:cNvSpPr txBox="1"/>
          <p:nvPr/>
        </p:nvSpPr>
        <p:spPr>
          <a:xfrm>
            <a:off x="1354821" y="439422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aimer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l’histoire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p:cNvSpPr txBox="1"/>
          <p:nvPr/>
        </p:nvSpPr>
        <p:spPr>
          <a:xfrm>
            <a:off x="3855068" y="4267760"/>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36" name="TextBox 35"/>
          <p:cNvSpPr txBox="1"/>
          <p:nvPr/>
        </p:nvSpPr>
        <p:spPr>
          <a:xfrm>
            <a:off x="6736344" y="439422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Aimes-tu l’histoire ?</a:t>
            </a:r>
          </a:p>
        </p:txBody>
      </p:sp>
      <p:sp>
        <p:nvSpPr>
          <p:cNvPr id="23" name="TextBox 22"/>
          <p:cNvSpPr txBox="1"/>
          <p:nvPr/>
        </p:nvSpPr>
        <p:spPr>
          <a:xfrm>
            <a:off x="685897" y="506988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1" name="TextBox 20"/>
          <p:cNvSpPr txBox="1"/>
          <p:nvPr/>
        </p:nvSpPr>
        <p:spPr>
          <a:xfrm>
            <a:off x="1347366" y="508229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comprendre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p:cNvSpPr txBox="1"/>
          <p:nvPr/>
        </p:nvSpPr>
        <p:spPr>
          <a:xfrm>
            <a:off x="6736345" y="5066985"/>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comprends le professeur.</a:t>
            </a:r>
          </a:p>
        </p:txBody>
      </p:sp>
      <p:sp>
        <p:nvSpPr>
          <p:cNvPr id="25" name="TextBox 24"/>
          <p:cNvSpPr txBox="1"/>
          <p:nvPr/>
        </p:nvSpPr>
        <p:spPr>
          <a:xfrm>
            <a:off x="685897" y="581510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24" name="TextBox 23"/>
          <p:cNvSpPr txBox="1"/>
          <p:nvPr/>
        </p:nvSpPr>
        <p:spPr>
          <a:xfrm>
            <a:off x="1347366" y="582233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prendre – train</a:t>
            </a:r>
          </a:p>
        </p:txBody>
      </p:sp>
      <p:sp>
        <p:nvSpPr>
          <p:cNvPr id="3" name="TextBox 2"/>
          <p:cNvSpPr txBox="1"/>
          <p:nvPr/>
        </p:nvSpPr>
        <p:spPr>
          <a:xfrm>
            <a:off x="3642561" y="5731419"/>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38" name="TextBox 37"/>
          <p:cNvSpPr txBox="1"/>
          <p:nvPr/>
        </p:nvSpPr>
        <p:spPr>
          <a:xfrm>
            <a:off x="6736344" y="5731419"/>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0523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1" grpId="0"/>
      <p:bldP spid="35" grpId="0"/>
      <p:bldP spid="36" grpId="0"/>
      <p:bldP spid="37" grpId="0"/>
      <p:bldP spid="3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pic>
        <p:nvPicPr>
          <p:cNvPr id="29" name="Picture 28" descr="background rectangle">
            <a:extLst>
              <a:ext uri="{FF2B5EF4-FFF2-40B4-BE49-F238E27FC236}">
                <a16:creationId xmlns:a16="http://schemas.microsoft.com/office/drawing/2014/main" id="{3BCBB7C9-F875-448D-8328-D0C7C2CB0CA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4C5E379F-D57E-4D30-A7A4-2647705BD361}"/>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 et écris en français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3" name="Rounded Rectangle 46">
            <a:extLst>
              <a:ext uri="{FF2B5EF4-FFF2-40B4-BE49-F238E27FC236}">
                <a16:creationId xmlns:a16="http://schemas.microsoft.com/office/drawing/2014/main" id="{E433170D-CE06-451F-917F-07E681AB106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A Task 2</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39" name="Rectangle 38"/>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8" name="Rectangle 27"/>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Tu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(‘Okay’). </a:t>
            </a:r>
          </a:p>
        </p:txBody>
      </p:sp>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41" name="TextBox 40"/>
          <p:cNvSpPr txBox="1"/>
          <p:nvPr/>
        </p:nvSpPr>
        <p:spPr>
          <a:xfrm>
            <a:off x="1764241" y="2859205"/>
            <a:ext cx="64493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are learning/you learn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1" name="TextBox 30"/>
          <p:cNvSpPr txBox="1"/>
          <p:nvPr/>
        </p:nvSpPr>
        <p:spPr>
          <a:xfrm>
            <a:off x="7883979" y="2825215"/>
            <a:ext cx="3404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Tu apprends l’anglais.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27" name="TextBox 26"/>
          <p:cNvSpPr txBox="1"/>
          <p:nvPr/>
        </p:nvSpPr>
        <p:spPr>
          <a:xfrm>
            <a:off x="1201445" y="3487392"/>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42" name="TextBox 41"/>
          <p:cNvSpPr txBox="1"/>
          <p:nvPr/>
        </p:nvSpPr>
        <p:spPr>
          <a:xfrm>
            <a:off x="1870867" y="3575510"/>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well-behaved?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7883979" y="3564917"/>
            <a:ext cx="3076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Es-tu sage ?</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6" name="TextBox 25"/>
          <p:cNvSpPr txBox="1"/>
          <p:nvPr/>
        </p:nvSpPr>
        <p:spPr>
          <a:xfrm>
            <a:off x="1201445" y="421525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43" name="TextBox 42"/>
          <p:cNvSpPr txBox="1"/>
          <p:nvPr/>
        </p:nvSpPr>
        <p:spPr>
          <a:xfrm>
            <a:off x="1845212" y="4332665"/>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Do you like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6" name="TextBox 35"/>
          <p:cNvSpPr txBox="1"/>
          <p:nvPr/>
        </p:nvSpPr>
        <p:spPr>
          <a:xfrm>
            <a:off x="7897686" y="4312394"/>
            <a:ext cx="3049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Aimes-tu l’histoire ?</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40" name="TextBox 39"/>
          <p:cNvSpPr txBox="1"/>
          <p:nvPr/>
        </p:nvSpPr>
        <p:spPr>
          <a:xfrm>
            <a:off x="1819557" y="5026286"/>
            <a:ext cx="5351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understand the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7" name="TextBox 36"/>
          <p:cNvSpPr txBox="1"/>
          <p:nvPr/>
        </p:nvSpPr>
        <p:spPr>
          <a:xfrm>
            <a:off x="7897686" y="5003362"/>
            <a:ext cx="4484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comprends le professeur.</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3" name="TextBox 2"/>
          <p:cNvSpPr txBox="1"/>
          <p:nvPr/>
        </p:nvSpPr>
        <p:spPr>
          <a:xfrm>
            <a:off x="1227220" y="564957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44" name="TextBox 43"/>
          <p:cNvSpPr txBox="1"/>
          <p:nvPr/>
        </p:nvSpPr>
        <p:spPr>
          <a:xfrm>
            <a:off x="1852936" y="5688536"/>
            <a:ext cx="5792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taking/do you take the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8" name="TextBox 37"/>
          <p:cNvSpPr txBox="1"/>
          <p:nvPr/>
        </p:nvSpPr>
        <p:spPr>
          <a:xfrm>
            <a:off x="7897686" y="5701174"/>
            <a:ext cx="2928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815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31" grpId="0"/>
      <p:bldP spid="27" grpId="0"/>
      <p:bldP spid="42" grpId="0"/>
      <p:bldP spid="35" grpId="0"/>
      <p:bldP spid="26" grpId="0"/>
      <p:bldP spid="43" grpId="0"/>
      <p:bldP spid="36" grpId="0"/>
      <p:bldP spid="40" grpId="0"/>
      <p:bldP spid="37" grpId="0"/>
      <p:bldP spid="3" grpId="0"/>
      <p:bldP spid="44" grpId="0"/>
      <p:bldP spid="3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Écoute</a:t>
            </a:r>
            <a:r>
              <a:rPr lang="en-GB" sz="3200" b="1" i="0" spc="0" baseline="0" dirty="0">
                <a:ln>
                  <a:noFill/>
                </a:ln>
                <a:solidFill>
                  <a:srgbClr val="FFFFFF"/>
                </a:solidFill>
                <a:effectLst/>
                <a:latin typeface="Century Gothic" panose="020B0502020202020204" pitchFamily="34" charset="0"/>
                <a:ea typeface="+mn-ea"/>
                <a:cs typeface="+mn-cs"/>
              </a:rPr>
              <a:t> et </a:t>
            </a:r>
            <a:r>
              <a:rPr lang="en-GB" sz="3200" b="1" dirty="0" err="1">
                <a:solidFill>
                  <a:srgbClr val="FFFFFF"/>
                </a:solidFill>
                <a:ea typeface="+mn-ea"/>
                <a:cs typeface="+mn-cs"/>
              </a:rPr>
              <a:t>parle</a:t>
            </a:r>
            <a:r>
              <a:rPr lang="en-GB" sz="3200" b="1" dirty="0">
                <a:solidFill>
                  <a:srgbClr val="FFFFFF"/>
                </a:solidFill>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sp>
        <p:nvSpPr>
          <p:cNvPr id="45" name="Rounded Rectangle 46">
            <a:extLst>
              <a:ext uri="{FF2B5EF4-FFF2-40B4-BE49-F238E27FC236}">
                <a16:creationId xmlns:a16="http://schemas.microsoft.com/office/drawing/2014/main" id="{6F5EB112-600A-4AA7-BC82-B5D5A9D0B75E}"/>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1DD4D187-19CD-496C-B303-AC4E2AD7234C}"/>
              </a:ext>
            </a:extLst>
          </p:cNvPr>
          <p:cNvSpPr/>
          <p:nvPr/>
        </p:nvSpPr>
        <p:spPr>
          <a:xfrm>
            <a:off x="6457245" y="126919"/>
            <a:ext cx="3987973" cy="1631216"/>
          </a:xfrm>
          <a:prstGeom prst="rect">
            <a:avLst/>
          </a:prstGeom>
          <a:ln>
            <a:solidFill>
              <a:srgbClr val="115076"/>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vrai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je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Tu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p:txBody>
      </p:sp>
      <p:sp>
        <p:nvSpPr>
          <p:cNvPr id="27" name="Rectangle 26">
            <a:extLst>
              <a:ext uri="{FF2B5EF4-FFF2-40B4-BE49-F238E27FC236}">
                <a16:creationId xmlns:a16="http://schemas.microsoft.com/office/drawing/2014/main" id="{0B1F36B9-1D76-4AFE-BA8C-5A324611D575}"/>
              </a:ext>
            </a:extLst>
          </p:cNvPr>
          <p:cNvSpPr/>
          <p:nvPr/>
        </p:nvSpPr>
        <p:spPr>
          <a:xfrm>
            <a:off x="-1" y="1373107"/>
            <a:ext cx="1219200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Écoute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réponses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Dis la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question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en-GB" sz="24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description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de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8" name="TextBox 7">
            <a:extLst>
              <a:ext uri="{FF2B5EF4-FFF2-40B4-BE49-F238E27FC236}">
                <a16:creationId xmlns:a16="http://schemas.microsoft.com/office/drawing/2014/main" id="{D5226867-1AEE-444B-BB17-D34A96DFD54B}"/>
              </a:ext>
            </a:extLst>
          </p:cNvPr>
          <p:cNvSpPr txBox="1"/>
          <p:nvPr/>
        </p:nvSpPr>
        <p:spPr>
          <a:xfrm>
            <a:off x="10153317" y="843911"/>
            <a:ext cx="1962372" cy="1464231"/>
          </a:xfrm>
          <a:prstGeom prst="wedgeRoundRectCallout">
            <a:avLst>
              <a:gd name="adj1" fmla="val -62669"/>
              <a:gd name="adj2" fmla="val 42151"/>
              <a:gd name="adj3" fmla="val 16667"/>
            </a:avLst>
          </a:prstGeom>
          <a:solidFill>
            <a:srgbClr val="115076"/>
          </a:solidFill>
          <a:ln>
            <a:solidFill>
              <a:srgbClr val="EE6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oui » = </a:t>
            </a:r>
            <a:r>
              <a:rPr kumimoji="0" lang="fr" sz="2000" b="1" i="0" u="none" strike="noStrike" kern="1200" cap="none" spc="0" normalizeH="0" baseline="0" noProof="0" dirty="0">
                <a:ln>
                  <a:noFill/>
                </a:ln>
                <a:solidFill>
                  <a:prstClr val="white"/>
                </a:solidFill>
                <a:effectLst/>
                <a:uLnTx/>
                <a:uFillTx/>
                <a:latin typeface="Century Gothic" panose="020F0302020204030204"/>
                <a:ea typeface="+mn-ea"/>
                <a:cs typeface="+mn-cs"/>
              </a:rPr>
              <a:t>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0" i="0" u="none" strike="noStrike" kern="1200" cap="none" spc="0" normalizeH="0" baseline="0" noProof="0" dirty="0">
                <a:ln>
                  <a:noFill/>
                </a:ln>
                <a:solidFill>
                  <a:prstClr val="white"/>
                </a:solidFill>
                <a:effectLst/>
                <a:uLnTx/>
                <a:uFillTx/>
                <a:latin typeface="Century Gothic" panose="020F0302020204030204"/>
                <a:ea typeface="+mn-ea"/>
                <a:cs typeface="+mn-cs"/>
              </a:rPr>
              <a:t>« c’est </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vrai »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description</a:t>
            </a:r>
            <a:endParaRPr kumimoji="0" lang="fr"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Action Button: Custom 21">
            <a:hlinkClick r:id="" action="ppaction://noaction" highlightClick="1">
              <a:snd r:embed="rId3" name="S-1.wav"/>
            </a:hlinkClick>
            <a:extLst>
              <a:ext uri="{FF2B5EF4-FFF2-40B4-BE49-F238E27FC236}">
                <a16:creationId xmlns:a16="http://schemas.microsoft.com/office/drawing/2014/main" id="{35065E6F-56B8-4EC0-9928-633EDD1BC496}"/>
              </a:ext>
            </a:extLst>
          </p:cNvPr>
          <p:cNvSpPr/>
          <p:nvPr/>
        </p:nvSpPr>
        <p:spPr>
          <a:xfrm>
            <a:off x="875781" y="2429802"/>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1" name="TextBox 30"/>
          <p:cNvSpPr txBox="1"/>
          <p:nvPr/>
        </p:nvSpPr>
        <p:spPr>
          <a:xfrm>
            <a:off x="1332908" y="2450383"/>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çais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Action Button: Custom 21">
            <a:hlinkClick r:id="" action="ppaction://noaction" highlightClick="1">
              <a:snd r:embed="rId4" name="S-2.wav"/>
            </a:hlinkClick>
            <a:extLst>
              <a:ext uri="{FF2B5EF4-FFF2-40B4-BE49-F238E27FC236}">
                <a16:creationId xmlns:a16="http://schemas.microsoft.com/office/drawing/2014/main" id="{4F6062F6-44F2-41D0-B3D6-B06B4FE5B3AB}"/>
              </a:ext>
            </a:extLst>
          </p:cNvPr>
          <p:cNvSpPr/>
          <p:nvPr/>
        </p:nvSpPr>
        <p:spPr>
          <a:xfrm>
            <a:off x="873036" y="3202287"/>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5" name="TextBox 34"/>
          <p:cNvSpPr txBox="1"/>
          <p:nvPr/>
        </p:nvSpPr>
        <p:spPr>
          <a:xfrm>
            <a:off x="1332907" y="3175714"/>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59" name="Action Button: Custom 21">
            <a:hlinkClick r:id="" action="ppaction://noaction" highlightClick="1">
              <a:snd r:embed="rId5" name="S-3.wav"/>
            </a:hlinkClick>
            <a:extLst>
              <a:ext uri="{FF2B5EF4-FFF2-40B4-BE49-F238E27FC236}">
                <a16:creationId xmlns:a16="http://schemas.microsoft.com/office/drawing/2014/main" id="{F77DA49D-55D4-4039-B509-1D14C481A77C}"/>
              </a:ext>
            </a:extLst>
          </p:cNvPr>
          <p:cNvSpPr/>
          <p:nvPr/>
        </p:nvSpPr>
        <p:spPr>
          <a:xfrm>
            <a:off x="875781" y="3942799"/>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6" name="TextBox 35"/>
          <p:cNvSpPr txBox="1"/>
          <p:nvPr/>
        </p:nvSpPr>
        <p:spPr>
          <a:xfrm>
            <a:off x="1332908" y="395648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vas au collège.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Action Button: Custom 21">
            <a:hlinkClick r:id="" action="ppaction://noaction" highlightClick="1">
              <a:snd r:embed="rId6" name="S-4.wav"/>
            </a:hlinkClick>
            <a:extLst>
              <a:ext uri="{FF2B5EF4-FFF2-40B4-BE49-F238E27FC236}">
                <a16:creationId xmlns:a16="http://schemas.microsoft.com/office/drawing/2014/main" id="{E9C83C83-63B5-4067-9F8D-F89CE824911B}"/>
              </a:ext>
            </a:extLst>
          </p:cNvPr>
          <p:cNvSpPr/>
          <p:nvPr/>
        </p:nvSpPr>
        <p:spPr>
          <a:xfrm>
            <a:off x="881281" y="4713859"/>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7" name="TextBox 36"/>
          <p:cNvSpPr txBox="1"/>
          <p:nvPr/>
        </p:nvSpPr>
        <p:spPr>
          <a:xfrm>
            <a:off x="1332907" y="4650188"/>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Comprends-tu la question ?</a:t>
            </a:r>
          </a:p>
        </p:txBody>
      </p:sp>
      <p:sp>
        <p:nvSpPr>
          <p:cNvPr id="61" name="Action Button: Custom 21">
            <a:hlinkClick r:id="" action="ppaction://noaction" highlightClick="1">
              <a:snd r:embed="rId7" name="S-5.wav"/>
            </a:hlinkClick>
            <a:extLst>
              <a:ext uri="{FF2B5EF4-FFF2-40B4-BE49-F238E27FC236}">
                <a16:creationId xmlns:a16="http://schemas.microsoft.com/office/drawing/2014/main" id="{13C1F206-A64A-4C43-85D3-8357985E2C07}"/>
              </a:ext>
            </a:extLst>
          </p:cNvPr>
          <p:cNvSpPr/>
          <p:nvPr/>
        </p:nvSpPr>
        <p:spPr>
          <a:xfrm>
            <a:off x="881188" y="5407765"/>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8" name="TextBox 37"/>
          <p:cNvSpPr txBox="1"/>
          <p:nvPr/>
        </p:nvSpPr>
        <p:spPr>
          <a:xfrm>
            <a:off x="1332908" y="5395407"/>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Prends-tu le déjeuner ?</a:t>
            </a:r>
          </a:p>
        </p:txBody>
      </p:sp>
      <p:sp>
        <p:nvSpPr>
          <p:cNvPr id="62" name="Action Button: Custom 21">
            <a:hlinkClick r:id="" action="ppaction://noaction" highlightClick="1">
              <a:snd r:embed="rId8" name="S-6.wav"/>
            </a:hlinkClick>
            <a:extLst>
              <a:ext uri="{FF2B5EF4-FFF2-40B4-BE49-F238E27FC236}">
                <a16:creationId xmlns:a16="http://schemas.microsoft.com/office/drawing/2014/main" id="{D3E3EA23-0CAB-4BCF-9AB1-29F172C0564B}"/>
              </a:ext>
            </a:extLst>
          </p:cNvPr>
          <p:cNvSpPr/>
          <p:nvPr/>
        </p:nvSpPr>
        <p:spPr>
          <a:xfrm>
            <a:off x="6182593" y="2487666"/>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2" name="TextBox 31">
            <a:extLst>
              <a:ext uri="{FF2B5EF4-FFF2-40B4-BE49-F238E27FC236}">
                <a16:creationId xmlns:a16="http://schemas.microsoft.com/office/drawing/2014/main" id="{B5EA1BB2-78F8-4083-BC26-E9DAC2D7DEA8}"/>
              </a:ext>
            </a:extLst>
          </p:cNvPr>
          <p:cNvSpPr txBox="1"/>
          <p:nvPr/>
        </p:nvSpPr>
        <p:spPr>
          <a:xfrm>
            <a:off x="6729960" y="248911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apprends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l’anglais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3" name="Action Button: Custom 21">
            <a:hlinkClick r:id="" action="ppaction://noaction" highlightClick="1">
              <a:snd r:embed="rId9" name="S-7.wav"/>
            </a:hlinkClick>
            <a:extLst>
              <a:ext uri="{FF2B5EF4-FFF2-40B4-BE49-F238E27FC236}">
                <a16:creationId xmlns:a16="http://schemas.microsoft.com/office/drawing/2014/main" id="{7E02671D-DCFE-46C0-A4E4-3525862B1C70}"/>
              </a:ext>
            </a:extLst>
          </p:cNvPr>
          <p:cNvSpPr/>
          <p:nvPr/>
        </p:nvSpPr>
        <p:spPr>
          <a:xfrm>
            <a:off x="6182593" y="3219070"/>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9" name="TextBox 38">
            <a:extLst>
              <a:ext uri="{FF2B5EF4-FFF2-40B4-BE49-F238E27FC236}">
                <a16:creationId xmlns:a16="http://schemas.microsoft.com/office/drawing/2014/main" id="{712BB71F-A817-4A1A-B20D-E920F73E6C91}"/>
              </a:ext>
            </a:extLst>
          </p:cNvPr>
          <p:cNvSpPr txBox="1"/>
          <p:nvPr/>
        </p:nvSpPr>
        <p:spPr>
          <a:xfrm>
            <a:off x="6729960" y="3211108"/>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Es-tu sage ?</a:t>
            </a:r>
          </a:p>
        </p:txBody>
      </p:sp>
      <p:sp>
        <p:nvSpPr>
          <p:cNvPr id="64" name="Action Button: Custom 21">
            <a:hlinkClick r:id="" action="ppaction://noaction" highlightClick="1">
              <a:snd r:embed="rId10" name="S-8.wav"/>
            </a:hlinkClick>
            <a:extLst>
              <a:ext uri="{FF2B5EF4-FFF2-40B4-BE49-F238E27FC236}">
                <a16:creationId xmlns:a16="http://schemas.microsoft.com/office/drawing/2014/main" id="{D06A198D-A3FF-4217-AD93-91ED8FDE4D84}"/>
              </a:ext>
            </a:extLst>
          </p:cNvPr>
          <p:cNvSpPr/>
          <p:nvPr/>
        </p:nvSpPr>
        <p:spPr>
          <a:xfrm>
            <a:off x="6177101" y="4023781"/>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40" name="TextBox 39">
            <a:extLst>
              <a:ext uri="{FF2B5EF4-FFF2-40B4-BE49-F238E27FC236}">
                <a16:creationId xmlns:a16="http://schemas.microsoft.com/office/drawing/2014/main" id="{49E7DFB8-2AAA-4587-B10D-C1A516F756A6}"/>
              </a:ext>
            </a:extLst>
          </p:cNvPr>
          <p:cNvSpPr txBox="1"/>
          <p:nvPr/>
        </p:nvSpPr>
        <p:spPr>
          <a:xfrm>
            <a:off x="6736344" y="3974531"/>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Aimes-tu l’histoire ?</a:t>
            </a:r>
          </a:p>
        </p:txBody>
      </p:sp>
      <p:sp>
        <p:nvSpPr>
          <p:cNvPr id="65" name="Action Button: Custom 21">
            <a:hlinkClick r:id="" action="ppaction://noaction" highlightClick="1">
              <a:snd r:embed="rId11" name="S-9.wav"/>
            </a:hlinkClick>
            <a:extLst>
              <a:ext uri="{FF2B5EF4-FFF2-40B4-BE49-F238E27FC236}">
                <a16:creationId xmlns:a16="http://schemas.microsoft.com/office/drawing/2014/main" id="{78E49BFD-1284-438A-BE08-AD046D69AB24}"/>
              </a:ext>
            </a:extLst>
          </p:cNvPr>
          <p:cNvSpPr/>
          <p:nvPr/>
        </p:nvSpPr>
        <p:spPr>
          <a:xfrm>
            <a:off x="6177101" y="4692712"/>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1" name="TextBox 40">
            <a:extLst>
              <a:ext uri="{FF2B5EF4-FFF2-40B4-BE49-F238E27FC236}">
                <a16:creationId xmlns:a16="http://schemas.microsoft.com/office/drawing/2014/main" id="{83704DA8-76A7-4198-842D-03AC86FAC33F}"/>
              </a:ext>
            </a:extLst>
          </p:cNvPr>
          <p:cNvSpPr txBox="1"/>
          <p:nvPr/>
        </p:nvSpPr>
        <p:spPr>
          <a:xfrm>
            <a:off x="6736345" y="4647291"/>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comprends le professeur.</a:t>
            </a:r>
          </a:p>
        </p:txBody>
      </p:sp>
      <p:sp>
        <p:nvSpPr>
          <p:cNvPr id="66" name="Action Button: Custom 21">
            <a:hlinkClick r:id="" action="ppaction://noaction" highlightClick="1">
              <a:snd r:embed="rId12" name="S-10.wav"/>
            </a:hlinkClick>
            <a:extLst>
              <a:ext uri="{FF2B5EF4-FFF2-40B4-BE49-F238E27FC236}">
                <a16:creationId xmlns:a16="http://schemas.microsoft.com/office/drawing/2014/main" id="{310E54E3-EE9D-4DA9-8158-534A806DEC83}"/>
              </a:ext>
            </a:extLst>
          </p:cNvPr>
          <p:cNvSpPr/>
          <p:nvPr/>
        </p:nvSpPr>
        <p:spPr>
          <a:xfrm>
            <a:off x="6169277" y="5407765"/>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42" name="TextBox 41">
            <a:extLst>
              <a:ext uri="{FF2B5EF4-FFF2-40B4-BE49-F238E27FC236}">
                <a16:creationId xmlns:a16="http://schemas.microsoft.com/office/drawing/2014/main" id="{C73A5F6B-5EA7-44DD-9C0E-7B2787FD4CFC}"/>
              </a:ext>
            </a:extLst>
          </p:cNvPr>
          <p:cNvSpPr txBox="1"/>
          <p:nvPr/>
        </p:nvSpPr>
        <p:spPr>
          <a:xfrm>
            <a:off x="6729959" y="5340539"/>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7DA196AF-E960-4388-B0EB-C2CC84C0884B}"/>
              </a:ext>
              <a:ext uri="{C183D7F6-B498-43B3-948B-1728B52AA6E4}">
                <adec:decorative xmlns:adec="http://schemas.microsoft.com/office/drawing/2017/decorative" val="1"/>
              </a:ext>
            </a:extLst>
          </p:cNvPr>
          <p:cNvSpPr/>
          <p:nvPr/>
        </p:nvSpPr>
        <p:spPr>
          <a:xfrm>
            <a:off x="1437623" y="2427547"/>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4714D81B-7155-4112-A4AB-1606BF2BC5E7}"/>
              </a:ext>
              <a:ext uri="{C183D7F6-B498-43B3-948B-1728B52AA6E4}">
                <adec:decorative xmlns:adec="http://schemas.microsoft.com/office/drawing/2017/decorative" val="1"/>
              </a:ext>
            </a:extLst>
          </p:cNvPr>
          <p:cNvSpPr/>
          <p:nvPr/>
        </p:nvSpPr>
        <p:spPr>
          <a:xfrm>
            <a:off x="1437623" y="3191766"/>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E821E23-AFFE-4E19-8BB8-61A2AAD44D2F}"/>
              </a:ext>
              <a:ext uri="{C183D7F6-B498-43B3-948B-1728B52AA6E4}">
                <adec:decorative xmlns:adec="http://schemas.microsoft.com/office/drawing/2017/decorative" val="1"/>
              </a:ext>
            </a:extLst>
          </p:cNvPr>
          <p:cNvSpPr/>
          <p:nvPr/>
        </p:nvSpPr>
        <p:spPr>
          <a:xfrm>
            <a:off x="1437623" y="3956028"/>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0AD8E114-F96C-4F17-AD14-B15B38A6FBB0}"/>
              </a:ext>
              <a:ext uri="{C183D7F6-B498-43B3-948B-1728B52AA6E4}">
                <adec:decorative xmlns:adec="http://schemas.microsoft.com/office/drawing/2017/decorative" val="1"/>
              </a:ext>
            </a:extLst>
          </p:cNvPr>
          <p:cNvSpPr/>
          <p:nvPr/>
        </p:nvSpPr>
        <p:spPr>
          <a:xfrm>
            <a:off x="1437623" y="4683319"/>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9A177C78-13E7-4717-8B6E-BCA231333A02}"/>
              </a:ext>
              <a:ext uri="{C183D7F6-B498-43B3-948B-1728B52AA6E4}">
                <adec:decorative xmlns:adec="http://schemas.microsoft.com/office/drawing/2017/decorative" val="1"/>
              </a:ext>
            </a:extLst>
          </p:cNvPr>
          <p:cNvSpPr/>
          <p:nvPr/>
        </p:nvSpPr>
        <p:spPr>
          <a:xfrm>
            <a:off x="1437623" y="5412486"/>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4E7AD6B1-8231-419B-835C-0E748B87F225}"/>
              </a:ext>
              <a:ext uri="{C183D7F6-B498-43B3-948B-1728B52AA6E4}">
                <adec:decorative xmlns:adec="http://schemas.microsoft.com/office/drawing/2017/decorative" val="1"/>
              </a:ext>
            </a:extLst>
          </p:cNvPr>
          <p:cNvSpPr/>
          <p:nvPr/>
        </p:nvSpPr>
        <p:spPr>
          <a:xfrm>
            <a:off x="6736344" y="2498150"/>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368D6ED8-3FD2-493A-BD7F-398843E6BAB0}"/>
              </a:ext>
              <a:ext uri="{C183D7F6-B498-43B3-948B-1728B52AA6E4}">
                <adec:decorative xmlns:adec="http://schemas.microsoft.com/office/drawing/2017/decorative" val="1"/>
              </a:ext>
            </a:extLst>
          </p:cNvPr>
          <p:cNvSpPr/>
          <p:nvPr/>
        </p:nvSpPr>
        <p:spPr>
          <a:xfrm>
            <a:off x="6733633" y="3227317"/>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A47DEAC3-1E8C-4090-A0DF-48B1430FF094}"/>
              </a:ext>
              <a:ext uri="{C183D7F6-B498-43B3-948B-1728B52AA6E4}">
                <adec:decorative xmlns:adec="http://schemas.microsoft.com/office/drawing/2017/decorative" val="1"/>
              </a:ext>
            </a:extLst>
          </p:cNvPr>
          <p:cNvSpPr/>
          <p:nvPr/>
        </p:nvSpPr>
        <p:spPr>
          <a:xfrm>
            <a:off x="6733633" y="3990583"/>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11B14DF1-D998-45E5-94DB-1F0643476A3C}"/>
              </a:ext>
              <a:ext uri="{C183D7F6-B498-43B3-948B-1728B52AA6E4}">
                <adec:decorative xmlns:adec="http://schemas.microsoft.com/office/drawing/2017/decorative" val="1"/>
              </a:ext>
            </a:extLst>
          </p:cNvPr>
          <p:cNvSpPr/>
          <p:nvPr/>
        </p:nvSpPr>
        <p:spPr>
          <a:xfrm>
            <a:off x="6733632" y="4692712"/>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0994D4D5-417C-4C24-B906-CCE645E38CB3}"/>
              </a:ext>
              <a:ext uri="{C183D7F6-B498-43B3-948B-1728B52AA6E4}">
                <adec:decorative xmlns:adec="http://schemas.microsoft.com/office/drawing/2017/decorative" val="1"/>
              </a:ext>
            </a:extLst>
          </p:cNvPr>
          <p:cNvSpPr/>
          <p:nvPr/>
        </p:nvSpPr>
        <p:spPr>
          <a:xfrm>
            <a:off x="6736344" y="5390226"/>
            <a:ext cx="4403387" cy="445613"/>
          </a:xfrm>
          <a:prstGeom prst="rect">
            <a:avLst/>
          </a:prstGeom>
          <a:solidFill>
            <a:srgbClr val="DAA52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15076"/>
              </a:solidFill>
              <a:effectLst/>
              <a:uLnTx/>
              <a:uFillTx/>
              <a:latin typeface="Century Gothic" panose="020F0302020204030204"/>
              <a:ea typeface="+mn-ea"/>
              <a:cs typeface="+mn-cs"/>
            </a:endParaRPr>
          </a:p>
        </p:txBody>
      </p:sp>
      <p:pic>
        <p:nvPicPr>
          <p:cNvPr id="43" name="Picture 42" descr="background rectangle">
            <a:extLst>
              <a:ext uri="{FF2B5EF4-FFF2-40B4-BE49-F238E27FC236}">
                <a16:creationId xmlns:a16="http://schemas.microsoft.com/office/drawing/2014/main" id="{F62BB3DB-07C8-4B96-9099-9F9C36A71999}"/>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a:extLst>
              <a:ext uri="{FF2B5EF4-FFF2-40B4-BE49-F238E27FC236}">
                <a16:creationId xmlns:a16="http://schemas.microsoft.com/office/drawing/2014/main" id="{146CF35D-4FF4-4E73-BFD0-AE81E695FC08}"/>
              </a:ext>
              <a:ext uri="{C183D7F6-B498-43B3-948B-1728B52AA6E4}">
                <adec:decorative xmlns:adec="http://schemas.microsoft.com/office/drawing/2017/decorative" val="1"/>
              </a:ext>
            </a:extLst>
          </p:cNvPr>
          <p:cNvSpPr txBox="1">
            <a:spLocks/>
          </p:cNvSpPr>
          <p:nvPr/>
        </p:nvSpPr>
        <p:spPr>
          <a:xfrm>
            <a:off x="-1" y="296864"/>
            <a:ext cx="5721532"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Écoute et parle en français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7576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7" restart="whenNotActive" fill="hold" evtFilter="cancelBubble" nodeType="interactiveSeq">
                <p:stCondLst>
                  <p:cond evt="onClick" delay="0">
                    <p:tgtEl>
                      <p:spTgt spid="4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2" restart="whenNotActive" fill="hold" evtFilter="cancelBubble" nodeType="interactiveSeq">
                <p:stCondLst>
                  <p:cond evt="onClick" delay="0">
                    <p:tgtEl>
                      <p:spTgt spid="5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5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2" restart="whenNotActive" fill="hold" evtFilter="cancelBubble" nodeType="interactiveSeq">
                <p:stCondLst>
                  <p:cond evt="onClick" delay="0">
                    <p:tgtEl>
                      <p:spTgt spid="5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8" grpId="0" animBg="1"/>
      <p:bldP spid="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0515600" cy="1325563"/>
          </a:xfrm>
        </p:spPr>
        <p:txBody>
          <a:bodyPr/>
          <a:lstStyle/>
          <a:p>
            <a:pPr rtl="0" eaLnBrk="1" latinLnBrk="0" hangingPunct="1"/>
            <a:r>
              <a:rPr lang="en-GB" sz="3600" b="1" i="0" spc="0" baseline="0" dirty="0" err="1">
                <a:ln>
                  <a:noFill/>
                </a:ln>
                <a:solidFill>
                  <a:srgbClr val="FFFFFF"/>
                </a:solidFill>
                <a:effectLst/>
                <a:latin typeface="Century Gothic" panose="020B0502020202020204" pitchFamily="34" charset="0"/>
                <a:ea typeface="+mn-ea"/>
                <a:cs typeface="+mn-cs"/>
              </a:rPr>
              <a:t>Vrai</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ou</a:t>
            </a:r>
            <a:r>
              <a:rPr lang="en-GB" sz="3600" b="1" i="0" spc="0" baseline="0" dirty="0">
                <a:ln>
                  <a:noFill/>
                </a:ln>
                <a:solidFill>
                  <a:srgbClr val="FFFFFF"/>
                </a:solidFill>
                <a:effectLst/>
                <a:latin typeface="Century Gothic" panose="020B0502020202020204" pitchFamily="34" charset="0"/>
                <a:ea typeface="+mn-ea"/>
                <a:cs typeface="+mn-cs"/>
              </a:rPr>
              <a:t> faux ?</a:t>
            </a:r>
            <a:endParaRPr lang="en-GB" sz="4000" dirty="0">
              <a:effectLst/>
            </a:endParaRPr>
          </a:p>
        </p:txBody>
      </p:sp>
      <p:graphicFrame>
        <p:nvGraphicFramePr>
          <p:cNvPr id="7" name="Table 6">
            <a:extLst>
              <a:ext uri="{FF2B5EF4-FFF2-40B4-BE49-F238E27FC236}">
                <a16:creationId xmlns:a16="http://schemas.microsoft.com/office/drawing/2014/main" id="{399C4538-52BA-4F9D-B4C9-AA2662F47F0F}"/>
              </a:ext>
            </a:extLst>
          </p:cNvPr>
          <p:cNvGraphicFramePr>
            <a:graphicFrameLocks noGrp="1"/>
          </p:cNvGraphicFramePr>
          <p:nvPr/>
        </p:nvGraphicFramePr>
        <p:xfrm>
          <a:off x="516000" y="1636138"/>
          <a:ext cx="11160000" cy="4114800"/>
        </p:xfrm>
        <a:graphic>
          <a:graphicData uri="http://schemas.openxmlformats.org/drawingml/2006/table">
            <a:tbl>
              <a:tblPr firstRow="1" bandRow="1">
                <a:tableStyleId>{BC89EF96-8CEA-46FF-86C4-4CE0E7609802}</a:tableStyleId>
              </a:tblPr>
              <a:tblGrid>
                <a:gridCol w="720000">
                  <a:extLst>
                    <a:ext uri="{9D8B030D-6E8A-4147-A177-3AD203B41FA5}">
                      <a16:colId xmlns:a16="http://schemas.microsoft.com/office/drawing/2014/main" val="1201900561"/>
                    </a:ext>
                  </a:extLst>
                </a:gridCol>
                <a:gridCol w="6840000">
                  <a:extLst>
                    <a:ext uri="{9D8B030D-6E8A-4147-A177-3AD203B41FA5}">
                      <a16:colId xmlns:a16="http://schemas.microsoft.com/office/drawing/2014/main" val="1873575314"/>
                    </a:ext>
                  </a:extLst>
                </a:gridCol>
                <a:gridCol w="1800000">
                  <a:extLst>
                    <a:ext uri="{9D8B030D-6E8A-4147-A177-3AD203B41FA5}">
                      <a16:colId xmlns:a16="http://schemas.microsoft.com/office/drawing/2014/main" val="2271249759"/>
                    </a:ext>
                  </a:extLst>
                </a:gridCol>
                <a:gridCol w="1800000">
                  <a:extLst>
                    <a:ext uri="{9D8B030D-6E8A-4147-A177-3AD203B41FA5}">
                      <a16:colId xmlns:a16="http://schemas.microsoft.com/office/drawing/2014/main" val="2005171949"/>
                    </a:ext>
                  </a:extLst>
                </a:gridCol>
              </a:tblGrid>
              <a:tr h="370840">
                <a:tc>
                  <a:txBody>
                    <a:bodyPr/>
                    <a:lstStyle/>
                    <a:p>
                      <a:pPr algn="ctr"/>
                      <a:endParaRPr lang="en-GB" sz="2400" b="1" dirty="0">
                        <a:solidFill>
                          <a:srgbClr val="115076"/>
                        </a:solidFill>
                      </a:endParaRPr>
                    </a:p>
                  </a:txBody>
                  <a:tcPr anchor="ctr"/>
                </a:tc>
                <a:tc>
                  <a:txBody>
                    <a:bodyPr/>
                    <a:lstStyle/>
                    <a:p>
                      <a:endParaRPr lang="en-GB" sz="2400" dirty="0">
                        <a:solidFill>
                          <a:srgbClr val="115076"/>
                        </a:solidFill>
                      </a:endParaRPr>
                    </a:p>
                  </a:txBody>
                  <a:tcPr anchor="ctr"/>
                </a:tc>
                <a:tc>
                  <a:txBody>
                    <a:bodyPr/>
                    <a:lstStyle/>
                    <a:p>
                      <a:pPr algn="ctr"/>
                      <a:r>
                        <a:rPr lang="en-GB" sz="2400" dirty="0" err="1">
                          <a:solidFill>
                            <a:srgbClr val="115076"/>
                          </a:solidFill>
                        </a:rPr>
                        <a:t>oui</a:t>
                      </a:r>
                      <a:r>
                        <a:rPr lang="en-GB" sz="2400" dirty="0">
                          <a:solidFill>
                            <a:srgbClr val="115076"/>
                          </a:solidFill>
                        </a:rPr>
                        <a:t> / non</a:t>
                      </a:r>
                    </a:p>
                  </a:txBody>
                  <a:tcPr anchor="ctr"/>
                </a:tc>
                <a:tc>
                  <a:txBody>
                    <a:bodyPr/>
                    <a:lstStyle/>
                    <a:p>
                      <a:pPr algn="ctr"/>
                      <a:r>
                        <a:rPr lang="en-GB" sz="2400" dirty="0" err="1">
                          <a:solidFill>
                            <a:srgbClr val="115076"/>
                          </a:solidFill>
                        </a:rPr>
                        <a:t>vrai</a:t>
                      </a:r>
                      <a:r>
                        <a:rPr lang="en-GB" sz="2400" dirty="0">
                          <a:solidFill>
                            <a:srgbClr val="115076"/>
                          </a:solidFill>
                        </a:rPr>
                        <a:t> / faux</a:t>
                      </a:r>
                    </a:p>
                  </a:txBody>
                  <a:tcPr anchor="ctr"/>
                </a:tc>
                <a:extLst>
                  <a:ext uri="{0D108BD9-81ED-4DB2-BD59-A6C34878D82A}">
                    <a16:rowId xmlns:a16="http://schemas.microsoft.com/office/drawing/2014/main" val="3604009205"/>
                  </a:ext>
                </a:extLst>
              </a:tr>
              <a:tr h="370840">
                <a:tc>
                  <a:txBody>
                    <a:bodyPr/>
                    <a:lstStyle/>
                    <a:p>
                      <a:pPr algn="ctr"/>
                      <a:r>
                        <a:rPr lang="en-GB" sz="2400" b="1" dirty="0">
                          <a:solidFill>
                            <a:srgbClr val="115076"/>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es content(e) aujourd’hui.</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62045443"/>
                  </a:ext>
                </a:extLst>
              </a:tr>
              <a:tr h="370840">
                <a:tc>
                  <a:txBody>
                    <a:bodyPr/>
                    <a:lstStyle/>
                    <a:p>
                      <a:pPr algn="ctr"/>
                      <a:r>
                        <a:rPr lang="en-GB" sz="24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as un animal.</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99892077"/>
                  </a:ext>
                </a:extLst>
              </a:tr>
              <a:tr h="370840">
                <a:tc>
                  <a:txBody>
                    <a:bodyPr/>
                    <a:lstStyle/>
                    <a:p>
                      <a:pPr algn="ctr"/>
                      <a:r>
                        <a:rPr lang="en-GB" sz="24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aimes la couleur rouge.</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19747307"/>
                  </a:ext>
                </a:extLst>
              </a:tr>
              <a:tr h="370840">
                <a:tc>
                  <a:txBody>
                    <a:bodyPr/>
                    <a:lstStyle/>
                    <a:p>
                      <a:pPr algn="ctr"/>
                      <a:r>
                        <a:rPr lang="en-GB" sz="2400" b="1" dirty="0">
                          <a:solidFill>
                            <a:srgbClr val="115076"/>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regardes un film le week-end.</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06981199"/>
                  </a:ext>
                </a:extLst>
              </a:tr>
              <a:tr h="370840">
                <a:tc>
                  <a:txBody>
                    <a:bodyPr/>
                    <a:lstStyle/>
                    <a:p>
                      <a:pPr algn="ctr"/>
                      <a:r>
                        <a:rPr lang="en-GB" sz="24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écoutes la musique rock.</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832836712"/>
                  </a:ext>
                </a:extLst>
              </a:tr>
              <a:tr h="370840">
                <a:tc>
                  <a:txBody>
                    <a:bodyPr/>
                    <a:lstStyle/>
                    <a:p>
                      <a:pPr algn="ctr"/>
                      <a:r>
                        <a:rPr lang="en-GB" sz="24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chantes bien.</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72371685"/>
                  </a:ext>
                </a:extLst>
              </a:tr>
              <a:tr h="370840">
                <a:tc>
                  <a:txBody>
                    <a:bodyPr/>
                    <a:lstStyle/>
                    <a:p>
                      <a:pPr algn="ctr"/>
                      <a:r>
                        <a:rPr lang="en-GB" sz="2400" b="1" dirty="0">
                          <a:solidFill>
                            <a:srgbClr val="115076"/>
                          </a:solidFill>
                        </a:rPr>
                        <a:t>7)</a:t>
                      </a:r>
                    </a:p>
                  </a:txBody>
                  <a:tcPr anchor="ctr"/>
                </a:tc>
                <a:tc>
                  <a:txBody>
                    <a:bodyPr/>
                    <a:lstStyle/>
                    <a:p>
                      <a:r>
                        <a:rPr lang="fr-FR" sz="2400" dirty="0">
                          <a:solidFill>
                            <a:srgbClr val="115076"/>
                          </a:solidFill>
                        </a:rPr>
                        <a:t>__________: tu manges un fruit chaque jour.</a:t>
                      </a: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92377078"/>
                  </a:ext>
                </a:extLst>
              </a:tr>
              <a:tr h="370840">
                <a:tc>
                  <a:txBody>
                    <a:bodyPr/>
                    <a:lstStyle/>
                    <a:p>
                      <a:pPr algn="ctr"/>
                      <a:r>
                        <a:rPr lang="en-GB" sz="24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marches à l’école.</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108694938"/>
                  </a:ext>
                </a:extLst>
              </a:tr>
            </a:tbl>
          </a:graphicData>
        </a:graphic>
      </p:graphicFrame>
      <p:pic>
        <p:nvPicPr>
          <p:cNvPr id="6" name="Picture 5" descr="background rectangle">
            <a:extLst>
              <a:ext uri="{FF2B5EF4-FFF2-40B4-BE49-F238E27FC236}">
                <a16:creationId xmlns:a16="http://schemas.microsoft.com/office/drawing/2014/main" id="{2321FDA1-7C89-4CE4-B7E5-7B293F30E3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034443B1-48E0-4FD7-AF8D-7A32A62BBD4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Vrai ou faux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ounded Rectangle 46">
            <a:extLst>
              <a:ext uri="{FF2B5EF4-FFF2-40B4-BE49-F238E27FC236}">
                <a16:creationId xmlns:a16="http://schemas.microsoft.com/office/drawing/2014/main" id="{F06DE54C-5621-45D6-901F-7C3004AF740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68790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0515600" cy="1325563"/>
          </a:xfrm>
        </p:spPr>
        <p:txBody>
          <a:bodyPr/>
          <a:lstStyle/>
          <a:p>
            <a:pPr rtl="0" eaLnBrk="1" latinLnBrk="0" hangingPunct="1"/>
            <a:r>
              <a:rPr lang="en-GB" sz="3600" b="1" i="0" spc="0" baseline="0" dirty="0" err="1">
                <a:ln>
                  <a:noFill/>
                </a:ln>
                <a:solidFill>
                  <a:srgbClr val="FFFFFF"/>
                </a:solidFill>
                <a:effectLst/>
                <a:latin typeface="Century Gothic" panose="020B0502020202020204" pitchFamily="34" charset="0"/>
                <a:ea typeface="+mn-ea"/>
                <a:cs typeface="+mn-cs"/>
              </a:rPr>
              <a:t>Vrai</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ou</a:t>
            </a:r>
            <a:r>
              <a:rPr lang="en-GB" sz="3600" b="1" i="0" spc="0" baseline="0" dirty="0">
                <a:ln>
                  <a:noFill/>
                </a:ln>
                <a:solidFill>
                  <a:srgbClr val="FFFFFF"/>
                </a:solidFill>
                <a:effectLst/>
                <a:latin typeface="Century Gothic" panose="020B0502020202020204" pitchFamily="34" charset="0"/>
                <a:ea typeface="+mn-ea"/>
                <a:cs typeface="+mn-cs"/>
              </a:rPr>
              <a:t> faux ?</a:t>
            </a:r>
            <a:endParaRPr lang="en-GB" sz="4000" dirty="0">
              <a:effectLst/>
            </a:endParaRPr>
          </a:p>
        </p:txBody>
      </p:sp>
      <p:graphicFrame>
        <p:nvGraphicFramePr>
          <p:cNvPr id="7" name="Table 6">
            <a:extLst>
              <a:ext uri="{FF2B5EF4-FFF2-40B4-BE49-F238E27FC236}">
                <a16:creationId xmlns:a16="http://schemas.microsoft.com/office/drawing/2014/main" id="{399C4538-52BA-4F9D-B4C9-AA2662F47F0F}"/>
              </a:ext>
            </a:extLst>
          </p:cNvPr>
          <p:cNvGraphicFramePr>
            <a:graphicFrameLocks noGrp="1"/>
          </p:cNvGraphicFramePr>
          <p:nvPr/>
        </p:nvGraphicFramePr>
        <p:xfrm>
          <a:off x="696000" y="1636138"/>
          <a:ext cx="10800000" cy="4114800"/>
        </p:xfrm>
        <a:graphic>
          <a:graphicData uri="http://schemas.openxmlformats.org/drawingml/2006/table">
            <a:tbl>
              <a:tblPr firstRow="1" bandRow="1">
                <a:tableStyleId>{BC89EF96-8CEA-46FF-86C4-4CE0E7609802}</a:tableStyleId>
              </a:tblPr>
              <a:tblGrid>
                <a:gridCol w="720000">
                  <a:extLst>
                    <a:ext uri="{9D8B030D-6E8A-4147-A177-3AD203B41FA5}">
                      <a16:colId xmlns:a16="http://schemas.microsoft.com/office/drawing/2014/main" val="1201900561"/>
                    </a:ext>
                  </a:extLst>
                </a:gridCol>
                <a:gridCol w="6480000">
                  <a:extLst>
                    <a:ext uri="{9D8B030D-6E8A-4147-A177-3AD203B41FA5}">
                      <a16:colId xmlns:a16="http://schemas.microsoft.com/office/drawing/2014/main" val="1873575314"/>
                    </a:ext>
                  </a:extLst>
                </a:gridCol>
                <a:gridCol w="1800000">
                  <a:extLst>
                    <a:ext uri="{9D8B030D-6E8A-4147-A177-3AD203B41FA5}">
                      <a16:colId xmlns:a16="http://schemas.microsoft.com/office/drawing/2014/main" val="2271249759"/>
                    </a:ext>
                  </a:extLst>
                </a:gridCol>
                <a:gridCol w="1800000">
                  <a:extLst>
                    <a:ext uri="{9D8B030D-6E8A-4147-A177-3AD203B41FA5}">
                      <a16:colId xmlns:a16="http://schemas.microsoft.com/office/drawing/2014/main" val="2005171949"/>
                    </a:ext>
                  </a:extLst>
                </a:gridCol>
              </a:tblGrid>
              <a:tr h="370840">
                <a:tc>
                  <a:txBody>
                    <a:bodyPr/>
                    <a:lstStyle/>
                    <a:p>
                      <a:pPr algn="ctr"/>
                      <a:endParaRPr lang="en-GB" sz="2400" b="1" dirty="0">
                        <a:solidFill>
                          <a:srgbClr val="115076"/>
                        </a:solidFill>
                      </a:endParaRPr>
                    </a:p>
                  </a:txBody>
                  <a:tcPr anchor="ctr"/>
                </a:tc>
                <a:tc>
                  <a:txBody>
                    <a:bodyPr/>
                    <a:lstStyle/>
                    <a:p>
                      <a:endParaRPr lang="en-GB" sz="2400" dirty="0">
                        <a:solidFill>
                          <a:srgbClr val="115076"/>
                        </a:solidFill>
                      </a:endParaRPr>
                    </a:p>
                  </a:txBody>
                  <a:tcPr anchor="ctr"/>
                </a:tc>
                <a:tc>
                  <a:txBody>
                    <a:bodyPr/>
                    <a:lstStyle/>
                    <a:p>
                      <a:pPr algn="ctr"/>
                      <a:r>
                        <a:rPr lang="en-GB" sz="2400" dirty="0" err="1">
                          <a:solidFill>
                            <a:srgbClr val="115076"/>
                          </a:solidFill>
                        </a:rPr>
                        <a:t>oui</a:t>
                      </a:r>
                      <a:r>
                        <a:rPr lang="en-GB" sz="2400" dirty="0">
                          <a:solidFill>
                            <a:srgbClr val="115076"/>
                          </a:solidFill>
                        </a:rPr>
                        <a:t> / non</a:t>
                      </a:r>
                    </a:p>
                  </a:txBody>
                  <a:tcPr anchor="ctr"/>
                </a:tc>
                <a:tc>
                  <a:txBody>
                    <a:bodyPr/>
                    <a:lstStyle/>
                    <a:p>
                      <a:pPr algn="ctr"/>
                      <a:r>
                        <a:rPr lang="en-GB" sz="2400" dirty="0" err="1">
                          <a:solidFill>
                            <a:srgbClr val="115076"/>
                          </a:solidFill>
                        </a:rPr>
                        <a:t>vrai</a:t>
                      </a:r>
                      <a:r>
                        <a:rPr lang="en-GB" sz="2400" dirty="0">
                          <a:solidFill>
                            <a:srgbClr val="115076"/>
                          </a:solidFill>
                        </a:rPr>
                        <a:t> / faux</a:t>
                      </a:r>
                    </a:p>
                  </a:txBody>
                  <a:tcPr anchor="ctr"/>
                </a:tc>
                <a:extLst>
                  <a:ext uri="{0D108BD9-81ED-4DB2-BD59-A6C34878D82A}">
                    <a16:rowId xmlns:a16="http://schemas.microsoft.com/office/drawing/2014/main" val="3604009205"/>
                  </a:ext>
                </a:extLst>
              </a:tr>
              <a:tr h="370840">
                <a:tc>
                  <a:txBody>
                    <a:bodyPr/>
                    <a:lstStyle/>
                    <a:p>
                      <a:pPr algn="ctr"/>
                      <a:r>
                        <a:rPr lang="en-GB" sz="2400" b="1" dirty="0">
                          <a:solidFill>
                            <a:srgbClr val="115076"/>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est content(e) aujourd’hui.</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62045443"/>
                  </a:ext>
                </a:extLst>
              </a:tr>
              <a:tr h="370840">
                <a:tc>
                  <a:txBody>
                    <a:bodyPr/>
                    <a:lstStyle/>
                    <a:p>
                      <a:pPr algn="ctr"/>
                      <a:r>
                        <a:rPr lang="en-GB" sz="24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a un animal.</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99892077"/>
                  </a:ext>
                </a:extLst>
              </a:tr>
              <a:tr h="370840">
                <a:tc>
                  <a:txBody>
                    <a:bodyPr/>
                    <a:lstStyle/>
                    <a:p>
                      <a:pPr algn="ctr"/>
                      <a:r>
                        <a:rPr lang="en-GB" sz="24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aime la couleur rouge.</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19747307"/>
                  </a:ext>
                </a:extLst>
              </a:tr>
              <a:tr h="370840">
                <a:tc>
                  <a:txBody>
                    <a:bodyPr/>
                    <a:lstStyle/>
                    <a:p>
                      <a:pPr algn="ctr"/>
                      <a:r>
                        <a:rPr lang="en-GB" sz="2400" b="1" dirty="0">
                          <a:solidFill>
                            <a:srgbClr val="115076"/>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regarde un film le week-end.</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06981199"/>
                  </a:ext>
                </a:extLst>
              </a:tr>
              <a:tr h="370840">
                <a:tc>
                  <a:txBody>
                    <a:bodyPr/>
                    <a:lstStyle/>
                    <a:p>
                      <a:pPr algn="ctr"/>
                      <a:r>
                        <a:rPr lang="en-GB" sz="24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écoute la musique rock.</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832836712"/>
                  </a:ext>
                </a:extLst>
              </a:tr>
              <a:tr h="370840">
                <a:tc>
                  <a:txBody>
                    <a:bodyPr/>
                    <a:lstStyle/>
                    <a:p>
                      <a:pPr algn="ctr"/>
                      <a:r>
                        <a:rPr lang="en-GB" sz="24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chante bien.</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72371685"/>
                  </a:ext>
                </a:extLst>
              </a:tr>
              <a:tr h="370840">
                <a:tc>
                  <a:txBody>
                    <a:bodyPr/>
                    <a:lstStyle/>
                    <a:p>
                      <a:pPr algn="ctr"/>
                      <a:r>
                        <a:rPr lang="en-GB" sz="2400" b="1" dirty="0">
                          <a:solidFill>
                            <a:srgbClr val="115076"/>
                          </a:solidFill>
                        </a:rPr>
                        <a:t>7)</a:t>
                      </a:r>
                    </a:p>
                  </a:txBody>
                  <a:tcPr anchor="ctr"/>
                </a:tc>
                <a:tc>
                  <a:txBody>
                    <a:bodyPr/>
                    <a:lstStyle/>
                    <a:p>
                      <a:r>
                        <a:rPr lang="fr-FR" sz="2400" dirty="0">
                          <a:solidFill>
                            <a:srgbClr val="115076"/>
                          </a:solidFill>
                        </a:rPr>
                        <a:t>__________ mange un fruit chaque jour.</a:t>
                      </a: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92377078"/>
                  </a:ext>
                </a:extLst>
              </a:tr>
              <a:tr h="370840">
                <a:tc>
                  <a:txBody>
                    <a:bodyPr/>
                    <a:lstStyle/>
                    <a:p>
                      <a:pPr algn="ctr"/>
                      <a:r>
                        <a:rPr lang="en-GB" sz="24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marche à l’école.</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108694938"/>
                  </a:ext>
                </a:extLst>
              </a:tr>
            </a:tbl>
          </a:graphicData>
        </a:graphic>
      </p:graphicFrame>
      <p:sp>
        <p:nvSpPr>
          <p:cNvPr id="2" name="TextBox 1">
            <a:extLst>
              <a:ext uri="{FF2B5EF4-FFF2-40B4-BE49-F238E27FC236}">
                <a16:creationId xmlns:a16="http://schemas.microsoft.com/office/drawing/2014/main" id="{0181F200-1F3D-4B33-A4C6-93E854DC32C3}"/>
              </a:ext>
            </a:extLst>
          </p:cNvPr>
          <p:cNvSpPr txBox="1"/>
          <p:nvPr/>
        </p:nvSpPr>
        <p:spPr>
          <a:xfrm>
            <a:off x="861009" y="1268930"/>
            <a:ext cx="7019250" cy="783193"/>
          </a:xfrm>
          <a:prstGeom prst="wedgeRoundRectCallout">
            <a:avLst>
              <a:gd name="adj1" fmla="val -52477"/>
              <a:gd name="adj2" fmla="val 49150"/>
              <a:gd name="adj3" fmla="val 16667"/>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verbs are in the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il</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elle</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form – remember to change them to the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form when you ask the questions.</a:t>
            </a:r>
          </a:p>
        </p:txBody>
      </p:sp>
      <p:pic>
        <p:nvPicPr>
          <p:cNvPr id="8" name="Picture 7" descr="background rectangle">
            <a:extLst>
              <a:ext uri="{FF2B5EF4-FFF2-40B4-BE49-F238E27FC236}">
                <a16:creationId xmlns:a16="http://schemas.microsoft.com/office/drawing/2014/main" id="{DAABD9A4-C4E9-43C0-8ADA-3CEE7A7EB5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31C5B4B6-8F8A-4FDE-9C96-28CD3F2E1C3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Vrai ou faux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0" name="Rounded Rectangle 46">
            <a:extLst>
              <a:ext uri="{FF2B5EF4-FFF2-40B4-BE49-F238E27FC236}">
                <a16:creationId xmlns:a16="http://schemas.microsoft.com/office/drawing/2014/main" id="{D8AAAB8A-0A16-46C5-AEF2-5A488A96153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78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17" name="Picture 1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368"/>
            <a:ext cx="9092629" cy="867128"/>
          </a:xfrm>
          <a:prstGeom prst="rect">
            <a:avLst/>
          </a:prstGeom>
        </p:spPr>
      </p:pic>
      <p:sp>
        <p:nvSpPr>
          <p:cNvPr id="18" name="Title 1"/>
          <p:cNvSpPr txBox="1">
            <a:spLocks/>
          </p:cNvSpPr>
          <p:nvPr/>
        </p:nvSpPr>
        <p:spPr>
          <a:xfrm>
            <a:off x="208224" y="16863"/>
            <a:ext cx="9203559"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entury Gothic" panose="020B0502020202020204" pitchFamily="34"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rPr>
              <a:t>Why Are Certain Grammar Features Problematic?</a:t>
            </a:r>
          </a:p>
        </p:txBody>
      </p:sp>
      <p:sp>
        <p:nvSpPr>
          <p:cNvPr id="452" name="Google Shape;452;p41"/>
          <p:cNvSpPr txBox="1">
            <a:spLocks noGrp="1"/>
          </p:cNvSpPr>
          <p:nvPr>
            <p:ph type="body" idx="1"/>
          </p:nvPr>
        </p:nvSpPr>
        <p:spPr>
          <a:xfrm>
            <a:off x="602964" y="1596507"/>
            <a:ext cx="7886700" cy="1078442"/>
          </a:xfrm>
          <a:prstGeom prst="rect">
            <a:avLst/>
          </a:prstGeom>
          <a:noFill/>
          <a:ln>
            <a:noFill/>
          </a:ln>
        </p:spPr>
        <p:txBody>
          <a:bodyPr spcFirstLastPara="1" wrap="square" lIns="91425" tIns="45700" rIns="91425" bIns="45700" anchor="t" anchorCtr="0">
            <a:noAutofit/>
          </a:bodyPr>
          <a:lstStyle/>
          <a:p>
            <a:pPr marL="0" indent="0" algn="ctr">
              <a:spcBef>
                <a:spcPts val="0"/>
              </a:spcBef>
              <a:buClr>
                <a:srgbClr val="104F75"/>
              </a:buClr>
              <a:buSzPts val="3200"/>
              <a:buNone/>
            </a:pPr>
            <a:r>
              <a:rPr lang="en-GB" sz="3200" b="1" dirty="0">
                <a:solidFill>
                  <a:srgbClr val="104F75"/>
                </a:solidFill>
              </a:rPr>
              <a:t>Reason 3) English ‘habits’ entrenched</a:t>
            </a:r>
            <a:endParaRPr b="1" dirty="0"/>
          </a:p>
        </p:txBody>
      </p:sp>
      <p:sp>
        <p:nvSpPr>
          <p:cNvPr id="453" name="Google Shape;453;p41"/>
          <p:cNvSpPr/>
          <p:nvPr/>
        </p:nvSpPr>
        <p:spPr>
          <a:xfrm>
            <a:off x="1974472" y="3109037"/>
            <a:ext cx="8243056" cy="76944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Der Mann </a:t>
            </a:r>
            <a:r>
              <a:rPr kumimoji="0" lang="en-GB" sz="4400" b="0" i="0" u="none" strike="noStrike" kern="0" cap="none" spc="0" normalizeH="0" baseline="0" noProof="0" dirty="0" err="1">
                <a:ln>
                  <a:noFill/>
                </a:ln>
                <a:solidFill>
                  <a:srgbClr val="104F75"/>
                </a:solidFill>
                <a:effectLst/>
                <a:uLnTx/>
                <a:uFillTx/>
                <a:latin typeface="Century Gothic" panose="020B0502020202020204" pitchFamily="34" charset="0"/>
                <a:ea typeface="Calibri"/>
                <a:cs typeface="Calibri"/>
                <a:sym typeface="Calibri"/>
              </a:rPr>
              <a:t>verfolgt</a:t>
            </a:r>
            <a:r>
              <a:rPr kumimoji="0" lang="en-GB" sz="44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 den Hund.</a:t>
            </a:r>
            <a:endParaRPr kumimoji="0" sz="1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cxnSp>
        <p:nvCxnSpPr>
          <p:cNvPr id="454" name="Google Shape;454;p41">
            <a:extLst>
              <a:ext uri="{C183D7F6-B498-43B3-948B-1728B52AA6E4}">
                <adec:decorative xmlns:adec="http://schemas.microsoft.com/office/drawing/2017/decorative" val="1"/>
              </a:ext>
            </a:extLst>
          </p:cNvPr>
          <p:cNvCxnSpPr/>
          <p:nvPr/>
        </p:nvCxnSpPr>
        <p:spPr>
          <a:xfrm>
            <a:off x="2152650" y="3862045"/>
            <a:ext cx="956286" cy="0"/>
          </a:xfrm>
          <a:prstGeom prst="straightConnector1">
            <a:avLst/>
          </a:prstGeom>
          <a:noFill/>
          <a:ln w="38100" cap="flat" cmpd="sng">
            <a:solidFill>
              <a:srgbClr val="E87D1E"/>
            </a:solidFill>
            <a:prstDash val="solid"/>
            <a:miter lim="800000"/>
            <a:headEnd type="none" w="sm" len="sm"/>
            <a:tailEnd type="none" w="sm" len="sm"/>
          </a:ln>
        </p:spPr>
      </p:cxnSp>
      <p:sp>
        <p:nvSpPr>
          <p:cNvPr id="456" name="Google Shape;456;p41"/>
          <p:cNvSpPr txBox="1"/>
          <p:nvPr/>
        </p:nvSpPr>
        <p:spPr>
          <a:xfrm>
            <a:off x="1660864" y="5072498"/>
            <a:ext cx="4794856" cy="114518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Subject (almost) always comes first in English</a:t>
            </a:r>
            <a:endParaRPr kumimoji="0" sz="14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cxnSp>
        <p:nvCxnSpPr>
          <p:cNvPr id="455" name="Google Shape;455;p41" descr="Arrow pointing to subject of sentence"/>
          <p:cNvCxnSpPr/>
          <p:nvPr/>
        </p:nvCxnSpPr>
        <p:spPr>
          <a:xfrm flipV="1">
            <a:off x="4049480" y="3862045"/>
            <a:ext cx="8812" cy="1243092"/>
          </a:xfrm>
          <a:prstGeom prst="straightConnector1">
            <a:avLst/>
          </a:prstGeom>
          <a:noFill/>
          <a:ln w="38100" cap="flat" cmpd="sng">
            <a:solidFill>
              <a:srgbClr val="E87D1E"/>
            </a:solidFill>
            <a:prstDash val="solid"/>
            <a:miter lim="800000"/>
            <a:headEnd type="none" w="sm" len="sm"/>
            <a:tailEnd type="stealth" w="med" len="med"/>
          </a:ln>
        </p:spPr>
      </p:cxnSp>
      <p:cxnSp>
        <p:nvCxnSpPr>
          <p:cNvPr id="457" name="Google Shape;457;p41">
            <a:extLst>
              <a:ext uri="{C183D7F6-B498-43B3-948B-1728B52AA6E4}">
                <adec:decorative xmlns:adec="http://schemas.microsoft.com/office/drawing/2017/decorative" val="1"/>
              </a:ext>
            </a:extLst>
          </p:cNvPr>
          <p:cNvCxnSpPr/>
          <p:nvPr/>
        </p:nvCxnSpPr>
        <p:spPr>
          <a:xfrm>
            <a:off x="7277082" y="3862045"/>
            <a:ext cx="1053647" cy="0"/>
          </a:xfrm>
          <a:prstGeom prst="straightConnector1">
            <a:avLst/>
          </a:prstGeom>
          <a:noFill/>
          <a:ln w="38100" cap="flat" cmpd="sng">
            <a:solidFill>
              <a:srgbClr val="E87D1E"/>
            </a:solidFill>
            <a:prstDash val="solid"/>
            <a:miter lim="800000"/>
            <a:headEnd type="none" w="sm" len="sm"/>
            <a:tailEnd type="none" w="sm" len="sm"/>
          </a:ln>
        </p:spPr>
      </p:cxnSp>
      <p:sp>
        <p:nvSpPr>
          <p:cNvPr id="459" name="Google Shape;459;p41"/>
          <p:cNvSpPr txBox="1"/>
          <p:nvPr/>
        </p:nvSpPr>
        <p:spPr>
          <a:xfrm>
            <a:off x="7557323" y="5181350"/>
            <a:ext cx="1854460" cy="52322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rPr>
              <a:t>Ignored!</a:t>
            </a:r>
            <a:endParaRPr kumimoji="0" sz="2800" b="0" i="0" u="none" strike="noStrike" kern="0" cap="none" spc="0" normalizeH="0" baseline="0" noProof="0" dirty="0">
              <a:ln>
                <a:noFill/>
              </a:ln>
              <a:solidFill>
                <a:srgbClr val="104F75"/>
              </a:solidFill>
              <a:effectLst/>
              <a:uLnTx/>
              <a:uFillTx/>
              <a:latin typeface="Century Gothic" panose="020B0502020202020204" pitchFamily="34" charset="0"/>
              <a:ea typeface="Calibri"/>
              <a:cs typeface="Calibri"/>
              <a:sym typeface="Calibri"/>
            </a:endParaRPr>
          </a:p>
        </p:txBody>
      </p:sp>
      <p:cxnSp>
        <p:nvCxnSpPr>
          <p:cNvPr id="458" name="Google Shape;458;p41" descr="Arrow pointing to article"/>
          <p:cNvCxnSpPr/>
          <p:nvPr/>
        </p:nvCxnSpPr>
        <p:spPr>
          <a:xfrm flipH="1" flipV="1">
            <a:off x="7827195" y="4000766"/>
            <a:ext cx="520304" cy="1066452"/>
          </a:xfrm>
          <a:prstGeom prst="straightConnector1">
            <a:avLst/>
          </a:prstGeom>
          <a:noFill/>
          <a:ln w="38100" cap="flat" cmpd="sng">
            <a:solidFill>
              <a:srgbClr val="E87D1E"/>
            </a:solidFill>
            <a:prstDash val="solid"/>
            <a:miter lim="800000"/>
            <a:headEnd type="none" w="sm" len="sm"/>
            <a:tailEnd type="stealth" w="med" len="med"/>
          </a:ln>
        </p:spPr>
      </p:cxnSp>
      <p:cxnSp>
        <p:nvCxnSpPr>
          <p:cNvPr id="460" name="Google Shape;460;p41" descr="Arrow pointing to article"/>
          <p:cNvCxnSpPr/>
          <p:nvPr/>
        </p:nvCxnSpPr>
        <p:spPr>
          <a:xfrm flipH="1" flipV="1">
            <a:off x="2989780" y="4000764"/>
            <a:ext cx="5340949" cy="1058300"/>
          </a:xfrm>
          <a:prstGeom prst="straightConnector1">
            <a:avLst/>
          </a:prstGeom>
          <a:noFill/>
          <a:ln w="38100" cap="flat" cmpd="sng">
            <a:solidFill>
              <a:srgbClr val="E87D1E"/>
            </a:solidFill>
            <a:prstDash val="solid"/>
            <a:miter lim="800000"/>
            <a:headEnd type="none" w="sm" len="sm"/>
            <a:tailEnd type="stealth" w="med" len="med"/>
          </a:ln>
        </p:spPr>
      </p:cxnSp>
      <p:sp>
        <p:nvSpPr>
          <p:cNvPr id="13" name="Rectangle 12">
            <a:extLst>
              <a:ext uri="{C183D7F6-B498-43B3-948B-1728B52AA6E4}">
                <adec:decorative xmlns:adec="http://schemas.microsoft.com/office/drawing/2017/decorative" val="1"/>
              </a:ext>
            </a:extLst>
          </p:cNvPr>
          <p:cNvSpPr/>
          <p:nvPr/>
        </p:nvSpPr>
        <p:spPr>
          <a:xfrm>
            <a:off x="6972300" y="6438900"/>
            <a:ext cx="2552700" cy="419100"/>
          </a:xfrm>
          <a:prstGeom prst="rect">
            <a:avLst/>
          </a:prstGeom>
          <a:solidFill>
            <a:srgbClr val="E66400"/>
          </a:solidFill>
          <a:ln>
            <a:solidFill>
              <a:srgbClr val="E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B1C32C0-24E5-4181-862F-04DC6F39D7E1}"/>
              </a:ext>
              <a:ext uri="{C183D7F6-B498-43B3-948B-1728B52AA6E4}">
                <adec:decorative xmlns:adec="http://schemas.microsoft.com/office/drawing/2017/decorative" val="1"/>
              </a:ext>
            </a:extLst>
          </p:cNvPr>
          <p:cNvSpPr>
            <a:spLocks noGrp="1"/>
          </p:cNvSpPr>
          <p:nvPr>
            <p:ph type="title"/>
          </p:nvPr>
        </p:nvSpPr>
        <p:spPr>
          <a:xfrm flipV="1">
            <a:off x="838200" y="123438"/>
            <a:ext cx="10515600" cy="53642"/>
          </a:xfrm>
        </p:spPr>
        <p:txBody>
          <a:bodyPr/>
          <a:lstStyle/>
          <a:p>
            <a:r>
              <a:rPr lang="fr-FR" sz="1200" dirty="0" err="1">
                <a:solidFill>
                  <a:schemeClr val="bg1"/>
                </a:solidFill>
              </a:rPr>
              <a:t>Why</a:t>
            </a:r>
            <a:r>
              <a:rPr lang="fr-FR" sz="1200" dirty="0">
                <a:solidFill>
                  <a:schemeClr val="bg1"/>
                </a:solidFill>
              </a:rPr>
              <a:t> are certain</a:t>
            </a:r>
            <a:r>
              <a:rPr lang="fr-FR" sz="1200" baseline="0" dirty="0">
                <a:solidFill>
                  <a:schemeClr val="bg1"/>
                </a:solidFill>
              </a:rPr>
              <a:t> </a:t>
            </a:r>
            <a:r>
              <a:rPr lang="fr-FR" sz="1200" baseline="0" dirty="0" err="1">
                <a:solidFill>
                  <a:schemeClr val="bg1"/>
                </a:solidFill>
              </a:rPr>
              <a:t>grammar</a:t>
            </a:r>
            <a:r>
              <a:rPr lang="fr-FR" sz="1200" baseline="0" dirty="0">
                <a:solidFill>
                  <a:schemeClr val="bg1"/>
                </a:solidFill>
              </a:rPr>
              <a:t> </a:t>
            </a:r>
            <a:r>
              <a:rPr lang="fr-FR" sz="1200" baseline="0" dirty="0" err="1">
                <a:solidFill>
                  <a:schemeClr val="bg1"/>
                </a:solidFill>
              </a:rPr>
              <a:t>features</a:t>
            </a:r>
            <a:r>
              <a:rPr lang="fr-FR" sz="1200" baseline="0" dirty="0">
                <a:solidFill>
                  <a:schemeClr val="bg1"/>
                </a:solidFill>
              </a:rPr>
              <a:t> </a:t>
            </a:r>
            <a:r>
              <a:rPr lang="fr-FR" sz="1200" baseline="0" dirty="0" err="1">
                <a:solidFill>
                  <a:schemeClr val="bg1"/>
                </a:solidFill>
              </a:rPr>
              <a:t>problematic</a:t>
            </a:r>
            <a:r>
              <a:rPr lang="fr-FR" sz="1200" baseline="0" dirty="0">
                <a:solidFill>
                  <a:schemeClr val="bg1"/>
                </a:solidFill>
              </a:rPr>
              <a:t>?</a:t>
            </a:r>
            <a:endParaRPr lang="fr-FR" sz="1200" dirty="0">
              <a:solidFill>
                <a:schemeClr val="bg1"/>
              </a:solidFill>
            </a:endParaRPr>
          </a:p>
        </p:txBody>
      </p:sp>
    </p:spTree>
    <p:extLst>
      <p:ext uri="{BB962C8B-B14F-4D97-AF65-F5344CB8AC3E}">
        <p14:creationId xmlns:p14="http://schemas.microsoft.com/office/powerpoint/2010/main" val="199761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sp>
        <p:nvSpPr>
          <p:cNvPr id="9" name="Rounded Rectangle 46">
            <a:extLst>
              <a:ext uri="{FF2B5EF4-FFF2-40B4-BE49-F238E27FC236}">
                <a16:creationId xmlns:a16="http://schemas.microsoft.com/office/drawing/2014/main" id="{5CD4FF1D-5A75-4145-83D3-0FE8439FFC6D}"/>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informatique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553618" y="1442804"/>
            <a:ext cx="11379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Gaming Grammar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Mission 8: </a:t>
            </a:r>
            <a:r>
              <a:rPr kumimoji="0" lang="en-GB" sz="2000" b="0" i="1"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Canine Conundrum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rPr>
              <a:t>deals with subject-verb inversion.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endParaRPr>
          </a:p>
        </p:txBody>
      </p:sp>
      <p:pic>
        <p:nvPicPr>
          <p:cNvPr id="30" name="Picture 29" descr="Screenshot of gaming grammar login screen"/>
          <p:cNvPicPr>
            <a:picLocks noChangeAspect="1"/>
          </p:cNvPicPr>
          <p:nvPr/>
        </p:nvPicPr>
        <p:blipFill rotWithShape="1">
          <a:blip r:embed="rId4"/>
          <a:srcRect l="18879" t="22690" r="18901" b="12074"/>
          <a:stretch/>
        </p:blipFill>
        <p:spPr bwMode="auto">
          <a:xfrm>
            <a:off x="2375182" y="1950635"/>
            <a:ext cx="7396216" cy="4362038"/>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 uri="{C183D7F6-B498-43B3-948B-1728B52AA6E4}">
                <adec:decorative xmlns:adec="http://schemas.microsoft.com/office/drawing/2017/decorative" val="1"/>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49808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6FE3B18D-3D96-4CEB-9944-2EC7EC60F6A2}"/>
              </a:ext>
              <a:ext uri="{C183D7F6-B498-43B3-948B-1728B52AA6E4}">
                <adec:decorative xmlns:adec="http://schemas.microsoft.com/office/drawing/2017/decorative" val="1"/>
              </a:ext>
            </a:extLst>
          </p:cNvPr>
          <p:cNvSpPr/>
          <p:nvPr/>
        </p:nvSpPr>
        <p:spPr>
          <a:xfrm>
            <a:off x="5409359" y="2555023"/>
            <a:ext cx="5817441"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Rounded Corners 1">
            <a:extLst>
              <a:ext uri="{FF2B5EF4-FFF2-40B4-BE49-F238E27FC236}">
                <a16:creationId xmlns:a16="http://schemas.microsoft.com/office/drawing/2014/main" id="{FE02788F-EA11-4F68-9456-59564649C927}"/>
              </a:ext>
              <a:ext uri="{C183D7F6-B498-43B3-948B-1728B52AA6E4}">
                <adec:decorative xmlns:adec="http://schemas.microsoft.com/office/drawing/2017/decorative" val="1"/>
              </a:ext>
            </a:extLst>
          </p:cNvPr>
          <p:cNvSpPr/>
          <p:nvPr/>
        </p:nvSpPr>
        <p:spPr>
          <a:xfrm>
            <a:off x="290105" y="2537631"/>
            <a:ext cx="4200057" cy="5342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04149" cy="707849"/>
          </a:xfrm>
        </p:spPr>
        <p:txBody>
          <a:bodyPr>
            <a:normAutofit/>
          </a:bodyPr>
          <a:lstStyle/>
          <a:p>
            <a:r>
              <a:rPr lang="en-GB" sz="3600" b="1" dirty="0">
                <a:solidFill>
                  <a:schemeClr val="bg1"/>
                </a:solidFill>
              </a:rPr>
              <a:t>Past (perfect) tense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Rectangle 7">
            <a:extLst>
              <a:ext uri="{FF2B5EF4-FFF2-40B4-BE49-F238E27FC236}">
                <a16:creationId xmlns:a16="http://schemas.microsoft.com/office/drawing/2014/main" id="{EDBC58BB-BC36-9F40-AF6D-3D0CA2A75A21}"/>
              </a:ext>
            </a:extLst>
          </p:cNvPr>
          <p:cNvSpPr/>
          <p:nvPr/>
        </p:nvSpPr>
        <p:spPr>
          <a:xfrm>
            <a:off x="242630" y="1205834"/>
            <a:ext cx="11150998" cy="830997"/>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To talk about what you did, use the present tense of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 past participle:</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a:extLst>
              <a:ext uri="{FF2B5EF4-FFF2-40B4-BE49-F238E27FC236}">
                <a16:creationId xmlns:a16="http://schemas.microsoft.com/office/drawing/2014/main" id="{C44A17E8-7910-5F42-8274-A20854AC15BE}"/>
              </a:ext>
            </a:extLst>
          </p:cNvPr>
          <p:cNvSpPr/>
          <p:nvPr/>
        </p:nvSpPr>
        <p:spPr>
          <a:xfrm>
            <a:off x="482148" y="4439813"/>
            <a:ext cx="10208889" cy="461665"/>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Regular past participles sandwich the stem with</a:t>
            </a:r>
            <a:r>
              <a:rPr kumimoji="0" lang="en-US" sz="2400" b="0"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err="1">
                <a:ln>
                  <a:noFill/>
                </a:ln>
                <a:solidFill>
                  <a:srgbClr val="DAA520"/>
                </a:solidFill>
                <a:effectLst/>
                <a:uLnTx/>
                <a:uFillTx/>
                <a:latin typeface="Century Gothic" panose="020B0502020202020204" pitchFamily="34" charset="0"/>
                <a:ea typeface="+mn-ea"/>
                <a:cs typeface="+mn-cs"/>
              </a:rPr>
              <a:t>ge</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a:t>
            </a:r>
            <a:r>
              <a:rPr kumimoji="0" lang="en-US" sz="2400" b="1"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and</a:t>
            </a:r>
            <a:r>
              <a:rPr kumimoji="0" lang="en-US" sz="2400" b="0" i="0" u="none" strike="noStrike" kern="1200" cap="none" spc="0" normalizeH="0" baseline="0" noProof="0" dirty="0">
                <a:ln>
                  <a:noFill/>
                </a:ln>
                <a:solidFill>
                  <a:srgbClr val="E07A1B"/>
                </a:solidFill>
                <a:effectLst/>
                <a:uLnTx/>
                <a:uFillTx/>
                <a:latin typeface="Century Gothic" panose="020B0502020202020204" pitchFamily="34" charset="0"/>
                <a:ea typeface="+mn-ea"/>
                <a:cs typeface="+mn-cs"/>
              </a:rPr>
              <a:t> </a:t>
            </a:r>
            <a:r>
              <a:rPr kumimoji="0" lang="en-US" sz="24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rPr>
              <a:t>–t</a:t>
            </a: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A1E223A1-BA50-3548-BE23-37218AE426BB}"/>
              </a:ext>
            </a:extLst>
          </p:cNvPr>
          <p:cNvSpPr txBox="1"/>
          <p:nvPr/>
        </p:nvSpPr>
        <p:spPr>
          <a:xfrm>
            <a:off x="1378474" y="2005293"/>
            <a:ext cx="1261884" cy="461665"/>
          </a:xfrm>
          <a:prstGeom prst="rect">
            <a:avLst/>
          </a:prstGeom>
          <a:solidFill>
            <a:srgbClr val="DAA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a:t>
            </a:r>
          </a:p>
        </p:txBody>
      </p:sp>
      <p:sp>
        <p:nvSpPr>
          <p:cNvPr id="11" name="TextBox 10">
            <a:extLst>
              <a:ext uri="{FF2B5EF4-FFF2-40B4-BE49-F238E27FC236}">
                <a16:creationId xmlns:a16="http://schemas.microsoft.com/office/drawing/2014/main" id="{031F9373-4EA5-6047-9B50-775E1E074201}"/>
              </a:ext>
            </a:extLst>
          </p:cNvPr>
          <p:cNvSpPr txBox="1"/>
          <p:nvPr/>
        </p:nvSpPr>
        <p:spPr>
          <a:xfrm>
            <a:off x="6710151" y="2051823"/>
            <a:ext cx="2739852" cy="461665"/>
          </a:xfrm>
          <a:prstGeom prst="rect">
            <a:avLst/>
          </a:prstGeom>
          <a:solidFill>
            <a:srgbClr val="DAA52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 (perfect)</a:t>
            </a:r>
          </a:p>
        </p:txBody>
      </p:sp>
      <p:sp>
        <p:nvSpPr>
          <p:cNvPr id="12" name="TextBox 11">
            <a:extLst>
              <a:ext uri="{FF2B5EF4-FFF2-40B4-BE49-F238E27FC236}">
                <a16:creationId xmlns:a16="http://schemas.microsoft.com/office/drawing/2014/main" id="{52C6DDF1-2F1A-8B46-A61A-EE2DBBA1EF50}"/>
              </a:ext>
            </a:extLst>
          </p:cNvPr>
          <p:cNvSpPr txBox="1"/>
          <p:nvPr/>
        </p:nvSpPr>
        <p:spPr>
          <a:xfrm>
            <a:off x="458352" y="2574329"/>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3" name="TextBox 12">
            <a:extLst>
              <a:ext uri="{FF2B5EF4-FFF2-40B4-BE49-F238E27FC236}">
                <a16:creationId xmlns:a16="http://schemas.microsoft.com/office/drawing/2014/main" id="{D345CDE2-1DA2-214E-97A7-E7ADB0B63C37}"/>
              </a:ext>
            </a:extLst>
          </p:cNvPr>
          <p:cNvSpPr txBox="1"/>
          <p:nvPr/>
        </p:nvSpPr>
        <p:spPr>
          <a:xfrm>
            <a:off x="1307285" y="2574329"/>
            <a:ext cx="12554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7D7E9A9C-C0E6-5C49-8A6B-7CDDDD7E195E}"/>
              </a:ext>
            </a:extLst>
          </p:cNvPr>
          <p:cNvSpPr txBox="1"/>
          <p:nvPr/>
        </p:nvSpPr>
        <p:spPr>
          <a:xfrm>
            <a:off x="2734651" y="2574329"/>
            <a:ext cx="16177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Tour.</a:t>
            </a:r>
          </a:p>
        </p:txBody>
      </p:sp>
      <p:sp>
        <p:nvSpPr>
          <p:cNvPr id="15" name="TextBox 14">
            <a:extLst>
              <a:ext uri="{FF2B5EF4-FFF2-40B4-BE49-F238E27FC236}">
                <a16:creationId xmlns:a16="http://schemas.microsoft.com/office/drawing/2014/main" id="{DC98335B-5D91-B343-8CD1-37C276CB8E50}"/>
              </a:ext>
            </a:extLst>
          </p:cNvPr>
          <p:cNvSpPr txBox="1"/>
          <p:nvPr/>
        </p:nvSpPr>
        <p:spPr>
          <a:xfrm>
            <a:off x="482244" y="3266417"/>
            <a:ext cx="6495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a:t>
            </a:r>
          </a:p>
        </p:txBody>
      </p:sp>
      <p:sp>
        <p:nvSpPr>
          <p:cNvPr id="16" name="TextBox 15">
            <a:extLst>
              <a:ext uri="{FF2B5EF4-FFF2-40B4-BE49-F238E27FC236}">
                <a16:creationId xmlns:a16="http://schemas.microsoft.com/office/drawing/2014/main" id="{3184327F-4ECD-454A-BD94-26699617B377}"/>
              </a:ext>
            </a:extLst>
          </p:cNvPr>
          <p:cNvSpPr txBox="1"/>
          <p:nvPr/>
        </p:nvSpPr>
        <p:spPr>
          <a:xfrm>
            <a:off x="1336640" y="3266417"/>
            <a:ext cx="10534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doing</a:t>
            </a:r>
          </a:p>
        </p:txBody>
      </p:sp>
      <p:sp>
        <p:nvSpPr>
          <p:cNvPr id="17" name="TextBox 16">
            <a:extLst>
              <a:ext uri="{FF2B5EF4-FFF2-40B4-BE49-F238E27FC236}">
                <a16:creationId xmlns:a16="http://schemas.microsoft.com/office/drawing/2014/main" id="{F12A78A8-BD95-5548-AD9C-AC1805C64D7E}"/>
              </a:ext>
            </a:extLst>
          </p:cNvPr>
          <p:cNvSpPr txBox="1"/>
          <p:nvPr/>
        </p:nvSpPr>
        <p:spPr>
          <a:xfrm>
            <a:off x="2741747" y="3266417"/>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tour.</a:t>
            </a:r>
          </a:p>
        </p:txBody>
      </p:sp>
      <p:sp>
        <p:nvSpPr>
          <p:cNvPr id="18" name="TextBox 17">
            <a:extLst>
              <a:ext uri="{FF2B5EF4-FFF2-40B4-BE49-F238E27FC236}">
                <a16:creationId xmlns:a16="http://schemas.microsoft.com/office/drawing/2014/main" id="{16EE3322-8AB9-B449-A76C-CCE04E9E6DDA}"/>
              </a:ext>
            </a:extLst>
          </p:cNvPr>
          <p:cNvSpPr txBox="1"/>
          <p:nvPr/>
        </p:nvSpPr>
        <p:spPr>
          <a:xfrm>
            <a:off x="5505601" y="2566786"/>
            <a:ext cx="6399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9" name="TextBox 18">
            <a:extLst>
              <a:ext uri="{FF2B5EF4-FFF2-40B4-BE49-F238E27FC236}">
                <a16:creationId xmlns:a16="http://schemas.microsoft.com/office/drawing/2014/main" id="{CD9B9059-A58A-094F-AAEF-BC4B0C8D2C05}"/>
              </a:ext>
            </a:extLst>
          </p:cNvPr>
          <p:cNvSpPr txBox="1"/>
          <p:nvPr/>
        </p:nvSpPr>
        <p:spPr>
          <a:xfrm>
            <a:off x="6370565" y="2566786"/>
            <a:ext cx="9733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88A180BF-B067-B948-84F5-8F1A28EE7CE9}"/>
              </a:ext>
            </a:extLst>
          </p:cNvPr>
          <p:cNvSpPr txBox="1"/>
          <p:nvPr/>
        </p:nvSpPr>
        <p:spPr>
          <a:xfrm>
            <a:off x="7775672" y="2566786"/>
            <a:ext cx="15327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Tour</a:t>
            </a:r>
          </a:p>
        </p:txBody>
      </p:sp>
      <p:sp>
        <p:nvSpPr>
          <p:cNvPr id="21" name="TextBox 20">
            <a:extLst>
              <a:ext uri="{FF2B5EF4-FFF2-40B4-BE49-F238E27FC236}">
                <a16:creationId xmlns:a16="http://schemas.microsoft.com/office/drawing/2014/main" id="{AF6C0138-0E77-FE47-96EF-78937D215D37}"/>
              </a:ext>
            </a:extLst>
          </p:cNvPr>
          <p:cNvSpPr txBox="1"/>
          <p:nvPr/>
        </p:nvSpPr>
        <p:spPr>
          <a:xfrm>
            <a:off x="5523686" y="3217360"/>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22" name="TextBox 21">
            <a:extLst>
              <a:ext uri="{FF2B5EF4-FFF2-40B4-BE49-F238E27FC236}">
                <a16:creationId xmlns:a16="http://schemas.microsoft.com/office/drawing/2014/main" id="{B5D31413-FEDF-5C4F-B669-D87449906E30}"/>
              </a:ext>
            </a:extLst>
          </p:cNvPr>
          <p:cNvSpPr txBox="1"/>
          <p:nvPr/>
        </p:nvSpPr>
        <p:spPr>
          <a:xfrm>
            <a:off x="6378082" y="3217360"/>
            <a:ext cx="9525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have</a:t>
            </a:r>
          </a:p>
        </p:txBody>
      </p:sp>
      <p:sp>
        <p:nvSpPr>
          <p:cNvPr id="23" name="TextBox 22">
            <a:extLst>
              <a:ext uri="{FF2B5EF4-FFF2-40B4-BE49-F238E27FC236}">
                <a16:creationId xmlns:a16="http://schemas.microsoft.com/office/drawing/2014/main" id="{9EB28668-DF51-7E49-92B3-0905259C79D6}"/>
              </a:ext>
            </a:extLst>
          </p:cNvPr>
          <p:cNvSpPr txBox="1"/>
          <p:nvPr/>
        </p:nvSpPr>
        <p:spPr>
          <a:xfrm>
            <a:off x="7868695" y="3227653"/>
            <a:ext cx="9861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done</a:t>
            </a:r>
          </a:p>
        </p:txBody>
      </p:sp>
      <p:sp>
        <p:nvSpPr>
          <p:cNvPr id="24" name="TextBox 23">
            <a:extLst>
              <a:ext uri="{FF2B5EF4-FFF2-40B4-BE49-F238E27FC236}">
                <a16:creationId xmlns:a16="http://schemas.microsoft.com/office/drawing/2014/main" id="{05DFCA14-B5AF-644E-B586-BEC0E879F85F}"/>
              </a:ext>
            </a:extLst>
          </p:cNvPr>
          <p:cNvSpPr txBox="1"/>
          <p:nvPr/>
        </p:nvSpPr>
        <p:spPr>
          <a:xfrm>
            <a:off x="624615" y="4901478"/>
            <a:ext cx="14574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596B69AF-9628-1548-A619-3BED740EF9FC}"/>
              </a:ext>
            </a:extLst>
          </p:cNvPr>
          <p:cNvSpPr txBox="1"/>
          <p:nvPr/>
        </p:nvSpPr>
        <p:spPr>
          <a:xfrm>
            <a:off x="3115847" y="4902574"/>
            <a:ext cx="106952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49D5953-7847-0448-AB25-A763A887A867}"/>
              </a:ext>
            </a:extLst>
          </p:cNvPr>
          <p:cNvSpPr txBox="1"/>
          <p:nvPr/>
        </p:nvSpPr>
        <p:spPr>
          <a:xfrm>
            <a:off x="2741747" y="4901478"/>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07D33FB-AECF-7F4E-99CC-A7C37A270444}"/>
              </a:ext>
            </a:extLst>
          </p:cNvPr>
          <p:cNvSpPr txBox="1"/>
          <p:nvPr/>
        </p:nvSpPr>
        <p:spPr>
          <a:xfrm>
            <a:off x="3981534" y="4897155"/>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sp>
        <p:nvSpPr>
          <p:cNvPr id="28" name="TextBox 27">
            <a:extLst>
              <a:ext uri="{FF2B5EF4-FFF2-40B4-BE49-F238E27FC236}">
                <a16:creationId xmlns:a16="http://schemas.microsoft.com/office/drawing/2014/main" id="{61752899-BDF0-2D41-BE53-C9C0A0CA7C90}"/>
              </a:ext>
            </a:extLst>
          </p:cNvPr>
          <p:cNvSpPr txBox="1"/>
          <p:nvPr/>
        </p:nvSpPr>
        <p:spPr>
          <a:xfrm>
            <a:off x="624615" y="5328719"/>
            <a:ext cx="12250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0C621F2-2FE8-2B4F-A595-0E9185DA18BE}"/>
              </a:ext>
            </a:extLst>
          </p:cNvPr>
          <p:cNvSpPr txBox="1"/>
          <p:nvPr/>
        </p:nvSpPr>
        <p:spPr>
          <a:xfrm>
            <a:off x="3115847" y="5329815"/>
            <a:ext cx="837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spiel</a:t>
            </a:r>
          </a:p>
        </p:txBody>
      </p:sp>
      <p:sp>
        <p:nvSpPr>
          <p:cNvPr id="30" name="TextBox 29">
            <a:extLst>
              <a:ext uri="{FF2B5EF4-FFF2-40B4-BE49-F238E27FC236}">
                <a16:creationId xmlns:a16="http://schemas.microsoft.com/office/drawing/2014/main" id="{ED717FCE-897C-5842-A54B-B34BD90E5A9C}"/>
              </a:ext>
            </a:extLst>
          </p:cNvPr>
          <p:cNvSpPr txBox="1"/>
          <p:nvPr/>
        </p:nvSpPr>
        <p:spPr>
          <a:xfrm>
            <a:off x="2741747" y="5328719"/>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F07BBE6D-D28B-E049-B14D-C56D5E3F2897}"/>
              </a:ext>
            </a:extLst>
          </p:cNvPr>
          <p:cNvSpPr txBox="1"/>
          <p:nvPr/>
        </p:nvSpPr>
        <p:spPr>
          <a:xfrm>
            <a:off x="3759904" y="5328719"/>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sp>
        <p:nvSpPr>
          <p:cNvPr id="32" name="TextBox 31">
            <a:extLst>
              <a:ext uri="{FF2B5EF4-FFF2-40B4-BE49-F238E27FC236}">
                <a16:creationId xmlns:a16="http://schemas.microsoft.com/office/drawing/2014/main" id="{8F2F2784-6EE3-BE4D-926E-D12F4BA5AFDE}"/>
              </a:ext>
            </a:extLst>
          </p:cNvPr>
          <p:cNvSpPr txBox="1"/>
          <p:nvPr/>
        </p:nvSpPr>
        <p:spPr>
          <a:xfrm>
            <a:off x="624615" y="5727733"/>
            <a:ext cx="12202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kaufen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B76255F7-ED9B-9D4E-9651-FAE72E606DAB}"/>
              </a:ext>
            </a:extLst>
          </p:cNvPr>
          <p:cNvSpPr txBox="1"/>
          <p:nvPr/>
        </p:nvSpPr>
        <p:spPr>
          <a:xfrm>
            <a:off x="3115847" y="5728829"/>
            <a:ext cx="8322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kauf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DCE7B8F7-6B16-3B4E-AF21-354797ED072E}"/>
              </a:ext>
            </a:extLst>
          </p:cNvPr>
          <p:cNvSpPr txBox="1"/>
          <p:nvPr/>
        </p:nvSpPr>
        <p:spPr>
          <a:xfrm>
            <a:off x="2741747" y="5727733"/>
            <a:ext cx="5854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ge</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81453D19-85E0-E248-B112-250F91614D54}"/>
              </a:ext>
            </a:extLst>
          </p:cNvPr>
          <p:cNvSpPr txBox="1"/>
          <p:nvPr/>
        </p:nvSpPr>
        <p:spPr>
          <a:xfrm>
            <a:off x="3756639" y="5722658"/>
            <a:ext cx="277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t</a:t>
            </a:r>
          </a:p>
        </p:txBody>
      </p:sp>
      <p:sp>
        <p:nvSpPr>
          <p:cNvPr id="36" name="TextBox 35">
            <a:extLst>
              <a:ext uri="{FF2B5EF4-FFF2-40B4-BE49-F238E27FC236}">
                <a16:creationId xmlns:a16="http://schemas.microsoft.com/office/drawing/2014/main" id="{3636CB47-91CB-554D-B34A-C706B1BDA7F6}"/>
              </a:ext>
            </a:extLst>
          </p:cNvPr>
          <p:cNvSpPr txBox="1"/>
          <p:nvPr/>
        </p:nvSpPr>
        <p:spPr>
          <a:xfrm>
            <a:off x="5523686" y="3831527"/>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37" name="TextBox 36">
            <a:extLst>
              <a:ext uri="{FF2B5EF4-FFF2-40B4-BE49-F238E27FC236}">
                <a16:creationId xmlns:a16="http://schemas.microsoft.com/office/drawing/2014/main" id="{395A0B52-F65F-584D-8914-44046129D42E}"/>
              </a:ext>
            </a:extLst>
          </p:cNvPr>
          <p:cNvSpPr txBox="1"/>
          <p:nvPr/>
        </p:nvSpPr>
        <p:spPr>
          <a:xfrm>
            <a:off x="6378082" y="3831527"/>
            <a:ext cx="6687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a:t>
            </a:r>
          </a:p>
        </p:txBody>
      </p:sp>
      <p:sp>
        <p:nvSpPr>
          <p:cNvPr id="38" name="TextBox 37">
            <a:extLst>
              <a:ext uri="{FF2B5EF4-FFF2-40B4-BE49-F238E27FC236}">
                <a16:creationId xmlns:a16="http://schemas.microsoft.com/office/drawing/2014/main" id="{0DBB27E2-5194-F340-B9F2-D8B2CD178813}"/>
              </a:ext>
            </a:extLst>
          </p:cNvPr>
          <p:cNvSpPr txBox="1"/>
          <p:nvPr/>
        </p:nvSpPr>
        <p:spPr>
          <a:xfrm>
            <a:off x="9583575" y="3817413"/>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tour.</a:t>
            </a:r>
          </a:p>
        </p:txBody>
      </p:sp>
      <p:sp>
        <p:nvSpPr>
          <p:cNvPr id="39" name="TextBox 38">
            <a:extLst>
              <a:ext uri="{FF2B5EF4-FFF2-40B4-BE49-F238E27FC236}">
                <a16:creationId xmlns:a16="http://schemas.microsoft.com/office/drawing/2014/main" id="{B87751D2-60B5-C042-9BB6-1FD9130E3801}"/>
              </a:ext>
            </a:extLst>
          </p:cNvPr>
          <p:cNvSpPr txBox="1"/>
          <p:nvPr/>
        </p:nvSpPr>
        <p:spPr>
          <a:xfrm>
            <a:off x="2066298" y="4940263"/>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B652FBA5-B794-D746-B865-D6DF477A9E50}"/>
              </a:ext>
            </a:extLst>
          </p:cNvPr>
          <p:cNvSpPr txBox="1"/>
          <p:nvPr/>
        </p:nvSpPr>
        <p:spPr>
          <a:xfrm>
            <a:off x="2062171" y="5361436"/>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EE15E2DA-22EC-8547-B506-E7EC75DEE5BA}"/>
              </a:ext>
            </a:extLst>
          </p:cNvPr>
          <p:cNvSpPr txBox="1"/>
          <p:nvPr/>
        </p:nvSpPr>
        <p:spPr>
          <a:xfrm>
            <a:off x="2067934" y="5745829"/>
            <a:ext cx="4860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Google Shape;653;p27">
            <a:extLst>
              <a:ext uri="{FF2B5EF4-FFF2-40B4-BE49-F238E27FC236}">
                <a16:creationId xmlns:a16="http://schemas.microsoft.com/office/drawing/2014/main" id="{ACBE35A7-CB82-1944-9636-825E98B329E1}"/>
              </a:ext>
            </a:extLst>
          </p:cNvPr>
          <p:cNvSpPr/>
          <p:nvPr/>
        </p:nvSpPr>
        <p:spPr>
          <a:xfrm>
            <a:off x="4442688" y="4467703"/>
            <a:ext cx="6622450" cy="1782234"/>
          </a:xfrm>
          <a:prstGeom prst="wedgeRoundRectCallout">
            <a:avLst>
              <a:gd name="adj1" fmla="val -18168"/>
              <a:gd name="adj2" fmla="val 49957"/>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Some verbs don’t add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GB" sz="2400" b="0" i="0" u="none" strike="noStrike" kern="14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suchen</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itchFamily="2" charset="2"/>
              </a:rPr>
              <a:t>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sucht</a:t>
            </a:r>
            <a:endPar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leben</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itchFamily="2" charset="2"/>
              </a:rPr>
              <a:t> </a:t>
            </a:r>
            <a:r>
              <a:rPr kumimoji="0" lang="en-US"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solidFill>
                  <a:srgbClr val="DAA520"/>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err="1">
                <a:ln>
                  <a:noFill/>
                </a:ln>
                <a:solidFill>
                  <a:prstClr val="white"/>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lebt</a:t>
            </a:r>
            <a:endParaRPr kumimoji="0" lang="en-GB" sz="2400" b="0" i="0" u="none" strike="noStrike" kern="1400" cap="none" spc="0" normalizeH="0" baseline="0" noProof="0" dirty="0">
              <a:ln>
                <a:noFill/>
              </a:ln>
              <a:solidFill>
                <a:srgbClr val="DAA52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0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It would be harder to pronounce them if they did!</a:t>
            </a:r>
          </a:p>
        </p:txBody>
      </p:sp>
      <p:sp>
        <p:nvSpPr>
          <p:cNvPr id="43" name="TextBox 42">
            <a:extLst>
              <a:ext uri="{FF2B5EF4-FFF2-40B4-BE49-F238E27FC236}">
                <a16:creationId xmlns:a16="http://schemas.microsoft.com/office/drawing/2014/main" id="{1E678238-1F13-4CC0-8901-A5203B2B0204}"/>
              </a:ext>
            </a:extLst>
          </p:cNvPr>
          <p:cNvSpPr txBox="1"/>
          <p:nvPr/>
        </p:nvSpPr>
        <p:spPr>
          <a:xfrm>
            <a:off x="9556829" y="2584383"/>
            <a:ext cx="25156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40427F73-1768-4361-8E4B-8EC26FD5A911}"/>
              </a:ext>
            </a:extLst>
          </p:cNvPr>
          <p:cNvSpPr txBox="1"/>
          <p:nvPr/>
        </p:nvSpPr>
        <p:spPr>
          <a:xfrm>
            <a:off x="498944" y="3854531"/>
            <a:ext cx="2535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45" name="TextBox 44">
            <a:extLst>
              <a:ext uri="{FF2B5EF4-FFF2-40B4-BE49-F238E27FC236}">
                <a16:creationId xmlns:a16="http://schemas.microsoft.com/office/drawing/2014/main" id="{4D710A88-DB26-4BBF-9DA4-4867CA620E55}"/>
              </a:ext>
            </a:extLst>
          </p:cNvPr>
          <p:cNvSpPr txBox="1"/>
          <p:nvPr/>
        </p:nvSpPr>
        <p:spPr>
          <a:xfrm>
            <a:off x="1353340" y="3854531"/>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p>
        </p:txBody>
      </p:sp>
      <p:sp>
        <p:nvSpPr>
          <p:cNvPr id="46" name="TextBox 45">
            <a:extLst>
              <a:ext uri="{FF2B5EF4-FFF2-40B4-BE49-F238E27FC236}">
                <a16:creationId xmlns:a16="http://schemas.microsoft.com/office/drawing/2014/main" id="{7CBF2BD2-74B4-4F9D-ACC7-47D26C89C65D}"/>
              </a:ext>
            </a:extLst>
          </p:cNvPr>
          <p:cNvSpPr txBox="1"/>
          <p:nvPr/>
        </p:nvSpPr>
        <p:spPr>
          <a:xfrm>
            <a:off x="2758447" y="3854531"/>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tour.</a:t>
            </a:r>
          </a:p>
        </p:txBody>
      </p:sp>
      <p:sp>
        <p:nvSpPr>
          <p:cNvPr id="47" name="TextBox 46">
            <a:extLst>
              <a:ext uri="{FF2B5EF4-FFF2-40B4-BE49-F238E27FC236}">
                <a16:creationId xmlns:a16="http://schemas.microsoft.com/office/drawing/2014/main" id="{0842ADBA-45ED-4FD7-90F9-794FAD749F41}"/>
              </a:ext>
            </a:extLst>
          </p:cNvPr>
          <p:cNvSpPr txBox="1"/>
          <p:nvPr/>
        </p:nvSpPr>
        <p:spPr>
          <a:xfrm>
            <a:off x="9556829" y="3227652"/>
            <a:ext cx="11512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tour.</a:t>
            </a:r>
          </a:p>
        </p:txBody>
      </p:sp>
      <p:sp>
        <p:nvSpPr>
          <p:cNvPr id="48" name="Google Shape;653;p27">
            <a:extLst>
              <a:ext uri="{FF2B5EF4-FFF2-40B4-BE49-F238E27FC236}">
                <a16:creationId xmlns:a16="http://schemas.microsoft.com/office/drawing/2014/main" id="{CAEC1D75-06B0-498C-8850-DF65088F5DAB}"/>
              </a:ext>
            </a:extLst>
          </p:cNvPr>
          <p:cNvSpPr/>
          <p:nvPr/>
        </p:nvSpPr>
        <p:spPr>
          <a:xfrm>
            <a:off x="8263719" y="180946"/>
            <a:ext cx="3704959" cy="1782234"/>
          </a:xfrm>
          <a:prstGeom prst="wedgeRoundRectCallout">
            <a:avLst>
              <a:gd name="adj1" fmla="val 17668"/>
              <a:gd name="adj2" fmla="val 78461"/>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Note the word order!</a:t>
            </a:r>
            <a:b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b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The past participle goes </a:t>
            </a:r>
            <a:r>
              <a:rPr kumimoji="0" lang="en-GB" sz="2400" b="1"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at the end </a:t>
            </a:r>
            <a:r>
              <a:rPr kumimoji="0" lang="en-GB" sz="2400" b="0" i="0" u="none" strike="noStrike" kern="1400" cap="none" spc="0"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of the sentence.</a:t>
            </a:r>
            <a:endParaRPr kumimoji="0" lang="en-GB" sz="2400" b="0" i="0" u="none" strike="noStrike" kern="14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7914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 grpId="0" animBg="1"/>
      <p:bldP spid="8" grpId="0"/>
      <p:bldP spid="9" grpId="0"/>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animBg="1"/>
      <p:bldP spid="43" grpId="0"/>
      <p:bldP spid="44" grpId="0"/>
      <p:bldP spid="45" grpId="0"/>
      <p:bldP spid="46" grpId="0"/>
      <p:bldP spid="47" grpId="0"/>
      <p:bldP spid="4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Was </a:t>
            </a:r>
            <a:r>
              <a:rPr lang="en-GB" sz="3600" b="1" dirty="0" err="1">
                <a:solidFill>
                  <a:schemeClr val="bg1"/>
                </a:solidFill>
              </a:rPr>
              <a:t>sagt</a:t>
            </a:r>
            <a:r>
              <a:rPr lang="en-GB" sz="3600" b="1" dirty="0">
                <a:solidFill>
                  <a:schemeClr val="bg1"/>
                </a:solidFill>
              </a:rPr>
              <a:t> Mia?</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 name="Picture 29" descr="Mia">
            <a:extLst>
              <a:ext uri="{FF2B5EF4-FFF2-40B4-BE49-F238E27FC236}">
                <a16:creationId xmlns:a16="http://schemas.microsoft.com/office/drawing/2014/main" id="{0EC64451-9D6E-4E4C-8D43-A79E791AAC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760" y="859316"/>
            <a:ext cx="1290240" cy="1316864"/>
          </a:xfrm>
          <a:prstGeom prst="rect">
            <a:avLst/>
          </a:prstGeom>
        </p:spPr>
      </p:pic>
      <p:sp>
        <p:nvSpPr>
          <p:cNvPr id="7" name="TextBox 6">
            <a:extLst>
              <a:ext uri="{FF2B5EF4-FFF2-40B4-BE49-F238E27FC236}">
                <a16:creationId xmlns:a16="http://schemas.microsoft.com/office/drawing/2014/main" id="{BB0F52E7-D446-6543-B0C7-BBD7B89E017B}"/>
              </a:ext>
            </a:extLst>
          </p:cNvPr>
          <p:cNvSpPr txBox="1"/>
          <p:nvPr/>
        </p:nvSpPr>
        <p:spPr>
          <a:xfrm>
            <a:off x="247973" y="1348353"/>
            <a:ext cx="65592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or past?  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299B067E-B114-3441-939F-C8AEA9924C9B}"/>
              </a:ext>
            </a:extLst>
          </p:cNvPr>
          <p:cNvGraphicFramePr>
            <a:graphicFrameLocks noGrp="1"/>
          </p:cNvGraphicFramePr>
          <p:nvPr/>
        </p:nvGraphicFramePr>
        <p:xfrm>
          <a:off x="508000" y="2159247"/>
          <a:ext cx="11351489" cy="3992880"/>
        </p:xfrm>
        <a:graphic>
          <a:graphicData uri="http://schemas.openxmlformats.org/drawingml/2006/table">
            <a:tbl>
              <a:tblPr firstRow="1" bandRow="1">
                <a:tableStyleId>{00A15C55-8517-42AA-B614-E9B94910E393}</a:tableStyleId>
              </a:tblPr>
              <a:tblGrid>
                <a:gridCol w="690547">
                  <a:extLst>
                    <a:ext uri="{9D8B030D-6E8A-4147-A177-3AD203B41FA5}">
                      <a16:colId xmlns:a16="http://schemas.microsoft.com/office/drawing/2014/main" val="2607353726"/>
                    </a:ext>
                  </a:extLst>
                </a:gridCol>
                <a:gridCol w="6477974">
                  <a:extLst>
                    <a:ext uri="{9D8B030D-6E8A-4147-A177-3AD203B41FA5}">
                      <a16:colId xmlns:a16="http://schemas.microsoft.com/office/drawing/2014/main" val="1600817978"/>
                    </a:ext>
                  </a:extLst>
                </a:gridCol>
                <a:gridCol w="2091484">
                  <a:extLst>
                    <a:ext uri="{9D8B030D-6E8A-4147-A177-3AD203B41FA5}">
                      <a16:colId xmlns:a16="http://schemas.microsoft.com/office/drawing/2014/main" val="4128092149"/>
                    </a:ext>
                  </a:extLst>
                </a:gridCol>
                <a:gridCol w="2091484">
                  <a:extLst>
                    <a:ext uri="{9D8B030D-6E8A-4147-A177-3AD203B41FA5}">
                      <a16:colId xmlns:a16="http://schemas.microsoft.com/office/drawing/2014/main" val="2609792770"/>
                    </a:ext>
                  </a:extLst>
                </a:gridCol>
              </a:tblGrid>
              <a:tr h="370840">
                <a:tc>
                  <a:txBody>
                    <a:bodyPr/>
                    <a:lstStyle/>
                    <a:p>
                      <a:endParaRPr lang="en-GB" sz="2000" b="1" dirty="0">
                        <a:solidFill>
                          <a:srgbClr val="115076"/>
                        </a:solidFill>
                      </a:endParaRPr>
                    </a:p>
                  </a:txBody>
                  <a:tcPr>
                    <a:noFill/>
                  </a:tcPr>
                </a:tc>
                <a:tc>
                  <a:txBody>
                    <a:bodyPr/>
                    <a:lstStyle/>
                    <a:p>
                      <a:endParaRPr lang="en-GB" dirty="0">
                        <a:solidFill>
                          <a:srgbClr val="115076"/>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effectLst/>
                          <a:uLnTx/>
                          <a:uFillTx/>
                        </a:rPr>
                        <a:t>Ich</a:t>
                      </a:r>
                      <a:endParaRPr lang="en-GB" sz="2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Ich </a:t>
                      </a:r>
                      <a:r>
                        <a:rPr lang="en-GB" sz="2400" b="1" dirty="0" err="1"/>
                        <a:t>habe</a:t>
                      </a:r>
                      <a:endParaRPr lang="en-GB" sz="2400" b="1" dirty="0"/>
                    </a:p>
                  </a:txBody>
                  <a:tcPr/>
                </a:tc>
                <a:extLst>
                  <a:ext uri="{0D108BD9-81ED-4DB2-BD59-A6C34878D82A}">
                    <a16:rowId xmlns:a16="http://schemas.microsoft.com/office/drawing/2014/main" val="1153431983"/>
                  </a:ext>
                </a:extLst>
              </a:tr>
              <a:tr h="370840">
                <a:tc>
                  <a:txBody>
                    <a:bodyPr/>
                    <a:lstStyle/>
                    <a:p>
                      <a:pPr algn="ctr"/>
                      <a:r>
                        <a:rPr lang="en-GB" sz="2000" b="1" dirty="0">
                          <a:solidFill>
                            <a:srgbClr val="115076"/>
                          </a:solidFill>
                        </a:rPr>
                        <a:t>1.</a:t>
                      </a:r>
                    </a:p>
                  </a:txBody>
                  <a:tcPr/>
                </a:tc>
                <a:tc>
                  <a:txBody>
                    <a:bodyPr/>
                    <a:lstStyle/>
                    <a:p>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habe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im</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Juli</a:t>
                      </a:r>
                      <a:r>
                        <a:rPr lang="en-US" sz="2400" kern="1200" dirty="0">
                          <a:solidFill>
                            <a:srgbClr val="115076"/>
                          </a:solidFill>
                          <a:effectLst/>
                          <a:latin typeface="+mn-lt"/>
                          <a:ea typeface="+mn-ea"/>
                          <a:cs typeface="+mn-cs"/>
                        </a:rPr>
                        <a:t> Freunde </a:t>
                      </a:r>
                      <a:r>
                        <a:rPr lang="en-US" sz="2400" kern="1200" dirty="0" err="1">
                          <a:solidFill>
                            <a:srgbClr val="115076"/>
                          </a:solidFill>
                          <a:effectLst/>
                          <a:latin typeface="+mn-lt"/>
                          <a:ea typeface="+mn-ea"/>
                          <a:cs typeface="+mn-cs"/>
                        </a:rPr>
                        <a:t>besucht</a:t>
                      </a:r>
                      <a:r>
                        <a:rPr lang="en-US" sz="2400" kern="1200" dirty="0">
                          <a:solidFill>
                            <a:srgbClr val="115076"/>
                          </a:solidFill>
                          <a:effectLst/>
                          <a:latin typeface="+mn-lt"/>
                          <a:ea typeface="+mn-ea"/>
                          <a:cs typeface="+mn-cs"/>
                        </a:rPr>
                        <a:t>.</a:t>
                      </a:r>
                      <a:r>
                        <a:rPr lang="en-GB" sz="2400" dirty="0">
                          <a:solidFill>
                            <a:srgbClr val="115076"/>
                          </a:solidFill>
                        </a:rPr>
                        <a:t> </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b="1" dirty="0">
                          <a:solidFill>
                            <a:srgbClr val="115076"/>
                          </a:solidFill>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habe</a:t>
                      </a:r>
                      <a:r>
                        <a:rPr lang="en-US" sz="2400" kern="1200" dirty="0">
                          <a:solidFill>
                            <a:srgbClr val="115076"/>
                          </a:solidFill>
                          <a:effectLst/>
                          <a:latin typeface="+mn-lt"/>
                          <a:ea typeface="+mn-ea"/>
                          <a:cs typeface="+mn-cs"/>
                        </a:rPr>
                        <a:t>  oft </a:t>
                      </a:r>
                      <a:r>
                        <a:rPr lang="en-US" sz="2400" kern="1200" dirty="0" err="1">
                          <a:solidFill>
                            <a:srgbClr val="115076"/>
                          </a:solidFill>
                          <a:effectLst/>
                          <a:latin typeface="+mn-lt"/>
                          <a:ea typeface="+mn-ea"/>
                          <a:cs typeface="+mn-cs"/>
                        </a:rPr>
                        <a:t>im</a:t>
                      </a:r>
                      <a:r>
                        <a:rPr lang="en-US" sz="2400" kern="1200" dirty="0">
                          <a:solidFill>
                            <a:srgbClr val="115076"/>
                          </a:solidFill>
                          <a:effectLst/>
                          <a:latin typeface="+mn-lt"/>
                          <a:ea typeface="+mn-ea"/>
                          <a:cs typeface="+mn-cs"/>
                        </a:rPr>
                        <a:t> Park Hockey </a:t>
                      </a:r>
                      <a:r>
                        <a:rPr lang="en-US" sz="2400" kern="1200" dirty="0" err="1">
                          <a:solidFill>
                            <a:srgbClr val="115076"/>
                          </a:solidFill>
                          <a:effectLst/>
                          <a:latin typeface="+mn-lt"/>
                          <a:ea typeface="+mn-ea"/>
                          <a:cs typeface="+mn-cs"/>
                        </a:rPr>
                        <a:t>gespielt</a:t>
                      </a:r>
                      <a:r>
                        <a:rPr lang="en-US" sz="2400" kern="1200" dirty="0">
                          <a:solidFill>
                            <a:srgbClr val="115076"/>
                          </a:solidFill>
                          <a:effectLst/>
                          <a:latin typeface="+mn-lt"/>
                          <a:ea typeface="+mn-ea"/>
                          <a:cs typeface="+mn-cs"/>
                        </a:rPr>
                        <a:t>.</a:t>
                      </a:r>
                      <a:r>
                        <a:rPr lang="en-GB" sz="2400" dirty="0">
                          <a:solidFill>
                            <a:srgbClr val="115076"/>
                          </a:solidFill>
                          <a:effectLst/>
                        </a:rPr>
                        <a:t> </a:t>
                      </a:r>
                      <a:endParaRPr lang="en-GB" sz="24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b="1" dirty="0">
                          <a:solidFill>
                            <a:srgbClr val="115076"/>
                          </a:solidFill>
                        </a:rPr>
                        <a:t>3.</a:t>
                      </a:r>
                    </a:p>
                  </a:txBody>
                  <a:tcPr/>
                </a:tc>
                <a:tc>
                  <a:txBody>
                    <a:bodyPr/>
                    <a:lstStyle/>
                    <a:p>
                      <a:pPr algn="l">
                        <a:lnSpc>
                          <a:spcPct val="107000"/>
                        </a:lnSpc>
                        <a:spcAft>
                          <a:spcPts val="800"/>
                        </a:spcAft>
                      </a:pP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Ich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habe</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keinen</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Spaß</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gehabt</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400" dirty="0">
                        <a:solidFill>
                          <a:srgbClr val="11507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b="1" dirty="0">
                          <a:solidFill>
                            <a:srgbClr val="115076"/>
                          </a:solidFill>
                        </a:rPr>
                        <a:t>4.</a:t>
                      </a:r>
                    </a:p>
                  </a:txBody>
                  <a:tcPr/>
                </a:tc>
                <a:tc>
                  <a:txBody>
                    <a:bodyPr/>
                    <a:lstStyle/>
                    <a:p>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kaufe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selbst</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viel</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Kleidung</a:t>
                      </a:r>
                      <a:r>
                        <a:rPr lang="en-US" sz="2400" kern="1200" dirty="0">
                          <a:solidFill>
                            <a:srgbClr val="115076"/>
                          </a:solidFill>
                          <a:effectLst/>
                          <a:latin typeface="+mn-lt"/>
                          <a:ea typeface="+mn-ea"/>
                          <a:cs typeface="+mn-cs"/>
                        </a:rPr>
                        <a:t>.</a:t>
                      </a:r>
                      <a:r>
                        <a:rPr lang="en-GB" sz="2400" dirty="0">
                          <a:solidFill>
                            <a:srgbClr val="115076"/>
                          </a:solidFill>
                          <a:effectLst/>
                        </a:rPr>
                        <a:t> </a:t>
                      </a:r>
                      <a:endParaRPr lang="en-GB" sz="24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b="1" dirty="0">
                          <a:solidFill>
                            <a:srgbClr val="115076"/>
                          </a:solidFill>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koche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immer</a:t>
                      </a:r>
                      <a:r>
                        <a:rPr lang="en-US" sz="2400" kern="1200" dirty="0">
                          <a:solidFill>
                            <a:srgbClr val="115076"/>
                          </a:solidFill>
                          <a:effectLst/>
                          <a:latin typeface="+mn-lt"/>
                          <a:ea typeface="+mn-ea"/>
                          <a:cs typeface="+mn-cs"/>
                        </a:rPr>
                        <a:t> das </a:t>
                      </a:r>
                      <a:r>
                        <a:rPr lang="en-US" sz="2400" kern="1200" dirty="0" err="1">
                          <a:solidFill>
                            <a:srgbClr val="115076"/>
                          </a:solidFill>
                          <a:effectLst/>
                          <a:latin typeface="+mn-lt"/>
                          <a:ea typeface="+mn-ea"/>
                          <a:cs typeface="+mn-cs"/>
                        </a:rPr>
                        <a:t>Abendessen</a:t>
                      </a:r>
                      <a:r>
                        <a:rPr lang="en-US" sz="2400" kern="1200" dirty="0">
                          <a:solidFill>
                            <a:srgbClr val="115076"/>
                          </a:solidFill>
                          <a:effectLst/>
                          <a:latin typeface="+mn-lt"/>
                          <a:ea typeface="+mn-ea"/>
                          <a:cs typeface="+mn-cs"/>
                        </a:rPr>
                        <a:t>.</a:t>
                      </a:r>
                      <a:r>
                        <a:rPr lang="en-GB" sz="2400" dirty="0">
                          <a:solidFill>
                            <a:srgbClr val="115076"/>
                          </a:solidFill>
                          <a:effectLst/>
                        </a:rPr>
                        <a:t> </a:t>
                      </a:r>
                      <a:endParaRPr lang="en-GB" sz="2400" dirty="0">
                        <a:solidFill>
                          <a:srgbClr val="115076"/>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b="1" dirty="0">
                          <a:solidFill>
                            <a:srgbClr val="115076"/>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besuche</a:t>
                      </a:r>
                      <a:r>
                        <a:rPr lang="en-US" sz="2400" kern="1200" dirty="0">
                          <a:solidFill>
                            <a:srgbClr val="115076"/>
                          </a:solidFill>
                          <a:effectLst/>
                          <a:latin typeface="+mn-lt"/>
                          <a:ea typeface="+mn-ea"/>
                          <a:cs typeface="+mn-cs"/>
                        </a:rPr>
                        <a:t> das Museum.</a:t>
                      </a:r>
                      <a:r>
                        <a:rPr lang="en-GB" sz="2400" dirty="0">
                          <a:solidFill>
                            <a:srgbClr val="115076"/>
                          </a:solidFill>
                          <a:effectLst/>
                        </a:rPr>
                        <a:t> </a:t>
                      </a:r>
                      <a:endParaRPr lang="en-GB" sz="2400"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rgbClr val="115076"/>
                          </a:solidFill>
                        </a:rPr>
                        <a:t>7.</a:t>
                      </a:r>
                    </a:p>
                  </a:txBody>
                  <a:tcPr/>
                </a:tc>
                <a:tc>
                  <a:txBody>
                    <a:bodyPr/>
                    <a:lstStyle/>
                    <a:p>
                      <a:pPr algn="l">
                        <a:lnSpc>
                          <a:spcPct val="107000"/>
                        </a:lnSpc>
                        <a:spcAft>
                          <a:spcPts val="800"/>
                        </a:spcAft>
                      </a:pP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Ich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habe</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Chinesisch</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dirty="0" err="1">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gelernt</a:t>
                      </a:r>
                      <a:r>
                        <a:rPr lang="en-US" sz="24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400" dirty="0">
                        <a:solidFill>
                          <a:srgbClr val="11507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b="1" dirty="0">
                          <a:solidFill>
                            <a:srgbClr val="115076"/>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rgbClr val="115076"/>
                          </a:solidFill>
                          <a:effectLst/>
                          <a:latin typeface="+mn-lt"/>
                          <a:ea typeface="+mn-ea"/>
                          <a:cs typeface="+mn-cs"/>
                        </a:rPr>
                        <a:t>Ich </a:t>
                      </a:r>
                      <a:r>
                        <a:rPr lang="en-US" sz="2400" kern="1200" dirty="0" err="1">
                          <a:solidFill>
                            <a:srgbClr val="115076"/>
                          </a:solidFill>
                          <a:effectLst/>
                          <a:latin typeface="+mn-lt"/>
                          <a:ea typeface="+mn-ea"/>
                          <a:cs typeface="+mn-cs"/>
                        </a:rPr>
                        <a:t>habe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schon</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eine</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Bootfahrt</a:t>
                      </a:r>
                      <a:r>
                        <a:rPr lang="en-US" sz="2400" kern="1200" dirty="0">
                          <a:solidFill>
                            <a:srgbClr val="115076"/>
                          </a:solidFill>
                          <a:effectLst/>
                          <a:latin typeface="+mn-lt"/>
                          <a:ea typeface="+mn-ea"/>
                          <a:cs typeface="+mn-cs"/>
                        </a:rPr>
                        <a:t> </a:t>
                      </a:r>
                      <a:r>
                        <a:rPr lang="en-US" sz="2400" kern="1200" dirty="0" err="1">
                          <a:solidFill>
                            <a:srgbClr val="115076"/>
                          </a:solidFill>
                          <a:effectLst/>
                          <a:latin typeface="+mn-lt"/>
                          <a:ea typeface="+mn-ea"/>
                          <a:cs typeface="+mn-cs"/>
                        </a:rPr>
                        <a:t>gemacht</a:t>
                      </a:r>
                      <a:r>
                        <a:rPr lang="en-US" sz="2400" kern="1200" dirty="0">
                          <a:solidFill>
                            <a:srgbClr val="115076"/>
                          </a:solidFill>
                          <a:effectLst/>
                          <a:latin typeface="+mn-lt"/>
                          <a:ea typeface="+mn-ea"/>
                          <a:cs typeface="+mn-cs"/>
                        </a:rPr>
                        <a:t>.</a:t>
                      </a:r>
                      <a:r>
                        <a:rPr lang="en-GB" sz="2400" dirty="0">
                          <a:solidFill>
                            <a:srgbClr val="115076"/>
                          </a:solidFill>
                          <a:effectLst/>
                        </a:rPr>
                        <a:t> </a:t>
                      </a:r>
                      <a:endParaRPr lang="en-GB" sz="2400" u="none" dirty="0">
                        <a:solidFill>
                          <a:srgbClr val="115076"/>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TextBox 7">
            <a:extLst>
              <a:ext uri="{FF2B5EF4-FFF2-40B4-BE49-F238E27FC236}">
                <a16:creationId xmlns:a16="http://schemas.microsoft.com/office/drawing/2014/main" id="{EAA42553-EED2-814B-8E2B-603AF1806B6A}"/>
              </a:ext>
              <a:ext uri="{C183D7F6-B498-43B3-948B-1728B52AA6E4}">
                <adec:decorative xmlns:adec="http://schemas.microsoft.com/office/drawing/2017/decorative" val="1"/>
              </a:ext>
            </a:extLst>
          </p:cNvPr>
          <p:cNvSpPr txBox="1"/>
          <p:nvPr/>
        </p:nvSpPr>
        <p:spPr>
          <a:xfrm>
            <a:off x="1262751" y="2697977"/>
            <a:ext cx="139792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pic>
        <p:nvPicPr>
          <p:cNvPr id="9" name="Picture 8" descr="green checkmark">
            <a:extLst>
              <a:ext uri="{FF2B5EF4-FFF2-40B4-BE49-F238E27FC236}">
                <a16:creationId xmlns:a16="http://schemas.microsoft.com/office/drawing/2014/main" id="{FD1B9A7C-AE9C-D347-A445-65E5E455E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6278" y="2615192"/>
            <a:ext cx="282522" cy="294294"/>
          </a:xfrm>
          <a:prstGeom prst="rect">
            <a:avLst/>
          </a:prstGeom>
        </p:spPr>
      </p:pic>
      <p:pic>
        <p:nvPicPr>
          <p:cNvPr id="11" name="Picture 10" descr="green checkmark">
            <a:extLst>
              <a:ext uri="{FF2B5EF4-FFF2-40B4-BE49-F238E27FC236}">
                <a16:creationId xmlns:a16="http://schemas.microsoft.com/office/drawing/2014/main" id="{38C191EB-F50E-7945-802D-92576486CC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6278" y="3042007"/>
            <a:ext cx="282522" cy="294294"/>
          </a:xfrm>
          <a:prstGeom prst="rect">
            <a:avLst/>
          </a:prstGeom>
        </p:spPr>
      </p:pic>
      <p:pic>
        <p:nvPicPr>
          <p:cNvPr id="13" name="Picture 12" descr="green checkmark">
            <a:extLst>
              <a:ext uri="{FF2B5EF4-FFF2-40B4-BE49-F238E27FC236}">
                <a16:creationId xmlns:a16="http://schemas.microsoft.com/office/drawing/2014/main" id="{733A7298-98DF-B34E-B772-24E9A4AD8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6278" y="3571169"/>
            <a:ext cx="282522" cy="294294"/>
          </a:xfrm>
          <a:prstGeom prst="rect">
            <a:avLst/>
          </a:prstGeom>
        </p:spPr>
      </p:pic>
      <p:pic>
        <p:nvPicPr>
          <p:cNvPr id="15" name="Picture 14" descr="green checkmark">
            <a:extLst>
              <a:ext uri="{FF2B5EF4-FFF2-40B4-BE49-F238E27FC236}">
                <a16:creationId xmlns:a16="http://schemas.microsoft.com/office/drawing/2014/main" id="{5811DF6B-DD60-2A40-905D-ACE1138B99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2433" y="3945418"/>
            <a:ext cx="282522" cy="294294"/>
          </a:xfrm>
          <a:prstGeom prst="rect">
            <a:avLst/>
          </a:prstGeom>
        </p:spPr>
      </p:pic>
      <p:pic>
        <p:nvPicPr>
          <p:cNvPr id="17" name="Picture 16" descr="green checkmark">
            <a:extLst>
              <a:ext uri="{FF2B5EF4-FFF2-40B4-BE49-F238E27FC236}">
                <a16:creationId xmlns:a16="http://schemas.microsoft.com/office/drawing/2014/main" id="{860303EE-833C-2049-92F9-4612C8118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2433" y="4426212"/>
            <a:ext cx="282522" cy="294294"/>
          </a:xfrm>
          <a:prstGeom prst="rect">
            <a:avLst/>
          </a:prstGeom>
        </p:spPr>
      </p:pic>
      <p:pic>
        <p:nvPicPr>
          <p:cNvPr id="19" name="Picture 18" descr="green checkmark">
            <a:extLst>
              <a:ext uri="{FF2B5EF4-FFF2-40B4-BE49-F238E27FC236}">
                <a16:creationId xmlns:a16="http://schemas.microsoft.com/office/drawing/2014/main" id="{95F58D83-949A-B249-A963-43C6722FA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2433" y="4871143"/>
            <a:ext cx="282522" cy="294294"/>
          </a:xfrm>
          <a:prstGeom prst="rect">
            <a:avLst/>
          </a:prstGeom>
        </p:spPr>
      </p:pic>
      <p:pic>
        <p:nvPicPr>
          <p:cNvPr id="21" name="Picture 20" descr="green checkmark">
            <a:extLst>
              <a:ext uri="{FF2B5EF4-FFF2-40B4-BE49-F238E27FC236}">
                <a16:creationId xmlns:a16="http://schemas.microsoft.com/office/drawing/2014/main" id="{2BBA5A24-2F1F-B24A-A489-C2E80D872F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6278" y="5308873"/>
            <a:ext cx="282522" cy="294294"/>
          </a:xfrm>
          <a:prstGeom prst="rect">
            <a:avLst/>
          </a:prstGeom>
        </p:spPr>
      </p:pic>
      <p:sp>
        <p:nvSpPr>
          <p:cNvPr id="22" name="TextBox 21">
            <a:extLst>
              <a:ext uri="{FF2B5EF4-FFF2-40B4-BE49-F238E27FC236}">
                <a16:creationId xmlns:a16="http://schemas.microsoft.com/office/drawing/2014/main" id="{2FBBE658-F1AE-4D43-B821-127A5C85D89C}"/>
              </a:ext>
              <a:ext uri="{C183D7F6-B498-43B3-948B-1728B52AA6E4}">
                <adec:decorative xmlns:adec="http://schemas.microsoft.com/office/drawing/2017/decorative" val="1"/>
              </a:ext>
            </a:extLst>
          </p:cNvPr>
          <p:cNvSpPr txBox="1"/>
          <p:nvPr/>
        </p:nvSpPr>
        <p:spPr>
          <a:xfrm>
            <a:off x="1262751" y="5761555"/>
            <a:ext cx="140403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pic>
        <p:nvPicPr>
          <p:cNvPr id="23" name="Picture 22" descr="green checkmark">
            <a:extLst>
              <a:ext uri="{FF2B5EF4-FFF2-40B4-BE49-F238E27FC236}">
                <a16:creationId xmlns:a16="http://schemas.microsoft.com/office/drawing/2014/main" id="{D2A4A683-F353-1E41-AF2C-F8613054C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6278" y="5775038"/>
            <a:ext cx="282522" cy="294294"/>
          </a:xfrm>
          <a:prstGeom prst="rect">
            <a:avLst/>
          </a:prstGeom>
        </p:spPr>
      </p:pic>
      <p:sp>
        <p:nvSpPr>
          <p:cNvPr id="24" name="TextBox 23">
            <a:extLst>
              <a:ext uri="{FF2B5EF4-FFF2-40B4-BE49-F238E27FC236}">
                <a16:creationId xmlns:a16="http://schemas.microsoft.com/office/drawing/2014/main" id="{CD702F0E-476E-F345-A3FD-5B8656C81B4D}"/>
              </a:ext>
              <a:ext uri="{C183D7F6-B498-43B3-948B-1728B52AA6E4}">
                <adec:decorative xmlns:adec="http://schemas.microsoft.com/office/drawing/2017/decorative" val="1"/>
              </a:ext>
            </a:extLst>
          </p:cNvPr>
          <p:cNvSpPr txBox="1"/>
          <p:nvPr/>
        </p:nvSpPr>
        <p:spPr>
          <a:xfrm>
            <a:off x="1293567" y="3618321"/>
            <a:ext cx="141013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5" name="TextBox 24">
            <a:extLst>
              <a:ext uri="{FF2B5EF4-FFF2-40B4-BE49-F238E27FC236}">
                <a16:creationId xmlns:a16="http://schemas.microsoft.com/office/drawing/2014/main" id="{CCE579CB-308B-FC48-BC97-4FF8B8964361}"/>
              </a:ext>
              <a:ext uri="{C183D7F6-B498-43B3-948B-1728B52AA6E4}">
                <adec:decorative xmlns:adec="http://schemas.microsoft.com/office/drawing/2017/decorative" val="1"/>
              </a:ext>
            </a:extLst>
          </p:cNvPr>
          <p:cNvSpPr txBox="1"/>
          <p:nvPr/>
        </p:nvSpPr>
        <p:spPr>
          <a:xfrm>
            <a:off x="1262753" y="4498831"/>
            <a:ext cx="136711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6" name="TextBox 25">
            <a:extLst>
              <a:ext uri="{FF2B5EF4-FFF2-40B4-BE49-F238E27FC236}">
                <a16:creationId xmlns:a16="http://schemas.microsoft.com/office/drawing/2014/main" id="{F90C618C-18D8-4346-BA58-7FC788CA93EC}"/>
              </a:ext>
              <a:ext uri="{C183D7F6-B498-43B3-948B-1728B52AA6E4}">
                <adec:decorative xmlns:adec="http://schemas.microsoft.com/office/drawing/2017/decorative" val="1"/>
              </a:ext>
            </a:extLst>
          </p:cNvPr>
          <p:cNvSpPr txBox="1"/>
          <p:nvPr/>
        </p:nvSpPr>
        <p:spPr>
          <a:xfrm>
            <a:off x="1293567" y="5365250"/>
            <a:ext cx="136711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7" name="TextBox 26">
            <a:extLst>
              <a:ext uri="{FF2B5EF4-FFF2-40B4-BE49-F238E27FC236}">
                <a16:creationId xmlns:a16="http://schemas.microsoft.com/office/drawing/2014/main" id="{49C70DCF-025C-B245-B525-879871702325}"/>
              </a:ext>
              <a:ext uri="{C183D7F6-B498-43B3-948B-1728B52AA6E4}">
                <adec:decorative xmlns:adec="http://schemas.microsoft.com/office/drawing/2017/decorative" val="1"/>
              </a:ext>
            </a:extLst>
          </p:cNvPr>
          <p:cNvSpPr txBox="1"/>
          <p:nvPr/>
        </p:nvSpPr>
        <p:spPr>
          <a:xfrm>
            <a:off x="1293567" y="4017597"/>
            <a:ext cx="13671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8" name="TextBox 27">
            <a:extLst>
              <a:ext uri="{FF2B5EF4-FFF2-40B4-BE49-F238E27FC236}">
                <a16:creationId xmlns:a16="http://schemas.microsoft.com/office/drawing/2014/main" id="{397D5CDA-EF5C-034A-9734-656599F981F2}"/>
              </a:ext>
              <a:ext uri="{C183D7F6-B498-43B3-948B-1728B52AA6E4}">
                <adec:decorative xmlns:adec="http://schemas.microsoft.com/office/drawing/2017/decorative" val="1"/>
              </a:ext>
            </a:extLst>
          </p:cNvPr>
          <p:cNvSpPr txBox="1"/>
          <p:nvPr/>
        </p:nvSpPr>
        <p:spPr>
          <a:xfrm>
            <a:off x="1262750" y="4952618"/>
            <a:ext cx="136711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29" name="TextBox 28">
            <a:extLst>
              <a:ext uri="{FF2B5EF4-FFF2-40B4-BE49-F238E27FC236}">
                <a16:creationId xmlns:a16="http://schemas.microsoft.com/office/drawing/2014/main" id="{A6EFE78A-9F47-9C45-AA83-DF5B51B36EDF}"/>
              </a:ext>
              <a:ext uri="{C183D7F6-B498-43B3-948B-1728B52AA6E4}">
                <adec:decorative xmlns:adec="http://schemas.microsoft.com/office/drawing/2017/decorative" val="1"/>
              </a:ext>
            </a:extLst>
          </p:cNvPr>
          <p:cNvSpPr txBox="1"/>
          <p:nvPr/>
        </p:nvSpPr>
        <p:spPr>
          <a:xfrm>
            <a:off x="1293567" y="3164534"/>
            <a:ext cx="141013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Tree>
    <p:extLst>
      <p:ext uri="{BB962C8B-B14F-4D97-AF65-F5344CB8AC3E}">
        <p14:creationId xmlns:p14="http://schemas.microsoft.com/office/powerpoint/2010/main" val="153336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animBg="1"/>
      <p:bldP spid="24" grpId="0" animBg="1"/>
      <p:bldP spid="25" grpId="0" animBg="1"/>
      <p:bldP spid="26" grpId="0" animBg="1"/>
      <p:bldP spid="27" grpId="0" animBg="1"/>
      <p:bldP spid="28" grpId="0" animBg="1"/>
      <p:bldP spid="2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0C26195-5B49-4AFD-8A14-8B57E177F9F1}"/>
              </a:ext>
            </a:extLst>
          </p:cNvPr>
          <p:cNvSpPr txBox="1"/>
          <p:nvPr/>
        </p:nvSpPr>
        <p:spPr>
          <a:xfrm>
            <a:off x="148111" y="1167355"/>
            <a:ext cx="9058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telefoniert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3" name="Picture 32" descr="Mia">
            <a:extLst>
              <a:ext uri="{FF2B5EF4-FFF2-40B4-BE49-F238E27FC236}">
                <a16:creationId xmlns:a16="http://schemas.microsoft.com/office/drawing/2014/main" id="{D6D86376-4B54-4C90-8B27-E0EE2CC4E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786" y="399779"/>
            <a:ext cx="1290240" cy="1316864"/>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154762" y="1871324"/>
            <a:ext cx="38280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3745089" y="1712518"/>
          <a:ext cx="4964923"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Ich</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Ich </a:t>
                      </a:r>
                      <a:r>
                        <a:rPr lang="en-GB" sz="2000" b="1" dirty="0" err="1"/>
                        <a:t>habe</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1.wav"/>
            </a:hlinkClick>
            <a:extLst>
              <a:ext uri="{FF2B5EF4-FFF2-40B4-BE49-F238E27FC236}">
                <a16:creationId xmlns:a16="http://schemas.microsoft.com/office/drawing/2014/main" id="{3B418770-1E72-B240-9307-3BBF955557C6}"/>
              </a:ext>
            </a:extLst>
          </p:cNvPr>
          <p:cNvSpPr/>
          <p:nvPr/>
        </p:nvSpPr>
        <p:spPr>
          <a:xfrm>
            <a:off x="3965538" y="22646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4680364" y="2341179"/>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4472" y="2344673"/>
            <a:ext cx="282522" cy="294294"/>
          </a:xfrm>
          <a:prstGeom prst="rect">
            <a:avLst/>
          </a:prstGeom>
        </p:spPr>
      </p:pic>
      <p:sp>
        <p:nvSpPr>
          <p:cNvPr id="11" name="Action Button: Custom 16">
            <a:hlinkClick r:id="" action="ppaction://noaction" highlightClick="1">
              <a:snd r:embed="rId7" name="2.wav"/>
            </a:hlinkClick>
            <a:extLst>
              <a:ext uri="{FF2B5EF4-FFF2-40B4-BE49-F238E27FC236}">
                <a16:creationId xmlns:a16="http://schemas.microsoft.com/office/drawing/2014/main" id="{F18D09F0-0D24-5B4F-A26E-132DCCD8073A}"/>
              </a:ext>
            </a:extLst>
          </p:cNvPr>
          <p:cNvSpPr/>
          <p:nvPr/>
        </p:nvSpPr>
        <p:spPr>
          <a:xfrm>
            <a:off x="3965538" y="27372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4472" y="2788104"/>
            <a:ext cx="282522" cy="294294"/>
          </a:xfrm>
          <a:prstGeom prst="rect">
            <a:avLst/>
          </a:prstGeom>
        </p:spPr>
      </p:pic>
      <p:sp>
        <p:nvSpPr>
          <p:cNvPr id="14" name="Action Button: Custom 16">
            <a:hlinkClick r:id="" action="ppaction://noaction" highlightClick="1">
              <a:snd r:embed="rId8" name="3.wav"/>
            </a:hlinkClick>
            <a:extLst>
              <a:ext uri="{FF2B5EF4-FFF2-40B4-BE49-F238E27FC236}">
                <a16:creationId xmlns:a16="http://schemas.microsoft.com/office/drawing/2014/main" id="{747EFDEF-0DCF-DB44-BBF0-27990DDE521B}"/>
              </a:ext>
            </a:extLst>
          </p:cNvPr>
          <p:cNvSpPr/>
          <p:nvPr/>
        </p:nvSpPr>
        <p:spPr>
          <a:xfrm>
            <a:off x="3963460" y="32479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6874" y="3306297"/>
            <a:ext cx="282522" cy="294294"/>
          </a:xfrm>
          <a:prstGeom prst="rect">
            <a:avLst/>
          </a:prstGeom>
        </p:spPr>
      </p:pic>
      <p:sp>
        <p:nvSpPr>
          <p:cNvPr id="17" name="Action Button: Custom 16">
            <a:hlinkClick r:id="" action="ppaction://noaction" highlightClick="1">
              <a:snd r:embed="rId9" name="4.wav"/>
            </a:hlinkClick>
            <a:extLst>
              <a:ext uri="{FF2B5EF4-FFF2-40B4-BE49-F238E27FC236}">
                <a16:creationId xmlns:a16="http://schemas.microsoft.com/office/drawing/2014/main" id="{408DED6B-8D00-7843-820C-3A35CED50594}"/>
              </a:ext>
            </a:extLst>
          </p:cNvPr>
          <p:cNvSpPr/>
          <p:nvPr/>
        </p:nvSpPr>
        <p:spPr>
          <a:xfrm>
            <a:off x="3963460" y="37301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6874" y="3780962"/>
            <a:ext cx="282522" cy="294294"/>
          </a:xfrm>
          <a:prstGeom prst="rect">
            <a:avLst/>
          </a:prstGeom>
        </p:spPr>
      </p:pic>
      <p:sp>
        <p:nvSpPr>
          <p:cNvPr id="20" name="Action Button: Custom 16">
            <a:hlinkClick r:id="" action="ppaction://noaction" highlightClick="1">
              <a:snd r:embed="rId10" name="5.wav"/>
            </a:hlinkClick>
            <a:extLst>
              <a:ext uri="{FF2B5EF4-FFF2-40B4-BE49-F238E27FC236}">
                <a16:creationId xmlns:a16="http://schemas.microsoft.com/office/drawing/2014/main" id="{25121CCC-82F7-F14F-B30E-8A5AD31BE634}"/>
              </a:ext>
            </a:extLst>
          </p:cNvPr>
          <p:cNvSpPr/>
          <p:nvPr/>
        </p:nvSpPr>
        <p:spPr>
          <a:xfrm>
            <a:off x="3963460" y="42476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9021" y="4332152"/>
            <a:ext cx="282522" cy="294294"/>
          </a:xfrm>
          <a:prstGeom prst="rect">
            <a:avLst/>
          </a:prstGeom>
        </p:spPr>
      </p:pic>
      <p:sp>
        <p:nvSpPr>
          <p:cNvPr id="23" name="Action Button: Custom 16">
            <a:hlinkClick r:id="" action="ppaction://noaction" highlightClick="1">
              <a:snd r:embed="rId11" name="6.wav"/>
            </a:hlinkClick>
            <a:extLst>
              <a:ext uri="{FF2B5EF4-FFF2-40B4-BE49-F238E27FC236}">
                <a16:creationId xmlns:a16="http://schemas.microsoft.com/office/drawing/2014/main" id="{DA5FAA28-0FFE-FD44-82BD-8BEA8CA05A2D}"/>
              </a:ext>
            </a:extLst>
          </p:cNvPr>
          <p:cNvSpPr/>
          <p:nvPr/>
        </p:nvSpPr>
        <p:spPr>
          <a:xfrm>
            <a:off x="3968254" y="47335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852" y="4880451"/>
            <a:ext cx="282522" cy="294294"/>
          </a:xfrm>
          <a:prstGeom prst="rect">
            <a:avLst/>
          </a:prstGeom>
        </p:spPr>
      </p:pic>
      <p:sp>
        <p:nvSpPr>
          <p:cNvPr id="26" name="Action Button: Custom 16">
            <a:hlinkClick r:id="" action="ppaction://noaction" highlightClick="1">
              <a:snd r:embed="rId12" name="7.wav"/>
            </a:hlinkClick>
            <a:extLst>
              <a:ext uri="{FF2B5EF4-FFF2-40B4-BE49-F238E27FC236}">
                <a16:creationId xmlns:a16="http://schemas.microsoft.com/office/drawing/2014/main" id="{B941CF18-9FF3-084E-9E12-F82721CE7509}"/>
              </a:ext>
            </a:extLst>
          </p:cNvPr>
          <p:cNvSpPr/>
          <p:nvPr/>
        </p:nvSpPr>
        <p:spPr>
          <a:xfrm>
            <a:off x="3973654" y="52399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6874" y="5290793"/>
            <a:ext cx="282522" cy="294294"/>
          </a:xfrm>
          <a:prstGeom prst="rect">
            <a:avLst/>
          </a:prstGeom>
        </p:spPr>
      </p:pic>
      <p:sp>
        <p:nvSpPr>
          <p:cNvPr id="29" name="Action Button: Custom 16">
            <a:hlinkClick r:id="" action="ppaction://noaction" highlightClick="1">
              <a:snd r:embed="rId13" name="8.wav"/>
            </a:hlinkClick>
            <a:extLst>
              <a:ext uri="{FF2B5EF4-FFF2-40B4-BE49-F238E27FC236}">
                <a16:creationId xmlns:a16="http://schemas.microsoft.com/office/drawing/2014/main" id="{13F9AB66-2DAB-A849-89C4-7AF59987F5A8}"/>
              </a:ext>
            </a:extLst>
          </p:cNvPr>
          <p:cNvSpPr/>
          <p:nvPr/>
        </p:nvSpPr>
        <p:spPr>
          <a:xfrm>
            <a:off x="3963460" y="57270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6874" y="5744732"/>
            <a:ext cx="282522" cy="294294"/>
          </a:xfrm>
          <a:prstGeom prst="rect">
            <a:avLst/>
          </a:prstGeom>
        </p:spPr>
      </p:pic>
    </p:spTree>
    <p:extLst>
      <p:ext uri="{BB962C8B-B14F-4D97-AF65-F5344CB8AC3E}">
        <p14:creationId xmlns:p14="http://schemas.microsoft.com/office/powerpoint/2010/main" val="30030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Und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34672" y="1163991"/>
            <a:ext cx="11567861"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perfect tense in German can be translated in two ways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Berlin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have visited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Berlin.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visited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Berlin.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The English meaning we use often depends on information about </a:t>
            </a: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when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it happened.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Specified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times that are finished use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simple past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sym typeface="Wingdings" pitchFamily="2" charset="2"/>
              </a:rPr>
              <a:t>im</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 August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Berlin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besucht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itchFamily="2" charset="2"/>
              </a:rPr>
              <a:t>visited</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Berlin in August.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Unspecified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general times in the past use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present perfect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oft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Berlin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I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have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often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visited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Berlin.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Google Shape;653;p27">
            <a:extLst>
              <a:ext uri="{FF2B5EF4-FFF2-40B4-BE49-F238E27FC236}">
                <a16:creationId xmlns:a16="http://schemas.microsoft.com/office/drawing/2014/main" id="{8C0F367B-386F-E843-B6D9-F155419A54B5}"/>
              </a:ext>
            </a:extLst>
          </p:cNvPr>
          <p:cNvSpPr/>
          <p:nvPr/>
        </p:nvSpPr>
        <p:spPr>
          <a:xfrm>
            <a:off x="7702280" y="2934938"/>
            <a:ext cx="4349472" cy="1356368"/>
          </a:xfrm>
          <a:prstGeom prst="wedgeRoundRectCallout">
            <a:avLst>
              <a:gd name="adj1" fmla="val -39931"/>
              <a:gd name="adj2" fmla="val 92172"/>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Other words to look out for: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im</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Juli</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letzten</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Monat</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letztes</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Jahr</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a:t>
            </a:r>
          </a:p>
        </p:txBody>
      </p:sp>
      <p:sp>
        <p:nvSpPr>
          <p:cNvPr id="9" name="Google Shape;653;p27">
            <a:extLst>
              <a:ext uri="{FF2B5EF4-FFF2-40B4-BE49-F238E27FC236}">
                <a16:creationId xmlns:a16="http://schemas.microsoft.com/office/drawing/2014/main" id="{5573AEDD-BEAA-D746-9EE3-400279FB9F74}"/>
              </a:ext>
            </a:extLst>
          </p:cNvPr>
          <p:cNvSpPr/>
          <p:nvPr/>
        </p:nvSpPr>
        <p:spPr>
          <a:xfrm>
            <a:off x="8856141" y="5404465"/>
            <a:ext cx="3195611" cy="925314"/>
          </a:xfrm>
          <a:prstGeom prst="wedgeRoundRectCallout">
            <a:avLst>
              <a:gd name="adj1" fmla="val -59623"/>
              <a:gd name="adj2" fmla="val 3091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Other words to look out for: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schon</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nie</a:t>
            </a:r>
            <a:endPar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endParaRPr>
          </a:p>
        </p:txBody>
      </p:sp>
    </p:spTree>
    <p:extLst>
      <p:ext uri="{BB962C8B-B14F-4D97-AF65-F5344CB8AC3E}">
        <p14:creationId xmlns:p14="http://schemas.microsoft.com/office/powerpoint/2010/main" val="70634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53200" cy="707849"/>
          </a:xfrm>
        </p:spPr>
        <p:txBody>
          <a:bodyPr>
            <a:normAutofit fontScale="90000"/>
          </a:bodyPr>
          <a:lstStyle/>
          <a:p>
            <a:r>
              <a:rPr lang="en-GB" sz="3600" b="1" dirty="0">
                <a:solidFill>
                  <a:schemeClr val="bg1"/>
                </a:solidFill>
              </a:rPr>
              <a:t>Mia </a:t>
            </a:r>
            <a:r>
              <a:rPr lang="en-GB" sz="3600" b="1" dirty="0" err="1">
                <a:solidFill>
                  <a:schemeClr val="bg1"/>
                </a:solidFill>
              </a:rPr>
              <a:t>findet</a:t>
            </a:r>
            <a:r>
              <a:rPr lang="en-GB" sz="3600" b="1" dirty="0">
                <a:solidFill>
                  <a:schemeClr val="bg1"/>
                </a:solidFill>
              </a:rPr>
              <a:t> </a:t>
            </a:r>
            <a:r>
              <a:rPr lang="en-GB" sz="3600" b="1" dirty="0" err="1">
                <a:solidFill>
                  <a:schemeClr val="bg1"/>
                </a:solidFill>
              </a:rPr>
              <a:t>Englisch</a:t>
            </a:r>
            <a:r>
              <a:rPr lang="en-GB" sz="3600" b="1" dirty="0">
                <a:solidFill>
                  <a:schemeClr val="bg1"/>
                </a:solidFill>
              </a:rPr>
              <a:t> </a:t>
            </a:r>
            <a:r>
              <a:rPr lang="en-GB" sz="3600" b="1" dirty="0" err="1">
                <a:solidFill>
                  <a:schemeClr val="bg1"/>
                </a:solidFill>
              </a:rPr>
              <a:t>schwierig</a:t>
            </a:r>
            <a:r>
              <a:rPr lang="en-GB" sz="3600" b="1" dirty="0">
                <a:solidFill>
                  <a:schemeClr val="bg1"/>
                </a:solidFill>
              </a:rPr>
              <a:t>!</a:t>
            </a:r>
          </a:p>
        </p:txBody>
      </p:sp>
      <p:sp>
        <p:nvSpPr>
          <p:cNvPr id="8" name="Rounded Rectangle 11">
            <a:extLst>
              <a:ext uri="{FF2B5EF4-FFF2-40B4-BE49-F238E27FC236}">
                <a16:creationId xmlns:a16="http://schemas.microsoft.com/office/drawing/2014/main" id="{045FE39C-DA8A-844C-A255-719BAABAEAEE}"/>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Mia looking sad">
            <a:extLst>
              <a:ext uri="{FF2B5EF4-FFF2-40B4-BE49-F238E27FC236}">
                <a16:creationId xmlns:a16="http://schemas.microsoft.com/office/drawing/2014/main" id="{0E3EC938-8986-4082-B10F-F8769180B5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4222" y="72411"/>
            <a:ext cx="1681392" cy="1716087"/>
          </a:xfrm>
          <a:prstGeom prst="rect">
            <a:avLst/>
          </a:prstGeom>
        </p:spPr>
      </p:pic>
      <p:graphicFrame>
        <p:nvGraphicFramePr>
          <p:cNvPr id="13" name="Table 6">
            <a:extLst>
              <a:ext uri="{FF2B5EF4-FFF2-40B4-BE49-F238E27FC236}">
                <a16:creationId xmlns:a16="http://schemas.microsoft.com/office/drawing/2014/main" id="{159EAD26-2BDE-4B8C-B14B-5E2D86083373}"/>
              </a:ext>
            </a:extLst>
          </p:cNvPr>
          <p:cNvGraphicFramePr>
            <a:graphicFrameLocks noGrp="1"/>
          </p:cNvGraphicFramePr>
          <p:nvPr/>
        </p:nvGraphicFramePr>
        <p:xfrm>
          <a:off x="148208" y="1812271"/>
          <a:ext cx="11789792" cy="4480040"/>
        </p:xfrm>
        <a:graphic>
          <a:graphicData uri="http://schemas.openxmlformats.org/drawingml/2006/table">
            <a:tbl>
              <a:tblPr firstRow="1" bandRow="1">
                <a:tableStyleId>{00A15C55-8517-42AA-B614-E9B94910E393}</a:tableStyleId>
              </a:tblPr>
              <a:tblGrid>
                <a:gridCol w="478325">
                  <a:extLst>
                    <a:ext uri="{9D8B030D-6E8A-4147-A177-3AD203B41FA5}">
                      <a16:colId xmlns:a16="http://schemas.microsoft.com/office/drawing/2014/main" val="2607353726"/>
                    </a:ext>
                  </a:extLst>
                </a:gridCol>
                <a:gridCol w="7145867">
                  <a:extLst>
                    <a:ext uri="{9D8B030D-6E8A-4147-A177-3AD203B41FA5}">
                      <a16:colId xmlns:a16="http://schemas.microsoft.com/office/drawing/2014/main" val="4128092149"/>
                    </a:ext>
                  </a:extLst>
                </a:gridCol>
                <a:gridCol w="4165600">
                  <a:extLst>
                    <a:ext uri="{9D8B030D-6E8A-4147-A177-3AD203B41FA5}">
                      <a16:colId xmlns:a16="http://schemas.microsoft.com/office/drawing/2014/main" val="2609792770"/>
                    </a:ext>
                  </a:extLst>
                </a:gridCol>
              </a:tblGrid>
              <a:tr h="560005">
                <a:tc>
                  <a:txBody>
                    <a:bodyPr/>
                    <a:lstStyle/>
                    <a:p>
                      <a:pPr algn="ctr"/>
                      <a:r>
                        <a:rPr lang="en-GB" sz="2400" b="1" dirty="0">
                          <a:solidFill>
                            <a:schemeClr val="accent1">
                              <a:lumMod val="50000"/>
                            </a:schemeClr>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Letzten</a:t>
                      </a:r>
                      <a:r>
                        <a:rPr lang="en-GB" sz="2000" dirty="0">
                          <a:solidFill>
                            <a:srgbClr val="115076"/>
                          </a:solidFill>
                        </a:rPr>
                        <a:t> Monat </a:t>
                      </a:r>
                      <a:r>
                        <a:rPr lang="en-GB" sz="2000" dirty="0" err="1">
                          <a:solidFill>
                            <a:srgbClr val="115076"/>
                          </a:solidFill>
                        </a:rPr>
                        <a:t>habe</a:t>
                      </a:r>
                      <a:r>
                        <a:rPr lang="en-GB" sz="2000" dirty="0">
                          <a:solidFill>
                            <a:srgbClr val="115076"/>
                          </a:solidFill>
                        </a:rPr>
                        <a:t> ich </a:t>
                      </a:r>
                      <a:r>
                        <a:rPr lang="en-GB" sz="2000" dirty="0" err="1">
                          <a:solidFill>
                            <a:srgbClr val="115076"/>
                          </a:solidFill>
                        </a:rPr>
                        <a:t>jeden</a:t>
                      </a:r>
                      <a:r>
                        <a:rPr lang="en-GB" sz="2000" dirty="0">
                          <a:solidFill>
                            <a:srgbClr val="115076"/>
                          </a:solidFill>
                        </a:rPr>
                        <a:t> Tag die Stadt </a:t>
                      </a:r>
                      <a:r>
                        <a:rPr lang="en-GB" sz="2000" dirty="0" err="1">
                          <a:solidFill>
                            <a:srgbClr val="115076"/>
                          </a:solidFill>
                        </a:rPr>
                        <a:t>besucht</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60005">
                <a:tc>
                  <a:txBody>
                    <a:bodyPr/>
                    <a:lstStyle/>
                    <a:p>
                      <a:pPr algn="ctr"/>
                      <a:r>
                        <a:rPr lang="en-GB" sz="2400" b="1"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Ich </a:t>
                      </a:r>
                      <a:r>
                        <a:rPr lang="en-GB" sz="2000" dirty="0" err="1">
                          <a:solidFill>
                            <a:srgbClr val="115076"/>
                          </a:solidFill>
                        </a:rPr>
                        <a:t>habe</a:t>
                      </a:r>
                      <a:r>
                        <a:rPr lang="en-GB" sz="2000" dirty="0">
                          <a:solidFill>
                            <a:srgbClr val="115076"/>
                          </a:solidFill>
                        </a:rPr>
                        <a:t> </a:t>
                      </a:r>
                      <a:r>
                        <a:rPr lang="en-GB" sz="2000" dirty="0" err="1">
                          <a:solidFill>
                            <a:srgbClr val="115076"/>
                          </a:solidFill>
                        </a:rPr>
                        <a:t>nie</a:t>
                      </a:r>
                      <a:r>
                        <a:rPr lang="en-GB" sz="2000" dirty="0">
                          <a:solidFill>
                            <a:srgbClr val="115076"/>
                          </a:solidFill>
                        </a:rPr>
                        <a:t> in </a:t>
                      </a:r>
                      <a:r>
                        <a:rPr lang="en-GB" sz="2000" dirty="0" err="1">
                          <a:solidFill>
                            <a:srgbClr val="115076"/>
                          </a:solidFill>
                        </a:rPr>
                        <a:t>einem</a:t>
                      </a:r>
                      <a:r>
                        <a:rPr lang="en-GB" sz="2000" dirty="0">
                          <a:solidFill>
                            <a:srgbClr val="115076"/>
                          </a:solidFill>
                        </a:rPr>
                        <a:t> Hotel </a:t>
                      </a:r>
                      <a:r>
                        <a:rPr lang="en-GB" sz="2000" dirty="0" err="1">
                          <a:solidFill>
                            <a:srgbClr val="115076"/>
                          </a:solidFill>
                        </a:rPr>
                        <a:t>gewohnt</a:t>
                      </a:r>
                      <a:r>
                        <a:rPr lang="en-GB" sz="2000" dirty="0">
                          <a:solidFill>
                            <a:srgbClr val="115076"/>
                          </a:solidFill>
                        </a:rPr>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endParaRPr>
                    </a:p>
                  </a:txBody>
                  <a:tcPr/>
                </a:tc>
                <a:extLst>
                  <a:ext uri="{0D108BD9-81ED-4DB2-BD59-A6C34878D82A}">
                    <a16:rowId xmlns:a16="http://schemas.microsoft.com/office/drawing/2014/main" val="1961458278"/>
                  </a:ext>
                </a:extLst>
              </a:tr>
              <a:tr h="560005">
                <a:tc>
                  <a:txBody>
                    <a:bodyPr/>
                    <a:lstStyle/>
                    <a:p>
                      <a:pPr algn="ctr"/>
                      <a:r>
                        <a:rPr lang="en-GB" sz="2400" b="1" dirty="0">
                          <a:solidFill>
                            <a:schemeClr val="accent1">
                              <a:lumMod val="50000"/>
                            </a:schemeClr>
                          </a:solidFill>
                        </a:rPr>
                        <a:t>3</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die Kultur in der </a:t>
                      </a:r>
                      <a:r>
                        <a:rPr lang="en-GB" sz="2000" dirty="0" err="1">
                          <a:solidFill>
                            <a:schemeClr val="accent1">
                              <a:lumMod val="50000"/>
                            </a:schemeClr>
                          </a:solidFill>
                        </a:rPr>
                        <a:t>Türkei</a:t>
                      </a:r>
                      <a:r>
                        <a:rPr lang="en-GB" sz="2000" dirty="0">
                          <a:solidFill>
                            <a:schemeClr val="accent1">
                              <a:lumMod val="50000"/>
                            </a:schemeClr>
                          </a:solidFill>
                        </a:rPr>
                        <a:t> </a:t>
                      </a:r>
                      <a:r>
                        <a:rPr lang="en-GB" sz="2000" dirty="0" err="1">
                          <a:solidFill>
                            <a:schemeClr val="accent1">
                              <a:lumMod val="50000"/>
                            </a:schemeClr>
                          </a:solidFill>
                        </a:rPr>
                        <a:t>schon</a:t>
                      </a:r>
                      <a:r>
                        <a:rPr lang="en-GB" sz="2000" dirty="0">
                          <a:solidFill>
                            <a:schemeClr val="accent1">
                              <a:lumMod val="50000"/>
                            </a:schemeClr>
                          </a:solidFill>
                        </a:rPr>
                        <a:t> </a:t>
                      </a:r>
                      <a:r>
                        <a:rPr lang="en-GB" sz="2000" dirty="0" err="1">
                          <a:solidFill>
                            <a:schemeClr val="accent1">
                              <a:lumMod val="50000"/>
                            </a:schemeClr>
                          </a:solidFill>
                        </a:rPr>
                        <a:t>erlebt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60005">
                <a:tc>
                  <a:txBody>
                    <a:bodyPr/>
                    <a:lstStyle/>
                    <a:p>
                      <a:pPr algn="ctr"/>
                      <a:r>
                        <a:rPr lang="en-GB" sz="2400" b="1" dirty="0">
                          <a:solidFill>
                            <a:schemeClr val="accent1">
                              <a:lumMod val="50000"/>
                            </a:schemeClr>
                          </a:solidFill>
                        </a:rPr>
                        <a:t>4</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heute</a:t>
                      </a:r>
                      <a:r>
                        <a:rPr lang="en-GB" sz="2000" dirty="0">
                          <a:solidFill>
                            <a:schemeClr val="accent1">
                              <a:lumMod val="50000"/>
                            </a:schemeClr>
                          </a:solidFill>
                        </a:rPr>
                        <a:t> morgen das Essen </a:t>
                      </a:r>
                      <a:r>
                        <a:rPr lang="en-GB" sz="2000" dirty="0" err="1">
                          <a:solidFill>
                            <a:schemeClr val="accent1">
                              <a:lumMod val="50000"/>
                            </a:schemeClr>
                          </a:solidFill>
                        </a:rPr>
                        <a:t>selber</a:t>
                      </a:r>
                      <a:r>
                        <a:rPr lang="en-GB" sz="2000" dirty="0">
                          <a:solidFill>
                            <a:schemeClr val="accent1">
                              <a:lumMod val="50000"/>
                            </a:schemeClr>
                          </a:solidFill>
                        </a:rPr>
                        <a:t> </a:t>
                      </a:r>
                      <a:r>
                        <a:rPr lang="en-GB" sz="2000" dirty="0" err="1">
                          <a:solidFill>
                            <a:schemeClr val="accent1">
                              <a:lumMod val="50000"/>
                            </a:schemeClr>
                          </a:solidFill>
                        </a:rPr>
                        <a:t>gekauft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60005">
                <a:tc>
                  <a:txBody>
                    <a:bodyPr/>
                    <a:lstStyle/>
                    <a:p>
                      <a:pPr algn="ctr"/>
                      <a:r>
                        <a:rPr lang="en-GB" sz="2400" b="1" dirty="0">
                          <a:solidFill>
                            <a:schemeClr val="accent1">
                              <a:lumMod val="50000"/>
                            </a:schemeClr>
                          </a:solidFill>
                        </a:rPr>
                        <a:t>5</a:t>
                      </a:r>
                    </a:p>
                  </a:txBody>
                  <a:tcPr anchor="ctr"/>
                </a:tc>
                <a:tc>
                  <a:txBody>
                    <a:bodyPr/>
                    <a:lstStyle/>
                    <a:p>
                      <a:r>
                        <a:rPr lang="en-GB" sz="2000" dirty="0" err="1">
                          <a:solidFill>
                            <a:schemeClr val="accent1">
                              <a:lumMod val="50000"/>
                            </a:schemeClr>
                          </a:solidFill>
                        </a:rPr>
                        <a:t>Letzte</a:t>
                      </a:r>
                      <a:r>
                        <a:rPr lang="en-GB" sz="2000" dirty="0">
                          <a:solidFill>
                            <a:schemeClr val="accent1">
                              <a:lumMod val="50000"/>
                            </a:schemeClr>
                          </a:solidFill>
                        </a:rPr>
                        <a:t> </a:t>
                      </a:r>
                      <a:r>
                        <a:rPr lang="en-GB" sz="2000" dirty="0" err="1">
                          <a:solidFill>
                            <a:schemeClr val="accent1">
                              <a:lumMod val="50000"/>
                            </a:schemeClr>
                          </a:solidFill>
                        </a:rPr>
                        <a:t>Woche</a:t>
                      </a:r>
                      <a:r>
                        <a:rPr lang="en-GB" sz="2000" dirty="0">
                          <a:solidFill>
                            <a:schemeClr val="accent1">
                              <a:lumMod val="50000"/>
                            </a:schemeClr>
                          </a:solidFill>
                        </a:rPr>
                        <a:t> </a:t>
                      </a:r>
                      <a:r>
                        <a:rPr lang="en-GB" sz="2000" dirty="0" err="1">
                          <a:solidFill>
                            <a:schemeClr val="accent1">
                              <a:lumMod val="50000"/>
                            </a:schemeClr>
                          </a:solidFill>
                        </a:rPr>
                        <a:t>habe</a:t>
                      </a:r>
                      <a:r>
                        <a:rPr lang="en-GB" sz="2000" dirty="0">
                          <a:solidFill>
                            <a:schemeClr val="accent1">
                              <a:lumMod val="50000"/>
                            </a:schemeClr>
                          </a:solidFill>
                        </a:rPr>
                        <a:t> ich </a:t>
                      </a:r>
                      <a:r>
                        <a:rPr lang="en-GB" sz="2000" dirty="0" err="1">
                          <a:solidFill>
                            <a:schemeClr val="accent1">
                              <a:lumMod val="50000"/>
                            </a:schemeClr>
                          </a:solidFill>
                        </a:rPr>
                        <a:t>viel</a:t>
                      </a:r>
                      <a:r>
                        <a:rPr lang="en-GB" sz="2000" dirty="0">
                          <a:solidFill>
                            <a:schemeClr val="accent1">
                              <a:lumMod val="50000"/>
                            </a:schemeClr>
                          </a:solidFill>
                        </a:rPr>
                        <a:t> </a:t>
                      </a:r>
                      <a:r>
                        <a:rPr lang="en-GB" sz="2000" dirty="0" err="1">
                          <a:solidFill>
                            <a:schemeClr val="accent1">
                              <a:lumMod val="50000"/>
                            </a:schemeClr>
                          </a:solidFill>
                        </a:rPr>
                        <a:t>Spaß</a:t>
                      </a:r>
                      <a:r>
                        <a:rPr lang="en-GB" sz="2000" dirty="0">
                          <a:solidFill>
                            <a:schemeClr val="accent1">
                              <a:lumMod val="50000"/>
                            </a:schemeClr>
                          </a:solidFill>
                        </a:rPr>
                        <a:t> </a:t>
                      </a:r>
                      <a:r>
                        <a:rPr lang="en-GB" sz="2000" dirty="0" err="1">
                          <a:solidFill>
                            <a:schemeClr val="accent1">
                              <a:lumMod val="50000"/>
                            </a:schemeClr>
                          </a:solidFill>
                        </a:rPr>
                        <a:t>gehabt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60005">
                <a:tc>
                  <a:txBody>
                    <a:bodyPr/>
                    <a:lstStyle/>
                    <a:p>
                      <a:pPr algn="ctr"/>
                      <a:r>
                        <a:rPr lang="en-GB" sz="2400" b="1" dirty="0">
                          <a:solidFill>
                            <a:schemeClr val="accent1">
                              <a:lumMod val="50000"/>
                            </a:schemeClr>
                          </a:solidFill>
                        </a:rPr>
                        <a:t>6</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immer</a:t>
                      </a:r>
                      <a:r>
                        <a:rPr lang="en-GB" sz="2000" dirty="0">
                          <a:solidFill>
                            <a:schemeClr val="accent1">
                              <a:lumMod val="50000"/>
                            </a:schemeClr>
                          </a:solidFill>
                        </a:rPr>
                        <a:t> </a:t>
                      </a:r>
                      <a:r>
                        <a:rPr lang="en-GB" sz="2000" dirty="0" err="1">
                          <a:solidFill>
                            <a:schemeClr val="accent1">
                              <a:lumMod val="50000"/>
                            </a:schemeClr>
                          </a:solidFill>
                        </a:rPr>
                        <a:t>meine</a:t>
                      </a:r>
                      <a:r>
                        <a:rPr lang="en-GB" sz="2000" dirty="0">
                          <a:solidFill>
                            <a:schemeClr val="accent1">
                              <a:lumMod val="50000"/>
                            </a:schemeClr>
                          </a:solidFill>
                        </a:rPr>
                        <a:t> </a:t>
                      </a:r>
                      <a:r>
                        <a:rPr lang="en-GB" sz="2000" dirty="0" err="1">
                          <a:solidFill>
                            <a:schemeClr val="accent1">
                              <a:lumMod val="50000"/>
                            </a:schemeClr>
                          </a:solidFill>
                        </a:rPr>
                        <a:t>Kleidung</a:t>
                      </a:r>
                      <a:r>
                        <a:rPr lang="en-GB" sz="2000" dirty="0">
                          <a:solidFill>
                            <a:schemeClr val="accent1">
                              <a:lumMod val="50000"/>
                            </a:schemeClr>
                          </a:solidFill>
                        </a:rPr>
                        <a:t> </a:t>
                      </a:r>
                      <a:r>
                        <a:rPr lang="en-GB" sz="2000" dirty="0" err="1">
                          <a:solidFill>
                            <a:schemeClr val="accent1">
                              <a:lumMod val="50000"/>
                            </a:schemeClr>
                          </a:solidFill>
                        </a:rPr>
                        <a:t>selbst</a:t>
                      </a:r>
                      <a:r>
                        <a:rPr lang="en-GB" sz="2000" dirty="0">
                          <a:solidFill>
                            <a:schemeClr val="accent1">
                              <a:lumMod val="50000"/>
                            </a:schemeClr>
                          </a:solidFill>
                        </a:rPr>
                        <a:t> </a:t>
                      </a:r>
                      <a:r>
                        <a:rPr lang="en-GB" sz="2000" dirty="0" err="1">
                          <a:solidFill>
                            <a:schemeClr val="accent1">
                              <a:lumMod val="50000"/>
                            </a:schemeClr>
                          </a:solidFill>
                        </a:rPr>
                        <a:t>gemacht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60005">
                <a:tc>
                  <a:txBody>
                    <a:bodyPr/>
                    <a:lstStyle/>
                    <a:p>
                      <a:pPr algn="ctr"/>
                      <a:r>
                        <a:rPr lang="en-GB" sz="2400" b="1" dirty="0">
                          <a:solidFill>
                            <a:schemeClr val="accent1">
                              <a:lumMod val="50000"/>
                            </a:schemeClr>
                          </a:solidFill>
                        </a:rPr>
                        <a:t>7</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im</a:t>
                      </a:r>
                      <a:r>
                        <a:rPr lang="en-GB" sz="2000" dirty="0">
                          <a:solidFill>
                            <a:schemeClr val="accent1">
                              <a:lumMod val="50000"/>
                            </a:schemeClr>
                          </a:solidFill>
                        </a:rPr>
                        <a:t> </a:t>
                      </a:r>
                      <a:r>
                        <a:rPr lang="en-GB" sz="2000" dirty="0" err="1">
                          <a:solidFill>
                            <a:schemeClr val="accent1">
                              <a:lumMod val="50000"/>
                            </a:schemeClr>
                          </a:solidFill>
                        </a:rPr>
                        <a:t>Juli</a:t>
                      </a:r>
                      <a:r>
                        <a:rPr lang="en-GB" sz="2000" dirty="0">
                          <a:solidFill>
                            <a:schemeClr val="accent1">
                              <a:lumMod val="50000"/>
                            </a:schemeClr>
                          </a:solidFill>
                        </a:rPr>
                        <a:t> </a:t>
                      </a:r>
                      <a:r>
                        <a:rPr lang="en-GB" sz="2000" dirty="0" err="1">
                          <a:solidFill>
                            <a:schemeClr val="accent1">
                              <a:lumMod val="50000"/>
                            </a:schemeClr>
                          </a:solidFill>
                        </a:rPr>
                        <a:t>viele</a:t>
                      </a:r>
                      <a:r>
                        <a:rPr lang="en-GB" sz="2000" dirty="0">
                          <a:solidFill>
                            <a:schemeClr val="accent1">
                              <a:lumMod val="50000"/>
                            </a:schemeClr>
                          </a:solidFill>
                        </a:rPr>
                        <a:t> </a:t>
                      </a:r>
                      <a:r>
                        <a:rPr lang="en-GB" sz="2000" dirty="0" err="1">
                          <a:solidFill>
                            <a:schemeClr val="accent1">
                              <a:lumMod val="50000"/>
                            </a:schemeClr>
                          </a:solidFill>
                        </a:rPr>
                        <a:t>Fotos</a:t>
                      </a:r>
                      <a:r>
                        <a:rPr lang="en-GB" sz="2000" dirty="0">
                          <a:solidFill>
                            <a:schemeClr val="accent1">
                              <a:lumMod val="50000"/>
                            </a:schemeClr>
                          </a:solidFill>
                        </a:rPr>
                        <a:t> </a:t>
                      </a:r>
                      <a:r>
                        <a:rPr lang="en-GB" sz="2000" dirty="0" err="1">
                          <a:solidFill>
                            <a:schemeClr val="accent1">
                              <a:lumMod val="50000"/>
                            </a:schemeClr>
                          </a:solidFill>
                        </a:rPr>
                        <a:t>gemacht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60005">
                <a:tc>
                  <a:txBody>
                    <a:bodyPr/>
                    <a:lstStyle/>
                    <a:p>
                      <a:pPr algn="ctr"/>
                      <a:r>
                        <a:rPr lang="en-GB" sz="2400" b="1" dirty="0">
                          <a:solidFill>
                            <a:schemeClr val="accent1">
                              <a:lumMod val="50000"/>
                            </a:schemeClr>
                          </a:solidFill>
                        </a:rPr>
                        <a:t>8</a:t>
                      </a: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schon</a:t>
                      </a:r>
                      <a:r>
                        <a:rPr lang="en-GB" sz="2000" dirty="0">
                          <a:solidFill>
                            <a:schemeClr val="accent1">
                              <a:lumMod val="50000"/>
                            </a:schemeClr>
                          </a:solidFill>
                        </a:rPr>
                        <a:t> </a:t>
                      </a:r>
                      <a:r>
                        <a:rPr lang="en-GB" sz="2000" dirty="0" err="1">
                          <a:solidFill>
                            <a:schemeClr val="accent1">
                              <a:lumMod val="50000"/>
                            </a:schemeClr>
                          </a:solidFill>
                        </a:rPr>
                        <a:t>eine</a:t>
                      </a:r>
                      <a:r>
                        <a:rPr lang="en-GB" sz="2000" dirty="0">
                          <a:solidFill>
                            <a:schemeClr val="accent1">
                              <a:lumMod val="50000"/>
                            </a:schemeClr>
                          </a:solidFill>
                        </a:rPr>
                        <a:t> </a:t>
                      </a:r>
                      <a:r>
                        <a:rPr lang="en-GB" sz="2000" dirty="0" err="1">
                          <a:solidFill>
                            <a:schemeClr val="accent1">
                              <a:lumMod val="50000"/>
                            </a:schemeClr>
                          </a:solidFill>
                        </a:rPr>
                        <a:t>Reise</a:t>
                      </a:r>
                      <a:r>
                        <a:rPr lang="en-GB" sz="2000" dirty="0">
                          <a:solidFill>
                            <a:schemeClr val="accent1">
                              <a:lumMod val="50000"/>
                            </a:schemeClr>
                          </a:solidFill>
                        </a:rPr>
                        <a:t> </a:t>
                      </a:r>
                      <a:r>
                        <a:rPr lang="en-GB" sz="2000" dirty="0" err="1">
                          <a:solidFill>
                            <a:schemeClr val="accent1">
                              <a:lumMod val="50000"/>
                            </a:schemeClr>
                          </a:solidFill>
                        </a:rPr>
                        <a:t>nach</a:t>
                      </a:r>
                      <a:r>
                        <a:rPr lang="en-GB" sz="2000" dirty="0">
                          <a:solidFill>
                            <a:schemeClr val="accent1">
                              <a:lumMod val="50000"/>
                            </a:schemeClr>
                          </a:solidFill>
                        </a:rPr>
                        <a:t> London </a:t>
                      </a:r>
                      <a:r>
                        <a:rPr lang="en-GB" sz="2000" dirty="0" err="1">
                          <a:solidFill>
                            <a:schemeClr val="accent1">
                              <a:lumMod val="50000"/>
                            </a:schemeClr>
                          </a:solidFill>
                        </a:rPr>
                        <a:t>gemacht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6" name="Rectangle 5">
            <a:extLst>
              <a:ext uri="{FF2B5EF4-FFF2-40B4-BE49-F238E27FC236}">
                <a16:creationId xmlns:a16="http://schemas.microsoft.com/office/drawing/2014/main" id="{5579537D-9B5E-4B3F-80C5-6BE907675A18}"/>
              </a:ext>
            </a:extLst>
          </p:cNvPr>
          <p:cNvSpPr/>
          <p:nvPr/>
        </p:nvSpPr>
        <p:spPr>
          <a:xfrm>
            <a:off x="8365322" y="1854680"/>
            <a:ext cx="341311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I visited   |   I have visited</a:t>
            </a:r>
            <a:endParaRPr kumimoji="0" lang="en-GB" sz="20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74B24B58-7D20-4677-9107-4DC5C7679A88}"/>
              </a:ext>
            </a:extLst>
          </p:cNvPr>
          <p:cNvSpPr/>
          <p:nvPr/>
        </p:nvSpPr>
        <p:spPr>
          <a:xfrm>
            <a:off x="8205614" y="2278563"/>
            <a:ext cx="353755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never stayed |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never stayed</a:t>
            </a:r>
          </a:p>
        </p:txBody>
      </p:sp>
      <p:sp>
        <p:nvSpPr>
          <p:cNvPr id="14" name="Rectangle 13">
            <a:extLst>
              <a:ext uri="{FF2B5EF4-FFF2-40B4-BE49-F238E27FC236}">
                <a16:creationId xmlns:a16="http://schemas.microsoft.com/office/drawing/2014/main" id="{0674983A-8A55-4FC2-A187-DC4E4BF15AD4}"/>
              </a:ext>
            </a:extLst>
          </p:cNvPr>
          <p:cNvSpPr/>
          <p:nvPr/>
        </p:nvSpPr>
        <p:spPr>
          <a:xfrm>
            <a:off x="0" y="1235584"/>
            <a:ext cx="836532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Kannst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du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helfen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Wie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Säzte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9984683B-4C30-4AF6-9614-122944A9F503}"/>
              </a:ext>
              <a:ext uri="{C183D7F6-B498-43B3-948B-1728B52AA6E4}">
                <adec:decorative xmlns:adec="http://schemas.microsoft.com/office/drawing/2017/decorative" val="1"/>
              </a:ext>
            </a:extLst>
          </p:cNvPr>
          <p:cNvSpPr/>
          <p:nvPr/>
        </p:nvSpPr>
        <p:spPr>
          <a:xfrm>
            <a:off x="8797525" y="2636284"/>
            <a:ext cx="2353733" cy="28168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00FCBC02-43B1-4845-AC73-33FFC7617FB2}"/>
              </a:ext>
              <a:ext uri="{C183D7F6-B498-43B3-948B-1728B52AA6E4}">
                <adec:decorative xmlns:adec="http://schemas.microsoft.com/office/drawing/2017/decorative" val="1"/>
              </a:ext>
            </a:extLst>
          </p:cNvPr>
          <p:cNvSpPr/>
          <p:nvPr/>
        </p:nvSpPr>
        <p:spPr>
          <a:xfrm>
            <a:off x="9974392" y="1858344"/>
            <a:ext cx="1768778" cy="44255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D21ACA91-B77F-44B1-A8C3-0DEF7CC656C6}"/>
              </a:ext>
            </a:extLst>
          </p:cNvPr>
          <p:cNvSpPr/>
          <p:nvPr/>
        </p:nvSpPr>
        <p:spPr>
          <a:xfrm>
            <a:off x="7755466" y="2845892"/>
            <a:ext cx="41825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already experienced |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already experienced</a:t>
            </a:r>
          </a:p>
        </p:txBody>
      </p:sp>
      <p:sp>
        <p:nvSpPr>
          <p:cNvPr id="17" name="Rectangle 16">
            <a:extLst>
              <a:ext uri="{FF2B5EF4-FFF2-40B4-BE49-F238E27FC236}">
                <a16:creationId xmlns:a16="http://schemas.microsoft.com/office/drawing/2014/main" id="{734AFBEE-C3A1-4020-8B6C-D57BE4211100}"/>
              </a:ext>
              <a:ext uri="{C183D7F6-B498-43B3-948B-1728B52AA6E4}">
                <adec:decorative xmlns:adec="http://schemas.microsoft.com/office/drawing/2017/decorative" val="1"/>
              </a:ext>
            </a:extLst>
          </p:cNvPr>
          <p:cNvSpPr/>
          <p:nvPr/>
        </p:nvSpPr>
        <p:spPr>
          <a:xfrm>
            <a:off x="8365322" y="2951795"/>
            <a:ext cx="3013878" cy="25420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68DDC24A-58A9-4FEE-9FFA-BF34FD405532}"/>
              </a:ext>
            </a:extLst>
          </p:cNvPr>
          <p:cNvSpPr/>
          <p:nvPr/>
        </p:nvSpPr>
        <p:spPr>
          <a:xfrm>
            <a:off x="8303100" y="3385271"/>
            <a:ext cx="353755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bought|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bought</a:t>
            </a:r>
          </a:p>
        </p:txBody>
      </p:sp>
      <p:sp>
        <p:nvSpPr>
          <p:cNvPr id="21" name="Rectangle 20">
            <a:extLst>
              <a:ext uri="{FF2B5EF4-FFF2-40B4-BE49-F238E27FC236}">
                <a16:creationId xmlns:a16="http://schemas.microsoft.com/office/drawing/2014/main" id="{12C4E47E-31AA-4CEC-989A-D94FA5FD997C}"/>
              </a:ext>
              <a:ext uri="{C183D7F6-B498-43B3-948B-1728B52AA6E4}">
                <adec:decorative xmlns:adec="http://schemas.microsoft.com/office/drawing/2017/decorative" val="1"/>
              </a:ext>
            </a:extLst>
          </p:cNvPr>
          <p:cNvSpPr/>
          <p:nvPr/>
        </p:nvSpPr>
        <p:spPr>
          <a:xfrm>
            <a:off x="9024245" y="3490246"/>
            <a:ext cx="2353733" cy="28168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B5DEB9D4-7BA5-48CD-872E-BAD4248F76A0}"/>
              </a:ext>
            </a:extLst>
          </p:cNvPr>
          <p:cNvSpPr/>
          <p:nvPr/>
        </p:nvSpPr>
        <p:spPr>
          <a:xfrm>
            <a:off x="8205612" y="4170247"/>
            <a:ext cx="353755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had | I have had</a:t>
            </a:r>
          </a:p>
        </p:txBody>
      </p:sp>
      <p:sp>
        <p:nvSpPr>
          <p:cNvPr id="23" name="Rectangle 22">
            <a:extLst>
              <a:ext uri="{FF2B5EF4-FFF2-40B4-BE49-F238E27FC236}">
                <a16:creationId xmlns:a16="http://schemas.microsoft.com/office/drawing/2014/main" id="{120AD961-6D4D-4D60-9F84-4CBD3DE73F3A}"/>
              </a:ext>
              <a:ext uri="{C183D7F6-B498-43B3-948B-1728B52AA6E4}">
                <adec:decorative xmlns:adec="http://schemas.microsoft.com/office/drawing/2017/decorative" val="1"/>
              </a:ext>
            </a:extLst>
          </p:cNvPr>
          <p:cNvSpPr/>
          <p:nvPr/>
        </p:nvSpPr>
        <p:spPr>
          <a:xfrm>
            <a:off x="9513990" y="4269734"/>
            <a:ext cx="1637267" cy="254201"/>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10D052CC-F160-48DF-B125-07F9B0F4A3EE}"/>
              </a:ext>
            </a:extLst>
          </p:cNvPr>
          <p:cNvSpPr/>
          <p:nvPr/>
        </p:nvSpPr>
        <p:spPr>
          <a:xfrm>
            <a:off x="7760522" y="4530608"/>
            <a:ext cx="41825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always made|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always made</a:t>
            </a:r>
          </a:p>
        </p:txBody>
      </p:sp>
      <p:sp>
        <p:nvSpPr>
          <p:cNvPr id="26" name="Rectangle 25">
            <a:extLst>
              <a:ext uri="{FF2B5EF4-FFF2-40B4-BE49-F238E27FC236}">
                <a16:creationId xmlns:a16="http://schemas.microsoft.com/office/drawing/2014/main" id="{0DBB7AE8-A2B5-45F5-B9D3-4ED4512E8369}"/>
              </a:ext>
              <a:ext uri="{C183D7F6-B498-43B3-948B-1728B52AA6E4}">
                <adec:decorative xmlns:adec="http://schemas.microsoft.com/office/drawing/2017/decorative" val="1"/>
              </a:ext>
            </a:extLst>
          </p:cNvPr>
          <p:cNvSpPr/>
          <p:nvPr/>
        </p:nvSpPr>
        <p:spPr>
          <a:xfrm>
            <a:off x="8797525" y="4623422"/>
            <a:ext cx="2353733" cy="28168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FAF5E7EE-AAA4-48FC-8804-70FD62D19407}"/>
              </a:ext>
            </a:extLst>
          </p:cNvPr>
          <p:cNvSpPr/>
          <p:nvPr/>
        </p:nvSpPr>
        <p:spPr>
          <a:xfrm>
            <a:off x="7755466" y="5124897"/>
            <a:ext cx="418253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taken|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took</a:t>
            </a:r>
          </a:p>
        </p:txBody>
      </p:sp>
      <p:sp>
        <p:nvSpPr>
          <p:cNvPr id="25" name="Rectangle 24">
            <a:extLst>
              <a:ext uri="{FF2B5EF4-FFF2-40B4-BE49-F238E27FC236}">
                <a16:creationId xmlns:a16="http://schemas.microsoft.com/office/drawing/2014/main" id="{5FAF3045-31A1-424C-A4DB-51C1E2189560}"/>
              </a:ext>
              <a:ext uri="{C183D7F6-B498-43B3-948B-1728B52AA6E4}">
                <adec:decorative xmlns:adec="http://schemas.microsoft.com/office/drawing/2017/decorative" val="1"/>
              </a:ext>
            </a:extLst>
          </p:cNvPr>
          <p:cNvSpPr/>
          <p:nvPr/>
        </p:nvSpPr>
        <p:spPr>
          <a:xfrm>
            <a:off x="8922327" y="5238494"/>
            <a:ext cx="1768567" cy="274756"/>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16FEB957-45E9-4DC3-B1B4-2FF4BE4A6EF9}"/>
              </a:ext>
            </a:extLst>
          </p:cNvPr>
          <p:cNvSpPr/>
          <p:nvPr/>
        </p:nvSpPr>
        <p:spPr>
          <a:xfrm>
            <a:off x="8037831" y="5661515"/>
            <a:ext cx="3537557"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made| </a:t>
            </a:r>
            <a:b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have already made</a:t>
            </a:r>
          </a:p>
        </p:txBody>
      </p:sp>
      <p:sp>
        <p:nvSpPr>
          <p:cNvPr id="29" name="Rectangle 28">
            <a:extLst>
              <a:ext uri="{FF2B5EF4-FFF2-40B4-BE49-F238E27FC236}">
                <a16:creationId xmlns:a16="http://schemas.microsoft.com/office/drawing/2014/main" id="{7CE03BBA-7C1E-40A6-8C38-EDF392EB6E10}"/>
              </a:ext>
              <a:ext uri="{C183D7F6-B498-43B3-948B-1728B52AA6E4}">
                <adec:decorative xmlns:adec="http://schemas.microsoft.com/office/drawing/2017/decorative" val="1"/>
              </a:ext>
            </a:extLst>
          </p:cNvPr>
          <p:cNvSpPr/>
          <p:nvPr/>
        </p:nvSpPr>
        <p:spPr>
          <a:xfrm>
            <a:off x="8705670" y="5763434"/>
            <a:ext cx="2353733" cy="281684"/>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3232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7" grpId="0" animBg="1"/>
      <p:bldP spid="21" grpId="0" animBg="1"/>
      <p:bldP spid="23" grpId="0" animBg="1"/>
      <p:bldP spid="26" grpId="0" animBg="1"/>
      <p:bldP spid="25" grpId="0" animBg="1"/>
      <p:bldP spid="2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609"/>
            <a:ext cx="6807200" cy="869950"/>
          </a:xfrm>
          <a:prstGeom prst="rect">
            <a:avLst/>
          </a:prstGeom>
        </p:spPr>
      </p:pic>
      <p:sp>
        <p:nvSpPr>
          <p:cNvPr id="4" name="Title 3"/>
          <p:cNvSpPr>
            <a:spLocks noGrp="1"/>
          </p:cNvSpPr>
          <p:nvPr>
            <p:ph type="title"/>
          </p:nvPr>
        </p:nvSpPr>
        <p:spPr>
          <a:xfrm>
            <a:off x="0" y="150609"/>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30871" y="247046"/>
            <a:ext cx="2526456" cy="47013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70076" y="1888753"/>
            <a:ext cx="5252850" cy="1200329"/>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Person 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a:t>
            </a:r>
          </a:p>
        </p:txBody>
      </p:sp>
      <p:sp>
        <p:nvSpPr>
          <p:cNvPr id="58" name="Google Shape;653;p27">
            <a:extLst>
              <a:ext uri="{FF2B5EF4-FFF2-40B4-BE49-F238E27FC236}">
                <a16:creationId xmlns:a16="http://schemas.microsoft.com/office/drawing/2014/main" id="{853BC40C-0D51-4056-A390-2083BC542BCE}"/>
              </a:ext>
            </a:extLst>
          </p:cNvPr>
          <p:cNvSpPr/>
          <p:nvPr/>
        </p:nvSpPr>
        <p:spPr>
          <a:xfrm>
            <a:off x="3028970" y="485647"/>
            <a:ext cx="2593980" cy="1200329"/>
          </a:xfrm>
          <a:prstGeom prst="wedgeRoundRectCallout">
            <a:avLst>
              <a:gd name="adj1" fmla="val -65462"/>
              <a:gd name="adj2" fmla="val 139428"/>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Start present sentences with ‘</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ich</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a:t>
            </a:r>
          </a:p>
        </p:txBody>
      </p:sp>
      <p:sp>
        <p:nvSpPr>
          <p:cNvPr id="41" name="TextBox 40">
            <a:extLst>
              <a:ext uri="{FF2B5EF4-FFF2-40B4-BE49-F238E27FC236}">
                <a16:creationId xmlns:a16="http://schemas.microsoft.com/office/drawing/2014/main" id="{ACBF0827-F1B4-494B-AC4B-E315C348C87C}"/>
              </a:ext>
            </a:extLst>
          </p:cNvPr>
          <p:cNvSpPr txBox="1"/>
          <p:nvPr/>
        </p:nvSpPr>
        <p:spPr>
          <a:xfrm>
            <a:off x="6309653" y="1522517"/>
            <a:ext cx="25939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Person B</a:t>
            </a:r>
          </a:p>
        </p:txBody>
      </p:sp>
      <p:sp>
        <p:nvSpPr>
          <p:cNvPr id="14" name="TextBox 13">
            <a:extLst>
              <a:ext uri="{FF2B5EF4-FFF2-40B4-BE49-F238E27FC236}">
                <a16:creationId xmlns:a16="http://schemas.microsoft.com/office/drawing/2014/main" id="{BA974F77-375C-8E4C-ADBF-BEEC2BD68F06}"/>
              </a:ext>
            </a:extLst>
          </p:cNvPr>
          <p:cNvSpPr txBox="1"/>
          <p:nvPr/>
        </p:nvSpPr>
        <p:spPr>
          <a:xfrm>
            <a:off x="6457968" y="2168848"/>
            <a:ext cx="6222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19" name="Picture 18" descr="Man taking photo">
            <a:extLst>
              <a:ext uri="{FF2B5EF4-FFF2-40B4-BE49-F238E27FC236}">
                <a16:creationId xmlns:a16="http://schemas.microsoft.com/office/drawing/2014/main" id="{4823D01B-7BBE-4D0B-AF6C-136EC5CF7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0018" y="2249901"/>
            <a:ext cx="1413250" cy="1571642"/>
          </a:xfrm>
          <a:prstGeom prst="rect">
            <a:avLst/>
          </a:prstGeom>
        </p:spPr>
      </p:pic>
      <p:sp>
        <p:nvSpPr>
          <p:cNvPr id="59" name="Google Shape;653;p27">
            <a:extLst>
              <a:ext uri="{FF2B5EF4-FFF2-40B4-BE49-F238E27FC236}">
                <a16:creationId xmlns:a16="http://schemas.microsoft.com/office/drawing/2014/main" id="{7603BA51-86E5-4C51-A4F3-58BF6834AFC9}"/>
              </a:ext>
            </a:extLst>
          </p:cNvPr>
          <p:cNvSpPr/>
          <p:nvPr/>
        </p:nvSpPr>
        <p:spPr>
          <a:xfrm>
            <a:off x="9084393" y="1124267"/>
            <a:ext cx="2626425" cy="1510089"/>
          </a:xfrm>
          <a:prstGeom prst="wedgeRoundRectCallout">
            <a:avLst>
              <a:gd name="adj1" fmla="val -70761"/>
              <a:gd name="adj2" fmla="val 37319"/>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Finish the sentence with the present: </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mache</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Fotos</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a:t>
            </a:r>
            <a:endPar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endParaRPr>
          </a:p>
        </p:txBody>
      </p:sp>
      <p:sp>
        <p:nvSpPr>
          <p:cNvPr id="46" name="TextBox 45">
            <a:extLst>
              <a:ext uri="{FF2B5EF4-FFF2-40B4-BE49-F238E27FC236}">
                <a16:creationId xmlns:a16="http://schemas.microsoft.com/office/drawing/2014/main" id="{44CB7E92-5830-4BDE-B281-E82A4CFDE91C}"/>
              </a:ext>
            </a:extLst>
          </p:cNvPr>
          <p:cNvSpPr txBox="1"/>
          <p:nvPr/>
        </p:nvSpPr>
        <p:spPr>
          <a:xfrm>
            <a:off x="6457968" y="4086029"/>
            <a:ext cx="5252850" cy="1200329"/>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Person B</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		</a:t>
            </a:r>
          </a:p>
        </p:txBody>
      </p:sp>
      <p:sp>
        <p:nvSpPr>
          <p:cNvPr id="66" name="Google Shape;653;p27">
            <a:extLst>
              <a:ext uri="{FF2B5EF4-FFF2-40B4-BE49-F238E27FC236}">
                <a16:creationId xmlns:a16="http://schemas.microsoft.com/office/drawing/2014/main" id="{1516584B-68A7-496F-857E-F2F087110FBE}"/>
              </a:ext>
            </a:extLst>
          </p:cNvPr>
          <p:cNvSpPr/>
          <p:nvPr/>
        </p:nvSpPr>
        <p:spPr>
          <a:xfrm>
            <a:off x="9096294" y="3196498"/>
            <a:ext cx="2856564" cy="1427466"/>
          </a:xfrm>
          <a:prstGeom prst="wedgeRoundRectCallout">
            <a:avLst>
              <a:gd name="adj1" fmla="val -48905"/>
              <a:gd name="adj2" fmla="val 88115"/>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Start past sentences with ‘</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ich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rPr>
              <a:t>habe</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a:t>
            </a:r>
          </a:p>
        </p:txBody>
      </p:sp>
      <p:sp>
        <p:nvSpPr>
          <p:cNvPr id="52" name="TextBox 51">
            <a:extLst>
              <a:ext uri="{FF2B5EF4-FFF2-40B4-BE49-F238E27FC236}">
                <a16:creationId xmlns:a16="http://schemas.microsoft.com/office/drawing/2014/main" id="{23C67522-C86B-47C7-9EE2-CBEB627128C1}"/>
              </a:ext>
            </a:extLst>
          </p:cNvPr>
          <p:cNvSpPr txBox="1"/>
          <p:nvPr/>
        </p:nvSpPr>
        <p:spPr>
          <a:xfrm>
            <a:off x="239143" y="4086029"/>
            <a:ext cx="26677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Person A</a:t>
            </a:r>
          </a:p>
        </p:txBody>
      </p:sp>
      <p:sp>
        <p:nvSpPr>
          <p:cNvPr id="50" name="TextBox 49">
            <a:extLst>
              <a:ext uri="{FF2B5EF4-FFF2-40B4-BE49-F238E27FC236}">
                <a16:creationId xmlns:a16="http://schemas.microsoft.com/office/drawing/2014/main" id="{D2CAC66A-FA42-47FA-84CD-521FFBF7F1C8}"/>
              </a:ext>
            </a:extLst>
          </p:cNvPr>
          <p:cNvSpPr txBox="1"/>
          <p:nvPr/>
        </p:nvSpPr>
        <p:spPr>
          <a:xfrm>
            <a:off x="387458" y="4732360"/>
            <a:ext cx="6222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6" name="Picture 55" descr="Euro coin">
            <a:extLst>
              <a:ext uri="{FF2B5EF4-FFF2-40B4-BE49-F238E27FC236}">
                <a16:creationId xmlns:a16="http://schemas.microsoft.com/office/drawing/2014/main" id="{CDEA64D4-DA88-4F4C-B116-B5DF000A0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9318" y="4830423"/>
            <a:ext cx="432180" cy="404089"/>
          </a:xfrm>
          <a:prstGeom prst="rect">
            <a:avLst/>
          </a:prstGeom>
        </p:spPr>
      </p:pic>
      <p:pic>
        <p:nvPicPr>
          <p:cNvPr id="24" name="Picture 23" descr="Pair of jeans">
            <a:extLst>
              <a:ext uri="{FF2B5EF4-FFF2-40B4-BE49-F238E27FC236}">
                <a16:creationId xmlns:a16="http://schemas.microsoft.com/office/drawing/2014/main" id="{F552F5A1-8ADF-48E8-AB64-318AA7E626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7930" y="4686193"/>
            <a:ext cx="1480675" cy="1540865"/>
          </a:xfrm>
          <a:prstGeom prst="rect">
            <a:avLst/>
          </a:prstGeom>
        </p:spPr>
      </p:pic>
      <p:pic>
        <p:nvPicPr>
          <p:cNvPr id="54" name="Picture 53">
            <a:extLst>
              <a:ext uri="{FF2B5EF4-FFF2-40B4-BE49-F238E27FC236}">
                <a16:creationId xmlns:a16="http://schemas.microsoft.com/office/drawing/2014/main" id="{E4CE9C4D-6A8E-4458-A9BC-376FA6A5841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789" y="4744118"/>
            <a:ext cx="432180" cy="404089"/>
          </a:xfrm>
          <a:prstGeom prst="rect">
            <a:avLst/>
          </a:prstGeom>
        </p:spPr>
      </p:pic>
      <p:pic>
        <p:nvPicPr>
          <p:cNvPr id="57" name="Picture 56">
            <a:extLst>
              <a:ext uri="{FF2B5EF4-FFF2-40B4-BE49-F238E27FC236}">
                <a16:creationId xmlns:a16="http://schemas.microsoft.com/office/drawing/2014/main" id="{E410DC89-BC8C-4E96-8467-C4712263587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8461" y="4759799"/>
            <a:ext cx="432180" cy="404089"/>
          </a:xfrm>
          <a:prstGeom prst="rect">
            <a:avLst/>
          </a:prstGeom>
        </p:spPr>
      </p:pic>
      <p:sp>
        <p:nvSpPr>
          <p:cNvPr id="67" name="Google Shape;653;p27">
            <a:extLst>
              <a:ext uri="{FF2B5EF4-FFF2-40B4-BE49-F238E27FC236}">
                <a16:creationId xmlns:a16="http://schemas.microsoft.com/office/drawing/2014/main" id="{4F3AD392-3D13-4C97-AABB-0E94480A9D1E}"/>
              </a:ext>
            </a:extLst>
          </p:cNvPr>
          <p:cNvSpPr/>
          <p:nvPr/>
        </p:nvSpPr>
        <p:spPr>
          <a:xfrm>
            <a:off x="3095707" y="3125432"/>
            <a:ext cx="2913257" cy="1427466"/>
          </a:xfrm>
          <a:prstGeom prst="wedgeRoundRectCallout">
            <a:avLst>
              <a:gd name="adj1" fmla="val -48905"/>
              <a:gd name="adj2" fmla="val 88115"/>
              <a:gd name="adj3" fmla="val 16667"/>
            </a:avLst>
          </a:prstGeom>
          <a:solidFill>
            <a:srgbClr val="115076"/>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rPr>
              <a:t>Finish the past sentence: </a:t>
            </a:r>
            <a:r>
              <a:rPr kumimoji="0" lang="en-GB" sz="2400" b="0"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eine</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 Hose </a:t>
            </a:r>
            <a:r>
              <a:rPr kumimoji="0" lang="en-GB" sz="2400" b="1" i="0" u="none" strike="noStrike" kern="1400" cap="none" spc="0" normalizeH="0" baseline="0" noProof="0" dirty="0" err="1">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gekauft</a:t>
            </a:r>
            <a:r>
              <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sym typeface="Wingdings" panose="05000000000000000000" pitchFamily="2" charset="2"/>
              </a:rPr>
              <a:t>.</a:t>
            </a:r>
            <a:endParaRPr kumimoji="0" lang="en-GB" sz="2400" b="1" i="0" u="none" strike="noStrike" kern="1400" cap="none" spc="0" normalizeH="0" baseline="0" noProof="0" dirty="0">
              <a:ln>
                <a:noFill/>
              </a:ln>
              <a:solidFill>
                <a:prstClr val="white"/>
              </a:solidFill>
              <a:effectLst/>
              <a:uLnTx/>
              <a:uFillTx/>
              <a:latin typeface="Century Gothic" panose="020F0302020204030204"/>
              <a:ea typeface="Times New Roman" panose="02020603050405020304" pitchFamily="18" charset="0"/>
              <a:cs typeface="+mn-cs"/>
            </a:endParaRPr>
          </a:p>
        </p:txBody>
      </p:sp>
    </p:spTree>
    <p:extLst>
      <p:ext uri="{BB962C8B-B14F-4D97-AF65-F5344CB8AC3E}">
        <p14:creationId xmlns:p14="http://schemas.microsoft.com/office/powerpoint/2010/main" val="801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8" grpId="0" animBg="1"/>
      <p:bldP spid="41" grpId="0"/>
      <p:bldP spid="14" grpId="0"/>
      <p:bldP spid="59" grpId="0" animBg="1"/>
      <p:bldP spid="46" grpId="0" animBg="1"/>
      <p:bldP spid="66" grpId="0" animBg="1"/>
      <p:bldP spid="52" grpId="0"/>
      <p:bldP spid="50" grpId="0"/>
      <p:bldP spid="6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0609"/>
            <a:ext cx="6807200" cy="869950"/>
          </a:xfrm>
          <a:prstGeom prst="rect">
            <a:avLst/>
          </a:prstGeom>
        </p:spPr>
      </p:pic>
      <p:sp>
        <p:nvSpPr>
          <p:cNvPr id="4" name="Title 3"/>
          <p:cNvSpPr>
            <a:spLocks noGrp="1"/>
          </p:cNvSpPr>
          <p:nvPr>
            <p:ph type="title"/>
          </p:nvPr>
        </p:nvSpPr>
        <p:spPr>
          <a:xfrm>
            <a:off x="0" y="150609"/>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05277" y="1071083"/>
            <a:ext cx="5252850" cy="1569660"/>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Person 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4. Present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		5. Past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sp>
        <p:nvSpPr>
          <p:cNvPr id="42" name="TextBox 41">
            <a:extLst>
              <a:ext uri="{FF2B5EF4-FFF2-40B4-BE49-F238E27FC236}">
                <a16:creationId xmlns:a16="http://schemas.microsoft.com/office/drawing/2014/main" id="{C1552E18-E367-FD42-9257-7DAB35434D6D}"/>
              </a:ext>
            </a:extLst>
          </p:cNvPr>
          <p:cNvSpPr txBox="1"/>
          <p:nvPr/>
        </p:nvSpPr>
        <p:spPr>
          <a:xfrm>
            <a:off x="54049" y="2727625"/>
            <a:ext cx="18405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Person A</a:t>
            </a:r>
          </a:p>
        </p:txBody>
      </p:sp>
      <p:sp>
        <p:nvSpPr>
          <p:cNvPr id="32" name="TextBox 31">
            <a:extLst>
              <a:ext uri="{FF2B5EF4-FFF2-40B4-BE49-F238E27FC236}">
                <a16:creationId xmlns:a16="http://schemas.microsoft.com/office/drawing/2014/main" id="{7A47431E-29A0-E444-A8F0-419F38B9826B}"/>
              </a:ext>
            </a:extLst>
          </p:cNvPr>
          <p:cNvSpPr txBox="1"/>
          <p:nvPr/>
        </p:nvSpPr>
        <p:spPr>
          <a:xfrm>
            <a:off x="2415490" y="2710740"/>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1" name="Picture 50" descr="Tickets">
            <a:extLst>
              <a:ext uri="{FF2B5EF4-FFF2-40B4-BE49-F238E27FC236}">
                <a16:creationId xmlns:a16="http://schemas.microsoft.com/office/drawing/2014/main" id="{C3DBD3B0-E48C-1D43-A5DB-6148FBC1C5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545" y="2895663"/>
            <a:ext cx="1357620" cy="873968"/>
          </a:xfrm>
          <a:prstGeom prst="rect">
            <a:avLst/>
          </a:prstGeom>
        </p:spPr>
      </p:pic>
      <p:pic>
        <p:nvPicPr>
          <p:cNvPr id="48" name="Picture 47" descr="euro coin">
            <a:extLst>
              <a:ext uri="{FF2B5EF4-FFF2-40B4-BE49-F238E27FC236}">
                <a16:creationId xmlns:a16="http://schemas.microsoft.com/office/drawing/2014/main" id="{1B857965-649F-634E-8626-9DC1739ECE9A}"/>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20" y="2831457"/>
            <a:ext cx="432180" cy="404089"/>
          </a:xfrm>
          <a:prstGeom prst="rect">
            <a:avLst/>
          </a:prstGeom>
        </p:spPr>
      </p:pic>
      <p:sp>
        <p:nvSpPr>
          <p:cNvPr id="33" name="TextBox 32">
            <a:extLst>
              <a:ext uri="{FF2B5EF4-FFF2-40B4-BE49-F238E27FC236}">
                <a16:creationId xmlns:a16="http://schemas.microsoft.com/office/drawing/2014/main" id="{E3093046-B9B1-EA44-9922-FDC45428EA26}"/>
              </a:ext>
            </a:extLst>
          </p:cNvPr>
          <p:cNvSpPr txBox="1"/>
          <p:nvPr/>
        </p:nvSpPr>
        <p:spPr>
          <a:xfrm>
            <a:off x="228383" y="3950263"/>
            <a:ext cx="444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grpSp>
        <p:nvGrpSpPr>
          <p:cNvPr id="61" name="Group 60" descr="girl reading book">
            <a:extLst>
              <a:ext uri="{FF2B5EF4-FFF2-40B4-BE49-F238E27FC236}">
                <a16:creationId xmlns:a16="http://schemas.microsoft.com/office/drawing/2014/main" id="{DABF22FC-114A-8640-A732-0BD5DF8D788D}"/>
              </a:ext>
            </a:extLst>
          </p:cNvPr>
          <p:cNvGrpSpPr/>
          <p:nvPr/>
        </p:nvGrpSpPr>
        <p:grpSpPr>
          <a:xfrm>
            <a:off x="835696" y="3992625"/>
            <a:ext cx="704279" cy="1035813"/>
            <a:chOff x="6207985" y="1540976"/>
            <a:chExt cx="1333419" cy="1888028"/>
          </a:xfrm>
        </p:grpSpPr>
        <p:pic>
          <p:nvPicPr>
            <p:cNvPr id="55" name="Picture 54" descr="A close up of a sign&#10;&#10;Description automatically generated">
              <a:extLst>
                <a:ext uri="{FF2B5EF4-FFF2-40B4-BE49-F238E27FC236}">
                  <a16:creationId xmlns:a16="http://schemas.microsoft.com/office/drawing/2014/main" id="{610CE1AD-0B09-5641-8877-A27A1CD0C5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7985" y="1540976"/>
              <a:ext cx="1333419" cy="1888028"/>
            </a:xfrm>
            <a:prstGeom prst="rect">
              <a:avLst/>
            </a:prstGeom>
          </p:spPr>
        </p:pic>
        <p:pic>
          <p:nvPicPr>
            <p:cNvPr id="60" name="Picture 59">
              <a:extLst>
                <a:ext uri="{FF2B5EF4-FFF2-40B4-BE49-F238E27FC236}">
                  <a16:creationId xmlns:a16="http://schemas.microsoft.com/office/drawing/2014/main" id="{7AEF78D3-869F-7A4A-A838-A7C8422EF3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8756" y="2223988"/>
              <a:ext cx="341704" cy="157932"/>
            </a:xfrm>
            <a:prstGeom prst="rect">
              <a:avLst/>
            </a:prstGeom>
            <a:scene3d>
              <a:camera prst="orthographicFront">
                <a:rot lat="21000000" lon="0" rev="1200000"/>
              </a:camera>
              <a:lightRig rig="threePt" dir="t"/>
            </a:scene3d>
          </p:spPr>
        </p:pic>
      </p:grpSp>
      <p:sp>
        <p:nvSpPr>
          <p:cNvPr id="65" name="TextBox 64">
            <a:extLst>
              <a:ext uri="{FF2B5EF4-FFF2-40B4-BE49-F238E27FC236}">
                <a16:creationId xmlns:a16="http://schemas.microsoft.com/office/drawing/2014/main" id="{4D9B8E1B-25AF-C244-8F29-29869EABFCFC}"/>
              </a:ext>
            </a:extLst>
          </p:cNvPr>
          <p:cNvSpPr txBox="1"/>
          <p:nvPr/>
        </p:nvSpPr>
        <p:spPr>
          <a:xfrm>
            <a:off x="2660104" y="3821267"/>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pic>
        <p:nvPicPr>
          <p:cNvPr id="53" name="Picture 52" descr="Towerblock">
            <a:extLst>
              <a:ext uri="{FF2B5EF4-FFF2-40B4-BE49-F238E27FC236}">
                <a16:creationId xmlns:a16="http://schemas.microsoft.com/office/drawing/2014/main" id="{0F77421F-2F7A-6546-BEC7-6FE9728F5E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8342" y="3863536"/>
            <a:ext cx="762953" cy="914401"/>
          </a:xfrm>
          <a:prstGeom prst="rect">
            <a:avLst/>
          </a:prstGeom>
        </p:spPr>
      </p:pic>
      <p:sp>
        <p:nvSpPr>
          <p:cNvPr id="63" name="TextBox 62">
            <a:extLst>
              <a:ext uri="{FF2B5EF4-FFF2-40B4-BE49-F238E27FC236}">
                <a16:creationId xmlns:a16="http://schemas.microsoft.com/office/drawing/2014/main" id="{86E791EC-7756-CA40-807A-4F96DDB3369E}"/>
              </a:ext>
            </a:extLst>
          </p:cNvPr>
          <p:cNvSpPr txBox="1"/>
          <p:nvPr/>
        </p:nvSpPr>
        <p:spPr>
          <a:xfrm>
            <a:off x="176765" y="5150403"/>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pic>
        <p:nvPicPr>
          <p:cNvPr id="64" name="Picture 63" descr="person playing basketball&#10;">
            <a:extLst>
              <a:ext uri="{FF2B5EF4-FFF2-40B4-BE49-F238E27FC236}">
                <a16:creationId xmlns:a16="http://schemas.microsoft.com/office/drawing/2014/main" id="{1B1AE2BA-9BA2-7A40-88FE-C93AA0A32D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443" y="5172901"/>
            <a:ext cx="589868" cy="1137095"/>
          </a:xfrm>
          <a:prstGeom prst="rect">
            <a:avLst/>
          </a:prstGeom>
        </p:spPr>
      </p:pic>
      <p:sp>
        <p:nvSpPr>
          <p:cNvPr id="43" name="TextBox 42">
            <a:extLst>
              <a:ext uri="{FF2B5EF4-FFF2-40B4-BE49-F238E27FC236}">
                <a16:creationId xmlns:a16="http://schemas.microsoft.com/office/drawing/2014/main" id="{2958DC10-DC71-4FBB-A3AB-BE906B7F0154}"/>
              </a:ext>
            </a:extLst>
          </p:cNvPr>
          <p:cNvSpPr txBox="1"/>
          <p:nvPr/>
        </p:nvSpPr>
        <p:spPr>
          <a:xfrm>
            <a:off x="572419" y="5976237"/>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[Basketball]</a:t>
            </a:r>
          </a:p>
        </p:txBody>
      </p:sp>
      <p:sp>
        <p:nvSpPr>
          <p:cNvPr id="36" name="TextBox 35">
            <a:extLst>
              <a:ext uri="{FF2B5EF4-FFF2-40B4-BE49-F238E27FC236}">
                <a16:creationId xmlns:a16="http://schemas.microsoft.com/office/drawing/2014/main" id="{68867399-C0A3-9E4E-99E2-340EFBAED3CA}"/>
              </a:ext>
            </a:extLst>
          </p:cNvPr>
          <p:cNvSpPr txBox="1"/>
          <p:nvPr/>
        </p:nvSpPr>
        <p:spPr>
          <a:xfrm>
            <a:off x="3094701" y="5810820"/>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pic>
        <p:nvPicPr>
          <p:cNvPr id="62" name="Picture 61" descr="Statue of liberty">
            <a:extLst>
              <a:ext uri="{FF2B5EF4-FFF2-40B4-BE49-F238E27FC236}">
                <a16:creationId xmlns:a16="http://schemas.microsoft.com/office/drawing/2014/main" id="{B7C169F7-00DC-F049-BD48-95A6F758E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3875" y="4880819"/>
            <a:ext cx="747764" cy="1495528"/>
          </a:xfrm>
          <a:prstGeom prst="rect">
            <a:avLst/>
          </a:prstGeom>
        </p:spPr>
      </p:pic>
      <p:sp>
        <p:nvSpPr>
          <p:cNvPr id="2" name="TextBox 1">
            <a:extLst>
              <a:ext uri="{FF2B5EF4-FFF2-40B4-BE49-F238E27FC236}">
                <a16:creationId xmlns:a16="http://schemas.microsoft.com/office/drawing/2014/main" id="{EF71A7BF-5D4D-4FFF-91BC-DA623CDF44A5}"/>
              </a:ext>
            </a:extLst>
          </p:cNvPr>
          <p:cNvSpPr txBox="1"/>
          <p:nvPr/>
        </p:nvSpPr>
        <p:spPr>
          <a:xfrm>
            <a:off x="2142133" y="5540193"/>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 York]</a:t>
            </a:r>
          </a:p>
        </p:txBody>
      </p:sp>
      <p:pic>
        <p:nvPicPr>
          <p:cNvPr id="12" name="Picture 11">
            <a:extLst>
              <a:ext uri="{FF2B5EF4-FFF2-40B4-BE49-F238E27FC236}">
                <a16:creationId xmlns:a16="http://schemas.microsoft.com/office/drawing/2014/main" id="{8FCFAC35-C759-6A49-BF6D-BA257C8730B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39342" y="1448677"/>
            <a:ext cx="528927" cy="494547"/>
          </a:xfrm>
          <a:prstGeom prst="rect">
            <a:avLst/>
          </a:prstGeom>
        </p:spPr>
      </p:pic>
      <p:pic>
        <p:nvPicPr>
          <p:cNvPr id="13" name="Picture 12">
            <a:extLst>
              <a:ext uri="{FF2B5EF4-FFF2-40B4-BE49-F238E27FC236}">
                <a16:creationId xmlns:a16="http://schemas.microsoft.com/office/drawing/2014/main" id="{64399019-046C-8746-82A7-02B928333F3D}"/>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38782" y="1328870"/>
            <a:ext cx="528927" cy="494547"/>
          </a:xfrm>
          <a:prstGeom prst="rect">
            <a:avLst/>
          </a:prstGeom>
        </p:spPr>
      </p:pic>
      <p:sp>
        <p:nvSpPr>
          <p:cNvPr id="41" name="TextBox 40">
            <a:extLst>
              <a:ext uri="{FF2B5EF4-FFF2-40B4-BE49-F238E27FC236}">
                <a16:creationId xmlns:a16="http://schemas.microsoft.com/office/drawing/2014/main" id="{ACBF0827-F1B4-494B-AC4B-E315C348C87C}"/>
              </a:ext>
            </a:extLst>
          </p:cNvPr>
          <p:cNvSpPr txBox="1"/>
          <p:nvPr/>
        </p:nvSpPr>
        <p:spPr>
          <a:xfrm>
            <a:off x="6453088" y="836563"/>
            <a:ext cx="179087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Person B</a:t>
            </a:r>
          </a:p>
        </p:txBody>
      </p:sp>
      <p:sp>
        <p:nvSpPr>
          <p:cNvPr id="14" name="TextBox 13">
            <a:extLst>
              <a:ext uri="{FF2B5EF4-FFF2-40B4-BE49-F238E27FC236}">
                <a16:creationId xmlns:a16="http://schemas.microsoft.com/office/drawing/2014/main" id="{BA974F77-375C-8E4C-ADBF-BEEC2BD68F06}"/>
              </a:ext>
            </a:extLst>
          </p:cNvPr>
          <p:cNvSpPr txBox="1"/>
          <p:nvPr/>
        </p:nvSpPr>
        <p:spPr>
          <a:xfrm>
            <a:off x="6477831" y="1576144"/>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10" name="Picture 9" descr="Person playing volleyball">
            <a:extLst>
              <a:ext uri="{FF2B5EF4-FFF2-40B4-BE49-F238E27FC236}">
                <a16:creationId xmlns:a16="http://schemas.microsoft.com/office/drawing/2014/main" id="{B3B83FBA-1688-3C4A-BA0C-2D190BD2F42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03258" y="1327750"/>
            <a:ext cx="642271" cy="1161168"/>
          </a:xfrm>
          <a:prstGeom prst="rect">
            <a:avLst/>
          </a:prstGeom>
        </p:spPr>
      </p:pic>
      <p:sp>
        <p:nvSpPr>
          <p:cNvPr id="44" name="TextBox 43">
            <a:extLst>
              <a:ext uri="{FF2B5EF4-FFF2-40B4-BE49-F238E27FC236}">
                <a16:creationId xmlns:a16="http://schemas.microsoft.com/office/drawing/2014/main" id="{37D1408B-4DA5-442B-8ABF-EAC4D2E58C53}"/>
              </a:ext>
            </a:extLst>
          </p:cNvPr>
          <p:cNvSpPr txBox="1"/>
          <p:nvPr/>
        </p:nvSpPr>
        <p:spPr>
          <a:xfrm>
            <a:off x="7376438" y="1549887"/>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[Volleyball]</a:t>
            </a:r>
          </a:p>
        </p:txBody>
      </p:sp>
      <p:sp>
        <p:nvSpPr>
          <p:cNvPr id="17" name="TextBox 16">
            <a:extLst>
              <a:ext uri="{FF2B5EF4-FFF2-40B4-BE49-F238E27FC236}">
                <a16:creationId xmlns:a16="http://schemas.microsoft.com/office/drawing/2014/main" id="{398B7837-BB80-9941-8480-EF5042B7EA67}"/>
              </a:ext>
            </a:extLst>
          </p:cNvPr>
          <p:cNvSpPr txBox="1"/>
          <p:nvPr/>
        </p:nvSpPr>
        <p:spPr>
          <a:xfrm>
            <a:off x="9584416" y="1535106"/>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16" name="Picture 15" descr="Ice cream cone">
            <a:extLst>
              <a:ext uri="{FF2B5EF4-FFF2-40B4-BE49-F238E27FC236}">
                <a16:creationId xmlns:a16="http://schemas.microsoft.com/office/drawing/2014/main" id="{C8BB61DF-91C7-7046-AAB7-9330D8209BA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94572" y="1381973"/>
            <a:ext cx="432180" cy="882888"/>
          </a:xfrm>
          <a:prstGeom prst="rect">
            <a:avLst/>
          </a:prstGeom>
        </p:spPr>
      </p:pic>
      <p:pic>
        <p:nvPicPr>
          <p:cNvPr id="11" name="Picture 10" descr="euro coin">
            <a:extLst>
              <a:ext uri="{FF2B5EF4-FFF2-40B4-BE49-F238E27FC236}">
                <a16:creationId xmlns:a16="http://schemas.microsoft.com/office/drawing/2014/main" id="{653EA7DE-44CB-1046-9FAB-CC538B0ACA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62613" y="1703610"/>
            <a:ext cx="528927" cy="494547"/>
          </a:xfrm>
          <a:prstGeom prst="rect">
            <a:avLst/>
          </a:prstGeom>
        </p:spPr>
      </p:pic>
      <p:sp>
        <p:nvSpPr>
          <p:cNvPr id="18" name="TextBox 17">
            <a:extLst>
              <a:ext uri="{FF2B5EF4-FFF2-40B4-BE49-F238E27FC236}">
                <a16:creationId xmlns:a16="http://schemas.microsoft.com/office/drawing/2014/main" id="{C80BC7E0-A635-1E45-8C53-84316F09B058}"/>
              </a:ext>
            </a:extLst>
          </p:cNvPr>
          <p:cNvSpPr txBox="1"/>
          <p:nvPr/>
        </p:nvSpPr>
        <p:spPr>
          <a:xfrm>
            <a:off x="6508735" y="2720591"/>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pic>
        <p:nvPicPr>
          <p:cNvPr id="15" name="Picture 14" descr="Chef with pizza">
            <a:extLst>
              <a:ext uri="{FF2B5EF4-FFF2-40B4-BE49-F238E27FC236}">
                <a16:creationId xmlns:a16="http://schemas.microsoft.com/office/drawing/2014/main" id="{D16ACFBC-2A36-154C-87CD-7B03E79AC353}"/>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26503" y="2672108"/>
            <a:ext cx="914400" cy="880967"/>
          </a:xfrm>
          <a:prstGeom prst="rect">
            <a:avLst/>
          </a:prstGeom>
          <a:noFill/>
          <a:ln>
            <a:noFill/>
          </a:ln>
        </p:spPr>
      </p:pic>
      <p:sp>
        <p:nvSpPr>
          <p:cNvPr id="23" name="TextBox 22">
            <a:extLst>
              <a:ext uri="{FF2B5EF4-FFF2-40B4-BE49-F238E27FC236}">
                <a16:creationId xmlns:a16="http://schemas.microsoft.com/office/drawing/2014/main" id="{2CA3F1AC-63DE-D946-BC72-F7D8B434324D}"/>
              </a:ext>
            </a:extLst>
          </p:cNvPr>
          <p:cNvSpPr txBox="1"/>
          <p:nvPr/>
        </p:nvSpPr>
        <p:spPr>
          <a:xfrm>
            <a:off x="9545965" y="2739781"/>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pic>
        <p:nvPicPr>
          <p:cNvPr id="22" name="Graphic 21" descr="Ear">
            <a:extLst>
              <a:ext uri="{FF2B5EF4-FFF2-40B4-BE49-F238E27FC236}">
                <a16:creationId xmlns:a16="http://schemas.microsoft.com/office/drawing/2014/main" id="{F7E9BBF9-4FFE-2A44-B73C-8EF9CB69C22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9869586" y="2601604"/>
            <a:ext cx="664860" cy="914400"/>
          </a:xfrm>
          <a:prstGeom prst="rect">
            <a:avLst/>
          </a:prstGeom>
        </p:spPr>
      </p:pic>
      <p:pic>
        <p:nvPicPr>
          <p:cNvPr id="20" name="Graphic 19" descr="Electric guitar">
            <a:extLst>
              <a:ext uri="{FF2B5EF4-FFF2-40B4-BE49-F238E27FC236}">
                <a16:creationId xmlns:a16="http://schemas.microsoft.com/office/drawing/2014/main" id="{0E5E3084-1D77-D74A-92CD-3EF70814E0B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283430" y="2589299"/>
            <a:ext cx="914400" cy="914400"/>
          </a:xfrm>
          <a:prstGeom prst="rect">
            <a:avLst/>
          </a:prstGeom>
        </p:spPr>
      </p:pic>
      <p:pic>
        <p:nvPicPr>
          <p:cNvPr id="27" name="Graphic 26" descr="Drum set">
            <a:extLst>
              <a:ext uri="{FF2B5EF4-FFF2-40B4-BE49-F238E27FC236}">
                <a16:creationId xmlns:a16="http://schemas.microsoft.com/office/drawing/2014/main" id="{1828351F-8046-5C4B-BE8A-256791CEC68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142090" y="3016812"/>
            <a:ext cx="539660" cy="539660"/>
          </a:xfrm>
          <a:prstGeom prst="rect">
            <a:avLst/>
          </a:prstGeom>
        </p:spPr>
      </p:pic>
      <p:pic>
        <p:nvPicPr>
          <p:cNvPr id="29" name="Graphic 28" descr="Music notes">
            <a:extLst>
              <a:ext uri="{FF2B5EF4-FFF2-40B4-BE49-F238E27FC236}">
                <a16:creationId xmlns:a16="http://schemas.microsoft.com/office/drawing/2014/main" id="{0A2D18DB-174E-D24E-A260-734CBE86E77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150710" y="2566637"/>
            <a:ext cx="471181" cy="471181"/>
          </a:xfrm>
          <a:prstGeom prst="rect">
            <a:avLst/>
          </a:prstGeom>
        </p:spPr>
      </p:pic>
      <p:sp>
        <p:nvSpPr>
          <p:cNvPr id="25" name="TextBox 24">
            <a:extLst>
              <a:ext uri="{FF2B5EF4-FFF2-40B4-BE49-F238E27FC236}">
                <a16:creationId xmlns:a16="http://schemas.microsoft.com/office/drawing/2014/main" id="{9DF443B9-B2BB-A14B-9BD7-9F7AFF44C384}"/>
              </a:ext>
            </a:extLst>
          </p:cNvPr>
          <p:cNvSpPr txBox="1"/>
          <p:nvPr/>
        </p:nvSpPr>
        <p:spPr>
          <a:xfrm>
            <a:off x="6550637" y="3625691"/>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pic>
        <p:nvPicPr>
          <p:cNvPr id="31" name="Picture 30" descr="Berlin skyline">
            <a:extLst>
              <a:ext uri="{FF2B5EF4-FFF2-40B4-BE49-F238E27FC236}">
                <a16:creationId xmlns:a16="http://schemas.microsoft.com/office/drawing/2014/main" id="{4264456D-3A58-0645-B600-05569FD675B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021361" y="3120254"/>
            <a:ext cx="3631569" cy="1815785"/>
          </a:xfrm>
          <a:prstGeom prst="rect">
            <a:avLst/>
          </a:prstGeom>
        </p:spPr>
      </p:pic>
      <p:sp>
        <p:nvSpPr>
          <p:cNvPr id="45" name="TextBox 44">
            <a:extLst>
              <a:ext uri="{FF2B5EF4-FFF2-40B4-BE49-F238E27FC236}">
                <a16:creationId xmlns:a16="http://schemas.microsoft.com/office/drawing/2014/main" id="{9BC0AD40-7E14-4088-9658-78A6F28D968E}"/>
              </a:ext>
            </a:extLst>
          </p:cNvPr>
          <p:cNvSpPr txBox="1"/>
          <p:nvPr/>
        </p:nvSpPr>
        <p:spPr>
          <a:xfrm>
            <a:off x="6639305" y="3813592"/>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[Berlin]</a:t>
            </a:r>
          </a:p>
        </p:txBody>
      </p:sp>
      <p:pic>
        <p:nvPicPr>
          <p:cNvPr id="47" name="Picture 46">
            <a:extLst>
              <a:ext uri="{FF2B5EF4-FFF2-40B4-BE49-F238E27FC236}">
                <a16:creationId xmlns:a16="http://schemas.microsoft.com/office/drawing/2014/main" id="{79872E61-2C1E-AB40-8108-5868049382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291" y="2745152"/>
            <a:ext cx="432180" cy="404089"/>
          </a:xfrm>
          <a:prstGeom prst="rect">
            <a:avLst/>
          </a:prstGeom>
        </p:spPr>
      </p:pic>
      <p:pic>
        <p:nvPicPr>
          <p:cNvPr id="49" name="Picture 48">
            <a:extLst>
              <a:ext uri="{FF2B5EF4-FFF2-40B4-BE49-F238E27FC236}">
                <a16:creationId xmlns:a16="http://schemas.microsoft.com/office/drawing/2014/main" id="{97544F0C-398A-4948-8537-1BCCC0D3611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963" y="2760833"/>
            <a:ext cx="432180" cy="404089"/>
          </a:xfrm>
          <a:prstGeom prst="rect">
            <a:avLst/>
          </a:prstGeom>
        </p:spPr>
      </p:pic>
      <p:sp>
        <p:nvSpPr>
          <p:cNvPr id="46" name="TextBox 45">
            <a:extLst>
              <a:ext uri="{FF2B5EF4-FFF2-40B4-BE49-F238E27FC236}">
                <a16:creationId xmlns:a16="http://schemas.microsoft.com/office/drawing/2014/main" id="{44CB7E92-5830-4BDE-B281-E82A4CFDE91C}"/>
              </a:ext>
            </a:extLst>
          </p:cNvPr>
          <p:cNvSpPr txBox="1"/>
          <p:nvPr/>
        </p:nvSpPr>
        <p:spPr>
          <a:xfrm>
            <a:off x="6700007" y="4732360"/>
            <a:ext cx="5252850" cy="1569660"/>
          </a:xfrm>
          <a:prstGeom prst="rect">
            <a:avLst/>
          </a:prstGeom>
          <a:no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Person B</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		4. Present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		5. Past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spTree>
    <p:extLst>
      <p:ext uri="{BB962C8B-B14F-4D97-AF65-F5344CB8AC3E}">
        <p14:creationId xmlns:p14="http://schemas.microsoft.com/office/powerpoint/2010/main" val="29241524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430603" y="247046"/>
            <a:ext cx="25267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BA974F77-375C-8E4C-ADBF-BEEC2BD68F06}"/>
              </a:ext>
            </a:extLst>
          </p:cNvPr>
          <p:cNvSpPr txBox="1"/>
          <p:nvPr/>
        </p:nvSpPr>
        <p:spPr>
          <a:xfrm>
            <a:off x="-18461" y="1416008"/>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10" name="Picture 9" descr="Person playing volleyball">
            <a:extLst>
              <a:ext uri="{FF2B5EF4-FFF2-40B4-BE49-F238E27FC236}">
                <a16:creationId xmlns:a16="http://schemas.microsoft.com/office/drawing/2014/main" id="{B3B83FBA-1688-3C4A-BA0C-2D190BD2F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960" y="1098506"/>
            <a:ext cx="842240" cy="1522694"/>
          </a:xfrm>
          <a:prstGeom prst="rect">
            <a:avLst/>
          </a:prstGeom>
        </p:spPr>
      </p:pic>
      <p:sp>
        <p:nvSpPr>
          <p:cNvPr id="26" name="TextBox 25">
            <a:extLst>
              <a:ext uri="{FF2B5EF4-FFF2-40B4-BE49-F238E27FC236}">
                <a16:creationId xmlns:a16="http://schemas.microsoft.com/office/drawing/2014/main" id="{E70B01E6-A795-47DD-8970-4884BAADABDD}"/>
              </a:ext>
            </a:extLst>
          </p:cNvPr>
          <p:cNvSpPr txBox="1"/>
          <p:nvPr/>
        </p:nvSpPr>
        <p:spPr>
          <a:xfrm>
            <a:off x="870080" y="1515182"/>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[Volleyball]</a:t>
            </a:r>
          </a:p>
        </p:txBody>
      </p:sp>
      <p:sp>
        <p:nvSpPr>
          <p:cNvPr id="2" name="TextBox 1">
            <a:extLst>
              <a:ext uri="{FF2B5EF4-FFF2-40B4-BE49-F238E27FC236}">
                <a16:creationId xmlns:a16="http://schemas.microsoft.com/office/drawing/2014/main" id="{B82161E0-6448-5748-A6E3-26B77C89F88D}"/>
              </a:ext>
            </a:extLst>
          </p:cNvPr>
          <p:cNvSpPr txBox="1"/>
          <p:nvPr/>
        </p:nvSpPr>
        <p:spPr>
          <a:xfrm>
            <a:off x="5472753" y="1416008"/>
            <a:ext cx="35092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playing volleyball</a:t>
            </a:r>
          </a:p>
        </p:txBody>
      </p:sp>
      <p:sp>
        <p:nvSpPr>
          <p:cNvPr id="17" name="TextBox 16">
            <a:extLst>
              <a:ext uri="{FF2B5EF4-FFF2-40B4-BE49-F238E27FC236}">
                <a16:creationId xmlns:a16="http://schemas.microsoft.com/office/drawing/2014/main" id="{398B7837-BB80-9941-8480-EF5042B7EA67}"/>
              </a:ext>
            </a:extLst>
          </p:cNvPr>
          <p:cNvSpPr txBox="1"/>
          <p:nvPr/>
        </p:nvSpPr>
        <p:spPr>
          <a:xfrm>
            <a:off x="1757799" y="2449674"/>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11" name="Picture 10" descr="euro coin">
            <a:extLst>
              <a:ext uri="{FF2B5EF4-FFF2-40B4-BE49-F238E27FC236}">
                <a16:creationId xmlns:a16="http://schemas.microsoft.com/office/drawing/2014/main" id="{653EA7DE-44CB-1046-9FAB-CC538B0ACA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996" y="2618178"/>
            <a:ext cx="528927" cy="494547"/>
          </a:xfrm>
          <a:prstGeom prst="rect">
            <a:avLst/>
          </a:prstGeom>
        </p:spPr>
      </p:pic>
      <p:pic>
        <p:nvPicPr>
          <p:cNvPr id="16" name="Picture 15" descr="Ice cream cone">
            <a:extLst>
              <a:ext uri="{FF2B5EF4-FFF2-40B4-BE49-F238E27FC236}">
                <a16:creationId xmlns:a16="http://schemas.microsoft.com/office/drawing/2014/main" id="{C8BB61DF-91C7-7046-AAB7-9330D8209B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7955" y="2296541"/>
            <a:ext cx="432180" cy="882888"/>
          </a:xfrm>
          <a:prstGeom prst="rect">
            <a:avLst/>
          </a:prstGeom>
        </p:spPr>
      </p:pic>
      <p:sp>
        <p:nvSpPr>
          <p:cNvPr id="6" name="TextBox 5">
            <a:extLst>
              <a:ext uri="{FF2B5EF4-FFF2-40B4-BE49-F238E27FC236}">
                <a16:creationId xmlns:a16="http://schemas.microsoft.com/office/drawing/2014/main" id="{6DFB9BA3-253F-1049-A1F3-1A29F89BF30C}"/>
              </a:ext>
            </a:extLst>
          </p:cNvPr>
          <p:cNvSpPr txBox="1"/>
          <p:nvPr/>
        </p:nvSpPr>
        <p:spPr>
          <a:xfrm>
            <a:off x="5437486" y="2407303"/>
            <a:ext cx="41376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bought ice cream</a:t>
            </a:r>
          </a:p>
        </p:txBody>
      </p:sp>
      <p:pic>
        <p:nvPicPr>
          <p:cNvPr id="12" name="Picture 11">
            <a:extLst>
              <a:ext uri="{FF2B5EF4-FFF2-40B4-BE49-F238E27FC236}">
                <a16:creationId xmlns:a16="http://schemas.microsoft.com/office/drawing/2014/main" id="{8FCFAC35-C759-6A49-BF6D-BA257C8730B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725" y="2363245"/>
            <a:ext cx="528927" cy="494547"/>
          </a:xfrm>
          <a:prstGeom prst="rect">
            <a:avLst/>
          </a:prstGeom>
        </p:spPr>
      </p:pic>
      <p:pic>
        <p:nvPicPr>
          <p:cNvPr id="13" name="Picture 12">
            <a:extLst>
              <a:ext uri="{FF2B5EF4-FFF2-40B4-BE49-F238E27FC236}">
                <a16:creationId xmlns:a16="http://schemas.microsoft.com/office/drawing/2014/main" id="{64399019-046C-8746-82A7-02B928333F3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2165" y="2243438"/>
            <a:ext cx="528927" cy="494547"/>
          </a:xfrm>
          <a:prstGeom prst="rect">
            <a:avLst/>
          </a:prstGeom>
        </p:spPr>
      </p:pic>
      <p:sp>
        <p:nvSpPr>
          <p:cNvPr id="18" name="TextBox 17">
            <a:extLst>
              <a:ext uri="{FF2B5EF4-FFF2-40B4-BE49-F238E27FC236}">
                <a16:creationId xmlns:a16="http://schemas.microsoft.com/office/drawing/2014/main" id="{C80BC7E0-A635-1E45-8C53-84316F09B058}"/>
              </a:ext>
            </a:extLst>
          </p:cNvPr>
          <p:cNvSpPr txBox="1"/>
          <p:nvPr/>
        </p:nvSpPr>
        <p:spPr>
          <a:xfrm>
            <a:off x="0" y="3472334"/>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pic>
        <p:nvPicPr>
          <p:cNvPr id="15" name="Picture 14" descr="Chef with pizza">
            <a:extLst>
              <a:ext uri="{FF2B5EF4-FFF2-40B4-BE49-F238E27FC236}">
                <a16:creationId xmlns:a16="http://schemas.microsoft.com/office/drawing/2014/main" id="{D16ACFBC-2A36-154C-87CD-7B03E79AC35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311" y="2880822"/>
            <a:ext cx="1319112" cy="1152882"/>
          </a:xfrm>
          <a:prstGeom prst="rect">
            <a:avLst/>
          </a:prstGeom>
          <a:noFill/>
          <a:ln>
            <a:noFill/>
          </a:ln>
        </p:spPr>
      </p:pic>
      <p:sp>
        <p:nvSpPr>
          <p:cNvPr id="8" name="TextBox 7">
            <a:extLst>
              <a:ext uri="{FF2B5EF4-FFF2-40B4-BE49-F238E27FC236}">
                <a16:creationId xmlns:a16="http://schemas.microsoft.com/office/drawing/2014/main" id="{44AC1DA3-78D5-A248-B360-B0AA043FF68F}"/>
              </a:ext>
            </a:extLst>
          </p:cNvPr>
          <p:cNvSpPr txBox="1"/>
          <p:nvPr/>
        </p:nvSpPr>
        <p:spPr>
          <a:xfrm>
            <a:off x="5472753" y="3472334"/>
            <a:ext cx="33281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made pizza </a:t>
            </a:r>
          </a:p>
        </p:txBody>
      </p:sp>
      <p:sp>
        <p:nvSpPr>
          <p:cNvPr id="23" name="TextBox 22">
            <a:extLst>
              <a:ext uri="{FF2B5EF4-FFF2-40B4-BE49-F238E27FC236}">
                <a16:creationId xmlns:a16="http://schemas.microsoft.com/office/drawing/2014/main" id="{2CA3F1AC-63DE-D946-BC72-F7D8B434324D}"/>
              </a:ext>
            </a:extLst>
          </p:cNvPr>
          <p:cNvSpPr txBox="1"/>
          <p:nvPr/>
        </p:nvSpPr>
        <p:spPr>
          <a:xfrm>
            <a:off x="1758621" y="4537365"/>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pic>
        <p:nvPicPr>
          <p:cNvPr id="22" name="Graphic 21" descr="Ear">
            <a:extLst>
              <a:ext uri="{FF2B5EF4-FFF2-40B4-BE49-F238E27FC236}">
                <a16:creationId xmlns:a16="http://schemas.microsoft.com/office/drawing/2014/main" id="{F7E9BBF9-4FFE-2A44-B73C-8EF9CB69C2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361162" y="4014918"/>
            <a:ext cx="664860" cy="914400"/>
          </a:xfrm>
          <a:prstGeom prst="rect">
            <a:avLst/>
          </a:prstGeom>
        </p:spPr>
      </p:pic>
      <p:pic>
        <p:nvPicPr>
          <p:cNvPr id="20" name="Graphic 19" descr="Electric guitar">
            <a:extLst>
              <a:ext uri="{FF2B5EF4-FFF2-40B4-BE49-F238E27FC236}">
                <a16:creationId xmlns:a16="http://schemas.microsoft.com/office/drawing/2014/main" id="{0E5E3084-1D77-D74A-92CD-3EF70814E0B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69645" y="4597287"/>
            <a:ext cx="914400" cy="914400"/>
          </a:xfrm>
          <a:prstGeom prst="rect">
            <a:avLst/>
          </a:prstGeom>
        </p:spPr>
      </p:pic>
      <p:pic>
        <p:nvPicPr>
          <p:cNvPr id="27" name="Graphic 26" descr="Drum set">
            <a:extLst>
              <a:ext uri="{FF2B5EF4-FFF2-40B4-BE49-F238E27FC236}">
                <a16:creationId xmlns:a16="http://schemas.microsoft.com/office/drawing/2014/main" id="{1828351F-8046-5C4B-BE8A-256791CEC68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093494" y="4954438"/>
            <a:ext cx="539660" cy="539660"/>
          </a:xfrm>
          <a:prstGeom prst="rect">
            <a:avLst/>
          </a:prstGeom>
        </p:spPr>
      </p:pic>
      <p:pic>
        <p:nvPicPr>
          <p:cNvPr id="29" name="Graphic 28" descr="Music notes">
            <a:extLst>
              <a:ext uri="{FF2B5EF4-FFF2-40B4-BE49-F238E27FC236}">
                <a16:creationId xmlns:a16="http://schemas.microsoft.com/office/drawing/2014/main" id="{0A2D18DB-174E-D24E-A260-734CBE86E77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065745" y="4100126"/>
            <a:ext cx="471181" cy="471181"/>
          </a:xfrm>
          <a:prstGeom prst="rect">
            <a:avLst/>
          </a:prstGeom>
        </p:spPr>
      </p:pic>
      <p:sp>
        <p:nvSpPr>
          <p:cNvPr id="9" name="TextBox 8">
            <a:extLst>
              <a:ext uri="{FF2B5EF4-FFF2-40B4-BE49-F238E27FC236}">
                <a16:creationId xmlns:a16="http://schemas.microsoft.com/office/drawing/2014/main" id="{63FD0407-7620-2644-8B24-01130AF8992F}"/>
              </a:ext>
            </a:extLst>
          </p:cNvPr>
          <p:cNvSpPr txBox="1"/>
          <p:nvPr/>
        </p:nvSpPr>
        <p:spPr>
          <a:xfrm>
            <a:off x="5472753" y="4537365"/>
            <a:ext cx="40671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listening to a concert</a:t>
            </a:r>
          </a:p>
        </p:txBody>
      </p:sp>
      <p:sp>
        <p:nvSpPr>
          <p:cNvPr id="25" name="TextBox 24">
            <a:extLst>
              <a:ext uri="{FF2B5EF4-FFF2-40B4-BE49-F238E27FC236}">
                <a16:creationId xmlns:a16="http://schemas.microsoft.com/office/drawing/2014/main" id="{9DF443B9-B2BB-A14B-9BD7-9F7AFF44C384}"/>
              </a:ext>
            </a:extLst>
          </p:cNvPr>
          <p:cNvSpPr txBox="1"/>
          <p:nvPr/>
        </p:nvSpPr>
        <p:spPr>
          <a:xfrm>
            <a:off x="16458" y="5528661"/>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pic>
        <p:nvPicPr>
          <p:cNvPr id="31" name="Picture 30" descr="Berlin skyline">
            <a:extLst>
              <a:ext uri="{FF2B5EF4-FFF2-40B4-BE49-F238E27FC236}">
                <a16:creationId xmlns:a16="http://schemas.microsoft.com/office/drawing/2014/main" id="{4264456D-3A58-0645-B600-05569FD675B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311" y="4939108"/>
            <a:ext cx="3631569" cy="1815785"/>
          </a:xfrm>
          <a:prstGeom prst="rect">
            <a:avLst/>
          </a:prstGeom>
        </p:spPr>
      </p:pic>
      <p:sp>
        <p:nvSpPr>
          <p:cNvPr id="28" name="TextBox 27">
            <a:extLst>
              <a:ext uri="{FF2B5EF4-FFF2-40B4-BE49-F238E27FC236}">
                <a16:creationId xmlns:a16="http://schemas.microsoft.com/office/drawing/2014/main" id="{4F355AE7-37E3-423C-AF19-6313C7DDA990}"/>
              </a:ext>
            </a:extLst>
          </p:cNvPr>
          <p:cNvSpPr txBox="1"/>
          <p:nvPr/>
        </p:nvSpPr>
        <p:spPr>
          <a:xfrm>
            <a:off x="1428183" y="5695786"/>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[Berlin]</a:t>
            </a:r>
          </a:p>
        </p:txBody>
      </p:sp>
      <p:sp>
        <p:nvSpPr>
          <p:cNvPr id="19" name="TextBox 18">
            <a:extLst>
              <a:ext uri="{FF2B5EF4-FFF2-40B4-BE49-F238E27FC236}">
                <a16:creationId xmlns:a16="http://schemas.microsoft.com/office/drawing/2014/main" id="{D5E711A4-D1DC-D146-9C4B-C01F48D13027}"/>
              </a:ext>
            </a:extLst>
          </p:cNvPr>
          <p:cNvSpPr txBox="1"/>
          <p:nvPr/>
        </p:nvSpPr>
        <p:spPr>
          <a:xfrm>
            <a:off x="5472753" y="5528660"/>
            <a:ext cx="32960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visited Berlin</a:t>
            </a:r>
          </a:p>
        </p:txBody>
      </p:sp>
    </p:spTree>
    <p:extLst>
      <p:ext uri="{BB962C8B-B14F-4D97-AF65-F5344CB8AC3E}">
        <p14:creationId xmlns:p14="http://schemas.microsoft.com/office/powerpoint/2010/main" val="280527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43" name="Rounded Rectangle 11">
            <a:extLst>
              <a:ext uri="{FF2B5EF4-FFF2-40B4-BE49-F238E27FC236}">
                <a16:creationId xmlns:a16="http://schemas.microsoft.com/office/drawing/2014/main" id="{E60C56BA-7F4A-2C47-9C88-D0AD0F043BCA}"/>
              </a:ext>
            </a:extLst>
          </p:cNvPr>
          <p:cNvSpPr/>
          <p:nvPr/>
        </p:nvSpPr>
        <p:spPr>
          <a:xfrm>
            <a:off x="9430603" y="247046"/>
            <a:ext cx="252672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A47431E-29A0-E444-A8F0-419F38B9826B}"/>
              </a:ext>
            </a:extLst>
          </p:cNvPr>
          <p:cNvSpPr txBox="1"/>
          <p:nvPr/>
        </p:nvSpPr>
        <p:spPr>
          <a:xfrm>
            <a:off x="2665915" y="1269585"/>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 name="TextBox 1">
            <a:extLst>
              <a:ext uri="{FF2B5EF4-FFF2-40B4-BE49-F238E27FC236}">
                <a16:creationId xmlns:a16="http://schemas.microsoft.com/office/drawing/2014/main" id="{6FBB9058-20C0-D44F-AB68-66E358A36428}"/>
              </a:ext>
            </a:extLst>
          </p:cNvPr>
          <p:cNvSpPr txBox="1"/>
          <p:nvPr/>
        </p:nvSpPr>
        <p:spPr>
          <a:xfrm>
            <a:off x="3036782" y="1269585"/>
            <a:ext cx="801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pic>
        <p:nvPicPr>
          <p:cNvPr id="47" name="Picture 46" descr="euro coin&#10;">
            <a:extLst>
              <a:ext uri="{FF2B5EF4-FFF2-40B4-BE49-F238E27FC236}">
                <a16:creationId xmlns:a16="http://schemas.microsoft.com/office/drawing/2014/main" id="{79872E61-2C1E-AB40-8108-586804938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3754" y="1528852"/>
            <a:ext cx="528927" cy="494547"/>
          </a:xfrm>
          <a:prstGeom prst="rect">
            <a:avLst/>
          </a:prstGeom>
        </p:spPr>
      </p:pic>
      <p:pic>
        <p:nvPicPr>
          <p:cNvPr id="51" name="Picture 50" descr="Tickets">
            <a:extLst>
              <a:ext uri="{FF2B5EF4-FFF2-40B4-BE49-F238E27FC236}">
                <a16:creationId xmlns:a16="http://schemas.microsoft.com/office/drawing/2014/main" id="{C3DBD3B0-E48C-1D43-A5DB-6148FBC1C5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4151" y="1299012"/>
            <a:ext cx="2032000" cy="1308100"/>
          </a:xfrm>
          <a:prstGeom prst="rect">
            <a:avLst/>
          </a:prstGeom>
        </p:spPr>
      </p:pic>
      <p:sp>
        <p:nvSpPr>
          <p:cNvPr id="33" name="TextBox 32">
            <a:extLst>
              <a:ext uri="{FF2B5EF4-FFF2-40B4-BE49-F238E27FC236}">
                <a16:creationId xmlns:a16="http://schemas.microsoft.com/office/drawing/2014/main" id="{E3093046-B9B1-EA44-9922-FDC45428EA26}"/>
              </a:ext>
            </a:extLst>
          </p:cNvPr>
          <p:cNvSpPr txBox="1"/>
          <p:nvPr/>
        </p:nvSpPr>
        <p:spPr>
          <a:xfrm>
            <a:off x="287048" y="2267382"/>
            <a:ext cx="444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6" name="TextBox 5">
            <a:extLst>
              <a:ext uri="{FF2B5EF4-FFF2-40B4-BE49-F238E27FC236}">
                <a16:creationId xmlns:a16="http://schemas.microsoft.com/office/drawing/2014/main" id="{6E53710B-7434-2F4C-BA09-CCD9B31E57F8}"/>
              </a:ext>
            </a:extLst>
          </p:cNvPr>
          <p:cNvSpPr txBox="1"/>
          <p:nvPr/>
        </p:nvSpPr>
        <p:spPr>
          <a:xfrm>
            <a:off x="699918" y="2267381"/>
            <a:ext cx="1273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a:t>
            </a:r>
          </a:p>
        </p:txBody>
      </p:sp>
      <p:grpSp>
        <p:nvGrpSpPr>
          <p:cNvPr id="61" name="Group 60" descr="Girl reading a book">
            <a:extLst>
              <a:ext uri="{FF2B5EF4-FFF2-40B4-BE49-F238E27FC236}">
                <a16:creationId xmlns:a16="http://schemas.microsoft.com/office/drawing/2014/main" id="{DABF22FC-114A-8640-A732-0BD5DF8D788D}"/>
              </a:ext>
            </a:extLst>
          </p:cNvPr>
          <p:cNvGrpSpPr/>
          <p:nvPr/>
        </p:nvGrpSpPr>
        <p:grpSpPr>
          <a:xfrm>
            <a:off x="1951131" y="1817670"/>
            <a:ext cx="1333419" cy="1888028"/>
            <a:chOff x="6207985" y="1540976"/>
            <a:chExt cx="1333419" cy="1888028"/>
          </a:xfrm>
        </p:grpSpPr>
        <p:pic>
          <p:nvPicPr>
            <p:cNvPr id="55" name="Picture 54" descr="A close up of a sign&#10;&#10;Description automatically generated">
              <a:extLst>
                <a:ext uri="{FF2B5EF4-FFF2-40B4-BE49-F238E27FC236}">
                  <a16:creationId xmlns:a16="http://schemas.microsoft.com/office/drawing/2014/main" id="{610CE1AD-0B09-5641-8877-A27A1CD0C5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7985" y="1540976"/>
              <a:ext cx="1333419" cy="1888028"/>
            </a:xfrm>
            <a:prstGeom prst="rect">
              <a:avLst/>
            </a:prstGeom>
          </p:spPr>
        </p:pic>
        <p:pic>
          <p:nvPicPr>
            <p:cNvPr id="60" name="Picture 59">
              <a:extLst>
                <a:ext uri="{FF2B5EF4-FFF2-40B4-BE49-F238E27FC236}">
                  <a16:creationId xmlns:a16="http://schemas.microsoft.com/office/drawing/2014/main" id="{7AEF78D3-869F-7A4A-A838-A7C8422EF3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8756" y="2223988"/>
              <a:ext cx="341704" cy="157932"/>
            </a:xfrm>
            <a:prstGeom prst="rect">
              <a:avLst/>
            </a:prstGeom>
            <a:scene3d>
              <a:camera prst="orthographicFront">
                <a:rot lat="21000000" lon="0" rev="1200000"/>
              </a:camera>
              <a:lightRig rig="threePt" dir="t"/>
            </a:scene3d>
          </p:spPr>
        </p:pic>
      </p:grpSp>
      <p:sp>
        <p:nvSpPr>
          <p:cNvPr id="65" name="TextBox 64">
            <a:extLst>
              <a:ext uri="{FF2B5EF4-FFF2-40B4-BE49-F238E27FC236}">
                <a16:creationId xmlns:a16="http://schemas.microsoft.com/office/drawing/2014/main" id="{4D9B8E1B-25AF-C244-8F29-29869EABFCFC}"/>
              </a:ext>
            </a:extLst>
          </p:cNvPr>
          <p:cNvSpPr txBox="1"/>
          <p:nvPr/>
        </p:nvSpPr>
        <p:spPr>
          <a:xfrm>
            <a:off x="2666199" y="3536742"/>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5" name="TextBox 44">
            <a:extLst>
              <a:ext uri="{FF2B5EF4-FFF2-40B4-BE49-F238E27FC236}">
                <a16:creationId xmlns:a16="http://schemas.microsoft.com/office/drawing/2014/main" id="{2B9D5246-C9A8-1244-8EA4-F8847737C809}"/>
              </a:ext>
            </a:extLst>
          </p:cNvPr>
          <p:cNvSpPr txBox="1"/>
          <p:nvPr/>
        </p:nvSpPr>
        <p:spPr>
          <a:xfrm>
            <a:off x="3107721" y="3508445"/>
            <a:ext cx="801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pic>
        <p:nvPicPr>
          <p:cNvPr id="53" name="Picture 52" descr="Towerblock">
            <a:extLst>
              <a:ext uri="{FF2B5EF4-FFF2-40B4-BE49-F238E27FC236}">
                <a16:creationId xmlns:a16="http://schemas.microsoft.com/office/drawing/2014/main" id="{0F77421F-2F7A-6546-BEC7-6FE9728F5E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6875" y="2853460"/>
            <a:ext cx="1165980" cy="1397429"/>
          </a:xfrm>
          <a:prstGeom prst="rect">
            <a:avLst/>
          </a:prstGeom>
        </p:spPr>
      </p:pic>
      <p:sp>
        <p:nvSpPr>
          <p:cNvPr id="63" name="TextBox 62">
            <a:extLst>
              <a:ext uri="{FF2B5EF4-FFF2-40B4-BE49-F238E27FC236}">
                <a16:creationId xmlns:a16="http://schemas.microsoft.com/office/drawing/2014/main" id="{86E791EC-7756-CA40-807A-4F96DDB3369E}"/>
              </a:ext>
            </a:extLst>
          </p:cNvPr>
          <p:cNvSpPr txBox="1"/>
          <p:nvPr/>
        </p:nvSpPr>
        <p:spPr>
          <a:xfrm>
            <a:off x="300443" y="4431398"/>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46" name="TextBox 45">
            <a:extLst>
              <a:ext uri="{FF2B5EF4-FFF2-40B4-BE49-F238E27FC236}">
                <a16:creationId xmlns:a16="http://schemas.microsoft.com/office/drawing/2014/main" id="{93591B0B-BAFF-FC4E-9395-C3DF1236F8B7}"/>
              </a:ext>
            </a:extLst>
          </p:cNvPr>
          <p:cNvSpPr txBox="1"/>
          <p:nvPr/>
        </p:nvSpPr>
        <p:spPr>
          <a:xfrm>
            <a:off x="731400" y="4431398"/>
            <a:ext cx="801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Past</a:t>
            </a:r>
          </a:p>
        </p:txBody>
      </p:sp>
      <p:pic>
        <p:nvPicPr>
          <p:cNvPr id="64" name="Picture 63" descr="Person playing basketball">
            <a:extLst>
              <a:ext uri="{FF2B5EF4-FFF2-40B4-BE49-F238E27FC236}">
                <a16:creationId xmlns:a16="http://schemas.microsoft.com/office/drawing/2014/main" id="{1B1AE2BA-9BA2-7A40-88FE-C93AA0A32D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0877" y="4195134"/>
            <a:ext cx="724101" cy="1395857"/>
          </a:xfrm>
          <a:prstGeom prst="rect">
            <a:avLst/>
          </a:prstGeom>
        </p:spPr>
      </p:pic>
      <p:sp>
        <p:nvSpPr>
          <p:cNvPr id="26" name="TextBox 25">
            <a:extLst>
              <a:ext uri="{FF2B5EF4-FFF2-40B4-BE49-F238E27FC236}">
                <a16:creationId xmlns:a16="http://schemas.microsoft.com/office/drawing/2014/main" id="{B18CC373-54EF-4E35-B743-1080EEA13BAD}"/>
              </a:ext>
            </a:extLst>
          </p:cNvPr>
          <p:cNvSpPr txBox="1"/>
          <p:nvPr/>
        </p:nvSpPr>
        <p:spPr>
          <a:xfrm>
            <a:off x="209233" y="5539845"/>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[Basketball]</a:t>
            </a:r>
          </a:p>
        </p:txBody>
      </p:sp>
      <p:sp>
        <p:nvSpPr>
          <p:cNvPr id="36" name="TextBox 35">
            <a:extLst>
              <a:ext uri="{FF2B5EF4-FFF2-40B4-BE49-F238E27FC236}">
                <a16:creationId xmlns:a16="http://schemas.microsoft.com/office/drawing/2014/main" id="{68867399-C0A3-9E4E-99E2-340EFBAED3CA}"/>
              </a:ext>
            </a:extLst>
          </p:cNvPr>
          <p:cNvSpPr txBox="1"/>
          <p:nvPr/>
        </p:nvSpPr>
        <p:spPr>
          <a:xfrm>
            <a:off x="2665915" y="5818226"/>
            <a:ext cx="4443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50" name="TextBox 49">
            <a:extLst>
              <a:ext uri="{FF2B5EF4-FFF2-40B4-BE49-F238E27FC236}">
                <a16:creationId xmlns:a16="http://schemas.microsoft.com/office/drawing/2014/main" id="{07455FD8-EDF5-5746-B6F2-C7A4F6721A22}"/>
              </a:ext>
            </a:extLst>
          </p:cNvPr>
          <p:cNvSpPr txBox="1"/>
          <p:nvPr/>
        </p:nvSpPr>
        <p:spPr>
          <a:xfrm>
            <a:off x="3042906" y="5816998"/>
            <a:ext cx="12731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Present</a:t>
            </a:r>
          </a:p>
        </p:txBody>
      </p:sp>
      <p:sp>
        <p:nvSpPr>
          <p:cNvPr id="25" name="TextBox 24">
            <a:extLst>
              <a:ext uri="{FF2B5EF4-FFF2-40B4-BE49-F238E27FC236}">
                <a16:creationId xmlns:a16="http://schemas.microsoft.com/office/drawing/2014/main" id="{7E9B3ECE-E61E-4546-A3F5-0E20FFD9DDDB}"/>
              </a:ext>
            </a:extLst>
          </p:cNvPr>
          <p:cNvSpPr txBox="1"/>
          <p:nvPr/>
        </p:nvSpPr>
        <p:spPr>
          <a:xfrm>
            <a:off x="2962893" y="5517424"/>
            <a:ext cx="18659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 York]</a:t>
            </a:r>
          </a:p>
        </p:txBody>
      </p:sp>
      <p:pic>
        <p:nvPicPr>
          <p:cNvPr id="62" name="Picture 61" descr="Statue of liberty">
            <a:extLst>
              <a:ext uri="{FF2B5EF4-FFF2-40B4-BE49-F238E27FC236}">
                <a16:creationId xmlns:a16="http://schemas.microsoft.com/office/drawing/2014/main" id="{B7C169F7-00DC-F049-BD48-95A6F758E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89981" y="4560707"/>
            <a:ext cx="912285" cy="1824570"/>
          </a:xfrm>
          <a:prstGeom prst="rect">
            <a:avLst/>
          </a:prstGeom>
        </p:spPr>
      </p:pic>
      <p:pic>
        <p:nvPicPr>
          <p:cNvPr id="48" name="Picture 47">
            <a:extLst>
              <a:ext uri="{FF2B5EF4-FFF2-40B4-BE49-F238E27FC236}">
                <a16:creationId xmlns:a16="http://schemas.microsoft.com/office/drawing/2014/main" id="{1B857965-649F-634E-8626-9DC1739ECE9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0483" y="1273919"/>
            <a:ext cx="528927" cy="494547"/>
          </a:xfrm>
          <a:prstGeom prst="rect">
            <a:avLst/>
          </a:prstGeom>
        </p:spPr>
      </p:pic>
      <p:pic>
        <p:nvPicPr>
          <p:cNvPr id="49" name="Picture 48">
            <a:extLst>
              <a:ext uri="{FF2B5EF4-FFF2-40B4-BE49-F238E27FC236}">
                <a16:creationId xmlns:a16="http://schemas.microsoft.com/office/drawing/2014/main" id="{97544F0C-398A-4948-8537-1BCCC0D3611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9923" y="1154112"/>
            <a:ext cx="528927" cy="494547"/>
          </a:xfrm>
          <a:prstGeom prst="rect">
            <a:avLst/>
          </a:prstGeom>
        </p:spPr>
      </p:pic>
    </p:spTree>
    <p:extLst>
      <p:ext uri="{BB962C8B-B14F-4D97-AF65-F5344CB8AC3E}">
        <p14:creationId xmlns:p14="http://schemas.microsoft.com/office/powerpoint/2010/main" val="2414347377"/>
      </p:ext>
    </p:extLst>
  </p:cSld>
  <p:clrMapOvr>
    <a:masterClrMapping/>
  </p:clrMapOvr>
</p:sld>
</file>

<file path=ppt/theme/theme1.xml><?xml version="1.0" encoding="utf-8"?>
<a:theme xmlns:a="http://schemas.openxmlformats.org/drawingml/2006/main" name="Spanish_French_German_Templates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8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6.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7.xml><?xml version="1.0" encoding="utf-8"?>
<a:theme xmlns:a="http://schemas.openxmlformats.org/drawingml/2006/main" name="1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docProps/app.xml><?xml version="1.0" encoding="utf-8"?>
<Properties xmlns="http://schemas.openxmlformats.org/officeDocument/2006/extended-properties" xmlns:vt="http://schemas.openxmlformats.org/officeDocument/2006/docPropsVTypes">
  <Template>Spanish_French_German_Templates2</Template>
  <TotalTime>6846</TotalTime>
  <Words>16179</Words>
  <Application>Microsoft Office PowerPoint</Application>
  <PresentationFormat>Widescreen</PresentationFormat>
  <Paragraphs>2149</Paragraphs>
  <Slides>106</Slides>
  <Notes>106</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106</vt:i4>
      </vt:variant>
    </vt:vector>
  </HeadingPairs>
  <TitlesOfParts>
    <vt:vector size="125" baseType="lpstr">
      <vt:lpstr>Arial</vt:lpstr>
      <vt:lpstr>Calibri</vt:lpstr>
      <vt:lpstr>Calibri Light</vt:lpstr>
      <vt:lpstr>Century Gothic</vt:lpstr>
      <vt:lpstr>Ink Free</vt:lpstr>
      <vt:lpstr>Lucida Handwriting</vt:lpstr>
      <vt:lpstr>Noto Sans Symbols</vt:lpstr>
      <vt:lpstr>Times New Roman</vt:lpstr>
      <vt:lpstr>Tw Cen MT</vt:lpstr>
      <vt:lpstr>Wingdings</vt:lpstr>
      <vt:lpstr>Spanish_French_German_Templates2</vt:lpstr>
      <vt:lpstr>Office Theme</vt:lpstr>
      <vt:lpstr>7_Office Theme</vt:lpstr>
      <vt:lpstr>8_Office Theme</vt:lpstr>
      <vt:lpstr>9_Office Theme</vt:lpstr>
      <vt:lpstr>10_Office Theme</vt:lpstr>
      <vt:lpstr>11_Office Theme</vt:lpstr>
      <vt:lpstr>12_Office Theme</vt:lpstr>
      <vt:lpstr>3_Office Theme</vt:lpstr>
      <vt:lpstr>Grammar Matters in MFL</vt:lpstr>
      <vt:lpstr>Aims for the session</vt:lpstr>
      <vt:lpstr>The main approaches to addressing grammar</vt:lpstr>
      <vt:lpstr>Should we teach Grammar? Evidence ‘for’</vt:lpstr>
      <vt:lpstr>Should we teach Grammar? Arguments ‘for’</vt:lpstr>
      <vt:lpstr>Should we teach Grammar? Yes, BUT…</vt:lpstr>
      <vt:lpstr>Key Question: Which grammar to teach, and in what order?</vt:lpstr>
      <vt:lpstr>Why are certain grammar features problematic?</vt:lpstr>
      <vt:lpstr>Why are certain grammar features problematic?</vt:lpstr>
      <vt:lpstr>Why are certain grammar features problematic?</vt:lpstr>
      <vt:lpstr>Why are certain grammar features problematic?</vt:lpstr>
      <vt:lpstr>Why are certain grammar features problematic?</vt:lpstr>
      <vt:lpstr>What order should grammar be taught in?</vt:lpstr>
      <vt:lpstr>What grammar can we expect learners to use, and when?</vt:lpstr>
      <vt:lpstr>NCELP’s decisions regarding the order of grammar teaching</vt:lpstr>
      <vt:lpstr>Ensuring opportunities for consolidation declarative -&gt; proceduralised -&gt; automatized knowledge</vt:lpstr>
      <vt:lpstr>Aims for the session</vt:lpstr>
      <vt:lpstr>Key issue 2</vt:lpstr>
      <vt:lpstr>Key recommendations</vt:lpstr>
      <vt:lpstr>Explicit, succinct, up-front description of feature</vt:lpstr>
      <vt:lpstr>Explicit, succinct description of grammar feature then lots of practice in meaningful and varied contexts</vt:lpstr>
      <vt:lpstr>Explicit, succinct, up-front, description of feature</vt:lpstr>
      <vt:lpstr>Explicit, succinct, up-front description of feature</vt:lpstr>
      <vt:lpstr>Explicit, succinct description of the grammatical feature</vt:lpstr>
      <vt:lpstr>Explicit, succinct description of feature and L1-L2 differences</vt:lpstr>
      <vt:lpstr>Saying who is affected by the verb Object pronoun ‘te’</vt:lpstr>
      <vt:lpstr>Key recommendations</vt:lpstr>
      <vt:lpstr>Practice of the grammar point in ‘input language’</vt:lpstr>
      <vt:lpstr>Practice of the grammar point in ‘input language’</vt:lpstr>
      <vt:lpstr>Input: ‘chunks’ versus orienting attention to meaning of components</vt:lpstr>
      <vt:lpstr>Practice of the grammar point in ‘input language’</vt:lpstr>
      <vt:lpstr>Gaming grammar</vt:lpstr>
      <vt:lpstr>Practice of the grammar point in ‘input language’</vt:lpstr>
      <vt:lpstr>Practice of the grammar point in ‘input language’</vt:lpstr>
      <vt:lpstr>Practice of the grammar point in ‘input language’</vt:lpstr>
      <vt:lpstr>Practice of the grammar point in ‘input language’</vt:lpstr>
      <vt:lpstr>Practice of the grammar point in ‘input language’</vt:lpstr>
      <vt:lpstr>Practice of the grammar point in ‘input language’</vt:lpstr>
      <vt:lpstr>The key recommendations</vt:lpstr>
      <vt:lpstr>Utilise standard grammartical terminology and build on knowledge developed at key stage 2</vt:lpstr>
      <vt:lpstr>Utilise standard grammatical terminology and build on knowledge developed at key stage 2</vt:lpstr>
      <vt:lpstr>Utilise standard grammatical terminology and build on knowledge developed at key stage 2</vt:lpstr>
      <vt:lpstr>Summary</vt:lpstr>
      <vt:lpstr>What are the best ways to teach grammar?</vt:lpstr>
      <vt:lpstr>Aims for the session</vt:lpstr>
      <vt:lpstr>BREAK</vt:lpstr>
      <vt:lpstr>Grammar Matters in MFL [2]</vt:lpstr>
      <vt:lpstr>Aims for the session</vt:lpstr>
      <vt:lpstr>Evaluating existing examples of grammar activities</vt:lpstr>
      <vt:lpstr>German example</vt:lpstr>
      <vt:lpstr>French example</vt:lpstr>
      <vt:lpstr>Spanish example</vt:lpstr>
      <vt:lpstr>Aims for the session</vt:lpstr>
      <vt:lpstr>Doing something to myself: Reflexive ‘me’</vt:lpstr>
      <vt:lpstr>Vocabulario</vt:lpstr>
      <vt:lpstr>Escucha las frases</vt:lpstr>
      <vt:lpstr>Escuchar</vt:lpstr>
      <vt:lpstr>Escuchar</vt:lpstr>
      <vt:lpstr>Escuchar</vt:lpstr>
      <vt:lpstr>Escuchar</vt:lpstr>
      <vt:lpstr>Escuchar</vt:lpstr>
      <vt:lpstr>Escuchar</vt:lpstr>
      <vt:lpstr>Escuchar</vt:lpstr>
      <vt:lpstr>Escuchar</vt:lpstr>
      <vt:lpstr>Repuestas</vt:lpstr>
      <vt:lpstr>El diario de Daniel</vt:lpstr>
      <vt:lpstr>Cuidamos al abuelo</vt:lpstr>
      <vt:lpstr>Estudiante A</vt:lpstr>
      <vt:lpstr>Estudiante B</vt:lpstr>
      <vt:lpstr>Estudiante A - Solución</vt:lpstr>
      <vt:lpstr>Estudiante B - Solución</vt:lpstr>
      <vt:lpstr>Extension phase</vt:lpstr>
      <vt:lpstr>hablar / escuchar</vt:lpstr>
      <vt:lpstr>hablar / escuchar</vt:lpstr>
      <vt:lpstr>hablar / escuchar</vt:lpstr>
      <vt:lpstr>Example resources for French</vt:lpstr>
      <vt:lpstr>Statements vs Questions</vt:lpstr>
      <vt:lpstr>Asking questions – revision</vt:lpstr>
      <vt:lpstr>Asking questions – subject-verb inversion</vt:lpstr>
      <vt:lpstr>Asking questions – subject-verb inversion</vt:lpstr>
      <vt:lpstr>Les parents et la professeure</vt:lpstr>
      <vt:lpstr>Un robot à la maison !</vt:lpstr>
      <vt:lpstr> Parle et écris en français !</vt:lpstr>
      <vt:lpstr> Parle et écris en français !</vt:lpstr>
      <vt:lpstr> Parle et écris en français !</vt:lpstr>
      <vt:lpstr> Parle et écris en français !</vt:lpstr>
      <vt:lpstr> Écoute et parle en français !</vt:lpstr>
      <vt:lpstr>Vrai ou faux ?</vt:lpstr>
      <vt:lpstr>Vrai ou faux ?</vt:lpstr>
      <vt:lpstr>Gaming Grammar</vt:lpstr>
      <vt:lpstr>Past (perfect) tense</vt:lpstr>
      <vt:lpstr>Was sagt Mia?</vt:lpstr>
      <vt:lpstr>Grammatik</vt:lpstr>
      <vt:lpstr>Und auf Englisch?</vt:lpstr>
      <vt:lpstr>Mia findet Englisch schwierig!</vt:lpstr>
      <vt:lpstr>Grammatik</vt:lpstr>
      <vt:lpstr>Grammatik</vt:lpstr>
      <vt:lpstr>Grammatik</vt:lpstr>
      <vt:lpstr>Grammatik</vt:lpstr>
      <vt:lpstr>Grammatik</vt:lpstr>
      <vt:lpstr>Aims for the session</vt:lpstr>
      <vt:lpstr>Observation sheet</vt:lpstr>
      <vt:lpstr>Gaming Grammar</vt:lpstr>
      <vt:lpstr>Would you like to know more? </vt:lpstr>
      <vt:lpstr>References</vt:lpstr>
      <vt:lpstr>References</vt:lpstr>
    </vt:vector>
  </TitlesOfParts>
  <Company>University of Reading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Rowena Kasprowicz</dc:creator>
  <cp:lastModifiedBy>Catherine Morris</cp:lastModifiedBy>
  <cp:revision>439</cp:revision>
  <cp:lastPrinted>2019-05-24T16:20:58Z</cp:lastPrinted>
  <dcterms:created xsi:type="dcterms:W3CDTF">2019-04-10T19:22:59Z</dcterms:created>
  <dcterms:modified xsi:type="dcterms:W3CDTF">2021-06-28T17:30:58Z</dcterms:modified>
</cp:coreProperties>
</file>